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1" r:id="rId1"/>
    <p:sldMasterId id="2147483783" r:id="rId2"/>
  </p:sldMasterIdLst>
  <p:notesMasterIdLst>
    <p:notesMasterId r:id="rId38"/>
  </p:notesMasterIdLst>
  <p:sldIdLst>
    <p:sldId id="1196" r:id="rId3"/>
    <p:sldId id="1211" r:id="rId4"/>
    <p:sldId id="1212" r:id="rId5"/>
    <p:sldId id="1201" r:id="rId6"/>
    <p:sldId id="1214" r:id="rId7"/>
    <p:sldId id="1215" r:id="rId8"/>
    <p:sldId id="1216" r:id="rId9"/>
    <p:sldId id="1221" r:id="rId10"/>
    <p:sldId id="1222" r:id="rId11"/>
    <p:sldId id="1226" r:id="rId12"/>
    <p:sldId id="1297" r:id="rId13"/>
    <p:sldId id="1298" r:id="rId14"/>
    <p:sldId id="1299" r:id="rId15"/>
    <p:sldId id="1300" r:id="rId16"/>
    <p:sldId id="1301" r:id="rId17"/>
    <p:sldId id="1302" r:id="rId18"/>
    <p:sldId id="1303" r:id="rId19"/>
    <p:sldId id="1304" r:id="rId20"/>
    <p:sldId id="1218" r:id="rId21"/>
    <p:sldId id="1235" r:id="rId22"/>
    <p:sldId id="1236" r:id="rId23"/>
    <p:sldId id="1237" r:id="rId24"/>
    <p:sldId id="1238" r:id="rId25"/>
    <p:sldId id="1219" r:id="rId26"/>
    <p:sldId id="1246" r:id="rId27"/>
    <p:sldId id="1247" r:id="rId28"/>
    <p:sldId id="1249" r:id="rId29"/>
    <p:sldId id="1250" r:id="rId30"/>
    <p:sldId id="1213" r:id="rId31"/>
    <p:sldId id="1252" r:id="rId32"/>
    <p:sldId id="1208" r:id="rId33"/>
    <p:sldId id="1256" r:id="rId34"/>
    <p:sldId id="1202" r:id="rId35"/>
    <p:sldId id="272" r:id="rId36"/>
    <p:sldId id="1305" r:id="rId37"/>
  </p:sldIdLst>
  <p:sldSz cx="9144000" cy="6858000" type="screen4x3"/>
  <p:notesSz cx="7315200" cy="9601200"/>
  <p:custDataLst>
    <p:tags r:id="rId3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7D7E7E"/>
    <a:srgbClr val="FFFF99"/>
    <a:srgbClr val="FFE089"/>
    <a:srgbClr val="EBD1D1"/>
    <a:srgbClr val="F6E9E9"/>
    <a:srgbClr val="F3E3E2"/>
    <a:srgbClr val="CC8582"/>
    <a:srgbClr val="D5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0" autoAdjust="0"/>
    <p:restoredTop sz="79782" autoAdjust="0"/>
  </p:normalViewPr>
  <p:slideViewPr>
    <p:cSldViewPr snapToObjects="1">
      <p:cViewPr varScale="1">
        <p:scale>
          <a:sx n="107" d="100"/>
          <a:sy n="107" d="100"/>
        </p:scale>
        <p:origin x="2088" y="168"/>
      </p:cViewPr>
      <p:guideLst>
        <p:guide orient="horz" pos="1872"/>
        <p:guide pos="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rie_Curie" TargetMode="External"/><Relationship Id="rId13" Type="http://schemas.openxmlformats.org/officeDocument/2006/relationships/hyperlink" Target="https://en.wikipedia.org/wiki/Karl_Popper" TargetMode="External"/><Relationship Id="rId3" Type="http://schemas.openxmlformats.org/officeDocument/2006/relationships/hyperlink" Target="https://en.wikipedia.org/w/index.php?title=Solvay_Conference&amp;action=edit&amp;section=4" TargetMode="External"/><Relationship Id="rId7" Type="http://schemas.openxmlformats.org/officeDocument/2006/relationships/hyperlink" Target="https://en.wikipedia.org/wiki/Nobel_Prize" TargetMode="External"/><Relationship Id="rId12" Type="http://schemas.openxmlformats.org/officeDocument/2006/relationships/hyperlink" Target="https://en.wikipedia.org/wiki/Charles_Sanders_Peirce" TargetMode="External"/><Relationship Id="rId17" Type="http://schemas.openxmlformats.org/officeDocument/2006/relationships/hyperlink" Target="https://en.wikipedia.org/wiki/Alan_Musgrave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en.wikipedia.org/wiki/Solvay_Conference#cite_note-4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iels_Bohr" TargetMode="External"/><Relationship Id="rId11" Type="http://schemas.openxmlformats.org/officeDocument/2006/relationships/hyperlink" Target="https://en.wikipedia.org/wiki/Scientific_method" TargetMode="External"/><Relationship Id="rId5" Type="http://schemas.openxmlformats.org/officeDocument/2006/relationships/hyperlink" Target="https://en.wikipedia.org/wiki/Photon" TargetMode="External"/><Relationship Id="rId15" Type="http://schemas.openxmlformats.org/officeDocument/2006/relationships/hyperlink" Target="https://en.wikipedia.org/wiki/Wikipedia:Vagueness" TargetMode="External"/><Relationship Id="rId10" Type="http://schemas.openxmlformats.org/officeDocument/2006/relationships/hyperlink" Target="https://en.wikipedia.org/wiki/Scientific_realism" TargetMode="External"/><Relationship Id="rId4" Type="http://schemas.openxmlformats.org/officeDocument/2006/relationships/hyperlink" Target="https://en.wikipedia.org/wiki/Electron" TargetMode="External"/><Relationship Id="rId9" Type="http://schemas.openxmlformats.org/officeDocument/2006/relationships/hyperlink" Target="https://en.wikipedia.org/wiki/Solvay_Conference#cite_note-3" TargetMode="External"/><Relationship Id="rId14" Type="http://schemas.openxmlformats.org/officeDocument/2006/relationships/hyperlink" Target="https://en.wikipedia.org/wiki/Instrumentalis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9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Kwantum</a:t>
            </a:r>
            <a:r>
              <a:rPr lang="en-US" dirty="0"/>
              <a:t> </a:t>
            </a:r>
            <a:r>
              <a:rPr lang="en-US" dirty="0" err="1"/>
              <a:t>kennen</a:t>
            </a:r>
            <a:r>
              <a:rPr lang="en-US" dirty="0"/>
              <a:t> die </a:t>
            </a:r>
            <a:r>
              <a:rPr lang="en-US" dirty="0" err="1"/>
              <a:t>jongens</a:t>
            </a:r>
            <a:r>
              <a:rPr lang="en-US" dirty="0"/>
              <a:t> </a:t>
            </a:r>
            <a:r>
              <a:rPr lang="en-US" dirty="0" err="1"/>
              <a:t>natuurlijk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Maar Britten </a:t>
            </a:r>
            <a:r>
              <a:rPr lang="en-US" dirty="0" err="1"/>
              <a:t>houden</a:t>
            </a:r>
            <a:r>
              <a:rPr lang="en-US" dirty="0"/>
              <a:t> vast van James Bond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eigen </a:t>
            </a:r>
            <a:r>
              <a:rPr lang="en-US" dirty="0" err="1"/>
              <a:t>Britse</a:t>
            </a:r>
            <a:r>
              <a:rPr lang="en-US" dirty="0"/>
              <a:t> </a:t>
            </a:r>
            <a:r>
              <a:rPr lang="en-US" dirty="0" err="1"/>
              <a:t>merk</a:t>
            </a:r>
            <a:r>
              <a:rPr lang="en-US" dirty="0"/>
              <a:t> sport cars, Quantum Sports Cars, QSC,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afgebeeld</a:t>
            </a:r>
            <a:r>
              <a:rPr lang="en-US" dirty="0"/>
              <a:t> de sexy </a:t>
            </a:r>
            <a:r>
              <a:rPr lang="en-US" dirty="0" err="1"/>
              <a:t>sunrunner</a:t>
            </a:r>
            <a:r>
              <a:rPr lang="en-US" dirty="0"/>
              <a:t> https://en.wikipedia.org/wiki/Quantum_Sports_Cars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9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Fifth Conference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Edit section: Fifth Conference"/>
              </a:rPr>
              <a:t>edit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endParaRPr lang="en-US" sz="1200" b="1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Perhaps the most famous conference was the October 1927 Fifth Solvay International Conference on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 tooltip="Electron"/>
              </a:rPr>
              <a:t>Electrons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 tooltip="Photon"/>
              </a:rPr>
              <a:t>Photons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where the world's most notable physicists met to discuss the newly formulated quantum theory. The leading figures were Albert Einstein 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6" tooltip="Niels Bohr"/>
              </a:rPr>
              <a:t>Niels Bohr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17 of the 29 attendees were or became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7" tooltip="Nobel Prize"/>
              </a:rPr>
              <a:t>Nobel Prize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winners, including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8" tooltip="Marie Curie"/>
              </a:rPr>
              <a:t>Marie Curie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alone among them, had won Nobel Prizes in two separate scientific disciplines.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9"/>
              </a:rPr>
              <a:t>[3]</a:t>
            </a:r>
            <a:endParaRPr lang="en-US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This conference was also the culmination of the struggle between, on one side, Einstein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0" tooltip="Scientific realism"/>
              </a:rPr>
              <a:t>scientific realists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who wanted strict rules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1" tooltip="Scientific method"/>
              </a:rPr>
              <a:t>scientific method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as laid out by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2" tooltip="Charles Sanders Peirce"/>
              </a:rPr>
              <a:t>Charles Peirce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3" tooltip="Karl Popper"/>
              </a:rPr>
              <a:t>Karl Popper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-- and on the other, Bohr and other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4" tooltip="Instrumentalism"/>
              </a:rPr>
              <a:t>instrumentalists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who wanted looser rules based on outcomes.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[</a:t>
            </a:r>
            <a:r>
              <a:rPr lang="en-US" sz="1200" b="0" i="1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5" tooltip="Wikipedia:Vagueness"/>
              </a:rPr>
              <a:t>vague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Starting at this point, the instrumentalists won, instrumentalism having been seen as the norm ever since,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6"/>
              </a:rPr>
              <a:t>[4]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although the debate has been actively continued by the likes 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17" tooltip="Alan Musgrave"/>
              </a:rPr>
              <a:t>Alan Musgrave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8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9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 Quantum Cats: https://</a:t>
            </a:r>
            <a:r>
              <a:rPr lang="en-US" dirty="0" err="1"/>
              <a:t>ethz.ch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/news-and-events/eth-news/news/2023/04/fat-quantum-</a:t>
            </a:r>
            <a:r>
              <a:rPr lang="en-US" dirty="0" err="1"/>
              <a:t>cats.html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1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8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26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21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0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F99-B9EF-4236-AD11-7BE91CA2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4C280-5872-403B-A7A1-11E62276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7891-AD3C-4122-82FB-B082FA4E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1B4B-35A8-4ADE-8984-F1D748CD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437C6-2B32-4F5C-82E5-606A73E8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64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801-FE0D-420F-BCEC-BB05EDC6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1BF67-DDBD-4057-A0C1-8807D8B6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E751E-FA25-4922-8CE0-2FFF3195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9A667-5174-49DC-B65A-52F3ABFC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278DF-A33C-4E14-B598-337DBAB2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134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0CD525-440A-4381-9128-DB5168F16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94015-9E09-446A-875A-4CAE096BD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8FC81-D134-4C66-A696-4146F6F2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C6E8E-CFA6-45BD-8C35-125C8CB3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A51D0-7F53-43A7-8B53-6C6F08E7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744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43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NL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110" y="1604520"/>
            <a:ext cx="1959390" cy="9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NL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2514780" y="1604520"/>
            <a:ext cx="1959390" cy="9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NL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110" y="2595240"/>
            <a:ext cx="1959390" cy="9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NL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2514780" y="2595240"/>
            <a:ext cx="1959390" cy="9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063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NL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BDAAC13-DB07-465F-8691-43A7C736304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855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5253-5012-56CD-6A75-D70E3E6FC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45892-89BC-DFD5-91CC-63DF59E63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39816-D60B-DB41-FFCD-CD0D1422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F6F38-A84A-13E3-6398-BFC2663C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F9425-5166-1F51-9A34-CEB245B8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49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626B-11C4-E598-108A-7B5E9411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ACD5-D6DE-BCF9-AC74-1188E7369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90CE8-4708-7B10-92B1-79239083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A745A-0C87-B34C-31AD-5C2B8777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E998-E8B8-A299-4964-A4A2B26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ED72-0DEB-C0C3-15F3-C108F1CA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78B7F-0D28-AE8F-73D4-29227693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7813-64B4-0221-0018-D7ED11786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C6632-45EB-11AD-5A3A-BB9E8514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5CCF-E16D-E377-BD21-0A5D0F34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54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6885-88EE-23D0-190B-9C0E132A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3F3E-F634-12E9-03F3-DF499426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AF2D1-D865-33C2-CCC8-6C2C46214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01244-13E9-5D9B-E026-30623EB23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64D6D-1C28-C19E-387E-A4DF33D93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CD826-D423-D334-2072-16FA6D44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AF00-DB4E-DCE0-00D0-56EED000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FC42B-27BD-DEE9-E72C-D9222B6F0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F9BED-7FBA-7462-5824-C637E3347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2E39B-02E2-9EAF-C1D1-7E7CE4FB4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BB4F-6028-FFCE-7B11-DCC13BA93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97517-0C9B-62CE-4704-31C23C48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BF0E8-26EF-6AB2-1C7A-4C1F1708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78716-4AE6-332D-F89C-4531AD0E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6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F9A5-6630-955C-9315-236104CB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9EDAE-08E4-067E-F738-6DEE7B7E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8F3D2-C39F-9CE1-4E3E-B76D80DBA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F055D-920B-4356-C68D-4E81903B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17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58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BE75-733D-45B0-8981-382CCBFC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5861-E545-4A3C-9F3E-08A22D31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7AFF-1629-497E-AE5B-A8D7B188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DDA5D-D402-430D-A265-88AD8543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EA35-E4FB-4008-944A-8D91317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67334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E56F-5B5B-CABD-48AB-598B19C1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FC3AA-93FA-30DE-18E2-CE7E8969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690EA-45EC-BDCA-5CBE-2290BA37C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D6C65-C94B-875C-F39D-36D9419D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94108-3366-869C-2D47-D8407200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73ECB-7E1E-F584-C861-B446488E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3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AF14-1356-C2CD-6A67-8BCE532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975B4A-C139-F7DE-64C1-29E479C2C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FEB05-F546-ACC4-7805-C4A53B520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8A4B7-28FE-7460-8785-638FD682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018BD-AABC-8FA8-9CCD-BBED1357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29CAD-FC8D-FCD4-A0F0-E2EFEE13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00FA-D6A9-C5A9-85C1-7CDE61A0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D5DD6-1DED-C4A1-C8F2-61E834EE4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A19C-ECE9-7BA3-87E7-947305A34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4ECA-F70C-F73F-67D3-EC144E85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2B37-6257-AF70-4DC4-5AD7A506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9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98740-141C-FEFE-E90B-3ED31D8F3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8929D-22CA-9879-2888-62A6CF112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FDDF-CD61-9A84-1595-70CB4F04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EA62-30DC-31BE-7A2E-F2A92DDB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4C094-F2D5-50ED-1D66-C5A91861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9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15471-7452-4B4E-A9DA-2F4500AD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8ECF1-2AD3-425F-90F5-7633C0BB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15AF4-14A3-48CE-9E89-F486C782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3964-FB34-48D5-87B9-D682B1A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DEFA-D8FB-4828-82D8-7D09FAF9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499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124-0DC2-4F7E-9C10-5679A6C2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1320-93BE-4E2C-9B65-152C6A2FD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5512C-98E3-4E7C-B306-E02599466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9EF2-B59F-4D98-9CF5-89F1F4E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80AD-D29C-49FF-A3A6-3A2AB27B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A87B-B99C-4639-A1D7-4471444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017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80ED-CC8D-43AB-99F9-67809B7D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D3BF-C11A-4D39-9F3C-FE70B0C7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11EED-49D0-43B7-9090-8B8B15F0E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D4B01-7D1D-4A4B-ADEF-95B070A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B8251-789B-4F4B-9EB7-447A1E2F4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FDD0B-4048-42AE-B719-1D289E6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E0D5C2-29EA-41CE-8ADF-FBD0394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2CBD9-48AE-425F-B39E-2B4710BB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25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C2D4-2FC7-4F12-963F-986F7888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B60AB-8364-463C-B9C3-796FC3F4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736EB-52AF-439A-9DAA-013B98F7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B392-4224-42DB-9322-5C720369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183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7B8D2-50D3-4CB3-A922-2F5E0427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9530-9B8D-414B-9118-E585341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8CF15-9917-4D17-A31C-321126B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68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56D3-B497-4E33-BD52-7155CF4FA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7C5B-9898-4225-81D7-4B1C9E32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AF416-6D8B-476D-9D85-C0B0C06FB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4294E-C180-4D7D-A5EC-9A4F462E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51173-29DA-499C-A627-C96738F6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86143-67D0-41B6-B59D-288FFF2B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948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7E9-0DF6-474A-84F6-F5450323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ED734-AF52-4AE7-9F40-4F53CAAC5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E8A6-9B46-43B6-B4B7-C9BC15B9B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2360E-C9CC-4BD1-BD23-280FBEE4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4138-F5A2-4589-9DC4-AFE57B12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ABD3A-C71F-45C6-8073-711619F8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243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E7BB0-8055-46D2-8D58-158224A7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0DB40-9A52-4617-A370-96D4CDB8C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7CDB-7A7F-4EC1-8F85-9F1F97638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19/04/2024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05981-EF39-46D7-B125-DA80315DB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3D415-80FA-47B8-AA35-631BA0726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CC6C-5BA1-487D-81D2-0AE99DAE61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1"/>
            <a:ext cx="914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CD614-B42E-C4B1-0AB5-72593E9D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9400-C4E9-CC39-388A-7F479F18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1352-A110-78DA-143A-43DEFF7C8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FC961-C1BD-2747-8D9F-D51D50CAB25F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704C3-F17E-34C8-7629-31AA4B8B1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637BA-5D48-0C80-A292-0252CE151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D887F-F630-9B43-BA51-4610D776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7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8.xml"/><Relationship Id="rId7" Type="http://schemas.openxmlformats.org/officeDocument/2006/relationships/image" Target="../media/image18.w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tags" Target="../tags/tag9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tags" Target="../tags/tag12.xml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13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8.w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0.png"/><Relationship Id="rId2" Type="http://schemas.openxmlformats.org/officeDocument/2006/relationships/tags" Target="../tags/tag15.xml"/><Relationship Id="rId16" Type="http://schemas.openxmlformats.org/officeDocument/2006/relationships/image" Target="../media/image25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19.png"/><Relationship Id="rId5" Type="http://schemas.openxmlformats.org/officeDocument/2006/relationships/tags" Target="../tags/tag1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5.xml"/><Relationship Id="rId7" Type="http://schemas.openxmlformats.org/officeDocument/2006/relationships/image" Target="../media/image18.wmf"/><Relationship Id="rId12" Type="http://schemas.openxmlformats.org/officeDocument/2006/relationships/image" Target="../media/image2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27.xml"/><Relationship Id="rId10" Type="http://schemas.openxmlformats.org/officeDocument/2006/relationships/image" Target="../media/image19.png"/><Relationship Id="rId4" Type="http://schemas.openxmlformats.org/officeDocument/2006/relationships/tags" Target="../tags/tag26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5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9.png"/><Relationship Id="rId5" Type="http://schemas.openxmlformats.org/officeDocument/2006/relationships/tags" Target="../tags/tag32.xml"/><Relationship Id="rId10" Type="http://schemas.openxmlformats.org/officeDocument/2006/relationships/image" Target="../media/image24.png"/><Relationship Id="rId4" Type="http://schemas.openxmlformats.org/officeDocument/2006/relationships/tags" Target="../tags/tag31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.xml"/><Relationship Id="rId7" Type="http://schemas.openxmlformats.org/officeDocument/2006/relationships/image" Target="../media/image2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tags" Target="../tags/tag38.xml"/><Relationship Id="rId10" Type="http://schemas.openxmlformats.org/officeDocument/2006/relationships/image" Target="../media/image36.png"/><Relationship Id="rId4" Type="http://schemas.openxmlformats.org/officeDocument/2006/relationships/tags" Target="../tags/tag37.xml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tiff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-cursus.n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quantum.amsterdam/guide-to-quantum/" TargetMode="External"/><Relationship Id="rId4" Type="http://schemas.openxmlformats.org/officeDocument/2006/relationships/hyperlink" Target="https://www.quantum-quest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thz.ch/en/news-and-events/eth-news/news/2023/04/fat-quantum-cat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304800" y="610912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Computing</a:t>
            </a:r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endParaRPr lang="en-US" sz="2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Frutiger LT Std 55 Roman" panose="020B0602020204020204" pitchFamily="34" charset="0"/>
              </a:rPr>
              <a:t>Christian Schaffner</a:t>
            </a:r>
          </a:p>
          <a:p>
            <a:endParaRPr lang="en-NL" sz="2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C946E-431A-43A7-8CE5-81DB83A7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9144000" cy="11049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945916" y="2610140"/>
            <a:ext cx="6156684" cy="2324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University of Amsterdam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Informatics Institute (</a:t>
            </a:r>
            <a:r>
              <a:rPr lang="en-US" sz="1950" dirty="0" err="1">
                <a:solidFill>
                  <a:schemeClr val="tx2"/>
                </a:solidFill>
              </a:rPr>
              <a:t>IvI</a:t>
            </a:r>
            <a:r>
              <a:rPr lang="en-US" sz="1950" dirty="0">
                <a:solidFill>
                  <a:schemeClr val="tx2"/>
                </a:solidFill>
              </a:rPr>
              <a:t>)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Theory of Computer Science (TCS) group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661" y="3779163"/>
            <a:ext cx="950846" cy="1028241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066800" y="2876063"/>
            <a:ext cx="2308935" cy="650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27F47-037C-C645-8411-5BC3E7D8A7D9}"/>
              </a:ext>
            </a:extLst>
          </p:cNvPr>
          <p:cNvSpPr txBox="1"/>
          <p:nvPr/>
        </p:nvSpPr>
        <p:spPr>
          <a:xfrm>
            <a:off x="275918" y="5332013"/>
            <a:ext cx="833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Leve De </a:t>
            </a:r>
            <a:r>
              <a:rPr lang="en-US" sz="2000" i="1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Wiskunde</a:t>
            </a:r>
            <a:r>
              <a:rPr lang="en-US" sz="2000" i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!   19 April 2024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9C8E3-FEC5-4ABA-A0B7-EBB04FA243F3}"/>
              </a:ext>
            </a:extLst>
          </p:cNvPr>
          <p:cNvSpPr txBox="1"/>
          <p:nvPr/>
        </p:nvSpPr>
        <p:spPr>
          <a:xfrm>
            <a:off x="1280480" y="2514602"/>
            <a:ext cx="6583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utiger LT Std 55 Roman" panose="020B0602020204020204" pitchFamily="34" charset="0"/>
              </a:rPr>
              <a:t>Superposition:</a:t>
            </a:r>
          </a:p>
          <a:p>
            <a:r>
              <a:rPr lang="en-US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An experiment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DED2319-7A80-44DE-9C55-D5E351B6E2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3A11-6F0A-4B6B-93A4-69F4A10766E8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1669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Polarization of a Photon</a:t>
            </a:r>
          </a:p>
        </p:txBody>
      </p:sp>
    </p:spTree>
    <p:extLst>
      <p:ext uri="{BB962C8B-B14F-4D97-AF65-F5344CB8AC3E}">
        <p14:creationId xmlns:p14="http://schemas.microsoft.com/office/powerpoint/2010/main" val="2557954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Rectilinear/Computational 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341515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647023"/>
            <a:chOff x="4139952" y="1211714"/>
            <a:chExt cx="1368152" cy="1400745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61269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668964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078579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934116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1356391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xfrm>
            <a:off x="628650" y="-255360"/>
            <a:ext cx="7886700" cy="1325563"/>
          </a:xfrm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2456545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Bob</a:t>
              </a:r>
              <a:endParaRPr lang="de-CH" sz="200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2733027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2721641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762000"/>
            <a:ext cx="3315422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>
                <a:latin typeface="Frutiger LT Std 45 Light" panose="020B0402020204020204" pitchFamily="34" charset="77"/>
              </a:rPr>
              <a:t>N</a:t>
            </a:r>
            <a:r>
              <a:rPr lang="da-DK" sz="2400" b="0" dirty="0">
                <a:latin typeface="Frutiger LT Std 45 Light" panose="020B0402020204020204" pitchFamily="34" charset="77"/>
              </a:rPr>
              <a:t>o </a:t>
            </a:r>
            <a:r>
              <a:rPr lang="da-DK" sz="2400" b="0" dirty="0" err="1">
                <a:latin typeface="Frutiger LT Std 45 Light" panose="020B0402020204020204" pitchFamily="34" charset="77"/>
              </a:rPr>
              <a:t>photons</a:t>
            </a:r>
            <a:r>
              <a:rPr lang="da-DK" sz="2400" b="0" dirty="0">
                <a:latin typeface="Frutiger LT Std 45 Light" panose="020B0402020204020204" pitchFamily="34" charset="77"/>
              </a:rPr>
              <a:t>: </a:t>
            </a:r>
            <a:r>
              <a:rPr lang="en-US" sz="2400" b="0" dirty="0">
                <a:latin typeface="Frutiger LT Std 45 Light" panose="020B0402020204020204" pitchFamily="34" charset="77"/>
              </a:rPr>
              <a:t>0</a:t>
            </a:r>
            <a:br>
              <a:rPr lang="en-US" sz="2400" b="0" dirty="0">
                <a:latin typeface="Frutiger LT Std 45 Light" panose="020B0402020204020204" pitchFamily="34" charset="77"/>
              </a:rPr>
            </a:br>
            <a:r>
              <a:rPr lang="en-US" sz="2400" dirty="0">
                <a:latin typeface="Frutiger LT Std 45 Light" panose="020B0402020204020204" pitchFamily="34" charset="77"/>
              </a:rPr>
              <a:t>P</a:t>
            </a:r>
            <a:r>
              <a:rPr lang="en-US" sz="2400" b="0" dirty="0">
                <a:latin typeface="Frutiger LT Std 45 Light" panose="020B0402020204020204" pitchFamily="34" charset="77"/>
              </a:rPr>
              <a:t>hotons: 1</a:t>
            </a:r>
            <a:endParaRPr lang="en-US" sz="2400" b="0" dirty="0">
              <a:solidFill>
                <a:srgbClr val="FF0000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013616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2575716" y="4620261"/>
            <a:ext cx="3126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with prob. 1 yields 1</a:t>
            </a:r>
            <a:endParaRPr lang="de-CH" sz="20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1011305" y="5207666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2884555" y="5207666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2857510" y="5282913"/>
            <a:ext cx="989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014385"/>
            <a:ext cx="1608699" cy="1647023"/>
            <a:chOff x="4139952" y="1211714"/>
            <a:chExt cx="1368152" cy="1400745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39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Frutiger LT Std 45 Light" panose="020B0402020204020204" pitchFamily="34" charset="77"/>
                  <a:cs typeface="Arial" pitchFamily="34" charset="0"/>
                </a:rPr>
                <a:t>Alice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235267" y="4794916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468464" y="4975409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4284888" y="4975409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214185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286193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28619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1788125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214185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214185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3277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270331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759579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16919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02473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36204" y="-180945"/>
            <a:ext cx="7886700" cy="1325563"/>
          </a:xfrm>
          <a:noFill/>
          <a:ln/>
        </p:spPr>
        <p:txBody>
          <a:bodyPr/>
          <a:lstStyle/>
          <a:p>
            <a:r>
              <a:rPr lang="en-US" sz="4000" dirty="0"/>
              <a:t>Diagonal 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1445419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1888331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2823642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281225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2819879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1872456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2819682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1435462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253566" y="4717346"/>
            <a:ext cx="3342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17921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177626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378698" y="5208749"/>
            <a:ext cx="30738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177256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341138"/>
            <a:ext cx="854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8086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8086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422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4961626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4793723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673594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177650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287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2872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1384920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3977208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480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680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680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480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480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4666838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01" name="Text Box 104">
            <a:extLst>
              <a:ext uri="{FF2B5EF4-FFF2-40B4-BE49-F238E27FC236}">
                <a16:creationId xmlns:a16="http://schemas.microsoft.com/office/drawing/2014/main" id="{61451737-733D-284D-8531-9BF2E7B63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83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129" grpId="0"/>
      <p:bldP spid="1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1439467" y="549139"/>
            <a:ext cx="6535340" cy="485775"/>
          </a:xfrm>
        </p:spPr>
        <p:txBody>
          <a:bodyPr>
            <a:noAutofit/>
          </a:bodyPr>
          <a:lstStyle/>
          <a:p>
            <a:r>
              <a:rPr lang="en-US" sz="3000" dirty="0"/>
              <a:t>Video</a:t>
            </a:r>
          </a:p>
        </p:txBody>
      </p:sp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166813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022350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xfrm>
            <a:off x="132781" y="-132918"/>
            <a:ext cx="7886700" cy="1325563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950491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4922838"/>
            <a:ext cx="3073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0</a:t>
            </a:r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5416550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54149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5424488"/>
            <a:ext cx="3073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with prob. ½ yields 1</a:t>
            </a: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5578475"/>
            <a:ext cx="92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0/1</a:t>
            </a:r>
            <a:endParaRPr lang="de-CH" sz="2400" b="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878483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78483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921845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5198963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031060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4910931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5414987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50491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50491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302419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74427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74427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302419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302419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521032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5198963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899592" y="4904175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1887190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" name="Text Box 104">
            <a:extLst>
              <a:ext uri="{FF2B5EF4-FFF2-40B4-BE49-F238E27FC236}">
                <a16:creationId xmlns:a16="http://schemas.microsoft.com/office/drawing/2014/main" id="{E2636C9C-EC84-0B44-9AA1-D65E0664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220" y="4271041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latin typeface="Frutiger LT Std 45 Light" panose="020B0402020204020204" pitchFamily="34" charset="77"/>
                <a:cs typeface="Arial" charset="0"/>
              </a:rPr>
              <a:t>Measurement:</a:t>
            </a:r>
            <a:endParaRPr lang="de-CH" sz="2400" dirty="0">
              <a:solidFill>
                <a:schemeClr val="tx1"/>
              </a:solidFill>
              <a:latin typeface="Frutiger LT Std 45 Light" panose="020B0402020204020204" pitchFamily="34" charset="7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133054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988591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1680" y="916732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844724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844724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888086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916732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91673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268660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340668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340668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268660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268660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1487273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4928732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>
                  <a:solidFill>
                    <a:schemeClr val="tx1"/>
                  </a:solidFill>
                  <a:latin typeface="Frutiger LT Std 45 Light" panose="020B0402020204020204" pitchFamily="34" charset="77"/>
                </a:rPr>
                <a:t>=</a:t>
              </a:r>
              <a:endParaRPr lang="en-US" b="0" dirty="0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>
                    <a:solidFill>
                      <a:schemeClr val="tx1"/>
                    </a:solidFill>
                    <a:latin typeface="Frutiger LT Std 45 Light" panose="020B0402020204020204" pitchFamily="34" charset="77"/>
                  </a:endParaRPr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1369127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1492796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068860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5205819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>
                <a:solidFill>
                  <a:schemeClr val="tx1"/>
                </a:solidFill>
                <a:latin typeface="Frutiger LT Std 45 Light" panose="020B0402020204020204" pitchFamily="34" charset="77"/>
              </a:endParaRPr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5205334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  <a:latin typeface="Frutiger LT Std 45 Light" panose="020B0402020204020204" pitchFamily="34" charset="77"/>
              </a:rPr>
              <a:t>=</a:t>
            </a:r>
            <a:endParaRPr lang="en-US" b="0" dirty="0">
              <a:solidFill>
                <a:schemeClr val="tx1"/>
              </a:solidFill>
              <a:latin typeface="Frutiger LT Std 45 Light" panose="020B0402020204020204" pitchFamily="34" charset="77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5656" y="4928732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5205819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5205819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</p:grpSp>
      <p:sp>
        <p:nvSpPr>
          <p:cNvPr id="119" name="Rectangle 43">
            <a:extLst>
              <a:ext uri="{FF2B5EF4-FFF2-40B4-BE49-F238E27FC236}">
                <a16:creationId xmlns:a16="http://schemas.microsoft.com/office/drawing/2014/main" id="{BAC065F4-42D3-194B-96AD-0FE34AFB5C1C}"/>
              </a:ext>
            </a:extLst>
          </p:cNvPr>
          <p:cNvSpPr txBox="1">
            <a:spLocks noChangeArrowheads="1"/>
          </p:cNvSpPr>
          <p:nvPr/>
        </p:nvSpPr>
        <p:spPr>
          <a:xfrm>
            <a:off x="132781" y="-132918"/>
            <a:ext cx="7886700" cy="132556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/>
              <a:t>Measuring Collapses the State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502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200F820C-966C-4855-8781-41554D8C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22406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FDDB232-D0F4-4CF0-AE8B-D19876F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18" y="3130422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DE63F0-B3F3-4EA9-A835-1821E7AB33F0}"/>
              </a:ext>
            </a:extLst>
          </p:cNvPr>
          <p:cNvSpPr/>
          <p:nvPr/>
        </p:nvSpPr>
        <p:spPr bwMode="auto">
          <a:xfrm>
            <a:off x="539552" y="1452618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7F614D5-7A7D-434C-921E-FDA85B02A4F3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71383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F6C4A-272D-4D79-8C80-7E44BD9C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495802"/>
            <a:ext cx="2160240" cy="1204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A0A0A-90B0-4154-8A83-F16964C0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07 0.2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8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66035-63DF-4D63-AB05-6298D84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535"/>
            <a:ext cx="6106943" cy="406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FACE1-0E76-46EB-ADA0-494089F7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46" y="3157092"/>
            <a:ext cx="4721696" cy="2655954"/>
          </a:xfrm>
          <a:prstGeom prst="rect">
            <a:avLst/>
          </a:prstGeom>
        </p:spPr>
      </p:pic>
      <p:pic>
        <p:nvPicPr>
          <p:cNvPr id="1028" name="Picture 4" descr="https://4.bp.blogspot.com/-NOG349aCJLw/V5TQDg3tGJI/AAAAAAAASNY/7pn7X4ZbanEA4qcr9WYkZVn5Mp2LHCUSACLcB/s1600/Quantum%2Bof%2BSolace%2B-%2Bil%2BCinema%2Ba%2Bmodo%2Bmio.jpg">
            <a:extLst>
              <a:ext uri="{FF2B5EF4-FFF2-40B4-BE49-F238E27FC236}">
                <a16:creationId xmlns:a16="http://schemas.microsoft.com/office/drawing/2014/main" id="{3988237C-7693-4DDE-A5FC-E54B3255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9" y="457200"/>
            <a:ext cx="3276600" cy="4914900"/>
          </a:xfrm>
          <a:prstGeom prst="rect">
            <a:avLst/>
          </a:prstGeom>
          <a:noFill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DDEB40C-F7D3-48A3-B642-E4DEF7F605CD}"/>
              </a:ext>
            </a:extLst>
          </p:cNvPr>
          <p:cNvSpPr/>
          <p:nvPr/>
        </p:nvSpPr>
        <p:spPr bwMode="auto">
          <a:xfrm rot="7560000">
            <a:off x="4299863" y="-2402669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E8F442-56E9-4E63-8E19-474ADDC3E367}"/>
              </a:ext>
            </a:extLst>
          </p:cNvPr>
          <p:cNvSpPr/>
          <p:nvPr/>
        </p:nvSpPr>
        <p:spPr bwMode="auto">
          <a:xfrm rot="3176680">
            <a:off x="4363662" y="-2332831"/>
            <a:ext cx="514944" cy="11573705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4E678-DFF4-4473-9851-164510A836A3}"/>
              </a:ext>
            </a:extLst>
          </p:cNvPr>
          <p:cNvCxnSpPr>
            <a:endCxn id="3" idx="2"/>
          </p:cNvCxnSpPr>
          <p:nvPr/>
        </p:nvCxnSpPr>
        <p:spPr bwMode="auto">
          <a:xfrm>
            <a:off x="2934070" y="40127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5DB58C-8811-4D9F-993E-0BF6F46B7A3F}"/>
              </a:ext>
            </a:extLst>
          </p:cNvPr>
          <p:cNvSpPr/>
          <p:nvPr/>
        </p:nvSpPr>
        <p:spPr bwMode="auto">
          <a:xfrm rot="8100000">
            <a:off x="3606328" y="40319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132DE-0480-4B1F-A7F1-4452C8C6DDB4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123564" y="23132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669A9-68CB-4A7E-9198-AB40D2AE26F8}"/>
              </a:ext>
            </a:extLst>
          </p:cNvPr>
          <p:cNvCxnSpPr/>
          <p:nvPr/>
        </p:nvCxnSpPr>
        <p:spPr bwMode="auto">
          <a:xfrm>
            <a:off x="4191000" y="4038600"/>
            <a:ext cx="1410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3A141BF1-564C-4002-A867-D198FB8B831F}"/>
              </a:ext>
            </a:extLst>
          </p:cNvPr>
          <p:cNvSpPr/>
          <p:nvPr/>
        </p:nvSpPr>
        <p:spPr bwMode="auto">
          <a:xfrm rot="16200000">
            <a:off x="3756984" y="167446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D3C5EEA-D9C4-4B6E-B517-F4BCD1118512}"/>
              </a:ext>
            </a:extLst>
          </p:cNvPr>
          <p:cNvSpPr/>
          <p:nvPr/>
        </p:nvSpPr>
        <p:spPr bwMode="auto">
          <a:xfrm>
            <a:off x="5486402" y="36845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DD34-1339-40DD-A99D-42D7B844A9A3}"/>
              </a:ext>
            </a:extLst>
          </p:cNvPr>
          <p:cNvSpPr txBox="1"/>
          <p:nvPr/>
        </p:nvSpPr>
        <p:spPr>
          <a:xfrm>
            <a:off x="5525193" y="4599291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842AB-DF40-448F-9D65-3BFA4A579DDF}"/>
              </a:ext>
            </a:extLst>
          </p:cNvPr>
          <p:cNvSpPr txBox="1"/>
          <p:nvPr/>
        </p:nvSpPr>
        <p:spPr>
          <a:xfrm>
            <a:off x="3529140" y="1032577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6E8DAE1A-4A95-424A-8316-E86EEE49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9037" y="38862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17A06-4322-468A-A655-899E704E7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2039" y="39322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0F26-4989-456A-8A40-3C29532087C4}"/>
              </a:ext>
            </a:extLst>
          </p:cNvPr>
          <p:cNvSpPr txBox="1"/>
          <p:nvPr/>
        </p:nvSpPr>
        <p:spPr>
          <a:xfrm>
            <a:off x="4860555" y="2339389"/>
            <a:ext cx="398958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no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but: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reflects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50% </a:t>
            </a: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transmits 50%?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22550-9997-4023-8611-E8ED5D72E9CE}"/>
              </a:ext>
            </a:extLst>
          </p:cNvPr>
          <p:cNvCxnSpPr/>
          <p:nvPr/>
        </p:nvCxnSpPr>
        <p:spPr bwMode="auto">
          <a:xfrm flipH="1">
            <a:off x="4533063" y="3091952"/>
            <a:ext cx="327490" cy="489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97256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5A44BB-65B0-42DC-A604-AC9C735A466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868A50-3ACB-4DBC-8D4E-68D520F28063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5932D-0D3F-4DBF-AEE3-D353C1779F29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C5D710-30CA-4756-92E4-AE208F40132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F35A2F53-F547-4226-8EDC-5F18482C2382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DE2B80C-0118-4057-8B6D-43CDDAEF3E0A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9209-B5D7-43A0-8945-614ADB164B05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A2932-BB69-43E8-B288-FD610F12A0D9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4C60C725-5E91-48E7-8753-8B6635FB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EEA28A-9E7A-426E-A2C4-7D9CF6363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9565" y="3352802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A5A0D-AA07-431D-BBEB-1ADF3FC39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84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B37C11-28B8-41DD-B28C-51F9B91C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5FB51-C48D-4F1B-B4C9-04649D6C0A7B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7038C-96DD-460C-B6EB-8F72ACB153C1}"/>
              </a:ext>
            </a:extLst>
          </p:cNvPr>
          <p:cNvCxnSpPr>
            <a:endCxn id="14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88F3C-63B7-4906-A892-DFB6010CC4E9}"/>
              </a:ext>
            </a:extLst>
          </p:cNvPr>
          <p:cNvCxnSpPr>
            <a:endCxn id="14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44021-6DD0-4D12-8BE2-16007D3FE4EB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9E74-7A73-488D-9D08-BEAC2A0166CB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5A5608-7FBC-4CDD-B619-7B83E7218CA1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792B0F-FBAD-4B77-85FE-4B93CD96A52D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036D44-7D5E-4679-80A0-26DDB577F516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AE232-4AF0-420E-AB28-94501F53B6CC}"/>
              </a:ext>
            </a:extLst>
          </p:cNvPr>
          <p:cNvSpPr txBox="1"/>
          <p:nvPr/>
        </p:nvSpPr>
        <p:spPr>
          <a:xfrm>
            <a:off x="1639122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2AC-9970-4F50-A929-B9BCDD34797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91A5F-B65D-46DC-97DF-BCEC38025007}"/>
              </a:ext>
            </a:extLst>
          </p:cNvPr>
          <p:cNvSpPr txBox="1"/>
          <p:nvPr/>
        </p:nvSpPr>
        <p:spPr>
          <a:xfrm>
            <a:off x="2971802" y="5105402"/>
            <a:ext cx="324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classical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reasoning</a:t>
            </a:r>
            <a:endParaRPr lang="nl-NL" sz="2400" b="1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7379C-CEB3-4741-954E-0C470D85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803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1F68B-B514-4971-984E-154395879953}"/>
              </a:ext>
            </a:extLst>
          </p:cNvPr>
          <p:cNvSpPr txBox="1"/>
          <p:nvPr/>
        </p:nvSpPr>
        <p:spPr>
          <a:xfrm>
            <a:off x="6120670" y="1440361"/>
            <a:ext cx="293367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 detector 1 clicks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A3EB7-B839-4AD3-9E06-931625E977C2}"/>
              </a:ext>
            </a:extLst>
          </p:cNvPr>
          <p:cNvSpPr txBox="1"/>
          <p:nvPr/>
        </p:nvSpPr>
        <p:spPr>
          <a:xfrm>
            <a:off x="3518089" y="3157246"/>
            <a:ext cx="177516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50%-50%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beamsplitter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852713-B652-42D0-91B7-AE97D84587E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3197741"/>
            <a:ext cx="177384" cy="383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5AC8-1F7E-4129-B64E-C9150424F9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9862" y="3945570"/>
            <a:ext cx="536455" cy="2331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34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24" grpId="0"/>
      <p:bldP spid="25" grpId="0" animBg="1"/>
      <p:bldP spid="25" grpId="1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11F417-6D41-46D2-A565-E9C7C6049353}"/>
              </a:ext>
            </a:extLst>
          </p:cNvPr>
          <p:cNvSpPr txBox="1"/>
          <p:nvPr/>
        </p:nvSpPr>
        <p:spPr>
          <a:xfrm>
            <a:off x="7236869" y="2500032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D5D935-5178-4E9D-AB42-AF17A27A52C9}"/>
              </a:ext>
            </a:extLst>
          </p:cNvPr>
          <p:cNvSpPr/>
          <p:nvPr/>
        </p:nvSpPr>
        <p:spPr bwMode="auto">
          <a:xfrm>
            <a:off x="7146297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9539E8-8FEF-4BE9-A8C3-DB5E40A01482}"/>
              </a:ext>
            </a:extLst>
          </p:cNvPr>
          <p:cNvCxnSpPr>
            <a:endCxn id="3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6A40A0-4F48-47CA-A2EF-6ADB0E07A70A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EFE881-7BF4-4E06-87E7-DA78D9575ADC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59B6-5D51-45DD-BDA2-8D45B0BD1372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22A16DC4-2BC8-42B7-BB74-21155E606A9F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DF0DEE-AE6F-4F4B-B76C-7EF5467B9361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F0D6B-46FC-4855-866C-49EC8CDD1FF0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576070D-2231-4750-95EF-333A4267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E34E24-57A7-4493-9AA0-E069019F2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3E4C4-8119-485F-983E-2057F9ECBFF8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A5FC3-F984-4118-B746-9D15A021639D}"/>
              </a:ext>
            </a:extLst>
          </p:cNvPr>
          <p:cNvCxnSpPr>
            <a:endCxn id="12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F5A38-7E63-430E-AC66-77B0E0A0C797}"/>
              </a:ext>
            </a:extLst>
          </p:cNvPr>
          <p:cNvCxnSpPr>
            <a:endCxn id="12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E82E31-742A-4325-8E1D-D6F2C384872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6223F-3B5C-497F-A09A-A12B1437C666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636B16-75C4-4D6F-9F98-B6C815597ABD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A6B50-0101-48CD-B0FB-658188117635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C7A4F0-2321-4C6B-A7FD-11A38C9FFF2B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132DE9-26A2-4CA9-AC68-B1FFD6804B81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0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0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E8E44-794E-4535-8AB0-A10BB46878EA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When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you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perform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b="1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the</a:t>
            </a:r>
            <a:r>
              <a:rPr lang="nl-NL" sz="2400" b="1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experiment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6C0F02-3057-41BF-8B09-6176A8D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019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9B12E-B194-4659-94A1-E2AD507A9A95}"/>
              </a:ext>
            </a:extLst>
          </p:cNvPr>
          <p:cNvSpPr txBox="1"/>
          <p:nvPr/>
        </p:nvSpPr>
        <p:spPr>
          <a:xfrm>
            <a:off x="7148244" y="857071"/>
            <a:ext cx="15512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 clicks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75119-DA98-4CB2-9030-BF38A2AC4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905006-8919-4A0C-9DFE-26F1F3F5FE6B}"/>
              </a:ext>
            </a:extLst>
          </p:cNvPr>
          <p:cNvSpPr txBox="1"/>
          <p:nvPr/>
        </p:nvSpPr>
        <p:spPr>
          <a:xfrm>
            <a:off x="2752145" y="228600"/>
            <a:ext cx="394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Mach-</a:t>
            </a:r>
            <a:r>
              <a:rPr lang="nl-NL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Zehnder</a:t>
            </a: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11242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C66429E-685F-4379-BCCD-7128B295193A}"/>
              </a:ext>
            </a:extLst>
          </p:cNvPr>
          <p:cNvSpPr txBox="1"/>
          <p:nvPr/>
        </p:nvSpPr>
        <p:spPr>
          <a:xfrm>
            <a:off x="7239323" y="250003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00000"/>
                </a:solidFill>
                <a:latin typeface="Frutiger LT Std 55 Roman" panose="020B0602020204020204" pitchFamily="34" charset="0"/>
              </a:rPr>
              <a:t>detector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E11AB-4492-4CFF-8C98-B3EC320B14A4}"/>
              </a:ext>
            </a:extLst>
          </p:cNvPr>
          <p:cNvSpPr/>
          <p:nvPr/>
        </p:nvSpPr>
        <p:spPr bwMode="auto">
          <a:xfrm>
            <a:off x="7148752" y="2500032"/>
            <a:ext cx="1656222" cy="461665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D82678-6F33-4AC0-AA81-9D86A5538421}"/>
              </a:ext>
            </a:extLst>
          </p:cNvPr>
          <p:cNvSpPr/>
          <p:nvPr/>
        </p:nvSpPr>
        <p:spPr bwMode="auto">
          <a:xfrm rot="19067517">
            <a:off x="5100192" y="2373968"/>
            <a:ext cx="881304" cy="1134701"/>
          </a:xfrm>
          <a:prstGeom prst="ellipse">
            <a:avLst/>
          </a:prstGeom>
          <a:solidFill>
            <a:schemeClr val="accent4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807A46-2842-4C35-BD87-47D0D26B9BC4}"/>
              </a:ext>
            </a:extLst>
          </p:cNvPr>
          <p:cNvCxnSpPr>
            <a:endCxn id="4" idx="2"/>
          </p:cNvCxnSpPr>
          <p:nvPr/>
        </p:nvCxnSpPr>
        <p:spPr bwMode="auto">
          <a:xfrm>
            <a:off x="1745033" y="4469908"/>
            <a:ext cx="1189494" cy="258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30118AD-0CC3-4C93-86A2-D927942550DB}"/>
              </a:ext>
            </a:extLst>
          </p:cNvPr>
          <p:cNvSpPr/>
          <p:nvPr/>
        </p:nvSpPr>
        <p:spPr bwMode="auto">
          <a:xfrm rot="8100000">
            <a:off x="2417291" y="4489107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1B79DA-0C83-40C0-AEBF-B79B03F6C53B}"/>
              </a:ext>
            </a:extLst>
          </p:cNvPr>
          <p:cNvCxnSpPr>
            <a:stCxn id="4" idx="2"/>
          </p:cNvCxnSpPr>
          <p:nvPr/>
        </p:nvCxnSpPr>
        <p:spPr bwMode="auto">
          <a:xfrm flipV="1">
            <a:off x="2934527" y="2770491"/>
            <a:ext cx="0" cy="1725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F1612-F02F-4FE0-BB17-3E725982DAB9}"/>
              </a:ext>
            </a:extLst>
          </p:cNvPr>
          <p:cNvCxnSpPr/>
          <p:nvPr/>
        </p:nvCxnSpPr>
        <p:spPr bwMode="auto">
          <a:xfrm>
            <a:off x="3009530" y="4495800"/>
            <a:ext cx="2629270" cy="16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5E5CF1D-651C-437B-9E7B-57D120808D4A}"/>
              </a:ext>
            </a:extLst>
          </p:cNvPr>
          <p:cNvSpPr/>
          <p:nvPr/>
        </p:nvSpPr>
        <p:spPr bwMode="auto">
          <a:xfrm rot="8100000">
            <a:off x="5117735" y="2732678"/>
            <a:ext cx="1066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B977D1-07A3-4175-8543-0319EB6460BC}"/>
              </a:ext>
            </a:extLst>
          </p:cNvPr>
          <p:cNvCxnSpPr>
            <a:endCxn id="7" idx="0"/>
          </p:cNvCxnSpPr>
          <p:nvPr/>
        </p:nvCxnSpPr>
        <p:spPr bwMode="auto">
          <a:xfrm flipV="1">
            <a:off x="5651138" y="2771702"/>
            <a:ext cx="16163" cy="17321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7A665-0069-4BE7-A3C7-03446A78C2A6}"/>
              </a:ext>
            </a:extLst>
          </p:cNvPr>
          <p:cNvCxnSpPr>
            <a:endCxn id="7" idx="2"/>
          </p:cNvCxnSpPr>
          <p:nvPr/>
        </p:nvCxnSpPr>
        <p:spPr bwMode="auto">
          <a:xfrm flipV="1">
            <a:off x="2933332" y="2739373"/>
            <a:ext cx="2701641" cy="3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94B3B-11FB-4A9A-9D1C-75F6F1B9C180}"/>
              </a:ext>
            </a:extLst>
          </p:cNvPr>
          <p:cNvSpPr/>
          <p:nvPr/>
        </p:nvSpPr>
        <p:spPr bwMode="auto">
          <a:xfrm rot="8100000">
            <a:off x="2374535" y="2708007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F2EA5-35E3-49A0-9D27-748DF76B17EF}"/>
              </a:ext>
            </a:extLst>
          </p:cNvPr>
          <p:cNvSpPr/>
          <p:nvPr/>
        </p:nvSpPr>
        <p:spPr bwMode="auto">
          <a:xfrm rot="8100000">
            <a:off x="5178039" y="4485065"/>
            <a:ext cx="10668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14CE7-61C7-4809-A4DD-85465F49866B}"/>
              </a:ext>
            </a:extLst>
          </p:cNvPr>
          <p:cNvCxnSpPr/>
          <p:nvPr/>
        </p:nvCxnSpPr>
        <p:spPr bwMode="auto">
          <a:xfrm flipV="1">
            <a:off x="5667301" y="2125106"/>
            <a:ext cx="1" cy="567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059D25-3782-48F3-8BF4-51FF9A118D0E}"/>
              </a:ext>
            </a:extLst>
          </p:cNvPr>
          <p:cNvCxnSpPr/>
          <p:nvPr/>
        </p:nvCxnSpPr>
        <p:spPr bwMode="auto">
          <a:xfrm flipH="1">
            <a:off x="5724866" y="2741894"/>
            <a:ext cx="50291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B458D-B1F2-44D9-A20E-E68412F6E423}"/>
              </a:ext>
            </a:extLst>
          </p:cNvPr>
          <p:cNvSpPr txBox="1"/>
          <p:nvPr/>
        </p:nvSpPr>
        <p:spPr>
          <a:xfrm>
            <a:off x="1639123" y="2205337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C5A69-C43F-42D3-8DAC-7709CCBB0ECD}"/>
              </a:ext>
            </a:extLst>
          </p:cNvPr>
          <p:cNvSpPr txBox="1"/>
          <p:nvPr/>
        </p:nvSpPr>
        <p:spPr>
          <a:xfrm>
            <a:off x="5949427" y="4592111"/>
            <a:ext cx="979627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mirror</a:t>
            </a:r>
            <a:endParaRPr lang="nl-NL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36DE88-8DAD-437C-8370-42883810F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3735" y="3330935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FA90-ED9C-4FCC-9AAE-F707F910D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5839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71834-A4FA-49EB-A29B-83E176A1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44060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426B8-AEAD-41B3-8B3A-43CA2CCF0CD7}"/>
              </a:ext>
            </a:extLst>
          </p:cNvPr>
          <p:cNvSpPr txBox="1"/>
          <p:nvPr/>
        </p:nvSpPr>
        <p:spPr>
          <a:xfrm>
            <a:off x="6883195" y="3573995"/>
            <a:ext cx="171841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interference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806A54-56B6-4FAB-9626-976A8342F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8034" y="2653434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E5BDC-ED02-4400-A4CC-F82DF009B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4465" y="3048000"/>
            <a:ext cx="165966" cy="16596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261E3-E3E0-4C35-AFD2-D6F986DA091E}"/>
              </a:ext>
            </a:extLst>
          </p:cNvPr>
          <p:cNvCxnSpPr>
            <a:stCxn id="19" idx="1"/>
          </p:cNvCxnSpPr>
          <p:nvPr/>
        </p:nvCxnSpPr>
        <p:spPr bwMode="auto">
          <a:xfrm flipH="1" flipV="1">
            <a:off x="6020200" y="3261756"/>
            <a:ext cx="862995" cy="5430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70875327-9C18-4D32-986A-4F4599B42ADA}"/>
              </a:ext>
            </a:extLst>
          </p:cNvPr>
          <p:cNvSpPr/>
          <p:nvPr/>
        </p:nvSpPr>
        <p:spPr bwMode="auto">
          <a:xfrm rot="16200000">
            <a:off x="5256251" y="1590479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BA9C4AA-6A95-4EA5-A26E-C0FFA3C02E8F}"/>
              </a:ext>
            </a:extLst>
          </p:cNvPr>
          <p:cNvSpPr/>
          <p:nvPr/>
        </p:nvSpPr>
        <p:spPr bwMode="auto">
          <a:xfrm>
            <a:off x="6172202" y="2362202"/>
            <a:ext cx="765491" cy="762389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u="sng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849200-76ED-4157-9AC3-61DE000564F3}"/>
              </a:ext>
            </a:extLst>
          </p:cNvPr>
          <p:cNvSpPr txBox="1"/>
          <p:nvPr/>
        </p:nvSpPr>
        <p:spPr>
          <a:xfrm>
            <a:off x="4883804" y="842183"/>
            <a:ext cx="147508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detector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3B1ED-9290-4C7E-A678-D616F3CE5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2" y="43894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C1DBE-62D0-4A01-994C-06C30631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7901" y="2636839"/>
            <a:ext cx="182563" cy="182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4A8A6-5D91-48B4-B26B-69FE3BBDEA88}"/>
              </a:ext>
            </a:extLst>
          </p:cNvPr>
          <p:cNvSpPr txBox="1"/>
          <p:nvPr/>
        </p:nvSpPr>
        <p:spPr>
          <a:xfrm>
            <a:off x="3115443" y="3496903"/>
            <a:ext cx="1901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chemeClr val="accent1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400" dirty="0">
              <a:solidFill>
                <a:schemeClr val="accent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F8BD1-50AB-4B01-BAC3-6BF1EE63B80E}"/>
              </a:ext>
            </a:extLst>
          </p:cNvPr>
          <p:cNvSpPr txBox="1"/>
          <p:nvPr/>
        </p:nvSpPr>
        <p:spPr>
          <a:xfrm>
            <a:off x="6883196" y="857071"/>
            <a:ext cx="1816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clicks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ALWAYS !!!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64AE-E706-4AB3-8031-D6285DA20479}"/>
              </a:ext>
            </a:extLst>
          </p:cNvPr>
          <p:cNvSpPr txBox="1"/>
          <p:nvPr/>
        </p:nvSpPr>
        <p:spPr>
          <a:xfrm>
            <a:off x="1676400" y="5181602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According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to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quantum</a:t>
            </a:r>
            <a:r>
              <a:rPr lang="nl-NL" sz="24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Frutiger LT Std 55 Roman" panose="020B0602020204020204" pitchFamily="34" charset="0"/>
              </a:rPr>
              <a:t>mechanics</a:t>
            </a:r>
            <a:endParaRPr lang="nl-NL" sz="24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Frutiger LT Std 55 Roman" panose="020B0602020204020204" pitchFamily="34" charset="0"/>
            </a:endParaRPr>
          </a:p>
        </p:txBody>
      </p:sp>
      <p:pic>
        <p:nvPicPr>
          <p:cNvPr id="35" name="Picture 16" descr="sl00370_">
            <a:extLst>
              <a:ext uri="{FF2B5EF4-FFF2-40B4-BE49-F238E27FC236}">
                <a16:creationId xmlns:a16="http://schemas.microsoft.com/office/drawing/2014/main" id="{796736E3-E42C-454B-94EE-A58BC3F6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343400"/>
            <a:ext cx="877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3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8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: interference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1CE89AEC-D380-43AB-8F07-9142197E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64" y="32651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E67A5-241B-4B2C-BBA9-9D4B7726E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64C47-D9C2-414B-A878-7F92BE1A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8960" y="4495802"/>
            <a:ext cx="2160240" cy="12047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7682A-AE04-4D81-BE36-E339724F251B}"/>
              </a:ext>
            </a:extLst>
          </p:cNvPr>
          <p:cNvSpPr/>
          <p:nvPr/>
        </p:nvSpPr>
        <p:spPr bwMode="auto">
          <a:xfrm>
            <a:off x="456043" y="2982292"/>
            <a:ext cx="8424936" cy="1460376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40B2FE1-D497-4EA7-B835-90F30B8EA42D}"/>
              </a:ext>
            </a:extLst>
          </p:cNvPr>
          <p:cNvSpPr txBox="1">
            <a:spLocks noChangeArrowheads="1"/>
          </p:cNvSpPr>
          <p:nvPr/>
        </p:nvSpPr>
        <p:spPr>
          <a:xfrm>
            <a:off x="634095" y="1600200"/>
            <a:ext cx="6909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Observation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collapse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of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the</a:t>
            </a:r>
            <a:r>
              <a:rPr lang="nl-NL" sz="2200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superposition</a:t>
            </a:r>
            <a:endParaRPr lang="nl-NL" sz="2200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1400" dirty="0"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object in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superposition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F2F98-0C46-4474-B08F-4EB2EC4B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71600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1527 L 0.00121 0.2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Computers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22435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<a:extLst>
              <a:ext uri="{FF2B5EF4-FFF2-40B4-BE49-F238E27FC236}">
                <a16:creationId xmlns:a16="http://schemas.microsoft.com/office/drawing/2014/main" id="{FB6FDB71-48DB-46C9-AE77-45A442E1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8" y="663931"/>
            <a:ext cx="3009113" cy="2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img38.imagefra.me/img/img38/6/5/30/torless/f_13gfl9l4dewm_10355fa.jpg">
            <a:extLst>
              <a:ext uri="{FF2B5EF4-FFF2-40B4-BE49-F238E27FC236}">
                <a16:creationId xmlns:a16="http://schemas.microsoft.com/office/drawing/2014/main" id="{D4C63D13-4630-4CA5-A32C-1883B8934C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49" y="605437"/>
            <a:ext cx="949171" cy="119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upload.wikimedia.org/wikipedia/commons/4/42/Emil_Leon_Post.jpg">
            <a:extLst>
              <a:ext uri="{FF2B5EF4-FFF2-40B4-BE49-F238E27FC236}">
                <a16:creationId xmlns:a16="http://schemas.microsoft.com/office/drawing/2014/main" id="{E2CBD8E4-892A-423B-8A93-451759A99C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12" y="1833464"/>
            <a:ext cx="937305" cy="12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upload.wikimedia.org/wikipedia/en/thumb/a/a6/Alonzo_Church.jpg/220px-Alonzo_Church.jpg">
            <a:extLst>
              <a:ext uri="{FF2B5EF4-FFF2-40B4-BE49-F238E27FC236}">
                <a16:creationId xmlns:a16="http://schemas.microsoft.com/office/drawing/2014/main" id="{0F1CDCF4-C19B-4A26-837C-3933096906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833464"/>
            <a:ext cx="964619" cy="12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31E5-B114-4673-A065-1BBE07CA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845" y="152353"/>
            <a:ext cx="2330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Physics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930BC-2F3C-4EA6-8C10-15A09543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75" y="146079"/>
            <a:ext cx="2449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4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Computer </a:t>
            </a:r>
            <a:r>
              <a:rPr lang="nl-NL" altLang="x-none" sz="24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Science</a:t>
            </a:r>
            <a:endParaRPr lang="nl-NL" altLang="x-none" sz="2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CDCF1-0D6A-4EDA-A63E-6E0F1759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665" y="1200537"/>
            <a:ext cx="413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>
                <a:solidFill>
                  <a:srgbClr val="FF0000"/>
                </a:solidFill>
                <a:latin typeface="Calibri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1F52BF-09C9-481A-A408-77FE53B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160826"/>
            <a:ext cx="345318" cy="6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600" dirty="0">
                <a:solidFill>
                  <a:srgbClr val="CC0000"/>
                </a:solidFill>
                <a:latin typeface="Calibri" charset="0"/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06E72-DAF1-4A78-818A-F9C54D37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036" y="3213131"/>
            <a:ext cx="31890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30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Quantumcomputer</a:t>
            </a:r>
            <a:endParaRPr lang="nl-NL" altLang="x-none" sz="30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1" name="Picture 2" descr="David-Deutsch">
            <a:extLst>
              <a:ext uri="{FF2B5EF4-FFF2-40B4-BE49-F238E27FC236}">
                <a16:creationId xmlns:a16="http://schemas.microsoft.com/office/drawing/2014/main" id="{65F21AD0-51A5-40A4-A4D0-DF632595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8658" y="3790892"/>
            <a:ext cx="1447800" cy="15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6B6B38C6-DCAD-46B5-9541-E107AD1C1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1090"/>
            <a:ext cx="1585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Deutsch </a:t>
            </a:r>
          </a:p>
        </p:txBody>
      </p:sp>
      <p:pic>
        <p:nvPicPr>
          <p:cNvPr id="13" name="Picture 3" descr="richard_feynman">
            <a:extLst>
              <a:ext uri="{FF2B5EF4-FFF2-40B4-BE49-F238E27FC236}">
                <a16:creationId xmlns:a16="http://schemas.microsoft.com/office/drawing/2014/main" id="{B4203BDE-AAFE-4CEF-9BB4-97F6A6BA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2524" y="3814644"/>
            <a:ext cx="1126076" cy="15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3FCE7471-2892-449E-8139-694D1531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91090"/>
            <a:ext cx="2223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Feynman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98819045-4F31-4522-B0BF-C57D2D80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42" y="1922238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Alonzo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Church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5FDCD51A-0217-4C9B-80A4-17102B88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42" y="739914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Alan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Turing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50F2A4C-56FE-4607-B9F4-2047FC44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342" y="1915552"/>
            <a:ext cx="1585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Emile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Frutiger LT Std 55 Roman" panose="020B0602020204020204" pitchFamily="34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197850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D5F3BEC-1895-4887-AFEC-9AA591897C95}"/>
              </a:ext>
            </a:extLst>
          </p:cNvPr>
          <p:cNvSpPr/>
          <p:nvPr/>
        </p:nvSpPr>
        <p:spPr bwMode="auto">
          <a:xfrm>
            <a:off x="6059526" y="3091021"/>
            <a:ext cx="2932075" cy="2628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Bit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457200" y="1676402"/>
            <a:ext cx="7772400" cy="26289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Classical bit: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		      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or 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bit: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	  </a:t>
            </a: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superposition of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</a:t>
            </a:r>
            <a:r>
              <a:rPr lang="en-US" sz="2400" b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and </a:t>
            </a:r>
            <a:r>
              <a:rPr lang="en-US" sz="2400" b="1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ZeroOneLarge">
            <a:extLst>
              <a:ext uri="{FF2B5EF4-FFF2-40B4-BE49-F238E27FC236}">
                <a16:creationId xmlns:a16="http://schemas.microsoft.com/office/drawing/2014/main" id="{B5169466-C1F7-4B5C-9A3B-07D693B7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67" y="4305303"/>
            <a:ext cx="990600" cy="12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E2A70A-35D1-4E57-A97C-292B22944D21}"/>
              </a:ext>
            </a:extLst>
          </p:cNvPr>
          <p:cNvGrpSpPr/>
          <p:nvPr/>
        </p:nvGrpSpPr>
        <p:grpSpPr>
          <a:xfrm>
            <a:off x="6223623" y="1321451"/>
            <a:ext cx="2486342" cy="1605620"/>
            <a:chOff x="6422321" y="1321451"/>
            <a:chExt cx="2486342" cy="1605620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19DF661-7049-4EC6-88E4-F63CB0281E64}"/>
                </a:ext>
              </a:extLst>
            </p:cNvPr>
            <p:cNvSpPr/>
            <p:nvPr/>
          </p:nvSpPr>
          <p:spPr bwMode="auto">
            <a:xfrm rot="16200000">
              <a:off x="6742506" y="1807313"/>
              <a:ext cx="457520" cy="422855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A504E-61B7-4108-9458-2649F080F1E6}"/>
                </a:ext>
              </a:extLst>
            </p:cNvPr>
            <p:cNvSpPr txBox="1"/>
            <p:nvPr/>
          </p:nvSpPr>
          <p:spPr>
            <a:xfrm>
              <a:off x="6422321" y="1321451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DBBC5E9-FA14-46D8-86F5-27FB0E6F7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9902" y="1860995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429451F6-73AD-426E-B45F-DDDAF930F6CC}"/>
                </a:ext>
              </a:extLst>
            </p:cNvPr>
            <p:cNvSpPr/>
            <p:nvPr/>
          </p:nvSpPr>
          <p:spPr bwMode="auto">
            <a:xfrm>
              <a:off x="7070012" y="2471405"/>
              <a:ext cx="424575" cy="455666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00128-9D0B-4AF1-9C5B-22F72A0E6F2B}"/>
                </a:ext>
              </a:extLst>
            </p:cNvPr>
            <p:cNvSpPr txBox="1"/>
            <p:nvPr/>
          </p:nvSpPr>
          <p:spPr>
            <a:xfrm>
              <a:off x="7645368" y="2502019"/>
              <a:ext cx="1263295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EBF21-03C3-47F2-96A6-A90E257441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45369" y="2650002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53DEB0-59BC-4A80-A21D-FB7154FEE3D3}"/>
              </a:ext>
            </a:extLst>
          </p:cNvPr>
          <p:cNvSpPr/>
          <p:nvPr/>
        </p:nvSpPr>
        <p:spPr bwMode="auto">
          <a:xfrm>
            <a:off x="6049703" y="1239456"/>
            <a:ext cx="2941897" cy="17526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CDC45B-FA6F-4754-9FDD-960982CDA375}"/>
              </a:ext>
            </a:extLst>
          </p:cNvPr>
          <p:cNvSpPr txBox="1"/>
          <p:nvPr/>
        </p:nvSpPr>
        <p:spPr>
          <a:xfrm>
            <a:off x="6236824" y="2093812"/>
            <a:ext cx="64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Frutiger LT Std 55 Roman" panose="020B0602020204020204" pitchFamily="34" charset="0"/>
              </a:rPr>
              <a:t>or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CD1511-1CC1-4D3F-AEA6-EE6D271E5F06}"/>
              </a:ext>
            </a:extLst>
          </p:cNvPr>
          <p:cNvGrpSpPr>
            <a:grpSpLocks noChangeAspect="1"/>
          </p:cNvGrpSpPr>
          <p:nvPr/>
        </p:nvGrpSpPr>
        <p:grpSpPr>
          <a:xfrm>
            <a:off x="6166843" y="3278035"/>
            <a:ext cx="2643486" cy="2370616"/>
            <a:chOff x="4933175" y="2972776"/>
            <a:chExt cx="3574573" cy="29747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78DA25-0787-4F73-BD6D-4F5EF4CA71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3175" y="5026794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230423-60F7-4B5F-A0D5-EB64D41C302F}"/>
                </a:ext>
              </a:extLst>
            </p:cNvPr>
            <p:cNvSpPr/>
            <p:nvPr/>
          </p:nvSpPr>
          <p:spPr bwMode="auto">
            <a:xfrm rot="8100000">
              <a:off x="5415767" y="5041589"/>
              <a:ext cx="800100" cy="591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CF9C0B-7DD6-4EC9-9CDA-B54526400A50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V="1">
              <a:off x="5793276" y="4040997"/>
              <a:ext cx="19897" cy="100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90BF58-6C30-44F4-992F-8E8D5C00DB9A}"/>
                </a:ext>
              </a:extLst>
            </p:cNvPr>
            <p:cNvCxnSpPr/>
            <p:nvPr/>
          </p:nvCxnSpPr>
          <p:spPr bwMode="auto">
            <a:xfrm>
              <a:off x="5863749" y="5053319"/>
              <a:ext cx="10575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A10F295B-1523-419C-ABC0-325031975D86}"/>
                </a:ext>
              </a:extLst>
            </p:cNvPr>
            <p:cNvSpPr/>
            <p:nvPr/>
          </p:nvSpPr>
          <p:spPr bwMode="auto">
            <a:xfrm rot="16200000">
              <a:off x="5538237" y="3561872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E9089DD-956E-4504-A028-C8CC8421565E}"/>
                </a:ext>
              </a:extLst>
            </p:cNvPr>
            <p:cNvSpPr/>
            <p:nvPr/>
          </p:nvSpPr>
          <p:spPr bwMode="auto">
            <a:xfrm>
              <a:off x="6835300" y="4787745"/>
              <a:ext cx="574119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u="sng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0D1B3-BA59-4B40-ADFC-02EA777CA486}"/>
                </a:ext>
              </a:extLst>
            </p:cNvPr>
            <p:cNvSpPr txBox="1"/>
            <p:nvPr/>
          </p:nvSpPr>
          <p:spPr>
            <a:xfrm>
              <a:off x="6468973" y="5445462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151467-8955-45BE-9790-93BDC0A55017}"/>
                </a:ext>
              </a:extLst>
            </p:cNvPr>
            <p:cNvSpPr txBox="1"/>
            <p:nvPr/>
          </p:nvSpPr>
          <p:spPr>
            <a:xfrm>
              <a:off x="5083002" y="2972776"/>
              <a:ext cx="1708252" cy="50207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CC0000"/>
                  </a:solidFill>
                  <a:latin typeface="Frutiger LT Std 55 Roman" panose="020B0602020204020204" pitchFamily="34" charset="0"/>
                </a:rPr>
                <a:t>detector 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0F3591-7395-468F-8616-9606188DA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778" y="49735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7734F7-6548-4C84-A750-A4AEC3B39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9450" y="43096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835909-C9B3-499B-8BFC-8AD262A24D29}"/>
                </a:ext>
              </a:extLst>
            </p:cNvPr>
            <p:cNvSpPr txBox="1"/>
            <p:nvPr/>
          </p:nvSpPr>
          <p:spPr>
            <a:xfrm>
              <a:off x="6274675" y="3978446"/>
              <a:ext cx="2233073" cy="5020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2000" b="1" dirty="0" err="1">
                  <a:solidFill>
                    <a:schemeClr val="accent1"/>
                  </a:solidFill>
                  <a:latin typeface="Frutiger LT Std 55 Roman" panose="020B0602020204020204" pitchFamily="34" charset="0"/>
                </a:rPr>
                <a:t>superposition</a:t>
              </a:r>
              <a:endParaRPr lang="nl-NL" sz="2400" b="1" dirty="0">
                <a:solidFill>
                  <a:schemeClr val="accent1"/>
                </a:solidFill>
                <a:latin typeface="Frutiger LT Std 55 Roman" panose="020B06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3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 animBg="1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qubits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9906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D2A34AF9-DDC3-40AD-BD63-3A4BCC7452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" y="1371600"/>
            <a:ext cx="8763000" cy="4267200"/>
          </a:xfrm>
        </p:spPr>
        <p:txBody>
          <a:bodyPr>
            <a:normAutofit/>
          </a:bodyPr>
          <a:lstStyle/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8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pPr>
              <a:buClr>
                <a:schemeClr val="tx1"/>
              </a:buClr>
            </a:pP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4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16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5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32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qubits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64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qubits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superposition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of </a:t>
            </a:r>
            <a:r>
              <a:rPr lang="nl-NL" alt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2</a:t>
            </a:r>
            <a:r>
              <a:rPr lang="nl-NL" altLang="en-US" sz="3200" baseline="30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300</a:t>
            </a:r>
            <a:r>
              <a:rPr lang="nl-NL" altLang="en-US" sz="3200" dirty="0">
                <a:latin typeface="Frutiger LT Std 55 Roman" panose="020B0602020204020204" pitchFamily="34" charset="0"/>
              </a:rPr>
              <a:t> </a:t>
            </a:r>
            <a:r>
              <a:rPr lang="nl-NL" altLang="en-US" sz="3200" dirty="0" err="1">
                <a:latin typeface="Frutiger LT Std 55 Roman" panose="020B0602020204020204" pitchFamily="34" charset="0"/>
              </a:rPr>
              <a:t>states</a:t>
            </a:r>
            <a:endParaRPr lang="nl-NL" altLang="en-US" sz="3200" dirty="0">
              <a:latin typeface="Frutiger LT Std 55 Roman" panose="020B0602020204020204" pitchFamily="34" charset="0"/>
            </a:endParaRPr>
          </a:p>
          <a:p>
            <a:endParaRPr lang="nl-NL" altLang="en-US" sz="3200" dirty="0">
              <a:latin typeface="Frutiger LT Std 55 Roman" panose="020B06020202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B97DF-682F-6D4B-9D6C-F69B71BDCC22}"/>
              </a:ext>
            </a:extLst>
          </p:cNvPr>
          <p:cNvGrpSpPr/>
          <p:nvPr/>
        </p:nvGrpSpPr>
        <p:grpSpPr>
          <a:xfrm>
            <a:off x="6746281" y="1192369"/>
            <a:ext cx="2257892" cy="1014868"/>
            <a:chOff x="6444208" y="397908"/>
            <a:chExt cx="2257892" cy="1014868"/>
          </a:xfrm>
        </p:grpSpPr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C161544D-1E14-A946-84FD-28FA039C056D}"/>
                </a:ext>
              </a:extLst>
            </p:cNvPr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>
                <a:extLst>
                  <a:ext uri="{FF2B5EF4-FFF2-40B4-BE49-F238E27FC236}">
                    <a16:creationId xmlns:a16="http://schemas.microsoft.com/office/drawing/2014/main" id="{A8941CBA-7579-594A-832E-2EA60B28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>
                <a:extLst>
                  <a:ext uri="{FF2B5EF4-FFF2-40B4-BE49-F238E27FC236}">
                    <a16:creationId xmlns:a16="http://schemas.microsoft.com/office/drawing/2014/main" id="{0AC6BAD1-9394-9348-B0D5-B16BC6FE4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2AC3B5-8911-CA41-AF2B-E7E4BA83EF58}"/>
                </a:ext>
              </a:extLst>
            </p:cNvPr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8" name="Text Box 149">
                <a:extLst>
                  <a:ext uri="{FF2B5EF4-FFF2-40B4-BE49-F238E27FC236}">
                    <a16:creationId xmlns:a16="http://schemas.microsoft.com/office/drawing/2014/main" id="{1C1A2D28-AE2F-2748-9920-40BC05100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=</a:t>
                </a:r>
                <a:endParaRPr lang="en-US" dirty="0"/>
              </a:p>
            </p:txBody>
          </p:sp>
          <p:pic>
            <p:nvPicPr>
              <p:cNvPr id="9" name="Picture 8" descr="TP_tmp.png">
                <a:extLst>
                  <a:ext uri="{FF2B5EF4-FFF2-40B4-BE49-F238E27FC236}">
                    <a16:creationId xmlns:a16="http://schemas.microsoft.com/office/drawing/2014/main" id="{7A7F7462-DE2D-144E-A64A-78D0DB2D880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 xmlns="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xmlns="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58B3BDA-F97E-884A-95BD-C4CCD0117DEF}"/>
                  </a:ext>
                </a:extLst>
              </p:cNvPr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5" name="Oval 2">
                  <a:extLst>
                    <a:ext uri="{FF2B5EF4-FFF2-40B4-BE49-F238E27FC236}">
                      <a16:creationId xmlns:a16="http://schemas.microsoft.com/office/drawing/2014/main" id="{1EA8DF2E-E275-5241-92F0-C2F050900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17FA4BA4-B780-5448-85DB-2DDAF2E2A2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28">
                <a:extLst>
                  <a:ext uri="{FF2B5EF4-FFF2-40B4-BE49-F238E27FC236}">
                    <a16:creationId xmlns:a16="http://schemas.microsoft.com/office/drawing/2014/main" id="{3918FAF9-97FD-8747-BCF1-DF4B8115FEE2}"/>
                  </a:ext>
                </a:extLst>
              </p:cNvPr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3" name="Oval 2">
                  <a:extLst>
                    <a:ext uri="{FF2B5EF4-FFF2-40B4-BE49-F238E27FC236}">
                      <a16:creationId xmlns:a16="http://schemas.microsoft.com/office/drawing/2014/main" id="{7E5373AC-F0B1-7D4C-BBFC-F2CFB35C49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" name="Line 5">
                  <a:extLst>
                    <a:ext uri="{FF2B5EF4-FFF2-40B4-BE49-F238E27FC236}">
                      <a16:creationId xmlns:a16="http://schemas.microsoft.com/office/drawing/2014/main" id="{C0A2C86E-CFEB-AE42-A354-CDF721B26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0F7DF-2ED0-F540-93C6-4AB9D47EBFEC}"/>
              </a:ext>
            </a:extLst>
          </p:cNvPr>
          <p:cNvGrpSpPr/>
          <p:nvPr/>
        </p:nvGrpSpPr>
        <p:grpSpPr>
          <a:xfrm>
            <a:off x="7112155" y="2627594"/>
            <a:ext cx="1663172" cy="1972862"/>
            <a:chOff x="6372200" y="1556792"/>
            <a:chExt cx="1663172" cy="19728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FF93C3-1176-3B42-9FB3-E8DB14E8C742}"/>
                </a:ext>
              </a:extLst>
            </p:cNvPr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47" name="Oval 2">
                <a:extLst>
                  <a:ext uri="{FF2B5EF4-FFF2-40B4-BE49-F238E27FC236}">
                    <a16:creationId xmlns:a16="http://schemas.microsoft.com/office/drawing/2014/main" id="{79C11286-982A-324F-AF61-6042C393C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>
                <a:extLst>
                  <a:ext uri="{FF2B5EF4-FFF2-40B4-BE49-F238E27FC236}">
                    <a16:creationId xmlns:a16="http://schemas.microsoft.com/office/drawing/2014/main" id="{CBEB2497-2120-DD4E-A20F-820146609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21F1235F-BE70-364A-8D8D-C1BEA86606E9}"/>
                </a:ext>
              </a:extLst>
            </p:cNvPr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45" name="Oval 2">
                <a:extLst>
                  <a:ext uri="{FF2B5EF4-FFF2-40B4-BE49-F238E27FC236}">
                    <a16:creationId xmlns:a16="http://schemas.microsoft.com/office/drawing/2014/main" id="{33C4D9C6-818F-D443-A502-AEFDF2320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Line 5">
                <a:extLst>
                  <a:ext uri="{FF2B5EF4-FFF2-40B4-BE49-F238E27FC236}">
                    <a16:creationId xmlns:a16="http://schemas.microsoft.com/office/drawing/2014/main" id="{0A21ECD0-332A-B741-8B9E-25CB8DC5B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F8FDFE-748C-F64C-92F1-B9470EE47EBA}"/>
                </a:ext>
              </a:extLst>
            </p:cNvPr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43" name="Oval 2">
                <a:extLst>
                  <a:ext uri="{FF2B5EF4-FFF2-40B4-BE49-F238E27FC236}">
                    <a16:creationId xmlns:a16="http://schemas.microsoft.com/office/drawing/2014/main" id="{D8A5893C-CF2F-0C4D-8EE7-E513E0106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9B1E9F6A-44B7-6F4A-8E6C-75C9D05AE8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BF725C-AC33-224D-8410-E250C33F3259}"/>
                </a:ext>
              </a:extLst>
            </p:cNvPr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7C006F50-58B8-824B-B22D-165C45DFD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>
                <a:extLst>
                  <a:ext uri="{FF2B5EF4-FFF2-40B4-BE49-F238E27FC236}">
                    <a16:creationId xmlns:a16="http://schemas.microsoft.com/office/drawing/2014/main" id="{80ACDBBD-F7D5-A841-AD9F-5DCA584D7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7CD32991-171F-0741-8658-2B04C32DFB8F}"/>
                </a:ext>
              </a:extLst>
            </p:cNvPr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39" name="Oval 2">
                <a:extLst>
                  <a:ext uri="{FF2B5EF4-FFF2-40B4-BE49-F238E27FC236}">
                    <a16:creationId xmlns:a16="http://schemas.microsoft.com/office/drawing/2014/main" id="{BAE29070-6196-184D-9DF1-FFAA3273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Line 5">
                <a:extLst>
                  <a:ext uri="{FF2B5EF4-FFF2-40B4-BE49-F238E27FC236}">
                    <a16:creationId xmlns:a16="http://schemas.microsoft.com/office/drawing/2014/main" id="{069D9F83-0D62-114B-BE52-481FCA846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F2E689-372E-E743-A61F-CB4E78C211C3}"/>
                </a:ext>
              </a:extLst>
            </p:cNvPr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14951595-D470-5C44-B83B-2CA172608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" name="Line 5">
                <a:extLst>
                  <a:ext uri="{FF2B5EF4-FFF2-40B4-BE49-F238E27FC236}">
                    <a16:creationId xmlns:a16="http://schemas.microsoft.com/office/drawing/2014/main" id="{50C8A409-DC0B-C84F-9287-459CA44DD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FE2ECC66-3553-A542-823E-583D0F4B6F43}"/>
                </a:ext>
              </a:extLst>
            </p:cNvPr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35" name="Oval 2">
                <a:extLst>
                  <a:ext uri="{FF2B5EF4-FFF2-40B4-BE49-F238E27FC236}">
                    <a16:creationId xmlns:a16="http://schemas.microsoft.com/office/drawing/2014/main" id="{47F9254E-E90A-1E40-8E67-A732D62C7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>
                <a:extLst>
                  <a:ext uri="{FF2B5EF4-FFF2-40B4-BE49-F238E27FC236}">
                    <a16:creationId xmlns:a16="http://schemas.microsoft.com/office/drawing/2014/main" id="{A3E4C330-C0DE-5E4C-B4B2-084762974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" name="Group 28">
              <a:extLst>
                <a:ext uri="{FF2B5EF4-FFF2-40B4-BE49-F238E27FC236}">
                  <a16:creationId xmlns:a16="http://schemas.microsoft.com/office/drawing/2014/main" id="{7E01292C-ECA9-2444-A00A-00E59C234DF4}"/>
                </a:ext>
              </a:extLst>
            </p:cNvPr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33" name="Oval 2">
                <a:extLst>
                  <a:ext uri="{FF2B5EF4-FFF2-40B4-BE49-F238E27FC236}">
                    <a16:creationId xmlns:a16="http://schemas.microsoft.com/office/drawing/2014/main" id="{EF1D23B4-FA94-4540-9ABB-90C4745A9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>
                <a:extLst>
                  <a:ext uri="{FF2B5EF4-FFF2-40B4-BE49-F238E27FC236}">
                    <a16:creationId xmlns:a16="http://schemas.microsoft.com/office/drawing/2014/main" id="{1223BA3E-6119-6B41-B10B-57D5B341C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28" name="Picture 27" descr="TP_tmp.png">
              <a:extLst>
                <a:ext uri="{FF2B5EF4-FFF2-40B4-BE49-F238E27FC236}">
                  <a16:creationId xmlns:a16="http://schemas.microsoft.com/office/drawing/2014/main" id="{7ABF86D8-EAFA-1C4C-A076-ACAEA0219E3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0" name="Picture 29" descr="TP_tmp.png">
              <a:extLst>
                <a:ext uri="{FF2B5EF4-FFF2-40B4-BE49-F238E27FC236}">
                  <a16:creationId xmlns:a16="http://schemas.microsoft.com/office/drawing/2014/main" id="{DFAB49C2-87D4-DD43-9AEB-59449144F82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1" name="Picture 30" descr="TP_tmp.png">
              <a:extLst>
                <a:ext uri="{FF2B5EF4-FFF2-40B4-BE49-F238E27FC236}">
                  <a16:creationId xmlns:a16="http://schemas.microsoft.com/office/drawing/2014/main" id="{931CF7D6-C66A-E44B-AE0C-AAE270C4FA6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32" name="Picture 31" descr="TP_tmp.png">
              <a:extLst>
                <a:ext uri="{FF2B5EF4-FFF2-40B4-BE49-F238E27FC236}">
                  <a16:creationId xmlns:a16="http://schemas.microsoft.com/office/drawing/2014/main" id="{9F5B4B37-4D5D-CC4C-B52A-D5A3FF59812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2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software: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fundamentally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85800" y="1600200"/>
            <a:ext cx="62484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Qubit: superposition of 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0 and 1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300 qubits: astronomical amount of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parallel computation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How to get the answer out??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Measuring destroys computation!!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Program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Use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to cancel undesired      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computations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Does not always work!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15" descr="ZeroOneLarge">
            <a:extLst>
              <a:ext uri="{FF2B5EF4-FFF2-40B4-BE49-F238E27FC236}">
                <a16:creationId xmlns:a16="http://schemas.microsoft.com/office/drawing/2014/main" id="{BB429447-B68D-4EBC-BE80-1E89B63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2" y="1524000"/>
            <a:ext cx="536713" cy="685800"/>
          </a:xfrm>
          <a:prstGeom prst="rect">
            <a:avLst/>
          </a:prstGeom>
          <a:noFill/>
        </p:spPr>
      </p:pic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95EA35D-159D-41FA-993A-DFEFE439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2" y="3706494"/>
            <a:ext cx="1866161" cy="10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618E1-8963-4E7D-AFAE-542B574F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487295"/>
            <a:ext cx="1864118" cy="1017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0BC385-3DD1-4E85-80AF-E05BDEA5DC8E}"/>
              </a:ext>
            </a:extLst>
          </p:cNvPr>
          <p:cNvSpPr/>
          <p:nvPr/>
        </p:nvSpPr>
        <p:spPr>
          <a:xfrm>
            <a:off x="-634364" y="5029202"/>
            <a:ext cx="1054036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Our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focus: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how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can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we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optimally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use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</a:t>
            </a:r>
            <a:r>
              <a:rPr lang="nl-NL" sz="24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the</a:t>
            </a:r>
            <a:r>
              <a:rPr lang="nl-NL" sz="24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Std 55 Roman" panose="020B0602020204020204" pitchFamily="34" charset="0"/>
              </a:rPr>
              <a:t> extra power!</a:t>
            </a:r>
            <a:endParaRPr lang="en-NL" sz="2400" dirty="0">
              <a:ln w="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9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2858871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3810000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9181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Programming is like Composing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81000" y="1330651"/>
            <a:ext cx="4953000" cy="4460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Music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Sound waves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Composer creates ‘beautiful’ 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interference of sound waves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2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Computer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</a:t>
            </a: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-  Qubits in superposition interfere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-  Quantum programmer ensures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 useful interference of qubit states</a:t>
            </a:r>
            <a:endParaRPr lang="en-US" sz="2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3444240"/>
            <a:ext cx="2838451" cy="21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1237698"/>
            <a:ext cx="2869619" cy="20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788040" y="1600211"/>
            <a:ext cx="5460360" cy="4267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Factor big numbers [Shor]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Breaks frequently used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cryptography [Bennett-Brassard-</a:t>
            </a:r>
            <a:r>
              <a:rPr lang="en-US" sz="26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Ekert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]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Quantum-proof cryptography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Efficient communication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internet, entanglement etc.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3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Simulation of nature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Chemistry, material design, new medicines..</a:t>
            </a:r>
          </a:p>
          <a:p>
            <a:pPr marL="457200" lvl="1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15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??????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612" y="3447067"/>
            <a:ext cx="1659635" cy="925565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7116610" y="4628388"/>
            <a:ext cx="1699888" cy="89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276" y="2229590"/>
            <a:ext cx="1687222" cy="926995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16" y="1217627"/>
            <a:ext cx="1880076" cy="8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5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Progress in Building Qubits</a:t>
            </a:r>
            <a:endParaRPr lang="en-US" sz="28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gmonV1.jpg">
            <a:extLst>
              <a:ext uri="{FF2B5EF4-FFF2-40B4-BE49-F238E27FC236}">
                <a16:creationId xmlns:a16="http://schemas.microsoft.com/office/drawing/2014/main" id="{9FE4C72F-662F-4500-8039-D570CD26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34212"/>
            <a:ext cx="1752051" cy="132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A1AF34-C755-48F7-B5AD-A46754E5C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82" y="3810002"/>
            <a:ext cx="1802009" cy="1659349"/>
          </a:xfrm>
          <a:prstGeom prst="rect">
            <a:avLst/>
          </a:prstGeom>
        </p:spPr>
      </p:pic>
      <p:pic>
        <p:nvPicPr>
          <p:cNvPr id="19" name="Picture 4" descr="stretch7mov">
            <a:extLst>
              <a:ext uri="{FF2B5EF4-FFF2-40B4-BE49-F238E27FC236}">
                <a16:creationId xmlns:a16="http://schemas.microsoft.com/office/drawing/2014/main" id="{0C7F1D8D-0BA8-4891-9A9D-8A95E5825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9100" y="2854978"/>
            <a:ext cx="1790434" cy="82297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5A83F-DB66-9D0E-95ED-BC06B2D75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219368"/>
            <a:ext cx="6096000" cy="448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The Future is Quantum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304800" y="1149913"/>
            <a:ext cx="8229600" cy="3962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2015: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research center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quantum software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2020: launch </a:t>
            </a:r>
            <a:r>
              <a:rPr lang="en-US" sz="2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network organization </a:t>
            </a: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6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2021: 615M€ for 7y for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2024/25: start of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UvA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MSc Quantum Computer Science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2027: new </a:t>
            </a:r>
            <a:r>
              <a:rPr lang="en-US" sz="26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UvA</a:t>
            </a:r>
            <a:r>
              <a:rPr lang="en-US" sz="26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quantum building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D70E0843-CEBA-7F48-B12E-08B10FCD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37" y="1775526"/>
            <a:ext cx="2667000" cy="65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3C4F6DFC-B8A4-5B37-BD41-4EBB90A47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044" y="2408350"/>
            <a:ext cx="801112" cy="1166386"/>
          </a:xfrm>
          <a:prstGeom prst="rect">
            <a:avLst/>
          </a:prstGeom>
        </p:spPr>
      </p:pic>
      <p:pic>
        <p:nvPicPr>
          <p:cNvPr id="3" name="Picture 2" descr="The Quantum Computer Science icon: A sphere made of 1s and 0s with red rings around it.&#10;">
            <a:extLst>
              <a:ext uri="{FF2B5EF4-FFF2-40B4-BE49-F238E27FC236}">
                <a16:creationId xmlns:a16="http://schemas.microsoft.com/office/drawing/2014/main" id="{701FA234-21CF-7BFF-60AB-AF09A75DC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74" y="2845252"/>
            <a:ext cx="1695925" cy="8346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C94EEDC-9383-C445-3045-A5EEAD3F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4085662"/>
            <a:ext cx="38862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03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kstvak 511"/>
          <p:cNvSpPr/>
          <p:nvPr/>
        </p:nvSpPr>
        <p:spPr>
          <a:xfrm>
            <a:off x="3491910" y="2299510"/>
            <a:ext cx="2159460" cy="341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350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2C2649-5134-4F52-B50E-D22D4B0ED4B8}"/>
              </a:ext>
            </a:extLst>
          </p:cNvPr>
          <p:cNvSpPr txBox="1">
            <a:spLocks/>
          </p:cNvSpPr>
          <p:nvPr/>
        </p:nvSpPr>
        <p:spPr>
          <a:xfrm>
            <a:off x="340586" y="1220550"/>
            <a:ext cx="5374414" cy="43336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Research-based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67176" lvl="1" indent="-13192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strong connection with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research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QuSoft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9574" lvl="2" indent="-131921">
              <a:buFont typeface="Calibri" panose="05050102010706020507" pitchFamily="18" charset="2"/>
              <a:buChar char="-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lecturers are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QuSoft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members!</a:t>
            </a:r>
          </a:p>
          <a:p>
            <a:pPr marL="267176" lvl="1" indent="-13192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 of industry is research based as well</a:t>
            </a:r>
          </a:p>
          <a:p>
            <a:pPr marL="134779" lvl="1" indent="0">
              <a:buNone/>
            </a:pPr>
            <a:b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Theoretical Aspects</a:t>
            </a:r>
          </a:p>
          <a:p>
            <a:pPr marL="267176" lvl="1" indent="-131921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engineering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267176" lvl="1" indent="-13192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practical lab sessions</a:t>
            </a:r>
          </a:p>
          <a:p>
            <a:pPr marL="267176" lvl="1" indent="-13192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theoretical physics, mathematics,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algorithms and programming</a:t>
            </a:r>
            <a:b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4779" lvl="1" indent="0">
              <a:buNone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Interdisciplinary </a:t>
            </a:r>
          </a:p>
          <a:p>
            <a:pPr marL="134779" lvl="1" indent="0">
              <a:buNone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34779" lvl="1" indent="0">
              <a:buNone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Recommended BSc program: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BSc mathematics!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838D0F1-B2FC-4B02-B01A-B82820063E87}"/>
              </a:ext>
            </a:extLst>
          </p:cNvPr>
          <p:cNvSpPr txBox="1">
            <a:spLocks/>
          </p:cNvSpPr>
          <p:nvPr/>
        </p:nvSpPr>
        <p:spPr>
          <a:xfrm>
            <a:off x="292163" y="355411"/>
            <a:ext cx="5526814" cy="5707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 MSc </a:t>
            </a:r>
            <a:r>
              <a:rPr lang="en-US" sz="3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en-GB" sz="3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&#10;">
            <a:extLst>
              <a:ext uri="{FF2B5EF4-FFF2-40B4-BE49-F238E27FC236}">
                <a16:creationId xmlns:a16="http://schemas.microsoft.com/office/drawing/2014/main" id="{ACE4A20F-79FF-4421-AF39-CFBE9A516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03" y="82133"/>
            <a:ext cx="2374393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E8C18-39AC-4B75-A742-D47A4EEB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07" y="1303758"/>
            <a:ext cx="3487693" cy="31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5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B3844A-1FE0-4733-9202-642A50290FE4}"/>
              </a:ext>
            </a:extLst>
          </p:cNvPr>
          <p:cNvSpPr txBox="1"/>
          <p:nvPr/>
        </p:nvSpPr>
        <p:spPr>
          <a:xfrm>
            <a:off x="1280480" y="1371600"/>
            <a:ext cx="658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8151A"/>
                </a:solidFill>
                <a:latin typeface="Frutiger LT Std 55 Roman" panose="020B0602020204020204" pitchFamily="34" charset="0"/>
              </a:rPr>
              <a:t>Questions?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B1671BF-A412-48C7-A5D7-6D4CBF8213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0"/>
            <a:ext cx="8722015" cy="1104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5D9CE3-5B11-48EF-B8F5-D63C923D214E}"/>
              </a:ext>
            </a:extLst>
          </p:cNvPr>
          <p:cNvCxnSpPr>
            <a:cxnSpLocks/>
          </p:cNvCxnSpPr>
          <p:nvPr/>
        </p:nvCxnSpPr>
        <p:spPr bwMode="auto">
          <a:xfrm>
            <a:off x="2819400" y="2322729"/>
            <a:ext cx="3581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A31603-604E-9746-B204-DF2693C0AFA5}"/>
              </a:ext>
            </a:extLst>
          </p:cNvPr>
          <p:cNvSpPr txBox="1">
            <a:spLocks/>
          </p:cNvSpPr>
          <p:nvPr/>
        </p:nvSpPr>
        <p:spPr>
          <a:xfrm>
            <a:off x="1234124" y="2799661"/>
            <a:ext cx="6629400" cy="25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Nationale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Quantum Cursus: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3"/>
              </a:rPr>
              <a:t>https://quantum-cursus.nl/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Quantum Quest: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4"/>
              </a:rPr>
              <a:t>https://www.quantum-quest.org/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The Professional’s guide to Quantum Technology: </a:t>
            </a: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5"/>
              </a:rPr>
              <a:t>https://www.quantum.amsterdam/guide-to-quantum/</a:t>
            </a:r>
            <a:endParaRPr lang="en-US" sz="20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04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Solvay conference Brussels 1927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86000" y="1066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C19FB90-C2B5-462C-9CB6-F6A5462C4F70}"/>
              </a:ext>
            </a:extLst>
          </p:cNvPr>
          <p:cNvGrpSpPr>
            <a:grpSpLocks/>
          </p:cNvGrpSpPr>
          <p:nvPr/>
        </p:nvGrpSpPr>
        <p:grpSpPr bwMode="auto">
          <a:xfrm>
            <a:off x="1496628" y="1138535"/>
            <a:ext cx="5790064" cy="4430218"/>
            <a:chOff x="181617" y="652874"/>
            <a:chExt cx="7720083" cy="5906201"/>
          </a:xfrm>
        </p:grpSpPr>
        <p:pic>
          <p:nvPicPr>
            <p:cNvPr id="14" name="Picture 4" descr="A. Piccard, E. Henriot, P. Ehrenfest, E. Herzen, Th. De Donder, E. Schrödinger, J.E. Verschaffelt, W. Pauli, W. Heisenberg, R.H. Fowler, L. Brillouin;P. Debye, M. Knudsen, W.L. Bragg, H.A. Kramers, P.A.M. Dirac, A.H. Compton, L. de Broglie, M. Born, N. Bohr;I. Langmuir, M. Planck, M. Curie, H.A. Lorentz, A. Einstein, P. Langevin, Ch. E. Guye, C.T.R. Wilson, O.W. Richardson Fifth conference participants, 1927. Institut International de Physique Solvay in Leopold Park.Image">
              <a:extLst>
                <a:ext uri="{FF2B5EF4-FFF2-40B4-BE49-F238E27FC236}">
                  <a16:creationId xmlns:a16="http://schemas.microsoft.com/office/drawing/2014/main" id="{975054DF-647F-44E6-9E42-B89FD36E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1"/>
              <a:ext cx="5638800" cy="4084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4805EFCA-B7BD-43C0-9AAB-527084404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5480" y="5943600"/>
              <a:ext cx="1560170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Einstein</a:t>
              </a:r>
            </a:p>
          </p:txBody>
        </p: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E78ABA7B-BCD6-44B0-B846-50E6315A72D6}"/>
                </a:ext>
              </a:extLst>
            </p:cNvPr>
            <p:cNvCxnSpPr>
              <a:cxnSpLocks noChangeShapeType="1"/>
              <a:stCxn id="15" idx="0"/>
            </p:cNvCxnSpPr>
            <p:nvPr/>
          </p:nvCxnSpPr>
          <p:spPr bwMode="auto">
            <a:xfrm flipV="1">
              <a:off x="5665565" y="3929933"/>
              <a:ext cx="51663" cy="201366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7" name="Straight Arrow Connector 9">
              <a:extLst>
                <a:ext uri="{FF2B5EF4-FFF2-40B4-BE49-F238E27FC236}">
                  <a16:creationId xmlns:a16="http://schemas.microsoft.com/office/drawing/2014/main" id="{3ED9C7E4-2F2A-4FC8-823A-E965B73E5D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619500" y="4838700"/>
              <a:ext cx="1981200" cy="76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8" name="Straight Arrow Connector 11">
              <a:extLst>
                <a:ext uri="{FF2B5EF4-FFF2-40B4-BE49-F238E27FC236}">
                  <a16:creationId xmlns:a16="http://schemas.microsoft.com/office/drawing/2014/main" id="{9494A1C0-43E7-45B6-AB2B-53481800C3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867400" y="5562600"/>
              <a:ext cx="1143000" cy="45720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19" name="Straight Arrow Connector 15">
              <a:extLst>
                <a:ext uri="{FF2B5EF4-FFF2-40B4-BE49-F238E27FC236}">
                  <a16:creationId xmlns:a16="http://schemas.microsoft.com/office/drawing/2014/main" id="{0D682897-083F-4833-AFFA-95BD2F0CBE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605869" y="3903131"/>
              <a:ext cx="458477" cy="204046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00EC8D4A-B45F-4F7F-A2B7-0490997DC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767" y="5943600"/>
              <a:ext cx="148946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Lorentz</a:t>
              </a:r>
            </a:p>
          </p:txBody>
        </p:sp>
        <p:cxnSp>
          <p:nvCxnSpPr>
            <p:cNvPr id="21" name="Straight Arrow Connector 22">
              <a:extLst>
                <a:ext uri="{FF2B5EF4-FFF2-40B4-BE49-F238E27FC236}">
                  <a16:creationId xmlns:a16="http://schemas.microsoft.com/office/drawing/2014/main" id="{9C77AD3A-8D2A-49D4-9420-DCEC0D526F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895602" y="4876802"/>
              <a:ext cx="1828799" cy="152399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807F536F-2497-4FD3-B076-E28B0DBDE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165" y="5943600"/>
              <a:ext cx="112252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Curie</a:t>
              </a:r>
            </a:p>
          </p:txBody>
        </p:sp>
        <p:cxnSp>
          <p:nvCxnSpPr>
            <p:cNvPr id="23" name="Straight Arrow Connector 26">
              <a:extLst>
                <a:ext uri="{FF2B5EF4-FFF2-40B4-BE49-F238E27FC236}">
                  <a16:creationId xmlns:a16="http://schemas.microsoft.com/office/drawing/2014/main" id="{42590B2B-FC73-43CE-A671-B9087371A3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057400" y="4724400"/>
              <a:ext cx="1828800" cy="457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9BAD2846-BDB4-4DA7-9BFC-59745A4A0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058" y="5943600"/>
              <a:ext cx="132343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Planck</a:t>
              </a:r>
            </a:p>
          </p:txBody>
        </p:sp>
        <p:cxnSp>
          <p:nvCxnSpPr>
            <p:cNvPr id="25" name="Straight Arrow Connector 30">
              <a:extLst>
                <a:ext uri="{FF2B5EF4-FFF2-40B4-BE49-F238E27FC236}">
                  <a16:creationId xmlns:a16="http://schemas.microsoft.com/office/drawing/2014/main" id="{3A7EF3B1-1DE6-4A9B-BA81-A6E83A8A4C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533900"/>
              <a:ext cx="1828800" cy="8382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B0FBA55A-DDD3-4E69-B571-97661D27D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3183" y="5943600"/>
              <a:ext cx="1043448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Bohr</a:t>
              </a:r>
            </a:p>
          </p:txBody>
        </p:sp>
        <p:cxnSp>
          <p:nvCxnSpPr>
            <p:cNvPr id="27" name="Straight Arrow Connector 33">
              <a:extLst>
                <a:ext uri="{FF2B5EF4-FFF2-40B4-BE49-F238E27FC236}">
                  <a16:creationId xmlns:a16="http://schemas.microsoft.com/office/drawing/2014/main" id="{342A6998-72F5-4D7A-9541-9930F112E6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774966" y="4435835"/>
              <a:ext cx="2166069" cy="762000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F9253ABB-3EDA-465D-9CA1-B09D15C22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617" y="652874"/>
              <a:ext cx="1097052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Dirac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E335341-3F11-46E5-938B-A267579C5C60}"/>
                </a:ext>
              </a:extLst>
            </p:cNvPr>
            <p:cNvSpPr/>
            <p:nvPr/>
          </p:nvSpPr>
          <p:spPr bwMode="auto">
            <a:xfrm>
              <a:off x="381000" y="1828663"/>
              <a:ext cx="1295400" cy="838093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81D4AD1-8ADF-4E27-AC02-B0D6A6BEB02A}"/>
                </a:ext>
              </a:extLst>
            </p:cNvPr>
            <p:cNvSpPr/>
            <p:nvPr/>
          </p:nvSpPr>
          <p:spPr bwMode="auto">
            <a:xfrm>
              <a:off x="685800" y="762000"/>
              <a:ext cx="2514600" cy="38095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5C00834-7B4B-4699-836D-5830E2D67579}"/>
                </a:ext>
              </a:extLst>
            </p:cNvPr>
            <p:cNvSpPr/>
            <p:nvPr/>
          </p:nvSpPr>
          <p:spPr bwMode="auto">
            <a:xfrm>
              <a:off x="762000" y="914380"/>
              <a:ext cx="2133600" cy="2209517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20292794-9430-4EDB-ACD9-6A2F6BC4CE13}"/>
                </a:ext>
              </a:extLst>
            </p:cNvPr>
            <p:cNvSpPr/>
            <p:nvPr/>
          </p:nvSpPr>
          <p:spPr bwMode="auto">
            <a:xfrm>
              <a:off x="685800" y="1066761"/>
              <a:ext cx="2133600" cy="457141"/>
            </a:xfrm>
            <a:prstGeom prst="arc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257175" indent="-257175">
                <a:defRPr/>
              </a:pPr>
              <a:endParaRPr lang="nl-NL" dirty="0"/>
            </a:p>
          </p:txBody>
        </p:sp>
        <p:sp>
          <p:nvSpPr>
            <p:cNvPr id="33" name="TextBox 54">
              <a:extLst>
                <a:ext uri="{FF2B5EF4-FFF2-40B4-BE49-F238E27FC236}">
                  <a16:creationId xmlns:a16="http://schemas.microsoft.com/office/drawing/2014/main" id="{D273C4B9-3980-4F16-8509-E11850942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859" y="652874"/>
              <a:ext cx="2238903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Schrödinger</a:t>
              </a:r>
            </a:p>
          </p:txBody>
        </p:sp>
        <p:cxnSp>
          <p:nvCxnSpPr>
            <p:cNvPr id="34" name="Straight Arrow Connector 57">
              <a:extLst>
                <a:ext uri="{FF2B5EF4-FFF2-40B4-BE49-F238E27FC236}">
                  <a16:creationId xmlns:a16="http://schemas.microsoft.com/office/drawing/2014/main" id="{B9B53D6B-E2B1-4ACA-A53C-EECB1E321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035303" y="1384297"/>
              <a:ext cx="1676397" cy="1346202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59">
              <a:extLst>
                <a:ext uri="{FF2B5EF4-FFF2-40B4-BE49-F238E27FC236}">
                  <a16:creationId xmlns:a16="http://schemas.microsoft.com/office/drawing/2014/main" id="{D58EFB41-405A-4A46-9F5E-E830A32EB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7441" y="652874"/>
              <a:ext cx="2134259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Heisenberg</a:t>
              </a:r>
            </a:p>
          </p:txBody>
        </p:sp>
        <p:cxnSp>
          <p:nvCxnSpPr>
            <p:cNvPr id="36" name="Straight Arrow Connector 60">
              <a:extLst>
                <a:ext uri="{FF2B5EF4-FFF2-40B4-BE49-F238E27FC236}">
                  <a16:creationId xmlns:a16="http://schemas.microsoft.com/office/drawing/2014/main" id="{18E20BDC-A08E-4A81-8EDB-70D4534FEC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009312" y="1219199"/>
              <a:ext cx="239092" cy="1667925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63">
              <a:extLst>
                <a:ext uri="{FF2B5EF4-FFF2-40B4-BE49-F238E27FC236}">
                  <a16:creationId xmlns:a16="http://schemas.microsoft.com/office/drawing/2014/main" id="{CCA68A95-8A1A-4A95-89C0-7CAED73C9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6996" y="652874"/>
              <a:ext cx="1049604" cy="61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Comic Sans MS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altLang="x-none" sz="2400" dirty="0" err="1">
                  <a:solidFill>
                    <a:srgbClr val="7D7E7E"/>
                  </a:solidFill>
                  <a:latin typeface="Frutiger LT Std 55 Roman" panose="020B0602020204020204" pitchFamily="34" charset="0"/>
                </a:rPr>
                <a:t>Pauli</a:t>
              </a:r>
              <a:endParaRPr lang="nl-NL" altLang="x-none" sz="2400" dirty="0">
                <a:solidFill>
                  <a:srgbClr val="7D7E7E"/>
                </a:solidFill>
                <a:latin typeface="Frutiger LT Std 55 Roman" panose="020B0602020204020204" pitchFamily="34" charset="0"/>
              </a:endParaRPr>
            </a:p>
          </p:txBody>
        </p:sp>
        <p:cxnSp>
          <p:nvCxnSpPr>
            <p:cNvPr id="38" name="Straight Arrow Connector 64">
              <a:extLst>
                <a:ext uri="{FF2B5EF4-FFF2-40B4-BE49-F238E27FC236}">
                  <a16:creationId xmlns:a16="http://schemas.microsoft.com/office/drawing/2014/main" id="{2CD2D69C-F854-48F5-918C-6BCF3FE3B8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284138" y="1659462"/>
              <a:ext cx="1744123" cy="711198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66">
              <a:extLst>
                <a:ext uri="{FF2B5EF4-FFF2-40B4-BE49-F238E27FC236}">
                  <a16:creationId xmlns:a16="http://schemas.microsoft.com/office/drawing/2014/main" id="{D8FBE2C1-CED5-4F26-AD53-AC71928171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95402" y="1219202"/>
              <a:ext cx="2819398" cy="2133597"/>
            </a:xfrm>
            <a:prstGeom prst="straightConnector1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2743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90600" y="1295402"/>
            <a:ext cx="7467600" cy="449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Niels Bohr: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“If quantum physics hasn’t profoundly  	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 shocked you, you haven’t understood it yet.”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Albert Einstein: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“God does not play dice.”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4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Richard Feynman: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“I think I can safely say that nobody understands  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   quantum physics.”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14A037A-C168-45C2-98E1-A1019CA9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990602"/>
            <a:ext cx="1306692" cy="1668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A579F2-6482-40C2-AEAB-2DD2EFFD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43" y="2825379"/>
            <a:ext cx="1314451" cy="1282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25BA3-E623-4C53-9D23-0402ED038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369953"/>
            <a:ext cx="1306692" cy="13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1477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193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2BC3B8-B009-4C9E-8ED4-301416EF3193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Physics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F649BE-6695-469C-B80E-23AD69A0A9DA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7FCA7E-E0F9-4C54-8A48-F991D83B7B0F}"/>
              </a:ext>
            </a:extLst>
          </p:cNvPr>
          <p:cNvSpPr/>
          <p:nvPr/>
        </p:nvSpPr>
        <p:spPr bwMode="auto">
          <a:xfrm>
            <a:off x="539552" y="1403734"/>
            <a:ext cx="8424936" cy="1440160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4113B-9DAE-4B25-8116-652E0DBB485D}"/>
              </a:ext>
            </a:extLst>
          </p:cNvPr>
          <p:cNvSpPr txBox="1">
            <a:spLocks noChangeArrowheads="1"/>
          </p:cNvSpPr>
          <p:nvPr/>
        </p:nvSpPr>
        <p:spPr>
          <a:xfrm>
            <a:off x="710294" y="1676400"/>
            <a:ext cx="6223907" cy="3752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  <a:r>
              <a:rPr lang="nl-NL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Of different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2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Interference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states</a:t>
            </a: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fontAlgn="auto">
              <a:spcAft>
                <a:spcPts val="0"/>
              </a:spcAft>
            </a:pPr>
            <a:endParaRPr lang="nl-NL" dirty="0">
              <a:solidFill>
                <a:schemeClr val="bg2"/>
              </a:solidFill>
              <a:latin typeface="Frutiger LT Std 55 Roman" panose="020B0602020204020204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3"/>
            </a:pP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Entanglement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Of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two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or more </a:t>
            </a:r>
            <a:r>
              <a:rPr lang="nl-NL" dirty="0" err="1">
                <a:solidFill>
                  <a:schemeClr val="bg2"/>
                </a:solidFill>
                <a:latin typeface="Frutiger LT Std 55 Roman" panose="020B0602020204020204" pitchFamily="34" charset="0"/>
              </a:rPr>
              <a:t>physical</a:t>
            </a:r>
            <a:r>
              <a:rPr lang="nl-NL" dirty="0">
                <a:solidFill>
                  <a:schemeClr val="bg2"/>
                </a:solidFill>
                <a:latin typeface="Frutiger LT Std 55 Roman" panose="020B0602020204020204" pitchFamily="34" charset="0"/>
              </a:rPr>
              <a:t> systems</a:t>
            </a:r>
          </a:p>
          <a:p>
            <a:pPr fontAlgn="auto">
              <a:spcAft>
                <a:spcPts val="0"/>
              </a:spcAft>
            </a:pPr>
            <a:endParaRPr lang="nl-NL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</a:pPr>
            <a:endParaRPr lang="nl-NL" sz="2000" dirty="0"/>
          </a:p>
        </p:txBody>
      </p:sp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9D941EB4-B704-4AF9-BC9D-07D57F0F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3112770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B14E-87A8-4CBA-9FBE-72BF189A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720739" y="4510253"/>
            <a:ext cx="2160240" cy="120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56255-BC3A-49B7-939A-D2BEE05B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75" y="1308108"/>
            <a:ext cx="1577807" cy="1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Superposition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09600" y="1676407"/>
            <a:ext cx="8001000" cy="4190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 object in 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different </a:t>
            </a: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states</a:t>
            </a:r>
            <a:r>
              <a:rPr lang="en-US" sz="55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simultaneously: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A photon can be at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two positions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at the </a:t>
            </a:r>
            <a:r>
              <a:rPr lang="en-US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same time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</a:t>
            </a:r>
            <a:r>
              <a:rPr lang="en-US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Schr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ödinger’s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</a:t>
            </a:r>
            <a:r>
              <a:rPr lang="nl-NL" sz="4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dead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4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alive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42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Frutiger LT Std 55 Roman" panose="020B0602020204020204" pitchFamily="34" charset="0"/>
            </a:endParaRP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55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Experimentally verified: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Small systems, such as photons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   -  Bigger systems, molecules…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April 2023: Fat quantum cats at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  <a:hlinkClick r:id="rId3"/>
              </a:rPr>
              <a:t>ETH Zurich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LT Std 55 Roman" panose="020B0602020204020204" pitchFamily="34" charset="0"/>
              </a:rPr>
              <a:t>: 16 micrograms!</a:t>
            </a:r>
          </a:p>
          <a:p>
            <a:pPr lvl="1" fontAlgn="auto">
              <a:spcAft>
                <a:spcPts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057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057400" y="510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" descr="age5image1789728">
            <a:extLst>
              <a:ext uri="{FF2B5EF4-FFF2-40B4-BE49-F238E27FC236}">
                <a16:creationId xmlns:a16="http://schemas.microsoft.com/office/drawing/2014/main" id="{FCBB05E7-76AC-414A-B7A7-14745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5"/>
            <a:ext cx="3742326" cy="18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2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4575F-BF24-4CB7-8591-CDFCCD7C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5524500" cy="4019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B1E10-3DC3-443D-8B64-40955C4DB6E2}"/>
              </a:ext>
            </a:extLst>
          </p:cNvPr>
          <p:cNvSpPr txBox="1"/>
          <p:nvPr/>
        </p:nvSpPr>
        <p:spPr>
          <a:xfrm>
            <a:off x="2467162" y="4724400"/>
            <a:ext cx="43777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“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About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your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cat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Mister Schrödinger…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800" i="1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      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I’ve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got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good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and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 bad </a:t>
            </a:r>
            <a:r>
              <a:rPr lang="nl-NL" sz="2200" i="1" dirty="0" err="1">
                <a:solidFill>
                  <a:srgbClr val="808080"/>
                </a:solidFill>
                <a:latin typeface="Frutiger LT Std 55 Roman" panose="020B0602020204020204" pitchFamily="34" charset="0"/>
              </a:rPr>
              <a:t>news</a:t>
            </a:r>
            <a:r>
              <a:rPr lang="nl-NL" sz="2200" i="1" dirty="0">
                <a:solidFill>
                  <a:srgbClr val="808080"/>
                </a:solidFill>
                <a:latin typeface="Frutiger LT Std 55 Roman" panose="020B0602020204020204" pitchFamily="34" charset="0"/>
              </a:rPr>
              <a:t>.”</a:t>
            </a:r>
            <a:endParaRPr lang="nl-NL" sz="2200" dirty="0">
              <a:solidFill>
                <a:srgbClr val="808080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ThemeBuhrman</Template>
  <TotalTime>81696</TotalTime>
  <Words>1094</Words>
  <Application>Microsoft Macintosh PowerPoint</Application>
  <PresentationFormat>On-screen Show (4:3)</PresentationFormat>
  <Paragraphs>260</Paragraphs>
  <Slides>35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Frutiger LT Std 45 Light</vt:lpstr>
      <vt:lpstr>Frutiger LT Std 55 Roman</vt:lpstr>
      <vt:lpstr>Times New Roman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Bit: Polarization of a Photon</vt:lpstr>
      <vt:lpstr>Qubit: Rectilinear/Computational Basis</vt:lpstr>
      <vt:lpstr>Detecting a Qubit</vt:lpstr>
      <vt:lpstr>Measuring a Qubit</vt:lpstr>
      <vt:lpstr>Diagonal Basis</vt:lpstr>
      <vt:lpstr>Video</vt:lpstr>
      <vt:lpstr>Measuring Collapses the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 S</cp:lastModifiedBy>
  <cp:revision>692</cp:revision>
  <cp:lastPrinted>2016-10-12T09:11:29Z</cp:lastPrinted>
  <dcterms:created xsi:type="dcterms:W3CDTF">1998-12-26T11:09:52Z</dcterms:created>
  <dcterms:modified xsi:type="dcterms:W3CDTF">2024-04-19T09:18:29Z</dcterms:modified>
</cp:coreProperties>
</file>