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4130" r:id="rId3"/>
    <p:sldId id="452" r:id="rId4"/>
    <p:sldId id="4132" r:id="rId5"/>
    <p:sldId id="4169" r:id="rId6"/>
    <p:sldId id="4133" r:id="rId7"/>
    <p:sldId id="4134" r:id="rId8"/>
    <p:sldId id="4135" r:id="rId9"/>
    <p:sldId id="4136" r:id="rId10"/>
    <p:sldId id="4154" r:id="rId11"/>
    <p:sldId id="4155" r:id="rId12"/>
    <p:sldId id="4140" r:id="rId13"/>
    <p:sldId id="4170" r:id="rId14"/>
    <p:sldId id="4171" r:id="rId15"/>
    <p:sldId id="4172" r:id="rId16"/>
    <p:sldId id="4159" r:id="rId17"/>
    <p:sldId id="4139" r:id="rId18"/>
    <p:sldId id="4173" r:id="rId19"/>
    <p:sldId id="4160" r:id="rId20"/>
    <p:sldId id="4163" r:id="rId21"/>
    <p:sldId id="4146" r:id="rId22"/>
    <p:sldId id="4167" r:id="rId23"/>
    <p:sldId id="4148" r:id="rId24"/>
    <p:sldId id="4166" r:id="rId25"/>
    <p:sldId id="4174" r:id="rId26"/>
    <p:sldId id="4165" r:id="rId27"/>
    <p:sldId id="4149" r:id="rId28"/>
    <p:sldId id="4151" r:id="rId29"/>
    <p:sldId id="4150" r:id="rId30"/>
    <p:sldId id="4152" r:id="rId31"/>
    <p:sldId id="4176" r:id="rId32"/>
    <p:sldId id="611" r:id="rId33"/>
    <p:sldId id="5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/>
    <p:restoredTop sz="82306"/>
  </p:normalViewPr>
  <p:slideViewPr>
    <p:cSldViewPr snapToGrid="0" snapToObjects="1">
      <p:cViewPr varScale="1">
        <p:scale>
          <a:sx n="121" d="100"/>
          <a:sy n="121" d="100"/>
        </p:scale>
        <p:origin x="808" y="176"/>
      </p:cViewPr>
      <p:guideLst>
        <p:guide orient="horz" pos="2614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3536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4C1-8BAB-6E48-B183-BFEFF27FE8A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E733-F09D-0947-B436-F45E0520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09BB-327D-3E45-812A-8EBF8898F19F}" type="slidenum">
              <a:rPr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0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0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9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27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6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8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3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</a:t>
            </a:r>
            <a:r>
              <a:rPr lang="en-US" dirty="0" err="1"/>
              <a:t>vs</a:t>
            </a:r>
            <a:r>
              <a:rPr lang="en-US" dirty="0"/>
              <a:t> disturbance trade-off</a:t>
            </a:r>
          </a:p>
        </p:txBody>
      </p:sp>
    </p:spTree>
    <p:extLst>
      <p:ext uri="{BB962C8B-B14F-4D97-AF65-F5344CB8AC3E}">
        <p14:creationId xmlns:p14="http://schemas.microsoft.com/office/powerpoint/2010/main" val="166949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</a:t>
            </a:r>
            <a:r>
              <a:rPr lang="en-US" dirty="0" err="1"/>
              <a:t>vs</a:t>
            </a:r>
            <a:r>
              <a:rPr lang="en-US" dirty="0"/>
              <a:t> disturbance trade-off</a:t>
            </a:r>
          </a:p>
        </p:txBody>
      </p:sp>
    </p:spTree>
    <p:extLst>
      <p:ext uri="{BB962C8B-B14F-4D97-AF65-F5344CB8AC3E}">
        <p14:creationId xmlns:p14="http://schemas.microsoft.com/office/powerpoint/2010/main" val="198172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24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NL" dirty="0"/>
              <a:t>hared randomness does not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NL" dirty="0"/>
              <a:t>hared randomness does not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90E-A0C7-F846-96D5-E3E3B4AF7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E3F60-60C3-0D49-A90E-7BDC88059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EFE1-187C-1F4A-8D70-512F94B6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7833E-D4E0-BE48-9316-E893DA60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4D46-B9C4-3B49-9B00-747C8898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4FE-CACC-C541-8F6E-E0D83A8C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C4811-E70E-054A-99C9-C0D4263F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035A7-6F38-0C49-9B5B-D1604918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BE93-05BD-174B-B71E-345F111B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785A8-CFF3-D64C-848F-D14D9387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75975-A618-D44D-A13B-F8DEB2FC4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3C7FC-3D6E-CD4F-90F0-62623F052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85C6-28A1-D542-BC5B-908FCAC8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A322-DBFC-6140-AD28-29D13D48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8889-2D65-2E45-95FC-03FA235E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72F7-C4EC-1149-8970-0D9E4F6F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D441-0676-2443-B20D-5363ABC9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21C1-FA00-564E-BD71-ADF7958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096C-3E81-E249-BEF3-23A95763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C86B7-A0A4-1949-9BA9-BFBCAE6C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E515-780E-3343-A2E0-EED14980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0DFFA-5962-164A-8805-3ED9C1A11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0BB6-EA59-4F4B-8D67-09CF28F0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699A6-8A0C-BD46-9465-1AC61C8A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AED4-DDCF-584A-A033-BD1502D9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5120-4082-F147-94FB-558F1D96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07CDC-C514-9F48-AF6F-E0FA2F28A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295F3-3261-2A43-982E-8158B033F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EB538-3DDB-124E-86EF-A40EC7A1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4B25E-D01E-1848-BA05-09F25167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BE447-AFAC-E744-A97E-047E62A4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81AB-C306-A14F-A5EE-98C98416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6BA4A-8CF9-5640-91F3-351C27175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226FC-9278-1B4E-9548-6A6DF7F7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DB7AC-501A-9148-94D8-8E75FADA9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1124F-BEE2-C947-8124-6D658C1E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A651A-FA9F-A049-B60B-0A2C02A0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0871B-F9F1-7946-A549-FA84ACBD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85F9-DA79-B44E-89BD-B32259FF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6879-E4E9-934B-8B4A-E05849F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157FA-ABB1-CD4D-8F3F-4AF76412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42794-7DCD-0F42-9209-CA075179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DEBC7-CF64-2D4C-978A-49A4719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1086A-3675-AE4D-BEB0-1D2E14D9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98B4C-A4BC-B546-B224-B54B8797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D922A-EE45-F142-993D-E809B995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A968-5495-8E4D-BF75-8439D32A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36E1-FBA5-B245-9D66-475EA650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A0FF6-72F9-434E-AE4B-0A12B4E5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FDA1D-E304-1849-BF24-A67E1EAB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3698D-9A5C-3A4B-916B-CB93563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888A0-9850-4F46-A436-FF2C5510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CD05-FC27-B147-8D19-5BD87599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7B0C7-97AB-4844-A8CF-ADCE41029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A584A-7033-C341-90E5-43E84D1F8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3AC7F-627E-CF40-B11F-41610F28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6FF51-A8B0-C24D-828A-7C1F2426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18DC1-77DA-4347-B6FA-9DC2ADBA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A30DD-129C-3F43-A779-6F370C56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026B-113E-AA4D-BFFF-BAC92462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244F-9ED4-544C-B199-89E15C3FE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C3E1-57A5-C340-A13B-3E9272F2353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EC6C-2ACE-C44E-A58D-6CC4188FE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7146-9581-DE4F-8521-CDD83223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24.jp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45.png"/><Relationship Id="rId10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24.jp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46.png"/><Relationship Id="rId10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5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5" Type="http://schemas.openxmlformats.org/officeDocument/2006/relationships/image" Target="../media/image24.jp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52.png"/><Relationship Id="rId2" Type="http://schemas.openxmlformats.org/officeDocument/2006/relationships/image" Target="../media/image56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5" Type="http://schemas.openxmlformats.org/officeDocument/2006/relationships/image" Target="../media/image24.jp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49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24.jp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45.png"/><Relationship Id="rId10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14.png"/><Relationship Id="rId12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2.png"/><Relationship Id="rId5" Type="http://schemas.openxmlformats.org/officeDocument/2006/relationships/image" Target="../media/image24.jpg"/><Relationship Id="rId10" Type="http://schemas.openxmlformats.org/officeDocument/2006/relationships/image" Target="../media/image71.png"/><Relationship Id="rId4" Type="http://schemas.openxmlformats.org/officeDocument/2006/relationships/image" Target="../media/image23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png"/><Relationship Id="rId7" Type="http://schemas.openxmlformats.org/officeDocument/2006/relationships/image" Target="../media/image1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2.png"/><Relationship Id="rId5" Type="http://schemas.openxmlformats.org/officeDocument/2006/relationships/image" Target="../media/image24.jpg"/><Relationship Id="rId10" Type="http://schemas.openxmlformats.org/officeDocument/2006/relationships/image" Target="../media/image71.png"/><Relationship Id="rId4" Type="http://schemas.openxmlformats.org/officeDocument/2006/relationships/image" Target="../media/image23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2.png"/><Relationship Id="rId3" Type="http://schemas.openxmlformats.org/officeDocument/2006/relationships/image" Target="../media/image14.png"/><Relationship Id="rId7" Type="http://schemas.openxmlformats.org/officeDocument/2006/relationships/image" Target="../media/image24.jp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77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jpeg"/><Relationship Id="rId7" Type="http://schemas.openxmlformats.org/officeDocument/2006/relationships/hyperlink" Target="https://arxiv.org/abs/2111.01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103.1451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9.png"/><Relationship Id="rId3" Type="http://schemas.openxmlformats.org/officeDocument/2006/relationships/image" Target="../media/image23.png"/><Relationship Id="rId7" Type="http://schemas.openxmlformats.org/officeDocument/2006/relationships/image" Target="../media/image72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78.png"/><Relationship Id="rId5" Type="http://schemas.openxmlformats.org/officeDocument/2006/relationships/image" Target="../media/image26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24.jpg"/><Relationship Id="rId9" Type="http://schemas.openxmlformats.org/officeDocument/2006/relationships/image" Target="../media/image77.png"/><Relationship Id="rId1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g"/><Relationship Id="rId18" Type="http://schemas.openxmlformats.org/officeDocument/2006/relationships/image" Target="../media/image91.png"/><Relationship Id="rId3" Type="http://schemas.openxmlformats.org/officeDocument/2006/relationships/image" Target="../media/image28.png"/><Relationship Id="rId21" Type="http://schemas.openxmlformats.org/officeDocument/2006/relationships/image" Target="../media/image94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87.png"/><Relationship Id="rId5" Type="http://schemas.openxmlformats.org/officeDocument/2006/relationships/image" Target="../media/image85.png"/><Relationship Id="rId15" Type="http://schemas.openxmlformats.org/officeDocument/2006/relationships/image" Target="../media/image88.png"/><Relationship Id="rId10" Type="http://schemas.openxmlformats.org/officeDocument/2006/relationships/image" Target="../media/image720.png"/><Relationship Id="rId19" Type="http://schemas.openxmlformats.org/officeDocument/2006/relationships/image" Target="../media/image92.png"/><Relationship Id="rId4" Type="http://schemas.openxmlformats.org/officeDocument/2006/relationships/image" Target="../media/image84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8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101.png"/><Relationship Id="rId7" Type="http://schemas.openxmlformats.org/officeDocument/2006/relationships/image" Target="../media/image14.png"/><Relationship Id="rId12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05.png"/><Relationship Id="rId5" Type="http://schemas.openxmlformats.org/officeDocument/2006/relationships/image" Target="../media/image24.jpg"/><Relationship Id="rId10" Type="http://schemas.openxmlformats.org/officeDocument/2006/relationships/image" Target="../media/image104.png"/><Relationship Id="rId4" Type="http://schemas.openxmlformats.org/officeDocument/2006/relationships/image" Target="../media/image23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84.tiff"/><Relationship Id="rId4" Type="http://schemas.openxmlformats.org/officeDocument/2006/relationships/image" Target="../media/image111.png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8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750.png"/><Relationship Id="rId18" Type="http://schemas.openxmlformats.org/officeDocument/2006/relationships/image" Target="../media/image123.png"/><Relationship Id="rId3" Type="http://schemas.openxmlformats.org/officeDocument/2006/relationships/image" Target="../media/image690.png"/><Relationship Id="rId7" Type="http://schemas.openxmlformats.org/officeDocument/2006/relationships/image" Target="../media/image14.png"/><Relationship Id="rId17" Type="http://schemas.openxmlformats.org/officeDocument/2006/relationships/image" Target="../media/image122.png"/><Relationship Id="rId2" Type="http://schemas.openxmlformats.org/officeDocument/2006/relationships/image" Target="../media/image118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g"/><Relationship Id="rId15" Type="http://schemas.openxmlformats.org/officeDocument/2006/relationships/image" Target="../media/image120.png"/><Relationship Id="rId10" Type="http://schemas.openxmlformats.org/officeDocument/2006/relationships/image" Target="../media/image720.png"/><Relationship Id="rId4" Type="http://schemas.openxmlformats.org/officeDocument/2006/relationships/image" Target="../media/image23.png"/><Relationship Id="rId9" Type="http://schemas.openxmlformats.org/officeDocument/2006/relationships/image" Target="../media/image710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0.png"/><Relationship Id="rId3" Type="http://schemas.openxmlformats.org/officeDocument/2006/relationships/image" Target="../media/image124.png"/><Relationship Id="rId7" Type="http://schemas.openxmlformats.org/officeDocument/2006/relationships/image" Target="../media/image26.png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129.png"/><Relationship Id="rId5" Type="http://schemas.openxmlformats.org/officeDocument/2006/relationships/image" Target="../media/image23.png"/><Relationship Id="rId15" Type="http://schemas.openxmlformats.org/officeDocument/2006/relationships/image" Target="../media/image132.png"/><Relationship Id="rId10" Type="http://schemas.openxmlformats.org/officeDocument/2006/relationships/image" Target="../media/image128.png"/><Relationship Id="rId4" Type="http://schemas.openxmlformats.org/officeDocument/2006/relationships/image" Target="../media/image125.png"/><Relationship Id="rId9" Type="http://schemas.openxmlformats.org/officeDocument/2006/relationships/image" Target="../media/image127.png"/><Relationship Id="rId14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3-dimensional_matching" TargetMode="External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3-dimensional_matching" TargetMode="External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16.png"/><Relationship Id="rId9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20.png"/><Relationship Id="rId18" Type="http://schemas.openxmlformats.org/officeDocument/2006/relationships/image" Target="../media/image151.png"/><Relationship Id="rId3" Type="http://schemas.openxmlformats.org/officeDocument/2006/relationships/image" Target="../media/image125.png"/><Relationship Id="rId21" Type="http://schemas.openxmlformats.org/officeDocument/2006/relationships/image" Target="../media/image154.png"/><Relationship Id="rId7" Type="http://schemas.openxmlformats.org/officeDocument/2006/relationships/image" Target="../media/image14.png"/><Relationship Id="rId12" Type="http://schemas.openxmlformats.org/officeDocument/2006/relationships/image" Target="../media/image147.png"/><Relationship Id="rId17" Type="http://schemas.openxmlformats.org/officeDocument/2006/relationships/image" Target="../media/image116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0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9.png"/><Relationship Id="rId24" Type="http://schemas.openxmlformats.org/officeDocument/2006/relationships/image" Target="../media/image157.png"/><Relationship Id="rId5" Type="http://schemas.openxmlformats.org/officeDocument/2006/relationships/image" Target="../media/image24.jpg"/><Relationship Id="rId15" Type="http://schemas.openxmlformats.org/officeDocument/2006/relationships/image" Target="../media/image149.png"/><Relationship Id="rId23" Type="http://schemas.openxmlformats.org/officeDocument/2006/relationships/image" Target="../media/image156.png"/><Relationship Id="rId10" Type="http://schemas.openxmlformats.org/officeDocument/2006/relationships/image" Target="../media/image146.png"/><Relationship Id="rId19" Type="http://schemas.openxmlformats.org/officeDocument/2006/relationships/image" Target="../media/image152.png"/><Relationship Id="rId4" Type="http://schemas.openxmlformats.org/officeDocument/2006/relationships/image" Target="../media/image23.png"/><Relationship Id="rId9" Type="http://schemas.openxmlformats.org/officeDocument/2006/relationships/image" Target="../media/image145.png"/><Relationship Id="rId14" Type="http://schemas.openxmlformats.org/officeDocument/2006/relationships/image" Target="../media/image148.png"/><Relationship Id="rId22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29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hyperlink" Target="http://www.nwo.nl/" TargetMode="External"/><Relationship Id="rId7" Type="http://schemas.openxmlformats.org/officeDocument/2006/relationships/hyperlink" Target="http://www.qusoft.org/" TargetMode="External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://www.uva.nl/" TargetMode="External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dl.acm.org/citation.cfm?id=1008908.10089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2021.qcrypt.net/sessions/tutorial_broadbent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31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10" Type="http://schemas.openxmlformats.org/officeDocument/2006/relationships/image" Target="../media/image24.jpg"/><Relationship Id="rId4" Type="http://schemas.openxmlformats.org/officeDocument/2006/relationships/image" Target="../media/image190.png"/><Relationship Id="rId9" Type="http://schemas.openxmlformats.org/officeDocument/2006/relationships/image" Target="../media/image23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0.png"/><Relationship Id="rId18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24.jpg"/><Relationship Id="rId12" Type="http://schemas.openxmlformats.org/officeDocument/2006/relationships/image" Target="../media/image27.png"/><Relationship Id="rId17" Type="http://schemas.openxmlformats.org/officeDocument/2006/relationships/image" Target="../media/image38.png"/><Relationship Id="rId2" Type="http://schemas.openxmlformats.org/officeDocument/2006/relationships/image" Target="../media/image131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0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250.png"/><Relationship Id="rId4" Type="http://schemas.openxmlformats.org/officeDocument/2006/relationships/image" Target="../media/image35.png"/><Relationship Id="rId9" Type="http://schemas.openxmlformats.org/officeDocument/2006/relationships/image" Target="../media/image14.png"/><Relationship Id="rId1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55" y="616724"/>
            <a:ext cx="12075090" cy="115212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(Unclonable Cryptography and)</a:t>
            </a:r>
            <a:br>
              <a:rPr lang="en-US" sz="36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Local Simultaneous State Discrimination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062816" y="2096577"/>
            <a:ext cx="8208912" cy="3456384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tx2"/>
                </a:solidFill>
              </a:rPr>
              <a:t>Christian Schaffner</a:t>
            </a:r>
          </a:p>
          <a:p>
            <a:endParaRPr lang="en-US" sz="3500" dirty="0">
              <a:solidFill>
                <a:schemeClr val="tx2"/>
              </a:solidFill>
            </a:endParaRPr>
          </a:p>
          <a:p>
            <a:pPr algn="l"/>
            <a:r>
              <a:rPr lang="en-US" sz="2600" dirty="0">
                <a:solidFill>
                  <a:schemeClr val="tx2"/>
                </a:solidFill>
              </a:rPr>
              <a:t>Institute for Logic, Language and Computation (ILLC)</a:t>
            </a:r>
          </a:p>
          <a:p>
            <a:pPr algn="l"/>
            <a:r>
              <a:rPr lang="en-US" sz="2600" dirty="0">
                <a:solidFill>
                  <a:schemeClr val="tx2"/>
                </a:solidFill>
              </a:rPr>
              <a:t>University of Amsterdam</a:t>
            </a:r>
          </a:p>
          <a:p>
            <a:pPr algn="l"/>
            <a:endParaRPr lang="en-US" sz="2600" dirty="0">
              <a:solidFill>
                <a:schemeClr val="tx2"/>
              </a:solidFill>
            </a:endParaRPr>
          </a:p>
          <a:p>
            <a:pPr algn="r"/>
            <a:r>
              <a:rPr lang="en-US" sz="2600" dirty="0">
                <a:solidFill>
                  <a:schemeClr val="tx2"/>
                </a:solidFill>
              </a:rPr>
              <a:t>Research Center for Quantum Software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880" y="3181444"/>
            <a:ext cx="1189804" cy="1286650"/>
          </a:xfrm>
          <a:prstGeom prst="rect">
            <a:avLst/>
          </a:prstGeom>
        </p:spPr>
      </p:pic>
      <p:pic>
        <p:nvPicPr>
          <p:cNvPr id="11" name="Picture 10" descr="QuSoft_logo_RGB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2223071" y="4694697"/>
            <a:ext cx="2250895" cy="6340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B72A69-64DD-BF46-9EE4-7B3D79785F17}"/>
              </a:ext>
            </a:extLst>
          </p:cNvPr>
          <p:cNvSpPr/>
          <p:nvPr/>
        </p:nvSpPr>
        <p:spPr>
          <a:xfrm>
            <a:off x="288099" y="6269343"/>
            <a:ext cx="6851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Illinois Q Information Science &amp; Technology Center (IQUIST) seminar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86B79-0E4C-ED41-A789-CF5295C8DBD3}"/>
              </a:ext>
            </a:extLst>
          </p:cNvPr>
          <p:cNvSpPr/>
          <p:nvPr/>
        </p:nvSpPr>
        <p:spPr>
          <a:xfrm>
            <a:off x="8518916" y="6275672"/>
            <a:ext cx="3165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Tuesday, 2 Nov 2021</a:t>
            </a:r>
          </a:p>
        </p:txBody>
      </p:sp>
    </p:spTree>
    <p:extLst>
      <p:ext uri="{BB962C8B-B14F-4D97-AF65-F5344CB8AC3E}">
        <p14:creationId xmlns:p14="http://schemas.microsoft.com/office/powerpoint/2010/main" val="3528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E47DD9F3-8C84-C446-9661-9C5C11A32F53}"/>
              </a:ext>
            </a:extLst>
          </p:cNvPr>
          <p:cNvGrpSpPr/>
          <p:nvPr/>
        </p:nvGrpSpPr>
        <p:grpSpPr>
          <a:xfrm>
            <a:off x="7017072" y="2274059"/>
            <a:ext cx="641363" cy="617563"/>
            <a:chOff x="10147261" y="1094360"/>
            <a:chExt cx="889424" cy="856419"/>
          </a:xfrm>
        </p:grpSpPr>
        <p:grpSp>
          <p:nvGrpSpPr>
            <p:cNvPr id="46" name="Group 10">
              <a:extLst>
                <a:ext uri="{FF2B5EF4-FFF2-40B4-BE49-F238E27FC236}">
                  <a16:creationId xmlns:a16="http://schemas.microsoft.com/office/drawing/2014/main" id="{0D75B5EB-76B1-6643-B339-2B714ABFE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EBB672DF-A44F-9A48-B798-8C7AA29A5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1B9AF02D-FE00-2E49-8B6C-BBEDB96AC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63BFE728-D7A3-A143-8DAF-9C0E5EBF3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01D85E3E-5C94-4D4E-9704-3D3E2D5E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C9FD15-19BB-3946-9AD2-F6F891EE1918}"/>
              </a:ext>
            </a:extLst>
          </p:cNvPr>
          <p:cNvGrpSpPr/>
          <p:nvPr/>
        </p:nvGrpSpPr>
        <p:grpSpPr>
          <a:xfrm>
            <a:off x="7002657" y="1466124"/>
            <a:ext cx="641363" cy="617563"/>
            <a:chOff x="10147261" y="1094360"/>
            <a:chExt cx="889424" cy="856419"/>
          </a:xfrm>
        </p:grpSpPr>
        <p:grpSp>
          <p:nvGrpSpPr>
            <p:cNvPr id="52" name="Group 10">
              <a:extLst>
                <a:ext uri="{FF2B5EF4-FFF2-40B4-BE49-F238E27FC236}">
                  <a16:creationId xmlns:a16="http://schemas.microsoft.com/office/drawing/2014/main" id="{04C5F587-5F4D-8946-8B45-80D74190D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2C7833F7-63D6-E542-8C00-127600D6A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55" name="Rectangle 12">
                <a:extLst>
                  <a:ext uri="{FF2B5EF4-FFF2-40B4-BE49-F238E27FC236}">
                    <a16:creationId xmlns:a16="http://schemas.microsoft.com/office/drawing/2014/main" id="{75F83F08-B9FD-314F-B6C1-B25475C2E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6" name="Line 13">
                <a:extLst>
                  <a:ext uri="{FF2B5EF4-FFF2-40B4-BE49-F238E27FC236}">
                    <a16:creationId xmlns:a16="http://schemas.microsoft.com/office/drawing/2014/main" id="{33894E2D-1EF5-5F42-9353-6BC5073CA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3" name="Rectangle 22">
              <a:extLst>
                <a:ext uri="{FF2B5EF4-FFF2-40B4-BE49-F238E27FC236}">
                  <a16:creationId xmlns:a16="http://schemas.microsoft.com/office/drawing/2014/main" id="{50510458-65EA-8841-A888-31109B133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/>
              <p:nvPr/>
            </p:nvSpPr>
            <p:spPr>
              <a:xfrm>
                <a:off x="530728" y="934678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KeyGen: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NL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NL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28" y="934678"/>
                <a:ext cx="3253455" cy="369332"/>
              </a:xfrm>
              <a:prstGeom prst="rect">
                <a:avLst/>
              </a:prstGeom>
              <a:blipFill>
                <a:blip r:embed="rId2"/>
                <a:stretch>
                  <a:fillRect l="-1550"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/>
              <p:nvPr/>
            </p:nvSpPr>
            <p:spPr>
              <a:xfrm>
                <a:off x="1905018" y="1729056"/>
                <a:ext cx="146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8" y="1729056"/>
                <a:ext cx="14621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7">
            <a:extLst>
              <a:ext uri="{FF2B5EF4-FFF2-40B4-BE49-F238E27FC236}">
                <a16:creationId xmlns:a16="http://schemas.microsoft.com/office/drawing/2014/main" id="{28B57367-60C8-7B4F-AF70-55C27D78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869" y="217644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/>
              <p:nvPr/>
            </p:nvSpPr>
            <p:spPr>
              <a:xfrm>
                <a:off x="1888869" y="2246723"/>
                <a:ext cx="2017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69" y="2246723"/>
                <a:ext cx="2017475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AF9D4C-35E9-B941-AB9A-30FA0C33C7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878562" y="1666548"/>
            <a:ext cx="1013875" cy="1071589"/>
          </a:xfrm>
          <a:prstGeom prst="rect">
            <a:avLst/>
          </a:prstGeom>
        </p:spPr>
      </p:pic>
      <p:sp>
        <p:nvSpPr>
          <p:cNvPr id="15" name="Line 7">
            <a:extLst>
              <a:ext uri="{FF2B5EF4-FFF2-40B4-BE49-F238E27FC236}">
                <a16:creationId xmlns:a16="http://schemas.microsoft.com/office/drawing/2014/main" id="{A2041980-34B3-2847-9BBC-6945CAC1D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407" y="1547818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0FCC04-2D61-F54B-B130-38AD7006F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407" y="2281369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82459FDF-0C49-4D49-B484-44C00CF5C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1351980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1D1F053-663D-BF4D-BC98-3D8C1104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2821016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8D87-458A-D347-8F26-90FC4910D46D}"/>
              </a:ext>
            </a:extLst>
          </p:cNvPr>
          <p:cNvSpPr txBox="1"/>
          <p:nvPr/>
        </p:nvSpPr>
        <p:spPr>
          <a:xfrm>
            <a:off x="1296649" y="3901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327F7-9246-4046-B28F-29CC4E740D0B}"/>
              </a:ext>
            </a:extLst>
          </p:cNvPr>
          <p:cNvGrpSpPr/>
          <p:nvPr/>
        </p:nvGrpSpPr>
        <p:grpSpPr>
          <a:xfrm>
            <a:off x="5938116" y="934678"/>
            <a:ext cx="1013875" cy="1013875"/>
            <a:chOff x="3244125" y="4138887"/>
            <a:chExt cx="1864553" cy="18645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AED665-59C0-164A-8A52-FA1ECB90B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5F3E83-8433-8146-8CF3-D69C19CE83F5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839695E-AFD5-AC44-B680-F7D3F897882C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B557BE9-A440-C047-8438-20C925CF5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134A0-1B4C-814F-934D-8472BD1C04E8}"/>
              </a:ext>
            </a:extLst>
          </p:cNvPr>
          <p:cNvGrpSpPr/>
          <p:nvPr/>
        </p:nvGrpSpPr>
        <p:grpSpPr>
          <a:xfrm>
            <a:off x="5850323" y="2284565"/>
            <a:ext cx="1101668" cy="1101668"/>
            <a:chOff x="4617333" y="3795541"/>
            <a:chExt cx="1823513" cy="18235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F5C401-FE45-BD4E-8153-CF3083C31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1E8572-0FEF-8D45-A515-5D762FDB0FE9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816322-8D90-C94E-AFF0-7D5F9C9E47B1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F16F54F-0640-0349-ADAE-D4C281E79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liceBlue.eps">
            <a:extLst>
              <a:ext uri="{FF2B5EF4-FFF2-40B4-BE49-F238E27FC236}">
                <a16:creationId xmlns:a16="http://schemas.microsoft.com/office/drawing/2014/main" id="{9471F46D-2CA8-D64F-961A-B169E10BD55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b="23529"/>
          <a:stretch>
            <a:fillRect/>
          </a:stretch>
        </p:blipFill>
        <p:spPr>
          <a:xfrm>
            <a:off x="634196" y="1539255"/>
            <a:ext cx="1150423" cy="1296144"/>
          </a:xfrm>
          <a:prstGeom prst="rect">
            <a:avLst/>
          </a:prstGeom>
        </p:spPr>
      </p:pic>
      <p:sp>
        <p:nvSpPr>
          <p:cNvPr id="34" name="Line 7">
            <a:extLst>
              <a:ext uri="{FF2B5EF4-FFF2-40B4-BE49-F238E27FC236}">
                <a16:creationId xmlns:a16="http://schemas.microsoft.com/office/drawing/2014/main" id="{E31CD87C-0681-E643-AEEC-2CB438F0A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132344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33A20A36-AD8A-BE4F-A937-EB17FB561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304279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/>
              <p:nvPr/>
            </p:nvSpPr>
            <p:spPr>
              <a:xfrm>
                <a:off x="4693939" y="954111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954111"/>
                <a:ext cx="370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/>
              <p:nvPr/>
            </p:nvSpPr>
            <p:spPr>
              <a:xfrm>
                <a:off x="4693939" y="3042793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3042793"/>
                <a:ext cx="3709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/>
              <p:nvPr/>
            </p:nvSpPr>
            <p:spPr>
              <a:xfrm>
                <a:off x="5045318" y="1986681"/>
                <a:ext cx="91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18" y="1986681"/>
                <a:ext cx="9116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/>
              <p:nvPr/>
            </p:nvSpPr>
            <p:spPr>
              <a:xfrm>
                <a:off x="6847996" y="847579"/>
                <a:ext cx="1263231" cy="477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96" y="847579"/>
                <a:ext cx="1263231" cy="477567"/>
              </a:xfrm>
              <a:prstGeom prst="rect">
                <a:avLst/>
              </a:prstGeom>
              <a:blipFill>
                <a:blip r:embed="rId1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/>
              <p:nvPr/>
            </p:nvSpPr>
            <p:spPr>
              <a:xfrm>
                <a:off x="6951991" y="2929082"/>
                <a:ext cx="1311064" cy="486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1" y="2929082"/>
                <a:ext cx="1311064" cy="486928"/>
              </a:xfrm>
              <a:prstGeom prst="rect">
                <a:avLst/>
              </a:prstGeom>
              <a:blipFill>
                <a:blip r:embed="rId1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9CA0E-F036-FE47-94B3-417D20672641}"/>
                  </a:ext>
                </a:extLst>
              </p:cNvPr>
              <p:cNvSpPr txBox="1"/>
              <p:nvPr/>
            </p:nvSpPr>
            <p:spPr>
              <a:xfrm>
                <a:off x="754688" y="3801335"/>
                <a:ext cx="9492920" cy="10143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Success probability of cloning-indistinguishability attack: </a:t>
                </a:r>
                <a:br>
                  <a:rPr lang="en-US" sz="2400" b="0" dirty="0"/>
                </a:b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9CA0E-F036-FE47-94B3-417D2067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8" y="3801335"/>
                <a:ext cx="9492920" cy="1014380"/>
              </a:xfrm>
              <a:prstGeom prst="rect">
                <a:avLst/>
              </a:prstGeom>
              <a:blipFill>
                <a:blip r:embed="rId15"/>
                <a:stretch>
                  <a:fillRect l="-1070" t="-13580" b="-7901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/>
              <p:nvPr/>
            </p:nvSpPr>
            <p:spPr>
              <a:xfrm>
                <a:off x="1921290" y="1393923"/>
                <a:ext cx="108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90" y="1393923"/>
                <a:ext cx="108991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139">
            <a:extLst>
              <a:ext uri="{FF2B5EF4-FFF2-40B4-BE49-F238E27FC236}">
                <a16:creationId xmlns:a16="http://schemas.microsoft.com/office/drawing/2014/main" id="{FFD263E2-2F39-7A41-861C-CE5ECBFEDF50}"/>
              </a:ext>
            </a:extLst>
          </p:cNvPr>
          <p:cNvSpPr txBox="1">
            <a:spLocks noChangeArrowheads="1"/>
          </p:cNvSpPr>
          <p:nvPr/>
        </p:nvSpPr>
        <p:spPr>
          <a:xfrm>
            <a:off x="584629" y="124949"/>
            <a:ext cx="8229600" cy="905233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Theorem: Generic Cloning Attack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AEA2C9-6F10-1748-AEE6-50A91ABCF160}"/>
                  </a:ext>
                </a:extLst>
              </p:cNvPr>
              <p:cNvSpPr txBox="1"/>
              <p:nvPr/>
            </p:nvSpPr>
            <p:spPr>
              <a:xfrm>
                <a:off x="754688" y="4977598"/>
                <a:ext cx="10953608" cy="135485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Theorem:</a:t>
                </a:r>
                <a:r>
                  <a:rPr lang="en-US" sz="2400" b="0" dirty="0"/>
                  <a:t> For any scheme, there exists a cloning-indistinguishability attack such that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NL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NL" sz="2400" dirty="0"/>
                  <a:t> the largest eigenvalue of the ciphertexts.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AEA2C9-6F10-1748-AEE6-50A91ABCF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8" y="4977598"/>
                <a:ext cx="10953608" cy="1354858"/>
              </a:xfrm>
              <a:prstGeom prst="rect">
                <a:avLst/>
              </a:prstGeom>
              <a:blipFill>
                <a:blip r:embed="rId17"/>
                <a:stretch>
                  <a:fillRect l="-926" t="-4673" r="-694" b="-93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050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71BABF-36A1-D242-B71E-83011BDC864F}"/>
              </a:ext>
            </a:extLst>
          </p:cNvPr>
          <p:cNvGrpSpPr/>
          <p:nvPr/>
        </p:nvGrpSpPr>
        <p:grpSpPr>
          <a:xfrm>
            <a:off x="6996335" y="2274818"/>
            <a:ext cx="641363" cy="617563"/>
            <a:chOff x="10147261" y="1094360"/>
            <a:chExt cx="889424" cy="856419"/>
          </a:xfrm>
        </p:grpSpPr>
        <p:grpSp>
          <p:nvGrpSpPr>
            <p:cNvPr id="47" name="Group 10">
              <a:extLst>
                <a:ext uri="{FF2B5EF4-FFF2-40B4-BE49-F238E27FC236}">
                  <a16:creationId xmlns:a16="http://schemas.microsoft.com/office/drawing/2014/main" id="{8F79DC48-0280-D14C-B200-FDCEB7559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90E53D8D-24E7-284D-BF67-4136B4C09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50" name="Rectangle 12">
                <a:extLst>
                  <a:ext uri="{FF2B5EF4-FFF2-40B4-BE49-F238E27FC236}">
                    <a16:creationId xmlns:a16="http://schemas.microsoft.com/office/drawing/2014/main" id="{FA73D299-CDC0-F747-819B-6C8BA78FA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990666F2-0330-C642-B37E-E86116164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A75F4F03-7520-A14E-8902-A3517EC9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B26AAF-535D-744E-AB14-1D9A4384C7F0}"/>
              </a:ext>
            </a:extLst>
          </p:cNvPr>
          <p:cNvGrpSpPr/>
          <p:nvPr/>
        </p:nvGrpSpPr>
        <p:grpSpPr>
          <a:xfrm>
            <a:off x="6981920" y="1466883"/>
            <a:ext cx="641363" cy="617563"/>
            <a:chOff x="10147261" y="1094360"/>
            <a:chExt cx="889424" cy="856419"/>
          </a:xfrm>
        </p:grpSpPr>
        <p:grpSp>
          <p:nvGrpSpPr>
            <p:cNvPr id="53" name="Group 10">
              <a:extLst>
                <a:ext uri="{FF2B5EF4-FFF2-40B4-BE49-F238E27FC236}">
                  <a16:creationId xmlns:a16="http://schemas.microsoft.com/office/drawing/2014/main" id="{637EAC06-15BD-4C45-9B91-856D10CC9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6C2AC1E4-546A-F54B-8D8E-77B95E5A3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56" name="Rectangle 12">
                <a:extLst>
                  <a:ext uri="{FF2B5EF4-FFF2-40B4-BE49-F238E27FC236}">
                    <a16:creationId xmlns:a16="http://schemas.microsoft.com/office/drawing/2014/main" id="{BA084D2F-DB59-5649-A7B3-9D1F6D149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7" name="Line 13">
                <a:extLst>
                  <a:ext uri="{FF2B5EF4-FFF2-40B4-BE49-F238E27FC236}">
                    <a16:creationId xmlns:a16="http://schemas.microsoft.com/office/drawing/2014/main" id="{B8ED767F-0B63-354A-86BB-3663C6D44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4" name="Rectangle 22">
              <a:extLst>
                <a:ext uri="{FF2B5EF4-FFF2-40B4-BE49-F238E27FC236}">
                  <a16:creationId xmlns:a16="http://schemas.microsoft.com/office/drawing/2014/main" id="{3E2EAA51-C278-1545-A704-E214B86FC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/>
              <p:nvPr/>
            </p:nvSpPr>
            <p:spPr>
              <a:xfrm>
                <a:off x="530728" y="934678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KeyGen: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NL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NL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28" y="934678"/>
                <a:ext cx="3253455" cy="369332"/>
              </a:xfrm>
              <a:prstGeom prst="rect">
                <a:avLst/>
              </a:prstGeom>
              <a:blipFill>
                <a:blip r:embed="rId2"/>
                <a:stretch>
                  <a:fillRect l="-1550"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/>
              <p:nvPr/>
            </p:nvSpPr>
            <p:spPr>
              <a:xfrm>
                <a:off x="1905018" y="1729056"/>
                <a:ext cx="146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8" y="1729056"/>
                <a:ext cx="14621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7">
            <a:extLst>
              <a:ext uri="{FF2B5EF4-FFF2-40B4-BE49-F238E27FC236}">
                <a16:creationId xmlns:a16="http://schemas.microsoft.com/office/drawing/2014/main" id="{28B57367-60C8-7B4F-AF70-55C27D78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869" y="217644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/>
              <p:nvPr/>
            </p:nvSpPr>
            <p:spPr>
              <a:xfrm>
                <a:off x="1888869" y="2246723"/>
                <a:ext cx="2017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69" y="2246723"/>
                <a:ext cx="2017475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AF9D4C-35E9-B941-AB9A-30FA0C33C7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878562" y="1666548"/>
            <a:ext cx="1013875" cy="1071589"/>
          </a:xfrm>
          <a:prstGeom prst="rect">
            <a:avLst/>
          </a:prstGeom>
        </p:spPr>
      </p:pic>
      <p:sp>
        <p:nvSpPr>
          <p:cNvPr id="15" name="Line 7">
            <a:extLst>
              <a:ext uri="{FF2B5EF4-FFF2-40B4-BE49-F238E27FC236}">
                <a16:creationId xmlns:a16="http://schemas.microsoft.com/office/drawing/2014/main" id="{A2041980-34B3-2847-9BBC-6945CAC1D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407" y="1547818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0FCC04-2D61-F54B-B130-38AD7006F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407" y="2281369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82459FDF-0C49-4D49-B484-44C00CF5C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1351980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1D1F053-663D-BF4D-BC98-3D8C1104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2821016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327F7-9246-4046-B28F-29CC4E740D0B}"/>
              </a:ext>
            </a:extLst>
          </p:cNvPr>
          <p:cNvGrpSpPr/>
          <p:nvPr/>
        </p:nvGrpSpPr>
        <p:grpSpPr>
          <a:xfrm>
            <a:off x="5938116" y="934678"/>
            <a:ext cx="1013875" cy="1013875"/>
            <a:chOff x="3244125" y="4138887"/>
            <a:chExt cx="1864553" cy="18645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AED665-59C0-164A-8A52-FA1ECB90B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5F3E83-8433-8146-8CF3-D69C19CE83F5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839695E-AFD5-AC44-B680-F7D3F897882C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B557BE9-A440-C047-8438-20C925CF5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134A0-1B4C-814F-934D-8472BD1C04E8}"/>
              </a:ext>
            </a:extLst>
          </p:cNvPr>
          <p:cNvGrpSpPr/>
          <p:nvPr/>
        </p:nvGrpSpPr>
        <p:grpSpPr>
          <a:xfrm>
            <a:off x="5850323" y="2284565"/>
            <a:ext cx="1101668" cy="1101668"/>
            <a:chOff x="4617333" y="3795541"/>
            <a:chExt cx="1823513" cy="18235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F5C401-FE45-BD4E-8153-CF3083C31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1E8572-0FEF-8D45-A515-5D762FDB0FE9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816322-8D90-C94E-AFF0-7D5F9C9E47B1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F16F54F-0640-0349-ADAE-D4C281E79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liceBlue.eps">
            <a:extLst>
              <a:ext uri="{FF2B5EF4-FFF2-40B4-BE49-F238E27FC236}">
                <a16:creationId xmlns:a16="http://schemas.microsoft.com/office/drawing/2014/main" id="{9471F46D-2CA8-D64F-961A-B169E10BD55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b="23529"/>
          <a:stretch>
            <a:fillRect/>
          </a:stretch>
        </p:blipFill>
        <p:spPr>
          <a:xfrm>
            <a:off x="634196" y="1539255"/>
            <a:ext cx="1150423" cy="1296144"/>
          </a:xfrm>
          <a:prstGeom prst="rect">
            <a:avLst/>
          </a:prstGeom>
        </p:spPr>
      </p:pic>
      <p:sp>
        <p:nvSpPr>
          <p:cNvPr id="34" name="Line 7">
            <a:extLst>
              <a:ext uri="{FF2B5EF4-FFF2-40B4-BE49-F238E27FC236}">
                <a16:creationId xmlns:a16="http://schemas.microsoft.com/office/drawing/2014/main" id="{E31CD87C-0681-E643-AEEC-2CB438F0A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132344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33A20A36-AD8A-BE4F-A937-EB17FB561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304279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/>
              <p:nvPr/>
            </p:nvSpPr>
            <p:spPr>
              <a:xfrm>
                <a:off x="4693939" y="954111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954111"/>
                <a:ext cx="370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/>
              <p:nvPr/>
            </p:nvSpPr>
            <p:spPr>
              <a:xfrm>
                <a:off x="4693939" y="3042793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3042793"/>
                <a:ext cx="3709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/>
              <p:nvPr/>
            </p:nvSpPr>
            <p:spPr>
              <a:xfrm>
                <a:off x="5045318" y="1986681"/>
                <a:ext cx="91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18" y="1986681"/>
                <a:ext cx="9116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/>
              <p:nvPr/>
            </p:nvSpPr>
            <p:spPr>
              <a:xfrm>
                <a:off x="6847996" y="847579"/>
                <a:ext cx="1263231" cy="477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96" y="847579"/>
                <a:ext cx="1263231" cy="477567"/>
              </a:xfrm>
              <a:prstGeom prst="rect">
                <a:avLst/>
              </a:prstGeom>
              <a:blipFill>
                <a:blip r:embed="rId1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/>
              <p:nvPr/>
            </p:nvSpPr>
            <p:spPr>
              <a:xfrm>
                <a:off x="6951991" y="2929082"/>
                <a:ext cx="1311064" cy="486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1" y="2929082"/>
                <a:ext cx="1311064" cy="486928"/>
              </a:xfrm>
              <a:prstGeom prst="rect">
                <a:avLst/>
              </a:prstGeom>
              <a:blipFill>
                <a:blip r:embed="rId1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/>
              <p:nvPr/>
            </p:nvSpPr>
            <p:spPr>
              <a:xfrm>
                <a:off x="1921290" y="1393923"/>
                <a:ext cx="108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90" y="1393923"/>
                <a:ext cx="10899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139">
            <a:extLst>
              <a:ext uri="{FF2B5EF4-FFF2-40B4-BE49-F238E27FC236}">
                <a16:creationId xmlns:a16="http://schemas.microsoft.com/office/drawing/2014/main" id="{DD4314D3-3F55-8C41-8A80-AE87A689C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728" y="92827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Generic Cloning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BB0EE9-3322-A44F-A774-01B50A5E9AF2}"/>
                  </a:ext>
                </a:extLst>
              </p:cNvPr>
              <p:cNvSpPr txBox="1"/>
              <p:nvPr/>
            </p:nvSpPr>
            <p:spPr>
              <a:xfrm>
                <a:off x="1676428" y="3716220"/>
                <a:ext cx="7507626" cy="15939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NL" sz="2400" dirty="0"/>
                  <a:t>distributes state to either Alice or Bob ”in superposition”, </a:t>
                </a:r>
                <a:br>
                  <a:rPr lang="en-NL" sz="2400" dirty="0"/>
                </a:br>
                <a:r>
                  <a:rPr lang="en-NL" sz="24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NL" sz="2400" dirty="0"/>
                  <a:t> is a state orthogonal to anything in register R.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BB0EE9-3322-A44F-A774-01B50A5E9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28" y="3716220"/>
                <a:ext cx="7507626" cy="1593962"/>
              </a:xfrm>
              <a:prstGeom prst="rect">
                <a:avLst/>
              </a:prstGeom>
              <a:blipFill>
                <a:blip r:embed="rId16"/>
                <a:stretch>
                  <a:fillRect l="-1351" b="-787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1066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9C16A72-1910-3945-AEA7-885027906F21}"/>
              </a:ext>
            </a:extLst>
          </p:cNvPr>
          <p:cNvGrpSpPr/>
          <p:nvPr/>
        </p:nvGrpSpPr>
        <p:grpSpPr>
          <a:xfrm>
            <a:off x="7004052" y="1393358"/>
            <a:ext cx="641363" cy="617563"/>
            <a:chOff x="10147261" y="1094360"/>
            <a:chExt cx="889424" cy="856419"/>
          </a:xfrm>
        </p:grpSpPr>
        <p:grpSp>
          <p:nvGrpSpPr>
            <p:cNvPr id="47" name="Group 10">
              <a:extLst>
                <a:ext uri="{FF2B5EF4-FFF2-40B4-BE49-F238E27FC236}">
                  <a16:creationId xmlns:a16="http://schemas.microsoft.com/office/drawing/2014/main" id="{DB767C59-9FE6-4449-A64F-578C3390E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25EC8D0C-C013-0F4E-82A9-19C5A6961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50" name="Rectangle 12">
                <a:extLst>
                  <a:ext uri="{FF2B5EF4-FFF2-40B4-BE49-F238E27FC236}">
                    <a16:creationId xmlns:a16="http://schemas.microsoft.com/office/drawing/2014/main" id="{83CEA809-08E1-EC4B-B8F8-EC600D5B3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1AC8C6A9-B7DE-2345-8121-0D40A6D7F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4917380B-1391-4F43-82C9-73BD8E25A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87DFAB-72BE-544E-A893-A351A2E86F82}"/>
              </a:ext>
            </a:extLst>
          </p:cNvPr>
          <p:cNvGrpSpPr/>
          <p:nvPr/>
        </p:nvGrpSpPr>
        <p:grpSpPr>
          <a:xfrm>
            <a:off x="6998115" y="1997418"/>
            <a:ext cx="641363" cy="617563"/>
            <a:chOff x="10147261" y="1094360"/>
            <a:chExt cx="889424" cy="856419"/>
          </a:xfrm>
        </p:grpSpPr>
        <p:grpSp>
          <p:nvGrpSpPr>
            <p:cNvPr id="33" name="Group 10">
              <a:extLst>
                <a:ext uri="{FF2B5EF4-FFF2-40B4-BE49-F238E27FC236}">
                  <a16:creationId xmlns:a16="http://schemas.microsoft.com/office/drawing/2014/main" id="{50F6A7E6-EE52-2D46-8BD9-012C48127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EE112AB8-F982-A647-A949-9FDA19573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E66653BE-F5F1-8848-B3C6-E44E1126D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60B58A3A-2FF4-2B43-96AF-7011B200E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3B93A767-99E4-484D-84F8-08FE5602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584629" y="124949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Generic Cloning Attack: Analysis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28B57367-60C8-7B4F-AF70-55C27D78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869" y="195399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/>
              <p:nvPr/>
            </p:nvSpPr>
            <p:spPr>
              <a:xfrm>
                <a:off x="1846733" y="2086456"/>
                <a:ext cx="1313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33" y="2086456"/>
                <a:ext cx="131382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AF9D4C-35E9-B941-AB9A-30FA0C33C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878562" y="1444098"/>
            <a:ext cx="1013875" cy="1071589"/>
          </a:xfrm>
          <a:prstGeom prst="rect">
            <a:avLst/>
          </a:prstGeom>
        </p:spPr>
      </p:pic>
      <p:sp>
        <p:nvSpPr>
          <p:cNvPr id="15" name="Line 7">
            <a:extLst>
              <a:ext uri="{FF2B5EF4-FFF2-40B4-BE49-F238E27FC236}">
                <a16:creationId xmlns:a16="http://schemas.microsoft.com/office/drawing/2014/main" id="{A2041980-34B3-2847-9BBC-6945CAC1D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407" y="1325368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0FCC04-2D61-F54B-B130-38AD7006F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407" y="2058919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82459FDF-0C49-4D49-B484-44C00CF5C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1310358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1D1F053-663D-BF4D-BC98-3D8C1104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2506952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8D87-458A-D347-8F26-90FC4910D46D}"/>
              </a:ext>
            </a:extLst>
          </p:cNvPr>
          <p:cNvSpPr txBox="1"/>
          <p:nvPr/>
        </p:nvSpPr>
        <p:spPr>
          <a:xfrm>
            <a:off x="1296649" y="3678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327F7-9246-4046-B28F-29CC4E740D0B}"/>
              </a:ext>
            </a:extLst>
          </p:cNvPr>
          <p:cNvGrpSpPr/>
          <p:nvPr/>
        </p:nvGrpSpPr>
        <p:grpSpPr>
          <a:xfrm>
            <a:off x="5938116" y="893056"/>
            <a:ext cx="1013875" cy="1013875"/>
            <a:chOff x="3244125" y="4138887"/>
            <a:chExt cx="1864553" cy="18645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AED665-59C0-164A-8A52-FA1ECB90B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5F3E83-8433-8146-8CF3-D69C19CE83F5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839695E-AFD5-AC44-B680-F7D3F897882C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B557BE9-A440-C047-8438-20C925CF5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134A0-1B4C-814F-934D-8472BD1C04E8}"/>
              </a:ext>
            </a:extLst>
          </p:cNvPr>
          <p:cNvGrpSpPr/>
          <p:nvPr/>
        </p:nvGrpSpPr>
        <p:grpSpPr>
          <a:xfrm>
            <a:off x="5850323" y="1970501"/>
            <a:ext cx="1101668" cy="1101668"/>
            <a:chOff x="4617333" y="3795541"/>
            <a:chExt cx="1823513" cy="18235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F5C401-FE45-BD4E-8153-CF3083C31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1E8572-0FEF-8D45-A515-5D762FDB0FE9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816322-8D90-C94E-AFF0-7D5F9C9E47B1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F16F54F-0640-0349-ADAE-D4C281E79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liceBlue.eps">
            <a:extLst>
              <a:ext uri="{FF2B5EF4-FFF2-40B4-BE49-F238E27FC236}">
                <a16:creationId xmlns:a16="http://schemas.microsoft.com/office/drawing/2014/main" id="{9471F46D-2CA8-D64F-961A-B169E10BD55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634196" y="1316805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/>
              <p:nvPr/>
            </p:nvSpPr>
            <p:spPr>
              <a:xfrm>
                <a:off x="5045318" y="1764231"/>
                <a:ext cx="91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18" y="1764231"/>
                <a:ext cx="9116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/>
              <p:nvPr/>
            </p:nvSpPr>
            <p:spPr>
              <a:xfrm>
                <a:off x="6847996" y="805957"/>
                <a:ext cx="1417439" cy="486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96" y="805957"/>
                <a:ext cx="1417439" cy="48603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/>
              <p:nvPr/>
            </p:nvSpPr>
            <p:spPr>
              <a:xfrm>
                <a:off x="6951991" y="2615018"/>
                <a:ext cx="1471236" cy="486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1" y="2615018"/>
                <a:ext cx="1471236" cy="486030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CB399-FF6A-6C45-9618-794E9A13351C}"/>
                  </a:ext>
                </a:extLst>
              </p:cNvPr>
              <p:cNvSpPr txBox="1"/>
              <p:nvPr/>
            </p:nvSpPr>
            <p:spPr>
              <a:xfrm>
                <a:off x="1831384" y="1467808"/>
                <a:ext cx="1313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CB399-FF6A-6C45-9618-794E9A133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84" y="1467808"/>
                <a:ext cx="1313825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97BDB7-AEF9-9945-BC63-0E508A939B09}"/>
                  </a:ext>
                </a:extLst>
              </p:cNvPr>
              <p:cNvSpPr txBox="1"/>
              <p:nvPr/>
            </p:nvSpPr>
            <p:spPr>
              <a:xfrm>
                <a:off x="1481380" y="3668275"/>
                <a:ext cx="8246109" cy="5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Example for a single bit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NL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97BDB7-AEF9-9945-BC63-0E508A939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80" y="3668275"/>
                <a:ext cx="8246109" cy="545662"/>
              </a:xfrm>
              <a:prstGeom prst="rect">
                <a:avLst/>
              </a:prstGeom>
              <a:blipFill>
                <a:blip r:embed="rId12"/>
                <a:stretch>
                  <a:fillRect l="-768" b="-454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A63CF4-B5B4-A547-A1A0-C818225A73E4}"/>
                  </a:ext>
                </a:extLst>
              </p:cNvPr>
              <p:cNvSpPr txBox="1"/>
              <p:nvPr/>
            </p:nvSpPr>
            <p:spPr>
              <a:xfrm>
                <a:off x="813757" y="5575933"/>
                <a:ext cx="10785261" cy="11872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000" dirty="0"/>
                  <a:t>W</a:t>
                </a:r>
                <a:r>
                  <a:rPr lang="en-NL" sz="2000" dirty="0"/>
                  <a:t>hat is the </a:t>
                </a:r>
                <a:r>
                  <a:rPr lang="en-NL" sz="2000" b="1" dirty="0"/>
                  <a:t>maximal simultaneous guessing probability</a:t>
                </a:r>
                <a:r>
                  <a:rPr lang="en-NL" sz="2000" dirty="0"/>
                  <a:t>?</a:t>
                </a:r>
                <a:br>
                  <a:rPr lang="en-NL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}, {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⟩))</m:t>
                          </m:r>
                        </m:e>
                      </m:nary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A63CF4-B5B4-A547-A1A0-C818225A7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7" y="5575933"/>
                <a:ext cx="10785261" cy="1187248"/>
              </a:xfrm>
              <a:prstGeom prst="rect">
                <a:avLst/>
              </a:prstGeom>
              <a:blipFill>
                <a:blip r:embed="rId13"/>
                <a:stretch>
                  <a:fillRect l="-470" t="-63830" b="-12127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28160F-DEBF-454E-A25F-16271B2A2E05}"/>
                  </a:ext>
                </a:extLst>
              </p:cNvPr>
              <p:cNvSpPr txBox="1"/>
              <p:nvPr/>
            </p:nvSpPr>
            <p:spPr>
              <a:xfrm>
                <a:off x="1481380" y="4147202"/>
                <a:ext cx="9720020" cy="128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⟨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28160F-DEBF-454E-A25F-16271B2A2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80" y="4147202"/>
                <a:ext cx="9720020" cy="1288879"/>
              </a:xfrm>
              <a:prstGeom prst="rect">
                <a:avLst/>
              </a:prstGeom>
              <a:blipFill>
                <a:blip r:embed="rId14"/>
                <a:stretch>
                  <a:fillRect b="-291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7FC9-15EC-644F-807F-18A2E696359C}"/>
                  </a:ext>
                </a:extLst>
              </p:cNvPr>
              <p:cNvSpPr txBox="1"/>
              <p:nvPr/>
            </p:nvSpPr>
            <p:spPr>
              <a:xfrm>
                <a:off x="308113" y="3098975"/>
                <a:ext cx="11469757" cy="545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sz="2000" dirty="0"/>
                  <a:t>distributes state to either Alice or Bob ”in superposition”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7FC9-15EC-644F-807F-18A2E696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098975"/>
                <a:ext cx="11469757" cy="545662"/>
              </a:xfrm>
              <a:prstGeom prst="rect">
                <a:avLst/>
              </a:prstGeom>
              <a:blipFill>
                <a:blip r:embed="rId1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58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9C16A72-1910-3945-AEA7-885027906F21}"/>
              </a:ext>
            </a:extLst>
          </p:cNvPr>
          <p:cNvGrpSpPr/>
          <p:nvPr/>
        </p:nvGrpSpPr>
        <p:grpSpPr>
          <a:xfrm>
            <a:off x="7004052" y="1393358"/>
            <a:ext cx="641363" cy="617563"/>
            <a:chOff x="10147261" y="1094360"/>
            <a:chExt cx="889424" cy="856419"/>
          </a:xfrm>
        </p:grpSpPr>
        <p:grpSp>
          <p:nvGrpSpPr>
            <p:cNvPr id="47" name="Group 10">
              <a:extLst>
                <a:ext uri="{FF2B5EF4-FFF2-40B4-BE49-F238E27FC236}">
                  <a16:creationId xmlns:a16="http://schemas.microsoft.com/office/drawing/2014/main" id="{DB767C59-9FE6-4449-A64F-578C3390E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25EC8D0C-C013-0F4E-82A9-19C5A6961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50" name="Rectangle 12">
                <a:extLst>
                  <a:ext uri="{FF2B5EF4-FFF2-40B4-BE49-F238E27FC236}">
                    <a16:creationId xmlns:a16="http://schemas.microsoft.com/office/drawing/2014/main" id="{83CEA809-08E1-EC4B-B8F8-EC600D5B3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1AC8C6A9-B7DE-2345-8121-0D40A6D7F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4917380B-1391-4F43-82C9-73BD8E25A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87DFAB-72BE-544E-A893-A351A2E86F82}"/>
              </a:ext>
            </a:extLst>
          </p:cNvPr>
          <p:cNvGrpSpPr/>
          <p:nvPr/>
        </p:nvGrpSpPr>
        <p:grpSpPr>
          <a:xfrm>
            <a:off x="6998115" y="1997418"/>
            <a:ext cx="641363" cy="617563"/>
            <a:chOff x="10147261" y="1094360"/>
            <a:chExt cx="889424" cy="856419"/>
          </a:xfrm>
        </p:grpSpPr>
        <p:grpSp>
          <p:nvGrpSpPr>
            <p:cNvPr id="33" name="Group 10">
              <a:extLst>
                <a:ext uri="{FF2B5EF4-FFF2-40B4-BE49-F238E27FC236}">
                  <a16:creationId xmlns:a16="http://schemas.microsoft.com/office/drawing/2014/main" id="{50F6A7E6-EE52-2D46-8BD9-012C48127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EE112AB8-F982-A647-A949-9FDA19573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E66653BE-F5F1-8848-B3C6-E44E1126D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60B58A3A-2FF4-2B43-96AF-7011B200E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3B93A767-99E4-484D-84F8-08FE5602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584629" y="124949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Generic Cloning Attack: Analysis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28B57367-60C8-7B4F-AF70-55C27D78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869" y="195399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/>
              <p:nvPr/>
            </p:nvSpPr>
            <p:spPr>
              <a:xfrm>
                <a:off x="1846733" y="2086456"/>
                <a:ext cx="1313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33" y="2086456"/>
                <a:ext cx="131382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AF9D4C-35E9-B941-AB9A-30FA0C33C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878562" y="1444098"/>
            <a:ext cx="1013875" cy="1071589"/>
          </a:xfrm>
          <a:prstGeom prst="rect">
            <a:avLst/>
          </a:prstGeom>
        </p:spPr>
      </p:pic>
      <p:sp>
        <p:nvSpPr>
          <p:cNvPr id="15" name="Line 7">
            <a:extLst>
              <a:ext uri="{FF2B5EF4-FFF2-40B4-BE49-F238E27FC236}">
                <a16:creationId xmlns:a16="http://schemas.microsoft.com/office/drawing/2014/main" id="{A2041980-34B3-2847-9BBC-6945CAC1D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407" y="1325368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0FCC04-2D61-F54B-B130-38AD7006F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407" y="2058919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82459FDF-0C49-4D49-B484-44C00CF5C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1310358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1D1F053-663D-BF4D-BC98-3D8C1104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2506952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8D87-458A-D347-8F26-90FC4910D46D}"/>
              </a:ext>
            </a:extLst>
          </p:cNvPr>
          <p:cNvSpPr txBox="1"/>
          <p:nvPr/>
        </p:nvSpPr>
        <p:spPr>
          <a:xfrm>
            <a:off x="1296649" y="3678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327F7-9246-4046-B28F-29CC4E740D0B}"/>
              </a:ext>
            </a:extLst>
          </p:cNvPr>
          <p:cNvGrpSpPr/>
          <p:nvPr/>
        </p:nvGrpSpPr>
        <p:grpSpPr>
          <a:xfrm>
            <a:off x="5938116" y="893056"/>
            <a:ext cx="1013875" cy="1013875"/>
            <a:chOff x="3244125" y="4138887"/>
            <a:chExt cx="1864553" cy="18645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AED665-59C0-164A-8A52-FA1ECB90B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5F3E83-8433-8146-8CF3-D69C19CE83F5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839695E-AFD5-AC44-B680-F7D3F897882C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B557BE9-A440-C047-8438-20C925CF5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134A0-1B4C-814F-934D-8472BD1C04E8}"/>
              </a:ext>
            </a:extLst>
          </p:cNvPr>
          <p:cNvGrpSpPr/>
          <p:nvPr/>
        </p:nvGrpSpPr>
        <p:grpSpPr>
          <a:xfrm>
            <a:off x="5850323" y="1970501"/>
            <a:ext cx="1101668" cy="1101668"/>
            <a:chOff x="4617333" y="3795541"/>
            <a:chExt cx="1823513" cy="18235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F5C401-FE45-BD4E-8153-CF3083C31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1E8572-0FEF-8D45-A515-5D762FDB0FE9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816322-8D90-C94E-AFF0-7D5F9C9E47B1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F16F54F-0640-0349-ADAE-D4C281E79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liceBlue.eps">
            <a:extLst>
              <a:ext uri="{FF2B5EF4-FFF2-40B4-BE49-F238E27FC236}">
                <a16:creationId xmlns:a16="http://schemas.microsoft.com/office/drawing/2014/main" id="{9471F46D-2CA8-D64F-961A-B169E10BD55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634196" y="1316805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/>
              <p:nvPr/>
            </p:nvSpPr>
            <p:spPr>
              <a:xfrm>
                <a:off x="5045318" y="1764231"/>
                <a:ext cx="91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18" y="1764231"/>
                <a:ext cx="9116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/>
              <p:nvPr/>
            </p:nvSpPr>
            <p:spPr>
              <a:xfrm>
                <a:off x="6847996" y="805957"/>
                <a:ext cx="1417439" cy="486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96" y="805957"/>
                <a:ext cx="1417439" cy="48603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/>
              <p:nvPr/>
            </p:nvSpPr>
            <p:spPr>
              <a:xfrm>
                <a:off x="6951991" y="2615018"/>
                <a:ext cx="1471236" cy="486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1" y="2615018"/>
                <a:ext cx="1471236" cy="486030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CB399-FF6A-6C45-9618-794E9A13351C}"/>
                  </a:ext>
                </a:extLst>
              </p:cNvPr>
              <p:cNvSpPr txBox="1"/>
              <p:nvPr/>
            </p:nvSpPr>
            <p:spPr>
              <a:xfrm>
                <a:off x="1831384" y="1467808"/>
                <a:ext cx="1313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CB399-FF6A-6C45-9618-794E9A133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84" y="1467808"/>
                <a:ext cx="1313825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97BDB7-AEF9-9945-BC63-0E508A939B09}"/>
                  </a:ext>
                </a:extLst>
              </p:cNvPr>
              <p:cNvSpPr txBox="1"/>
              <p:nvPr/>
            </p:nvSpPr>
            <p:spPr>
              <a:xfrm>
                <a:off x="1481380" y="3668275"/>
                <a:ext cx="8246109" cy="5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Example for a single bit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NL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97BDB7-AEF9-9945-BC63-0E508A939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80" y="3668275"/>
                <a:ext cx="8246109" cy="545662"/>
              </a:xfrm>
              <a:prstGeom prst="rect">
                <a:avLst/>
              </a:prstGeom>
              <a:blipFill>
                <a:blip r:embed="rId12"/>
                <a:stretch>
                  <a:fillRect l="-768" b="-454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A63CF4-B5B4-A547-A1A0-C818225A73E4}"/>
                  </a:ext>
                </a:extLst>
              </p:cNvPr>
              <p:cNvSpPr txBox="1"/>
              <p:nvPr/>
            </p:nvSpPr>
            <p:spPr>
              <a:xfrm>
                <a:off x="813757" y="5575933"/>
                <a:ext cx="10785261" cy="11872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000" dirty="0"/>
                  <a:t>W</a:t>
                </a:r>
                <a:r>
                  <a:rPr lang="en-NL" sz="2000" dirty="0"/>
                  <a:t>hat is the </a:t>
                </a:r>
                <a:r>
                  <a:rPr lang="en-NL" sz="2000" b="1" dirty="0"/>
                  <a:t>maximal simultaneous guessing probability</a:t>
                </a:r>
                <a:r>
                  <a:rPr lang="en-NL" sz="2000" dirty="0"/>
                  <a:t>?</a:t>
                </a:r>
                <a:br>
                  <a:rPr lang="en-NL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}, {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⟩))</m:t>
                          </m:r>
                        </m:e>
                      </m:nary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A63CF4-B5B4-A547-A1A0-C818225A7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7" y="5575933"/>
                <a:ext cx="10785261" cy="1187248"/>
              </a:xfrm>
              <a:prstGeom prst="rect">
                <a:avLst/>
              </a:prstGeom>
              <a:blipFill>
                <a:blip r:embed="rId13"/>
                <a:stretch>
                  <a:fillRect l="-470" t="-63830" b="-12127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28160F-DEBF-454E-A25F-16271B2A2E05}"/>
                  </a:ext>
                </a:extLst>
              </p:cNvPr>
              <p:cNvSpPr txBox="1"/>
              <p:nvPr/>
            </p:nvSpPr>
            <p:spPr>
              <a:xfrm>
                <a:off x="1481380" y="4147202"/>
                <a:ext cx="9720020" cy="128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⟨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28160F-DEBF-454E-A25F-16271B2A2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80" y="4147202"/>
                <a:ext cx="9720020" cy="1288879"/>
              </a:xfrm>
              <a:prstGeom prst="rect">
                <a:avLst/>
              </a:prstGeom>
              <a:blipFill>
                <a:blip r:embed="rId14"/>
                <a:stretch>
                  <a:fillRect b="-291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7FC9-15EC-644F-807F-18A2E696359C}"/>
                  </a:ext>
                </a:extLst>
              </p:cNvPr>
              <p:cNvSpPr txBox="1"/>
              <p:nvPr/>
            </p:nvSpPr>
            <p:spPr>
              <a:xfrm>
                <a:off x="308113" y="3098975"/>
                <a:ext cx="11469757" cy="545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sz="2000" dirty="0"/>
                  <a:t>distributes state to either Alice or Bob ”in superposition”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7FC9-15EC-644F-807F-18A2E696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098975"/>
                <a:ext cx="11469757" cy="545662"/>
              </a:xfrm>
              <a:prstGeom prst="rect">
                <a:avLst/>
              </a:prstGeom>
              <a:blipFill>
                <a:blip r:embed="rId1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1955E0-1D1A-A04C-A514-A48A1F5BCA35}"/>
                  </a:ext>
                </a:extLst>
              </p:cNvPr>
              <p:cNvSpPr txBox="1"/>
              <p:nvPr/>
            </p:nvSpPr>
            <p:spPr>
              <a:xfrm>
                <a:off x="9270387" y="5938646"/>
                <a:ext cx="1135247" cy="6127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1955E0-1D1A-A04C-A514-A48A1F5B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87" y="5938646"/>
                <a:ext cx="1135247" cy="612732"/>
              </a:xfrm>
              <a:prstGeom prst="rect">
                <a:avLst/>
              </a:prstGeom>
              <a:blipFill>
                <a:blip r:embed="rId1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2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6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584629" y="124949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Generic Cloning Attack: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8D87-458A-D347-8F26-90FC4910D46D}"/>
              </a:ext>
            </a:extLst>
          </p:cNvPr>
          <p:cNvSpPr txBox="1"/>
          <p:nvPr/>
        </p:nvSpPr>
        <p:spPr>
          <a:xfrm>
            <a:off x="1296649" y="14027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97BDB7-AEF9-9945-BC63-0E508A939B09}"/>
                  </a:ext>
                </a:extLst>
              </p:cNvPr>
              <p:cNvSpPr txBox="1"/>
              <p:nvPr/>
            </p:nvSpPr>
            <p:spPr>
              <a:xfrm>
                <a:off x="1481380" y="1392214"/>
                <a:ext cx="8246109" cy="5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Example for a single bit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NL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97BDB7-AEF9-9945-BC63-0E508A939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80" y="1392214"/>
                <a:ext cx="8246109" cy="545662"/>
              </a:xfrm>
              <a:prstGeom prst="rect">
                <a:avLst/>
              </a:prstGeom>
              <a:blipFill>
                <a:blip r:embed="rId2"/>
                <a:stretch>
                  <a:fillRect l="-768" b="-454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A63CF4-B5B4-A547-A1A0-C818225A73E4}"/>
                  </a:ext>
                </a:extLst>
              </p:cNvPr>
              <p:cNvSpPr txBox="1"/>
              <p:nvPr/>
            </p:nvSpPr>
            <p:spPr>
              <a:xfrm>
                <a:off x="813757" y="3299872"/>
                <a:ext cx="10785261" cy="11872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000" dirty="0"/>
                  <a:t>W</a:t>
                </a:r>
                <a:r>
                  <a:rPr lang="en-NL" sz="2000" dirty="0"/>
                  <a:t>hat is the </a:t>
                </a:r>
                <a:r>
                  <a:rPr lang="en-NL" sz="2000" b="1" dirty="0"/>
                  <a:t>maximal simultaneous guessing probability</a:t>
                </a:r>
                <a:r>
                  <a:rPr lang="en-NL" sz="2000" dirty="0"/>
                  <a:t>?</a:t>
                </a:r>
                <a:br>
                  <a:rPr lang="en-NL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}, {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⟩))</m:t>
                          </m:r>
                        </m:e>
                      </m:nary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A63CF4-B5B4-A547-A1A0-C818225A7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7" y="3299872"/>
                <a:ext cx="10785261" cy="1187248"/>
              </a:xfrm>
              <a:prstGeom prst="rect">
                <a:avLst/>
              </a:prstGeom>
              <a:blipFill>
                <a:blip r:embed="rId3"/>
                <a:stretch>
                  <a:fillRect l="-470" t="-62105" b="-1189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28160F-DEBF-454E-A25F-16271B2A2E05}"/>
                  </a:ext>
                </a:extLst>
              </p:cNvPr>
              <p:cNvSpPr txBox="1"/>
              <p:nvPr/>
            </p:nvSpPr>
            <p:spPr>
              <a:xfrm>
                <a:off x="1481380" y="1871141"/>
                <a:ext cx="9720020" cy="128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⟨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28160F-DEBF-454E-A25F-16271B2A2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80" y="1871141"/>
                <a:ext cx="9720020" cy="1288879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7FC9-15EC-644F-807F-18A2E696359C}"/>
                  </a:ext>
                </a:extLst>
              </p:cNvPr>
              <p:cNvSpPr txBox="1"/>
              <p:nvPr/>
            </p:nvSpPr>
            <p:spPr>
              <a:xfrm>
                <a:off x="308113" y="822914"/>
                <a:ext cx="11469757" cy="545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sz="2000" dirty="0"/>
                  <a:t>distributes state to either Alice or Bob ”in superposition”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7FC9-15EC-644F-807F-18A2E696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822914"/>
                <a:ext cx="11469757" cy="545662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1955E0-1D1A-A04C-A514-A48A1F5BCA35}"/>
                  </a:ext>
                </a:extLst>
              </p:cNvPr>
              <p:cNvSpPr txBox="1"/>
              <p:nvPr/>
            </p:nvSpPr>
            <p:spPr>
              <a:xfrm>
                <a:off x="9270387" y="3662585"/>
                <a:ext cx="1135247" cy="6127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1955E0-1D1A-A04C-A514-A48A1F5B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87" y="3662585"/>
                <a:ext cx="1135247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62404CE-B1A0-3A48-B037-488DCCBDA08F}"/>
                  </a:ext>
                </a:extLst>
              </p:cNvPr>
              <p:cNvSpPr txBox="1"/>
              <p:nvPr/>
            </p:nvSpPr>
            <p:spPr>
              <a:xfrm>
                <a:off x="813757" y="4710669"/>
                <a:ext cx="10785261" cy="102675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Local measurements: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0⟩+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US" sz="2000" dirty="0"/>
                  <a:t>, both Alice and Bob measure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{|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⟩⟨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|}</m:t>
                    </m:r>
                  </m:oMath>
                </a14:m>
                <a:r>
                  <a:rPr lang="en-NL" sz="2000" dirty="0"/>
                  <a:t>. </a:t>
                </a:r>
                <a:br>
                  <a:rPr lang="en-NL" sz="2000" dirty="0"/>
                </a:br>
                <a:r>
                  <a:rPr lang="en-NL" sz="2000" dirty="0"/>
                  <a:t>Then calculate...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62404CE-B1A0-3A48-B037-488DCCBD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7" y="4710669"/>
                <a:ext cx="10785261" cy="1026756"/>
              </a:xfrm>
              <a:prstGeom prst="rect">
                <a:avLst/>
              </a:prstGeom>
              <a:blipFill>
                <a:blip r:embed="rId7"/>
                <a:stretch>
                  <a:fillRect l="-470" r="-588" b="-987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E6A41-AF3E-544F-8CC5-11F9128917F8}"/>
                  </a:ext>
                </a:extLst>
              </p:cNvPr>
              <p:cNvSpPr txBox="1"/>
              <p:nvPr/>
            </p:nvSpPr>
            <p:spPr>
              <a:xfrm>
                <a:off x="813756" y="5737425"/>
                <a:ext cx="10785261" cy="70788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Intuitively, Alice and Bob can use the quantum coherence to do better than “not knowing” when they are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NL" sz="2000" dirty="0"/>
                  <a:t>-branch of the superposition.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E6A41-AF3E-544F-8CC5-11F912891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6" y="5737425"/>
                <a:ext cx="10785261" cy="707886"/>
              </a:xfrm>
              <a:prstGeom prst="rect">
                <a:avLst/>
              </a:prstGeom>
              <a:blipFill>
                <a:blip r:embed="rId8"/>
                <a:stretch>
                  <a:fillRect l="-470" t="-3509" b="-140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342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E47DD9F3-8C84-C446-9661-9C5C11A32F53}"/>
              </a:ext>
            </a:extLst>
          </p:cNvPr>
          <p:cNvGrpSpPr/>
          <p:nvPr/>
        </p:nvGrpSpPr>
        <p:grpSpPr>
          <a:xfrm>
            <a:off x="7017072" y="2274059"/>
            <a:ext cx="641363" cy="617563"/>
            <a:chOff x="10147261" y="1094360"/>
            <a:chExt cx="889424" cy="856419"/>
          </a:xfrm>
        </p:grpSpPr>
        <p:grpSp>
          <p:nvGrpSpPr>
            <p:cNvPr id="46" name="Group 10">
              <a:extLst>
                <a:ext uri="{FF2B5EF4-FFF2-40B4-BE49-F238E27FC236}">
                  <a16:creationId xmlns:a16="http://schemas.microsoft.com/office/drawing/2014/main" id="{0D75B5EB-76B1-6643-B339-2B714ABFE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EBB672DF-A44F-9A48-B798-8C7AA29A5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1B9AF02D-FE00-2E49-8B6C-BBEDB96AC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63BFE728-D7A3-A143-8DAF-9C0E5EBF3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01D85E3E-5C94-4D4E-9704-3D3E2D5E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C9FD15-19BB-3946-9AD2-F6F891EE1918}"/>
              </a:ext>
            </a:extLst>
          </p:cNvPr>
          <p:cNvGrpSpPr/>
          <p:nvPr/>
        </p:nvGrpSpPr>
        <p:grpSpPr>
          <a:xfrm>
            <a:off x="7002657" y="1466124"/>
            <a:ext cx="641363" cy="617563"/>
            <a:chOff x="10147261" y="1094360"/>
            <a:chExt cx="889424" cy="856419"/>
          </a:xfrm>
        </p:grpSpPr>
        <p:grpSp>
          <p:nvGrpSpPr>
            <p:cNvPr id="52" name="Group 10">
              <a:extLst>
                <a:ext uri="{FF2B5EF4-FFF2-40B4-BE49-F238E27FC236}">
                  <a16:creationId xmlns:a16="http://schemas.microsoft.com/office/drawing/2014/main" id="{04C5F587-5F4D-8946-8B45-80D74190D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2C7833F7-63D6-E542-8C00-127600D6A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55" name="Rectangle 12">
                <a:extLst>
                  <a:ext uri="{FF2B5EF4-FFF2-40B4-BE49-F238E27FC236}">
                    <a16:creationId xmlns:a16="http://schemas.microsoft.com/office/drawing/2014/main" id="{75F83F08-B9FD-314F-B6C1-B25475C2E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6" name="Line 13">
                <a:extLst>
                  <a:ext uri="{FF2B5EF4-FFF2-40B4-BE49-F238E27FC236}">
                    <a16:creationId xmlns:a16="http://schemas.microsoft.com/office/drawing/2014/main" id="{33894E2D-1EF5-5F42-9353-6BC5073CA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3" name="Rectangle 22">
              <a:extLst>
                <a:ext uri="{FF2B5EF4-FFF2-40B4-BE49-F238E27FC236}">
                  <a16:creationId xmlns:a16="http://schemas.microsoft.com/office/drawing/2014/main" id="{50510458-65EA-8841-A888-31109B133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/>
              <p:nvPr/>
            </p:nvSpPr>
            <p:spPr>
              <a:xfrm>
                <a:off x="530728" y="934678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KeyGen: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NL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NL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28" y="934678"/>
                <a:ext cx="3253455" cy="369332"/>
              </a:xfrm>
              <a:prstGeom prst="rect">
                <a:avLst/>
              </a:prstGeom>
              <a:blipFill>
                <a:blip r:embed="rId2"/>
                <a:stretch>
                  <a:fillRect l="-1550"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/>
              <p:nvPr/>
            </p:nvSpPr>
            <p:spPr>
              <a:xfrm>
                <a:off x="1905018" y="1729056"/>
                <a:ext cx="146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8" y="1729056"/>
                <a:ext cx="14621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7">
            <a:extLst>
              <a:ext uri="{FF2B5EF4-FFF2-40B4-BE49-F238E27FC236}">
                <a16:creationId xmlns:a16="http://schemas.microsoft.com/office/drawing/2014/main" id="{28B57367-60C8-7B4F-AF70-55C27D78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869" y="217644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/>
              <p:nvPr/>
            </p:nvSpPr>
            <p:spPr>
              <a:xfrm>
                <a:off x="1888869" y="2246723"/>
                <a:ext cx="2017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69" y="2246723"/>
                <a:ext cx="2017475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AF9D4C-35E9-B941-AB9A-30FA0C33C7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878562" y="1666548"/>
            <a:ext cx="1013875" cy="1071589"/>
          </a:xfrm>
          <a:prstGeom prst="rect">
            <a:avLst/>
          </a:prstGeom>
        </p:spPr>
      </p:pic>
      <p:sp>
        <p:nvSpPr>
          <p:cNvPr id="15" name="Line 7">
            <a:extLst>
              <a:ext uri="{FF2B5EF4-FFF2-40B4-BE49-F238E27FC236}">
                <a16:creationId xmlns:a16="http://schemas.microsoft.com/office/drawing/2014/main" id="{A2041980-34B3-2847-9BBC-6945CAC1D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407" y="1547818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0FCC04-2D61-F54B-B130-38AD7006F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407" y="2281369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82459FDF-0C49-4D49-B484-44C00CF5C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1351980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1D1F053-663D-BF4D-BC98-3D8C1104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2821016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8D87-458A-D347-8F26-90FC4910D46D}"/>
              </a:ext>
            </a:extLst>
          </p:cNvPr>
          <p:cNvSpPr txBox="1"/>
          <p:nvPr/>
        </p:nvSpPr>
        <p:spPr>
          <a:xfrm>
            <a:off x="1296649" y="3901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327F7-9246-4046-B28F-29CC4E740D0B}"/>
              </a:ext>
            </a:extLst>
          </p:cNvPr>
          <p:cNvGrpSpPr/>
          <p:nvPr/>
        </p:nvGrpSpPr>
        <p:grpSpPr>
          <a:xfrm>
            <a:off x="5938116" y="934678"/>
            <a:ext cx="1013875" cy="1013875"/>
            <a:chOff x="3244125" y="4138887"/>
            <a:chExt cx="1864553" cy="18645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AED665-59C0-164A-8A52-FA1ECB90B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5F3E83-8433-8146-8CF3-D69C19CE83F5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839695E-AFD5-AC44-B680-F7D3F897882C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B557BE9-A440-C047-8438-20C925CF5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134A0-1B4C-814F-934D-8472BD1C04E8}"/>
              </a:ext>
            </a:extLst>
          </p:cNvPr>
          <p:cNvGrpSpPr/>
          <p:nvPr/>
        </p:nvGrpSpPr>
        <p:grpSpPr>
          <a:xfrm>
            <a:off x="5850323" y="2284565"/>
            <a:ext cx="1101668" cy="1101668"/>
            <a:chOff x="4617333" y="3795541"/>
            <a:chExt cx="1823513" cy="18235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F5C401-FE45-BD4E-8153-CF3083C31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1E8572-0FEF-8D45-A515-5D762FDB0FE9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816322-8D90-C94E-AFF0-7D5F9C9E47B1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F16F54F-0640-0349-ADAE-D4C281E79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liceBlue.eps">
            <a:extLst>
              <a:ext uri="{FF2B5EF4-FFF2-40B4-BE49-F238E27FC236}">
                <a16:creationId xmlns:a16="http://schemas.microsoft.com/office/drawing/2014/main" id="{9471F46D-2CA8-D64F-961A-B169E10BD55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b="23529"/>
          <a:stretch>
            <a:fillRect/>
          </a:stretch>
        </p:blipFill>
        <p:spPr>
          <a:xfrm>
            <a:off x="634196" y="1539255"/>
            <a:ext cx="1150423" cy="1296144"/>
          </a:xfrm>
          <a:prstGeom prst="rect">
            <a:avLst/>
          </a:prstGeom>
        </p:spPr>
      </p:pic>
      <p:sp>
        <p:nvSpPr>
          <p:cNvPr id="34" name="Line 7">
            <a:extLst>
              <a:ext uri="{FF2B5EF4-FFF2-40B4-BE49-F238E27FC236}">
                <a16:creationId xmlns:a16="http://schemas.microsoft.com/office/drawing/2014/main" id="{E31CD87C-0681-E643-AEEC-2CB438F0A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132344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33A20A36-AD8A-BE4F-A937-EB17FB561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304279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/>
              <p:nvPr/>
            </p:nvSpPr>
            <p:spPr>
              <a:xfrm>
                <a:off x="4693939" y="954111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954111"/>
                <a:ext cx="370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/>
              <p:nvPr/>
            </p:nvSpPr>
            <p:spPr>
              <a:xfrm>
                <a:off x="4693939" y="3042793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3042793"/>
                <a:ext cx="3709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/>
              <p:nvPr/>
            </p:nvSpPr>
            <p:spPr>
              <a:xfrm>
                <a:off x="5045318" y="1986681"/>
                <a:ext cx="91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18" y="1986681"/>
                <a:ext cx="9116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/>
              <p:nvPr/>
            </p:nvSpPr>
            <p:spPr>
              <a:xfrm>
                <a:off x="6847996" y="847579"/>
                <a:ext cx="1263231" cy="477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96" y="847579"/>
                <a:ext cx="1263231" cy="477567"/>
              </a:xfrm>
              <a:prstGeom prst="rect">
                <a:avLst/>
              </a:prstGeom>
              <a:blipFill>
                <a:blip r:embed="rId1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/>
              <p:nvPr/>
            </p:nvSpPr>
            <p:spPr>
              <a:xfrm>
                <a:off x="6951991" y="2929082"/>
                <a:ext cx="1311064" cy="486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1" y="2929082"/>
                <a:ext cx="1311064" cy="486928"/>
              </a:xfrm>
              <a:prstGeom prst="rect">
                <a:avLst/>
              </a:prstGeom>
              <a:blipFill>
                <a:blip r:embed="rId1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9CA0E-F036-FE47-94B3-417D20672641}"/>
                  </a:ext>
                </a:extLst>
              </p:cNvPr>
              <p:cNvSpPr txBox="1"/>
              <p:nvPr/>
            </p:nvSpPr>
            <p:spPr>
              <a:xfrm>
                <a:off x="754688" y="3801335"/>
                <a:ext cx="9492920" cy="10143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Success probability of cloning-indistinguishability attack: </a:t>
                </a:r>
                <a:br>
                  <a:rPr lang="en-US" sz="2400" b="0" dirty="0"/>
                </a:b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9CA0E-F036-FE47-94B3-417D2067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8" y="3801335"/>
                <a:ext cx="9492920" cy="1014380"/>
              </a:xfrm>
              <a:prstGeom prst="rect">
                <a:avLst/>
              </a:prstGeom>
              <a:blipFill>
                <a:blip r:embed="rId15"/>
                <a:stretch>
                  <a:fillRect l="-1070" t="-13580" b="-7901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/>
              <p:nvPr/>
            </p:nvSpPr>
            <p:spPr>
              <a:xfrm>
                <a:off x="1921290" y="1393923"/>
                <a:ext cx="108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90" y="1393923"/>
                <a:ext cx="108991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139">
            <a:extLst>
              <a:ext uri="{FF2B5EF4-FFF2-40B4-BE49-F238E27FC236}">
                <a16:creationId xmlns:a16="http://schemas.microsoft.com/office/drawing/2014/main" id="{FFD263E2-2F39-7A41-861C-CE5ECBFEDF50}"/>
              </a:ext>
            </a:extLst>
          </p:cNvPr>
          <p:cNvSpPr txBox="1">
            <a:spLocks noChangeArrowheads="1"/>
          </p:cNvSpPr>
          <p:nvPr/>
        </p:nvSpPr>
        <p:spPr>
          <a:xfrm>
            <a:off x="584629" y="124949"/>
            <a:ext cx="8229600" cy="905233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Theorem: Generic Cloning Attack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AEA2C9-6F10-1748-AEE6-50A91ABCF160}"/>
                  </a:ext>
                </a:extLst>
              </p:cNvPr>
              <p:cNvSpPr txBox="1"/>
              <p:nvPr/>
            </p:nvSpPr>
            <p:spPr>
              <a:xfrm>
                <a:off x="754688" y="4977598"/>
                <a:ext cx="10953608" cy="135485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Theorem:</a:t>
                </a:r>
                <a:r>
                  <a:rPr lang="en-US" sz="2400" b="0" dirty="0"/>
                  <a:t> For any scheme, there exists a cloning-indistinguishability attack such that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NL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lim>
                    </m:limLow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NL" sz="2400" dirty="0"/>
                  <a:t> the largest eigenvalue of the ciphertexts.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AEA2C9-6F10-1748-AEE6-50A91ABCF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8" y="4977598"/>
                <a:ext cx="10953608" cy="1354858"/>
              </a:xfrm>
              <a:prstGeom prst="rect">
                <a:avLst/>
              </a:prstGeom>
              <a:blipFill>
                <a:blip r:embed="rId17"/>
                <a:stretch>
                  <a:fillRect l="-926" t="-4673" r="-694" b="-93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241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67" y="520051"/>
            <a:ext cx="7572428" cy="928695"/>
          </a:xfrm>
        </p:spPr>
        <p:txBody>
          <a:bodyPr/>
          <a:lstStyle/>
          <a:p>
            <a:r>
              <a:rPr lang="en-US" sz="4000" dirty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79" y="1484762"/>
            <a:ext cx="7625531" cy="33844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dirty="0" err="1"/>
              <a:t>Unclonable</a:t>
            </a:r>
            <a:r>
              <a:rPr lang="fr-CH" dirty="0"/>
              <a:t> </a:t>
            </a:r>
            <a:r>
              <a:rPr lang="fr-CH" dirty="0" err="1"/>
              <a:t>Encryption</a:t>
            </a:r>
            <a:endParaRPr lang="fr-CH" dirty="0"/>
          </a:p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dirty="0" err="1"/>
              <a:t>Generic</a:t>
            </a:r>
            <a:r>
              <a:rPr lang="fr-CH" dirty="0"/>
              <a:t> </a:t>
            </a:r>
            <a:r>
              <a:rPr lang="fr-CH" dirty="0" err="1"/>
              <a:t>Cloning</a:t>
            </a:r>
            <a:r>
              <a:rPr lang="fr-CH" dirty="0"/>
              <a:t> Attack</a:t>
            </a:r>
          </a:p>
          <a:p>
            <a:pPr>
              <a:lnSpc>
                <a:spcPct val="130000"/>
              </a:lnSpc>
            </a:pPr>
            <a:r>
              <a:rPr lang="fr-CH" dirty="0"/>
              <a:t>Local </a:t>
            </a:r>
            <a:r>
              <a:rPr lang="fr-CH" dirty="0" err="1"/>
              <a:t>Simultaneous</a:t>
            </a:r>
            <a:r>
              <a:rPr lang="fr-CH" dirty="0"/>
              <a:t> State Discrimination</a:t>
            </a:r>
          </a:p>
          <a:p>
            <a:pPr>
              <a:lnSpc>
                <a:spcPct val="130000"/>
              </a:lnSpc>
            </a:pPr>
            <a:r>
              <a:rPr lang="fr-CH" dirty="0" err="1"/>
              <a:t>Results</a:t>
            </a:r>
            <a:endParaRPr lang="fr-C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79" y="2941423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7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8" y="-77840"/>
            <a:ext cx="10854891" cy="1325563"/>
          </a:xfrm>
        </p:spPr>
        <p:txBody>
          <a:bodyPr/>
          <a:lstStyle/>
          <a:p>
            <a:r>
              <a:rPr lang="en-NL" dirty="0"/>
              <a:t>Local Simultaneous State Discrimination: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/>
              <p:nvPr/>
            </p:nvSpPr>
            <p:spPr>
              <a:xfrm>
                <a:off x="1426030" y="3247460"/>
                <a:ext cx="3639260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30" y="3247460"/>
                <a:ext cx="3639260" cy="764505"/>
              </a:xfrm>
              <a:prstGeom prst="rect">
                <a:avLst/>
              </a:prstGeom>
              <a:blipFill>
                <a:blip r:embed="rId2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3E24C35-71E3-4941-BB07-386CB22E2987}"/>
              </a:ext>
            </a:extLst>
          </p:cNvPr>
          <p:cNvGrpSpPr/>
          <p:nvPr/>
        </p:nvGrpSpPr>
        <p:grpSpPr>
          <a:xfrm>
            <a:off x="2651729" y="1101988"/>
            <a:ext cx="3693514" cy="2451555"/>
            <a:chOff x="2651729" y="1101988"/>
            <a:chExt cx="3693514" cy="2451555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BE268E9C-9161-9342-8DE8-7581BABE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1729" y="2343750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/>
                <p:nvPr/>
              </p:nvSpPr>
              <p:spPr>
                <a:xfrm>
                  <a:off x="2827174" y="2388627"/>
                  <a:ext cx="1313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174" y="2388627"/>
                  <a:ext cx="131382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63459B2-5554-E347-93D9-D0D117C6C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659" y="1715128"/>
              <a:ext cx="1101668" cy="591146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7DF75A6-8328-B34F-99F9-2172287BE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659" y="2448679"/>
              <a:ext cx="1101668" cy="456767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B923C3-8579-464D-8C1A-49068947559B}"/>
                </a:ext>
              </a:extLst>
            </p:cNvPr>
            <p:cNvGrpSpPr/>
            <p:nvPr/>
          </p:nvGrpSpPr>
          <p:grpSpPr>
            <a:xfrm>
              <a:off x="5331368" y="1101988"/>
              <a:ext cx="1013875" cy="1013875"/>
              <a:chOff x="3244125" y="4138887"/>
              <a:chExt cx="1864553" cy="18645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F6F64B-4791-AA44-9EE6-3EA34FA9C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125" y="4138887"/>
                <a:ext cx="1864553" cy="1864553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DF098E-2C88-0547-BDBD-AEA60BA2CAF8}"/>
                  </a:ext>
                </a:extLst>
              </p:cNvPr>
              <p:cNvGrpSpPr/>
              <p:nvPr/>
            </p:nvGrpSpPr>
            <p:grpSpPr>
              <a:xfrm>
                <a:off x="3737489" y="4717559"/>
                <a:ext cx="877824" cy="377655"/>
                <a:chOff x="4572000" y="1773879"/>
                <a:chExt cx="877824" cy="37765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81410D1-7A57-BC42-85D3-D5C69DA2DCE2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8E1F2921-D06D-F94B-B377-4C9F8961D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C6756D-9C56-194A-9F4A-9D3B8B572465}"/>
                </a:ext>
              </a:extLst>
            </p:cNvPr>
            <p:cNvGrpSpPr/>
            <p:nvPr/>
          </p:nvGrpSpPr>
          <p:grpSpPr>
            <a:xfrm>
              <a:off x="5243575" y="2451875"/>
              <a:ext cx="1101668" cy="1101668"/>
              <a:chOff x="4617333" y="3795541"/>
              <a:chExt cx="1823513" cy="182351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FDF1C58-902F-1A43-A67F-856DF22AA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C8495B-D9B9-F745-A190-21E06670FD4A}"/>
                  </a:ext>
                </a:extLst>
              </p:cNvPr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80D1D4-3263-3F49-83BC-C35978E1A4AE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91EB188-E114-8C46-B304-99872C9C6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1397056" y="1706565"/>
            <a:ext cx="1150423" cy="129614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49FF0F1-1C87-CC4E-A8D1-C681D750BB35}"/>
              </a:ext>
            </a:extLst>
          </p:cNvPr>
          <p:cNvGrpSpPr/>
          <p:nvPr/>
        </p:nvGrpSpPr>
        <p:grpSpPr>
          <a:xfrm>
            <a:off x="6613516" y="1014889"/>
            <a:ext cx="1151404" cy="2564136"/>
            <a:chOff x="6613516" y="1014889"/>
            <a:chExt cx="1151404" cy="25641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5CA58D-78B9-E945-996C-66DFB0C1463D}"/>
                </a:ext>
              </a:extLst>
            </p:cNvPr>
            <p:cNvGrpSpPr/>
            <p:nvPr/>
          </p:nvGrpSpPr>
          <p:grpSpPr>
            <a:xfrm>
              <a:off x="6743865" y="2449177"/>
              <a:ext cx="641363" cy="617563"/>
              <a:chOff x="10147261" y="1094360"/>
              <a:chExt cx="889424" cy="856419"/>
            </a:xfrm>
          </p:grpSpPr>
          <p:grpSp>
            <p:nvGrpSpPr>
              <p:cNvPr id="44" name="Group 10">
                <a:extLst>
                  <a:ext uri="{FF2B5EF4-FFF2-40B4-BE49-F238E27FC236}">
                    <a16:creationId xmlns:a16="http://schemas.microsoft.com/office/drawing/2014/main" id="{51581A5A-AA03-3746-9F21-196DE9C02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46" name="Oval 11">
                  <a:extLst>
                    <a:ext uri="{FF2B5EF4-FFF2-40B4-BE49-F238E27FC236}">
                      <a16:creationId xmlns:a16="http://schemas.microsoft.com/office/drawing/2014/main" id="{2708C2FE-020E-3B43-BCCD-1D3D281AF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47" name="Rectangle 12">
                  <a:extLst>
                    <a:ext uri="{FF2B5EF4-FFF2-40B4-BE49-F238E27FC236}">
                      <a16:creationId xmlns:a16="http://schemas.microsoft.com/office/drawing/2014/main" id="{2CBC6C2B-A831-D74F-9315-3525DD935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48" name="Line 13">
                  <a:extLst>
                    <a:ext uri="{FF2B5EF4-FFF2-40B4-BE49-F238E27FC236}">
                      <a16:creationId xmlns:a16="http://schemas.microsoft.com/office/drawing/2014/main" id="{376A19B9-DAB8-424A-981A-3A0773027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22">
                <a:extLst>
                  <a:ext uri="{FF2B5EF4-FFF2-40B4-BE49-F238E27FC236}">
                    <a16:creationId xmlns:a16="http://schemas.microsoft.com/office/drawing/2014/main" id="{7F93C557-CF4C-2746-8F28-ECC0147F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24F02F5-3FE6-5F42-9333-AB655EA9B772}"/>
                </a:ext>
              </a:extLst>
            </p:cNvPr>
            <p:cNvGrpSpPr/>
            <p:nvPr/>
          </p:nvGrpSpPr>
          <p:grpSpPr>
            <a:xfrm>
              <a:off x="6729450" y="1641242"/>
              <a:ext cx="641363" cy="617563"/>
              <a:chOff x="10147261" y="1094360"/>
              <a:chExt cx="889424" cy="856419"/>
            </a:xfrm>
          </p:grpSpPr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F9CBB9C1-A1EA-A34A-B5D3-0E5D2909B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52" name="Oval 11">
                  <a:extLst>
                    <a:ext uri="{FF2B5EF4-FFF2-40B4-BE49-F238E27FC236}">
                      <a16:creationId xmlns:a16="http://schemas.microsoft.com/office/drawing/2014/main" id="{20871315-60DB-AA4B-9D3D-7CA0356C7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53" name="Rectangle 12">
                  <a:extLst>
                    <a:ext uri="{FF2B5EF4-FFF2-40B4-BE49-F238E27FC236}">
                      <a16:creationId xmlns:a16="http://schemas.microsoft.com/office/drawing/2014/main" id="{A0F4AA9F-2F35-1541-8717-7A037796B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54" name="Line 13">
                  <a:extLst>
                    <a:ext uri="{FF2B5EF4-FFF2-40B4-BE49-F238E27FC236}">
                      <a16:creationId xmlns:a16="http://schemas.microsoft.com/office/drawing/2014/main" id="{EC993B73-70BB-F64E-B27F-A0F72D014E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16C9A708-4EA8-1541-9849-F852BA638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B832EC13-A9B6-F64A-B148-BFBF670B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1045" y="1519290"/>
              <a:ext cx="1013875" cy="15514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BAB1561-8122-E24F-B656-C7A517A6D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1045" y="2988326"/>
              <a:ext cx="101387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/>
                <p:nvPr/>
              </p:nvSpPr>
              <p:spPr>
                <a:xfrm>
                  <a:off x="6613516" y="1014889"/>
                  <a:ext cx="1037015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516" y="1014889"/>
                  <a:ext cx="1037015" cy="4826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/>
                <p:nvPr/>
              </p:nvSpPr>
              <p:spPr>
                <a:xfrm>
                  <a:off x="6717511" y="3096392"/>
                  <a:ext cx="1004762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511" y="3096392"/>
                  <a:ext cx="1004762" cy="4826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/>
              <p:nvPr/>
            </p:nvSpPr>
            <p:spPr>
              <a:xfrm>
                <a:off x="2185270" y="1437337"/>
                <a:ext cx="1150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270" y="1437337"/>
                <a:ext cx="1150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E36AA-1690-1948-83F8-6F8847D3C9BC}"/>
                  </a:ext>
                </a:extLst>
              </p:cNvPr>
              <p:cNvSpPr txBox="1"/>
              <p:nvPr/>
            </p:nvSpPr>
            <p:spPr>
              <a:xfrm>
                <a:off x="8023818" y="2075441"/>
                <a:ext cx="2682016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</a:t>
                </a:r>
                <a:r>
                  <a:rPr lang="en-NL" sz="2400" dirty="0"/>
                  <a:t>in iff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E36AA-1690-1948-83F8-6F8847D3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18" y="2075441"/>
                <a:ext cx="2682016" cy="461665"/>
              </a:xfrm>
              <a:prstGeom prst="rect">
                <a:avLst/>
              </a:prstGeom>
              <a:blipFill>
                <a:blip r:embed="rId11"/>
                <a:stretch>
                  <a:fillRect l="-3302" t="-8108" b="-297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A4B650-A1DA-9C44-A7E0-B35684E22879}"/>
                  </a:ext>
                </a:extLst>
              </p:cNvPr>
              <p:cNvSpPr txBox="1"/>
              <p:nvPr/>
            </p:nvSpPr>
            <p:spPr>
              <a:xfrm>
                <a:off x="274880" y="4295294"/>
                <a:ext cx="9431428" cy="7148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“Classical resources”: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A4B650-A1DA-9C44-A7E0-B35684E22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80" y="4295294"/>
                <a:ext cx="9431428" cy="714811"/>
              </a:xfrm>
              <a:prstGeom prst="rect">
                <a:avLst/>
              </a:prstGeom>
              <a:blipFill>
                <a:blip r:embed="rId12"/>
                <a:stretch>
                  <a:fillRect l="-1075" t="-78947" b="-9298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6E050F-84FB-B647-BA41-6E614287331C}"/>
                  </a:ext>
                </a:extLst>
              </p:cNvPr>
              <p:cNvSpPr txBox="1"/>
              <p:nvPr/>
            </p:nvSpPr>
            <p:spPr>
              <a:xfrm>
                <a:off x="165549" y="5311731"/>
                <a:ext cx="11559639" cy="7457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“Quantum resources”: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6E050F-84FB-B647-BA41-6E6142873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9" y="5311731"/>
                <a:ext cx="11559639" cy="745717"/>
              </a:xfrm>
              <a:prstGeom prst="rect">
                <a:avLst/>
              </a:prstGeom>
              <a:blipFill>
                <a:blip r:embed="rId13"/>
                <a:stretch>
                  <a:fillRect l="-768" t="-75000" b="-8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A96DAC6-548A-EE4E-AEF8-816DECF1B054}"/>
              </a:ext>
            </a:extLst>
          </p:cNvPr>
          <p:cNvGrpSpPr/>
          <p:nvPr/>
        </p:nvGrpSpPr>
        <p:grpSpPr>
          <a:xfrm>
            <a:off x="6139692" y="1113740"/>
            <a:ext cx="604173" cy="2392941"/>
            <a:chOff x="6139692" y="1113740"/>
            <a:chExt cx="604173" cy="2392941"/>
          </a:xfrm>
        </p:grpSpPr>
        <p:sp>
          <p:nvSpPr>
            <p:cNvPr id="30" name="Oval 54">
              <a:extLst>
                <a:ext uri="{FF2B5EF4-FFF2-40B4-BE49-F238E27FC236}">
                  <a16:creationId xmlns:a16="http://schemas.microsoft.com/office/drawing/2014/main" id="{B9A9AEA9-0D6B-EE4C-BAFE-83E7226C6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692" y="1113740"/>
              <a:ext cx="604173" cy="239294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1" name="Group 172">
              <a:extLst>
                <a:ext uri="{FF2B5EF4-FFF2-40B4-BE49-F238E27FC236}">
                  <a16:creationId xmlns:a16="http://schemas.microsoft.com/office/drawing/2014/main" id="{67308BB1-5411-B541-9F56-FB0F294F11CD}"/>
                </a:ext>
              </a:extLst>
            </p:cNvPr>
            <p:cNvGrpSpPr/>
            <p:nvPr/>
          </p:nvGrpSpPr>
          <p:grpSpPr>
            <a:xfrm rot="5400000">
              <a:off x="6228435" y="1465519"/>
              <a:ext cx="426689" cy="429488"/>
              <a:chOff x="3731760" y="2948800"/>
              <a:chExt cx="457692" cy="460694"/>
            </a:xfrm>
          </p:grpSpPr>
          <p:sp>
            <p:nvSpPr>
              <p:cNvPr id="32" name="Oval 2">
                <a:extLst>
                  <a:ext uri="{FF2B5EF4-FFF2-40B4-BE49-F238E27FC236}">
                    <a16:creationId xmlns:a16="http://schemas.microsoft.com/office/drawing/2014/main" id="{90389B1B-5AB5-F644-946E-C4F80EC2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Line 44">
                <a:extLst>
                  <a:ext uri="{FF2B5EF4-FFF2-40B4-BE49-F238E27FC236}">
                    <a16:creationId xmlns:a16="http://schemas.microsoft.com/office/drawing/2014/main" id="{FB096FBB-DF70-4F43-87C2-12D0348E3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4" name="Line 45">
                <a:extLst>
                  <a:ext uri="{FF2B5EF4-FFF2-40B4-BE49-F238E27FC236}">
                    <a16:creationId xmlns:a16="http://schemas.microsoft.com/office/drawing/2014/main" id="{808CF087-8580-6C4D-A7C6-5638C15FD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5" name="Line 46">
                <a:extLst>
                  <a:ext uri="{FF2B5EF4-FFF2-40B4-BE49-F238E27FC236}">
                    <a16:creationId xmlns:a16="http://schemas.microsoft.com/office/drawing/2014/main" id="{F87E0C0A-AE05-6E4E-BD07-94B17886D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7">
                <a:extLst>
                  <a:ext uri="{FF2B5EF4-FFF2-40B4-BE49-F238E27FC236}">
                    <a16:creationId xmlns:a16="http://schemas.microsoft.com/office/drawing/2014/main" id="{2BDA2B70-6557-7A44-8F6B-505764C28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7" name="Group 173">
              <a:extLst>
                <a:ext uri="{FF2B5EF4-FFF2-40B4-BE49-F238E27FC236}">
                  <a16:creationId xmlns:a16="http://schemas.microsoft.com/office/drawing/2014/main" id="{D78C5067-A6FC-F24A-8DFA-4402325F325E}"/>
                </a:ext>
              </a:extLst>
            </p:cNvPr>
            <p:cNvGrpSpPr/>
            <p:nvPr/>
          </p:nvGrpSpPr>
          <p:grpSpPr>
            <a:xfrm rot="5400000">
              <a:off x="6253912" y="2614312"/>
              <a:ext cx="426689" cy="429488"/>
              <a:chOff x="3731760" y="2948800"/>
              <a:chExt cx="457692" cy="460694"/>
            </a:xfrm>
          </p:grpSpPr>
          <p:sp>
            <p:nvSpPr>
              <p:cNvPr id="38" name="Oval 2">
                <a:extLst>
                  <a:ext uri="{FF2B5EF4-FFF2-40B4-BE49-F238E27FC236}">
                    <a16:creationId xmlns:a16="http://schemas.microsoft.com/office/drawing/2014/main" id="{7C583C4D-9338-D940-9BB3-E8AA9CDE2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44">
                <a:extLst>
                  <a:ext uri="{FF2B5EF4-FFF2-40B4-BE49-F238E27FC236}">
                    <a16:creationId xmlns:a16="http://schemas.microsoft.com/office/drawing/2014/main" id="{2C8FB126-B1F4-B240-9517-7612EC5A5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0" name="Line 45">
                <a:extLst>
                  <a:ext uri="{FF2B5EF4-FFF2-40B4-BE49-F238E27FC236}">
                    <a16:creationId xmlns:a16="http://schemas.microsoft.com/office/drawing/2014/main" id="{86CA5168-2229-9E42-8896-65C78F4C1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1" name="Line 46">
                <a:extLst>
                  <a:ext uri="{FF2B5EF4-FFF2-40B4-BE49-F238E27FC236}">
                    <a16:creationId xmlns:a16="http://schemas.microsoft.com/office/drawing/2014/main" id="{ED339629-1871-F14F-B03E-80FA88FB0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2" name="Line 47">
                <a:extLst>
                  <a:ext uri="{FF2B5EF4-FFF2-40B4-BE49-F238E27FC236}">
                    <a16:creationId xmlns:a16="http://schemas.microsoft.com/office/drawing/2014/main" id="{CB250265-59A8-A841-A561-C35CCAE2F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9397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8" y="-77840"/>
            <a:ext cx="10854891" cy="1325563"/>
          </a:xfrm>
        </p:spPr>
        <p:txBody>
          <a:bodyPr/>
          <a:lstStyle/>
          <a:p>
            <a:r>
              <a:rPr lang="en-NL" dirty="0"/>
              <a:t>Local Simultaneous State Discrimination: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/>
              <p:nvPr/>
            </p:nvSpPr>
            <p:spPr>
              <a:xfrm>
                <a:off x="1426030" y="3247460"/>
                <a:ext cx="3639260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30" y="3247460"/>
                <a:ext cx="3639260" cy="764505"/>
              </a:xfrm>
              <a:prstGeom prst="rect">
                <a:avLst/>
              </a:prstGeom>
              <a:blipFill>
                <a:blip r:embed="rId2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3E24C35-71E3-4941-BB07-386CB22E2987}"/>
              </a:ext>
            </a:extLst>
          </p:cNvPr>
          <p:cNvGrpSpPr/>
          <p:nvPr/>
        </p:nvGrpSpPr>
        <p:grpSpPr>
          <a:xfrm>
            <a:off x="2651729" y="1101988"/>
            <a:ext cx="3693514" cy="2451555"/>
            <a:chOff x="2651729" y="1101988"/>
            <a:chExt cx="3693514" cy="2451555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BE268E9C-9161-9342-8DE8-7581BABE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1729" y="2343750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/>
                <p:nvPr/>
              </p:nvSpPr>
              <p:spPr>
                <a:xfrm>
                  <a:off x="2827174" y="2388627"/>
                  <a:ext cx="1313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174" y="2388627"/>
                  <a:ext cx="131382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63459B2-5554-E347-93D9-D0D117C6C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659" y="1715128"/>
              <a:ext cx="1101668" cy="591146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7DF75A6-8328-B34F-99F9-2172287BE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659" y="2448679"/>
              <a:ext cx="1101668" cy="456767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B923C3-8579-464D-8C1A-49068947559B}"/>
                </a:ext>
              </a:extLst>
            </p:cNvPr>
            <p:cNvGrpSpPr/>
            <p:nvPr/>
          </p:nvGrpSpPr>
          <p:grpSpPr>
            <a:xfrm>
              <a:off x="5331368" y="1101988"/>
              <a:ext cx="1013875" cy="1013875"/>
              <a:chOff x="3244125" y="4138887"/>
              <a:chExt cx="1864553" cy="18645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F6F64B-4791-AA44-9EE6-3EA34FA9C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125" y="4138887"/>
                <a:ext cx="1864553" cy="1864553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DF098E-2C88-0547-BDBD-AEA60BA2CAF8}"/>
                  </a:ext>
                </a:extLst>
              </p:cNvPr>
              <p:cNvGrpSpPr/>
              <p:nvPr/>
            </p:nvGrpSpPr>
            <p:grpSpPr>
              <a:xfrm>
                <a:off x="3737489" y="4717559"/>
                <a:ext cx="877824" cy="377655"/>
                <a:chOff x="4572000" y="1773879"/>
                <a:chExt cx="877824" cy="37765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81410D1-7A57-BC42-85D3-D5C69DA2DCE2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8E1F2921-D06D-F94B-B377-4C9F8961D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C6756D-9C56-194A-9F4A-9D3B8B572465}"/>
                </a:ext>
              </a:extLst>
            </p:cNvPr>
            <p:cNvGrpSpPr/>
            <p:nvPr/>
          </p:nvGrpSpPr>
          <p:grpSpPr>
            <a:xfrm>
              <a:off x="5243575" y="2451875"/>
              <a:ext cx="1101668" cy="1101668"/>
              <a:chOff x="4617333" y="3795541"/>
              <a:chExt cx="1823513" cy="182351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FDF1C58-902F-1A43-A67F-856DF22AA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C8495B-D9B9-F745-A190-21E06670FD4A}"/>
                  </a:ext>
                </a:extLst>
              </p:cNvPr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80D1D4-3263-3F49-83BC-C35978E1A4AE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91EB188-E114-8C46-B304-99872C9C6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1397056" y="1706565"/>
            <a:ext cx="1150423" cy="129614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49FF0F1-1C87-CC4E-A8D1-C681D750BB35}"/>
              </a:ext>
            </a:extLst>
          </p:cNvPr>
          <p:cNvGrpSpPr/>
          <p:nvPr/>
        </p:nvGrpSpPr>
        <p:grpSpPr>
          <a:xfrm>
            <a:off x="6613516" y="1014889"/>
            <a:ext cx="1151404" cy="2564136"/>
            <a:chOff x="6613516" y="1014889"/>
            <a:chExt cx="1151404" cy="25641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5CA58D-78B9-E945-996C-66DFB0C1463D}"/>
                </a:ext>
              </a:extLst>
            </p:cNvPr>
            <p:cNvGrpSpPr/>
            <p:nvPr/>
          </p:nvGrpSpPr>
          <p:grpSpPr>
            <a:xfrm>
              <a:off x="6743865" y="2449177"/>
              <a:ext cx="641363" cy="617563"/>
              <a:chOff x="10147261" y="1094360"/>
              <a:chExt cx="889424" cy="856419"/>
            </a:xfrm>
          </p:grpSpPr>
          <p:grpSp>
            <p:nvGrpSpPr>
              <p:cNvPr id="44" name="Group 10">
                <a:extLst>
                  <a:ext uri="{FF2B5EF4-FFF2-40B4-BE49-F238E27FC236}">
                    <a16:creationId xmlns:a16="http://schemas.microsoft.com/office/drawing/2014/main" id="{51581A5A-AA03-3746-9F21-196DE9C02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46" name="Oval 11">
                  <a:extLst>
                    <a:ext uri="{FF2B5EF4-FFF2-40B4-BE49-F238E27FC236}">
                      <a16:creationId xmlns:a16="http://schemas.microsoft.com/office/drawing/2014/main" id="{2708C2FE-020E-3B43-BCCD-1D3D281AF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47" name="Rectangle 12">
                  <a:extLst>
                    <a:ext uri="{FF2B5EF4-FFF2-40B4-BE49-F238E27FC236}">
                      <a16:creationId xmlns:a16="http://schemas.microsoft.com/office/drawing/2014/main" id="{2CBC6C2B-A831-D74F-9315-3525DD935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48" name="Line 13">
                  <a:extLst>
                    <a:ext uri="{FF2B5EF4-FFF2-40B4-BE49-F238E27FC236}">
                      <a16:creationId xmlns:a16="http://schemas.microsoft.com/office/drawing/2014/main" id="{376A19B9-DAB8-424A-981A-3A0773027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22">
                <a:extLst>
                  <a:ext uri="{FF2B5EF4-FFF2-40B4-BE49-F238E27FC236}">
                    <a16:creationId xmlns:a16="http://schemas.microsoft.com/office/drawing/2014/main" id="{7F93C557-CF4C-2746-8F28-ECC0147F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24F02F5-3FE6-5F42-9333-AB655EA9B772}"/>
                </a:ext>
              </a:extLst>
            </p:cNvPr>
            <p:cNvGrpSpPr/>
            <p:nvPr/>
          </p:nvGrpSpPr>
          <p:grpSpPr>
            <a:xfrm>
              <a:off x="6729450" y="1641242"/>
              <a:ext cx="641363" cy="617563"/>
              <a:chOff x="10147261" y="1094360"/>
              <a:chExt cx="889424" cy="856419"/>
            </a:xfrm>
          </p:grpSpPr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F9CBB9C1-A1EA-A34A-B5D3-0E5D2909B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52" name="Oval 11">
                  <a:extLst>
                    <a:ext uri="{FF2B5EF4-FFF2-40B4-BE49-F238E27FC236}">
                      <a16:creationId xmlns:a16="http://schemas.microsoft.com/office/drawing/2014/main" id="{20871315-60DB-AA4B-9D3D-7CA0356C7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53" name="Rectangle 12">
                  <a:extLst>
                    <a:ext uri="{FF2B5EF4-FFF2-40B4-BE49-F238E27FC236}">
                      <a16:creationId xmlns:a16="http://schemas.microsoft.com/office/drawing/2014/main" id="{A0F4AA9F-2F35-1541-8717-7A037796B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54" name="Line 13">
                  <a:extLst>
                    <a:ext uri="{FF2B5EF4-FFF2-40B4-BE49-F238E27FC236}">
                      <a16:creationId xmlns:a16="http://schemas.microsoft.com/office/drawing/2014/main" id="{EC993B73-70BB-F64E-B27F-A0F72D014E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16C9A708-4EA8-1541-9849-F852BA638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B832EC13-A9B6-F64A-B148-BFBF670B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1045" y="1519290"/>
              <a:ext cx="1013875" cy="15514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BAB1561-8122-E24F-B656-C7A517A6D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1045" y="2988326"/>
              <a:ext cx="101387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/>
                <p:nvPr/>
              </p:nvSpPr>
              <p:spPr>
                <a:xfrm>
                  <a:off x="6613516" y="1014889"/>
                  <a:ext cx="1037015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516" y="1014889"/>
                  <a:ext cx="1037015" cy="4826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/>
                <p:nvPr/>
              </p:nvSpPr>
              <p:spPr>
                <a:xfrm>
                  <a:off x="6717511" y="3096392"/>
                  <a:ext cx="1004762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511" y="3096392"/>
                  <a:ext cx="1004762" cy="4826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/>
              <p:nvPr/>
            </p:nvSpPr>
            <p:spPr>
              <a:xfrm>
                <a:off x="2185270" y="1437337"/>
                <a:ext cx="1150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270" y="1437337"/>
                <a:ext cx="1150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E36AA-1690-1948-83F8-6F8847D3C9BC}"/>
                  </a:ext>
                </a:extLst>
              </p:cNvPr>
              <p:cNvSpPr txBox="1"/>
              <p:nvPr/>
            </p:nvSpPr>
            <p:spPr>
              <a:xfrm>
                <a:off x="8023818" y="2075441"/>
                <a:ext cx="2682016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</a:t>
                </a:r>
                <a:r>
                  <a:rPr lang="en-NL" sz="2400" dirty="0"/>
                  <a:t>in iff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E36AA-1690-1948-83F8-6F8847D3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18" y="2075441"/>
                <a:ext cx="2682016" cy="461665"/>
              </a:xfrm>
              <a:prstGeom prst="rect">
                <a:avLst/>
              </a:prstGeom>
              <a:blipFill>
                <a:blip r:embed="rId11"/>
                <a:stretch>
                  <a:fillRect l="-3302" t="-8108" b="-297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A96DAC6-548A-EE4E-AEF8-816DECF1B054}"/>
              </a:ext>
            </a:extLst>
          </p:cNvPr>
          <p:cNvGrpSpPr/>
          <p:nvPr/>
        </p:nvGrpSpPr>
        <p:grpSpPr>
          <a:xfrm>
            <a:off x="6139692" y="1113740"/>
            <a:ext cx="604173" cy="2392941"/>
            <a:chOff x="6139692" y="1113740"/>
            <a:chExt cx="604173" cy="2392941"/>
          </a:xfrm>
        </p:grpSpPr>
        <p:sp>
          <p:nvSpPr>
            <p:cNvPr id="30" name="Oval 54">
              <a:extLst>
                <a:ext uri="{FF2B5EF4-FFF2-40B4-BE49-F238E27FC236}">
                  <a16:creationId xmlns:a16="http://schemas.microsoft.com/office/drawing/2014/main" id="{B9A9AEA9-0D6B-EE4C-BAFE-83E7226C6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692" y="1113740"/>
              <a:ext cx="604173" cy="239294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1" name="Group 172">
              <a:extLst>
                <a:ext uri="{FF2B5EF4-FFF2-40B4-BE49-F238E27FC236}">
                  <a16:creationId xmlns:a16="http://schemas.microsoft.com/office/drawing/2014/main" id="{67308BB1-5411-B541-9F56-FB0F294F11CD}"/>
                </a:ext>
              </a:extLst>
            </p:cNvPr>
            <p:cNvGrpSpPr/>
            <p:nvPr/>
          </p:nvGrpSpPr>
          <p:grpSpPr>
            <a:xfrm rot="5400000">
              <a:off x="6228435" y="1465519"/>
              <a:ext cx="426689" cy="429488"/>
              <a:chOff x="3731760" y="2948800"/>
              <a:chExt cx="457692" cy="460694"/>
            </a:xfrm>
          </p:grpSpPr>
          <p:sp>
            <p:nvSpPr>
              <p:cNvPr id="32" name="Oval 2">
                <a:extLst>
                  <a:ext uri="{FF2B5EF4-FFF2-40B4-BE49-F238E27FC236}">
                    <a16:creationId xmlns:a16="http://schemas.microsoft.com/office/drawing/2014/main" id="{90389B1B-5AB5-F644-946E-C4F80EC2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Line 44">
                <a:extLst>
                  <a:ext uri="{FF2B5EF4-FFF2-40B4-BE49-F238E27FC236}">
                    <a16:creationId xmlns:a16="http://schemas.microsoft.com/office/drawing/2014/main" id="{FB096FBB-DF70-4F43-87C2-12D0348E3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4" name="Line 45">
                <a:extLst>
                  <a:ext uri="{FF2B5EF4-FFF2-40B4-BE49-F238E27FC236}">
                    <a16:creationId xmlns:a16="http://schemas.microsoft.com/office/drawing/2014/main" id="{808CF087-8580-6C4D-A7C6-5638C15FD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5" name="Line 46">
                <a:extLst>
                  <a:ext uri="{FF2B5EF4-FFF2-40B4-BE49-F238E27FC236}">
                    <a16:creationId xmlns:a16="http://schemas.microsoft.com/office/drawing/2014/main" id="{F87E0C0A-AE05-6E4E-BD07-94B17886D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7">
                <a:extLst>
                  <a:ext uri="{FF2B5EF4-FFF2-40B4-BE49-F238E27FC236}">
                    <a16:creationId xmlns:a16="http://schemas.microsoft.com/office/drawing/2014/main" id="{2BDA2B70-6557-7A44-8F6B-505764C28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7" name="Group 173">
              <a:extLst>
                <a:ext uri="{FF2B5EF4-FFF2-40B4-BE49-F238E27FC236}">
                  <a16:creationId xmlns:a16="http://schemas.microsoft.com/office/drawing/2014/main" id="{D78C5067-A6FC-F24A-8DFA-4402325F325E}"/>
                </a:ext>
              </a:extLst>
            </p:cNvPr>
            <p:cNvGrpSpPr/>
            <p:nvPr/>
          </p:nvGrpSpPr>
          <p:grpSpPr>
            <a:xfrm rot="5400000">
              <a:off x="6253912" y="2614312"/>
              <a:ext cx="426689" cy="429488"/>
              <a:chOff x="3731760" y="2948800"/>
              <a:chExt cx="457692" cy="460694"/>
            </a:xfrm>
          </p:grpSpPr>
          <p:sp>
            <p:nvSpPr>
              <p:cNvPr id="38" name="Oval 2">
                <a:extLst>
                  <a:ext uri="{FF2B5EF4-FFF2-40B4-BE49-F238E27FC236}">
                    <a16:creationId xmlns:a16="http://schemas.microsoft.com/office/drawing/2014/main" id="{7C583C4D-9338-D940-9BB3-E8AA9CDE2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44">
                <a:extLst>
                  <a:ext uri="{FF2B5EF4-FFF2-40B4-BE49-F238E27FC236}">
                    <a16:creationId xmlns:a16="http://schemas.microsoft.com/office/drawing/2014/main" id="{2C8FB126-B1F4-B240-9517-7612EC5A5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0" name="Line 45">
                <a:extLst>
                  <a:ext uri="{FF2B5EF4-FFF2-40B4-BE49-F238E27FC236}">
                    <a16:creationId xmlns:a16="http://schemas.microsoft.com/office/drawing/2014/main" id="{86CA5168-2229-9E42-8896-65C78F4C1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1" name="Line 46">
                <a:extLst>
                  <a:ext uri="{FF2B5EF4-FFF2-40B4-BE49-F238E27FC236}">
                    <a16:creationId xmlns:a16="http://schemas.microsoft.com/office/drawing/2014/main" id="{ED339629-1871-F14F-B03E-80FA88FB0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2" name="Line 47">
                <a:extLst>
                  <a:ext uri="{FF2B5EF4-FFF2-40B4-BE49-F238E27FC236}">
                    <a16:creationId xmlns:a16="http://schemas.microsoft.com/office/drawing/2014/main" id="{CB250265-59A8-A841-A561-C35CCAE2F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4126549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23529"/>
          <a:stretch>
            <a:fillRect/>
          </a:stretch>
        </p:blipFill>
        <p:spPr>
          <a:xfrm>
            <a:off x="1397056" y="1706565"/>
            <a:ext cx="1150423" cy="1296144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C2BD3CCD-535F-C447-AD3C-888D9DBC7103}"/>
              </a:ext>
            </a:extLst>
          </p:cNvPr>
          <p:cNvSpPr txBox="1">
            <a:spLocks/>
          </p:cNvSpPr>
          <p:nvPr/>
        </p:nvSpPr>
        <p:spPr>
          <a:xfrm>
            <a:off x="636069" y="-77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/>
              <a:t>LSSD with Classical Input States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55A262-C3DC-754C-A26C-1A7776ADF8B4}"/>
                  </a:ext>
                </a:extLst>
              </p:cNvPr>
              <p:cNvSpPr txBox="1"/>
              <p:nvPr/>
            </p:nvSpPr>
            <p:spPr>
              <a:xfrm>
                <a:off x="215474" y="3166827"/>
                <a:ext cx="5143321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𝑋𝐴𝐵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55A262-C3DC-754C-A26C-1A7776ADF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" y="3166827"/>
                <a:ext cx="5143321" cy="785728"/>
              </a:xfrm>
              <a:prstGeom prst="rect">
                <a:avLst/>
              </a:prstGeom>
              <a:blipFill>
                <a:blip r:embed="rId4"/>
                <a:stretch>
                  <a:fillRect t="-119048" r="-493" b="-1619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5C48E91-4249-E645-B9B1-BF4D7CF41F1D}"/>
                  </a:ext>
                </a:extLst>
              </p:cNvPr>
              <p:cNvSpPr txBox="1"/>
              <p:nvPr/>
            </p:nvSpPr>
            <p:spPr>
              <a:xfrm>
                <a:off x="1243539" y="1245926"/>
                <a:ext cx="2519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5C48E91-4249-E645-B9B1-BF4D7CF4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39" y="1245926"/>
                <a:ext cx="2519655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7E79AEDD-6F76-F241-8E7D-CF241CC9776F}"/>
              </a:ext>
            </a:extLst>
          </p:cNvPr>
          <p:cNvGrpSpPr/>
          <p:nvPr/>
        </p:nvGrpSpPr>
        <p:grpSpPr>
          <a:xfrm>
            <a:off x="2651729" y="1101988"/>
            <a:ext cx="3693514" cy="2451555"/>
            <a:chOff x="2651729" y="1101988"/>
            <a:chExt cx="3693514" cy="2451555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BE268E9C-9161-9342-8DE8-7581BABE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1729" y="2343750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63459B2-5554-E347-93D9-D0D117C6C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659" y="1715128"/>
              <a:ext cx="1101668" cy="591146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7DF75A6-8328-B34F-99F9-2172287BE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659" y="2448679"/>
              <a:ext cx="1101668" cy="456767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B923C3-8579-464D-8C1A-49068947559B}"/>
                </a:ext>
              </a:extLst>
            </p:cNvPr>
            <p:cNvGrpSpPr/>
            <p:nvPr/>
          </p:nvGrpSpPr>
          <p:grpSpPr>
            <a:xfrm>
              <a:off x="5331368" y="1101988"/>
              <a:ext cx="1013875" cy="1013875"/>
              <a:chOff x="3244125" y="4138887"/>
              <a:chExt cx="1864553" cy="18645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F6F64B-4791-AA44-9EE6-3EA34FA9C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125" y="4138887"/>
                <a:ext cx="1864553" cy="1864553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DF098E-2C88-0547-BDBD-AEA60BA2CAF8}"/>
                  </a:ext>
                </a:extLst>
              </p:cNvPr>
              <p:cNvGrpSpPr/>
              <p:nvPr/>
            </p:nvGrpSpPr>
            <p:grpSpPr>
              <a:xfrm>
                <a:off x="3737489" y="4717559"/>
                <a:ext cx="877824" cy="377655"/>
                <a:chOff x="4572000" y="1773879"/>
                <a:chExt cx="877824" cy="37765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81410D1-7A57-BC42-85D3-D5C69DA2DCE2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8E1F2921-D06D-F94B-B377-4C9F8961D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C6756D-9C56-194A-9F4A-9D3B8B572465}"/>
                </a:ext>
              </a:extLst>
            </p:cNvPr>
            <p:cNvGrpSpPr/>
            <p:nvPr/>
          </p:nvGrpSpPr>
          <p:grpSpPr>
            <a:xfrm>
              <a:off x="5243575" y="2451875"/>
              <a:ext cx="1101668" cy="1101668"/>
              <a:chOff x="4617333" y="3795541"/>
              <a:chExt cx="1823513" cy="182351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FDF1C58-902F-1A43-A67F-856DF22AA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C8495B-D9B9-F745-A190-21E06670FD4A}"/>
                  </a:ext>
                </a:extLst>
              </p:cNvPr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80D1D4-3263-3F49-83BC-C35978E1A4AE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91EB188-E114-8C46-B304-99872C9C6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72704C-D454-484B-9AAF-369FDF8C4787}"/>
                    </a:ext>
                  </a:extLst>
                </p:cNvPr>
                <p:cNvSpPr txBox="1"/>
                <p:nvPr/>
              </p:nvSpPr>
              <p:spPr>
                <a:xfrm>
                  <a:off x="4513568" y="1686432"/>
                  <a:ext cx="253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72704C-D454-484B-9AAF-369FDF8C4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568" y="1686432"/>
                  <a:ext cx="25367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9524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F0A2F4A-7561-8D4A-99B8-D7E375AF7780}"/>
                    </a:ext>
                  </a:extLst>
                </p:cNvPr>
                <p:cNvSpPr txBox="1"/>
                <p:nvPr/>
              </p:nvSpPr>
              <p:spPr>
                <a:xfrm>
                  <a:off x="4513568" y="2677834"/>
                  <a:ext cx="253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F0A2F4A-7561-8D4A-99B8-D7E375AF7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568" y="2677834"/>
                  <a:ext cx="253675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69F40AD-A2CD-8141-A9F6-B250CD9F3367}"/>
                  </a:ext>
                </a:extLst>
              </p:cNvPr>
              <p:cNvSpPr txBox="1"/>
              <p:nvPr/>
            </p:nvSpPr>
            <p:spPr>
              <a:xfrm>
                <a:off x="187121" y="4105261"/>
                <a:ext cx="11063974" cy="6176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“Classical resources”: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𝑋𝐴𝐵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69F40AD-A2CD-8141-A9F6-B250CD9F3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1" y="4105261"/>
                <a:ext cx="11063974" cy="617670"/>
              </a:xfrm>
              <a:prstGeom prst="rect">
                <a:avLst/>
              </a:prstGeom>
              <a:blipFill>
                <a:blip r:embed="rId11"/>
                <a:stretch>
                  <a:fillRect l="-802" t="-95918" b="-12244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008F3F2-CCE4-1143-AE1C-6112227BBA20}"/>
              </a:ext>
            </a:extLst>
          </p:cNvPr>
          <p:cNvSpPr txBox="1"/>
          <p:nvPr/>
        </p:nvSpPr>
        <p:spPr>
          <a:xfrm>
            <a:off x="187121" y="4893987"/>
            <a:ext cx="1106397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L" sz="2400" b="1" dirty="0"/>
              <a:t>Observation: </a:t>
            </a:r>
            <a:r>
              <a:rPr lang="en-NL" sz="2400" dirty="0"/>
              <a:t>As for non-local games, shared classical randomness does not help the players in LSSD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9C87AA-A91E-6147-85E7-33F2AEDC0A7D}"/>
              </a:ext>
            </a:extLst>
          </p:cNvPr>
          <p:cNvSpPr txBox="1"/>
          <p:nvPr/>
        </p:nvSpPr>
        <p:spPr>
          <a:xfrm>
            <a:off x="187120" y="5838867"/>
            <a:ext cx="110639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L" sz="2400" b="1" dirty="0"/>
              <a:t>Proof: </a:t>
            </a:r>
            <a:r>
              <a:rPr lang="en-NL" sz="2400" dirty="0"/>
              <a:t>The players can fix the shared randomness to the one that works best for them.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BB8CC2-664A-494B-80D4-4C134D91F355}"/>
              </a:ext>
            </a:extLst>
          </p:cNvPr>
          <p:cNvGrpSpPr/>
          <p:nvPr/>
        </p:nvGrpSpPr>
        <p:grpSpPr>
          <a:xfrm>
            <a:off x="6613516" y="1014889"/>
            <a:ext cx="4092318" cy="2564136"/>
            <a:chOff x="6613516" y="1014889"/>
            <a:chExt cx="4092318" cy="256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C5B71B8-41C1-FC40-82B9-FB6E92E10B6A}"/>
                    </a:ext>
                  </a:extLst>
                </p:cNvPr>
                <p:cNvSpPr txBox="1"/>
                <p:nvPr/>
              </p:nvSpPr>
              <p:spPr>
                <a:xfrm>
                  <a:off x="6613516" y="1014889"/>
                  <a:ext cx="1037015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C5B71B8-41C1-FC40-82B9-FB6E92E10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516" y="1014889"/>
                  <a:ext cx="1037015" cy="4826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0E36AA-1690-1948-83F8-6F8847D3C9BC}"/>
                    </a:ext>
                  </a:extLst>
                </p:cNvPr>
                <p:cNvSpPr txBox="1"/>
                <p:nvPr/>
              </p:nvSpPr>
              <p:spPr>
                <a:xfrm>
                  <a:off x="8023818" y="2075441"/>
                  <a:ext cx="2682016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dirty="0"/>
                    <a:t>W</a:t>
                  </a:r>
                  <a:r>
                    <a:rPr lang="en-NL" sz="2400" dirty="0"/>
                    <a:t>in iff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endParaRPr lang="en-NL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0E36AA-1690-1948-83F8-6F8847D3C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3818" y="2075441"/>
                  <a:ext cx="268201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302" t="-8108" b="-2973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E8C1B8-4A6A-B14D-8F6D-97094E7814E4}"/>
                </a:ext>
              </a:extLst>
            </p:cNvPr>
            <p:cNvGrpSpPr/>
            <p:nvPr/>
          </p:nvGrpSpPr>
          <p:grpSpPr>
            <a:xfrm>
              <a:off x="6743865" y="2449177"/>
              <a:ext cx="641363" cy="617563"/>
              <a:chOff x="10147261" y="1094360"/>
              <a:chExt cx="889424" cy="856419"/>
            </a:xfrm>
          </p:grpSpPr>
          <p:grpSp>
            <p:nvGrpSpPr>
              <p:cNvPr id="40" name="Group 10">
                <a:extLst>
                  <a:ext uri="{FF2B5EF4-FFF2-40B4-BE49-F238E27FC236}">
                    <a16:creationId xmlns:a16="http://schemas.microsoft.com/office/drawing/2014/main" id="{7B2F1CC6-9221-2949-832F-2304719FF3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42" name="Oval 11">
                  <a:extLst>
                    <a:ext uri="{FF2B5EF4-FFF2-40B4-BE49-F238E27FC236}">
                      <a16:creationId xmlns:a16="http://schemas.microsoft.com/office/drawing/2014/main" id="{31AA5050-B7FC-7E47-A830-FBA146D3E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43" name="Rectangle 12">
                  <a:extLst>
                    <a:ext uri="{FF2B5EF4-FFF2-40B4-BE49-F238E27FC236}">
                      <a16:creationId xmlns:a16="http://schemas.microsoft.com/office/drawing/2014/main" id="{B127319B-322D-7146-BF00-6C5E4226B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44" name="Line 13">
                  <a:extLst>
                    <a:ext uri="{FF2B5EF4-FFF2-40B4-BE49-F238E27FC236}">
                      <a16:creationId xmlns:a16="http://schemas.microsoft.com/office/drawing/2014/main" id="{92B51DD8-7C15-214E-B312-782E3400C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B265C133-127F-9944-AB4E-A0D4A4067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E8D09D8-15E7-4E4F-90AF-3720C059EC3F}"/>
                </a:ext>
              </a:extLst>
            </p:cNvPr>
            <p:cNvGrpSpPr/>
            <p:nvPr/>
          </p:nvGrpSpPr>
          <p:grpSpPr>
            <a:xfrm>
              <a:off x="6729450" y="1641242"/>
              <a:ext cx="641363" cy="617563"/>
              <a:chOff x="10147261" y="1094360"/>
              <a:chExt cx="889424" cy="856419"/>
            </a:xfrm>
          </p:grpSpPr>
          <p:grpSp>
            <p:nvGrpSpPr>
              <p:cNvPr id="46" name="Group 10">
                <a:extLst>
                  <a:ext uri="{FF2B5EF4-FFF2-40B4-BE49-F238E27FC236}">
                    <a16:creationId xmlns:a16="http://schemas.microsoft.com/office/drawing/2014/main" id="{6A302A61-6A64-6D43-B2F6-023640821E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48" name="Oval 11">
                  <a:extLst>
                    <a:ext uri="{FF2B5EF4-FFF2-40B4-BE49-F238E27FC236}">
                      <a16:creationId xmlns:a16="http://schemas.microsoft.com/office/drawing/2014/main" id="{CCB14F5C-C810-E440-8D6F-0D57FD43F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49" name="Rectangle 12">
                  <a:extLst>
                    <a:ext uri="{FF2B5EF4-FFF2-40B4-BE49-F238E27FC236}">
                      <a16:creationId xmlns:a16="http://schemas.microsoft.com/office/drawing/2014/main" id="{8B8CB2B0-60AD-2A48-B32B-AF002E3D6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50" name="Line 13">
                  <a:extLst>
                    <a:ext uri="{FF2B5EF4-FFF2-40B4-BE49-F238E27FC236}">
                      <a16:creationId xmlns:a16="http://schemas.microsoft.com/office/drawing/2014/main" id="{905E1B9F-92FD-CA46-9452-AD9BC6B0BC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6F6BD385-80D5-4A40-8597-AF0779142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Line 7">
              <a:extLst>
                <a:ext uri="{FF2B5EF4-FFF2-40B4-BE49-F238E27FC236}">
                  <a16:creationId xmlns:a16="http://schemas.microsoft.com/office/drawing/2014/main" id="{9D6E01DC-843F-7948-8FBD-7ADF6DCC5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1045" y="1519290"/>
              <a:ext cx="1013875" cy="15514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2" name="Line 7">
              <a:extLst>
                <a:ext uri="{FF2B5EF4-FFF2-40B4-BE49-F238E27FC236}">
                  <a16:creationId xmlns:a16="http://schemas.microsoft.com/office/drawing/2014/main" id="{A4D1BFD8-79A5-DE41-8894-796AD6E4E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1045" y="2988326"/>
              <a:ext cx="101387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3FF372-7D71-594E-8CCA-A72BFEE9241E}"/>
                    </a:ext>
                  </a:extLst>
                </p:cNvPr>
                <p:cNvSpPr txBox="1"/>
                <p:nvPr/>
              </p:nvSpPr>
              <p:spPr>
                <a:xfrm>
                  <a:off x="6717511" y="3096392"/>
                  <a:ext cx="1004762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3FF372-7D71-594E-8CCA-A72BFEE92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511" y="3096392"/>
                  <a:ext cx="1004762" cy="48263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05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23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67" y="475812"/>
            <a:ext cx="7572428" cy="928695"/>
          </a:xfrm>
        </p:spPr>
        <p:txBody>
          <a:bodyPr/>
          <a:lstStyle/>
          <a:p>
            <a:r>
              <a:rPr lang="en-US" sz="4000" dirty="0"/>
              <a:t>Joint work with 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2771" y="3472861"/>
            <a:ext cx="3072119" cy="7755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fr-CH" dirty="0"/>
              <a:t>Christian </a:t>
            </a:r>
            <a:r>
              <a:rPr lang="fr-CH" dirty="0" err="1"/>
              <a:t>Majenz</a:t>
            </a:r>
            <a:endParaRPr lang="fr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936C42-636D-3B43-AAD5-D0A7376D1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r="24363"/>
          <a:stretch/>
        </p:blipFill>
        <p:spPr bwMode="auto">
          <a:xfrm>
            <a:off x="589648" y="1571809"/>
            <a:ext cx="183009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WI">
            <a:extLst>
              <a:ext uri="{FF2B5EF4-FFF2-40B4-BE49-F238E27FC236}">
                <a16:creationId xmlns:a16="http://schemas.microsoft.com/office/drawing/2014/main" id="{BC4201A3-48C7-8E43-A1CA-3E5FE4D7D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2"/>
          <a:stretch/>
        </p:blipFill>
        <p:spPr bwMode="auto">
          <a:xfrm>
            <a:off x="4480776" y="1571809"/>
            <a:ext cx="161530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hrdad Tahmasbi">
            <a:extLst>
              <a:ext uri="{FF2B5EF4-FFF2-40B4-BE49-F238E27FC236}">
                <a16:creationId xmlns:a16="http://schemas.microsoft.com/office/drawing/2014/main" id="{45299451-477D-8143-87C8-6FDE3EA24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7273"/>
          <a:stretch/>
        </p:blipFill>
        <p:spPr bwMode="auto">
          <a:xfrm>
            <a:off x="7857910" y="1536104"/>
            <a:ext cx="167017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27ED8BA-5011-7F43-B936-AB2982E25986}"/>
              </a:ext>
            </a:extLst>
          </p:cNvPr>
          <p:cNvSpPr txBox="1">
            <a:spLocks noChangeArrowheads="1"/>
          </p:cNvSpPr>
          <p:nvPr/>
        </p:nvSpPr>
        <p:spPr>
          <a:xfrm>
            <a:off x="4359574" y="3472861"/>
            <a:ext cx="2245671" cy="64193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fr-CH" dirty="0"/>
              <a:t>Maris </a:t>
            </a:r>
            <a:r>
              <a:rPr lang="fr-CH" dirty="0" err="1"/>
              <a:t>Ozols</a:t>
            </a:r>
            <a:endParaRPr lang="fr-CH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03ECEE8-9C98-EC44-BCDD-15D4EC457AAA}"/>
              </a:ext>
            </a:extLst>
          </p:cNvPr>
          <p:cNvSpPr txBox="1">
            <a:spLocks noChangeArrowheads="1"/>
          </p:cNvSpPr>
          <p:nvPr/>
        </p:nvSpPr>
        <p:spPr>
          <a:xfrm>
            <a:off x="7730824" y="3471508"/>
            <a:ext cx="3594519" cy="100261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fr-CH" dirty="0" err="1"/>
              <a:t>Mehrdad</a:t>
            </a:r>
            <a:r>
              <a:rPr lang="fr-CH" dirty="0"/>
              <a:t> </a:t>
            </a:r>
            <a:r>
              <a:rPr lang="fr-CH" dirty="0" err="1"/>
              <a:t>Tahmasbi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88559-CDA0-6A4F-8D00-5B589A891BDC}"/>
              </a:ext>
            </a:extLst>
          </p:cNvPr>
          <p:cNvSpPr/>
          <p:nvPr/>
        </p:nvSpPr>
        <p:spPr>
          <a:xfrm>
            <a:off x="535867" y="5575839"/>
            <a:ext cx="9920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dirty="0">
                <a:hlinkClick r:id="rId6"/>
              </a:rPr>
              <a:t>https://arxiv.org/abs/2103.14510</a:t>
            </a:r>
            <a:r>
              <a:rPr lang="en-NL" dirty="0"/>
              <a:t> and </a:t>
            </a:r>
            <a:r>
              <a:rPr lang="en-GB" dirty="0">
                <a:hlinkClick r:id="rId7"/>
              </a:rPr>
              <a:t>https://arxiv.org</a:t>
            </a:r>
            <a:r>
              <a:rPr lang="en-GB">
                <a:hlinkClick r:id="rId7"/>
              </a:rPr>
              <a:t>/abs/2111.01209</a:t>
            </a:r>
            <a:r>
              <a:rPr lang="en-GB"/>
              <a:t> </a:t>
            </a:r>
            <a:r>
              <a:rPr lang="en-NL"/>
              <a:t>, </a:t>
            </a:r>
            <a:br>
              <a:rPr lang="en-NL" dirty="0"/>
            </a:br>
            <a:r>
              <a:rPr lang="en-NL" dirty="0"/>
              <a:t>submitted to QIP 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EB60A-DBB0-1E42-B8C1-0AC3A036A56E}"/>
              </a:ext>
            </a:extLst>
          </p:cNvPr>
          <p:cNvSpPr txBox="1"/>
          <p:nvPr/>
        </p:nvSpPr>
        <p:spPr>
          <a:xfrm>
            <a:off x="462771" y="4175472"/>
            <a:ext cx="319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Technical University of Denmark</a:t>
            </a:r>
          </a:p>
        </p:txBody>
      </p:sp>
      <p:pic>
        <p:nvPicPr>
          <p:cNvPr id="13" name="Picture 12" descr="QuSoft_logo_RGB.eps">
            <a:extLst>
              <a:ext uri="{FF2B5EF4-FFF2-40B4-BE49-F238E27FC236}">
                <a16:creationId xmlns:a16="http://schemas.microsoft.com/office/drawing/2014/main" id="{B54027BF-9052-0447-B0B6-389C9F87D9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6228080" y="4687841"/>
            <a:ext cx="2250895" cy="634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B508C1-96A1-4D4F-91F7-5F52F25EA630}"/>
              </a:ext>
            </a:extLst>
          </p:cNvPr>
          <p:cNvSpPr txBox="1"/>
          <p:nvPr/>
        </p:nvSpPr>
        <p:spPr>
          <a:xfrm>
            <a:off x="4395515" y="4168750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University of Amsterdam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7353F-97AC-6B47-B30B-EC7B77D8EF45}"/>
              </a:ext>
            </a:extLst>
          </p:cNvPr>
          <p:cNvSpPr txBox="1"/>
          <p:nvPr/>
        </p:nvSpPr>
        <p:spPr>
          <a:xfrm>
            <a:off x="7745117" y="4168750"/>
            <a:ext cx="390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Centrum Wiskunde &amp; Informatica (CWI)</a:t>
            </a:r>
          </a:p>
        </p:txBody>
      </p:sp>
    </p:spTree>
    <p:extLst>
      <p:ext uri="{BB962C8B-B14F-4D97-AF65-F5344CB8AC3E}">
        <p14:creationId xmlns:p14="http://schemas.microsoft.com/office/powerpoint/2010/main" val="1940639616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BE268E9C-9161-9342-8DE8-7581BABE3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729" y="234375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63459B2-5554-E347-93D9-D0D117C6C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2659" y="1715128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7DF75A6-8328-B34F-99F9-2172287BE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2659" y="2448679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B923C3-8579-464D-8C1A-49068947559B}"/>
              </a:ext>
            </a:extLst>
          </p:cNvPr>
          <p:cNvGrpSpPr/>
          <p:nvPr/>
        </p:nvGrpSpPr>
        <p:grpSpPr>
          <a:xfrm>
            <a:off x="5331368" y="1101988"/>
            <a:ext cx="1013875" cy="1013875"/>
            <a:chOff x="3244125" y="4138887"/>
            <a:chExt cx="1864553" cy="18645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F6F64B-4791-AA44-9EE6-3EA34FA9C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DF098E-2C88-0547-BDBD-AEA60BA2CAF8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1410D1-7A57-BC42-85D3-D5C69DA2DCE2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E1F2921-D06D-F94B-B377-4C9F8961D9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C6756D-9C56-194A-9F4A-9D3B8B572465}"/>
              </a:ext>
            </a:extLst>
          </p:cNvPr>
          <p:cNvGrpSpPr/>
          <p:nvPr/>
        </p:nvGrpSpPr>
        <p:grpSpPr>
          <a:xfrm>
            <a:off x="5243575" y="2451875"/>
            <a:ext cx="1101668" cy="1101668"/>
            <a:chOff x="4617333" y="3795541"/>
            <a:chExt cx="1823513" cy="18235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DF1C58-902F-1A43-A67F-856DF22A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C8495B-D9B9-F745-A190-21E06670FD4A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C80D1D4-3263-3F49-83BC-C35978E1A4AE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91EB188-E114-8C46-B304-99872C9C64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23529"/>
          <a:stretch>
            <a:fillRect/>
          </a:stretch>
        </p:blipFill>
        <p:spPr>
          <a:xfrm>
            <a:off x="1397056" y="1706565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E36AA-1690-1948-83F8-6F8847D3C9BC}"/>
                  </a:ext>
                </a:extLst>
              </p:cNvPr>
              <p:cNvSpPr txBox="1"/>
              <p:nvPr/>
            </p:nvSpPr>
            <p:spPr>
              <a:xfrm>
                <a:off x="8023818" y="2075441"/>
                <a:ext cx="2682016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</a:t>
                </a:r>
                <a:r>
                  <a:rPr lang="en-NL" sz="2400" dirty="0"/>
                  <a:t>in iff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E36AA-1690-1948-83F8-6F8847D3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18" y="2075441"/>
                <a:ext cx="2682016" cy="461665"/>
              </a:xfrm>
              <a:prstGeom prst="rect">
                <a:avLst/>
              </a:prstGeom>
              <a:blipFill>
                <a:blip r:embed="rId7"/>
                <a:stretch>
                  <a:fillRect l="-3302" t="-8108" b="-297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id="{C2BD3CCD-535F-C447-AD3C-888D9DBC7103}"/>
              </a:ext>
            </a:extLst>
          </p:cNvPr>
          <p:cNvSpPr txBox="1">
            <a:spLocks/>
          </p:cNvSpPr>
          <p:nvPr/>
        </p:nvSpPr>
        <p:spPr>
          <a:xfrm>
            <a:off x="636069" y="-77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/>
              <a:t>LSSD with Classical Input States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55A262-C3DC-754C-A26C-1A7776ADF8B4}"/>
                  </a:ext>
                </a:extLst>
              </p:cNvPr>
              <p:cNvSpPr txBox="1"/>
              <p:nvPr/>
            </p:nvSpPr>
            <p:spPr>
              <a:xfrm>
                <a:off x="215474" y="3166827"/>
                <a:ext cx="5143321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𝑋𝐴𝐵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55A262-C3DC-754C-A26C-1A7776ADF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" y="3166827"/>
                <a:ext cx="5143321" cy="785728"/>
              </a:xfrm>
              <a:prstGeom prst="rect">
                <a:avLst/>
              </a:prstGeom>
              <a:blipFill>
                <a:blip r:embed="rId8"/>
                <a:stretch>
                  <a:fillRect t="-119048" r="-493" b="-1619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72704C-D454-484B-9AAF-369FDF8C4787}"/>
                  </a:ext>
                </a:extLst>
              </p:cNvPr>
              <p:cNvSpPr txBox="1"/>
              <p:nvPr/>
            </p:nvSpPr>
            <p:spPr>
              <a:xfrm>
                <a:off x="4513568" y="1686432"/>
                <a:ext cx="253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72704C-D454-484B-9AAF-369FDF8C4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68" y="1686432"/>
                <a:ext cx="253675" cy="369332"/>
              </a:xfrm>
              <a:prstGeom prst="rect">
                <a:avLst/>
              </a:prstGeom>
              <a:blipFill>
                <a:blip r:embed="rId9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5C48E91-4249-E645-B9B1-BF4D7CF41F1D}"/>
                  </a:ext>
                </a:extLst>
              </p:cNvPr>
              <p:cNvSpPr txBox="1"/>
              <p:nvPr/>
            </p:nvSpPr>
            <p:spPr>
              <a:xfrm>
                <a:off x="1243539" y="1245926"/>
                <a:ext cx="2519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5C48E91-4249-E645-B9B1-BF4D7CF4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39" y="1245926"/>
                <a:ext cx="2519655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0A2F4A-7561-8D4A-99B8-D7E375AF7780}"/>
                  </a:ext>
                </a:extLst>
              </p:cNvPr>
              <p:cNvSpPr txBox="1"/>
              <p:nvPr/>
            </p:nvSpPr>
            <p:spPr>
              <a:xfrm>
                <a:off x="4513568" y="2677834"/>
                <a:ext cx="253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0A2F4A-7561-8D4A-99B8-D7E375AF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68" y="2677834"/>
                <a:ext cx="253675" cy="369332"/>
              </a:xfrm>
              <a:prstGeom prst="rect">
                <a:avLst/>
              </a:prstGeom>
              <a:blipFill>
                <a:blip r:embed="rId11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69F40AD-A2CD-8141-A9F6-B250CD9F3367}"/>
                  </a:ext>
                </a:extLst>
              </p:cNvPr>
              <p:cNvSpPr txBox="1"/>
              <p:nvPr/>
            </p:nvSpPr>
            <p:spPr>
              <a:xfrm>
                <a:off x="187121" y="4105261"/>
                <a:ext cx="10683704" cy="6176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“Classical resources”: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𝑋𝐴𝐵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69F40AD-A2CD-8141-A9F6-B250CD9F3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1" y="4105261"/>
                <a:ext cx="10683704" cy="617670"/>
              </a:xfrm>
              <a:prstGeom prst="rect">
                <a:avLst/>
              </a:prstGeom>
              <a:blipFill>
                <a:blip r:embed="rId12"/>
                <a:stretch>
                  <a:fillRect l="-831" t="-95918" b="-12244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FE8C1B8-4A6A-B14D-8F6D-97094E7814E4}"/>
              </a:ext>
            </a:extLst>
          </p:cNvPr>
          <p:cNvGrpSpPr/>
          <p:nvPr/>
        </p:nvGrpSpPr>
        <p:grpSpPr>
          <a:xfrm>
            <a:off x="6743865" y="2449177"/>
            <a:ext cx="641363" cy="617563"/>
            <a:chOff x="10147261" y="1094360"/>
            <a:chExt cx="889424" cy="856419"/>
          </a:xfrm>
        </p:grpSpPr>
        <p:grpSp>
          <p:nvGrpSpPr>
            <p:cNvPr id="40" name="Group 10">
              <a:extLst>
                <a:ext uri="{FF2B5EF4-FFF2-40B4-BE49-F238E27FC236}">
                  <a16:creationId xmlns:a16="http://schemas.microsoft.com/office/drawing/2014/main" id="{7B2F1CC6-9221-2949-832F-2304719FF3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31AA5050-B7FC-7E47-A830-FBA146D3E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3" name="Rectangle 12">
                <a:extLst>
                  <a:ext uri="{FF2B5EF4-FFF2-40B4-BE49-F238E27FC236}">
                    <a16:creationId xmlns:a16="http://schemas.microsoft.com/office/drawing/2014/main" id="{B127319B-322D-7146-BF00-6C5E4226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44" name="Line 13">
                <a:extLst>
                  <a:ext uri="{FF2B5EF4-FFF2-40B4-BE49-F238E27FC236}">
                    <a16:creationId xmlns:a16="http://schemas.microsoft.com/office/drawing/2014/main" id="{92B51DD8-7C15-214E-B312-782E3400C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id="{B265C133-127F-9944-AB4E-A0D4A4067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E8D09D8-15E7-4E4F-90AF-3720C059EC3F}"/>
              </a:ext>
            </a:extLst>
          </p:cNvPr>
          <p:cNvGrpSpPr/>
          <p:nvPr/>
        </p:nvGrpSpPr>
        <p:grpSpPr>
          <a:xfrm>
            <a:off x="6729450" y="1641242"/>
            <a:ext cx="641363" cy="617563"/>
            <a:chOff x="10147261" y="1094360"/>
            <a:chExt cx="889424" cy="856419"/>
          </a:xfrm>
        </p:grpSpPr>
        <p:grpSp>
          <p:nvGrpSpPr>
            <p:cNvPr id="46" name="Group 10">
              <a:extLst>
                <a:ext uri="{FF2B5EF4-FFF2-40B4-BE49-F238E27FC236}">
                  <a16:creationId xmlns:a16="http://schemas.microsoft.com/office/drawing/2014/main" id="{6A302A61-6A64-6D43-B2F6-023640821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CCB14F5C-C810-E440-8D6F-0D57FD43F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8B8CB2B0-60AD-2A48-B32B-AF002E3D6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905E1B9F-92FD-CA46-9452-AD9BC6B0B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6F6BD385-80D5-4A40-8597-AF0779142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Line 7">
            <a:extLst>
              <a:ext uri="{FF2B5EF4-FFF2-40B4-BE49-F238E27FC236}">
                <a16:creationId xmlns:a16="http://schemas.microsoft.com/office/drawing/2014/main" id="{9D6E01DC-843F-7948-8FBD-7ADF6DCC5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045" y="1519290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Line 7">
            <a:extLst>
              <a:ext uri="{FF2B5EF4-FFF2-40B4-BE49-F238E27FC236}">
                <a16:creationId xmlns:a16="http://schemas.microsoft.com/office/drawing/2014/main" id="{A4D1BFD8-79A5-DE41-8894-796AD6E4E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045" y="2988326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B71B8-41C1-FC40-82B9-FB6E92E10B6A}"/>
                  </a:ext>
                </a:extLst>
              </p:cNvPr>
              <p:cNvSpPr txBox="1"/>
              <p:nvPr/>
            </p:nvSpPr>
            <p:spPr>
              <a:xfrm>
                <a:off x="6613516" y="1014889"/>
                <a:ext cx="1037015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B71B8-41C1-FC40-82B9-FB6E92E10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16" y="1014889"/>
                <a:ext cx="1037015" cy="4826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3FF372-7D71-594E-8CCA-A72BFEE9241E}"/>
                  </a:ext>
                </a:extLst>
              </p:cNvPr>
              <p:cNvSpPr txBox="1"/>
              <p:nvPr/>
            </p:nvSpPr>
            <p:spPr>
              <a:xfrm>
                <a:off x="6717511" y="3096392"/>
                <a:ext cx="1004762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3FF372-7D71-594E-8CCA-A72BFEE92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511" y="3096392"/>
                <a:ext cx="1004762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ABCB06F-0858-F44E-9A48-D0024980E408}"/>
              </a:ext>
            </a:extLst>
          </p:cNvPr>
          <p:cNvGrpSpPr/>
          <p:nvPr/>
        </p:nvGrpSpPr>
        <p:grpSpPr>
          <a:xfrm>
            <a:off x="6139692" y="1113740"/>
            <a:ext cx="604173" cy="2392941"/>
            <a:chOff x="6139692" y="1113740"/>
            <a:chExt cx="604173" cy="239294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4B8086A-C66B-054E-B121-B870306B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692" y="1113740"/>
              <a:ext cx="604173" cy="239294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6" name="Group 172">
              <a:extLst>
                <a:ext uri="{FF2B5EF4-FFF2-40B4-BE49-F238E27FC236}">
                  <a16:creationId xmlns:a16="http://schemas.microsoft.com/office/drawing/2014/main" id="{5F9F9EF6-DE4A-2C43-8EE3-A8090490700F}"/>
                </a:ext>
              </a:extLst>
            </p:cNvPr>
            <p:cNvGrpSpPr/>
            <p:nvPr/>
          </p:nvGrpSpPr>
          <p:grpSpPr>
            <a:xfrm rot="5400000">
              <a:off x="6228435" y="1465519"/>
              <a:ext cx="426689" cy="429488"/>
              <a:chOff x="3731760" y="2948800"/>
              <a:chExt cx="457692" cy="460694"/>
            </a:xfrm>
          </p:grpSpPr>
          <p:sp>
            <p:nvSpPr>
              <p:cNvPr id="57" name="Oval 2">
                <a:extLst>
                  <a:ext uri="{FF2B5EF4-FFF2-40B4-BE49-F238E27FC236}">
                    <a16:creationId xmlns:a16="http://schemas.microsoft.com/office/drawing/2014/main" id="{BE42A4E7-E3E6-5E4E-9C23-0AA3B2C8E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44">
                <a:extLst>
                  <a:ext uri="{FF2B5EF4-FFF2-40B4-BE49-F238E27FC236}">
                    <a16:creationId xmlns:a16="http://schemas.microsoft.com/office/drawing/2014/main" id="{05B549FD-ED26-234F-BAB1-BC0FF0613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59" name="Line 45">
                <a:extLst>
                  <a:ext uri="{FF2B5EF4-FFF2-40B4-BE49-F238E27FC236}">
                    <a16:creationId xmlns:a16="http://schemas.microsoft.com/office/drawing/2014/main" id="{B63D253D-EB50-684C-9A36-8332CA5F2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0" name="Line 46">
                <a:extLst>
                  <a:ext uri="{FF2B5EF4-FFF2-40B4-BE49-F238E27FC236}">
                    <a16:creationId xmlns:a16="http://schemas.microsoft.com/office/drawing/2014/main" id="{1411C077-4EEF-7A44-8FB9-6758B2176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1" name="Line 47">
                <a:extLst>
                  <a:ext uri="{FF2B5EF4-FFF2-40B4-BE49-F238E27FC236}">
                    <a16:creationId xmlns:a16="http://schemas.microsoft.com/office/drawing/2014/main" id="{D36B67D3-61F7-5244-A763-6270C16D1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2" name="Group 173">
              <a:extLst>
                <a:ext uri="{FF2B5EF4-FFF2-40B4-BE49-F238E27FC236}">
                  <a16:creationId xmlns:a16="http://schemas.microsoft.com/office/drawing/2014/main" id="{C92F032D-FF99-D24E-92C4-69E62878C7B2}"/>
                </a:ext>
              </a:extLst>
            </p:cNvPr>
            <p:cNvGrpSpPr/>
            <p:nvPr/>
          </p:nvGrpSpPr>
          <p:grpSpPr>
            <a:xfrm rot="5400000">
              <a:off x="6253912" y="2614312"/>
              <a:ext cx="426689" cy="429488"/>
              <a:chOff x="3731760" y="2948800"/>
              <a:chExt cx="457692" cy="460694"/>
            </a:xfrm>
          </p:grpSpPr>
          <p:sp>
            <p:nvSpPr>
              <p:cNvPr id="63" name="Oval 2">
                <a:extLst>
                  <a:ext uri="{FF2B5EF4-FFF2-40B4-BE49-F238E27FC236}">
                    <a16:creationId xmlns:a16="http://schemas.microsoft.com/office/drawing/2014/main" id="{69CEF7EC-0D70-2E41-A520-D3CEB8DB8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Line 44">
                <a:extLst>
                  <a:ext uri="{FF2B5EF4-FFF2-40B4-BE49-F238E27FC236}">
                    <a16:creationId xmlns:a16="http://schemas.microsoft.com/office/drawing/2014/main" id="{E35E7E47-1251-EE4F-8D67-536B54D22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5" name="Line 45">
                <a:extLst>
                  <a:ext uri="{FF2B5EF4-FFF2-40B4-BE49-F238E27FC236}">
                    <a16:creationId xmlns:a16="http://schemas.microsoft.com/office/drawing/2014/main" id="{7F0BDE38-72AB-E64E-9E4F-B20306ED6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6" name="Line 46">
                <a:extLst>
                  <a:ext uri="{FF2B5EF4-FFF2-40B4-BE49-F238E27FC236}">
                    <a16:creationId xmlns:a16="http://schemas.microsoft.com/office/drawing/2014/main" id="{E041C487-5E1E-A44B-B1F3-42FAEEFC8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7" name="Line 47">
                <a:extLst>
                  <a:ext uri="{FF2B5EF4-FFF2-40B4-BE49-F238E27FC236}">
                    <a16:creationId xmlns:a16="http://schemas.microsoft.com/office/drawing/2014/main" id="{8E87BAB0-D9F5-654E-9D7A-71D85ADB7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9B9756E-4B79-6943-9E89-3B7E1F1854B1}"/>
                  </a:ext>
                </a:extLst>
              </p:cNvPr>
              <p:cNvSpPr txBox="1"/>
              <p:nvPr/>
            </p:nvSpPr>
            <p:spPr>
              <a:xfrm>
                <a:off x="187121" y="4856032"/>
                <a:ext cx="11967187" cy="8136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“Quantum resource”: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,{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𝑋𝐴𝐵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9B9756E-4B79-6943-9E89-3B7E1F18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1" y="4856032"/>
                <a:ext cx="11967187" cy="813621"/>
              </a:xfrm>
              <a:prstGeom prst="rect">
                <a:avLst/>
              </a:prstGeom>
              <a:blipFill>
                <a:blip r:embed="rId15"/>
                <a:stretch>
                  <a:fillRect l="-742" t="-61538" b="-7846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76B5979-B440-8544-9184-0844EFD41AAB}"/>
                  </a:ext>
                </a:extLst>
              </p:cNvPr>
              <p:cNvSpPr txBox="1"/>
              <p:nvPr/>
            </p:nvSpPr>
            <p:spPr>
              <a:xfrm>
                <a:off x="4373101" y="5693984"/>
                <a:ext cx="5616281" cy="11042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,{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lim>
                      </m:limLow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𝑋𝐴𝐵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76B5979-B440-8544-9184-0844EFD4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01" y="5693984"/>
                <a:ext cx="5616281" cy="1104213"/>
              </a:xfrm>
              <a:prstGeom prst="rect">
                <a:avLst/>
              </a:prstGeom>
              <a:blipFill>
                <a:blip r:embed="rId16"/>
                <a:stretch>
                  <a:fillRect t="-109091" b="-1590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89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895E675-840F-9A41-A3E1-A39631D3C22B}"/>
              </a:ext>
            </a:extLst>
          </p:cNvPr>
          <p:cNvGrpSpPr/>
          <p:nvPr/>
        </p:nvGrpSpPr>
        <p:grpSpPr>
          <a:xfrm>
            <a:off x="154028" y="3251758"/>
            <a:ext cx="4456572" cy="3264932"/>
            <a:chOff x="154028" y="3251758"/>
            <a:chExt cx="4456572" cy="32649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E417675-51FD-9343-862E-CFDBCBADF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719" y="3597220"/>
              <a:ext cx="4325536" cy="27160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9F8E437-A171-C045-AE39-4C058B0F1AB0}"/>
                    </a:ext>
                  </a:extLst>
                </p:cNvPr>
                <p:cNvSpPr txBox="1"/>
                <p:nvPr/>
              </p:nvSpPr>
              <p:spPr>
                <a:xfrm>
                  <a:off x="4228188" y="6147358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9F8E437-A171-C045-AE39-4C058B0F1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188" y="6147358"/>
                  <a:ext cx="3824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220C3DA-AA3A-1E48-9B59-BDDEC4778163}"/>
                    </a:ext>
                  </a:extLst>
                </p:cNvPr>
                <p:cNvSpPr txBox="1"/>
                <p:nvPr/>
              </p:nvSpPr>
              <p:spPr>
                <a:xfrm>
                  <a:off x="154028" y="3251758"/>
                  <a:ext cx="1321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220C3DA-AA3A-1E48-9B59-BDDEC4778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28" y="3251758"/>
                  <a:ext cx="132190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/>
              <p:nvPr/>
            </p:nvSpPr>
            <p:spPr>
              <a:xfrm>
                <a:off x="802898" y="2534578"/>
                <a:ext cx="5143321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𝑋𝐴𝐵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98" y="2534578"/>
                <a:ext cx="5143321" cy="785728"/>
              </a:xfrm>
              <a:prstGeom prst="rect">
                <a:avLst/>
              </a:prstGeom>
              <a:blipFill>
                <a:blip r:embed="rId6"/>
                <a:stretch>
                  <a:fillRect t="-119048" r="-246" b="-1619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1224064" y="1216049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/>
              <p:nvPr/>
            </p:nvSpPr>
            <p:spPr>
              <a:xfrm>
                <a:off x="2152471" y="1248749"/>
                <a:ext cx="1414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71" y="1248749"/>
                <a:ext cx="141494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D6BB178-78DF-B14E-9864-B6547BB3619C}"/>
              </a:ext>
            </a:extLst>
          </p:cNvPr>
          <p:cNvGrpSpPr/>
          <p:nvPr/>
        </p:nvGrpSpPr>
        <p:grpSpPr>
          <a:xfrm>
            <a:off x="3036740" y="410687"/>
            <a:ext cx="4011147" cy="2652340"/>
            <a:chOff x="3036740" y="410687"/>
            <a:chExt cx="4011147" cy="2652340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BE268E9C-9161-9342-8DE8-7581BABE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740" y="1853234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/>
                <p:nvPr/>
              </p:nvSpPr>
              <p:spPr>
                <a:xfrm>
                  <a:off x="4141303" y="1148715"/>
                  <a:ext cx="1413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303" y="1148715"/>
                  <a:ext cx="1413525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63459B2-5554-E347-93D9-D0D117C6C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5303" y="1224612"/>
              <a:ext cx="1101668" cy="591146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7DF75A6-8328-B34F-99F9-2172287BE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5303" y="1958163"/>
              <a:ext cx="1101668" cy="456767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B923C3-8579-464D-8C1A-49068947559B}"/>
                </a:ext>
              </a:extLst>
            </p:cNvPr>
            <p:cNvGrpSpPr/>
            <p:nvPr/>
          </p:nvGrpSpPr>
          <p:grpSpPr>
            <a:xfrm>
              <a:off x="6034012" y="611472"/>
              <a:ext cx="1013875" cy="1013875"/>
              <a:chOff x="3244125" y="4138887"/>
              <a:chExt cx="1864553" cy="18645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F6F64B-4791-AA44-9EE6-3EA34FA9C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125" y="4138887"/>
                <a:ext cx="1864553" cy="1864553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DF098E-2C88-0547-BDBD-AEA60BA2CAF8}"/>
                  </a:ext>
                </a:extLst>
              </p:cNvPr>
              <p:cNvGrpSpPr/>
              <p:nvPr/>
            </p:nvGrpSpPr>
            <p:grpSpPr>
              <a:xfrm>
                <a:off x="3737489" y="4717559"/>
                <a:ext cx="877824" cy="377655"/>
                <a:chOff x="4572000" y="1773879"/>
                <a:chExt cx="877824" cy="37765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81410D1-7A57-BC42-85D3-D5C69DA2DCE2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8E1F2921-D06D-F94B-B377-4C9F8961D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C6756D-9C56-194A-9F4A-9D3B8B572465}"/>
                </a:ext>
              </a:extLst>
            </p:cNvPr>
            <p:cNvGrpSpPr/>
            <p:nvPr/>
          </p:nvGrpSpPr>
          <p:grpSpPr>
            <a:xfrm>
              <a:off x="5946219" y="1961359"/>
              <a:ext cx="1101668" cy="1101668"/>
              <a:chOff x="4617333" y="3795541"/>
              <a:chExt cx="1823513" cy="182351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FDF1C58-902F-1A43-A67F-856DF22AA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C8495B-D9B9-F745-A190-21E06670FD4A}"/>
                  </a:ext>
                </a:extLst>
              </p:cNvPr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80D1D4-3263-3F49-83BC-C35978E1A4AE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91EB188-E114-8C46-B304-99872C9C6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A4B650-A1DA-9C44-A7E0-B35684E22879}"/>
                    </a:ext>
                  </a:extLst>
                </p:cNvPr>
                <p:cNvSpPr txBox="1"/>
                <p:nvPr/>
              </p:nvSpPr>
              <p:spPr>
                <a:xfrm>
                  <a:off x="3565887" y="410687"/>
                  <a:ext cx="21972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i</a:t>
                  </a:r>
                  <a:r>
                    <a:rPr lang="en-GB" dirty="0" err="1"/>
                    <a:t>ndep</a:t>
                  </a:r>
                  <a:r>
                    <a:rPr lang="en-GB" dirty="0"/>
                    <a:t> b</a:t>
                  </a:r>
                  <a:r>
                    <a:rPr lang="en-NL" dirty="0"/>
                    <a:t>it flips with prob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≤1/2</m:t>
                      </m:r>
                    </m:oMath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A4B650-A1DA-9C44-A7E0-B35684E22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887" y="410687"/>
                  <a:ext cx="2197244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2299" t="-3846" b="-1538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EA65F93-DB4B-E840-BECC-5C8C6963BB29}"/>
                    </a:ext>
                  </a:extLst>
                </p:cNvPr>
                <p:cNvSpPr txBox="1"/>
                <p:nvPr/>
              </p:nvSpPr>
              <p:spPr>
                <a:xfrm>
                  <a:off x="4141302" y="2137327"/>
                  <a:ext cx="12415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EA65F93-DB4B-E840-BECC-5C8C6963B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302" y="2137327"/>
                  <a:ext cx="1241549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0B4C51C5-1F57-B945-8E2E-459F165AA4E1}"/>
              </a:ext>
            </a:extLst>
          </p:cNvPr>
          <p:cNvSpPr txBox="1">
            <a:spLocks/>
          </p:cNvSpPr>
          <p:nvPr/>
        </p:nvSpPr>
        <p:spPr>
          <a:xfrm>
            <a:off x="211719" y="6442693"/>
            <a:ext cx="1120418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dirty="0">
                <a:cs typeface="Arial" charset="0"/>
              </a:rPr>
              <a:t>See [</a:t>
            </a:r>
            <a:r>
              <a:rPr lang="en-US" dirty="0" err="1">
                <a:cs typeface="Arial" charset="0"/>
              </a:rPr>
              <a:t>Chitambar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Mančinska</a:t>
            </a:r>
            <a:r>
              <a:rPr lang="en-US" dirty="0">
                <a:cs typeface="Arial" charset="0"/>
              </a:rPr>
              <a:t> 21] for an example of LSSD with quantum states with this 2-regime behavior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D1C4FE-7145-4945-8F18-362E54976D3B}"/>
              </a:ext>
            </a:extLst>
          </p:cNvPr>
          <p:cNvGrpSpPr/>
          <p:nvPr/>
        </p:nvGrpSpPr>
        <p:grpSpPr>
          <a:xfrm>
            <a:off x="6943892" y="524373"/>
            <a:ext cx="3719031" cy="2564136"/>
            <a:chOff x="6943892" y="524373"/>
            <a:chExt cx="3719031" cy="2564136"/>
          </a:xfrm>
        </p:grpSpPr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B832EC13-A9B6-F64A-B148-BFBF670B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1421" y="1028774"/>
              <a:ext cx="1013875" cy="15514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BAB1561-8122-E24F-B656-C7A517A6D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1421" y="2497810"/>
              <a:ext cx="101387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/>
                <p:nvPr/>
              </p:nvSpPr>
              <p:spPr>
                <a:xfrm>
                  <a:off x="6943892" y="524373"/>
                  <a:ext cx="1037015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892" y="524373"/>
                  <a:ext cx="1037015" cy="48263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/>
                <p:nvPr/>
              </p:nvSpPr>
              <p:spPr>
                <a:xfrm>
                  <a:off x="7047887" y="2605876"/>
                  <a:ext cx="1004762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887" y="2605876"/>
                  <a:ext cx="1004762" cy="48263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260980-4DC4-B44F-972D-352D6274DD21}"/>
                    </a:ext>
                  </a:extLst>
                </p:cNvPr>
                <p:cNvSpPr txBox="1"/>
                <p:nvPr/>
              </p:nvSpPr>
              <p:spPr>
                <a:xfrm>
                  <a:off x="7980907" y="1537064"/>
                  <a:ext cx="2682016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dirty="0"/>
                    <a:t>W</a:t>
                  </a:r>
                  <a:r>
                    <a:rPr lang="en-NL" sz="2400" dirty="0"/>
                    <a:t>in iff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endParaRPr lang="en-NL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260980-4DC4-B44F-972D-352D6274D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07" y="1537064"/>
                  <a:ext cx="2682016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774" t="-5263" b="-2894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49B38A-6462-6F47-9166-811510D68383}"/>
              </a:ext>
            </a:extLst>
          </p:cNvPr>
          <p:cNvGrpSpPr/>
          <p:nvPr/>
        </p:nvGrpSpPr>
        <p:grpSpPr>
          <a:xfrm>
            <a:off x="558546" y="3401422"/>
            <a:ext cx="11577293" cy="2560666"/>
            <a:chOff x="558546" y="3401422"/>
            <a:chExt cx="11577293" cy="2560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430ED3D-9BBA-2341-86EE-8531B96DA0B3}"/>
                    </a:ext>
                  </a:extLst>
                </p:cNvPr>
                <p:cNvSpPr txBox="1"/>
                <p:nvPr/>
              </p:nvSpPr>
              <p:spPr>
                <a:xfrm>
                  <a:off x="4635719" y="3401422"/>
                  <a:ext cx="7500120" cy="1268168"/>
                </a:xfrm>
                <a:prstGeom prst="rect">
                  <a:avLst/>
                </a:prstGeom>
                <a:solidFill>
                  <a:srgbClr val="7030A0">
                    <a:alpha val="3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NL" sz="2200" dirty="0"/>
                    <a:t>”low-noise” regime: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≈0.293</m:t>
                      </m:r>
                    </m:oMath>
                  </a14:m>
                  <a:r>
                    <a:rPr lang="en-NL" sz="2200" dirty="0"/>
                    <a:t>: </a:t>
                  </a:r>
                  <a:br>
                    <a:rPr lang="en-NL" sz="2200" dirty="0"/>
                  </a:br>
                  <a:r>
                    <a:rPr lang="en-NL" sz="2200" dirty="0"/>
                    <a:t>best guess </a:t>
                  </a:r>
                  <a:r>
                    <a:rPr lang="en-GB" sz="2200" dirty="0"/>
                    <a:t>is outputting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NL" sz="22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NL" sz="2200" dirty="0"/>
                    <a:t>, </a:t>
                  </a:r>
                  <a:br>
                    <a:rPr lang="en-NL" sz="2200" dirty="0"/>
                  </a:br>
                  <a:r>
                    <a:rPr lang="en-NL" sz="2200" dirty="0"/>
                    <a:t>with success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NL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430ED3D-9BBA-2341-86EE-8531B96DA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719" y="3401422"/>
                  <a:ext cx="7500120" cy="1268168"/>
                </a:xfrm>
                <a:prstGeom prst="rect">
                  <a:avLst/>
                </a:prstGeom>
                <a:blipFill>
                  <a:blip r:embed="rId20"/>
                  <a:stretch>
                    <a:fillRect l="-845" b="-891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F30CDE-77DF-7749-8867-19F0BAF7A7A9}"/>
                </a:ext>
              </a:extLst>
            </p:cNvPr>
            <p:cNvSpPr/>
            <p:nvPr/>
          </p:nvSpPr>
          <p:spPr>
            <a:xfrm>
              <a:off x="558546" y="3583086"/>
              <a:ext cx="2227414" cy="2379002"/>
            </a:xfrm>
            <a:prstGeom prst="rect">
              <a:avLst/>
            </a:prstGeom>
            <a:solidFill>
              <a:srgbClr val="7030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D495A9-4688-1449-AC56-1015FF1FB4C6}"/>
              </a:ext>
            </a:extLst>
          </p:cNvPr>
          <p:cNvGrpSpPr/>
          <p:nvPr/>
        </p:nvGrpSpPr>
        <p:grpSpPr>
          <a:xfrm>
            <a:off x="2776092" y="3583086"/>
            <a:ext cx="9359747" cy="2685110"/>
            <a:chOff x="2776092" y="3583086"/>
            <a:chExt cx="9359747" cy="2685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D411118-591B-CE4D-B33F-A87F7023BF7D}"/>
                    </a:ext>
                  </a:extLst>
                </p:cNvPr>
                <p:cNvSpPr txBox="1"/>
                <p:nvPr/>
              </p:nvSpPr>
              <p:spPr>
                <a:xfrm>
                  <a:off x="4612269" y="4860503"/>
                  <a:ext cx="7523570" cy="1407693"/>
                </a:xfrm>
                <a:prstGeom prst="rect">
                  <a:avLst/>
                </a:prstGeom>
                <a:solidFill>
                  <a:srgbClr val="FFFF00">
                    <a:alpha val="3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NL" sz="2200" dirty="0"/>
                    <a:t>”high-noise” regime </a:t>
                  </a:r>
                  <a14:m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.293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NL" sz="2200" dirty="0"/>
                    <a:t>: </a:t>
                  </a:r>
                  <a:br>
                    <a:rPr lang="en-NL" sz="2200" dirty="0"/>
                  </a:br>
                  <a:r>
                    <a:rPr lang="en-NL" sz="2200" dirty="0"/>
                    <a:t>best guess </a:t>
                  </a:r>
                  <a:r>
                    <a:rPr lang="en-GB" sz="2200" dirty="0"/>
                    <a:t>is outputting </a:t>
                  </a:r>
                  <a:r>
                    <a:rPr lang="en-US" sz="2200" dirty="0"/>
                    <a:t>0</a:t>
                  </a:r>
                  <a:r>
                    <a:rPr lang="en-NL" sz="2200" dirty="0"/>
                    <a:t>, thereby coordinating their error, with success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NL" sz="2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D411118-591B-CE4D-B33F-A87F7023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269" y="4860503"/>
                  <a:ext cx="7523570" cy="1407693"/>
                </a:xfrm>
                <a:prstGeom prst="rect">
                  <a:avLst/>
                </a:prstGeom>
                <a:blipFill>
                  <a:blip r:embed="rId21"/>
                  <a:stretch>
                    <a:fillRect l="-1012" r="-675" b="-3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654FD-BE10-5C45-8C64-023B8D49FE04}"/>
                </a:ext>
              </a:extLst>
            </p:cNvPr>
            <p:cNvSpPr/>
            <p:nvPr/>
          </p:nvSpPr>
          <p:spPr>
            <a:xfrm>
              <a:off x="2776092" y="3583086"/>
              <a:ext cx="1602229" cy="2379002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6018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Summary of Contributions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194BCF7-3E75-BE48-BCCC-3D5E920B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38" y="863600"/>
            <a:ext cx="6152121" cy="5720079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Local Simultaneous State Discrimination: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Example with two-regime behavior</a:t>
            </a: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Separating example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Binary inputs: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NP-hardness of 3-party LSSD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01C90-BA6F-7D42-8C21-208C9298B2CC}"/>
              </a:ext>
            </a:extLst>
          </p:cNvPr>
          <p:cNvGrpSpPr/>
          <p:nvPr/>
        </p:nvGrpSpPr>
        <p:grpSpPr>
          <a:xfrm>
            <a:off x="5659315" y="1723023"/>
            <a:ext cx="2415130" cy="1548581"/>
            <a:chOff x="6826133" y="3450224"/>
            <a:chExt cx="4325536" cy="2730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7C1F4C-0054-5840-8BFF-2D67EB6D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6133" y="3464358"/>
              <a:ext cx="4325536" cy="27160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6FB82C-D695-124A-BBA7-F6BFBAC25D7B}"/>
                </a:ext>
              </a:extLst>
            </p:cNvPr>
            <p:cNvSpPr/>
            <p:nvPr/>
          </p:nvSpPr>
          <p:spPr>
            <a:xfrm>
              <a:off x="7172960" y="3450224"/>
              <a:ext cx="2245360" cy="2379002"/>
            </a:xfrm>
            <a:prstGeom prst="rect">
              <a:avLst/>
            </a:prstGeom>
            <a:solidFill>
              <a:srgbClr val="7030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7834F1-4120-D04E-A7F8-69CF6A8E1CCE}"/>
                </a:ext>
              </a:extLst>
            </p:cNvPr>
            <p:cNvSpPr/>
            <p:nvPr/>
          </p:nvSpPr>
          <p:spPr>
            <a:xfrm>
              <a:off x="9418320" y="3450224"/>
              <a:ext cx="1574415" cy="2379002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4DC6AE7-7874-E844-9951-1C965BD686E8}"/>
                  </a:ext>
                </a:extLst>
              </p:cNvPr>
              <p:cNvSpPr txBox="1"/>
              <p:nvPr/>
            </p:nvSpPr>
            <p:spPr>
              <a:xfrm>
                <a:off x="1401786" y="4883137"/>
                <a:ext cx="10208051" cy="4901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NL" sz="2400" dirty="0"/>
                  <a:t>For binary </a:t>
                </a:r>
                <a14:m>
                  <m:oMath xmlns:m="http://schemas.openxmlformats.org/officeDocument/2006/math"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NL" sz="2400" dirty="0"/>
                  <a:t>, we have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4DC6AE7-7874-E844-9951-1C965BD6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86" y="4883137"/>
                <a:ext cx="10208051" cy="490199"/>
              </a:xfrm>
              <a:prstGeom prst="rect">
                <a:avLst/>
              </a:prstGeom>
              <a:blipFill>
                <a:blip r:embed="rId4"/>
                <a:stretch>
                  <a:fillRect l="-994" t="-7692" b="-256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65A76A-0B56-784E-BE8A-77A2EB6B4B48}"/>
                  </a:ext>
                </a:extLst>
              </p:cNvPr>
              <p:cNvSpPr txBox="1"/>
              <p:nvPr/>
            </p:nvSpPr>
            <p:spPr>
              <a:xfrm>
                <a:off x="1401786" y="3360923"/>
                <a:ext cx="8984165" cy="4901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NL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𝑋𝐴𝐵</m:t>
                        </m:r>
                      </m:sub>
                    </m:sSub>
                  </m:oMath>
                </a14:m>
                <a:r>
                  <a:rPr lang="en-NL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65A76A-0B56-784E-BE8A-77A2EB6B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86" y="3360923"/>
                <a:ext cx="8984165" cy="490199"/>
              </a:xfrm>
              <a:prstGeom prst="rect">
                <a:avLst/>
              </a:prstGeom>
              <a:blipFill>
                <a:blip r:embed="rId5"/>
                <a:stretch>
                  <a:fillRect l="-1130" t="-75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7F1AB6-5392-0447-AE75-00AADAF88E65}"/>
                  </a:ext>
                </a:extLst>
              </p:cNvPr>
              <p:cNvSpPr txBox="1"/>
              <p:nvPr/>
            </p:nvSpPr>
            <p:spPr>
              <a:xfrm>
                <a:off x="1401786" y="6184915"/>
                <a:ext cx="813613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𝑋𝐴𝐵𝐶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NP-hard.</a:t>
                </a: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7F1AB6-5392-0447-AE75-00AADAF88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86" y="6184915"/>
                <a:ext cx="8136138" cy="461665"/>
              </a:xfrm>
              <a:prstGeom prst="rect">
                <a:avLst/>
              </a:prstGeom>
              <a:blipFill>
                <a:blip r:embed="rId6"/>
                <a:stretch>
                  <a:fillRect l="-1246" t="-13514" r="-1090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27">
                <a:extLst>
                  <a:ext uri="{FF2B5EF4-FFF2-40B4-BE49-F238E27FC236}">
                    <a16:creationId xmlns:a16="http://schemas.microsoft.com/office/drawing/2014/main" id="{FBABAD78-8E3E-4C45-B320-8B3AEC27B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416544"/>
                  </p:ext>
                </p:extLst>
              </p:nvPr>
            </p:nvGraphicFramePr>
            <p:xfrm>
              <a:off x="10484358" y="2717799"/>
              <a:ext cx="1707644" cy="1937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911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27">
                <a:extLst>
                  <a:ext uri="{FF2B5EF4-FFF2-40B4-BE49-F238E27FC236}">
                    <a16:creationId xmlns:a16="http://schemas.microsoft.com/office/drawing/2014/main" id="{FBABAD78-8E3E-4C45-B320-8B3AEC27B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416544"/>
                  </p:ext>
                </p:extLst>
              </p:nvPr>
            </p:nvGraphicFramePr>
            <p:xfrm>
              <a:off x="10484358" y="2717799"/>
              <a:ext cx="1707644" cy="1937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911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r="-305882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102941" r="-205882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02941" r="-105882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302941" r="-5882" b="-6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104000" r="-305882" b="-5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196154" r="-305882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296154" r="-305882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412000" r="-305882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492308" r="-305882" b="-1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E64CE9F-5CAB-4741-9624-8A764F06E1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526" y="81708"/>
            <a:ext cx="4969036" cy="16038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478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  <p:bldP spid="60" grpId="0" animBg="1"/>
      <p:bldP spid="61" grpId="0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Separating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5C582D-29E8-AF4F-B871-DA6FEC589909}"/>
                  </a:ext>
                </a:extLst>
              </p:cNvPr>
              <p:cNvSpPr txBox="1"/>
              <p:nvPr/>
            </p:nvSpPr>
            <p:spPr>
              <a:xfrm>
                <a:off x="770520" y="3687646"/>
                <a:ext cx="5768247" cy="29933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NL" sz="2400" b="1" dirty="0"/>
                  <a:t>Theorem: </a:t>
                </a:r>
                <a:r>
                  <a:rPr lang="en-NL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𝑋𝐴𝐵</m:t>
                        </m:r>
                      </m:sub>
                    </m:sSub>
                  </m:oMath>
                </a14:m>
                <a:r>
                  <a:rPr lang="en-NL" sz="2400" dirty="0"/>
                  <a:t> specied in the table, it holds that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≈0.436</m:t>
                      </m:r>
                    </m:oMath>
                  </m:oMathPara>
                </a14:m>
                <a:endParaRPr lang="en-NL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5C582D-29E8-AF4F-B871-DA6FEC589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0" y="3687646"/>
                <a:ext cx="5768247" cy="2993320"/>
              </a:xfrm>
              <a:prstGeom prst="rect">
                <a:avLst/>
              </a:prstGeom>
              <a:blipFill>
                <a:blip r:embed="rId2"/>
                <a:stretch>
                  <a:fillRect l="-1535" t="-1266" b="-84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7">
                <a:extLst>
                  <a:ext uri="{FF2B5EF4-FFF2-40B4-BE49-F238E27FC236}">
                    <a16:creationId xmlns:a16="http://schemas.microsoft.com/office/drawing/2014/main" id="{72B35912-48A9-7F4E-B05D-172669DF3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373038"/>
                  </p:ext>
                </p:extLst>
              </p:nvPr>
            </p:nvGraphicFramePr>
            <p:xfrm>
              <a:off x="7081421" y="3988044"/>
              <a:ext cx="2793432" cy="2215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358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698358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698358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698358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407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7">
                <a:extLst>
                  <a:ext uri="{FF2B5EF4-FFF2-40B4-BE49-F238E27FC236}">
                    <a16:creationId xmlns:a16="http://schemas.microsoft.com/office/drawing/2014/main" id="{72B35912-48A9-7F4E-B05D-172669DF3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373038"/>
                  </p:ext>
                </p:extLst>
              </p:nvPr>
            </p:nvGraphicFramePr>
            <p:xfrm>
              <a:off x="7081421" y="3988044"/>
              <a:ext cx="2793432" cy="2215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358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698358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698358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698358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818" t="-17241" r="-305455" b="-6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7241" r="-200000" b="-6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3636" t="-17241" r="-103636" b="-6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303636" t="-17241" r="-3636" b="-675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818" t="-117241" r="-305455" b="-5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818" t="-217241" r="-305455" b="-4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818" t="-306667" r="-30545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818" t="-420690" r="-305455" b="-2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7001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818" t="-520690" r="-305455" b="-1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Line 7">
            <a:extLst>
              <a:ext uri="{FF2B5EF4-FFF2-40B4-BE49-F238E27FC236}">
                <a16:creationId xmlns:a16="http://schemas.microsoft.com/office/drawing/2014/main" id="{E824DF26-C96A-5C43-9104-38341AEE7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729" y="1982982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2" name="Line 7">
            <a:extLst>
              <a:ext uri="{FF2B5EF4-FFF2-40B4-BE49-F238E27FC236}">
                <a16:creationId xmlns:a16="http://schemas.microsoft.com/office/drawing/2014/main" id="{D6272270-DB39-154A-AB8C-95595F6852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2659" y="1354360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FF9A398A-6338-8040-B31A-8A1D2B32A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2659" y="2087911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333AD0-9160-5945-BF2E-AD95EA183985}"/>
              </a:ext>
            </a:extLst>
          </p:cNvPr>
          <p:cNvGrpSpPr/>
          <p:nvPr/>
        </p:nvGrpSpPr>
        <p:grpSpPr>
          <a:xfrm>
            <a:off x="5331368" y="741220"/>
            <a:ext cx="1013875" cy="1013875"/>
            <a:chOff x="3244125" y="4138887"/>
            <a:chExt cx="1864553" cy="186455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0DAD69F-9997-AF46-9163-253E73159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C92121-2855-8145-A779-90B163056FA5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3F1FA0B-F818-914E-9025-04C8C243956D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95CECCB-2084-0E48-A1DF-EF66ADC2A0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234FC7-9795-2345-9443-E6C68F260557}"/>
              </a:ext>
            </a:extLst>
          </p:cNvPr>
          <p:cNvGrpSpPr/>
          <p:nvPr/>
        </p:nvGrpSpPr>
        <p:grpSpPr>
          <a:xfrm>
            <a:off x="5243575" y="2091107"/>
            <a:ext cx="1101668" cy="1101668"/>
            <a:chOff x="4617333" y="3795541"/>
            <a:chExt cx="1823513" cy="182351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6944738-5989-5849-9E3A-87EE3429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1EA1497-E28A-1D4A-8981-E3D79FCABD7C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F9C4810-A008-7541-8BCF-3BDE99CCF371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F17BA96-4678-8943-B945-6168896E0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45" name="Picture 44" descr="AliceBlue.eps">
            <a:extLst>
              <a:ext uri="{FF2B5EF4-FFF2-40B4-BE49-F238E27FC236}">
                <a16:creationId xmlns:a16="http://schemas.microsoft.com/office/drawing/2014/main" id="{1AFC79BE-6F5F-C842-B120-BED54C4CFB4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1397056" y="1345797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9BEBA0-1446-8A49-B868-BB8B54BF386E}"/>
                  </a:ext>
                </a:extLst>
              </p:cNvPr>
              <p:cNvSpPr txBox="1"/>
              <p:nvPr/>
            </p:nvSpPr>
            <p:spPr>
              <a:xfrm>
                <a:off x="8023818" y="1714673"/>
                <a:ext cx="2682016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</a:t>
                </a:r>
                <a:r>
                  <a:rPr lang="en-NL" sz="2400" dirty="0"/>
                  <a:t>in iff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9BEBA0-1446-8A49-B868-BB8B54BF3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18" y="1714673"/>
                <a:ext cx="2682016" cy="461665"/>
              </a:xfrm>
              <a:prstGeom prst="rect">
                <a:avLst/>
              </a:prstGeom>
              <a:blipFill>
                <a:blip r:embed="rId8"/>
                <a:stretch>
                  <a:fillRect l="-3302" t="-5263" b="-289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C85950-5D35-2044-9E5B-91B1243C13B6}"/>
                  </a:ext>
                </a:extLst>
              </p:cNvPr>
              <p:cNvSpPr txBox="1"/>
              <p:nvPr/>
            </p:nvSpPr>
            <p:spPr>
              <a:xfrm>
                <a:off x="215474" y="2806059"/>
                <a:ext cx="5143321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𝑋𝐴𝐵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C85950-5D35-2044-9E5B-91B1243C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" y="2806059"/>
                <a:ext cx="5143321" cy="785728"/>
              </a:xfrm>
              <a:prstGeom prst="rect">
                <a:avLst/>
              </a:prstGeom>
              <a:blipFill>
                <a:blip r:embed="rId9"/>
                <a:stretch>
                  <a:fillRect t="-117460" r="-493" b="-1619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37DBF3-B8B1-3247-AF23-49216044F2AD}"/>
                  </a:ext>
                </a:extLst>
              </p:cNvPr>
              <p:cNvSpPr txBox="1"/>
              <p:nvPr/>
            </p:nvSpPr>
            <p:spPr>
              <a:xfrm>
                <a:off x="4513568" y="1325664"/>
                <a:ext cx="253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37DBF3-B8B1-3247-AF23-49216044F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68" y="1325664"/>
                <a:ext cx="253675" cy="369332"/>
              </a:xfrm>
              <a:prstGeom prst="rect">
                <a:avLst/>
              </a:prstGeom>
              <a:blipFill>
                <a:blip r:embed="rId10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C6D391-2F5E-4149-9DD0-F633DA9DF230}"/>
                  </a:ext>
                </a:extLst>
              </p:cNvPr>
              <p:cNvSpPr txBox="1"/>
              <p:nvPr/>
            </p:nvSpPr>
            <p:spPr>
              <a:xfrm>
                <a:off x="1243539" y="885158"/>
                <a:ext cx="2519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C6D391-2F5E-4149-9DD0-F633DA9D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39" y="885158"/>
                <a:ext cx="2519655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C0FB7E-F973-3547-B75C-0D44A49DC623}"/>
                  </a:ext>
                </a:extLst>
              </p:cNvPr>
              <p:cNvSpPr txBox="1"/>
              <p:nvPr/>
            </p:nvSpPr>
            <p:spPr>
              <a:xfrm>
                <a:off x="4513568" y="2317066"/>
                <a:ext cx="253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C0FB7E-F973-3547-B75C-0D44A49D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68" y="2317066"/>
                <a:ext cx="253675" cy="369332"/>
              </a:xfrm>
              <a:prstGeom prst="rect">
                <a:avLst/>
              </a:prstGeom>
              <a:blipFill>
                <a:blip r:embed="rId12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4316E44-1293-E54C-9313-D4D9FB344A61}"/>
              </a:ext>
            </a:extLst>
          </p:cNvPr>
          <p:cNvGrpSpPr/>
          <p:nvPr/>
        </p:nvGrpSpPr>
        <p:grpSpPr>
          <a:xfrm>
            <a:off x="6743865" y="2088409"/>
            <a:ext cx="641363" cy="617563"/>
            <a:chOff x="10147261" y="1094360"/>
            <a:chExt cx="889424" cy="856419"/>
          </a:xfrm>
        </p:grpSpPr>
        <p:grpSp>
          <p:nvGrpSpPr>
            <p:cNvPr id="52" name="Group 10">
              <a:extLst>
                <a:ext uri="{FF2B5EF4-FFF2-40B4-BE49-F238E27FC236}">
                  <a16:creationId xmlns:a16="http://schemas.microsoft.com/office/drawing/2014/main" id="{A0DF6C9E-F554-A940-8359-701D16850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22BD2C40-E0CC-CF4F-9D33-2CAE3BBE5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55" name="Rectangle 12">
                <a:extLst>
                  <a:ext uri="{FF2B5EF4-FFF2-40B4-BE49-F238E27FC236}">
                    <a16:creationId xmlns:a16="http://schemas.microsoft.com/office/drawing/2014/main" id="{7CA4247C-CD09-1D42-8F5D-72F0AC2B6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56" name="Line 13">
                <a:extLst>
                  <a:ext uri="{FF2B5EF4-FFF2-40B4-BE49-F238E27FC236}">
                    <a16:creationId xmlns:a16="http://schemas.microsoft.com/office/drawing/2014/main" id="{DCC6B0F6-12C9-844D-8B11-D13381414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3" name="Rectangle 22">
              <a:extLst>
                <a:ext uri="{FF2B5EF4-FFF2-40B4-BE49-F238E27FC236}">
                  <a16:creationId xmlns:a16="http://schemas.microsoft.com/office/drawing/2014/main" id="{42205FD6-FF0A-404E-8736-856C82699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CF883AC-4B28-4D46-BFF0-EB2D2784B2F0}"/>
              </a:ext>
            </a:extLst>
          </p:cNvPr>
          <p:cNvGrpSpPr/>
          <p:nvPr/>
        </p:nvGrpSpPr>
        <p:grpSpPr>
          <a:xfrm>
            <a:off x="6729450" y="1280474"/>
            <a:ext cx="641363" cy="617563"/>
            <a:chOff x="10147261" y="1094360"/>
            <a:chExt cx="889424" cy="856419"/>
          </a:xfrm>
        </p:grpSpPr>
        <p:grpSp>
          <p:nvGrpSpPr>
            <p:cNvPr id="58" name="Group 10">
              <a:extLst>
                <a:ext uri="{FF2B5EF4-FFF2-40B4-BE49-F238E27FC236}">
                  <a16:creationId xmlns:a16="http://schemas.microsoft.com/office/drawing/2014/main" id="{903A7868-7AFD-A049-92AA-4D460771B2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170CC396-DC71-9E42-ADE1-EA7848980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C3B90014-D90B-5D4A-AFE9-040CED12C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2" name="Line 13">
                <a:extLst>
                  <a:ext uri="{FF2B5EF4-FFF2-40B4-BE49-F238E27FC236}">
                    <a16:creationId xmlns:a16="http://schemas.microsoft.com/office/drawing/2014/main" id="{1ED6C572-6A2E-6740-A86E-D0C67CD19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9" name="Rectangle 22">
              <a:extLst>
                <a:ext uri="{FF2B5EF4-FFF2-40B4-BE49-F238E27FC236}">
                  <a16:creationId xmlns:a16="http://schemas.microsoft.com/office/drawing/2014/main" id="{3E905778-11B1-C94D-8F99-E6E21DF3A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Line 7">
            <a:extLst>
              <a:ext uri="{FF2B5EF4-FFF2-40B4-BE49-F238E27FC236}">
                <a16:creationId xmlns:a16="http://schemas.microsoft.com/office/drawing/2014/main" id="{AAE7832F-9B7C-5A4E-80B6-F0B72B301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045" y="1158522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BA887EE9-2A3F-9F44-A12D-777E1DE74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045" y="2627558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10DECDF-9D43-784A-8C16-6074C25E68E6}"/>
                  </a:ext>
                </a:extLst>
              </p:cNvPr>
              <p:cNvSpPr txBox="1"/>
              <p:nvPr/>
            </p:nvSpPr>
            <p:spPr>
              <a:xfrm>
                <a:off x="6613516" y="654121"/>
                <a:ext cx="1037015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10DECDF-9D43-784A-8C16-6074C25E6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16" y="654121"/>
                <a:ext cx="1037015" cy="4826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1E5B19-EF2B-904F-AD3D-DE47B0B1B6C7}"/>
                  </a:ext>
                </a:extLst>
              </p:cNvPr>
              <p:cNvSpPr txBox="1"/>
              <p:nvPr/>
            </p:nvSpPr>
            <p:spPr>
              <a:xfrm>
                <a:off x="6717511" y="2735624"/>
                <a:ext cx="1004762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1E5B19-EF2B-904F-AD3D-DE47B0B1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511" y="2735624"/>
                <a:ext cx="1004762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37ABBC1A-E1DA-D14D-9857-3C2C7A8A4EC3}"/>
              </a:ext>
            </a:extLst>
          </p:cNvPr>
          <p:cNvGrpSpPr/>
          <p:nvPr/>
        </p:nvGrpSpPr>
        <p:grpSpPr>
          <a:xfrm>
            <a:off x="6139692" y="752972"/>
            <a:ext cx="604173" cy="2392941"/>
            <a:chOff x="6139692" y="1113740"/>
            <a:chExt cx="604173" cy="239294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AB5D2B3-7C4E-294A-8117-A626922C6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692" y="1113740"/>
              <a:ext cx="604173" cy="239294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69" name="Group 172">
              <a:extLst>
                <a:ext uri="{FF2B5EF4-FFF2-40B4-BE49-F238E27FC236}">
                  <a16:creationId xmlns:a16="http://schemas.microsoft.com/office/drawing/2014/main" id="{7F09C781-B80D-DE42-B4BE-0AE951A2472F}"/>
                </a:ext>
              </a:extLst>
            </p:cNvPr>
            <p:cNvGrpSpPr/>
            <p:nvPr/>
          </p:nvGrpSpPr>
          <p:grpSpPr>
            <a:xfrm rot="5400000">
              <a:off x="6228435" y="1465519"/>
              <a:ext cx="426689" cy="429488"/>
              <a:chOff x="3731760" y="2948800"/>
              <a:chExt cx="457692" cy="460694"/>
            </a:xfrm>
          </p:grpSpPr>
          <p:sp>
            <p:nvSpPr>
              <p:cNvPr id="76" name="Oval 2">
                <a:extLst>
                  <a:ext uri="{FF2B5EF4-FFF2-40B4-BE49-F238E27FC236}">
                    <a16:creationId xmlns:a16="http://schemas.microsoft.com/office/drawing/2014/main" id="{453982D3-D929-504F-B76C-1DD4802D2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Line 44">
                <a:extLst>
                  <a:ext uri="{FF2B5EF4-FFF2-40B4-BE49-F238E27FC236}">
                    <a16:creationId xmlns:a16="http://schemas.microsoft.com/office/drawing/2014/main" id="{0F3A18A1-9423-694D-9F82-840350E8B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8" name="Line 45">
                <a:extLst>
                  <a:ext uri="{FF2B5EF4-FFF2-40B4-BE49-F238E27FC236}">
                    <a16:creationId xmlns:a16="http://schemas.microsoft.com/office/drawing/2014/main" id="{CE418DCF-7373-6947-B3F0-3D59B17A6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9" name="Line 46">
                <a:extLst>
                  <a:ext uri="{FF2B5EF4-FFF2-40B4-BE49-F238E27FC236}">
                    <a16:creationId xmlns:a16="http://schemas.microsoft.com/office/drawing/2014/main" id="{43703C28-8EA3-834E-BDAE-450BB4648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0" name="Line 47">
                <a:extLst>
                  <a:ext uri="{FF2B5EF4-FFF2-40B4-BE49-F238E27FC236}">
                    <a16:creationId xmlns:a16="http://schemas.microsoft.com/office/drawing/2014/main" id="{BDA58EFA-1F40-324B-9D67-6882DE86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0" name="Group 173">
              <a:extLst>
                <a:ext uri="{FF2B5EF4-FFF2-40B4-BE49-F238E27FC236}">
                  <a16:creationId xmlns:a16="http://schemas.microsoft.com/office/drawing/2014/main" id="{8EE3C6B2-D90B-4248-AF48-BBDEA2A9A6E0}"/>
                </a:ext>
              </a:extLst>
            </p:cNvPr>
            <p:cNvGrpSpPr/>
            <p:nvPr/>
          </p:nvGrpSpPr>
          <p:grpSpPr>
            <a:xfrm rot="5400000">
              <a:off x="6253912" y="2614312"/>
              <a:ext cx="426689" cy="429488"/>
              <a:chOff x="3731760" y="2948800"/>
              <a:chExt cx="457692" cy="460694"/>
            </a:xfrm>
          </p:grpSpPr>
          <p:sp>
            <p:nvSpPr>
              <p:cNvPr id="71" name="Oval 2">
                <a:extLst>
                  <a:ext uri="{FF2B5EF4-FFF2-40B4-BE49-F238E27FC236}">
                    <a16:creationId xmlns:a16="http://schemas.microsoft.com/office/drawing/2014/main" id="{E39F850D-4DE1-0546-9EF3-11B4D61C1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44">
                <a:extLst>
                  <a:ext uri="{FF2B5EF4-FFF2-40B4-BE49-F238E27FC236}">
                    <a16:creationId xmlns:a16="http://schemas.microsoft.com/office/drawing/2014/main" id="{F55F5855-F391-2F45-901B-2F3B98489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3" name="Line 45">
                <a:extLst>
                  <a:ext uri="{FF2B5EF4-FFF2-40B4-BE49-F238E27FC236}">
                    <a16:creationId xmlns:a16="http://schemas.microsoft.com/office/drawing/2014/main" id="{A601C0A5-052F-AD40-A528-CFBA7206B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4" name="Line 46">
                <a:extLst>
                  <a:ext uri="{FF2B5EF4-FFF2-40B4-BE49-F238E27FC236}">
                    <a16:creationId xmlns:a16="http://schemas.microsoft.com/office/drawing/2014/main" id="{E903794E-08DF-2040-9E96-841C7AAFA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5" name="Line 47">
                <a:extLst>
                  <a:ext uri="{FF2B5EF4-FFF2-40B4-BE49-F238E27FC236}">
                    <a16:creationId xmlns:a16="http://schemas.microsoft.com/office/drawing/2014/main" id="{0E5C8F03-214F-424D-B60A-0F36F1E5C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58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5C582D-29E8-AF4F-B871-DA6FEC589909}"/>
                  </a:ext>
                </a:extLst>
              </p:cNvPr>
              <p:cNvSpPr txBox="1"/>
              <p:nvPr/>
            </p:nvSpPr>
            <p:spPr>
              <a:xfrm>
                <a:off x="3873593" y="20495"/>
                <a:ext cx="5768247" cy="19911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NL" b="1" dirty="0"/>
                  <a:t>Theorem: </a:t>
                </a:r>
                <a:r>
                  <a:rPr lang="en-NL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𝑋𝐴𝐵</m:t>
                        </m:r>
                      </m:sub>
                    </m:sSub>
                  </m:oMath>
                </a14:m>
                <a:r>
                  <a:rPr lang="en-NL" dirty="0"/>
                  <a:t> specied in the table, it holds that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≈0.436</m:t>
                      </m:r>
                    </m:oMath>
                  </m:oMathPara>
                </a14:m>
                <a:endParaRPr lang="en-N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5C582D-29E8-AF4F-B871-DA6FEC589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93" y="20495"/>
                <a:ext cx="5768247" cy="1991186"/>
              </a:xfrm>
              <a:prstGeom prst="rect">
                <a:avLst/>
              </a:prstGeom>
              <a:blipFill>
                <a:blip r:embed="rId2"/>
                <a:stretch>
                  <a:fillRect l="-877" t="-1266" b="-6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7">
                <a:extLst>
                  <a:ext uri="{FF2B5EF4-FFF2-40B4-BE49-F238E27FC236}">
                    <a16:creationId xmlns:a16="http://schemas.microsoft.com/office/drawing/2014/main" id="{72B35912-48A9-7F4E-B05D-172669DF3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223"/>
                  </p:ext>
                </p:extLst>
              </p:nvPr>
            </p:nvGraphicFramePr>
            <p:xfrm>
              <a:off x="9641840" y="1"/>
              <a:ext cx="2550160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7540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637540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637540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637540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31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31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318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31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31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31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6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7">
                <a:extLst>
                  <a:ext uri="{FF2B5EF4-FFF2-40B4-BE49-F238E27FC236}">
                    <a16:creationId xmlns:a16="http://schemas.microsoft.com/office/drawing/2014/main" id="{72B35912-48A9-7F4E-B05D-172669DF3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223"/>
                  </p:ext>
                </p:extLst>
              </p:nvPr>
            </p:nvGraphicFramePr>
            <p:xfrm>
              <a:off x="9641840" y="1"/>
              <a:ext cx="2550160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7540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637540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637540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637540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00" t="-14815" r="-308000" b="-6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4815" r="-201961" b="-6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4000" t="-14815" r="-106000" b="-6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304000" t="-14815" r="-6000" b="-67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00" t="-119231" r="-308000" b="-5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00" t="-211111" r="-308000" b="-4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00" t="-323077" r="-308000" b="-3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00" t="-407407" r="-308000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2000" t="-526923" r="-308000" b="-18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6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9EEFAD-0B9F-0543-B345-6331BB35BF43}"/>
                  </a:ext>
                </a:extLst>
              </p:cNvPr>
              <p:cNvSpPr txBox="1"/>
              <p:nvPr/>
            </p:nvSpPr>
            <p:spPr>
              <a:xfrm>
                <a:off x="975360" y="2170669"/>
                <a:ext cx="9610195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b="1" dirty="0"/>
                  <a:t>Lemma: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,0,0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,1,0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9EEFAD-0B9F-0543-B345-6331BB35B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170669"/>
                <a:ext cx="9610195" cy="369332"/>
              </a:xfrm>
              <a:prstGeom prst="rect">
                <a:avLst/>
              </a:prstGeom>
              <a:blipFill>
                <a:blip r:embed="rId4"/>
                <a:stretch>
                  <a:fillRect l="-528" t="-6452" b="-225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C4FEB2-6C81-0047-B949-3736F3153E71}"/>
                  </a:ext>
                </a:extLst>
              </p:cNvPr>
              <p:cNvSpPr txBox="1"/>
              <p:nvPr/>
            </p:nvSpPr>
            <p:spPr>
              <a:xfrm>
                <a:off x="975360" y="2653953"/>
                <a:ext cx="6481070" cy="48577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L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𝑋𝐴𝐵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L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NL" dirty="0"/>
                  <a:t>.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C4FEB2-6C81-0047-B949-3736F315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653953"/>
                <a:ext cx="6481070" cy="485774"/>
              </a:xfrm>
              <a:prstGeom prst="rect">
                <a:avLst/>
              </a:prstGeom>
              <a:blipFill>
                <a:blip r:embed="rId5"/>
                <a:stretch>
                  <a:fillRect r="-586" b="-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165E0C-6B3B-D049-A71A-B1CE356B67F9}"/>
                  </a:ext>
                </a:extLst>
              </p:cNvPr>
              <p:cNvSpPr txBox="1"/>
              <p:nvPr/>
            </p:nvSpPr>
            <p:spPr>
              <a:xfrm>
                <a:off x="975360" y="3278281"/>
                <a:ext cx="7102650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More complicated characterisation and explicit strategies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165E0C-6B3B-D049-A71A-B1CE356B6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3278281"/>
                <a:ext cx="7102650" cy="369332"/>
              </a:xfrm>
              <a:prstGeom prst="rect">
                <a:avLst/>
              </a:prstGeom>
              <a:blipFill>
                <a:blip r:embed="rId6"/>
                <a:stretch>
                  <a:fillRect l="-714" t="-10000" r="-714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617F513-42BB-D249-BB00-311ACBC40129}"/>
              </a:ext>
            </a:extLst>
          </p:cNvPr>
          <p:cNvGrpSpPr/>
          <p:nvPr/>
        </p:nvGrpSpPr>
        <p:grpSpPr>
          <a:xfrm>
            <a:off x="975360" y="3801194"/>
            <a:ext cx="10168168" cy="2873603"/>
            <a:chOff x="975360" y="3801194"/>
            <a:chExt cx="10168168" cy="287360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1B256C-060F-AD45-B9B6-21A79C9B7A22}"/>
                </a:ext>
              </a:extLst>
            </p:cNvPr>
            <p:cNvSpPr/>
            <p:nvPr/>
          </p:nvSpPr>
          <p:spPr>
            <a:xfrm>
              <a:off x="975360" y="3801194"/>
              <a:ext cx="9855200" cy="28736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8B4F98-6E21-4942-B806-475C814AF58D}"/>
                    </a:ext>
                  </a:extLst>
                </p:cNvPr>
                <p:cNvSpPr txBox="1"/>
                <p:nvPr/>
              </p:nvSpPr>
              <p:spPr>
                <a:xfrm>
                  <a:off x="975360" y="3801194"/>
                  <a:ext cx="10168168" cy="5346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a14:m>
                  <a:r>
                    <a:rPr lang="en-NL" dirty="0"/>
                    <a:t> can be achieved with an explicit state and measurement with one qubit each.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8B4F98-6E21-4942-B806-475C814AF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60" y="3801194"/>
                  <a:ext cx="10168168" cy="534634"/>
                </a:xfrm>
                <a:prstGeom prst="rect">
                  <a:avLst/>
                </a:prstGeom>
                <a:blipFill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24A2F1C-F6D7-9746-969E-1CED3F7C3795}"/>
                    </a:ext>
                  </a:extLst>
                </p:cNvPr>
                <p:cNvSpPr txBox="1"/>
                <p:nvPr/>
              </p:nvSpPr>
              <p:spPr>
                <a:xfrm>
                  <a:off x="975360" y="4292492"/>
                  <a:ext cx="962026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/>
                    <a:t>S</a:t>
                  </a:r>
                  <a:r>
                    <a:rPr lang="en-NL" dirty="0"/>
                    <a:t>trategy is optimal if shared entangled state has local dimension 2, and projective measurements: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NL" dirty="0"/>
                    <a:t>Parametrizing the problem, we have to show that </a:t>
                  </a:r>
                  <a14:m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a14:m>
                  <a:r>
                    <a:rPr lang="en-NL" dirty="0"/>
                    <a:t> for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a14:m>
                  <a:r>
                    <a:rPr lang="en-NL" dirty="0"/>
                    <a:t> and </a:t>
                  </a:r>
                </a:p>
                <a:p>
                  <a:endParaRPr lang="en-NL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24A2F1C-F6D7-9746-969E-1CED3F7C37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60" y="4292492"/>
                  <a:ext cx="9620262" cy="923330"/>
                </a:xfrm>
                <a:prstGeom prst="rect">
                  <a:avLst/>
                </a:prstGeom>
                <a:blipFill>
                  <a:blip r:embed="rId8"/>
                  <a:stretch>
                    <a:fillRect l="-395" t="-135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F91336B-4D59-0C47-9010-2158703E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37920" y="4938124"/>
              <a:ext cx="5252720" cy="83897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2E3599-C0EA-1D4D-A3E3-40AF3152E28F}"/>
                </a:ext>
              </a:extLst>
            </p:cNvPr>
            <p:cNvSpPr txBox="1"/>
            <p:nvPr/>
          </p:nvSpPr>
          <p:spPr>
            <a:xfrm>
              <a:off x="975360" y="6305465"/>
              <a:ext cx="6166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General strategy reduces to the above using Jordan’s lemma.</a:t>
              </a:r>
              <a:endParaRPr lang="en-NL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9A471F4-ABE0-CA44-B68D-6317CADF5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37920" y="5744186"/>
              <a:ext cx="7630160" cy="523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863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Summary of Contributions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194BCF7-3E75-BE48-BCCC-3D5E920B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38" y="863600"/>
            <a:ext cx="6152121" cy="5720079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Local Simultaneous State Discrimination: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Example with two-regime behavior</a:t>
            </a: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Separating example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Binary inputs: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NP-hardness of 3-party LSSD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01C90-BA6F-7D42-8C21-208C9298B2CC}"/>
              </a:ext>
            </a:extLst>
          </p:cNvPr>
          <p:cNvGrpSpPr/>
          <p:nvPr/>
        </p:nvGrpSpPr>
        <p:grpSpPr>
          <a:xfrm>
            <a:off x="5659315" y="1723023"/>
            <a:ext cx="2415130" cy="1548581"/>
            <a:chOff x="6826133" y="3450224"/>
            <a:chExt cx="4325536" cy="2730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7C1F4C-0054-5840-8BFF-2D67EB6D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6133" y="3464358"/>
              <a:ext cx="4325536" cy="27160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6FB82C-D695-124A-BBA7-F6BFBAC25D7B}"/>
                </a:ext>
              </a:extLst>
            </p:cNvPr>
            <p:cNvSpPr/>
            <p:nvPr/>
          </p:nvSpPr>
          <p:spPr>
            <a:xfrm>
              <a:off x="7172960" y="3450224"/>
              <a:ext cx="2245360" cy="2379002"/>
            </a:xfrm>
            <a:prstGeom prst="rect">
              <a:avLst/>
            </a:prstGeom>
            <a:solidFill>
              <a:srgbClr val="7030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7834F1-4120-D04E-A7F8-69CF6A8E1CCE}"/>
                </a:ext>
              </a:extLst>
            </p:cNvPr>
            <p:cNvSpPr/>
            <p:nvPr/>
          </p:nvSpPr>
          <p:spPr>
            <a:xfrm>
              <a:off x="9418320" y="3450224"/>
              <a:ext cx="1574415" cy="2379002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4DC6AE7-7874-E844-9951-1C965BD686E8}"/>
                  </a:ext>
                </a:extLst>
              </p:cNvPr>
              <p:cNvSpPr txBox="1"/>
              <p:nvPr/>
            </p:nvSpPr>
            <p:spPr>
              <a:xfrm>
                <a:off x="1401786" y="4883137"/>
                <a:ext cx="10208051" cy="4901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NL" sz="2400" dirty="0"/>
                  <a:t>For binary </a:t>
                </a:r>
                <a14:m>
                  <m:oMath xmlns:m="http://schemas.openxmlformats.org/officeDocument/2006/math"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NL" sz="2400" dirty="0"/>
                  <a:t>, we have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4DC6AE7-7874-E844-9951-1C965BD6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86" y="4883137"/>
                <a:ext cx="10208051" cy="490199"/>
              </a:xfrm>
              <a:prstGeom prst="rect">
                <a:avLst/>
              </a:prstGeom>
              <a:blipFill>
                <a:blip r:embed="rId4"/>
                <a:stretch>
                  <a:fillRect l="-994" t="-7692" b="-256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65A76A-0B56-784E-BE8A-77A2EB6B4B48}"/>
                  </a:ext>
                </a:extLst>
              </p:cNvPr>
              <p:cNvSpPr txBox="1"/>
              <p:nvPr/>
            </p:nvSpPr>
            <p:spPr>
              <a:xfrm>
                <a:off x="1401786" y="3360923"/>
                <a:ext cx="8984165" cy="4901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NL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𝑋𝐴𝐵</m:t>
                        </m:r>
                      </m:sub>
                    </m:sSub>
                  </m:oMath>
                </a14:m>
                <a:r>
                  <a:rPr lang="en-NL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65A76A-0B56-784E-BE8A-77A2EB6B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86" y="3360923"/>
                <a:ext cx="8984165" cy="490199"/>
              </a:xfrm>
              <a:prstGeom prst="rect">
                <a:avLst/>
              </a:prstGeom>
              <a:blipFill>
                <a:blip r:embed="rId5"/>
                <a:stretch>
                  <a:fillRect l="-1130" t="-75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7F1AB6-5392-0447-AE75-00AADAF88E65}"/>
                  </a:ext>
                </a:extLst>
              </p:cNvPr>
              <p:cNvSpPr txBox="1"/>
              <p:nvPr/>
            </p:nvSpPr>
            <p:spPr>
              <a:xfrm>
                <a:off x="1401786" y="6184915"/>
                <a:ext cx="813613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𝑋𝐴𝐵𝐶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NP-hard.</a:t>
                </a: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7F1AB6-5392-0447-AE75-00AADAF88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86" y="6184915"/>
                <a:ext cx="8136138" cy="461665"/>
              </a:xfrm>
              <a:prstGeom prst="rect">
                <a:avLst/>
              </a:prstGeom>
              <a:blipFill>
                <a:blip r:embed="rId6"/>
                <a:stretch>
                  <a:fillRect l="-1246" t="-13514" r="-1090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27">
                <a:extLst>
                  <a:ext uri="{FF2B5EF4-FFF2-40B4-BE49-F238E27FC236}">
                    <a16:creationId xmlns:a16="http://schemas.microsoft.com/office/drawing/2014/main" id="{FBABAD78-8E3E-4C45-B320-8B3AEC27B9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484358" y="2717799"/>
              <a:ext cx="1707644" cy="1937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911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𝑋𝐴𝐵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L" sz="140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L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27">
                <a:extLst>
                  <a:ext uri="{FF2B5EF4-FFF2-40B4-BE49-F238E27FC236}">
                    <a16:creationId xmlns:a16="http://schemas.microsoft.com/office/drawing/2014/main" id="{FBABAD78-8E3E-4C45-B320-8B3AEC27B9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484358" y="2717799"/>
              <a:ext cx="1707644" cy="1937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911">
                      <a:extLst>
                        <a:ext uri="{9D8B030D-6E8A-4147-A177-3AD203B41FA5}">
                          <a16:colId xmlns:a16="http://schemas.microsoft.com/office/drawing/2014/main" val="77203648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3495928353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4175186805"/>
                        </a:ext>
                      </a:extLst>
                    </a:gridCol>
                    <a:gridCol w="426911">
                      <a:extLst>
                        <a:ext uri="{9D8B030D-6E8A-4147-A177-3AD203B41FA5}">
                          <a16:colId xmlns:a16="http://schemas.microsoft.com/office/drawing/2014/main" val="2936527772"/>
                        </a:ext>
                      </a:extLst>
                    </a:gridCol>
                  </a:tblGrid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r="-305882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102941" r="-205882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02941" r="-105882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302941" r="-5882" b="-6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828867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104000" r="-305882" b="-5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0268011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196154" r="-305882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40014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296154" r="-305882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76476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412000" r="-305882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596019"/>
                      </a:ext>
                    </a:extLst>
                  </a:tr>
                  <a:tr h="322921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7"/>
                          <a:stretch>
                            <a:fillRect l="-2941" t="-492308" r="-305882" b="-1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431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E64CE9F-5CAB-4741-9624-8A764F06E1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526" y="81708"/>
            <a:ext cx="4969036" cy="16038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3120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/>
              <p:nvPr/>
            </p:nvSpPr>
            <p:spPr>
              <a:xfrm>
                <a:off x="802898" y="2664495"/>
                <a:ext cx="5143321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𝑋𝐴𝐵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B8651-2BFF-6B4D-9FEA-02278B4F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98" y="2664495"/>
                <a:ext cx="5143321" cy="785728"/>
              </a:xfrm>
              <a:prstGeom prst="rect">
                <a:avLst/>
              </a:prstGeom>
              <a:blipFill>
                <a:blip r:embed="rId2"/>
                <a:stretch>
                  <a:fillRect t="-117460" r="-246" b="-1619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7">
            <a:extLst>
              <a:ext uri="{FF2B5EF4-FFF2-40B4-BE49-F238E27FC236}">
                <a16:creationId xmlns:a16="http://schemas.microsoft.com/office/drawing/2014/main" id="{BE268E9C-9161-9342-8DE8-7581BABE3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740" y="1853234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F0369C-B957-C049-A72A-C04612EC0208}"/>
                  </a:ext>
                </a:extLst>
              </p:cNvPr>
              <p:cNvSpPr txBox="1"/>
              <p:nvPr/>
            </p:nvSpPr>
            <p:spPr>
              <a:xfrm>
                <a:off x="4141303" y="1148715"/>
                <a:ext cx="1413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F0369C-B957-C049-A72A-C04612EC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3" y="1148715"/>
                <a:ext cx="1413525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7">
            <a:extLst>
              <a:ext uri="{FF2B5EF4-FFF2-40B4-BE49-F238E27FC236}">
                <a16:creationId xmlns:a16="http://schemas.microsoft.com/office/drawing/2014/main" id="{463459B2-5554-E347-93D9-D0D117C6C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5303" y="1224612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7DF75A6-8328-B34F-99F9-2172287BE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303" y="1958163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B832EC13-A9B6-F64A-B148-BFBF670B2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1421" y="1028774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BAB1561-8122-E24F-B656-C7A517A6D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1421" y="2497810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B923C3-8579-464D-8C1A-49068947559B}"/>
              </a:ext>
            </a:extLst>
          </p:cNvPr>
          <p:cNvGrpSpPr/>
          <p:nvPr/>
        </p:nvGrpSpPr>
        <p:grpSpPr>
          <a:xfrm>
            <a:off x="6034012" y="611472"/>
            <a:ext cx="1013875" cy="1013875"/>
            <a:chOff x="3244125" y="4138887"/>
            <a:chExt cx="1864553" cy="18645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F6F64B-4791-AA44-9EE6-3EA34FA9C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DF098E-2C88-0547-BDBD-AEA60BA2CAF8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1410D1-7A57-BC42-85D3-D5C69DA2DCE2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E1F2921-D06D-F94B-B377-4C9F8961D9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C6756D-9C56-194A-9F4A-9D3B8B572465}"/>
              </a:ext>
            </a:extLst>
          </p:cNvPr>
          <p:cNvGrpSpPr/>
          <p:nvPr/>
        </p:nvGrpSpPr>
        <p:grpSpPr>
          <a:xfrm>
            <a:off x="5946219" y="1961359"/>
            <a:ext cx="1101668" cy="1101668"/>
            <a:chOff x="4617333" y="3795541"/>
            <a:chExt cx="1823513" cy="18235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DF1C58-902F-1A43-A67F-856DF22A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C8495B-D9B9-F745-A190-21E06670FD4A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C80D1D4-3263-3F49-83BC-C35978E1A4AE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91EB188-E114-8C46-B304-99872C9C64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1224064" y="1216049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709CCB-36CE-9142-9ACB-C37C89078473}"/>
                  </a:ext>
                </a:extLst>
              </p:cNvPr>
              <p:cNvSpPr txBox="1"/>
              <p:nvPr/>
            </p:nvSpPr>
            <p:spPr>
              <a:xfrm>
                <a:off x="6943892" y="524373"/>
                <a:ext cx="1037015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709CCB-36CE-9142-9ACB-C37C89078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92" y="524373"/>
                <a:ext cx="1037015" cy="482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A4C81E-4FE6-D34F-AE87-790DA4B44C4F}"/>
                  </a:ext>
                </a:extLst>
              </p:cNvPr>
              <p:cNvSpPr txBox="1"/>
              <p:nvPr/>
            </p:nvSpPr>
            <p:spPr>
              <a:xfrm>
                <a:off x="7047887" y="2605876"/>
                <a:ext cx="1004762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A4C81E-4FE6-D34F-AE87-790DA4B44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887" y="2605876"/>
                <a:ext cx="1004762" cy="482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/>
              <p:nvPr/>
            </p:nvSpPr>
            <p:spPr>
              <a:xfrm>
                <a:off x="2152471" y="1248749"/>
                <a:ext cx="1414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71" y="1248749"/>
                <a:ext cx="141494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A65F93-DB4B-E840-BECC-5C8C6963BB29}"/>
                  </a:ext>
                </a:extLst>
              </p:cNvPr>
              <p:cNvSpPr txBox="1"/>
              <p:nvPr/>
            </p:nvSpPr>
            <p:spPr>
              <a:xfrm>
                <a:off x="4141302" y="2137327"/>
                <a:ext cx="1241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A65F93-DB4B-E840-BECC-5C8C6963B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2" y="2137327"/>
                <a:ext cx="1241549" cy="369332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260980-4DC4-B44F-972D-352D6274DD21}"/>
                  </a:ext>
                </a:extLst>
              </p:cNvPr>
              <p:cNvSpPr txBox="1"/>
              <p:nvPr/>
            </p:nvSpPr>
            <p:spPr>
              <a:xfrm>
                <a:off x="7980907" y="1537064"/>
                <a:ext cx="2682016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</a:t>
                </a:r>
                <a:r>
                  <a:rPr lang="en-NL" sz="2400" dirty="0"/>
                  <a:t>in iff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260980-4DC4-B44F-972D-352D6274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07" y="1537064"/>
                <a:ext cx="2682016" cy="461665"/>
              </a:xfrm>
              <a:prstGeom prst="rect">
                <a:avLst/>
              </a:prstGeom>
              <a:blipFill>
                <a:blip r:embed="rId14"/>
                <a:stretch>
                  <a:fillRect l="-3774" t="-5263" b="-289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75EFE7-9DEE-3249-8FB3-E047CC8EAC42}"/>
                  </a:ext>
                </a:extLst>
              </p:cNvPr>
              <p:cNvSpPr txBox="1"/>
              <p:nvPr/>
            </p:nvSpPr>
            <p:spPr>
              <a:xfrm>
                <a:off x="789843" y="3433232"/>
                <a:ext cx="10208051" cy="4901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NL" sz="2400" dirty="0"/>
                  <a:t>For binary </a:t>
                </a:r>
                <a14:m>
                  <m:oMath xmlns:m="http://schemas.openxmlformats.org/officeDocument/2006/math"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NL" sz="2400" dirty="0"/>
                  <a:t>, we have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75EFE7-9DEE-3249-8FB3-E047CC8EA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43" y="3433232"/>
                <a:ext cx="10208051" cy="490199"/>
              </a:xfrm>
              <a:prstGeom prst="rect">
                <a:avLst/>
              </a:prstGeom>
              <a:blipFill>
                <a:blip r:embed="rId15"/>
                <a:stretch>
                  <a:fillRect l="-995" t="-75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35448E5-248E-0B49-A8F8-651EE847BA61}"/>
                  </a:ext>
                </a:extLst>
              </p:cNvPr>
              <p:cNvSpPr txBox="1"/>
              <p:nvPr/>
            </p:nvSpPr>
            <p:spPr>
              <a:xfrm>
                <a:off x="731880" y="3979892"/>
                <a:ext cx="9899998" cy="8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≈0.293</m:t>
                    </m:r>
                  </m:oMath>
                </a14:m>
                <a:r>
                  <a:rPr lang="en-NL" sz="20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.</a:t>
                </a:r>
                <a:r>
                  <a:rPr lang="en-NL" sz="2000" dirty="0"/>
                  <a:t> </a:t>
                </a:r>
              </a:p>
              <a:p>
                <a:r>
                  <a:rPr lang="en-NL" sz="2000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NL" sz="2000" dirty="0"/>
                  <a:t> and independent copy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NL" sz="2000" dirty="0"/>
                  <a:t>.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′;</m:t>
                        </m:r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/>
                  <a:t>?</a:t>
                </a:r>
                <a:r>
                  <a:rPr lang="ar-AE" sz="2000" dirty="0"/>
                  <a:t> </a:t>
                </a:r>
                <a:endParaRPr lang="en-NL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35448E5-248E-0B49-A8F8-651EE847B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0" y="3979892"/>
                <a:ext cx="9899998" cy="853439"/>
              </a:xfrm>
              <a:prstGeom prst="rect">
                <a:avLst/>
              </a:prstGeom>
              <a:blipFill>
                <a:blip r:embed="rId16"/>
                <a:stretch>
                  <a:fillRect l="-640" b="-1176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7FE8FF-AB43-4148-A103-FA353274E144}"/>
                  </a:ext>
                </a:extLst>
              </p:cNvPr>
              <p:cNvSpPr txBox="1"/>
              <p:nvPr/>
            </p:nvSpPr>
            <p:spPr>
              <a:xfrm>
                <a:off x="741505" y="4858852"/>
                <a:ext cx="9899998" cy="1142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Both Alice and Bob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NL" sz="2000" dirty="0"/>
                  <a:t> 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NL" sz="2000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sz="2000" dirty="0"/>
                  <a:t> otherwise.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≈0.271&gt;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NL" sz="2000" dirty="0"/>
                  <a:t>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7FE8FF-AB43-4148-A103-FA353274E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05" y="4858852"/>
                <a:ext cx="9899998" cy="1142492"/>
              </a:xfrm>
              <a:prstGeom prst="rect">
                <a:avLst/>
              </a:prstGeom>
              <a:blipFill>
                <a:blip r:embed="rId17"/>
                <a:stretch>
                  <a:fillRect l="-640" t="-21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06BF8B-6257-944D-91E4-288D15835619}"/>
                  </a:ext>
                </a:extLst>
              </p:cNvPr>
              <p:cNvSpPr txBox="1"/>
              <p:nvPr/>
            </p:nvSpPr>
            <p:spPr>
              <a:xfrm>
                <a:off x="741505" y="5873108"/>
                <a:ext cx="9899998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NL" sz="2000" dirty="0"/>
                  <a:t>  and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NL" sz="2000" dirty="0"/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06BF8B-6257-944D-91E4-288D15835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05" y="5873108"/>
                <a:ext cx="9899998" cy="961545"/>
              </a:xfrm>
              <a:prstGeom prst="rect">
                <a:avLst/>
              </a:prstGeom>
              <a:blipFill>
                <a:blip r:embed="rId18"/>
                <a:stretch>
                  <a:fillRect l="-640" b="-38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822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Multipartite LSSD is NP-hard</a:t>
            </a:r>
          </a:p>
        </p:txBody>
      </p:sp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23529"/>
          <a:stretch>
            <a:fillRect/>
          </a:stretch>
        </p:blipFill>
        <p:spPr>
          <a:xfrm>
            <a:off x="446821" y="2132856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4B2FB4-4344-104F-B655-4A51F536F638}"/>
                  </a:ext>
                </a:extLst>
              </p:cNvPr>
              <p:cNvSpPr txBox="1"/>
              <p:nvPr/>
            </p:nvSpPr>
            <p:spPr>
              <a:xfrm>
                <a:off x="446821" y="4989159"/>
                <a:ext cx="10236370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𝑋𝐴𝐵𝐶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𝑋𝐴𝐵𝐶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⊗|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|⊗|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4B2FB4-4344-104F-B655-4A51F536F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1" y="4989159"/>
                <a:ext cx="10236370" cy="862800"/>
              </a:xfrm>
              <a:prstGeom prst="rect">
                <a:avLst/>
              </a:prstGeom>
              <a:blipFill>
                <a:blip r:embed="rId3"/>
                <a:stretch>
                  <a:fillRect t="-120290" b="-16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210B118-6C1D-A140-9861-FA88AAA57AA9}"/>
              </a:ext>
            </a:extLst>
          </p:cNvPr>
          <p:cNvGrpSpPr/>
          <p:nvPr/>
        </p:nvGrpSpPr>
        <p:grpSpPr>
          <a:xfrm>
            <a:off x="1288581" y="756362"/>
            <a:ext cx="10175203" cy="3864507"/>
            <a:chOff x="1288581" y="756362"/>
            <a:chExt cx="10175203" cy="3864507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BE268E9C-9161-9342-8DE8-7581BABE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9497" y="2770041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/>
                <p:nvPr/>
              </p:nvSpPr>
              <p:spPr>
                <a:xfrm>
                  <a:off x="3693674" y="1291538"/>
                  <a:ext cx="1413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1F0369C-B957-C049-A72A-C04612EC0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674" y="1291538"/>
                  <a:ext cx="141352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63459B2-5554-E347-93D9-D0D117C6C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8060" y="1369502"/>
              <a:ext cx="1101668" cy="591146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7DF75A6-8328-B34F-99F9-2172287BE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060" y="3639420"/>
              <a:ext cx="1101668" cy="456767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B832EC13-A9B6-F64A-B148-BFBF670B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4178" y="1173664"/>
              <a:ext cx="1013875" cy="15514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BAB1561-8122-E24F-B656-C7A517A6D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4178" y="2642700"/>
              <a:ext cx="101387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B923C3-8579-464D-8C1A-49068947559B}"/>
                </a:ext>
              </a:extLst>
            </p:cNvPr>
            <p:cNvGrpSpPr/>
            <p:nvPr/>
          </p:nvGrpSpPr>
          <p:grpSpPr>
            <a:xfrm>
              <a:off x="5256769" y="756362"/>
              <a:ext cx="1013875" cy="1013875"/>
              <a:chOff x="3244125" y="4138887"/>
              <a:chExt cx="1864553" cy="18645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F6F64B-4791-AA44-9EE6-3EA34FA9C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125" y="4138887"/>
                <a:ext cx="1864553" cy="1864553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DF098E-2C88-0547-BDBD-AEA60BA2CAF8}"/>
                  </a:ext>
                </a:extLst>
              </p:cNvPr>
              <p:cNvGrpSpPr/>
              <p:nvPr/>
            </p:nvGrpSpPr>
            <p:grpSpPr>
              <a:xfrm>
                <a:off x="3737489" y="4717559"/>
                <a:ext cx="877824" cy="377655"/>
                <a:chOff x="4572000" y="1773879"/>
                <a:chExt cx="877824" cy="37765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81410D1-7A57-BC42-85D3-D5C69DA2DCE2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8E1F2921-D06D-F94B-B377-4C9F8961D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C6756D-9C56-194A-9F4A-9D3B8B572465}"/>
                </a:ext>
              </a:extLst>
            </p:cNvPr>
            <p:cNvGrpSpPr/>
            <p:nvPr/>
          </p:nvGrpSpPr>
          <p:grpSpPr>
            <a:xfrm>
              <a:off x="5168976" y="2106249"/>
              <a:ext cx="1101668" cy="1101668"/>
              <a:chOff x="4617333" y="3795541"/>
              <a:chExt cx="1823513" cy="182351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FDF1C58-902F-1A43-A67F-856DF22AA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C8495B-D9B9-F745-A190-21E06670FD4A}"/>
                  </a:ext>
                </a:extLst>
              </p:cNvPr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80D1D4-3263-3F49-83BC-C35978E1A4AE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91EB188-E114-8C46-B304-99872C9C6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/>
                <p:nvPr/>
              </p:nvSpPr>
              <p:spPr>
                <a:xfrm>
                  <a:off x="6166649" y="1263299"/>
                  <a:ext cx="1037015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709CCB-36CE-9142-9ACB-C37C89078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649" y="1263299"/>
                  <a:ext cx="1037015" cy="4826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/>
                <p:nvPr/>
              </p:nvSpPr>
              <p:spPr>
                <a:xfrm>
                  <a:off x="6270644" y="2750766"/>
                  <a:ext cx="1004762" cy="482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A4C81E-4FE6-D34F-AE87-790DA4B44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644" y="2750766"/>
                  <a:ext cx="1004762" cy="4826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7BD75A7-967D-C64B-893F-89F47BE4885D}"/>
                    </a:ext>
                  </a:extLst>
                </p:cNvPr>
                <p:cNvSpPr txBox="1"/>
                <p:nvPr/>
              </p:nvSpPr>
              <p:spPr>
                <a:xfrm>
                  <a:off x="1288581" y="2248121"/>
                  <a:ext cx="22141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𝑋𝐴𝐵𝐶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7BD75A7-967D-C64B-893F-89F47BE48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581" y="2248121"/>
                  <a:ext cx="221412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EA65F93-DB4B-E840-BECC-5C8C6963BB29}"/>
                    </a:ext>
                  </a:extLst>
                </p:cNvPr>
                <p:cNvSpPr txBox="1"/>
                <p:nvPr/>
              </p:nvSpPr>
              <p:spPr>
                <a:xfrm>
                  <a:off x="3784593" y="3816563"/>
                  <a:ext cx="12415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EA65F93-DB4B-E840-BECC-5C8C6963B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593" y="3816563"/>
                  <a:ext cx="124154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4A0F19-CF6B-3A44-9C8F-3B5BDE4E0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1" r="6230" b="5607"/>
            <a:stretch/>
          </p:blipFill>
          <p:spPr>
            <a:xfrm>
              <a:off x="5243347" y="3508360"/>
              <a:ext cx="1013875" cy="1071589"/>
            </a:xfrm>
            <a:prstGeom prst="rect">
              <a:avLst/>
            </a:prstGeom>
          </p:spPr>
        </p:pic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A8590E31-B3E9-E041-8D41-22D1ECFA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724" y="2770041"/>
              <a:ext cx="115904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DCBC3C-4579-7545-8BD7-53B74F015CB7}"/>
                    </a:ext>
                  </a:extLst>
                </p:cNvPr>
                <p:cNvSpPr txBox="1"/>
                <p:nvPr/>
              </p:nvSpPr>
              <p:spPr>
                <a:xfrm>
                  <a:off x="3784593" y="2374262"/>
                  <a:ext cx="12415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DCBC3C-4579-7545-8BD7-53B74F015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593" y="2374262"/>
                  <a:ext cx="124154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499B84FC-90BB-FD4F-A1D8-573A1CBC1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4178" y="4028440"/>
              <a:ext cx="101387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32D16A-5EB7-F34A-B9DF-9A0606AB6ECF}"/>
                    </a:ext>
                  </a:extLst>
                </p:cNvPr>
                <p:cNvSpPr txBox="1"/>
                <p:nvPr/>
              </p:nvSpPr>
              <p:spPr>
                <a:xfrm>
                  <a:off x="6270644" y="4136506"/>
                  <a:ext cx="967188" cy="484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32D16A-5EB7-F34A-B9DF-9A0606AB6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644" y="4136506"/>
                  <a:ext cx="967188" cy="4843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A2B29D3-868B-254F-8F74-50B9266175BC}"/>
                    </a:ext>
                  </a:extLst>
                </p:cNvPr>
                <p:cNvSpPr txBox="1"/>
                <p:nvPr/>
              </p:nvSpPr>
              <p:spPr>
                <a:xfrm>
                  <a:off x="7980907" y="1537064"/>
                  <a:ext cx="3482877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dirty="0"/>
                    <a:t>W</a:t>
                  </a:r>
                  <a:r>
                    <a:rPr lang="en-NL" sz="2400" dirty="0"/>
                    <a:t>in iff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endParaRPr lang="en-NL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A2B29D3-868B-254F-8F74-50B926617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07" y="1537064"/>
                  <a:ext cx="3482877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909" t="-5263" b="-2894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50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Graphs and Matchings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3BB4FD-91C1-9846-829D-A989AF7E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30" y="1535340"/>
            <a:ext cx="332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D52D-5FB9-A540-ABD9-C0CFDF3D6AED}"/>
                  </a:ext>
                </a:extLst>
              </p:cNvPr>
              <p:cNvSpPr txBox="1"/>
              <p:nvPr/>
            </p:nvSpPr>
            <p:spPr>
              <a:xfrm>
                <a:off x="438704" y="1063057"/>
                <a:ext cx="5512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: hyperedges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NL" dirty="0"/>
                  <a:t> are non-empty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D52D-5FB9-A540-ABD9-C0CFDF3D6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4" y="1063057"/>
                <a:ext cx="5512984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37115297-F0EB-6648-8BD9-0AE943099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4"/>
          <a:stretch/>
        </p:blipFill>
        <p:spPr bwMode="auto">
          <a:xfrm>
            <a:off x="6437481" y="1809130"/>
            <a:ext cx="2838450" cy="22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4BE0233-1488-9848-9EE9-C39859E2A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1" b="32712"/>
          <a:stretch/>
        </p:blipFill>
        <p:spPr bwMode="auto">
          <a:xfrm>
            <a:off x="6240843" y="4056220"/>
            <a:ext cx="2834640" cy="23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A37049C-E26C-2647-9B87-3FDB702D571E}"/>
              </a:ext>
            </a:extLst>
          </p:cNvPr>
          <p:cNvSpPr txBox="1"/>
          <p:nvPr/>
        </p:nvSpPr>
        <p:spPr>
          <a:xfrm>
            <a:off x="6500316" y="1009589"/>
            <a:ext cx="50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3-partite hypergraph: each hyperedge contains exactly one vertex from each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792E5C-2548-8B47-AB1F-59E4F1BB5ECD}"/>
                  </a:ext>
                </a:extLst>
              </p:cNvPr>
              <p:cNvSpPr txBox="1"/>
              <p:nvPr/>
            </p:nvSpPr>
            <p:spPr>
              <a:xfrm>
                <a:off x="532733" y="4429254"/>
                <a:ext cx="5507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</a:t>
                </a:r>
                <a:r>
                  <a:rPr lang="en-NL" dirty="0"/>
                  <a:t>atching: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NL" dirty="0"/>
                  <a:t>of mutually disjoint hyperedges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792E5C-2548-8B47-AB1F-59E4F1BB5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3" y="4429254"/>
                <a:ext cx="5507662" cy="369332"/>
              </a:xfrm>
              <a:prstGeom prst="rect">
                <a:avLst/>
              </a:prstGeom>
              <a:blipFill>
                <a:blip r:embed="rId5"/>
                <a:stretch>
                  <a:fillRect l="-920"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AE56FE-C5E3-EE4D-B058-D8759460FC66}"/>
                  </a:ext>
                </a:extLst>
              </p:cNvPr>
              <p:cNvSpPr txBox="1"/>
              <p:nvPr/>
            </p:nvSpPr>
            <p:spPr>
              <a:xfrm>
                <a:off x="532733" y="4798586"/>
                <a:ext cx="4835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 above: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dirty="0"/>
                  <a:t> are matchings,</a:t>
                </a:r>
              </a:p>
              <a:p>
                <a:r>
                  <a:rPr lang="en-GB" dirty="0"/>
                  <a:t>B</a:t>
                </a:r>
                <a:r>
                  <a:rPr lang="en-NL" dirty="0"/>
                  <a:t>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dirty="0"/>
                  <a:t> is not,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AE56FE-C5E3-EE4D-B058-D8759460F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3" y="4798586"/>
                <a:ext cx="4835170" cy="646331"/>
              </a:xfrm>
              <a:prstGeom prst="rect">
                <a:avLst/>
              </a:prstGeom>
              <a:blipFill>
                <a:blip r:embed="rId6"/>
                <a:stretch>
                  <a:fillRect l="-1047" t="-3846" b="-153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>
            <a:extLst>
              <a:ext uri="{FF2B5EF4-FFF2-40B4-BE49-F238E27FC236}">
                <a16:creationId xmlns:a16="http://schemas.microsoft.com/office/drawing/2014/main" id="{60119C5B-6512-3F4C-B55B-0780DBEFE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4" b="-463"/>
          <a:stretch/>
        </p:blipFill>
        <p:spPr bwMode="auto">
          <a:xfrm>
            <a:off x="9275931" y="4056220"/>
            <a:ext cx="2834640" cy="21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E20927-F42B-A044-A1AC-E4C7726FAD44}"/>
                  </a:ext>
                </a:extLst>
              </p:cNvPr>
              <p:cNvSpPr txBox="1"/>
              <p:nvPr/>
            </p:nvSpPr>
            <p:spPr>
              <a:xfrm>
                <a:off x="532733" y="5612502"/>
                <a:ext cx="5618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maximum cardinality </a:t>
                </a:r>
                <a:r>
                  <a:rPr lang="en-US" dirty="0"/>
                  <a:t>of a matching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lang="en-N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E20927-F42B-A044-A1AC-E4C7726FA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3" y="5612502"/>
                <a:ext cx="5618974" cy="369332"/>
              </a:xfrm>
              <a:prstGeom prst="rect">
                <a:avLst/>
              </a:prstGeom>
              <a:blipFill>
                <a:blip r:embed="rId7"/>
                <a:stretch>
                  <a:fillRect l="-901" t="-10345" b="-275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246C345-4B75-9348-81DA-F7EE67CC95E2}"/>
              </a:ext>
            </a:extLst>
          </p:cNvPr>
          <p:cNvSpPr txBox="1"/>
          <p:nvPr/>
        </p:nvSpPr>
        <p:spPr>
          <a:xfrm>
            <a:off x="6500316" y="400275"/>
            <a:ext cx="538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8"/>
              </a:rPr>
              <a:t>https://en.wikipedia.org/wiki/3-dimensional_matching</a:t>
            </a:r>
            <a:r>
              <a:rPr lang="en-GB" dirty="0"/>
              <a:t>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10405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73" y="-77840"/>
            <a:ext cx="10515600" cy="1325563"/>
          </a:xfrm>
        </p:spPr>
        <p:txBody>
          <a:bodyPr/>
          <a:lstStyle/>
          <a:p>
            <a:r>
              <a:rPr lang="en-NL" dirty="0"/>
              <a:t>Hypergraphs and Matchings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3BB4FD-91C1-9846-829D-A989AF7E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30" y="1535340"/>
            <a:ext cx="332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D52D-5FB9-A540-ABD9-C0CFDF3D6AED}"/>
                  </a:ext>
                </a:extLst>
              </p:cNvPr>
              <p:cNvSpPr txBox="1"/>
              <p:nvPr/>
            </p:nvSpPr>
            <p:spPr>
              <a:xfrm>
                <a:off x="438704" y="1063057"/>
                <a:ext cx="6093912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sz="2000" dirty="0"/>
                  <a:t>: hyperedges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NL" sz="2000" dirty="0"/>
                  <a:t> are non-empty subsets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endParaRPr lang="en-NL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87D52D-5FB9-A540-ABD9-C0CFDF3D6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4" y="1063057"/>
                <a:ext cx="6093912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37115297-F0EB-6648-8BD9-0AE943099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b="67234"/>
          <a:stretch/>
        </p:blipFill>
        <p:spPr bwMode="auto">
          <a:xfrm>
            <a:off x="6891453" y="1809130"/>
            <a:ext cx="2384477" cy="22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4BE0233-1488-9848-9EE9-C39859E2A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32321" b="39051"/>
          <a:stretch/>
        </p:blipFill>
        <p:spPr bwMode="auto">
          <a:xfrm>
            <a:off x="6887643" y="3887276"/>
            <a:ext cx="2384477" cy="19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A37049C-E26C-2647-9B87-3FDB702D571E}"/>
              </a:ext>
            </a:extLst>
          </p:cNvPr>
          <p:cNvSpPr txBox="1"/>
          <p:nvPr/>
        </p:nvSpPr>
        <p:spPr>
          <a:xfrm>
            <a:off x="6887643" y="1009589"/>
            <a:ext cx="505561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L" sz="2000" dirty="0"/>
              <a:t>3-partite hypergraph: each hyperedge contains exactly one vertex from each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792E5C-2548-8B47-AB1F-59E4F1BB5ECD}"/>
                  </a:ext>
                </a:extLst>
              </p:cNvPr>
              <p:cNvSpPr txBox="1"/>
              <p:nvPr/>
            </p:nvSpPr>
            <p:spPr>
              <a:xfrm>
                <a:off x="532733" y="4429254"/>
                <a:ext cx="6154890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M</a:t>
                </a:r>
                <a:r>
                  <a:rPr lang="en-NL" sz="2000" dirty="0"/>
                  <a:t>atching: subset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NL" sz="2000" dirty="0"/>
                  <a:t> of mutually disjoint hyperedges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792E5C-2548-8B47-AB1F-59E4F1BB5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3" y="4429254"/>
                <a:ext cx="6154890" cy="400110"/>
              </a:xfrm>
              <a:prstGeom prst="rect">
                <a:avLst/>
              </a:prstGeom>
              <a:blipFill>
                <a:blip r:embed="rId5"/>
                <a:stretch>
                  <a:fillRect l="-1029" t="-6061" r="-206" b="-2424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AE56FE-C5E3-EE4D-B058-D8759460FC66}"/>
                  </a:ext>
                </a:extLst>
              </p:cNvPr>
              <p:cNvSpPr txBox="1"/>
              <p:nvPr/>
            </p:nvSpPr>
            <p:spPr>
              <a:xfrm>
                <a:off x="532733" y="4798586"/>
                <a:ext cx="53475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Example above: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sz="2000" dirty="0"/>
                  <a:t> are matchings,</a:t>
                </a:r>
              </a:p>
              <a:p>
                <a:r>
                  <a:rPr lang="en-GB" sz="2000" dirty="0"/>
                  <a:t>B</a:t>
                </a:r>
                <a:r>
                  <a:rPr lang="en-NL" sz="2000" dirty="0"/>
                  <a:t>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sz="2000" dirty="0"/>
                  <a:t> is not,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NL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AE56FE-C5E3-EE4D-B058-D8759460F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3" y="4798586"/>
                <a:ext cx="5347554" cy="707886"/>
              </a:xfrm>
              <a:prstGeom prst="rect">
                <a:avLst/>
              </a:prstGeom>
              <a:blipFill>
                <a:blip r:embed="rId6"/>
                <a:stretch>
                  <a:fillRect l="-1182" t="-3509" r="-236" b="-140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>
            <a:extLst>
              <a:ext uri="{FF2B5EF4-FFF2-40B4-BE49-F238E27FC236}">
                <a16:creationId xmlns:a16="http://schemas.microsoft.com/office/drawing/2014/main" id="{60119C5B-6512-3F4C-B55B-0780DBEFE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68704" b="4928"/>
          <a:stretch/>
        </p:blipFill>
        <p:spPr bwMode="auto">
          <a:xfrm>
            <a:off x="9625610" y="3895479"/>
            <a:ext cx="2384477" cy="18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E20927-F42B-A044-A1AC-E4C7726FAD44}"/>
                  </a:ext>
                </a:extLst>
              </p:cNvPr>
              <p:cNvSpPr txBox="1"/>
              <p:nvPr/>
            </p:nvSpPr>
            <p:spPr>
              <a:xfrm>
                <a:off x="532733" y="6287576"/>
                <a:ext cx="8269508" cy="40011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Theorem [Karp ‘72]: </a:t>
                </a:r>
                <a:r>
                  <a:rPr lang="en-US" sz="2000" dirty="0"/>
                  <a:t>computing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000" dirty="0"/>
                  <a:t> in 3-partite hypergraphs is NP-complete</a:t>
                </a:r>
                <a:endParaRPr lang="en-NL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E20927-F42B-A044-A1AC-E4C7726FA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3" y="6287576"/>
                <a:ext cx="8269508" cy="400110"/>
              </a:xfrm>
              <a:prstGeom prst="rect">
                <a:avLst/>
              </a:prstGeom>
              <a:blipFill>
                <a:blip r:embed="rId7"/>
                <a:stretch>
                  <a:fillRect l="-766" t="-6061" b="-2424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00A8E8C-89DC-4046-9E69-86F6272EA8D3}"/>
              </a:ext>
            </a:extLst>
          </p:cNvPr>
          <p:cNvSpPr txBox="1"/>
          <p:nvPr/>
        </p:nvSpPr>
        <p:spPr>
          <a:xfrm>
            <a:off x="7874924" y="445177"/>
            <a:ext cx="4235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8"/>
              </a:rPr>
              <a:t>https://en.wikipedia.org/wiki/3-dimensional_matching</a:t>
            </a:r>
            <a:r>
              <a:rPr lang="en-GB" sz="1400" dirty="0"/>
              <a:t> </a:t>
            </a:r>
            <a:endParaRPr lang="en-N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4E2E78-ACAF-624E-9F1A-7E89AF55AEC5}"/>
                  </a:ext>
                </a:extLst>
              </p:cNvPr>
              <p:cNvSpPr txBox="1"/>
              <p:nvPr/>
            </p:nvSpPr>
            <p:spPr>
              <a:xfrm>
                <a:off x="532733" y="5612502"/>
                <a:ext cx="6215741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Def: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/>
                  <a:t>maximum cardinality </a:t>
                </a:r>
                <a:r>
                  <a:rPr lang="en-US" sz="2000" dirty="0"/>
                  <a:t>of a matching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  <a:endParaRPr lang="en-NL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4E2E78-ACAF-624E-9F1A-7E89AF55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3" y="5612502"/>
                <a:ext cx="6215741" cy="400110"/>
              </a:xfrm>
              <a:prstGeom prst="rect">
                <a:avLst/>
              </a:prstGeom>
              <a:blipFill>
                <a:blip r:embed="rId9"/>
                <a:stretch>
                  <a:fillRect l="-1018" t="-9375" b="-2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0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4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67" y="520051"/>
            <a:ext cx="7572428" cy="928695"/>
          </a:xfrm>
        </p:spPr>
        <p:txBody>
          <a:bodyPr/>
          <a:lstStyle/>
          <a:p>
            <a:r>
              <a:rPr lang="en-US" sz="4000" dirty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79" y="1484762"/>
            <a:ext cx="7625531" cy="33844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err="1"/>
              <a:t>Unclonable</a:t>
            </a:r>
            <a:r>
              <a:rPr lang="fr-CH" dirty="0"/>
              <a:t> </a:t>
            </a:r>
            <a:r>
              <a:rPr lang="fr-CH" dirty="0" err="1"/>
              <a:t>Cryptography</a:t>
            </a:r>
            <a:endParaRPr lang="fr-CH" dirty="0"/>
          </a:p>
          <a:p>
            <a:pPr>
              <a:lnSpc>
                <a:spcPct val="130000"/>
              </a:lnSpc>
            </a:pPr>
            <a:r>
              <a:rPr lang="fr-CH" dirty="0" err="1"/>
              <a:t>Generic</a:t>
            </a:r>
            <a:r>
              <a:rPr lang="fr-CH" dirty="0"/>
              <a:t> </a:t>
            </a:r>
            <a:r>
              <a:rPr lang="fr-CH" dirty="0" err="1"/>
              <a:t>Cloning</a:t>
            </a:r>
            <a:r>
              <a:rPr lang="fr-CH" dirty="0"/>
              <a:t> Attack</a:t>
            </a:r>
          </a:p>
          <a:p>
            <a:pPr>
              <a:lnSpc>
                <a:spcPct val="130000"/>
              </a:lnSpc>
            </a:pPr>
            <a:r>
              <a:rPr lang="fr-CH" dirty="0"/>
              <a:t>Local </a:t>
            </a:r>
            <a:r>
              <a:rPr lang="fr-CH" dirty="0" err="1"/>
              <a:t>Simultaneous</a:t>
            </a:r>
            <a:r>
              <a:rPr lang="fr-CH" dirty="0"/>
              <a:t> State Discrimination</a:t>
            </a:r>
          </a:p>
          <a:p>
            <a:pPr>
              <a:lnSpc>
                <a:spcPct val="130000"/>
              </a:lnSpc>
            </a:pPr>
            <a:r>
              <a:rPr lang="fr-CH" dirty="0" err="1"/>
              <a:t>Results</a:t>
            </a:r>
            <a:endParaRPr lang="fr-C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3552" y="1556792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311-F1E2-2E49-8D91-334FC97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-77840"/>
            <a:ext cx="10515600" cy="1325563"/>
          </a:xfrm>
        </p:spPr>
        <p:txBody>
          <a:bodyPr/>
          <a:lstStyle/>
          <a:p>
            <a:r>
              <a:rPr lang="en-NL" dirty="0"/>
              <a:t>Multipartite LSSD is NP-hard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BE268E9C-9161-9342-8DE8-7581BABE3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497" y="2498516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F0369C-B957-C049-A72A-C04612EC0208}"/>
                  </a:ext>
                </a:extLst>
              </p:cNvPr>
              <p:cNvSpPr txBox="1"/>
              <p:nvPr/>
            </p:nvSpPr>
            <p:spPr>
              <a:xfrm>
                <a:off x="3693674" y="1302705"/>
                <a:ext cx="1413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F0369C-B957-C049-A72A-C04612EC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74" y="1302705"/>
                <a:ext cx="14135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7">
            <a:extLst>
              <a:ext uri="{FF2B5EF4-FFF2-40B4-BE49-F238E27FC236}">
                <a16:creationId xmlns:a16="http://schemas.microsoft.com/office/drawing/2014/main" id="{463459B2-5554-E347-93D9-D0D117C6C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8060" y="1380669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7DF75A6-8328-B34F-99F9-2172287BE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060" y="3105034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B832EC13-A9B6-F64A-B148-BFBF670B2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4178" y="1184831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BAB1561-8122-E24F-B656-C7A517A6D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4178" y="2371175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B923C3-8579-464D-8C1A-49068947559B}"/>
              </a:ext>
            </a:extLst>
          </p:cNvPr>
          <p:cNvGrpSpPr/>
          <p:nvPr/>
        </p:nvGrpSpPr>
        <p:grpSpPr>
          <a:xfrm>
            <a:off x="5256769" y="767529"/>
            <a:ext cx="1013875" cy="1013875"/>
            <a:chOff x="3244125" y="4138887"/>
            <a:chExt cx="1864553" cy="18645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F6F64B-4791-AA44-9EE6-3EA34FA9C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DF098E-2C88-0547-BDBD-AEA60BA2CAF8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1410D1-7A57-BC42-85D3-D5C69DA2DCE2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E1F2921-D06D-F94B-B377-4C9F8961D9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C6756D-9C56-194A-9F4A-9D3B8B572465}"/>
              </a:ext>
            </a:extLst>
          </p:cNvPr>
          <p:cNvGrpSpPr/>
          <p:nvPr/>
        </p:nvGrpSpPr>
        <p:grpSpPr>
          <a:xfrm>
            <a:off x="5168976" y="1834724"/>
            <a:ext cx="1101668" cy="1101668"/>
            <a:chOff x="4617333" y="3795541"/>
            <a:chExt cx="1823513" cy="18235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DF1C58-902F-1A43-A67F-856DF22A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C8495B-D9B9-F745-A190-21E06670FD4A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C80D1D4-3263-3F49-83BC-C35978E1A4AE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91EB188-E114-8C46-B304-99872C9C64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AliceBlue.eps">
            <a:extLst>
              <a:ext uri="{FF2B5EF4-FFF2-40B4-BE49-F238E27FC236}">
                <a16:creationId xmlns:a16="http://schemas.microsoft.com/office/drawing/2014/main" id="{D4CC4063-6ED1-7F48-81DF-609EBB047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23529"/>
          <a:stretch>
            <a:fillRect/>
          </a:stretch>
        </p:blipFill>
        <p:spPr>
          <a:xfrm>
            <a:off x="446821" y="1861331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709CCB-36CE-9142-9ACB-C37C89078473}"/>
                  </a:ext>
                </a:extLst>
              </p:cNvPr>
              <p:cNvSpPr txBox="1"/>
              <p:nvPr/>
            </p:nvSpPr>
            <p:spPr>
              <a:xfrm>
                <a:off x="6166649" y="1274466"/>
                <a:ext cx="1037015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709CCB-36CE-9142-9ACB-C37C89078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49" y="1274466"/>
                <a:ext cx="1037015" cy="482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A4C81E-4FE6-D34F-AE87-790DA4B44C4F}"/>
                  </a:ext>
                </a:extLst>
              </p:cNvPr>
              <p:cNvSpPr txBox="1"/>
              <p:nvPr/>
            </p:nvSpPr>
            <p:spPr>
              <a:xfrm>
                <a:off x="6270644" y="2479241"/>
                <a:ext cx="1004762" cy="4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A4C81E-4FE6-D34F-AE87-790DA4B44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44" y="2479241"/>
                <a:ext cx="1004762" cy="482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/>
              <p:nvPr/>
            </p:nvSpPr>
            <p:spPr>
              <a:xfrm>
                <a:off x="1288581" y="1976596"/>
                <a:ext cx="2214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𝑋𝐴𝐵𝐶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BD75A7-967D-C64B-893F-89F47BE48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81" y="1976596"/>
                <a:ext cx="22141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A65F93-DB4B-E840-BECC-5C8C6963BB29}"/>
                  </a:ext>
                </a:extLst>
              </p:cNvPr>
              <p:cNvSpPr txBox="1"/>
              <p:nvPr/>
            </p:nvSpPr>
            <p:spPr>
              <a:xfrm>
                <a:off x="3784593" y="3282177"/>
                <a:ext cx="1241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A65F93-DB4B-E840-BECC-5C8C6963B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93" y="3282177"/>
                <a:ext cx="12415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4B2FB4-4344-104F-B655-4A51F536F638}"/>
                  </a:ext>
                </a:extLst>
              </p:cNvPr>
              <p:cNvSpPr txBox="1"/>
              <p:nvPr/>
            </p:nvSpPr>
            <p:spPr>
              <a:xfrm>
                <a:off x="7805394" y="2439865"/>
                <a:ext cx="4298622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𝑋𝐴𝐵𝐶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𝑋𝐴𝐵𝐶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⟩⟨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|⊗|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⟩⟨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4B2FB4-4344-104F-B655-4A51F536F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94" y="2439865"/>
                <a:ext cx="4298622" cy="785728"/>
              </a:xfrm>
              <a:prstGeom prst="rect">
                <a:avLst/>
              </a:prstGeom>
              <a:blipFill>
                <a:blip r:embed="rId12"/>
                <a:stretch>
                  <a:fillRect t="-120968" b="-1661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E54A0F19-CF6B-3A44-9C8F-3B5BDE4E028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5243347" y="2973974"/>
            <a:ext cx="1013875" cy="1071589"/>
          </a:xfrm>
          <a:prstGeom prst="rect">
            <a:avLst/>
          </a:prstGeom>
        </p:spPr>
      </p:pic>
      <p:sp>
        <p:nvSpPr>
          <p:cNvPr id="31" name="Line 7">
            <a:extLst>
              <a:ext uri="{FF2B5EF4-FFF2-40B4-BE49-F238E27FC236}">
                <a16:creationId xmlns:a16="http://schemas.microsoft.com/office/drawing/2014/main" id="{A8590E31-B3E9-E041-8D41-22D1ECFAC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724" y="2498516"/>
            <a:ext cx="115904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DCBC3C-4579-7545-8BD7-53B74F015CB7}"/>
                  </a:ext>
                </a:extLst>
              </p:cNvPr>
              <p:cNvSpPr txBox="1"/>
              <p:nvPr/>
            </p:nvSpPr>
            <p:spPr>
              <a:xfrm>
                <a:off x="3784593" y="2102737"/>
                <a:ext cx="1241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DCBC3C-4579-7545-8BD7-53B74F015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93" y="2102737"/>
                <a:ext cx="12415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7">
            <a:extLst>
              <a:ext uri="{FF2B5EF4-FFF2-40B4-BE49-F238E27FC236}">
                <a16:creationId xmlns:a16="http://schemas.microsoft.com/office/drawing/2014/main" id="{499B84FC-90BB-FD4F-A1D8-573A1CBC1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4178" y="3494054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32D16A-5EB7-F34A-B9DF-9A0606AB6ECF}"/>
                  </a:ext>
                </a:extLst>
              </p:cNvPr>
              <p:cNvSpPr txBox="1"/>
              <p:nvPr/>
            </p:nvSpPr>
            <p:spPr>
              <a:xfrm>
                <a:off x="6270644" y="3602120"/>
                <a:ext cx="967188" cy="48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32D16A-5EB7-F34A-B9DF-9A0606AB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44" y="3602120"/>
                <a:ext cx="967188" cy="484363"/>
              </a:xfrm>
              <a:prstGeom prst="rect">
                <a:avLst/>
              </a:prstGeom>
              <a:blipFill>
                <a:blip r:embed="rId1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F41F20-E328-7D40-8AB0-D74B16E692C0}"/>
                  </a:ext>
                </a:extLst>
              </p:cNvPr>
              <p:cNvSpPr txBox="1"/>
              <p:nvPr/>
            </p:nvSpPr>
            <p:spPr>
              <a:xfrm>
                <a:off x="3246864" y="4320377"/>
                <a:ext cx="35285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 a 3-partite hypergraph:</a:t>
                </a:r>
                <a:endParaRPr lang="en-NL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F41F20-E328-7D40-8AB0-D74B16E69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64" y="4320377"/>
                <a:ext cx="3528595" cy="400110"/>
              </a:xfrm>
              <a:prstGeom prst="rect">
                <a:avLst/>
              </a:prstGeom>
              <a:blipFill>
                <a:blip r:embed="rId16"/>
                <a:stretch>
                  <a:fillRect l="-1792" t="-9375" r="-717" b="-2812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>
            <a:extLst>
              <a:ext uri="{FF2B5EF4-FFF2-40B4-BE49-F238E27FC236}">
                <a16:creationId xmlns:a16="http://schemas.microsoft.com/office/drawing/2014/main" id="{4B33F8C8-F5A7-F94B-A5C4-46C66EFDC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-1" b="73199"/>
          <a:stretch/>
        </p:blipFill>
        <p:spPr bwMode="auto">
          <a:xfrm>
            <a:off x="636069" y="4071973"/>
            <a:ext cx="2380919" cy="18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B487C7-1798-B34B-9FE7-0A16DF57ECCD}"/>
                  </a:ext>
                </a:extLst>
              </p:cNvPr>
              <p:cNvSpPr txBox="1"/>
              <p:nvPr/>
            </p:nvSpPr>
            <p:spPr>
              <a:xfrm>
                <a:off x="3368555" y="4723903"/>
                <a:ext cx="28807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NL" sz="2000" dirty="0"/>
                  <a:t> uniform hyperedge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B487C7-1798-B34B-9FE7-0A16DF57E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55" y="4723903"/>
                <a:ext cx="2880725" cy="400110"/>
              </a:xfrm>
              <a:prstGeom prst="rect">
                <a:avLst/>
              </a:prstGeom>
              <a:blipFill>
                <a:blip r:embed="rId18"/>
                <a:stretch>
                  <a:fillRect t="-9375" r="-877" b="-2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BAC4F-44E1-CE47-A408-C72C6D1C3F2F}"/>
                  </a:ext>
                </a:extLst>
              </p:cNvPr>
              <p:cNvSpPr txBox="1"/>
              <p:nvPr/>
            </p:nvSpPr>
            <p:spPr>
              <a:xfrm>
                <a:off x="3368555" y="5105740"/>
                <a:ext cx="35648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NL" sz="2000" dirty="0"/>
                  <a:t> the according red, blue, green vertices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BAC4F-44E1-CE47-A408-C72C6D1C3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55" y="5105740"/>
                <a:ext cx="3564808" cy="707886"/>
              </a:xfrm>
              <a:prstGeom prst="rect">
                <a:avLst/>
              </a:prstGeom>
              <a:blipFill>
                <a:blip r:embed="rId19"/>
                <a:stretch>
                  <a:fillRect l="-1779" t="-5357" b="-1607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AAEE8-9EA3-2240-87E1-0B5A6E63B640}"/>
                  </a:ext>
                </a:extLst>
              </p:cNvPr>
              <p:cNvSpPr txBox="1"/>
              <p:nvPr/>
            </p:nvSpPr>
            <p:spPr>
              <a:xfrm>
                <a:off x="636069" y="3828652"/>
                <a:ext cx="451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AAEE8-9EA3-2240-87E1-0B5A6E63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9" y="3828652"/>
                <a:ext cx="45179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B77326-EC14-EB4F-B869-C64F3690297D}"/>
                  </a:ext>
                </a:extLst>
              </p:cNvPr>
              <p:cNvSpPr txBox="1"/>
              <p:nvPr/>
            </p:nvSpPr>
            <p:spPr>
              <a:xfrm>
                <a:off x="1625704" y="3828652"/>
                <a:ext cx="4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B77326-EC14-EB4F-B869-C64F36902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704" y="3828652"/>
                <a:ext cx="40164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8C8BB5-63C0-924A-8FDD-58B6372203D8}"/>
                  </a:ext>
                </a:extLst>
              </p:cNvPr>
              <p:cNvSpPr txBox="1"/>
              <p:nvPr/>
            </p:nvSpPr>
            <p:spPr>
              <a:xfrm>
                <a:off x="2565197" y="3828652"/>
                <a:ext cx="384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8C8BB5-63C0-924A-8FDD-58B637220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97" y="3828652"/>
                <a:ext cx="38433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B53E0C-54E9-0347-895D-EDD91F850B6E}"/>
                  </a:ext>
                </a:extLst>
              </p:cNvPr>
              <p:cNvSpPr txBox="1"/>
              <p:nvPr/>
            </p:nvSpPr>
            <p:spPr>
              <a:xfrm>
                <a:off x="7094136" y="4252107"/>
                <a:ext cx="4836580" cy="103816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NL" sz="2000" b="1" dirty="0"/>
                  <a:t>Theorem: </a:t>
                </a:r>
                <a:r>
                  <a:rPr lang="en-US" sz="2000" dirty="0"/>
                  <a:t>For the hypergraph LSSD problem: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B53E0C-54E9-0347-895D-EDD91F850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136" y="4252107"/>
                <a:ext cx="4836580" cy="1038169"/>
              </a:xfrm>
              <a:prstGeom prst="rect">
                <a:avLst/>
              </a:prstGeom>
              <a:blipFill>
                <a:blip r:embed="rId23"/>
                <a:stretch>
                  <a:fillRect l="-1309" t="-3659" r="-262" b="-487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>
            <a:extLst>
              <a:ext uri="{FF2B5EF4-FFF2-40B4-BE49-F238E27FC236}">
                <a16:creationId xmlns:a16="http://schemas.microsoft.com/office/drawing/2014/main" id="{C5D0813C-462D-D94C-B41F-038BC58D0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68704" b="4928"/>
          <a:stretch/>
        </p:blipFill>
        <p:spPr bwMode="auto">
          <a:xfrm>
            <a:off x="8852357" y="5296347"/>
            <a:ext cx="1880396" cy="14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80F45D-943A-A840-A626-3822207A7734}"/>
                  </a:ext>
                </a:extLst>
              </p:cNvPr>
              <p:cNvSpPr txBox="1"/>
              <p:nvPr/>
            </p:nvSpPr>
            <p:spPr>
              <a:xfrm>
                <a:off x="576910" y="5990387"/>
                <a:ext cx="5519090" cy="7078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Theorem [Karp ‘72]: </a:t>
                </a:r>
                <a:r>
                  <a:rPr lang="en-US" sz="2000" dirty="0"/>
                  <a:t>computing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000" dirty="0"/>
                  <a:t> in 3-partite hypergraphs is NP-complete</a:t>
                </a:r>
                <a:endParaRPr lang="en-NL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80F45D-943A-A840-A626-3822207A7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10" y="5990387"/>
                <a:ext cx="5519090" cy="707886"/>
              </a:xfrm>
              <a:prstGeom prst="rect">
                <a:avLst/>
              </a:prstGeom>
              <a:blipFill>
                <a:blip r:embed="rId24"/>
                <a:stretch>
                  <a:fillRect l="-1147" t="-5263" b="-140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29A6D09-E044-7242-9F4E-38BA8BB785D5}"/>
              </a:ext>
            </a:extLst>
          </p:cNvPr>
          <p:cNvSpPr txBox="1"/>
          <p:nvPr/>
        </p:nvSpPr>
        <p:spPr>
          <a:xfrm>
            <a:off x="7137685" y="5414774"/>
            <a:ext cx="117455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NL" sz="2000" b="1" dirty="0"/>
              <a:t>Intuition: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6AFC48-86FB-9B48-A74B-71C91E71B016}"/>
                  </a:ext>
                </a:extLst>
              </p:cNvPr>
              <p:cNvSpPr txBox="1"/>
              <p:nvPr/>
            </p:nvSpPr>
            <p:spPr>
              <a:xfrm>
                <a:off x="7980907" y="1537064"/>
                <a:ext cx="348287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</a:t>
                </a:r>
                <a:r>
                  <a:rPr lang="en-NL" sz="2400" dirty="0"/>
                  <a:t>in iff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6AFC48-86FB-9B48-A74B-71C91E71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07" y="1537064"/>
                <a:ext cx="3482877" cy="461665"/>
              </a:xfrm>
              <a:prstGeom prst="rect">
                <a:avLst/>
              </a:prstGeom>
              <a:blipFill>
                <a:blip r:embed="rId25"/>
                <a:stretch>
                  <a:fillRect l="-2909" t="-5263" b="-289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04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37" grpId="0"/>
      <p:bldP spid="7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128" y="297026"/>
            <a:ext cx="7572428" cy="9286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have you learned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2498" y="1440158"/>
            <a:ext cx="7625531" cy="303148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dirty="0" err="1"/>
              <a:t>Unclonable</a:t>
            </a:r>
            <a:r>
              <a:rPr lang="fr-CH" dirty="0"/>
              <a:t> </a:t>
            </a:r>
            <a:r>
              <a:rPr lang="fr-CH" dirty="0" err="1"/>
              <a:t>Encryption</a:t>
            </a:r>
            <a:endParaRPr lang="fr-CH" dirty="0"/>
          </a:p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dirty="0" err="1"/>
              <a:t>Generic</a:t>
            </a:r>
            <a:r>
              <a:rPr lang="fr-CH" dirty="0"/>
              <a:t> </a:t>
            </a:r>
            <a:r>
              <a:rPr lang="fr-CH" dirty="0" err="1"/>
              <a:t>Cloning</a:t>
            </a:r>
            <a:r>
              <a:rPr lang="fr-CH" dirty="0"/>
              <a:t> Attack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dirty="0"/>
              <a:t>Local </a:t>
            </a:r>
            <a:r>
              <a:rPr lang="fr-CH" dirty="0" err="1"/>
              <a:t>Simultaneous</a:t>
            </a:r>
            <a:r>
              <a:rPr lang="fr-CH" dirty="0"/>
              <a:t> State Discrimination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dirty="0" err="1"/>
              <a:t>Results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B26BBD-7E61-134D-960A-2D252646EDB6}"/>
                  </a:ext>
                </a:extLst>
              </p:cNvPr>
              <p:cNvSpPr txBox="1"/>
              <p:nvPr/>
            </p:nvSpPr>
            <p:spPr>
              <a:xfrm>
                <a:off x="6027999" y="1440158"/>
                <a:ext cx="5671503" cy="121860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NL" dirty="0"/>
                  <a:t>distributes state to either Alice or Bob ”in superposition”, </a:t>
                </a:r>
                <a:br>
                  <a:rPr lang="en-NL" dirty="0"/>
                </a:br>
                <a:r>
                  <a:rPr lang="en-NL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NL" dirty="0"/>
                  <a:t> is a state orthogonal to anything in register 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B26BBD-7E61-134D-960A-2D252646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99" y="1440158"/>
                <a:ext cx="5671503" cy="1218603"/>
              </a:xfrm>
              <a:prstGeom prst="rect">
                <a:avLst/>
              </a:prstGeom>
              <a:blipFill>
                <a:blip r:embed="rId3"/>
                <a:stretch>
                  <a:fillRect l="-893" b="-72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25AC6FD-612B-124D-8EDB-BB24280D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45" y="3448590"/>
            <a:ext cx="4969036" cy="1603856"/>
          </a:xfrm>
          <a:prstGeom prst="rect">
            <a:avLst/>
          </a:prstGeom>
          <a:ln>
            <a:solidFill>
              <a:srgbClr val="0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38AFA5-2252-6F40-9762-CA5239E7D14E}"/>
                  </a:ext>
                </a:extLst>
              </p:cNvPr>
              <p:cNvSpPr txBox="1"/>
              <p:nvPr/>
            </p:nvSpPr>
            <p:spPr>
              <a:xfrm>
                <a:off x="492498" y="5670829"/>
                <a:ext cx="10208051" cy="4901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NL" sz="2400" dirty="0"/>
                  <a:t>For binary </a:t>
                </a:r>
                <a14:m>
                  <m:oMath xmlns:m="http://schemas.openxmlformats.org/officeDocument/2006/math"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NL" sz="2400" dirty="0"/>
                  <a:t>, we have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38AFA5-2252-6F40-9762-CA5239E7D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98" y="5670829"/>
                <a:ext cx="10208051" cy="490199"/>
              </a:xfrm>
              <a:prstGeom prst="rect">
                <a:avLst/>
              </a:prstGeom>
              <a:blipFill>
                <a:blip r:embed="rId5"/>
                <a:stretch>
                  <a:fillRect l="-870" t="-75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DC5488-D441-A345-881B-A361054568ED}"/>
                  </a:ext>
                </a:extLst>
              </p:cNvPr>
              <p:cNvSpPr txBox="1"/>
              <p:nvPr/>
            </p:nvSpPr>
            <p:spPr>
              <a:xfrm>
                <a:off x="492498" y="5137206"/>
                <a:ext cx="8984165" cy="4901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NL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𝑋𝐴𝐵</m:t>
                        </m:r>
                      </m:sub>
                    </m:sSub>
                  </m:oMath>
                </a14:m>
                <a:r>
                  <a:rPr lang="en-NL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DC5488-D441-A345-881B-A36105456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98" y="5137206"/>
                <a:ext cx="8984165" cy="490199"/>
              </a:xfrm>
              <a:prstGeom prst="rect">
                <a:avLst/>
              </a:prstGeom>
              <a:blipFill>
                <a:blip r:embed="rId6"/>
                <a:stretch>
                  <a:fillRect l="-987" t="-75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CDA032-E322-E541-AB67-FABB68101B60}"/>
                  </a:ext>
                </a:extLst>
              </p:cNvPr>
              <p:cNvSpPr txBox="1"/>
              <p:nvPr/>
            </p:nvSpPr>
            <p:spPr>
              <a:xfrm>
                <a:off x="492498" y="6247875"/>
                <a:ext cx="813613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L" sz="2400" b="1" dirty="0"/>
                  <a:t>Theorem: </a:t>
                </a:r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𝑋𝐴𝐵𝐶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NP-hard.</a:t>
                </a: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CDA032-E322-E541-AB67-FABB681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98" y="6247875"/>
                <a:ext cx="8136138" cy="461665"/>
              </a:xfrm>
              <a:prstGeom prst="rect">
                <a:avLst/>
              </a:prstGeom>
              <a:blipFill>
                <a:blip r:embed="rId7"/>
                <a:stretch>
                  <a:fillRect l="-1090" t="-10811" r="-1090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45047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03903" y="555700"/>
            <a:ext cx="8143932" cy="1152128"/>
          </a:xfrm>
        </p:spPr>
        <p:txBody>
          <a:bodyPr/>
          <a:lstStyle/>
          <a:p>
            <a:r>
              <a:rPr lang="en-US" sz="4800" dirty="0"/>
              <a:t>Thank you for your attention!</a:t>
            </a:r>
            <a:endParaRPr lang="en-US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35560" y="2321095"/>
            <a:ext cx="6400800" cy="71438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/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48" y="1628804"/>
            <a:ext cx="1925712" cy="2240665"/>
          </a:xfrm>
          <a:prstGeom prst="rect">
            <a:avLst/>
          </a:prstGeom>
        </p:spPr>
      </p:pic>
      <p:pic>
        <p:nvPicPr>
          <p:cNvPr id="5" name="Picture 43" descr="nwo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235" y="5301209"/>
            <a:ext cx="1492596" cy="1148599"/>
          </a:xfrm>
          <a:prstGeom prst="rect">
            <a:avLst/>
          </a:prstGeom>
          <a:noFill/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053" y="5229200"/>
            <a:ext cx="1131996" cy="1224136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552" y="5517232"/>
            <a:ext cx="244624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04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06238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B986EC-916F-4549-BCB6-D6C8D5EC204B}"/>
              </a:ext>
            </a:extLst>
          </p:cNvPr>
          <p:cNvSpPr/>
          <p:nvPr/>
        </p:nvSpPr>
        <p:spPr>
          <a:xfrm>
            <a:off x="2713278" y="3515360"/>
            <a:ext cx="7040322" cy="255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1127038" y="201771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No-Cloning Theorem</a:t>
            </a:r>
          </a:p>
        </p:txBody>
      </p:sp>
      <p:sp>
        <p:nvSpPr>
          <p:cNvPr id="341146" name="Oval 154"/>
          <p:cNvSpPr>
            <a:spLocks noChangeArrowheads="1"/>
          </p:cNvSpPr>
          <p:nvPr/>
        </p:nvSpPr>
        <p:spPr bwMode="auto">
          <a:xfrm>
            <a:off x="3000010" y="4410630"/>
            <a:ext cx="719137" cy="7207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grpSp>
        <p:nvGrpSpPr>
          <p:cNvPr id="80" name="Group 28"/>
          <p:cNvGrpSpPr/>
          <p:nvPr/>
        </p:nvGrpSpPr>
        <p:grpSpPr>
          <a:xfrm>
            <a:off x="4223792" y="1308472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063552" y="1236464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2063553" y="2244536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4223792" y="2244576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7175031" y="2316013"/>
            <a:ext cx="865187" cy="792163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7184556" y="2244579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8471173" y="2331323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8471173" y="2244006"/>
            <a:ext cx="865188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7374239" y="2694967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8665931" y="2692732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9659" y="2388595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1907" y="2404589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9659" y="1452488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1907" y="1423144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6456040" y="1380480"/>
            <a:ext cx="2880320" cy="648072"/>
          </a:xfrm>
          <a:prstGeom prst="rect">
            <a:avLst/>
          </a:prstGeom>
        </p:spPr>
        <p:txBody>
          <a:bodyPr/>
          <a:lstStyle/>
          <a:p>
            <a:pPr marL="342891" indent="-34289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dirty="0">
                <a:cs typeface="Arial" charset="0"/>
              </a:rPr>
              <a:t>Q</a:t>
            </a:r>
            <a:r>
              <a:rPr lang="en-US" sz="2400" dirty="0" err="1">
                <a:cs typeface="Arial" charset="0"/>
              </a:rPr>
              <a:t>uantum</a:t>
            </a:r>
            <a:r>
              <a:rPr lang="en-US" sz="2400" dirty="0">
                <a:cs typeface="Arial" charset="0"/>
              </a:rPr>
              <a:t> operations:</a:t>
            </a:r>
          </a:p>
          <a:p>
            <a:pPr marL="342891" indent="-34289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9408369" y="1236465"/>
            <a:ext cx="649188" cy="7192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9480376" y="1179575"/>
            <a:ext cx="648072" cy="792088"/>
          </a:xfrm>
          <a:prstGeom prst="rect">
            <a:avLst/>
          </a:prstGeom>
        </p:spPr>
        <p:txBody>
          <a:bodyPr/>
          <a:lstStyle/>
          <a:p>
            <a:pPr marL="342891" indent="-34289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4400" dirty="0">
                <a:cs typeface="Arial" charset="0"/>
              </a:rPr>
              <a:t>U</a:t>
            </a:r>
          </a:p>
          <a:p>
            <a:pPr marL="342891" indent="-34289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2713278" y="6167366"/>
            <a:ext cx="655272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Proof: copying is a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432A43DA-378A-4C4A-ACB3-C9196A039839}"/>
              </a:ext>
            </a:extLst>
          </p:cNvPr>
          <p:cNvSpPr txBox="1">
            <a:spLocks/>
          </p:cNvSpPr>
          <p:nvPr/>
        </p:nvSpPr>
        <p:spPr>
          <a:xfrm>
            <a:off x="7818534" y="372617"/>
            <a:ext cx="4209997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>
                <a:cs typeface="Arial" charset="0"/>
              </a:rPr>
              <a:t>[Park ‘70; </a:t>
            </a:r>
            <a:r>
              <a:rPr lang="en-US" sz="2000" dirty="0" err="1">
                <a:cs typeface="Arial" charset="0"/>
              </a:rPr>
              <a:t>Dieks</a:t>
            </a:r>
            <a:r>
              <a:rPr lang="en-US" sz="2000" dirty="0">
                <a:cs typeface="Arial" charset="0"/>
              </a:rPr>
              <a:t> &amp; </a:t>
            </a:r>
            <a:r>
              <a:rPr lang="en-US" sz="2000" dirty="0" err="1">
                <a:cs typeface="Arial" charset="0"/>
              </a:rPr>
              <a:t>Wootters</a:t>
            </a:r>
            <a:r>
              <a:rPr lang="en-US" sz="2000" dirty="0">
                <a:cs typeface="Arial" charset="0"/>
              </a:rPr>
              <a:t>-Zurek ‘82]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43F71E3-FF39-CD4A-B315-204997C426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93" y="4375212"/>
            <a:ext cx="769503" cy="8044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DA0464-F11A-6C42-B962-E3CE13031082}"/>
              </a:ext>
            </a:extLst>
          </p:cNvPr>
          <p:cNvGrpSpPr/>
          <p:nvPr/>
        </p:nvGrpSpPr>
        <p:grpSpPr>
          <a:xfrm>
            <a:off x="3890800" y="3916613"/>
            <a:ext cx="5012173" cy="1663294"/>
            <a:chOff x="3890800" y="3916613"/>
            <a:chExt cx="5012173" cy="1663294"/>
          </a:xfrm>
        </p:grpSpPr>
        <p:grpSp>
          <p:nvGrpSpPr>
            <p:cNvPr id="2" name="Group 1"/>
            <p:cNvGrpSpPr/>
            <p:nvPr/>
          </p:nvGrpSpPr>
          <p:grpSpPr>
            <a:xfrm>
              <a:off x="3890800" y="4119808"/>
              <a:ext cx="4092947" cy="1460099"/>
              <a:chOff x="2366797" y="3864069"/>
              <a:chExt cx="4092947" cy="1460099"/>
            </a:xfrm>
          </p:grpSpPr>
          <p:grpSp>
            <p:nvGrpSpPr>
              <p:cNvPr id="16" name="Group 75"/>
              <p:cNvGrpSpPr/>
              <p:nvPr/>
            </p:nvGrpSpPr>
            <p:grpSpPr>
              <a:xfrm>
                <a:off x="2366797" y="3864069"/>
                <a:ext cx="4092947" cy="1460099"/>
                <a:chOff x="2366797" y="3864069"/>
                <a:chExt cx="4092947" cy="1460099"/>
              </a:xfrm>
            </p:grpSpPr>
            <p:sp>
              <p:nvSpPr>
                <p:cNvPr id="341142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2366797" y="4557242"/>
                  <a:ext cx="877836" cy="6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91" name="Rectangle 22"/>
                <p:cNvSpPr>
                  <a:spLocks noChangeArrowheads="1"/>
                </p:cNvSpPr>
                <p:nvPr/>
              </p:nvSpPr>
              <p:spPr bwMode="auto">
                <a:xfrm>
                  <a:off x="3254214" y="3864069"/>
                  <a:ext cx="2305928" cy="1460099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5581908" y="4925951"/>
                  <a:ext cx="877836" cy="6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0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5567159" y="4114790"/>
                  <a:ext cx="877836" cy="6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67" name="Picture 9" descr="dolly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779912" y="3970435"/>
                <a:ext cx="1368152" cy="1258765"/>
              </a:xfrm>
              <a:prstGeom prst="rect">
                <a:avLst/>
              </a:prstGeom>
              <a:noFill/>
            </p:spPr>
          </p:pic>
        </p:grpSp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8117661" y="3953430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8147158" y="4808836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D0F2885-A3F2-7643-B12F-472716CB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792" y="3916613"/>
              <a:ext cx="769503" cy="80448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CF65CCF-DCE2-7245-B04D-2F1D08948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470" y="4770992"/>
              <a:ext cx="769503" cy="804480"/>
            </a:xfrm>
            <a:prstGeom prst="rect">
              <a:avLst/>
            </a:prstGeom>
          </p:spPr>
        </p:pic>
      </p:grpSp>
      <p:grpSp>
        <p:nvGrpSpPr>
          <p:cNvPr id="17" name="Group 74"/>
          <p:cNvGrpSpPr/>
          <p:nvPr/>
        </p:nvGrpSpPr>
        <p:grpSpPr>
          <a:xfrm>
            <a:off x="4295801" y="3684736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9063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B986EC-916F-4549-BCB6-D6C8D5EC204B}"/>
              </a:ext>
            </a:extLst>
          </p:cNvPr>
          <p:cNvSpPr/>
          <p:nvPr/>
        </p:nvSpPr>
        <p:spPr>
          <a:xfrm>
            <a:off x="2713278" y="849471"/>
            <a:ext cx="7040322" cy="23095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1127038" y="201771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Proof of Quantum No-Cloning Theorem</a:t>
            </a:r>
          </a:p>
        </p:txBody>
      </p:sp>
      <p:sp>
        <p:nvSpPr>
          <p:cNvPr id="341146" name="Oval 154"/>
          <p:cNvSpPr>
            <a:spLocks noChangeArrowheads="1"/>
          </p:cNvSpPr>
          <p:nvPr/>
        </p:nvSpPr>
        <p:spPr bwMode="auto">
          <a:xfrm>
            <a:off x="3000010" y="1744741"/>
            <a:ext cx="719137" cy="7207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2713278" y="3501477"/>
            <a:ext cx="655272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Proof: copying is a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43F71E3-FF39-CD4A-B315-204997C42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93" y="1709323"/>
            <a:ext cx="769503" cy="8044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DA0464-F11A-6C42-B962-E3CE13031082}"/>
              </a:ext>
            </a:extLst>
          </p:cNvPr>
          <p:cNvGrpSpPr/>
          <p:nvPr/>
        </p:nvGrpSpPr>
        <p:grpSpPr>
          <a:xfrm>
            <a:off x="3890800" y="1250724"/>
            <a:ext cx="5012173" cy="1663294"/>
            <a:chOff x="3890800" y="3916613"/>
            <a:chExt cx="5012173" cy="1663294"/>
          </a:xfrm>
        </p:grpSpPr>
        <p:grpSp>
          <p:nvGrpSpPr>
            <p:cNvPr id="2" name="Group 1"/>
            <p:cNvGrpSpPr/>
            <p:nvPr/>
          </p:nvGrpSpPr>
          <p:grpSpPr>
            <a:xfrm>
              <a:off x="3890800" y="4119808"/>
              <a:ext cx="4092947" cy="1460099"/>
              <a:chOff x="2366797" y="3864069"/>
              <a:chExt cx="4092947" cy="1460099"/>
            </a:xfrm>
          </p:grpSpPr>
          <p:grpSp>
            <p:nvGrpSpPr>
              <p:cNvPr id="16" name="Group 75"/>
              <p:cNvGrpSpPr/>
              <p:nvPr/>
            </p:nvGrpSpPr>
            <p:grpSpPr>
              <a:xfrm>
                <a:off x="2366797" y="3864069"/>
                <a:ext cx="4092947" cy="1460099"/>
                <a:chOff x="2366797" y="3864069"/>
                <a:chExt cx="4092947" cy="1460099"/>
              </a:xfrm>
            </p:grpSpPr>
            <p:sp>
              <p:nvSpPr>
                <p:cNvPr id="341142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2366797" y="4557242"/>
                  <a:ext cx="877836" cy="6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91" name="Rectangle 22"/>
                <p:cNvSpPr>
                  <a:spLocks noChangeArrowheads="1"/>
                </p:cNvSpPr>
                <p:nvPr/>
              </p:nvSpPr>
              <p:spPr bwMode="auto">
                <a:xfrm>
                  <a:off x="3254214" y="3864069"/>
                  <a:ext cx="2305928" cy="1460099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5581908" y="4925951"/>
                  <a:ext cx="877836" cy="6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0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5567159" y="4114790"/>
                  <a:ext cx="877836" cy="6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67" name="Picture 9" descr="doll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3970435"/>
                <a:ext cx="1368152" cy="1258765"/>
              </a:xfrm>
              <a:prstGeom prst="rect">
                <a:avLst/>
              </a:prstGeom>
              <a:noFill/>
            </p:spPr>
          </p:pic>
        </p:grpSp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8117661" y="3953430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8147158" y="4808836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D0F2885-A3F2-7643-B12F-472716CB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792" y="3916613"/>
              <a:ext cx="769503" cy="80448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CF65CCF-DCE2-7245-B04D-2F1D08948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470" y="4770992"/>
              <a:ext cx="769503" cy="804480"/>
            </a:xfrm>
            <a:prstGeom prst="rect">
              <a:avLst/>
            </a:prstGeom>
          </p:spPr>
        </p:pic>
      </p:grpSp>
      <p:grpSp>
        <p:nvGrpSpPr>
          <p:cNvPr id="17" name="Group 74"/>
          <p:cNvGrpSpPr/>
          <p:nvPr/>
        </p:nvGrpSpPr>
        <p:grpSpPr>
          <a:xfrm>
            <a:off x="4295801" y="1018847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1">
                <a:extLst>
                  <a:ext uri="{FF2B5EF4-FFF2-40B4-BE49-F238E27FC236}">
                    <a16:creationId xmlns:a16="http://schemas.microsoft.com/office/drawing/2014/main" id="{7F50EE65-5962-934C-A952-6F5C106E0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485" y="3183449"/>
                <a:ext cx="11100349" cy="353943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  <a:cs typeface="Arial" charset="0"/>
                  </a:rPr>
                  <a:t>Proof</a:t>
                </a:r>
                <a:r>
                  <a:rPr lang="en-US" sz="2800" dirty="0">
                    <a:solidFill>
                      <a:schemeClr val="tx1"/>
                    </a:solidFill>
                    <a:cs typeface="Arial" charset="0"/>
                  </a:rPr>
                  <a:t>: 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 charset="0"/>
                  </a:rPr>
                  <a:t> such that for 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𝜓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⊗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 charset="0"/>
                  </a:rPr>
                  <a:t>.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de-CH" sz="2800" dirty="0" err="1">
                    <a:solidFill>
                      <a:schemeClr val="tx1"/>
                    </a:solidFill>
                    <a:cs typeface="Arial" charset="0"/>
                  </a:rPr>
                  <a:t>Then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𝑈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⊗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CH" sz="2800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𝑈</m:t>
                    </m:r>
                    <m:r>
                      <a:rPr lang="en-US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⊗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cs typeface="Arial" charset="0"/>
                </a:endParaRPr>
              </a:p>
              <a:p>
                <a:pPr eaLnBrk="0" hangingPunct="0">
                  <a:spcBef>
                    <a:spcPct val="50000"/>
                  </a:spcBef>
                </a:pPr>
                <a:r>
                  <a:rPr lang="de-CH" sz="2800" dirty="0" err="1">
                    <a:solidFill>
                      <a:schemeClr val="tx1"/>
                    </a:solidFill>
                    <a:cs typeface="Arial" charset="0"/>
                  </a:rPr>
                  <a:t>By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de-CH" sz="2800" dirty="0" err="1">
                    <a:solidFill>
                      <a:schemeClr val="tx1"/>
                    </a:solidFill>
                    <a:cs typeface="Arial" charset="0"/>
                  </a:rPr>
                  <a:t>linearity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de-CH" sz="2800" dirty="0" err="1">
                    <a:solidFill>
                      <a:schemeClr val="tx1"/>
                    </a:solidFill>
                    <a:cs typeface="Arial" charset="0"/>
                  </a:rPr>
                  <a:t>of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U, </a:t>
                </a:r>
                <a:r>
                  <a:rPr lang="de-CH" sz="2800" dirty="0" err="1">
                    <a:solidFill>
                      <a:schemeClr val="tx1"/>
                    </a:solidFill>
                    <a:cs typeface="Arial" charset="0"/>
                  </a:rPr>
                  <a:t>it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de-CH" sz="2800" dirty="0" err="1">
                    <a:solidFill>
                      <a:schemeClr val="tx1"/>
                    </a:solidFill>
                    <a:cs typeface="Arial" charset="0"/>
                  </a:rPr>
                  <a:t>holds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de-CH" sz="2800" dirty="0" err="1">
                    <a:solidFill>
                      <a:schemeClr val="tx1"/>
                    </a:solidFill>
                    <a:cs typeface="Arial" charset="0"/>
                  </a:rPr>
                  <a:t>that</a:t>
                </a: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br>
                  <a:rPr lang="de-CH" sz="2800" dirty="0">
                    <a:solidFill>
                      <a:schemeClr val="tx1"/>
                    </a:solidFill>
                    <a:cs typeface="Arial" charset="0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+|1⟩)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⊗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</m:oMath>
                </a14:m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𝑈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⊗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𝑈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⊗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br>
                  <a:rPr lang="de-CH" sz="2800" dirty="0">
                    <a:solidFill>
                      <a:schemeClr val="tx1"/>
                    </a:solidFill>
                    <a:cs typeface="Arial" charset="0"/>
                  </a:rPr>
                </a:br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CH" sz="28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de-CH" sz="2800" dirty="0">
                    <a:cs typeface="Arial" charset="0"/>
                  </a:rPr>
                  <a:t>+</a:t>
                </a:r>
                <a:r>
                  <a:rPr lang="en-US" sz="28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br>
                  <a:rPr lang="en-US" sz="2800" i="1" dirty="0">
                    <a:solidFill>
                      <a:srgbClr val="0432FF"/>
                    </a:solidFill>
                    <a:latin typeface="Cambria Math" panose="02040503050406030204" pitchFamily="18" charset="0"/>
                    <a:cs typeface="Arial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+|1⟩)⊗</m:t>
                    </m:r>
                  </m:oMath>
                </a14:m>
                <a:r>
                  <a:rPr lang="en-US" sz="28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+|1⟩)</m:t>
                    </m:r>
                  </m:oMath>
                </a14:m>
                <a:br>
                  <a:rPr lang="en-US" sz="2800" dirty="0">
                    <a:cs typeface="Arial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</m:oMath>
                </a14:m>
                <a:r>
                  <a:rPr lang="en-US" sz="28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</m:oMath>
                </a14:m>
                <a:r>
                  <a:rPr lang="en-US" sz="28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</m:oMath>
                </a14:m>
                <a:r>
                  <a:rPr lang="en-US" sz="28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de-CH" sz="28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Text Box 21">
                <a:extLst>
                  <a:ext uri="{FF2B5EF4-FFF2-40B4-BE49-F238E27FC236}">
                    <a16:creationId xmlns:a16="http://schemas.microsoft.com/office/drawing/2014/main" id="{7F50EE65-5962-934C-A952-6F5C106E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85" y="3183449"/>
                <a:ext cx="11100349" cy="3539430"/>
              </a:xfrm>
              <a:prstGeom prst="rect">
                <a:avLst/>
              </a:prstGeom>
              <a:blipFill>
                <a:blip r:embed="rId5"/>
                <a:stretch>
                  <a:fillRect l="-1143" t="-1786" b="-35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Content Placeholder 1">
            <a:extLst>
              <a:ext uri="{FF2B5EF4-FFF2-40B4-BE49-F238E27FC236}">
                <a16:creationId xmlns:a16="http://schemas.microsoft.com/office/drawing/2014/main" id="{EB8DDB0F-B4EA-0943-9106-3AC984845C27}"/>
              </a:ext>
            </a:extLst>
          </p:cNvPr>
          <p:cNvSpPr txBox="1">
            <a:spLocks/>
          </p:cNvSpPr>
          <p:nvPr/>
        </p:nvSpPr>
        <p:spPr>
          <a:xfrm>
            <a:off x="8902973" y="6257212"/>
            <a:ext cx="2295444" cy="50532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dirty="0">
                <a:cs typeface="Arial" charset="0"/>
              </a:rPr>
              <a:t>Contradiction!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64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584629" y="135109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Unclonable Cryptography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84629" y="1040342"/>
            <a:ext cx="8229600" cy="492067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SzPct val="65000"/>
              <a:buNone/>
            </a:pPr>
            <a:r>
              <a:rPr lang="en-US" sz="2600" dirty="0">
                <a:cs typeface="Arial" charset="0"/>
              </a:rPr>
              <a:t>Must inherently be quantum!</a:t>
            </a:r>
            <a:br>
              <a:rPr lang="en-US" sz="2600" dirty="0">
                <a:cs typeface="Arial" charset="0"/>
              </a:rPr>
            </a:br>
            <a:endParaRPr lang="en-US" sz="26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Money</a:t>
            </a:r>
            <a:r>
              <a:rPr lang="en-US" sz="1600" dirty="0">
                <a:cs typeface="Arial" charset="0"/>
              </a:rPr>
              <a:t> </a:t>
            </a:r>
            <a:r>
              <a:rPr lang="en-US" sz="2000" dirty="0"/>
              <a:t>[</a:t>
            </a:r>
            <a:r>
              <a:rPr lang="en-US" sz="2000" dirty="0"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Wiesner 68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dirty="0"/>
              <a:t>Molina </a:t>
            </a:r>
            <a:r>
              <a:rPr lang="en-US" sz="2000" dirty="0" err="1"/>
              <a:t>Vidick</a:t>
            </a:r>
            <a:r>
              <a:rPr lang="en-US" sz="2000" dirty="0"/>
              <a:t> Watrous 13, ...]</a:t>
            </a:r>
            <a:endParaRPr lang="en-US" sz="20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Key Distribution </a:t>
            </a:r>
            <a:r>
              <a:rPr lang="en-US" sz="2000" dirty="0">
                <a:cs typeface="Arial" charset="0"/>
              </a:rPr>
              <a:t>[Bennett Brassard 84, </a:t>
            </a:r>
            <a:r>
              <a:rPr lang="en-US" sz="2000" dirty="0" err="1">
                <a:cs typeface="Arial" charset="0"/>
              </a:rPr>
              <a:t>Ekert</a:t>
            </a:r>
            <a:r>
              <a:rPr lang="en-US" sz="2000" dirty="0">
                <a:cs typeface="Arial" charset="0"/>
              </a:rPr>
              <a:t> 91, ...]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Certified Deletion </a:t>
            </a:r>
            <a:r>
              <a:rPr lang="en-US" sz="2000" dirty="0">
                <a:cs typeface="Arial" charset="0"/>
              </a:rPr>
              <a:t>[Broadbent Islam 20, ...]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Unclonable Encryption </a:t>
            </a:r>
            <a:r>
              <a:rPr lang="en-US" sz="2000" dirty="0">
                <a:cs typeface="Arial" charset="0"/>
              </a:rPr>
              <a:t>[Gottesman 02, Broadbent Lord 20, ...]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Unclonable Decryption </a:t>
            </a:r>
            <a:r>
              <a:rPr lang="en-US" sz="2000" dirty="0">
                <a:cs typeface="Arial" charset="0"/>
              </a:rPr>
              <a:t>[Georgiou Zhandry 20, ...]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Copy Protection </a:t>
            </a:r>
            <a:r>
              <a:rPr lang="en-US" sz="2000" dirty="0">
                <a:cs typeface="Arial" charset="0"/>
              </a:rPr>
              <a:t>[Aaronson 09, ...]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Secure Software Leasing </a:t>
            </a:r>
            <a:r>
              <a:rPr lang="en-US" sz="2000" dirty="0">
                <a:cs typeface="Arial" charset="0"/>
              </a:rPr>
              <a:t>[Ananth </a:t>
            </a:r>
            <a:r>
              <a:rPr lang="en-US" sz="2000" dirty="0" err="1">
                <a:cs typeface="Arial" charset="0"/>
              </a:rPr>
              <a:t>LaPlaca</a:t>
            </a:r>
            <a:r>
              <a:rPr lang="en-US" sz="2000" dirty="0">
                <a:cs typeface="Arial" charset="0"/>
              </a:rPr>
              <a:t> 20, ...]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...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8F153-5990-8148-ACDA-4D48A3A1B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382" y="896984"/>
            <a:ext cx="2425700" cy="1488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FCC12-B90C-BA49-86EB-0E3BB156F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61" y="839470"/>
            <a:ext cx="684939" cy="716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0D42A4-1CBA-2B4B-8A40-FEFC6D4C3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28" y="3271519"/>
            <a:ext cx="7563691" cy="553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9EAF88-E45F-5947-8B39-87A72922E45B}"/>
              </a:ext>
            </a:extLst>
          </p:cNvPr>
          <p:cNvGrpSpPr/>
          <p:nvPr/>
        </p:nvGrpSpPr>
        <p:grpSpPr>
          <a:xfrm>
            <a:off x="584629" y="5146486"/>
            <a:ext cx="9791286" cy="1480595"/>
            <a:chOff x="584629" y="5146486"/>
            <a:chExt cx="9791286" cy="14805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F94778-FC78-0640-A076-4C953AFAFBD4}"/>
                </a:ext>
              </a:extLst>
            </p:cNvPr>
            <p:cNvSpPr/>
            <p:nvPr/>
          </p:nvSpPr>
          <p:spPr>
            <a:xfrm>
              <a:off x="584629" y="6104374"/>
              <a:ext cx="86786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S</a:t>
              </a:r>
              <a:r>
                <a:rPr lang="en-NL" dirty="0"/>
                <a:t>ee Anne Broadbent’s </a:t>
              </a:r>
              <a:r>
                <a:rPr lang="en-NL" dirty="0">
                  <a:hlinkClick r:id="rId5"/>
                </a:rPr>
                <a:t>awesome tutorial talk </a:t>
              </a:r>
              <a:r>
                <a:rPr lang="en-NL" dirty="0"/>
                <a:t>on “</a:t>
              </a:r>
              <a:r>
                <a:rPr lang="en-GB" dirty="0"/>
                <a:t>Quantum </a:t>
              </a:r>
              <a:r>
                <a:rPr lang="en-GB" dirty="0" err="1"/>
                <a:t>Unclonability</a:t>
              </a:r>
              <a:r>
                <a:rPr lang="en-NL" dirty="0"/>
                <a:t>“ at Q</a:t>
              </a:r>
              <a:r>
                <a:rPr lang="en-GB" dirty="0"/>
                <a:t>Crypt 2021</a:t>
              </a:r>
              <a:endParaRPr lang="en-NL" dirty="0"/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AD139B65-949B-CA48-8BBF-338B52410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439" y="5146486"/>
              <a:ext cx="1184476" cy="148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851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810D014-32AC-E441-91DA-274BCFBB4B9E}"/>
              </a:ext>
            </a:extLst>
          </p:cNvPr>
          <p:cNvGrpSpPr/>
          <p:nvPr/>
        </p:nvGrpSpPr>
        <p:grpSpPr>
          <a:xfrm>
            <a:off x="5984384" y="2215953"/>
            <a:ext cx="641363" cy="617563"/>
            <a:chOff x="10147261" y="1094360"/>
            <a:chExt cx="889424" cy="856419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AC20A076-0D79-7048-B4C1-4653BC03A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140B38D8-05CC-F044-8E55-FE447BE8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4E5FA614-6E20-C14C-B029-2FEDAF95B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2E634CFE-4365-5E4C-929C-122414F81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6AEE7DA7-201E-DD4D-BB4B-BE6B994AD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584628" y="124949"/>
            <a:ext cx="9166473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Quantum Encryption of Classical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/>
              <p:nvPr/>
            </p:nvSpPr>
            <p:spPr>
              <a:xfrm>
                <a:off x="632257" y="1364080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KeyGen: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NL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NL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7" y="1364080"/>
                <a:ext cx="3253455" cy="369332"/>
              </a:xfrm>
              <a:prstGeom prst="rect">
                <a:avLst/>
              </a:prstGeom>
              <a:blipFill>
                <a:blip r:embed="rId2"/>
                <a:stretch>
                  <a:fillRect l="-1556"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/>
              <p:nvPr/>
            </p:nvSpPr>
            <p:spPr>
              <a:xfrm>
                <a:off x="1735720" y="1882644"/>
                <a:ext cx="1342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720" y="1882644"/>
                <a:ext cx="13424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E72F5-195D-9B49-B14A-404E5ED41BF2}"/>
                  </a:ext>
                </a:extLst>
              </p:cNvPr>
              <p:cNvSpPr txBox="1"/>
              <p:nvPr/>
            </p:nvSpPr>
            <p:spPr>
              <a:xfrm>
                <a:off x="530728" y="4161227"/>
                <a:ext cx="7907293" cy="5091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Perfect correctness: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Dec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E72F5-195D-9B49-B14A-404E5ED41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28" y="4161227"/>
                <a:ext cx="7907293" cy="509178"/>
              </a:xfrm>
              <a:prstGeom prst="rect">
                <a:avLst/>
              </a:prstGeom>
              <a:blipFill>
                <a:blip r:embed="rId4"/>
                <a:stretch>
                  <a:fillRect l="-1122" t="-2439" b="-2195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liceBlue.eps">
            <a:extLst>
              <a:ext uri="{FF2B5EF4-FFF2-40B4-BE49-F238E27FC236}">
                <a16:creationId xmlns:a16="http://schemas.microsoft.com/office/drawing/2014/main" id="{D76A2299-AD7C-4E43-8FEA-B834CB88A6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b="23529"/>
          <a:stretch>
            <a:fillRect/>
          </a:stretch>
        </p:blipFill>
        <p:spPr>
          <a:xfrm>
            <a:off x="632257" y="2100665"/>
            <a:ext cx="1150423" cy="12961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1F9A55-76EB-D048-8171-2A141851DD8F}"/>
              </a:ext>
            </a:extLst>
          </p:cNvPr>
          <p:cNvGrpSpPr/>
          <p:nvPr/>
        </p:nvGrpSpPr>
        <p:grpSpPr>
          <a:xfrm>
            <a:off x="1888869" y="2047034"/>
            <a:ext cx="3120293" cy="1655989"/>
            <a:chOff x="1888869" y="2047034"/>
            <a:chExt cx="3120293" cy="1655989"/>
          </a:xfrm>
        </p:grpSpPr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8B57367-60C8-7B4F-AF70-55C27D781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8869" y="2704760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5B15B61-BBA0-7843-90B3-A254E303C5CD}"/>
                    </a:ext>
                  </a:extLst>
                </p:cNvPr>
                <p:cNvSpPr txBox="1"/>
                <p:nvPr/>
              </p:nvSpPr>
              <p:spPr>
                <a:xfrm>
                  <a:off x="1888869" y="2775043"/>
                  <a:ext cx="17811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5B15B61-BBA0-7843-90B3-A254E303C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69" y="2775043"/>
                  <a:ext cx="178119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5812E9-9711-EA44-84DD-8663DBC94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985" y="3118882"/>
              <a:ext cx="558744" cy="58414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792057-43A3-544E-877D-D44BD034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527" y="2047034"/>
              <a:ext cx="1062635" cy="124226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695D3E-8EA0-544E-8A5D-983812AD8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65" y="3738642"/>
            <a:ext cx="558744" cy="584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DB1C9F-B891-4F41-AC8D-F8B3D4C38DA5}"/>
                  </a:ext>
                </a:extLst>
              </p:cNvPr>
              <p:cNvSpPr txBox="1"/>
              <p:nvPr/>
            </p:nvSpPr>
            <p:spPr>
              <a:xfrm>
                <a:off x="5231509" y="2693763"/>
                <a:ext cx="1785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DB1C9F-B891-4F41-AC8D-F8B3D4C38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09" y="2693763"/>
                <a:ext cx="1785489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452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584629" y="124949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Cloning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/>
              <p:nvPr/>
            </p:nvSpPr>
            <p:spPr>
              <a:xfrm>
                <a:off x="530728" y="1462998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KeyGen: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NL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NL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28" y="1462998"/>
                <a:ext cx="3253455" cy="369332"/>
              </a:xfrm>
              <a:prstGeom prst="rect">
                <a:avLst/>
              </a:prstGeom>
              <a:blipFill>
                <a:blip r:embed="rId2"/>
                <a:stretch>
                  <a:fillRect l="-1550"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/>
              <p:nvPr/>
            </p:nvSpPr>
            <p:spPr>
              <a:xfrm>
                <a:off x="1900970" y="1936681"/>
                <a:ext cx="1362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970" y="1936681"/>
                <a:ext cx="13624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7">
            <a:extLst>
              <a:ext uri="{FF2B5EF4-FFF2-40B4-BE49-F238E27FC236}">
                <a16:creationId xmlns:a16="http://schemas.microsoft.com/office/drawing/2014/main" id="{28B57367-60C8-7B4F-AF70-55C27D78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869" y="270476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/>
              <p:nvPr/>
            </p:nvSpPr>
            <p:spPr>
              <a:xfrm>
                <a:off x="1888869" y="2775043"/>
                <a:ext cx="1946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69" y="2775043"/>
                <a:ext cx="1946238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AF9D4C-35E9-B941-AB9A-30FA0C33C7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878562" y="2194868"/>
            <a:ext cx="1013875" cy="1071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208D87-458A-D347-8F26-90FC4910D46D}"/>
              </a:ext>
            </a:extLst>
          </p:cNvPr>
          <p:cNvSpPr txBox="1"/>
          <p:nvPr/>
        </p:nvSpPr>
        <p:spPr>
          <a:xfrm>
            <a:off x="1296649" y="4429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73F0CFF-0EB7-DC43-8D8A-DB08DA723A1D}"/>
              </a:ext>
            </a:extLst>
          </p:cNvPr>
          <p:cNvSpPr txBox="1">
            <a:spLocks/>
          </p:cNvSpPr>
          <p:nvPr/>
        </p:nvSpPr>
        <p:spPr>
          <a:xfrm>
            <a:off x="584629" y="833379"/>
            <a:ext cx="278252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>
                <a:cs typeface="Arial" charset="0"/>
              </a:rPr>
              <a:t>[Broadbent Lord 20]</a:t>
            </a:r>
          </a:p>
        </p:txBody>
      </p:sp>
      <p:pic>
        <p:nvPicPr>
          <p:cNvPr id="31" name="Picture 30" descr="AliceBlue.eps">
            <a:extLst>
              <a:ext uri="{FF2B5EF4-FFF2-40B4-BE49-F238E27FC236}">
                <a16:creationId xmlns:a16="http://schemas.microsoft.com/office/drawing/2014/main" id="{9471F46D-2CA8-D64F-961A-B169E10BD5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23529"/>
          <a:stretch>
            <a:fillRect/>
          </a:stretch>
        </p:blipFill>
        <p:spPr>
          <a:xfrm>
            <a:off x="634196" y="2067575"/>
            <a:ext cx="1150423" cy="12961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DA916F-0DAC-3149-9342-D0516B075ED1}"/>
              </a:ext>
            </a:extLst>
          </p:cNvPr>
          <p:cNvGrpSpPr/>
          <p:nvPr/>
        </p:nvGrpSpPr>
        <p:grpSpPr>
          <a:xfrm>
            <a:off x="4362562" y="1482431"/>
            <a:ext cx="1573860" cy="2458014"/>
            <a:chOff x="4362562" y="1482431"/>
            <a:chExt cx="1573860" cy="2458014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E31CD87C-0681-E643-AEEC-2CB438F0A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562" y="1851763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33A20A36-AD8A-BE4F-A937-EB17FB561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562" y="3571113"/>
              <a:ext cx="1573860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D925F7F-05D4-5944-9819-600FB75FCE74}"/>
                    </a:ext>
                  </a:extLst>
                </p:cNvPr>
                <p:cNvSpPr txBox="1"/>
                <p:nvPr/>
              </p:nvSpPr>
              <p:spPr>
                <a:xfrm>
                  <a:off x="4693939" y="1482431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D925F7F-05D4-5944-9819-600FB75FC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939" y="1482431"/>
                  <a:ext cx="3709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D447838-8FFE-3146-AEDB-98A6606A1220}"/>
                    </a:ext>
                  </a:extLst>
                </p:cNvPr>
                <p:cNvSpPr txBox="1"/>
                <p:nvPr/>
              </p:nvSpPr>
              <p:spPr>
                <a:xfrm>
                  <a:off x="4693939" y="3571113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D447838-8FFE-3146-AEDB-98A6606A1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939" y="3571113"/>
                  <a:ext cx="3709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4A33E9-DC59-304E-84B5-8C06410E35F2}"/>
              </a:ext>
            </a:extLst>
          </p:cNvPr>
          <p:cNvGrpSpPr/>
          <p:nvPr/>
        </p:nvGrpSpPr>
        <p:grpSpPr>
          <a:xfrm>
            <a:off x="4879407" y="1462998"/>
            <a:ext cx="6942626" cy="2451555"/>
            <a:chOff x="4879407" y="1462998"/>
            <a:chExt cx="6942626" cy="2451555"/>
          </a:xfrm>
        </p:grpSpPr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A2041980-34B3-2847-9BBC-6945CAC1D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9407" y="2076138"/>
              <a:ext cx="1101668" cy="591146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940FCC04-2D61-F54B-B130-38AD7006F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9407" y="2809689"/>
              <a:ext cx="1101668" cy="456767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45327F7-9246-4046-B28F-29CC4E740D0B}"/>
                </a:ext>
              </a:extLst>
            </p:cNvPr>
            <p:cNvGrpSpPr/>
            <p:nvPr/>
          </p:nvGrpSpPr>
          <p:grpSpPr>
            <a:xfrm>
              <a:off x="5938116" y="1462998"/>
              <a:ext cx="1013875" cy="1013875"/>
              <a:chOff x="3244125" y="4138887"/>
              <a:chExt cx="1864553" cy="186455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AAED665-59C0-164A-8A52-FA1ECB90B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125" y="4138887"/>
                <a:ext cx="1864553" cy="1864553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35F3E83-8433-8146-8CF3-D69C19CE83F5}"/>
                  </a:ext>
                </a:extLst>
              </p:cNvPr>
              <p:cNvGrpSpPr/>
              <p:nvPr/>
            </p:nvGrpSpPr>
            <p:grpSpPr>
              <a:xfrm>
                <a:off x="3737489" y="4717559"/>
                <a:ext cx="877824" cy="377655"/>
                <a:chOff x="4572000" y="1773879"/>
                <a:chExt cx="877824" cy="377655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839695E-AFD5-AC44-B680-F7D3F897882C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8B557BE9-A440-C047-8438-20C925CF5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7134A0-1B4C-814F-934D-8472BD1C04E8}"/>
                </a:ext>
              </a:extLst>
            </p:cNvPr>
            <p:cNvGrpSpPr/>
            <p:nvPr/>
          </p:nvGrpSpPr>
          <p:grpSpPr>
            <a:xfrm>
              <a:off x="5850323" y="2812885"/>
              <a:ext cx="1101668" cy="1101668"/>
              <a:chOff x="4617333" y="3795541"/>
              <a:chExt cx="1823513" cy="182351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FF5C401-FE45-BD4E-8153-CF3083C31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F1E8572-0FEF-8D45-A515-5D762FDB0FE9}"/>
                  </a:ext>
                </a:extLst>
              </p:cNvPr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E816322-8D90-C94E-AFF0-7D5F9C9E47B1}"/>
                    </a:ext>
                  </a:extLst>
                </p:cNvPr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8F16F54F-0640-0349-ADAE-D4C281E79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C1B99CE-4CAB-5941-B502-3ABA4E19FD00}"/>
                    </a:ext>
                  </a:extLst>
                </p:cNvPr>
                <p:cNvSpPr txBox="1"/>
                <p:nvPr/>
              </p:nvSpPr>
              <p:spPr>
                <a:xfrm>
                  <a:off x="8223330" y="2248031"/>
                  <a:ext cx="35987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Quantum channel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a14:m>
                  <a:r>
                    <a:rPr lang="en-NL" sz="2400" dirty="0"/>
                    <a:t> describes cloning operation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C1B99CE-4CAB-5941-B502-3ABA4E19F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330" y="2248031"/>
                  <a:ext cx="3598703" cy="830997"/>
                </a:xfrm>
                <a:prstGeom prst="rect">
                  <a:avLst/>
                </a:prstGeom>
                <a:blipFill>
                  <a:blip r:embed="rId12"/>
                  <a:stretch>
                    <a:fillRect l="-2817" t="-4545" r="-2465" b="-15152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3521AEB-56DC-6947-9441-87C2ECF96163}"/>
                    </a:ext>
                  </a:extLst>
                </p:cNvPr>
                <p:cNvSpPr txBox="1"/>
                <p:nvPr/>
              </p:nvSpPr>
              <p:spPr>
                <a:xfrm>
                  <a:off x="5045318" y="2515001"/>
                  <a:ext cx="91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3521AEB-56DC-6947-9441-87C2ECF96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18" y="2515001"/>
                  <a:ext cx="91166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7FC28C-221B-D245-B1B4-627FA80605C3}"/>
              </a:ext>
            </a:extLst>
          </p:cNvPr>
          <p:cNvGrpSpPr/>
          <p:nvPr/>
        </p:nvGrpSpPr>
        <p:grpSpPr>
          <a:xfrm>
            <a:off x="6847996" y="1375899"/>
            <a:ext cx="1304259" cy="2455773"/>
            <a:chOff x="6847996" y="1375899"/>
            <a:chExt cx="1304259" cy="24557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62D22D-4908-5043-8AB8-9EC18E82A91A}"/>
                </a:ext>
              </a:extLst>
            </p:cNvPr>
            <p:cNvGrpSpPr/>
            <p:nvPr/>
          </p:nvGrpSpPr>
          <p:grpSpPr>
            <a:xfrm>
              <a:off x="7004119" y="2813333"/>
              <a:ext cx="641363" cy="617563"/>
              <a:chOff x="10147261" y="1094360"/>
              <a:chExt cx="889424" cy="856419"/>
            </a:xfrm>
          </p:grpSpPr>
          <p:grpSp>
            <p:nvGrpSpPr>
              <p:cNvPr id="52" name="Group 10">
                <a:extLst>
                  <a:ext uri="{FF2B5EF4-FFF2-40B4-BE49-F238E27FC236}">
                    <a16:creationId xmlns:a16="http://schemas.microsoft.com/office/drawing/2014/main" id="{60AF7E35-94BE-174E-B9EF-12AEA0928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54" name="Oval 11">
                  <a:extLst>
                    <a:ext uri="{FF2B5EF4-FFF2-40B4-BE49-F238E27FC236}">
                      <a16:creationId xmlns:a16="http://schemas.microsoft.com/office/drawing/2014/main" id="{15CF34CD-2086-DA42-B8EE-1326F818F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55" name="Rectangle 12">
                  <a:extLst>
                    <a:ext uri="{FF2B5EF4-FFF2-40B4-BE49-F238E27FC236}">
                      <a16:creationId xmlns:a16="http://schemas.microsoft.com/office/drawing/2014/main" id="{BF2A276A-F4C9-FB47-BE4B-341F7E226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56" name="Line 13">
                  <a:extLst>
                    <a:ext uri="{FF2B5EF4-FFF2-40B4-BE49-F238E27FC236}">
                      <a16:creationId xmlns:a16="http://schemas.microsoft.com/office/drawing/2014/main" id="{EE9586E6-6003-6B45-B02E-10FE5C7EA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53" name="Rectangle 22">
                <a:extLst>
                  <a:ext uri="{FF2B5EF4-FFF2-40B4-BE49-F238E27FC236}">
                    <a16:creationId xmlns:a16="http://schemas.microsoft.com/office/drawing/2014/main" id="{974C3D71-7C94-F746-9015-F4797C21A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AB5F6A-3303-9E49-AB84-CB3EF0C626B9}"/>
                </a:ext>
              </a:extLst>
            </p:cNvPr>
            <p:cNvGrpSpPr/>
            <p:nvPr/>
          </p:nvGrpSpPr>
          <p:grpSpPr>
            <a:xfrm>
              <a:off x="6989704" y="2005398"/>
              <a:ext cx="641363" cy="617563"/>
              <a:chOff x="10147261" y="1094360"/>
              <a:chExt cx="889424" cy="856419"/>
            </a:xfrm>
          </p:grpSpPr>
          <p:grpSp>
            <p:nvGrpSpPr>
              <p:cNvPr id="46" name="Group 10">
                <a:extLst>
                  <a:ext uri="{FF2B5EF4-FFF2-40B4-BE49-F238E27FC236}">
                    <a16:creationId xmlns:a16="http://schemas.microsoft.com/office/drawing/2014/main" id="{25C466A3-FD3E-F149-AEC7-6FA958C038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7261" y="1165800"/>
                <a:ext cx="889424" cy="784979"/>
                <a:chOff x="2148" y="2341"/>
                <a:chExt cx="545" cy="481"/>
              </a:xfrm>
            </p:grpSpPr>
            <p:sp>
              <p:nvSpPr>
                <p:cNvPr id="47" name="Oval 11">
                  <a:extLst>
                    <a:ext uri="{FF2B5EF4-FFF2-40B4-BE49-F238E27FC236}">
                      <a16:creationId xmlns:a16="http://schemas.microsoft.com/office/drawing/2014/main" id="{81377B9D-B676-544B-B510-FB8052E9A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48" name="Rectangle 12">
                  <a:extLst>
                    <a:ext uri="{FF2B5EF4-FFF2-40B4-BE49-F238E27FC236}">
                      <a16:creationId xmlns:a16="http://schemas.microsoft.com/office/drawing/2014/main" id="{08D507C6-F92C-A242-B099-99B126659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54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49" name="Line 13">
                  <a:extLst>
                    <a:ext uri="{FF2B5EF4-FFF2-40B4-BE49-F238E27FC236}">
                      <a16:creationId xmlns:a16="http://schemas.microsoft.com/office/drawing/2014/main" id="{B3644C39-B067-EA49-AE12-A13ECD9FB4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22">
                <a:extLst>
                  <a:ext uri="{FF2B5EF4-FFF2-40B4-BE49-F238E27FC236}">
                    <a16:creationId xmlns:a16="http://schemas.microsoft.com/office/drawing/2014/main" id="{0B9C9899-87D4-6545-89F9-91C6E6985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786" y="1094360"/>
                <a:ext cx="865187" cy="5922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82459FDF-0C49-4D49-B484-44C00CF5C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5525" y="1880300"/>
              <a:ext cx="1013875" cy="15514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91D1F053-663D-BF4D-BC98-3D8C11044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5525" y="3349336"/>
              <a:ext cx="1013875" cy="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BB4B38-ACC2-7C4E-A7A6-2AC347FE21D4}"/>
                    </a:ext>
                  </a:extLst>
                </p:cNvPr>
                <p:cNvSpPr txBox="1"/>
                <p:nvPr/>
              </p:nvSpPr>
              <p:spPr>
                <a:xfrm>
                  <a:off x="6847996" y="1375899"/>
                  <a:ext cx="1149674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ℳ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BB4B38-ACC2-7C4E-A7A6-2AC347FE2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996" y="1375899"/>
                  <a:ext cx="1149674" cy="3742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C39C878-E383-094B-8FB7-E0CC36253DFD}"/>
                    </a:ext>
                  </a:extLst>
                </p:cNvPr>
                <p:cNvSpPr txBox="1"/>
                <p:nvPr/>
              </p:nvSpPr>
              <p:spPr>
                <a:xfrm>
                  <a:off x="6951991" y="3457402"/>
                  <a:ext cx="1200264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ℳ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C39C878-E383-094B-8FB7-E0CC36253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991" y="3457402"/>
                  <a:ext cx="1200264" cy="374270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48DD79E-DDEA-8E4A-96F1-B4422CC230F4}"/>
                  </a:ext>
                </a:extLst>
              </p:cNvPr>
              <p:cNvSpPr txBox="1"/>
              <p:nvPr/>
            </p:nvSpPr>
            <p:spPr>
              <a:xfrm>
                <a:off x="833398" y="4157031"/>
                <a:ext cx="9955226" cy="10143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Success probability of cloning attack: </a:t>
                </a:r>
                <a:br>
                  <a:rPr lang="en-US" sz="2400" b="0" dirty="0"/>
                </a:b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𝑢𝑛𝑖𝑓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tr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48DD79E-DDEA-8E4A-96F1-B4422CC23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98" y="4157031"/>
                <a:ext cx="9955226" cy="1014380"/>
              </a:xfrm>
              <a:prstGeom prst="rect">
                <a:avLst/>
              </a:prstGeom>
              <a:blipFill>
                <a:blip r:embed="rId16"/>
                <a:stretch>
                  <a:fillRect l="-892" t="-13580" b="-7901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04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275AC49-0DA3-3942-BEDD-FBEB6DADBC5E}"/>
              </a:ext>
            </a:extLst>
          </p:cNvPr>
          <p:cNvGrpSpPr/>
          <p:nvPr/>
        </p:nvGrpSpPr>
        <p:grpSpPr>
          <a:xfrm>
            <a:off x="7004119" y="2813333"/>
            <a:ext cx="641363" cy="617563"/>
            <a:chOff x="10147261" y="1094360"/>
            <a:chExt cx="889424" cy="856419"/>
          </a:xfrm>
        </p:grpSpPr>
        <p:grpSp>
          <p:nvGrpSpPr>
            <p:cNvPr id="57" name="Group 10">
              <a:extLst>
                <a:ext uri="{FF2B5EF4-FFF2-40B4-BE49-F238E27FC236}">
                  <a16:creationId xmlns:a16="http://schemas.microsoft.com/office/drawing/2014/main" id="{F1B917B1-9BBF-A548-8937-F82BC90E4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478EC642-F227-6642-B01E-0595F4A6A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0" name="Rectangle 12">
                <a:extLst>
                  <a:ext uri="{FF2B5EF4-FFF2-40B4-BE49-F238E27FC236}">
                    <a16:creationId xmlns:a16="http://schemas.microsoft.com/office/drawing/2014/main" id="{84644BBE-E1BD-CF43-B52C-929FA5913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1" name="Line 13">
                <a:extLst>
                  <a:ext uri="{FF2B5EF4-FFF2-40B4-BE49-F238E27FC236}">
                    <a16:creationId xmlns:a16="http://schemas.microsoft.com/office/drawing/2014/main" id="{9EC97624-E88C-F548-99B9-E3975B142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8" name="Rectangle 22">
              <a:extLst>
                <a:ext uri="{FF2B5EF4-FFF2-40B4-BE49-F238E27FC236}">
                  <a16:creationId xmlns:a16="http://schemas.microsoft.com/office/drawing/2014/main" id="{6D4FDA90-CCF7-5A4C-929E-6DAF1217F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C30D87D-685F-6D49-941A-690CA8029E4F}"/>
              </a:ext>
            </a:extLst>
          </p:cNvPr>
          <p:cNvGrpSpPr/>
          <p:nvPr/>
        </p:nvGrpSpPr>
        <p:grpSpPr>
          <a:xfrm>
            <a:off x="6989704" y="2005398"/>
            <a:ext cx="641363" cy="617563"/>
            <a:chOff x="10147261" y="1094360"/>
            <a:chExt cx="889424" cy="856419"/>
          </a:xfrm>
        </p:grpSpPr>
        <p:grpSp>
          <p:nvGrpSpPr>
            <p:cNvPr id="63" name="Group 10">
              <a:extLst>
                <a:ext uri="{FF2B5EF4-FFF2-40B4-BE49-F238E27FC236}">
                  <a16:creationId xmlns:a16="http://schemas.microsoft.com/office/drawing/2014/main" id="{655E3B7F-B7EE-D741-9B85-24A8F67E4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7261" y="1165800"/>
              <a:ext cx="889424" cy="784979"/>
              <a:chOff x="2148" y="2341"/>
              <a:chExt cx="545" cy="481"/>
            </a:xfrm>
          </p:grpSpPr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1A295A39-A8C1-3F46-8D48-490598CBB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6" name="Rectangle 12">
                <a:extLst>
                  <a:ext uri="{FF2B5EF4-FFF2-40B4-BE49-F238E27FC236}">
                    <a16:creationId xmlns:a16="http://schemas.microsoft.com/office/drawing/2014/main" id="{94FC8F43-F4AE-8449-91DF-CE26C70AD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5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7" name="Line 13">
                <a:extLst>
                  <a:ext uri="{FF2B5EF4-FFF2-40B4-BE49-F238E27FC236}">
                    <a16:creationId xmlns:a16="http://schemas.microsoft.com/office/drawing/2014/main" id="{61B1A427-1A0D-934B-BF6C-9C1D3937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7F8E5CF3-E2EE-9941-90A7-8E8DAD93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786" y="1094360"/>
              <a:ext cx="865187" cy="592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584629" y="124949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Cloning-Indistinguishability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/>
              <p:nvPr/>
            </p:nvSpPr>
            <p:spPr>
              <a:xfrm>
                <a:off x="530728" y="1462998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KeyGen: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NL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NL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E3044D-1B2F-6446-87E3-ACB03C3D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28" y="1462998"/>
                <a:ext cx="3253455" cy="369332"/>
              </a:xfrm>
              <a:prstGeom prst="rect">
                <a:avLst/>
              </a:prstGeom>
              <a:blipFill>
                <a:blip r:embed="rId2"/>
                <a:stretch>
                  <a:fillRect l="-1550" t="-6667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/>
              <p:nvPr/>
            </p:nvSpPr>
            <p:spPr>
              <a:xfrm>
                <a:off x="1905018" y="2257376"/>
                <a:ext cx="146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CD1AD8-F6CD-944C-BD8C-4FAEEBA3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8" y="2257376"/>
                <a:ext cx="14621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7">
            <a:extLst>
              <a:ext uri="{FF2B5EF4-FFF2-40B4-BE49-F238E27FC236}">
                <a16:creationId xmlns:a16="http://schemas.microsoft.com/office/drawing/2014/main" id="{28B57367-60C8-7B4F-AF70-55C27D78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869" y="2704760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/>
              <p:nvPr/>
            </p:nvSpPr>
            <p:spPr>
              <a:xfrm>
                <a:off x="1888869" y="2775043"/>
                <a:ext cx="2017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B15B61-BBA0-7843-90B3-A254E303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69" y="2775043"/>
                <a:ext cx="201747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AF9D4C-35E9-B941-AB9A-30FA0C33C7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878562" y="2194868"/>
            <a:ext cx="1013875" cy="1071589"/>
          </a:xfrm>
          <a:prstGeom prst="rect">
            <a:avLst/>
          </a:prstGeom>
        </p:spPr>
      </p:pic>
      <p:sp>
        <p:nvSpPr>
          <p:cNvPr id="15" name="Line 7">
            <a:extLst>
              <a:ext uri="{FF2B5EF4-FFF2-40B4-BE49-F238E27FC236}">
                <a16:creationId xmlns:a16="http://schemas.microsoft.com/office/drawing/2014/main" id="{A2041980-34B3-2847-9BBC-6945CAC1D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407" y="2076138"/>
            <a:ext cx="1101668" cy="591146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40FCC04-2D61-F54B-B130-38AD7006F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407" y="2809689"/>
            <a:ext cx="1101668" cy="456767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82459FDF-0C49-4D49-B484-44C00CF5C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1880300"/>
            <a:ext cx="1013875" cy="15514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1D1F053-663D-BF4D-BC98-3D8C1104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525" y="3349336"/>
            <a:ext cx="1013875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8D87-458A-D347-8F26-90FC4910D46D}"/>
              </a:ext>
            </a:extLst>
          </p:cNvPr>
          <p:cNvSpPr txBox="1"/>
          <p:nvPr/>
        </p:nvSpPr>
        <p:spPr>
          <a:xfrm>
            <a:off x="1296649" y="4429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327F7-9246-4046-B28F-29CC4E740D0B}"/>
              </a:ext>
            </a:extLst>
          </p:cNvPr>
          <p:cNvGrpSpPr/>
          <p:nvPr/>
        </p:nvGrpSpPr>
        <p:grpSpPr>
          <a:xfrm>
            <a:off x="5938116" y="1462998"/>
            <a:ext cx="1013875" cy="1013875"/>
            <a:chOff x="3244125" y="4138887"/>
            <a:chExt cx="1864553" cy="18645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AED665-59C0-164A-8A52-FA1ECB90B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25" y="4138887"/>
              <a:ext cx="1864553" cy="186455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5F3E83-8433-8146-8CF3-D69C19CE83F5}"/>
                </a:ext>
              </a:extLst>
            </p:cNvPr>
            <p:cNvGrpSpPr/>
            <p:nvPr/>
          </p:nvGrpSpPr>
          <p:grpSpPr>
            <a:xfrm>
              <a:off x="3737489" y="4717559"/>
              <a:ext cx="877824" cy="377655"/>
              <a:chOff x="4572000" y="1773879"/>
              <a:chExt cx="877824" cy="37765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839695E-AFD5-AC44-B680-F7D3F897882C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B557BE9-A440-C047-8438-20C925CF5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134A0-1B4C-814F-934D-8472BD1C04E8}"/>
              </a:ext>
            </a:extLst>
          </p:cNvPr>
          <p:cNvGrpSpPr/>
          <p:nvPr/>
        </p:nvGrpSpPr>
        <p:grpSpPr>
          <a:xfrm>
            <a:off x="5850323" y="2812885"/>
            <a:ext cx="1101668" cy="1101668"/>
            <a:chOff x="4617333" y="3795541"/>
            <a:chExt cx="1823513" cy="18235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F5C401-FE45-BD4E-8153-CF3083C31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1E8572-0FEF-8D45-A515-5D762FDB0FE9}"/>
                </a:ext>
              </a:extLst>
            </p:cNvPr>
            <p:cNvGrpSpPr/>
            <p:nvPr/>
          </p:nvGrpSpPr>
          <p:grpSpPr>
            <a:xfrm>
              <a:off x="5090177" y="4419533"/>
              <a:ext cx="877824" cy="377655"/>
              <a:chOff x="4572000" y="1773879"/>
              <a:chExt cx="877824" cy="3776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816322-8D90-C94E-AFF0-7D5F9C9E47B1}"/>
                  </a:ext>
                </a:extLst>
              </p:cNvPr>
              <p:cNvSpPr/>
              <p:nvPr/>
            </p:nvSpPr>
            <p:spPr>
              <a:xfrm>
                <a:off x="4785973" y="1861344"/>
                <a:ext cx="220926" cy="2901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F16F54F-0640-0349-ADAE-D4C281E79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83" b="7149"/>
              <a:stretch/>
            </p:blipFill>
            <p:spPr>
              <a:xfrm>
                <a:off x="4572000" y="1773879"/>
                <a:ext cx="877824" cy="377655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liceBlue.eps">
            <a:extLst>
              <a:ext uri="{FF2B5EF4-FFF2-40B4-BE49-F238E27FC236}">
                <a16:creationId xmlns:a16="http://schemas.microsoft.com/office/drawing/2014/main" id="{9471F46D-2CA8-D64F-961A-B169E10BD55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b="23529"/>
          <a:stretch>
            <a:fillRect/>
          </a:stretch>
        </p:blipFill>
        <p:spPr>
          <a:xfrm>
            <a:off x="634196" y="2067575"/>
            <a:ext cx="1150423" cy="1296144"/>
          </a:xfrm>
          <a:prstGeom prst="rect">
            <a:avLst/>
          </a:prstGeom>
        </p:spPr>
      </p:pic>
      <p:sp>
        <p:nvSpPr>
          <p:cNvPr id="34" name="Line 7">
            <a:extLst>
              <a:ext uri="{FF2B5EF4-FFF2-40B4-BE49-F238E27FC236}">
                <a16:creationId xmlns:a16="http://schemas.microsoft.com/office/drawing/2014/main" id="{E31CD87C-0681-E643-AEEC-2CB438F0A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185176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33A20A36-AD8A-BE4F-A937-EB17FB561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562" y="3571113"/>
            <a:ext cx="1573860" cy="0"/>
          </a:xfrm>
          <a:prstGeom prst="line">
            <a:avLst/>
          </a:prstGeom>
          <a:noFill/>
          <a:ln w="53975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/>
              <p:nvPr/>
            </p:nvSpPr>
            <p:spPr>
              <a:xfrm>
                <a:off x="4693939" y="1482431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25F7F-05D4-5944-9819-600FB75FC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1482431"/>
                <a:ext cx="370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/>
              <p:nvPr/>
            </p:nvSpPr>
            <p:spPr>
              <a:xfrm>
                <a:off x="4693939" y="3571113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447838-8FFE-3146-AEDB-98A6606A1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39" y="3571113"/>
                <a:ext cx="3709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/>
              <p:nvPr/>
            </p:nvSpPr>
            <p:spPr>
              <a:xfrm>
                <a:off x="5045318" y="2515001"/>
                <a:ext cx="91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521AEB-56DC-6947-9441-87C2ECF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18" y="2515001"/>
                <a:ext cx="9116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/>
              <p:nvPr/>
            </p:nvSpPr>
            <p:spPr>
              <a:xfrm>
                <a:off x="6847996" y="1375899"/>
                <a:ext cx="1263231" cy="477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BB4B38-ACC2-7C4E-A7A6-2AC347FE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96" y="1375899"/>
                <a:ext cx="1263231" cy="477567"/>
              </a:xfrm>
              <a:prstGeom prst="rect">
                <a:avLst/>
              </a:prstGeom>
              <a:blipFill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/>
              <p:nvPr/>
            </p:nvSpPr>
            <p:spPr>
              <a:xfrm>
                <a:off x="6951991" y="3457402"/>
                <a:ext cx="1311064" cy="486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39C878-E383-094B-8FB7-E0CC3625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1" y="3457402"/>
                <a:ext cx="1311064" cy="486928"/>
              </a:xfrm>
              <a:prstGeom prst="rect">
                <a:avLst/>
              </a:prstGeom>
              <a:blipFill>
                <a:blip r:embed="rId1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9CA0E-F036-FE47-94B3-417D20672641}"/>
                  </a:ext>
                </a:extLst>
              </p:cNvPr>
              <p:cNvSpPr txBox="1"/>
              <p:nvPr/>
            </p:nvSpPr>
            <p:spPr>
              <a:xfrm>
                <a:off x="754688" y="4158845"/>
                <a:ext cx="9492920" cy="10143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Success probability of cloning-indistinguishability attack: </a:t>
                </a:r>
                <a:br>
                  <a:rPr lang="en-US" sz="2400" b="0" dirty="0"/>
                </a:b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Enc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79CA0E-F036-FE47-94B3-417D2067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8" y="4158845"/>
                <a:ext cx="9492920" cy="1014380"/>
              </a:xfrm>
              <a:prstGeom prst="rect">
                <a:avLst/>
              </a:prstGeom>
              <a:blipFill>
                <a:blip r:embed="rId15"/>
                <a:stretch>
                  <a:fillRect l="-1070" t="-13580" b="-7901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/>
              <p:nvPr/>
            </p:nvSpPr>
            <p:spPr>
              <a:xfrm>
                <a:off x="1921290" y="1922243"/>
                <a:ext cx="108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15AFC-36FD-7F48-843C-98C0A7CB7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90" y="1922243"/>
                <a:ext cx="108991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F030E607-E934-4B47-A5F3-0CD40C958DD9}"/>
              </a:ext>
            </a:extLst>
          </p:cNvPr>
          <p:cNvSpPr txBox="1">
            <a:spLocks/>
          </p:cNvSpPr>
          <p:nvPr/>
        </p:nvSpPr>
        <p:spPr>
          <a:xfrm>
            <a:off x="584629" y="833379"/>
            <a:ext cx="278252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>
                <a:cs typeface="Arial" charset="0"/>
              </a:rPr>
              <a:t>[Broadbent Lord 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EEB477-F71D-9846-B2D6-5BFC0D202E02}"/>
                  </a:ext>
                </a:extLst>
              </p:cNvPr>
              <p:cNvSpPr txBox="1"/>
              <p:nvPr/>
            </p:nvSpPr>
            <p:spPr>
              <a:xfrm>
                <a:off x="754688" y="5345217"/>
                <a:ext cx="5950732" cy="613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Scheme is secure </a:t>
                </a:r>
                <a:r>
                  <a:rPr lang="en-US" sz="2400" b="0" dirty="0" err="1"/>
                  <a:t>iff</a:t>
                </a:r>
                <a:r>
                  <a:rPr lang="en-US" sz="2400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/>
                  <a:t> 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EEB477-F71D-9846-B2D6-5BFC0D202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8" y="5345217"/>
                <a:ext cx="5950732" cy="613886"/>
              </a:xfrm>
              <a:prstGeom prst="rect">
                <a:avLst/>
              </a:prstGeom>
              <a:blipFill>
                <a:blip r:embed="rId17"/>
                <a:stretch>
                  <a:fillRect l="-1706"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89D8C2-5921-5A42-8AC9-C26A2AD09C33}"/>
                  </a:ext>
                </a:extLst>
              </p:cNvPr>
              <p:cNvSpPr txBox="1"/>
              <p:nvPr/>
            </p:nvSpPr>
            <p:spPr>
              <a:xfrm>
                <a:off x="8223330" y="2248031"/>
                <a:ext cx="35987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Quantum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NL" sz="2400" dirty="0"/>
                  <a:t> describes cloning operation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89D8C2-5921-5A42-8AC9-C26A2AD09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330" y="2248031"/>
                <a:ext cx="3598703" cy="830997"/>
              </a:xfrm>
              <a:prstGeom prst="rect">
                <a:avLst/>
              </a:prstGeom>
              <a:blipFill>
                <a:blip r:embed="rId18"/>
                <a:stretch>
                  <a:fillRect l="-2817" t="-4545" r="-2465" b="-151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8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24991</TotalTime>
  <Words>2331</Words>
  <Application>Microsoft Macintosh PowerPoint</Application>
  <PresentationFormat>Widescreen</PresentationFormat>
  <Paragraphs>437</Paragraphs>
  <Slides>33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cmsy10</vt:lpstr>
      <vt:lpstr>Wingdings</vt:lpstr>
      <vt:lpstr>Office Theme</vt:lpstr>
      <vt:lpstr>(Unclonable Cryptography and) Local Simultaneous State Discrimination</vt:lpstr>
      <vt:lpstr>Joint work with </vt:lpstr>
      <vt:lpstr>What will you learn from this Talk?</vt:lpstr>
      <vt:lpstr>Quantum No-Cloning Theorem</vt:lpstr>
      <vt:lpstr>Proof of Quantum No-Cloning Theorem</vt:lpstr>
      <vt:lpstr>Unclonable Cryptography</vt:lpstr>
      <vt:lpstr>Quantum Encryption of Classical Messages</vt:lpstr>
      <vt:lpstr>Cloning Attack</vt:lpstr>
      <vt:lpstr>Cloning-Indistinguishability Attack</vt:lpstr>
      <vt:lpstr>PowerPoint Presentation</vt:lpstr>
      <vt:lpstr>Generic Cloning Attack</vt:lpstr>
      <vt:lpstr>Generic Cloning Attack: Analysis</vt:lpstr>
      <vt:lpstr>Generic Cloning Attack: Analysis</vt:lpstr>
      <vt:lpstr>Generic Cloning Attack: Analysis</vt:lpstr>
      <vt:lpstr>PowerPoint Presentation</vt:lpstr>
      <vt:lpstr>What will you learn from this Talk?</vt:lpstr>
      <vt:lpstr>Local Simultaneous State Discrimination: Task</vt:lpstr>
      <vt:lpstr>Local Simultaneous State Discrimination: Task</vt:lpstr>
      <vt:lpstr>PowerPoint Presentation</vt:lpstr>
      <vt:lpstr>PowerPoint Presentation</vt:lpstr>
      <vt:lpstr>Example</vt:lpstr>
      <vt:lpstr>Summary of Contributions</vt:lpstr>
      <vt:lpstr>Separating Example</vt:lpstr>
      <vt:lpstr>Proof Outline</vt:lpstr>
      <vt:lpstr>Summary of Contributions</vt:lpstr>
      <vt:lpstr>Example (continued)</vt:lpstr>
      <vt:lpstr>Multipartite LSSD is NP-hard</vt:lpstr>
      <vt:lpstr>Graphs and Matchings</vt:lpstr>
      <vt:lpstr>Hypergraphs and Matchings</vt:lpstr>
      <vt:lpstr>Multipartite LSSD is NP-hard</vt:lpstr>
      <vt:lpstr>What have you learned from this Talk?</vt:lpstr>
      <vt:lpstr>Thank you for your attention!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Cryptography</dc:title>
  <dc:creator>Microsoft Office User</dc:creator>
  <cp:lastModifiedBy>C S</cp:lastModifiedBy>
  <cp:revision>147</cp:revision>
  <cp:lastPrinted>2018-09-25T07:28:38Z</cp:lastPrinted>
  <dcterms:created xsi:type="dcterms:W3CDTF">2018-03-16T12:24:23Z</dcterms:created>
  <dcterms:modified xsi:type="dcterms:W3CDTF">2021-11-03T13:08:05Z</dcterms:modified>
</cp:coreProperties>
</file>