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2"/>
  </p:notesMasterIdLst>
  <p:handoutMasterIdLst>
    <p:handoutMasterId r:id="rId13"/>
  </p:handoutMasterIdLst>
  <p:sldIdLst>
    <p:sldId id="312" r:id="rId2"/>
    <p:sldId id="335" r:id="rId3"/>
    <p:sldId id="336" r:id="rId4"/>
    <p:sldId id="337" r:id="rId5"/>
    <p:sldId id="341" r:id="rId6"/>
    <p:sldId id="340" r:id="rId7"/>
    <p:sldId id="338" r:id="rId8"/>
    <p:sldId id="339" r:id="rId9"/>
    <p:sldId id="342" r:id="rId10"/>
    <p:sldId id="334" r:id="rId11"/>
  </p:sldIdLst>
  <p:sldSz cx="12192000" cy="6858000"/>
  <p:notesSz cx="6858000" cy="9144000"/>
  <p:custDataLst>
    <p:tags r:id="rId14"/>
  </p:custData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exemple layout" id="{130FA196-B901-4748-8A24-CE4C5D292687}">
          <p14:sldIdLst>
            <p14:sldId id="312"/>
            <p14:sldId id="335"/>
            <p14:sldId id="336"/>
            <p14:sldId id="337"/>
            <p14:sldId id="341"/>
            <p14:sldId id="340"/>
            <p14:sldId id="338"/>
            <p14:sldId id="339"/>
            <p14:sldId id="342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12" clrIdx="0">
    <p:extLst>
      <p:ext uri="{19B8F6BF-5375-455C-9EA6-DF929625EA0E}">
        <p15:presenceInfo xmlns:p15="http://schemas.microsoft.com/office/powerpoint/2012/main" userId="S-1-5-21-2890558824-3927818043-3374662254-1188" providerId="AD"/>
      </p:ext>
    </p:extLst>
  </p:cmAuthor>
  <p:cmAuthor id="2" name="Tess Hoogenraad" initials="TH" lastIdx="1" clrIdx="1">
    <p:extLst>
      <p:ext uri="{19B8F6BF-5375-455C-9EA6-DF929625EA0E}">
        <p15:presenceInfo xmlns:p15="http://schemas.microsoft.com/office/powerpoint/2012/main" userId="S-1-5-21-2890558824-3927818043-3374662254-1209" providerId="AD"/>
      </p:ext>
    </p:extLst>
  </p:cmAuthor>
  <p:cmAuthor id="3" name="PPT Solutions" initials="PS" lastIdx="20" clrIdx="2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4" name="Kelly Kok" initials="KK" lastIdx="7" clrIdx="3">
    <p:extLst>
      <p:ext uri="{19B8F6BF-5375-455C-9EA6-DF929625EA0E}">
        <p15:presenceInfo xmlns:p15="http://schemas.microsoft.com/office/powerpoint/2012/main" userId="S-1-5-21-2890558824-3927818043-3374662254-1238" providerId="AD"/>
      </p:ext>
    </p:extLst>
  </p:cmAuthor>
  <p:cmAuthor id="5" name="Marjolijn de Kruijff" initials="MdK" lastIdx="40" clrIdx="4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0" autoAdjust="0"/>
    <p:restoredTop sz="93949" autoAdjust="0"/>
  </p:normalViewPr>
  <p:slideViewPr>
    <p:cSldViewPr snapToGrid="0">
      <p:cViewPr varScale="1">
        <p:scale>
          <a:sx n="108" d="100"/>
          <a:sy n="108" d="100"/>
        </p:scale>
        <p:origin x="6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98AC25-4A32-4075-AA3C-3DCF4F621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3CC90-5761-4E4D-B50A-D607A56B0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3D1E-5615-46D1-96C4-ABA4000F4F11}" type="datetimeFigureOut">
              <a:rPr lang="en-GB" smtClean="0"/>
              <a:t>20/05/2019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10707-9097-4F7F-9E9C-CFC233DA4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07002-0427-45CE-9E16-40BA0BD28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EB24-5BCB-40EE-913C-A4E03839A77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84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en-GB" smtClean="0"/>
              <a:t>20/05/2019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4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7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43773" y="-885712"/>
            <a:ext cx="150448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55085" y="-885712"/>
            <a:ext cx="26818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TABLE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/>
              <a:t>Click the icon to insert a table</a:t>
            </a:r>
          </a:p>
          <a:p>
            <a:endParaRPr lang="en-GB" dirty="0"/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68848" y="-885712"/>
            <a:ext cx="165433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/>
              <a:t>Click the icon to insert a table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35991" y="-885712"/>
            <a:ext cx="1720060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0E7476D2-0896-4839-9387-ABF8745D58E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(white logo)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72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CK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6694" y="-885712"/>
            <a:ext cx="291865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BLACK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896" y="-885712"/>
            <a:ext cx="29422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WHITE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54064" y="-885712"/>
            <a:ext cx="148390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ONLY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99057" y="-885712"/>
            <a:ext cx="179392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14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</a:t>
            </a:r>
            <a:r>
              <a:rPr lang="en-GB" noProof="0" dirty="0"/>
              <a:t>insert</a:t>
            </a:r>
            <a:r>
              <a:rPr lang="en-GB" dirty="0"/>
              <a:t> an image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the CC-BY text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(white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04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Whit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11741" y="-885712"/>
            <a:ext cx="276855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(White)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9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07000" y="-885712"/>
            <a:ext cx="15780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(2)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</a:t>
            </a:r>
            <a:r>
              <a:rPr lang="en-GB" noProof="0" dirty="0" err="1"/>
              <a:t>Tekstopmaak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98510" y="-885712"/>
            <a:ext cx="199500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en-GB" noProof="0" smtClean="0"/>
              <a:t>20/05/2019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noProof="0" dirty="0"/>
              <a:t>&lt;</a:t>
            </a:r>
            <a:r>
              <a:rPr lang="en-GB" noProof="0" dirty="0" err="1"/>
              <a:t>Plaats</a:t>
            </a:r>
            <a:r>
              <a:rPr lang="en-GB" noProof="0" dirty="0"/>
              <a:t> </a:t>
            </a:r>
            <a:r>
              <a:rPr lang="en-GB" noProof="0" dirty="0" err="1"/>
              <a:t>hier</a:t>
            </a:r>
            <a:r>
              <a:rPr lang="en-GB" noProof="0" dirty="0"/>
              <a:t> je </a:t>
            </a:r>
            <a:r>
              <a:rPr lang="en-GB" noProof="0" dirty="0" err="1"/>
              <a:t>voettekst</a:t>
            </a:r>
            <a:r>
              <a:rPr lang="en-GB" noProof="0" dirty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82294" y="-885712"/>
            <a:ext cx="222744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noProof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 (2)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73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white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(white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(30% / 7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48489" y="-885712"/>
            <a:ext cx="28950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AND TEXT (30% / 70%)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AND CHART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93273" y="-885712"/>
            <a:ext cx="28054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AND CHART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44320" y="-885712"/>
            <a:ext cx="170338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CHART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JU-LEVEL1=Bullet orange</a:t>
            </a:r>
          </a:p>
          <a:p>
            <a:pPr lvl="1"/>
            <a:r>
              <a:rPr lang="en-GB" noProof="0" dirty="0"/>
              <a:t>JU-LEVEL2=Bullet yellow</a:t>
            </a:r>
          </a:p>
          <a:p>
            <a:pPr lvl="2"/>
            <a:r>
              <a:rPr lang="en-GB" noProof="0" dirty="0"/>
              <a:t>JU-LEVEL3=Bullet blue</a:t>
            </a:r>
          </a:p>
          <a:p>
            <a:pPr lvl="3"/>
            <a:r>
              <a:rPr lang="en-GB" noProof="0" dirty="0"/>
              <a:t>JU-LEVEL4=Bullet green</a:t>
            </a:r>
          </a:p>
          <a:p>
            <a:pPr lvl="4"/>
            <a:r>
              <a:rPr lang="en-GB" noProof="0" dirty="0"/>
              <a:t>JU-LEVEL5=Body text</a:t>
            </a:r>
          </a:p>
          <a:p>
            <a:pPr lvl="5"/>
            <a:r>
              <a:rPr lang="en-GB" noProof="0" dirty="0"/>
              <a:t>JU-LEVEL6=Subtitle</a:t>
            </a:r>
          </a:p>
          <a:p>
            <a:pPr lvl="6"/>
            <a:r>
              <a:rPr lang="en-GB" noProof="0" dirty="0"/>
              <a:t>JU-LEVEL7=Sub bullet</a:t>
            </a:r>
          </a:p>
          <a:p>
            <a:pPr lvl="7"/>
            <a:r>
              <a:rPr lang="en-GB" noProof="0" dirty="0"/>
              <a:t>JU-LEVEL8=Numbers</a:t>
            </a:r>
          </a:p>
          <a:p>
            <a:pPr lvl="8"/>
            <a:r>
              <a:rPr lang="en-GB" noProof="0" dirty="0"/>
              <a:t>JU-LEVEL9=Sub numbers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2916000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&lt;footer text&gt;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CE5F0359-76BD-4AE1-B1D0-7B46B0B585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64" y="6129196"/>
            <a:ext cx="1274067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47" r:id="rId2"/>
    <p:sldLayoutId id="2147483718" r:id="rId3"/>
    <p:sldLayoutId id="2147483736" r:id="rId4"/>
    <p:sldLayoutId id="2147483746" r:id="rId5"/>
    <p:sldLayoutId id="2147483748" r:id="rId6"/>
    <p:sldLayoutId id="2147483725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49" r:id="rId13"/>
    <p:sldLayoutId id="2147483738" r:id="rId14"/>
    <p:sldLayoutId id="2147483739" r:id="rId15"/>
    <p:sldLayoutId id="2147483740" r:id="rId16"/>
    <p:sldLayoutId id="2147483721" r:id="rId17"/>
    <p:sldLayoutId id="2147483741" r:id="rId18"/>
    <p:sldLayoutId id="2147483745" r:id="rId19"/>
    <p:sldLayoutId id="2147483750" r:id="rId20"/>
    <p:sldLayoutId id="2147483743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4"/>
        </a:buBlip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7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cache.org/manuals/workshop-2018-05-28-DESY/onno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llabs.com/ssltes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Cache/dcache/blob/master/docs/TheBook/src/main/markdown/cookbook-transport-security.md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FE9CDFE8-6C2E-2240-9747-A9B6AAB452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9395"/>
          <a:stretch>
            <a:fillRect/>
          </a:stretch>
        </p:blipFill>
        <p:spPr>
          <a:xfrm>
            <a:off x="278969" y="261257"/>
            <a:ext cx="11654726" cy="6343604"/>
          </a:xfrm>
        </p:spPr>
      </p:pic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489F854-1B18-4521-B332-A14A4D8B044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23435" y="524498"/>
            <a:ext cx="5556741" cy="3168728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00" r="2000"/>
            </a:stretch>
          </a:blipFill>
        </p:spPr>
        <p:txBody>
          <a:bodyPr/>
          <a:lstStyle/>
          <a:p>
            <a:pPr lvl="0"/>
            <a:r>
              <a:rPr lang="en-GB" cap="none" dirty="0"/>
              <a:t>WebDAV follow-up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E88CE3C-D5D2-4760-B29E-A97C9E422DE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104531" y="2872018"/>
            <a:ext cx="4875645" cy="1306285"/>
          </a:xfrm>
        </p:spPr>
        <p:txBody>
          <a:bodyPr/>
          <a:lstStyle/>
          <a:p>
            <a:r>
              <a:rPr lang="en-GB" dirty="0"/>
              <a:t>Onno Zweers</a:t>
            </a:r>
          </a:p>
          <a:p>
            <a:r>
              <a:rPr lang="en-GB" dirty="0"/>
              <a:t>dCache Workshop, Madrid, May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A2854B-408D-7642-970D-1F7B8DABE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00" y="5814639"/>
            <a:ext cx="1308100" cy="4699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8BCC3E-B44A-FE49-BFB2-91C03D876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48" y="1921681"/>
            <a:ext cx="870985" cy="9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afbeelding 2">
            <a:extLst>
              <a:ext uri="{FF2B5EF4-FFF2-40B4-BE49-F238E27FC236}">
                <a16:creationId xmlns:a16="http://schemas.microsoft.com/office/drawing/2014/main" id="{72A8D606-8775-444F-948E-2CB1D08C7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9395"/>
          <a:stretch>
            <a:fillRect/>
          </a:stretch>
        </p:blipFill>
        <p:spPr>
          <a:xfrm>
            <a:off x="278969" y="261257"/>
            <a:ext cx="1165472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1DE29841-8A5B-46DD-BF20-4DC694C0A0B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GB" sz="3200" cap="none" dirty="0"/>
              <a:t>Thanks for listening!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23E611B-040C-4D22-8A70-9DBA2AD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E25CF5-0CDE-4D12-958C-294179436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1062" y="3680805"/>
            <a:ext cx="3200400" cy="261257"/>
          </a:xfrm>
        </p:spPr>
        <p:txBody>
          <a:bodyPr/>
          <a:lstStyle/>
          <a:p>
            <a:r>
              <a:rPr lang="en-GB" dirty="0"/>
              <a:t>Onno Zweers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08C437BE-2F6E-493E-8EBD-3B32BACFC8B5}"/>
              </a:ext>
            </a:extLst>
          </p:cNvPr>
          <p:cNvSpPr>
            <a:spLocks noGrp="1"/>
          </p:cNvSpPr>
          <p:nvPr>
            <p:ph type="body" orient="vert" idx="68"/>
          </p:nvPr>
        </p:nvSpPr>
        <p:spPr>
          <a:xfrm>
            <a:off x="1571062" y="4186526"/>
            <a:ext cx="3200400" cy="261257"/>
          </a:xfrm>
        </p:spPr>
        <p:txBody>
          <a:bodyPr/>
          <a:lstStyle/>
          <a:p>
            <a:r>
              <a:rPr lang="en-GB" dirty="0"/>
              <a:t>E-mail: </a:t>
            </a:r>
            <a:r>
              <a:rPr lang="en-GB" dirty="0" err="1"/>
              <a:t>onno.zweers@surfsara.nl</a:t>
            </a:r>
            <a:endParaRPr lang="en-GB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231326F0-B936-4FCE-92C7-F3674BA33E32}"/>
              </a:ext>
            </a:extLst>
          </p:cNvPr>
          <p:cNvSpPr>
            <a:spLocks noGrp="1"/>
          </p:cNvSpPr>
          <p:nvPr>
            <p:ph type="body" orient="vert" idx="69"/>
          </p:nvPr>
        </p:nvSpPr>
        <p:spPr>
          <a:xfrm>
            <a:off x="1571062" y="4692247"/>
            <a:ext cx="3200400" cy="261257"/>
          </a:xfrm>
        </p:spPr>
        <p:txBody>
          <a:bodyPr/>
          <a:lstStyle/>
          <a:p>
            <a:r>
              <a:rPr lang="en-GB"/>
              <a:t>www.surf.nl</a:t>
            </a:r>
            <a:endParaRPr lang="en-GB" dirty="0"/>
          </a:p>
        </p:txBody>
      </p:sp>
      <p:grpSp>
        <p:nvGrpSpPr>
          <p:cNvPr id="59" name="Icoon computer">
            <a:extLst>
              <a:ext uri="{FF2B5EF4-FFF2-40B4-BE49-F238E27FC236}">
                <a16:creationId xmlns:a16="http://schemas.microsoft.com/office/drawing/2014/main" id="{3A9465C8-E8EF-4EA2-BFCA-E1D6E4C3A6A6}"/>
              </a:ext>
            </a:extLst>
          </p:cNvPr>
          <p:cNvGrpSpPr>
            <a:grpSpLocks/>
          </p:cNvGrpSpPr>
          <p:nvPr/>
        </p:nvGrpSpPr>
        <p:grpSpPr>
          <a:xfrm>
            <a:off x="1169849" y="4697452"/>
            <a:ext cx="309562" cy="233858"/>
            <a:chOff x="3614738" y="3806826"/>
            <a:chExt cx="655638" cy="495300"/>
          </a:xfrm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8DA14C1B-DC53-4202-9101-457CF9D0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4249738"/>
              <a:ext cx="655638" cy="52388"/>
            </a:xfrm>
            <a:custGeom>
              <a:avLst/>
              <a:gdLst>
                <a:gd name="T0" fmla="*/ 0 w 413"/>
                <a:gd name="T1" fmla="*/ 0 h 33"/>
                <a:gd name="T2" fmla="*/ 413 w 413"/>
                <a:gd name="T3" fmla="*/ 0 h 33"/>
                <a:gd name="T4" fmla="*/ 413 w 413"/>
                <a:gd name="T5" fmla="*/ 20 h 33"/>
                <a:gd name="T6" fmla="*/ 413 w 413"/>
                <a:gd name="T7" fmla="*/ 21 h 33"/>
                <a:gd name="T8" fmla="*/ 410 w 413"/>
                <a:gd name="T9" fmla="*/ 22 h 33"/>
                <a:gd name="T10" fmla="*/ 405 w 413"/>
                <a:gd name="T11" fmla="*/ 24 h 33"/>
                <a:gd name="T12" fmla="*/ 394 w 413"/>
                <a:gd name="T13" fmla="*/ 25 h 33"/>
                <a:gd name="T14" fmla="*/ 363 w 413"/>
                <a:gd name="T15" fmla="*/ 33 h 33"/>
                <a:gd name="T16" fmla="*/ 51 w 413"/>
                <a:gd name="T17" fmla="*/ 33 h 33"/>
                <a:gd name="T18" fmla="*/ 20 w 413"/>
                <a:gd name="T19" fmla="*/ 25 h 33"/>
                <a:gd name="T20" fmla="*/ 9 w 413"/>
                <a:gd name="T21" fmla="*/ 24 h 33"/>
                <a:gd name="T22" fmla="*/ 3 w 413"/>
                <a:gd name="T23" fmla="*/ 22 h 33"/>
                <a:gd name="T24" fmla="*/ 0 w 413"/>
                <a:gd name="T25" fmla="*/ 21 h 33"/>
                <a:gd name="T26" fmla="*/ 0 w 413"/>
                <a:gd name="T27" fmla="*/ 20 h 33"/>
                <a:gd name="T28" fmla="*/ 0 w 41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3">
                  <a:moveTo>
                    <a:pt x="0" y="0"/>
                  </a:moveTo>
                  <a:lnTo>
                    <a:pt x="413" y="0"/>
                  </a:lnTo>
                  <a:lnTo>
                    <a:pt x="413" y="20"/>
                  </a:lnTo>
                  <a:lnTo>
                    <a:pt x="413" y="21"/>
                  </a:lnTo>
                  <a:lnTo>
                    <a:pt x="410" y="22"/>
                  </a:lnTo>
                  <a:lnTo>
                    <a:pt x="405" y="24"/>
                  </a:lnTo>
                  <a:lnTo>
                    <a:pt x="394" y="25"/>
                  </a:lnTo>
                  <a:lnTo>
                    <a:pt x="363" y="33"/>
                  </a:lnTo>
                  <a:lnTo>
                    <a:pt x="51" y="33"/>
                  </a:lnTo>
                  <a:lnTo>
                    <a:pt x="20" y="25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899CA432-BC65-4650-A445-1AABFC49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806826"/>
              <a:ext cx="509588" cy="403225"/>
            </a:xfrm>
            <a:custGeom>
              <a:avLst/>
              <a:gdLst>
                <a:gd name="T0" fmla="*/ 41 w 321"/>
                <a:gd name="T1" fmla="*/ 36 h 254"/>
                <a:gd name="T2" fmla="*/ 41 w 321"/>
                <a:gd name="T3" fmla="*/ 223 h 254"/>
                <a:gd name="T4" fmla="*/ 279 w 321"/>
                <a:gd name="T5" fmla="*/ 223 h 254"/>
                <a:gd name="T6" fmla="*/ 279 w 321"/>
                <a:gd name="T7" fmla="*/ 36 h 254"/>
                <a:gd name="T8" fmla="*/ 41 w 321"/>
                <a:gd name="T9" fmla="*/ 36 h 254"/>
                <a:gd name="T10" fmla="*/ 7 w 321"/>
                <a:gd name="T11" fmla="*/ 0 h 254"/>
                <a:gd name="T12" fmla="*/ 314 w 321"/>
                <a:gd name="T13" fmla="*/ 0 h 254"/>
                <a:gd name="T14" fmla="*/ 316 w 321"/>
                <a:gd name="T15" fmla="*/ 1 h 254"/>
                <a:gd name="T16" fmla="*/ 319 w 321"/>
                <a:gd name="T17" fmla="*/ 2 h 254"/>
                <a:gd name="T18" fmla="*/ 320 w 321"/>
                <a:gd name="T19" fmla="*/ 5 h 254"/>
                <a:gd name="T20" fmla="*/ 321 w 321"/>
                <a:gd name="T21" fmla="*/ 8 h 254"/>
                <a:gd name="T22" fmla="*/ 321 w 321"/>
                <a:gd name="T23" fmla="*/ 254 h 254"/>
                <a:gd name="T24" fmla="*/ 0 w 321"/>
                <a:gd name="T25" fmla="*/ 254 h 254"/>
                <a:gd name="T26" fmla="*/ 0 w 321"/>
                <a:gd name="T27" fmla="*/ 8 h 254"/>
                <a:gd name="T28" fmla="*/ 0 w 321"/>
                <a:gd name="T29" fmla="*/ 5 h 254"/>
                <a:gd name="T30" fmla="*/ 2 w 321"/>
                <a:gd name="T31" fmla="*/ 2 h 254"/>
                <a:gd name="T32" fmla="*/ 4 w 321"/>
                <a:gd name="T33" fmla="*/ 1 h 254"/>
                <a:gd name="T34" fmla="*/ 7 w 321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54">
                  <a:moveTo>
                    <a:pt x="41" y="36"/>
                  </a:moveTo>
                  <a:lnTo>
                    <a:pt x="41" y="223"/>
                  </a:lnTo>
                  <a:lnTo>
                    <a:pt x="279" y="223"/>
                  </a:lnTo>
                  <a:lnTo>
                    <a:pt x="279" y="36"/>
                  </a:lnTo>
                  <a:lnTo>
                    <a:pt x="41" y="36"/>
                  </a:lnTo>
                  <a:close/>
                  <a:moveTo>
                    <a:pt x="7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0" y="5"/>
                  </a:lnTo>
                  <a:lnTo>
                    <a:pt x="321" y="8"/>
                  </a:lnTo>
                  <a:lnTo>
                    <a:pt x="321" y="254"/>
                  </a:lnTo>
                  <a:lnTo>
                    <a:pt x="0" y="254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4" name="Icoon envelopje">
            <a:extLst>
              <a:ext uri="{FF2B5EF4-FFF2-40B4-BE49-F238E27FC236}">
                <a16:creationId xmlns:a16="http://schemas.microsoft.com/office/drawing/2014/main" id="{B871A015-52C8-4CBE-9FC0-507A29933D5F}"/>
              </a:ext>
            </a:extLst>
          </p:cNvPr>
          <p:cNvGrpSpPr>
            <a:grpSpLocks/>
          </p:cNvGrpSpPr>
          <p:nvPr/>
        </p:nvGrpSpPr>
        <p:grpSpPr>
          <a:xfrm>
            <a:off x="1185645" y="4222699"/>
            <a:ext cx="277970" cy="200704"/>
            <a:chOff x="2487613" y="1470026"/>
            <a:chExt cx="468313" cy="338138"/>
          </a:xfrm>
        </p:grpSpPr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01E2A7A0-86EE-46F9-9365-648870B0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654176"/>
              <a:ext cx="393700" cy="153988"/>
            </a:xfrm>
            <a:custGeom>
              <a:avLst/>
              <a:gdLst>
                <a:gd name="T0" fmla="*/ 103 w 248"/>
                <a:gd name="T1" fmla="*/ 0 h 97"/>
                <a:gd name="T2" fmla="*/ 125 w 248"/>
                <a:gd name="T3" fmla="*/ 16 h 97"/>
                <a:gd name="T4" fmla="*/ 145 w 248"/>
                <a:gd name="T5" fmla="*/ 0 h 97"/>
                <a:gd name="T6" fmla="*/ 248 w 248"/>
                <a:gd name="T7" fmla="*/ 97 h 97"/>
                <a:gd name="T8" fmla="*/ 0 w 248"/>
                <a:gd name="T9" fmla="*/ 97 h 97"/>
                <a:gd name="T10" fmla="*/ 103 w 248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7">
                  <a:moveTo>
                    <a:pt x="103" y="0"/>
                  </a:moveTo>
                  <a:lnTo>
                    <a:pt x="125" y="16"/>
                  </a:lnTo>
                  <a:lnTo>
                    <a:pt x="145" y="0"/>
                  </a:lnTo>
                  <a:lnTo>
                    <a:pt x="248" y="97"/>
                  </a:lnTo>
                  <a:lnTo>
                    <a:pt x="0" y="9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CB8D0A3-8A94-42D8-918C-CDE1A12D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474788"/>
              <a:ext cx="179388" cy="330200"/>
            </a:xfrm>
            <a:custGeom>
              <a:avLst/>
              <a:gdLst>
                <a:gd name="T0" fmla="*/ 1 w 113"/>
                <a:gd name="T1" fmla="*/ 0 h 208"/>
                <a:gd name="T2" fmla="*/ 113 w 113"/>
                <a:gd name="T3" fmla="*/ 103 h 208"/>
                <a:gd name="T4" fmla="*/ 1 w 113"/>
                <a:gd name="T5" fmla="*/ 208 h 208"/>
                <a:gd name="T6" fmla="*/ 0 w 113"/>
                <a:gd name="T7" fmla="*/ 202 h 208"/>
                <a:gd name="T8" fmla="*/ 0 w 113"/>
                <a:gd name="T9" fmla="*/ 6 h 208"/>
                <a:gd name="T10" fmla="*/ 0 w 113"/>
                <a:gd name="T11" fmla="*/ 3 h 208"/>
                <a:gd name="T12" fmla="*/ 1 w 11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08">
                  <a:moveTo>
                    <a:pt x="1" y="0"/>
                  </a:moveTo>
                  <a:lnTo>
                    <a:pt x="113" y="103"/>
                  </a:lnTo>
                  <a:lnTo>
                    <a:pt x="1" y="208"/>
                  </a:lnTo>
                  <a:lnTo>
                    <a:pt x="0" y="20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2FF76B-77EE-4714-A011-25DABE71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1474788"/>
              <a:ext cx="180975" cy="330200"/>
            </a:xfrm>
            <a:custGeom>
              <a:avLst/>
              <a:gdLst>
                <a:gd name="T0" fmla="*/ 113 w 114"/>
                <a:gd name="T1" fmla="*/ 0 h 208"/>
                <a:gd name="T2" fmla="*/ 114 w 114"/>
                <a:gd name="T3" fmla="*/ 3 h 208"/>
                <a:gd name="T4" fmla="*/ 114 w 114"/>
                <a:gd name="T5" fmla="*/ 6 h 208"/>
                <a:gd name="T6" fmla="*/ 114 w 114"/>
                <a:gd name="T7" fmla="*/ 202 h 208"/>
                <a:gd name="T8" fmla="*/ 114 w 114"/>
                <a:gd name="T9" fmla="*/ 208 h 208"/>
                <a:gd name="T10" fmla="*/ 0 w 114"/>
                <a:gd name="T11" fmla="*/ 103 h 208"/>
                <a:gd name="T12" fmla="*/ 113 w 11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8">
                  <a:moveTo>
                    <a:pt x="113" y="0"/>
                  </a:moveTo>
                  <a:lnTo>
                    <a:pt x="114" y="3"/>
                  </a:lnTo>
                  <a:lnTo>
                    <a:pt x="114" y="6"/>
                  </a:lnTo>
                  <a:lnTo>
                    <a:pt x="114" y="202"/>
                  </a:lnTo>
                  <a:lnTo>
                    <a:pt x="114" y="208"/>
                  </a:lnTo>
                  <a:lnTo>
                    <a:pt x="0" y="1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AE2BEB0B-0C99-409D-875F-3C9730C0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470026"/>
              <a:ext cx="393700" cy="177800"/>
            </a:xfrm>
            <a:custGeom>
              <a:avLst/>
              <a:gdLst>
                <a:gd name="T0" fmla="*/ 0 w 248"/>
                <a:gd name="T1" fmla="*/ 0 h 112"/>
                <a:gd name="T2" fmla="*/ 248 w 248"/>
                <a:gd name="T3" fmla="*/ 0 h 112"/>
                <a:gd name="T4" fmla="*/ 145 w 248"/>
                <a:gd name="T5" fmla="*/ 96 h 112"/>
                <a:gd name="T6" fmla="*/ 132 w 248"/>
                <a:gd name="T7" fmla="*/ 106 h 112"/>
                <a:gd name="T8" fmla="*/ 125 w 248"/>
                <a:gd name="T9" fmla="*/ 112 h 112"/>
                <a:gd name="T10" fmla="*/ 117 w 248"/>
                <a:gd name="T11" fmla="*/ 106 h 112"/>
                <a:gd name="T12" fmla="*/ 103 w 248"/>
                <a:gd name="T13" fmla="*/ 96 h 112"/>
                <a:gd name="T14" fmla="*/ 0 w 248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12">
                  <a:moveTo>
                    <a:pt x="0" y="0"/>
                  </a:moveTo>
                  <a:lnTo>
                    <a:pt x="248" y="0"/>
                  </a:lnTo>
                  <a:lnTo>
                    <a:pt x="145" y="96"/>
                  </a:lnTo>
                  <a:lnTo>
                    <a:pt x="132" y="106"/>
                  </a:lnTo>
                  <a:lnTo>
                    <a:pt x="125" y="112"/>
                  </a:lnTo>
                  <a:lnTo>
                    <a:pt x="117" y="106"/>
                  </a:lnTo>
                  <a:lnTo>
                    <a:pt x="10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3" name="Icoon buste">
            <a:extLst>
              <a:ext uri="{FF2B5EF4-FFF2-40B4-BE49-F238E27FC236}">
                <a16:creationId xmlns:a16="http://schemas.microsoft.com/office/drawing/2014/main" id="{605A9FB4-8401-405B-8FE9-FA7438AB46CA}"/>
              </a:ext>
            </a:extLst>
          </p:cNvPr>
          <p:cNvSpPr>
            <a:spLocks/>
          </p:cNvSpPr>
          <p:nvPr/>
        </p:nvSpPr>
        <p:spPr bwMode="auto">
          <a:xfrm>
            <a:off x="1186518" y="3674070"/>
            <a:ext cx="276224" cy="267992"/>
          </a:xfrm>
          <a:custGeom>
            <a:avLst/>
            <a:gdLst>
              <a:gd name="T0" fmla="*/ 152 w 302"/>
              <a:gd name="T1" fmla="*/ 0 h 293"/>
              <a:gd name="T2" fmla="*/ 170 w 302"/>
              <a:gd name="T3" fmla="*/ 2 h 293"/>
              <a:gd name="T4" fmla="*/ 188 w 302"/>
              <a:gd name="T5" fmla="*/ 9 h 293"/>
              <a:gd name="T6" fmla="*/ 202 w 302"/>
              <a:gd name="T7" fmla="*/ 20 h 293"/>
              <a:gd name="T8" fmla="*/ 212 w 302"/>
              <a:gd name="T9" fmla="*/ 35 h 293"/>
              <a:gd name="T10" fmla="*/ 218 w 302"/>
              <a:gd name="T11" fmla="*/ 53 h 293"/>
              <a:gd name="T12" fmla="*/ 220 w 302"/>
              <a:gd name="T13" fmla="*/ 73 h 293"/>
              <a:gd name="T14" fmla="*/ 220 w 302"/>
              <a:gd name="T15" fmla="*/ 94 h 293"/>
              <a:gd name="T16" fmla="*/ 218 w 302"/>
              <a:gd name="T17" fmla="*/ 115 h 293"/>
              <a:gd name="T18" fmla="*/ 211 w 302"/>
              <a:gd name="T19" fmla="*/ 135 h 293"/>
              <a:gd name="T20" fmla="*/ 201 w 302"/>
              <a:gd name="T21" fmla="*/ 152 h 293"/>
              <a:gd name="T22" fmla="*/ 192 w 302"/>
              <a:gd name="T23" fmla="*/ 164 h 293"/>
              <a:gd name="T24" fmla="*/ 188 w 302"/>
              <a:gd name="T25" fmla="*/ 173 h 293"/>
              <a:gd name="T26" fmla="*/ 187 w 302"/>
              <a:gd name="T27" fmla="*/ 180 h 293"/>
              <a:gd name="T28" fmla="*/ 188 w 302"/>
              <a:gd name="T29" fmla="*/ 185 h 293"/>
              <a:gd name="T30" fmla="*/ 189 w 302"/>
              <a:gd name="T31" fmla="*/ 188 h 293"/>
              <a:gd name="T32" fmla="*/ 189 w 302"/>
              <a:gd name="T33" fmla="*/ 189 h 293"/>
              <a:gd name="T34" fmla="*/ 201 w 302"/>
              <a:gd name="T35" fmla="*/ 201 h 293"/>
              <a:gd name="T36" fmla="*/ 214 w 302"/>
              <a:gd name="T37" fmla="*/ 208 h 293"/>
              <a:gd name="T38" fmla="*/ 228 w 302"/>
              <a:gd name="T39" fmla="*/ 214 h 293"/>
              <a:gd name="T40" fmla="*/ 242 w 302"/>
              <a:gd name="T41" fmla="*/ 217 h 293"/>
              <a:gd name="T42" fmla="*/ 256 w 302"/>
              <a:gd name="T43" fmla="*/ 220 h 293"/>
              <a:gd name="T44" fmla="*/ 270 w 302"/>
              <a:gd name="T45" fmla="*/ 225 h 293"/>
              <a:gd name="T46" fmla="*/ 282 w 302"/>
              <a:gd name="T47" fmla="*/ 231 h 293"/>
              <a:gd name="T48" fmla="*/ 291 w 302"/>
              <a:gd name="T49" fmla="*/ 241 h 293"/>
              <a:gd name="T50" fmla="*/ 297 w 302"/>
              <a:gd name="T51" fmla="*/ 252 h 293"/>
              <a:gd name="T52" fmla="*/ 300 w 302"/>
              <a:gd name="T53" fmla="*/ 264 h 293"/>
              <a:gd name="T54" fmla="*/ 302 w 302"/>
              <a:gd name="T55" fmla="*/ 274 h 293"/>
              <a:gd name="T56" fmla="*/ 302 w 302"/>
              <a:gd name="T57" fmla="*/ 284 h 293"/>
              <a:gd name="T58" fmla="*/ 302 w 302"/>
              <a:gd name="T59" fmla="*/ 291 h 293"/>
              <a:gd name="T60" fmla="*/ 301 w 302"/>
              <a:gd name="T61" fmla="*/ 293 h 293"/>
              <a:gd name="T62" fmla="*/ 2 w 302"/>
              <a:gd name="T63" fmla="*/ 293 h 293"/>
              <a:gd name="T64" fmla="*/ 2 w 302"/>
              <a:gd name="T65" fmla="*/ 291 h 293"/>
              <a:gd name="T66" fmla="*/ 0 w 302"/>
              <a:gd name="T67" fmla="*/ 284 h 293"/>
              <a:gd name="T68" fmla="*/ 2 w 302"/>
              <a:gd name="T69" fmla="*/ 274 h 293"/>
              <a:gd name="T70" fmla="*/ 3 w 302"/>
              <a:gd name="T71" fmla="*/ 264 h 293"/>
              <a:gd name="T72" fmla="*/ 6 w 302"/>
              <a:gd name="T73" fmla="*/ 252 h 293"/>
              <a:gd name="T74" fmla="*/ 12 w 302"/>
              <a:gd name="T75" fmla="*/ 241 h 293"/>
              <a:gd name="T76" fmla="*/ 22 w 302"/>
              <a:gd name="T77" fmla="*/ 231 h 293"/>
              <a:gd name="T78" fmla="*/ 34 w 302"/>
              <a:gd name="T79" fmla="*/ 225 h 293"/>
              <a:gd name="T80" fmla="*/ 47 w 302"/>
              <a:gd name="T81" fmla="*/ 220 h 293"/>
              <a:gd name="T82" fmla="*/ 61 w 302"/>
              <a:gd name="T83" fmla="*/ 217 h 293"/>
              <a:gd name="T84" fmla="*/ 75 w 302"/>
              <a:gd name="T85" fmla="*/ 214 h 293"/>
              <a:gd name="T86" fmla="*/ 89 w 302"/>
              <a:gd name="T87" fmla="*/ 208 h 293"/>
              <a:gd name="T88" fmla="*/ 102 w 302"/>
              <a:gd name="T89" fmla="*/ 201 h 293"/>
              <a:gd name="T90" fmla="*/ 114 w 302"/>
              <a:gd name="T91" fmla="*/ 189 h 293"/>
              <a:gd name="T92" fmla="*/ 115 w 302"/>
              <a:gd name="T93" fmla="*/ 188 h 293"/>
              <a:gd name="T94" fmla="*/ 116 w 302"/>
              <a:gd name="T95" fmla="*/ 185 h 293"/>
              <a:gd name="T96" fmla="*/ 116 w 302"/>
              <a:gd name="T97" fmla="*/ 180 h 293"/>
              <a:gd name="T98" fmla="*/ 115 w 302"/>
              <a:gd name="T99" fmla="*/ 173 h 293"/>
              <a:gd name="T100" fmla="*/ 111 w 302"/>
              <a:gd name="T101" fmla="*/ 164 h 293"/>
              <a:gd name="T102" fmla="*/ 102 w 302"/>
              <a:gd name="T103" fmla="*/ 152 h 293"/>
              <a:gd name="T104" fmla="*/ 92 w 302"/>
              <a:gd name="T105" fmla="*/ 135 h 293"/>
              <a:gd name="T106" fmla="*/ 86 w 302"/>
              <a:gd name="T107" fmla="*/ 115 h 293"/>
              <a:gd name="T108" fmla="*/ 83 w 302"/>
              <a:gd name="T109" fmla="*/ 94 h 293"/>
              <a:gd name="T110" fmla="*/ 83 w 302"/>
              <a:gd name="T111" fmla="*/ 73 h 293"/>
              <a:gd name="T112" fmla="*/ 85 w 302"/>
              <a:gd name="T113" fmla="*/ 53 h 293"/>
              <a:gd name="T114" fmla="*/ 91 w 302"/>
              <a:gd name="T115" fmla="*/ 35 h 293"/>
              <a:gd name="T116" fmla="*/ 102 w 302"/>
              <a:gd name="T117" fmla="*/ 20 h 293"/>
              <a:gd name="T118" fmla="*/ 116 w 302"/>
              <a:gd name="T119" fmla="*/ 9 h 293"/>
              <a:gd name="T120" fmla="*/ 134 w 302"/>
              <a:gd name="T121" fmla="*/ 2 h 293"/>
              <a:gd name="T122" fmla="*/ 152 w 302"/>
              <a:gd name="T12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" h="293">
                <a:moveTo>
                  <a:pt x="152" y="0"/>
                </a:moveTo>
                <a:lnTo>
                  <a:pt x="170" y="2"/>
                </a:lnTo>
                <a:lnTo>
                  <a:pt x="188" y="9"/>
                </a:lnTo>
                <a:lnTo>
                  <a:pt x="202" y="20"/>
                </a:lnTo>
                <a:lnTo>
                  <a:pt x="212" y="35"/>
                </a:lnTo>
                <a:lnTo>
                  <a:pt x="218" y="53"/>
                </a:lnTo>
                <a:lnTo>
                  <a:pt x="220" y="73"/>
                </a:lnTo>
                <a:lnTo>
                  <a:pt x="220" y="94"/>
                </a:lnTo>
                <a:lnTo>
                  <a:pt x="218" y="115"/>
                </a:lnTo>
                <a:lnTo>
                  <a:pt x="211" y="135"/>
                </a:lnTo>
                <a:lnTo>
                  <a:pt x="201" y="152"/>
                </a:lnTo>
                <a:lnTo>
                  <a:pt x="192" y="164"/>
                </a:lnTo>
                <a:lnTo>
                  <a:pt x="188" y="173"/>
                </a:lnTo>
                <a:lnTo>
                  <a:pt x="187" y="180"/>
                </a:lnTo>
                <a:lnTo>
                  <a:pt x="188" y="185"/>
                </a:lnTo>
                <a:lnTo>
                  <a:pt x="189" y="188"/>
                </a:lnTo>
                <a:lnTo>
                  <a:pt x="189" y="189"/>
                </a:lnTo>
                <a:lnTo>
                  <a:pt x="201" y="201"/>
                </a:lnTo>
                <a:lnTo>
                  <a:pt x="214" y="208"/>
                </a:lnTo>
                <a:lnTo>
                  <a:pt x="228" y="214"/>
                </a:lnTo>
                <a:lnTo>
                  <a:pt x="242" y="217"/>
                </a:lnTo>
                <a:lnTo>
                  <a:pt x="256" y="220"/>
                </a:lnTo>
                <a:lnTo>
                  <a:pt x="270" y="225"/>
                </a:lnTo>
                <a:lnTo>
                  <a:pt x="282" y="231"/>
                </a:lnTo>
                <a:lnTo>
                  <a:pt x="291" y="241"/>
                </a:lnTo>
                <a:lnTo>
                  <a:pt x="297" y="252"/>
                </a:lnTo>
                <a:lnTo>
                  <a:pt x="300" y="264"/>
                </a:lnTo>
                <a:lnTo>
                  <a:pt x="302" y="274"/>
                </a:lnTo>
                <a:lnTo>
                  <a:pt x="302" y="284"/>
                </a:lnTo>
                <a:lnTo>
                  <a:pt x="302" y="291"/>
                </a:lnTo>
                <a:lnTo>
                  <a:pt x="301" y="293"/>
                </a:lnTo>
                <a:lnTo>
                  <a:pt x="2" y="293"/>
                </a:lnTo>
                <a:lnTo>
                  <a:pt x="2" y="291"/>
                </a:lnTo>
                <a:lnTo>
                  <a:pt x="0" y="284"/>
                </a:lnTo>
                <a:lnTo>
                  <a:pt x="2" y="274"/>
                </a:lnTo>
                <a:lnTo>
                  <a:pt x="3" y="264"/>
                </a:lnTo>
                <a:lnTo>
                  <a:pt x="6" y="252"/>
                </a:lnTo>
                <a:lnTo>
                  <a:pt x="12" y="241"/>
                </a:lnTo>
                <a:lnTo>
                  <a:pt x="22" y="231"/>
                </a:lnTo>
                <a:lnTo>
                  <a:pt x="34" y="225"/>
                </a:lnTo>
                <a:lnTo>
                  <a:pt x="47" y="220"/>
                </a:lnTo>
                <a:lnTo>
                  <a:pt x="61" y="217"/>
                </a:lnTo>
                <a:lnTo>
                  <a:pt x="75" y="214"/>
                </a:lnTo>
                <a:lnTo>
                  <a:pt x="89" y="208"/>
                </a:lnTo>
                <a:lnTo>
                  <a:pt x="102" y="201"/>
                </a:lnTo>
                <a:lnTo>
                  <a:pt x="114" y="189"/>
                </a:lnTo>
                <a:lnTo>
                  <a:pt x="115" y="188"/>
                </a:lnTo>
                <a:lnTo>
                  <a:pt x="116" y="185"/>
                </a:lnTo>
                <a:lnTo>
                  <a:pt x="116" y="180"/>
                </a:lnTo>
                <a:lnTo>
                  <a:pt x="115" y="173"/>
                </a:lnTo>
                <a:lnTo>
                  <a:pt x="111" y="164"/>
                </a:lnTo>
                <a:lnTo>
                  <a:pt x="102" y="152"/>
                </a:lnTo>
                <a:lnTo>
                  <a:pt x="92" y="135"/>
                </a:lnTo>
                <a:lnTo>
                  <a:pt x="86" y="115"/>
                </a:lnTo>
                <a:lnTo>
                  <a:pt x="83" y="94"/>
                </a:lnTo>
                <a:lnTo>
                  <a:pt x="83" y="73"/>
                </a:lnTo>
                <a:lnTo>
                  <a:pt x="85" y="53"/>
                </a:lnTo>
                <a:lnTo>
                  <a:pt x="91" y="35"/>
                </a:lnTo>
                <a:lnTo>
                  <a:pt x="102" y="20"/>
                </a:lnTo>
                <a:lnTo>
                  <a:pt x="116" y="9"/>
                </a:lnTo>
                <a:lnTo>
                  <a:pt x="134" y="2"/>
                </a:lnTo>
                <a:lnTo>
                  <a:pt x="15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410503-1942-4648-9DC0-80595474E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69" y="5787955"/>
            <a:ext cx="1308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F691B-AE3C-2C41-9674-5B29C91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91633"/>
            <a:ext cx="11149188" cy="600744"/>
          </a:xfrm>
        </p:spPr>
        <p:txBody>
          <a:bodyPr/>
          <a:lstStyle/>
          <a:p>
            <a:r>
              <a:rPr lang="en-US" dirty="0"/>
              <a:t>Following up on: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9710E4-5E08-3642-9927-266BEF1B7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https://www.dcache.org/manuals/workshop-2018-05-28-DESY/onno.pdf</a:t>
            </a:r>
            <a:r>
              <a:rPr lang="en-US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3452CA-BC08-6D40-BA2A-84723BACADC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3D6571-FE50-7F4B-B1CE-BAEDB859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9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45353-9558-AC4F-8918-1FF5EE4D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91633"/>
            <a:ext cx="11149188" cy="600744"/>
          </a:xfrm>
        </p:spPr>
        <p:txBody>
          <a:bodyPr/>
          <a:lstStyle/>
          <a:p>
            <a:r>
              <a:rPr lang="en-US" dirty="0"/>
              <a:t>No longer true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45B97C-01E2-894D-8371-C391032B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b="1" dirty="0"/>
              <a:t>WebDAV redirects </a:t>
            </a:r>
            <a:r>
              <a:rPr lang="en-US" dirty="0"/>
              <a:t>are not encrypted</a:t>
            </a:r>
          </a:p>
          <a:p>
            <a:pPr lvl="1"/>
            <a:r>
              <a:rPr lang="en-US" dirty="0"/>
              <a:t>They can be, if well configured!</a:t>
            </a:r>
          </a:p>
          <a:p>
            <a:r>
              <a:rPr lang="en-US" dirty="0"/>
              <a:t>Enforcing </a:t>
            </a:r>
            <a:r>
              <a:rPr lang="en-US" b="1" dirty="0"/>
              <a:t>Perfect Forward Secrecy </a:t>
            </a:r>
            <a:r>
              <a:rPr lang="en-US" dirty="0"/>
              <a:t>not possible – no </a:t>
            </a:r>
            <a:r>
              <a:rPr lang="en-US"/>
              <a:t>A rating</a:t>
            </a:r>
            <a:endParaRPr lang="en-US" dirty="0"/>
          </a:p>
          <a:p>
            <a:pPr lvl="1"/>
            <a:r>
              <a:rPr lang="en-US" dirty="0"/>
              <a:t>It is possible!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623AD1-C12E-134F-B703-0574B2217F3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DE3626-9EA1-6B4B-896C-FCEA5858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9B2B0-2077-CB41-B566-44C191E4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91633"/>
            <a:ext cx="11149188" cy="600744"/>
          </a:xfrm>
        </p:spPr>
        <p:txBody>
          <a:bodyPr/>
          <a:lstStyle/>
          <a:p>
            <a:r>
              <a:rPr lang="en-US" dirty="0"/>
              <a:t>How to redirect to HTTPS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7E88FE-3CF9-5A4C-A331-E8C5EF528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config</a:t>
            </a:r>
            <a:r>
              <a:rPr lang="nl-NL" dirty="0"/>
              <a:t> </a:t>
            </a:r>
            <a:r>
              <a:rPr lang="nl-NL" dirty="0" err="1"/>
              <a:t>settings</a:t>
            </a:r>
            <a:endParaRPr lang="nl-NL" dirty="0"/>
          </a:p>
          <a:p>
            <a:pPr lvl="1"/>
            <a:r>
              <a:rPr lang="nl-NL" dirty="0" err="1"/>
              <a:t>webdav.redirect.allow-https</a:t>
            </a:r>
            <a:r>
              <a:rPr lang="nl-NL" dirty="0"/>
              <a:t>=</a:t>
            </a:r>
            <a:r>
              <a:rPr lang="nl-NL" dirty="0" err="1"/>
              <a:t>true</a:t>
            </a:r>
            <a:endParaRPr lang="nl-NL" dirty="0"/>
          </a:p>
          <a:p>
            <a:pPr lvl="1"/>
            <a:r>
              <a:rPr lang="nl-NL" dirty="0" err="1"/>
              <a:t>pool.enable.encrypted</a:t>
            </a:r>
            <a:r>
              <a:rPr lang="nl-NL" dirty="0"/>
              <a:t>-transfers=</a:t>
            </a:r>
            <a:r>
              <a:rPr lang="nl-NL" dirty="0" err="1"/>
              <a:t>true</a:t>
            </a:r>
            <a:endParaRPr lang="nl-NL" dirty="0"/>
          </a:p>
          <a:p>
            <a:r>
              <a:rPr lang="nl-NL" dirty="0" err="1"/>
              <a:t>All</a:t>
            </a:r>
            <a:r>
              <a:rPr lang="nl-NL" dirty="0"/>
              <a:t> pools </a:t>
            </a:r>
            <a:r>
              <a:rPr lang="nl-NL" dirty="0" err="1"/>
              <a:t>need</a:t>
            </a:r>
            <a:r>
              <a:rPr lang="nl-NL" dirty="0"/>
              <a:t> host </a:t>
            </a:r>
            <a:r>
              <a:rPr lang="nl-NL" dirty="0" err="1"/>
              <a:t>certificates</a:t>
            </a:r>
            <a:endParaRPr lang="nl-NL" dirty="0"/>
          </a:p>
          <a:p>
            <a:pPr lvl="1"/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a chain (as in </a:t>
            </a:r>
            <a:r>
              <a:rPr lang="nl-NL" dirty="0" err="1"/>
              <a:t>WebDAV</a:t>
            </a:r>
            <a:r>
              <a:rPr lang="nl-NL" dirty="0"/>
              <a:t> </a:t>
            </a:r>
            <a:r>
              <a:rPr lang="nl-NL" dirty="0" err="1"/>
              <a:t>doors</a:t>
            </a:r>
            <a:r>
              <a:rPr lang="nl-NL" dirty="0"/>
              <a:t>,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WebDAV</a:t>
            </a:r>
            <a:r>
              <a:rPr lang="nl-NL" dirty="0"/>
              <a:t> talk last </a:t>
            </a:r>
            <a:r>
              <a:rPr lang="nl-NL" dirty="0" err="1"/>
              <a:t>year</a:t>
            </a:r>
            <a:r>
              <a:rPr lang="nl-NL" dirty="0"/>
              <a:t>)</a:t>
            </a:r>
          </a:p>
          <a:p>
            <a:pPr lvl="2"/>
            <a:r>
              <a:rPr lang="nl-NL" dirty="0" err="1"/>
              <a:t>pool.mover.https.hostcert.cert</a:t>
            </a:r>
            <a:r>
              <a:rPr lang="nl-NL" dirty="0"/>
              <a:t>=/</a:t>
            </a:r>
            <a:r>
              <a:rPr lang="nl-NL" dirty="0" err="1"/>
              <a:t>etc</a:t>
            </a:r>
            <a:r>
              <a:rPr lang="nl-NL" dirty="0"/>
              <a:t>/</a:t>
            </a:r>
            <a:r>
              <a:rPr lang="nl-NL" dirty="0" err="1"/>
              <a:t>grid</a:t>
            </a:r>
            <a:r>
              <a:rPr lang="nl-NL" dirty="0"/>
              <a:t>-security/</a:t>
            </a:r>
            <a:r>
              <a:rPr lang="nl-NL" dirty="0" err="1"/>
              <a:t>chain.pem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A7CBE5-FB45-394F-9BAA-5BF5C137717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502BAF-E0DE-E44A-A592-FCEFAB97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D1650-F2B4-3E48-B500-A3C1EB0F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91633"/>
            <a:ext cx="11149188" cy="600744"/>
          </a:xfrm>
        </p:spPr>
        <p:txBody>
          <a:bodyPr/>
          <a:lstStyle/>
          <a:p>
            <a:r>
              <a:rPr lang="en-US" dirty="0"/>
              <a:t>Why redirecting WebDAV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93D3A2-B0E6-E44D-9C5A-C52C342FE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Load balancing</a:t>
            </a:r>
          </a:p>
          <a:p>
            <a:pPr lvl="1"/>
            <a:r>
              <a:rPr lang="en-US" dirty="0"/>
              <a:t>With redirection, data does not have to go through the door.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All pools nodes need a host certificate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5CCF6B-8DB6-B84C-8234-332C0F8AEBA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70EEF6-1F0A-9E42-A329-986F3592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7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AE091-5EA9-4E45-BB84-3F9042E9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91633"/>
            <a:ext cx="11149188" cy="600744"/>
          </a:xfrm>
        </p:spPr>
        <p:txBody>
          <a:bodyPr/>
          <a:lstStyle/>
          <a:p>
            <a:r>
              <a:rPr lang="en-US" dirty="0"/>
              <a:t>Enforcing Perfect Forward Secrecy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D600A80-19A5-7544-8BBF-6F4AE1868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400483"/>
            <a:ext cx="9230262" cy="4456846"/>
          </a:xfrm>
        </p:spPr>
        <p:txBody>
          <a:bodyPr/>
          <a:lstStyle/>
          <a:p>
            <a:r>
              <a:rPr lang="en-US" dirty="0"/>
              <a:t>This is possible</a:t>
            </a:r>
          </a:p>
          <a:p>
            <a:pPr lvl="1"/>
            <a:r>
              <a:rPr lang="en-US" dirty="0"/>
              <a:t>It’s the only way to get an A rating in </a:t>
            </a:r>
            <a:r>
              <a:rPr lang="en-US" dirty="0">
                <a:hlinkClick r:id="rId2"/>
              </a:rPr>
              <a:t>https://www.ssllabs.com/ssltest/</a:t>
            </a:r>
            <a:r>
              <a:rPr lang="en-US" dirty="0"/>
              <a:t> 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Test your WebDAV door in the Qualys SSL test</a:t>
            </a:r>
          </a:p>
          <a:p>
            <a:pPr lvl="1"/>
            <a:r>
              <a:rPr lang="en-US" dirty="0"/>
              <a:t>Then list all “weak” ciphers at </a:t>
            </a:r>
            <a:r>
              <a:rPr lang="nl-NL" sz="1800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jdk.tls.disabledAlgorithms</a:t>
            </a:r>
            <a:r>
              <a:rPr lang="nl-NL" dirty="0"/>
              <a:t> in </a:t>
            </a:r>
            <a:r>
              <a:rPr lang="nl-NL" dirty="0" err="1"/>
              <a:t>java.security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0C9DB9-C825-1A47-A270-7F70E85826E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918641-82F0-FA43-BF53-E913EC59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FC307A-3EA3-B14B-96F7-5A05DF6CC7F2}"/>
              </a:ext>
            </a:extLst>
          </p:cNvPr>
          <p:cNvSpPr txBox="1"/>
          <p:nvPr/>
        </p:nvSpPr>
        <p:spPr>
          <a:xfrm>
            <a:off x="1108939" y="4418673"/>
            <a:ext cx="8055090" cy="19389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>
                <a:latin typeface="Lucida Console" panose="020B0609040504020204" pitchFamily="49" charset="0"/>
              </a:rPr>
              <a:t>jdk.tls.disabledAlgorithms</a:t>
            </a:r>
            <a:r>
              <a:rPr lang="en-US" sz="1400" dirty="0">
                <a:latin typeface="Lucida Console" panose="020B0609040504020204" pitchFamily="49" charset="0"/>
              </a:rPr>
              <a:t> = SSLv2Hello, SSLv3, TLSv1, TLSv1.1,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DES, </a:t>
            </a:r>
            <a:r>
              <a:rPr lang="en-US" sz="1400" dirty="0" err="1">
                <a:latin typeface="Lucida Console" panose="020B0609040504020204" pitchFamily="49" charset="0"/>
              </a:rPr>
              <a:t>DESede</a:t>
            </a:r>
            <a:r>
              <a:rPr lang="en-US" sz="1400" dirty="0">
                <a:latin typeface="Lucida Console" panose="020B0609040504020204" pitchFamily="49" charset="0"/>
              </a:rPr>
              <a:t>, RC4, MD5withRSA, DH </a:t>
            </a:r>
            <a:r>
              <a:rPr lang="en-US" sz="1400" dirty="0" err="1">
                <a:latin typeface="Lucida Console" panose="020B0609040504020204" pitchFamily="49" charset="0"/>
              </a:rPr>
              <a:t>keySize</a:t>
            </a:r>
            <a:r>
              <a:rPr lang="en-US" sz="1400" dirty="0">
                <a:latin typeface="Lucida Console" panose="020B0609040504020204" pitchFamily="49" charset="0"/>
              </a:rPr>
              <a:t> &lt; 1024,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EC </a:t>
            </a:r>
            <a:r>
              <a:rPr lang="en-US" sz="1400" dirty="0" err="1">
                <a:latin typeface="Lucida Console" panose="020B0609040504020204" pitchFamily="49" charset="0"/>
              </a:rPr>
              <a:t>keySize</a:t>
            </a:r>
            <a:r>
              <a:rPr lang="en-US" sz="1400" dirty="0">
                <a:latin typeface="Lucida Console" panose="020B0609040504020204" pitchFamily="49" charset="0"/>
              </a:rPr>
              <a:t> &lt; 224, DES40_CBC, RC4_40,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TLS_RSA_WITH_AES_256_CBC_SHA256, TLS_RSA_WITH_AES_256_CBC_SHA,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TLS_RSA_WITH_AES_128_CBC_SHA256, TLS_RSA_WITH_AES_128_CBC_SHA,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TLS_RSA_WITH_AES_256_GCM_SHA384, TLS_RSA_WITH_AES_128_GCM_SHA256,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TLS_ECDHE_RSA_WITH_AES_256_CBC_SHA, TLS_DHE_RSA_WITH_AES_256_CBC_SHA,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TLS_ECDHE_RSA_WITH_AES_128_CBC_SHA, TLS_DHE_RSA_WITH_AES_128_CBC_SHA</a:t>
            </a:r>
          </a:p>
          <a:p>
            <a:pPr algn="l"/>
            <a:endParaRPr lang="en-US" sz="1400" cap="all" dirty="0" err="1"/>
          </a:p>
        </p:txBody>
      </p:sp>
    </p:spTree>
    <p:extLst>
      <p:ext uri="{BB962C8B-B14F-4D97-AF65-F5344CB8AC3E}">
        <p14:creationId xmlns:p14="http://schemas.microsoft.com/office/powerpoint/2010/main" val="32851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6B30E-6959-AB44-9262-D2772F5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394097"/>
            <a:ext cx="11149188" cy="600744"/>
          </a:xfrm>
        </p:spPr>
        <p:txBody>
          <a:bodyPr/>
          <a:lstStyle/>
          <a:p>
            <a:r>
              <a:rPr lang="en-US" dirty="0"/>
              <a:t>Enforce Perfect Forward Secrecy, </a:t>
            </a:r>
            <a:r>
              <a:rPr lang="en-US" i="1" dirty="0"/>
              <a:t>per domain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9FF14A-8C5A-194C-9577-59C28E26555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0034485" y="0"/>
            <a:ext cx="148695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59DA90-A4E9-C045-997F-72E1831C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4007E4-2A96-E744-9BAE-C6FAB4C690C0}"/>
              </a:ext>
            </a:extLst>
          </p:cNvPr>
          <p:cNvSpPr txBox="1"/>
          <p:nvPr/>
        </p:nvSpPr>
        <p:spPr>
          <a:xfrm>
            <a:off x="516361" y="1207460"/>
            <a:ext cx="11156739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Perhaps you need some components to be backwards compatible…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sz="1400" b="1" dirty="0">
                <a:solidFill>
                  <a:schemeClr val="accent3"/>
                </a:solidFill>
                <a:latin typeface="Lucida Console" panose="020B0609040504020204" pitchFamily="49" charset="0"/>
              </a:rPr>
              <a:t>[root@dolphin12 /</a:t>
            </a:r>
            <a:r>
              <a:rPr lang="en-US" sz="1400" b="1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etc</a:t>
            </a:r>
            <a:r>
              <a:rPr lang="en-US" sz="1400" b="1" dirty="0">
                <a:solidFill>
                  <a:schemeClr val="accent3"/>
                </a:solidFill>
                <a:latin typeface="Lucida Console" panose="020B0609040504020204" pitchFamily="49" charset="0"/>
              </a:rPr>
              <a:t>/</a:t>
            </a:r>
            <a:r>
              <a:rPr lang="en-US" sz="1400" b="1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dcache</a:t>
            </a:r>
            <a:r>
              <a:rPr lang="en-US" sz="1400" b="1" dirty="0">
                <a:solidFill>
                  <a:schemeClr val="accent3"/>
                </a:solidFill>
                <a:latin typeface="Lucida Console" panose="020B0609040504020204" pitchFamily="49" charset="0"/>
              </a:rPr>
              <a:t>]#</a:t>
            </a:r>
            <a:r>
              <a:rPr lang="en-US" sz="1400" dirty="0">
                <a:latin typeface="Lucida Console" panose="020B0609040504020204" pitchFamily="49" charset="0"/>
              </a:rPr>
              <a:t> cat </a:t>
            </a:r>
            <a:r>
              <a:rPr lang="en-US" sz="1400" dirty="0" err="1">
                <a:latin typeface="Lucida Console" panose="020B0609040504020204" pitchFamily="49" charset="0"/>
              </a:rPr>
              <a:t>maximum.java.security</a:t>
            </a:r>
            <a:r>
              <a:rPr lang="en-US" sz="1400" dirty="0">
                <a:latin typeface="Lucida Console" panose="020B0609040504020204" pitchFamily="49" charset="0"/>
              </a:rPr>
              <a:t> </a:t>
            </a:r>
          </a:p>
          <a:p>
            <a:r>
              <a:rPr lang="en-US" sz="1400" dirty="0" err="1">
                <a:latin typeface="Lucida Console" panose="020B0609040504020204" pitchFamily="49" charset="0"/>
              </a:rPr>
              <a:t>jdk.tls.disabledAlgorithms</a:t>
            </a:r>
            <a:r>
              <a:rPr lang="en-US" sz="1400" dirty="0">
                <a:latin typeface="Lucida Console" panose="020B0609040504020204" pitchFamily="49" charset="0"/>
              </a:rPr>
              <a:t> = SSLv2Hello, SSLv3, TLSv1, TLSv1.1,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DES, </a:t>
            </a:r>
            <a:r>
              <a:rPr lang="en-US" sz="1400" dirty="0" err="1">
                <a:latin typeface="Lucida Console" panose="020B0609040504020204" pitchFamily="49" charset="0"/>
              </a:rPr>
              <a:t>DESede</a:t>
            </a:r>
            <a:r>
              <a:rPr lang="en-US" sz="1400" dirty="0">
                <a:latin typeface="Lucida Console" panose="020B0609040504020204" pitchFamily="49" charset="0"/>
              </a:rPr>
              <a:t>, RC4, MD5withRSA, DH </a:t>
            </a:r>
            <a:r>
              <a:rPr lang="en-US" sz="1400" dirty="0" err="1">
                <a:latin typeface="Lucida Console" panose="020B0609040504020204" pitchFamily="49" charset="0"/>
              </a:rPr>
              <a:t>keySize</a:t>
            </a:r>
            <a:r>
              <a:rPr lang="en-US" sz="1400" dirty="0">
                <a:latin typeface="Lucida Console" panose="020B0609040504020204" pitchFamily="49" charset="0"/>
              </a:rPr>
              <a:t> &lt; 1024,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EC </a:t>
            </a:r>
            <a:r>
              <a:rPr lang="en-US" sz="1400" dirty="0" err="1">
                <a:latin typeface="Lucida Console" panose="020B0609040504020204" pitchFamily="49" charset="0"/>
              </a:rPr>
              <a:t>keySize</a:t>
            </a:r>
            <a:r>
              <a:rPr lang="en-US" sz="1400" dirty="0">
                <a:latin typeface="Lucida Console" panose="020B0609040504020204" pitchFamily="49" charset="0"/>
              </a:rPr>
              <a:t> &lt; 224, DES40_CBC, RC4_40,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TLS_RSA_WITH_AES_256_CBC_SHA256, TLS_RSA_WITH_AES_256_CBC_SHA,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TLS_RSA_WITH_AES_128_CBC_SHA256, TLS_RSA_WITH_AES_128_CBC_SHA,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TLS_RSA_WITH_AES_256_GCM_SHA384, TLS_RSA_WITH_AES_128_GCM_SHA256,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TLS_ECDHE_RSA_WITH_AES_256_CBC_SHA, TLS_DHE_RSA_WITH_AES_256_CBC_SHA,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TLS_ECDHE_RSA_WITH_AES_128_CBC_SHA, TLS_DHE_RSA_WITH_AES_128_CBC_SHA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b="1" dirty="0">
                <a:solidFill>
                  <a:schemeClr val="accent3"/>
                </a:solidFill>
                <a:latin typeface="Lucida Console" panose="020B0609040504020204" pitchFamily="49" charset="0"/>
              </a:rPr>
              <a:t>[root@dolphin12 /</a:t>
            </a:r>
            <a:r>
              <a:rPr lang="en-US" sz="1400" b="1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etc</a:t>
            </a:r>
            <a:r>
              <a:rPr lang="en-US" sz="1400" b="1" dirty="0">
                <a:solidFill>
                  <a:schemeClr val="accent3"/>
                </a:solidFill>
                <a:latin typeface="Lucida Console" panose="020B0609040504020204" pitchFamily="49" charset="0"/>
              </a:rPr>
              <a:t>/</a:t>
            </a:r>
            <a:r>
              <a:rPr lang="en-US" sz="1400" b="1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dcache</a:t>
            </a:r>
            <a:r>
              <a:rPr lang="en-US" sz="1400" b="1" dirty="0">
                <a:solidFill>
                  <a:schemeClr val="accent3"/>
                </a:solidFill>
                <a:latin typeface="Lucida Console" panose="020B0609040504020204" pitchFamily="49" charset="0"/>
              </a:rPr>
              <a:t>]#</a:t>
            </a:r>
            <a:r>
              <a:rPr lang="en-US" sz="1400" dirty="0">
                <a:latin typeface="Lucida Console" panose="020B0609040504020204" pitchFamily="49" charset="0"/>
              </a:rPr>
              <a:t> grep </a:t>
            </a:r>
            <a:r>
              <a:rPr lang="en-US" sz="1400" dirty="0" err="1">
                <a:latin typeface="Lucida Console" panose="020B0609040504020204" pitchFamily="49" charset="0"/>
              </a:rPr>
              <a:t>dcache.java.options.extra</a:t>
            </a:r>
            <a:r>
              <a:rPr lang="en-US" sz="1400" dirty="0">
                <a:latin typeface="Lucida Console" panose="020B0609040504020204" pitchFamily="49" charset="0"/>
              </a:rPr>
              <a:t> -A2 layouts/dolphin12.conf </a:t>
            </a:r>
          </a:p>
          <a:p>
            <a:r>
              <a:rPr lang="en-US" sz="1400" dirty="0" err="1">
                <a:latin typeface="Lucida Console" panose="020B0609040504020204" pitchFamily="49" charset="0"/>
              </a:rPr>
              <a:t>dcache.java.options.extra</a:t>
            </a:r>
            <a:r>
              <a:rPr lang="en-US" sz="1400" dirty="0">
                <a:latin typeface="Lucida Console" panose="020B0609040504020204" pitchFamily="49" charset="0"/>
              </a:rPr>
              <a:t> =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-</a:t>
            </a:r>
            <a:r>
              <a:rPr lang="en-US" sz="1400" dirty="0" err="1">
                <a:latin typeface="Lucida Console" panose="020B0609040504020204" pitchFamily="49" charset="0"/>
              </a:rPr>
              <a:t>Djava.security.properties</a:t>
            </a:r>
            <a:r>
              <a:rPr lang="en-US" sz="1400" dirty="0">
                <a:latin typeface="Lucida Console" panose="020B0609040504020204" pitchFamily="49" charset="0"/>
              </a:rPr>
              <a:t>=/</a:t>
            </a:r>
            <a:r>
              <a:rPr lang="en-US" sz="1400" dirty="0" err="1">
                <a:latin typeface="Lucida Console" panose="020B0609040504020204" pitchFamily="49" charset="0"/>
              </a:rPr>
              <a:t>etc</a:t>
            </a:r>
            <a:r>
              <a:rPr lang="en-US" sz="1400" dirty="0">
                <a:latin typeface="Lucida Console" panose="020B0609040504020204" pitchFamily="49" charset="0"/>
              </a:rPr>
              <a:t>/</a:t>
            </a:r>
            <a:r>
              <a:rPr lang="en-US" sz="1400" dirty="0" err="1">
                <a:latin typeface="Lucida Console" panose="020B0609040504020204" pitchFamily="49" charset="0"/>
              </a:rPr>
              <a:t>dcache</a:t>
            </a:r>
            <a:r>
              <a:rPr lang="en-US" sz="1400" dirty="0">
                <a:latin typeface="Lucida Console" panose="020B0609040504020204" pitchFamily="49" charset="0"/>
              </a:rPr>
              <a:t>/</a:t>
            </a:r>
            <a:r>
              <a:rPr lang="en-US" sz="1400" dirty="0" err="1">
                <a:latin typeface="Lucida Console" panose="020B0609040504020204" pitchFamily="49" charset="0"/>
              </a:rPr>
              <a:t>maximum.java.security</a:t>
            </a:r>
            <a:r>
              <a:rPr lang="en-US" sz="1400" dirty="0">
                <a:latin typeface="Lucida Console" panose="020B0609040504020204" pitchFamily="49" charset="0"/>
              </a:rPr>
              <a:t>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    -</a:t>
            </a:r>
            <a:r>
              <a:rPr lang="en-US" sz="1400" dirty="0" err="1">
                <a:latin typeface="Lucida Console" panose="020B0609040504020204" pitchFamily="49" charset="0"/>
              </a:rPr>
              <a:t>Djdk.tls.ephemeralDHKeySize</a:t>
            </a:r>
            <a:r>
              <a:rPr lang="en-US" sz="1400" dirty="0">
                <a:latin typeface="Lucida Console" panose="020B0609040504020204" pitchFamily="49" charset="0"/>
              </a:rPr>
              <a:t>=2048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18458-14EA-6A4B-88E8-0FFC9B8D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67249"/>
            <a:ext cx="11149188" cy="600744"/>
          </a:xfrm>
        </p:spPr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note</a:t>
            </a:r>
            <a:r>
              <a:rPr lang="nl-NL" dirty="0"/>
              <a:t> on </a:t>
            </a:r>
            <a:r>
              <a:rPr lang="nl-NL" dirty="0" err="1"/>
              <a:t>java.security.properties</a:t>
            </a:r>
            <a:endParaRPr lang="en-US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756E22-008E-1D43-A800-556C55B22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-</a:t>
            </a:r>
            <a:r>
              <a:rPr lang="nl-NL" dirty="0" err="1"/>
              <a:t>Djava.security.properties</a:t>
            </a:r>
            <a:r>
              <a:rPr lang="nl-NL" b="1" dirty="0">
                <a:solidFill>
                  <a:schemeClr val="accent3"/>
                </a:solidFill>
              </a:rPr>
              <a:t>==</a:t>
            </a:r>
          </a:p>
          <a:p>
            <a:pPr lvl="1"/>
            <a:r>
              <a:rPr lang="nl-NL" i="1" dirty="0" err="1"/>
              <a:t>Replaces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java.security</a:t>
            </a:r>
            <a:r>
              <a:rPr lang="nl-NL" dirty="0"/>
              <a:t> file</a:t>
            </a:r>
          </a:p>
          <a:p>
            <a:r>
              <a:rPr lang="nl-NL" dirty="0"/>
              <a:t>-</a:t>
            </a:r>
            <a:r>
              <a:rPr lang="nl-NL" dirty="0" err="1"/>
              <a:t>Djava.security.properties</a:t>
            </a:r>
            <a:r>
              <a:rPr lang="nl-NL" b="1" dirty="0">
                <a:solidFill>
                  <a:schemeClr val="accent3"/>
                </a:solidFill>
              </a:rPr>
              <a:t>=</a:t>
            </a:r>
          </a:p>
          <a:p>
            <a:pPr lvl="1"/>
            <a:r>
              <a:rPr lang="nl-NL" i="1" dirty="0" err="1"/>
              <a:t>Appends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java.security</a:t>
            </a:r>
            <a:r>
              <a:rPr lang="nl-NL" dirty="0"/>
              <a:t> file</a:t>
            </a:r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739734-095D-8B40-B23D-A9811EA2D7C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8B6DD4-CE27-7E49-980F-AF69796C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187C3-4153-4D4F-9A2B-1F85441F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491633"/>
            <a:ext cx="11149188" cy="600744"/>
          </a:xfrm>
        </p:spPr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7786FB-38CA-7546-8652-E6C1A7925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The Book now has a chapter about Transport Security.</a:t>
            </a:r>
          </a:p>
          <a:p>
            <a:pPr lvl="1"/>
            <a:r>
              <a:rPr lang="en-US" dirty="0">
                <a:hlinkClick r:id="rId2"/>
              </a:rPr>
              <a:t>https://github.com/dCache/dcache/blob/master/docs/TheBook/src/main/markdown/cookbook-transport-security.md</a:t>
            </a:r>
            <a:r>
              <a:rPr lang="en-US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C392C2-10AF-5D44-95C6-26F102CFD45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24C39E-000F-7143-85F9-DAFEEA28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  <p:tag name="JUTAG_EINDMACROS_PRESERVEGUIDES" val="1"/>
</p:tagLst>
</file>

<file path=ppt/theme/theme1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EN) SURFsara.potx" id="{BD656230-E89E-412F-9A78-400C0778A3E3}" vid="{AC7FE835-F783-41C0-83C2-368E470260AF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Notes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Handout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</Template>
  <TotalTime>35862</TotalTime>
  <Words>370</Words>
  <Application>Microsoft Macintosh PowerPoint</Application>
  <PresentationFormat>Breedbeeld</PresentationFormat>
  <Paragraphs>80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Console</vt:lpstr>
      <vt:lpstr>SURF</vt:lpstr>
      <vt:lpstr>PowerPoint-presentatie</vt:lpstr>
      <vt:lpstr>Following up on:</vt:lpstr>
      <vt:lpstr>No longer true</vt:lpstr>
      <vt:lpstr>How to redirect to HTTPS</vt:lpstr>
      <vt:lpstr>Why redirecting WebDAV</vt:lpstr>
      <vt:lpstr>Enforcing Perfect Forward Secrecy</vt:lpstr>
      <vt:lpstr>Enforce Perfect Forward Secrecy, per domain</vt:lpstr>
      <vt:lpstr>A note on java.security.properties</vt:lpstr>
      <vt:lpstr>More information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Microsoft Office User</dc:creator>
  <cp:keywords/>
  <dc:description>_x000d_
Template version 2.1 - 9 November 2018</dc:description>
  <cp:lastModifiedBy>Microsoft Office User</cp:lastModifiedBy>
  <cp:revision>53</cp:revision>
  <dcterms:created xsi:type="dcterms:W3CDTF">2019-04-18T14:44:54Z</dcterms:created>
  <dcterms:modified xsi:type="dcterms:W3CDTF">2019-05-20T21:53:51Z</dcterms:modified>
  <cp:category/>
</cp:coreProperties>
</file>