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256" r:id="rId3"/>
    <p:sldId id="321" r:id="rId4"/>
    <p:sldId id="301" r:id="rId5"/>
    <p:sldId id="346" r:id="rId6"/>
    <p:sldId id="351" r:id="rId7"/>
    <p:sldId id="349" r:id="rId8"/>
    <p:sldId id="350" r:id="rId9"/>
    <p:sldId id="347" r:id="rId10"/>
    <p:sldId id="353" r:id="rId11"/>
    <p:sldId id="348" r:id="rId12"/>
    <p:sldId id="352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92" autoAdjust="0"/>
    <p:restoredTop sz="92173" autoAdjust="0"/>
  </p:normalViewPr>
  <p:slideViewPr>
    <p:cSldViewPr snapToGrid="0" snapToObjects="1">
      <p:cViewPr>
        <p:scale>
          <a:sx n="100" d="100"/>
          <a:sy n="100" d="100"/>
        </p:scale>
        <p:origin x="496" y="-4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4/27/2021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1D6A0-2C33-4117-AAE4-F8CDC7991470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6E249-0E77-4626-87D1-AFA9A02AA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61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3F6CF-5170-4E8C-9269-012B4F5FB0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Mud-rich deltas experience more efficient compaction than sand-rich deltas, leading to larger accommodation.</a:t>
            </a:r>
          </a:p>
          <a:p>
            <a:pPr marL="228600" indent="-228600">
              <a:buAutoNum type="arabicPeriod"/>
            </a:pPr>
            <a:r>
              <a:rPr lang="en-US" dirty="0"/>
              <a:t>Accommodation increases as compaction scenario increases.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Deposited mass at the delta top increases as compaction scenario increases.</a:t>
            </a:r>
          </a:p>
          <a:p>
            <a:pPr marL="228600" indent="-228600">
              <a:buAutoNum type="arabicPeriod"/>
            </a:pPr>
            <a:r>
              <a:rPr lang="en-US" dirty="0"/>
              <a:t>Sediment is more evenly distributed alongshore as compaction scenario increases. 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Compacted scenarios have smaller area than non-compacted scenario.</a:t>
            </a:r>
          </a:p>
          <a:p>
            <a:pPr marL="228600" indent="-228600">
              <a:buAutoNum type="arabicPeriod"/>
            </a:pPr>
            <a:r>
              <a:rPr lang="en-US" dirty="0"/>
              <a:t>The area increase over time occurs with a slower rate as compaction scenario increases.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Aspect ratio increases as compaction scenario increases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Rugosity decreases as compaction scenario increases. 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3F6CF-5170-4E8C-9269-012B4F5FB0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06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Mud-rich deltas experience more efficient compaction than sand-rich deltas, leading to larger accommodation.</a:t>
            </a:r>
          </a:p>
          <a:p>
            <a:pPr marL="228600" indent="-228600">
              <a:buAutoNum type="arabicPeriod"/>
            </a:pPr>
            <a:r>
              <a:rPr lang="en-US" dirty="0"/>
              <a:t>Accommodation increases as compaction scenario increases.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Deposited mass at the delta top increases as compaction scenario increases.</a:t>
            </a:r>
          </a:p>
          <a:p>
            <a:pPr marL="228600" indent="-228600">
              <a:buAutoNum type="arabicPeriod"/>
            </a:pPr>
            <a:r>
              <a:rPr lang="en-US" dirty="0"/>
              <a:t>Sediment is more evenly distributed alongshore as compaction scenario increases. 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Compacted scenarios have smaller area than non-compacted scenario.</a:t>
            </a:r>
          </a:p>
          <a:p>
            <a:pPr marL="228600" indent="-228600">
              <a:buAutoNum type="arabicPeriod"/>
            </a:pPr>
            <a:r>
              <a:rPr lang="en-US" dirty="0"/>
              <a:t>The area increase over time occurs with a slower rate as compaction scenario increases.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Aspect ratio increases as compaction scenario increases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Rugosity decreases as compaction scenario increases. 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6E249-0E77-4626-87D1-AFA9A02AA7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73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Having seen the simulation results, it shows the important of accommodation in driving..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6E249-0E77-4626-87D1-AFA9A02AA7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2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192" y="617247"/>
            <a:ext cx="7265534" cy="2229538"/>
          </a:xfrm>
        </p:spPr>
        <p:txBody>
          <a:bodyPr>
            <a:noAutofit/>
          </a:bodyPr>
          <a:lstStyle>
            <a:lvl1pPr algn="l">
              <a:defRPr sz="72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2192" y="3203297"/>
            <a:ext cx="7067378" cy="10258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83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433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4663753"/>
            <a:ext cx="1104294" cy="323006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200150"/>
            <a:ext cx="7106464" cy="3486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581184"/>
            <a:ext cx="1368883" cy="632424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8"/>
          <p:cNvSpPr>
            <a:spLocks noChangeArrowheads="1"/>
          </p:cNvSpPr>
          <p:nvPr userDrawn="1"/>
        </p:nvSpPr>
        <p:spPr bwMode="auto">
          <a:xfrm>
            <a:off x="0" y="0"/>
            <a:ext cx="1576384" cy="514900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2404" y="205979"/>
            <a:ext cx="709051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404" y="1200150"/>
            <a:ext cx="7090513" cy="3615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8" descr="TUDelft_LogoZWAR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8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4.mp4"/><Relationship Id="rId7" Type="http://schemas.openxmlformats.org/officeDocument/2006/relationships/image" Target="../media/image9.png"/><Relationship Id="rId2" Type="http://schemas.microsoft.com/office/2007/relationships/media" Target="../media/media4.mp4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../media/media7.mp4"/><Relationship Id="rId7" Type="http://schemas.openxmlformats.org/officeDocument/2006/relationships/image" Target="../media/image19.png"/><Relationship Id="rId2" Type="http://schemas.microsoft.com/office/2007/relationships/media" Target="../media/media7.mp4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video" Target="../media/media8.mp4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microsoft.com/office/2007/relationships/media" Target="../media/media8.mp4"/><Relationship Id="rId16" Type="http://schemas.openxmlformats.org/officeDocument/2006/relationships/image" Target="../media/image32.png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0240" y="505504"/>
            <a:ext cx="6577959" cy="2194834"/>
          </a:xfrm>
        </p:spPr>
        <p:txBody>
          <a:bodyPr>
            <a:noAutofit/>
          </a:bodyPr>
          <a:lstStyle/>
          <a:p>
            <a:r>
              <a:rPr lang="en-US" sz="4000" dirty="0"/>
              <a:t>The impact of syn-depositional compaction on delta </a:t>
            </a:r>
            <a:r>
              <a:rPr lang="en-US" sz="4000" dirty="0" err="1"/>
              <a:t>morphodynamics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0240" y="2914650"/>
            <a:ext cx="5892160" cy="13144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Ayunda Aulia Valencia, Joep Storms, Helena van der </a:t>
            </a:r>
            <a:r>
              <a:rPr lang="en-US" dirty="0" err="1"/>
              <a:t>Vegt</a:t>
            </a:r>
            <a:r>
              <a:rPr lang="en-US" dirty="0"/>
              <a:t>, Bert </a:t>
            </a:r>
            <a:r>
              <a:rPr lang="en-US" dirty="0" err="1"/>
              <a:t>Jagers</a:t>
            </a:r>
            <a:endParaRPr lang="en-US" dirty="0"/>
          </a:p>
          <a:p>
            <a:endParaRPr lang="en-US" dirty="0"/>
          </a:p>
          <a:p>
            <a:r>
              <a:rPr lang="en-US" dirty="0"/>
              <a:t>A.A.Valencia@tudelft.nl</a:t>
            </a:r>
          </a:p>
          <a:p>
            <a:pPr algn="l"/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16633-8C21-404D-BC22-626097C61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5507"/>
            <a:ext cx="1594131" cy="409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AD1C71-64E4-4535-ADF9-61014AB4A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810" y="2161379"/>
            <a:ext cx="1621757" cy="820741"/>
          </a:xfrm>
          <a:prstGeom prst="rect">
            <a:avLst/>
          </a:prstGeom>
        </p:spPr>
      </p:pic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D7C4E668-B995-4E0C-9A99-8AC4CDAF22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2"/>
    </mc:Choice>
    <mc:Fallback xmlns="">
      <p:transition spd="slow" advTm="10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007DB-FB08-4513-AAC2-CAF7EEA00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8468A-8E86-41ED-A72E-9B3046E1A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lvl="0" algn="just"/>
            <a:r>
              <a:rPr lang="en-GB" dirty="0"/>
              <a:t>The accommodation at the delta top increases over compaction scenarios, driving morphological variability observed in the simulated deltas.</a:t>
            </a:r>
          </a:p>
          <a:p>
            <a:pPr lvl="0" algn="just"/>
            <a:endParaRPr lang="en-GB" dirty="0"/>
          </a:p>
          <a:p>
            <a:pPr lvl="0" algn="just"/>
            <a:r>
              <a:rPr lang="en-GB" dirty="0"/>
              <a:t>The increasing accommodation at the delta top leads to more delta top deposition, resulting in a smaller delta top area. Moreover, sediment distribution occurs more evenly alongshore, leading to a smoother coastline and wider delta top. </a:t>
            </a:r>
          </a:p>
          <a:p>
            <a:pPr lvl="0" algn="just"/>
            <a:endParaRPr lang="en-GB" dirty="0"/>
          </a:p>
          <a:p>
            <a:pPr lvl="0" algn="just"/>
            <a:r>
              <a:rPr lang="en-GB" dirty="0"/>
              <a:t>The change in the delta top geometric characteristics is more apparent in mud-rich deltas, caused by larger accommodation than sand-rich deltas.</a:t>
            </a:r>
          </a:p>
          <a:p>
            <a:pPr lvl="0" algn="just"/>
            <a:endParaRPr lang="en-GB" dirty="0"/>
          </a:p>
          <a:p>
            <a:pPr lvl="0" algn="just"/>
            <a:r>
              <a:rPr lang="en-GB" dirty="0"/>
              <a:t>The impact of compaction on the simulated deltas cannot be validated, as we would require data of millennia-long record of subsidence across the whole delta, which does not exist.</a:t>
            </a:r>
          </a:p>
          <a:p>
            <a:pPr lvl="0" algn="just"/>
            <a:endParaRPr lang="en-GB" dirty="0"/>
          </a:p>
          <a:p>
            <a:pPr lvl="0" algn="just"/>
            <a:r>
              <a:rPr lang="en-GB" dirty="0"/>
              <a:t>The strength of this study is to show that </a:t>
            </a:r>
            <a:r>
              <a:rPr lang="en-GB" dirty="0" err="1"/>
              <a:t>syn</a:t>
            </a:r>
            <a:r>
              <a:rPr lang="en-GB" dirty="0"/>
              <a:t>-sedimentary compaction does affect delta evolution and that it is essential to be included in simulation studies targeting long-timescale evolution. It is also important to better understand the possible ranges of compaction rates as they impact how delta evolves. </a:t>
            </a:r>
          </a:p>
          <a:p>
            <a:pPr lvl="0" algn="just"/>
            <a:endParaRPr lang="en-GB" dirty="0"/>
          </a:p>
          <a:p>
            <a:pPr marL="0" indent="0" algn="just">
              <a:buNone/>
            </a:pPr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7313B9FD-DF36-4CA1-AA25-D390D32103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140259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16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33"/>
    </mc:Choice>
    <mc:Fallback>
      <p:transition spd="slow" advTm="92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7D3ED-E635-4482-8A4B-6D3A4B039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31CB0-BA2F-49B3-81C7-D11DA29AF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647" y="2264968"/>
            <a:ext cx="1924050" cy="99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71D9B9-44FB-40F5-82A3-195960053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94" y="2441181"/>
            <a:ext cx="2466975" cy="638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E1732-4FD8-4309-8442-4F342CD11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5176" y="2002314"/>
            <a:ext cx="3009900" cy="1257300"/>
          </a:xfrm>
          <a:prstGeom prst="rect">
            <a:avLst/>
          </a:prstGeo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6CDAFF71-EB26-49D2-88CD-AF90897E4A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4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48"/>
    </mc:Choice>
    <mc:Fallback>
      <p:transition spd="slow" advTm="10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1AF6B-9200-4AD1-95E5-7A6AA92E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D5C0B-A9ED-45D4-8C4C-3A6F3BD4F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9081" indent="-269081">
              <a:buAutoNum type="arabicPeriod"/>
            </a:pPr>
            <a:r>
              <a:rPr lang="en-US" dirty="0"/>
              <a:t>Background</a:t>
            </a:r>
          </a:p>
          <a:p>
            <a:pPr marL="269081" indent="-269081">
              <a:buAutoNum type="arabicPeriod"/>
            </a:pPr>
            <a:endParaRPr lang="en-US" dirty="0"/>
          </a:p>
          <a:p>
            <a:pPr marL="269081" indent="-269081">
              <a:buAutoNum type="arabicPeriod"/>
            </a:pPr>
            <a:r>
              <a:rPr lang="en-US" dirty="0"/>
              <a:t>Model Design</a:t>
            </a:r>
          </a:p>
          <a:p>
            <a:pPr marL="269081" indent="-269081">
              <a:buAutoNum type="arabicPeriod"/>
            </a:pPr>
            <a:endParaRPr lang="en-US" dirty="0"/>
          </a:p>
          <a:p>
            <a:pPr marL="269081" indent="-269081">
              <a:buAutoNum type="arabicPeriod"/>
            </a:pPr>
            <a:r>
              <a:rPr lang="en-US" dirty="0"/>
              <a:t>Modelling Results</a:t>
            </a:r>
          </a:p>
          <a:p>
            <a:pPr marL="269081" indent="-269081">
              <a:buAutoNum type="arabicPeriod"/>
            </a:pPr>
            <a:endParaRPr lang="en-US" dirty="0"/>
          </a:p>
          <a:p>
            <a:pPr marL="269081" indent="-269081">
              <a:buAutoNum type="arabicPeriod"/>
            </a:pPr>
            <a:r>
              <a:rPr lang="en-US" dirty="0"/>
              <a:t>Discussion and Interpretation</a:t>
            </a:r>
          </a:p>
          <a:p>
            <a:pPr marL="269081" indent="-269081">
              <a:buAutoNum type="arabicPeriod"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D02E5A58-B1BF-4789-85D3-F5F8D34549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7"/>
    </mc:Choice>
    <mc:Fallback xmlns="">
      <p:transition spd="slow" advTm="1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3F9CD-2501-4EAD-9996-B5831314B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C75C9-6DE2-4A7F-9C18-ECA9EF89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algn="just"/>
            <a:r>
              <a:rPr lang="en-US" dirty="0"/>
              <a:t>Compaction is a natural process, occurring syn- and post-depositional, imposing subsidence to sediment bed.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 Very little is known about the impact of syn-depositional compaction on the delta development, due to a lack of field measurements and limited possibilities to acquire such measurements considering the spatial (&gt; 10</a:t>
            </a:r>
            <a:r>
              <a:rPr lang="en-US" baseline="30000" dirty="0"/>
              <a:t>3</a:t>
            </a:r>
            <a:r>
              <a:rPr lang="en-US" dirty="0"/>
              <a:t> km</a:t>
            </a:r>
            <a:r>
              <a:rPr lang="en-US" baseline="30000" dirty="0"/>
              <a:t>2</a:t>
            </a:r>
            <a:r>
              <a:rPr lang="en-US" dirty="0"/>
              <a:t>) and temporal (&gt; 10</a:t>
            </a:r>
            <a:r>
              <a:rPr lang="en-US" baseline="30000" dirty="0"/>
              <a:t>3</a:t>
            </a:r>
            <a:r>
              <a:rPr lang="en-US" dirty="0"/>
              <a:t> years) scale of delta evolution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 available compaction data from field studies was measured post-deposition in limited spatial and temporal scales.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Moreover, laboratory data only provides a first-order approximation of compaction behavior because it does not account for the complexity of various sedimentary environments encountered in deltas, nor does it account for local erosion processes.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We propose to study the link between syn-sedimentary compaction and delta-scale </a:t>
            </a:r>
            <a:r>
              <a:rPr lang="en-US" dirty="0" err="1"/>
              <a:t>morphodynamics</a:t>
            </a:r>
            <a:r>
              <a:rPr lang="en-US" dirty="0"/>
              <a:t> by including compaction in simulation models as an alternative to field and laboratory data.</a:t>
            </a:r>
          </a:p>
          <a:p>
            <a:pPr algn="just"/>
            <a:endParaRPr lang="en-US" dirty="0"/>
          </a:p>
          <a:p>
            <a:endParaRPr lang="en-US" dirty="0"/>
          </a:p>
        </p:txBody>
      </p:sp>
      <p:pic>
        <p:nvPicPr>
          <p:cNvPr id="34" name="Video 33">
            <a:hlinkClick r:id="" action="ppaction://media"/>
            <a:extLst>
              <a:ext uri="{FF2B5EF4-FFF2-40B4-BE49-F238E27FC236}">
                <a16:creationId xmlns:a16="http://schemas.microsoft.com/office/drawing/2014/main" id="{026E38EC-F180-455A-80C0-A7982BDEE7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1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1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67"/>
    </mc:Choice>
    <mc:Fallback xmlns="">
      <p:transition spd="slow" advTm="85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A0262-0FE2-4B34-B4F1-0D8EE786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42" y="205979"/>
            <a:ext cx="8521476" cy="857250"/>
          </a:xfrm>
        </p:spPr>
        <p:txBody>
          <a:bodyPr/>
          <a:lstStyle/>
          <a:p>
            <a:r>
              <a:rPr lang="en-US" dirty="0"/>
              <a:t>2. Model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D53B38-A91A-49EC-A6B0-472D5F10B4D0}"/>
              </a:ext>
            </a:extLst>
          </p:cNvPr>
          <p:cNvSpPr txBox="1"/>
          <p:nvPr/>
        </p:nvSpPr>
        <p:spPr>
          <a:xfrm>
            <a:off x="419059" y="1174948"/>
            <a:ext cx="1657057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Compaction Formula</a:t>
            </a:r>
          </a:p>
          <a:p>
            <a:pPr algn="ctr"/>
            <a:r>
              <a:rPr lang="en-US" sz="1350" dirty="0"/>
              <a:t>Derivation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A5D771-ABF4-45CC-AE37-52BB02422E7C}"/>
              </a:ext>
            </a:extLst>
          </p:cNvPr>
          <p:cNvSpPr txBox="1"/>
          <p:nvPr/>
        </p:nvSpPr>
        <p:spPr>
          <a:xfrm>
            <a:off x="110720" y="1935164"/>
            <a:ext cx="103586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Primary </a:t>
            </a:r>
          </a:p>
          <a:p>
            <a:pPr algn="ctr"/>
            <a:r>
              <a:rPr lang="en-US" sz="1350" dirty="0"/>
              <a:t>Compaction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DAE65C-825A-4C34-9A43-CDF02A1A0A91}"/>
              </a:ext>
            </a:extLst>
          </p:cNvPr>
          <p:cNvSpPr txBox="1"/>
          <p:nvPr/>
        </p:nvSpPr>
        <p:spPr>
          <a:xfrm>
            <a:off x="1382865" y="1935164"/>
            <a:ext cx="103586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Secondary</a:t>
            </a:r>
          </a:p>
          <a:p>
            <a:pPr algn="ctr"/>
            <a:r>
              <a:rPr lang="en-US" sz="1350" dirty="0"/>
              <a:t>Compaction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7F6B142-30CD-43F2-B09D-86990871DCE3}"/>
              </a:ext>
            </a:extLst>
          </p:cNvPr>
          <p:cNvCxnSpPr>
            <a:stCxn id="4" idx="2"/>
            <a:endCxn id="6" idx="0"/>
          </p:cNvCxnSpPr>
          <p:nvPr/>
        </p:nvCxnSpPr>
        <p:spPr>
          <a:xfrm>
            <a:off x="1247588" y="1682779"/>
            <a:ext cx="653208" cy="252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3465B1-B013-416B-8699-B70B9080B969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628651" y="1682779"/>
            <a:ext cx="618937" cy="252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1377E8C-204C-4973-A28A-361E8AF867B3}"/>
              </a:ext>
            </a:extLst>
          </p:cNvPr>
          <p:cNvSpPr txBox="1"/>
          <p:nvPr/>
        </p:nvSpPr>
        <p:spPr>
          <a:xfrm>
            <a:off x="590227" y="2755065"/>
            <a:ext cx="1314720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Validation with </a:t>
            </a:r>
          </a:p>
          <a:p>
            <a:pPr algn="ctr"/>
            <a:r>
              <a:rPr lang="en-US" sz="1350" dirty="0"/>
              <a:t>Laboratory Data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0FB025-04DB-4879-B3C2-A99DB70A6A53}"/>
              </a:ext>
            </a:extLst>
          </p:cNvPr>
          <p:cNvCxnSpPr>
            <a:stCxn id="5" idx="2"/>
            <a:endCxn id="11" idx="0"/>
          </p:cNvCxnSpPr>
          <p:nvPr/>
        </p:nvCxnSpPr>
        <p:spPr>
          <a:xfrm>
            <a:off x="628651" y="2442995"/>
            <a:ext cx="618936" cy="312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8B1A75-47E8-404B-89F6-754A4357E133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flipH="1">
            <a:off x="1247587" y="2442995"/>
            <a:ext cx="653209" cy="312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72FFB57-CB08-4C7F-8698-C661FF99CB9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" t="15144" r="8482" b="2740"/>
          <a:stretch/>
        </p:blipFill>
        <p:spPr bwMode="auto">
          <a:xfrm>
            <a:off x="341441" y="3402370"/>
            <a:ext cx="1812290" cy="1199498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9F33735-7ED5-4443-B8BD-06446754A37E}"/>
              </a:ext>
            </a:extLst>
          </p:cNvPr>
          <p:cNvSpPr txBox="1"/>
          <p:nvPr/>
        </p:nvSpPr>
        <p:spPr>
          <a:xfrm>
            <a:off x="628650" y="3770282"/>
            <a:ext cx="468398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b="1" dirty="0"/>
              <a:t>primary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4C5990-74FD-40BF-B6A5-8A47CF9082E2}"/>
              </a:ext>
            </a:extLst>
          </p:cNvPr>
          <p:cNvSpPr txBox="1"/>
          <p:nvPr/>
        </p:nvSpPr>
        <p:spPr>
          <a:xfrm>
            <a:off x="1065398" y="4186509"/>
            <a:ext cx="554960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b="1" dirty="0"/>
              <a:t>secondary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5522D1-6EEF-4092-A6D1-20D0501FEFF7}"/>
              </a:ext>
            </a:extLst>
          </p:cNvPr>
          <p:cNvCxnSpPr>
            <a:cxnSpLocks/>
            <a:stCxn id="11" idx="2"/>
            <a:endCxn id="17" idx="0"/>
          </p:cNvCxnSpPr>
          <p:nvPr/>
        </p:nvCxnSpPr>
        <p:spPr>
          <a:xfrm flipH="1">
            <a:off x="1247586" y="3262896"/>
            <a:ext cx="1" cy="139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1FEDDC4-25DE-4684-BC39-EB649C75823B}"/>
              </a:ext>
            </a:extLst>
          </p:cNvPr>
          <p:cNvSpPr txBox="1"/>
          <p:nvPr/>
        </p:nvSpPr>
        <p:spPr>
          <a:xfrm>
            <a:off x="134404" y="1165593"/>
            <a:ext cx="3593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#1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C0EB89-075A-475B-8B34-C0D4CB11B8BF}"/>
              </a:ext>
            </a:extLst>
          </p:cNvPr>
          <p:cNvSpPr txBox="1"/>
          <p:nvPr/>
        </p:nvSpPr>
        <p:spPr>
          <a:xfrm>
            <a:off x="3040018" y="1174948"/>
            <a:ext cx="3593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#2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D58475-06B9-421C-BB54-33C672E140A5}"/>
              </a:ext>
            </a:extLst>
          </p:cNvPr>
          <p:cNvGrpSpPr/>
          <p:nvPr/>
        </p:nvGrpSpPr>
        <p:grpSpPr>
          <a:xfrm>
            <a:off x="3352845" y="1935796"/>
            <a:ext cx="2720377" cy="1806151"/>
            <a:chOff x="4578418" y="2498475"/>
            <a:chExt cx="3627170" cy="24082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A4B3B7B-9F9D-4BE6-B34C-AA6CEF2427F4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418" y="2498475"/>
              <a:ext cx="2350149" cy="2408201"/>
            </a:xfrm>
            <a:prstGeom prst="rect">
              <a:avLst/>
            </a:prstGeom>
            <a:noFill/>
          </p:spPr>
        </p:pic>
        <p:sp>
          <p:nvSpPr>
            <p:cNvPr id="28" name="Right Brace 27">
              <a:extLst>
                <a:ext uri="{FF2B5EF4-FFF2-40B4-BE49-F238E27FC236}">
                  <a16:creationId xmlns:a16="http://schemas.microsoft.com/office/drawing/2014/main" id="{B0A42D42-82BE-49C3-B060-9723391D46CD}"/>
                </a:ext>
              </a:extLst>
            </p:cNvPr>
            <p:cNvSpPr/>
            <p:nvPr/>
          </p:nvSpPr>
          <p:spPr>
            <a:xfrm>
              <a:off x="6949399" y="2852547"/>
              <a:ext cx="108787" cy="1689896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C034B72-592B-4FB7-96B6-77F1280AA129}"/>
                </a:ext>
              </a:extLst>
            </p:cNvPr>
            <p:cNvSpPr/>
            <p:nvPr/>
          </p:nvSpPr>
          <p:spPr>
            <a:xfrm>
              <a:off x="7080920" y="3543606"/>
              <a:ext cx="1124668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50" dirty="0"/>
                <a:t>Compaction</a:t>
              </a:r>
              <a:endParaRPr lang="en-US" sz="1050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4EADB2C-E87D-4473-915A-78F30C6C976C}"/>
              </a:ext>
            </a:extLst>
          </p:cNvPr>
          <p:cNvSpPr txBox="1"/>
          <p:nvPr/>
        </p:nvSpPr>
        <p:spPr>
          <a:xfrm>
            <a:off x="3478481" y="1174948"/>
            <a:ext cx="2205540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Compaction Implementation</a:t>
            </a:r>
          </a:p>
          <a:p>
            <a:pPr algn="ctr"/>
            <a:r>
              <a:rPr lang="en-US" sz="1350" dirty="0"/>
              <a:t>Into Delft3D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99012B-8E7B-470B-9D93-720DFD5E8B2B}"/>
              </a:ext>
            </a:extLst>
          </p:cNvPr>
          <p:cNvSpPr/>
          <p:nvPr/>
        </p:nvSpPr>
        <p:spPr>
          <a:xfrm>
            <a:off x="3352844" y="3741947"/>
            <a:ext cx="13324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Delft3D Stratigraphic</a:t>
            </a:r>
          </a:p>
          <a:p>
            <a:pPr algn="ctr"/>
            <a:r>
              <a:rPr lang="en-GB" sz="1050" dirty="0"/>
              <a:t>Layer</a:t>
            </a:r>
            <a:endParaRPr lang="en-US" sz="105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18A0B9-0D11-4DB3-A2B3-42BA5E51B31F}"/>
              </a:ext>
            </a:extLst>
          </p:cNvPr>
          <p:cNvSpPr txBox="1"/>
          <p:nvPr/>
        </p:nvSpPr>
        <p:spPr>
          <a:xfrm>
            <a:off x="6326032" y="1174948"/>
            <a:ext cx="3593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#3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BE6E44-C352-44AE-9A6B-4139B3E42AF9}"/>
              </a:ext>
            </a:extLst>
          </p:cNvPr>
          <p:cNvSpPr txBox="1"/>
          <p:nvPr/>
        </p:nvSpPr>
        <p:spPr>
          <a:xfrm>
            <a:off x="7026072" y="1177747"/>
            <a:ext cx="1511952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Delft3D Simulation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4665178-2F04-42AF-86C8-53CDD29F0A53}"/>
              </a:ext>
            </a:extLst>
          </p:cNvPr>
          <p:cNvSpPr txBox="1"/>
          <p:nvPr/>
        </p:nvSpPr>
        <p:spPr>
          <a:xfrm>
            <a:off x="6740845" y="3909510"/>
            <a:ext cx="2501647" cy="57708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Simulation Scenario:</a:t>
            </a:r>
          </a:p>
          <a:p>
            <a:pPr marL="136922" indent="-136922">
              <a:buAutoNum type="arabicPeriod"/>
            </a:pPr>
            <a:r>
              <a:rPr lang="en-US" sz="1050" dirty="0"/>
              <a:t>Sediment supply: mud- and sand-rich)</a:t>
            </a:r>
          </a:p>
          <a:p>
            <a:pPr marL="136922" indent="-136922">
              <a:buAutoNum type="arabicPeriod"/>
            </a:pPr>
            <a:r>
              <a:rPr lang="en-US" sz="1050" dirty="0"/>
              <a:t>Compaction scenario (Cr): 0 – 0.01 m/</a:t>
            </a:r>
            <a:r>
              <a:rPr lang="en-US" sz="1050" dirty="0" err="1"/>
              <a:t>yr</a:t>
            </a:r>
            <a:endParaRPr lang="en-US" sz="1050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33B05CB-1514-42C0-8230-4AD5E9B9D2E1}"/>
              </a:ext>
            </a:extLst>
          </p:cNvPr>
          <p:cNvGrpSpPr/>
          <p:nvPr/>
        </p:nvGrpSpPr>
        <p:grpSpPr>
          <a:xfrm>
            <a:off x="6856648" y="1692055"/>
            <a:ext cx="1945912" cy="1829891"/>
            <a:chOff x="9142197" y="2482648"/>
            <a:chExt cx="2594549" cy="243985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DB8DD6E-6ADC-4003-A3DB-22C29A5CF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13" t="8889" b="3704"/>
            <a:stretch/>
          </p:blipFill>
          <p:spPr>
            <a:xfrm>
              <a:off x="9142197" y="2482648"/>
              <a:ext cx="2594549" cy="2439855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6490C51-0C5F-462E-A595-64CC877ABD77}"/>
                </a:ext>
              </a:extLst>
            </p:cNvPr>
            <p:cNvSpPr/>
            <p:nvPr/>
          </p:nvSpPr>
          <p:spPr>
            <a:xfrm>
              <a:off x="9161416" y="4325832"/>
              <a:ext cx="10049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25" dirty="0"/>
                <a:t>Initial Model </a:t>
              </a:r>
            </a:p>
            <a:p>
              <a:r>
                <a:rPr lang="en-GB" sz="825" dirty="0"/>
                <a:t>Geometry</a:t>
              </a:r>
              <a:endParaRPr lang="en-US" sz="825" dirty="0"/>
            </a:p>
          </p:txBody>
        </p:sp>
      </p:grpSp>
      <p:pic>
        <p:nvPicPr>
          <p:cNvPr id="19" name="Video 18">
            <a:hlinkClick r:id="" action="ppaction://media"/>
            <a:extLst>
              <a:ext uri="{FF2B5EF4-FFF2-40B4-BE49-F238E27FC236}">
                <a16:creationId xmlns:a16="http://schemas.microsoft.com/office/drawing/2014/main" id="{C7F8989A-9BE6-4765-B367-465C46A1A4A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7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36"/>
    </mc:Choice>
    <mc:Fallback xmlns="">
      <p:transition spd="slow" advTm="75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20" grpId="0"/>
      <p:bldP spid="21" grpId="0"/>
      <p:bldP spid="25" grpId="0"/>
      <p:bldP spid="26" grpId="0"/>
      <p:bldP spid="30" grpId="0" animBg="1"/>
      <p:bldP spid="32" grpId="0"/>
      <p:bldP spid="34" grpId="0"/>
      <p:bldP spid="35" grpId="0" animBg="1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E0216-BCD7-47F1-B337-31BF3BA5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Parameters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6A1C06C-D41F-4B2C-9687-DB798DA10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43477" y="1395001"/>
            <a:ext cx="5257046" cy="3015670"/>
          </a:xfrm>
          <a:prstGeom prst="rect">
            <a:avLst/>
          </a:prstGeom>
        </p:spPr>
      </p:pic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CCA3DE81-A820-431A-9314-CB1B367D7F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14"/>
    </mc:Choice>
    <mc:Fallback xmlns="">
      <p:transition spd="slow" advTm="75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5E8A5-5224-4043-A1E9-B4208C47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991"/>
            <a:ext cx="7886700" cy="994172"/>
          </a:xfrm>
        </p:spPr>
        <p:txBody>
          <a:bodyPr/>
          <a:lstStyle/>
          <a:p>
            <a:r>
              <a:rPr lang="en-US" dirty="0"/>
              <a:t>Mud-rich Deltas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D90B39-E8AA-4B03-9E7D-CA2F28D6B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031" y="4514115"/>
            <a:ext cx="2739905" cy="611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064F4-6C6A-4C20-989D-DD31B4981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822" y="1166486"/>
            <a:ext cx="7300356" cy="3330523"/>
          </a:xfrm>
          <a:prstGeom prst="rect">
            <a:avLst/>
          </a:prstGeom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A76A1BC7-2BA5-4C37-A0DF-8E83028ABC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85"/>
    </mc:Choice>
    <mc:Fallback xmlns="">
      <p:transition spd="slow" advTm="36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48BA7-DDDD-4361-BFBA-F856B6BE1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22" y="1160302"/>
            <a:ext cx="7310159" cy="3330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85E8A5-5224-4043-A1E9-B4208C47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991"/>
            <a:ext cx="7886700" cy="994172"/>
          </a:xfrm>
        </p:spPr>
        <p:txBody>
          <a:bodyPr/>
          <a:lstStyle/>
          <a:p>
            <a:r>
              <a:rPr lang="en-US" dirty="0"/>
              <a:t>Sand-rich Deltas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D90B39-E8AA-4B03-9E7D-CA2F28D6B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031" y="4514115"/>
            <a:ext cx="2739905" cy="61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07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87486-9663-47FB-8C1D-BF2A1D1F6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32" y="205979"/>
            <a:ext cx="8660786" cy="857250"/>
          </a:xfrm>
        </p:spPr>
        <p:txBody>
          <a:bodyPr/>
          <a:lstStyle/>
          <a:p>
            <a:r>
              <a:rPr lang="en-US" dirty="0"/>
              <a:t>3.Modelling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6849C-B2A2-4E5A-94E7-9EF36DE93E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6" t="921" r="1648" b="2397"/>
          <a:stretch/>
        </p:blipFill>
        <p:spPr>
          <a:xfrm>
            <a:off x="1300222" y="1933039"/>
            <a:ext cx="2301748" cy="1963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667AD8-6E33-41ED-A3CD-959495B890AD}"/>
              </a:ext>
            </a:extLst>
          </p:cNvPr>
          <p:cNvSpPr txBox="1"/>
          <p:nvPr/>
        </p:nvSpPr>
        <p:spPr>
          <a:xfrm>
            <a:off x="1818551" y="1656040"/>
            <a:ext cx="1265090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Delft3D Output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BEC3F-9BA4-4422-939E-C50AA76CA75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1532831" y="2022519"/>
            <a:ext cx="1676000" cy="11353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085046-5ECE-44F1-8167-0D8AAE0AA452}"/>
              </a:ext>
            </a:extLst>
          </p:cNvPr>
          <p:cNvSpPr/>
          <p:nvPr/>
        </p:nvSpPr>
        <p:spPr>
          <a:xfrm>
            <a:off x="3246931" y="1933039"/>
            <a:ext cx="355039" cy="1807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74B00F-5922-459E-92DB-84F5D4276A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4588" y="2011615"/>
            <a:ext cx="384081" cy="1699369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70E4649-F2CC-4835-BF4B-C413F3D48968}"/>
              </a:ext>
            </a:extLst>
          </p:cNvPr>
          <p:cNvGrpSpPr/>
          <p:nvPr/>
        </p:nvGrpSpPr>
        <p:grpSpPr>
          <a:xfrm>
            <a:off x="3490052" y="1124560"/>
            <a:ext cx="1807767" cy="3538583"/>
            <a:chOff x="3189280" y="1678000"/>
            <a:chExt cx="2410356" cy="471811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0627184-20BB-45A8-94A7-DC02463678FF}"/>
                </a:ext>
              </a:extLst>
            </p:cNvPr>
            <p:cNvGrpSpPr/>
            <p:nvPr/>
          </p:nvGrpSpPr>
          <p:grpSpPr>
            <a:xfrm>
              <a:off x="3189280" y="1854200"/>
              <a:ext cx="620720" cy="4326467"/>
              <a:chOff x="3189280" y="1854200"/>
              <a:chExt cx="620720" cy="432646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2A4AEB4-63C1-4533-800E-904A3B87C211}"/>
                  </a:ext>
                </a:extLst>
              </p:cNvPr>
              <p:cNvGrpSpPr/>
              <p:nvPr/>
            </p:nvGrpSpPr>
            <p:grpSpPr>
              <a:xfrm>
                <a:off x="3189280" y="1854200"/>
                <a:ext cx="273050" cy="4326467"/>
                <a:chOff x="3189280" y="1854200"/>
                <a:chExt cx="273050" cy="4326467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9406D0A4-D67B-488D-A6F5-7C942FD8C4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89280" y="4013200"/>
                  <a:ext cx="27305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1348B91-7BBA-4B83-ACD2-3539EED8C5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62330" y="1854200"/>
                  <a:ext cx="0" cy="21674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0A172694-2B18-481B-86E8-D79F0E375D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62330" y="4013200"/>
                  <a:ext cx="0" cy="21674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F35CC7B-F294-447D-A15C-48ED99B517EA}"/>
                  </a:ext>
                </a:extLst>
              </p:cNvPr>
              <p:cNvCxnSpPr/>
              <p:nvPr/>
            </p:nvCxnSpPr>
            <p:spPr>
              <a:xfrm>
                <a:off x="3462330" y="1854200"/>
                <a:ext cx="347670" cy="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98A14663-DAA0-4908-9BB1-6E54C385B7BA}"/>
                  </a:ext>
                </a:extLst>
              </p:cNvPr>
              <p:cNvCxnSpPr/>
              <p:nvPr/>
            </p:nvCxnSpPr>
            <p:spPr>
              <a:xfrm>
                <a:off x="3462330" y="4013199"/>
                <a:ext cx="347670" cy="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1E666FB7-AFDA-4AA8-B78D-E10228739522}"/>
                  </a:ext>
                </a:extLst>
              </p:cNvPr>
              <p:cNvCxnSpPr/>
              <p:nvPr/>
            </p:nvCxnSpPr>
            <p:spPr>
              <a:xfrm>
                <a:off x="3462330" y="6180667"/>
                <a:ext cx="347670" cy="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E24EC9E-3AA6-4D04-BCFE-7689A4EF3B27}"/>
                </a:ext>
              </a:extLst>
            </p:cNvPr>
            <p:cNvSpPr txBox="1"/>
            <p:nvPr/>
          </p:nvSpPr>
          <p:spPr>
            <a:xfrm>
              <a:off x="3810000" y="1678000"/>
              <a:ext cx="1789636" cy="4001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Accommodation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692DB0-256A-4E42-BD98-AA268EC83E2C}"/>
                </a:ext>
              </a:extLst>
            </p:cNvPr>
            <p:cNvSpPr txBox="1"/>
            <p:nvPr/>
          </p:nvSpPr>
          <p:spPr>
            <a:xfrm>
              <a:off x="3778688" y="3695183"/>
              <a:ext cx="1357209" cy="67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Sediment </a:t>
              </a:r>
            </a:p>
            <a:p>
              <a:pPr algn="ctr"/>
              <a:r>
                <a:rPr lang="en-US" sz="1350" dirty="0"/>
                <a:t>Distribution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9F2C790-6F05-4F26-AC44-E6957EF9DAA2}"/>
                </a:ext>
              </a:extLst>
            </p:cNvPr>
            <p:cNvSpPr txBox="1"/>
            <p:nvPr/>
          </p:nvSpPr>
          <p:spPr>
            <a:xfrm>
              <a:off x="3778421" y="5996002"/>
              <a:ext cx="1400384" cy="4001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Morphology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0B3AB7E-7EC7-459C-9758-169B6EF2EA53}"/>
              </a:ext>
            </a:extLst>
          </p:cNvPr>
          <p:cNvSpPr txBox="1"/>
          <p:nvPr/>
        </p:nvSpPr>
        <p:spPr>
          <a:xfrm>
            <a:off x="5475883" y="1147643"/>
            <a:ext cx="1074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200" dirty="0"/>
              <a:t>Water Depth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3566A4-52F2-4EDA-919B-9F6555B42A4D}"/>
              </a:ext>
            </a:extLst>
          </p:cNvPr>
          <p:cNvSpPr txBox="1"/>
          <p:nvPr/>
        </p:nvSpPr>
        <p:spPr>
          <a:xfrm>
            <a:off x="5475883" y="2637447"/>
            <a:ext cx="2017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200" dirty="0"/>
              <a:t>Deposited Mass Alongshore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8205AD-ADAC-44BC-B661-B6A4543C312F}"/>
              </a:ext>
            </a:extLst>
          </p:cNvPr>
          <p:cNvSpPr txBox="1"/>
          <p:nvPr/>
        </p:nvSpPr>
        <p:spPr>
          <a:xfrm>
            <a:off x="5475883" y="2928346"/>
            <a:ext cx="2299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200" dirty="0"/>
              <a:t>Deposited Mass at the Delta Top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0FF73B-CC43-484C-992C-157921E11085}"/>
              </a:ext>
            </a:extLst>
          </p:cNvPr>
          <p:cNvSpPr txBox="1"/>
          <p:nvPr/>
        </p:nvSpPr>
        <p:spPr>
          <a:xfrm>
            <a:off x="5475882" y="4129482"/>
            <a:ext cx="565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200" dirty="0"/>
              <a:t>Area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9FE457-C072-4CF0-B404-3B49ADF09907}"/>
              </a:ext>
            </a:extLst>
          </p:cNvPr>
          <p:cNvSpPr txBox="1"/>
          <p:nvPr/>
        </p:nvSpPr>
        <p:spPr>
          <a:xfrm>
            <a:off x="5475882" y="4402933"/>
            <a:ext cx="807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200" dirty="0"/>
              <a:t>Rugosity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38B49A-2AF4-4507-995D-EBEE8F2E2588}"/>
              </a:ext>
            </a:extLst>
          </p:cNvPr>
          <p:cNvSpPr txBox="1"/>
          <p:nvPr/>
        </p:nvSpPr>
        <p:spPr>
          <a:xfrm>
            <a:off x="5475881" y="4660522"/>
            <a:ext cx="1058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200" dirty="0"/>
              <a:t>Aspect Ratio</a:t>
            </a:r>
          </a:p>
        </p:txBody>
      </p:sp>
      <p:pic>
        <p:nvPicPr>
          <p:cNvPr id="34" name="Video 33">
            <a:hlinkClick r:id="" action="ppaction://media"/>
            <a:extLst>
              <a:ext uri="{FF2B5EF4-FFF2-40B4-BE49-F238E27FC236}">
                <a16:creationId xmlns:a16="http://schemas.microsoft.com/office/drawing/2014/main" id="{475850F9-9518-4EC0-B8BE-F1CCE78C6B5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34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41"/>
    </mc:Choice>
    <mc:Fallback xmlns="">
      <p:transition spd="slow" advTm="69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2" grpId="0"/>
      <p:bldP spid="43" grpId="0"/>
      <p:bldP spid="44" grpId="0"/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2FB34D-6DC9-4557-85CD-FA4E486CFAFC}"/>
              </a:ext>
            </a:extLst>
          </p:cNvPr>
          <p:cNvSpPr txBox="1">
            <a:spLocks/>
          </p:cNvSpPr>
          <p:nvPr/>
        </p:nvSpPr>
        <p:spPr>
          <a:xfrm>
            <a:off x="202132" y="205979"/>
            <a:ext cx="866078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/>
              <a:t>3.Modelling Results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E0B65-E330-450C-AE8A-58D354B0899C}"/>
              </a:ext>
            </a:extLst>
          </p:cNvPr>
          <p:cNvSpPr txBox="1"/>
          <p:nvPr/>
        </p:nvSpPr>
        <p:spPr>
          <a:xfrm>
            <a:off x="1231789" y="1142032"/>
            <a:ext cx="1342227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Accommodation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965132-FE56-48A5-8EA2-C1961E019250}"/>
              </a:ext>
            </a:extLst>
          </p:cNvPr>
          <p:cNvSpPr txBox="1"/>
          <p:nvPr/>
        </p:nvSpPr>
        <p:spPr>
          <a:xfrm>
            <a:off x="871568" y="1142032"/>
            <a:ext cx="3593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#1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F1D5B-0444-407B-854E-6B4EDF64E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567" y="1520917"/>
            <a:ext cx="1795112" cy="1504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C640AD-6690-4E84-9063-11F1670EEB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68" y="3103824"/>
            <a:ext cx="1795111" cy="1504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C7658F-C599-4F2F-9E09-8A6C13C69C35}"/>
              </a:ext>
            </a:extLst>
          </p:cNvPr>
          <p:cNvSpPr txBox="1"/>
          <p:nvPr/>
        </p:nvSpPr>
        <p:spPr>
          <a:xfrm>
            <a:off x="3900886" y="1142032"/>
            <a:ext cx="1726435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Sediment Distribution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71ABFA-4C9F-4DA9-A1B6-BC58F984E838}"/>
              </a:ext>
            </a:extLst>
          </p:cNvPr>
          <p:cNvSpPr txBox="1"/>
          <p:nvPr/>
        </p:nvSpPr>
        <p:spPr>
          <a:xfrm>
            <a:off x="3540665" y="1142032"/>
            <a:ext cx="3593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#2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B546CC-E6B4-4B48-9A66-001DB0CB27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8655" y="1520917"/>
            <a:ext cx="1795110" cy="14900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CAF1C5-6621-4A4C-BDA5-F5338739C1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6547" y="3103824"/>
            <a:ext cx="1795111" cy="14760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58DED0-ADC5-4615-9BF8-614FFC6AEA4A}"/>
              </a:ext>
            </a:extLst>
          </p:cNvPr>
          <p:cNvSpPr txBox="1"/>
          <p:nvPr/>
        </p:nvSpPr>
        <p:spPr>
          <a:xfrm rot="16200000">
            <a:off x="234835" y="2867221"/>
            <a:ext cx="9076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Water Depth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2A5D90-CFDD-4C2D-A29E-699383AA3A1D}"/>
              </a:ext>
            </a:extLst>
          </p:cNvPr>
          <p:cNvSpPr txBox="1"/>
          <p:nvPr/>
        </p:nvSpPr>
        <p:spPr>
          <a:xfrm rot="16200000">
            <a:off x="2772025" y="2894216"/>
            <a:ext cx="17988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Deposited Mass alongshore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20A35C-A5BE-4C10-BBE7-0E0F4F6CE000}"/>
              </a:ext>
            </a:extLst>
          </p:cNvPr>
          <p:cNvSpPr/>
          <p:nvPr/>
        </p:nvSpPr>
        <p:spPr>
          <a:xfrm rot="16200000">
            <a:off x="2844997" y="2216583"/>
            <a:ext cx="3512329" cy="2120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FB5315-FC46-485A-9CB2-8B1314CA8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6546" y="1520917"/>
            <a:ext cx="1795111" cy="15041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D2386E-8B81-40A0-877A-537CE4392C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8655" y="3103864"/>
            <a:ext cx="1795111" cy="15041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A60172-AF2F-45C3-8370-6DD1A2858BE1}"/>
              </a:ext>
            </a:extLst>
          </p:cNvPr>
          <p:cNvSpPr txBox="1"/>
          <p:nvPr/>
        </p:nvSpPr>
        <p:spPr>
          <a:xfrm>
            <a:off x="6958327" y="1142032"/>
            <a:ext cx="1050288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Morphology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71B3BA-DC23-475C-AF7E-BEA0CF8E47BC}"/>
              </a:ext>
            </a:extLst>
          </p:cNvPr>
          <p:cNvSpPr txBox="1"/>
          <p:nvPr/>
        </p:nvSpPr>
        <p:spPr>
          <a:xfrm>
            <a:off x="6598106" y="1142032"/>
            <a:ext cx="3593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#3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1B82B9-AC83-4B36-BB62-8B2176BAAF81}"/>
              </a:ext>
            </a:extLst>
          </p:cNvPr>
          <p:cNvSpPr txBox="1"/>
          <p:nvPr/>
        </p:nvSpPr>
        <p:spPr>
          <a:xfrm rot="16200000">
            <a:off x="2737309" y="2894214"/>
            <a:ext cx="1866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Deposited Mass at Delta Top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13C13B-9684-4C63-A16B-39D892945ABA}"/>
              </a:ext>
            </a:extLst>
          </p:cNvPr>
          <p:cNvSpPr txBox="1"/>
          <p:nvPr/>
        </p:nvSpPr>
        <p:spPr>
          <a:xfrm rot="16200000">
            <a:off x="6237912" y="2893438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Area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189BFB-6361-432A-BA33-CFA84522AC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8107" y="1520917"/>
            <a:ext cx="1795112" cy="150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7334C63-A8BA-41D8-B6DE-FC60955DD6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98107" y="3103824"/>
            <a:ext cx="1795112" cy="143349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C93582B-2136-40BD-B4CB-F31E7CDCC091}"/>
              </a:ext>
            </a:extLst>
          </p:cNvPr>
          <p:cNvSpPr/>
          <p:nvPr/>
        </p:nvSpPr>
        <p:spPr>
          <a:xfrm rot="16200000">
            <a:off x="5844641" y="2099248"/>
            <a:ext cx="3277659" cy="2120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CD9495-FD1D-4184-9004-C76C2F1A325A}"/>
              </a:ext>
            </a:extLst>
          </p:cNvPr>
          <p:cNvSpPr txBox="1"/>
          <p:nvPr/>
        </p:nvSpPr>
        <p:spPr>
          <a:xfrm rot="16200000">
            <a:off x="6115801" y="2894216"/>
            <a:ext cx="6912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Rugosity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BF7AE54-7BC6-4D7F-92CA-9F0195064F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98109" y="1520918"/>
            <a:ext cx="1795110" cy="1532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A7898E3-9E0F-4232-8FCF-CC4997A393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00995" y="3102307"/>
            <a:ext cx="1792224" cy="152688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3468B2E-A3C6-4FE6-8C6C-ECD9FC215B9B}"/>
              </a:ext>
            </a:extLst>
          </p:cNvPr>
          <p:cNvSpPr/>
          <p:nvPr/>
        </p:nvSpPr>
        <p:spPr>
          <a:xfrm rot="16200000">
            <a:off x="5850941" y="2101153"/>
            <a:ext cx="3277659" cy="2120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CDD8167-2130-4E67-8C1E-5D00E90CC2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99015" y="1524722"/>
            <a:ext cx="1781510" cy="15268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ECADCE8-F875-4A6A-8CB6-AEE2852263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40677" y="3109653"/>
            <a:ext cx="1770106" cy="150410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5C5777A-776A-462C-A03D-40AF1222B026}"/>
              </a:ext>
            </a:extLst>
          </p:cNvPr>
          <p:cNvSpPr txBox="1"/>
          <p:nvPr/>
        </p:nvSpPr>
        <p:spPr>
          <a:xfrm rot="16200000">
            <a:off x="5994494" y="2894216"/>
            <a:ext cx="9220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Aspect Ratio</a:t>
            </a:r>
          </a:p>
        </p:txBody>
      </p:sp>
      <p:pic>
        <p:nvPicPr>
          <p:cNvPr id="68" name="Video 67">
            <a:hlinkClick r:id="" action="ppaction://media"/>
            <a:extLst>
              <a:ext uri="{FF2B5EF4-FFF2-40B4-BE49-F238E27FC236}">
                <a16:creationId xmlns:a16="http://schemas.microsoft.com/office/drawing/2014/main" id="{507C6A86-E49F-469C-859C-14FD8DF9F57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415182" y="3747369"/>
            <a:ext cx="1714499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7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91"/>
    </mc:Choice>
    <mc:Fallback xmlns="">
      <p:transition spd="slow" advTm="170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 animBg="1"/>
      <p:bldP spid="21" grpId="0"/>
      <p:bldP spid="24" grpId="0"/>
      <p:bldP spid="30" grpId="0" animBg="1"/>
      <p:bldP spid="33" grpId="0"/>
      <p:bldP spid="25" grpId="0" animBg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5.4|7.7|2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6.6|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3.8|31.9|21|25.6|24.3"/>
</p:tagLst>
</file>

<file path=ppt/theme/theme1.xml><?xml version="1.0" encoding="utf-8"?>
<a:theme xmlns:a="http://schemas.openxmlformats.org/drawingml/2006/main" name="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</TotalTime>
  <Words>660</Words>
  <Application>Microsoft Office PowerPoint</Application>
  <PresentationFormat>On-screen Show (16:9)</PresentationFormat>
  <Paragraphs>118</Paragraphs>
  <Slides>11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Tahoma</vt:lpstr>
      <vt:lpstr>Office Theme</vt:lpstr>
      <vt:lpstr>Custom Design</vt:lpstr>
      <vt:lpstr>The impact of syn-depositional compaction on delta morphodynamics</vt:lpstr>
      <vt:lpstr>Overview</vt:lpstr>
      <vt:lpstr>1. Background</vt:lpstr>
      <vt:lpstr>2. Model Design</vt:lpstr>
      <vt:lpstr>Modelling Parameters</vt:lpstr>
      <vt:lpstr>Mud-rich Deltas</vt:lpstr>
      <vt:lpstr>Sand-rich Deltas</vt:lpstr>
      <vt:lpstr>3.Modelling Results</vt:lpstr>
      <vt:lpstr>PowerPoint Presentation</vt:lpstr>
      <vt:lpstr>Interpretation and Discussion</vt:lpstr>
      <vt:lpstr>Thank you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   </dc:creator>
  <cp:lastModifiedBy>Ayunda Aulia Valencia</cp:lastModifiedBy>
  <cp:revision>51</cp:revision>
  <dcterms:created xsi:type="dcterms:W3CDTF">2015-07-09T11:57:30Z</dcterms:created>
  <dcterms:modified xsi:type="dcterms:W3CDTF">2021-04-27T09:41:42Z</dcterms:modified>
</cp:coreProperties>
</file>