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83" r:id="rId1"/>
  </p:sldMasterIdLst>
  <p:notesMasterIdLst>
    <p:notesMasterId r:id="rId25"/>
  </p:notesMasterIdLst>
  <p:sldIdLst>
    <p:sldId id="1196" r:id="rId2"/>
    <p:sldId id="1355" r:id="rId3"/>
    <p:sldId id="1305" r:id="rId4"/>
    <p:sldId id="1307" r:id="rId5"/>
    <p:sldId id="1331" r:id="rId6"/>
    <p:sldId id="1310" r:id="rId7"/>
    <p:sldId id="1334" r:id="rId8"/>
    <p:sldId id="1335" r:id="rId9"/>
    <p:sldId id="1329" r:id="rId10"/>
    <p:sldId id="1351" r:id="rId11"/>
    <p:sldId id="1330" r:id="rId12"/>
    <p:sldId id="1339" r:id="rId13"/>
    <p:sldId id="1358" r:id="rId14"/>
    <p:sldId id="1309" r:id="rId15"/>
    <p:sldId id="1312" r:id="rId16"/>
    <p:sldId id="1313" r:id="rId17"/>
    <p:sldId id="1359" r:id="rId18"/>
    <p:sldId id="1356" r:id="rId19"/>
    <p:sldId id="1357" r:id="rId20"/>
    <p:sldId id="1323" r:id="rId21"/>
    <p:sldId id="1360" r:id="rId22"/>
    <p:sldId id="559" r:id="rId23"/>
    <p:sldId id="1321" r:id="rId24"/>
  </p:sldIdLst>
  <p:sldSz cx="12192000" cy="6858000"/>
  <p:notesSz cx="7315200" cy="9601200"/>
  <p:custDataLst>
    <p:tags r:id="rId2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E2557"/>
    <a:srgbClr val="7D7E7E"/>
    <a:srgbClr val="FF0000"/>
    <a:srgbClr val="FFFF99"/>
    <a:srgbClr val="FFE089"/>
    <a:srgbClr val="EBD1D1"/>
    <a:srgbClr val="F6E9E9"/>
    <a:srgbClr val="F3E3E2"/>
    <a:srgbClr val="CC8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18" autoAdjust="0"/>
    <p:restoredTop sz="93197" autoAdjust="0"/>
  </p:normalViewPr>
  <p:slideViewPr>
    <p:cSldViewPr snapToObjects="1">
      <p:cViewPr varScale="1">
        <p:scale>
          <a:sx n="114" d="100"/>
          <a:sy n="114" d="100"/>
        </p:scale>
        <p:origin x="176" y="280"/>
      </p:cViewPr>
      <p:guideLst>
        <p:guide orient="horz" pos="1872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872" y="-78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23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8A5EB99-C5AE-4015-ADF4-EDC2C6416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43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6371-7B07-46CC-9E12-BF5D98037D1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2388" cy="3602037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30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Post-quantum crypto tries to solve the second problem by making it even more expensive!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40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55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Post-quantum crypto tries to solve the second problem by making it even more expensive!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01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27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67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35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64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38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53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3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71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71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00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E733-F09D-0947-B436-F45E052084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32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5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n=6, 6*2^6 = 384, already more functions than atoms in the universe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91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9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(infinitely) many collisions exist in hash functions, but they are hard to find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0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75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Post-quantum crypto tries to solve the second problem by making it even more expensive!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Post-quantum crypto tries to solve the second problem by making it even more expensive!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44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Having an oracle is convenient, so that players do not need to be given access to an exponentially large random object</a:t>
            </a:r>
          </a:p>
          <a:p>
            <a:r>
              <a:rPr lang="en-US" dirty="0"/>
              <a:t>As long as adversary has not queried a particular input x, H(x) is independent and uniform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6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52C1F-9A3B-809B-1496-EBDA200AC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AB39B-41E1-CB11-30F8-63E75F18D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5E6CD-B2F1-F9E9-A75A-5382840D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11/05/2023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3A03C-48C7-69BF-D8C8-DAA5ACE5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3B0CA-308F-C4BF-E320-97A7FAE2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5731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307A5-A0AC-0DBC-13A8-CE579C1C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C65DD-3BE3-BC41-F149-3B48EED70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99A7F-49EA-38EB-C4B3-B019BD79D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11/05/2023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1E256-C68E-61B7-45C1-FEFE025F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25C01-B3CA-F1DF-9CD3-19349534A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500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20B0B-C437-A029-15C2-8A6492C16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E567E-1DEB-CE86-A086-C08F618EC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B9914-D211-2AFA-FFD7-95A1E219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11/05/2023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A38E-F7A2-3580-B843-F6B029A8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E6783-EAD5-CED2-8BA9-0F857A41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5154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7C2A-BEE0-3675-DA65-ED8697B5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5CC1-F21A-0761-C869-C03D35FB3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D3963-08F7-F424-D256-3A033DA9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11/05/2023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68E1C-7D0B-7547-75E5-CDFE64EC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57344-5A39-A2F7-8A9B-0843DC00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6778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8C7E-484D-A0BD-626F-F8C8D0E1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C023-1493-F933-D0FE-347DF5D61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91F83-C601-CECC-E8D8-F4F266D6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11/05/2023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D4739-665A-D733-ED2A-829E46FB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5B2E6-173C-89C0-D8EF-D9335229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3169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0A2C6-0E76-B116-AA92-1A758A4C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48F78-78D1-0E36-22B2-20101594F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A4990-57EC-42C5-F2A0-2496B1B3A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F4F5E-209A-4DA4-7EF2-610A351E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11/05/2023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811A2-69C0-3429-EF82-8CC94537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E29D6-F43E-C8C7-B4E5-E34A2463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6641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DE94-0DC0-DC15-6D70-81EE68D4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4AC3C-25B3-AB07-A513-76FC3185B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04BE6-9E42-79EE-BF31-2996A2C4B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2AF27-90B9-9448-38D0-8FA79A050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8886E-728E-AE29-248C-875705F53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FF6D5-1DC0-B70B-A206-1FCD94C5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11/05/2023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8B19E-F05E-EE2C-5418-980CADB6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3704F-E056-4DC0-6E8E-8C172449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983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5FAA-A630-31B2-8240-ADDDBB67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7DB96-873A-82A2-AF1D-F9DA800D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11/05/2023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EB9D5-519C-18FB-2B22-BB383BDF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A00B3-698F-E565-A08C-2E02F549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7096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6250D-936F-BB1F-F7B7-F49C6C4C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11/05/2023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9492C-721F-8E2B-AF5C-6023EB5E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E76B2-5A64-9F07-B690-E7E2DC13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359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D624-0820-FCAD-85ED-45F84095D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649E-65C7-6C2C-EE35-C41E895A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52CAB-8DF8-9F1B-2D86-06AD5CFF8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528A8-A294-5450-4E79-5EFC1CF2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11/05/2023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DA8AE-59DB-36DE-A4A3-B6C708F8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E4DD7-82E5-3354-E0CB-9F0A0B02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7477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5EEA-89B9-8890-D415-26F75712E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5908EB-0C08-707C-B506-742CD1A82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D4A86-D7C2-722A-6B8F-1F36D93C8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C3444-6E47-6572-C981-E99B1C92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11/05/2023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DC93E-36A6-D0AB-A99B-8D6561F4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98AD6-28DC-B0AE-87DA-11B1E230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435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CDEB32-60C7-76CB-13A4-14C69E22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1DA03-38FE-6EF5-3C71-1602DE747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60F3E-0913-7439-1979-1F2A3EEDD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3A508-EA86-413E-88B5-49FE1836C289}" type="datetimeFigureOut">
              <a:rPr lang="en-NL" smtClean="0"/>
              <a:t>11/05/2023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B171E-F47A-5FE8-D6AF-6C747F87B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D3941-9B95-C26A-C864-9A8E4A587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A29615-69F2-22FF-876A-FAF97FEA9B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460" y="6022784"/>
            <a:ext cx="12192000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5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16.wmf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8.svg"/><Relationship Id="rId9" Type="http://schemas.openxmlformats.org/officeDocument/2006/relationships/image" Target="../media/image18.svg"/><Relationship Id="rId14" Type="http://schemas.openxmlformats.org/officeDocument/2006/relationships/image" Target="../media/image21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slideshare.net/sdziembowski/lecture-2-message-authentication" TargetMode="External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emf"/><Relationship Id="rId5" Type="http://schemas.openxmlformats.org/officeDocument/2006/relationships/image" Target="../media/image24.svg"/><Relationship Id="rId10" Type="http://schemas.openxmlformats.org/officeDocument/2006/relationships/hyperlink" Target="https://blog.cryptographyengineering.com/2011/11/02/what-is-random-oracle-model-and-why/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5.png"/><Relationship Id="rId5" Type="http://schemas.openxmlformats.org/officeDocument/2006/relationships/image" Target="../media/image21.tiff"/><Relationship Id="rId10" Type="http://schemas.openxmlformats.org/officeDocument/2006/relationships/image" Target="../media/image44.png"/><Relationship Id="rId4" Type="http://schemas.openxmlformats.org/officeDocument/2006/relationships/image" Target="../media/image50.png"/><Relationship Id="rId9" Type="http://schemas.openxmlformats.org/officeDocument/2006/relationships/image" Target="../media/image38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38.svg"/><Relationship Id="rId4" Type="http://schemas.openxmlformats.org/officeDocument/2006/relationships/image" Target="../media/image24.svg"/><Relationship Id="rId9" Type="http://schemas.openxmlformats.org/officeDocument/2006/relationships/image" Target="../media/image2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40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49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39.tiff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3" Type="http://schemas.openxmlformats.org/officeDocument/2006/relationships/image" Target="../media/image84.png"/><Relationship Id="rId21" Type="http://schemas.openxmlformats.org/officeDocument/2006/relationships/image" Target="../media/image115.png"/><Relationship Id="rId34" Type="http://schemas.openxmlformats.org/officeDocument/2006/relationships/image" Target="../media/image39.tiff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33" Type="http://schemas.openxmlformats.org/officeDocument/2006/relationships/image" Target="../media/image40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32" Type="http://schemas.openxmlformats.org/officeDocument/2006/relationships/image" Target="../media/image12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31" Type="http://schemas.openxmlformats.org/officeDocument/2006/relationships/image" Target="../media/image4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Relationship Id="rId8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8" Type="http://schemas.openxmlformats.org/officeDocument/2006/relationships/image" Target="../media/image17.png"/><Relationship Id="rId21" Type="http://schemas.openxmlformats.org/officeDocument/2006/relationships/image" Target="../media/image40.emf"/><Relationship Id="rId7" Type="http://schemas.openxmlformats.org/officeDocument/2006/relationships/image" Target="../media/image36.png"/><Relationship Id="rId17" Type="http://schemas.openxmlformats.org/officeDocument/2006/relationships/image" Target="../media/image10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.png"/><Relationship Id="rId20" Type="http://schemas.openxmlformats.org/officeDocument/2006/relationships/image" Target="../media/image4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tiff"/><Relationship Id="rId15" Type="http://schemas.openxmlformats.org/officeDocument/2006/relationships/image" Target="../media/image140.png"/><Relationship Id="rId19" Type="http://schemas.openxmlformats.org/officeDocument/2006/relationships/image" Target="../media/image43.svg"/><Relationship Id="rId4" Type="http://schemas.openxmlformats.org/officeDocument/2006/relationships/image" Target="../media/image50.png"/><Relationship Id="rId9" Type="http://schemas.openxmlformats.org/officeDocument/2006/relationships/image" Target="../media/image42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4.emf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A-3" TargetMode="External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8.sv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em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8.sv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wmf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8.sv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hyperlink" Target="https://www.slideshare.net/sdziembowski/lecture-2-message-authentication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5.png"/><Relationship Id="rId10" Type="http://schemas.openxmlformats.org/officeDocument/2006/relationships/image" Target="../media/image22.tiff"/><Relationship Id="rId4" Type="http://schemas.openxmlformats.org/officeDocument/2006/relationships/image" Target="../media/image180.png"/><Relationship Id="rId9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5EAC16-2D1C-4D69-BE4B-C3D12CD66A6C}"/>
              </a:ext>
            </a:extLst>
          </p:cNvPr>
          <p:cNvSpPr txBox="1"/>
          <p:nvPr/>
        </p:nvSpPr>
        <p:spPr>
          <a:xfrm>
            <a:off x="1524000" y="501405"/>
            <a:ext cx="903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The Quantum-Random-Oracle Model</a:t>
            </a:r>
          </a:p>
          <a:p>
            <a:endParaRPr lang="en-US" sz="2400" dirty="0">
              <a:solidFill>
                <a:srgbClr val="98151A"/>
              </a:solidFill>
              <a:latin typeface="Frutiger LT Std 55 Roman" panose="020B0602020204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Frutiger LT Std 55 Roman" panose="020B0602020204020204" pitchFamily="34" charset="0"/>
              </a:rPr>
              <a:t>Christian Schaffner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F35B33-8CED-9E4D-8536-06335EA10FAA}"/>
              </a:ext>
            </a:extLst>
          </p:cNvPr>
          <p:cNvSpPr txBox="1">
            <a:spLocks/>
          </p:cNvSpPr>
          <p:nvPr/>
        </p:nvSpPr>
        <p:spPr>
          <a:xfrm>
            <a:off x="2090784" y="1899939"/>
            <a:ext cx="9034416" cy="3159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625" dirty="0">
              <a:solidFill>
                <a:schemeClr val="tx2"/>
              </a:solidFill>
            </a:endParaRPr>
          </a:p>
          <a:p>
            <a:pPr algn="r" fontAlgn="auto">
              <a:spcAft>
                <a:spcPts val="0"/>
              </a:spcAft>
            </a:pPr>
            <a:r>
              <a:rPr lang="en-US" sz="1950" dirty="0">
                <a:solidFill>
                  <a:schemeClr val="tx2"/>
                </a:solidFill>
              </a:rPr>
              <a:t>Research Center for Quantum Software &amp; Technology Amsterdam</a:t>
            </a:r>
            <a:br>
              <a:rPr lang="en-US" sz="1950" dirty="0">
                <a:solidFill>
                  <a:schemeClr val="tx2"/>
                </a:solidFill>
              </a:rPr>
            </a:br>
            <a:endParaRPr lang="en-US" sz="195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95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950" dirty="0">
                <a:solidFill>
                  <a:schemeClr val="tx2"/>
                </a:solidFill>
              </a:rPr>
              <a:t>Theory of Computer Science (TCS) group</a:t>
            </a:r>
          </a:p>
          <a:p>
            <a:pPr fontAlgn="auto">
              <a:spcAft>
                <a:spcPts val="0"/>
              </a:spcAft>
            </a:pPr>
            <a:r>
              <a:rPr lang="en-US" sz="1950" dirty="0">
                <a:solidFill>
                  <a:schemeClr val="tx2"/>
                </a:solidFill>
              </a:rPr>
              <a:t>Informatics Institute of University of Amsterdam</a:t>
            </a:r>
            <a:endParaRPr lang="en-US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68860-328D-454E-968C-5F811AAB0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975" y="3259968"/>
            <a:ext cx="1224822" cy="1324518"/>
          </a:xfrm>
          <a:prstGeom prst="rect">
            <a:avLst/>
          </a:prstGeom>
        </p:spPr>
      </p:pic>
      <p:pic>
        <p:nvPicPr>
          <p:cNvPr id="14" name="Picture 13" descr="QuSoft_logo_RGB.eps">
            <a:extLst>
              <a:ext uri="{FF2B5EF4-FFF2-40B4-BE49-F238E27FC236}">
                <a16:creationId xmlns:a16="http://schemas.microsoft.com/office/drawing/2014/main" id="{A05DCA31-92C8-C04A-A6D1-D49E3778D2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00"/>
          <a:stretch/>
        </p:blipFill>
        <p:spPr>
          <a:xfrm>
            <a:off x="1676400" y="2209117"/>
            <a:ext cx="2326047" cy="6552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FB026F-C779-E044-94BF-5675012E30BF}"/>
              </a:ext>
            </a:extLst>
          </p:cNvPr>
          <p:cNvSpPr/>
          <p:nvPr/>
        </p:nvSpPr>
        <p:spPr>
          <a:xfrm>
            <a:off x="238721" y="5217957"/>
            <a:ext cx="4439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rgbClr val="7D7E7E"/>
                </a:solidFill>
                <a:latin typeface="Frutiger LT Std 55 Roman" panose="020B0602020204020204" pitchFamily="34" charset="0"/>
              </a:rPr>
              <a:t>Quantum Computing meets Cyber Security</a:t>
            </a:r>
          </a:p>
          <a:p>
            <a:pPr algn="l"/>
            <a:r>
              <a:rPr lang="en-US" sz="1800" i="1" dirty="0">
                <a:solidFill>
                  <a:srgbClr val="7D7E7E"/>
                </a:solidFill>
                <a:latin typeface="Frutiger LT Std 55 Roman" panose="020B0602020204020204" pitchFamily="34" charset="0"/>
              </a:rPr>
              <a:t>Friday, 12 May 2023, Munich Quantum Valley</a:t>
            </a:r>
            <a:endParaRPr lang="en-NL" sz="1800" i="1" dirty="0">
              <a:solidFill>
                <a:srgbClr val="7D7E7E"/>
              </a:solidFill>
              <a:latin typeface="Frutiger LT Std 55 Roman" panose="020B06020202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DCEAF-D7BC-DF84-345A-492E15134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460" y="6022784"/>
            <a:ext cx="12192000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8882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 descr="Envelope">
            <a:extLst>
              <a:ext uri="{FF2B5EF4-FFF2-40B4-BE49-F238E27FC236}">
                <a16:creationId xmlns:a16="http://schemas.microsoft.com/office/drawing/2014/main" id="{F43D7F61-985A-704E-9479-D265544F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0134" y="1977426"/>
            <a:ext cx="599524" cy="599524"/>
          </a:xfrm>
          <a:prstGeom prst="rect">
            <a:avLst/>
          </a:prstGeom>
        </p:spPr>
      </p:pic>
      <p:sp>
        <p:nvSpPr>
          <p:cNvPr id="13" name="Line 7">
            <a:extLst>
              <a:ext uri="{FF2B5EF4-FFF2-40B4-BE49-F238E27FC236}">
                <a16:creationId xmlns:a16="http://schemas.microsoft.com/office/drawing/2014/main" id="{CBE586FB-A2E4-A54E-A497-2172EC515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871" y="1839840"/>
            <a:ext cx="1891865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pPr algn="l"/>
            <a:endParaRPr lang="en-US" sz="24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" name="Graphic 31" descr="Envelope">
            <a:extLst>
              <a:ext uri="{FF2B5EF4-FFF2-40B4-BE49-F238E27FC236}">
                <a16:creationId xmlns:a16="http://schemas.microsoft.com/office/drawing/2014/main" id="{2592B4F9-A20E-B84E-98E1-F6F7891A3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9707" y="619531"/>
            <a:ext cx="1259671" cy="12596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Hash &amp; Sign in the Random Oracle Model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8382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E6A859-35A7-9844-8A06-6EACD6E13A3D}"/>
              </a:ext>
            </a:extLst>
          </p:cNvPr>
          <p:cNvSpPr txBox="1"/>
          <p:nvPr/>
        </p:nvSpPr>
        <p:spPr>
          <a:xfrm>
            <a:off x="2667000" y="1813929"/>
            <a:ext cx="873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Alice</a:t>
            </a:r>
          </a:p>
        </p:txBody>
      </p:sp>
      <p:pic>
        <p:nvPicPr>
          <p:cNvPr id="7" name="Picture 6" descr="AliceBlue.eps">
            <a:extLst>
              <a:ext uri="{FF2B5EF4-FFF2-40B4-BE49-F238E27FC236}">
                <a16:creationId xmlns:a16="http://schemas.microsoft.com/office/drawing/2014/main" id="{E02BB7D4-B328-754B-9F0F-536DB96B54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87691" y="1813929"/>
            <a:ext cx="794805" cy="8100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1DF9395-A593-EF41-B378-BA9499014634}"/>
              </a:ext>
            </a:extLst>
          </p:cNvPr>
          <p:cNvGrpSpPr/>
          <p:nvPr/>
        </p:nvGrpSpPr>
        <p:grpSpPr>
          <a:xfrm>
            <a:off x="5014914" y="2007318"/>
            <a:ext cx="1592840" cy="1421682"/>
            <a:chOff x="2987824" y="1644029"/>
            <a:chExt cx="2123787" cy="1788477"/>
          </a:xfrm>
        </p:grpSpPr>
        <p:sp>
          <p:nvSpPr>
            <p:cNvPr id="9" name="Line 27">
              <a:extLst>
                <a:ext uri="{FF2B5EF4-FFF2-40B4-BE49-F238E27FC236}">
                  <a16:creationId xmlns:a16="http://schemas.microsoft.com/office/drawing/2014/main" id="{7D829AC8-76F1-224D-9C4B-EC61B4D23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1920" y="1644029"/>
              <a:ext cx="416553" cy="70485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2FE4BC-D0BC-A14D-98E8-A14278950A59}"/>
                </a:ext>
              </a:extLst>
            </p:cNvPr>
            <p:cNvSpPr txBox="1"/>
            <p:nvPr/>
          </p:nvSpPr>
          <p:spPr>
            <a:xfrm>
              <a:off x="4211960" y="2492896"/>
              <a:ext cx="899651" cy="52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Eve</a:t>
              </a:r>
            </a:p>
          </p:txBody>
        </p:sp>
        <p:pic>
          <p:nvPicPr>
            <p:cNvPr id="12" name="Picture 11" descr="QueenOfHearts.png">
              <a:extLst>
                <a:ext uri="{FF2B5EF4-FFF2-40B4-BE49-F238E27FC236}">
                  <a16:creationId xmlns:a16="http://schemas.microsoft.com/office/drawing/2014/main" id="{32D6C26E-AF27-3641-97C4-506199058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5E7DD9-52D5-CD4F-B631-05565A332CE9}"/>
              </a:ext>
            </a:extLst>
          </p:cNvPr>
          <p:cNvGrpSpPr/>
          <p:nvPr/>
        </p:nvGrpSpPr>
        <p:grpSpPr>
          <a:xfrm>
            <a:off x="2585613" y="2667147"/>
            <a:ext cx="1944495" cy="841894"/>
            <a:chOff x="1061610" y="2329586"/>
            <a:chExt cx="1944495" cy="841894"/>
          </a:xfrm>
        </p:grpSpPr>
        <p:pic>
          <p:nvPicPr>
            <p:cNvPr id="16" name="Picture 39" descr="BS00996_">
              <a:extLst>
                <a:ext uri="{FF2B5EF4-FFF2-40B4-BE49-F238E27FC236}">
                  <a16:creationId xmlns:a16="http://schemas.microsoft.com/office/drawing/2014/main" id="{05C7F2AC-8C82-EC45-9A6F-E87ED4673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0" y="2358861"/>
              <a:ext cx="485775" cy="36314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0" descr="BS00996_">
              <a:extLst>
                <a:ext uri="{FF2B5EF4-FFF2-40B4-BE49-F238E27FC236}">
                  <a16:creationId xmlns:a16="http://schemas.microsoft.com/office/drawing/2014/main" id="{6233CD39-1602-1647-8BE5-E6C652D96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1" y="2795615"/>
              <a:ext cx="485775" cy="3631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E84520-8E18-9D44-83FA-FBE1626FDBD2}"/>
                </a:ext>
              </a:extLst>
            </p:cNvPr>
            <p:cNvSpPr txBox="1"/>
            <p:nvPr/>
          </p:nvSpPr>
          <p:spPr>
            <a:xfrm>
              <a:off x="1601670" y="2329586"/>
              <a:ext cx="13501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public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A7DFD1-2B4A-4A4B-AD79-E1709E1EF99C}"/>
                </a:ext>
              </a:extLst>
            </p:cNvPr>
            <p:cNvSpPr txBox="1"/>
            <p:nvPr/>
          </p:nvSpPr>
          <p:spPr>
            <a:xfrm>
              <a:off x="1601670" y="2755982"/>
              <a:ext cx="140443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secret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20" name="Picture 39" descr="BS00996_">
            <a:extLst>
              <a:ext uri="{FF2B5EF4-FFF2-40B4-BE49-F238E27FC236}">
                <a16:creationId xmlns:a16="http://schemas.microsoft.com/office/drawing/2014/main" id="{9DC20EA2-AE79-F14F-9CA4-7977B5EF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27500" y="3069490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39" descr="BS00996_">
            <a:extLst>
              <a:ext uri="{FF2B5EF4-FFF2-40B4-BE49-F238E27FC236}">
                <a16:creationId xmlns:a16="http://schemas.microsoft.com/office/drawing/2014/main" id="{A45F1A33-4760-A54B-871F-757E550A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77126" y="2521618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73440E-3BE1-824A-AF14-F04AFC9B6A5C}"/>
              </a:ext>
            </a:extLst>
          </p:cNvPr>
          <p:cNvSpPr txBox="1"/>
          <p:nvPr/>
        </p:nvSpPr>
        <p:spPr>
          <a:xfrm>
            <a:off x="8371382" y="2025588"/>
            <a:ext cx="1026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Bob</a:t>
            </a:r>
          </a:p>
        </p:txBody>
      </p:sp>
      <p:pic>
        <p:nvPicPr>
          <p:cNvPr id="3" name="Graphic 2" descr="Ribbon">
            <a:extLst>
              <a:ext uri="{FF2B5EF4-FFF2-40B4-BE49-F238E27FC236}">
                <a16:creationId xmlns:a16="http://schemas.microsoft.com/office/drawing/2014/main" id="{AE6F7B94-81B0-3345-998C-3B256B44D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22951" y="2254035"/>
            <a:ext cx="395430" cy="395430"/>
          </a:xfrm>
          <a:prstGeom prst="rect">
            <a:avLst/>
          </a:prstGeom>
        </p:spPr>
      </p:pic>
      <p:pic>
        <p:nvPicPr>
          <p:cNvPr id="31" name="Picture 62">
            <a:extLst>
              <a:ext uri="{FF2B5EF4-FFF2-40B4-BE49-F238E27FC236}">
                <a16:creationId xmlns:a16="http://schemas.microsoft.com/office/drawing/2014/main" id="{9F94AE0E-8CEE-2648-9F84-455D5559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64611" y="1680117"/>
            <a:ext cx="978550" cy="69595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BCC31D99-8E96-AB41-BE59-827DA78DE66B}"/>
                  </a:ext>
                </a:extLst>
              </p:cNvPr>
              <p:cNvSpPr/>
              <p:nvPr/>
            </p:nvSpPr>
            <p:spPr>
              <a:xfrm rot="10800000">
                <a:off x="4010080" y="1634835"/>
                <a:ext cx="1175648" cy="426882"/>
              </a:xfrm>
              <a:prstGeom prst="trapezoid">
                <a:avLst>
                  <a:gd name="adj" fmla="val 584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BCC31D99-8E96-AB41-BE59-827DA78DE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010080" y="1634835"/>
                <a:ext cx="1175648" cy="426882"/>
              </a:xfrm>
              <a:prstGeom prst="trapezoid">
                <a:avLst>
                  <a:gd name="adj" fmla="val 58486"/>
                </a:avLst>
              </a:prstGeom>
              <a:blipFill>
                <a:blip r:embed="rId11"/>
                <a:stretch>
                  <a:fillRect t="-5714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1DD1B62B-6F93-5741-85F4-8158B85D3E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0" y="3607269"/>
                <a:ext cx="10134600" cy="21077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>
                    <a:cs typeface="Arial" charset="0"/>
                  </a:rPr>
                  <a:t>Hash message to be signed, then digitally sign the hash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b="1" dirty="0">
                    <a:cs typeface="Arial" charset="0"/>
                  </a:rPr>
                  <a:t>Theorem: </a:t>
                </a:r>
                <a:r>
                  <a:rPr lang="en-US" sz="2400" dirty="0">
                    <a:cs typeface="Arial" charset="0"/>
                  </a:rPr>
                  <a:t>If H is a random oracle, then hash &amp; sign is secure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b="1" dirty="0">
                    <a:cs typeface="Arial" charset="0"/>
                  </a:rPr>
                  <a:t>Proof sketch: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be the list of Eve’s queries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. </a:t>
                </a:r>
                <a:br>
                  <a:rPr lang="en-US" sz="2400" dirty="0"/>
                </a:br>
                <a:r>
                  <a:rPr lang="en-US" sz="2400" dirty="0"/>
                  <a:t>Either she finds a collision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, or the security of sign applies.</a:t>
                </a: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1DD1B62B-6F93-5741-85F4-8158B85D3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607269"/>
                <a:ext cx="10134600" cy="2107729"/>
              </a:xfrm>
              <a:prstGeom prst="rect">
                <a:avLst/>
              </a:prstGeom>
              <a:blipFill>
                <a:blip r:embed="rId12"/>
                <a:stretch>
                  <a:fillRect l="-876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726633A0-62C6-5A40-82C3-B86DEC7C5EA5}"/>
              </a:ext>
            </a:extLst>
          </p:cNvPr>
          <p:cNvSpPr/>
          <p:nvPr/>
        </p:nvSpPr>
        <p:spPr>
          <a:xfrm>
            <a:off x="10134600" y="5606448"/>
            <a:ext cx="228600" cy="228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FCD0FB-6738-052F-4C5D-1CC4B40A2050}"/>
              </a:ext>
            </a:extLst>
          </p:cNvPr>
          <p:cNvGrpSpPr/>
          <p:nvPr/>
        </p:nvGrpSpPr>
        <p:grpSpPr>
          <a:xfrm>
            <a:off x="9753600" y="3514979"/>
            <a:ext cx="2029098" cy="2324080"/>
            <a:chOff x="7004992" y="3623616"/>
            <a:chExt cx="2029098" cy="2324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7C918B6C-77DB-3A7F-D48E-3DD01ED988E5}"/>
                    </a:ext>
                  </a:extLst>
                </p:cNvPr>
                <p:cNvSpPr/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78DD047D-ACDD-1941-BB8E-AAA74A8F66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1262ADC-3647-46F0-9BFF-2FB100863E0E}"/>
                </a:ext>
              </a:extLst>
            </p:cNvPr>
            <p:cNvGrpSpPr/>
            <p:nvPr/>
          </p:nvGrpSpPr>
          <p:grpSpPr>
            <a:xfrm rot="5400000">
              <a:off x="8082711" y="4639706"/>
              <a:ext cx="319712" cy="513806"/>
              <a:chOff x="947057" y="4391297"/>
              <a:chExt cx="568409" cy="513806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BC27B18-60C9-11A6-2056-0BCAA1E85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391297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7F4BA3D-D0F9-7ED2-D002-B0B36A4C10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562566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E212EFA-2A75-49EB-50F2-59A3AC0C1D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905103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398FEEE-329B-F982-EDF6-20E72E75A0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733835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B1E4B7B-E799-5801-75AF-5137EBEA65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2513" y="3623616"/>
              <a:ext cx="960487" cy="758793"/>
            </a:xfrm>
            <a:prstGeom prst="rect">
              <a:avLst/>
            </a:prstGeom>
          </p:spPr>
        </p:pic>
        <p:pic>
          <p:nvPicPr>
            <p:cNvPr id="23" name="Picture 22" descr="QueenOfHearts.png">
              <a:extLst>
                <a:ext uri="{FF2B5EF4-FFF2-40B4-BE49-F238E27FC236}">
                  <a16:creationId xmlns:a16="http://schemas.microsoft.com/office/drawing/2014/main" id="{E34F5829-45AB-22CE-E70D-73E252644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68682" y="5086308"/>
              <a:ext cx="960487" cy="861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50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2133600" y="1807238"/>
            <a:ext cx="7924800" cy="4190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 dirty="0"/>
              <a:t>There exists a digital signature scheme that is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/>
              <a:t>secure</a:t>
            </a:r>
            <a:r>
              <a:rPr lang="en-US" sz="2400" dirty="0"/>
              <a:t> in the ROM, but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/>
              <a:t>not secure</a:t>
            </a:r>
            <a:r>
              <a:rPr lang="en-US" sz="2400" dirty="0"/>
              <a:t> if RO is instantiated with any real hash function.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2400" dirty="0"/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2400" dirty="0"/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Very “artificial” example, no ”realistic” examples known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Common view: ROM proof is better than no proof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Criticism of the Random-Oracle Model (ROM)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D17B059-73B9-C34B-85D2-F6893DA29129}"/>
              </a:ext>
            </a:extLst>
          </p:cNvPr>
          <p:cNvSpPr txBox="1">
            <a:spLocks/>
          </p:cNvSpPr>
          <p:nvPr/>
        </p:nvSpPr>
        <p:spPr>
          <a:xfrm>
            <a:off x="76200" y="6065744"/>
            <a:ext cx="4657608" cy="43204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[Canetti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Arial" charset="0"/>
              </a:rPr>
              <a:t>Goldreich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 Halevi 98, slide by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  <a:hlinkClick r:id="rId3"/>
              </a:rPr>
              <a:t>Dziembowski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]</a:t>
            </a:r>
          </a:p>
        </p:txBody>
      </p:sp>
      <p:pic>
        <p:nvPicPr>
          <p:cNvPr id="11" name="Graphic 10" descr="High voltage">
            <a:extLst>
              <a:ext uri="{FF2B5EF4-FFF2-40B4-BE49-F238E27FC236}">
                <a16:creationId xmlns:a16="http://schemas.microsoft.com/office/drawing/2014/main" id="{9C60875D-C4A2-7E44-8195-4443C225D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3600" y="1802916"/>
            <a:ext cx="1101634" cy="1101634"/>
          </a:xfrm>
          <a:prstGeom prst="rect">
            <a:avLst/>
          </a:prstGeom>
        </p:spPr>
      </p:pic>
      <p:pic>
        <p:nvPicPr>
          <p:cNvPr id="18" name="Graphic 17" descr="Thumbs up sign">
            <a:extLst>
              <a:ext uri="{FF2B5EF4-FFF2-40B4-BE49-F238E27FC236}">
                <a16:creationId xmlns:a16="http://schemas.microsoft.com/office/drawing/2014/main" id="{7B98187F-14F4-394E-AC42-5C33091E3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8305800" y="1485418"/>
            <a:ext cx="1101634" cy="1101634"/>
          </a:xfrm>
          <a:prstGeom prst="rect">
            <a:avLst/>
          </a:prstGeom>
        </p:spPr>
      </p:pic>
      <p:pic>
        <p:nvPicPr>
          <p:cNvPr id="41" name="Graphic 40" descr="Thumbs up sign">
            <a:extLst>
              <a:ext uri="{FF2B5EF4-FFF2-40B4-BE49-F238E27FC236}">
                <a16:creationId xmlns:a16="http://schemas.microsoft.com/office/drawing/2014/main" id="{A3B7E3F7-0BF8-924F-8D58-AFAFAE1561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7064" y="4494619"/>
            <a:ext cx="1101634" cy="1101634"/>
          </a:xfrm>
          <a:prstGeom prst="rect">
            <a:avLst/>
          </a:prstGeom>
        </p:spPr>
      </p:pic>
      <p:sp>
        <p:nvSpPr>
          <p:cNvPr id="2" name="Rectangle 298">
            <a:extLst>
              <a:ext uri="{FF2B5EF4-FFF2-40B4-BE49-F238E27FC236}">
                <a16:creationId xmlns:a16="http://schemas.microsoft.com/office/drawing/2014/main" id="{9E429B3E-6E3E-D5AF-EA5B-15CFB2A30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45279"/>
            <a:ext cx="1099431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1600" dirty="0">
                <a:solidFill>
                  <a:schemeClr val="tx1"/>
                </a:solidFill>
                <a:latin typeface="+mn-lt"/>
                <a:cs typeface="Arial" charset="0"/>
              </a:rPr>
              <a:t>[Matthew Green: </a:t>
            </a:r>
            <a:r>
              <a:rPr lang="de-CH" sz="1600" dirty="0">
                <a:solidFill>
                  <a:schemeClr val="tx1"/>
                </a:solidFill>
                <a:latin typeface="+mn-lt"/>
                <a:cs typeface="Arial" charset="0"/>
                <a:hlinkClick r:id="rId10"/>
              </a:rPr>
              <a:t>https://blog.cryptographyengineering.com/2011/11/02/what-is-random-oracle-model-and-why/</a:t>
            </a:r>
            <a:r>
              <a:rPr lang="de-CH" sz="1600" dirty="0">
                <a:solidFill>
                  <a:schemeClr val="tx1"/>
                </a:solidFill>
                <a:latin typeface="+mn-lt"/>
                <a:cs typeface="Arial" charset="0"/>
              </a:rPr>
              <a:t>  ]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CH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47EEBFD-14CC-A095-6479-5787E7520E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50" y="312229"/>
            <a:ext cx="3397250" cy="15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Classical Random-Oracle Model in Practice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8382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00643F-146D-18A3-8ED7-B8836165F16D}"/>
              </a:ext>
            </a:extLst>
          </p:cNvPr>
          <p:cNvSpPr txBox="1">
            <a:spLocks/>
          </p:cNvSpPr>
          <p:nvPr/>
        </p:nvSpPr>
        <p:spPr>
          <a:xfrm>
            <a:off x="875542" y="1285874"/>
            <a:ext cx="7924800" cy="4286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/>
              <a:t>Digital Signatures: </a:t>
            </a:r>
            <a:r>
              <a:rPr lang="en-US" sz="2400" dirty="0"/>
              <a:t>Fiat-Shamir Heuristic used by </a:t>
            </a:r>
            <a:br>
              <a:rPr lang="en-US" sz="2400" dirty="0"/>
            </a:br>
            <a:r>
              <a:rPr lang="en-US" sz="2400" dirty="0"/>
              <a:t>CRYSTALS-</a:t>
            </a:r>
            <a:r>
              <a:rPr lang="en-US" sz="2400" dirty="0" err="1"/>
              <a:t>Dilithium</a:t>
            </a:r>
            <a:r>
              <a:rPr lang="en-US" sz="2400" dirty="0"/>
              <a:t>, FALCON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/>
              <a:t>Public-Key Encryption: </a:t>
            </a:r>
            <a:r>
              <a:rPr lang="en-US" sz="2400" dirty="0"/>
              <a:t>KEMs are often built using the Fujisaki-Okamoto transform</a:t>
            </a:r>
            <a:br>
              <a:rPr lang="en-US" sz="2400" dirty="0"/>
            </a:br>
            <a:r>
              <a:rPr lang="en-US" sz="2400" dirty="0"/>
              <a:t>like in CRYSTALS-</a:t>
            </a:r>
            <a:r>
              <a:rPr lang="en-US" sz="2400" dirty="0" err="1"/>
              <a:t>Kyber</a:t>
            </a:r>
            <a:endParaRPr lang="en-US" sz="2400" dirty="0"/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/>
              <a:t>Indifferentiability proofs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many more use cases</a:t>
            </a:r>
          </a:p>
        </p:txBody>
      </p:sp>
      <p:pic>
        <p:nvPicPr>
          <p:cNvPr id="2050" name="Picture 2" descr="Kyber">
            <a:extLst>
              <a:ext uri="{FF2B5EF4-FFF2-40B4-BE49-F238E27FC236}">
                <a16:creationId xmlns:a16="http://schemas.microsoft.com/office/drawing/2014/main" id="{66AC37A4-A029-025C-F6E7-72929665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656" y="2667000"/>
            <a:ext cx="2945344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lithium">
            <a:extLst>
              <a:ext uri="{FF2B5EF4-FFF2-40B4-BE49-F238E27FC236}">
                <a16:creationId xmlns:a16="http://schemas.microsoft.com/office/drawing/2014/main" id="{18BE0BE0-1C41-3088-1F9E-F6EB2FAB1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758" y="1079640"/>
            <a:ext cx="2311753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lcon">
            <a:extLst>
              <a:ext uri="{FF2B5EF4-FFF2-40B4-BE49-F238E27FC236}">
                <a16:creationId xmlns:a16="http://schemas.microsoft.com/office/drawing/2014/main" id="{8CF6DDE8-8115-D628-2774-2FF91D67A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0" y="1228726"/>
            <a:ext cx="1846645" cy="8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9DA1FF-240B-4247-AB8B-02EB665C3D99}"/>
              </a:ext>
            </a:extLst>
          </p:cNvPr>
          <p:cNvSpPr txBox="1">
            <a:spLocks/>
          </p:cNvSpPr>
          <p:nvPr/>
        </p:nvSpPr>
        <p:spPr>
          <a:xfrm>
            <a:off x="152400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What will you Learn from this Talk?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EF9817-BB8B-439A-ABC4-C70B9CFD1E0C}"/>
              </a:ext>
            </a:extLst>
          </p:cNvPr>
          <p:cNvCxnSpPr>
            <a:cxnSpLocks/>
          </p:cNvCxnSpPr>
          <p:nvPr/>
        </p:nvCxnSpPr>
        <p:spPr bwMode="auto">
          <a:xfrm>
            <a:off x="3581400" y="1295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FDF79B1-4016-A64A-9590-83185B3D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479369"/>
            <a:ext cx="2133600" cy="21336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F2349D-ACBE-A882-0DEA-93E2D24434A0}"/>
              </a:ext>
            </a:extLst>
          </p:cNvPr>
          <p:cNvSpPr/>
          <p:nvPr/>
        </p:nvSpPr>
        <p:spPr>
          <a:xfrm>
            <a:off x="495300" y="1520555"/>
            <a:ext cx="11468100" cy="16036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900" b="1" dirty="0">
                <a:solidFill>
                  <a:schemeClr val="tx1"/>
                </a:solidFill>
                <a:latin typeface="+mn-lt"/>
                <a:cs typeface="Arial" charset="0"/>
              </a:rPr>
              <a:t>Take-Home Message: </a:t>
            </a:r>
            <a:r>
              <a:rPr lang="en-US" sz="2900" dirty="0">
                <a:solidFill>
                  <a:schemeClr val="tx1"/>
                </a:solidFill>
                <a:latin typeface="+mn-lt"/>
                <a:cs typeface="Arial" charset="0"/>
              </a:rPr>
              <a:t>Securing cryptography against quantum attackers requires more than switching mathematical assumptions.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3D2F99F-FBBA-C353-CEF3-A8420C635EBD}"/>
              </a:ext>
            </a:extLst>
          </p:cNvPr>
          <p:cNvSpPr txBox="1">
            <a:spLocks noChangeArrowheads="1"/>
          </p:cNvSpPr>
          <p:nvPr/>
        </p:nvSpPr>
        <p:spPr>
          <a:xfrm>
            <a:off x="1977052" y="3554101"/>
            <a:ext cx="5719148" cy="189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 eaLnBrk="1" hangingPunct="1">
              <a:lnSpc>
                <a:spcPct val="13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Classical Random-Oracle Model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Quantum Access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Techniques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413C6-9B15-0FE4-853B-ED98848AD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368" y="4149242"/>
            <a:ext cx="2971800" cy="5369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1045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762000" y="1028701"/>
            <a:ext cx="7887244" cy="476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solidFill>
                  <a:srgbClr val="CC0000"/>
                </a:solidFill>
              </a:rPr>
              <a:t>Post-quantum cryptography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CC0000"/>
                </a:solidFill>
              </a:rPr>
              <a:t>quantum-safe cryptography </a:t>
            </a:r>
            <a:r>
              <a:rPr lang="en-US" sz="2400" dirty="0"/>
              <a:t>studies quantum attackers on classical crypto.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Attacker can look up description of hash function on Wikipedia, then run it in superposition on her quantum computer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We need to allow attacker </a:t>
            </a:r>
            <a:r>
              <a:rPr lang="en-US" sz="2400" dirty="0">
                <a:solidFill>
                  <a:srgbClr val="CC0000"/>
                </a:solidFill>
              </a:rPr>
              <a:t>quantum (superposition) access </a:t>
            </a:r>
            <a:r>
              <a:rPr lang="en-US" sz="2400" dirty="0"/>
              <a:t>to the random oracle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Quantum-Random-Oracle Model (QROM)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54B1599-9EEB-8049-9023-534E8F41D32B}"/>
              </a:ext>
            </a:extLst>
          </p:cNvPr>
          <p:cNvSpPr txBox="1">
            <a:spLocks/>
          </p:cNvSpPr>
          <p:nvPr/>
        </p:nvSpPr>
        <p:spPr>
          <a:xfrm>
            <a:off x="381000" y="6096000"/>
            <a:ext cx="4953000" cy="43204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1600" dirty="0">
                <a:solidFill>
                  <a:schemeClr val="tx1"/>
                </a:solidFill>
                <a:latin typeface="+mn-lt"/>
                <a:cs typeface="Arial" charset="0"/>
              </a:rPr>
              <a:t>[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Boneh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Dagdelen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Fischlin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Lehmann Schaffner 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Zhandry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11]</a:t>
            </a:r>
          </a:p>
        </p:txBody>
      </p:sp>
      <p:pic>
        <p:nvPicPr>
          <p:cNvPr id="9" name="Picture 8" descr="QueenOfHearts.png">
            <a:extLst>
              <a:ext uri="{FF2B5EF4-FFF2-40B4-BE49-F238E27FC236}">
                <a16:creationId xmlns:a16="http://schemas.microsoft.com/office/drawing/2014/main" id="{2464D99C-0004-204F-89DB-3FBC8C8C6A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0" y="2158664"/>
            <a:ext cx="960487" cy="861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Callout 10">
                <a:extLst>
                  <a:ext uri="{FF2B5EF4-FFF2-40B4-BE49-F238E27FC236}">
                    <a16:creationId xmlns:a16="http://schemas.microsoft.com/office/drawing/2014/main" id="{77BEA462-173E-5B44-AA30-8BB20FF87082}"/>
                  </a:ext>
                </a:extLst>
              </p:cNvPr>
              <p:cNvSpPr/>
              <p:nvPr/>
            </p:nvSpPr>
            <p:spPr>
              <a:xfrm>
                <a:off x="9099821" y="1076291"/>
                <a:ext cx="1851842" cy="800463"/>
              </a:xfrm>
              <a:prstGeom prst="cloudCallout">
                <a:avLst>
                  <a:gd name="adj1" fmla="val 11132"/>
                  <a:gd name="adj2" fmla="val 82083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“knows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/>
                  <a:t>”</a:t>
                </a:r>
              </a:p>
            </p:txBody>
          </p:sp>
        </mc:Choice>
        <mc:Fallback xmlns="">
          <p:sp>
            <p:nvSpPr>
              <p:cNvPr id="11" name="Cloud Callout 10">
                <a:extLst>
                  <a:ext uri="{FF2B5EF4-FFF2-40B4-BE49-F238E27FC236}">
                    <a16:creationId xmlns:a16="http://schemas.microsoft.com/office/drawing/2014/main" id="{77BEA462-173E-5B44-AA30-8BB20FF87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821" y="1076291"/>
                <a:ext cx="1851842" cy="800463"/>
              </a:xfrm>
              <a:prstGeom prst="cloudCallout">
                <a:avLst>
                  <a:gd name="adj1" fmla="val 11132"/>
                  <a:gd name="adj2" fmla="val 82083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61980053-BBB6-7F4C-A9B2-54D2AD5D2F9D}"/>
              </a:ext>
            </a:extLst>
          </p:cNvPr>
          <p:cNvGrpSpPr/>
          <p:nvPr/>
        </p:nvGrpSpPr>
        <p:grpSpPr>
          <a:xfrm>
            <a:off x="9099821" y="3295661"/>
            <a:ext cx="2029098" cy="2324080"/>
            <a:chOff x="7004992" y="3623616"/>
            <a:chExt cx="2029098" cy="2324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78DD047D-ACDD-1941-BB8E-AAA74A8F66C1}"/>
                    </a:ext>
                  </a:extLst>
                </p:cNvPr>
                <p:cNvSpPr/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78DD047D-ACDD-1941-BB8E-AAA74A8F66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DE5CBF6-E81C-7844-A926-798331A0F54E}"/>
                </a:ext>
              </a:extLst>
            </p:cNvPr>
            <p:cNvGrpSpPr/>
            <p:nvPr/>
          </p:nvGrpSpPr>
          <p:grpSpPr>
            <a:xfrm rot="5400000">
              <a:off x="8082711" y="4639706"/>
              <a:ext cx="319712" cy="513806"/>
              <a:chOff x="947057" y="4391297"/>
              <a:chExt cx="568409" cy="513806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DF3C026-85DC-5747-8594-A6B02267CC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391297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408DA94E-BBAE-2840-BEDE-C49DBEF51A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562566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86358360-988A-834A-9EE8-C29686E1A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905103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DC95B34A-9B41-E148-8273-7A3B2D4FCF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733835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5BD22E4-014B-F446-9CA6-080AD2B43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2513" y="3623616"/>
              <a:ext cx="960487" cy="758793"/>
            </a:xfrm>
            <a:prstGeom prst="rect">
              <a:avLst/>
            </a:prstGeom>
          </p:spPr>
        </p:pic>
        <p:pic>
          <p:nvPicPr>
            <p:cNvPr id="33" name="Picture 32" descr="QueenOfHearts.png">
              <a:extLst>
                <a:ext uri="{FF2B5EF4-FFF2-40B4-BE49-F238E27FC236}">
                  <a16:creationId xmlns:a16="http://schemas.microsoft.com/office/drawing/2014/main" id="{56BABA72-40EE-DE48-ACD1-AD0E0953C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68682" y="5086308"/>
              <a:ext cx="960487" cy="861388"/>
            </a:xfrm>
            <a:prstGeom prst="rect">
              <a:avLst/>
            </a:prstGeom>
          </p:spPr>
        </p:pic>
        <p:pic>
          <p:nvPicPr>
            <p:cNvPr id="3" name="Graphic 2" descr="Atom">
              <a:extLst>
                <a:ext uri="{FF2B5EF4-FFF2-40B4-BE49-F238E27FC236}">
                  <a16:creationId xmlns:a16="http://schemas.microsoft.com/office/drawing/2014/main" id="{A14188A8-9DCA-2A41-AA6B-A43C361E0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85131" y="4690978"/>
              <a:ext cx="691149" cy="691149"/>
            </a:xfrm>
            <a:prstGeom prst="rect">
              <a:avLst/>
            </a:prstGeom>
          </p:spPr>
        </p:pic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329818C-0178-86D3-9B05-02E1114AD488}"/>
              </a:ext>
            </a:extLst>
          </p:cNvPr>
          <p:cNvCxnSpPr>
            <a:cxnSpLocks/>
          </p:cNvCxnSpPr>
          <p:nvPr/>
        </p:nvCxnSpPr>
        <p:spPr>
          <a:xfrm>
            <a:off x="8649244" y="3124200"/>
            <a:ext cx="3314156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198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DA728F-E6AA-44B9-8C90-E4A8B06893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100" y="1105000"/>
                <a:ext cx="10591799" cy="47625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Quantum attacker may query RO in superposition: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Example: </a:t>
                </a:r>
                <a:r>
                  <a:rPr lang="en-US" sz="2400" dirty="0">
                    <a:solidFill>
                      <a:srgbClr val="CC0000"/>
                    </a:solidFill>
                  </a:rPr>
                  <a:t>superposition</a:t>
                </a:r>
                <a:r>
                  <a:rPr lang="en-US" sz="2400" dirty="0"/>
                  <a:t> over all inputs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400" i="1" dirty="0">
                        <a:latin typeface="Cambria Math" panose="02040503050406030204" pitchFamily="18" charset="0"/>
                      </a:rPr>
                      <m:t>|0⟩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↦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4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With a single quantum query, Eve can access </a:t>
                </a:r>
                <a:r>
                  <a:rPr lang="en-US" sz="2400" dirty="0">
                    <a:solidFill>
                      <a:srgbClr val="CC0000"/>
                    </a:solidFill>
                  </a:rPr>
                  <a:t>all function values in superposition.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DA728F-E6AA-44B9-8C90-E4A8B068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105000"/>
                <a:ext cx="10591799" cy="4762501"/>
              </a:xfrm>
              <a:prstGeom prst="rect">
                <a:avLst/>
              </a:prstGeom>
              <a:blipFill>
                <a:blip r:embed="rId3"/>
                <a:stretch>
                  <a:fillRect l="-718" b="-19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Quantum Superposition Access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452045B-258A-5B46-BFE6-518CB27EB7BF}"/>
              </a:ext>
            </a:extLst>
          </p:cNvPr>
          <p:cNvGrpSpPr/>
          <p:nvPr/>
        </p:nvGrpSpPr>
        <p:grpSpPr>
          <a:xfrm>
            <a:off x="9166759" y="731620"/>
            <a:ext cx="2029098" cy="2324080"/>
            <a:chOff x="7004992" y="3623616"/>
            <a:chExt cx="2029098" cy="2324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839537CA-9F4F-D34F-8A62-8A789239ECC1}"/>
                    </a:ext>
                  </a:extLst>
                </p:cNvPr>
                <p:cNvSpPr/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839537CA-9F4F-D34F-8A62-8A789239EC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E6CF990-B31A-2641-BFB6-302FD2EFB658}"/>
                </a:ext>
              </a:extLst>
            </p:cNvPr>
            <p:cNvGrpSpPr/>
            <p:nvPr/>
          </p:nvGrpSpPr>
          <p:grpSpPr>
            <a:xfrm rot="5400000">
              <a:off x="8082711" y="4639706"/>
              <a:ext cx="319712" cy="513806"/>
              <a:chOff x="947057" y="4391297"/>
              <a:chExt cx="568409" cy="513806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EED02DC-C4AD-984A-81C8-0E1984ABAD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391297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EAC6197-3992-D643-B886-BF3D97FAF6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562566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3E4FF5B-8317-1644-9002-29B934F65F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905103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32FFDFA-2C87-3C44-A850-22127D1E94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733835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9ED445D-58B2-AA44-8BC0-BA82A6075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2513" y="3623616"/>
              <a:ext cx="960487" cy="758793"/>
            </a:xfrm>
            <a:prstGeom prst="rect">
              <a:avLst/>
            </a:prstGeom>
          </p:spPr>
        </p:pic>
        <p:pic>
          <p:nvPicPr>
            <p:cNvPr id="12" name="Picture 11" descr="QueenOfHearts.png">
              <a:extLst>
                <a:ext uri="{FF2B5EF4-FFF2-40B4-BE49-F238E27FC236}">
                  <a16:creationId xmlns:a16="http://schemas.microsoft.com/office/drawing/2014/main" id="{D103CB3E-4CC3-084B-99E4-459FE626C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68682" y="5086308"/>
              <a:ext cx="960487" cy="861388"/>
            </a:xfrm>
            <a:prstGeom prst="rect">
              <a:avLst/>
            </a:prstGeom>
          </p:spPr>
        </p:pic>
        <p:pic>
          <p:nvPicPr>
            <p:cNvPr id="13" name="Graphic 12" descr="Atom">
              <a:extLst>
                <a:ext uri="{FF2B5EF4-FFF2-40B4-BE49-F238E27FC236}">
                  <a16:creationId xmlns:a16="http://schemas.microsoft.com/office/drawing/2014/main" id="{92370D20-CC7E-2248-AD24-316C4A2C7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85131" y="4690978"/>
              <a:ext cx="691149" cy="69114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17F2463B-73F0-FB49-83A6-817342965E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3468" y="1607911"/>
                <a:ext cx="7924800" cy="5714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Standard oracle: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17F2463B-73F0-FB49-83A6-817342965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468" y="1607911"/>
                <a:ext cx="7924800" cy="571499"/>
              </a:xfrm>
              <a:prstGeom prst="rect">
                <a:avLst/>
              </a:prstGeom>
              <a:blipFill>
                <a:blip r:embed="rId9"/>
                <a:stretch>
                  <a:fillRect l="-96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2F7AA7B8-8232-A1F5-547E-168F9B0FD5C8}"/>
              </a:ext>
            </a:extLst>
          </p:cNvPr>
          <p:cNvGrpSpPr/>
          <p:nvPr/>
        </p:nvGrpSpPr>
        <p:grpSpPr>
          <a:xfrm>
            <a:off x="5043547" y="2239170"/>
            <a:ext cx="3865530" cy="962254"/>
            <a:chOff x="1928526" y="3464041"/>
            <a:chExt cx="3865530" cy="96225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069B486-B9F7-8CCA-5E5D-92511C094E8C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3733800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9D374B3-8FDE-AD00-3A83-315ECE2594C5}"/>
                    </a:ext>
                  </a:extLst>
                </p:cNvPr>
                <p:cNvSpPr txBox="1"/>
                <p:nvPr/>
              </p:nvSpPr>
              <p:spPr>
                <a:xfrm>
                  <a:off x="1928526" y="3472060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9D374B3-8FDE-AD00-3A83-315ECE2594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526" y="3472060"/>
                  <a:ext cx="53340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5909" r="-4545" b="-1621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C48A5F7-89EE-256A-BDA1-ECA36D31C867}"/>
                    </a:ext>
                  </a:extLst>
                </p:cNvPr>
                <p:cNvSpPr txBox="1"/>
                <p:nvPr/>
              </p:nvSpPr>
              <p:spPr>
                <a:xfrm>
                  <a:off x="1949233" y="3928187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C48A5F7-89EE-256A-BDA1-ECA36D31C8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9233" y="3928187"/>
                  <a:ext cx="533400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8605" r="-6977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66D766-F666-9CF5-4BA8-C7FED8C93E87}"/>
                </a:ext>
              </a:extLst>
            </p:cNvPr>
            <p:cNvSpPr/>
            <p:nvPr/>
          </p:nvSpPr>
          <p:spPr>
            <a:xfrm>
              <a:off x="2819400" y="3561967"/>
              <a:ext cx="914400" cy="864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288A3B5-B1BF-51DF-4135-456F7C382B31}"/>
                    </a:ext>
                  </a:extLst>
                </p:cNvPr>
                <p:cNvSpPr txBox="1"/>
                <p:nvPr/>
              </p:nvSpPr>
              <p:spPr>
                <a:xfrm>
                  <a:off x="2944689" y="3718988"/>
                  <a:ext cx="747128" cy="491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288A3B5-B1BF-51DF-4135-456F7C382B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4689" y="3718988"/>
                  <a:ext cx="747128" cy="491288"/>
                </a:xfrm>
                <a:prstGeom prst="rect">
                  <a:avLst/>
                </a:prstGeom>
                <a:blipFill>
                  <a:blip r:embed="rId12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F18D06D-C516-0BE7-0A1C-1763E8F02EAB}"/>
                </a:ext>
              </a:extLst>
            </p:cNvPr>
            <p:cNvCxnSpPr>
              <a:cxnSpLocks/>
            </p:cNvCxnSpPr>
            <p:nvPr/>
          </p:nvCxnSpPr>
          <p:spPr>
            <a:xfrm>
              <a:off x="3741821" y="3733800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CC4A60-6D1A-5136-EC64-D43AA501402B}"/>
                </a:ext>
              </a:extLst>
            </p:cNvPr>
            <p:cNvCxnSpPr>
              <a:cxnSpLocks/>
            </p:cNvCxnSpPr>
            <p:nvPr/>
          </p:nvCxnSpPr>
          <p:spPr>
            <a:xfrm>
              <a:off x="3741821" y="4197948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C2D3D3-DC55-1FD5-951D-65E81CF4BD5B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4197948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C14D45-C848-EA1E-F223-F6FDF514F8FD}"/>
                    </a:ext>
                  </a:extLst>
                </p:cNvPr>
                <p:cNvSpPr txBox="1"/>
                <p:nvPr/>
              </p:nvSpPr>
              <p:spPr>
                <a:xfrm>
                  <a:off x="4132230" y="3932401"/>
                  <a:ext cx="1661826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C14D45-C848-EA1E-F223-F6FDF514F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230" y="3932401"/>
                  <a:ext cx="1661826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3030" b="-1621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6EA645E-6AEE-914C-B0B3-EBE367C04EFF}"/>
                    </a:ext>
                  </a:extLst>
                </p:cNvPr>
                <p:cNvSpPr txBox="1"/>
                <p:nvPr/>
              </p:nvSpPr>
              <p:spPr>
                <a:xfrm>
                  <a:off x="4175590" y="3464041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6EA645E-6AEE-914C-B0B3-EBE367C04E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590" y="3464041"/>
                  <a:ext cx="533400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19048" r="-7143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0798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658177" y="1009650"/>
            <a:ext cx="9646920" cy="3614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/>
              <a:t>Many classical ROM proofs </a:t>
            </a:r>
            <a:r>
              <a:rPr lang="en-US" sz="2400" b="1" dirty="0">
                <a:solidFill>
                  <a:srgbClr val="CC0000"/>
                </a:solidFill>
              </a:rPr>
              <a:t>break down </a:t>
            </a:r>
            <a:r>
              <a:rPr lang="en-US" sz="2400" b="1" dirty="0"/>
              <a:t>in the QROM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solidFill>
                  <a:srgbClr val="CC0000"/>
                </a:solidFill>
              </a:rPr>
              <a:t>Efficient simulation</a:t>
            </a:r>
            <a:r>
              <a:rPr lang="en-US" sz="2400" dirty="0"/>
              <a:t>: how to emulate a ROM towards an adversary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solidFill>
                  <a:srgbClr val="CC0000"/>
                </a:solidFill>
              </a:rPr>
              <a:t>Adaptive programmability</a:t>
            </a:r>
            <a:r>
              <a:rPr lang="en-US" sz="2400" dirty="0"/>
              <a:t>: depending on the adversary’s queries, </a:t>
            </a:r>
            <a:br>
              <a:rPr lang="en-US" sz="2400" dirty="0"/>
            </a:br>
            <a:r>
              <a:rPr lang="en-US" sz="2400" dirty="0"/>
              <a:t>plant a challenge in the answer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solidFill>
                  <a:srgbClr val="CC0000"/>
                </a:solidFill>
              </a:rPr>
              <a:t>Extractability</a:t>
            </a:r>
            <a:r>
              <a:rPr lang="en-US" sz="2400" dirty="0"/>
              <a:t>: Simulator learns pre-images of adversary’s queries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solidFill>
                  <a:srgbClr val="CC0000"/>
                </a:solidFill>
              </a:rPr>
              <a:t>Rewinding</a:t>
            </a:r>
            <a:r>
              <a:rPr lang="en-US" sz="2400" dirty="0"/>
              <a:t>: replaying some hash values but changing some outputs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Trouble in the QROM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Graphic 6" descr="High voltage">
            <a:extLst>
              <a:ext uri="{FF2B5EF4-FFF2-40B4-BE49-F238E27FC236}">
                <a16:creationId xmlns:a16="http://schemas.microsoft.com/office/drawing/2014/main" id="{F7122685-2456-3D45-A258-8F663814C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4681" y="552450"/>
            <a:ext cx="1497420" cy="1497420"/>
          </a:xfrm>
          <a:prstGeom prst="rect">
            <a:avLst/>
          </a:prstGeom>
        </p:spPr>
      </p:pic>
      <p:pic>
        <p:nvPicPr>
          <p:cNvPr id="8" name="Graphic 7" descr="Atom">
            <a:extLst>
              <a:ext uri="{FF2B5EF4-FFF2-40B4-BE49-F238E27FC236}">
                <a16:creationId xmlns:a16="http://schemas.microsoft.com/office/drawing/2014/main" id="{54DEC016-8B39-4345-80F9-3DBC5E691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7137" y="1805785"/>
            <a:ext cx="691149" cy="6911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6CABD7F-4483-33C9-EE51-E32BD39275DD}"/>
              </a:ext>
            </a:extLst>
          </p:cNvPr>
          <p:cNvGrpSpPr/>
          <p:nvPr/>
        </p:nvGrpSpPr>
        <p:grpSpPr>
          <a:xfrm>
            <a:off x="7543800" y="5132433"/>
            <a:ext cx="4183537" cy="1490582"/>
            <a:chOff x="2254064" y="4110446"/>
            <a:chExt cx="4183537" cy="14905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37D976-9C1E-A0D2-704F-542BE9B3D4EA}"/>
                </a:ext>
              </a:extLst>
            </p:cNvPr>
            <p:cNvSpPr/>
            <p:nvPr/>
          </p:nvSpPr>
          <p:spPr>
            <a:xfrm>
              <a:off x="4267200" y="4110446"/>
              <a:ext cx="2170401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2000" dirty="0"/>
                <a:t>protocol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AE91ECE-FE92-2DBA-FCCF-0BFDB95D885D}"/>
                </a:ext>
              </a:extLst>
            </p:cNvPr>
            <p:cNvSpPr/>
            <p:nvPr/>
          </p:nvSpPr>
          <p:spPr>
            <a:xfrm>
              <a:off x="4572000" y="4391298"/>
              <a:ext cx="609600" cy="609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QueenOfHearts.png">
              <a:extLst>
                <a:ext uri="{FF2B5EF4-FFF2-40B4-BE49-F238E27FC236}">
                  <a16:creationId xmlns:a16="http://schemas.microsoft.com/office/drawing/2014/main" id="{AC6354DB-7060-4E0D-AC7B-4426A45A3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54064" y="4739640"/>
              <a:ext cx="960487" cy="86138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72E7AD-F5E7-6CA3-BA9A-C6A3D605D30A}"/>
                </a:ext>
              </a:extLst>
            </p:cNvPr>
            <p:cNvGrpSpPr/>
            <p:nvPr/>
          </p:nvGrpSpPr>
          <p:grpSpPr>
            <a:xfrm>
              <a:off x="3429000" y="4739640"/>
              <a:ext cx="568409" cy="513806"/>
              <a:chOff x="3429000" y="4739640"/>
              <a:chExt cx="568409" cy="513806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56BEB3C4-2859-64D2-9256-5689379A97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4739640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FEA91CD-8EB6-62D2-25E9-F411425F3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4910909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D81E813-4F21-6013-2DE3-3FDD53E675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5253446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400E0A9-E641-4DF8-3F34-921A08A789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5082178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F331AB-50DB-8656-D5B2-F4E5B867AB54}"/>
              </a:ext>
            </a:extLst>
          </p:cNvPr>
          <p:cNvGrpSpPr/>
          <p:nvPr/>
        </p:nvGrpSpPr>
        <p:grpSpPr>
          <a:xfrm>
            <a:off x="6746275" y="4266602"/>
            <a:ext cx="3267858" cy="1463939"/>
            <a:chOff x="1456542" y="3244612"/>
            <a:chExt cx="3267858" cy="1463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CA907C60-1071-7D40-FFA0-1DCEE105699C}"/>
                    </a:ext>
                  </a:extLst>
                </p:cNvPr>
                <p:cNvSpPr/>
                <p:nvPr/>
              </p:nvSpPr>
              <p:spPr>
                <a:xfrm>
                  <a:off x="1456542" y="4001202"/>
                  <a:ext cx="2029098" cy="319714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D39DBFE9-01D2-434C-A194-0D22918EF5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6542" y="4001202"/>
                  <a:ext cx="2029098" cy="319714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33A6147-4953-CB39-934A-3345E3064EAF}"/>
                </a:ext>
              </a:extLst>
            </p:cNvPr>
            <p:cNvGrpSpPr/>
            <p:nvPr/>
          </p:nvGrpSpPr>
          <p:grpSpPr>
            <a:xfrm rot="5400000">
              <a:off x="2534261" y="4260702"/>
              <a:ext cx="319712" cy="513806"/>
              <a:chOff x="947057" y="4391297"/>
              <a:chExt cx="568409" cy="513806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208DBA2-EAEB-B4EC-D4BF-732B4D84EF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391297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2C280F2-E2CC-7095-49F1-73B5F8F449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562566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43FEFBA-6A32-742A-AE72-B6FC1C123F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905103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80F6519-6B2A-E53C-BB3C-4C66C8E36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733835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1370901-89A8-0D03-B0DD-7E40850A8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4063" y="3244612"/>
              <a:ext cx="960487" cy="758793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FCCED36-BBB4-EB04-2D9D-B1E4CB82607A}"/>
                </a:ext>
              </a:extLst>
            </p:cNvPr>
            <p:cNvGrpSpPr/>
            <p:nvPr/>
          </p:nvGrpSpPr>
          <p:grpSpPr>
            <a:xfrm>
              <a:off x="3192148" y="3624009"/>
              <a:ext cx="1532252" cy="1084542"/>
              <a:chOff x="3192148" y="3624009"/>
              <a:chExt cx="1532252" cy="1084542"/>
            </a:xfrm>
          </p:grpSpPr>
          <p:cxnSp>
            <p:nvCxnSpPr>
              <p:cNvPr id="23" name="Curved Connector 22">
                <a:extLst>
                  <a:ext uri="{FF2B5EF4-FFF2-40B4-BE49-F238E27FC236}">
                    <a16:creationId xmlns:a16="http://schemas.microsoft.com/office/drawing/2014/main" id="{F20681D6-37C3-3EDB-3D3F-7649375D28E3}"/>
                  </a:ext>
                </a:extLst>
              </p:cNvPr>
              <p:cNvCxnSpPr>
                <a:stCxn id="21" idx="3"/>
              </p:cNvCxnSpPr>
              <p:nvPr/>
            </p:nvCxnSpPr>
            <p:spPr>
              <a:xfrm>
                <a:off x="3214550" y="3624009"/>
                <a:ext cx="1509850" cy="893596"/>
              </a:xfrm>
              <a:prstGeom prst="curvedConnector3">
                <a:avLst>
                  <a:gd name="adj1" fmla="val 55768"/>
                </a:avLst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urved Connector 23">
                <a:extLst>
                  <a:ext uri="{FF2B5EF4-FFF2-40B4-BE49-F238E27FC236}">
                    <a16:creationId xmlns:a16="http://schemas.microsoft.com/office/drawing/2014/main" id="{903B2D1A-06E3-FA9C-4B94-85F62CC56951}"/>
                  </a:ext>
                </a:extLst>
              </p:cNvPr>
              <p:cNvCxnSpPr/>
              <p:nvPr/>
            </p:nvCxnSpPr>
            <p:spPr>
              <a:xfrm>
                <a:off x="3192148" y="3814955"/>
                <a:ext cx="1509850" cy="893596"/>
              </a:xfrm>
              <a:prstGeom prst="curvedConnector3">
                <a:avLst>
                  <a:gd name="adj1" fmla="val 45963"/>
                </a:avLst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" name="Graphic 29" descr="Atom">
            <a:extLst>
              <a:ext uri="{FF2B5EF4-FFF2-40B4-BE49-F238E27FC236}">
                <a16:creationId xmlns:a16="http://schemas.microsoft.com/office/drawing/2014/main" id="{0C3EB0E1-3AA0-0310-5F99-067024002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0267" y="5268780"/>
            <a:ext cx="579563" cy="579563"/>
          </a:xfrm>
          <a:prstGeom prst="rect">
            <a:avLst/>
          </a:prstGeom>
        </p:spPr>
      </p:pic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6F83DECC-F0A1-F74C-01C7-8DE460E4EF7C}"/>
              </a:ext>
            </a:extLst>
          </p:cNvPr>
          <p:cNvSpPr txBox="1">
            <a:spLocks/>
          </p:cNvSpPr>
          <p:nvPr/>
        </p:nvSpPr>
        <p:spPr>
          <a:xfrm>
            <a:off x="381000" y="6096000"/>
            <a:ext cx="4953000" cy="43204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1600" dirty="0">
                <a:solidFill>
                  <a:schemeClr val="tx1"/>
                </a:solidFill>
                <a:latin typeface="+mn-lt"/>
                <a:cs typeface="Arial" charset="0"/>
              </a:rPr>
              <a:t>[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Boneh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Dagdelen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Fischlin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Lehmann Schaffner 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Zhandry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11]</a:t>
            </a:r>
          </a:p>
        </p:txBody>
      </p:sp>
    </p:spTree>
    <p:extLst>
      <p:ext uri="{BB962C8B-B14F-4D97-AF65-F5344CB8AC3E}">
        <p14:creationId xmlns:p14="http://schemas.microsoft.com/office/powerpoint/2010/main" val="24828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9DA1FF-240B-4247-AB8B-02EB665C3D99}"/>
              </a:ext>
            </a:extLst>
          </p:cNvPr>
          <p:cNvSpPr txBox="1">
            <a:spLocks/>
          </p:cNvSpPr>
          <p:nvPr/>
        </p:nvSpPr>
        <p:spPr>
          <a:xfrm>
            <a:off x="152400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What will you Learn from this Talk?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EF9817-BB8B-439A-ABC4-C70B9CFD1E0C}"/>
              </a:ext>
            </a:extLst>
          </p:cNvPr>
          <p:cNvCxnSpPr>
            <a:cxnSpLocks/>
          </p:cNvCxnSpPr>
          <p:nvPr/>
        </p:nvCxnSpPr>
        <p:spPr bwMode="auto">
          <a:xfrm>
            <a:off x="3581400" y="1295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FDF79B1-4016-A64A-9590-83185B3D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479369"/>
            <a:ext cx="2133600" cy="21336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F2349D-ACBE-A882-0DEA-93E2D24434A0}"/>
              </a:ext>
            </a:extLst>
          </p:cNvPr>
          <p:cNvSpPr/>
          <p:nvPr/>
        </p:nvSpPr>
        <p:spPr>
          <a:xfrm>
            <a:off x="495300" y="1520555"/>
            <a:ext cx="11468100" cy="16036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900" b="1" dirty="0">
                <a:solidFill>
                  <a:schemeClr val="tx1"/>
                </a:solidFill>
                <a:latin typeface="+mn-lt"/>
                <a:cs typeface="Arial" charset="0"/>
              </a:rPr>
              <a:t>Take-Home Message: </a:t>
            </a:r>
            <a:r>
              <a:rPr lang="en-US" sz="2900" dirty="0">
                <a:solidFill>
                  <a:schemeClr val="tx1"/>
                </a:solidFill>
                <a:latin typeface="+mn-lt"/>
                <a:cs typeface="Arial" charset="0"/>
              </a:rPr>
              <a:t>Securing cryptography against quantum attackers requires more than switching mathematical assumptions.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D1E484-A240-AEE9-22D0-914C04D25F8E}"/>
              </a:ext>
            </a:extLst>
          </p:cNvPr>
          <p:cNvSpPr txBox="1">
            <a:spLocks noChangeArrowheads="1"/>
          </p:cNvSpPr>
          <p:nvPr/>
        </p:nvSpPr>
        <p:spPr>
          <a:xfrm>
            <a:off x="2438009" y="3570027"/>
            <a:ext cx="5719148" cy="20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 eaLnBrk="1" hangingPunct="1">
              <a:lnSpc>
                <a:spcPct val="13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Classical Random-Oracle Model</a:t>
            </a:r>
          </a:p>
          <a:p>
            <a:pPr marL="342900" indent="-342900" algn="l" eaLnBrk="1" hangingPunct="1">
              <a:lnSpc>
                <a:spcPct val="13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Quantum Access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Techniques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38E8EB-95C8-032C-36E4-FA3C6A5DD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614" y="4819924"/>
            <a:ext cx="2971800" cy="5369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27668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D943CC4C-85BD-0A93-4F3B-AC4CC0CE26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701" y="1028700"/>
                <a:ext cx="9144000" cy="41778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Introduce purifying register for </a:t>
                </a:r>
                <a:r>
                  <a:rPr lang="en-US" sz="2400" dirty="0">
                    <a:solidFill>
                      <a:srgbClr val="CC0000"/>
                    </a:solidFill>
                  </a:rPr>
                  <a:t>function truth table</a:t>
                </a:r>
              </a:p>
              <a:p>
                <a:pPr marL="0" indent="0" fontAlgn="auto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2400" dirty="0"/>
                  <a:t>	StandardOracle: </a:t>
                </a:r>
                <a14:m>
                  <m:oMath xmlns:m="http://schemas.openxmlformats.org/officeDocument/2006/math">
                    <m:r>
                      <a:rPr lang="nl-NL" sz="2400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↦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For a random oracle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we have a </a:t>
                </a:r>
                <a:r>
                  <a:rPr lang="en-US" sz="2400" dirty="0">
                    <a:solidFill>
                      <a:srgbClr val="CC0000"/>
                    </a:solidFill>
                  </a:rPr>
                  <a:t>superposition over all truth tables</a:t>
                </a: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From Eve’s point of view, there is no difference!</a:t>
                </a: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D943CC4C-85BD-0A93-4F3B-AC4CC0CE2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1" y="1028700"/>
                <a:ext cx="9144000" cy="4177861"/>
              </a:xfrm>
              <a:prstGeom prst="rect">
                <a:avLst/>
              </a:prstGeom>
              <a:blipFill>
                <a:blip r:embed="rId3"/>
                <a:stretch>
                  <a:fillRect l="-832" b="-1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2209800" y="1028701"/>
            <a:ext cx="7924800" cy="476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334338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Crucial Insight I: Purification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59F5354-6A86-C04C-90AD-874D408A83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329" y="170730"/>
            <a:ext cx="1206500" cy="161671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E7108D-F34D-414A-BD08-E666766D8BD1}"/>
              </a:ext>
            </a:extLst>
          </p:cNvPr>
          <p:cNvSpPr txBox="1">
            <a:spLocks/>
          </p:cNvSpPr>
          <p:nvPr/>
        </p:nvSpPr>
        <p:spPr>
          <a:xfrm>
            <a:off x="457200" y="5998796"/>
            <a:ext cx="7924800" cy="66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 dirty="0"/>
              <a:t>[Mark </a:t>
            </a:r>
            <a:r>
              <a:rPr lang="en-US" sz="2400" dirty="0" err="1"/>
              <a:t>Zhandry</a:t>
            </a:r>
            <a:r>
              <a:rPr lang="en-US" sz="2400" dirty="0"/>
              <a:t> 2018: How to Record Quantum Queries]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28245D-DA9A-229A-74DE-7F073B0C41C6}"/>
              </a:ext>
            </a:extLst>
          </p:cNvPr>
          <p:cNvGrpSpPr/>
          <p:nvPr/>
        </p:nvGrpSpPr>
        <p:grpSpPr>
          <a:xfrm>
            <a:off x="1270597" y="2499071"/>
            <a:ext cx="3865530" cy="1447800"/>
            <a:chOff x="2197100" y="2819400"/>
            <a:chExt cx="3865530" cy="14478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58169C-45FF-BDAC-6751-3F848C6A3FA1}"/>
                </a:ext>
              </a:extLst>
            </p:cNvPr>
            <p:cNvCxnSpPr>
              <a:cxnSpLocks/>
            </p:cNvCxnSpPr>
            <p:nvPr/>
          </p:nvCxnSpPr>
          <p:spPr>
            <a:xfrm>
              <a:off x="2706974" y="3089159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03DA1EB-D65C-A720-6030-EB31AF8D6130}"/>
                    </a:ext>
                  </a:extLst>
                </p:cNvPr>
                <p:cNvSpPr txBox="1"/>
                <p:nvPr/>
              </p:nvSpPr>
              <p:spPr>
                <a:xfrm>
                  <a:off x="2197100" y="2827419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03DA1EB-D65C-A720-6030-EB31AF8D6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100" y="2827419"/>
                  <a:ext cx="533400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5909" r="-4545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6ED2078-E731-D871-23D9-374D5342FC64}"/>
                    </a:ext>
                  </a:extLst>
                </p:cNvPr>
                <p:cNvSpPr txBox="1"/>
                <p:nvPr/>
              </p:nvSpPr>
              <p:spPr>
                <a:xfrm>
                  <a:off x="2217807" y="3283546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6ED2078-E731-D871-23D9-374D5342F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7807" y="3283546"/>
                  <a:ext cx="53340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8605" r="-6977" b="-1621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3A1A4E-C32D-583A-B86F-20B72499074D}"/>
                </a:ext>
              </a:extLst>
            </p:cNvPr>
            <p:cNvSpPr/>
            <p:nvPr/>
          </p:nvSpPr>
          <p:spPr>
            <a:xfrm>
              <a:off x="3087974" y="2917326"/>
              <a:ext cx="914400" cy="134987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E4A2CA8-0F00-6042-CD3E-3E1825262691}"/>
                    </a:ext>
                  </a:extLst>
                </p:cNvPr>
                <p:cNvSpPr txBox="1"/>
                <p:nvPr/>
              </p:nvSpPr>
              <p:spPr>
                <a:xfrm>
                  <a:off x="3213263" y="3287760"/>
                  <a:ext cx="747128" cy="491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E4A2CA8-0F00-6042-CD3E-3E18252626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263" y="3287760"/>
                  <a:ext cx="747128" cy="491288"/>
                </a:xfrm>
                <a:prstGeom prst="rect">
                  <a:avLst/>
                </a:prstGeom>
                <a:blipFill>
                  <a:blip r:embed="rId7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72F911-5AC7-18E0-CCA4-3C15E0F4C618}"/>
                </a:ext>
              </a:extLst>
            </p:cNvPr>
            <p:cNvCxnSpPr>
              <a:cxnSpLocks/>
            </p:cNvCxnSpPr>
            <p:nvPr/>
          </p:nvCxnSpPr>
          <p:spPr>
            <a:xfrm>
              <a:off x="4010395" y="3089159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11A16-DC1B-D807-7484-3645C79E1446}"/>
                </a:ext>
              </a:extLst>
            </p:cNvPr>
            <p:cNvCxnSpPr>
              <a:cxnSpLocks/>
            </p:cNvCxnSpPr>
            <p:nvPr/>
          </p:nvCxnSpPr>
          <p:spPr>
            <a:xfrm>
              <a:off x="4010395" y="3553307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59642A0-027D-81C9-4FDB-92B7917539A9}"/>
                </a:ext>
              </a:extLst>
            </p:cNvPr>
            <p:cNvCxnSpPr>
              <a:cxnSpLocks/>
            </p:cNvCxnSpPr>
            <p:nvPr/>
          </p:nvCxnSpPr>
          <p:spPr>
            <a:xfrm>
              <a:off x="2706974" y="3553307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2549EF9-2255-BCE9-3E39-B9D413D11A8E}"/>
                    </a:ext>
                  </a:extLst>
                </p:cNvPr>
                <p:cNvSpPr txBox="1"/>
                <p:nvPr/>
              </p:nvSpPr>
              <p:spPr>
                <a:xfrm>
                  <a:off x="4400804" y="3287760"/>
                  <a:ext cx="1661826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2549EF9-2255-BCE9-3E39-B9D413D11A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0804" y="3287760"/>
                  <a:ext cx="1661826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030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802DD57-90E8-9C76-1A79-5A553705E460}"/>
                    </a:ext>
                  </a:extLst>
                </p:cNvPr>
                <p:cNvSpPr txBox="1"/>
                <p:nvPr/>
              </p:nvSpPr>
              <p:spPr>
                <a:xfrm>
                  <a:off x="4444164" y="2819400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802DD57-90E8-9C76-1A79-5A553705E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164" y="2819400"/>
                  <a:ext cx="533400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5909" r="-4545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4E0CCD-BF23-AFB9-19F1-B01461339FE1}"/>
                    </a:ext>
                  </a:extLst>
                </p:cNvPr>
                <p:cNvSpPr txBox="1"/>
                <p:nvPr/>
              </p:nvSpPr>
              <p:spPr>
                <a:xfrm>
                  <a:off x="2217807" y="3740746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4E0CCD-BF23-AFB9-19F1-B01461339F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7807" y="3740746"/>
                  <a:ext cx="53340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8605" r="-6977" b="-1621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D7596E-9415-3191-4959-196C39465ECB}"/>
                </a:ext>
              </a:extLst>
            </p:cNvPr>
            <p:cNvCxnSpPr>
              <a:cxnSpLocks/>
            </p:cNvCxnSpPr>
            <p:nvPr/>
          </p:nvCxnSpPr>
          <p:spPr>
            <a:xfrm>
              <a:off x="2706974" y="4010507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BC4A7D5-F326-9361-0564-1223360A12B3}"/>
                </a:ext>
              </a:extLst>
            </p:cNvPr>
            <p:cNvCxnSpPr>
              <a:cxnSpLocks/>
            </p:cNvCxnSpPr>
            <p:nvPr/>
          </p:nvCxnSpPr>
          <p:spPr>
            <a:xfrm>
              <a:off x="4010395" y="4023207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4F815A4-0451-86D6-A6ED-1C01F072422A}"/>
                    </a:ext>
                  </a:extLst>
                </p:cNvPr>
                <p:cNvSpPr txBox="1"/>
                <p:nvPr/>
              </p:nvSpPr>
              <p:spPr>
                <a:xfrm>
                  <a:off x="4400804" y="3757660"/>
                  <a:ext cx="1661826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4F815A4-0451-86D6-A6ED-1C01F0724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0804" y="3757660"/>
                  <a:ext cx="1661826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3030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143006D-9E79-4327-55A8-367CE3AC3533}"/>
              </a:ext>
            </a:extLst>
          </p:cNvPr>
          <p:cNvGrpSpPr/>
          <p:nvPr/>
        </p:nvGrpSpPr>
        <p:grpSpPr>
          <a:xfrm>
            <a:off x="5897816" y="1823495"/>
            <a:ext cx="5544645" cy="2547691"/>
            <a:chOff x="5622423" y="1652318"/>
            <a:chExt cx="5544645" cy="254769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183733-0CEC-EDFD-64A5-A394B0A7C1B2}"/>
                </a:ext>
              </a:extLst>
            </p:cNvPr>
            <p:cNvCxnSpPr>
              <a:cxnSpLocks/>
            </p:cNvCxnSpPr>
            <p:nvPr/>
          </p:nvCxnSpPr>
          <p:spPr>
            <a:xfrm>
              <a:off x="6287553" y="2527969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7314B49-F05A-329C-0AA2-78FC8487B046}"/>
                    </a:ext>
                  </a:extLst>
                </p:cNvPr>
                <p:cNvSpPr txBox="1"/>
                <p:nvPr/>
              </p:nvSpPr>
              <p:spPr>
                <a:xfrm>
                  <a:off x="5777679" y="2266229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7314B49-F05A-329C-0AA2-78FC8487B0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7679" y="2266229"/>
                  <a:ext cx="533400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18605" r="-4651" b="-1621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B64FC39-608E-B6E7-F9F6-1238ECE798F3}"/>
                    </a:ext>
                  </a:extLst>
                </p:cNvPr>
                <p:cNvSpPr txBox="1"/>
                <p:nvPr/>
              </p:nvSpPr>
              <p:spPr>
                <a:xfrm>
                  <a:off x="5798386" y="2722356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B64FC39-608E-B6E7-F9F6-1238ECE798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8386" y="2722356"/>
                  <a:ext cx="533400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18605" r="-4651" b="-19444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78F161-381C-AD33-FA21-0DF527A51061}"/>
                </a:ext>
              </a:extLst>
            </p:cNvPr>
            <p:cNvSpPr/>
            <p:nvPr/>
          </p:nvSpPr>
          <p:spPr>
            <a:xfrm>
              <a:off x="6668553" y="2143607"/>
              <a:ext cx="2428850" cy="20564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30E2ED6-3883-D1F9-B9C4-9ECF585F2550}"/>
                    </a:ext>
                  </a:extLst>
                </p:cNvPr>
                <p:cNvSpPr txBox="1"/>
                <p:nvPr/>
              </p:nvSpPr>
              <p:spPr>
                <a:xfrm>
                  <a:off x="7588079" y="1652318"/>
                  <a:ext cx="747128" cy="491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30E2ED6-3883-D1F9-B9C4-9ECF585F25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079" y="1652318"/>
                  <a:ext cx="747128" cy="491288"/>
                </a:xfrm>
                <a:prstGeom prst="rect">
                  <a:avLst/>
                </a:prstGeom>
                <a:blipFill>
                  <a:blip r:embed="rId14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D642F96-F72A-B155-D0E1-E901D9498803}"/>
                </a:ext>
              </a:extLst>
            </p:cNvPr>
            <p:cNvCxnSpPr>
              <a:cxnSpLocks/>
            </p:cNvCxnSpPr>
            <p:nvPr/>
          </p:nvCxnSpPr>
          <p:spPr>
            <a:xfrm>
              <a:off x="9114833" y="2527969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13AEFD6-5469-9B0B-A957-3869E5B0F864}"/>
                </a:ext>
              </a:extLst>
            </p:cNvPr>
            <p:cNvCxnSpPr>
              <a:cxnSpLocks/>
            </p:cNvCxnSpPr>
            <p:nvPr/>
          </p:nvCxnSpPr>
          <p:spPr>
            <a:xfrm>
              <a:off x="9114833" y="2992117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220FC29-CDD0-6F92-EF4A-CF93A919EC1E}"/>
                </a:ext>
              </a:extLst>
            </p:cNvPr>
            <p:cNvCxnSpPr>
              <a:cxnSpLocks/>
            </p:cNvCxnSpPr>
            <p:nvPr/>
          </p:nvCxnSpPr>
          <p:spPr>
            <a:xfrm>
              <a:off x="6287553" y="2992117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1A7ED9B-AA3F-A840-8951-5F796BEEAE2A}"/>
                    </a:ext>
                  </a:extLst>
                </p:cNvPr>
                <p:cNvSpPr txBox="1"/>
                <p:nvPr/>
              </p:nvSpPr>
              <p:spPr>
                <a:xfrm>
                  <a:off x="9505242" y="2726570"/>
                  <a:ext cx="1661826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1A7ED9B-AA3F-A840-8951-5F796BEEA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5242" y="2726570"/>
                  <a:ext cx="1661826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2273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D717C94-60F6-335C-C09F-7805293F6B79}"/>
                    </a:ext>
                  </a:extLst>
                </p:cNvPr>
                <p:cNvSpPr txBox="1"/>
                <p:nvPr/>
              </p:nvSpPr>
              <p:spPr>
                <a:xfrm>
                  <a:off x="9548602" y="2258210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D717C94-60F6-335C-C09F-7805293F6B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8602" y="2258210"/>
                  <a:ext cx="533400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18605" r="-4651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71AF988-3621-6E4C-57D6-6F927BCC46D2}"/>
                    </a:ext>
                  </a:extLst>
                </p:cNvPr>
                <p:cNvSpPr txBox="1"/>
                <p:nvPr/>
              </p:nvSpPr>
              <p:spPr>
                <a:xfrm>
                  <a:off x="5622423" y="3179556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(0)⟩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71AF988-3621-6E4C-57D6-6F927BCC46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2423" y="3179556"/>
                  <a:ext cx="533400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58140" r="-44186" b="-19444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E72DFF3-6711-1078-6879-344D77BA1C27}"/>
                </a:ext>
              </a:extLst>
            </p:cNvPr>
            <p:cNvCxnSpPr>
              <a:cxnSpLocks/>
            </p:cNvCxnSpPr>
            <p:nvPr/>
          </p:nvCxnSpPr>
          <p:spPr>
            <a:xfrm>
              <a:off x="6287553" y="3449317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8A10D5D-D442-7CC3-31A5-B01FCFB332FE}"/>
                </a:ext>
              </a:extLst>
            </p:cNvPr>
            <p:cNvCxnSpPr>
              <a:cxnSpLocks/>
            </p:cNvCxnSpPr>
            <p:nvPr/>
          </p:nvCxnSpPr>
          <p:spPr>
            <a:xfrm>
              <a:off x="9114833" y="3462017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DB3164B-9040-DB82-8314-D854D1D6A4A6}"/>
                    </a:ext>
                  </a:extLst>
                </p:cNvPr>
                <p:cNvSpPr txBox="1"/>
                <p:nvPr/>
              </p:nvSpPr>
              <p:spPr>
                <a:xfrm>
                  <a:off x="9505242" y="3196470"/>
                  <a:ext cx="1661826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(0)⟩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DB3164B-9040-DB82-8314-D854D1D6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5242" y="3196470"/>
                  <a:ext cx="1661826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2273" b="-18421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EB0C56-B2CD-0245-0E8C-4F50271FED6A}"/>
                    </a:ext>
                  </a:extLst>
                </p:cNvPr>
                <p:cNvSpPr txBox="1"/>
                <p:nvPr/>
              </p:nvSpPr>
              <p:spPr>
                <a:xfrm>
                  <a:off x="5656855" y="3661463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EB0C56-B2CD-0245-0E8C-4F50271FE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855" y="3661463"/>
                  <a:ext cx="533400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58140" r="-44186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4222000-8F63-6B68-6637-DE3B3DE6D0DA}"/>
                </a:ext>
              </a:extLst>
            </p:cNvPr>
            <p:cNvCxnSpPr>
              <a:cxnSpLocks/>
            </p:cNvCxnSpPr>
            <p:nvPr/>
          </p:nvCxnSpPr>
          <p:spPr>
            <a:xfrm>
              <a:off x="6287553" y="3913675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07CB82-048A-73E0-1B17-E1AC6F857A40}"/>
                </a:ext>
              </a:extLst>
            </p:cNvPr>
            <p:cNvCxnSpPr>
              <a:cxnSpLocks/>
            </p:cNvCxnSpPr>
            <p:nvPr/>
          </p:nvCxnSpPr>
          <p:spPr>
            <a:xfrm>
              <a:off x="9114833" y="3916942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3E0ABB9-D9E7-05C0-4D45-006E72EF76AF}"/>
                    </a:ext>
                  </a:extLst>
                </p:cNvPr>
                <p:cNvSpPr txBox="1"/>
                <p:nvPr/>
              </p:nvSpPr>
              <p:spPr>
                <a:xfrm>
                  <a:off x="9505242" y="3651395"/>
                  <a:ext cx="1661826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3E0ABB9-D9E7-05C0-4D45-006E72EF7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5242" y="3651395"/>
                  <a:ext cx="1661826" cy="461665"/>
                </a:xfrm>
                <a:prstGeom prst="rect">
                  <a:avLst/>
                </a:prstGeom>
                <a:blipFill>
                  <a:blip r:embed="rId20"/>
                  <a:stretch>
                    <a:fillRect l="-2273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C3BB385-BC5F-C861-B030-1933851E74B0}"/>
                </a:ext>
              </a:extLst>
            </p:cNvPr>
            <p:cNvCxnSpPr>
              <a:cxnSpLocks/>
            </p:cNvCxnSpPr>
            <p:nvPr/>
          </p:nvCxnSpPr>
          <p:spPr>
            <a:xfrm>
              <a:off x="6782853" y="2992117"/>
              <a:ext cx="223585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3EA4495-7A8B-B992-3049-11040A74BF40}"/>
                </a:ext>
              </a:extLst>
            </p:cNvPr>
            <p:cNvCxnSpPr>
              <a:cxnSpLocks/>
            </p:cNvCxnSpPr>
            <p:nvPr/>
          </p:nvCxnSpPr>
          <p:spPr>
            <a:xfrm>
              <a:off x="6782853" y="3449317"/>
              <a:ext cx="223585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FB04C-462A-D342-FDBF-D19BF86594A5}"/>
                </a:ext>
              </a:extLst>
            </p:cNvPr>
            <p:cNvCxnSpPr>
              <a:cxnSpLocks/>
            </p:cNvCxnSpPr>
            <p:nvPr/>
          </p:nvCxnSpPr>
          <p:spPr>
            <a:xfrm>
              <a:off x="6782853" y="3913675"/>
              <a:ext cx="223585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11C88DF-5A46-95F8-529D-8E40C9BE6D6F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>
              <a:off x="7362743" y="2894003"/>
              <a:ext cx="0" cy="549772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2CC0F7F-D62A-AFF2-21E6-508C982FB751}"/>
                </a:ext>
              </a:extLst>
            </p:cNvPr>
            <p:cNvSpPr/>
            <p:nvPr/>
          </p:nvSpPr>
          <p:spPr>
            <a:xfrm>
              <a:off x="7257594" y="2894003"/>
              <a:ext cx="210298" cy="21029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8795538-3A9E-C158-60AC-6740D0FA28D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>
              <a:off x="8190727" y="2894003"/>
              <a:ext cx="0" cy="1019672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DC5810E-947E-6BF6-FA09-58FC062D32AE}"/>
                </a:ext>
              </a:extLst>
            </p:cNvPr>
            <p:cNvSpPr/>
            <p:nvPr/>
          </p:nvSpPr>
          <p:spPr>
            <a:xfrm>
              <a:off x="8085578" y="2894003"/>
              <a:ext cx="210298" cy="21029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920F555-9189-F96B-694B-C81586DBB900}"/>
                    </a:ext>
                  </a:extLst>
                </p:cNvPr>
                <p:cNvSpPr txBox="1"/>
                <p:nvPr/>
              </p:nvSpPr>
              <p:spPr>
                <a:xfrm>
                  <a:off x="7877409" y="2343455"/>
                  <a:ext cx="837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920F555-9189-F96B-694B-C81586DBB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7409" y="2343455"/>
                  <a:ext cx="837922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B697D9F0-391C-D745-7477-8EE21DB2E28D}"/>
                    </a:ext>
                  </a:extLst>
                </p:cNvPr>
                <p:cNvSpPr txBox="1"/>
                <p:nvPr/>
              </p:nvSpPr>
              <p:spPr>
                <a:xfrm>
                  <a:off x="6989253" y="2368272"/>
                  <a:ext cx="837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B697D9F0-391C-D745-7477-8EE21DB2E2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9253" y="2368272"/>
                  <a:ext cx="837922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825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Crucial Insight II: Change of Viewpoint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3BB6FF2-7BB4-CA76-917C-EF05D264D6FB}"/>
              </a:ext>
            </a:extLst>
          </p:cNvPr>
          <p:cNvCxnSpPr>
            <a:cxnSpLocks/>
          </p:cNvCxnSpPr>
          <p:nvPr/>
        </p:nvCxnSpPr>
        <p:spPr>
          <a:xfrm>
            <a:off x="1143001" y="2251261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6195B9-FF8C-4523-198E-6D094B1F2901}"/>
                  </a:ext>
                </a:extLst>
              </p:cNvPr>
              <p:cNvSpPr txBox="1"/>
              <p:nvPr/>
            </p:nvSpPr>
            <p:spPr>
              <a:xfrm>
                <a:off x="633127" y="1989521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6195B9-FF8C-4523-198E-6D094B1F2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27" y="1989521"/>
                <a:ext cx="533400" cy="461665"/>
              </a:xfrm>
              <a:prstGeom prst="rect">
                <a:avLst/>
              </a:prstGeom>
              <a:blipFill>
                <a:blip r:embed="rId3"/>
                <a:stretch>
                  <a:fillRect l="-16279" r="-6977" b="-189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ED5572-CABD-8B2D-44E9-6365C5DE5CF4}"/>
                  </a:ext>
                </a:extLst>
              </p:cNvPr>
              <p:cNvSpPr txBox="1"/>
              <p:nvPr/>
            </p:nvSpPr>
            <p:spPr>
              <a:xfrm>
                <a:off x="653834" y="2445648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ED5572-CABD-8B2D-44E9-6365C5DE5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34" y="2445648"/>
                <a:ext cx="533400" cy="461665"/>
              </a:xfrm>
              <a:prstGeom prst="rect">
                <a:avLst/>
              </a:prstGeom>
              <a:blipFill>
                <a:blip r:embed="rId4"/>
                <a:stretch>
                  <a:fillRect l="-18605" r="-4651" b="-189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41288A85-7D1B-071D-3DB3-234AE27DCB67}"/>
              </a:ext>
            </a:extLst>
          </p:cNvPr>
          <p:cNvSpPr/>
          <p:nvPr/>
        </p:nvSpPr>
        <p:spPr>
          <a:xfrm>
            <a:off x="1524000" y="1866899"/>
            <a:ext cx="3190231" cy="20564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751DEAD-241F-33F6-FA73-18C66D821D1F}"/>
              </a:ext>
            </a:extLst>
          </p:cNvPr>
          <p:cNvCxnSpPr>
            <a:cxnSpLocks/>
          </p:cNvCxnSpPr>
          <p:nvPr/>
        </p:nvCxnSpPr>
        <p:spPr>
          <a:xfrm>
            <a:off x="4731662" y="2251261"/>
            <a:ext cx="3729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827CFA6-4EB7-F6CB-5EE7-0F6AA855E648}"/>
              </a:ext>
            </a:extLst>
          </p:cNvPr>
          <p:cNvCxnSpPr>
            <a:cxnSpLocks/>
          </p:cNvCxnSpPr>
          <p:nvPr/>
        </p:nvCxnSpPr>
        <p:spPr>
          <a:xfrm>
            <a:off x="4731662" y="2715409"/>
            <a:ext cx="3729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5F91274-D0E6-2D81-5314-FB1155A77259}"/>
              </a:ext>
            </a:extLst>
          </p:cNvPr>
          <p:cNvCxnSpPr>
            <a:cxnSpLocks/>
          </p:cNvCxnSpPr>
          <p:nvPr/>
        </p:nvCxnSpPr>
        <p:spPr>
          <a:xfrm>
            <a:off x="1143001" y="2715409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C9CB382-828C-8DAB-77FD-A21F2EBB4747}"/>
                  </a:ext>
                </a:extLst>
              </p:cNvPr>
              <p:cNvSpPr txBox="1"/>
              <p:nvPr/>
            </p:nvSpPr>
            <p:spPr>
              <a:xfrm>
                <a:off x="5122071" y="2449862"/>
                <a:ext cx="1661826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C9CB382-828C-8DAB-77FD-A21F2EBB4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71" y="2449862"/>
                <a:ext cx="1661826" cy="461665"/>
              </a:xfrm>
              <a:prstGeom prst="rect">
                <a:avLst/>
              </a:prstGeom>
              <a:blipFill>
                <a:blip r:embed="rId5"/>
                <a:stretch>
                  <a:fillRect l="-3030" b="-1578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C0DCE4-EFD4-52B9-0844-10101062300E}"/>
                  </a:ext>
                </a:extLst>
              </p:cNvPr>
              <p:cNvSpPr txBox="1"/>
              <p:nvPr/>
            </p:nvSpPr>
            <p:spPr>
              <a:xfrm>
                <a:off x="5165431" y="1981502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C0DCE4-EFD4-52B9-0844-101010623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31" y="1981502"/>
                <a:ext cx="533400" cy="461665"/>
              </a:xfrm>
              <a:prstGeom prst="rect">
                <a:avLst/>
              </a:prstGeom>
              <a:blipFill>
                <a:blip r:embed="rId6"/>
                <a:stretch>
                  <a:fillRect l="-18605" r="-6977" b="-16216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8562250-6F42-A404-28BD-50BB3B130148}"/>
                  </a:ext>
                </a:extLst>
              </p:cNvPr>
              <p:cNvSpPr txBox="1"/>
              <p:nvPr/>
            </p:nvSpPr>
            <p:spPr>
              <a:xfrm>
                <a:off x="477871" y="2902848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(0)⟩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8562250-6F42-A404-28BD-50BB3B130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1" y="2902848"/>
                <a:ext cx="533400" cy="461665"/>
              </a:xfrm>
              <a:prstGeom prst="rect">
                <a:avLst/>
              </a:prstGeom>
              <a:blipFill>
                <a:blip r:embed="rId7"/>
                <a:stretch>
                  <a:fillRect l="-58140" r="-44186" b="-189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5D6828F-9B97-B930-6E9B-407F852419E9}"/>
              </a:ext>
            </a:extLst>
          </p:cNvPr>
          <p:cNvCxnSpPr>
            <a:cxnSpLocks/>
          </p:cNvCxnSpPr>
          <p:nvPr/>
        </p:nvCxnSpPr>
        <p:spPr>
          <a:xfrm>
            <a:off x="1143001" y="3172609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9C6D518-7D68-286E-5D08-204F54CD7B3E}"/>
              </a:ext>
            </a:extLst>
          </p:cNvPr>
          <p:cNvCxnSpPr>
            <a:cxnSpLocks/>
          </p:cNvCxnSpPr>
          <p:nvPr/>
        </p:nvCxnSpPr>
        <p:spPr>
          <a:xfrm>
            <a:off x="4731662" y="3185309"/>
            <a:ext cx="3729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8AD0438-2272-31B3-28C0-063A53A295B8}"/>
                  </a:ext>
                </a:extLst>
              </p:cNvPr>
              <p:cNvSpPr txBox="1"/>
              <p:nvPr/>
            </p:nvSpPr>
            <p:spPr>
              <a:xfrm>
                <a:off x="5122071" y="2919762"/>
                <a:ext cx="1661826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(0)⟩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8AD0438-2272-31B3-28C0-063A53A29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71" y="2919762"/>
                <a:ext cx="1661826" cy="461665"/>
              </a:xfrm>
              <a:prstGeom prst="rect">
                <a:avLst/>
              </a:prstGeom>
              <a:blipFill>
                <a:blip r:embed="rId8"/>
                <a:stretch>
                  <a:fillRect l="-3030" b="-1578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37BD87E-A781-40D1-DE2E-B38282E8542D}"/>
                  </a:ext>
                </a:extLst>
              </p:cNvPr>
              <p:cNvSpPr txBox="1"/>
              <p:nvPr/>
            </p:nvSpPr>
            <p:spPr>
              <a:xfrm>
                <a:off x="512303" y="3384755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(1)⟩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37BD87E-A781-40D1-DE2E-B38282E85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03" y="3384755"/>
                <a:ext cx="533400" cy="461665"/>
              </a:xfrm>
              <a:prstGeom prst="rect">
                <a:avLst/>
              </a:prstGeom>
              <a:blipFill>
                <a:blip r:embed="rId9"/>
                <a:stretch>
                  <a:fillRect l="-58140" r="-44186" b="-189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F11742D-7AEE-08CB-004A-13D7C11F61E7}"/>
              </a:ext>
            </a:extLst>
          </p:cNvPr>
          <p:cNvCxnSpPr>
            <a:cxnSpLocks/>
          </p:cNvCxnSpPr>
          <p:nvPr/>
        </p:nvCxnSpPr>
        <p:spPr>
          <a:xfrm>
            <a:off x="1143001" y="3636967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D85A367-63F1-A8FA-987D-E8C7A5A16622}"/>
              </a:ext>
            </a:extLst>
          </p:cNvPr>
          <p:cNvCxnSpPr>
            <a:cxnSpLocks/>
          </p:cNvCxnSpPr>
          <p:nvPr/>
        </p:nvCxnSpPr>
        <p:spPr>
          <a:xfrm>
            <a:off x="4731662" y="3640234"/>
            <a:ext cx="3729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2E43AE9-D9BD-FBD3-1332-82A3AE1C2C9D}"/>
                  </a:ext>
                </a:extLst>
              </p:cNvPr>
              <p:cNvSpPr txBox="1"/>
              <p:nvPr/>
            </p:nvSpPr>
            <p:spPr>
              <a:xfrm>
                <a:off x="5122071" y="3374687"/>
                <a:ext cx="1661826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(1)⟩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2E43AE9-D9BD-FBD3-1332-82A3AE1C2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71" y="3374687"/>
                <a:ext cx="1661826" cy="461665"/>
              </a:xfrm>
              <a:prstGeom prst="rect">
                <a:avLst/>
              </a:prstGeom>
              <a:blipFill>
                <a:blip r:embed="rId10"/>
                <a:stretch>
                  <a:fillRect l="-3030" b="-189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8DDD7B-8C55-E520-04EF-6A52DE967C28}"/>
              </a:ext>
            </a:extLst>
          </p:cNvPr>
          <p:cNvCxnSpPr>
            <a:cxnSpLocks/>
          </p:cNvCxnSpPr>
          <p:nvPr/>
        </p:nvCxnSpPr>
        <p:spPr>
          <a:xfrm>
            <a:off x="1638301" y="2715409"/>
            <a:ext cx="307593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A89A856-4050-E22F-A51B-5B43D35D8A94}"/>
              </a:ext>
            </a:extLst>
          </p:cNvPr>
          <p:cNvCxnSpPr>
            <a:cxnSpLocks/>
          </p:cNvCxnSpPr>
          <p:nvPr/>
        </p:nvCxnSpPr>
        <p:spPr>
          <a:xfrm>
            <a:off x="1638301" y="3172609"/>
            <a:ext cx="307593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63F966F-14D2-9EFA-BEEC-3F116A209142}"/>
              </a:ext>
            </a:extLst>
          </p:cNvPr>
          <p:cNvCxnSpPr>
            <a:cxnSpLocks/>
          </p:cNvCxnSpPr>
          <p:nvPr/>
        </p:nvCxnSpPr>
        <p:spPr>
          <a:xfrm>
            <a:off x="1638301" y="3636967"/>
            <a:ext cx="307593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139AA3F-EF81-3E1F-2CD6-394A9B2ED24A}"/>
              </a:ext>
            </a:extLst>
          </p:cNvPr>
          <p:cNvCxnSpPr>
            <a:cxnSpLocks/>
            <a:stCxn id="76" idx="4"/>
          </p:cNvCxnSpPr>
          <p:nvPr/>
        </p:nvCxnSpPr>
        <p:spPr>
          <a:xfrm flipV="1">
            <a:off x="3973213" y="2713129"/>
            <a:ext cx="0" cy="1021829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F8731B01-78F0-1E23-3942-AEA0C6B2A712}"/>
              </a:ext>
            </a:extLst>
          </p:cNvPr>
          <p:cNvSpPr/>
          <p:nvPr/>
        </p:nvSpPr>
        <p:spPr>
          <a:xfrm>
            <a:off x="3868064" y="3524660"/>
            <a:ext cx="210298" cy="2102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07E01BB-AC15-EC15-4899-7C9F35EECD44}"/>
                  </a:ext>
                </a:extLst>
              </p:cNvPr>
              <p:cNvSpPr txBox="1"/>
              <p:nvPr/>
            </p:nvSpPr>
            <p:spPr>
              <a:xfrm>
                <a:off x="3572389" y="2060412"/>
                <a:ext cx="837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07E01BB-AC15-EC15-4899-7C9F35EEC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89" y="2060412"/>
                <a:ext cx="83792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67B367D-610C-6FB6-F4A7-FB4F3A005FAD}"/>
                  </a:ext>
                </a:extLst>
              </p:cNvPr>
              <p:cNvSpPr txBox="1"/>
              <p:nvPr/>
            </p:nvSpPr>
            <p:spPr>
              <a:xfrm>
                <a:off x="1834145" y="2060412"/>
                <a:ext cx="837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67B367D-610C-6FB6-F4A7-FB4F3A005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145" y="2060412"/>
                <a:ext cx="83792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31366F9-9B5D-F8CB-BF1A-0CFCB2D7DA14}"/>
                  </a:ext>
                </a:extLst>
              </p:cNvPr>
              <p:cNvSpPr txBox="1"/>
              <p:nvPr/>
            </p:nvSpPr>
            <p:spPr>
              <a:xfrm>
                <a:off x="1609498" y="2500080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31366F9-9B5D-F8CB-BF1A-0CFCB2D7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98" y="2500080"/>
                <a:ext cx="36831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03FB1FF-5673-330D-5659-9B158FA1BF50}"/>
                  </a:ext>
                </a:extLst>
              </p:cNvPr>
              <p:cNvSpPr txBox="1"/>
              <p:nvPr/>
            </p:nvSpPr>
            <p:spPr>
              <a:xfrm>
                <a:off x="2444386" y="2500080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03FB1FF-5673-330D-5659-9B158FA1B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386" y="2500080"/>
                <a:ext cx="368313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7D35310-9BCD-7A77-C80F-FC284483872D}"/>
                  </a:ext>
                </a:extLst>
              </p:cNvPr>
              <p:cNvSpPr txBox="1"/>
              <p:nvPr/>
            </p:nvSpPr>
            <p:spPr>
              <a:xfrm>
                <a:off x="3367664" y="2500080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7D35310-9BCD-7A77-C80F-FC2844838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664" y="2500080"/>
                <a:ext cx="36831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B05586C-5583-AD7B-3D83-91479C0525D7}"/>
                  </a:ext>
                </a:extLst>
              </p:cNvPr>
              <p:cNvSpPr txBox="1"/>
              <p:nvPr/>
            </p:nvSpPr>
            <p:spPr>
              <a:xfrm>
                <a:off x="4202165" y="2500080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B05586C-5583-AD7B-3D83-91479C052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165" y="2500080"/>
                <a:ext cx="368313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5851ECD-FE80-3D01-92A1-F77084A848F3}"/>
                  </a:ext>
                </a:extLst>
              </p:cNvPr>
              <p:cNvSpPr txBox="1"/>
              <p:nvPr/>
            </p:nvSpPr>
            <p:spPr>
              <a:xfrm>
                <a:off x="1609498" y="2961719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5851ECD-FE80-3D01-92A1-F77084A84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98" y="2961719"/>
                <a:ext cx="368313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E4998AB-7AF0-6E79-0F5D-EA2762E628B3}"/>
                  </a:ext>
                </a:extLst>
              </p:cNvPr>
              <p:cNvSpPr txBox="1"/>
              <p:nvPr/>
            </p:nvSpPr>
            <p:spPr>
              <a:xfrm>
                <a:off x="2444386" y="2961719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E4998AB-7AF0-6E79-0F5D-EA2762E62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386" y="2961719"/>
                <a:ext cx="368313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C7933BE-FB41-89DC-8048-C987D2556528}"/>
                  </a:ext>
                </a:extLst>
              </p:cNvPr>
              <p:cNvSpPr txBox="1"/>
              <p:nvPr/>
            </p:nvSpPr>
            <p:spPr>
              <a:xfrm>
                <a:off x="3367664" y="3441113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C7933BE-FB41-89DC-8048-C987D2556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664" y="3441113"/>
                <a:ext cx="368313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4A88525-3E17-09BA-7CE5-0E46AE261FF2}"/>
                  </a:ext>
                </a:extLst>
              </p:cNvPr>
              <p:cNvSpPr txBox="1"/>
              <p:nvPr/>
            </p:nvSpPr>
            <p:spPr>
              <a:xfrm>
                <a:off x="4202165" y="3441113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4A88525-3E17-09BA-7CE5-0E46AE261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165" y="3441113"/>
                <a:ext cx="368313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D122F37-775E-1F52-6B42-CAD70F6ADB61}"/>
              </a:ext>
            </a:extLst>
          </p:cNvPr>
          <p:cNvCxnSpPr>
            <a:cxnSpLocks/>
          </p:cNvCxnSpPr>
          <p:nvPr/>
        </p:nvCxnSpPr>
        <p:spPr>
          <a:xfrm flipV="1">
            <a:off x="2189922" y="2713129"/>
            <a:ext cx="0" cy="554814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63581692-E060-0DFC-B2B0-B67B19909C06}"/>
              </a:ext>
            </a:extLst>
          </p:cNvPr>
          <p:cNvSpPr/>
          <p:nvPr/>
        </p:nvSpPr>
        <p:spPr>
          <a:xfrm>
            <a:off x="2093038" y="3071841"/>
            <a:ext cx="185644" cy="20334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D463F5C-F6A6-64E8-088A-A7C18B13B4D7}"/>
              </a:ext>
            </a:extLst>
          </p:cNvPr>
          <p:cNvGrpSpPr/>
          <p:nvPr/>
        </p:nvGrpSpPr>
        <p:grpSpPr>
          <a:xfrm>
            <a:off x="6975314" y="1374083"/>
            <a:ext cx="4995276" cy="2549218"/>
            <a:chOff x="6975314" y="1374083"/>
            <a:chExt cx="4995276" cy="2549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7C724AF2-395A-9F73-3531-CF7A3D5E3342}"/>
                    </a:ext>
                  </a:extLst>
                </p:cNvPr>
                <p:cNvSpPr txBox="1"/>
                <p:nvPr/>
              </p:nvSpPr>
              <p:spPr>
                <a:xfrm>
                  <a:off x="11156969" y="1689351"/>
                  <a:ext cx="8136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7C724AF2-395A-9F73-3531-CF7A3D5E33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69" y="1689351"/>
                  <a:ext cx="813621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E6AFB12-622B-0BDD-B0F1-64D135FCF0F9}"/>
                </a:ext>
              </a:extLst>
            </p:cNvPr>
            <p:cNvCxnSpPr>
              <a:cxnSpLocks/>
            </p:cNvCxnSpPr>
            <p:nvPr/>
          </p:nvCxnSpPr>
          <p:spPr>
            <a:xfrm>
              <a:off x="7485188" y="2251261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D9343013-B213-79BB-4D77-F4CB013DA4E8}"/>
                    </a:ext>
                  </a:extLst>
                </p:cNvPr>
                <p:cNvSpPr txBox="1"/>
                <p:nvPr/>
              </p:nvSpPr>
              <p:spPr>
                <a:xfrm>
                  <a:off x="6975314" y="1989521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D9343013-B213-79BB-4D77-F4CB013DA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5314" y="1989521"/>
                  <a:ext cx="533400" cy="461665"/>
                </a:xfrm>
                <a:prstGeom prst="rect">
                  <a:avLst/>
                </a:prstGeom>
                <a:blipFill>
                  <a:blip r:embed="rId22"/>
                  <a:stretch>
                    <a:fillRect l="-18605" r="-4651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BC36F7E7-96B6-EBF6-BD38-1B1BD9CBF73A}"/>
                    </a:ext>
                  </a:extLst>
                </p:cNvPr>
                <p:cNvSpPr txBox="1"/>
                <p:nvPr/>
              </p:nvSpPr>
              <p:spPr>
                <a:xfrm>
                  <a:off x="6996021" y="2445648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BC36F7E7-96B6-EBF6-BD38-1B1BD9CBF7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6021" y="2445648"/>
                  <a:ext cx="533400" cy="461665"/>
                </a:xfrm>
                <a:prstGeom prst="rect">
                  <a:avLst/>
                </a:prstGeom>
                <a:blipFill>
                  <a:blip r:embed="rId23"/>
                  <a:stretch>
                    <a:fillRect l="-19048" r="-7143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310995C-89B9-7010-8392-E83E76603A90}"/>
                </a:ext>
              </a:extLst>
            </p:cNvPr>
            <p:cNvSpPr/>
            <p:nvPr/>
          </p:nvSpPr>
          <p:spPr>
            <a:xfrm>
              <a:off x="7866187" y="1866899"/>
              <a:ext cx="2135891" cy="20564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8A1C717-B257-50BF-09AA-0F805DE9EDCC}"/>
                </a:ext>
              </a:extLst>
            </p:cNvPr>
            <p:cNvSpPr txBox="1"/>
            <p:nvPr/>
          </p:nvSpPr>
          <p:spPr>
            <a:xfrm>
              <a:off x="7923337" y="1374083"/>
              <a:ext cx="2021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Fourier Oracle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A8A49DC-F6D9-29FF-818C-702A4FBC5D48}"/>
                </a:ext>
              </a:extLst>
            </p:cNvPr>
            <p:cNvCxnSpPr>
              <a:cxnSpLocks/>
            </p:cNvCxnSpPr>
            <p:nvPr/>
          </p:nvCxnSpPr>
          <p:spPr>
            <a:xfrm>
              <a:off x="10069455" y="2251261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32046AA-E4F6-FCF3-9627-8CAA1FA77841}"/>
                </a:ext>
              </a:extLst>
            </p:cNvPr>
            <p:cNvCxnSpPr>
              <a:cxnSpLocks/>
            </p:cNvCxnSpPr>
            <p:nvPr/>
          </p:nvCxnSpPr>
          <p:spPr>
            <a:xfrm>
              <a:off x="10069455" y="2715409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28846E-4761-8DE6-5A3D-E0AA94C35A89}"/>
                </a:ext>
              </a:extLst>
            </p:cNvPr>
            <p:cNvCxnSpPr>
              <a:cxnSpLocks/>
            </p:cNvCxnSpPr>
            <p:nvPr/>
          </p:nvCxnSpPr>
          <p:spPr>
            <a:xfrm>
              <a:off x="7485188" y="2715409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BB9A025E-BB0E-CFA0-57DB-AE7FCE878BD0}"/>
                    </a:ext>
                  </a:extLst>
                </p:cNvPr>
                <p:cNvSpPr txBox="1"/>
                <p:nvPr/>
              </p:nvSpPr>
              <p:spPr>
                <a:xfrm>
                  <a:off x="10469747" y="2449862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BB9A025E-BB0E-CFA0-57DB-AE7FCE878B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9747" y="2449862"/>
                  <a:ext cx="533400" cy="461665"/>
                </a:xfrm>
                <a:prstGeom prst="rect">
                  <a:avLst/>
                </a:prstGeom>
                <a:blipFill>
                  <a:blip r:embed="rId24"/>
                  <a:stretch>
                    <a:fillRect l="-9302" r="-13953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82C19301-1FBB-3CC7-D956-209B60240C87}"/>
                    </a:ext>
                  </a:extLst>
                </p:cNvPr>
                <p:cNvSpPr txBox="1"/>
                <p:nvPr/>
              </p:nvSpPr>
              <p:spPr>
                <a:xfrm>
                  <a:off x="10513107" y="1981502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82C19301-1FBB-3CC7-D956-209B60240C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3107" y="1981502"/>
                  <a:ext cx="53340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1429" r="-7143" b="-1621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D50F9AAA-9C50-9C7C-9B1F-453F46028E13}"/>
                    </a:ext>
                  </a:extLst>
                </p:cNvPr>
                <p:cNvSpPr txBox="1"/>
                <p:nvPr/>
              </p:nvSpPr>
              <p:spPr>
                <a:xfrm>
                  <a:off x="7005959" y="2902848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D50F9AAA-9C50-9C7C-9B1F-453F46028E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959" y="2902848"/>
                  <a:ext cx="533400" cy="461665"/>
                </a:xfrm>
                <a:prstGeom prst="rect">
                  <a:avLst/>
                </a:prstGeom>
                <a:blipFill>
                  <a:blip r:embed="rId25"/>
                  <a:stretch>
                    <a:fillRect l="-18605" r="-6977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B3F05C5-B792-EA62-ADA4-1831A5DB1C90}"/>
                </a:ext>
              </a:extLst>
            </p:cNvPr>
            <p:cNvCxnSpPr>
              <a:cxnSpLocks/>
            </p:cNvCxnSpPr>
            <p:nvPr/>
          </p:nvCxnSpPr>
          <p:spPr>
            <a:xfrm>
              <a:off x="7485188" y="3172609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B287FA0-4729-22CB-DC1D-2FA63260A93E}"/>
                </a:ext>
              </a:extLst>
            </p:cNvPr>
            <p:cNvCxnSpPr>
              <a:cxnSpLocks/>
            </p:cNvCxnSpPr>
            <p:nvPr/>
          </p:nvCxnSpPr>
          <p:spPr>
            <a:xfrm>
              <a:off x="10069455" y="3185309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CBC39002-375B-FD81-54C6-AFBCEB68BEB9}"/>
                    </a:ext>
                  </a:extLst>
                </p:cNvPr>
                <p:cNvSpPr txBox="1"/>
                <p:nvPr/>
              </p:nvSpPr>
              <p:spPr>
                <a:xfrm>
                  <a:off x="10469747" y="2919762"/>
                  <a:ext cx="474452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CBC39002-375B-FD81-54C6-AFBCEB68BE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9747" y="2919762"/>
                  <a:ext cx="474452" cy="461665"/>
                </a:xfrm>
                <a:prstGeom prst="rect">
                  <a:avLst/>
                </a:prstGeom>
                <a:blipFill>
                  <a:blip r:embed="rId24"/>
                  <a:stretch>
                    <a:fillRect l="-10526" r="-28947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3F9120E1-5DF9-7E8B-946B-DB9D56102132}"/>
                    </a:ext>
                  </a:extLst>
                </p:cNvPr>
                <p:cNvSpPr txBox="1"/>
                <p:nvPr/>
              </p:nvSpPr>
              <p:spPr>
                <a:xfrm>
                  <a:off x="7027525" y="3384755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3F9120E1-5DF9-7E8B-946B-DB9D561021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7525" y="3384755"/>
                  <a:ext cx="533400" cy="461665"/>
                </a:xfrm>
                <a:prstGeom prst="rect">
                  <a:avLst/>
                </a:prstGeom>
                <a:blipFill>
                  <a:blip r:embed="rId26"/>
                  <a:stretch>
                    <a:fillRect l="-18605" r="-4651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3B51087-261B-6579-64DF-84291155D919}"/>
                </a:ext>
              </a:extLst>
            </p:cNvPr>
            <p:cNvCxnSpPr>
              <a:cxnSpLocks/>
            </p:cNvCxnSpPr>
            <p:nvPr/>
          </p:nvCxnSpPr>
          <p:spPr>
            <a:xfrm>
              <a:off x="7485188" y="3636967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B0C105E-BE18-954B-E72D-9C9FAD6D7999}"/>
                </a:ext>
              </a:extLst>
            </p:cNvPr>
            <p:cNvCxnSpPr>
              <a:cxnSpLocks/>
            </p:cNvCxnSpPr>
            <p:nvPr/>
          </p:nvCxnSpPr>
          <p:spPr>
            <a:xfrm>
              <a:off x="10069455" y="3640234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FD45E376-D3D4-483B-F3E1-23DC7196DB15}"/>
                    </a:ext>
                  </a:extLst>
                </p:cNvPr>
                <p:cNvSpPr txBox="1"/>
                <p:nvPr/>
              </p:nvSpPr>
              <p:spPr>
                <a:xfrm>
                  <a:off x="10469747" y="3374687"/>
                  <a:ext cx="57676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FD45E376-D3D4-483B-F3E1-23DC7196DB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9747" y="3374687"/>
                  <a:ext cx="576760" cy="461665"/>
                </a:xfrm>
                <a:prstGeom prst="rect">
                  <a:avLst/>
                </a:prstGeom>
                <a:blipFill>
                  <a:blip r:embed="rId27"/>
                  <a:stretch>
                    <a:fillRect l="-8696" r="-6522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5C5F04D-897D-ECAD-5E83-744549B9964A}"/>
                </a:ext>
              </a:extLst>
            </p:cNvPr>
            <p:cNvCxnSpPr>
              <a:cxnSpLocks/>
            </p:cNvCxnSpPr>
            <p:nvPr/>
          </p:nvCxnSpPr>
          <p:spPr>
            <a:xfrm>
              <a:off x="7980488" y="2715409"/>
              <a:ext cx="202159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2EC10E2-F95F-F2ED-714F-299BBCA13711}"/>
                </a:ext>
              </a:extLst>
            </p:cNvPr>
            <p:cNvCxnSpPr>
              <a:cxnSpLocks/>
            </p:cNvCxnSpPr>
            <p:nvPr/>
          </p:nvCxnSpPr>
          <p:spPr>
            <a:xfrm>
              <a:off x="7866187" y="3172609"/>
              <a:ext cx="213589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444F028-6E14-C30D-BEA4-E297D783EBF6}"/>
                </a:ext>
              </a:extLst>
            </p:cNvPr>
            <p:cNvCxnSpPr>
              <a:cxnSpLocks/>
            </p:cNvCxnSpPr>
            <p:nvPr/>
          </p:nvCxnSpPr>
          <p:spPr>
            <a:xfrm>
              <a:off x="7980488" y="3636967"/>
              <a:ext cx="202159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AAA86C9-B459-9B34-9059-16A340EDC8C5}"/>
                </a:ext>
              </a:extLst>
            </p:cNvPr>
            <p:cNvCxnSpPr>
              <a:cxnSpLocks/>
              <a:stCxn id="143" idx="4"/>
            </p:cNvCxnSpPr>
            <p:nvPr/>
          </p:nvCxnSpPr>
          <p:spPr>
            <a:xfrm flipV="1">
              <a:off x="9358459" y="2713129"/>
              <a:ext cx="0" cy="1021829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DB092F2-70B8-6123-6F2C-61F51206E43C}"/>
                </a:ext>
              </a:extLst>
            </p:cNvPr>
            <p:cNvSpPr/>
            <p:nvPr/>
          </p:nvSpPr>
          <p:spPr>
            <a:xfrm>
              <a:off x="9253310" y="3524660"/>
              <a:ext cx="210298" cy="21029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5AD13B22-7401-A0B3-0EAA-98677096202E}"/>
                    </a:ext>
                  </a:extLst>
                </p:cNvPr>
                <p:cNvSpPr txBox="1"/>
                <p:nvPr/>
              </p:nvSpPr>
              <p:spPr>
                <a:xfrm>
                  <a:off x="8957635" y="2060412"/>
                  <a:ext cx="837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5AD13B22-7401-A0B3-0EAA-9867709620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7635" y="2060412"/>
                  <a:ext cx="83792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B59A46FC-98C1-0150-C25A-1D343B3A19A9}"/>
                    </a:ext>
                  </a:extLst>
                </p:cNvPr>
                <p:cNvSpPr txBox="1"/>
                <p:nvPr/>
              </p:nvSpPr>
              <p:spPr>
                <a:xfrm>
                  <a:off x="8176332" y="2060412"/>
                  <a:ext cx="837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B59A46FC-98C1-0150-C25A-1D343B3A19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6332" y="2060412"/>
                  <a:ext cx="837922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C212518-9E72-6F8B-8376-623D2BE721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2109" y="2713129"/>
              <a:ext cx="0" cy="554814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A8B312DD-1873-DF80-F3F3-9ED1CD70CE42}"/>
                </a:ext>
              </a:extLst>
            </p:cNvPr>
            <p:cNvSpPr/>
            <p:nvPr/>
          </p:nvSpPr>
          <p:spPr>
            <a:xfrm>
              <a:off x="8435225" y="3071841"/>
              <a:ext cx="185644" cy="20334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6813A758-7F51-C6B4-A06D-A6782AE6CEC8}"/>
                    </a:ext>
                  </a:extLst>
                </p:cNvPr>
                <p:cNvSpPr txBox="1"/>
                <p:nvPr/>
              </p:nvSpPr>
              <p:spPr>
                <a:xfrm>
                  <a:off x="10309932" y="1689351"/>
                  <a:ext cx="837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6813A758-7F51-C6B4-A06D-A6782AE6CE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9932" y="1689351"/>
                  <a:ext cx="837922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738BBF83-A280-E5CD-7B85-8D235ADEA5F9}"/>
                    </a:ext>
                  </a:extLst>
                </p:cNvPr>
                <p:cNvSpPr txBox="1"/>
                <p:nvPr/>
              </p:nvSpPr>
              <p:spPr>
                <a:xfrm>
                  <a:off x="11198616" y="2449862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738BBF83-A280-E5CD-7B85-8D235ADEA5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8616" y="2449862"/>
                  <a:ext cx="533400" cy="461665"/>
                </a:xfrm>
                <a:prstGeom prst="rect">
                  <a:avLst/>
                </a:prstGeom>
                <a:blipFill>
                  <a:blip r:embed="rId30"/>
                  <a:stretch>
                    <a:fillRect l="-9091" r="-11364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9D6716B7-CBC5-0F98-8E6E-89A8BE43B80C}"/>
                    </a:ext>
                  </a:extLst>
                </p:cNvPr>
                <p:cNvSpPr txBox="1"/>
                <p:nvPr/>
              </p:nvSpPr>
              <p:spPr>
                <a:xfrm>
                  <a:off x="11241976" y="1981502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9D6716B7-CBC5-0F98-8E6E-89A8BE43B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1976" y="1981502"/>
                  <a:ext cx="533400" cy="461665"/>
                </a:xfrm>
                <a:prstGeom prst="rect">
                  <a:avLst/>
                </a:prstGeom>
                <a:blipFill>
                  <a:blip r:embed="rId31"/>
                  <a:stretch>
                    <a:fillRect l="-18605" r="-4651" b="-1621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587DE399-0B8D-EB5D-0EE3-A84A5CBFB0F4}"/>
                    </a:ext>
                  </a:extLst>
                </p:cNvPr>
                <p:cNvSpPr txBox="1"/>
                <p:nvPr/>
              </p:nvSpPr>
              <p:spPr>
                <a:xfrm>
                  <a:off x="11198616" y="2919762"/>
                  <a:ext cx="474452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587DE399-0B8D-EB5D-0EE3-A84A5CBFB0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8616" y="2919762"/>
                  <a:ext cx="474452" cy="461665"/>
                </a:xfrm>
                <a:prstGeom prst="rect">
                  <a:avLst/>
                </a:prstGeom>
                <a:blipFill>
                  <a:blip r:embed="rId32"/>
                  <a:stretch>
                    <a:fillRect l="-10256" r="-25641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C709DEBB-0C6D-32A7-D9D9-B15FF1E16843}"/>
                    </a:ext>
                  </a:extLst>
                </p:cNvPr>
                <p:cNvSpPr txBox="1"/>
                <p:nvPr/>
              </p:nvSpPr>
              <p:spPr>
                <a:xfrm>
                  <a:off x="11198616" y="3374687"/>
                  <a:ext cx="57676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C709DEBB-0C6D-32A7-D9D9-B15FF1E168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8616" y="3374687"/>
                  <a:ext cx="576760" cy="461665"/>
                </a:xfrm>
                <a:prstGeom prst="rect">
                  <a:avLst/>
                </a:prstGeom>
                <a:blipFill>
                  <a:blip r:embed="rId30"/>
                  <a:stretch>
                    <a:fillRect l="-8511" r="-4255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8" name="Picture 187">
            <a:extLst>
              <a:ext uri="{FF2B5EF4-FFF2-40B4-BE49-F238E27FC236}">
                <a16:creationId xmlns:a16="http://schemas.microsoft.com/office/drawing/2014/main" id="{73BF83A2-7DFE-6047-7F52-D51AD19C1C7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43998" y="372929"/>
            <a:ext cx="2150338" cy="903142"/>
          </a:xfrm>
          <a:prstGeom prst="rect">
            <a:avLst/>
          </a:prstGeom>
        </p:spPr>
      </p:pic>
      <p:sp>
        <p:nvSpPr>
          <p:cNvPr id="208" name="Content Placeholder 2">
            <a:extLst>
              <a:ext uri="{FF2B5EF4-FFF2-40B4-BE49-F238E27FC236}">
                <a16:creationId xmlns:a16="http://schemas.microsoft.com/office/drawing/2014/main" id="{FD2AEDE3-8258-DD07-BF9C-40FFA78743EB}"/>
              </a:ext>
            </a:extLst>
          </p:cNvPr>
          <p:cNvSpPr txBox="1">
            <a:spLocks/>
          </p:cNvSpPr>
          <p:nvPr/>
        </p:nvSpPr>
        <p:spPr>
          <a:xfrm>
            <a:off x="718939" y="4431901"/>
            <a:ext cx="10744200" cy="671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By making a query, Eve entangles herself with the truth table in a </a:t>
            </a:r>
            <a:r>
              <a:rPr lang="en-US" sz="2400" dirty="0">
                <a:solidFill>
                  <a:srgbClr val="CC0000"/>
                </a:solidFill>
              </a:rPr>
              <a:t>very clean way</a:t>
            </a:r>
            <a:r>
              <a:rPr lang="en-US" sz="2400" dirty="0"/>
              <a:t>, when observed in the Fourier basis!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766954D-82D4-5517-DC9C-7BFFC0E06585}"/>
              </a:ext>
            </a:extLst>
          </p:cNvPr>
          <p:cNvSpPr txBox="1"/>
          <p:nvPr/>
        </p:nvSpPr>
        <p:spPr>
          <a:xfrm>
            <a:off x="2005862" y="1374083"/>
            <a:ext cx="229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Standard Oracle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BECE4-FB93-FA12-3AC1-EC38F2006788}"/>
              </a:ext>
            </a:extLst>
          </p:cNvPr>
          <p:cNvSpPr txBox="1">
            <a:spLocks/>
          </p:cNvSpPr>
          <p:nvPr/>
        </p:nvSpPr>
        <p:spPr>
          <a:xfrm>
            <a:off x="457200" y="5998796"/>
            <a:ext cx="7924800" cy="66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 dirty="0"/>
              <a:t>[Mark </a:t>
            </a:r>
            <a:r>
              <a:rPr lang="en-US" sz="2400" dirty="0" err="1"/>
              <a:t>Zhandry</a:t>
            </a:r>
            <a:r>
              <a:rPr lang="en-US" sz="2400" dirty="0"/>
              <a:t> 2018: How to Record Quantum Queries]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34045-D776-F5EF-8CAB-CDFC74411EC0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500" y="147613"/>
            <a:ext cx="837922" cy="11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1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9DA1FF-240B-4247-AB8B-02EB665C3D99}"/>
              </a:ext>
            </a:extLst>
          </p:cNvPr>
          <p:cNvSpPr txBox="1">
            <a:spLocks/>
          </p:cNvSpPr>
          <p:nvPr/>
        </p:nvSpPr>
        <p:spPr>
          <a:xfrm>
            <a:off x="152400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What will you Learn from this Talk?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EF9817-BB8B-439A-ABC4-C70B9CFD1E0C}"/>
              </a:ext>
            </a:extLst>
          </p:cNvPr>
          <p:cNvCxnSpPr>
            <a:cxnSpLocks/>
          </p:cNvCxnSpPr>
          <p:nvPr/>
        </p:nvCxnSpPr>
        <p:spPr bwMode="auto">
          <a:xfrm>
            <a:off x="3581400" y="1295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2254C1C0-66DA-1A44-8795-EC881D62084B}"/>
              </a:ext>
            </a:extLst>
          </p:cNvPr>
          <p:cNvSpPr txBox="1">
            <a:spLocks noChangeArrowheads="1"/>
          </p:cNvSpPr>
          <p:nvPr/>
        </p:nvSpPr>
        <p:spPr>
          <a:xfrm>
            <a:off x="1187766" y="3499385"/>
            <a:ext cx="5719148" cy="18126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75" dirty="0">
                <a:solidFill>
                  <a:schemeClr val="tx1"/>
                </a:solidFill>
                <a:latin typeface="+mn-lt"/>
                <a:cs typeface="Arial" charset="0"/>
              </a:rPr>
              <a:t>Classical Random-Oracle Model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75" dirty="0">
                <a:solidFill>
                  <a:schemeClr val="tx1"/>
                </a:solidFill>
                <a:latin typeface="+mn-lt"/>
                <a:cs typeface="Arial" charset="0"/>
              </a:rPr>
              <a:t>Quantum Access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75" dirty="0">
                <a:solidFill>
                  <a:schemeClr val="tx1"/>
                </a:solidFill>
                <a:latin typeface="+mn-lt"/>
                <a:cs typeface="Arial" charset="0"/>
              </a:rPr>
              <a:t>Techniques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F79B1-4016-A64A-9590-83185B3D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479369"/>
            <a:ext cx="2133600" cy="2133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21EF2D-3A6F-124D-8BE6-B13099D0E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079" y="3494237"/>
            <a:ext cx="4572000" cy="59514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F2349D-ACBE-A882-0DEA-93E2D24434A0}"/>
              </a:ext>
            </a:extLst>
          </p:cNvPr>
          <p:cNvSpPr/>
          <p:nvPr/>
        </p:nvSpPr>
        <p:spPr>
          <a:xfrm>
            <a:off x="495300" y="1520555"/>
            <a:ext cx="11468100" cy="16036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900" b="1" dirty="0">
                <a:solidFill>
                  <a:schemeClr val="tx1"/>
                </a:solidFill>
                <a:latin typeface="+mn-lt"/>
                <a:cs typeface="Arial" charset="0"/>
              </a:rPr>
              <a:t>Take-Home Message: </a:t>
            </a:r>
            <a:r>
              <a:rPr lang="en-US" sz="2900" dirty="0">
                <a:solidFill>
                  <a:schemeClr val="tx1"/>
                </a:solidFill>
                <a:latin typeface="+mn-lt"/>
                <a:cs typeface="Arial" charset="0"/>
              </a:rPr>
              <a:t>Securing cryptography against quantum attackers requires more than switching mathematical assumptions.</a:t>
            </a:r>
          </a:p>
        </p:txBody>
      </p:sp>
    </p:spTree>
    <p:extLst>
      <p:ext uri="{BB962C8B-B14F-4D97-AF65-F5344CB8AC3E}">
        <p14:creationId xmlns:p14="http://schemas.microsoft.com/office/powerpoint/2010/main" val="23248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304800" y="940598"/>
            <a:ext cx="9982200" cy="176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Intuition: The quantum queries are </a:t>
            </a:r>
            <a:r>
              <a:rPr lang="en-US" sz="2400" dirty="0">
                <a:solidFill>
                  <a:srgbClr val="CC0000"/>
                </a:solidFill>
              </a:rPr>
              <a:t>recorded in the database</a:t>
            </a:r>
            <a:r>
              <a:rPr lang="en-US" sz="2400" dirty="0"/>
              <a:t>, an adversary can only learn about the function what is recorded there.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Using newer tools, such reasoning can be made almost classical.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QROM Techniques &amp; Results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BC26C72-0C09-3F4C-B41B-54410502FD1A}"/>
              </a:ext>
            </a:extLst>
          </p:cNvPr>
          <p:cNvSpPr txBox="1">
            <a:spLocks/>
          </p:cNvSpPr>
          <p:nvPr/>
        </p:nvSpPr>
        <p:spPr>
          <a:xfrm>
            <a:off x="1752600" y="5727576"/>
            <a:ext cx="4953000" cy="43204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16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646426B-BA8D-A34E-9822-C6011BA369D9}"/>
              </a:ext>
            </a:extLst>
          </p:cNvPr>
          <p:cNvSpPr txBox="1">
            <a:spLocks/>
          </p:cNvSpPr>
          <p:nvPr/>
        </p:nvSpPr>
        <p:spPr>
          <a:xfrm>
            <a:off x="304800" y="5409235"/>
            <a:ext cx="5943600" cy="636682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16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B366B-B12A-0A40-97D9-67B1243D7D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864" y="886493"/>
            <a:ext cx="1066792" cy="1066792"/>
          </a:xfrm>
          <a:prstGeom prst="rect">
            <a:avLst/>
          </a:prstGeom>
        </p:spPr>
      </p:pic>
      <p:pic>
        <p:nvPicPr>
          <p:cNvPr id="9" name="Graphic 8" descr="Atom">
            <a:extLst>
              <a:ext uri="{FF2B5EF4-FFF2-40B4-BE49-F238E27FC236}">
                <a16:creationId xmlns:a16="http://schemas.microsoft.com/office/drawing/2014/main" id="{C2F30D58-3034-8243-A349-DA6D6F40E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60625" y="1744801"/>
            <a:ext cx="691149" cy="6911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10D36F-A847-E375-313B-9973BD8F4B73}"/>
              </a:ext>
            </a:extLst>
          </p:cNvPr>
          <p:cNvSpPr txBox="1"/>
          <p:nvPr/>
        </p:nvSpPr>
        <p:spPr>
          <a:xfrm>
            <a:off x="696005" y="6058486"/>
            <a:ext cx="1046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2000" dirty="0">
                <a:solidFill>
                  <a:schemeClr val="tx1"/>
                </a:solidFill>
                <a:latin typeface="+mn-lt"/>
                <a:cs typeface="Arial" charset="0"/>
              </a:rPr>
              <a:t>[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Mark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charset="0"/>
              </a:rPr>
              <a:t>Zhandry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 2018: How to Record Quantum Queries, Chung, Fehr, Huang, Liao 2021,</a:t>
            </a:r>
            <a:b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en-US" sz="2000" dirty="0" err="1">
                <a:solidFill>
                  <a:schemeClr val="tx1"/>
                </a:solidFill>
                <a:latin typeface="+mn-lt"/>
                <a:cs typeface="Arial" charset="0"/>
              </a:rPr>
              <a:t>Yamakawa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charset="0"/>
              </a:rPr>
              <a:t>Zhandry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 2021 &amp; 2022]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EF27A5-B313-6358-DCE2-DB99B16F9F63}"/>
              </a:ext>
            </a:extLst>
          </p:cNvPr>
          <p:cNvSpPr txBox="1">
            <a:spLocks/>
          </p:cNvSpPr>
          <p:nvPr/>
        </p:nvSpPr>
        <p:spPr>
          <a:xfrm>
            <a:off x="304800" y="3615992"/>
            <a:ext cx="10363200" cy="2111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As consequence, most classical ROM results can be recovered in the QROM, albeit with some </a:t>
            </a:r>
            <a:r>
              <a:rPr lang="en-US" sz="2400" dirty="0">
                <a:solidFill>
                  <a:srgbClr val="CC0000"/>
                </a:solidFill>
              </a:rPr>
              <a:t>loss in security parameters</a:t>
            </a:r>
            <a:r>
              <a:rPr lang="en-US" sz="2400" dirty="0"/>
              <a:t>, making post-quantum cryptography less efficient.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Generic security upgrade from ROM to QROM is impossible.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2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9DA1FF-240B-4247-AB8B-02EB665C3D99}"/>
              </a:ext>
            </a:extLst>
          </p:cNvPr>
          <p:cNvSpPr txBox="1">
            <a:spLocks/>
          </p:cNvSpPr>
          <p:nvPr/>
        </p:nvSpPr>
        <p:spPr>
          <a:xfrm>
            <a:off x="152400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Summary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EF9817-BB8B-439A-ABC4-C70B9CFD1E0C}"/>
              </a:ext>
            </a:extLst>
          </p:cNvPr>
          <p:cNvCxnSpPr>
            <a:cxnSpLocks/>
          </p:cNvCxnSpPr>
          <p:nvPr/>
        </p:nvCxnSpPr>
        <p:spPr bwMode="auto">
          <a:xfrm>
            <a:off x="3581400" y="10668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F2349D-ACBE-A882-0DEA-93E2D24434A0}"/>
              </a:ext>
            </a:extLst>
          </p:cNvPr>
          <p:cNvSpPr/>
          <p:nvPr/>
        </p:nvSpPr>
        <p:spPr>
          <a:xfrm>
            <a:off x="495300" y="1336600"/>
            <a:ext cx="11468100" cy="14776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900" b="1" dirty="0">
                <a:solidFill>
                  <a:schemeClr val="tx1"/>
                </a:solidFill>
                <a:latin typeface="+mn-lt"/>
                <a:cs typeface="Arial" charset="0"/>
              </a:rPr>
              <a:t>Take-Home Message: </a:t>
            </a:r>
            <a:r>
              <a:rPr lang="en-US" sz="2900" dirty="0">
                <a:solidFill>
                  <a:schemeClr val="tx1"/>
                </a:solidFill>
                <a:latin typeface="+mn-lt"/>
                <a:cs typeface="Arial" charset="0"/>
              </a:rPr>
              <a:t>Securing cryptography against quantum attackers requires more than switching mathematical assumptions.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D1E484-A240-AEE9-22D0-914C04D25F8E}"/>
              </a:ext>
            </a:extLst>
          </p:cNvPr>
          <p:cNvSpPr txBox="1">
            <a:spLocks noChangeArrowheads="1"/>
          </p:cNvSpPr>
          <p:nvPr/>
        </p:nvSpPr>
        <p:spPr>
          <a:xfrm>
            <a:off x="2838254" y="3098620"/>
            <a:ext cx="6782191" cy="36689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 eaLnBrk="1" hangingPunct="1">
              <a:lnSpc>
                <a:spcPct val="2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Classical Random-Oracle Model</a:t>
            </a:r>
          </a:p>
          <a:p>
            <a:pPr marL="342900" indent="-342900" algn="l" eaLnBrk="1" hangingPunct="1">
              <a:lnSpc>
                <a:spcPct val="2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Quantum Access</a:t>
            </a:r>
          </a:p>
          <a:p>
            <a:pPr marL="342900" indent="-342900" algn="l" eaLnBrk="1" hangingPunct="1">
              <a:lnSpc>
                <a:spcPct val="2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Techniques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0B7042-2203-3DCD-D03C-44D3F725E4E9}"/>
              </a:ext>
            </a:extLst>
          </p:cNvPr>
          <p:cNvGrpSpPr/>
          <p:nvPr/>
        </p:nvGrpSpPr>
        <p:grpSpPr>
          <a:xfrm>
            <a:off x="542457" y="3200651"/>
            <a:ext cx="2029098" cy="2324080"/>
            <a:chOff x="7004992" y="3623616"/>
            <a:chExt cx="2029098" cy="2324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>
                  <a:extLst>
                    <a:ext uri="{FF2B5EF4-FFF2-40B4-BE49-F238E27FC236}">
                      <a16:creationId xmlns:a16="http://schemas.microsoft.com/office/drawing/2014/main" id="{A8ECAB7F-8F0E-7CCF-B7D3-EB7AD1E8D771}"/>
                    </a:ext>
                  </a:extLst>
                </p:cNvPr>
                <p:cNvSpPr/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839537CA-9F4F-D34F-8A62-8A789239EC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7E1EAF-A83A-930F-A2D1-CF88C981EBC8}"/>
                </a:ext>
              </a:extLst>
            </p:cNvPr>
            <p:cNvGrpSpPr/>
            <p:nvPr/>
          </p:nvGrpSpPr>
          <p:grpSpPr>
            <a:xfrm rot="5400000">
              <a:off x="8082711" y="4639706"/>
              <a:ext cx="319712" cy="513806"/>
              <a:chOff x="947057" y="4391297"/>
              <a:chExt cx="568409" cy="513806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7EDE2EB-129F-9AF8-7750-87C9868E0F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391297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EA232EA4-4DD8-B9FA-1E5F-9C4A606CC8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562566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AE051DE-8FD4-AAC7-79A0-76311A9B3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905103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9784506-7AB8-546B-F82E-9645A848D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733835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34637B-D2A1-FF16-43BC-E487EC85B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2513" y="3623616"/>
              <a:ext cx="960487" cy="758793"/>
            </a:xfrm>
            <a:prstGeom prst="rect">
              <a:avLst/>
            </a:prstGeom>
          </p:spPr>
        </p:pic>
        <p:pic>
          <p:nvPicPr>
            <p:cNvPr id="12" name="Picture 11" descr="QueenOfHearts.png">
              <a:extLst>
                <a:ext uri="{FF2B5EF4-FFF2-40B4-BE49-F238E27FC236}">
                  <a16:creationId xmlns:a16="http://schemas.microsoft.com/office/drawing/2014/main" id="{BFB2153F-0777-9267-DCD5-FCF74BD56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68682" y="5086308"/>
              <a:ext cx="960487" cy="861388"/>
            </a:xfrm>
            <a:prstGeom prst="rect">
              <a:avLst/>
            </a:prstGeom>
          </p:spPr>
        </p:pic>
        <p:pic>
          <p:nvPicPr>
            <p:cNvPr id="13" name="Graphic 12" descr="Atom">
              <a:extLst>
                <a:ext uri="{FF2B5EF4-FFF2-40B4-BE49-F238E27FC236}">
                  <a16:creationId xmlns:a16="http://schemas.microsoft.com/office/drawing/2014/main" id="{8814E77A-35CA-37E6-24D5-172C959DD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85131" y="4690978"/>
              <a:ext cx="691149" cy="69114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15BD09-F50C-EA8E-A172-435FAFBB4BE4}"/>
              </a:ext>
            </a:extLst>
          </p:cNvPr>
          <p:cNvGrpSpPr/>
          <p:nvPr/>
        </p:nvGrpSpPr>
        <p:grpSpPr>
          <a:xfrm>
            <a:off x="8884658" y="3009651"/>
            <a:ext cx="2883351" cy="2439067"/>
            <a:chOff x="8869895" y="355866"/>
            <a:chExt cx="2883351" cy="243906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556A62F-5452-F5F3-1B9D-74AE6B127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58287" y="420296"/>
              <a:ext cx="1394959" cy="1394959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E49B8F2-B66F-CBC7-BC18-0318D3FC2E38}"/>
                </a:ext>
              </a:extLst>
            </p:cNvPr>
            <p:cNvGrpSpPr/>
            <p:nvPr/>
          </p:nvGrpSpPr>
          <p:grpSpPr>
            <a:xfrm>
              <a:off x="8869895" y="355866"/>
              <a:ext cx="1375482" cy="2361888"/>
              <a:chOff x="8869895" y="355866"/>
              <a:chExt cx="1375482" cy="23618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rapezoid 12">
                    <a:extLst>
                      <a:ext uri="{FF2B5EF4-FFF2-40B4-BE49-F238E27FC236}">
                        <a16:creationId xmlns:a16="http://schemas.microsoft.com/office/drawing/2014/main" id="{DD08EF46-944B-CDC4-2305-CD35B5985A1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989646" y="1536965"/>
                    <a:ext cx="1175648" cy="556580"/>
                  </a:xfrm>
                  <a:prstGeom prst="trapezoid">
                    <a:avLst>
                      <a:gd name="adj" fmla="val 58486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Trapezoid 12">
                    <a:extLst>
                      <a:ext uri="{FF2B5EF4-FFF2-40B4-BE49-F238E27FC236}">
                        <a16:creationId xmlns:a16="http://schemas.microsoft.com/office/drawing/2014/main" id="{17320DC4-E9A1-07E6-EB41-33117A1E4C9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8989646" y="1536965"/>
                    <a:ext cx="1175648" cy="556580"/>
                  </a:xfrm>
                  <a:prstGeom prst="trapezoid">
                    <a:avLst>
                      <a:gd name="adj" fmla="val 58486"/>
                    </a:avLst>
                  </a:prstGeom>
                  <a:blipFill>
                    <a:blip r:embed="rId15"/>
                    <a:stretch>
                      <a:fillRect t="-347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Graphic 24" descr="Envelope">
                <a:extLst>
                  <a:ext uri="{FF2B5EF4-FFF2-40B4-BE49-F238E27FC236}">
                    <a16:creationId xmlns:a16="http://schemas.microsoft.com/office/drawing/2014/main" id="{1DCFA8EA-C2FB-D93E-880D-C10C6355F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869895" y="355866"/>
                <a:ext cx="1375482" cy="1375482"/>
              </a:xfrm>
              <a:prstGeom prst="rect">
                <a:avLst/>
              </a:prstGeom>
            </p:spPr>
          </p:pic>
          <p:pic>
            <p:nvPicPr>
              <p:cNvPr id="26" name="Graphic 25" descr="Envelope">
                <a:extLst>
                  <a:ext uri="{FF2B5EF4-FFF2-40B4-BE49-F238E27FC236}">
                    <a16:creationId xmlns:a16="http://schemas.microsoft.com/office/drawing/2014/main" id="{0B1C9B39-C8BA-2FD5-8165-36A2EDC81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262819" y="2073311"/>
                <a:ext cx="644443" cy="644443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3CB331-4A96-BCB6-ED90-576F93E47856}"/>
                </a:ext>
              </a:extLst>
            </p:cNvPr>
            <p:cNvGrpSpPr/>
            <p:nvPr/>
          </p:nvGrpSpPr>
          <p:grpSpPr>
            <a:xfrm>
              <a:off x="10603472" y="1877932"/>
              <a:ext cx="917001" cy="917001"/>
              <a:chOff x="5667371" y="906842"/>
              <a:chExt cx="1259671" cy="1259671"/>
            </a:xfrm>
          </p:grpSpPr>
          <p:pic>
            <p:nvPicPr>
              <p:cNvPr id="22" name="Graphic 21" descr="Envelope">
                <a:extLst>
                  <a:ext uri="{FF2B5EF4-FFF2-40B4-BE49-F238E27FC236}">
                    <a16:creationId xmlns:a16="http://schemas.microsoft.com/office/drawing/2014/main" id="{DF966B24-9609-A90F-6034-83650C264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5667371" y="906842"/>
                <a:ext cx="1259671" cy="1259671"/>
              </a:xfrm>
              <a:prstGeom prst="rect">
                <a:avLst/>
              </a:prstGeom>
            </p:spPr>
          </p:pic>
          <p:pic>
            <p:nvPicPr>
              <p:cNvPr id="23" name="Graphic 22" descr="Ribbon">
                <a:extLst>
                  <a:ext uri="{FF2B5EF4-FFF2-40B4-BE49-F238E27FC236}">
                    <a16:creationId xmlns:a16="http://schemas.microsoft.com/office/drawing/2014/main" id="{F7AA5A56-FFDA-4916-1B48-3C2FC5AD1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6329407" y="1683698"/>
                <a:ext cx="395430" cy="395430"/>
              </a:xfrm>
              <a:prstGeom prst="rect">
                <a:avLst/>
              </a:prstGeom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F2F9F9-2BD3-CBEF-9679-C0007AE0E039}"/>
              </a:ext>
            </a:extLst>
          </p:cNvPr>
          <p:cNvGrpSpPr/>
          <p:nvPr/>
        </p:nvGrpSpPr>
        <p:grpSpPr>
          <a:xfrm>
            <a:off x="7776647" y="4785778"/>
            <a:ext cx="1457735" cy="1512464"/>
            <a:chOff x="7686265" y="3429000"/>
            <a:chExt cx="1457735" cy="151246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4A42230-78B0-F43A-65F9-72C21449B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6265" y="3429000"/>
              <a:ext cx="1066792" cy="1066792"/>
            </a:xfrm>
            <a:prstGeom prst="rect">
              <a:avLst/>
            </a:prstGeom>
          </p:spPr>
        </p:pic>
        <p:pic>
          <p:nvPicPr>
            <p:cNvPr id="29" name="Graphic 28" descr="Atom">
              <a:extLst>
                <a:ext uri="{FF2B5EF4-FFF2-40B4-BE49-F238E27FC236}">
                  <a16:creationId xmlns:a16="http://schemas.microsoft.com/office/drawing/2014/main" id="{201356FB-436D-6D7E-79ED-12E0BC36D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52851" y="4250315"/>
              <a:ext cx="691149" cy="691149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617C7B2-1137-C8D9-FEF3-8A15E6DCC70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60725" y="4885874"/>
            <a:ext cx="2150338" cy="9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850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17659" y="762000"/>
            <a:ext cx="6107949" cy="864096"/>
          </a:xfrm>
        </p:spPr>
        <p:txBody>
          <a:bodyPr/>
          <a:lstStyle/>
          <a:p>
            <a:r>
              <a:rPr lang="en-US" sz="3600" dirty="0"/>
              <a:t>Thank you for your attention!</a:t>
            </a:r>
            <a:endParaRPr lang="en-US" sz="3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986190" y="2667000"/>
            <a:ext cx="4800600" cy="535785"/>
          </a:xfrm>
        </p:spPr>
        <p:txBody>
          <a:bodyPr>
            <a:normAutofit fontScale="92500" lnSpcReduction="20000"/>
          </a:bodyPr>
          <a:lstStyle/>
          <a:p>
            <a:r>
              <a:rPr lang="en-US" sz="4050" dirty="0"/>
              <a:t>Questions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646" y="2234953"/>
            <a:ext cx="1444284" cy="1680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A807BA-E562-AF03-88F4-BC1CA4B99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432806"/>
            <a:ext cx="1224822" cy="1324518"/>
          </a:xfrm>
          <a:prstGeom prst="rect">
            <a:avLst/>
          </a:prstGeom>
        </p:spPr>
      </p:pic>
      <p:pic>
        <p:nvPicPr>
          <p:cNvPr id="4" name="Picture 3" descr="QuSoft_logo_RGB.eps">
            <a:extLst>
              <a:ext uri="{FF2B5EF4-FFF2-40B4-BE49-F238E27FC236}">
                <a16:creationId xmlns:a16="http://schemas.microsoft.com/office/drawing/2014/main" id="{6597DE56-F9C2-F620-3D6F-244A6279EC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00"/>
          <a:stretch/>
        </p:blipFill>
        <p:spPr>
          <a:xfrm>
            <a:off x="2297833" y="4871889"/>
            <a:ext cx="2326047" cy="65522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06A8FF4-C802-2802-7D50-477083D1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86" y="4659125"/>
            <a:ext cx="353494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8E5468-72C2-4F31-EBBD-0E93CDF7DB21}"/>
              </a:ext>
            </a:extLst>
          </p:cNvPr>
          <p:cNvGrpSpPr/>
          <p:nvPr/>
        </p:nvGrpSpPr>
        <p:grpSpPr>
          <a:xfrm>
            <a:off x="5315891" y="4812447"/>
            <a:ext cx="1937813" cy="944877"/>
            <a:chOff x="4372987" y="4314530"/>
            <a:chExt cx="3454465" cy="1716097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3DB8C434-872F-772C-4B10-8A81FB81C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48829" b="9281"/>
            <a:stretch/>
          </p:blipFill>
          <p:spPr>
            <a:xfrm>
              <a:off x="4372987" y="4314530"/>
              <a:ext cx="3446025" cy="171609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98AF3E-84C6-CDB5-AAB1-902E04638243}"/>
                </a:ext>
              </a:extLst>
            </p:cNvPr>
            <p:cNvSpPr/>
            <p:nvPr/>
          </p:nvSpPr>
          <p:spPr>
            <a:xfrm>
              <a:off x="6699034" y="5527113"/>
              <a:ext cx="1128418" cy="503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46753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1143000" y="914399"/>
            <a:ext cx="10820400" cy="5029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Query lower bounds for searching and (multi-)collisions in random functions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Fujisaki-Okamoto transformation (to build public-key encryption)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Fiat-Shamir transform (for digital signatures)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Indifferentiability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4-round </a:t>
            </a:r>
            <a:r>
              <a:rPr lang="en-US" sz="2400" dirty="0" err="1"/>
              <a:t>Luby-Rackoff</a:t>
            </a:r>
            <a:r>
              <a:rPr lang="en-US" sz="2400" dirty="0"/>
              <a:t>/Feistel construction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Succinct arguments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Separations between ROM and QROM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Adaptive reprogramming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Numerous Applications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BC26C72-0C09-3F4C-B41B-54410502FD1A}"/>
              </a:ext>
            </a:extLst>
          </p:cNvPr>
          <p:cNvSpPr txBox="1">
            <a:spLocks/>
          </p:cNvSpPr>
          <p:nvPr/>
        </p:nvSpPr>
        <p:spPr>
          <a:xfrm>
            <a:off x="1752600" y="5727576"/>
            <a:ext cx="4953000" cy="43204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16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93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DA728F-E6AA-44B9-8C90-E4A8B06893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914399"/>
                <a:ext cx="9971073" cy="4876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A Random Oracle (RO) is a </a:t>
                </a:r>
                <a:r>
                  <a:rPr lang="en-US" sz="2400" b="1" dirty="0"/>
                  <a:t>random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How many such functions are there?  </a:t>
                </a:r>
                <a:endParaRPr lang="en-US" sz="2000" dirty="0"/>
              </a:p>
              <a:p>
                <a:pPr marL="914400" lvl="1" indent="-457200" fontAlgn="auto">
                  <a:lnSpc>
                    <a:spcPct val="12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914400" lvl="1" indent="-457200" fontAlgn="auto">
                  <a:lnSpc>
                    <a:spcPct val="12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914400" lvl="1" indent="-457200" fontAlgn="auto">
                  <a:lnSpc>
                    <a:spcPct val="12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)!</m:t>
                    </m:r>
                  </m:oMath>
                </a14:m>
                <a:endParaRPr lang="en-US" sz="2000" dirty="0"/>
              </a:p>
              <a:p>
                <a:pPr marL="914400" lvl="1" indent="-457200" fontAlgn="auto">
                  <a:lnSpc>
                    <a:spcPct val="12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endParaRPr lang="en-US" sz="2000" dirty="0"/>
              </a:p>
              <a:p>
                <a:pPr marL="914400" lvl="1" indent="-457200" fontAlgn="auto">
                  <a:lnSpc>
                    <a:spcPct val="12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endParaRPr lang="en-US" sz="20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Truth table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: 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Just specifying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requires </a:t>
                </a:r>
                <a:br>
                  <a:rPr lang="en-US" sz="2400" dirty="0"/>
                </a:br>
                <a:r>
                  <a:rPr lang="en-US" sz="2400" dirty="0"/>
                  <a:t>exponentially many bits!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DA728F-E6AA-44B9-8C90-E4A8B068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914399"/>
                <a:ext cx="9971073" cy="4876799"/>
              </a:xfrm>
              <a:prstGeom prst="rect">
                <a:avLst/>
              </a:prstGeom>
              <a:blipFill>
                <a:blip r:embed="rId3"/>
                <a:stretch>
                  <a:fillRect l="-891" b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Random Oracle (RO)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D6FF53E-0DDE-9742-A5C0-E96ECBE6C2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9541015"/>
                  </p:ext>
                </p:extLst>
              </p:nvPr>
            </p:nvGraphicFramePr>
            <p:xfrm>
              <a:off x="5334000" y="2895607"/>
              <a:ext cx="3424933" cy="2514593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274838">
                      <a:extLst>
                        <a:ext uri="{9D8B030D-6E8A-4147-A177-3AD203B41FA5}">
                          <a16:colId xmlns:a16="http://schemas.microsoft.com/office/drawing/2014/main" val="663146811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2923589699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580109161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2487153268"/>
                        </a:ext>
                      </a:extLst>
                    </a:gridCol>
                    <a:gridCol w="719697">
                      <a:extLst>
                        <a:ext uri="{9D8B030D-6E8A-4147-A177-3AD203B41FA5}">
                          <a16:colId xmlns:a16="http://schemas.microsoft.com/office/drawing/2014/main" val="2449065016"/>
                        </a:ext>
                      </a:extLst>
                    </a:gridCol>
                    <a:gridCol w="376933">
                      <a:extLst>
                        <a:ext uri="{9D8B030D-6E8A-4147-A177-3AD203B41FA5}">
                          <a16:colId xmlns:a16="http://schemas.microsoft.com/office/drawing/2014/main" val="380017992"/>
                        </a:ext>
                      </a:extLst>
                    </a:gridCol>
                  </a:tblGrid>
                  <a:tr h="4592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1805720"/>
                      </a:ext>
                    </a:extLst>
                  </a:tr>
                  <a:tr h="5320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6150376"/>
                      </a:ext>
                    </a:extLst>
                  </a:tr>
                  <a:tr h="5320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973644"/>
                      </a:ext>
                    </a:extLst>
                  </a:tr>
                  <a:tr h="5320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7519640"/>
                      </a:ext>
                    </a:extLst>
                  </a:tr>
                  <a:tr h="45921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127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D6FF53E-0DDE-9742-A5C0-E96ECBE6C2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9541015"/>
                  </p:ext>
                </p:extLst>
              </p:nvPr>
            </p:nvGraphicFramePr>
            <p:xfrm>
              <a:off x="5334000" y="2895607"/>
              <a:ext cx="3424933" cy="2514593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274838">
                      <a:extLst>
                        <a:ext uri="{9D8B030D-6E8A-4147-A177-3AD203B41FA5}">
                          <a16:colId xmlns:a16="http://schemas.microsoft.com/office/drawing/2014/main" val="663146811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2923589699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580109161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2487153268"/>
                        </a:ext>
                      </a:extLst>
                    </a:gridCol>
                    <a:gridCol w="719697">
                      <a:extLst>
                        <a:ext uri="{9D8B030D-6E8A-4147-A177-3AD203B41FA5}">
                          <a16:colId xmlns:a16="http://schemas.microsoft.com/office/drawing/2014/main" val="2449065016"/>
                        </a:ext>
                      </a:extLst>
                    </a:gridCol>
                    <a:gridCol w="376933">
                      <a:extLst>
                        <a:ext uri="{9D8B030D-6E8A-4147-A177-3AD203B41FA5}">
                          <a16:colId xmlns:a16="http://schemas.microsoft.com/office/drawing/2014/main" val="380017992"/>
                        </a:ext>
                      </a:extLst>
                    </a:gridCol>
                  </a:tblGrid>
                  <a:tr h="459214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990" t="-5556" r="-168317" b="-4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330357" t="-5556" r="-55357" b="-4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1805720"/>
                      </a:ext>
                    </a:extLst>
                  </a:tr>
                  <a:tr h="53205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990" t="-90476" r="-168317" b="-2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330357" t="-90476" r="-55357" b="-2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6150376"/>
                      </a:ext>
                    </a:extLst>
                  </a:tr>
                  <a:tr h="53205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990" t="-190476" r="-168317" b="-1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330357" t="-190476" r="-55357" b="-1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973644"/>
                      </a:ext>
                    </a:extLst>
                  </a:tr>
                  <a:tr h="53205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990" t="-290476" r="-168317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330357" t="-290476" r="-55357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7519640"/>
                      </a:ext>
                    </a:extLst>
                  </a:tr>
                  <a:tr h="459214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990" t="-455556" r="-168317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330357" t="-455556" r="-55357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12709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0139DAB-4991-3141-A010-6A1E6941FABF}"/>
              </a:ext>
            </a:extLst>
          </p:cNvPr>
          <p:cNvGrpSpPr/>
          <p:nvPr/>
        </p:nvGrpSpPr>
        <p:grpSpPr>
          <a:xfrm>
            <a:off x="6553199" y="2120157"/>
            <a:ext cx="2205733" cy="623048"/>
            <a:chOff x="5517295" y="2120153"/>
            <a:chExt cx="2205733" cy="623048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E895B37D-AD27-CD44-9D9A-681103D55F73}"/>
                </a:ext>
              </a:extLst>
            </p:cNvPr>
            <p:cNvSpPr/>
            <p:nvPr/>
          </p:nvSpPr>
          <p:spPr>
            <a:xfrm rot="5400000">
              <a:off x="6496336" y="1516509"/>
              <a:ext cx="247651" cy="2205733"/>
            </a:xfrm>
            <a:prstGeom prst="leftBrace">
              <a:avLst>
                <a:gd name="adj1" fmla="val 35360"/>
                <a:gd name="adj2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BE8F30C-1144-DF48-B7A5-2F4261EAE0E3}"/>
                    </a:ext>
                  </a:extLst>
                </p:cNvPr>
                <p:cNvSpPr txBox="1"/>
                <p:nvPr/>
              </p:nvSpPr>
              <p:spPr>
                <a:xfrm>
                  <a:off x="6086814" y="2120153"/>
                  <a:ext cx="12705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columns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BE8F30C-1144-DF48-B7A5-2F4261EAE0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814" y="2120153"/>
                  <a:ext cx="1270541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6250" r="-396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60D15FF-5CBF-8A4B-B1F6-0568502C62BF}"/>
              </a:ext>
            </a:extLst>
          </p:cNvPr>
          <p:cNvGrpSpPr/>
          <p:nvPr/>
        </p:nvGrpSpPr>
        <p:grpSpPr>
          <a:xfrm>
            <a:off x="8915400" y="2937774"/>
            <a:ext cx="1242885" cy="2472425"/>
            <a:chOff x="7879496" y="2937767"/>
            <a:chExt cx="1242885" cy="2472425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830E5BF2-5A7D-FB4F-9AAE-6BB60E023EE4}"/>
                </a:ext>
              </a:extLst>
            </p:cNvPr>
            <p:cNvSpPr/>
            <p:nvPr/>
          </p:nvSpPr>
          <p:spPr>
            <a:xfrm rot="10800000">
              <a:off x="7879496" y="2937767"/>
              <a:ext cx="228600" cy="2472425"/>
            </a:xfrm>
            <a:prstGeom prst="leftBrace">
              <a:avLst>
                <a:gd name="adj1" fmla="val 35360"/>
                <a:gd name="adj2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3B66973-1646-464F-A74C-D4F3BD096A91}"/>
                    </a:ext>
                  </a:extLst>
                </p:cNvPr>
                <p:cNvSpPr txBox="1"/>
                <p:nvPr/>
              </p:nvSpPr>
              <p:spPr>
                <a:xfrm>
                  <a:off x="8100883" y="3973925"/>
                  <a:ext cx="10214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rows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3B66973-1646-464F-A74C-D4F3BD096A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883" y="3973925"/>
                  <a:ext cx="1021498" cy="400110"/>
                </a:xfrm>
                <a:prstGeom prst="rect">
                  <a:avLst/>
                </a:prstGeom>
                <a:blipFill>
                  <a:blip r:embed="rId8"/>
                  <a:stretch>
                    <a:fillRect t="-6061" r="-6173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84039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DA728F-E6AA-44B9-8C90-E4A8B06893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2918" y="1046629"/>
                <a:ext cx="8843082" cy="3733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A cryptographic hash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Takes arbitrary-length input strings, outputs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bits.</a:t>
                </a:r>
                <a:endParaRPr lang="en-US" sz="2000" dirty="0"/>
              </a:p>
              <a:p>
                <a:pPr marL="0" indent="0" fontAlgn="auto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2400" dirty="0"/>
                  <a:t>Example </a:t>
                </a:r>
                <a:r>
                  <a:rPr lang="en-US" sz="2400" dirty="0">
                    <a:hlinkClick r:id="rId3"/>
                  </a:rPr>
                  <a:t>SHA-3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=256 </m:t>
                    </m:r>
                  </m:oMath>
                </a14:m>
                <a:r>
                  <a:rPr lang="en-US" sz="2400" dirty="0"/>
                  <a:t>bits </a:t>
                </a:r>
                <a:br>
                  <a:rPr lang="en-US" sz="2400" dirty="0"/>
                </a:br>
                <a:r>
                  <a:rPr lang="en-US" sz="1600" dirty="0">
                    <a:latin typeface="MingLiU" panose="02020509000000000000" pitchFamily="49" charset="-120"/>
                    <a:ea typeface="MingLiU" panose="02020509000000000000" pitchFamily="49" charset="-120"/>
                  </a:rPr>
                  <a:t>SHA-3("The quick brown fox jumps over the lazy dog")=</a:t>
                </a:r>
              </a:p>
              <a:p>
                <a:pPr marL="0" indent="0" fontAlgn="auto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600" dirty="0">
                    <a:latin typeface="MingLiU" panose="02020509000000000000" pitchFamily="49" charset="-120"/>
                    <a:ea typeface="MingLiU" panose="02020509000000000000" pitchFamily="49" charset="-120"/>
                  </a:rPr>
                  <a:t>0xf4202e3c5852f9182a0430fd8144f0a74b95e7417ecae17db0f8cfeed0e3e66e</a:t>
                </a:r>
              </a:p>
              <a:p>
                <a:pPr marL="0" indent="0" fontAlgn="auto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600" dirty="0">
                    <a:latin typeface="MingLiU" panose="02020509000000000000" pitchFamily="49" charset="-120"/>
                    <a:ea typeface="MingLiU" panose="02020509000000000000" pitchFamily="49" charset="-120"/>
                  </a:rPr>
                  <a:t>SHA-3("The quick brown fox jumps over the lazy </a:t>
                </a:r>
                <a:r>
                  <a:rPr lang="en-US" sz="1600" dirty="0" err="1">
                    <a:latin typeface="MingLiU" panose="02020509000000000000" pitchFamily="49" charset="-120"/>
                    <a:ea typeface="MingLiU" panose="02020509000000000000" pitchFamily="49" charset="-120"/>
                  </a:rPr>
                  <a:t>do</a:t>
                </a:r>
                <a:r>
                  <a:rPr lang="en-US" sz="1600" dirty="0" err="1">
                    <a:highlight>
                      <a:srgbClr val="FFFF00"/>
                    </a:highlight>
                    <a:latin typeface="MingLiU" panose="02020509000000000000" pitchFamily="49" charset="-120"/>
                    <a:ea typeface="MingLiU" panose="02020509000000000000" pitchFamily="49" charset="-120"/>
                  </a:rPr>
                  <a:t>f</a:t>
                </a:r>
                <a:r>
                  <a:rPr lang="en-US" sz="1600" dirty="0">
                    <a:latin typeface="MingLiU" panose="02020509000000000000" pitchFamily="49" charset="-120"/>
                    <a:ea typeface="MingLiU" panose="02020509000000000000" pitchFamily="49" charset="-120"/>
                  </a:rPr>
                  <a:t>")=</a:t>
                </a:r>
              </a:p>
              <a:p>
                <a:pPr marL="0" indent="0" fontAlgn="auto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600" dirty="0">
                    <a:latin typeface="MingLiU" panose="02020509000000000000" pitchFamily="49" charset="-120"/>
                    <a:ea typeface="MingLiU" panose="02020509000000000000" pitchFamily="49" charset="-120"/>
                  </a:rPr>
                  <a:t>0x853f4538be0db9621a6cea659a06c1107b1f83f02b13d18297bd39d7411cf10c</a:t>
                </a:r>
                <a:endParaRPr lang="en-US" sz="240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DA728F-E6AA-44B9-8C90-E4A8B068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18" y="1046629"/>
                <a:ext cx="8843082" cy="3733800"/>
              </a:xfrm>
              <a:prstGeom prst="rect">
                <a:avLst/>
              </a:prstGeom>
              <a:blipFill>
                <a:blip r:embed="rId4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Hash Functions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8E74C8-72C5-8741-B5C1-2BED228BA80D}"/>
              </a:ext>
            </a:extLst>
          </p:cNvPr>
          <p:cNvSpPr txBox="1">
            <a:spLocks/>
          </p:cNvSpPr>
          <p:nvPr/>
        </p:nvSpPr>
        <p:spPr>
          <a:xfrm>
            <a:off x="1062918" y="4369035"/>
            <a:ext cx="10443282" cy="1117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Hash functions have (infinitely many) collisions, but they should be hard to find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An ideal hash function should behave as random oracle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00A9759D-14CC-D140-AA26-4ADF163E2AB9}"/>
                  </a:ext>
                </a:extLst>
              </p:cNvPr>
              <p:cNvSpPr/>
              <p:nvPr/>
            </p:nvSpPr>
            <p:spPr>
              <a:xfrm rot="10800000">
                <a:off x="9873351" y="2051387"/>
                <a:ext cx="1175648" cy="556580"/>
              </a:xfrm>
              <a:prstGeom prst="trapezoid">
                <a:avLst>
                  <a:gd name="adj" fmla="val 584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00A9759D-14CC-D140-AA26-4ADF163E2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9873351" y="2051387"/>
                <a:ext cx="1175648" cy="556580"/>
              </a:xfrm>
              <a:prstGeom prst="trapezoid">
                <a:avLst>
                  <a:gd name="adj" fmla="val 58486"/>
                </a:avLst>
              </a:prstGeom>
              <a:blipFill>
                <a:blip r:embed="rId5"/>
                <a:stretch>
                  <a:fillRect t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phic 13" descr="Envelope">
            <a:extLst>
              <a:ext uri="{FF2B5EF4-FFF2-40B4-BE49-F238E27FC236}">
                <a16:creationId xmlns:a16="http://schemas.microsoft.com/office/drawing/2014/main" id="{DF5FACFA-76D9-C545-AB5D-AE5FD057D4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53600" y="870288"/>
            <a:ext cx="1375482" cy="1375482"/>
          </a:xfrm>
          <a:prstGeom prst="rect">
            <a:avLst/>
          </a:prstGeom>
        </p:spPr>
      </p:pic>
      <p:pic>
        <p:nvPicPr>
          <p:cNvPr id="15" name="Graphic 14" descr="Envelope">
            <a:extLst>
              <a:ext uri="{FF2B5EF4-FFF2-40B4-BE49-F238E27FC236}">
                <a16:creationId xmlns:a16="http://schemas.microsoft.com/office/drawing/2014/main" id="{03E5577E-7CAE-5642-9DC1-3F4D6C525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6524" y="2587733"/>
            <a:ext cx="644443" cy="64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Hash Functions As Random Oracles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D1996A3-EA78-4B4C-8620-67D6527715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4359" y="2078508"/>
                <a:ext cx="8188037" cy="42333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sz="2400" b="1" dirty="0"/>
                  <a:t>Theorem:</a:t>
                </a:r>
                <a:r>
                  <a:rPr lang="en-US" sz="2400" dirty="0"/>
                  <a:t> In a random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it is difficult to find </a:t>
                </a:r>
                <a:r>
                  <a:rPr lang="en-US" sz="2400" dirty="0">
                    <a:solidFill>
                      <a:srgbClr val="CC0000"/>
                    </a:solidFill>
                  </a:rPr>
                  <a:t>two colliding inputs</a:t>
                </a:r>
                <a:r>
                  <a:rPr lang="en-US" sz="2400" dirty="0"/>
                  <a:t>. Formally, for any adversary A making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queries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we have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br>
                  <a:rPr lang="en-US" sz="240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]≤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sz="2400" b="1" dirty="0"/>
                  <a:t>Proof:</a:t>
                </a: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be the list of A’s distinct queries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. For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the outputs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are independent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-bit strings. The probability that two of them collide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, and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pairs.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D1996A3-EA78-4B4C-8620-67D652771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59" y="2078508"/>
                <a:ext cx="8188037" cy="4233389"/>
              </a:xfrm>
              <a:prstGeom prst="rect">
                <a:avLst/>
              </a:prstGeom>
              <a:blipFill>
                <a:blip r:embed="rId3"/>
                <a:stretch>
                  <a:fillRect l="-929" t="-898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087D084-2491-EE46-89FD-2BB393B3683D}"/>
              </a:ext>
            </a:extLst>
          </p:cNvPr>
          <p:cNvSpPr/>
          <p:nvPr/>
        </p:nvSpPr>
        <p:spPr>
          <a:xfrm>
            <a:off x="8610600" y="5715000"/>
            <a:ext cx="228600" cy="228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994BF7-0CFB-5248-8635-59002D4B51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430" y="4216704"/>
            <a:ext cx="1179821" cy="1179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rapezoid 12">
                <a:extLst>
                  <a:ext uri="{FF2B5EF4-FFF2-40B4-BE49-F238E27FC236}">
                    <a16:creationId xmlns:a16="http://schemas.microsoft.com/office/drawing/2014/main" id="{B8031A65-EB75-F5A7-FA57-FF2DE73488AD}"/>
                  </a:ext>
                </a:extLst>
              </p:cNvPr>
              <p:cNvSpPr/>
              <p:nvPr/>
            </p:nvSpPr>
            <p:spPr>
              <a:xfrm rot="10800000">
                <a:off x="9873351" y="2607968"/>
                <a:ext cx="1175648" cy="556580"/>
              </a:xfrm>
              <a:prstGeom prst="trapezoid">
                <a:avLst>
                  <a:gd name="adj" fmla="val 584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rapezoid 12">
                <a:extLst>
                  <a:ext uri="{FF2B5EF4-FFF2-40B4-BE49-F238E27FC236}">
                    <a16:creationId xmlns:a16="http://schemas.microsoft.com/office/drawing/2014/main" id="{B8031A65-EB75-F5A7-FA57-FF2DE7348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9873351" y="2607968"/>
                <a:ext cx="1175648" cy="556580"/>
              </a:xfrm>
              <a:prstGeom prst="trapezoid">
                <a:avLst>
                  <a:gd name="adj" fmla="val 58486"/>
                </a:avLst>
              </a:prstGeom>
              <a:blipFill>
                <a:blip r:embed="rId5"/>
                <a:stretch>
                  <a:fillRect t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Envelope">
            <a:extLst>
              <a:ext uri="{FF2B5EF4-FFF2-40B4-BE49-F238E27FC236}">
                <a16:creationId xmlns:a16="http://schemas.microsoft.com/office/drawing/2014/main" id="{BF366BF0-16F0-6B60-563D-E4529D190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53600" y="1426869"/>
            <a:ext cx="1375482" cy="1375482"/>
          </a:xfrm>
          <a:prstGeom prst="rect">
            <a:avLst/>
          </a:prstGeom>
        </p:spPr>
      </p:pic>
      <p:pic>
        <p:nvPicPr>
          <p:cNvPr id="6" name="Graphic 5" descr="Envelope">
            <a:extLst>
              <a:ext uri="{FF2B5EF4-FFF2-40B4-BE49-F238E27FC236}">
                <a16:creationId xmlns:a16="http://schemas.microsoft.com/office/drawing/2014/main" id="{02300018-258D-1439-C336-E786280E2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6524" y="3144314"/>
            <a:ext cx="644443" cy="6444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E0F87-6DF1-42D9-604A-C9091307AC32}"/>
              </a:ext>
            </a:extLst>
          </p:cNvPr>
          <p:cNvSpPr txBox="1">
            <a:spLocks/>
          </p:cNvSpPr>
          <p:nvPr/>
        </p:nvSpPr>
        <p:spPr>
          <a:xfrm>
            <a:off x="874359" y="934021"/>
            <a:ext cx="10443282" cy="1117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Hash functions have (infinitely many) collisions, but they should be hard to find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An ideal hash function should behave as random oracle</a:t>
            </a:r>
          </a:p>
        </p:txBody>
      </p:sp>
    </p:spTree>
    <p:extLst>
      <p:ext uri="{BB962C8B-B14F-4D97-AF65-F5344CB8AC3E}">
        <p14:creationId xmlns:p14="http://schemas.microsoft.com/office/powerpoint/2010/main" val="290722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">
            <a:extLst>
              <a:ext uri="{FF2B5EF4-FFF2-40B4-BE49-F238E27FC236}">
                <a16:creationId xmlns:a16="http://schemas.microsoft.com/office/drawing/2014/main" id="{CBE586FB-A2E4-A54E-A497-2172EC515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871" y="1502279"/>
            <a:ext cx="1891865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pPr algn="l"/>
            <a:endParaRPr lang="en-US" sz="24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" name="Graphic 31" descr="Envelope">
            <a:extLst>
              <a:ext uri="{FF2B5EF4-FFF2-40B4-BE49-F238E27FC236}">
                <a16:creationId xmlns:a16="http://schemas.microsoft.com/office/drawing/2014/main" id="{2592B4F9-A20E-B84E-98E1-F6F7891A3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3430" y="906842"/>
            <a:ext cx="1259671" cy="12596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Digital Signatures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E6A859-35A7-9844-8A06-6EACD6E13A3D}"/>
              </a:ext>
            </a:extLst>
          </p:cNvPr>
          <p:cNvSpPr txBox="1"/>
          <p:nvPr/>
        </p:nvSpPr>
        <p:spPr>
          <a:xfrm>
            <a:off x="2667000" y="1476368"/>
            <a:ext cx="873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Alice</a:t>
            </a:r>
          </a:p>
        </p:txBody>
      </p:sp>
      <p:pic>
        <p:nvPicPr>
          <p:cNvPr id="7" name="Picture 6" descr="AliceBlue.eps">
            <a:extLst>
              <a:ext uri="{FF2B5EF4-FFF2-40B4-BE49-F238E27FC236}">
                <a16:creationId xmlns:a16="http://schemas.microsoft.com/office/drawing/2014/main" id="{E02BB7D4-B328-754B-9F0F-536DB96B54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87691" y="1476368"/>
            <a:ext cx="794805" cy="8100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1DF9395-A593-EF41-B378-BA9499014634}"/>
              </a:ext>
            </a:extLst>
          </p:cNvPr>
          <p:cNvGrpSpPr/>
          <p:nvPr/>
        </p:nvGrpSpPr>
        <p:grpSpPr>
          <a:xfrm>
            <a:off x="5014914" y="1669757"/>
            <a:ext cx="1592840" cy="1421682"/>
            <a:chOff x="2987824" y="1644029"/>
            <a:chExt cx="2123787" cy="1788477"/>
          </a:xfrm>
        </p:grpSpPr>
        <p:sp>
          <p:nvSpPr>
            <p:cNvPr id="9" name="Line 27">
              <a:extLst>
                <a:ext uri="{FF2B5EF4-FFF2-40B4-BE49-F238E27FC236}">
                  <a16:creationId xmlns:a16="http://schemas.microsoft.com/office/drawing/2014/main" id="{7D829AC8-76F1-224D-9C4B-EC61B4D23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1920" y="1644029"/>
              <a:ext cx="416553" cy="70485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2FE4BC-D0BC-A14D-98E8-A14278950A59}"/>
                </a:ext>
              </a:extLst>
            </p:cNvPr>
            <p:cNvSpPr txBox="1"/>
            <p:nvPr/>
          </p:nvSpPr>
          <p:spPr>
            <a:xfrm>
              <a:off x="4211960" y="2492896"/>
              <a:ext cx="899651" cy="52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Eve</a:t>
              </a:r>
            </a:p>
          </p:txBody>
        </p:sp>
        <p:pic>
          <p:nvPicPr>
            <p:cNvPr id="12" name="Picture 11" descr="QueenOfHearts.png">
              <a:extLst>
                <a:ext uri="{FF2B5EF4-FFF2-40B4-BE49-F238E27FC236}">
                  <a16:creationId xmlns:a16="http://schemas.microsoft.com/office/drawing/2014/main" id="{32D6C26E-AF27-3641-97C4-506199058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5E7DD9-52D5-CD4F-B631-05565A332CE9}"/>
              </a:ext>
            </a:extLst>
          </p:cNvPr>
          <p:cNvGrpSpPr/>
          <p:nvPr/>
        </p:nvGrpSpPr>
        <p:grpSpPr>
          <a:xfrm>
            <a:off x="2585613" y="2329586"/>
            <a:ext cx="1944495" cy="841894"/>
            <a:chOff x="1061610" y="2329586"/>
            <a:chExt cx="1944495" cy="841894"/>
          </a:xfrm>
        </p:grpSpPr>
        <p:pic>
          <p:nvPicPr>
            <p:cNvPr id="16" name="Picture 39" descr="BS00996_">
              <a:extLst>
                <a:ext uri="{FF2B5EF4-FFF2-40B4-BE49-F238E27FC236}">
                  <a16:creationId xmlns:a16="http://schemas.microsoft.com/office/drawing/2014/main" id="{05C7F2AC-8C82-EC45-9A6F-E87ED4673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0" y="2358861"/>
              <a:ext cx="485775" cy="36314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0" descr="BS00996_">
              <a:extLst>
                <a:ext uri="{FF2B5EF4-FFF2-40B4-BE49-F238E27FC236}">
                  <a16:creationId xmlns:a16="http://schemas.microsoft.com/office/drawing/2014/main" id="{6233CD39-1602-1647-8BE5-E6C652D96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1" y="2795615"/>
              <a:ext cx="485775" cy="3631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E84520-8E18-9D44-83FA-FBE1626FDBD2}"/>
                </a:ext>
              </a:extLst>
            </p:cNvPr>
            <p:cNvSpPr txBox="1"/>
            <p:nvPr/>
          </p:nvSpPr>
          <p:spPr>
            <a:xfrm>
              <a:off x="1601670" y="2329586"/>
              <a:ext cx="13501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public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A7DFD1-2B4A-4A4B-AD79-E1709E1EF99C}"/>
                </a:ext>
              </a:extLst>
            </p:cNvPr>
            <p:cNvSpPr txBox="1"/>
            <p:nvPr/>
          </p:nvSpPr>
          <p:spPr>
            <a:xfrm>
              <a:off x="1601670" y="2755982"/>
              <a:ext cx="140443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secret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20" name="Picture 39" descr="BS00996_">
            <a:extLst>
              <a:ext uri="{FF2B5EF4-FFF2-40B4-BE49-F238E27FC236}">
                <a16:creationId xmlns:a16="http://schemas.microsoft.com/office/drawing/2014/main" id="{9DC20EA2-AE79-F14F-9CA4-7977B5EF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27500" y="2731929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39" descr="BS00996_">
            <a:extLst>
              <a:ext uri="{FF2B5EF4-FFF2-40B4-BE49-F238E27FC236}">
                <a16:creationId xmlns:a16="http://schemas.microsoft.com/office/drawing/2014/main" id="{A45F1A33-4760-A54B-871F-757E550A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77126" y="2184057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73440E-3BE1-824A-AF14-F04AFC9B6A5C}"/>
              </a:ext>
            </a:extLst>
          </p:cNvPr>
          <p:cNvSpPr txBox="1"/>
          <p:nvPr/>
        </p:nvSpPr>
        <p:spPr>
          <a:xfrm>
            <a:off x="8371382" y="1688027"/>
            <a:ext cx="1026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Bob</a:t>
            </a:r>
          </a:p>
        </p:txBody>
      </p:sp>
      <p:pic>
        <p:nvPicPr>
          <p:cNvPr id="3" name="Graphic 2" descr="Ribbon">
            <a:extLst>
              <a:ext uri="{FF2B5EF4-FFF2-40B4-BE49-F238E27FC236}">
                <a16:creationId xmlns:a16="http://schemas.microsoft.com/office/drawing/2014/main" id="{AE6F7B94-81B0-3345-998C-3B256B44D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05466" y="1683698"/>
            <a:ext cx="395430" cy="395430"/>
          </a:xfrm>
          <a:prstGeom prst="rect">
            <a:avLst/>
          </a:prstGeom>
        </p:spPr>
      </p:pic>
      <p:pic>
        <p:nvPicPr>
          <p:cNvPr id="31" name="Picture 62">
            <a:extLst>
              <a:ext uri="{FF2B5EF4-FFF2-40B4-BE49-F238E27FC236}">
                <a16:creationId xmlns:a16="http://schemas.microsoft.com/office/drawing/2014/main" id="{9F94AE0E-8CEE-2648-9F84-455D5559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64611" y="1342556"/>
            <a:ext cx="978550" cy="695955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F21F26-56CA-D033-FFF9-3A68560A6CF8}"/>
              </a:ext>
            </a:extLst>
          </p:cNvPr>
          <p:cNvSpPr txBox="1">
            <a:spLocks/>
          </p:cNvSpPr>
          <p:nvPr/>
        </p:nvSpPr>
        <p:spPr>
          <a:xfrm>
            <a:off x="1141037" y="3280480"/>
            <a:ext cx="6400800" cy="2500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cs typeface="Arial" charset="0"/>
              </a:rPr>
              <a:t>Only secret-key holder can 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sign</a:t>
            </a:r>
            <a:r>
              <a:rPr lang="en-US" sz="2400" dirty="0">
                <a:cs typeface="Arial" charset="0"/>
              </a:rPr>
              <a:t>, but everyone can 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verify</a:t>
            </a:r>
            <a:r>
              <a:rPr lang="en-US" sz="2400" dirty="0">
                <a:cs typeface="Arial" charset="0"/>
              </a:rPr>
              <a:t> signatures using the public-key.</a:t>
            </a:r>
          </a:p>
        </p:txBody>
      </p:sp>
    </p:spTree>
    <p:extLst>
      <p:ext uri="{BB962C8B-B14F-4D97-AF65-F5344CB8AC3E}">
        <p14:creationId xmlns:p14="http://schemas.microsoft.com/office/powerpoint/2010/main" val="10703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">
            <a:extLst>
              <a:ext uri="{FF2B5EF4-FFF2-40B4-BE49-F238E27FC236}">
                <a16:creationId xmlns:a16="http://schemas.microsoft.com/office/drawing/2014/main" id="{CBE586FB-A2E4-A54E-A497-2172EC515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871" y="1502279"/>
            <a:ext cx="1891865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pPr algn="l"/>
            <a:endParaRPr lang="en-US" sz="24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" name="Graphic 31" descr="Envelope">
            <a:extLst>
              <a:ext uri="{FF2B5EF4-FFF2-40B4-BE49-F238E27FC236}">
                <a16:creationId xmlns:a16="http://schemas.microsoft.com/office/drawing/2014/main" id="{2592B4F9-A20E-B84E-98E1-F6F7891A3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7371" y="906842"/>
            <a:ext cx="1259671" cy="12596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Digital Signatures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E6A859-35A7-9844-8A06-6EACD6E13A3D}"/>
              </a:ext>
            </a:extLst>
          </p:cNvPr>
          <p:cNvSpPr txBox="1"/>
          <p:nvPr/>
        </p:nvSpPr>
        <p:spPr>
          <a:xfrm>
            <a:off x="2667000" y="1476368"/>
            <a:ext cx="873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Alice</a:t>
            </a:r>
          </a:p>
        </p:txBody>
      </p:sp>
      <p:pic>
        <p:nvPicPr>
          <p:cNvPr id="7" name="Picture 6" descr="AliceBlue.eps">
            <a:extLst>
              <a:ext uri="{FF2B5EF4-FFF2-40B4-BE49-F238E27FC236}">
                <a16:creationId xmlns:a16="http://schemas.microsoft.com/office/drawing/2014/main" id="{E02BB7D4-B328-754B-9F0F-536DB96B54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87691" y="1476368"/>
            <a:ext cx="794805" cy="8100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1DF9395-A593-EF41-B378-BA9499014634}"/>
              </a:ext>
            </a:extLst>
          </p:cNvPr>
          <p:cNvGrpSpPr/>
          <p:nvPr/>
        </p:nvGrpSpPr>
        <p:grpSpPr>
          <a:xfrm>
            <a:off x="5014914" y="1669757"/>
            <a:ext cx="1592840" cy="1421682"/>
            <a:chOff x="2987824" y="1644029"/>
            <a:chExt cx="2123787" cy="1788477"/>
          </a:xfrm>
        </p:grpSpPr>
        <p:sp>
          <p:nvSpPr>
            <p:cNvPr id="9" name="Line 27">
              <a:extLst>
                <a:ext uri="{FF2B5EF4-FFF2-40B4-BE49-F238E27FC236}">
                  <a16:creationId xmlns:a16="http://schemas.microsoft.com/office/drawing/2014/main" id="{7D829AC8-76F1-224D-9C4B-EC61B4D23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1920" y="1644029"/>
              <a:ext cx="416553" cy="70485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2FE4BC-D0BC-A14D-98E8-A14278950A59}"/>
                </a:ext>
              </a:extLst>
            </p:cNvPr>
            <p:cNvSpPr txBox="1"/>
            <p:nvPr/>
          </p:nvSpPr>
          <p:spPr>
            <a:xfrm>
              <a:off x="4211960" y="2492896"/>
              <a:ext cx="899651" cy="52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Eve</a:t>
              </a:r>
            </a:p>
          </p:txBody>
        </p:sp>
        <p:pic>
          <p:nvPicPr>
            <p:cNvPr id="12" name="Picture 11" descr="QueenOfHearts.png">
              <a:extLst>
                <a:ext uri="{FF2B5EF4-FFF2-40B4-BE49-F238E27FC236}">
                  <a16:creationId xmlns:a16="http://schemas.microsoft.com/office/drawing/2014/main" id="{32D6C26E-AF27-3641-97C4-506199058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5E7DD9-52D5-CD4F-B631-05565A332CE9}"/>
              </a:ext>
            </a:extLst>
          </p:cNvPr>
          <p:cNvGrpSpPr/>
          <p:nvPr/>
        </p:nvGrpSpPr>
        <p:grpSpPr>
          <a:xfrm>
            <a:off x="2585613" y="2329586"/>
            <a:ext cx="1944495" cy="841894"/>
            <a:chOff x="1061610" y="2329586"/>
            <a:chExt cx="1944495" cy="841894"/>
          </a:xfrm>
        </p:grpSpPr>
        <p:pic>
          <p:nvPicPr>
            <p:cNvPr id="16" name="Picture 39" descr="BS00996_">
              <a:extLst>
                <a:ext uri="{FF2B5EF4-FFF2-40B4-BE49-F238E27FC236}">
                  <a16:creationId xmlns:a16="http://schemas.microsoft.com/office/drawing/2014/main" id="{05C7F2AC-8C82-EC45-9A6F-E87ED4673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0" y="2358861"/>
              <a:ext cx="485775" cy="36314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0" descr="BS00996_">
              <a:extLst>
                <a:ext uri="{FF2B5EF4-FFF2-40B4-BE49-F238E27FC236}">
                  <a16:creationId xmlns:a16="http://schemas.microsoft.com/office/drawing/2014/main" id="{6233CD39-1602-1647-8BE5-E6C652D96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1" y="2795615"/>
              <a:ext cx="485775" cy="3631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E84520-8E18-9D44-83FA-FBE1626FDBD2}"/>
                </a:ext>
              </a:extLst>
            </p:cNvPr>
            <p:cNvSpPr txBox="1"/>
            <p:nvPr/>
          </p:nvSpPr>
          <p:spPr>
            <a:xfrm>
              <a:off x="1601670" y="2329586"/>
              <a:ext cx="13501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public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A7DFD1-2B4A-4A4B-AD79-E1709E1EF99C}"/>
                </a:ext>
              </a:extLst>
            </p:cNvPr>
            <p:cNvSpPr txBox="1"/>
            <p:nvPr/>
          </p:nvSpPr>
          <p:spPr>
            <a:xfrm>
              <a:off x="1601670" y="2755982"/>
              <a:ext cx="140443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secret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20" name="Picture 39" descr="BS00996_">
            <a:extLst>
              <a:ext uri="{FF2B5EF4-FFF2-40B4-BE49-F238E27FC236}">
                <a16:creationId xmlns:a16="http://schemas.microsoft.com/office/drawing/2014/main" id="{9DC20EA2-AE79-F14F-9CA4-7977B5EF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27500" y="2731929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39" descr="BS00996_">
            <a:extLst>
              <a:ext uri="{FF2B5EF4-FFF2-40B4-BE49-F238E27FC236}">
                <a16:creationId xmlns:a16="http://schemas.microsoft.com/office/drawing/2014/main" id="{A45F1A33-4760-A54B-871F-757E550A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77126" y="2184057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73440E-3BE1-824A-AF14-F04AFC9B6A5C}"/>
              </a:ext>
            </a:extLst>
          </p:cNvPr>
          <p:cNvSpPr txBox="1"/>
          <p:nvPr/>
        </p:nvSpPr>
        <p:spPr>
          <a:xfrm>
            <a:off x="8371382" y="1688027"/>
            <a:ext cx="1026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Bob</a:t>
            </a:r>
          </a:p>
        </p:txBody>
      </p:sp>
      <p:pic>
        <p:nvPicPr>
          <p:cNvPr id="3" name="Graphic 2" descr="Ribbon">
            <a:extLst>
              <a:ext uri="{FF2B5EF4-FFF2-40B4-BE49-F238E27FC236}">
                <a16:creationId xmlns:a16="http://schemas.microsoft.com/office/drawing/2014/main" id="{AE6F7B94-81B0-3345-998C-3B256B44D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29407" y="1683698"/>
            <a:ext cx="395430" cy="395430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4D06AB2-7414-E04E-BFE9-31B06B115C77}"/>
              </a:ext>
            </a:extLst>
          </p:cNvPr>
          <p:cNvSpPr txBox="1">
            <a:spLocks/>
          </p:cNvSpPr>
          <p:nvPr/>
        </p:nvSpPr>
        <p:spPr>
          <a:xfrm>
            <a:off x="1141037" y="3280480"/>
            <a:ext cx="6400800" cy="2500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cs typeface="Arial" charset="0"/>
              </a:rPr>
              <a:t>Only secret-key holder can 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sign</a:t>
            </a:r>
            <a:r>
              <a:rPr lang="en-US" sz="2400" dirty="0">
                <a:cs typeface="Arial" charset="0"/>
              </a:rPr>
              <a:t>, but everyone can 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verify</a:t>
            </a:r>
            <a:r>
              <a:rPr lang="en-US" sz="2400" dirty="0">
                <a:cs typeface="Arial" charset="0"/>
              </a:rPr>
              <a:t> signatures using the public-key.</a:t>
            </a:r>
          </a:p>
        </p:txBody>
      </p:sp>
      <p:pic>
        <p:nvPicPr>
          <p:cNvPr id="31" name="Picture 62">
            <a:extLst>
              <a:ext uri="{FF2B5EF4-FFF2-40B4-BE49-F238E27FC236}">
                <a16:creationId xmlns:a16="http://schemas.microsoft.com/office/drawing/2014/main" id="{9F94AE0E-8CEE-2648-9F84-455D5559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64611" y="1342556"/>
            <a:ext cx="978550" cy="695955"/>
          </a:xfrm>
          <a:prstGeom prst="rect">
            <a:avLst/>
          </a:prstGeom>
          <a:noFill/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0575849-2829-9343-95F2-F53C2B0FC7A0}"/>
              </a:ext>
            </a:extLst>
          </p:cNvPr>
          <p:cNvSpPr txBox="1">
            <a:spLocks/>
          </p:cNvSpPr>
          <p:nvPr/>
        </p:nvSpPr>
        <p:spPr>
          <a:xfrm>
            <a:off x="3067485" y="4392325"/>
            <a:ext cx="4648200" cy="1652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cs typeface="Arial" charset="0"/>
              </a:rPr>
              <a:t>Very widely used: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cs typeface="Arial" charset="0"/>
              </a:rPr>
              <a:t>Problems: expensive, </a:t>
            </a:r>
            <a:br>
              <a:rPr lang="en-US" sz="2400" dirty="0">
                <a:cs typeface="Arial" charset="0"/>
              </a:rPr>
            </a:br>
            <a:r>
              <a:rPr lang="en-US" sz="2400" dirty="0">
                <a:cs typeface="Arial" charset="0"/>
              </a:rPr>
              <a:t>insecure against quantum attacks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9B56589-3D5A-A14E-B7CC-36EB062681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8862" y="3280480"/>
            <a:ext cx="4388902" cy="3345799"/>
          </a:xfrm>
          <a:prstGeom prst="rect">
            <a:avLst/>
          </a:prstGeom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26353FD3-BBB0-B444-AADB-0EB2D67BAA7B}"/>
              </a:ext>
            </a:extLst>
          </p:cNvPr>
          <p:cNvSpPr txBox="1">
            <a:spLocks/>
          </p:cNvSpPr>
          <p:nvPr/>
        </p:nvSpPr>
        <p:spPr>
          <a:xfrm>
            <a:off x="5104033" y="6194231"/>
            <a:ext cx="3007442" cy="43204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[Bart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Arial" charset="0"/>
              </a:rPr>
              <a:t>Preneel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 @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Arial" charset="0"/>
              </a:rPr>
              <a:t>QCrypt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 2014]</a:t>
            </a:r>
          </a:p>
        </p:txBody>
      </p:sp>
    </p:spTree>
    <p:extLst>
      <p:ext uri="{BB962C8B-B14F-4D97-AF65-F5344CB8AC3E}">
        <p14:creationId xmlns:p14="http://schemas.microsoft.com/office/powerpoint/2010/main" val="284886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 descr="Envelope">
            <a:extLst>
              <a:ext uri="{FF2B5EF4-FFF2-40B4-BE49-F238E27FC236}">
                <a16:creationId xmlns:a16="http://schemas.microsoft.com/office/drawing/2014/main" id="{F43D7F61-985A-704E-9479-D265544F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0134" y="1977426"/>
            <a:ext cx="599524" cy="599524"/>
          </a:xfrm>
          <a:prstGeom prst="rect">
            <a:avLst/>
          </a:prstGeom>
        </p:spPr>
      </p:pic>
      <p:sp>
        <p:nvSpPr>
          <p:cNvPr id="13" name="Line 7">
            <a:extLst>
              <a:ext uri="{FF2B5EF4-FFF2-40B4-BE49-F238E27FC236}">
                <a16:creationId xmlns:a16="http://schemas.microsoft.com/office/drawing/2014/main" id="{CBE586FB-A2E4-A54E-A497-2172EC515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871" y="1839840"/>
            <a:ext cx="1891865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pPr algn="l"/>
            <a:endParaRPr lang="en-US" sz="24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" name="Graphic 31" descr="Envelope">
            <a:extLst>
              <a:ext uri="{FF2B5EF4-FFF2-40B4-BE49-F238E27FC236}">
                <a16:creationId xmlns:a16="http://schemas.microsoft.com/office/drawing/2014/main" id="{2592B4F9-A20E-B84E-98E1-F6F7891A3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9707" y="619531"/>
            <a:ext cx="1259671" cy="12596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Hash &amp; Sign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8382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E6A859-35A7-9844-8A06-6EACD6E13A3D}"/>
              </a:ext>
            </a:extLst>
          </p:cNvPr>
          <p:cNvSpPr txBox="1"/>
          <p:nvPr/>
        </p:nvSpPr>
        <p:spPr>
          <a:xfrm>
            <a:off x="2667000" y="1813929"/>
            <a:ext cx="873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Alice</a:t>
            </a:r>
          </a:p>
        </p:txBody>
      </p:sp>
      <p:pic>
        <p:nvPicPr>
          <p:cNvPr id="7" name="Picture 6" descr="AliceBlue.eps">
            <a:extLst>
              <a:ext uri="{FF2B5EF4-FFF2-40B4-BE49-F238E27FC236}">
                <a16:creationId xmlns:a16="http://schemas.microsoft.com/office/drawing/2014/main" id="{E02BB7D4-B328-754B-9F0F-536DB96B54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87691" y="1813929"/>
            <a:ext cx="794805" cy="8100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1DF9395-A593-EF41-B378-BA9499014634}"/>
              </a:ext>
            </a:extLst>
          </p:cNvPr>
          <p:cNvGrpSpPr/>
          <p:nvPr/>
        </p:nvGrpSpPr>
        <p:grpSpPr>
          <a:xfrm>
            <a:off x="5014914" y="2007318"/>
            <a:ext cx="1592840" cy="1421682"/>
            <a:chOff x="2987824" y="1644029"/>
            <a:chExt cx="2123787" cy="1788477"/>
          </a:xfrm>
        </p:grpSpPr>
        <p:sp>
          <p:nvSpPr>
            <p:cNvPr id="9" name="Line 27">
              <a:extLst>
                <a:ext uri="{FF2B5EF4-FFF2-40B4-BE49-F238E27FC236}">
                  <a16:creationId xmlns:a16="http://schemas.microsoft.com/office/drawing/2014/main" id="{7D829AC8-76F1-224D-9C4B-EC61B4D23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1920" y="1644029"/>
              <a:ext cx="416553" cy="70485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2FE4BC-D0BC-A14D-98E8-A14278950A59}"/>
                </a:ext>
              </a:extLst>
            </p:cNvPr>
            <p:cNvSpPr txBox="1"/>
            <p:nvPr/>
          </p:nvSpPr>
          <p:spPr>
            <a:xfrm>
              <a:off x="4211960" y="2492896"/>
              <a:ext cx="899651" cy="52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Eve</a:t>
              </a:r>
            </a:p>
          </p:txBody>
        </p:sp>
        <p:pic>
          <p:nvPicPr>
            <p:cNvPr id="12" name="Picture 11" descr="QueenOfHearts.png">
              <a:extLst>
                <a:ext uri="{FF2B5EF4-FFF2-40B4-BE49-F238E27FC236}">
                  <a16:creationId xmlns:a16="http://schemas.microsoft.com/office/drawing/2014/main" id="{32D6C26E-AF27-3641-97C4-506199058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5E7DD9-52D5-CD4F-B631-05565A332CE9}"/>
              </a:ext>
            </a:extLst>
          </p:cNvPr>
          <p:cNvGrpSpPr/>
          <p:nvPr/>
        </p:nvGrpSpPr>
        <p:grpSpPr>
          <a:xfrm>
            <a:off x="2585613" y="2667147"/>
            <a:ext cx="1944495" cy="841894"/>
            <a:chOff x="1061610" y="2329586"/>
            <a:chExt cx="1944495" cy="841894"/>
          </a:xfrm>
        </p:grpSpPr>
        <p:pic>
          <p:nvPicPr>
            <p:cNvPr id="16" name="Picture 39" descr="BS00996_">
              <a:extLst>
                <a:ext uri="{FF2B5EF4-FFF2-40B4-BE49-F238E27FC236}">
                  <a16:creationId xmlns:a16="http://schemas.microsoft.com/office/drawing/2014/main" id="{05C7F2AC-8C82-EC45-9A6F-E87ED4673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0" y="2358861"/>
              <a:ext cx="485775" cy="36314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0" descr="BS00996_">
              <a:extLst>
                <a:ext uri="{FF2B5EF4-FFF2-40B4-BE49-F238E27FC236}">
                  <a16:creationId xmlns:a16="http://schemas.microsoft.com/office/drawing/2014/main" id="{6233CD39-1602-1647-8BE5-E6C652D96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1" y="2795615"/>
              <a:ext cx="485775" cy="3631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E84520-8E18-9D44-83FA-FBE1626FDBD2}"/>
                </a:ext>
              </a:extLst>
            </p:cNvPr>
            <p:cNvSpPr txBox="1"/>
            <p:nvPr/>
          </p:nvSpPr>
          <p:spPr>
            <a:xfrm>
              <a:off x="1601670" y="2329586"/>
              <a:ext cx="13501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public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A7DFD1-2B4A-4A4B-AD79-E1709E1EF99C}"/>
                </a:ext>
              </a:extLst>
            </p:cNvPr>
            <p:cNvSpPr txBox="1"/>
            <p:nvPr/>
          </p:nvSpPr>
          <p:spPr>
            <a:xfrm>
              <a:off x="1601670" y="2755982"/>
              <a:ext cx="140443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secret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20" name="Picture 39" descr="BS00996_">
            <a:extLst>
              <a:ext uri="{FF2B5EF4-FFF2-40B4-BE49-F238E27FC236}">
                <a16:creationId xmlns:a16="http://schemas.microsoft.com/office/drawing/2014/main" id="{9DC20EA2-AE79-F14F-9CA4-7977B5EF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27500" y="3069490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39" descr="BS00996_">
            <a:extLst>
              <a:ext uri="{FF2B5EF4-FFF2-40B4-BE49-F238E27FC236}">
                <a16:creationId xmlns:a16="http://schemas.microsoft.com/office/drawing/2014/main" id="{A45F1A33-4760-A54B-871F-757E550A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77126" y="2521618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73440E-3BE1-824A-AF14-F04AFC9B6A5C}"/>
              </a:ext>
            </a:extLst>
          </p:cNvPr>
          <p:cNvSpPr txBox="1"/>
          <p:nvPr/>
        </p:nvSpPr>
        <p:spPr>
          <a:xfrm>
            <a:off x="8371382" y="2025588"/>
            <a:ext cx="1026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Bob</a:t>
            </a:r>
          </a:p>
        </p:txBody>
      </p:sp>
      <p:pic>
        <p:nvPicPr>
          <p:cNvPr id="3" name="Graphic 2" descr="Ribbon">
            <a:extLst>
              <a:ext uri="{FF2B5EF4-FFF2-40B4-BE49-F238E27FC236}">
                <a16:creationId xmlns:a16="http://schemas.microsoft.com/office/drawing/2014/main" id="{AE6F7B94-81B0-3345-998C-3B256B44D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22951" y="2254035"/>
            <a:ext cx="395430" cy="395430"/>
          </a:xfrm>
          <a:prstGeom prst="rect">
            <a:avLst/>
          </a:prstGeom>
        </p:spPr>
      </p:pic>
      <p:pic>
        <p:nvPicPr>
          <p:cNvPr id="31" name="Picture 62">
            <a:extLst>
              <a:ext uri="{FF2B5EF4-FFF2-40B4-BE49-F238E27FC236}">
                <a16:creationId xmlns:a16="http://schemas.microsoft.com/office/drawing/2014/main" id="{9F94AE0E-8CEE-2648-9F84-455D5559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64611" y="1680117"/>
            <a:ext cx="978550" cy="69595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BCC31D99-8E96-AB41-BE59-827DA78DE66B}"/>
                  </a:ext>
                </a:extLst>
              </p:cNvPr>
              <p:cNvSpPr/>
              <p:nvPr/>
            </p:nvSpPr>
            <p:spPr>
              <a:xfrm rot="10800000">
                <a:off x="4010080" y="1634835"/>
                <a:ext cx="1175648" cy="426882"/>
              </a:xfrm>
              <a:prstGeom prst="trapezoid">
                <a:avLst>
                  <a:gd name="adj" fmla="val 584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BCC31D99-8E96-AB41-BE59-827DA78DE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010080" y="1634835"/>
                <a:ext cx="1175648" cy="426882"/>
              </a:xfrm>
              <a:prstGeom prst="trapezoid">
                <a:avLst>
                  <a:gd name="adj" fmla="val 58486"/>
                </a:avLst>
              </a:prstGeom>
              <a:blipFill>
                <a:blip r:embed="rId11"/>
                <a:stretch>
                  <a:fillRect t="-5714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1DD1B62B-6F93-5741-85F4-8158B85D3E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0" y="3607269"/>
                <a:ext cx="10134600" cy="21077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>
                    <a:cs typeface="Arial" charset="0"/>
                  </a:rPr>
                  <a:t>Hash message to be signed, then digitally sign the hash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b="1" dirty="0">
                    <a:cs typeface="Arial" charset="0"/>
                  </a:rPr>
                  <a:t>Theorem: </a:t>
                </a:r>
                <a:r>
                  <a:rPr lang="en-US" sz="2400" dirty="0">
                    <a:cs typeface="Arial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charset="0"/>
                      </a:rPr>
                      <m:t>𝐻</m:t>
                    </m:r>
                  </m:oMath>
                </a14:m>
                <a:r>
                  <a:rPr lang="en-US" sz="2400" dirty="0">
                    <a:cs typeface="Arial" charset="0"/>
                  </a:rPr>
                  <a:t> is a random oracle, then hash &amp; sign is secure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b="1" dirty="0">
                    <a:cs typeface="Arial" charset="0"/>
                  </a:rPr>
                  <a:t>Proof sketch: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be the list of Eve’s queries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. </a:t>
                </a:r>
                <a:br>
                  <a:rPr lang="en-US" sz="2400" dirty="0"/>
                </a:br>
                <a:r>
                  <a:rPr lang="en-US" sz="2400" dirty="0"/>
                  <a:t>Either she finds a collision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, or the security of sign applies.</a:t>
                </a: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1DD1B62B-6F93-5741-85F4-8158B85D3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607269"/>
                <a:ext cx="10134600" cy="2107729"/>
              </a:xfrm>
              <a:prstGeom prst="rect">
                <a:avLst/>
              </a:prstGeom>
              <a:blipFill>
                <a:blip r:embed="rId12"/>
                <a:stretch>
                  <a:fillRect l="-876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726633A0-62C6-5A40-82C3-B86DEC7C5EA5}"/>
              </a:ext>
            </a:extLst>
          </p:cNvPr>
          <p:cNvSpPr/>
          <p:nvPr/>
        </p:nvSpPr>
        <p:spPr>
          <a:xfrm>
            <a:off x="10134600" y="5606448"/>
            <a:ext cx="228600" cy="228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1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512620" y="897775"/>
            <a:ext cx="7924800" cy="476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CC0000"/>
                </a:solidFill>
              </a:rPr>
              <a:t>Heuristic</a:t>
            </a:r>
            <a:r>
              <a:rPr lang="en-US" sz="2400" dirty="0"/>
              <a:t> to model hash functions in cryptographic proofs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Random-Oracle Model (ROM)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D17B059-73B9-C34B-85D2-F6893DA29129}"/>
              </a:ext>
            </a:extLst>
          </p:cNvPr>
          <p:cNvSpPr txBox="1">
            <a:spLocks/>
          </p:cNvSpPr>
          <p:nvPr/>
        </p:nvSpPr>
        <p:spPr>
          <a:xfrm>
            <a:off x="145256" y="6044651"/>
            <a:ext cx="4657608" cy="43204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[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Arial" charset="0"/>
              </a:rPr>
              <a:t>Bellare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Arial" charset="0"/>
              </a:rPr>
              <a:t>Rogaway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 93, slide by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Arial" charset="0"/>
                <a:hlinkClick r:id="rId3"/>
              </a:rPr>
              <a:t>Dziembowski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]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A39BED-B1D2-2A41-949F-B39A2FBFC375}"/>
              </a:ext>
            </a:extLst>
          </p:cNvPr>
          <p:cNvGrpSpPr/>
          <p:nvPr/>
        </p:nvGrpSpPr>
        <p:grpSpPr>
          <a:xfrm>
            <a:off x="3128868" y="1430708"/>
            <a:ext cx="6423842" cy="1528736"/>
            <a:chOff x="662758" y="1389742"/>
            <a:chExt cx="6423842" cy="152873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197DFCD-64C2-524F-AB26-0A1B2C4C2872}"/>
                </a:ext>
              </a:extLst>
            </p:cNvPr>
            <p:cNvSpPr/>
            <p:nvPr/>
          </p:nvSpPr>
          <p:spPr>
            <a:xfrm>
              <a:off x="4267200" y="1524000"/>
              <a:ext cx="2819400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2000" dirty="0"/>
                <a:t>protocol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2">
                  <a:extLst>
                    <a:ext uri="{FF2B5EF4-FFF2-40B4-BE49-F238E27FC236}">
                      <a16:creationId xmlns:a16="http://schemas.microsoft.com/office/drawing/2014/main" id="{2007231D-D865-754B-8A7E-45C0D6DE8531}"/>
                    </a:ext>
                  </a:extLst>
                </p:cNvPr>
                <p:cNvSpPr/>
                <p:nvPr/>
              </p:nvSpPr>
              <p:spPr>
                <a:xfrm>
                  <a:off x="4572000" y="1804852"/>
                  <a:ext cx="609600" cy="609600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ounded Rectangle 2">
                  <a:extLst>
                    <a:ext uri="{FF2B5EF4-FFF2-40B4-BE49-F238E27FC236}">
                      <a16:creationId xmlns:a16="http://schemas.microsoft.com/office/drawing/2014/main" id="{2007231D-D865-754B-8A7E-45C0D6DE85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1804852"/>
                  <a:ext cx="609600" cy="60960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 descr="QueenOfHearts.png">
              <a:extLst>
                <a:ext uri="{FF2B5EF4-FFF2-40B4-BE49-F238E27FC236}">
                  <a16:creationId xmlns:a16="http://schemas.microsoft.com/office/drawing/2014/main" id="{0794E9B7-6927-034C-891D-82E52FB37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33617" y="2057090"/>
              <a:ext cx="960487" cy="861388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5D830D5-FF5E-E44D-9418-101C4C2A2361}"/>
                </a:ext>
              </a:extLst>
            </p:cNvPr>
            <p:cNvGrpSpPr/>
            <p:nvPr/>
          </p:nvGrpSpPr>
          <p:grpSpPr>
            <a:xfrm>
              <a:off x="3429000" y="2153194"/>
              <a:ext cx="568409" cy="513806"/>
              <a:chOff x="3429000" y="2153194"/>
              <a:chExt cx="568409" cy="513806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06AA998-5720-B449-A562-D4A5D2BC66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2153194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8DF458F-C02F-E54E-B091-CF495C012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2324463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CAF717D-AA2E-3D4D-B5CA-356C300B5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2667000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5B56578-6FF1-5A45-A2F8-A7035D1F26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2495732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loud Callout 18">
                  <a:extLst>
                    <a:ext uri="{FF2B5EF4-FFF2-40B4-BE49-F238E27FC236}">
                      <a16:creationId xmlns:a16="http://schemas.microsoft.com/office/drawing/2014/main" id="{5EA61C19-0BD2-2B4C-8368-81775CA42BBD}"/>
                    </a:ext>
                  </a:extLst>
                </p:cNvPr>
                <p:cNvSpPr/>
                <p:nvPr/>
              </p:nvSpPr>
              <p:spPr>
                <a:xfrm>
                  <a:off x="662758" y="1389742"/>
                  <a:ext cx="1851842" cy="800463"/>
                </a:xfrm>
                <a:prstGeom prst="cloudCallout">
                  <a:avLst>
                    <a:gd name="adj1" fmla="val 48283"/>
                    <a:gd name="adj2" fmla="val 41829"/>
                  </a:avLst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“knows </a:t>
                  </a:r>
                  <a14:m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en-US" sz="1800" dirty="0"/>
                    <a:t>”</a:t>
                  </a:r>
                </a:p>
              </p:txBody>
            </p:sp>
          </mc:Choice>
          <mc:Fallback xmlns="">
            <p:sp>
              <p:nvSpPr>
                <p:cNvPr id="19" name="Cloud Callout 18">
                  <a:extLst>
                    <a:ext uri="{FF2B5EF4-FFF2-40B4-BE49-F238E27FC236}">
                      <a16:creationId xmlns:a16="http://schemas.microsoft.com/office/drawing/2014/main" id="{5EA61C19-0BD2-2B4C-8368-81775CA42B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58" y="1389742"/>
                  <a:ext cx="1851842" cy="800463"/>
                </a:xfrm>
                <a:prstGeom prst="cloudCallout">
                  <a:avLst>
                    <a:gd name="adj1" fmla="val 48283"/>
                    <a:gd name="adj2" fmla="val 41829"/>
                  </a:avLst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D7B727A-1651-5946-82E1-4ACDD017AB6C}"/>
              </a:ext>
            </a:extLst>
          </p:cNvPr>
          <p:cNvCxnSpPr>
            <a:cxnSpLocks/>
          </p:cNvCxnSpPr>
          <p:nvPr/>
        </p:nvCxnSpPr>
        <p:spPr>
          <a:xfrm>
            <a:off x="914400" y="3124200"/>
            <a:ext cx="10134600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8FC65DD-DC83-A34A-9208-41A8F421A669}"/>
              </a:ext>
            </a:extLst>
          </p:cNvPr>
          <p:cNvGrpSpPr/>
          <p:nvPr/>
        </p:nvGrpSpPr>
        <p:grpSpPr>
          <a:xfrm>
            <a:off x="4702832" y="4124358"/>
            <a:ext cx="7417751" cy="1626665"/>
            <a:chOff x="2254064" y="4110446"/>
            <a:chExt cx="7417751" cy="16266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5D06C6-EA6B-AB4F-8444-8474E716762D}"/>
                </a:ext>
              </a:extLst>
            </p:cNvPr>
            <p:cNvSpPr/>
            <p:nvPr/>
          </p:nvSpPr>
          <p:spPr>
            <a:xfrm>
              <a:off x="4267200" y="4110446"/>
              <a:ext cx="2819400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2000" dirty="0"/>
                <a:t>protocol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D960559-CC49-C04C-9C2B-48AAE831593E}"/>
                </a:ext>
              </a:extLst>
            </p:cNvPr>
            <p:cNvSpPr/>
            <p:nvPr/>
          </p:nvSpPr>
          <p:spPr>
            <a:xfrm>
              <a:off x="4572000" y="4391298"/>
              <a:ext cx="609600" cy="609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 descr="QueenOfHearts.png">
              <a:extLst>
                <a:ext uri="{FF2B5EF4-FFF2-40B4-BE49-F238E27FC236}">
                  <a16:creationId xmlns:a16="http://schemas.microsoft.com/office/drawing/2014/main" id="{D28DD5FF-0ECC-724D-8B7E-9D348F47D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54064" y="4739640"/>
              <a:ext cx="960487" cy="861388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45633C4-D5E7-A84A-812C-CE1F1A5F9416}"/>
                </a:ext>
              </a:extLst>
            </p:cNvPr>
            <p:cNvGrpSpPr/>
            <p:nvPr/>
          </p:nvGrpSpPr>
          <p:grpSpPr>
            <a:xfrm>
              <a:off x="3429000" y="4739640"/>
              <a:ext cx="568409" cy="513806"/>
              <a:chOff x="3429000" y="4739640"/>
              <a:chExt cx="568409" cy="513806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A16A6DA-A43F-DB4E-A65A-D2BD81BD30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4739640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D5356A0-6BF0-A54F-9FB4-DC2289D7BE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4910909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3276E4B-2332-0848-849F-1570C4E8E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5253446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66F3CCE-95E7-5E48-A5F9-7100C42065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5082178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ontent Placeholder 1">
                  <a:extLst>
                    <a:ext uri="{FF2B5EF4-FFF2-40B4-BE49-F238E27FC236}">
                      <a16:creationId xmlns:a16="http://schemas.microsoft.com/office/drawing/2014/main" id="{2FA76DDF-FB2E-9A4D-AD2A-CBF6C66D06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297727" y="4133331"/>
                  <a:ext cx="2374088" cy="160378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342900" indent="-342900" algn="r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cs typeface="Arial" charset="0"/>
                    </a:rPr>
                    <a:t>Every call to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𝐻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cs typeface="Arial" charset="0"/>
                    </a:rPr>
                    <a:t> is replaced with a query to RO.</a:t>
                  </a:r>
                </a:p>
                <a:p>
                  <a:pPr marL="342900" indent="-342900" algn="r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cs typeface="Arial" charset="0"/>
                    </a:rPr>
                    <a:t>Adversarial queries are observed. </a:t>
                  </a:r>
                </a:p>
              </p:txBody>
            </p:sp>
          </mc:Choice>
          <mc:Fallback xmlns="">
            <p:sp>
              <p:nvSpPr>
                <p:cNvPr id="49" name="Content Placeholder 1">
                  <a:extLst>
                    <a:ext uri="{FF2B5EF4-FFF2-40B4-BE49-F238E27FC236}">
                      <a16:creationId xmlns:a16="http://schemas.microsoft.com/office/drawing/2014/main" id="{2FA76DDF-FB2E-9A4D-AD2A-CBF6C66D06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7727" y="4133331"/>
                  <a:ext cx="2374088" cy="1603780"/>
                </a:xfrm>
                <a:prstGeom prst="rect">
                  <a:avLst/>
                </a:prstGeom>
                <a:blipFill>
                  <a:blip r:embed="rId7"/>
                  <a:stretch>
                    <a:fillRect t="-1575" r="-3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Content Placeholder 1">
            <a:extLst>
              <a:ext uri="{FF2B5EF4-FFF2-40B4-BE49-F238E27FC236}">
                <a16:creationId xmlns:a16="http://schemas.microsoft.com/office/drawing/2014/main" id="{E710109B-7A7E-F640-BCA4-0A02FDEF9F0F}"/>
              </a:ext>
            </a:extLst>
          </p:cNvPr>
          <p:cNvSpPr txBox="1">
            <a:spLocks/>
          </p:cNvSpPr>
          <p:nvPr/>
        </p:nvSpPr>
        <p:spPr>
          <a:xfrm>
            <a:off x="182224" y="2354460"/>
            <a:ext cx="2871685" cy="66136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Informal description:</a:t>
            </a:r>
          </a:p>
        </p:txBody>
      </p:sp>
      <p:sp>
        <p:nvSpPr>
          <p:cNvPr id="51" name="Content Placeholder 1">
            <a:extLst>
              <a:ext uri="{FF2B5EF4-FFF2-40B4-BE49-F238E27FC236}">
                <a16:creationId xmlns:a16="http://schemas.microsoft.com/office/drawing/2014/main" id="{5C9E43F0-A11B-7B40-945F-B1BEA08A4BF5}"/>
              </a:ext>
            </a:extLst>
          </p:cNvPr>
          <p:cNvSpPr txBox="1">
            <a:spLocks/>
          </p:cNvSpPr>
          <p:nvPr/>
        </p:nvSpPr>
        <p:spPr>
          <a:xfrm>
            <a:off x="56177" y="4684475"/>
            <a:ext cx="3299385" cy="557396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Formal random-oracle model: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5D7215F-C7DA-574B-A952-6469F6CEC642}"/>
              </a:ext>
            </a:extLst>
          </p:cNvPr>
          <p:cNvGrpSpPr/>
          <p:nvPr/>
        </p:nvGrpSpPr>
        <p:grpSpPr>
          <a:xfrm>
            <a:off x="3905307" y="3258527"/>
            <a:ext cx="3267858" cy="1463939"/>
            <a:chOff x="1456542" y="3244612"/>
            <a:chExt cx="3267858" cy="1463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D39DBFE9-01D2-434C-A194-0D22918EF5EC}"/>
                    </a:ext>
                  </a:extLst>
                </p:cNvPr>
                <p:cNvSpPr/>
                <p:nvPr/>
              </p:nvSpPr>
              <p:spPr>
                <a:xfrm>
                  <a:off x="1456542" y="4001202"/>
                  <a:ext cx="2029098" cy="319714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D39DBFE9-01D2-434C-A194-0D22918EF5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6542" y="4001202"/>
                  <a:ext cx="2029098" cy="319714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B9EA23E-D67A-1A43-9E02-9D41A930A03D}"/>
                </a:ext>
              </a:extLst>
            </p:cNvPr>
            <p:cNvGrpSpPr/>
            <p:nvPr/>
          </p:nvGrpSpPr>
          <p:grpSpPr>
            <a:xfrm rot="5400000">
              <a:off x="2534261" y="4260702"/>
              <a:ext cx="319712" cy="513806"/>
              <a:chOff x="947057" y="4391297"/>
              <a:chExt cx="568409" cy="513806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122D4B9-D6B1-4A41-80B7-1F147559EE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391297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3A6D33E-C9DD-E841-8272-615CA6D5F6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562566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40C730AA-F727-2A4D-AF6D-878AE7826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905103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D2B60E32-EAFF-FB41-AF9F-B145DE3D9A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733835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40804CA-2406-2D42-9366-B618383F7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4063" y="3244612"/>
              <a:ext cx="960487" cy="758793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93D313C-3C9D-4B46-82B7-6FFB7943AA24}"/>
                </a:ext>
              </a:extLst>
            </p:cNvPr>
            <p:cNvGrpSpPr/>
            <p:nvPr/>
          </p:nvGrpSpPr>
          <p:grpSpPr>
            <a:xfrm>
              <a:off x="3192148" y="3624009"/>
              <a:ext cx="1532252" cy="1084542"/>
              <a:chOff x="3192148" y="3624009"/>
              <a:chExt cx="1532252" cy="1084542"/>
            </a:xfrm>
          </p:grpSpPr>
          <p:cxnSp>
            <p:nvCxnSpPr>
              <p:cNvPr id="43" name="Curved Connector 42">
                <a:extLst>
                  <a:ext uri="{FF2B5EF4-FFF2-40B4-BE49-F238E27FC236}">
                    <a16:creationId xmlns:a16="http://schemas.microsoft.com/office/drawing/2014/main" id="{136A3854-E722-D743-BBA6-B683688DD8BF}"/>
                  </a:ext>
                </a:extLst>
              </p:cNvPr>
              <p:cNvCxnSpPr>
                <a:stCxn id="34" idx="3"/>
              </p:cNvCxnSpPr>
              <p:nvPr/>
            </p:nvCxnSpPr>
            <p:spPr>
              <a:xfrm>
                <a:off x="3214550" y="3624009"/>
                <a:ext cx="1509850" cy="893596"/>
              </a:xfrm>
              <a:prstGeom prst="curvedConnector3">
                <a:avLst>
                  <a:gd name="adj1" fmla="val 55768"/>
                </a:avLst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urved Connector 44">
                <a:extLst>
                  <a:ext uri="{FF2B5EF4-FFF2-40B4-BE49-F238E27FC236}">
                    <a16:creationId xmlns:a16="http://schemas.microsoft.com/office/drawing/2014/main" id="{97C3000D-7164-7441-9A5A-4DDBBA38F91E}"/>
                  </a:ext>
                </a:extLst>
              </p:cNvPr>
              <p:cNvCxnSpPr/>
              <p:nvPr/>
            </p:nvCxnSpPr>
            <p:spPr>
              <a:xfrm>
                <a:off x="3192148" y="3814955"/>
                <a:ext cx="1509850" cy="893596"/>
              </a:xfrm>
              <a:prstGeom prst="curvedConnector3">
                <a:avLst>
                  <a:gd name="adj1" fmla="val 45963"/>
                </a:avLst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2B6FC07F-FD3E-A54D-88D8-5AEFBDFD081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295" y="3464235"/>
            <a:ext cx="947228" cy="9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2PSBATCH" val="latex --interaction=nonstopmode $(base).tex; dvips -D $(res) -E -o $(base).ps $(base).dvi"/>
  <p:tag name="USEAMSFONTS" val="True"/>
  <p:tag name="USEBOLDAMS" val="False"/>
  <p:tag name="TEX2PS" val="latex $(base).tex; dvips -D $(res) -E -o $(base).ps $(base).dvi"/>
  <p:tag name="EXTERNALEDITCOMMAND" val="notepad %"/>
  <p:tag name="GHOSTSCRIPTCOMMAND" val="gswin32c"/>
  <p:tag name="DEFAULTBITMAP" val="png256"/>
  <p:tag name="DEFAULTBLEND" val="False"/>
  <p:tag name="DEFAULTTRANSPARENT" val="False"/>
  <p:tag name="DEFAULTWORKAROUNDTRANSPARENCYBUG" val="False"/>
  <p:tag name="DEFAULTRESOLUTION" val="1200"/>
  <p:tag name="DEFAULTMAGNIFICATION" val="1.5"/>
  <p:tag name="DEFAULTFONTSIZE" val="10"/>
  <p:tag name="DEFAULTWIDTH" val="348"/>
  <p:tag name="DEFAULTHEIGHT" val="371"/>
  <p:tag name="FIRSTBUHRMAN@YFU6IMVFUVWXY5LK" val="2745"/>
  <p:tag name="DEFAULTDISPLAYSOURCE" val="\documentclass{slides}\pagestyle{empty}&#10;\usepackage{amsmath}&#10;\newcommand{\ket}[1]{|{#1}\rangle} % state | &gt;&#10;\usepackage[usenames]{color}&#10;\color{red}&#10;&#10;\begin{document}&#10;&#10;\end{document}&#10;"/>
  <p:tag name="EMBEDFONTS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84475</TotalTime>
  <Words>1667</Words>
  <Application>Microsoft Macintosh PowerPoint</Application>
  <PresentationFormat>Widescreen</PresentationFormat>
  <Paragraphs>297</Paragraphs>
  <Slides>23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MingLiU</vt:lpstr>
      <vt:lpstr>Arial</vt:lpstr>
      <vt:lpstr>Calibri</vt:lpstr>
      <vt:lpstr>Calibri Light</vt:lpstr>
      <vt:lpstr>Cambria Math</vt:lpstr>
      <vt:lpstr>Comic Sans MS</vt:lpstr>
      <vt:lpstr>Frutiger LT Std 55 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  <vt:lpstr>PowerPoint Presentation</vt:lpstr>
    </vt:vector>
  </TitlesOfParts>
  <Company>CWI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Buhrman</dc:creator>
  <cp:lastModifiedBy>Christian Schaffner</cp:lastModifiedBy>
  <cp:revision>757</cp:revision>
  <cp:lastPrinted>2016-10-12T09:11:29Z</cp:lastPrinted>
  <dcterms:created xsi:type="dcterms:W3CDTF">1998-12-26T11:09:52Z</dcterms:created>
  <dcterms:modified xsi:type="dcterms:W3CDTF">2023-05-11T12:26:48Z</dcterms:modified>
</cp:coreProperties>
</file>