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74" r:id="rId2"/>
  </p:sldMasterIdLst>
  <p:notesMasterIdLst>
    <p:notesMasterId r:id="rId26"/>
  </p:notesMasterIdLst>
  <p:handoutMasterIdLst>
    <p:handoutMasterId r:id="rId27"/>
  </p:handoutMasterIdLst>
  <p:sldIdLst>
    <p:sldId id="312" r:id="rId3"/>
    <p:sldId id="313" r:id="rId4"/>
    <p:sldId id="335" r:id="rId5"/>
    <p:sldId id="336" r:id="rId6"/>
    <p:sldId id="338" r:id="rId7"/>
    <p:sldId id="339" r:id="rId8"/>
    <p:sldId id="340" r:id="rId9"/>
    <p:sldId id="341" r:id="rId10"/>
    <p:sldId id="353" r:id="rId11"/>
    <p:sldId id="337" r:id="rId12"/>
    <p:sldId id="342" r:id="rId13"/>
    <p:sldId id="345" r:id="rId14"/>
    <p:sldId id="344" r:id="rId15"/>
    <p:sldId id="346" r:id="rId16"/>
    <p:sldId id="347" r:id="rId17"/>
    <p:sldId id="355" r:id="rId18"/>
    <p:sldId id="348" r:id="rId19"/>
    <p:sldId id="349" r:id="rId20"/>
    <p:sldId id="350" r:id="rId21"/>
    <p:sldId id="351" r:id="rId22"/>
    <p:sldId id="352" r:id="rId23"/>
    <p:sldId id="354" r:id="rId24"/>
    <p:sldId id="334" r:id="rId25"/>
  </p:sldIdLst>
  <p:sldSz cx="12192000" cy="6858000"/>
  <p:notesSz cx="6858000" cy="9144000"/>
  <p:custDataLst>
    <p:tags r:id="rId28"/>
  </p:custData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-set voorbeeld indelingen" id="{130FA196-B901-4748-8A24-CE4C5D292687}">
          <p14:sldIdLst>
            <p14:sldId id="312"/>
            <p14:sldId id="313"/>
            <p14:sldId id="335"/>
            <p14:sldId id="336"/>
            <p14:sldId id="338"/>
            <p14:sldId id="339"/>
            <p14:sldId id="340"/>
            <p14:sldId id="341"/>
            <p14:sldId id="353"/>
            <p14:sldId id="337"/>
            <p14:sldId id="342"/>
            <p14:sldId id="345"/>
            <p14:sldId id="344"/>
            <p14:sldId id="346"/>
            <p14:sldId id="347"/>
            <p14:sldId id="355"/>
            <p14:sldId id="348"/>
            <p14:sldId id="349"/>
            <p14:sldId id="350"/>
            <p14:sldId id="351"/>
            <p14:sldId id="352"/>
            <p14:sldId id="354"/>
            <p14:sldId id="334"/>
          </p14:sldIdLst>
        </p14:section>
        <p14:section name="Instructies" id="{875E3A6B-19CF-4943-B4B3-BDBE4022238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se de Groot" initials="IdG" lastIdx="12" clrIdx="0">
    <p:extLst>
      <p:ext uri="{19B8F6BF-5375-455C-9EA6-DF929625EA0E}">
        <p15:presenceInfo xmlns:p15="http://schemas.microsoft.com/office/powerpoint/2012/main" userId="S-1-5-21-2890558824-3927818043-3374662254-1188" providerId="AD"/>
      </p:ext>
    </p:extLst>
  </p:cmAuthor>
  <p:cmAuthor id="2" name="Tess Hoogenraad" initials="TH" lastIdx="1" clrIdx="1">
    <p:extLst>
      <p:ext uri="{19B8F6BF-5375-455C-9EA6-DF929625EA0E}">
        <p15:presenceInfo xmlns:p15="http://schemas.microsoft.com/office/powerpoint/2012/main" userId="S-1-5-21-2890558824-3927818043-3374662254-1209" providerId="AD"/>
      </p:ext>
    </p:extLst>
  </p:cmAuthor>
  <p:cmAuthor id="3" name="PPT Solutions" initials="PS" lastIdx="20" clrIdx="2">
    <p:extLst>
      <p:ext uri="{19B8F6BF-5375-455C-9EA6-DF929625EA0E}">
        <p15:presenceInfo xmlns:p15="http://schemas.microsoft.com/office/powerpoint/2012/main" userId="PPT Solutions" providerId="None"/>
      </p:ext>
    </p:extLst>
  </p:cmAuthor>
  <p:cmAuthor id="4" name="Kelly Kok" initials="KK" lastIdx="7" clrIdx="3">
    <p:extLst>
      <p:ext uri="{19B8F6BF-5375-455C-9EA6-DF929625EA0E}">
        <p15:presenceInfo xmlns:p15="http://schemas.microsoft.com/office/powerpoint/2012/main" userId="S-1-5-21-2890558824-3927818043-3374662254-1238" providerId="AD"/>
      </p:ext>
    </p:extLst>
  </p:cmAuthor>
  <p:cmAuthor id="5" name="Marjolijn de Kruijff" initials="MdK" lastIdx="40" clrIdx="4">
    <p:extLst>
      <p:ext uri="{19B8F6BF-5375-455C-9EA6-DF929625EA0E}">
        <p15:presenceInfo xmlns:p15="http://schemas.microsoft.com/office/powerpoint/2012/main" userId="S-1-5-21-2890558824-3927818043-3374662254-1222" providerId="AD"/>
      </p:ext>
    </p:extLst>
  </p:cmAuthor>
  <p:cmAuthor id="6" name="Microsoft Office User" initials="MOU" lastIdx="1" clrIdx="5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1D"/>
    <a:srgbClr val="FFCC00"/>
    <a:srgbClr val="769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9" autoAdjust="0"/>
    <p:restoredTop sz="83121" autoAdjust="0"/>
  </p:normalViewPr>
  <p:slideViewPr>
    <p:cSldViewPr snapToGrid="0">
      <p:cViewPr varScale="1">
        <p:scale>
          <a:sx n="108" d="100"/>
          <a:sy n="108" d="100"/>
        </p:scale>
        <p:origin x="28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8-10-03T11:01:58.013" idx="1">
    <p:pos x="7514" y="16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079F328-8757-4BE7-B642-B73BA3E406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ADBA52-93D9-43C4-B98F-5B01C281A8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F4BA0-D96E-474D-9F24-74863C2C3C70}" type="datetimeFigureOut">
              <a:rPr lang="nl-NL" smtClean="0"/>
              <a:t>03-10-18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E8D305-C068-4EBD-9E77-89606B23E4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A358C5-BCFB-4E98-9721-C5F16174C5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9FDF3-9581-4ABE-89DB-37D0D8A21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716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96BC-FA37-459B-A0D2-0B7FE8790135}" type="datetimeFigureOut">
              <a:rPr lang="nl-NL" smtClean="0"/>
              <a:t>03-10-18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D7F65-5299-4383-99A9-3EF851E108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31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3740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23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17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76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solutions.nl/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solutions.nl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8C867F64-C16A-4958-8FCE-A2FB9753FA85}" type="datetime1">
              <a:rPr lang="nl-NL" smtClean="0"/>
              <a:t>03-10-18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432772" y="-885712"/>
            <a:ext cx="132649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Titelblad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3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Plaats hier de titel van de presentatie</a:t>
            </a:r>
            <a:endParaRPr lang="en-US" dirty="0"/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 dirty="0"/>
              <a:t>Plaats hier de naam van </a:t>
            </a:r>
            <a:br>
              <a:rPr lang="nl-NL" dirty="0"/>
            </a:br>
            <a:r>
              <a:rPr lang="nl-NL" dirty="0"/>
              <a:t>De spreker óf subtitel</a:t>
            </a:r>
            <a:endParaRPr lang="en-US" dirty="0"/>
          </a:p>
        </p:txBody>
      </p:sp>
      <p:sp>
        <p:nvSpPr>
          <p:cNvPr id="104" name="Tijdelijke aanduiding voor tekst 103">
            <a:extLst>
              <a:ext uri="{FF2B5EF4-FFF2-40B4-BE49-F238E27FC236}">
                <a16:creationId xmlns:a16="http://schemas.microsoft.com/office/drawing/2014/main" id="{C95E6A41-0DB4-405A-B296-ED86636C62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96" name="Tijdelijke aanduiding voor dianummer 5">
            <a:extLst>
              <a:ext uri="{FF2B5EF4-FFF2-40B4-BE49-F238E27FC236}">
                <a16:creationId xmlns:a16="http://schemas.microsoft.com/office/drawing/2014/main" id="{D6A528FE-D3FB-4684-8AA2-43392FC2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100" name="logo">
            <a:extLst>
              <a:ext uri="{FF2B5EF4-FFF2-40B4-BE49-F238E27FC236}">
                <a16:creationId xmlns:a16="http://schemas.microsoft.com/office/drawing/2014/main" id="{9FF9C045-3E01-44D0-94EF-DFBF74255F3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373906" y="5862021"/>
            <a:ext cx="1311617" cy="476589"/>
          </a:xfrm>
          <a:blipFill>
            <a:blip r:embed="rId4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10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A9F8B797-7D29-405C-AA62-7DA8D2E9F83B}" type="datetime1">
              <a:rPr lang="nl-NL" smtClean="0"/>
              <a:t>03-10-18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289370" y="-885712"/>
            <a:ext cx="161330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FOTO (100%)</a:t>
            </a:r>
          </a:p>
        </p:txBody>
      </p:sp>
      <p:grpSp>
        <p:nvGrpSpPr>
          <p:cNvPr id="60" name="Instructies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1ADB3DF9-1775-4B02-BB3B-7CA5D783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96" name="logo">
            <a:extLst>
              <a:ext uri="{FF2B5EF4-FFF2-40B4-BE49-F238E27FC236}">
                <a16:creationId xmlns:a16="http://schemas.microsoft.com/office/drawing/2014/main" id="{BCD3E7DB-285F-4044-9DBF-DF809BD4EBD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373906" y="5862021"/>
            <a:ext cx="1311617" cy="476589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52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- ZWART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0" y="1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B7BF963E-A335-4EFC-96E2-BC5DDD288207}" type="datetime1">
              <a:rPr lang="nl-NL" smtClean="0"/>
              <a:t>03-10-18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55462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548696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B64408-F9F2-48A3-9D2A-956BA628C6D4}"/>
                </a:ext>
              </a:extLst>
            </p:cNvPr>
            <p:cNvSpPr/>
            <p:nvPr userDrawn="1"/>
          </p:nvSpPr>
          <p:spPr>
            <a:xfrm>
              <a:off x="0" y="6074199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728033" y="-885712"/>
            <a:ext cx="2735979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CITAAT - ZWART (FOTO 100%)</a:t>
            </a:r>
          </a:p>
        </p:txBody>
      </p:sp>
      <p:grpSp>
        <p:nvGrpSpPr>
          <p:cNvPr id="60" name="Instructies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/>
            </a:lvl1pPr>
            <a:lvl2pPr marL="0" indent="0" algn="ctr">
              <a:buFont typeface="Arial" panose="020B0604020202020204" pitchFamily="34" charset="0"/>
              <a:buNone/>
              <a:defRPr/>
            </a:lvl2pPr>
            <a:lvl3pPr marL="0" indent="0" algn="ctr">
              <a:buFont typeface="Arial" panose="020B0604020202020204" pitchFamily="34" charset="0"/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  <a:lvl6pPr algn="ctr">
              <a:defRPr sz="4000" b="0"/>
            </a:lvl6pPr>
          </a:lstStyle>
          <a:p>
            <a:pPr lvl="0"/>
            <a:r>
              <a:rPr lang="nl-NL" dirty="0"/>
              <a:t>‘’Plaats hier </a:t>
            </a:r>
            <a:br>
              <a:rPr lang="nl-NL" dirty="0"/>
            </a:br>
            <a:r>
              <a:rPr lang="nl-NL" dirty="0"/>
              <a:t>de citaat’’</a:t>
            </a:r>
          </a:p>
          <a:p>
            <a:pPr lvl="0"/>
            <a:r>
              <a:rPr lang="nl-NL" dirty="0"/>
              <a:t>JU-LEVEL1=Citaat</a:t>
            </a:r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CC4936A4-A609-4DB4-B771-319DE399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97" name="logo">
            <a:extLst>
              <a:ext uri="{FF2B5EF4-FFF2-40B4-BE49-F238E27FC236}">
                <a16:creationId xmlns:a16="http://schemas.microsoft.com/office/drawing/2014/main" id="{6960BEBC-1FD0-4300-A02F-44A9EC8CDC0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373906" y="5862021"/>
            <a:ext cx="1311617" cy="476589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22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- WIT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715CEF43-AFAE-4401-A83A-77818006065C}" type="datetime1">
              <a:rPr lang="nl-NL" smtClean="0"/>
              <a:t>03-10-18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55462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548696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B64408-F9F2-48A3-9D2A-956BA628C6D4}"/>
                </a:ext>
              </a:extLst>
            </p:cNvPr>
            <p:cNvSpPr/>
            <p:nvPr userDrawn="1"/>
          </p:nvSpPr>
          <p:spPr>
            <a:xfrm>
              <a:off x="0" y="6074199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833351" y="-885712"/>
            <a:ext cx="252534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CITAAT - WIT (FOTO 100%)</a:t>
            </a:r>
          </a:p>
        </p:txBody>
      </p:sp>
      <p:grpSp>
        <p:nvGrpSpPr>
          <p:cNvPr id="60" name="Instructies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 b="0">
                <a:solidFill>
                  <a:schemeClr val="tx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‘’Plaats hier </a:t>
            </a:r>
            <a:br>
              <a:rPr lang="nl-NL" dirty="0"/>
            </a:br>
            <a:r>
              <a:rPr lang="nl-NL" dirty="0"/>
              <a:t>de citaat’’</a:t>
            </a:r>
          </a:p>
          <a:p>
            <a:pPr lvl="0"/>
            <a:r>
              <a:rPr lang="nl-NL" dirty="0"/>
              <a:t>JU-LEVEL1=Citaat</a:t>
            </a:r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621E4A0F-D5B5-4E58-B6EA-4A7F4DFB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97" name="logo">
            <a:extLst>
              <a:ext uri="{FF2B5EF4-FFF2-40B4-BE49-F238E27FC236}">
                <a16:creationId xmlns:a16="http://schemas.microsoft.com/office/drawing/2014/main" id="{232EE0D3-CF43-4F41-B8C3-829E466310E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373906" y="5862021"/>
            <a:ext cx="1311617" cy="476589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92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83364D3C-7064-4347-94A0-F2074AB9AB5B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B08DF-E31D-400F-9D49-014B209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278050" y="-885712"/>
            <a:ext cx="163593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ALLEEN 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39A76BF-A163-4EFD-8CFF-4BFA25D0FEB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00E6290-8C9C-4F77-93B2-6502D3515E1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C27B0A1-76DD-46F5-91B4-0E59C6218A45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ACD1F38-57BF-4C6E-9241-DE4C2D895E41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89FA1D8-466C-4112-ADD7-5B535CDFB777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FD6F558-5E20-4BB5-8466-ABF62A84CBDE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D167014A-79D1-475C-B572-0DD0EBEA4FC8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310A694-C177-48B0-9637-F7F43795911E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244BF96B-7A55-44DD-A11B-2729D6D08EF7}"/>
                </a:ext>
              </a:extLst>
            </p:cNvPr>
            <p:cNvSpPr/>
            <p:nvPr userDrawn="1"/>
          </p:nvSpPr>
          <p:spPr>
            <a:xfrm>
              <a:off x="926910" y="6337267"/>
              <a:ext cx="1126509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CF30CC7-24F4-486B-BE5E-9178BF47AA80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0D3D758D-F5D7-4981-9C91-0751CE0A3D76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05494EE-D0BB-48C9-98FE-C0CE5007967B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F4AC7A3-CF6E-4270-A7DC-8EFDC6DBA286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53EE96EE-7724-42F6-A3E5-18EEB734E169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128974" y="-885712"/>
            <a:ext cx="193409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VOORSTELLEN</a:t>
            </a:r>
          </a:p>
        </p:txBody>
      </p:sp>
      <p:grpSp>
        <p:nvGrpSpPr>
          <p:cNvPr id="164" name="Instructie">
            <a:extLst>
              <a:ext uri="{FF2B5EF4-FFF2-40B4-BE49-F238E27FC236}">
                <a16:creationId xmlns:a16="http://schemas.microsoft.com/office/drawing/2014/main" id="{37026B65-6948-43CC-8024-F1D2036974B0}"/>
              </a:ext>
            </a:extLst>
          </p:cNvPr>
          <p:cNvGrpSpPr/>
          <p:nvPr userDrawn="1"/>
        </p:nvGrpSpPr>
        <p:grpSpPr>
          <a:xfrm>
            <a:off x="12391601" y="0"/>
            <a:ext cx="3389661" cy="4934293"/>
            <a:chOff x="12391601" y="0"/>
            <a:chExt cx="3389661" cy="4934293"/>
          </a:xfrm>
        </p:grpSpPr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C9B20113-4759-48C1-9881-247CCBE98DD8}"/>
                </a:ext>
              </a:extLst>
            </p:cNvPr>
            <p:cNvGrpSpPr/>
            <p:nvPr userDrawn="1"/>
          </p:nvGrpSpPr>
          <p:grpSpPr>
            <a:xfrm>
              <a:off x="12757282" y="3250242"/>
              <a:ext cx="1499406" cy="678267"/>
              <a:chOff x="12757283" y="3120781"/>
              <a:chExt cx="1499406" cy="678267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70DE0F46-9A43-45A3-8280-BC629B8D4CC1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72B758CA-6448-4B27-B22A-73FD81A231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59C2BBDD-97DB-440D-B3CB-54C597D3A0BD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95" name="Tekstvak 194">
                <a:extLst>
                  <a:ext uri="{FF2B5EF4-FFF2-40B4-BE49-F238E27FC236}">
                    <a16:creationId xmlns:a16="http://schemas.microsoft.com/office/drawing/2014/main" id="{771169D2-EFDC-4694-999E-2025DE9EE1B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96" name="Picture 3">
                <a:extLst>
                  <a:ext uri="{FF2B5EF4-FFF2-40B4-BE49-F238E27FC236}">
                    <a16:creationId xmlns:a16="http://schemas.microsoft.com/office/drawing/2014/main" id="{CEE1DA5C-2467-4252-BF64-A9345864D9D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2FBBEC4F-CD14-491C-B9AA-9B1D29FDF150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F41E19F4-1ADB-48EB-B67D-27A2AF6F1D63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D5FC398C-269A-49E8-8A64-64AABDADF7A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04ED29EE-FBE0-4481-BE52-B2AB359E877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D33C010D-13CC-40D2-989B-508ADF8E07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99" name="Groep 198">
                <a:extLst>
                  <a:ext uri="{FF2B5EF4-FFF2-40B4-BE49-F238E27FC236}">
                    <a16:creationId xmlns:a16="http://schemas.microsoft.com/office/drawing/2014/main" id="{C875A591-EBA0-45D6-870D-3BECA0D0F7B5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0" name="Rechthoek 199">
                  <a:extLst>
                    <a:ext uri="{FF2B5EF4-FFF2-40B4-BE49-F238E27FC236}">
                      <a16:creationId xmlns:a16="http://schemas.microsoft.com/office/drawing/2014/main" id="{ED9CEDED-7608-4099-B0F2-67CBCC83AEA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1" name="Rechthoek 200">
                  <a:extLst>
                    <a:ext uri="{FF2B5EF4-FFF2-40B4-BE49-F238E27FC236}">
                      <a16:creationId xmlns:a16="http://schemas.microsoft.com/office/drawing/2014/main" id="{CCE29130-9E34-487F-9106-B5FDF5C2150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2033FAF5-9A0C-4D5C-8A37-39CD78C82A8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166" name="Meer informatie">
              <a:extLst>
                <a:ext uri="{FF2B5EF4-FFF2-40B4-BE49-F238E27FC236}">
                  <a16:creationId xmlns:a16="http://schemas.microsoft.com/office/drawing/2014/main" id="{5526D891-AD8C-44F9-B187-13E5DCB2E139}"/>
                </a:ext>
              </a:extLst>
            </p:cNvPr>
            <p:cNvGrpSpPr/>
            <p:nvPr userDrawn="1"/>
          </p:nvGrpSpPr>
          <p:grpSpPr>
            <a:xfrm>
              <a:off x="12396764" y="4151020"/>
              <a:ext cx="3178515" cy="783273"/>
              <a:chOff x="-3741486" y="3386444"/>
              <a:chExt cx="3178515" cy="783273"/>
            </a:xfrm>
          </p:grpSpPr>
          <p:sp>
            <p:nvSpPr>
              <p:cNvPr id="189" name="Freeform 101">
                <a:extLst>
                  <a:ext uri="{FF2B5EF4-FFF2-40B4-BE49-F238E27FC236}">
                    <a16:creationId xmlns:a16="http://schemas.microsoft.com/office/drawing/2014/main" id="{59822D6C-2DC3-4442-8B3C-6AB767BA8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017B7CB-D89E-4BF0-9B2B-E247BA82C30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2A731424-3861-43C3-84BC-130DD7142D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E86F7E8-EC7E-4A7E-A896-C02C792D470C}"/>
                </a:ext>
              </a:extLst>
            </p:cNvPr>
            <p:cNvSpPr/>
            <p:nvPr userDrawn="1"/>
          </p:nvSpPr>
          <p:spPr>
            <a:xfrm>
              <a:off x="12397262" y="0"/>
              <a:ext cx="3384000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28E9221C-8038-4B14-ACE9-D6013B120CB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69" name="Rechte verbindingslijn 168">
              <a:extLst>
                <a:ext uri="{FF2B5EF4-FFF2-40B4-BE49-F238E27FC236}">
                  <a16:creationId xmlns:a16="http://schemas.microsoft.com/office/drawing/2014/main" id="{FE1259F2-AEF7-4D9F-AE3A-6934AB5C5D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CEE20EEE-ED28-4052-A0AD-3A088A2B73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80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DFC1C346-65E6-4243-9117-B1B682C8F07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73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AB8010CD-67EB-4078-9600-B83E442336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331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595461CD-F1F7-4393-9666-BF029B65570F}"/>
                </a:ext>
              </a:extLst>
            </p:cNvPr>
            <p:cNvSpPr/>
            <p:nvPr userDrawn="1"/>
          </p:nvSpPr>
          <p:spPr>
            <a:xfrm>
              <a:off x="12391601" y="18565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40FDAC91-C6BF-4FDE-A982-5EA89D20698D}"/>
                </a:ext>
              </a:extLst>
            </p:cNvPr>
            <p:cNvSpPr/>
            <p:nvPr userDrawn="1"/>
          </p:nvSpPr>
          <p:spPr>
            <a:xfrm>
              <a:off x="12757282" y="1922587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58971AB1-AAD1-4B9D-A465-C72AE3198278}"/>
                </a:ext>
              </a:extLst>
            </p:cNvPr>
            <p:cNvGrpSpPr/>
            <p:nvPr userDrawn="1"/>
          </p:nvGrpSpPr>
          <p:grpSpPr>
            <a:xfrm>
              <a:off x="12757282" y="1291752"/>
              <a:ext cx="294789" cy="318834"/>
              <a:chOff x="14466489" y="1001522"/>
              <a:chExt cx="290627" cy="314333"/>
            </a:xfrm>
          </p:grpSpPr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B446B015-10CC-489B-8D8A-B269FA37F78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Ovaal 183">
                <a:extLst>
                  <a:ext uri="{FF2B5EF4-FFF2-40B4-BE49-F238E27FC236}">
                    <a16:creationId xmlns:a16="http://schemas.microsoft.com/office/drawing/2014/main" id="{BEC7E7E7-6D1E-452C-A973-0161B7FF3D0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Vrije vorm: vorm 184">
                <a:extLst>
                  <a:ext uri="{FF2B5EF4-FFF2-40B4-BE49-F238E27FC236}">
                    <a16:creationId xmlns:a16="http://schemas.microsoft.com/office/drawing/2014/main" id="{F476E58C-DA17-4829-9639-45B1E5C2373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hthoek: afgeronde hoeken 185">
                <a:extLst>
                  <a:ext uri="{FF2B5EF4-FFF2-40B4-BE49-F238E27FC236}">
                    <a16:creationId xmlns:a16="http://schemas.microsoft.com/office/drawing/2014/main" id="{1E88231B-ED42-41DF-9817-10466535CD5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7" name="Rechte verbindingslijn 186">
                <a:extLst>
                  <a:ext uri="{FF2B5EF4-FFF2-40B4-BE49-F238E27FC236}">
                    <a16:creationId xmlns:a16="http://schemas.microsoft.com/office/drawing/2014/main" id="{08D7C14C-0155-485C-BF6F-813CD9CA03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8" name="Rechte verbindingslijn 187">
                <a:extLst>
                  <a:ext uri="{FF2B5EF4-FFF2-40B4-BE49-F238E27FC236}">
                    <a16:creationId xmlns:a16="http://schemas.microsoft.com/office/drawing/2014/main" id="{8EDE9A61-58F5-4B13-81DA-763FA00A2BA9}"/>
                  </a:ext>
                </a:extLst>
              </p:cNvPr>
              <p:cNvCxnSpPr>
                <a:cxnSpLocks/>
                <a:stCxn id="18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98693FD5-5435-465A-B94B-B97EA03C476E}"/>
                </a:ext>
              </a:extLst>
            </p:cNvPr>
            <p:cNvSpPr/>
            <p:nvPr userDrawn="1"/>
          </p:nvSpPr>
          <p:spPr>
            <a:xfrm>
              <a:off x="12391601" y="2768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4996E550-739C-44E7-BC89-8B6A974E3931}"/>
                </a:ext>
              </a:extLst>
            </p:cNvPr>
            <p:cNvSpPr/>
            <p:nvPr userDrawn="1"/>
          </p:nvSpPr>
          <p:spPr>
            <a:xfrm>
              <a:off x="12757283" y="2834141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8" name="Rechte verbindingslijn 177">
              <a:extLst>
                <a:ext uri="{FF2B5EF4-FFF2-40B4-BE49-F238E27FC236}">
                  <a16:creationId xmlns:a16="http://schemas.microsoft.com/office/drawing/2014/main" id="{60CBD64B-9E24-4FA3-8AD0-F6F9D151F9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99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7683C293-9728-42E5-9ABE-07277D2DF1E8}"/>
                </a:ext>
              </a:extLst>
            </p:cNvPr>
            <p:cNvGrpSpPr/>
            <p:nvPr userDrawn="1"/>
          </p:nvGrpSpPr>
          <p:grpSpPr>
            <a:xfrm>
              <a:off x="12757282" y="2296644"/>
              <a:ext cx="825500" cy="209550"/>
              <a:chOff x="13504624" y="2444818"/>
              <a:chExt cx="825500" cy="209550"/>
            </a:xfrm>
          </p:grpSpPr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8D5780D4-F5E0-407B-963C-7404D8CC4966}"/>
                  </a:ext>
                </a:extLst>
              </p:cNvPr>
              <p:cNvSpPr/>
              <p:nvPr userDrawn="1"/>
            </p:nvSpPr>
            <p:spPr>
              <a:xfrm>
                <a:off x="13504624" y="2444818"/>
                <a:ext cx="825500" cy="2095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3F7F962C-6A38-48ED-A896-E0092FDF5886}"/>
                  </a:ext>
                </a:extLst>
              </p:cNvPr>
              <p:cNvCxnSpPr/>
              <p:nvPr userDrawn="1"/>
            </p:nvCxnSpPr>
            <p:spPr>
              <a:xfrm>
                <a:off x="14155269" y="2477218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2" name="Gelijkbenige driehoek 181">
                <a:extLst>
                  <a:ext uri="{FF2B5EF4-FFF2-40B4-BE49-F238E27FC236}">
                    <a16:creationId xmlns:a16="http://schemas.microsoft.com/office/drawing/2014/main" id="{57C24AA2-E954-4575-9CA2-228AE45A5E70}"/>
                  </a:ext>
                </a:extLst>
              </p:cNvPr>
              <p:cNvSpPr/>
              <p:nvPr userDrawn="1"/>
            </p:nvSpPr>
            <p:spPr>
              <a:xfrm rot="10800000">
                <a:off x="14196089" y="2528872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6" name="foto">
            <a:extLst>
              <a:ext uri="{FF2B5EF4-FFF2-40B4-BE49-F238E27FC236}">
                <a16:creationId xmlns:a16="http://schemas.microsoft.com/office/drawing/2014/main" id="{CB6B8576-11F8-41EC-8333-F7B206A9E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5244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7" name="foto">
            <a:extLst>
              <a:ext uri="{FF2B5EF4-FFF2-40B4-BE49-F238E27FC236}">
                <a16:creationId xmlns:a16="http://schemas.microsoft.com/office/drawing/2014/main" id="{93B9B46A-56EE-4744-A5B8-9CD0C972CCD3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77953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8" name="foto">
            <a:extLst>
              <a:ext uri="{FF2B5EF4-FFF2-40B4-BE49-F238E27FC236}">
                <a16:creationId xmlns:a16="http://schemas.microsoft.com/office/drawing/2014/main" id="{147DEBB2-F750-4BC5-8734-F564106F3DB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26121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9" name="foto">
            <a:extLst>
              <a:ext uri="{FF2B5EF4-FFF2-40B4-BE49-F238E27FC236}">
                <a16:creationId xmlns:a16="http://schemas.microsoft.com/office/drawing/2014/main" id="{92997DD6-3C3E-4D4F-A561-2FBB6E2CB16F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074288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11" name="tekst">
            <a:extLst>
              <a:ext uri="{FF2B5EF4-FFF2-40B4-BE49-F238E27FC236}">
                <a16:creationId xmlns:a16="http://schemas.microsoft.com/office/drawing/2014/main" id="{A2E8DCEB-4330-49AA-A7C5-2DAED7A4A97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525244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16" name="tekst">
            <a:extLst>
              <a:ext uri="{FF2B5EF4-FFF2-40B4-BE49-F238E27FC236}">
                <a16:creationId xmlns:a16="http://schemas.microsoft.com/office/drawing/2014/main" id="{44DC3E61-1D5A-478B-BF82-E05E5C3AB0A1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3368870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18" name="tekst">
            <a:extLst>
              <a:ext uri="{FF2B5EF4-FFF2-40B4-BE49-F238E27FC236}">
                <a16:creationId xmlns:a16="http://schemas.microsoft.com/office/drawing/2014/main" id="{C12A6F54-7562-4C5D-846B-87E626458C4F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6217038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20" name="tekst">
            <a:extLst>
              <a:ext uri="{FF2B5EF4-FFF2-40B4-BE49-F238E27FC236}">
                <a16:creationId xmlns:a16="http://schemas.microsoft.com/office/drawing/2014/main" id="{ABCBA0F9-0F97-45BB-B6DE-999D743635EB}"/>
              </a:ext>
            </a:extLst>
          </p:cNvPr>
          <p:cNvSpPr>
            <a:spLocks noGrp="1"/>
          </p:cNvSpPr>
          <p:nvPr>
            <p:ph type="body" orient="vert" idx="65" hasCustomPrompt="1"/>
          </p:nvPr>
        </p:nvSpPr>
        <p:spPr>
          <a:xfrm>
            <a:off x="9069747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21" name="Titel 1">
            <a:extLst>
              <a:ext uri="{FF2B5EF4-FFF2-40B4-BE49-F238E27FC236}">
                <a16:creationId xmlns:a16="http://schemas.microsoft.com/office/drawing/2014/main" id="{6B210676-552F-4B28-9F20-5CBEE02DA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62" y="272177"/>
            <a:ext cx="111663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63" name="Onder balkje">
            <a:extLst>
              <a:ext uri="{FF2B5EF4-FFF2-40B4-BE49-F238E27FC236}">
                <a16:creationId xmlns:a16="http://schemas.microsoft.com/office/drawing/2014/main" id="{EB382FCD-9C8B-4F18-B37B-29CA0F43C412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4" name="GRID" hidden="1">
            <a:extLst>
              <a:ext uri="{FF2B5EF4-FFF2-40B4-BE49-F238E27FC236}">
                <a16:creationId xmlns:a16="http://schemas.microsoft.com/office/drawing/2014/main" id="{EB75E045-9B2F-4037-8D43-019C3B8DAD0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9DA70BBF-1A70-4CE9-B92D-91AAD3DF13D4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550D5FBA-5290-4AF6-AA22-20F04180A377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2FE5C9DA-7391-4773-96D0-665A34E0478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38AD4748-BAAA-4B2B-B4E6-3A1492B4BCF7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A9941525-5D0D-4509-8ECE-B747140CB04A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681D3A7-95CC-4CEF-BFAB-79DF1FCD556E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60A5F06F-78F5-4257-84E5-7835A22AE4B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13835FFF-2F9E-4252-9978-9DB584EF03B9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877A95CF-E943-452F-98FE-320623CE6607}"/>
                </a:ext>
              </a:extLst>
            </p:cNvPr>
            <p:cNvSpPr/>
            <p:nvPr userDrawn="1"/>
          </p:nvSpPr>
          <p:spPr>
            <a:xfrm>
              <a:off x="8828730" y="0"/>
              <a:ext cx="24555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98B73A68-CF05-4530-9622-5D3A615F068E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5A617AD-4F36-41FD-AF6E-A16FCEFFA382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A7579D0-E164-4569-B5C8-5731FCF6986E}"/>
                </a:ext>
              </a:extLst>
            </p:cNvPr>
            <p:cNvSpPr/>
            <p:nvPr userDrawn="1"/>
          </p:nvSpPr>
          <p:spPr>
            <a:xfrm>
              <a:off x="5980561" y="0"/>
              <a:ext cx="23821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21553237-0241-4E78-B12B-1AC9DE9554B5}"/>
                </a:ext>
              </a:extLst>
            </p:cNvPr>
            <p:cNvSpPr/>
            <p:nvPr userDrawn="1"/>
          </p:nvSpPr>
          <p:spPr>
            <a:xfrm>
              <a:off x="3136756" y="0"/>
              <a:ext cx="23821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042FC887-2C74-4586-A11E-0965BADF5F84}"/>
                </a:ext>
              </a:extLst>
            </p:cNvPr>
            <p:cNvSpPr/>
            <p:nvPr userDrawn="1"/>
          </p:nvSpPr>
          <p:spPr>
            <a:xfrm>
              <a:off x="0" y="4284370"/>
              <a:ext cx="12192000" cy="24647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6" name="Tijdelijke aanduiding voor dianummer 5">
            <a:extLst>
              <a:ext uri="{FF2B5EF4-FFF2-40B4-BE49-F238E27FC236}">
                <a16:creationId xmlns:a16="http://schemas.microsoft.com/office/drawing/2014/main" id="{3CFA51F5-599C-4898-83AB-6D5F2884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9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8516D6A5-529C-4A2F-9EF7-A2B647F1C54E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Plaats hier de CC-BY tekst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534272" y="-885712"/>
            <a:ext cx="1123486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CC-BY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28" name="Tijdelijke aanduiding voor tekst 44">
            <a:extLst>
              <a:ext uri="{FF2B5EF4-FFF2-40B4-BE49-F238E27FC236}">
                <a16:creationId xmlns:a16="http://schemas.microsoft.com/office/drawing/2014/main" id="{2625E133-5B44-43E9-8CFC-FA46765B91E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0691963" y="5463172"/>
            <a:ext cx="899703" cy="394157"/>
          </a:xfrm>
          <a:blipFill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07" r="23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E6A3CE52-E5F7-4B4F-85AC-CD549AB4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ver Logo">
            <a:extLst>
              <a:ext uri="{FF2B5EF4-FFF2-40B4-BE49-F238E27FC236}">
                <a16:creationId xmlns:a16="http://schemas.microsoft.com/office/drawing/2014/main" id="{BFE3F2DF-F973-4BC9-A966-72782954493A}"/>
              </a:ext>
            </a:extLst>
          </p:cNvPr>
          <p:cNvSpPr/>
          <p:nvPr userDrawn="1"/>
        </p:nvSpPr>
        <p:spPr>
          <a:xfrm>
            <a:off x="10464800" y="5725024"/>
            <a:ext cx="1727200" cy="106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foto">
            <a:extLst>
              <a:ext uri="{FF2B5EF4-FFF2-40B4-BE49-F238E27FC236}">
                <a16:creationId xmlns:a16="http://schemas.microsoft.com/office/drawing/2014/main" id="{9FA4FBC7-DF59-4250-B300-46C73F5387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FC73CD82-1D46-4D68-A265-F825BBCF0C74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331301" y="-885712"/>
            <a:ext cx="152943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41" name="Tijdelijke aanduiding voor tekst 4">
            <a:extLst>
              <a:ext uri="{FF2B5EF4-FFF2-40B4-BE49-F238E27FC236}">
                <a16:creationId xmlns:a16="http://schemas.microsoft.com/office/drawing/2014/main" id="{97D94EDB-F9CC-42E2-BBE0-51B1FA51754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2135167"/>
          </a:xfrm>
          <a:prstGeom prst="roundRect">
            <a:avLst>
              <a:gd name="adj" fmla="val 736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612000" tIns="180000" rIns="180000" bIns="252000" anchor="ctr" anchorCtr="0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B9D02996-54AC-4166-B627-2F4362DC01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26" name="wolk">
            <a:extLst>
              <a:ext uri="{FF2B5EF4-FFF2-40B4-BE49-F238E27FC236}">
                <a16:creationId xmlns:a16="http://schemas.microsoft.com/office/drawing/2014/main" id="{2E9579D3-4F63-4CAB-810A-D59D90415FF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4875645" cy="2320893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nl-NL" dirty="0"/>
              <a:t>Plaats hier de afsluitingszin</a:t>
            </a:r>
          </a:p>
        </p:txBody>
      </p: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B715D031-E29A-40E5-9F78-94BB56E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27" name="tekst">
            <a:extLst>
              <a:ext uri="{FF2B5EF4-FFF2-40B4-BE49-F238E27FC236}">
                <a16:creationId xmlns:a16="http://schemas.microsoft.com/office/drawing/2014/main" id="{48EC4A08-27AE-4FB4-BF24-48B8321D39D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71062" y="3443305"/>
            <a:ext cx="3200400" cy="261257"/>
          </a:xfrm>
        </p:spPr>
        <p:txBody>
          <a:bodyPr vert="horz" wrap="none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Naam + achternaam</a:t>
            </a:r>
          </a:p>
          <a:p>
            <a:pPr lvl="0"/>
            <a:endParaRPr lang="nl-NL" noProof="0" dirty="0"/>
          </a:p>
        </p:txBody>
      </p:sp>
      <p:sp>
        <p:nvSpPr>
          <p:cNvPr id="31" name="tekst">
            <a:extLst>
              <a:ext uri="{FF2B5EF4-FFF2-40B4-BE49-F238E27FC236}">
                <a16:creationId xmlns:a16="http://schemas.microsoft.com/office/drawing/2014/main" id="{3DD2758F-58F6-46DA-B775-49E492EA5E31}"/>
              </a:ext>
            </a:extLst>
          </p:cNvPr>
          <p:cNvSpPr>
            <a:spLocks noGrp="1"/>
          </p:cNvSpPr>
          <p:nvPr>
            <p:ph type="body" orient="vert" idx="68" hasCustomPrompt="1"/>
          </p:nvPr>
        </p:nvSpPr>
        <p:spPr>
          <a:xfrm>
            <a:off x="1571062" y="3949026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 dirty="0"/>
              <a:t>E-mail:</a:t>
            </a:r>
          </a:p>
        </p:txBody>
      </p:sp>
      <p:sp>
        <p:nvSpPr>
          <p:cNvPr id="32" name="tekst">
            <a:extLst>
              <a:ext uri="{FF2B5EF4-FFF2-40B4-BE49-F238E27FC236}">
                <a16:creationId xmlns:a16="http://schemas.microsoft.com/office/drawing/2014/main" id="{22BAB6AC-1F1A-4629-A2B9-2D3448E852CA}"/>
              </a:ext>
            </a:extLst>
          </p:cNvPr>
          <p:cNvSpPr>
            <a:spLocks noGrp="1"/>
          </p:cNvSpPr>
          <p:nvPr>
            <p:ph type="body" orient="vert" idx="69" hasCustomPrompt="1"/>
          </p:nvPr>
        </p:nvSpPr>
        <p:spPr>
          <a:xfrm>
            <a:off x="1571062" y="4454747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Website:</a:t>
            </a:r>
          </a:p>
        </p:txBody>
      </p:sp>
      <p:sp>
        <p:nvSpPr>
          <p:cNvPr id="33" name="tekst">
            <a:extLst>
              <a:ext uri="{FF2B5EF4-FFF2-40B4-BE49-F238E27FC236}">
                <a16:creationId xmlns:a16="http://schemas.microsoft.com/office/drawing/2014/main" id="{7C6CD6BC-119A-49EB-9D8D-3794C25113CE}"/>
              </a:ext>
            </a:extLst>
          </p:cNvPr>
          <p:cNvSpPr>
            <a:spLocks noGrp="1"/>
          </p:cNvSpPr>
          <p:nvPr>
            <p:ph type="body" orient="vert" idx="70" hasCustomPrompt="1"/>
          </p:nvPr>
        </p:nvSpPr>
        <p:spPr>
          <a:xfrm>
            <a:off x="1571062" y="4960468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 dirty="0" err="1"/>
              <a:t>Social</a:t>
            </a:r>
            <a:r>
              <a:rPr lang="nl-NL" dirty="0"/>
              <a:t> media: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A87B61-A945-41B1-9F67-1FAE779BF3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Samen aanjagen van vernieuwing</a:t>
            </a:r>
          </a:p>
        </p:txBody>
      </p:sp>
      <p:sp>
        <p:nvSpPr>
          <p:cNvPr id="34" name="logo">
            <a:extLst>
              <a:ext uri="{FF2B5EF4-FFF2-40B4-BE49-F238E27FC236}">
                <a16:creationId xmlns:a16="http://schemas.microsoft.com/office/drawing/2014/main" id="{8C48F02F-ED2E-48C1-875A-062C5ADBBC5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373906" y="5862021"/>
            <a:ext cx="1311617" cy="476589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14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A109DE8-DE3B-4ABF-AE26-4E37A56FDB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">
            <a:extLst>
              <a:ext uri="{FF2B5EF4-FFF2-40B4-BE49-F238E27FC236}">
                <a16:creationId xmlns:a16="http://schemas.microsoft.com/office/drawing/2014/main" id="{6992082D-EDB3-45DF-96CC-F7B5BC4AC3C2}"/>
              </a:ext>
            </a:extLst>
          </p:cNvPr>
          <p:cNvSpPr txBox="1"/>
          <p:nvPr userDrawn="1"/>
        </p:nvSpPr>
        <p:spPr>
          <a:xfrm>
            <a:off x="5331301" y="-885712"/>
            <a:ext cx="152943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8" name="Tijdelijke aanduiding voor tekst 41">
            <a:extLst>
              <a:ext uri="{FF2B5EF4-FFF2-40B4-BE49-F238E27FC236}">
                <a16:creationId xmlns:a16="http://schemas.microsoft.com/office/drawing/2014/main" id="{9F83E9FC-067F-4F18-B24E-EFC2BDBB537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44C80A36-B777-41EB-8184-7E721556A3D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Samen aanjagen van vernieuwing</a:t>
            </a:r>
          </a:p>
        </p:txBody>
      </p:sp>
      <p:sp>
        <p:nvSpPr>
          <p:cNvPr id="12" name="logo">
            <a:extLst>
              <a:ext uri="{FF2B5EF4-FFF2-40B4-BE49-F238E27FC236}">
                <a16:creationId xmlns:a16="http://schemas.microsoft.com/office/drawing/2014/main" id="{FAFCD387-2723-4F86-B218-545D019EE30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373906" y="5862021"/>
            <a:ext cx="1311617" cy="476589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STRUCTIES: Feedback aanlev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8BDCCE3-C9BF-43FB-A9C6-0E04BD088A9A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5ECD5CE-F4FE-452A-951F-2EABB08FF745}"/>
              </a:ext>
            </a:extLst>
          </p:cNvPr>
          <p:cNvSpPr/>
          <p:nvPr userDrawn="1"/>
        </p:nvSpPr>
        <p:spPr>
          <a:xfrm>
            <a:off x="701536" y="1571501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200" kern="1200" cap="none" baseline="0" dirty="0">
                <a:solidFill>
                  <a:srgbClr val="303E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Beste,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Bij PPT Solutions communiceren we feedback met opmerkingen in PowerPoint.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nl-NL" sz="6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200" dirty="0">
                <a:solidFill>
                  <a:srgbClr val="303E48"/>
                </a:solidFill>
                <a:ea typeface="Open Sans" panose="020B0606030504020204" pitchFamily="34" charset="0"/>
                <a:cs typeface="Calibri" panose="020F0502020204030204" pitchFamily="34" charset="0"/>
              </a:rPr>
              <a:t>Antwoorden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 volgende stappen kunt u uitvoeren om antwoord te geven op evt. opmerkingen of om naar de vorige/volgende opmerking in de presentatie te gaan: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861E7F-88C7-473E-BB0F-FA4E34696DC8}"/>
              </a:ext>
            </a:extLst>
          </p:cNvPr>
          <p:cNvSpPr txBox="1"/>
          <p:nvPr userDrawn="1"/>
        </p:nvSpPr>
        <p:spPr>
          <a:xfrm>
            <a:off x="1110428" y="2257839"/>
            <a:ext cx="4833347" cy="265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Boven in je scherm, in de werkbalk, selecteer je het tabje </a:t>
            </a: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‘Invoegen’.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BA1FBF8-EDEA-4039-80A7-6A6D27B61A77}"/>
              </a:ext>
            </a:extLst>
          </p:cNvPr>
          <p:cNvSpPr/>
          <p:nvPr userDrawn="1"/>
        </p:nvSpPr>
        <p:spPr>
          <a:xfrm>
            <a:off x="696791" y="2246539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3F83BE3-9CA0-4122-9961-95A5A0F3FB2F}"/>
              </a:ext>
            </a:extLst>
          </p:cNvPr>
          <p:cNvSpPr txBox="1"/>
          <p:nvPr userDrawn="1"/>
        </p:nvSpPr>
        <p:spPr>
          <a:xfrm>
            <a:off x="1110428" y="2737815"/>
            <a:ext cx="4833347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‘Nieuwe opmerking’.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D3B50A4B-4773-40A6-9AEE-E193D4DB9BD6}"/>
              </a:ext>
            </a:extLst>
          </p:cNvPr>
          <p:cNvSpPr/>
          <p:nvPr userDrawn="1"/>
        </p:nvSpPr>
        <p:spPr>
          <a:xfrm>
            <a:off x="696791" y="2737815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5A583B3-D2D1-4BE9-BBE4-D44D8D9A7829}"/>
              </a:ext>
            </a:extLst>
          </p:cNvPr>
          <p:cNvSpPr txBox="1"/>
          <p:nvPr userDrawn="1"/>
        </p:nvSpPr>
        <p:spPr>
          <a:xfrm>
            <a:off x="1110428" y="3233318"/>
            <a:ext cx="5682125" cy="2914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Er verschijnt nu een klein spreekwolkje op de slide en het venster voor opmerkingen opent zich aan de zijkant.</a:t>
            </a:r>
          </a:p>
          <a:p>
            <a:pPr>
              <a:lnSpc>
                <a:spcPct val="90000"/>
              </a:lnSpc>
            </a:pP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Typ uw feedback in het tekst vak in het venster voor opmerkingen.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60169D40-BEF8-4387-83A6-C6929733956F}"/>
              </a:ext>
            </a:extLst>
          </p:cNvPr>
          <p:cNvSpPr/>
          <p:nvPr userDrawn="1"/>
        </p:nvSpPr>
        <p:spPr>
          <a:xfrm>
            <a:off x="696791" y="3229091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E13452B-4695-4201-9D3E-FE4710058DAD}"/>
              </a:ext>
            </a:extLst>
          </p:cNvPr>
          <p:cNvSpPr txBox="1"/>
          <p:nvPr userDrawn="1"/>
        </p:nvSpPr>
        <p:spPr>
          <a:xfrm>
            <a:off x="1110428" y="3727984"/>
            <a:ext cx="7306977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Wanneer u dit gedaan heeft, kunt u het spreekwolkje op de juiste plaats op de dia slepen. </a:t>
            </a:r>
            <a:b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Zo is het voor ons duidelijk op welk deel van de content, op de dia, uw feedback betrekking heeft.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430919E-F44F-41DD-AA27-86E0AF4DA393}"/>
              </a:ext>
            </a:extLst>
          </p:cNvPr>
          <p:cNvSpPr/>
          <p:nvPr userDrawn="1"/>
        </p:nvSpPr>
        <p:spPr>
          <a:xfrm>
            <a:off x="696791" y="3720367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587EF602-1221-4BFF-A78D-D21811EE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8" y="2277214"/>
            <a:ext cx="1559400" cy="22668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9FD1223-36F2-4602-9ED2-BF6CE709E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968" y="2742209"/>
            <a:ext cx="320762" cy="27924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7B09D0-1011-4094-9BD6-47AA32F6E1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9" y="3722858"/>
            <a:ext cx="1479282" cy="61833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4DDB7AA-B57B-4920-A599-25DFA4AAB1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8" y="3220295"/>
            <a:ext cx="320761" cy="30562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EE915324-D06A-478B-93D5-83A134A056FD}"/>
              </a:ext>
            </a:extLst>
          </p:cNvPr>
          <p:cNvGrpSpPr/>
          <p:nvPr userDrawn="1"/>
        </p:nvGrpSpPr>
        <p:grpSpPr>
          <a:xfrm>
            <a:off x="1110427" y="5258975"/>
            <a:ext cx="10532368" cy="787562"/>
            <a:chOff x="1020056" y="4938095"/>
            <a:chExt cx="10513169" cy="787562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B0E6B07-548D-4AEF-98FB-B988F9B5D7B3}"/>
                </a:ext>
              </a:extLst>
            </p:cNvPr>
            <p:cNvSpPr txBox="1"/>
            <p:nvPr/>
          </p:nvSpPr>
          <p:spPr>
            <a:xfrm>
              <a:off x="1020057" y="4938095"/>
              <a:ext cx="10513168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187A5F29-E9CF-4EB3-A213-AD472362AFB1}"/>
                </a:ext>
              </a:extLst>
            </p:cNvPr>
            <p:cNvSpPr txBox="1"/>
            <p:nvPr/>
          </p:nvSpPr>
          <p:spPr>
            <a:xfrm>
              <a:off x="1020056" y="5437625"/>
              <a:ext cx="10513168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zijn in de rechter bovenhoek twee knopjes zichtbaar.</a:t>
              </a:r>
              <a:b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</p:grp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F1F51A0F-D8F8-4EFF-9A8D-768629090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968" y="5235698"/>
            <a:ext cx="1086516" cy="342308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485764C-C5AF-4E48-AAE8-FC597546ED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9" y="5727700"/>
            <a:ext cx="599218" cy="338072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sp>
        <p:nvSpPr>
          <p:cNvPr id="25" name="Tijdelijke aanduiding voor tekst 58">
            <a:extLst>
              <a:ext uri="{FF2B5EF4-FFF2-40B4-BE49-F238E27FC236}">
                <a16:creationId xmlns:a16="http://schemas.microsoft.com/office/drawing/2014/main" id="{B1985646-E81E-4957-B2CC-8894AB5E6FB5}"/>
              </a:ext>
            </a:extLst>
          </p:cNvPr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>
              <a:latin typeface="+mn-lt"/>
            </a:endParaRP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58684138-372F-48E9-B7E1-240B06E9D5D5}"/>
              </a:ext>
            </a:extLst>
          </p:cNvPr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4475DE2B-F287-4540-9128-84BFA16D5AD5}"/>
              </a:ext>
            </a:extLst>
          </p:cNvPr>
          <p:cNvSpPr/>
          <p:nvPr userDrawn="1"/>
        </p:nvSpPr>
        <p:spPr>
          <a:xfrm>
            <a:off x="706702" y="5258338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ACA1C6D5-4835-4AD0-BD3A-9295F029E75B}"/>
              </a:ext>
            </a:extLst>
          </p:cNvPr>
          <p:cNvSpPr/>
          <p:nvPr userDrawn="1"/>
        </p:nvSpPr>
        <p:spPr>
          <a:xfrm>
            <a:off x="706702" y="5749614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9F6F05C-1320-4D33-9FEF-3A6ACA0B215F}"/>
              </a:ext>
            </a:extLst>
          </p:cNvPr>
          <p:cNvCxnSpPr>
            <a:cxnSpLocks/>
          </p:cNvCxnSpPr>
          <p:nvPr userDrawn="1"/>
        </p:nvCxnSpPr>
        <p:spPr>
          <a:xfrm>
            <a:off x="698500" y="2636193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DFC2F157-26F3-4969-8B80-F6EF53C93B42}"/>
              </a:ext>
            </a:extLst>
          </p:cNvPr>
          <p:cNvCxnSpPr>
            <a:cxnSpLocks/>
          </p:cNvCxnSpPr>
          <p:nvPr userDrawn="1"/>
        </p:nvCxnSpPr>
        <p:spPr>
          <a:xfrm>
            <a:off x="698500" y="3127469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F68AA0-30E5-40EE-BD98-0F1CEE6D6F18}"/>
              </a:ext>
            </a:extLst>
          </p:cNvPr>
          <p:cNvCxnSpPr>
            <a:cxnSpLocks/>
          </p:cNvCxnSpPr>
          <p:nvPr userDrawn="1"/>
        </p:nvCxnSpPr>
        <p:spPr>
          <a:xfrm>
            <a:off x="698500" y="3618745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BDC20EA-15F9-4C61-947D-EB6E0BC056DD}"/>
              </a:ext>
            </a:extLst>
          </p:cNvPr>
          <p:cNvCxnSpPr>
            <a:cxnSpLocks/>
          </p:cNvCxnSpPr>
          <p:nvPr userDrawn="1"/>
        </p:nvCxnSpPr>
        <p:spPr>
          <a:xfrm>
            <a:off x="698500" y="4445304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B1267E48-345D-404C-A92D-761EE1D4EAB3}"/>
              </a:ext>
            </a:extLst>
          </p:cNvPr>
          <p:cNvCxnSpPr>
            <a:cxnSpLocks/>
          </p:cNvCxnSpPr>
          <p:nvPr userDrawn="1"/>
        </p:nvCxnSpPr>
        <p:spPr>
          <a:xfrm>
            <a:off x="707612" y="5647992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D458CE1D-651B-4ADC-B561-1BC3F3C45D82}"/>
              </a:ext>
            </a:extLst>
          </p:cNvPr>
          <p:cNvCxnSpPr>
            <a:cxnSpLocks/>
          </p:cNvCxnSpPr>
          <p:nvPr userDrawn="1"/>
        </p:nvCxnSpPr>
        <p:spPr>
          <a:xfrm>
            <a:off x="707612" y="6139268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>
            <a:extLst>
              <a:ext uri="{FF2B5EF4-FFF2-40B4-BE49-F238E27FC236}">
                <a16:creationId xmlns:a16="http://schemas.microsoft.com/office/drawing/2014/main" id="{505E2C39-D0C8-4180-83C4-69FC98D3B3E7}"/>
              </a:ext>
            </a:extLst>
          </p:cNvPr>
          <p:cNvSpPr txBox="1"/>
          <p:nvPr userDrawn="1"/>
        </p:nvSpPr>
        <p:spPr>
          <a:xfrm>
            <a:off x="693962" y="701501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0" dirty="0">
                <a:solidFill>
                  <a:srgbClr val="0096A5"/>
                </a:solidFill>
                <a:latin typeface="+mj-lt"/>
              </a:rPr>
              <a:t>Feedback aanleveren</a:t>
            </a:r>
            <a:endParaRPr lang="en-US" sz="2400" b="0" dirty="0">
              <a:solidFill>
                <a:srgbClr val="0096A5"/>
              </a:solidFill>
              <a:latin typeface="+mj-lt"/>
            </a:endParaRPr>
          </a:p>
        </p:txBody>
      </p:sp>
      <p:sp>
        <p:nvSpPr>
          <p:cNvPr id="39" name="Vrije vorm 308">
            <a:extLst>
              <a:ext uri="{FF2B5EF4-FFF2-40B4-BE49-F238E27FC236}">
                <a16:creationId xmlns:a16="http://schemas.microsoft.com/office/drawing/2014/main" id="{6750858D-5CE8-4E8F-913D-B7E3DD4F2446}"/>
              </a:ext>
            </a:extLst>
          </p:cNvPr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sp>
        <p:nvSpPr>
          <p:cNvPr id="35" name="Rechthoek 34">
            <a:hlinkClick r:id="rId8"/>
            <a:extLst>
              <a:ext uri="{FF2B5EF4-FFF2-40B4-BE49-F238E27FC236}">
                <a16:creationId xmlns:a16="http://schemas.microsoft.com/office/drawing/2014/main" id="{B785C515-30AB-4B34-97F6-6198ACD43D90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A462FA7-CAC1-4228-B85C-1CAE28159A26}"/>
              </a:ext>
            </a:extLst>
          </p:cNvPr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Feedback aanleveren</a:t>
            </a:r>
          </a:p>
        </p:txBody>
      </p:sp>
    </p:spTree>
    <p:extLst>
      <p:ext uri="{BB962C8B-B14F-4D97-AF65-F5344CB8AC3E}">
        <p14:creationId xmlns:p14="http://schemas.microsoft.com/office/powerpoint/2010/main" val="220096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: Video instru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400" b="0" kern="1200" cap="all" baseline="0" noProof="0" dirty="0">
                <a:solidFill>
                  <a:srgbClr val="0096A5"/>
                </a:solidFill>
                <a:latin typeface="+mj-lt"/>
                <a:ea typeface="+mj-ea"/>
                <a:cs typeface="+mj-cs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 dirty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3" name="Rechthoek 102">
            <a:hlinkClick r:id="rId7"/>
            <a:extLst>
              <a:ext uri="{FF2B5EF4-FFF2-40B4-BE49-F238E27FC236}">
                <a16:creationId xmlns:a16="http://schemas.microsoft.com/office/drawing/2014/main" id="{A74EDF85-9D78-4A54-895F-5F47F5DE6BF2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817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282E6B19-C172-4760-8A97-D66BFBC0201A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 tIns="72000"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DIA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77CA6B8A-BEB2-49FD-AE28-FD44272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0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: Dia p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</a:t>
            </a:r>
            <a:endParaRPr lang="nl-NL" sz="1400" noProof="0" dirty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400" b="0" kern="1200" cap="all" baseline="0" noProof="0" dirty="0">
                <a:solidFill>
                  <a:srgbClr val="0096A5"/>
                </a:solidFill>
                <a:latin typeface="+mj-lt"/>
                <a:ea typeface="+mj-ea"/>
                <a:cs typeface="+mj-cs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 dirty="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 dirty="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+mn-lt"/>
                  </a:rPr>
                  <a:t>A</a:t>
                </a: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+mn-lt"/>
                  </a:rPr>
                  <a:t>B</a:t>
                </a: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 dirty="0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 dirty="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+mn-lt"/>
                  </a:rPr>
                  <a:t>C</a:t>
                </a: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 dirty="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 dirty="0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 dirty="0"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 dirty="0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 dirty="0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81" name="Rechthoek 80">
            <a:hlinkClick r:id="rId8"/>
            <a:extLst>
              <a:ext uri="{FF2B5EF4-FFF2-40B4-BE49-F238E27FC236}">
                <a16:creationId xmlns:a16="http://schemas.microsoft.com/office/drawing/2014/main" id="{BFFA7641-A9CC-435C-A805-0EECE9C2AA66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42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A3AEE279-B9C9-47AF-B390-560A26DDE35A}"/>
                </a:ext>
              </a:extLst>
            </p:cNvPr>
            <p:cNvSpPr/>
            <p:nvPr userDrawn="1"/>
          </p:nvSpPr>
          <p:spPr>
            <a:xfrm>
              <a:off x="485712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4B9DCFDA-5821-4714-A7A4-43465064099D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8" y="1400483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DIA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B8C88FFE-EF7A-4AB4-BA5A-008DBDC15DA4}"/>
              </a:ext>
            </a:extLst>
          </p:cNvPr>
          <p:cNvSpPr>
            <a:spLocks noGrp="1"/>
          </p:cNvSpPr>
          <p:nvPr>
            <p:ph type="body" orient="vert" idx="66" hasCustomPrompt="1"/>
          </p:nvPr>
        </p:nvSpPr>
        <p:spPr>
          <a:xfrm>
            <a:off x="5156423" y="1385957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29" name="Tijdelijke aanduiding voor dianummer 5">
            <a:extLst>
              <a:ext uri="{FF2B5EF4-FFF2-40B4-BE49-F238E27FC236}">
                <a16:creationId xmlns:a16="http://schemas.microsoft.com/office/drawing/2014/main" id="{E8C4C3C6-686A-490D-B361-C02FAC64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(50% 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ID" hidden="1">
            <a:extLst>
              <a:ext uri="{FF2B5EF4-FFF2-40B4-BE49-F238E27FC236}">
                <a16:creationId xmlns:a16="http://schemas.microsoft.com/office/drawing/2014/main" id="{C2A45CA0-1358-48B6-9E48-303D8949078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94FEA51A-4C32-44E3-AC61-EDC99F0769AA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03EE3AEF-44B8-4223-9C77-0E2127CED24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5E7D763-288B-488C-9031-77784358A6A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42B446A-0298-4E14-8348-7FA75F33B885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7EE50644-4155-4D50-A90D-5C7D37B4F735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0A4B7EEE-2920-40A2-8623-02C666C7EA13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B6ADDAAD-37B7-4932-8284-8CA1B65A834F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9E67493A-5BA0-4DF1-9B84-F8F83E520824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88026CC-8DA0-48DB-940A-DB85A4CA7060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6BD45FED-6518-48FC-8244-888D5D4D1A4E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1DD2445-94EA-4A3A-97C8-776EC4562D42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6407C404-EE88-46C2-9A32-2ECE9764CA7E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29" name="Onder balkje">
            <a:extLst>
              <a:ext uri="{FF2B5EF4-FFF2-40B4-BE49-F238E27FC236}">
                <a16:creationId xmlns:a16="http://schemas.microsoft.com/office/drawing/2014/main" id="{93B821B0-D9C3-453C-B3CB-E51133442ABC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98BFDA63-73B4-4601-904F-E0AB02FDFF7A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17" name="foto">
            <a:extLst>
              <a:ext uri="{FF2B5EF4-FFF2-40B4-BE49-F238E27FC236}">
                <a16:creationId xmlns:a16="http://schemas.microsoft.com/office/drawing/2014/main" id="{9A29AFAD-46EE-42D3-AE33-64CC662FC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7400" y="259477"/>
            <a:ext cx="6078361" cy="652646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542470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133" y="1396613"/>
            <a:ext cx="5424706" cy="446934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624023" y="-885712"/>
            <a:ext cx="2943985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FOTO (50% / 50%)</a:t>
            </a:r>
          </a:p>
        </p:txBody>
      </p:sp>
      <p:grpSp>
        <p:nvGrpSpPr>
          <p:cNvPr id="53" name="Instructies">
            <a:extLst>
              <a:ext uri="{FF2B5EF4-FFF2-40B4-BE49-F238E27FC236}">
                <a16:creationId xmlns:a16="http://schemas.microsoft.com/office/drawing/2014/main" id="{C78CB953-7AC8-4C76-B70C-B4341CD578B5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0FB13C0E-6A45-4CF7-BCAD-A3EC4D99032E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04CCC6A4-C9F1-4CE6-AAB0-80DE7C432FD0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EB98EA50-0E55-4EF6-9D8A-22E4C2F79E6E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E1E749AA-9B45-4626-997F-C6A50B3336FD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7DE5A2AA-47EC-4F72-AC73-252B98993AE2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03" name="Picture 3">
                <a:extLst>
                  <a:ext uri="{FF2B5EF4-FFF2-40B4-BE49-F238E27FC236}">
                    <a16:creationId xmlns:a16="http://schemas.microsoft.com/office/drawing/2014/main" id="{40E7DD23-B1EA-431E-8035-49D0FA5A5D6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00ADC6F2-9DE9-4F3D-88AA-320CE87CAAC0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A8ED3291-7B27-4A9E-AE75-A9ACCCD14380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B9FE3F69-5FAB-4125-95D0-A7E0A4705BB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E2183DEB-B1D6-420A-9354-8654B3BB1E5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FE584A5F-B34E-4097-A334-481ADD3A62F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A3F08D64-D2AA-4B6A-A387-AA09167ED07B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18D986A8-CB40-4204-937C-6A99FA00BE7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5ACBC428-979F-4629-803C-60FDD89EED6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739FA060-8121-444D-B1DD-41ADE514D4B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55" name="Meer informatie">
              <a:extLst>
                <a:ext uri="{FF2B5EF4-FFF2-40B4-BE49-F238E27FC236}">
                  <a16:creationId xmlns:a16="http://schemas.microsoft.com/office/drawing/2014/main" id="{B41C59E9-59CF-4C4F-9A8E-332A5A153A52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96" name="Freeform 101">
                <a:extLst>
                  <a:ext uri="{FF2B5EF4-FFF2-40B4-BE49-F238E27FC236}">
                    <a16:creationId xmlns:a16="http://schemas.microsoft.com/office/drawing/2014/main" id="{EB64E5A9-5FFF-4648-BDA6-6E70CB029A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6B52F795-A2D6-413B-A960-974B6C3A25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6211734C-E4D3-4D01-AD62-B89EB4A109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572D796F-777F-40DF-AB4C-E8D4CBC7C90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E0022A5A-85B0-404F-9D56-18E15B4DDF3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0B1847A9-5ADF-47B1-8440-C70FA57AEE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654E7969-88DA-4944-BD2A-C67BC76107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F0500D62-2CBC-4B9D-B7C1-4D2EFE886F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E27C1EFD-A001-40F3-BB88-8B1B466EB2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6C69BAB4-F22C-4CBA-9DA0-C0FFE82D8EB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F6FDC64-FE1C-43FB-81E6-40A12F849DD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00221C3E-710E-4CBF-889E-F773F2F82C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DDBEB7FD-E8F8-4E65-A647-486E503576D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322E8E44-6361-4245-9863-9D6242A1BB1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5" name="Gelijkbenige driehoek 94">
                <a:extLst>
                  <a:ext uri="{FF2B5EF4-FFF2-40B4-BE49-F238E27FC236}">
                    <a16:creationId xmlns:a16="http://schemas.microsoft.com/office/drawing/2014/main" id="{6C9BEC24-B376-4095-AC04-119A469E65F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9F75C778-B918-402E-A7BB-51305D6F3556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24F6F8B5-7969-4AC5-9426-510AA67C693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464895BF-576C-4006-8C7C-D23C77699A0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B049A9F4-D7A4-4D5A-9718-D3F1A55694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9DDB06FF-C555-437D-AC8B-66B9621EF66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F068C0F7-C62E-4EEC-9E5E-49FC708645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A679EF66-67EB-4C52-AF2A-7AB6B5D8A50E}"/>
                  </a:ext>
                </a:extLst>
              </p:cNvPr>
              <p:cNvCxnSpPr>
                <a:cxnSpLocks/>
                <a:stCxn id="9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ABD34FAB-9D32-4FD0-8ABE-B5E3394DE2A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4C2B9AFA-5979-4269-AB90-EAC548E800FB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66B5580D-B116-43F0-8EC8-0F2E3209DA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8F788CA4-CF7C-4B1C-A39F-E5653B491DDD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47BE0BC2-87FD-4161-8BF7-A868E119CE6B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3EB9547E-B291-4198-81C5-F22D774BDB56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CBC8FEB4-9920-4082-9E4C-0E65648BFDAF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88316C1A-8330-4913-B669-729975C06AE0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77" name="Picture 3">
                <a:extLst>
                  <a:ext uri="{FF2B5EF4-FFF2-40B4-BE49-F238E27FC236}">
                    <a16:creationId xmlns:a16="http://schemas.microsoft.com/office/drawing/2014/main" id="{518C41E3-ED28-402C-9A72-9A60A0EF81B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" name="Gelijkbenige driehoek 77">
                <a:extLst>
                  <a:ext uri="{FF2B5EF4-FFF2-40B4-BE49-F238E27FC236}">
                    <a16:creationId xmlns:a16="http://schemas.microsoft.com/office/drawing/2014/main" id="{E706970C-15CD-48A7-9A59-4A1E414DA893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4FCAE65E-DC79-40B6-B4C5-80F5335565E1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3F0B40DA-4E24-4FC7-B312-EB73D4B3C8B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7249057B-B5AA-4B3D-A7DF-7FEAE2CA1F29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022141BE-B3AA-42ED-B672-F0BF1A0C45B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27C4DEA3-8AEE-46B2-912B-2E3D83752D91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575B3DE1-78D6-4445-9B8B-4D9AAD35899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953D29B4-26F3-4FE9-93B7-94D3B279E0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C4DC1EB7-6BDA-4EAE-AF9D-A6C36D57AAB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E8421EA3-A62A-4BE1-BAF6-27A4542A884F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68C66A47-D732-4F15-AC4C-6E77C6309645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583A8211-DFDF-4E6A-917E-9E928E3FDA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28" name="Tijdelijke aanduiding voor tekst 127">
            <a:extLst>
              <a:ext uri="{FF2B5EF4-FFF2-40B4-BE49-F238E27FC236}">
                <a16:creationId xmlns:a16="http://schemas.microsoft.com/office/drawing/2014/main" id="{27CF82E7-59D6-489B-92D4-13D790CD044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13" name="Tijdelijke aanduiding voor dianummer 5">
            <a:extLst>
              <a:ext uri="{FF2B5EF4-FFF2-40B4-BE49-F238E27FC236}">
                <a16:creationId xmlns:a16="http://schemas.microsoft.com/office/drawing/2014/main" id="{6101DB38-4A0C-405C-9E38-7AF00EC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  <p:sp>
        <p:nvSpPr>
          <p:cNvPr id="127" name="logo">
            <a:extLst>
              <a:ext uri="{FF2B5EF4-FFF2-40B4-BE49-F238E27FC236}">
                <a16:creationId xmlns:a16="http://schemas.microsoft.com/office/drawing/2014/main" id="{C5A33D34-989B-42F4-A529-DB24ABA9540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644896" y="6128096"/>
            <a:ext cx="1311617" cy="476589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4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ANDERSOM (70% / 3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to">
            <a:extLst>
              <a:ext uri="{FF2B5EF4-FFF2-40B4-BE49-F238E27FC236}">
                <a16:creationId xmlns:a16="http://schemas.microsoft.com/office/drawing/2014/main" id="{8675B554-5CE7-4D5E-8A45-11A43EE64C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9601" y="276939"/>
            <a:ext cx="4766416" cy="650890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28" name="Onder balkje">
            <a:extLst>
              <a:ext uri="{FF2B5EF4-FFF2-40B4-BE49-F238E27FC236}">
                <a16:creationId xmlns:a16="http://schemas.microsoft.com/office/drawing/2014/main" id="{18DBE45D-5F2E-411F-8A68-CD9CD5B31DE9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3" name="GRID" hidden="1">
            <a:extLst>
              <a:ext uri="{FF2B5EF4-FFF2-40B4-BE49-F238E27FC236}">
                <a16:creationId xmlns:a16="http://schemas.microsoft.com/office/drawing/2014/main" id="{5C8A23F1-1E75-4A10-AD96-B836E705248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963F726C-6740-4A59-9FA5-9654F83EC49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F3D46D3D-79D3-4FDB-9AC4-637F1FE5A1D7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1098B5C1-F44D-41BE-8E84-2C506CDBDD72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BC3B9193-76E6-4709-A725-37C6173B1204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AF14CAD4-BF2D-465D-8F23-5AED86C43E27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714C93A-6652-4C11-BCCF-E7355E8CA401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01317D9-2071-472C-91D6-C94E915D4C3D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1F3BD06-A397-4A44-9685-0328ADAD026F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30EF1DE9-5821-4EA8-B9BB-893E2349664E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ADE29A6C-68D5-442D-9137-4901FBA476AB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BEA619E-1B3D-4737-967B-BFA76C4342A3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BBB84AE-9171-41E7-8081-615B6A2B87DC}"/>
                </a:ext>
              </a:extLst>
            </p:cNvPr>
            <p:cNvSpPr/>
            <p:nvPr userDrawn="1"/>
          </p:nvSpPr>
          <p:spPr>
            <a:xfrm>
              <a:off x="4572418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3172A3D0-8B64-4718-89CF-CC414EA98B08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7532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135" y="272177"/>
            <a:ext cx="70762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52135" y="1399433"/>
            <a:ext cx="6815952" cy="447889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299323" y="-885712"/>
            <a:ext cx="359339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FOTO ANDERSOM (70% / 30%)</a:t>
            </a: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EAA174CE-7517-49A5-923A-21D80CE3DCCB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C4F53567-A556-401C-B626-11693C73B9A8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A83A254A-5683-4BF6-A966-9820D560BA1E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B1CA2C3C-6159-4210-88E3-756C236B4C75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D71FDAE9-5FC9-4745-9DDC-B85E58DD66A6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05190549-D27A-484E-8BBA-360ACF702C32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03" name="Picture 3">
                <a:extLst>
                  <a:ext uri="{FF2B5EF4-FFF2-40B4-BE49-F238E27FC236}">
                    <a16:creationId xmlns:a16="http://schemas.microsoft.com/office/drawing/2014/main" id="{CDD5C37B-BFB6-4A23-B7FC-0344FC8E916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628440A2-BEFB-435F-9013-8BEF2C830469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3DC29F3-6362-4DE0-A4E1-45CCCE19FC11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6E5BF282-2A3F-4291-A880-28FA08D6A5B0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9CC2ACF3-3802-403E-B0C5-8EF6F8ECDBC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15FAD060-A55C-47DF-9A59-23A8C0B0BAA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6BDF7D75-E06B-4C39-8B8A-22C2D65A64B6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81583AC6-CF71-42E9-A085-6621BE76DFF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70F1DF87-BDE4-4799-A9B4-3FF188E56760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79467046-78AD-4170-A083-85E1EDF4CBDC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55" name="Meer informatie">
              <a:extLst>
                <a:ext uri="{FF2B5EF4-FFF2-40B4-BE49-F238E27FC236}">
                  <a16:creationId xmlns:a16="http://schemas.microsoft.com/office/drawing/2014/main" id="{D601B2F3-3B16-42C0-8C99-57FC335AA25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96" name="Freeform 101">
                <a:extLst>
                  <a:ext uri="{FF2B5EF4-FFF2-40B4-BE49-F238E27FC236}">
                    <a16:creationId xmlns:a16="http://schemas.microsoft.com/office/drawing/2014/main" id="{5BA0A9D9-5FC2-45BE-B752-DAB789B37D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8F8985AC-F625-4B04-B3C1-9E284F5140F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4410758E-138D-4273-9B9E-3E72B50230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7874FD59-A20E-433A-8313-E57E00695AE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557C4C7A-2B7B-40B1-8FCE-BA14B81218B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510E934D-2422-4FF0-AACF-217E851587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80477909-00F0-4A1F-B540-BCA5FD517C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6960CE26-B85B-4000-BD2F-541E65044FA8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A2534C93-5B2C-44FF-BA58-7F92FD7C05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441DB6A8-DC59-49F6-BFE9-1B5D5EE76AE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5C113F6-1D45-4584-93DA-E58E333945C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4055D273-62C7-46D2-A165-2505C44C8A4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B1C0E312-9BF5-4B49-BC53-2242EED7FF7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8479EFE0-8635-4DB1-B778-F943116E9FC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5" name="Gelijkbenige driehoek 94">
                <a:extLst>
                  <a:ext uri="{FF2B5EF4-FFF2-40B4-BE49-F238E27FC236}">
                    <a16:creationId xmlns:a16="http://schemas.microsoft.com/office/drawing/2014/main" id="{AECDC201-3FA6-4E86-9DEA-A30268D1787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73D96032-2A04-4E69-B143-57D145DCF7C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74C9B7FC-0AB1-4DE5-A874-565F1C4CB20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FAE8FE3A-D752-4344-8AF3-AEF4DCE36C5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68CAA4A5-6391-499D-AE6E-D9494792B07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C0AB7A02-3DD6-4EFA-9FA9-4463DED1F13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1695E653-F215-4B1F-ABFF-75134A40D4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BCA56E40-B027-4D6D-84D0-E5B62B4CD791}"/>
                  </a:ext>
                </a:extLst>
              </p:cNvPr>
              <p:cNvCxnSpPr>
                <a:cxnSpLocks/>
                <a:stCxn id="9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8A27B51-EF04-4624-A8E1-23DC583F26A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9F6F3146-2772-4377-B140-65B5A9EDC878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01738F76-82D6-4FA0-9698-3163A5BA39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F270236B-9D84-46D9-8280-FE13BEB476D6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F281A87E-D248-40DC-AD90-1DF2EB2AFF97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1D7826FD-2D45-45A0-B459-357DAAF50B79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C6C1CEF3-EB75-46EE-9A2A-501EE846A3B4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13266105-05B3-4350-9A3E-80A1808869A3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77" name="Picture 3">
                <a:extLst>
                  <a:ext uri="{FF2B5EF4-FFF2-40B4-BE49-F238E27FC236}">
                    <a16:creationId xmlns:a16="http://schemas.microsoft.com/office/drawing/2014/main" id="{6CA297B1-4E52-4277-BFA8-8CC06C3BF4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" name="Gelijkbenige driehoek 77">
                <a:extLst>
                  <a:ext uri="{FF2B5EF4-FFF2-40B4-BE49-F238E27FC236}">
                    <a16:creationId xmlns:a16="http://schemas.microsoft.com/office/drawing/2014/main" id="{44932BA7-C72C-43E3-9B17-546A83674776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CE76BEC3-94A8-424B-880C-90B49061523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B6B33279-769C-4A58-8BF9-FC9F47184ED4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FE7BBA67-1C6C-4FC8-B51A-817EB082490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787C9042-5693-4EDA-8CA0-E6602F27839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B4AC4E55-355C-4332-B5D5-AB29177B7680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525FEEB2-A267-4C46-8FD8-D17EC069A42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18829EEE-77AE-4E06-B27F-92CE391B3A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BE5810B9-0716-46BA-988E-C5685B51DB0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7AFFA373-9126-43A8-A2EA-3FF212C6CA9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94AD153-3045-47D6-955C-F6869E081F18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EC1A5CAE-9F30-439F-9FCE-0201BA2080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27" name="Tijdelijke aanduiding voor tekst 126">
            <a:extLst>
              <a:ext uri="{FF2B5EF4-FFF2-40B4-BE49-F238E27FC236}">
                <a16:creationId xmlns:a16="http://schemas.microsoft.com/office/drawing/2014/main" id="{6C3BBCF6-5BDB-47A2-8C5B-A3011553378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265647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30" name="Tijdelijke aanduiding voor dianummer 5">
            <a:extLst>
              <a:ext uri="{FF2B5EF4-FFF2-40B4-BE49-F238E27FC236}">
                <a16:creationId xmlns:a16="http://schemas.microsoft.com/office/drawing/2014/main" id="{B420AA81-754B-45EB-8942-AF665B88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6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GRAFIEK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ID" hidden="1">
            <a:extLst>
              <a:ext uri="{FF2B5EF4-FFF2-40B4-BE49-F238E27FC236}">
                <a16:creationId xmlns:a16="http://schemas.microsoft.com/office/drawing/2014/main" id="{D8098A61-1797-4AB0-A023-CD4B7C6E86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4398C623-ABDD-483E-9286-CAFBD5DABFDA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B8001D40-9B45-4E7F-8DBE-87EA71A36B48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BE80029F-0D70-40DB-843E-34A3A952CF57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0346A7F8-30E3-4F08-A234-B6D2FD8C8252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68540D6-690A-4197-A9DB-58EB90C01F2D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D97E9F9-A31B-46E8-88FC-FE7984C7F748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5AD708E2-A7E2-4D52-A0F7-9CB23122CA63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071E772C-68F0-46A2-A7A8-F9A1ED98AC53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5D98152-DA71-4196-8DC7-35B274E6821C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246655AC-E1BC-477D-B554-C586E3DCACF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EA42BD67-1553-4AAB-81A1-AF7CA6030C13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9C912707-9497-401A-BF0A-0E2FC2B1C018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14546"/>
            <a:ext cx="3140325" cy="216909"/>
          </a:xfrm>
        </p:spPr>
        <p:txBody>
          <a:bodyPr/>
          <a:lstStyle/>
          <a:p>
            <a:fld id="{81B33066-8D2A-4A75-BFF1-CF44C8C09CE9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14546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40733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530247" y="-885712"/>
            <a:ext cx="313153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GRAFIEK (50%/ 50%)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27400" y="1401494"/>
            <a:ext cx="5437991" cy="4422432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grpSp>
        <p:nvGrpSpPr>
          <p:cNvPr id="93" name="Instructie">
            <a:extLst>
              <a:ext uri="{FF2B5EF4-FFF2-40B4-BE49-F238E27FC236}">
                <a16:creationId xmlns:a16="http://schemas.microsoft.com/office/drawing/2014/main" id="{C9E001F6-3FBC-45DC-8207-6548440F7712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94" name="Meer informatie">
              <a:extLst>
                <a:ext uri="{FF2B5EF4-FFF2-40B4-BE49-F238E27FC236}">
                  <a16:creationId xmlns:a16="http://schemas.microsoft.com/office/drawing/2014/main" id="{7A1C1B78-6E2D-43F3-86BB-D14987A8AA27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32" name="Freeform 101">
                <a:extLst>
                  <a:ext uri="{FF2B5EF4-FFF2-40B4-BE49-F238E27FC236}">
                    <a16:creationId xmlns:a16="http://schemas.microsoft.com/office/drawing/2014/main" id="{16A53905-2267-4835-AA50-6145FC3B3F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BC55B4F-53EC-4FA0-9FA4-A2BA84E90F8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501C72D5-9204-4357-8F61-286786591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E73A71B5-D298-408B-B81A-669EDBCB71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F090187-74DB-4F08-B9D2-5A2495208D4F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6242B33-BB1A-4AC4-A7AF-6695B08F87DE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7E3C0BF9-E98E-44A9-8118-80E0DAB7D1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FB252F-FA08-4A37-88FC-077A1F4CE17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5149F826-5473-4D84-B11A-B8FCED0BC60B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4DBEFDC8-2B58-429A-A80F-BECE302BD1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D9C13CA8-362E-419F-8E5B-5423F1B8C43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kstvak 102">
                <a:extLst>
                  <a:ext uri="{FF2B5EF4-FFF2-40B4-BE49-F238E27FC236}">
                    <a16:creationId xmlns:a16="http://schemas.microsoft.com/office/drawing/2014/main" id="{38A87954-6B96-4840-99EE-473A13BF08BB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64EAE2DA-E998-42D4-AF66-6DC0D991A79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05" name="Picture 3">
                <a:extLst>
                  <a:ext uri="{FF2B5EF4-FFF2-40B4-BE49-F238E27FC236}">
                    <a16:creationId xmlns:a16="http://schemas.microsoft.com/office/drawing/2014/main" id="{2637CA94-7489-4D59-BA7C-0072F03D77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E0F65D8A-932C-4FFE-8A7C-FCD741C254C1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E4F2CAC6-C286-4619-9A46-94AF0F3B48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F309A0B-5266-403E-A702-BE9F65D2475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6473A50E-AE4B-43CE-8EC8-1620785C8D6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A10A86B2-4771-4F86-94AC-EE55D2392979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47F3F537-AC54-4DE4-9350-4910FCF53CEE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E845CEF2-5548-4E42-8AF4-6F14ED3A3499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E9E726B1-A7C6-4F14-9CAC-F4CD04BDDD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CB7A4333-9006-4DEC-8C05-AB8BA2C89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grpSp>
                  <p:nvGrpSpPr>
                    <p:cNvPr id="116" name="Groep 115">
                      <a:extLst>
                        <a:ext uri="{FF2B5EF4-FFF2-40B4-BE49-F238E27FC236}">
                          <a16:creationId xmlns:a16="http://schemas.microsoft.com/office/drawing/2014/main" id="{BBDB74E0-95DA-4B1B-B0B5-526EB602003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1F5CA13D-6259-465D-A375-8AADDDE629C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Rechte verbindingslijn 122">
                        <a:extLst>
                          <a:ext uri="{FF2B5EF4-FFF2-40B4-BE49-F238E27FC236}">
                            <a16:creationId xmlns:a16="http://schemas.microsoft.com/office/drawing/2014/main" id="{F761B7E8-C0D2-4D72-A278-8D0AB0AC27A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24" name="Groep 123">
                        <a:extLst>
                          <a:ext uri="{FF2B5EF4-FFF2-40B4-BE49-F238E27FC236}">
                            <a16:creationId xmlns:a16="http://schemas.microsoft.com/office/drawing/2014/main" id="{4E325CC0-D128-44F7-A915-260996265FAB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25" name="Rechte verbindingslijn 124">
                          <a:extLst>
                            <a:ext uri="{FF2B5EF4-FFF2-40B4-BE49-F238E27FC236}">
                              <a16:creationId xmlns:a16="http://schemas.microsoft.com/office/drawing/2014/main" id="{C7638D50-02D3-4B9D-A6A4-D1014B950C3B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Rechte verbindingslijn 125">
                          <a:extLst>
                            <a:ext uri="{FF2B5EF4-FFF2-40B4-BE49-F238E27FC236}">
                              <a16:creationId xmlns:a16="http://schemas.microsoft.com/office/drawing/2014/main" id="{FC25F6D1-67A7-4D32-8D54-D5234326E52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Rechte verbindingslijn 126">
                          <a:extLst>
                            <a:ext uri="{FF2B5EF4-FFF2-40B4-BE49-F238E27FC236}">
                              <a16:creationId xmlns:a16="http://schemas.microsoft.com/office/drawing/2014/main" id="{3D5DF2D7-D0A1-4107-A507-0C75344A26E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" name="Rechte verbindingslijn 127">
                          <a:extLst>
                            <a:ext uri="{FF2B5EF4-FFF2-40B4-BE49-F238E27FC236}">
                              <a16:creationId xmlns:a16="http://schemas.microsoft.com/office/drawing/2014/main" id="{521D8DF3-8251-4453-9315-AC24AD6A8AD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17" name="Rechte verbindingslijn 116">
                      <a:extLst>
                        <a:ext uri="{FF2B5EF4-FFF2-40B4-BE49-F238E27FC236}">
                          <a16:creationId xmlns:a16="http://schemas.microsoft.com/office/drawing/2014/main" id="{28098B12-E9CD-4E38-8F60-278A86109DF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8" name="Groep 117">
                      <a:extLst>
                        <a:ext uri="{FF2B5EF4-FFF2-40B4-BE49-F238E27FC236}">
                          <a16:creationId xmlns:a16="http://schemas.microsoft.com/office/drawing/2014/main" id="{162FE508-906F-49AE-A86E-44E52136004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5503EED9-B041-4F8A-B272-009E252CCF5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Rechte verbindingslijn 119">
                        <a:extLst>
                          <a:ext uri="{FF2B5EF4-FFF2-40B4-BE49-F238E27FC236}">
                            <a16:creationId xmlns:a16="http://schemas.microsoft.com/office/drawing/2014/main" id="{94E33E19-C581-40C2-ABEB-4BD42A33E9C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7BD10776-A3E1-48E1-86CD-8CDD6A102B0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8B5AFAAA-DAD1-4662-9C8D-62732563B290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880B84C0-5DE3-42E3-9EF9-49216969E4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3" name="Rechthoek: afgeronde bovenhoeken 112">
                      <a:extLst>
                        <a:ext uri="{FF2B5EF4-FFF2-40B4-BE49-F238E27FC236}">
                          <a16:creationId xmlns:a16="http://schemas.microsoft.com/office/drawing/2014/main" id="{FE1C688C-1D06-4343-A0F7-B7B214ECF3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4" name="Gelijkbenige driehoek 113">
                      <a:extLst>
                        <a:ext uri="{FF2B5EF4-FFF2-40B4-BE49-F238E27FC236}">
                          <a16:creationId xmlns:a16="http://schemas.microsoft.com/office/drawing/2014/main" id="{26A48251-B39F-43D2-A5B4-8579A5A464C2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</p:grpSp>
            </p:grpSp>
          </p:grp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015A3A78-3E5D-474B-8118-23BEB68D7F72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1EF28382-F5DA-4222-B10F-3C1A3B1D4D1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E71F8945-6688-42DC-B6BB-F5523F38EA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E37094F8-B57D-4C64-B920-796D1AFC8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82D6A188-7533-4E36-BA8C-7CFBBF1DFD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03F6F256-BAED-42AD-B7CD-CD74E7CB538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97A56B35-5EF6-4088-816C-CB973DBB08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1107F6C4-83ED-4B0A-BA8C-C2D85F7CD01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099C7953-056F-4CF9-B984-08C5D0BB378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128E767-D7C4-4F0A-A11C-C36D78ABCA5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0313D5C2-5876-407F-9A6B-82883BF4BF8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81923B41-E4FE-4FEA-906E-82B89458B5D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8EB43433-97DE-4461-9FAE-0E382BE65E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F96A3E84-258C-4FDC-B46B-F7D1B2F335BB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01475AE3-376C-47EE-83D5-684D16F7774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D4EE6DCE-B63B-434C-91ED-1587AF755CD2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792EC821-EC1B-45CD-AA31-A5174D9AEE2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sp>
        <p:nvSpPr>
          <p:cNvPr id="71" name="Onder balkje">
            <a:extLst>
              <a:ext uri="{FF2B5EF4-FFF2-40B4-BE49-F238E27FC236}">
                <a16:creationId xmlns:a16="http://schemas.microsoft.com/office/drawing/2014/main" id="{A4B100AB-4F9B-4A64-908F-0A386EE51625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FF854FE4-B0F5-4BD8-9188-4DC0CF88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1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87129"/>
            <a:ext cx="3140325" cy="216909"/>
          </a:xfrm>
        </p:spPr>
        <p:txBody>
          <a:bodyPr/>
          <a:lstStyle/>
          <a:p>
            <a:fld id="{A1B00CF6-CBF8-4891-A1EF-BA979A9524BF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87129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110534" y="-885712"/>
            <a:ext cx="197096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GRAFIEK (100%)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21863" y="1388794"/>
            <a:ext cx="11133275" cy="4469349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grpSp>
        <p:nvGrpSpPr>
          <p:cNvPr id="93" name="Instructie">
            <a:extLst>
              <a:ext uri="{FF2B5EF4-FFF2-40B4-BE49-F238E27FC236}">
                <a16:creationId xmlns:a16="http://schemas.microsoft.com/office/drawing/2014/main" id="{C9E001F6-3FBC-45DC-8207-6548440F7712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94" name="Meer informatie">
              <a:extLst>
                <a:ext uri="{FF2B5EF4-FFF2-40B4-BE49-F238E27FC236}">
                  <a16:creationId xmlns:a16="http://schemas.microsoft.com/office/drawing/2014/main" id="{7A1C1B78-6E2D-43F3-86BB-D14987A8AA27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32" name="Freeform 101">
                <a:extLst>
                  <a:ext uri="{FF2B5EF4-FFF2-40B4-BE49-F238E27FC236}">
                    <a16:creationId xmlns:a16="http://schemas.microsoft.com/office/drawing/2014/main" id="{16A53905-2267-4835-AA50-6145FC3B3F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BC55B4F-53EC-4FA0-9FA4-A2BA84E90F8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501C72D5-9204-4357-8F61-286786591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E73A71B5-D298-408B-B81A-669EDBCB71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F090187-74DB-4F08-B9D2-5A2495208D4F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6242B33-BB1A-4AC4-A7AF-6695B08F87DE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7E3C0BF9-E98E-44A9-8118-80E0DAB7D1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FB252F-FA08-4A37-88FC-077A1F4CE17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5149F826-5473-4D84-B11A-B8FCED0BC60B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4DBEFDC8-2B58-429A-A80F-BECE302BD1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D9C13CA8-362E-419F-8E5B-5423F1B8C43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kstvak 102">
                <a:extLst>
                  <a:ext uri="{FF2B5EF4-FFF2-40B4-BE49-F238E27FC236}">
                    <a16:creationId xmlns:a16="http://schemas.microsoft.com/office/drawing/2014/main" id="{38A87954-6B96-4840-99EE-473A13BF08BB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64EAE2DA-E998-42D4-AF66-6DC0D991A79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05" name="Picture 3">
                <a:extLst>
                  <a:ext uri="{FF2B5EF4-FFF2-40B4-BE49-F238E27FC236}">
                    <a16:creationId xmlns:a16="http://schemas.microsoft.com/office/drawing/2014/main" id="{2637CA94-7489-4D59-BA7C-0072F03D77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E0F65D8A-932C-4FFE-8A7C-FCD741C254C1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E4F2CAC6-C286-4619-9A46-94AF0F3B48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F309A0B-5266-403E-A702-BE9F65D2475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6473A50E-AE4B-43CE-8EC8-1620785C8D6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A10A86B2-4771-4F86-94AC-EE55D2392979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47F3F537-AC54-4DE4-9350-4910FCF53CEE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E845CEF2-5548-4E42-8AF4-6F14ED3A3499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E9E726B1-A7C6-4F14-9CAC-F4CD04BDDD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CB7A4333-9006-4DEC-8C05-AB8BA2C89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grpSp>
                  <p:nvGrpSpPr>
                    <p:cNvPr id="116" name="Groep 115">
                      <a:extLst>
                        <a:ext uri="{FF2B5EF4-FFF2-40B4-BE49-F238E27FC236}">
                          <a16:creationId xmlns:a16="http://schemas.microsoft.com/office/drawing/2014/main" id="{BBDB74E0-95DA-4B1B-B0B5-526EB602003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1F5CA13D-6259-465D-A375-8AADDDE629C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Rechte verbindingslijn 122">
                        <a:extLst>
                          <a:ext uri="{FF2B5EF4-FFF2-40B4-BE49-F238E27FC236}">
                            <a16:creationId xmlns:a16="http://schemas.microsoft.com/office/drawing/2014/main" id="{F761B7E8-C0D2-4D72-A278-8D0AB0AC27A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24" name="Groep 123">
                        <a:extLst>
                          <a:ext uri="{FF2B5EF4-FFF2-40B4-BE49-F238E27FC236}">
                            <a16:creationId xmlns:a16="http://schemas.microsoft.com/office/drawing/2014/main" id="{4E325CC0-D128-44F7-A915-260996265FAB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25" name="Rechte verbindingslijn 124">
                          <a:extLst>
                            <a:ext uri="{FF2B5EF4-FFF2-40B4-BE49-F238E27FC236}">
                              <a16:creationId xmlns:a16="http://schemas.microsoft.com/office/drawing/2014/main" id="{C7638D50-02D3-4B9D-A6A4-D1014B950C3B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Rechte verbindingslijn 125">
                          <a:extLst>
                            <a:ext uri="{FF2B5EF4-FFF2-40B4-BE49-F238E27FC236}">
                              <a16:creationId xmlns:a16="http://schemas.microsoft.com/office/drawing/2014/main" id="{FC25F6D1-67A7-4D32-8D54-D5234326E52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Rechte verbindingslijn 126">
                          <a:extLst>
                            <a:ext uri="{FF2B5EF4-FFF2-40B4-BE49-F238E27FC236}">
                              <a16:creationId xmlns:a16="http://schemas.microsoft.com/office/drawing/2014/main" id="{3D5DF2D7-D0A1-4107-A507-0C75344A26E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" name="Rechte verbindingslijn 127">
                          <a:extLst>
                            <a:ext uri="{FF2B5EF4-FFF2-40B4-BE49-F238E27FC236}">
                              <a16:creationId xmlns:a16="http://schemas.microsoft.com/office/drawing/2014/main" id="{521D8DF3-8251-4453-9315-AC24AD6A8AD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17" name="Rechte verbindingslijn 116">
                      <a:extLst>
                        <a:ext uri="{FF2B5EF4-FFF2-40B4-BE49-F238E27FC236}">
                          <a16:creationId xmlns:a16="http://schemas.microsoft.com/office/drawing/2014/main" id="{28098B12-E9CD-4E38-8F60-278A86109DF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8" name="Groep 117">
                      <a:extLst>
                        <a:ext uri="{FF2B5EF4-FFF2-40B4-BE49-F238E27FC236}">
                          <a16:creationId xmlns:a16="http://schemas.microsoft.com/office/drawing/2014/main" id="{162FE508-906F-49AE-A86E-44E52136004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5503EED9-B041-4F8A-B272-009E252CCF5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Rechte verbindingslijn 119">
                        <a:extLst>
                          <a:ext uri="{FF2B5EF4-FFF2-40B4-BE49-F238E27FC236}">
                            <a16:creationId xmlns:a16="http://schemas.microsoft.com/office/drawing/2014/main" id="{94E33E19-C581-40C2-ABEB-4BD42A33E9C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7BD10776-A3E1-48E1-86CD-8CDD6A102B0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8B5AFAAA-DAD1-4662-9C8D-62732563B290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880B84C0-5DE3-42E3-9EF9-49216969E4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3" name="Rechthoek: afgeronde bovenhoeken 112">
                      <a:extLst>
                        <a:ext uri="{FF2B5EF4-FFF2-40B4-BE49-F238E27FC236}">
                          <a16:creationId xmlns:a16="http://schemas.microsoft.com/office/drawing/2014/main" id="{FE1C688C-1D06-4343-A0F7-B7B214ECF3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4" name="Gelijkbenige driehoek 113">
                      <a:extLst>
                        <a:ext uri="{FF2B5EF4-FFF2-40B4-BE49-F238E27FC236}">
                          <a16:creationId xmlns:a16="http://schemas.microsoft.com/office/drawing/2014/main" id="{26A48251-B39F-43D2-A5B4-8579A5A464C2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</p:grpSp>
            </p:grpSp>
          </p:grpSp>
        </p:grpSp>
      </p:grpSp>
      <p:grpSp>
        <p:nvGrpSpPr>
          <p:cNvPr id="73" name="GRID" hidden="1">
            <a:extLst>
              <a:ext uri="{FF2B5EF4-FFF2-40B4-BE49-F238E27FC236}">
                <a16:creationId xmlns:a16="http://schemas.microsoft.com/office/drawing/2014/main" id="{A42AA2CB-EB2C-4371-99B2-FFE1C7ABC65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1B148C1F-0DC3-40A3-9ABA-60E3F85AE7F2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73E3192B-3823-4A68-84E9-3C984563ED0B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9155171A-1727-48A0-9D0A-0D7C94E29723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CED705F7-47C7-4D84-B9A4-EF4160028016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51564711-4802-42AE-A003-604DAFEC66D6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A33B453C-82AE-43AA-B3DA-4A9B0925A942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C261EECC-4C34-4F17-AFB5-3CB1CC9E52EB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DB7F3834-98C1-4824-95C1-84A4AD0BB102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3EA1BE1-E41D-4388-9B5A-48435EF2F41E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9B706927-B552-461D-8CAB-7D27387C4669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C1979472-D81B-43AA-9831-B5D13FD80B6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D3B4A7B-F5C0-4103-8E58-E0D3779A2B72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015A3A78-3E5D-474B-8118-23BEB68D7F72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1EF28382-F5DA-4222-B10F-3C1A3B1D4D1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E71F8945-6688-42DC-B6BB-F5523F38EA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E37094F8-B57D-4C64-B920-796D1AFC8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82D6A188-7533-4E36-BA8C-7CFBBF1DFD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03F6F256-BAED-42AD-B7CD-CD74E7CB538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97A56B35-5EF6-4088-816C-CB973DBB08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1107F6C4-83ED-4B0A-BA8C-C2D85F7CD01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099C7953-056F-4CF9-B984-08C5D0BB378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128E767-D7C4-4F0A-A11C-C36D78ABCA5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0313D5C2-5876-407F-9A6B-82883BF4BF8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81923B41-E4FE-4FEA-906E-82B89458B5D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8EB43433-97DE-4461-9FAE-0E382BE65E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F96A3E84-258C-4FDC-B46B-F7D1B2F335BB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01475AE3-376C-47EE-83D5-684D16F7774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D4EE6DCE-B63B-434C-91ED-1587AF755CD2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792EC821-EC1B-45CD-AA31-A5174D9AEE2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sp>
        <p:nvSpPr>
          <p:cNvPr id="71" name="Onder balkje">
            <a:extLst>
              <a:ext uri="{FF2B5EF4-FFF2-40B4-BE49-F238E27FC236}">
                <a16:creationId xmlns:a16="http://schemas.microsoft.com/office/drawing/2014/main" id="{A43B3275-0DAA-46DF-AA83-74A0CD51782F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59A8263C-BADD-4468-84A9-1E09DB41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9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TABEL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20856"/>
            <a:ext cx="3140325" cy="216909"/>
          </a:xfrm>
        </p:spPr>
        <p:txBody>
          <a:bodyPr/>
          <a:lstStyle/>
          <a:p>
            <a:fld id="{C8226F51-BA4F-47DD-BB27-1D52D814875C}" type="datetime1">
              <a:rPr lang="nl-NL" smtClean="0"/>
              <a:t>03-10-18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20856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146223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639252" y="-885712"/>
            <a:ext cx="2913528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TABEL (50%/ 50%)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47711" y="1407861"/>
            <a:ext cx="5412132" cy="4454808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grpSp>
        <p:nvGrpSpPr>
          <p:cNvPr id="153" name="Instructie">
            <a:extLst>
              <a:ext uri="{FF2B5EF4-FFF2-40B4-BE49-F238E27FC236}">
                <a16:creationId xmlns:a16="http://schemas.microsoft.com/office/drawing/2014/main" id="{D8FA1774-32C6-44BB-B330-6554B0E7E12D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154" name="Meer informatie">
              <a:extLst>
                <a:ext uri="{FF2B5EF4-FFF2-40B4-BE49-F238E27FC236}">
                  <a16:creationId xmlns:a16="http://schemas.microsoft.com/office/drawing/2014/main" id="{7D53CC9C-CDBE-4DFB-AE21-4160803B4CD1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76" name="Freeform 101">
                <a:extLst>
                  <a:ext uri="{FF2B5EF4-FFF2-40B4-BE49-F238E27FC236}">
                    <a16:creationId xmlns:a16="http://schemas.microsoft.com/office/drawing/2014/main" id="{B78FDC53-F231-49E7-A154-56F8109111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40104D5-463A-4C56-920E-DB709D9672F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E9CD1AE4-DA73-4EC4-81C0-1F75EE829A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1D0DA284-6D84-4D36-B1B6-DB37B4EE58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9F53628B-F530-4001-99B6-93A0F44C1D4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BA5E46A7-E4C0-420C-BD1B-206B69E2B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59953485-194D-42FF-82E6-0F30D398D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74094B7F-E9F2-4748-9700-863C8ED5247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id="{234F4CA7-6E68-48F7-90A9-EA8ADB6F2D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9CA1389-B637-4556-96EE-0093988A463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36D3135C-9114-41E0-ACB5-71D213B1A7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F466C695-CD09-4087-A78D-68D7B0B7730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D78B9D92-55AF-410D-9537-D703025B8E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7A520EAA-77FA-4ED5-A4D4-3DE2F82853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5918623-D162-4D5A-9A47-3A7D5A1E0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4" name="Tabel icoon">
              <a:extLst>
                <a:ext uri="{FF2B5EF4-FFF2-40B4-BE49-F238E27FC236}">
                  <a16:creationId xmlns:a16="http://schemas.microsoft.com/office/drawing/2014/main" id="{A6113588-03B7-4533-ADB2-D0A1084B39F1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4AFCC203-FD5B-468F-99FB-D1E8E80EFAB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1EFEE30-7FFC-401F-8547-9FBDA36DE4AC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B8972847-4D20-4203-B318-E85BAC05ED5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F1C4E8A1-E26F-447E-9920-D066950EFDC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2C262A0-EBDF-4F9B-BF6B-E48D2178557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4FE1558-6BE7-4FB4-BCDD-2FC1300DE2CE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77DE6BDA-6F53-4F6F-883C-D71B322CD5E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917903B9-C840-4B22-8332-0F6FF4E12BC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3091A87-E469-4741-AFAE-D9FE9D31606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6E0E6B-9076-4747-B72A-CE6754E64B56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6726127-9718-42DE-8B36-ACFA6484CDAD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C7B464E-EB02-44DE-B0EA-1B24AF5D234F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73496353-1240-4E64-BED4-2A49E624408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A67ABC18-63E9-4A12-8233-B9211B2E9B3A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89377A1B-9100-4765-8EBA-772D65451901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99204BCB-084E-4A74-AFCC-C7FBCC2939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ADD40E2F-10B1-4CA7-9ED6-3F3F72DF520E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426073FA-9DF6-4303-80AD-06336912AA18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252037A-C515-44C2-A220-ABB721F5C4A5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A06BB989-B0BE-45A8-8D37-EB49821A29C7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7EE64E67-40EE-4FF9-AA93-4EDDC2C9A948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1" name="tekst">
            <a:extLst>
              <a:ext uri="{FF2B5EF4-FFF2-40B4-BE49-F238E27FC236}">
                <a16:creationId xmlns:a16="http://schemas.microsoft.com/office/drawing/2014/main" id="{2277963E-BB3D-4657-8FDB-59BC2A5ACE8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53" name="Onder balkje">
            <a:extLst>
              <a:ext uri="{FF2B5EF4-FFF2-40B4-BE49-F238E27FC236}">
                <a16:creationId xmlns:a16="http://schemas.microsoft.com/office/drawing/2014/main" id="{11CB7B56-D687-4517-BBBD-5752B48393E8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96F150C4-E3A4-40F1-9ED4-DC76B003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2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45804E2F-6799-4914-A5D0-6B51B35EFB93}" type="datetime1">
              <a:rPr lang="nl-NL" smtClean="0"/>
              <a:t>03-10-18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219539" y="-885712"/>
            <a:ext cx="175295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TABEL (100%)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16221" y="1395160"/>
            <a:ext cx="11143622" cy="4471547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grpSp>
        <p:nvGrpSpPr>
          <p:cNvPr id="153" name="Instructie">
            <a:extLst>
              <a:ext uri="{FF2B5EF4-FFF2-40B4-BE49-F238E27FC236}">
                <a16:creationId xmlns:a16="http://schemas.microsoft.com/office/drawing/2014/main" id="{D8FA1774-32C6-44BB-B330-6554B0E7E12D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154" name="Meer informatie">
              <a:extLst>
                <a:ext uri="{FF2B5EF4-FFF2-40B4-BE49-F238E27FC236}">
                  <a16:creationId xmlns:a16="http://schemas.microsoft.com/office/drawing/2014/main" id="{7D53CC9C-CDBE-4DFB-AE21-4160803B4CD1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76" name="Freeform 101">
                <a:extLst>
                  <a:ext uri="{FF2B5EF4-FFF2-40B4-BE49-F238E27FC236}">
                    <a16:creationId xmlns:a16="http://schemas.microsoft.com/office/drawing/2014/main" id="{B78FDC53-F231-49E7-A154-56F8109111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40104D5-463A-4C56-920E-DB709D9672F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E9CD1AE4-DA73-4EC4-81C0-1F75EE829A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1D0DA284-6D84-4D36-B1B6-DB37B4EE58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9F53628B-F530-4001-99B6-93A0F44C1D4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BA5E46A7-E4C0-420C-BD1B-206B69E2B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59953485-194D-42FF-82E6-0F30D398D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74094B7F-E9F2-4748-9700-863C8ED5247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id="{234F4CA7-6E68-48F7-90A9-EA8ADB6F2D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9CA1389-B637-4556-96EE-0093988A463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36D3135C-9114-41E0-ACB5-71D213B1A7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F466C695-CD09-4087-A78D-68D7B0B7730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D78B9D92-55AF-410D-9537-D703025B8E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7A520EAA-77FA-4ED5-A4D4-3DE2F82853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5918623-D162-4D5A-9A47-3A7D5A1E0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4" name="Tabel icoon">
              <a:extLst>
                <a:ext uri="{FF2B5EF4-FFF2-40B4-BE49-F238E27FC236}">
                  <a16:creationId xmlns:a16="http://schemas.microsoft.com/office/drawing/2014/main" id="{A6113588-03B7-4533-ADB2-D0A1084B39F1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4AFCC203-FD5B-468F-99FB-D1E8E80EFAB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1EFEE30-7FFC-401F-8547-9FBDA36DE4AC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B8972847-4D20-4203-B318-E85BAC05ED5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F1C4E8A1-E26F-447E-9920-D066950EFDC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2C262A0-EBDF-4F9B-BF6B-E48D2178557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4FE1558-6BE7-4FB4-BCDD-2FC1300DE2CE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77DE6BDA-6F53-4F6F-883C-D71B322CD5E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917903B9-C840-4B22-8332-0F6FF4E12BC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39A76BF-A163-4EFD-8CFF-4BFA25D0FEB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00E6290-8C9C-4F77-93B2-6502D3515E1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C27B0A1-76DD-46F5-91B4-0E59C6218A45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ACD1F38-57BF-4C6E-9241-DE4C2D895E41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89FA1D8-466C-4112-ADD7-5B535CDFB777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FD6F558-5E20-4BB5-8466-ABF62A84CBDE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D167014A-79D1-475C-B572-0DD0EBEA4FC8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310A694-C177-48B0-9637-F7F43795911E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244BF96B-7A55-44DD-A11B-2729D6D08EF7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CF30CC7-24F4-486B-BE5E-9178BF47AA80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0D3D758D-F5D7-4981-9C91-0751CE0A3D76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05494EE-D0BB-48C9-98FE-C0CE5007967B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F4AC7A3-CF6E-4270-A7DC-8EFDC6DBA286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6AF92EA9-37D8-4C42-88F3-48205D9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3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72177"/>
            <a:ext cx="11293914" cy="600744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nl-NL" noProof="0" dirty="0"/>
              <a:t>Plaats hier je titel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64994"/>
            <a:ext cx="11268000" cy="4469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JU-LEVEL1=</a:t>
            </a:r>
            <a:r>
              <a:rPr lang="nl-NL" noProof="0" dirty="0" err="1"/>
              <a:t>Bullet</a:t>
            </a:r>
            <a:r>
              <a:rPr lang="nl-NL" noProof="0" dirty="0"/>
              <a:t> oranje</a:t>
            </a:r>
          </a:p>
          <a:p>
            <a:pPr lvl="1"/>
            <a:r>
              <a:rPr lang="nl-NL" noProof="0" dirty="0"/>
              <a:t>JU-LEVEL2=</a:t>
            </a:r>
            <a:r>
              <a:rPr lang="nl-NL" noProof="0" dirty="0" err="1"/>
              <a:t>Bullet</a:t>
            </a:r>
            <a:r>
              <a:rPr lang="nl-NL" noProof="0" dirty="0"/>
              <a:t> rood</a:t>
            </a:r>
          </a:p>
          <a:p>
            <a:pPr lvl="2"/>
            <a:r>
              <a:rPr lang="nl-NL" noProof="0" dirty="0"/>
              <a:t>JU-LEVEL3=</a:t>
            </a:r>
            <a:r>
              <a:rPr lang="nl-NL" noProof="0" dirty="0" err="1"/>
              <a:t>Bullet</a:t>
            </a:r>
            <a:r>
              <a:rPr lang="nl-NL" noProof="0" dirty="0"/>
              <a:t> blauw</a:t>
            </a:r>
          </a:p>
          <a:p>
            <a:pPr lvl="3"/>
            <a:r>
              <a:rPr lang="nl-NL" noProof="0" dirty="0"/>
              <a:t>JU-LEVEL4=</a:t>
            </a:r>
            <a:r>
              <a:rPr lang="nl-NL" noProof="0" dirty="0" err="1"/>
              <a:t>Bullet</a:t>
            </a:r>
            <a:r>
              <a:rPr lang="nl-NL" noProof="0" dirty="0"/>
              <a:t> groen</a:t>
            </a:r>
          </a:p>
          <a:p>
            <a:pPr lvl="4"/>
            <a:r>
              <a:rPr lang="nl-NL" noProof="0" dirty="0"/>
              <a:t>JU-LEVEL5=Leestekst</a:t>
            </a:r>
          </a:p>
          <a:p>
            <a:pPr lvl="5"/>
            <a:r>
              <a:rPr lang="nl-NL" noProof="0" dirty="0"/>
              <a:t>JU-LEVEL6=Subtitel</a:t>
            </a:r>
          </a:p>
          <a:p>
            <a:pPr lvl="6"/>
            <a:r>
              <a:rPr lang="nl-NL" noProof="0" dirty="0"/>
              <a:t>JU-LEVEL7=Sub-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JU-LEVEL8=Nummers</a:t>
            </a:r>
          </a:p>
          <a:p>
            <a:pPr lvl="8"/>
            <a:r>
              <a:rPr lang="nl-NL" noProof="0" dirty="0"/>
              <a:t>JU-LEVEL9=Sub-nummering</a:t>
            </a:r>
          </a:p>
        </p:txBody>
      </p:sp>
      <p:grpSp>
        <p:nvGrpSpPr>
          <p:cNvPr id="103" name="GRID" hidden="1">
            <a:extLst>
              <a:ext uri="{FF2B5EF4-FFF2-40B4-BE49-F238E27FC236}">
                <a16:creationId xmlns:a16="http://schemas.microsoft.com/office/drawing/2014/main" id="{8474276A-7378-47BC-A88E-F5BABDA49AF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F138F63C-9024-48F4-8CD3-A4992A6D91DE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0215613B-5C64-45D6-80BB-B963DC8EDE2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72465A97-6C2F-45B6-8024-AF684A3AD5D6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259D72CC-F81D-4F98-A3A5-0BAD485A58A5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28A2B9C3-3230-440F-8073-1EF9F74C13A6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3C86417D-2D40-44D5-BED5-15D4355710CE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ECE60979-D6D1-478E-90C1-26EFC26CC802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3BE90DC0-51B0-4F22-86A2-1384A52355C7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61069823-AAA4-494E-A2C2-145F92894526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D381AF8F-0B24-47CE-8CA3-95221D67D0F6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36C3D69B-F065-4A21-8578-E48BFBEA8144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7" name="KADER" hidden="1">
            <a:extLst>
              <a:ext uri="{FF2B5EF4-FFF2-40B4-BE49-F238E27FC236}">
                <a16:creationId xmlns:a16="http://schemas.microsoft.com/office/drawing/2014/main" id="{E6E7F0C9-3A01-4084-9EFF-E9B01BB674B9}"/>
              </a:ext>
            </a:extLst>
          </p:cNvPr>
          <p:cNvGrpSpPr/>
          <p:nvPr userDrawn="1"/>
        </p:nvGrpSpPr>
        <p:grpSpPr>
          <a:xfrm>
            <a:off x="-355722" y="-212464"/>
            <a:ext cx="12894355" cy="7257527"/>
            <a:chOff x="-355722" y="-212464"/>
            <a:chExt cx="12894355" cy="7257527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A8EF71D-19CD-4203-9B9C-9F56A2224E5B}"/>
                </a:ext>
              </a:extLst>
            </p:cNvPr>
            <p:cNvSpPr/>
            <p:nvPr userDrawn="1"/>
          </p:nvSpPr>
          <p:spPr>
            <a:xfrm rot="16200000">
              <a:off x="8439105" y="3287562"/>
              <a:ext cx="7257527" cy="25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EDA6DA0-A430-44EF-88B3-6F36E44BBC17}"/>
                </a:ext>
              </a:extLst>
            </p:cNvPr>
            <p:cNvSpPr/>
            <p:nvPr userDrawn="1"/>
          </p:nvSpPr>
          <p:spPr>
            <a:xfrm rot="16200000">
              <a:off x="-3498895" y="3287562"/>
              <a:ext cx="7257527" cy="25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7A82A2E-5716-4F29-AA63-0242AA0E4216}"/>
                </a:ext>
              </a:extLst>
            </p:cNvPr>
            <p:cNvSpPr/>
            <p:nvPr userDrawn="1"/>
          </p:nvSpPr>
          <p:spPr>
            <a:xfrm>
              <a:off x="-355722" y="-5619"/>
              <a:ext cx="12894355" cy="25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CF563EC-A799-4E63-B987-7B93FFBDF726}"/>
                </a:ext>
              </a:extLst>
            </p:cNvPr>
            <p:cNvSpPr/>
            <p:nvPr userDrawn="1"/>
          </p:nvSpPr>
          <p:spPr>
            <a:xfrm>
              <a:off x="-355722" y="6604685"/>
              <a:ext cx="12894355" cy="257475"/>
            </a:xfrm>
            <a:prstGeom prst="rect">
              <a:avLst/>
            </a:prstGeom>
            <a:solidFill>
              <a:schemeClr val="accent3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</p:grpSp>
      <p:sp>
        <p:nvSpPr>
          <p:cNvPr id="4" name="datum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45707" y="6376061"/>
            <a:ext cx="2915613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BC5AFA-D9DA-4B84-B0D7-1918E212144A}" type="datetime1">
              <a:rPr lang="nl-NL" smtClean="0"/>
              <a:t>03-10-18</a:t>
            </a:fld>
            <a:endParaRPr lang="nl-NL" dirty="0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6910" y="6376061"/>
            <a:ext cx="6718797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&lt;Plaats hier je voettekst&gt;</a:t>
            </a:r>
            <a:endParaRPr lang="nl-NL" dirty="0"/>
          </a:p>
        </p:txBody>
      </p:sp>
      <p:sp>
        <p:nvSpPr>
          <p:cNvPr id="6" name="nummer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E5F0359-76BD-4AE1-B1D0-7B46B0B585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64" y="6129196"/>
            <a:ext cx="1274067" cy="475489"/>
          </a:xfrm>
          <a:prstGeom prst="rect">
            <a:avLst/>
          </a:prstGeom>
        </p:spPr>
      </p:pic>
      <p:sp>
        <p:nvSpPr>
          <p:cNvPr id="123" name="logo">
            <a:extLst>
              <a:ext uri="{FF2B5EF4-FFF2-40B4-BE49-F238E27FC236}">
                <a16:creationId xmlns:a16="http://schemas.microsoft.com/office/drawing/2014/main" id="{9D6E813D-9F83-4EFB-85CB-47615A2740F1}"/>
              </a:ext>
            </a:extLst>
          </p:cNvPr>
          <p:cNvSpPr txBox="1">
            <a:spLocks/>
          </p:cNvSpPr>
          <p:nvPr userDrawn="1"/>
        </p:nvSpPr>
        <p:spPr>
          <a:xfrm>
            <a:off x="5454255" y="-1435918"/>
            <a:ext cx="1274400" cy="486603"/>
          </a:xfrm>
          <a:prstGeom prst="rect">
            <a:avLst/>
          </a:prstGeom>
          <a:blipFill>
            <a:blip r:embed="rId19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tabLst/>
              <a:defRPr sz="1600" b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Tx/>
              <a:buBlip>
                <a:blip r:embed="rId20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21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22"/>
              </a:buBlip>
              <a:tabLst/>
              <a:defRPr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3400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575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770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8" r:id="rId2"/>
    <p:sldLayoutId id="2147483736" r:id="rId3"/>
    <p:sldLayoutId id="2147483723" r:id="rId4"/>
    <p:sldLayoutId id="2147483725" r:id="rId5"/>
    <p:sldLayoutId id="2147483730" r:id="rId6"/>
    <p:sldLayoutId id="2147483731" r:id="rId7"/>
    <p:sldLayoutId id="2147483732" r:id="rId8"/>
    <p:sldLayoutId id="2147483733" r:id="rId9"/>
    <p:sldLayoutId id="2147483737" r:id="rId10"/>
    <p:sldLayoutId id="2147483738" r:id="rId11"/>
    <p:sldLayoutId id="2147483739" r:id="rId12"/>
    <p:sldLayoutId id="2147483740" r:id="rId13"/>
    <p:sldLayoutId id="2147483721" r:id="rId14"/>
    <p:sldLayoutId id="2147483741" r:id="rId15"/>
    <p:sldLayoutId id="2147483745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Tx/>
        <a:buBlip>
          <a:blip r:embed="rId23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4"/>
        </a:buClr>
        <a:buFontTx/>
        <a:buBlip>
          <a:blip r:embed="rId20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1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2"/>
        </a:buBlip>
        <a:tabLst/>
        <a:defRPr sz="2000" b="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533400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61938" indent="-2619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36575" indent="-2746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43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cache.org/manuals/workshop-2018-05-28-DESY/macaroons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cache.org/manuals/workshop-2018-05-28-DESY/onno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cache.org/manuals/workshop-2017-05-29-Umea/000-Final/tigran-dcache+ceph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rcauth.e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wncloud/core/issues/26901#issuecomment-31391806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urfdrive.nl/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info.surfsara.nl/systems/researchdriv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f.nl/en/services-and-products/object-store/index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m/news/science-environment-4470526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o-gw.eu/" TargetMode="External"/><Relationship Id="rId2" Type="http://schemas.openxmlformats.org/officeDocument/2006/relationships/hyperlink" Target="https://www.skatelescope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oncoproteomics.nl/research/" TargetMode="External"/><Relationship Id="rId5" Type="http://schemas.openxmlformats.org/officeDocument/2006/relationships/hyperlink" Target="https://www.esciencecenter.nl/project/eecolidar" TargetMode="External"/><Relationship Id="rId4" Type="http://schemas.openxmlformats.org/officeDocument/2006/relationships/hyperlink" Target="http://www.xenon1t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B24887D9-B0C7-B246-86D0-C2F528A97D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3367"/>
          <a:stretch>
            <a:fillRect/>
          </a:stretch>
        </p:blipFill>
        <p:spPr/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F489F854-1B18-4521-B332-A14A4D8B044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72542" y="3455208"/>
            <a:ext cx="5556741" cy="2645107"/>
          </a:xfrm>
        </p:spPr>
        <p:txBody>
          <a:bodyPr/>
          <a:lstStyle/>
          <a:p>
            <a:r>
              <a:rPr lang="nl-NL" dirty="0" err="1"/>
              <a:t>SURFsara</a:t>
            </a:r>
            <a:r>
              <a:rPr lang="nl-NL" dirty="0"/>
              <a:t> site report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E88CE3C-D5D2-4760-B29E-A97C9E422DE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270660" y="5374963"/>
            <a:ext cx="4823472" cy="974116"/>
          </a:xfrm>
        </p:spPr>
        <p:txBody>
          <a:bodyPr/>
          <a:lstStyle/>
          <a:p>
            <a:r>
              <a:rPr lang="nl-NL" dirty="0"/>
              <a:t>Onno Zweers, </a:t>
            </a:r>
            <a:r>
              <a:rPr lang="nl-NL" dirty="0" err="1"/>
              <a:t>Hepix</a:t>
            </a:r>
            <a:r>
              <a:rPr lang="nl-NL" dirty="0"/>
              <a:t> Barcelona, </a:t>
            </a:r>
            <a:r>
              <a:rPr lang="nl-NL" dirty="0" err="1"/>
              <a:t>October</a:t>
            </a:r>
            <a:r>
              <a:rPr lang="nl-NL" dirty="0"/>
              <a:t> 2018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BC7EDE5-D22F-4C86-9B15-F1E5DAA9F41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blipFill>
            <a:blip r:embed="rId4"/>
            <a:stretch>
              <a:fillRect l="1580" r="1580"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80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3D958-CA36-004B-B97F-534E400B9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3" y="272177"/>
            <a:ext cx="11146224" cy="881920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Grid storage growth </a:t>
            </a:r>
            <a:r>
              <a:rPr lang="en-GB" sz="2000" dirty="0"/>
              <a:t>(all projects)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D68BEE-6DEC-B149-9A7E-8F73C541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10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02B3DA-A19D-C24E-8E43-26C863EA2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2" y="1313478"/>
            <a:ext cx="9683468" cy="48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8AB3-A46E-9746-9C4A-A3F7D83D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7"/>
            <a:ext cx="11149188" cy="979574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Macaroons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DCF517-8537-8D47-B8C3-AA035384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Macaroons are bearer tokens that authorize anyone to access (some) data through WebDAV.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Easy sharing.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Invented by Google, adopted by the dCache team (esp. Paul Millar).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hlinkClick r:id="rId2"/>
              </a:rPr>
              <a:t>https://www.dcache.org/manuals/workshop-2018-05-28-DESY/macaroons.pdf</a:t>
            </a:r>
            <a:r>
              <a:rPr lang="en-GB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Several users are testing it.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Works great, but revocation may be challenge.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Next step: SciTokens?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5748F3-0858-BB4C-9E09-ACCE8466AD6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ED580-7B87-F14F-9258-018BAB1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1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8AB3-A46E-9746-9C4A-A3F7D83D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7"/>
            <a:ext cx="11149188" cy="1041718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WebDAV security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DCF517-8537-8D47-B8C3-AA035384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Project MinE (ALS research) collects 22,000 DNA scans.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GDPR law requires this data to be handled carefully.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solidFill>
                  <a:srgbClr val="C00000"/>
                </a:solidFill>
              </a:rPr>
              <a:t>dCache GridFTP does not encrypt data</a:t>
            </a:r>
            <a:br>
              <a:rPr lang="en-GB" dirty="0"/>
            </a:br>
            <a:r>
              <a:rPr lang="en-GB" sz="1600" dirty="0"/>
              <a:t>(not even when you ask nicely with </a:t>
            </a:r>
            <a:r>
              <a:rPr lang="en-GB" sz="1600" dirty="0" err="1"/>
              <a:t>globus</a:t>
            </a:r>
            <a:r>
              <a:rPr lang="en-GB" sz="1600" dirty="0"/>
              <a:t>-</a:t>
            </a:r>
            <a:r>
              <a:rPr lang="en-GB" sz="1600" dirty="0" err="1"/>
              <a:t>url</a:t>
            </a:r>
            <a:r>
              <a:rPr lang="en-GB" sz="1600" dirty="0"/>
              <a:t>-copy -</a:t>
            </a:r>
            <a:r>
              <a:rPr lang="en-GB" sz="1600" dirty="0" err="1"/>
              <a:t>dcpriv</a:t>
            </a:r>
            <a:r>
              <a:rPr lang="en-GB" sz="16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Uploading &amp; downloading through dCache WebDAV, to use </a:t>
            </a:r>
            <a:r>
              <a:rPr lang="en-GB" dirty="0">
                <a:solidFill>
                  <a:srgbClr val="00A51D"/>
                </a:solidFill>
              </a:rPr>
              <a:t>TLS protocol</a:t>
            </a:r>
            <a:r>
              <a:rPr lang="en-GB" dirty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hlinkClick r:id="rId2"/>
              </a:rPr>
              <a:t>https://www.dcache.org/manuals/workshop-2018-05-28-DESY/onno.pdf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5748F3-0858-BB4C-9E09-ACCE8466AD6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ED580-7B87-F14F-9258-018BAB1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2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8AB3-A46E-9746-9C4A-A3F7D83D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7"/>
            <a:ext cx="11149188" cy="1128306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dCache &amp; CEPH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DCF517-8537-8D47-B8C3-AA035384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Disk data in dCache is on RAID 60 arrays.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RAID controller failure can be fatal.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dCache now supports CEPH as a disk storage backend.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Just started testing.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hlinkClick r:id="rId2"/>
              </a:rPr>
              <a:t>https://www.dcache.org/manuals/workshop-2017-05-29-Umea/000-Final/tigran-dcache+ceph.pdf</a:t>
            </a:r>
            <a:r>
              <a:rPr lang="en-GB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5748F3-0858-BB4C-9E09-ACCE8466AD6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ED580-7B87-F14F-9258-018BAB1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8AB3-A46E-9746-9C4A-A3F7D83D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6"/>
            <a:ext cx="11149188" cy="1015085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Compute virtualisation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DCF517-8537-8D47-B8C3-AA035384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 err="1"/>
              <a:t>SURFsara’s</a:t>
            </a:r>
            <a:r>
              <a:rPr lang="en-GB" dirty="0"/>
              <a:t> grid compute cluster (Gina) will be virtualised.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Private cloud platform based on OpenStack.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Enables sharing and shifting hardware resources between several compute &amp; service clusters (including Hadoop &amp; Spark).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A new High Throughput Platform will accommodate some non-HEP users.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Transition should be transparent.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5748F3-0858-BB4C-9E09-ACCE8466AD6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ED580-7B87-F14F-9258-018BAB1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4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8AB3-A46E-9746-9C4A-A3F7D83D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7"/>
            <a:ext cx="11149188" cy="1023963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RCauth, proxies without certificate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DCF517-8537-8D47-B8C3-AA035384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8" y="1400483"/>
            <a:ext cx="8719946" cy="445684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Project MinE comprises 20 countries, and growing.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In each country, procedure for getting grid certificate is different. In some countries it’s </a:t>
            </a:r>
            <a:r>
              <a:rPr lang="en-GB" dirty="0">
                <a:solidFill>
                  <a:srgbClr val="C00000"/>
                </a:solidFill>
              </a:rPr>
              <a:t>impossible</a:t>
            </a:r>
            <a:r>
              <a:rPr lang="en-GB" dirty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WebDAV with username/password is good for uploading and downloading data. But compute?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RCauth gives users a grid proxy after authentication in a portal with username/password.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RCauth is a service created by NIKHEF, our NL-T1 partner. </a:t>
            </a:r>
            <a:r>
              <a:rPr lang="en-GB" dirty="0" err="1"/>
              <a:t>Modeled</a:t>
            </a:r>
            <a:r>
              <a:rPr lang="en-GB" dirty="0"/>
              <a:t> after </a:t>
            </a:r>
            <a:r>
              <a:rPr lang="en-GB"/>
              <a:t>CIlogon</a:t>
            </a:r>
            <a:r>
              <a:rPr lang="en-GB" dirty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GB" dirty="0">
                <a:hlinkClick r:id="rId2"/>
              </a:rPr>
              <a:t>https://rcauth.eu/</a:t>
            </a:r>
            <a:r>
              <a:rPr lang="en-GB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5748F3-0858-BB4C-9E09-ACCE8466AD6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ED580-7B87-F14F-9258-018BAB1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15</a:t>
            </a:fld>
            <a:endParaRPr lang="nl-NL"/>
          </a:p>
        </p:txBody>
      </p:sp>
      <p:pic>
        <p:nvPicPr>
          <p:cNvPr id="1026" name="Picture 2" descr="https://www.nikhef.nl/wp-content/uploads/2018/02/Nikhef-logo-RGB-red-on-white-500x225-300x135.png">
            <a:extLst>
              <a:ext uri="{FF2B5EF4-FFF2-40B4-BE49-F238E27FC236}">
                <a16:creationId xmlns:a16="http://schemas.microsoft.com/office/drawing/2014/main" id="{105F9BC5-540B-F648-AAFF-91D214F65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74" y="4976567"/>
            <a:ext cx="3109987" cy="139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8AB3-A46E-9746-9C4A-A3F7D83D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7"/>
            <a:ext cx="11149188" cy="1023963"/>
          </a:xfrm>
        </p:spPr>
        <p:txBody>
          <a:bodyPr/>
          <a:lstStyle/>
          <a:p>
            <a:r>
              <a:rPr lang="en-GB" sz="2000" dirty="0"/>
              <a:t>Grid developments</a:t>
            </a:r>
            <a:br>
              <a:rPr lang="en-GB" dirty="0"/>
            </a:br>
            <a:r>
              <a:rPr lang="en-GB" sz="3600" dirty="0"/>
              <a:t>EU </a:t>
            </a:r>
            <a:r>
              <a:rPr lang="en-GB" sz="3600" dirty="0" err="1"/>
              <a:t>datalake</a:t>
            </a:r>
            <a:endParaRPr lang="en-GB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DCF517-8537-8D47-B8C3-AA0353842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8" y="1400483"/>
            <a:ext cx="8719946" cy="445684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dirty="0"/>
              <a:t>Participating in pilot.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Installed EOS on 3 nodes on top of dCache storage.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5748F3-0858-BB4C-9E09-ACCE8466AD6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ED580-7B87-F14F-9258-018BAB1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7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F8ADC-7AB1-47B3-B769-2113313E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Contents </a:t>
            </a:r>
            <a:r>
              <a:rPr lang="nl-NL" sz="1600" dirty="0"/>
              <a:t>(reminder)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F4465B-0C93-425A-B122-47E652964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7" y="1009403"/>
            <a:ext cx="8974163" cy="4847926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Grid developments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Interesting non-WLCG users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dCache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Compute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Rcauth</a:t>
            </a:r>
            <a:r>
              <a:rPr lang="en-US" dirty="0"/>
              <a:t> (proxy without certificate)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Other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Non-Grid developments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0AFCC85-AAC3-496D-B07C-44372CF5D8F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44424A-D56A-4174-B37C-9C487C2C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79E23F1-7AD9-7646-8005-018DEE71B5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b="9230"/>
          <a:stretch>
            <a:fillRect/>
          </a:stretch>
        </p:blipFill>
        <p:spPr>
          <a:xfrm>
            <a:off x="259064" y="261257"/>
            <a:ext cx="11670136" cy="6343604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3D966ED-3CF7-7644-8A1B-203DCDF9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18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BD1D8D-47B6-E74A-A9BF-78C8383DAF6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blipFill>
            <a:blip r:embed="rId3"/>
            <a:stretch>
              <a:fillRect l="1580" r="158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B20D468-A097-B747-86AD-314DCA50E3A0}"/>
              </a:ext>
            </a:extLst>
          </p:cNvPr>
          <p:cNvSpPr txBox="1"/>
          <p:nvPr/>
        </p:nvSpPr>
        <p:spPr>
          <a:xfrm>
            <a:off x="516362" y="4292600"/>
            <a:ext cx="65054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cap="all" dirty="0">
                <a:solidFill>
                  <a:schemeClr val="bg1"/>
                </a:solidFill>
              </a:rPr>
              <a:t>Dutch national supercomputer replacement</a:t>
            </a:r>
          </a:p>
        </p:txBody>
      </p:sp>
    </p:spTree>
    <p:extLst>
      <p:ext uri="{BB962C8B-B14F-4D97-AF65-F5344CB8AC3E}">
        <p14:creationId xmlns:p14="http://schemas.microsoft.com/office/powerpoint/2010/main" val="499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6B2BACA3-93E0-9B4E-A51B-8FEF4E2B97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3776" r="5342" b="26765"/>
          <a:stretch/>
        </p:blipFill>
        <p:spPr>
          <a:xfrm>
            <a:off x="6227400" y="259477"/>
            <a:ext cx="6078361" cy="652646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EBEC644-9B04-464D-BA48-37171E31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4" y="272176"/>
            <a:ext cx="5424706" cy="858123"/>
          </a:xfrm>
        </p:spPr>
        <p:txBody>
          <a:bodyPr/>
          <a:lstStyle/>
          <a:p>
            <a:r>
              <a:rPr lang="en-GB" sz="1800" dirty="0"/>
              <a:t>Non-Grid developments</a:t>
            </a:r>
            <a:br>
              <a:rPr lang="en-GB" dirty="0"/>
            </a:br>
            <a:r>
              <a:rPr lang="en-GB" dirty="0" err="1"/>
              <a:t>SURFdrive</a:t>
            </a:r>
            <a:endParaRPr lang="en-GB" dirty="0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EB96FF1E-4794-9A40-AB06-D8DD7C0F0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/>
              <a:t>Sync &amp; share service like Dropbox</a:t>
            </a:r>
          </a:p>
          <a:p>
            <a:r>
              <a:rPr lang="en-GB" dirty="0"/>
              <a:t>Based on </a:t>
            </a:r>
            <a:r>
              <a:rPr lang="en-GB" dirty="0" err="1"/>
              <a:t>ownCloud</a:t>
            </a:r>
            <a:r>
              <a:rPr lang="en-GB" dirty="0"/>
              <a:t> &amp; </a:t>
            </a:r>
            <a:r>
              <a:rPr lang="en-GB" dirty="0" err="1"/>
              <a:t>Galera</a:t>
            </a:r>
            <a:r>
              <a:rPr lang="en-GB" dirty="0"/>
              <a:t> &amp; </a:t>
            </a:r>
            <a:r>
              <a:rPr lang="en-GB" dirty="0" err="1"/>
              <a:t>Scality</a:t>
            </a:r>
            <a:endParaRPr lang="en-GB" dirty="0"/>
          </a:p>
          <a:p>
            <a:r>
              <a:rPr lang="en-GB" dirty="0"/>
              <a:t>Data 100% in the Netherlands</a:t>
            </a:r>
          </a:p>
          <a:p>
            <a:r>
              <a:rPr lang="en-GB" dirty="0"/>
              <a:t>38000 users from 81 institutes, 270m files</a:t>
            </a:r>
          </a:p>
          <a:p>
            <a:r>
              <a:rPr lang="en-GB" dirty="0"/>
              <a:t>First </a:t>
            </a:r>
            <a:r>
              <a:rPr lang="en-GB" dirty="0" err="1"/>
              <a:t>ownCloud</a:t>
            </a:r>
            <a:r>
              <a:rPr lang="en-GB" dirty="0"/>
              <a:t> site to run into max </a:t>
            </a:r>
            <a:r>
              <a:rPr lang="en-GB" dirty="0" err="1"/>
              <a:t>int</a:t>
            </a:r>
            <a:r>
              <a:rPr lang="en-GB" dirty="0"/>
              <a:t> bug:</a:t>
            </a:r>
            <a:br>
              <a:rPr lang="en-GB" dirty="0"/>
            </a:br>
            <a:r>
              <a:rPr lang="en-GB" sz="1100" dirty="0">
                <a:hlinkClick r:id="rId3"/>
              </a:rPr>
              <a:t>https://github.com/owncloud/core/issues/26901#issuecomment-313918061</a:t>
            </a:r>
            <a:endParaRPr lang="en-GB" dirty="0"/>
          </a:p>
          <a:p>
            <a:r>
              <a:rPr lang="en-GB" dirty="0">
                <a:hlinkClick r:id="rId4"/>
              </a:rPr>
              <a:t>https://www.surfdrive.nl/en</a:t>
            </a:r>
            <a:r>
              <a:rPr lang="en-GB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3A3754-FA38-9349-84F0-27267668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19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175E25A-B420-1846-A72F-062C980F46A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0485092" y="6128096"/>
            <a:ext cx="1311617" cy="47658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8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F8ADC-7AB1-47B3-B769-2113313E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Contents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F4465B-0C93-425A-B122-47E652964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7" y="1009403"/>
            <a:ext cx="8974163" cy="4847926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Grid developments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Interesting non-WLCG users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dCache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Compute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RCauth (proxy without certificate)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Other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Non-Grid developments</a:t>
            </a:r>
            <a:endParaRPr lang="en-US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0AFCC85-AAC3-496D-B07C-44372CF5D8F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44424A-D56A-4174-B37C-9C487C2C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6B2BACA3-93E0-9B4E-A51B-8FEF4E2B97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86" y="1018336"/>
            <a:ext cx="6078361" cy="500874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EBEC644-9B04-464D-BA48-37171E31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4" y="272176"/>
            <a:ext cx="5424706" cy="858123"/>
          </a:xfrm>
        </p:spPr>
        <p:txBody>
          <a:bodyPr/>
          <a:lstStyle/>
          <a:p>
            <a:r>
              <a:rPr lang="en-GB" sz="1800" dirty="0"/>
              <a:t>Non-Grid developments</a:t>
            </a:r>
            <a:br>
              <a:rPr lang="en-GB" dirty="0"/>
            </a:br>
            <a:r>
              <a:rPr lang="en-GB" dirty="0" err="1"/>
              <a:t>ResearchDrive</a:t>
            </a:r>
            <a:endParaRPr lang="en-GB" dirty="0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EB96FF1E-4794-9A40-AB06-D8DD7C0F0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132" y="1396613"/>
            <a:ext cx="5588853" cy="4469349"/>
          </a:xfrm>
        </p:spPr>
        <p:txBody>
          <a:bodyPr/>
          <a:lstStyle/>
          <a:p>
            <a:r>
              <a:rPr lang="en-GB" dirty="0"/>
              <a:t>Sync &amp; share service for research data</a:t>
            </a:r>
          </a:p>
          <a:p>
            <a:r>
              <a:rPr lang="en-GB" dirty="0"/>
              <a:t>Based on </a:t>
            </a:r>
            <a:r>
              <a:rPr lang="en-GB" dirty="0" err="1"/>
              <a:t>ownCloud</a:t>
            </a:r>
            <a:r>
              <a:rPr lang="en-GB" dirty="0"/>
              <a:t> &amp; </a:t>
            </a:r>
            <a:r>
              <a:rPr lang="en-GB" dirty="0" err="1"/>
              <a:t>Galera</a:t>
            </a:r>
            <a:r>
              <a:rPr lang="en-GB" dirty="0"/>
              <a:t> &amp; Swift</a:t>
            </a:r>
          </a:p>
          <a:p>
            <a:r>
              <a:rPr lang="en-GB" dirty="0"/>
              <a:t>Data 100% in the Netherlands</a:t>
            </a:r>
          </a:p>
          <a:p>
            <a:r>
              <a:rPr lang="en-GB" dirty="0"/>
              <a:t>Hugely popular with research teams</a:t>
            </a:r>
          </a:p>
          <a:p>
            <a:r>
              <a:rPr lang="en-GB" dirty="0">
                <a:hlinkClick r:id="rId3"/>
              </a:rPr>
              <a:t>https://userinfo.surfsara.nl/systems/researchdrive</a:t>
            </a:r>
            <a:r>
              <a:rPr lang="en-GB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3A3754-FA38-9349-84F0-27267668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20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175E25A-B420-1846-A72F-062C980F46A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BBDE4-C0C8-3E48-926D-4BCB978E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6"/>
            <a:ext cx="11149188" cy="970697"/>
          </a:xfrm>
        </p:spPr>
        <p:txBody>
          <a:bodyPr/>
          <a:lstStyle/>
          <a:p>
            <a:r>
              <a:rPr lang="en-GB" sz="2000" dirty="0"/>
              <a:t>Non-Grid developments</a:t>
            </a:r>
            <a:br>
              <a:rPr lang="en-GB" dirty="0"/>
            </a:br>
            <a:r>
              <a:rPr lang="en-GB" sz="3600" dirty="0"/>
              <a:t>Swift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D1080FD-6D13-2749-8280-AA86682A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dirty="0"/>
              <a:t>Highly scalable object store, 3 replicas &amp; erasure coding (8+4 and 15+4)</a:t>
            </a:r>
          </a:p>
          <a:p>
            <a:r>
              <a:rPr lang="en-GB" dirty="0"/>
              <a:t>28 million objects</a:t>
            </a:r>
          </a:p>
          <a:p>
            <a:r>
              <a:rPr lang="en-GB" dirty="0"/>
              <a:t>255 TB</a:t>
            </a:r>
          </a:p>
          <a:p>
            <a:r>
              <a:rPr lang="en-GB" dirty="0"/>
              <a:t>2 PB raw storage</a:t>
            </a:r>
          </a:p>
          <a:p>
            <a:r>
              <a:rPr lang="en-GB" dirty="0"/>
              <a:t>Useful for scientific tools that speak S3 protocol</a:t>
            </a:r>
          </a:p>
          <a:p>
            <a:r>
              <a:rPr lang="en-GB" dirty="0">
                <a:hlinkClick r:id="rId2"/>
              </a:rPr>
              <a:t>https://www.surf.nl/en/services-and-products/object-store/index.html</a:t>
            </a:r>
            <a:r>
              <a:rPr lang="en-GB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0426A2-8294-214E-895C-A0A30977A05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FBCDD7-1D2C-DB4B-8027-65D0DCD5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0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BBDE4-C0C8-3E48-926D-4BCB978E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99" y="272176"/>
            <a:ext cx="11149188" cy="970697"/>
          </a:xfrm>
        </p:spPr>
        <p:txBody>
          <a:bodyPr/>
          <a:lstStyle/>
          <a:p>
            <a:r>
              <a:rPr lang="en-GB" sz="2000" dirty="0"/>
              <a:t>Non-Grid developments</a:t>
            </a:r>
            <a:br>
              <a:rPr lang="en-GB" dirty="0"/>
            </a:br>
            <a:r>
              <a:rPr lang="en-GB" sz="3600" dirty="0"/>
              <a:t>Other activities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D1080FD-6D13-2749-8280-AA86682A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7" y="1400483"/>
            <a:ext cx="8974163" cy="1845644"/>
          </a:xfrm>
        </p:spPr>
        <p:txBody>
          <a:bodyPr/>
          <a:lstStyle/>
          <a:p>
            <a:r>
              <a:rPr lang="en-GB" dirty="0"/>
              <a:t>Machine learning</a:t>
            </a:r>
          </a:p>
          <a:p>
            <a:r>
              <a:rPr lang="en-GB" dirty="0"/>
              <a:t>Quantum computing</a:t>
            </a:r>
          </a:p>
          <a:p>
            <a:r>
              <a:rPr lang="en-GB" dirty="0"/>
              <a:t>Internet of Things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0426A2-8294-214E-895C-A0A30977A05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FBCDD7-1D2C-DB4B-8027-65D0DCD5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22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A270E1-6EAD-FC40-B9BF-4EDD3CAD4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93" y="3246127"/>
            <a:ext cx="2941384" cy="31299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5EE3A2-082D-1E44-AB21-21122F628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175" y="3247720"/>
            <a:ext cx="3837226" cy="31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9C51D8A5-6896-C54E-9EC7-9727AF64B0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4" b="23998"/>
          <a:stretch/>
        </p:blipFill>
        <p:spPr>
          <a:xfrm>
            <a:off x="259064" y="261257"/>
            <a:ext cx="11670136" cy="6343604"/>
          </a:xfrm>
        </p:spPr>
      </p:pic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BDFE9CD3-D673-4134-8648-AA681CDD394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628253"/>
            <a:ext cx="4347528" cy="2135167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303C3DDE-9AC2-4C7C-B890-9569093AD25C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1DE29841-8A5B-46DD-BF20-4DC694C0A0B7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23435" y="888496"/>
            <a:ext cx="4875645" cy="2320893"/>
          </a:xfrm>
        </p:spPr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3E611B-040C-4D22-8A70-9DBA2ADB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E25CF5-0CDE-4D12-958C-294179436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71062" y="3976776"/>
            <a:ext cx="3200400" cy="261257"/>
          </a:xfrm>
        </p:spPr>
        <p:txBody>
          <a:bodyPr/>
          <a:lstStyle/>
          <a:p>
            <a:r>
              <a:rPr lang="nl-NL" dirty="0"/>
              <a:t>Onno Zweers</a:t>
            </a:r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08C437BE-2F6E-493E-8EBD-3B32BACFC8B5}"/>
              </a:ext>
            </a:extLst>
          </p:cNvPr>
          <p:cNvSpPr>
            <a:spLocks noGrp="1"/>
          </p:cNvSpPr>
          <p:nvPr>
            <p:ph type="body" orient="vert" idx="68"/>
          </p:nvPr>
        </p:nvSpPr>
        <p:spPr>
          <a:xfrm>
            <a:off x="1571062" y="4402595"/>
            <a:ext cx="3200400" cy="261257"/>
          </a:xfrm>
        </p:spPr>
        <p:txBody>
          <a:bodyPr/>
          <a:lstStyle/>
          <a:p>
            <a:r>
              <a:rPr lang="nl-NL" dirty="0"/>
              <a:t>E-mail: </a:t>
            </a:r>
            <a:r>
              <a:rPr lang="nl-NL" dirty="0" err="1"/>
              <a:t>onno.zweers@surfsara.nl</a:t>
            </a:r>
            <a:endParaRPr lang="nl-NL" dirty="0"/>
          </a:p>
        </p:txBody>
      </p:sp>
      <p:sp>
        <p:nvSpPr>
          <p:cNvPr id="7" name="Tijdelijke aanduiding voor verticale tekst 6">
            <a:extLst>
              <a:ext uri="{FF2B5EF4-FFF2-40B4-BE49-F238E27FC236}">
                <a16:creationId xmlns:a16="http://schemas.microsoft.com/office/drawing/2014/main" id="{231326F0-B936-4FCE-92C7-F3674BA33E32}"/>
              </a:ext>
            </a:extLst>
          </p:cNvPr>
          <p:cNvSpPr>
            <a:spLocks noGrp="1"/>
          </p:cNvSpPr>
          <p:nvPr>
            <p:ph type="body" orient="vert" idx="69"/>
          </p:nvPr>
        </p:nvSpPr>
        <p:spPr>
          <a:xfrm>
            <a:off x="1571062" y="5227924"/>
            <a:ext cx="3200400" cy="261257"/>
          </a:xfrm>
        </p:spPr>
        <p:txBody>
          <a:bodyPr/>
          <a:lstStyle/>
          <a:p>
            <a:r>
              <a:rPr lang="nl-NL" dirty="0" err="1"/>
              <a:t>www.surfsara.nl</a:t>
            </a:r>
            <a:endParaRPr lang="nl-NL" dirty="0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2A185D5F-7180-4F23-8263-D9051216F3C7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3" name="Freeform 29">
            <a:extLst>
              <a:ext uri="{FF2B5EF4-FFF2-40B4-BE49-F238E27FC236}">
                <a16:creationId xmlns:a16="http://schemas.microsoft.com/office/drawing/2014/main" id="{605A9FB4-8401-405B-8FE9-FA7438AB46CA}"/>
              </a:ext>
            </a:extLst>
          </p:cNvPr>
          <p:cNvSpPr>
            <a:spLocks/>
          </p:cNvSpPr>
          <p:nvPr/>
        </p:nvSpPr>
        <p:spPr bwMode="auto">
          <a:xfrm>
            <a:off x="1186518" y="3970041"/>
            <a:ext cx="276224" cy="267992"/>
          </a:xfrm>
          <a:custGeom>
            <a:avLst/>
            <a:gdLst>
              <a:gd name="T0" fmla="*/ 152 w 302"/>
              <a:gd name="T1" fmla="*/ 0 h 293"/>
              <a:gd name="T2" fmla="*/ 170 w 302"/>
              <a:gd name="T3" fmla="*/ 2 h 293"/>
              <a:gd name="T4" fmla="*/ 188 w 302"/>
              <a:gd name="T5" fmla="*/ 9 h 293"/>
              <a:gd name="T6" fmla="*/ 202 w 302"/>
              <a:gd name="T7" fmla="*/ 20 h 293"/>
              <a:gd name="T8" fmla="*/ 212 w 302"/>
              <a:gd name="T9" fmla="*/ 35 h 293"/>
              <a:gd name="T10" fmla="*/ 218 w 302"/>
              <a:gd name="T11" fmla="*/ 53 h 293"/>
              <a:gd name="T12" fmla="*/ 220 w 302"/>
              <a:gd name="T13" fmla="*/ 73 h 293"/>
              <a:gd name="T14" fmla="*/ 220 w 302"/>
              <a:gd name="T15" fmla="*/ 94 h 293"/>
              <a:gd name="T16" fmla="*/ 218 w 302"/>
              <a:gd name="T17" fmla="*/ 115 h 293"/>
              <a:gd name="T18" fmla="*/ 211 w 302"/>
              <a:gd name="T19" fmla="*/ 135 h 293"/>
              <a:gd name="T20" fmla="*/ 201 w 302"/>
              <a:gd name="T21" fmla="*/ 152 h 293"/>
              <a:gd name="T22" fmla="*/ 192 w 302"/>
              <a:gd name="T23" fmla="*/ 164 h 293"/>
              <a:gd name="T24" fmla="*/ 188 w 302"/>
              <a:gd name="T25" fmla="*/ 173 h 293"/>
              <a:gd name="T26" fmla="*/ 187 w 302"/>
              <a:gd name="T27" fmla="*/ 180 h 293"/>
              <a:gd name="T28" fmla="*/ 188 w 302"/>
              <a:gd name="T29" fmla="*/ 185 h 293"/>
              <a:gd name="T30" fmla="*/ 189 w 302"/>
              <a:gd name="T31" fmla="*/ 188 h 293"/>
              <a:gd name="T32" fmla="*/ 189 w 302"/>
              <a:gd name="T33" fmla="*/ 189 h 293"/>
              <a:gd name="T34" fmla="*/ 201 w 302"/>
              <a:gd name="T35" fmla="*/ 201 h 293"/>
              <a:gd name="T36" fmla="*/ 214 w 302"/>
              <a:gd name="T37" fmla="*/ 208 h 293"/>
              <a:gd name="T38" fmla="*/ 228 w 302"/>
              <a:gd name="T39" fmla="*/ 214 h 293"/>
              <a:gd name="T40" fmla="*/ 242 w 302"/>
              <a:gd name="T41" fmla="*/ 217 h 293"/>
              <a:gd name="T42" fmla="*/ 256 w 302"/>
              <a:gd name="T43" fmla="*/ 220 h 293"/>
              <a:gd name="T44" fmla="*/ 270 w 302"/>
              <a:gd name="T45" fmla="*/ 225 h 293"/>
              <a:gd name="T46" fmla="*/ 282 w 302"/>
              <a:gd name="T47" fmla="*/ 231 h 293"/>
              <a:gd name="T48" fmla="*/ 291 w 302"/>
              <a:gd name="T49" fmla="*/ 241 h 293"/>
              <a:gd name="T50" fmla="*/ 297 w 302"/>
              <a:gd name="T51" fmla="*/ 252 h 293"/>
              <a:gd name="T52" fmla="*/ 300 w 302"/>
              <a:gd name="T53" fmla="*/ 264 h 293"/>
              <a:gd name="T54" fmla="*/ 302 w 302"/>
              <a:gd name="T55" fmla="*/ 274 h 293"/>
              <a:gd name="T56" fmla="*/ 302 w 302"/>
              <a:gd name="T57" fmla="*/ 284 h 293"/>
              <a:gd name="T58" fmla="*/ 302 w 302"/>
              <a:gd name="T59" fmla="*/ 291 h 293"/>
              <a:gd name="T60" fmla="*/ 301 w 302"/>
              <a:gd name="T61" fmla="*/ 293 h 293"/>
              <a:gd name="T62" fmla="*/ 2 w 302"/>
              <a:gd name="T63" fmla="*/ 293 h 293"/>
              <a:gd name="T64" fmla="*/ 2 w 302"/>
              <a:gd name="T65" fmla="*/ 291 h 293"/>
              <a:gd name="T66" fmla="*/ 0 w 302"/>
              <a:gd name="T67" fmla="*/ 284 h 293"/>
              <a:gd name="T68" fmla="*/ 2 w 302"/>
              <a:gd name="T69" fmla="*/ 274 h 293"/>
              <a:gd name="T70" fmla="*/ 3 w 302"/>
              <a:gd name="T71" fmla="*/ 264 h 293"/>
              <a:gd name="T72" fmla="*/ 6 w 302"/>
              <a:gd name="T73" fmla="*/ 252 h 293"/>
              <a:gd name="T74" fmla="*/ 12 w 302"/>
              <a:gd name="T75" fmla="*/ 241 h 293"/>
              <a:gd name="T76" fmla="*/ 22 w 302"/>
              <a:gd name="T77" fmla="*/ 231 h 293"/>
              <a:gd name="T78" fmla="*/ 34 w 302"/>
              <a:gd name="T79" fmla="*/ 225 h 293"/>
              <a:gd name="T80" fmla="*/ 47 w 302"/>
              <a:gd name="T81" fmla="*/ 220 h 293"/>
              <a:gd name="T82" fmla="*/ 61 w 302"/>
              <a:gd name="T83" fmla="*/ 217 h 293"/>
              <a:gd name="T84" fmla="*/ 75 w 302"/>
              <a:gd name="T85" fmla="*/ 214 h 293"/>
              <a:gd name="T86" fmla="*/ 89 w 302"/>
              <a:gd name="T87" fmla="*/ 208 h 293"/>
              <a:gd name="T88" fmla="*/ 102 w 302"/>
              <a:gd name="T89" fmla="*/ 201 h 293"/>
              <a:gd name="T90" fmla="*/ 114 w 302"/>
              <a:gd name="T91" fmla="*/ 189 h 293"/>
              <a:gd name="T92" fmla="*/ 115 w 302"/>
              <a:gd name="T93" fmla="*/ 188 h 293"/>
              <a:gd name="T94" fmla="*/ 116 w 302"/>
              <a:gd name="T95" fmla="*/ 185 h 293"/>
              <a:gd name="T96" fmla="*/ 116 w 302"/>
              <a:gd name="T97" fmla="*/ 180 h 293"/>
              <a:gd name="T98" fmla="*/ 115 w 302"/>
              <a:gd name="T99" fmla="*/ 173 h 293"/>
              <a:gd name="T100" fmla="*/ 111 w 302"/>
              <a:gd name="T101" fmla="*/ 164 h 293"/>
              <a:gd name="T102" fmla="*/ 102 w 302"/>
              <a:gd name="T103" fmla="*/ 152 h 293"/>
              <a:gd name="T104" fmla="*/ 92 w 302"/>
              <a:gd name="T105" fmla="*/ 135 h 293"/>
              <a:gd name="T106" fmla="*/ 86 w 302"/>
              <a:gd name="T107" fmla="*/ 115 h 293"/>
              <a:gd name="T108" fmla="*/ 83 w 302"/>
              <a:gd name="T109" fmla="*/ 94 h 293"/>
              <a:gd name="T110" fmla="*/ 83 w 302"/>
              <a:gd name="T111" fmla="*/ 73 h 293"/>
              <a:gd name="T112" fmla="*/ 85 w 302"/>
              <a:gd name="T113" fmla="*/ 53 h 293"/>
              <a:gd name="T114" fmla="*/ 91 w 302"/>
              <a:gd name="T115" fmla="*/ 35 h 293"/>
              <a:gd name="T116" fmla="*/ 102 w 302"/>
              <a:gd name="T117" fmla="*/ 20 h 293"/>
              <a:gd name="T118" fmla="*/ 116 w 302"/>
              <a:gd name="T119" fmla="*/ 9 h 293"/>
              <a:gd name="T120" fmla="*/ 134 w 302"/>
              <a:gd name="T121" fmla="*/ 2 h 293"/>
              <a:gd name="T122" fmla="*/ 152 w 302"/>
              <a:gd name="T12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2" h="293">
                <a:moveTo>
                  <a:pt x="152" y="0"/>
                </a:moveTo>
                <a:lnTo>
                  <a:pt x="170" y="2"/>
                </a:lnTo>
                <a:lnTo>
                  <a:pt x="188" y="9"/>
                </a:lnTo>
                <a:lnTo>
                  <a:pt x="202" y="20"/>
                </a:lnTo>
                <a:lnTo>
                  <a:pt x="212" y="35"/>
                </a:lnTo>
                <a:lnTo>
                  <a:pt x="218" y="53"/>
                </a:lnTo>
                <a:lnTo>
                  <a:pt x="220" y="73"/>
                </a:lnTo>
                <a:lnTo>
                  <a:pt x="220" y="94"/>
                </a:lnTo>
                <a:lnTo>
                  <a:pt x="218" y="115"/>
                </a:lnTo>
                <a:lnTo>
                  <a:pt x="211" y="135"/>
                </a:lnTo>
                <a:lnTo>
                  <a:pt x="201" y="152"/>
                </a:lnTo>
                <a:lnTo>
                  <a:pt x="192" y="164"/>
                </a:lnTo>
                <a:lnTo>
                  <a:pt x="188" y="173"/>
                </a:lnTo>
                <a:lnTo>
                  <a:pt x="187" y="180"/>
                </a:lnTo>
                <a:lnTo>
                  <a:pt x="188" y="185"/>
                </a:lnTo>
                <a:lnTo>
                  <a:pt x="189" y="188"/>
                </a:lnTo>
                <a:lnTo>
                  <a:pt x="189" y="189"/>
                </a:lnTo>
                <a:lnTo>
                  <a:pt x="201" y="201"/>
                </a:lnTo>
                <a:lnTo>
                  <a:pt x="214" y="208"/>
                </a:lnTo>
                <a:lnTo>
                  <a:pt x="228" y="214"/>
                </a:lnTo>
                <a:lnTo>
                  <a:pt x="242" y="217"/>
                </a:lnTo>
                <a:lnTo>
                  <a:pt x="256" y="220"/>
                </a:lnTo>
                <a:lnTo>
                  <a:pt x="270" y="225"/>
                </a:lnTo>
                <a:lnTo>
                  <a:pt x="282" y="231"/>
                </a:lnTo>
                <a:lnTo>
                  <a:pt x="291" y="241"/>
                </a:lnTo>
                <a:lnTo>
                  <a:pt x="297" y="252"/>
                </a:lnTo>
                <a:lnTo>
                  <a:pt x="300" y="264"/>
                </a:lnTo>
                <a:lnTo>
                  <a:pt x="302" y="274"/>
                </a:lnTo>
                <a:lnTo>
                  <a:pt x="302" y="284"/>
                </a:lnTo>
                <a:lnTo>
                  <a:pt x="302" y="291"/>
                </a:lnTo>
                <a:lnTo>
                  <a:pt x="301" y="293"/>
                </a:lnTo>
                <a:lnTo>
                  <a:pt x="2" y="293"/>
                </a:lnTo>
                <a:lnTo>
                  <a:pt x="2" y="291"/>
                </a:lnTo>
                <a:lnTo>
                  <a:pt x="0" y="284"/>
                </a:lnTo>
                <a:lnTo>
                  <a:pt x="2" y="274"/>
                </a:lnTo>
                <a:lnTo>
                  <a:pt x="3" y="264"/>
                </a:lnTo>
                <a:lnTo>
                  <a:pt x="6" y="252"/>
                </a:lnTo>
                <a:lnTo>
                  <a:pt x="12" y="241"/>
                </a:lnTo>
                <a:lnTo>
                  <a:pt x="22" y="231"/>
                </a:lnTo>
                <a:lnTo>
                  <a:pt x="34" y="225"/>
                </a:lnTo>
                <a:lnTo>
                  <a:pt x="47" y="220"/>
                </a:lnTo>
                <a:lnTo>
                  <a:pt x="61" y="217"/>
                </a:lnTo>
                <a:lnTo>
                  <a:pt x="75" y="214"/>
                </a:lnTo>
                <a:lnTo>
                  <a:pt x="89" y="208"/>
                </a:lnTo>
                <a:lnTo>
                  <a:pt x="102" y="201"/>
                </a:lnTo>
                <a:lnTo>
                  <a:pt x="114" y="189"/>
                </a:lnTo>
                <a:lnTo>
                  <a:pt x="115" y="188"/>
                </a:lnTo>
                <a:lnTo>
                  <a:pt x="116" y="185"/>
                </a:lnTo>
                <a:lnTo>
                  <a:pt x="116" y="180"/>
                </a:lnTo>
                <a:lnTo>
                  <a:pt x="115" y="173"/>
                </a:lnTo>
                <a:lnTo>
                  <a:pt x="111" y="164"/>
                </a:lnTo>
                <a:lnTo>
                  <a:pt x="102" y="152"/>
                </a:lnTo>
                <a:lnTo>
                  <a:pt x="92" y="135"/>
                </a:lnTo>
                <a:lnTo>
                  <a:pt x="86" y="115"/>
                </a:lnTo>
                <a:lnTo>
                  <a:pt x="83" y="94"/>
                </a:lnTo>
                <a:lnTo>
                  <a:pt x="83" y="73"/>
                </a:lnTo>
                <a:lnTo>
                  <a:pt x="85" y="53"/>
                </a:lnTo>
                <a:lnTo>
                  <a:pt x="91" y="35"/>
                </a:lnTo>
                <a:lnTo>
                  <a:pt x="102" y="20"/>
                </a:lnTo>
                <a:lnTo>
                  <a:pt x="116" y="9"/>
                </a:lnTo>
                <a:lnTo>
                  <a:pt x="134" y="2"/>
                </a:lnTo>
                <a:lnTo>
                  <a:pt x="15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B871A015-52C8-4CBE-9FC0-507A29933D5F}"/>
              </a:ext>
            </a:extLst>
          </p:cNvPr>
          <p:cNvGrpSpPr/>
          <p:nvPr/>
        </p:nvGrpSpPr>
        <p:grpSpPr>
          <a:xfrm>
            <a:off x="1185645" y="4438768"/>
            <a:ext cx="277970" cy="200704"/>
            <a:chOff x="2487613" y="1470026"/>
            <a:chExt cx="468313" cy="338138"/>
          </a:xfrm>
        </p:grpSpPr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01E2A7A0-86EE-46F9-9365-648870B02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1654176"/>
              <a:ext cx="393700" cy="153988"/>
            </a:xfrm>
            <a:custGeom>
              <a:avLst/>
              <a:gdLst>
                <a:gd name="T0" fmla="*/ 103 w 248"/>
                <a:gd name="T1" fmla="*/ 0 h 97"/>
                <a:gd name="T2" fmla="*/ 125 w 248"/>
                <a:gd name="T3" fmla="*/ 16 h 97"/>
                <a:gd name="T4" fmla="*/ 145 w 248"/>
                <a:gd name="T5" fmla="*/ 0 h 97"/>
                <a:gd name="T6" fmla="*/ 248 w 248"/>
                <a:gd name="T7" fmla="*/ 97 h 97"/>
                <a:gd name="T8" fmla="*/ 0 w 248"/>
                <a:gd name="T9" fmla="*/ 97 h 97"/>
                <a:gd name="T10" fmla="*/ 103 w 248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97">
                  <a:moveTo>
                    <a:pt x="103" y="0"/>
                  </a:moveTo>
                  <a:lnTo>
                    <a:pt x="125" y="16"/>
                  </a:lnTo>
                  <a:lnTo>
                    <a:pt x="145" y="0"/>
                  </a:lnTo>
                  <a:lnTo>
                    <a:pt x="248" y="97"/>
                  </a:lnTo>
                  <a:lnTo>
                    <a:pt x="0" y="97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CB8D0A3-8A94-42D8-918C-CDE1A12DA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1474788"/>
              <a:ext cx="179388" cy="330200"/>
            </a:xfrm>
            <a:custGeom>
              <a:avLst/>
              <a:gdLst>
                <a:gd name="T0" fmla="*/ 1 w 113"/>
                <a:gd name="T1" fmla="*/ 0 h 208"/>
                <a:gd name="T2" fmla="*/ 113 w 113"/>
                <a:gd name="T3" fmla="*/ 103 h 208"/>
                <a:gd name="T4" fmla="*/ 1 w 113"/>
                <a:gd name="T5" fmla="*/ 208 h 208"/>
                <a:gd name="T6" fmla="*/ 0 w 113"/>
                <a:gd name="T7" fmla="*/ 202 h 208"/>
                <a:gd name="T8" fmla="*/ 0 w 113"/>
                <a:gd name="T9" fmla="*/ 6 h 208"/>
                <a:gd name="T10" fmla="*/ 0 w 113"/>
                <a:gd name="T11" fmla="*/ 3 h 208"/>
                <a:gd name="T12" fmla="*/ 1 w 113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208">
                  <a:moveTo>
                    <a:pt x="1" y="0"/>
                  </a:moveTo>
                  <a:lnTo>
                    <a:pt x="113" y="103"/>
                  </a:lnTo>
                  <a:lnTo>
                    <a:pt x="1" y="208"/>
                  </a:lnTo>
                  <a:lnTo>
                    <a:pt x="0" y="20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5A2FF76B-77EE-4714-A011-25DABE711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1" y="1474788"/>
              <a:ext cx="180975" cy="330200"/>
            </a:xfrm>
            <a:custGeom>
              <a:avLst/>
              <a:gdLst>
                <a:gd name="T0" fmla="*/ 113 w 114"/>
                <a:gd name="T1" fmla="*/ 0 h 208"/>
                <a:gd name="T2" fmla="*/ 114 w 114"/>
                <a:gd name="T3" fmla="*/ 3 h 208"/>
                <a:gd name="T4" fmla="*/ 114 w 114"/>
                <a:gd name="T5" fmla="*/ 6 h 208"/>
                <a:gd name="T6" fmla="*/ 114 w 114"/>
                <a:gd name="T7" fmla="*/ 202 h 208"/>
                <a:gd name="T8" fmla="*/ 114 w 114"/>
                <a:gd name="T9" fmla="*/ 208 h 208"/>
                <a:gd name="T10" fmla="*/ 0 w 114"/>
                <a:gd name="T11" fmla="*/ 103 h 208"/>
                <a:gd name="T12" fmla="*/ 113 w 114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208">
                  <a:moveTo>
                    <a:pt x="113" y="0"/>
                  </a:moveTo>
                  <a:lnTo>
                    <a:pt x="114" y="3"/>
                  </a:lnTo>
                  <a:lnTo>
                    <a:pt x="114" y="6"/>
                  </a:lnTo>
                  <a:lnTo>
                    <a:pt x="114" y="202"/>
                  </a:lnTo>
                  <a:lnTo>
                    <a:pt x="114" y="208"/>
                  </a:lnTo>
                  <a:lnTo>
                    <a:pt x="0" y="10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AE2BEB0B-0C99-409D-875F-3C9730C02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1470026"/>
              <a:ext cx="393700" cy="177800"/>
            </a:xfrm>
            <a:custGeom>
              <a:avLst/>
              <a:gdLst>
                <a:gd name="T0" fmla="*/ 0 w 248"/>
                <a:gd name="T1" fmla="*/ 0 h 112"/>
                <a:gd name="T2" fmla="*/ 248 w 248"/>
                <a:gd name="T3" fmla="*/ 0 h 112"/>
                <a:gd name="T4" fmla="*/ 145 w 248"/>
                <a:gd name="T5" fmla="*/ 96 h 112"/>
                <a:gd name="T6" fmla="*/ 132 w 248"/>
                <a:gd name="T7" fmla="*/ 106 h 112"/>
                <a:gd name="T8" fmla="*/ 125 w 248"/>
                <a:gd name="T9" fmla="*/ 112 h 112"/>
                <a:gd name="T10" fmla="*/ 117 w 248"/>
                <a:gd name="T11" fmla="*/ 106 h 112"/>
                <a:gd name="T12" fmla="*/ 103 w 248"/>
                <a:gd name="T13" fmla="*/ 96 h 112"/>
                <a:gd name="T14" fmla="*/ 0 w 248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112">
                  <a:moveTo>
                    <a:pt x="0" y="0"/>
                  </a:moveTo>
                  <a:lnTo>
                    <a:pt x="248" y="0"/>
                  </a:lnTo>
                  <a:lnTo>
                    <a:pt x="145" y="96"/>
                  </a:lnTo>
                  <a:lnTo>
                    <a:pt x="132" y="106"/>
                  </a:lnTo>
                  <a:lnTo>
                    <a:pt x="125" y="112"/>
                  </a:lnTo>
                  <a:lnTo>
                    <a:pt x="117" y="106"/>
                  </a:lnTo>
                  <a:lnTo>
                    <a:pt x="103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3A9465C8-E8EF-4EA2-BFCA-E1D6E4C3A6A6}"/>
              </a:ext>
            </a:extLst>
          </p:cNvPr>
          <p:cNvGrpSpPr/>
          <p:nvPr/>
        </p:nvGrpSpPr>
        <p:grpSpPr>
          <a:xfrm>
            <a:off x="1169849" y="5233129"/>
            <a:ext cx="309562" cy="233858"/>
            <a:chOff x="3614738" y="3806826"/>
            <a:chExt cx="655638" cy="495300"/>
          </a:xfrm>
        </p:grpSpPr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8DA14C1B-DC53-4202-9101-457CF9D0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4249738"/>
              <a:ext cx="655638" cy="52388"/>
            </a:xfrm>
            <a:custGeom>
              <a:avLst/>
              <a:gdLst>
                <a:gd name="T0" fmla="*/ 0 w 413"/>
                <a:gd name="T1" fmla="*/ 0 h 33"/>
                <a:gd name="T2" fmla="*/ 413 w 413"/>
                <a:gd name="T3" fmla="*/ 0 h 33"/>
                <a:gd name="T4" fmla="*/ 413 w 413"/>
                <a:gd name="T5" fmla="*/ 20 h 33"/>
                <a:gd name="T6" fmla="*/ 413 w 413"/>
                <a:gd name="T7" fmla="*/ 21 h 33"/>
                <a:gd name="T8" fmla="*/ 410 w 413"/>
                <a:gd name="T9" fmla="*/ 22 h 33"/>
                <a:gd name="T10" fmla="*/ 405 w 413"/>
                <a:gd name="T11" fmla="*/ 24 h 33"/>
                <a:gd name="T12" fmla="*/ 394 w 413"/>
                <a:gd name="T13" fmla="*/ 25 h 33"/>
                <a:gd name="T14" fmla="*/ 363 w 413"/>
                <a:gd name="T15" fmla="*/ 33 h 33"/>
                <a:gd name="T16" fmla="*/ 51 w 413"/>
                <a:gd name="T17" fmla="*/ 33 h 33"/>
                <a:gd name="T18" fmla="*/ 20 w 413"/>
                <a:gd name="T19" fmla="*/ 25 h 33"/>
                <a:gd name="T20" fmla="*/ 9 w 413"/>
                <a:gd name="T21" fmla="*/ 24 h 33"/>
                <a:gd name="T22" fmla="*/ 3 w 413"/>
                <a:gd name="T23" fmla="*/ 22 h 33"/>
                <a:gd name="T24" fmla="*/ 0 w 413"/>
                <a:gd name="T25" fmla="*/ 21 h 33"/>
                <a:gd name="T26" fmla="*/ 0 w 413"/>
                <a:gd name="T27" fmla="*/ 20 h 33"/>
                <a:gd name="T28" fmla="*/ 0 w 413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3">
                  <a:moveTo>
                    <a:pt x="0" y="0"/>
                  </a:moveTo>
                  <a:lnTo>
                    <a:pt x="413" y="0"/>
                  </a:lnTo>
                  <a:lnTo>
                    <a:pt x="413" y="20"/>
                  </a:lnTo>
                  <a:lnTo>
                    <a:pt x="413" y="21"/>
                  </a:lnTo>
                  <a:lnTo>
                    <a:pt x="410" y="22"/>
                  </a:lnTo>
                  <a:lnTo>
                    <a:pt x="405" y="24"/>
                  </a:lnTo>
                  <a:lnTo>
                    <a:pt x="394" y="25"/>
                  </a:lnTo>
                  <a:lnTo>
                    <a:pt x="363" y="33"/>
                  </a:lnTo>
                  <a:lnTo>
                    <a:pt x="51" y="33"/>
                  </a:lnTo>
                  <a:lnTo>
                    <a:pt x="20" y="25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899CA432-BC65-4650-A445-1AABFC498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3806826"/>
              <a:ext cx="509588" cy="403225"/>
            </a:xfrm>
            <a:custGeom>
              <a:avLst/>
              <a:gdLst>
                <a:gd name="T0" fmla="*/ 41 w 321"/>
                <a:gd name="T1" fmla="*/ 36 h 254"/>
                <a:gd name="T2" fmla="*/ 41 w 321"/>
                <a:gd name="T3" fmla="*/ 223 h 254"/>
                <a:gd name="T4" fmla="*/ 279 w 321"/>
                <a:gd name="T5" fmla="*/ 223 h 254"/>
                <a:gd name="T6" fmla="*/ 279 w 321"/>
                <a:gd name="T7" fmla="*/ 36 h 254"/>
                <a:gd name="T8" fmla="*/ 41 w 321"/>
                <a:gd name="T9" fmla="*/ 36 h 254"/>
                <a:gd name="T10" fmla="*/ 7 w 321"/>
                <a:gd name="T11" fmla="*/ 0 h 254"/>
                <a:gd name="T12" fmla="*/ 314 w 321"/>
                <a:gd name="T13" fmla="*/ 0 h 254"/>
                <a:gd name="T14" fmla="*/ 316 w 321"/>
                <a:gd name="T15" fmla="*/ 1 h 254"/>
                <a:gd name="T16" fmla="*/ 319 w 321"/>
                <a:gd name="T17" fmla="*/ 2 h 254"/>
                <a:gd name="T18" fmla="*/ 320 w 321"/>
                <a:gd name="T19" fmla="*/ 5 h 254"/>
                <a:gd name="T20" fmla="*/ 321 w 321"/>
                <a:gd name="T21" fmla="*/ 8 h 254"/>
                <a:gd name="T22" fmla="*/ 321 w 321"/>
                <a:gd name="T23" fmla="*/ 254 h 254"/>
                <a:gd name="T24" fmla="*/ 0 w 321"/>
                <a:gd name="T25" fmla="*/ 254 h 254"/>
                <a:gd name="T26" fmla="*/ 0 w 321"/>
                <a:gd name="T27" fmla="*/ 8 h 254"/>
                <a:gd name="T28" fmla="*/ 0 w 321"/>
                <a:gd name="T29" fmla="*/ 5 h 254"/>
                <a:gd name="T30" fmla="*/ 2 w 321"/>
                <a:gd name="T31" fmla="*/ 2 h 254"/>
                <a:gd name="T32" fmla="*/ 4 w 321"/>
                <a:gd name="T33" fmla="*/ 1 h 254"/>
                <a:gd name="T34" fmla="*/ 7 w 321"/>
                <a:gd name="T3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254">
                  <a:moveTo>
                    <a:pt x="41" y="36"/>
                  </a:moveTo>
                  <a:lnTo>
                    <a:pt x="41" y="223"/>
                  </a:lnTo>
                  <a:lnTo>
                    <a:pt x="279" y="223"/>
                  </a:lnTo>
                  <a:lnTo>
                    <a:pt x="279" y="36"/>
                  </a:lnTo>
                  <a:lnTo>
                    <a:pt x="41" y="36"/>
                  </a:lnTo>
                  <a:close/>
                  <a:moveTo>
                    <a:pt x="7" y="0"/>
                  </a:moveTo>
                  <a:lnTo>
                    <a:pt x="314" y="0"/>
                  </a:lnTo>
                  <a:lnTo>
                    <a:pt x="316" y="1"/>
                  </a:lnTo>
                  <a:lnTo>
                    <a:pt x="319" y="2"/>
                  </a:lnTo>
                  <a:lnTo>
                    <a:pt x="320" y="5"/>
                  </a:lnTo>
                  <a:lnTo>
                    <a:pt x="321" y="8"/>
                  </a:lnTo>
                  <a:lnTo>
                    <a:pt x="321" y="254"/>
                  </a:lnTo>
                  <a:lnTo>
                    <a:pt x="0" y="254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33" name="Tijdelijke aanduiding voor verticale tekst 5">
            <a:extLst>
              <a:ext uri="{FF2B5EF4-FFF2-40B4-BE49-F238E27FC236}">
                <a16:creationId xmlns:a16="http://schemas.microsoft.com/office/drawing/2014/main" id="{A60B9A6F-5D7E-9644-B6DA-F8BC3D5DDAA9}"/>
              </a:ext>
            </a:extLst>
          </p:cNvPr>
          <p:cNvSpPr txBox="1">
            <a:spLocks/>
          </p:cNvSpPr>
          <p:nvPr/>
        </p:nvSpPr>
        <p:spPr>
          <a:xfrm>
            <a:off x="1567902" y="4818692"/>
            <a:ext cx="3200400" cy="261257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tabLst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Tx/>
              <a:buBlip>
                <a:blip r:embed="rId4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6"/>
              </a:buBlip>
              <a:tabLst/>
              <a:defRPr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3400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575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E-mail: </a:t>
            </a:r>
            <a:r>
              <a:rPr lang="nl-NL" dirty="0" err="1"/>
              <a:t>helpdesk@surfsara.nl</a:t>
            </a:r>
            <a:endParaRPr lang="nl-NL" dirty="0"/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BA07B7FF-A3B9-D945-A749-437EEB337CC8}"/>
              </a:ext>
            </a:extLst>
          </p:cNvPr>
          <p:cNvGrpSpPr/>
          <p:nvPr/>
        </p:nvGrpSpPr>
        <p:grpSpPr>
          <a:xfrm>
            <a:off x="1182485" y="4854865"/>
            <a:ext cx="277970" cy="200704"/>
            <a:chOff x="2487613" y="1470026"/>
            <a:chExt cx="468313" cy="338138"/>
          </a:xfrm>
        </p:grpSpPr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68C0136F-E91F-CE42-AE61-28C59141C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1654176"/>
              <a:ext cx="393700" cy="153988"/>
            </a:xfrm>
            <a:custGeom>
              <a:avLst/>
              <a:gdLst>
                <a:gd name="T0" fmla="*/ 103 w 248"/>
                <a:gd name="T1" fmla="*/ 0 h 97"/>
                <a:gd name="T2" fmla="*/ 125 w 248"/>
                <a:gd name="T3" fmla="*/ 16 h 97"/>
                <a:gd name="T4" fmla="*/ 145 w 248"/>
                <a:gd name="T5" fmla="*/ 0 h 97"/>
                <a:gd name="T6" fmla="*/ 248 w 248"/>
                <a:gd name="T7" fmla="*/ 97 h 97"/>
                <a:gd name="T8" fmla="*/ 0 w 248"/>
                <a:gd name="T9" fmla="*/ 97 h 97"/>
                <a:gd name="T10" fmla="*/ 103 w 248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97">
                  <a:moveTo>
                    <a:pt x="103" y="0"/>
                  </a:moveTo>
                  <a:lnTo>
                    <a:pt x="125" y="16"/>
                  </a:lnTo>
                  <a:lnTo>
                    <a:pt x="145" y="0"/>
                  </a:lnTo>
                  <a:lnTo>
                    <a:pt x="248" y="97"/>
                  </a:lnTo>
                  <a:lnTo>
                    <a:pt x="0" y="97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7903EB-C5B6-A14B-8C73-916A285BF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1474788"/>
              <a:ext cx="179388" cy="330200"/>
            </a:xfrm>
            <a:custGeom>
              <a:avLst/>
              <a:gdLst>
                <a:gd name="T0" fmla="*/ 1 w 113"/>
                <a:gd name="T1" fmla="*/ 0 h 208"/>
                <a:gd name="T2" fmla="*/ 113 w 113"/>
                <a:gd name="T3" fmla="*/ 103 h 208"/>
                <a:gd name="T4" fmla="*/ 1 w 113"/>
                <a:gd name="T5" fmla="*/ 208 h 208"/>
                <a:gd name="T6" fmla="*/ 0 w 113"/>
                <a:gd name="T7" fmla="*/ 202 h 208"/>
                <a:gd name="T8" fmla="*/ 0 w 113"/>
                <a:gd name="T9" fmla="*/ 6 h 208"/>
                <a:gd name="T10" fmla="*/ 0 w 113"/>
                <a:gd name="T11" fmla="*/ 3 h 208"/>
                <a:gd name="T12" fmla="*/ 1 w 113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208">
                  <a:moveTo>
                    <a:pt x="1" y="0"/>
                  </a:moveTo>
                  <a:lnTo>
                    <a:pt x="113" y="103"/>
                  </a:lnTo>
                  <a:lnTo>
                    <a:pt x="1" y="208"/>
                  </a:lnTo>
                  <a:lnTo>
                    <a:pt x="0" y="202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9FB5C121-79AB-3A41-B97A-194D20BA6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1" y="1474788"/>
              <a:ext cx="180975" cy="330200"/>
            </a:xfrm>
            <a:custGeom>
              <a:avLst/>
              <a:gdLst>
                <a:gd name="T0" fmla="*/ 113 w 114"/>
                <a:gd name="T1" fmla="*/ 0 h 208"/>
                <a:gd name="T2" fmla="*/ 114 w 114"/>
                <a:gd name="T3" fmla="*/ 3 h 208"/>
                <a:gd name="T4" fmla="*/ 114 w 114"/>
                <a:gd name="T5" fmla="*/ 6 h 208"/>
                <a:gd name="T6" fmla="*/ 114 w 114"/>
                <a:gd name="T7" fmla="*/ 202 h 208"/>
                <a:gd name="T8" fmla="*/ 114 w 114"/>
                <a:gd name="T9" fmla="*/ 208 h 208"/>
                <a:gd name="T10" fmla="*/ 0 w 114"/>
                <a:gd name="T11" fmla="*/ 103 h 208"/>
                <a:gd name="T12" fmla="*/ 113 w 114"/>
                <a:gd name="T13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208">
                  <a:moveTo>
                    <a:pt x="113" y="0"/>
                  </a:moveTo>
                  <a:lnTo>
                    <a:pt x="114" y="3"/>
                  </a:lnTo>
                  <a:lnTo>
                    <a:pt x="114" y="6"/>
                  </a:lnTo>
                  <a:lnTo>
                    <a:pt x="114" y="202"/>
                  </a:lnTo>
                  <a:lnTo>
                    <a:pt x="114" y="208"/>
                  </a:lnTo>
                  <a:lnTo>
                    <a:pt x="0" y="10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F4407166-1F2B-9D4A-90C5-D177260F9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1470026"/>
              <a:ext cx="393700" cy="177800"/>
            </a:xfrm>
            <a:custGeom>
              <a:avLst/>
              <a:gdLst>
                <a:gd name="T0" fmla="*/ 0 w 248"/>
                <a:gd name="T1" fmla="*/ 0 h 112"/>
                <a:gd name="T2" fmla="*/ 248 w 248"/>
                <a:gd name="T3" fmla="*/ 0 h 112"/>
                <a:gd name="T4" fmla="*/ 145 w 248"/>
                <a:gd name="T5" fmla="*/ 96 h 112"/>
                <a:gd name="T6" fmla="*/ 132 w 248"/>
                <a:gd name="T7" fmla="*/ 106 h 112"/>
                <a:gd name="T8" fmla="*/ 125 w 248"/>
                <a:gd name="T9" fmla="*/ 112 h 112"/>
                <a:gd name="T10" fmla="*/ 117 w 248"/>
                <a:gd name="T11" fmla="*/ 106 h 112"/>
                <a:gd name="T12" fmla="*/ 103 w 248"/>
                <a:gd name="T13" fmla="*/ 96 h 112"/>
                <a:gd name="T14" fmla="*/ 0 w 248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112">
                  <a:moveTo>
                    <a:pt x="0" y="0"/>
                  </a:moveTo>
                  <a:lnTo>
                    <a:pt x="248" y="0"/>
                  </a:lnTo>
                  <a:lnTo>
                    <a:pt x="145" y="96"/>
                  </a:lnTo>
                  <a:lnTo>
                    <a:pt x="132" y="106"/>
                  </a:lnTo>
                  <a:lnTo>
                    <a:pt x="125" y="112"/>
                  </a:lnTo>
                  <a:lnTo>
                    <a:pt x="117" y="106"/>
                  </a:lnTo>
                  <a:lnTo>
                    <a:pt x="103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1233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71D43-53E7-C145-A102-A5B7EC74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Introduction</a:t>
            </a: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C2578E-5BD2-1A47-80BF-7284607DB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SURFsara</a:t>
            </a:r>
            <a:r>
              <a:rPr lang="en-US" dirty="0"/>
              <a:t> is a Dutch supercomputing center.</a:t>
            </a:r>
          </a:p>
          <a:p>
            <a:r>
              <a:rPr lang="en-US" dirty="0"/>
              <a:t>Founded as SARA in 1971.</a:t>
            </a:r>
          </a:p>
          <a:p>
            <a:r>
              <a:rPr lang="en-US" dirty="0"/>
              <a:t>Since 2013 part of SURF, hence </a:t>
            </a:r>
            <a:r>
              <a:rPr lang="en-US" dirty="0" err="1"/>
              <a:t>SURFsara</a:t>
            </a:r>
            <a:r>
              <a:rPr lang="en-US" dirty="0"/>
              <a:t>. Since then officially </a:t>
            </a:r>
            <a:r>
              <a:rPr lang="en-US" i="1" dirty="0"/>
              <a:t>the</a:t>
            </a:r>
            <a:r>
              <a:rPr lang="en-US" dirty="0"/>
              <a:t> Dutch national supercomputing center.</a:t>
            </a:r>
          </a:p>
          <a:p>
            <a:r>
              <a:rPr lang="en-US" dirty="0"/>
              <a:t>Moved to new datacenter in 2016.</a:t>
            </a:r>
          </a:p>
          <a:p>
            <a:r>
              <a:rPr lang="en-US" dirty="0"/>
              <a:t>NL-T1 with neighbor NIKHEF.</a:t>
            </a:r>
          </a:p>
          <a:p>
            <a:r>
              <a:rPr lang="en-US" dirty="0"/>
              <a:t>First time at </a:t>
            </a:r>
            <a:r>
              <a:rPr lang="en-US" dirty="0" err="1"/>
              <a:t>Hepix</a:t>
            </a:r>
            <a:r>
              <a:rPr lang="en-US" dirty="0"/>
              <a:t>, yay!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900CF6-0CB3-C649-BA2B-AE7C36E9E06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A72C9C-3947-9142-8715-FDC142BA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0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57782-7C9A-3E44-B7C6-06F0FB1E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Introduction</a:t>
            </a:r>
            <a:br>
              <a:rPr lang="en-US" dirty="0"/>
            </a:br>
            <a:r>
              <a:rPr lang="en-US" dirty="0" err="1"/>
              <a:t>SURFsara</a:t>
            </a:r>
            <a:r>
              <a:rPr lang="en-US" dirty="0"/>
              <a:t> systems &amp; services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6F4622-EE11-A647-982D-F035008C509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E87362-FC12-0A49-980B-1F077445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4</a:t>
            </a:fld>
            <a:endParaRPr lang="nl-NL"/>
          </a:p>
        </p:txBody>
      </p:sp>
      <p:sp>
        <p:nvSpPr>
          <p:cNvPr id="6" name="Shape 435">
            <a:extLst>
              <a:ext uri="{FF2B5EF4-FFF2-40B4-BE49-F238E27FC236}">
                <a16:creationId xmlns:a16="http://schemas.microsoft.com/office/drawing/2014/main" id="{8B3AB65D-5A24-7349-A672-9937A7BFC6B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13885" y="1041602"/>
            <a:ext cx="8974163" cy="572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 err="1"/>
              <a:t>Cartesius</a:t>
            </a:r>
            <a:r>
              <a:rPr lang="en-US" sz="1900" dirty="0"/>
              <a:t>, Dutch national supercomputer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Lisa compute cluster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Central archive (tape)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Grid</a:t>
            </a:r>
            <a:endParaRPr sz="1900" dirty="0"/>
          </a:p>
          <a:p>
            <a: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 dirty="0"/>
              <a:t>Gina - Grid compute cluster</a:t>
            </a:r>
            <a:endParaRPr sz="1900" dirty="0"/>
          </a:p>
          <a:p>
            <a: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 dirty="0"/>
              <a:t>Grid Services Cluster (FTS, VOMS, UIs)</a:t>
            </a:r>
            <a:endParaRPr sz="1900" dirty="0"/>
          </a:p>
          <a:p>
            <a: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 dirty="0"/>
              <a:t>dCache - Grid storage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Hadoop MapReduce / Spark / Elastic search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Swift object storage</a:t>
            </a:r>
            <a:endParaRPr sz="1900" dirty="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900" dirty="0"/>
              <a:t>HPC Cloud - </a:t>
            </a:r>
            <a:r>
              <a:rPr lang="en-US" sz="1700" dirty="0" err="1"/>
              <a:t>OpenNebula</a:t>
            </a:r>
            <a:r>
              <a:rPr lang="en-US" sz="1700" dirty="0"/>
              <a:t> with CEPH storage; includes GPUs</a:t>
            </a:r>
            <a:endParaRPr sz="17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SURFdrive - sync &amp; share based on </a:t>
            </a:r>
            <a:r>
              <a:rPr lang="en-US" sz="1900" dirty="0" err="1"/>
              <a:t>OwnCloud</a:t>
            </a:r>
            <a:endParaRPr lang="en-US"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ResearchDrive – sync &amp; share for research teams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 err="1"/>
              <a:t>Visualisation</a:t>
            </a:r>
            <a:r>
              <a:rPr lang="en-US" sz="1900" dirty="0"/>
              <a:t> services, augmented reality, 3d printing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 err="1"/>
              <a:t>iRods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 err="1"/>
              <a:t>EUdat</a:t>
            </a:r>
            <a:r>
              <a:rPr lang="en-US" sz="1900" dirty="0"/>
              <a:t> - research data services (b2safe, b2drop)</a:t>
            </a:r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Data Persistent Identifiers</a:t>
            </a:r>
            <a:endParaRPr sz="1900" dirty="0"/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Data ingest service</a:t>
            </a:r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… </a:t>
            </a:r>
            <a:endParaRPr sz="19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7BF81D-AAAD-7046-9FE0-E760B75EF158}"/>
              </a:ext>
            </a:extLst>
          </p:cNvPr>
          <p:cNvSpPr txBox="1"/>
          <p:nvPr/>
        </p:nvSpPr>
        <p:spPr>
          <a:xfrm>
            <a:off x="5228947" y="6160617"/>
            <a:ext cx="23880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/>
              <a:t>More info: </a:t>
            </a:r>
            <a:r>
              <a:rPr lang="en-GB" sz="1400" dirty="0" err="1"/>
              <a:t>helpdesk@surfsara.nl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834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0B277B1-9A47-B440-8900-7C662A390E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7" r="19497"/>
          <a:stretch>
            <a:fillRect/>
          </a:stretch>
        </p:blipFill>
        <p:spPr>
          <a:xfrm>
            <a:off x="6067596" y="259477"/>
            <a:ext cx="6078361" cy="652646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0D2686C-B307-904F-B4BA-BF015692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Grid developments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6D745338-974C-1049-9FB9-9AD008BDA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Interesting non-WLCG users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A7AF89-C99C-FC46-AFAC-6DDD3ECF6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5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17B098-043A-6747-909E-7D1E3B7A8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486" y="6014615"/>
            <a:ext cx="1308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A86F0-57F0-4A47-A459-093235ED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Interesting non-WLCG users</a:t>
            </a:r>
            <a:br>
              <a:rPr lang="en-GB" dirty="0"/>
            </a:br>
            <a:r>
              <a:rPr lang="en-GB" sz="3600" dirty="0" err="1"/>
              <a:t>Tropomi</a:t>
            </a:r>
            <a:r>
              <a:rPr lang="en-GB" sz="3600" dirty="0"/>
              <a:t> / Sentinel 5P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15F056-C52C-3D42-8D3B-A62E1DB981E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A95A06-DC81-DA48-B92F-657B92F06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6</a:t>
            </a:fld>
            <a:endParaRPr lang="nl-NL"/>
          </a:p>
        </p:txBody>
      </p:sp>
      <p:pic>
        <p:nvPicPr>
          <p:cNvPr id="7" name="Shape 476">
            <a:extLst>
              <a:ext uri="{FF2B5EF4-FFF2-40B4-BE49-F238E27FC236}">
                <a16:creationId xmlns:a16="http://schemas.microsoft.com/office/drawing/2014/main" id="{9A022CDA-272F-4740-963A-58B8F5A48334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61" y="2483395"/>
            <a:ext cx="5793642" cy="41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75">
            <a:extLst>
              <a:ext uri="{FF2B5EF4-FFF2-40B4-BE49-F238E27FC236}">
                <a16:creationId xmlns:a16="http://schemas.microsoft.com/office/drawing/2014/main" id="{6957A832-DE75-C847-B47F-96DE338BB9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130" y="72190"/>
            <a:ext cx="5175105" cy="31341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jdelijke aanduiding voor verticale tekst 3">
            <a:extLst>
              <a:ext uri="{FF2B5EF4-FFF2-40B4-BE49-F238E27FC236}">
                <a16:creationId xmlns:a16="http://schemas.microsoft.com/office/drawing/2014/main" id="{38557093-7257-0C41-8649-5F86194D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133" y="1145098"/>
            <a:ext cx="4528261" cy="1026991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Measures air pollution in great detail.</a:t>
            </a:r>
            <a:br>
              <a:rPr lang="en-GB" sz="1600" dirty="0"/>
            </a:br>
            <a:r>
              <a:rPr lang="en-GB" sz="1600" dirty="0"/>
              <a:t>Makes it possible to identify polluters:</a:t>
            </a:r>
            <a:br>
              <a:rPr lang="en-GB" sz="1600" dirty="0"/>
            </a:br>
            <a:r>
              <a:rPr lang="en-GB" sz="1100" dirty="0">
                <a:hlinkClick r:id="rId4"/>
              </a:rPr>
              <a:t>https://www.bbc.com/news/science-environment-44705268</a:t>
            </a:r>
            <a:r>
              <a:rPr lang="en-GB" sz="11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69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6C90C9C-9653-6B43-9070-76256DBB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7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65087-C7BC-754B-8B5B-4E7D0EB8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3" y="272176"/>
            <a:ext cx="11146224" cy="855287"/>
          </a:xfrm>
        </p:spPr>
        <p:txBody>
          <a:bodyPr/>
          <a:lstStyle/>
          <a:p>
            <a:r>
              <a:rPr lang="en-GB" sz="1800" dirty="0"/>
              <a:t>Interesting non-WLCG users</a:t>
            </a:r>
            <a:br>
              <a:rPr lang="en-GB" dirty="0"/>
            </a:br>
            <a:r>
              <a:rPr lang="en-GB" sz="3600" dirty="0"/>
              <a:t>Project MinE ALS research</a:t>
            </a:r>
            <a:endParaRPr lang="en-GB" dirty="0"/>
          </a:p>
        </p:txBody>
      </p:sp>
      <p:pic>
        <p:nvPicPr>
          <p:cNvPr id="5" name="Shape 484">
            <a:extLst>
              <a:ext uri="{FF2B5EF4-FFF2-40B4-BE49-F238E27FC236}">
                <a16:creationId xmlns:a16="http://schemas.microsoft.com/office/drawing/2014/main" id="{0D5D4C3E-AE1A-5E4D-81A7-E3BE6FCA4F2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5211" y="572550"/>
            <a:ext cx="2008271" cy="10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85">
            <a:extLst>
              <a:ext uri="{FF2B5EF4-FFF2-40B4-BE49-F238E27FC236}">
                <a16:creationId xmlns:a16="http://schemas.microsoft.com/office/drawing/2014/main" id="{5FDB6037-EBA7-8243-8AA9-71FF1348A6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62" y="2388651"/>
            <a:ext cx="2771376" cy="15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9E20A17-9CEF-D446-A91B-4B5D8C352761}"/>
              </a:ext>
            </a:extLst>
          </p:cNvPr>
          <p:cNvSpPr txBox="1"/>
          <p:nvPr/>
        </p:nvSpPr>
        <p:spPr>
          <a:xfrm>
            <a:off x="516362" y="1256129"/>
            <a:ext cx="36420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</a:rPr>
              <a:t>Searching for the genes that cause </a:t>
            </a:r>
          </a:p>
          <a:p>
            <a:pPr algn="l"/>
            <a:r>
              <a:rPr lang="en-GB" dirty="0">
                <a:latin typeface="Arial" panose="020B0604020202020204" pitchFamily="34" charset="0"/>
              </a:rPr>
              <a:t>ALS (Motor Neuron Disease)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E3E42B9-8C02-4E41-9506-BC3450B64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97" y="1810127"/>
            <a:ext cx="6951793" cy="371238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802B16F-D8FA-3543-84B9-CB94246FA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5" y="4114059"/>
            <a:ext cx="6151418" cy="22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087CA5-40F0-0448-8B06-6D655A23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8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F25110-3F58-6548-94EB-0880FF6D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Interesting non-WLCG users</a:t>
            </a:r>
            <a:br>
              <a:rPr lang="en-GB" dirty="0"/>
            </a:br>
            <a:r>
              <a:rPr lang="en-GB" sz="3600" dirty="0"/>
              <a:t>LOFAR </a:t>
            </a:r>
            <a:br>
              <a:rPr lang="en-GB" sz="3600" dirty="0"/>
            </a:br>
            <a:r>
              <a:rPr lang="en-GB" sz="2400" dirty="0"/>
              <a:t>Low Frequency Array radio telescope</a:t>
            </a:r>
            <a:endParaRPr lang="en-GB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F3749B-0240-DC44-8F19-A9F2C71C4704}"/>
              </a:ext>
            </a:extLst>
          </p:cNvPr>
          <p:cNvSpPr txBox="1"/>
          <p:nvPr/>
        </p:nvSpPr>
        <p:spPr>
          <a:xfrm>
            <a:off x="516362" y="1549414"/>
            <a:ext cx="550426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dirty="0"/>
              <a:t>Long Term Archive: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</a:rPr>
              <a:t>23 petabyte </a:t>
            </a:r>
            <a:r>
              <a:rPr lang="en-GB" sz="1600" dirty="0"/>
              <a:t>at </a:t>
            </a:r>
            <a:r>
              <a:rPr lang="en-GB" sz="1600" dirty="0" err="1"/>
              <a:t>SURFsara</a:t>
            </a:r>
            <a:r>
              <a:rPr lang="en-GB" sz="1600" dirty="0"/>
              <a:t> - more than we store </a:t>
            </a:r>
            <a:br>
              <a:rPr lang="en-GB" sz="1600" dirty="0"/>
            </a:br>
            <a:r>
              <a:rPr lang="en-GB" sz="1600" dirty="0"/>
              <a:t>for Atlas, </a:t>
            </a:r>
            <a:r>
              <a:rPr lang="en-GB" sz="1600" dirty="0" err="1"/>
              <a:t>LHCb</a:t>
            </a:r>
            <a:r>
              <a:rPr lang="en-GB" sz="1600" dirty="0"/>
              <a:t> and Alice combined.</a:t>
            </a:r>
            <a:br>
              <a:rPr lang="en-GB" sz="1600" dirty="0"/>
            </a:br>
            <a:r>
              <a:rPr lang="en-GB" sz="1600" dirty="0"/>
              <a:t>Part of the data stored at </a:t>
            </a:r>
            <a:r>
              <a:rPr lang="en-GB" sz="1600" dirty="0" err="1"/>
              <a:t>Jülich</a:t>
            </a:r>
            <a:r>
              <a:rPr lang="en-GB" sz="1600" dirty="0"/>
              <a:t> &amp; Poznan.</a:t>
            </a:r>
          </a:p>
          <a:p>
            <a:pPr algn="l"/>
            <a:r>
              <a:rPr lang="en-GB" sz="1600" dirty="0"/>
              <a:t>Largest astronomy archive in the world.</a:t>
            </a:r>
          </a:p>
          <a:p>
            <a:pPr algn="l"/>
            <a:r>
              <a:rPr lang="en-GB" sz="1600" dirty="0"/>
              <a:t>But looking forward to SKA </a:t>
            </a:r>
            <a:r>
              <a:rPr lang="en-GB" sz="1600" dirty="0">
                <a:sym typeface="Wingdings" pitchFamily="2" charset="2"/>
              </a:rPr>
              <a:t></a:t>
            </a:r>
            <a:endParaRPr lang="en-GB" sz="1600" dirty="0"/>
          </a:p>
        </p:txBody>
      </p:sp>
      <p:pic>
        <p:nvPicPr>
          <p:cNvPr id="5" name="Shape 467">
            <a:extLst>
              <a:ext uri="{FF2B5EF4-FFF2-40B4-BE49-F238E27FC236}">
                <a16:creationId xmlns:a16="http://schemas.microsoft.com/office/drawing/2014/main" id="{78992C91-C6F3-D644-9462-890E289091C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650" y="3831137"/>
            <a:ext cx="5120025" cy="20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68">
            <a:extLst>
              <a:ext uri="{FF2B5EF4-FFF2-40B4-BE49-F238E27FC236}">
                <a16:creationId xmlns:a16="http://schemas.microsoft.com/office/drawing/2014/main" id="{B3480548-1893-5F45-A2DA-0FE43F597B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766" y="2064704"/>
            <a:ext cx="5444652" cy="325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7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087CA5-40F0-0448-8B06-6D655A23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9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F25110-3F58-6548-94EB-0880FF6D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3" y="272177"/>
            <a:ext cx="11146224" cy="890798"/>
          </a:xfrm>
        </p:spPr>
        <p:txBody>
          <a:bodyPr/>
          <a:lstStyle/>
          <a:p>
            <a:r>
              <a:rPr lang="en-GB" sz="1800" dirty="0"/>
              <a:t>Interesting non-WLCG users</a:t>
            </a:r>
            <a:br>
              <a:rPr lang="en-GB" dirty="0"/>
            </a:br>
            <a:r>
              <a:rPr lang="en-GB" sz="3600" dirty="0"/>
              <a:t>Other users</a:t>
            </a:r>
            <a:endParaRPr lang="en-GB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F3749B-0240-DC44-8F19-A9F2C71C4704}"/>
              </a:ext>
            </a:extLst>
          </p:cNvPr>
          <p:cNvSpPr txBox="1"/>
          <p:nvPr/>
        </p:nvSpPr>
        <p:spPr>
          <a:xfrm>
            <a:off x="516362" y="1549414"/>
            <a:ext cx="7020780" cy="24929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SKA </a:t>
            </a:r>
            <a:r>
              <a:rPr lang="en-GB" dirty="0">
                <a:hlinkClick r:id="rId2"/>
              </a:rPr>
              <a:t>https://www.skatelescope.org/</a:t>
            </a:r>
            <a:r>
              <a:rPr lang="en-GB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Virgo - gravitational wave detector </a:t>
            </a:r>
            <a:r>
              <a:rPr lang="en-GB" dirty="0">
                <a:hlinkClick r:id="rId3"/>
              </a:rPr>
              <a:t>http://www.virgo-gw.eu/</a:t>
            </a:r>
            <a:r>
              <a:rPr lang="en-GB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Xenon - dark matter search </a:t>
            </a:r>
            <a:r>
              <a:rPr lang="en-GB" dirty="0">
                <a:hlinkClick r:id="rId4"/>
              </a:rPr>
              <a:t>http://www.xenon1t.org/</a:t>
            </a:r>
            <a:r>
              <a:rPr lang="en-GB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e-</a:t>
            </a:r>
            <a:r>
              <a:rPr lang="en-GB" dirty="0" err="1"/>
              <a:t>Ecolidar</a:t>
            </a:r>
            <a:r>
              <a:rPr lang="en-GB" dirty="0"/>
              <a:t> </a:t>
            </a:r>
            <a:r>
              <a:rPr lang="en-GB" dirty="0">
                <a:hlinkClick r:id="rId5"/>
              </a:rPr>
              <a:t>https://www.esciencecenter.nl/project/eecolidar</a:t>
            </a:r>
            <a:r>
              <a:rPr lang="en-GB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Brugada</a:t>
            </a:r>
            <a:r>
              <a:rPr lang="en-GB" dirty="0"/>
              <a:t> syndrome research, AMC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Phosphoproteomics</a:t>
            </a:r>
            <a:r>
              <a:rPr lang="en-GB" dirty="0"/>
              <a:t> research </a:t>
            </a:r>
            <a:r>
              <a:rPr lang="en-GB" dirty="0">
                <a:hlinkClick r:id="rId6"/>
              </a:rPr>
              <a:t>http://oncoproteomics.nl/research/</a:t>
            </a:r>
            <a:r>
              <a:rPr lang="en-GB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4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036e0a74f67ba7fba8b432fe1cbcb1e279f331"/>
  <p:tag name="JUTAG_EINDMACROS_PRESERVEGUIDES" val="1"/>
</p:tagLst>
</file>

<file path=ppt/theme/theme1.xml><?xml version="1.0" encoding="utf-8"?>
<a:theme xmlns:a="http://schemas.openxmlformats.org/drawingml/2006/main" name="SURF">
  <a:themeElements>
    <a:clrScheme name="Aangepast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SUR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cap="all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SURF (SARA).potx" id="{54DE19F9-C73B-4690-91A3-ED04C23D4CAF}" vid="{BBE0BD98-C102-4411-B26E-4D405CF29B1E}"/>
    </a:ext>
  </a:extLst>
</a:theme>
</file>

<file path=ppt/theme/theme2.xml><?xml version="1.0" encoding="utf-8"?>
<a:theme xmlns:a="http://schemas.openxmlformats.org/drawingml/2006/main" name="(INSTRUCTIES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SURF (SARA).potx" id="{54DE19F9-C73B-4690-91A3-ED04C23D4CAF}" vid="{88DE38F2-0988-4FCD-97AB-E441A5EC1165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SURF</Template>
  <TotalTime>12540</TotalTime>
  <Words>818</Words>
  <Application>Microsoft Macintosh PowerPoint</Application>
  <PresentationFormat>Breedbeeld</PresentationFormat>
  <Paragraphs>159</Paragraphs>
  <Slides>23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Open Sans</vt:lpstr>
      <vt:lpstr>Oswald</vt:lpstr>
      <vt:lpstr>Segoe UI Light</vt:lpstr>
      <vt:lpstr>Wingdings</vt:lpstr>
      <vt:lpstr>SURF</vt:lpstr>
      <vt:lpstr>(INSTRUCTIES)</vt:lpstr>
      <vt:lpstr>PowerPoint-presentatie</vt:lpstr>
      <vt:lpstr>Contents</vt:lpstr>
      <vt:lpstr>Introduction</vt:lpstr>
      <vt:lpstr>Introduction SURFsara systems &amp; services</vt:lpstr>
      <vt:lpstr>Grid developments</vt:lpstr>
      <vt:lpstr>Interesting non-WLCG users Tropomi / Sentinel 5P</vt:lpstr>
      <vt:lpstr>Interesting non-WLCG users Project MinE ALS research</vt:lpstr>
      <vt:lpstr>Interesting non-WLCG users LOFAR  Low Frequency Array radio telescope</vt:lpstr>
      <vt:lpstr>Interesting non-WLCG users Other users</vt:lpstr>
      <vt:lpstr>Grid developments Grid storage growth (all projects)</vt:lpstr>
      <vt:lpstr>Grid developments Macaroons</vt:lpstr>
      <vt:lpstr>Grid developments WebDAV security</vt:lpstr>
      <vt:lpstr>Grid developments dCache &amp; CEPH</vt:lpstr>
      <vt:lpstr>Grid developments Compute virtualisation</vt:lpstr>
      <vt:lpstr>Grid developments RCauth, proxies without certificate</vt:lpstr>
      <vt:lpstr>Grid developments EU datalake</vt:lpstr>
      <vt:lpstr>Contents (reminder)</vt:lpstr>
      <vt:lpstr>PowerPoint-presentatie</vt:lpstr>
      <vt:lpstr>Non-Grid developments SURFdrive</vt:lpstr>
      <vt:lpstr>Non-Grid developments ResearchDrive</vt:lpstr>
      <vt:lpstr>Non-Grid developments Swift</vt:lpstr>
      <vt:lpstr>Non-Grid developments Other activities</vt:lpstr>
      <vt:lpstr>PowerPoint-presentatie</vt:lpstr>
    </vt:vector>
  </TitlesOfParts>
  <Manager/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Microsoft Office User</dc:creator>
  <cp:keywords/>
  <dc:description>_x000d_
Sjabloonversie 2.0, 2 juli 2018</dc:description>
  <cp:lastModifiedBy>Microsoft Office User</cp:lastModifiedBy>
  <cp:revision>66</cp:revision>
  <dcterms:created xsi:type="dcterms:W3CDTF">2018-10-01T14:54:22Z</dcterms:created>
  <dcterms:modified xsi:type="dcterms:W3CDTF">2018-10-10T10:25:50Z</dcterms:modified>
  <cp:category/>
</cp:coreProperties>
</file>