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6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21"/>
    <p:restoredTop sz="94611"/>
  </p:normalViewPr>
  <p:slideViewPr>
    <p:cSldViewPr snapToGrid="0" snapToObjects="1">
      <p:cViewPr varScale="1">
        <p:scale>
          <a:sx n="109" d="100"/>
          <a:sy n="109" d="100"/>
        </p:scale>
        <p:origin x="44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E1E0E3-E8DC-3742-BF43-BC3C688768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1EF7F7-0BE3-9846-A625-8325C04E3C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BB9A15-8D6B-7D46-A274-03DF3750E5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FAD0A-9B79-6245-85C9-03B414F95B7A}" type="datetimeFigureOut">
              <a:rPr lang="en-US" smtClean="0"/>
              <a:t>6/5/25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179B95-6BE3-4945-BAAF-80E5CE60B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941ACB-41BC-3C4F-8920-DD201ED5B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BBB3A-95AC-5D43-A183-3E58C9981A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657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BEE9E2-B74A-414B-B3ED-050627440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3ABD9E-75B8-0044-857B-6F5FC19E3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10F401-FD71-194E-85B5-732805CCE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FAD0A-9B79-6245-85C9-03B414F95B7A}" type="datetimeFigureOut">
              <a:rPr lang="en-US" smtClean="0"/>
              <a:t>6/5/25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1F374A-061A-EA4F-B9AF-111FAD6DA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7FFB17-ED19-0646-9978-4CDD4BA11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BBB3A-95AC-5D43-A183-3E58C9981A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191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91F517B-4BF0-BE4F-8492-2479E8700E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28BFB0-7AB5-DD4E-B0D4-0BF8923B3B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C8E32D-57A4-1243-A949-454660EEB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FAD0A-9B79-6245-85C9-03B414F95B7A}" type="datetimeFigureOut">
              <a:rPr lang="en-US" smtClean="0"/>
              <a:t>6/5/25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22483B-4782-AB40-9582-836C92590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2158C9-4F4E-A148-B5A2-17A7BEC15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BBB3A-95AC-5D43-A183-3E58C9981A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016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612BBC-7B7B-CB44-B465-AA02FEDB0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B2D968-9F3D-C946-BF34-2CB26E7E7C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9DCCB3-50DA-E346-8292-482E322F4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FAD0A-9B79-6245-85C9-03B414F95B7A}" type="datetimeFigureOut">
              <a:rPr lang="en-US" smtClean="0"/>
              <a:t>6/5/25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1C89B0-62E1-5344-AED9-F5B30AF6A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44094F-2A52-9C4A-A0F4-F4EE40A82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BBB3A-95AC-5D43-A183-3E58C9981A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608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76F98-7AA0-B845-BF96-49A1EC27BF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563FE6-38F3-0F48-85BB-2AA04FA1D7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4B15B3-A31E-6540-9BAC-AC06BD31B0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FAD0A-9B79-6245-85C9-03B414F95B7A}" type="datetimeFigureOut">
              <a:rPr lang="en-US" smtClean="0"/>
              <a:t>6/5/25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BE34C-5FE0-5649-A82B-4226F56D3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E0B2FB-9B71-EB43-AB6A-63890C4F8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BBB3A-95AC-5D43-A183-3E58C9981A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996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5A341-D4DC-054C-8321-F77F567A3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A5A642-6C5F-2B49-9EDD-3CA6EAF982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02F988-7DA4-444E-8B41-6D700BB327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00480C-EDC1-8649-878C-C9B3D8906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FAD0A-9B79-6245-85C9-03B414F95B7A}" type="datetimeFigureOut">
              <a:rPr lang="en-US" smtClean="0"/>
              <a:t>6/5/25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20EDD7-01A2-1C47-8341-607FEAA747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9B827B-1209-4B47-98F4-04841E541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BBB3A-95AC-5D43-A183-3E58C9981A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540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9A4E5-7E30-B046-A251-828F69DF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B8D067-BC3C-2145-9A7E-771C5C2D14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68FF9E-3A2E-FF4A-8DA1-E287F77EA0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02F188-4DC1-4A40-8A94-639B73AD91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2CF181-93BA-5142-B08E-04CED356E5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C7B430-579F-AD45-8D8F-AB2C16888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FAD0A-9B79-6245-85C9-03B414F95B7A}" type="datetimeFigureOut">
              <a:rPr lang="en-US" smtClean="0"/>
              <a:t>6/5/25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E71268E-D2D4-1849-BE00-3EB1E2DBF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68A289B-153C-6C43-B656-789C86708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BBB3A-95AC-5D43-A183-3E58C9981A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248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97004-7B74-5F47-80B3-7A4349271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434CF0-4289-1442-B267-F2012C356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FAD0A-9B79-6245-85C9-03B414F95B7A}" type="datetimeFigureOut">
              <a:rPr lang="en-US" smtClean="0"/>
              <a:t>6/5/25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2BB21E-4519-4040-AD80-8D7A10337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E0C5B-207E-2A40-9DED-52754BDF7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BBB3A-95AC-5D43-A183-3E58C9981A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785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6CCFB72-9543-7342-A6FA-FE108A07A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FAD0A-9B79-6245-85C9-03B414F95B7A}" type="datetimeFigureOut">
              <a:rPr lang="en-US" smtClean="0"/>
              <a:t>6/5/25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1214CE-ECD8-B747-95B8-A23C973C4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24C58C-F34B-E848-B09E-C3490C6EC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BBB3A-95AC-5D43-A183-3E58C9981A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113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D1DC7B-8FF9-4A4B-A65B-0BF0AB5C2F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EFD738-4992-394C-8D58-F51441709E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68430F-FF73-FE43-A5C0-412317B408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FD7643-0DC5-2345-BC0B-42C5AA4F96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FAD0A-9B79-6245-85C9-03B414F95B7A}" type="datetimeFigureOut">
              <a:rPr lang="en-US" smtClean="0"/>
              <a:t>6/5/25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44FC4E-C571-A347-B1BD-BA95CE106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FD9A57-74DD-6348-A247-F4F553FB5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BBB3A-95AC-5D43-A183-3E58C9981A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670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939D9-6FDF-DE43-B43B-65F68F14AD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96687C-8874-5740-99FB-28F7C21949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8E0271-830A-AC4E-A364-BE10AEA1D7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1F5B90-9C85-1742-B073-85CCAAF77C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FAD0A-9B79-6245-85C9-03B414F95B7A}" type="datetimeFigureOut">
              <a:rPr lang="en-US" smtClean="0"/>
              <a:t>6/5/25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F33F0E-FEC5-DB46-9AA5-9F9BEEE23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8191AE-119E-8943-8F23-0718ED593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BBB3A-95AC-5D43-A183-3E58C9981A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712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5EA5EE-931D-3340-8C9C-E643A3193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17211F-234A-DD48-B650-9EF7372759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A9E5A9-E68C-1649-AA32-60EDCEA6BF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FAD0A-9B79-6245-85C9-03B414F95B7A}" type="datetimeFigureOut">
              <a:rPr lang="en-US" smtClean="0"/>
              <a:t>6/5/25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54E9BA-7C4C-8F43-901D-B042869CC1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4FBC04-85AD-8B4A-9F65-4891EEBC17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2BBB3A-95AC-5D43-A183-3E58C9981A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602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B8D3B48-ED31-4649-B9BE-B710EADC84FE}"/>
              </a:ext>
            </a:extLst>
          </p:cNvPr>
          <p:cNvSpPr/>
          <p:nvPr/>
        </p:nvSpPr>
        <p:spPr>
          <a:xfrm>
            <a:off x="3264692" y="1921845"/>
            <a:ext cx="8301037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effectLst/>
              </a:rPr>
              <a:t>Test information</a:t>
            </a:r>
          </a:p>
          <a:p>
            <a:r>
              <a:rPr lang="en-US" dirty="0">
                <a:solidFill>
                  <a:srgbClr val="000000"/>
                </a:solidFill>
                <a:effectLst/>
                <a:latin typeface="var(--ion-font-family)"/>
              </a:rPr>
              <a:t>Team Based Learning components (60%, minimum grade 5.00): </a:t>
            </a:r>
            <a:br>
              <a:rPr lang="en-US" dirty="0">
                <a:effectLst/>
                <a:latin typeface="var(--ion-font-family)"/>
              </a:rPr>
            </a:br>
            <a:r>
              <a:rPr lang="en-US" b="1" dirty="0">
                <a:solidFill>
                  <a:srgbClr val="000000"/>
                </a:solidFill>
                <a:effectLst/>
                <a:latin typeface="var(--ion-font-family)"/>
              </a:rPr>
              <a:t>3x </a:t>
            </a:r>
            <a:r>
              <a:rPr lang="en-US" b="1" dirty="0" err="1">
                <a:solidFill>
                  <a:srgbClr val="000000"/>
                </a:solidFill>
                <a:effectLst/>
                <a:latin typeface="var(--ion-font-family)"/>
              </a:rPr>
              <a:t>iRAT</a:t>
            </a:r>
            <a:r>
              <a:rPr lang="en-US" b="1" dirty="0">
                <a:solidFill>
                  <a:srgbClr val="000000"/>
                </a:solidFill>
                <a:effectLst/>
                <a:latin typeface="var(--ion-font-family)"/>
              </a:rPr>
              <a:t> </a:t>
            </a:r>
            <a:r>
              <a:rPr lang="en-US" dirty="0">
                <a:solidFill>
                  <a:srgbClr val="000000"/>
                </a:solidFill>
                <a:effectLst/>
                <a:latin typeface="var(--ion-font-family)"/>
              </a:rPr>
              <a:t>(Individual Readiness Assurance Test) - 50%</a:t>
            </a:r>
            <a:br>
              <a:rPr lang="en-US" dirty="0">
                <a:solidFill>
                  <a:srgbClr val="000000"/>
                </a:solidFill>
                <a:effectLst/>
                <a:latin typeface="var(--ion-font-family)"/>
              </a:rPr>
            </a:br>
            <a:r>
              <a:rPr lang="en-US" b="1" dirty="0">
                <a:solidFill>
                  <a:srgbClr val="000000"/>
                </a:solidFill>
                <a:effectLst/>
                <a:latin typeface="var(--ion-font-family)"/>
              </a:rPr>
              <a:t>3x </a:t>
            </a:r>
            <a:r>
              <a:rPr lang="en-US" b="1" dirty="0" err="1">
                <a:solidFill>
                  <a:srgbClr val="000000"/>
                </a:solidFill>
                <a:effectLst/>
                <a:latin typeface="var(--ion-font-family)"/>
              </a:rPr>
              <a:t>tRAT</a:t>
            </a:r>
            <a:r>
              <a:rPr lang="en-US" b="1" dirty="0">
                <a:solidFill>
                  <a:srgbClr val="000000"/>
                </a:solidFill>
                <a:effectLst/>
                <a:latin typeface="var(--ion-font-family)"/>
              </a:rPr>
              <a:t> </a:t>
            </a:r>
            <a:r>
              <a:rPr lang="en-US" dirty="0">
                <a:solidFill>
                  <a:srgbClr val="000000"/>
                </a:solidFill>
                <a:effectLst/>
                <a:latin typeface="var(--ion-font-family)"/>
              </a:rPr>
              <a:t>(Team Readiness Assurance Test) - 30%</a:t>
            </a:r>
            <a:br>
              <a:rPr lang="en-US" dirty="0">
                <a:effectLst/>
                <a:latin typeface="var(--ion-font-family)"/>
              </a:rPr>
            </a:br>
            <a:r>
              <a:rPr lang="en-US" dirty="0">
                <a:solidFill>
                  <a:srgbClr val="000000"/>
                </a:solidFill>
                <a:effectLst/>
                <a:latin typeface="var(--ion-font-family)"/>
              </a:rPr>
              <a:t>1x Peer evaluation (Evaluation participation of all team members during the </a:t>
            </a:r>
            <a:r>
              <a:rPr lang="en-US" dirty="0" err="1">
                <a:solidFill>
                  <a:srgbClr val="000000"/>
                </a:solidFill>
                <a:effectLst/>
                <a:latin typeface="var(--ion-font-family)"/>
              </a:rPr>
              <a:t>tRAT</a:t>
            </a:r>
            <a:r>
              <a:rPr lang="en-US" dirty="0">
                <a:solidFill>
                  <a:srgbClr val="000000"/>
                </a:solidFill>
                <a:effectLst/>
                <a:latin typeface="var(--ion-font-family)"/>
              </a:rPr>
              <a:t> and application activity.) - 20%</a:t>
            </a:r>
            <a:br>
              <a:rPr lang="en-US" dirty="0">
                <a:effectLst/>
                <a:latin typeface="var(--ion-font-family)"/>
              </a:rPr>
            </a:br>
            <a:r>
              <a:rPr lang="en-US" dirty="0">
                <a:solidFill>
                  <a:srgbClr val="000000"/>
                </a:solidFill>
                <a:effectLst/>
                <a:latin typeface="var(--ion-font-family)"/>
              </a:rPr>
              <a:t>3x Application activity, in which you practice the application of knowledge to be able to complete the end assignment successfully. (not graded for final score)</a:t>
            </a:r>
            <a:br>
              <a:rPr lang="en-US" dirty="0">
                <a:effectLst/>
                <a:latin typeface="var(--ion-font-family)"/>
              </a:rPr>
            </a:br>
            <a:br>
              <a:rPr lang="en-US" dirty="0">
                <a:effectLst/>
                <a:latin typeface="var(--ion-font-family)"/>
              </a:rPr>
            </a:br>
            <a:r>
              <a:rPr lang="en-US" dirty="0">
                <a:solidFill>
                  <a:srgbClr val="000000"/>
                </a:solidFill>
                <a:effectLst/>
                <a:latin typeface="var(--ion-font-family)"/>
              </a:rPr>
              <a:t>Final Assignment (40%, minimum grade 5.00):</a:t>
            </a:r>
            <a:br>
              <a:rPr lang="en-US" dirty="0">
                <a:effectLst/>
                <a:latin typeface="var(--ion-font-family)"/>
              </a:rPr>
            </a:br>
            <a:r>
              <a:rPr lang="en-US" dirty="0">
                <a:solidFill>
                  <a:srgbClr val="000000"/>
                </a:solidFill>
                <a:effectLst/>
                <a:latin typeface="var(--ion-font-family)"/>
              </a:rPr>
              <a:t>At the end of the course, you will work on one final assignment in which you will display your knowledge gained during de course.</a:t>
            </a:r>
            <a:endParaRPr lang="en-US" dirty="0">
              <a:effectLst/>
              <a:latin typeface="var(--ion-font-family)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12B81F8-974F-3045-BE9A-5E79526F87F6}"/>
              </a:ext>
            </a:extLst>
          </p:cNvPr>
          <p:cNvSpPr txBox="1"/>
          <p:nvPr/>
        </p:nvSpPr>
        <p:spPr>
          <a:xfrm>
            <a:off x="2043113" y="628650"/>
            <a:ext cx="84153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/>
              <a:t>An actual case I ran into as a teacher for my course Data Visualization for the Life Sciences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1F68BCB-3BDC-3F44-84C5-61E44C87DF4E}"/>
              </a:ext>
            </a:extLst>
          </p:cNvPr>
          <p:cNvSpPr txBox="1"/>
          <p:nvPr/>
        </p:nvSpPr>
        <p:spPr>
          <a:xfrm>
            <a:off x="328612" y="1993285"/>
            <a:ext cx="2739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 the course catalogue: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0A69F0A-6B17-8748-A6C6-62DEEC1D01C0}"/>
              </a:ext>
            </a:extLst>
          </p:cNvPr>
          <p:cNvSpPr txBox="1"/>
          <p:nvPr/>
        </p:nvSpPr>
        <p:spPr>
          <a:xfrm>
            <a:off x="328612" y="5883593"/>
            <a:ext cx="2531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 the course manual: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3DFAFC1-AAF4-8349-AA2F-5FA7A6EC0918}"/>
              </a:ext>
            </a:extLst>
          </p:cNvPr>
          <p:cNvSpPr/>
          <p:nvPr/>
        </p:nvSpPr>
        <p:spPr>
          <a:xfrm>
            <a:off x="3264692" y="5864126"/>
            <a:ext cx="7581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Best 2 out of 3 </a:t>
            </a:r>
            <a:r>
              <a:rPr lang="en-US" b="1" dirty="0" err="1"/>
              <a:t>iRAT</a:t>
            </a:r>
            <a:r>
              <a:rPr lang="en-US" b="1" dirty="0"/>
              <a:t> and </a:t>
            </a:r>
            <a:r>
              <a:rPr lang="en-US" b="1" dirty="0" err="1"/>
              <a:t>tRAT</a:t>
            </a:r>
            <a:r>
              <a:rPr lang="en-US" b="1" dirty="0"/>
              <a:t> grades will be used in the final grade calculation</a:t>
            </a:r>
          </a:p>
        </p:txBody>
      </p:sp>
    </p:spTree>
    <p:extLst>
      <p:ext uri="{BB962C8B-B14F-4D97-AF65-F5344CB8AC3E}">
        <p14:creationId xmlns:p14="http://schemas.microsoft.com/office/powerpoint/2010/main" val="4030669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8D9BE95-3496-9E4F-8888-BF33D9447C6C}"/>
              </a:ext>
            </a:extLst>
          </p:cNvPr>
          <p:cNvSpPr/>
          <p:nvPr/>
        </p:nvSpPr>
        <p:spPr>
          <a:xfrm>
            <a:off x="1885950" y="1553796"/>
            <a:ext cx="862965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effectLst/>
                <a:latin typeface="Calibri" panose="020F0502020204030204" pitchFamily="34" charset="0"/>
              </a:rPr>
              <a:t>Article 3.4 Types of interim examination </a:t>
            </a:r>
            <a:endParaRPr lang="en-US" sz="200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effectLst/>
                <a:latin typeface="Calibri" panose="020F0502020204030204" pitchFamily="34" charset="0"/>
              </a:rPr>
              <a:t>Each component of the degree </a:t>
            </a:r>
            <a:r>
              <a:rPr lang="en-US" sz="1600" dirty="0" err="1">
                <a:effectLst/>
                <a:latin typeface="Calibri" panose="020F0502020204030204" pitchFamily="34" charset="0"/>
              </a:rPr>
              <a:t>programme</a:t>
            </a:r>
            <a:r>
              <a:rPr lang="en-US" sz="1600" dirty="0">
                <a:effectLst/>
                <a:latin typeface="Calibri" panose="020F0502020204030204" pitchFamily="34" charset="0"/>
              </a:rPr>
              <a:t> is concluded by an interim examination. Interim examinations may comprise more than one modular partial examination and may consist of the following assessment forms: 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sz="1600" dirty="0">
                <a:effectLst/>
                <a:latin typeface="Calibri" panose="020F0502020204030204" pitchFamily="34" charset="0"/>
              </a:rPr>
              <a:t>Written test and/or; 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sz="1600" dirty="0">
                <a:effectLst/>
                <a:latin typeface="Calibri" panose="020F0502020204030204" pitchFamily="34" charset="0"/>
              </a:rPr>
              <a:t>Oral test and/or; 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sz="1600" dirty="0">
                <a:effectLst/>
                <a:latin typeface="Calibri" panose="020F0502020204030204" pitchFamily="34" charset="0"/>
              </a:rPr>
              <a:t>Presentation and/or; 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sz="1600" dirty="0">
                <a:effectLst/>
                <a:latin typeface="Calibri" panose="020F0502020204030204" pitchFamily="34" charset="0"/>
              </a:rPr>
              <a:t>Skill test and/or; 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sz="1600" dirty="0">
                <a:effectLst/>
                <a:latin typeface="Calibri" panose="020F0502020204030204" pitchFamily="34" charset="0"/>
              </a:rPr>
              <a:t>The creation of a discipline-specific product and/or text.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effectLst/>
                <a:latin typeface="Calibri" panose="020F0502020204030204" pitchFamily="34" charset="0"/>
              </a:rPr>
              <a:t>Prior to the commencement of the academic year, information will be provided in the </a:t>
            </a:r>
            <a:br>
              <a:rPr lang="en-US" sz="1600" dirty="0">
                <a:effectLst/>
                <a:latin typeface="Calibri" panose="020F0502020204030204" pitchFamily="34" charset="0"/>
              </a:rPr>
            </a:br>
            <a:r>
              <a:rPr lang="en-US" sz="1600" dirty="0">
                <a:effectLst/>
                <a:latin typeface="Calibri" panose="020F0502020204030204" pitchFamily="34" charset="0"/>
              </a:rPr>
              <a:t>prospectus on each individual component regarding how the interim examinations will be administered and how their results will be determined, taking the weighting of any partial exams into account. </a:t>
            </a:r>
            <a:r>
              <a:rPr lang="en-US" sz="1600" b="1" dirty="0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At the request of the student or the examiner, the Examining Board may allow an exam to be taken in a form other than previously announced, if this is not to the detriment of the student.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784CB3-5886-FC43-B97D-73232BAA9F4A}"/>
              </a:ext>
            </a:extLst>
          </p:cNvPr>
          <p:cNvSpPr txBox="1"/>
          <p:nvPr/>
        </p:nvSpPr>
        <p:spPr>
          <a:xfrm>
            <a:off x="1885950" y="628650"/>
            <a:ext cx="801879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/>
              <a:t>From the Education and Examination Regulations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D4C148-D088-134A-99C0-9142A933A709}"/>
              </a:ext>
            </a:extLst>
          </p:cNvPr>
          <p:cNvSpPr txBox="1"/>
          <p:nvPr/>
        </p:nvSpPr>
        <p:spPr>
          <a:xfrm>
            <a:off x="2276828" y="5543551"/>
            <a:ext cx="696158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LcParenR"/>
            </a:pPr>
            <a:r>
              <a:rPr lang="en-US" sz="2200" b="1" dirty="0"/>
              <a:t>This is rarely done in practice</a:t>
            </a:r>
          </a:p>
          <a:p>
            <a:pPr marL="342900" indent="-342900">
              <a:buAutoNum type="alphaLcParenR"/>
            </a:pPr>
            <a:r>
              <a:rPr lang="en-US" sz="2200" b="1" dirty="0"/>
              <a:t>Not doing so prevents the </a:t>
            </a:r>
            <a:r>
              <a:rPr lang="en-US" sz="2200" b="1" dirty="0" err="1"/>
              <a:t>Examcie</a:t>
            </a:r>
            <a:r>
              <a:rPr lang="en-US" sz="2200" b="1" dirty="0"/>
              <a:t> from ‘guaranteeing’</a:t>
            </a:r>
            <a:br>
              <a:rPr lang="en-US" sz="2200" b="1" dirty="0"/>
            </a:br>
            <a:r>
              <a:rPr lang="en-US" sz="2200" b="1" dirty="0"/>
              <a:t>the examination (LEGAL REQUIREMENT)</a:t>
            </a:r>
          </a:p>
        </p:txBody>
      </p:sp>
    </p:spTree>
    <p:extLst>
      <p:ext uri="{BB962C8B-B14F-4D97-AF65-F5344CB8AC3E}">
        <p14:creationId xmlns:p14="http://schemas.microsoft.com/office/powerpoint/2010/main" val="1521606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8D9BE95-3496-9E4F-8888-BF33D9447C6C}"/>
              </a:ext>
            </a:extLst>
          </p:cNvPr>
          <p:cNvSpPr/>
          <p:nvPr/>
        </p:nvSpPr>
        <p:spPr>
          <a:xfrm>
            <a:off x="357186" y="1113140"/>
            <a:ext cx="1168717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arenR"/>
            </a:pPr>
            <a:r>
              <a:rPr lang="en-US" sz="2400" dirty="0">
                <a:effectLst/>
                <a:latin typeface="Calibri" panose="020F0502020204030204" pitchFamily="34" charset="0"/>
              </a:rPr>
              <a:t>Identify components of your course for which a retake is impossible/impractical/difficult to arrange</a:t>
            </a:r>
          </a:p>
          <a:p>
            <a:pPr marL="457200" indent="-457200">
              <a:buAutoNum type="arabicParenR"/>
            </a:pPr>
            <a:r>
              <a:rPr lang="en-US" sz="2400" dirty="0">
                <a:latin typeface="Calibri" panose="020F0502020204030204" pitchFamily="34" charset="0"/>
              </a:rPr>
              <a:t>D</a:t>
            </a:r>
            <a:r>
              <a:rPr lang="en-US" sz="2400" dirty="0">
                <a:effectLst/>
                <a:latin typeface="Calibri" panose="020F0502020204030204" pitchFamily="34" charset="0"/>
              </a:rPr>
              <a:t>raw up a (short but practical) plan of how to deal with situations where a retake is still</a:t>
            </a:r>
            <a:br>
              <a:rPr lang="en-US" sz="2400" dirty="0">
                <a:effectLst/>
                <a:latin typeface="Calibri" panose="020F0502020204030204" pitchFamily="34" charset="0"/>
              </a:rPr>
            </a:br>
            <a:r>
              <a:rPr lang="en-US" sz="2400" dirty="0">
                <a:effectLst/>
                <a:latin typeface="Calibri" panose="020F0502020204030204" pitchFamily="34" charset="0"/>
              </a:rPr>
              <a:t>required/desirable</a:t>
            </a:r>
            <a:endParaRPr lang="en-US" sz="2400" dirty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pPr marL="457200" indent="-457200">
              <a:buAutoNum type="arabicParenR"/>
            </a:pPr>
            <a:r>
              <a:rPr lang="en-US" sz="2400" dirty="0">
                <a:effectLst/>
                <a:latin typeface="Calibri" panose="020F0502020204030204" pitchFamily="34" charset="0"/>
              </a:rPr>
              <a:t>Ensure the retake/assignment is in line with the goal of the missed </a:t>
            </a:r>
            <a:r>
              <a:rPr lang="en-US" sz="2400" dirty="0">
                <a:latin typeface="Calibri" panose="020F0502020204030204" pitchFamily="34" charset="0"/>
              </a:rPr>
              <a:t>component</a:t>
            </a:r>
          </a:p>
          <a:p>
            <a:pPr marL="457200" indent="-457200">
              <a:buAutoNum type="arabicParenR"/>
            </a:pPr>
            <a:endParaRPr lang="en-US" sz="2400" dirty="0">
              <a:latin typeface="Calibri" panose="020F0502020204030204" pitchFamily="34" charset="0"/>
            </a:endParaRPr>
          </a:p>
          <a:p>
            <a:r>
              <a:rPr lang="en-US" sz="2400" dirty="0">
                <a:latin typeface="Calibri" panose="020F0502020204030204" pitchFamily="34" charset="0"/>
              </a:rPr>
              <a:t>We can then provide a ‘blanket’ approval for the plan, negating the need to individual permissions</a:t>
            </a:r>
          </a:p>
          <a:p>
            <a:endParaRPr lang="en-US" sz="2400" dirty="0">
              <a:latin typeface="Calibri" panose="020F0502020204030204" pitchFamily="34" charset="0"/>
            </a:endParaRPr>
          </a:p>
          <a:p>
            <a:r>
              <a:rPr lang="en-US" sz="2400" i="1" dirty="0">
                <a:solidFill>
                  <a:srgbClr val="C00000"/>
                </a:solidFill>
                <a:latin typeface="Calibri" panose="020F0502020204030204" pitchFamily="34" charset="0"/>
              </a:rPr>
              <a:t>notes:</a:t>
            </a:r>
          </a:p>
          <a:p>
            <a:pPr marL="457200" indent="-457200">
              <a:buAutoNum type="arabicParenR"/>
            </a:pPr>
            <a:r>
              <a:rPr lang="en-US" sz="2400" i="1" dirty="0">
                <a:solidFill>
                  <a:srgbClr val="C00000"/>
                </a:solidFill>
                <a:latin typeface="Calibri" panose="020F0502020204030204" pitchFamily="34" charset="0"/>
              </a:rPr>
              <a:t>Include a communication about retake opportunities (even when none exist) in the course catalog</a:t>
            </a:r>
          </a:p>
          <a:p>
            <a:pPr marL="457200" indent="-457200">
              <a:buAutoNum type="arabicParenR"/>
            </a:pPr>
            <a:r>
              <a:rPr lang="en-US" sz="2400" i="1" dirty="0">
                <a:solidFill>
                  <a:srgbClr val="C00000"/>
                </a:solidFill>
                <a:latin typeface="Calibri" panose="020F0502020204030204" pitchFamily="34" charset="0"/>
              </a:rPr>
              <a:t>Please also register/upload the additional assignments (if used) in the Course Dossier in the folder ‘Exams’, including a rubric/answer model</a:t>
            </a:r>
          </a:p>
          <a:p>
            <a:pPr marL="457200" indent="-457200">
              <a:buAutoNum type="arabicParenR"/>
            </a:pPr>
            <a:endParaRPr lang="en-US" sz="2400" dirty="0">
              <a:effectLst/>
              <a:latin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784CB3-5886-FC43-B97D-73232BAA9F4A}"/>
              </a:ext>
            </a:extLst>
          </p:cNvPr>
          <p:cNvSpPr txBox="1"/>
          <p:nvPr/>
        </p:nvSpPr>
        <p:spPr>
          <a:xfrm>
            <a:off x="4212614" y="401882"/>
            <a:ext cx="343767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/>
              <a:t>What we ask of you:</a:t>
            </a:r>
          </a:p>
        </p:txBody>
      </p:sp>
    </p:spTree>
    <p:extLst>
      <p:ext uri="{BB962C8B-B14F-4D97-AF65-F5344CB8AC3E}">
        <p14:creationId xmlns:p14="http://schemas.microsoft.com/office/powerpoint/2010/main" val="27732960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4347</TotalTime>
  <Words>486</Words>
  <Application>Microsoft Macintosh PowerPoint</Application>
  <PresentationFormat>Widescreen</PresentationFormat>
  <Paragraphs>27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var(--ion-font-family)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Mulder, K.W. (Klaas)</dc:creator>
  <cp:lastModifiedBy>Mulder, K.W. (Klaas)</cp:lastModifiedBy>
  <cp:revision>12</cp:revision>
  <dcterms:created xsi:type="dcterms:W3CDTF">2025-06-02T11:14:15Z</dcterms:created>
  <dcterms:modified xsi:type="dcterms:W3CDTF">2025-06-05T12:39:27Z</dcterms:modified>
</cp:coreProperties>
</file>