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06" r:id="rId2"/>
    <p:sldId id="257" r:id="rId3"/>
    <p:sldId id="259" r:id="rId4"/>
    <p:sldId id="260" r:id="rId5"/>
    <p:sldId id="261" r:id="rId6"/>
    <p:sldId id="262" r:id="rId7"/>
    <p:sldId id="263" r:id="rId8"/>
    <p:sldId id="307" r:id="rId9"/>
    <p:sldId id="264" r:id="rId10"/>
    <p:sldId id="308" r:id="rId11"/>
    <p:sldId id="265" r:id="rId12"/>
    <p:sldId id="266"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0B5657-134E-46A5-8244-E16E5CEE2A5C}" v="25" dt="2021-03-23T11:55:04.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FEF2D6-D266-4E35-9141-3E44DA1BB5BB}" type="datetimeFigureOut">
              <a:rPr lang="nl-NL" smtClean="0"/>
              <a:t>23-3-2021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44F18E-3088-4130-995C-5C311E1EF06D}" type="slidenum">
              <a:rPr lang="nl-NL" smtClean="0"/>
              <a:t>‹nr.›</a:t>
            </a:fld>
            <a:endParaRPr lang="nl-NL"/>
          </a:p>
        </p:txBody>
      </p:sp>
    </p:spTree>
    <p:extLst>
      <p:ext uri="{BB962C8B-B14F-4D97-AF65-F5344CB8AC3E}">
        <p14:creationId xmlns:p14="http://schemas.microsoft.com/office/powerpoint/2010/main" val="2301097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file:///C:/Users/Martijn/Downloads/Bladerboek%20Wereldwijs%202e%20fase%20(4e%20ed)%20Zuidoost-Azi%C3%AB%20leeropdrachtenboek%20vwo%20(514501)%20(1).pdf</a:t>
            </a:r>
          </a:p>
        </p:txBody>
      </p:sp>
      <p:sp>
        <p:nvSpPr>
          <p:cNvPr id="4" name="Tijdelijke aanduiding voor dianummer 3"/>
          <p:cNvSpPr>
            <a:spLocks noGrp="1"/>
          </p:cNvSpPr>
          <p:nvPr>
            <p:ph type="sldNum" sz="quarter" idx="10"/>
          </p:nvPr>
        </p:nvSpPr>
        <p:spPr/>
        <p:txBody>
          <a:bodyPr/>
          <a:lstStyle/>
          <a:p>
            <a:fld id="{42230943-128C-419E-BEF6-0F1E33296011}" type="slidenum">
              <a:rPr lang="nl-NL" smtClean="0"/>
              <a:t>2</a:t>
            </a:fld>
            <a:endParaRPr lang="nl-NL"/>
          </a:p>
        </p:txBody>
      </p:sp>
    </p:spTree>
    <p:extLst>
      <p:ext uri="{BB962C8B-B14F-4D97-AF65-F5344CB8AC3E}">
        <p14:creationId xmlns:p14="http://schemas.microsoft.com/office/powerpoint/2010/main" val="216401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0B1C5-52AD-43AB-8EC3-36DCC3B225F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73726C7-F53A-4AE6-90A4-BD07C4EF2B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80768F8-EAA8-4804-A30A-BD8B52016620}"/>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ABBBD5E4-F203-4C6A-8A94-9B609491E26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E7D28F0-09AD-4123-B435-111BA75AAD80}"/>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3899767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1EC981-AA00-4E0E-9839-FCC4B5E5845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91F785D-1A72-4693-A61F-A2C0D3872DA9}"/>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F3E4127-30C1-4C35-9C61-1DE973340E5E}"/>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3F33F3D7-0A94-4FE4-9E24-C8AACB17BB8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0BF34EB-23A1-497D-8E07-0F4A318839FD}"/>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819631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F290A7F5-397A-4632-A18D-B0D04209A63D}"/>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7D16406D-6CC7-45E5-828C-0E45EC4AC5F1}"/>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1E7FF5E-A45D-45ED-847C-FB96621A7C5F}"/>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AAD86514-5027-49A5-8DF6-51FE57E93E8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82C0D8E-5F03-4859-9298-F6F1135F564A}"/>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2805310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DD0755-9F0C-403E-AB6D-2154B9E05A8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1695BFA-9E3B-4FD2-88FD-11FA31E0D158}"/>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EEDAEC8-8EC3-49D0-911F-9B96BCDC18CE}"/>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165BABAA-980B-44B2-A184-FC167C7C703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AD76ACF-5EA3-4F32-9693-D2CA1E78A795}"/>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1340421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DA19AF-A649-4F54-92CB-47D5A31BF46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095F9AE-505F-4ED9-9D6F-08DCDAF1CA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D6CB5C23-44D7-45D0-B7BF-8F49002527F4}"/>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2DFDD2D1-1DC6-4D79-8723-48AF9A4D5AD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1AAE1D4-7669-4266-B756-1C6603824E3D}"/>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291505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5F9D0-4438-4B7E-847A-93BCCEA71B2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E9BFB72-CD0C-498D-A187-19FFAC8A5804}"/>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AC84ABB-AF0D-49BD-9BD3-700EADDC748E}"/>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71D6988-8358-458B-A903-45FDD4774613}"/>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6" name="Tijdelijke aanduiding voor voettekst 5">
            <a:extLst>
              <a:ext uri="{FF2B5EF4-FFF2-40B4-BE49-F238E27FC236}">
                <a16:creationId xmlns:a16="http://schemas.microsoft.com/office/drawing/2014/main" id="{A0746C5C-AFE2-40A8-A859-0C376179289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94F03B7-41F8-4628-A258-5B40377B6239}"/>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3417884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D2AF32-1C24-4A80-A43B-4BA0F557444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CB674A0-DAE3-4A98-9231-2B019C03FF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8604943A-47CD-48B5-B1CA-14892CBE7ADE}"/>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1D23D38-231F-40EB-AA03-F21497190A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A5D260DF-5AAA-4229-92EA-AEC0643A91D2}"/>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63395AD-8AAD-4E03-957C-337F33A768E4}"/>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8" name="Tijdelijke aanduiding voor voettekst 7">
            <a:extLst>
              <a:ext uri="{FF2B5EF4-FFF2-40B4-BE49-F238E27FC236}">
                <a16:creationId xmlns:a16="http://schemas.microsoft.com/office/drawing/2014/main" id="{42961CA5-6683-456E-A4A7-2386E7E4C92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5F59317-17D3-4126-ADE4-CDBDD91B6C2F}"/>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1703933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ED11D-033A-42BD-93DE-52EF90B1EE0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8DAA2D4-9B8A-4A7D-ADE7-D971A3F6DFF5}"/>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4" name="Tijdelijke aanduiding voor voettekst 3">
            <a:extLst>
              <a:ext uri="{FF2B5EF4-FFF2-40B4-BE49-F238E27FC236}">
                <a16:creationId xmlns:a16="http://schemas.microsoft.com/office/drawing/2014/main" id="{A9BCEA4E-ED23-4AEE-A213-74CEB1254EFD}"/>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2CEE4AA-EDA3-4384-B1FE-675AF9FDAE70}"/>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3051360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7CE6C0F-8553-44AA-ACD1-1FB1FCB736D6}"/>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3" name="Tijdelijke aanduiding voor voettekst 2">
            <a:extLst>
              <a:ext uri="{FF2B5EF4-FFF2-40B4-BE49-F238E27FC236}">
                <a16:creationId xmlns:a16="http://schemas.microsoft.com/office/drawing/2014/main" id="{516DCF26-84F2-4DDD-85D5-E5C57BFC9BB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00AC575-9894-45F5-8086-6B6DDE7EF76F}"/>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2571095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859D0C-DC6D-4C10-85A4-0557392FBC6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7ECA517-B155-43FB-9E4B-18E35EF8E0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ECE7295-72EE-432D-8C63-3DD3D4CA6B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A37F1D30-D5A7-42BF-97F5-17718662F411}"/>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6" name="Tijdelijke aanduiding voor voettekst 5">
            <a:extLst>
              <a:ext uri="{FF2B5EF4-FFF2-40B4-BE49-F238E27FC236}">
                <a16:creationId xmlns:a16="http://schemas.microsoft.com/office/drawing/2014/main" id="{E5876E55-A27F-4EAB-9B5A-891067CD70B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1644113-EBC4-4407-8845-ACEAEC7C4671}"/>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743255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96D0D7-CC35-418B-8E1A-6CE35EDDECB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46BDFBF-0176-4B80-B671-C140A373E9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085BF175-A17C-4C78-9C8D-D73ED67CCF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81C23897-BC79-40D6-9BB3-2AA8D88FB4F7}"/>
              </a:ext>
            </a:extLst>
          </p:cNvPr>
          <p:cNvSpPr>
            <a:spLocks noGrp="1"/>
          </p:cNvSpPr>
          <p:nvPr>
            <p:ph type="dt" sz="half" idx="10"/>
          </p:nvPr>
        </p:nvSpPr>
        <p:spPr/>
        <p:txBody>
          <a:bodyPr/>
          <a:lstStyle/>
          <a:p>
            <a:fld id="{8C0403F8-96F4-49CB-9C76-72D6FF81AEBC}" type="datetimeFigureOut">
              <a:rPr lang="nl-NL" smtClean="0"/>
              <a:t>23-3-2021</a:t>
            </a:fld>
            <a:endParaRPr lang="nl-NL"/>
          </a:p>
        </p:txBody>
      </p:sp>
      <p:sp>
        <p:nvSpPr>
          <p:cNvPr id="6" name="Tijdelijke aanduiding voor voettekst 5">
            <a:extLst>
              <a:ext uri="{FF2B5EF4-FFF2-40B4-BE49-F238E27FC236}">
                <a16:creationId xmlns:a16="http://schemas.microsoft.com/office/drawing/2014/main" id="{6BA0DAF8-1A86-4BAD-B58E-165FD0117B0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FC11D07-7FC9-4211-9CEA-AAA3B6E5FF6E}"/>
              </a:ext>
            </a:extLst>
          </p:cNvPr>
          <p:cNvSpPr>
            <a:spLocks noGrp="1"/>
          </p:cNvSpPr>
          <p:nvPr>
            <p:ph type="sldNum" sz="quarter" idx="12"/>
          </p:nvPr>
        </p:nvSpPr>
        <p:spPr/>
        <p:txBody>
          <a:bodyPr/>
          <a:lstStyle/>
          <a:p>
            <a:fld id="{B9D574D3-DEAC-4E97-B88C-60C6062929DE}" type="slidenum">
              <a:rPr lang="nl-NL" smtClean="0"/>
              <a:t>‹nr.›</a:t>
            </a:fld>
            <a:endParaRPr lang="nl-NL"/>
          </a:p>
        </p:txBody>
      </p:sp>
    </p:spTree>
    <p:extLst>
      <p:ext uri="{BB962C8B-B14F-4D97-AF65-F5344CB8AC3E}">
        <p14:creationId xmlns:p14="http://schemas.microsoft.com/office/powerpoint/2010/main" val="1238417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FCFB68F-4643-4EE8-A772-51E116450C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E7951F6-1334-4413-BDE0-E0E9A84C09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5811211-BF65-41FC-B48D-AFF91F05C5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0403F8-96F4-49CB-9C76-72D6FF81AEBC}" type="datetimeFigureOut">
              <a:rPr lang="nl-NL" smtClean="0"/>
              <a:t>23-3-2021</a:t>
            </a:fld>
            <a:endParaRPr lang="nl-NL"/>
          </a:p>
        </p:txBody>
      </p:sp>
      <p:sp>
        <p:nvSpPr>
          <p:cNvPr id="5" name="Tijdelijke aanduiding voor voettekst 4">
            <a:extLst>
              <a:ext uri="{FF2B5EF4-FFF2-40B4-BE49-F238E27FC236}">
                <a16:creationId xmlns:a16="http://schemas.microsoft.com/office/drawing/2014/main" id="{888C5BEA-8C20-4BF1-879B-DDE9ACB906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A4D12AC-AAE1-4829-86FC-A373F1853F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574D3-DEAC-4E97-B88C-60C6062929DE}" type="slidenum">
              <a:rPr lang="nl-NL" smtClean="0"/>
              <a:t>‹nr.›</a:t>
            </a:fld>
            <a:endParaRPr lang="nl-NL"/>
          </a:p>
        </p:txBody>
      </p:sp>
    </p:spTree>
    <p:extLst>
      <p:ext uri="{BB962C8B-B14F-4D97-AF65-F5344CB8AC3E}">
        <p14:creationId xmlns:p14="http://schemas.microsoft.com/office/powerpoint/2010/main" val="3197117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60037E-4E3F-4F07-81F1-D30170D4C87B}"/>
              </a:ext>
            </a:extLst>
          </p:cNvPr>
          <p:cNvSpPr>
            <a:spLocks noGrp="1"/>
          </p:cNvSpPr>
          <p:nvPr>
            <p:ph type="title"/>
          </p:nvPr>
        </p:nvSpPr>
        <p:spPr>
          <a:xfrm>
            <a:off x="32327" y="104186"/>
            <a:ext cx="10515600" cy="1325563"/>
          </a:xfrm>
        </p:spPr>
        <p:txBody>
          <a:bodyPr>
            <a:normAutofit/>
          </a:bodyPr>
          <a:lstStyle/>
          <a:p>
            <a:pPr algn="l"/>
            <a:r>
              <a:rPr lang="nl-NL" b="1" dirty="0"/>
              <a:t>Programma vandaag</a:t>
            </a:r>
          </a:p>
        </p:txBody>
      </p:sp>
      <p:pic>
        <p:nvPicPr>
          <p:cNvPr id="3" name="Picture 2" descr="Afbeeldingsresultaat voor starting point">
            <a:extLst>
              <a:ext uri="{FF2B5EF4-FFF2-40B4-BE49-F238E27FC236}">
                <a16:creationId xmlns:a16="http://schemas.microsoft.com/office/drawing/2014/main" id="{D9983536-07A3-4A25-8729-B0D256B3B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56665"/>
            <a:ext cx="12192000" cy="1901335"/>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3D2AC469-66B1-4AE0-BD68-C36C2EE3BB5C}"/>
              </a:ext>
            </a:extLst>
          </p:cNvPr>
          <p:cNvSpPr txBox="1"/>
          <p:nvPr/>
        </p:nvSpPr>
        <p:spPr>
          <a:xfrm>
            <a:off x="263236" y="1429749"/>
            <a:ext cx="8890000" cy="830997"/>
          </a:xfrm>
          <a:prstGeom prst="rect">
            <a:avLst/>
          </a:prstGeom>
          <a:noFill/>
        </p:spPr>
        <p:txBody>
          <a:bodyPr wrap="square" rtlCol="0">
            <a:spAutoFit/>
          </a:bodyPr>
          <a:lstStyle/>
          <a:p>
            <a:pPr marL="342900" indent="-342900">
              <a:buFont typeface="Arial" panose="020B0604020202020204" pitchFamily="34" charset="0"/>
              <a:buChar char="•"/>
            </a:pPr>
            <a:r>
              <a:rPr lang="nl-NL" sz="2400" b="1" dirty="0">
                <a:sym typeface="Wingdings" panose="05000000000000000000" pitchFamily="2" charset="2"/>
              </a:rPr>
              <a:t>Instructie voor project: ‘’AK Draait Door!!!’’</a:t>
            </a:r>
          </a:p>
          <a:p>
            <a:endParaRPr lang="nl-NL" sz="2400" b="1" dirty="0">
              <a:sym typeface="Wingdings" panose="05000000000000000000" pitchFamily="2" charset="2"/>
            </a:endParaRPr>
          </a:p>
        </p:txBody>
      </p:sp>
    </p:spTree>
    <p:extLst>
      <p:ext uri="{BB962C8B-B14F-4D97-AF65-F5344CB8AC3E}">
        <p14:creationId xmlns:p14="http://schemas.microsoft.com/office/powerpoint/2010/main" val="3542141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9F3A3699-B984-400E-8DDD-CD277E1C28F0}"/>
              </a:ext>
            </a:extLst>
          </p:cNvPr>
          <p:cNvSpPr/>
          <p:nvPr/>
        </p:nvSpPr>
        <p:spPr>
          <a:xfrm>
            <a:off x="128852" y="4545041"/>
            <a:ext cx="10409384" cy="2462213"/>
          </a:xfrm>
          <a:prstGeom prst="rect">
            <a:avLst/>
          </a:prstGeom>
        </p:spPr>
        <p:txBody>
          <a:bodyPr wrap="square">
            <a:spAutoFit/>
          </a:bodyPr>
          <a:lstStyle/>
          <a:p>
            <a:r>
              <a:rPr lang="nl-NL" sz="2000" b="1" dirty="0">
                <a:latin typeface="Calibri" panose="020F0502020204030204" pitchFamily="34" charset="0"/>
                <a:ea typeface="Calibri" panose="020F0502020204030204" pitchFamily="34" charset="0"/>
                <a:cs typeface="Times New Roman" panose="02020603050405020304" pitchFamily="18" charset="0"/>
              </a:rPr>
              <a:t>6) Welke </a:t>
            </a:r>
            <a:r>
              <a:rPr lang="nl-NL" sz="2000" b="1" u="sng" dirty="0">
                <a:latin typeface="Calibri" panose="020F0502020204030204" pitchFamily="34" charset="0"/>
                <a:ea typeface="Calibri" panose="020F0502020204030204" pitchFamily="34" charset="0"/>
                <a:cs typeface="Times New Roman" panose="02020603050405020304" pitchFamily="18" charset="0"/>
              </a:rPr>
              <a:t>twee </a:t>
            </a:r>
            <a:r>
              <a:rPr lang="nl-NL" sz="2000" b="1" dirty="0">
                <a:latin typeface="Calibri" panose="020F0502020204030204" pitchFamily="34" charset="0"/>
                <a:ea typeface="Calibri" panose="020F0502020204030204" pitchFamily="34" charset="0"/>
                <a:cs typeface="Times New Roman" panose="02020603050405020304" pitchFamily="18" charset="0"/>
              </a:rPr>
              <a:t>geografische dimensies passen bij het nieuwsitem? </a:t>
            </a:r>
            <a:br>
              <a:rPr lang="nl-NL" sz="2000" b="1" dirty="0">
                <a:latin typeface="Calibri" panose="020F0502020204030204" pitchFamily="34" charset="0"/>
                <a:ea typeface="Calibri" panose="020F0502020204030204" pitchFamily="34" charset="0"/>
                <a:cs typeface="Times New Roman" panose="02020603050405020304" pitchFamily="18" charset="0"/>
              </a:rPr>
            </a:br>
            <a:endParaRPr lang="nl-NL" sz="2000" b="1" dirty="0">
              <a:latin typeface="Calibri" panose="020F0502020204030204" pitchFamily="34" charset="0"/>
              <a:ea typeface="Calibri" panose="020F0502020204030204" pitchFamily="34" charset="0"/>
              <a:cs typeface="Times New Roman" panose="02020603050405020304" pitchFamily="18" charset="0"/>
            </a:endParaRPr>
          </a:p>
          <a:p>
            <a:r>
              <a:rPr lang="nl-NL" sz="2000" b="1" dirty="0">
                <a:solidFill>
                  <a:schemeClr val="accent6"/>
                </a:solidFill>
                <a:latin typeface="Calibri" panose="020F0502020204030204" pitchFamily="34" charset="0"/>
                <a:cs typeface="Times New Roman" panose="02020603050405020304" pitchFamily="18" charset="0"/>
              </a:rPr>
              <a:t>Politiek: </a:t>
            </a:r>
            <a:r>
              <a:rPr lang="nl-NL" sz="2000" dirty="0">
                <a:latin typeface="Calibri" panose="020F0502020204030204" pitchFamily="34" charset="0"/>
                <a:cs typeface="Times New Roman" panose="02020603050405020304" pitchFamily="18" charset="0"/>
              </a:rPr>
              <a:t>De politiek heeft een campagne opgestart om Italianen te stimuleren meer kinderen te nemen.</a:t>
            </a:r>
          </a:p>
          <a:p>
            <a:r>
              <a:rPr lang="nl-NL" sz="2000" b="1" dirty="0">
                <a:solidFill>
                  <a:schemeClr val="accent6"/>
                </a:solidFill>
                <a:latin typeface="Calibri" panose="020F0502020204030204" pitchFamily="34" charset="0"/>
                <a:cs typeface="Times New Roman" panose="02020603050405020304" pitchFamily="18" charset="0"/>
              </a:rPr>
              <a:t>Economisch: </a:t>
            </a:r>
            <a:r>
              <a:rPr lang="nl-NL" sz="2000" dirty="0">
                <a:latin typeface="Calibri" panose="020F0502020204030204" pitchFamily="34" charset="0"/>
                <a:cs typeface="Times New Roman" panose="02020603050405020304" pitchFamily="18" charset="0"/>
              </a:rPr>
              <a:t>Er treedt vergrijzing op. Dit heeft gevolgen voor de arbeidsmarkt en economie. </a:t>
            </a:r>
            <a:endParaRPr lang="nl-NL" sz="2000" b="1" dirty="0">
              <a:latin typeface="Calibri" panose="020F0502020204030204" pitchFamily="34" charset="0"/>
              <a:cs typeface="Times New Roman" panose="02020603050405020304" pitchFamily="18" charset="0"/>
            </a:endParaRPr>
          </a:p>
          <a:p>
            <a:endParaRPr lang="nl-NL" dirty="0">
              <a:latin typeface="Calibri" panose="020F0502020204030204" pitchFamily="34" charset="0"/>
              <a:cs typeface="Times New Roman" panose="02020603050405020304" pitchFamily="18" charset="0"/>
            </a:endParaRPr>
          </a:p>
          <a:p>
            <a:endParaRPr lang="nl-NL" dirty="0">
              <a:latin typeface="Calibri" panose="020F0502020204030204" pitchFamily="34" charset="0"/>
              <a:cs typeface="Times New Roman" panose="02020603050405020304" pitchFamily="18" charset="0"/>
            </a:endParaRPr>
          </a:p>
          <a:p>
            <a:endParaRPr lang="nl-NL" dirty="0"/>
          </a:p>
        </p:txBody>
      </p:sp>
      <p:sp>
        <p:nvSpPr>
          <p:cNvPr id="5" name="Rechthoek 4">
            <a:extLst>
              <a:ext uri="{FF2B5EF4-FFF2-40B4-BE49-F238E27FC236}">
                <a16:creationId xmlns:a16="http://schemas.microsoft.com/office/drawing/2014/main" id="{6CC4CCD5-83A0-41C3-BEB9-1ECB724E55FF}"/>
              </a:ext>
            </a:extLst>
          </p:cNvPr>
          <p:cNvSpPr/>
          <p:nvPr/>
        </p:nvSpPr>
        <p:spPr>
          <a:xfrm>
            <a:off x="128853" y="281634"/>
            <a:ext cx="8211583" cy="1990673"/>
          </a:xfrm>
          <a:prstGeom prst="rect">
            <a:avLst/>
          </a:prstGeom>
        </p:spPr>
        <p:txBody>
          <a:bodyPr wrap="square">
            <a:spAutoFit/>
          </a:bodyPr>
          <a:lstStyle/>
          <a:p>
            <a:pPr lvl="0">
              <a:lnSpc>
                <a:spcPct val="107000"/>
              </a:lnSpc>
              <a:spcAft>
                <a:spcPts val="800"/>
              </a:spcAft>
              <a:buSzPts val="1100"/>
            </a:pPr>
            <a:r>
              <a:rPr lang="nl-NL" sz="2000" b="1" dirty="0">
                <a:latin typeface="Calibri" panose="020F0502020204030204" pitchFamily="34" charset="0"/>
                <a:ea typeface="Calibri" panose="020F0502020204030204" pitchFamily="34" charset="0"/>
                <a:cs typeface="Times New Roman" panose="02020603050405020304" pitchFamily="18" charset="0"/>
              </a:rPr>
              <a:t>3) Wat is er aan de hand? (beschrijven)</a:t>
            </a:r>
            <a:br>
              <a:rPr lang="nl-NL" sz="2000" b="1" dirty="0">
                <a:latin typeface="Calibri" panose="020F0502020204030204" pitchFamily="34" charset="0"/>
                <a:ea typeface="Calibri" panose="020F0502020204030204" pitchFamily="34" charset="0"/>
                <a:cs typeface="Times New Roman" panose="02020603050405020304" pitchFamily="18" charset="0"/>
              </a:rPr>
            </a:br>
            <a:r>
              <a:rPr lang="nl-NL" sz="2000" dirty="0"/>
              <a:t>Er werden vorig jaar 488.000 kinderen geboren in Italië, het laagste geboortecijfer sinds de vereniging van het land in 1861. Met gemiddeld 1,4 kinderen per gezin heeft het land een van de laagste vruchtbaarheidscijfers van Europa. </a:t>
            </a:r>
            <a:br>
              <a:rPr lang="nl-NL" b="1" dirty="0">
                <a:latin typeface="Calibri" panose="020F0502020204030204" pitchFamily="34" charset="0"/>
                <a:ea typeface="Calibri" panose="020F0502020204030204" pitchFamily="34" charset="0"/>
                <a:cs typeface="Times New Roman" panose="02020603050405020304" pitchFamily="18" charset="0"/>
              </a:rPr>
            </a:br>
            <a:endParaRPr lang="nl-NL"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hthoek 5">
            <a:extLst>
              <a:ext uri="{FF2B5EF4-FFF2-40B4-BE49-F238E27FC236}">
                <a16:creationId xmlns:a16="http://schemas.microsoft.com/office/drawing/2014/main" id="{B96455E5-E18E-47BE-B9DF-E02EA4A1B312}"/>
              </a:ext>
            </a:extLst>
          </p:cNvPr>
          <p:cNvSpPr/>
          <p:nvPr/>
        </p:nvSpPr>
        <p:spPr>
          <a:xfrm>
            <a:off x="128853" y="2505670"/>
            <a:ext cx="12150570" cy="1015663"/>
          </a:xfrm>
          <a:prstGeom prst="rect">
            <a:avLst/>
          </a:prstGeom>
        </p:spPr>
        <p:txBody>
          <a:bodyPr wrap="none">
            <a:spAutoFit/>
          </a:bodyPr>
          <a:lstStyle/>
          <a:p>
            <a:r>
              <a:rPr lang="nl-NL" sz="2000" b="1" dirty="0">
                <a:latin typeface="Calibri" panose="020F0502020204030204" pitchFamily="34" charset="0"/>
                <a:ea typeface="Calibri" panose="020F0502020204030204" pitchFamily="34" charset="0"/>
                <a:cs typeface="Times New Roman" panose="02020603050405020304" pitchFamily="18" charset="0"/>
              </a:rPr>
              <a:t>4) Waarom is het daar? (verklaren)</a:t>
            </a:r>
            <a:br>
              <a:rPr lang="nl-NL" sz="2000" b="1" dirty="0">
                <a:latin typeface="Calibri" panose="020F0502020204030204" pitchFamily="34" charset="0"/>
                <a:ea typeface="Calibri" panose="020F0502020204030204" pitchFamily="34" charset="0"/>
                <a:cs typeface="Times New Roman" panose="02020603050405020304" pitchFamily="18" charset="0"/>
              </a:rPr>
            </a:br>
            <a:r>
              <a:rPr lang="nl-NL" sz="2000" dirty="0">
                <a:latin typeface="Calibri" panose="020F0502020204030204" pitchFamily="34" charset="0"/>
                <a:ea typeface="Calibri" panose="020F0502020204030204" pitchFamily="34" charset="0"/>
                <a:cs typeface="Times New Roman" panose="02020603050405020304" pitchFamily="18" charset="0"/>
              </a:rPr>
              <a:t>Omdat er geen betaalbare kinderopvang is, omdat vrouwen niet in deeltijd kunnen werken en hun carrière moeten</a:t>
            </a:r>
          </a:p>
          <a:p>
            <a:r>
              <a:rPr lang="nl-NL" sz="2000" dirty="0">
                <a:latin typeface="Calibri" panose="020F0502020204030204" pitchFamily="34" charset="0"/>
                <a:ea typeface="Calibri" panose="020F0502020204030204" pitchFamily="34" charset="0"/>
                <a:cs typeface="Times New Roman" panose="02020603050405020304" pitchFamily="18" charset="0"/>
              </a:rPr>
              <a:t>opgeven, omdat ze door de economische crisis geen geld hebben.</a:t>
            </a:r>
            <a:endParaRPr lang="nl-NL" sz="2000" dirty="0"/>
          </a:p>
        </p:txBody>
      </p:sp>
      <p:pic>
        <p:nvPicPr>
          <p:cNvPr id="7" name="Picture 4" descr="https://pbs.twimg.com/media/Cp41omnWgAAtkj2.jpg">
            <a:extLst>
              <a:ext uri="{FF2B5EF4-FFF2-40B4-BE49-F238E27FC236}">
                <a16:creationId xmlns:a16="http://schemas.microsoft.com/office/drawing/2014/main" id="{EAA20468-1AFE-494D-82D4-09B9D23E30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3626" y="643609"/>
            <a:ext cx="2005701" cy="144257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8" name="Rechthoek 7">
            <a:extLst>
              <a:ext uri="{FF2B5EF4-FFF2-40B4-BE49-F238E27FC236}">
                <a16:creationId xmlns:a16="http://schemas.microsoft.com/office/drawing/2014/main" id="{FA2B9A52-7F6C-4B0F-B046-B4E1B1F38AEC}"/>
              </a:ext>
            </a:extLst>
          </p:cNvPr>
          <p:cNvSpPr/>
          <p:nvPr/>
        </p:nvSpPr>
        <p:spPr>
          <a:xfrm>
            <a:off x="128852" y="3787654"/>
            <a:ext cx="10040383" cy="400110"/>
          </a:xfrm>
          <a:prstGeom prst="rect">
            <a:avLst/>
          </a:prstGeom>
        </p:spPr>
        <p:txBody>
          <a:bodyPr wrap="square">
            <a:spAutoFit/>
          </a:bodyPr>
          <a:lstStyle/>
          <a:p>
            <a:r>
              <a:rPr lang="nl-NL" sz="2000" b="1" dirty="0">
                <a:latin typeface="Calibri" panose="020F0502020204030204" pitchFamily="34" charset="0"/>
                <a:ea typeface="Calibri" panose="020F0502020204030204" pitchFamily="34" charset="0"/>
                <a:cs typeface="Times New Roman" panose="02020603050405020304" pitchFamily="18" charset="0"/>
              </a:rPr>
              <a:t>5)Is het daar gewenst? Hoe beleeft men het daar? </a:t>
            </a:r>
            <a:endParaRPr lang="nl-NL" sz="2000" dirty="0"/>
          </a:p>
        </p:txBody>
      </p:sp>
      <p:sp>
        <p:nvSpPr>
          <p:cNvPr id="2" name="Pijl: links 1">
            <a:extLst>
              <a:ext uri="{FF2B5EF4-FFF2-40B4-BE49-F238E27FC236}">
                <a16:creationId xmlns:a16="http://schemas.microsoft.com/office/drawing/2014/main" id="{F59CBFD7-2105-43B0-A0D9-CEE0C6A11215}"/>
              </a:ext>
            </a:extLst>
          </p:cNvPr>
          <p:cNvSpPr/>
          <p:nvPr/>
        </p:nvSpPr>
        <p:spPr>
          <a:xfrm rot="19866846">
            <a:off x="6948810" y="3294977"/>
            <a:ext cx="5102332" cy="98535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Nog meer dimensies toepasbaar?</a:t>
            </a:r>
          </a:p>
        </p:txBody>
      </p:sp>
    </p:spTree>
    <p:extLst>
      <p:ext uri="{BB962C8B-B14F-4D97-AF65-F5344CB8AC3E}">
        <p14:creationId xmlns:p14="http://schemas.microsoft.com/office/powerpoint/2010/main" val="2273245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154" y="65589"/>
            <a:ext cx="10515600" cy="1325563"/>
          </a:xfrm>
        </p:spPr>
        <p:txBody>
          <a:bodyPr>
            <a:normAutofit/>
          </a:bodyPr>
          <a:lstStyle/>
          <a:p>
            <a:r>
              <a:rPr lang="nl-NL" sz="5400" b="1" dirty="0">
                <a:latin typeface="+mn-lt"/>
              </a:rPr>
              <a:t>Aan de slag</a:t>
            </a:r>
          </a:p>
        </p:txBody>
      </p:sp>
      <p:sp>
        <p:nvSpPr>
          <p:cNvPr id="3" name="Rechthoek 2"/>
          <p:cNvSpPr/>
          <p:nvPr/>
        </p:nvSpPr>
        <p:spPr>
          <a:xfrm>
            <a:off x="205154" y="2322940"/>
            <a:ext cx="10233075" cy="5693866"/>
          </a:xfrm>
          <a:prstGeom prst="rect">
            <a:avLst/>
          </a:prstGeom>
        </p:spPr>
        <p:txBody>
          <a:bodyPr wrap="square">
            <a:spAutoFit/>
          </a:bodyPr>
          <a:lstStyle/>
          <a:p>
            <a:pPr marL="342900" indent="-342900" algn="just">
              <a:spcAft>
                <a:spcPts val="0"/>
              </a:spcAft>
              <a:buFont typeface="Arial" panose="020B0604020202020204" pitchFamily="34" charset="0"/>
              <a:buChar char="•"/>
            </a:pPr>
            <a:r>
              <a:rPr lang="nl-NL" sz="2400" dirty="0">
                <a:ea typeface="Times New Roman" panose="02020603050405020304" pitchFamily="18" charset="0"/>
              </a:rPr>
              <a:t>Je kiest met z’n tweeën één recent onderwerp (wat is afgelopen week gebeurd?) dat past bij het vak aardrijkskunde </a:t>
            </a:r>
            <a:r>
              <a:rPr lang="nl-NL" sz="2400" dirty="0">
                <a:ea typeface="Times New Roman" panose="02020603050405020304" pitchFamily="18" charset="0"/>
                <a:sym typeface="Wingdings" panose="05000000000000000000" pitchFamily="2" charset="2"/>
              </a:rPr>
              <a:t> Welke 2 dimensies passen  hierbij? </a:t>
            </a:r>
          </a:p>
          <a:p>
            <a:pPr marL="342900" indent="-342900" algn="just">
              <a:spcAft>
                <a:spcPts val="0"/>
              </a:spcAft>
              <a:buFont typeface="Arial" panose="020B0604020202020204" pitchFamily="34" charset="0"/>
              <a:buChar char="•"/>
            </a:pPr>
            <a:r>
              <a:rPr lang="nl-NL" sz="2400" dirty="0">
                <a:ea typeface="Times New Roman" panose="02020603050405020304" pitchFamily="18" charset="0"/>
              </a:rPr>
              <a:t>Dit gekozen onderwerp werk je uit aan de hand van het schema die ik zo aan jullie uitdeel</a:t>
            </a:r>
          </a:p>
          <a:p>
            <a:pPr marL="342900" indent="-342900" algn="just">
              <a:spcAft>
                <a:spcPts val="0"/>
              </a:spcAft>
              <a:buFont typeface="Arial" panose="020B0604020202020204" pitchFamily="34" charset="0"/>
              <a:buChar char="•"/>
            </a:pPr>
            <a:r>
              <a:rPr lang="nl-NL" sz="2400" dirty="0">
                <a:ea typeface="Times New Roman" panose="02020603050405020304" pitchFamily="18" charset="0"/>
              </a:rPr>
              <a:t>Voor het uitkiezen van het nieuws item en de uitwerking hiervan krijg je 15 minuten de tijd! GA DUS GOED MET JE TIJD OM!</a:t>
            </a:r>
          </a:p>
          <a:p>
            <a:pPr algn="just">
              <a:spcAft>
                <a:spcPts val="0"/>
              </a:spcAft>
            </a:pPr>
            <a:endParaRPr lang="nl-NL" sz="2400" dirty="0">
              <a:ea typeface="Times New Roman" panose="02020603050405020304" pitchFamily="18" charset="0"/>
            </a:endParaRPr>
          </a:p>
          <a:p>
            <a:pPr marL="342900" indent="-342900" algn="just">
              <a:spcAft>
                <a:spcPts val="0"/>
              </a:spcAft>
              <a:buFont typeface="Arial" panose="020B0604020202020204" pitchFamily="34" charset="0"/>
              <a:buChar char="•"/>
            </a:pPr>
            <a:r>
              <a:rPr lang="nl-NL" sz="2400" dirty="0">
                <a:ea typeface="Times New Roman" panose="02020603050405020304" pitchFamily="18" charset="0"/>
              </a:rPr>
              <a:t>Ik geef een aantal duo’s de beurt om een korte presentatie van (max) 1 minuut ‘’AK Draait Door’’ aan de klas.</a:t>
            </a:r>
          </a:p>
          <a:p>
            <a:pPr marL="342900" indent="-342900" algn="just">
              <a:spcAft>
                <a:spcPts val="0"/>
              </a:spcAft>
              <a:buFont typeface="Arial" panose="020B0604020202020204" pitchFamily="34" charset="0"/>
              <a:buChar char="•"/>
            </a:pPr>
            <a:endParaRPr lang="nl-NL" sz="2400" dirty="0">
              <a:ea typeface="Times New Roman" panose="02020603050405020304" pitchFamily="18" charset="0"/>
            </a:endParaRPr>
          </a:p>
          <a:p>
            <a:pPr algn="just">
              <a:spcAft>
                <a:spcPts val="0"/>
              </a:spcAft>
            </a:pPr>
            <a:r>
              <a:rPr lang="nl-NL" sz="2400" dirty="0">
                <a:ea typeface="Times New Roman" panose="02020603050405020304" pitchFamily="18" charset="0"/>
              </a:rPr>
              <a:t>					</a:t>
            </a:r>
            <a:r>
              <a:rPr lang="nl-NL" sz="2800" b="1" dirty="0">
                <a:ea typeface="Times New Roman" panose="02020603050405020304" pitchFamily="18" charset="0"/>
              </a:rPr>
              <a:t>SUCCES!</a:t>
            </a:r>
            <a:endParaRPr lang="nl-NL" sz="2800" dirty="0">
              <a:ea typeface="Times New Roman" panose="02020603050405020304" pitchFamily="18" charset="0"/>
            </a:endParaRPr>
          </a:p>
          <a:p>
            <a:pPr marL="342900" indent="-342900" algn="just">
              <a:spcAft>
                <a:spcPts val="0"/>
              </a:spcAft>
              <a:buFont typeface="Arial" panose="020B0604020202020204" pitchFamily="34" charset="0"/>
              <a:buChar char="•"/>
            </a:pPr>
            <a:endParaRPr lang="nl-NL" sz="2400" dirty="0">
              <a:ea typeface="Times New Roman" panose="02020603050405020304" pitchFamily="18" charset="0"/>
            </a:endParaRPr>
          </a:p>
          <a:p>
            <a:pPr marL="342900" indent="-342900" algn="just">
              <a:spcAft>
                <a:spcPts val="0"/>
              </a:spcAft>
              <a:buFont typeface="Arial" panose="020B0604020202020204" pitchFamily="34" charset="0"/>
              <a:buChar char="•"/>
            </a:pPr>
            <a:endParaRPr lang="nl-NL" sz="2400" dirty="0">
              <a:ea typeface="Times New Roman" panose="02020603050405020304" pitchFamily="18" charset="0"/>
            </a:endParaRPr>
          </a:p>
          <a:p>
            <a:pPr algn="just">
              <a:spcAft>
                <a:spcPts val="0"/>
              </a:spcAft>
            </a:pPr>
            <a:endParaRPr lang="nl-NL" sz="2400" dirty="0">
              <a:solidFill>
                <a:schemeClr val="bg1"/>
              </a:solidFill>
              <a:ea typeface="Times New Roman" panose="02020603050405020304" pitchFamily="18" charset="0"/>
            </a:endParaRPr>
          </a:p>
        </p:txBody>
      </p:sp>
      <p:pic>
        <p:nvPicPr>
          <p:cNvPr id="2050" name="Picture 2" descr="Afbeeldingsresultaat voor eureka lampj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3046" y="246576"/>
            <a:ext cx="1953558" cy="17665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cxnSp>
        <p:nvCxnSpPr>
          <p:cNvPr id="5" name="Rechte verbindingslijn met pijl 4"/>
          <p:cNvCxnSpPr/>
          <p:nvPr/>
        </p:nvCxnSpPr>
        <p:spPr>
          <a:xfrm flipV="1">
            <a:off x="6806420" y="1758462"/>
            <a:ext cx="726626" cy="777893"/>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 name="Tekstvak 12"/>
          <p:cNvSpPr txBox="1"/>
          <p:nvPr/>
        </p:nvSpPr>
        <p:spPr>
          <a:xfrm>
            <a:off x="9486604" y="478302"/>
            <a:ext cx="2705396" cy="1477328"/>
          </a:xfrm>
          <a:prstGeom prst="rect">
            <a:avLst/>
          </a:prstGeom>
          <a:noFill/>
        </p:spPr>
        <p:txBody>
          <a:bodyPr wrap="square" rtlCol="0">
            <a:spAutoFit/>
          </a:bodyPr>
          <a:lstStyle/>
          <a:p>
            <a:pPr marL="285750" indent="-285750">
              <a:buFont typeface="Arial" panose="020B0604020202020204" pitchFamily="34" charset="0"/>
              <a:buChar char="•"/>
            </a:pPr>
            <a:r>
              <a:rPr lang="nl-NL" dirty="0"/>
              <a:t>Nu.nl</a:t>
            </a:r>
          </a:p>
          <a:p>
            <a:pPr marL="285750" indent="-285750">
              <a:buFont typeface="Arial" panose="020B0604020202020204" pitchFamily="34" charset="0"/>
              <a:buChar char="•"/>
            </a:pPr>
            <a:r>
              <a:rPr lang="nl-NL" dirty="0"/>
              <a:t>Nos.nl</a:t>
            </a:r>
          </a:p>
          <a:p>
            <a:pPr marL="285750" indent="-285750">
              <a:buFont typeface="Arial" panose="020B0604020202020204" pitchFamily="34" charset="0"/>
              <a:buChar char="•"/>
            </a:pPr>
            <a:r>
              <a:rPr lang="nl-NL" dirty="0"/>
              <a:t>Websites van kranten</a:t>
            </a:r>
          </a:p>
          <a:p>
            <a:pPr marL="285750" indent="-285750">
              <a:buFont typeface="Arial" panose="020B0604020202020204" pitchFamily="34" charset="0"/>
              <a:buChar char="•"/>
            </a:pPr>
            <a:r>
              <a:rPr lang="nl-NL" dirty="0"/>
              <a:t>Wellicht zelf nog goede ideeën? </a:t>
            </a:r>
          </a:p>
        </p:txBody>
      </p:sp>
      <p:pic>
        <p:nvPicPr>
          <p:cNvPr id="7" name="Picture 2" descr="http://3.bp.blogspot.com/-7GG9NwnJ7b4/UNYEDIB9p7I/AAAAAAAAAKE/8pQ2bNqGISA/s1600/hey-you-can-do-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9262" y="4937760"/>
            <a:ext cx="1622738" cy="192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107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p:nvPr/>
        </p:nvPicPr>
        <p:blipFill rotWithShape="1">
          <a:blip r:embed="rId2">
            <a:extLst>
              <a:ext uri="{28A0092B-C50C-407E-A947-70E740481C1C}">
                <a14:useLocalDpi xmlns:a14="http://schemas.microsoft.com/office/drawing/2010/main" val="0"/>
              </a:ext>
            </a:extLst>
          </a:blip>
          <a:srcRect r="-2" b="24525"/>
          <a:stretch/>
        </p:blipFill>
        <p:spPr>
          <a:xfrm>
            <a:off x="643467" y="643467"/>
            <a:ext cx="10905066" cy="5571066"/>
          </a:xfrm>
          <a:prstGeom prst="rect">
            <a:avLst/>
          </a:prstGeom>
        </p:spPr>
      </p:pic>
      <p:sp>
        <p:nvSpPr>
          <p:cNvPr id="5" name="Tekstvak 4"/>
          <p:cNvSpPr txBox="1"/>
          <p:nvPr/>
        </p:nvSpPr>
        <p:spPr>
          <a:xfrm>
            <a:off x="2968283" y="4797083"/>
            <a:ext cx="6372665" cy="646331"/>
          </a:xfrm>
          <a:prstGeom prst="rect">
            <a:avLst/>
          </a:prstGeom>
          <a:noFill/>
        </p:spPr>
        <p:txBody>
          <a:bodyPr wrap="square" rtlCol="0">
            <a:spAutoFit/>
          </a:bodyPr>
          <a:lstStyle/>
          <a:p>
            <a:r>
              <a:rPr lang="nl-NL" sz="3600" b="1" dirty="0">
                <a:solidFill>
                  <a:schemeClr val="bg1"/>
                </a:solidFill>
              </a:rPr>
              <a:t>AK DRAAIT DOOR!!!</a:t>
            </a:r>
          </a:p>
        </p:txBody>
      </p:sp>
    </p:spTree>
    <p:extLst>
      <p:ext uri="{BB962C8B-B14F-4D97-AF65-F5344CB8AC3E}">
        <p14:creationId xmlns:p14="http://schemas.microsoft.com/office/powerpoint/2010/main" val="3722930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C0123EB0-721B-4456-9A74-30C7BFF456B2}"/>
              </a:ext>
            </a:extLst>
          </p:cNvPr>
          <p:cNvPicPr/>
          <p:nvPr/>
        </p:nvPicPr>
        <p:blipFill rotWithShape="1">
          <a:blip r:embed="rId3">
            <a:extLst>
              <a:ext uri="{28A0092B-C50C-407E-A947-70E740481C1C}">
                <a14:useLocalDpi xmlns:a14="http://schemas.microsoft.com/office/drawing/2010/main" val="0"/>
              </a:ext>
            </a:extLst>
          </a:blip>
          <a:srcRect r="-2" b="29794"/>
          <a:stretch/>
        </p:blipFill>
        <p:spPr>
          <a:xfrm>
            <a:off x="6015107" y="-2"/>
            <a:ext cx="6176895" cy="6972302"/>
          </a:xfrm>
          <a:prstGeom prst="rect">
            <a:avLst/>
          </a:prstGeom>
        </p:spPr>
      </p:pic>
      <p:pic>
        <p:nvPicPr>
          <p:cNvPr id="1026" name="Picture 2" descr="Image result for matthijs van nieuwkerk">
            <a:extLst>
              <a:ext uri="{FF2B5EF4-FFF2-40B4-BE49-F238E27FC236}">
                <a16:creationId xmlns:a16="http://schemas.microsoft.com/office/drawing/2014/main" id="{71817C03-1348-4629-9091-0D8464DFE4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1857"/>
          <a:stretch/>
        </p:blipFill>
        <p:spPr bwMode="auto">
          <a:xfrm>
            <a:off x="4746171" y="4451318"/>
            <a:ext cx="7442374" cy="2539664"/>
          </a:xfrm>
          <a:prstGeom prst="rect">
            <a:avLst/>
          </a:prstGeom>
          <a:noFill/>
          <a:extLst>
            <a:ext uri="{909E8E84-426E-40DD-AFC4-6F175D3DCCD1}">
              <a14:hiddenFill xmlns:a14="http://schemas.microsoft.com/office/drawing/2010/main">
                <a:solidFill>
                  <a:srgbClr val="FFFFFF"/>
                </a:solidFill>
              </a14:hiddenFill>
            </a:ext>
          </a:extLst>
        </p:spPr>
      </p:pic>
      <p:sp>
        <p:nvSpPr>
          <p:cNvPr id="1028" name="Freeform: Shape 70">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85980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29" name="Freeform: Shape 72">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7431174"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kstvak 5"/>
          <p:cNvSpPr txBox="1"/>
          <p:nvPr/>
        </p:nvSpPr>
        <p:spPr>
          <a:xfrm>
            <a:off x="804672" y="2022601"/>
            <a:ext cx="3941499" cy="415436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endParaRPr lang="en-US" sz="2000" b="1" dirty="0"/>
          </a:p>
          <a:p>
            <a:pPr marL="114300" indent="-228600">
              <a:lnSpc>
                <a:spcPct val="90000"/>
              </a:lnSpc>
              <a:spcAft>
                <a:spcPts val="600"/>
              </a:spcAft>
              <a:buFont typeface="Arial" panose="020B0604020202020204" pitchFamily="34" charset="0"/>
              <a:buChar char="•"/>
            </a:pPr>
            <a:r>
              <a:rPr lang="en-US" sz="2000" b="1" dirty="0"/>
              <a:t>AK DRAAIT DOORRR!!!</a:t>
            </a:r>
          </a:p>
          <a:p>
            <a:pPr marL="114300" indent="-228600">
              <a:lnSpc>
                <a:spcPct val="90000"/>
              </a:lnSpc>
              <a:spcAft>
                <a:spcPts val="600"/>
              </a:spcAft>
              <a:buFont typeface="Arial" panose="020B0604020202020204" pitchFamily="34" charset="0"/>
              <a:buChar char="•"/>
            </a:pPr>
            <a:endParaRPr lang="en-US" sz="2000" b="1" dirty="0"/>
          </a:p>
          <a:p>
            <a:pPr marL="114300" indent="-228600">
              <a:lnSpc>
                <a:spcPct val="90000"/>
              </a:lnSpc>
              <a:spcAft>
                <a:spcPts val="600"/>
              </a:spcAft>
              <a:buFont typeface="Arial" panose="020B0604020202020204" pitchFamily="34" charset="0"/>
              <a:buChar char="•"/>
            </a:pPr>
            <a:endParaRPr lang="en-US" sz="2000" b="1" dirty="0"/>
          </a:p>
          <a:p>
            <a:pPr marL="114300" indent="-228600">
              <a:lnSpc>
                <a:spcPct val="90000"/>
              </a:lnSpc>
              <a:spcAft>
                <a:spcPts val="600"/>
              </a:spcAft>
              <a:buFont typeface="Arial" panose="020B0604020202020204" pitchFamily="34" charset="0"/>
              <a:buChar char="•"/>
            </a:pPr>
            <a:endParaRPr lang="en-US" sz="2000" b="1" dirty="0"/>
          </a:p>
          <a:p>
            <a:pPr indent="-228600">
              <a:lnSpc>
                <a:spcPct val="90000"/>
              </a:lnSpc>
              <a:spcAft>
                <a:spcPts val="600"/>
              </a:spcAft>
              <a:buFont typeface="Arial" panose="020B0604020202020204" pitchFamily="34" charset="0"/>
              <a:buChar char="•"/>
            </a:pPr>
            <a:endParaRPr lang="en-US" sz="2000" b="1" dirty="0"/>
          </a:p>
          <a:p>
            <a:pPr marL="342900" indent="-228600">
              <a:lnSpc>
                <a:spcPct val="90000"/>
              </a:lnSpc>
              <a:spcAft>
                <a:spcPts val="600"/>
              </a:spcAft>
              <a:buFont typeface="Arial" panose="020B0604020202020204" pitchFamily="34" charset="0"/>
              <a:buChar char="•"/>
            </a:pPr>
            <a:endParaRPr lang="en-US" sz="2000" b="1" dirty="0"/>
          </a:p>
        </p:txBody>
      </p:sp>
      <p:sp>
        <p:nvSpPr>
          <p:cNvPr id="5" name="Tekstvak 4"/>
          <p:cNvSpPr txBox="1"/>
          <p:nvPr/>
        </p:nvSpPr>
        <p:spPr>
          <a:xfrm>
            <a:off x="594805" y="640263"/>
            <a:ext cx="5221266" cy="1344975"/>
          </a:xfrm>
          <a:prstGeom prst="rect">
            <a:avLst/>
          </a:prstGeom>
        </p:spPr>
        <p:txBody>
          <a:bodyPr vert="horz" lIns="91440" tIns="45720" rIns="91440" bIns="45720" rtlCol="0" anchor="ctr">
            <a:normAutofit/>
          </a:bodyPr>
          <a:lstStyle/>
          <a:p>
            <a:pPr>
              <a:lnSpc>
                <a:spcPct val="90000"/>
              </a:lnSpc>
              <a:spcBef>
                <a:spcPct val="0"/>
              </a:spcBef>
              <a:spcAft>
                <a:spcPts val="600"/>
              </a:spcAft>
            </a:pPr>
            <a:br>
              <a:rPr lang="en-US" sz="3100" b="1" dirty="0">
                <a:latin typeface="+mj-lt"/>
                <a:ea typeface="+mj-ea"/>
                <a:cs typeface="+mj-cs"/>
              </a:rPr>
            </a:br>
            <a:endParaRPr lang="en-US" sz="3100" b="1" dirty="0">
              <a:latin typeface="+mj-lt"/>
              <a:ea typeface="+mj-ea"/>
              <a:cs typeface="+mj-cs"/>
            </a:endParaRPr>
          </a:p>
        </p:txBody>
      </p:sp>
    </p:spTree>
    <p:extLst>
      <p:ext uri="{BB962C8B-B14F-4D97-AF65-F5344CB8AC3E}">
        <p14:creationId xmlns:p14="http://schemas.microsoft.com/office/powerpoint/2010/main" val="265528516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a:t>LESDOELEN.</a:t>
            </a:r>
            <a:endParaRPr lang="nl-NL" b="1" dirty="0"/>
          </a:p>
        </p:txBody>
      </p:sp>
      <p:pic>
        <p:nvPicPr>
          <p:cNvPr id="4" name="Picture 8" descr="Afbeeldingsresultaat voor leerdoel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8092" y="5047861"/>
            <a:ext cx="2673907" cy="18101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hthoek 4"/>
          <p:cNvSpPr/>
          <p:nvPr/>
        </p:nvSpPr>
        <p:spPr>
          <a:xfrm>
            <a:off x="738809" y="3134507"/>
            <a:ext cx="9458739" cy="830997"/>
          </a:xfrm>
          <a:prstGeom prst="rect">
            <a:avLst/>
          </a:prstGeom>
        </p:spPr>
        <p:txBody>
          <a:bodyPr wrap="square">
            <a:spAutoFit/>
          </a:bodyPr>
          <a:lstStyle/>
          <a:p>
            <a:pPr marL="285750" indent="-285750">
              <a:buFont typeface="Arial" panose="020B0604020202020204" pitchFamily="34" charset="0"/>
              <a:buChar char="•"/>
            </a:pPr>
            <a:r>
              <a:rPr lang="nl-NL" sz="2400" dirty="0"/>
              <a:t>Je kent de </a:t>
            </a:r>
            <a:r>
              <a:rPr lang="nl-NL" sz="2400" b="1" dirty="0"/>
              <a:t>5 verschillende geografische dimensies </a:t>
            </a:r>
            <a:r>
              <a:rPr lang="nl-NL" sz="2400" dirty="0"/>
              <a:t>en kan dit toepassen op een zelf gekozen nieuwsitem</a:t>
            </a:r>
          </a:p>
        </p:txBody>
      </p:sp>
      <p:sp>
        <p:nvSpPr>
          <p:cNvPr id="6" name="Rechthoek 5">
            <a:extLst>
              <a:ext uri="{FF2B5EF4-FFF2-40B4-BE49-F238E27FC236}">
                <a16:creationId xmlns:a16="http://schemas.microsoft.com/office/drawing/2014/main" id="{54076D23-DDEC-449D-8E12-BDB1C52EC9E1}"/>
              </a:ext>
            </a:extLst>
          </p:cNvPr>
          <p:cNvSpPr/>
          <p:nvPr/>
        </p:nvSpPr>
        <p:spPr>
          <a:xfrm>
            <a:off x="838200" y="1622478"/>
            <a:ext cx="10688782" cy="1200329"/>
          </a:xfrm>
          <a:prstGeom prst="rect">
            <a:avLst/>
          </a:prstGeom>
        </p:spPr>
        <p:txBody>
          <a:bodyPr wrap="square">
            <a:spAutoFit/>
          </a:bodyPr>
          <a:lstStyle/>
          <a:p>
            <a:pPr marL="285750" indent="-285750">
              <a:buFont typeface="Arial" panose="020B0604020202020204" pitchFamily="34" charset="0"/>
              <a:buChar char="•"/>
            </a:pPr>
            <a:r>
              <a:rPr lang="nl-NL" sz="2400" b="1" dirty="0">
                <a:solidFill>
                  <a:srgbClr val="333333"/>
                </a:solidFill>
              </a:rPr>
              <a:t>Aardrijkskunde is het vak waarin je leert hoe de wereld 'in elkaar zit’.</a:t>
            </a:r>
            <a:br>
              <a:rPr lang="nl-NL" sz="2400" b="1" dirty="0">
                <a:solidFill>
                  <a:srgbClr val="333333"/>
                </a:solidFill>
              </a:rPr>
            </a:br>
            <a:r>
              <a:rPr lang="nl-NL" sz="2400" dirty="0">
                <a:solidFill>
                  <a:srgbClr val="333333"/>
                </a:solidFill>
              </a:rPr>
              <a:t>J</a:t>
            </a:r>
            <a:r>
              <a:rPr lang="nl-NL" sz="2400" dirty="0"/>
              <a:t>e zult zien dat veel dingen die voorkomen in het nieuws wel op 1 of andere manier met aardrijkskunde te maken hebben. </a:t>
            </a:r>
            <a:endParaRPr lang="nl-NL" sz="2400" b="1" dirty="0">
              <a:ea typeface="Calibri" panose="020F0502020204030204" pitchFamily="34" charset="0"/>
              <a:cs typeface="Times New Roman" panose="02020603050405020304" pitchFamily="18" charset="0"/>
            </a:endParaRPr>
          </a:p>
        </p:txBody>
      </p:sp>
      <p:sp>
        <p:nvSpPr>
          <p:cNvPr id="8" name="Rechthoek 7">
            <a:extLst>
              <a:ext uri="{FF2B5EF4-FFF2-40B4-BE49-F238E27FC236}">
                <a16:creationId xmlns:a16="http://schemas.microsoft.com/office/drawing/2014/main" id="{18A3079A-0172-4960-9378-76D6DDB17D3C}"/>
              </a:ext>
            </a:extLst>
          </p:cNvPr>
          <p:cNvSpPr/>
          <p:nvPr/>
        </p:nvSpPr>
        <p:spPr>
          <a:xfrm>
            <a:off x="738809" y="4266626"/>
            <a:ext cx="9458739" cy="1938992"/>
          </a:xfrm>
          <a:prstGeom prst="rect">
            <a:avLst/>
          </a:prstGeom>
        </p:spPr>
        <p:txBody>
          <a:bodyPr wrap="square">
            <a:spAutoFit/>
          </a:bodyPr>
          <a:lstStyle/>
          <a:p>
            <a:pPr marL="285750" indent="-285750">
              <a:buFont typeface="Arial" panose="020B0604020202020204" pitchFamily="34" charset="0"/>
              <a:buChar char="•"/>
            </a:pPr>
            <a:r>
              <a:rPr lang="nl-NL" sz="2400" dirty="0"/>
              <a:t>Na deze les weten jullie wat er wordt verwacht van de presentaties. Daarna geven jullie iedere week (per duo) een presentatie. Planning gaat rond door de klas </a:t>
            </a:r>
          </a:p>
          <a:p>
            <a:pPr marL="285750" indent="-285750">
              <a:buFont typeface="Arial" panose="020B0604020202020204" pitchFamily="34" charset="0"/>
              <a:buChar char="•"/>
            </a:pPr>
            <a:endParaRPr lang="nl-NL" sz="2400" dirty="0"/>
          </a:p>
          <a:p>
            <a:pPr marL="285750" indent="-285750">
              <a:buFont typeface="Arial" panose="020B0604020202020204" pitchFamily="34" charset="0"/>
              <a:buChar char="•"/>
            </a:pPr>
            <a:r>
              <a:rPr lang="nl-NL" sz="2400" dirty="0"/>
              <a:t>Dit cijfer telt 1x mee </a:t>
            </a:r>
          </a:p>
        </p:txBody>
      </p:sp>
    </p:spTree>
    <p:extLst>
      <p:ext uri="{BB962C8B-B14F-4D97-AF65-F5344CB8AC3E}">
        <p14:creationId xmlns:p14="http://schemas.microsoft.com/office/powerpoint/2010/main" val="745371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01982" y="971257"/>
            <a:ext cx="10515600" cy="864567"/>
          </a:xfrm>
        </p:spPr>
        <p:txBody>
          <a:bodyPr/>
          <a:lstStyle/>
          <a:p>
            <a:pPr marL="0" indent="0">
              <a:buNone/>
            </a:pPr>
            <a:r>
              <a:rPr lang="nl-NL" dirty="0"/>
              <a:t>Aardrijkskundige verschijnselen kunnen worden beschreven en geanalyseerd worden vanuit de volgende </a:t>
            </a:r>
            <a:r>
              <a:rPr lang="nl-NL" b="1" dirty="0"/>
              <a:t>dimensies:</a:t>
            </a:r>
          </a:p>
          <a:p>
            <a:pPr marL="0" indent="0">
              <a:buNone/>
            </a:pPr>
            <a:endParaRPr lang="nl-NL" dirty="0"/>
          </a:p>
        </p:txBody>
      </p:sp>
      <p:sp>
        <p:nvSpPr>
          <p:cNvPr id="4" name="Titel 3"/>
          <p:cNvSpPr>
            <a:spLocks noGrp="1"/>
          </p:cNvSpPr>
          <p:nvPr>
            <p:ph type="title"/>
          </p:nvPr>
        </p:nvSpPr>
        <p:spPr>
          <a:xfrm>
            <a:off x="308113" y="228858"/>
            <a:ext cx="9067803" cy="590931"/>
          </a:xfrm>
          <a:prstGeom prst="rect">
            <a:avLst/>
          </a:prstGeom>
        </p:spPr>
        <p:txBody>
          <a:bodyPr wrap="none">
            <a:spAutoFit/>
          </a:bodyPr>
          <a:lstStyle/>
          <a:p>
            <a:r>
              <a:rPr lang="nl-NL" sz="3600" dirty="0">
                <a:latin typeface="+mn-lt"/>
                <a:ea typeface="Times New Roman" panose="02020603050405020304" pitchFamily="18" charset="0"/>
                <a:cs typeface="Times New Roman" panose="02020603050405020304" pitchFamily="18" charset="0"/>
              </a:rPr>
              <a:t>Aardrijkskunde is altijd, overal en vaak </a:t>
            </a:r>
            <a:r>
              <a:rPr lang="nl-NL" sz="3600" b="1" dirty="0">
                <a:latin typeface="+mn-lt"/>
                <a:ea typeface="Times New Roman" panose="02020603050405020304" pitchFamily="18" charset="0"/>
                <a:cs typeface="Times New Roman" panose="02020603050405020304" pitchFamily="18" charset="0"/>
              </a:rPr>
              <a:t>actueel</a:t>
            </a:r>
            <a:r>
              <a:rPr lang="nl-NL" sz="3600" dirty="0">
                <a:latin typeface="+mn-lt"/>
                <a:ea typeface="Times New Roman" panose="02020603050405020304" pitchFamily="18" charset="0"/>
                <a:cs typeface="Times New Roman" panose="02020603050405020304" pitchFamily="18" charset="0"/>
              </a:rPr>
              <a:t>. </a:t>
            </a:r>
          </a:p>
        </p:txBody>
      </p:sp>
      <p:sp>
        <p:nvSpPr>
          <p:cNvPr id="5" name="Tekstvak 4"/>
          <p:cNvSpPr txBox="1"/>
          <p:nvPr/>
        </p:nvSpPr>
        <p:spPr>
          <a:xfrm>
            <a:off x="401982" y="2399436"/>
            <a:ext cx="11531600" cy="830997"/>
          </a:xfrm>
          <a:prstGeom prst="rect">
            <a:avLst/>
          </a:prstGeom>
          <a:noFill/>
        </p:spPr>
        <p:txBody>
          <a:bodyPr wrap="square" rtlCol="0">
            <a:spAutoFit/>
          </a:bodyPr>
          <a:lstStyle/>
          <a:p>
            <a:pPr marL="342900" indent="-342900">
              <a:buFont typeface="Arial" panose="020B0604020202020204" pitchFamily="34" charset="0"/>
              <a:buChar char="•"/>
            </a:pPr>
            <a:r>
              <a:rPr lang="nl-NL" sz="2400" dirty="0"/>
              <a:t>De </a:t>
            </a:r>
            <a:r>
              <a:rPr lang="nl-NL" sz="2400" b="1" dirty="0"/>
              <a:t>Natuurlijke</a:t>
            </a:r>
            <a:r>
              <a:rPr lang="nl-NL" sz="2400" dirty="0"/>
              <a:t> dimensie </a:t>
            </a:r>
            <a:r>
              <a:rPr lang="nl-NL" sz="2400" dirty="0">
                <a:sym typeface="Wingdings" panose="05000000000000000000" pitchFamily="2" charset="2"/>
              </a:rPr>
              <a:t> klimaat, plantengroei, water, milieu</a:t>
            </a:r>
            <a:endParaRPr lang="nl-NL" sz="2400" dirty="0"/>
          </a:p>
          <a:p>
            <a:endParaRPr lang="nl-NL" sz="2400" dirty="0"/>
          </a:p>
        </p:txBody>
      </p:sp>
      <p:sp>
        <p:nvSpPr>
          <p:cNvPr id="7" name="Tekstvak 6"/>
          <p:cNvSpPr txBox="1"/>
          <p:nvPr/>
        </p:nvSpPr>
        <p:spPr>
          <a:xfrm>
            <a:off x="520700" y="3753653"/>
            <a:ext cx="10845800" cy="461665"/>
          </a:xfrm>
          <a:prstGeom prst="rect">
            <a:avLst/>
          </a:prstGeom>
          <a:noFill/>
        </p:spPr>
        <p:txBody>
          <a:bodyPr wrap="square" rtlCol="0">
            <a:spAutoFit/>
          </a:bodyPr>
          <a:lstStyle/>
          <a:p>
            <a:pPr marL="342900" indent="-342900">
              <a:buFont typeface="Arial" panose="020B0604020202020204" pitchFamily="34" charset="0"/>
              <a:buChar char="•"/>
            </a:pPr>
            <a:r>
              <a:rPr lang="nl-NL" sz="2400" dirty="0"/>
              <a:t>De </a:t>
            </a:r>
            <a:r>
              <a:rPr lang="nl-NL" sz="2400" b="1" dirty="0"/>
              <a:t>Economische</a:t>
            </a:r>
            <a:r>
              <a:rPr lang="nl-NL" sz="2400" dirty="0"/>
              <a:t> dimensie </a:t>
            </a:r>
            <a:r>
              <a:rPr lang="nl-NL" sz="2400" dirty="0">
                <a:sym typeface="Wingdings" panose="05000000000000000000" pitchFamily="2" charset="2"/>
              </a:rPr>
              <a:t> gaat over werkgelegenheid en geld verdienen</a:t>
            </a:r>
            <a:endParaRPr lang="nl-NL" sz="2400" dirty="0"/>
          </a:p>
        </p:txBody>
      </p:sp>
      <p:sp>
        <p:nvSpPr>
          <p:cNvPr id="8" name="Tekstvak 7"/>
          <p:cNvSpPr txBox="1"/>
          <p:nvPr/>
        </p:nvSpPr>
        <p:spPr>
          <a:xfrm>
            <a:off x="520700" y="4276873"/>
            <a:ext cx="10845800" cy="461665"/>
          </a:xfrm>
          <a:prstGeom prst="rect">
            <a:avLst/>
          </a:prstGeom>
          <a:noFill/>
        </p:spPr>
        <p:txBody>
          <a:bodyPr wrap="square" rtlCol="0">
            <a:spAutoFit/>
          </a:bodyPr>
          <a:lstStyle/>
          <a:p>
            <a:pPr marL="342900" indent="-342900">
              <a:buFont typeface="Arial" panose="020B0604020202020204" pitchFamily="34" charset="0"/>
              <a:buChar char="•"/>
            </a:pPr>
            <a:r>
              <a:rPr lang="nl-NL" sz="2400" dirty="0"/>
              <a:t>De </a:t>
            </a:r>
            <a:r>
              <a:rPr lang="nl-NL" sz="2400" b="1" dirty="0"/>
              <a:t>Culturele</a:t>
            </a:r>
            <a:r>
              <a:rPr lang="nl-NL" sz="2400" dirty="0"/>
              <a:t> dimensie </a:t>
            </a:r>
            <a:r>
              <a:rPr lang="nl-NL" sz="2400" dirty="0">
                <a:sym typeface="Wingdings" panose="05000000000000000000" pitchFamily="2" charset="2"/>
              </a:rPr>
              <a:t> gaat over godsdienst, leefomstandigheden, opleiding etc.</a:t>
            </a:r>
            <a:endParaRPr lang="nl-NL" sz="2400" dirty="0"/>
          </a:p>
        </p:txBody>
      </p:sp>
      <p:sp>
        <p:nvSpPr>
          <p:cNvPr id="9" name="Tekstvak 8"/>
          <p:cNvSpPr txBox="1"/>
          <p:nvPr/>
        </p:nvSpPr>
        <p:spPr>
          <a:xfrm>
            <a:off x="520700" y="4824655"/>
            <a:ext cx="10845800" cy="461665"/>
          </a:xfrm>
          <a:prstGeom prst="rect">
            <a:avLst/>
          </a:prstGeom>
          <a:noFill/>
        </p:spPr>
        <p:txBody>
          <a:bodyPr wrap="square" rtlCol="0">
            <a:spAutoFit/>
          </a:bodyPr>
          <a:lstStyle/>
          <a:p>
            <a:pPr marL="342900" indent="-342900">
              <a:buFont typeface="Arial" panose="020B0604020202020204" pitchFamily="34" charset="0"/>
              <a:buChar char="•"/>
            </a:pPr>
            <a:r>
              <a:rPr lang="nl-NL" sz="2400" dirty="0"/>
              <a:t>De </a:t>
            </a:r>
            <a:r>
              <a:rPr lang="nl-NL" sz="2400" b="1" dirty="0"/>
              <a:t>Politieke</a:t>
            </a:r>
            <a:r>
              <a:rPr lang="nl-NL" sz="2400" dirty="0"/>
              <a:t> dimensie </a:t>
            </a:r>
            <a:r>
              <a:rPr lang="nl-NL" sz="2400" dirty="0">
                <a:sym typeface="Wingdings" panose="05000000000000000000" pitchFamily="2" charset="2"/>
              </a:rPr>
              <a:t>heeft te maken met het bestuur van een gebied  </a:t>
            </a:r>
            <a:endParaRPr lang="nl-NL" sz="2400" dirty="0"/>
          </a:p>
        </p:txBody>
      </p:sp>
      <p:sp>
        <p:nvSpPr>
          <p:cNvPr id="2" name="Tekstvak 1"/>
          <p:cNvSpPr txBox="1"/>
          <p:nvPr/>
        </p:nvSpPr>
        <p:spPr>
          <a:xfrm>
            <a:off x="0" y="3079682"/>
            <a:ext cx="4488622" cy="523220"/>
          </a:xfrm>
          <a:prstGeom prst="rect">
            <a:avLst/>
          </a:prstGeom>
          <a:noFill/>
        </p:spPr>
        <p:txBody>
          <a:bodyPr wrap="square" rtlCol="0">
            <a:spAutoFit/>
          </a:bodyPr>
          <a:lstStyle/>
          <a:p>
            <a:r>
              <a:rPr lang="nl-NL" sz="2800" b="1" dirty="0">
                <a:solidFill>
                  <a:srgbClr val="00B050"/>
                </a:solidFill>
              </a:rPr>
              <a:t>Sociale geografie </a:t>
            </a:r>
          </a:p>
        </p:txBody>
      </p:sp>
      <p:sp>
        <p:nvSpPr>
          <p:cNvPr id="10" name="Tekstvak 9"/>
          <p:cNvSpPr txBox="1"/>
          <p:nvPr/>
        </p:nvSpPr>
        <p:spPr>
          <a:xfrm>
            <a:off x="0" y="1876216"/>
            <a:ext cx="4488622" cy="523220"/>
          </a:xfrm>
          <a:prstGeom prst="rect">
            <a:avLst/>
          </a:prstGeom>
          <a:noFill/>
        </p:spPr>
        <p:txBody>
          <a:bodyPr wrap="square" rtlCol="0">
            <a:spAutoFit/>
          </a:bodyPr>
          <a:lstStyle/>
          <a:p>
            <a:r>
              <a:rPr lang="nl-NL" sz="2800" b="1" dirty="0">
                <a:solidFill>
                  <a:srgbClr val="00B050"/>
                </a:solidFill>
              </a:rPr>
              <a:t>Fysische geografie </a:t>
            </a:r>
          </a:p>
        </p:txBody>
      </p:sp>
      <p:sp>
        <p:nvSpPr>
          <p:cNvPr id="11" name="Tekstvak 10">
            <a:extLst>
              <a:ext uri="{FF2B5EF4-FFF2-40B4-BE49-F238E27FC236}">
                <a16:creationId xmlns:a16="http://schemas.microsoft.com/office/drawing/2014/main" id="{93F63A6F-21F8-4825-A147-E15E728C12BA}"/>
              </a:ext>
            </a:extLst>
          </p:cNvPr>
          <p:cNvSpPr txBox="1"/>
          <p:nvPr/>
        </p:nvSpPr>
        <p:spPr>
          <a:xfrm>
            <a:off x="520700" y="5425078"/>
            <a:ext cx="10845800" cy="830997"/>
          </a:xfrm>
          <a:prstGeom prst="rect">
            <a:avLst/>
          </a:prstGeom>
          <a:noFill/>
        </p:spPr>
        <p:txBody>
          <a:bodyPr wrap="square" rtlCol="0">
            <a:spAutoFit/>
          </a:bodyPr>
          <a:lstStyle/>
          <a:p>
            <a:pPr marL="342900" indent="-342900">
              <a:buFont typeface="Arial" panose="020B0604020202020204" pitchFamily="34" charset="0"/>
              <a:buChar char="•"/>
            </a:pPr>
            <a:r>
              <a:rPr lang="nl-NL" sz="2400" dirty="0"/>
              <a:t>De </a:t>
            </a:r>
            <a:r>
              <a:rPr lang="nl-NL" sz="2400" b="1" dirty="0"/>
              <a:t>Demografische </a:t>
            </a:r>
            <a:r>
              <a:rPr lang="nl-NL" sz="2400" dirty="0"/>
              <a:t> dimensie </a:t>
            </a:r>
            <a:r>
              <a:rPr lang="nl-NL" sz="2400" dirty="0">
                <a:sym typeface="Wingdings" panose="05000000000000000000" pitchFamily="2" charset="2"/>
              </a:rPr>
              <a:t>gaat over het aantal mensen (geboorte/sterfte) (immigranten) vergrijzing </a:t>
            </a:r>
            <a:endParaRPr lang="nl-NL" sz="2400" dirty="0"/>
          </a:p>
        </p:txBody>
      </p:sp>
    </p:spTree>
    <p:extLst>
      <p:ext uri="{BB962C8B-B14F-4D97-AF65-F5344CB8AC3E}">
        <p14:creationId xmlns:p14="http://schemas.microsoft.com/office/powerpoint/2010/main" val="152983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4948" y="2127664"/>
            <a:ext cx="10515600" cy="1325563"/>
          </a:xfrm>
        </p:spPr>
        <p:txBody>
          <a:bodyPr/>
          <a:lstStyle/>
          <a:p>
            <a:r>
              <a:rPr lang="nl-NL" b="1" dirty="0"/>
              <a:t>Een paar voorbeelden………………</a:t>
            </a:r>
          </a:p>
        </p:txBody>
      </p:sp>
    </p:spTree>
    <p:extLst>
      <p:ext uri="{BB962C8B-B14F-4D97-AF65-F5344CB8AC3E}">
        <p14:creationId xmlns:p14="http://schemas.microsoft.com/office/powerpoint/2010/main" val="1247139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pbs.twimg.com/media/Cp41omnWgAAtkj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1098" y="2645730"/>
            <a:ext cx="5320902" cy="39814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chthoek 5"/>
          <p:cNvSpPr/>
          <p:nvPr/>
        </p:nvSpPr>
        <p:spPr>
          <a:xfrm>
            <a:off x="8427264" y="5715452"/>
            <a:ext cx="2868808" cy="646331"/>
          </a:xfrm>
          <a:prstGeom prst="rect">
            <a:avLst/>
          </a:prstGeom>
        </p:spPr>
        <p:txBody>
          <a:bodyPr wrap="square">
            <a:spAutoFit/>
          </a:bodyPr>
          <a:lstStyle/>
          <a:p>
            <a:r>
              <a:rPr lang="nl-NL" dirty="0">
                <a:solidFill>
                  <a:srgbClr val="333333"/>
                </a:solidFill>
                <a:highlight>
                  <a:srgbClr val="FFFF00"/>
                </a:highlight>
              </a:rPr>
              <a:t>Italië opgewonden over Dag van de Vruchtbaarheid </a:t>
            </a:r>
            <a:r>
              <a:rPr lang="nl-NL" dirty="0">
                <a:solidFill>
                  <a:srgbClr val="333333"/>
                </a:solidFill>
              </a:rPr>
              <a:t>/</a:t>
            </a:r>
            <a:endParaRPr lang="nl-NL" i="0" dirty="0">
              <a:solidFill>
                <a:srgbClr val="333333"/>
              </a:solidFill>
              <a:effectLst/>
            </a:endParaRPr>
          </a:p>
        </p:txBody>
      </p:sp>
      <p:pic>
        <p:nvPicPr>
          <p:cNvPr id="4" name="Picture 2" descr="Afbeeldingsresultaat voor zwartepietendiscussie">
            <a:extLst>
              <a:ext uri="{FF2B5EF4-FFF2-40B4-BE49-F238E27FC236}">
                <a16:creationId xmlns:a16="http://schemas.microsoft.com/office/drawing/2014/main" id="{59328A46-15CA-40E2-A0EB-1F195B13D94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6388" y="-70585"/>
            <a:ext cx="7222836" cy="31053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 name="Tekstvak 12">
            <a:extLst>
              <a:ext uri="{FF2B5EF4-FFF2-40B4-BE49-F238E27FC236}">
                <a16:creationId xmlns:a16="http://schemas.microsoft.com/office/drawing/2014/main" id="{DE3588BA-7B02-4547-B4F1-E3BC8E4EE3D9}"/>
              </a:ext>
            </a:extLst>
          </p:cNvPr>
          <p:cNvSpPr txBox="1"/>
          <p:nvPr/>
        </p:nvSpPr>
        <p:spPr>
          <a:xfrm>
            <a:off x="8350527" y="2007905"/>
            <a:ext cx="2868808" cy="830997"/>
          </a:xfrm>
          <a:prstGeom prst="rect">
            <a:avLst/>
          </a:prstGeom>
          <a:noFill/>
        </p:spPr>
        <p:txBody>
          <a:bodyPr wrap="square" rtlCol="0">
            <a:spAutoFit/>
          </a:bodyPr>
          <a:lstStyle/>
          <a:p>
            <a:r>
              <a:rPr lang="nl-NL" sz="2400" dirty="0">
                <a:highlight>
                  <a:srgbClr val="FFFF00"/>
                </a:highlight>
              </a:rPr>
              <a:t>Zwartenpieten discussie</a:t>
            </a:r>
          </a:p>
        </p:txBody>
      </p:sp>
      <p:pic>
        <p:nvPicPr>
          <p:cNvPr id="7" name="Picture 2" descr="Image result for meer treinen ns">
            <a:extLst>
              <a:ext uri="{FF2B5EF4-FFF2-40B4-BE49-F238E27FC236}">
                <a16:creationId xmlns:a16="http://schemas.microsoft.com/office/drawing/2014/main" id="{A0E7BF3A-0AE3-43CE-A6C0-0EC2E9395E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616388" cy="30761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not for sale groenland">
            <a:extLst>
              <a:ext uri="{FF2B5EF4-FFF2-40B4-BE49-F238E27FC236}">
                <a16:creationId xmlns:a16="http://schemas.microsoft.com/office/drawing/2014/main" id="{3ED02CD4-238B-47B6-8957-747B0BEE85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66" y="3057292"/>
            <a:ext cx="2981325" cy="2981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D2DC1B23-3671-4512-964A-3E4C0E316B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5291" y="3034813"/>
            <a:ext cx="4180666" cy="30761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9" name="Picture 8" descr="Image result for bosbranden amazon">
            <a:extLst>
              <a:ext uri="{FF2B5EF4-FFF2-40B4-BE49-F238E27FC236}">
                <a16:creationId xmlns:a16="http://schemas.microsoft.com/office/drawing/2014/main" id="{CEB4A932-D1FE-49C0-A514-771260FFE4B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5435" y="0"/>
            <a:ext cx="3128247" cy="23461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Tekstvak 20">
            <a:extLst>
              <a:ext uri="{FF2B5EF4-FFF2-40B4-BE49-F238E27FC236}">
                <a16:creationId xmlns:a16="http://schemas.microsoft.com/office/drawing/2014/main" id="{61306A65-60DC-4F0D-B8E9-E72F10B4DAF0}"/>
              </a:ext>
            </a:extLst>
          </p:cNvPr>
          <p:cNvSpPr txBox="1"/>
          <p:nvPr/>
        </p:nvSpPr>
        <p:spPr>
          <a:xfrm>
            <a:off x="80224" y="2083360"/>
            <a:ext cx="2868808" cy="830997"/>
          </a:xfrm>
          <a:prstGeom prst="rect">
            <a:avLst/>
          </a:prstGeom>
          <a:noFill/>
        </p:spPr>
        <p:txBody>
          <a:bodyPr wrap="square" rtlCol="0">
            <a:spAutoFit/>
          </a:bodyPr>
          <a:lstStyle/>
          <a:p>
            <a:r>
              <a:rPr lang="nl-NL" sz="2400" dirty="0">
                <a:highlight>
                  <a:srgbClr val="FFFF00"/>
                </a:highlight>
              </a:rPr>
              <a:t>EXTRA TREINEN WORDEN INGEZET</a:t>
            </a:r>
          </a:p>
        </p:txBody>
      </p:sp>
      <p:sp>
        <p:nvSpPr>
          <p:cNvPr id="22" name="Tekstvak 21">
            <a:extLst>
              <a:ext uri="{FF2B5EF4-FFF2-40B4-BE49-F238E27FC236}">
                <a16:creationId xmlns:a16="http://schemas.microsoft.com/office/drawing/2014/main" id="{E671A310-C7A2-4211-BF77-441EAAE0D777}"/>
              </a:ext>
            </a:extLst>
          </p:cNvPr>
          <p:cNvSpPr txBox="1"/>
          <p:nvPr/>
        </p:nvSpPr>
        <p:spPr>
          <a:xfrm>
            <a:off x="4149406" y="516187"/>
            <a:ext cx="2868808" cy="461665"/>
          </a:xfrm>
          <a:prstGeom prst="rect">
            <a:avLst/>
          </a:prstGeom>
          <a:noFill/>
        </p:spPr>
        <p:txBody>
          <a:bodyPr wrap="square" rtlCol="0">
            <a:spAutoFit/>
          </a:bodyPr>
          <a:lstStyle/>
          <a:p>
            <a:r>
              <a:rPr lang="nl-NL" sz="2400" dirty="0">
                <a:highlight>
                  <a:srgbClr val="FFFF00"/>
                </a:highlight>
              </a:rPr>
              <a:t>Branden amazone</a:t>
            </a:r>
          </a:p>
        </p:txBody>
      </p:sp>
      <p:sp>
        <p:nvSpPr>
          <p:cNvPr id="23" name="Tekstvak 22">
            <a:extLst>
              <a:ext uri="{FF2B5EF4-FFF2-40B4-BE49-F238E27FC236}">
                <a16:creationId xmlns:a16="http://schemas.microsoft.com/office/drawing/2014/main" id="{03759F2C-DFBE-41BD-8A3D-DE17DAE9F862}"/>
              </a:ext>
            </a:extLst>
          </p:cNvPr>
          <p:cNvSpPr txBox="1"/>
          <p:nvPr/>
        </p:nvSpPr>
        <p:spPr>
          <a:xfrm>
            <a:off x="329580" y="5050222"/>
            <a:ext cx="2868808" cy="830997"/>
          </a:xfrm>
          <a:prstGeom prst="rect">
            <a:avLst/>
          </a:prstGeom>
          <a:noFill/>
        </p:spPr>
        <p:txBody>
          <a:bodyPr wrap="square" rtlCol="0">
            <a:spAutoFit/>
          </a:bodyPr>
          <a:lstStyle/>
          <a:p>
            <a:r>
              <a:rPr lang="nl-NL" sz="2400" dirty="0">
                <a:highlight>
                  <a:srgbClr val="FFFF00"/>
                </a:highlight>
              </a:rPr>
              <a:t>TRUMP WIL GROENLAND KOPEN</a:t>
            </a:r>
          </a:p>
        </p:txBody>
      </p:sp>
      <p:sp>
        <p:nvSpPr>
          <p:cNvPr id="24" name="Tekstvak 23">
            <a:extLst>
              <a:ext uri="{FF2B5EF4-FFF2-40B4-BE49-F238E27FC236}">
                <a16:creationId xmlns:a16="http://schemas.microsoft.com/office/drawing/2014/main" id="{720CCE38-263F-4D6B-845B-19FD2E7644A7}"/>
              </a:ext>
            </a:extLst>
          </p:cNvPr>
          <p:cNvSpPr txBox="1"/>
          <p:nvPr/>
        </p:nvSpPr>
        <p:spPr>
          <a:xfrm>
            <a:off x="3661220" y="3181669"/>
            <a:ext cx="2868808" cy="1200329"/>
          </a:xfrm>
          <a:prstGeom prst="rect">
            <a:avLst/>
          </a:prstGeom>
          <a:noFill/>
        </p:spPr>
        <p:txBody>
          <a:bodyPr wrap="square" rtlCol="0">
            <a:spAutoFit/>
          </a:bodyPr>
          <a:lstStyle/>
          <a:p>
            <a:r>
              <a:rPr lang="nl-NL" sz="2400" dirty="0">
                <a:highlight>
                  <a:srgbClr val="FFFF00"/>
                </a:highlight>
              </a:rPr>
              <a:t>NOG STEEDS MIGRANTEN OP LESBOS</a:t>
            </a:r>
          </a:p>
        </p:txBody>
      </p:sp>
    </p:spTree>
    <p:extLst>
      <p:ext uri="{BB962C8B-B14F-4D97-AF65-F5344CB8AC3E}">
        <p14:creationId xmlns:p14="http://schemas.microsoft.com/office/powerpoint/2010/main" val="394387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8700" y="190501"/>
            <a:ext cx="2886075" cy="2486024"/>
          </a:xfrm>
          <a:noFill/>
        </p:spPr>
        <p:txBody>
          <a:bodyPr vert="horz" lIns="91440" tIns="45720" rIns="91440" bIns="45720" rtlCol="0" anchor="ctr">
            <a:normAutofit/>
          </a:bodyPr>
          <a:lstStyle/>
          <a:p>
            <a:pPr algn="ctr"/>
            <a:r>
              <a:rPr lang="en-US" sz="3600">
                <a:solidFill>
                  <a:schemeClr val="bg1"/>
                </a:solidFill>
              </a:rPr>
              <a:t>1 voorbeeld uitgewerkt</a:t>
            </a:r>
          </a:p>
        </p:txBody>
      </p:sp>
      <p:pic>
        <p:nvPicPr>
          <p:cNvPr id="2050" name="Picture 2" descr="Afbeeldingsresultaat voor voorbeeld">
            <a:extLst>
              <a:ext uri="{FF2B5EF4-FFF2-40B4-BE49-F238E27FC236}">
                <a16:creationId xmlns:a16="http://schemas.microsoft.com/office/drawing/2014/main" id="{DCF2E897-94CA-4FB8-8188-3D285E2BC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75" y="1981200"/>
            <a:ext cx="4286250" cy="2895600"/>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8750893A-875A-4B6B-966B-3B63D21D614C}"/>
              </a:ext>
            </a:extLst>
          </p:cNvPr>
          <p:cNvSpPr txBox="1"/>
          <p:nvPr/>
        </p:nvSpPr>
        <p:spPr>
          <a:xfrm>
            <a:off x="369454" y="544945"/>
            <a:ext cx="9892146" cy="1200329"/>
          </a:xfrm>
          <a:prstGeom prst="rect">
            <a:avLst/>
          </a:prstGeom>
          <a:noFill/>
        </p:spPr>
        <p:txBody>
          <a:bodyPr wrap="square" rtlCol="0">
            <a:spAutoFit/>
          </a:bodyPr>
          <a:lstStyle/>
          <a:p>
            <a:r>
              <a:rPr lang="nl-NL" sz="2400" dirty="0"/>
              <a:t>Je hebt nu een paar voorbeelden gezien.</a:t>
            </a:r>
          </a:p>
          <a:p>
            <a:endParaRPr lang="nl-NL" sz="2400" dirty="0"/>
          </a:p>
          <a:p>
            <a:r>
              <a:rPr lang="nl-NL" sz="2400" dirty="0"/>
              <a:t>1 voorbeeld zal nu worden uitgewerkt…. </a:t>
            </a:r>
            <a:endParaRPr lang="nl-NL" dirty="0"/>
          </a:p>
        </p:txBody>
      </p:sp>
    </p:spTree>
    <p:extLst>
      <p:ext uri="{BB962C8B-B14F-4D97-AF65-F5344CB8AC3E}">
        <p14:creationId xmlns:p14="http://schemas.microsoft.com/office/powerpoint/2010/main" val="2221714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pbs.twimg.com/media/Cp41omnWgAAtkj2.jpg">
            <a:extLst>
              <a:ext uri="{FF2B5EF4-FFF2-40B4-BE49-F238E27FC236}">
                <a16:creationId xmlns:a16="http://schemas.microsoft.com/office/drawing/2014/main" id="{F964CC71-AA0A-49F4-9E7F-B86B620AD9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2851" y="498764"/>
            <a:ext cx="6767677" cy="486756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5" name="Rechthoek 4">
            <a:extLst>
              <a:ext uri="{FF2B5EF4-FFF2-40B4-BE49-F238E27FC236}">
                <a16:creationId xmlns:a16="http://schemas.microsoft.com/office/drawing/2014/main" id="{7E36D44B-2C46-4088-ABFC-DF012E6BFDA5}"/>
              </a:ext>
            </a:extLst>
          </p:cNvPr>
          <p:cNvSpPr/>
          <p:nvPr/>
        </p:nvSpPr>
        <p:spPr>
          <a:xfrm>
            <a:off x="2582851" y="5980607"/>
            <a:ext cx="7054682" cy="461665"/>
          </a:xfrm>
          <a:prstGeom prst="rect">
            <a:avLst/>
          </a:prstGeom>
        </p:spPr>
        <p:txBody>
          <a:bodyPr wrap="square">
            <a:spAutoFit/>
          </a:bodyPr>
          <a:lstStyle/>
          <a:p>
            <a:r>
              <a:rPr lang="nl-NL" sz="2400" b="1" dirty="0">
                <a:solidFill>
                  <a:srgbClr val="333333"/>
                </a:solidFill>
              </a:rPr>
              <a:t>Italië opgewonden over Dag van de Vruchtbaarheid </a:t>
            </a:r>
            <a:endParaRPr lang="nl-NL" sz="2400" b="1" dirty="0"/>
          </a:p>
        </p:txBody>
      </p:sp>
    </p:spTree>
    <p:extLst>
      <p:ext uri="{BB962C8B-B14F-4D97-AF65-F5344CB8AC3E}">
        <p14:creationId xmlns:p14="http://schemas.microsoft.com/office/powerpoint/2010/main" val="4102715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2" y="-426522"/>
            <a:ext cx="6096000" cy="1322285"/>
          </a:xfrm>
          <a:prstGeom prst="rect">
            <a:avLst/>
          </a:prstGeom>
        </p:spPr>
        <p:txBody>
          <a:bodyPr>
            <a:spAutoFit/>
          </a:bodyPr>
          <a:lstStyle/>
          <a:p>
            <a:pPr>
              <a:lnSpc>
                <a:spcPct val="107000"/>
              </a:lnSpc>
              <a:spcAft>
                <a:spcPts val="800"/>
              </a:spcAft>
            </a:pPr>
            <a:r>
              <a:rPr lang="nl-NL" dirty="0">
                <a:latin typeface="Calibri" panose="020F0502020204030204" pitchFamily="34" charset="0"/>
                <a:ea typeface="Calibri" panose="020F0502020204030204" pitchFamily="34" charset="0"/>
                <a:cs typeface="Times New Roman" panose="02020603050405020304" pitchFamily="18" charset="0"/>
              </a:rPr>
              <a:t> </a:t>
            </a:r>
            <a:endParaRPr lang="nl-NL" sz="1600" dirty="0">
              <a:latin typeface="Calibri" panose="020F0502020204030204" pitchFamily="34" charset="0"/>
              <a:ea typeface="Calibri" panose="020F0502020204030204" pitchFamily="34" charset="0"/>
              <a:cs typeface="Times New Roman" panose="02020603050405020304" pitchFamily="18" charset="0"/>
            </a:endParaRPr>
          </a:p>
          <a:p>
            <a:r>
              <a:rPr lang="nl-NL" b="1" dirty="0">
                <a:latin typeface="Calibri" panose="020F0502020204030204" pitchFamily="34" charset="0"/>
                <a:ea typeface="Calibri" panose="020F0502020204030204" pitchFamily="34" charset="0"/>
                <a:cs typeface="Times New Roman" panose="02020603050405020304" pitchFamily="18" charset="0"/>
              </a:rPr>
              <a:t>1) Wat is de bron van het nieuwsitem?</a:t>
            </a:r>
          </a:p>
          <a:p>
            <a:r>
              <a:rPr lang="nl-NL" dirty="0">
                <a:latin typeface="Calibri" panose="020F0502020204030204" pitchFamily="34" charset="0"/>
                <a:cs typeface="Times New Roman" panose="02020603050405020304" pitchFamily="18" charset="0"/>
              </a:rPr>
              <a:t>NOS.nl</a:t>
            </a:r>
          </a:p>
          <a:p>
            <a:endParaRPr lang="nl-NL" dirty="0"/>
          </a:p>
        </p:txBody>
      </p:sp>
      <p:pic>
        <p:nvPicPr>
          <p:cNvPr id="11" name="Picture 4" descr="https://pbs.twimg.com/media/Cp41omnWgAAtkj2.jpg">
            <a:extLst>
              <a:ext uri="{FF2B5EF4-FFF2-40B4-BE49-F238E27FC236}">
                <a16:creationId xmlns:a16="http://schemas.microsoft.com/office/drawing/2014/main" id="{D9B8DDBA-5C8D-48DC-9BAB-1528CBCA42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183" y="234620"/>
            <a:ext cx="3054967" cy="219724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3" name="Rechthoek 12">
            <a:extLst>
              <a:ext uri="{FF2B5EF4-FFF2-40B4-BE49-F238E27FC236}">
                <a16:creationId xmlns:a16="http://schemas.microsoft.com/office/drawing/2014/main" id="{AD6EBDE6-E16B-4AFC-88B8-91D8B1F060E1}"/>
              </a:ext>
            </a:extLst>
          </p:cNvPr>
          <p:cNvSpPr/>
          <p:nvPr/>
        </p:nvSpPr>
        <p:spPr>
          <a:xfrm>
            <a:off x="-2" y="1040897"/>
            <a:ext cx="6096000" cy="1045286"/>
          </a:xfrm>
          <a:prstGeom prst="rect">
            <a:avLst/>
          </a:prstGeom>
        </p:spPr>
        <p:txBody>
          <a:bodyPr>
            <a:spAutoFit/>
          </a:bodyPr>
          <a:lstStyle/>
          <a:p>
            <a:pPr>
              <a:lnSpc>
                <a:spcPct val="107000"/>
              </a:lnSpc>
              <a:spcAft>
                <a:spcPts val="800"/>
              </a:spcAft>
            </a:pPr>
            <a:r>
              <a:rPr lang="nl-NL" dirty="0">
                <a:latin typeface="Calibri" panose="020F0502020204030204" pitchFamily="34" charset="0"/>
                <a:ea typeface="Calibri" panose="020F0502020204030204" pitchFamily="34" charset="0"/>
                <a:cs typeface="Times New Roman" panose="02020603050405020304" pitchFamily="18" charset="0"/>
              </a:rPr>
              <a:t> </a:t>
            </a:r>
            <a:endParaRPr lang="nl-NL" sz="1600" dirty="0">
              <a:latin typeface="Calibri" panose="020F0502020204030204" pitchFamily="34" charset="0"/>
              <a:ea typeface="Calibri" panose="020F0502020204030204" pitchFamily="34" charset="0"/>
              <a:cs typeface="Times New Roman" panose="02020603050405020304" pitchFamily="18" charset="0"/>
            </a:endParaRPr>
          </a:p>
          <a:p>
            <a:r>
              <a:rPr lang="nl-NL" b="1" dirty="0">
                <a:latin typeface="Calibri" panose="020F0502020204030204" pitchFamily="34" charset="0"/>
                <a:ea typeface="Calibri" panose="020F0502020204030204" pitchFamily="34" charset="0"/>
                <a:cs typeface="Times New Roman" panose="02020603050405020304" pitchFamily="18" charset="0"/>
              </a:rPr>
              <a:t>2) Waar vindt het vindt het plaats?</a:t>
            </a:r>
            <a:r>
              <a:rPr lang="nl-NL" dirty="0">
                <a:latin typeface="Calibri" panose="020F0502020204030204" pitchFamily="34" charset="0"/>
                <a:cs typeface="Times New Roman" panose="02020603050405020304" pitchFamily="18" charset="0"/>
              </a:rPr>
              <a:t> (zie b 7 schaalniveau)</a:t>
            </a:r>
          </a:p>
          <a:p>
            <a:r>
              <a:rPr lang="nl-NL" dirty="0"/>
              <a:t>Italië </a:t>
            </a:r>
            <a:r>
              <a:rPr lang="nl-NL" dirty="0">
                <a:sym typeface="Wingdings" panose="05000000000000000000" pitchFamily="2" charset="2"/>
              </a:rPr>
              <a:t> </a:t>
            </a:r>
            <a:r>
              <a:rPr lang="nl-NL" dirty="0"/>
              <a:t>op nationaal schaalniveau</a:t>
            </a:r>
          </a:p>
        </p:txBody>
      </p:sp>
      <p:pic>
        <p:nvPicPr>
          <p:cNvPr id="2" name="Afbeelding 1">
            <a:extLst>
              <a:ext uri="{FF2B5EF4-FFF2-40B4-BE49-F238E27FC236}">
                <a16:creationId xmlns:a16="http://schemas.microsoft.com/office/drawing/2014/main" id="{CA7646C6-FAF8-4EF4-ACA5-2E6CB18D39CB}"/>
              </a:ext>
            </a:extLst>
          </p:cNvPr>
          <p:cNvPicPr>
            <a:picLocks noChangeAspect="1"/>
          </p:cNvPicPr>
          <p:nvPr/>
        </p:nvPicPr>
        <p:blipFill>
          <a:blip r:embed="rId3"/>
          <a:stretch>
            <a:fillRect/>
          </a:stretch>
        </p:blipFill>
        <p:spPr>
          <a:xfrm>
            <a:off x="375544" y="2567708"/>
            <a:ext cx="6990291" cy="3781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6882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610</Words>
  <Application>Microsoft Office PowerPoint</Application>
  <PresentationFormat>Breedbeeld</PresentationFormat>
  <Paragraphs>66</Paragraphs>
  <Slides>12</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Programma vandaag</vt:lpstr>
      <vt:lpstr>PowerPoint-presentatie</vt:lpstr>
      <vt:lpstr>LESDOELEN.</vt:lpstr>
      <vt:lpstr>Aardrijkskunde is altijd, overal en vaak actueel. </vt:lpstr>
      <vt:lpstr>Een paar voorbeelden………………</vt:lpstr>
      <vt:lpstr>PowerPoint-presentatie</vt:lpstr>
      <vt:lpstr>1 voorbeeld uitgewerkt</vt:lpstr>
      <vt:lpstr>PowerPoint-presentatie</vt:lpstr>
      <vt:lpstr>PowerPoint-presentatie</vt:lpstr>
      <vt:lpstr>PowerPoint-presentatie</vt:lpstr>
      <vt:lpstr>Aan de slag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Martijn Schilte</dc:creator>
  <cp:lastModifiedBy>Martijn Schilte</cp:lastModifiedBy>
  <cp:revision>17</cp:revision>
  <dcterms:created xsi:type="dcterms:W3CDTF">2017-12-20T07:36:24Z</dcterms:created>
  <dcterms:modified xsi:type="dcterms:W3CDTF">2021-03-23T12:40:46Z</dcterms:modified>
</cp:coreProperties>
</file>