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545" r:id="rId2"/>
    <p:sldId id="438" r:id="rId3"/>
    <p:sldId id="557" r:id="rId4"/>
    <p:sldId id="537" r:id="rId5"/>
    <p:sldId id="538" r:id="rId6"/>
    <p:sldId id="520" r:id="rId7"/>
    <p:sldId id="521" r:id="rId8"/>
    <p:sldId id="340" r:id="rId9"/>
    <p:sldId id="532" r:id="rId10"/>
    <p:sldId id="535" r:id="rId11"/>
    <p:sldId id="479" r:id="rId12"/>
    <p:sldId id="480" r:id="rId13"/>
    <p:sldId id="484" r:id="rId14"/>
    <p:sldId id="486" r:id="rId15"/>
    <p:sldId id="539" r:id="rId16"/>
    <p:sldId id="540" r:id="rId17"/>
    <p:sldId id="541" r:id="rId18"/>
    <p:sldId id="492" r:id="rId19"/>
    <p:sldId id="493" r:id="rId20"/>
    <p:sldId id="472" r:id="rId21"/>
    <p:sldId id="473" r:id="rId22"/>
    <p:sldId id="552" r:id="rId23"/>
    <p:sldId id="474" r:id="rId24"/>
    <p:sldId id="553" r:id="rId25"/>
    <p:sldId id="476" r:id="rId26"/>
    <p:sldId id="494" r:id="rId27"/>
    <p:sldId id="495" r:id="rId28"/>
    <p:sldId id="496" r:id="rId29"/>
    <p:sldId id="497" r:id="rId30"/>
    <p:sldId id="499" r:id="rId31"/>
    <p:sldId id="500" r:id="rId32"/>
    <p:sldId id="501" r:id="rId33"/>
    <p:sldId id="502" r:id="rId34"/>
    <p:sldId id="563" r:id="rId35"/>
    <p:sldId id="564" r:id="rId36"/>
    <p:sldId id="507" r:id="rId37"/>
    <p:sldId id="558" r:id="rId38"/>
    <p:sldId id="543" r:id="rId39"/>
    <p:sldId id="511" r:id="rId40"/>
    <p:sldId id="549" r:id="rId41"/>
    <p:sldId id="550" r:id="rId42"/>
    <p:sldId id="560" r:id="rId43"/>
    <p:sldId id="561" r:id="rId44"/>
    <p:sldId id="562" r:id="rId45"/>
    <p:sldId id="544" r:id="rId46"/>
    <p:sldId id="559"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rene Nooren" initials="" lastIdx="7" clrIdx="0"/>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040"/>
    <a:srgbClr val="FFFF66"/>
    <a:srgbClr val="4FB3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3621" autoAdjust="0"/>
    <p:restoredTop sz="91401" autoAdjust="0"/>
  </p:normalViewPr>
  <p:slideViewPr>
    <p:cSldViewPr>
      <p:cViewPr>
        <p:scale>
          <a:sx n="99" d="100"/>
          <a:sy n="99" d="100"/>
        </p:scale>
        <p:origin x="152" y="168"/>
      </p:cViewPr>
      <p:guideLst>
        <p:guide orient="horz" pos="2160"/>
        <p:guide pos="2880"/>
      </p:guideLst>
    </p:cSldViewPr>
  </p:slideViewPr>
  <p:outlineViewPr>
    <p:cViewPr>
      <p:scale>
        <a:sx n="33" d="100"/>
        <a:sy n="33" d="100"/>
      </p:scale>
      <p:origin x="0" y="27312"/>
    </p:cViewPr>
  </p:outlineViewPr>
  <p:notesTextViewPr>
    <p:cViewPr>
      <p:scale>
        <a:sx n="100" d="100"/>
        <a:sy n="100" d="100"/>
      </p:scale>
      <p:origin x="0" y="0"/>
    </p:cViewPr>
  </p:notesTextViewPr>
  <p:sorterViewPr>
    <p:cViewPr>
      <p:scale>
        <a:sx n="150" d="100"/>
        <a:sy n="150" d="100"/>
      </p:scale>
      <p:origin x="0" y="0"/>
    </p:cViewPr>
  </p:sorterViewPr>
  <p:notesViewPr>
    <p:cSldViewPr snapToGrid="0" snapToObjects="1">
      <p:cViewPr varScale="1">
        <p:scale>
          <a:sx n="103" d="100"/>
          <a:sy n="103" d="100"/>
        </p:scale>
        <p:origin x="-3736"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5-04-08T22:23:58.790" idx="7">
    <p:pos x="3232" y="2088"/>
    <p:text>Wat is filesender preices?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24FE58-17C8-49D9-9282-D42DA6B5E76D}" type="datetimeFigureOut">
              <a:rPr lang="nl-NL" smtClean="0"/>
              <a:pPr/>
              <a:t>23-09-16</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D6C55C-0240-4843-84EC-78635DBA322E}" type="slidenum">
              <a:rPr lang="nl-NL" smtClean="0"/>
              <a:pPr/>
              <a:t>‹#›</a:t>
            </a:fld>
            <a:endParaRPr lang="nl-NL"/>
          </a:p>
        </p:txBody>
      </p:sp>
    </p:spTree>
    <p:extLst>
      <p:ext uri="{BB962C8B-B14F-4D97-AF65-F5344CB8AC3E}">
        <p14:creationId xmlns:p14="http://schemas.microsoft.com/office/powerpoint/2010/main" val="1362818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urfsara.nl/services/hpc-central-data-archive" TargetMode="External"/><Relationship Id="rId4" Type="http://schemas.openxmlformats.org/officeDocument/2006/relationships/hyperlink" Target="https://www.surfsara.nl/systems/grid/description"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nlgenome.nl/" TargetMode="External"/><Relationship Id="rId4" Type="http://schemas.openxmlformats.org/officeDocument/2006/relationships/hyperlink" Target="http://www.bbmri.nl/" TargetMode="External"/><Relationship Id="rId5" Type="http://schemas.openxmlformats.org/officeDocument/2006/relationships/hyperlink" Target="http://www.surfsara.nl/" TargetMode="External"/><Relationship Id="rId6" Type="http://schemas.openxmlformats.org/officeDocument/2006/relationships/hyperlink" Target="http://www.surfnet.nl/" TargetMode="External"/><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lgenome.nl/" TargetMode="External"/><Relationship Id="rId4" Type="http://schemas.openxmlformats.org/officeDocument/2006/relationships/hyperlink" Target="http://www.bbmri.nl/" TargetMode="External"/><Relationship Id="rId5" Type="http://schemas.openxmlformats.org/officeDocument/2006/relationships/hyperlink" Target="http://www.surfsara.nl/" TargetMode="External"/><Relationship Id="rId6" Type="http://schemas.openxmlformats.org/officeDocument/2006/relationships/hyperlink" Target="http://www.surfnet.nl/" TargetMode="External"/><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nlgenome.nl/" TargetMode="External"/><Relationship Id="rId4" Type="http://schemas.openxmlformats.org/officeDocument/2006/relationships/hyperlink" Target="http://www.bbmri.nl/" TargetMode="External"/><Relationship Id="rId5" Type="http://schemas.openxmlformats.org/officeDocument/2006/relationships/hyperlink" Target="http://www.surfsara.nl/" TargetMode="External"/><Relationship Id="rId6" Type="http://schemas.openxmlformats.org/officeDocument/2006/relationships/hyperlink" Target="http://www.surfnet.nl/"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surf can do (INTRO) SOS = SURF outline of ICT services</a:t>
            </a:r>
          </a:p>
          <a:p>
            <a:endParaRPr lang="en-GB" dirty="0" smtClean="0"/>
          </a:p>
          <a:p>
            <a:r>
              <a:rPr lang="en-GB" dirty="0" smtClean="0"/>
              <a:t>Goal  to present which ICT facilities are available and to help you to find your way through the jungle of storage, compute, network and collaboration solutions…</a:t>
            </a:r>
          </a:p>
          <a:p>
            <a:endParaRPr lang="en-GB" dirty="0" smtClean="0"/>
          </a:p>
          <a:p>
            <a:r>
              <a:rPr lang="en-GB" dirty="0" err="1" smtClean="0"/>
              <a:t>Integraal</a:t>
            </a:r>
            <a:r>
              <a:rPr lang="en-GB" dirty="0" smtClean="0"/>
              <a:t> </a:t>
            </a:r>
            <a:r>
              <a:rPr lang="en-GB" dirty="0" err="1" smtClean="0"/>
              <a:t>overzicht</a:t>
            </a:r>
            <a:endParaRPr lang="en-GB" dirty="0"/>
          </a:p>
        </p:txBody>
      </p:sp>
      <p:sp>
        <p:nvSpPr>
          <p:cNvPr id="4" name="Slide Number Placeholder 3"/>
          <p:cNvSpPr>
            <a:spLocks noGrp="1"/>
          </p:cNvSpPr>
          <p:nvPr>
            <p:ph type="sldNum" sz="quarter" idx="10"/>
          </p:nvPr>
        </p:nvSpPr>
        <p:spPr/>
        <p:txBody>
          <a:bodyPr/>
          <a:lstStyle/>
          <a:p>
            <a:fld id="{A8D6C55C-0240-4843-84EC-78635DBA322E}" type="slidenum">
              <a:rPr lang="nl-NL" smtClean="0"/>
              <a:pPr/>
              <a:t>1</a:t>
            </a:fld>
            <a:endParaRPr lang="nl-NL"/>
          </a:p>
        </p:txBody>
      </p:sp>
    </p:spTree>
    <p:extLst>
      <p:ext uri="{BB962C8B-B14F-4D97-AF65-F5344CB8AC3E}">
        <p14:creationId xmlns:p14="http://schemas.microsoft.com/office/powerpoint/2010/main" val="1786585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1" kern="1200" dirty="0" smtClean="0">
                <a:solidFill>
                  <a:schemeClr val="tx1"/>
                </a:solidFill>
                <a:effectLst/>
                <a:latin typeface="+mn-lt"/>
                <a:ea typeface="+mn-ea"/>
                <a:cs typeface="+mn-cs"/>
              </a:rPr>
              <a:t>Data services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Are you trying to find ways to store data in an efficient manner, to make them easily accessible for use by you and your colleagues? For that purpose we provide an infrastructure that combines very fast data connections with a wealth of storage space on tape or disk, for short-term or long-term preservation. We work closely together with several partners in a wide range of national, European and global scientific projects</a:t>
            </a:r>
          </a:p>
          <a:p>
            <a:r>
              <a:rPr lang="en-US" sz="1200" kern="1200" dirty="0" smtClean="0">
                <a:solidFill>
                  <a:schemeClr val="tx1"/>
                </a:solidFill>
                <a:effectLst/>
                <a:latin typeface="+mn-lt"/>
                <a:ea typeface="+mn-ea"/>
                <a:cs typeface="+mn-cs"/>
              </a:rPr>
              <a:t>(e.g. PRACE, WLCG/LHC, EUDAT, LOFAR) and support scientific communities or individual scientists in handling their growing data challenges.</a:t>
            </a:r>
            <a:endParaRPr lang="en-US" b="1" dirty="0" smtClean="0"/>
          </a:p>
          <a:p>
            <a:endParaRPr lang="en-US" b="1" dirty="0" smtClean="0"/>
          </a:p>
          <a:p>
            <a:endParaRPr lang="en-US" b="1" dirty="0" smtClean="0"/>
          </a:p>
          <a:p>
            <a:r>
              <a:rPr lang="en-US" b="1" dirty="0" smtClean="0"/>
              <a:t>Data Services (From</a:t>
            </a:r>
            <a:r>
              <a:rPr lang="en-US" b="1" baseline="0" dirty="0" smtClean="0"/>
              <a:t> </a:t>
            </a:r>
            <a:r>
              <a:rPr lang="en-US" b="1" baseline="0" dirty="0" err="1" smtClean="0"/>
              <a:t>SURFsara</a:t>
            </a:r>
            <a:r>
              <a:rPr lang="en-US" b="1" baseline="0" dirty="0" smtClean="0"/>
              <a:t> website)</a:t>
            </a:r>
            <a:endParaRPr lang="en-US" b="1" dirty="0"/>
          </a:p>
          <a:p>
            <a:r>
              <a:rPr lang="en-US" b="1" dirty="0"/>
              <a:t>Petabytes of scientific data</a:t>
            </a:r>
          </a:p>
          <a:p>
            <a:r>
              <a:rPr lang="en-US" dirty="0"/>
              <a:t>In the current era of </a:t>
            </a:r>
            <a:r>
              <a:rPr lang="en-US" dirty="0" err="1"/>
              <a:t>Petascale</a:t>
            </a:r>
            <a:r>
              <a:rPr lang="en-US" dirty="0"/>
              <a:t> supercomputers, in which scientific machines generate Petabytes of scientific data on a yearly basis, handling fast growing data sets is becoming a challenge for the scientific community. Scientists frequently use complex measuring tools that generate huge amounts of data. Examples include the experiments with the Large Hadron Collider at CERN and LOFAR, an astronomy research project using antennas. Research in life sciences also generates enormous data files (such as in DNA sequencing).</a:t>
            </a:r>
          </a:p>
          <a:p>
            <a:r>
              <a:rPr lang="en-US" b="1" dirty="0"/>
              <a:t>Data storage and analysis</a:t>
            </a:r>
          </a:p>
          <a:p>
            <a:r>
              <a:rPr lang="en-US" dirty="0"/>
              <a:t>The great challenge is to find ways of storing these Petabytes of data in an efficient manner so as to make them easily accessible for use by researchers. To that end we have set up an infrastructure that combines very fast data connections with a wealth of storage space on tape or disk. More and more data storage as well as analysis involve complex and/or unstructured data. For these types of data </a:t>
            </a:r>
            <a:r>
              <a:rPr lang="en-US" dirty="0" err="1"/>
              <a:t>SURFsara</a:t>
            </a:r>
            <a:r>
              <a:rPr lang="en-US" dirty="0"/>
              <a:t> also off </a:t>
            </a:r>
            <a:r>
              <a:rPr lang="en-US" dirty="0" err="1"/>
              <a:t>ers</a:t>
            </a:r>
            <a:r>
              <a:rPr lang="en-US" dirty="0"/>
              <a:t> interesting infrastructures. The </a:t>
            </a:r>
            <a:r>
              <a:rPr lang="en-US" dirty="0" err="1"/>
              <a:t>Hadoop</a:t>
            </a:r>
            <a:r>
              <a:rPr lang="en-US" dirty="0"/>
              <a:t> cluster for instance, which can be used for the fast analysis of extremely big data sets. The spectrum of applications is very broad, typically including indexation, storage and search functions.</a:t>
            </a:r>
          </a:p>
          <a:p>
            <a:r>
              <a:rPr lang="en-US" b="1" dirty="0" err="1"/>
              <a:t>SURFsara's</a:t>
            </a:r>
            <a:r>
              <a:rPr lang="en-US" b="1" dirty="0"/>
              <a:t> support</a:t>
            </a:r>
          </a:p>
          <a:p>
            <a:r>
              <a:rPr lang="en-US" dirty="0" err="1"/>
              <a:t>SURFsara’s</a:t>
            </a:r>
            <a:r>
              <a:rPr lang="en-US" dirty="0"/>
              <a:t> Data Services group provides services to the scientific user community in handling the scientific data explosion and long-term data preservation scientific data sets. We work closely together with all groups within </a:t>
            </a:r>
            <a:r>
              <a:rPr lang="en-US" dirty="0" err="1"/>
              <a:t>SURFsara</a:t>
            </a:r>
            <a:r>
              <a:rPr lang="en-US" dirty="0"/>
              <a:t>, participate in a wide range of national, European and global scientific projects (e.g. PRACE, WLCG, </a:t>
            </a:r>
            <a:r>
              <a:rPr lang="en-US" dirty="0" err="1"/>
              <a:t>Lofar</a:t>
            </a:r>
            <a:r>
              <a:rPr lang="en-US" dirty="0"/>
              <a:t>) and support scientific communities or individual scientists in handling their growing data challenges.</a:t>
            </a:r>
          </a:p>
          <a:p>
            <a:r>
              <a:rPr lang="en-US" b="1" dirty="0"/>
              <a:t>Two </a:t>
            </a:r>
            <a:r>
              <a:rPr lang="en-US" b="1" dirty="0" err="1"/>
              <a:t>facilitites</a:t>
            </a:r>
            <a:endParaRPr lang="en-US" b="1" dirty="0"/>
          </a:p>
          <a:p>
            <a:r>
              <a:rPr lang="en-US" dirty="0"/>
              <a:t>To manage all this data the Data Services group manages two facilities for long-term data preservation:</a:t>
            </a:r>
          </a:p>
          <a:p>
            <a:r>
              <a:rPr lang="en-US" dirty="0">
                <a:hlinkClick r:id="rId3"/>
              </a:rPr>
              <a:t>HPC Central Data Archive</a:t>
            </a:r>
            <a:endParaRPr lang="en-US" dirty="0"/>
          </a:p>
          <a:p>
            <a:r>
              <a:rPr lang="en-US" dirty="0">
                <a:hlinkClick r:id="rId4"/>
              </a:rPr>
              <a:t>Grid Permanent Data Storage</a:t>
            </a:r>
            <a:endParaRPr lang="en-US" dirty="0"/>
          </a:p>
          <a:p>
            <a:endParaRPr lang="nl-NL" dirty="0"/>
          </a:p>
        </p:txBody>
      </p:sp>
      <p:sp>
        <p:nvSpPr>
          <p:cNvPr id="4" name="Slide Number Placeholder 3"/>
          <p:cNvSpPr>
            <a:spLocks noGrp="1"/>
          </p:cNvSpPr>
          <p:nvPr>
            <p:ph type="sldNum" sz="quarter" idx="10"/>
          </p:nvPr>
        </p:nvSpPr>
        <p:spPr/>
        <p:txBody>
          <a:bodyPr/>
          <a:lstStyle/>
          <a:p>
            <a:fld id="{A8D6C55C-0240-4843-84EC-78635DBA322E}" type="slidenum">
              <a:rPr lang="nl-NL" smtClean="0"/>
              <a:pPr/>
              <a:t>13</a:t>
            </a:fld>
            <a:endParaRPr lang="nl-NL"/>
          </a:p>
        </p:txBody>
      </p:sp>
    </p:spTree>
    <p:extLst>
      <p:ext uri="{BB962C8B-B14F-4D97-AF65-F5344CB8AC3E}">
        <p14:creationId xmlns:p14="http://schemas.microsoft.com/office/powerpoint/2010/main" val="3423517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B2FIND: Metadata harvester and search catalogue within the EUDAT domain and community repositories</a:t>
            </a:r>
          </a:p>
          <a:p>
            <a:r>
              <a:rPr lang="en-US" sz="1200" kern="1200" dirty="0" smtClean="0">
                <a:solidFill>
                  <a:schemeClr val="tx1"/>
                </a:solidFill>
                <a:latin typeface="+mn-lt"/>
                <a:ea typeface="+mn-ea"/>
                <a:cs typeface="+mn-cs"/>
              </a:rPr>
              <a:t>B2DROP: </a:t>
            </a:r>
            <a:r>
              <a:rPr lang="en-US" sz="1200" kern="1200" dirty="0" err="1" smtClean="0">
                <a:solidFill>
                  <a:schemeClr val="tx1"/>
                </a:solidFill>
                <a:latin typeface="+mn-lt"/>
                <a:ea typeface="+mn-ea"/>
                <a:cs typeface="+mn-cs"/>
              </a:rPr>
              <a:t>Dropbox</a:t>
            </a:r>
            <a:r>
              <a:rPr lang="en-US" sz="1200" kern="1200" dirty="0" smtClean="0">
                <a:solidFill>
                  <a:schemeClr val="tx1"/>
                </a:solidFill>
                <a:latin typeface="+mn-lt"/>
                <a:ea typeface="+mn-ea"/>
                <a:cs typeface="+mn-cs"/>
              </a:rPr>
              <a:t>-like storage; equivalent to </a:t>
            </a:r>
            <a:r>
              <a:rPr lang="en-US" sz="1200" kern="1200" dirty="0" err="1" smtClean="0">
                <a:solidFill>
                  <a:schemeClr val="tx1"/>
                </a:solidFill>
                <a:latin typeface="+mn-lt"/>
                <a:ea typeface="+mn-ea"/>
                <a:cs typeface="+mn-cs"/>
              </a:rPr>
              <a:t>SURFdrive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B2SHARE: Data publishing platform; directed towards "long tail data" and citizen scientists</a:t>
            </a:r>
          </a:p>
          <a:p>
            <a:r>
              <a:rPr lang="en-US" sz="1200" kern="1200" dirty="0" smtClean="0">
                <a:solidFill>
                  <a:schemeClr val="tx1"/>
                </a:solidFill>
                <a:latin typeface="+mn-lt"/>
                <a:ea typeface="+mn-ea"/>
                <a:cs typeface="+mn-cs"/>
              </a:rPr>
              <a:t>B2SAFE: Data Replication tool; </a:t>
            </a:r>
            <a:r>
              <a:rPr lang="en-US" sz="1200" kern="1200" dirty="0" err="1" smtClean="0">
                <a:solidFill>
                  <a:schemeClr val="tx1"/>
                </a:solidFill>
                <a:latin typeface="+mn-lt"/>
                <a:ea typeface="+mn-ea"/>
                <a:cs typeface="+mn-cs"/>
              </a:rPr>
              <a:t>iRODS</a:t>
            </a:r>
            <a:r>
              <a:rPr lang="en-US" sz="1200" kern="1200" dirty="0" smtClean="0">
                <a:solidFill>
                  <a:schemeClr val="tx1"/>
                </a:solidFill>
                <a:latin typeface="+mn-lt"/>
                <a:ea typeface="+mn-ea"/>
                <a:cs typeface="+mn-cs"/>
              </a:rPr>
              <a:t> extension + PID service; directed towards data </a:t>
            </a:r>
            <a:r>
              <a:rPr lang="en-US" sz="1200" kern="1200" dirty="0" err="1" smtClean="0">
                <a:solidFill>
                  <a:schemeClr val="tx1"/>
                </a:solidFill>
                <a:latin typeface="+mn-lt"/>
                <a:ea typeface="+mn-ea"/>
                <a:cs typeface="+mn-cs"/>
              </a:rPr>
              <a:t>centres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B2STAGE: Data Staging tool; employs </a:t>
            </a:r>
            <a:r>
              <a:rPr lang="en-US" sz="1200" kern="1200" dirty="0" err="1" smtClean="0">
                <a:solidFill>
                  <a:schemeClr val="tx1"/>
                </a:solidFill>
                <a:latin typeface="+mn-lt"/>
                <a:ea typeface="+mn-ea"/>
                <a:cs typeface="+mn-cs"/>
              </a:rPr>
              <a:t>gridFTP</a:t>
            </a:r>
            <a:endParaRPr lang="en-US" dirty="0"/>
          </a:p>
        </p:txBody>
      </p:sp>
      <p:sp>
        <p:nvSpPr>
          <p:cNvPr id="4" name="Slide Number Placeholder 3"/>
          <p:cNvSpPr>
            <a:spLocks noGrp="1"/>
          </p:cNvSpPr>
          <p:nvPr>
            <p:ph type="sldNum" sz="quarter" idx="10"/>
          </p:nvPr>
        </p:nvSpPr>
        <p:spPr/>
        <p:txBody>
          <a:bodyPr/>
          <a:lstStyle/>
          <a:p>
            <a:fld id="{1D17F8AD-33BB-4EDC-B921-541CE899FC3B}" type="slidenum">
              <a:rPr lang="en-US" smtClean="0"/>
              <a:pPr/>
              <a:t>18</a:t>
            </a:fld>
            <a:endParaRPr lang="en-US"/>
          </a:p>
        </p:txBody>
      </p:sp>
    </p:spTree>
    <p:extLst>
      <p:ext uri="{BB962C8B-B14F-4D97-AF65-F5344CB8AC3E}">
        <p14:creationId xmlns:p14="http://schemas.microsoft.com/office/powerpoint/2010/main" val="68076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Generic</a:t>
            </a:r>
            <a:r>
              <a:rPr lang="en-US" baseline="0" dirty="0" smtClean="0"/>
              <a:t> timeline of research projects</a:t>
            </a:r>
          </a:p>
          <a:p>
            <a:pPr marL="171450" indent="-171450">
              <a:buFont typeface="Arial"/>
              <a:buChar char="•"/>
            </a:pPr>
            <a:r>
              <a:rPr lang="en-US" baseline="0" dirty="0" smtClean="0"/>
              <a:t>Before: start </a:t>
            </a:r>
            <a:r>
              <a:rPr lang="en-US" b="1" baseline="0" dirty="0" smtClean="0"/>
              <a:t>searching information</a:t>
            </a:r>
          </a:p>
          <a:p>
            <a:pPr marL="171450" indent="-171450">
              <a:buFont typeface="Arial"/>
              <a:buChar char="•"/>
            </a:pPr>
            <a:r>
              <a:rPr lang="en-US" baseline="0" dirty="0" smtClean="0"/>
              <a:t>During: </a:t>
            </a:r>
            <a:r>
              <a:rPr lang="en-US" b="1" baseline="0" dirty="0" smtClean="0"/>
              <a:t>upload</a:t>
            </a:r>
            <a:r>
              <a:rPr lang="en-US" baseline="0" dirty="0" smtClean="0"/>
              <a:t> raw data, processed data. </a:t>
            </a:r>
            <a:r>
              <a:rPr lang="en-US" b="1" baseline="0" dirty="0" smtClean="0"/>
              <a:t>Share data with collaborators</a:t>
            </a:r>
          </a:p>
          <a:p>
            <a:pPr marL="171450" indent="-171450">
              <a:buFont typeface="Arial"/>
              <a:buChar char="•"/>
            </a:pPr>
            <a:r>
              <a:rPr lang="en-US" baseline="0" dirty="0" smtClean="0"/>
              <a:t>After: </a:t>
            </a:r>
            <a:r>
              <a:rPr lang="en-US" b="1" baseline="0" dirty="0" smtClean="0"/>
              <a:t>share results </a:t>
            </a:r>
            <a:r>
              <a:rPr lang="en-US" baseline="0" dirty="0" smtClean="0"/>
              <a:t>data, </a:t>
            </a:r>
            <a:r>
              <a:rPr lang="en-US" b="1" baseline="0" dirty="0" smtClean="0"/>
              <a:t>publish</a:t>
            </a:r>
            <a:r>
              <a:rPr lang="en-US" baseline="0" dirty="0" smtClean="0"/>
              <a:t> data, </a:t>
            </a:r>
            <a:r>
              <a:rPr lang="en-US" b="1" baseline="0" dirty="0" smtClean="0"/>
              <a:t>reference</a:t>
            </a:r>
            <a:r>
              <a:rPr lang="en-US" baseline="0" dirty="0" smtClean="0"/>
              <a:t> data in publications</a:t>
            </a:r>
          </a:p>
          <a:p>
            <a:pPr marL="171450" indent="-171450">
              <a:buFont typeface="Arial"/>
              <a:buChar char="•"/>
            </a:pPr>
            <a:r>
              <a:rPr lang="en-US" baseline="0" dirty="0" smtClean="0"/>
              <a:t>Long-term storage of long tail data in </a:t>
            </a:r>
            <a:r>
              <a:rPr lang="en-US" b="1" baseline="0" dirty="0" smtClean="0"/>
              <a:t>TDR</a:t>
            </a:r>
            <a:endParaRPr lang="en-US" b="1" dirty="0"/>
          </a:p>
          <a:p>
            <a:endParaRPr lang="en-GB"/>
          </a:p>
        </p:txBody>
      </p:sp>
      <p:sp>
        <p:nvSpPr>
          <p:cNvPr id="4" name="Slide Number Placeholder 3"/>
          <p:cNvSpPr>
            <a:spLocks noGrp="1"/>
          </p:cNvSpPr>
          <p:nvPr>
            <p:ph type="sldNum" sz="quarter" idx="10"/>
          </p:nvPr>
        </p:nvSpPr>
        <p:spPr/>
        <p:txBody>
          <a:bodyPr/>
          <a:lstStyle/>
          <a:p>
            <a:fld id="{A8D6C55C-0240-4843-84EC-78635DBA322E}" type="slidenum">
              <a:rPr lang="nl-NL" smtClean="0"/>
              <a:pPr/>
              <a:t>19</a:t>
            </a:fld>
            <a:endParaRPr lang="nl-NL"/>
          </a:p>
        </p:txBody>
      </p:sp>
    </p:spTree>
    <p:extLst>
      <p:ext uri="{BB962C8B-B14F-4D97-AF65-F5344CB8AC3E}">
        <p14:creationId xmlns:p14="http://schemas.microsoft.com/office/powerpoint/2010/main" val="1759965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baseline="0" dirty="0" smtClean="0"/>
          </a:p>
          <a:p>
            <a:r>
              <a:rPr lang="en-US" sz="1200" b="1" kern="1200" dirty="0" smtClean="0">
                <a:solidFill>
                  <a:schemeClr val="tx1"/>
                </a:solidFill>
                <a:effectLst/>
                <a:latin typeface="+mn-lt"/>
                <a:ea typeface="+mn-ea"/>
                <a:cs typeface="+mn-cs"/>
              </a:rPr>
              <a:t>High speed data transfer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Enter the world of ultra fast and secure data transfer. Your research institute already profits from an excellent research network offered by </a:t>
            </a:r>
            <a:r>
              <a:rPr lang="en-US" sz="1200" kern="1200" dirty="0" err="1" smtClean="0">
                <a:solidFill>
                  <a:schemeClr val="tx1"/>
                </a:solidFill>
                <a:effectLst/>
                <a:latin typeface="+mn-lt"/>
                <a:ea typeface="+mn-ea"/>
                <a:cs typeface="+mn-cs"/>
              </a:rPr>
              <a:t>SURFnet</a:t>
            </a:r>
            <a:r>
              <a:rPr lang="en-US" sz="1200" kern="1200" dirty="0" smtClean="0">
                <a:solidFill>
                  <a:schemeClr val="tx1"/>
                </a:solidFill>
                <a:effectLst/>
                <a:latin typeface="+mn-lt"/>
                <a:ea typeface="+mn-ea"/>
                <a:cs typeface="+mn-cs"/>
              </a:rPr>
              <a:t> but you may need even higher speeds and secure end-to-end connections. </a:t>
            </a:r>
            <a:r>
              <a:rPr lang="en-US" sz="1200" kern="1200" dirty="0" err="1" smtClean="0">
                <a:solidFill>
                  <a:schemeClr val="tx1"/>
                </a:solidFill>
                <a:effectLst/>
                <a:latin typeface="+mn-lt"/>
                <a:ea typeface="+mn-ea"/>
                <a:cs typeface="+mn-cs"/>
              </a:rPr>
              <a:t>SURFlichtpaden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lightpaths</a:t>
            </a:r>
            <a:r>
              <a:rPr lang="en-US" sz="1200" kern="1200" dirty="0" smtClean="0">
                <a:solidFill>
                  <a:schemeClr val="tx1"/>
                </a:solidFill>
                <a:effectLst/>
                <a:latin typeface="+mn-lt"/>
                <a:ea typeface="+mn-ea"/>
                <a:cs typeface="+mn-cs"/>
              </a:rPr>
              <a:t>) are tailored to such needs. Sending a 100 terabyte file to another institution within one day? It is possible. Even for international transfer or sharing of data, our solutions may well fit your use case.</a:t>
            </a:r>
          </a:p>
          <a:p>
            <a:endParaRPr lang="nl-NL" dirty="0"/>
          </a:p>
        </p:txBody>
      </p:sp>
      <p:sp>
        <p:nvSpPr>
          <p:cNvPr id="4" name="Slide Number Placeholder 3"/>
          <p:cNvSpPr>
            <a:spLocks noGrp="1"/>
          </p:cNvSpPr>
          <p:nvPr>
            <p:ph type="sldNum" sz="quarter" idx="10"/>
          </p:nvPr>
        </p:nvSpPr>
        <p:spPr/>
        <p:txBody>
          <a:bodyPr/>
          <a:lstStyle/>
          <a:p>
            <a:fld id="{A8D6C55C-0240-4843-84EC-78635DBA322E}" type="slidenum">
              <a:rPr lang="nl-NL" smtClean="0"/>
              <a:pPr/>
              <a:t>20</a:t>
            </a:fld>
            <a:endParaRPr lang="nl-NL"/>
          </a:p>
        </p:txBody>
      </p:sp>
    </p:spTree>
    <p:extLst>
      <p:ext uri="{BB962C8B-B14F-4D97-AF65-F5344CB8AC3E}">
        <p14:creationId xmlns:p14="http://schemas.microsoft.com/office/powerpoint/2010/main" val="3423517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Niet</a:t>
            </a:r>
            <a:r>
              <a:rPr lang="en-US" baseline="0" dirty="0" smtClean="0"/>
              <a:t> </a:t>
            </a:r>
            <a:r>
              <a:rPr lang="en-US" baseline="0" dirty="0" err="1" smtClean="0"/>
              <a:t>voor</a:t>
            </a:r>
            <a:r>
              <a:rPr lang="en-US" baseline="0" dirty="0" smtClean="0"/>
              <a:t> </a:t>
            </a:r>
            <a:r>
              <a:rPr lang="en-US" baseline="0" dirty="0" err="1" smtClean="0"/>
              <a:t>elke</a:t>
            </a:r>
            <a:r>
              <a:rPr lang="en-US" baseline="0" dirty="0" smtClean="0"/>
              <a:t> cloud provider </a:t>
            </a:r>
            <a:r>
              <a:rPr lang="en-US" baseline="0" dirty="0" err="1" smtClean="0"/>
              <a:t>zal</a:t>
            </a:r>
            <a:r>
              <a:rPr lang="en-US" baseline="0" dirty="0" smtClean="0"/>
              <a:t> </a:t>
            </a:r>
            <a:r>
              <a:rPr lang="en-US" baseline="0" dirty="0" err="1" smtClean="0"/>
              <a:t>dit</a:t>
            </a:r>
            <a:r>
              <a:rPr lang="en-US" baseline="0" dirty="0" smtClean="0"/>
              <a:t> van </a:t>
            </a:r>
            <a:r>
              <a:rPr lang="en-US" baseline="0" dirty="0" err="1" smtClean="0"/>
              <a:t>toepassing</a:t>
            </a:r>
            <a:r>
              <a:rPr lang="en-US" baseline="0" dirty="0" smtClean="0"/>
              <a:t> </a:t>
            </a:r>
            <a:r>
              <a:rPr lang="en-US" baseline="0" dirty="0" err="1" smtClean="0"/>
              <a:t>zijn</a:t>
            </a:r>
            <a:r>
              <a:rPr lang="en-US" baseline="0" dirty="0" smtClean="0"/>
              <a:t>, maar </a:t>
            </a:r>
            <a:r>
              <a:rPr lang="en-US" baseline="0" dirty="0" err="1" smtClean="0"/>
              <a:t>belangrijk</a:t>
            </a:r>
            <a:r>
              <a:rPr lang="en-US" baseline="0" dirty="0" smtClean="0"/>
              <a:t> </a:t>
            </a:r>
            <a:r>
              <a:rPr lang="en-US" baseline="0" dirty="0" err="1" smtClean="0"/>
              <a:t>te</a:t>
            </a:r>
            <a:r>
              <a:rPr lang="en-US" baseline="0" dirty="0" smtClean="0"/>
              <a:t> </a:t>
            </a:r>
            <a:r>
              <a:rPr lang="en-US" baseline="0" dirty="0" err="1" smtClean="0"/>
              <a:t>weten</a:t>
            </a:r>
            <a:r>
              <a:rPr lang="en-US" baseline="0" dirty="0" smtClean="0"/>
              <a:t> is </a:t>
            </a:r>
            <a:r>
              <a:rPr lang="en-US" baseline="0" dirty="0" err="1" smtClean="0"/>
              <a:t>dat</a:t>
            </a:r>
            <a:r>
              <a:rPr lang="en-US" baseline="0" dirty="0" smtClean="0"/>
              <a:t> </a:t>
            </a:r>
            <a:r>
              <a:rPr lang="en-US" baseline="0" dirty="0" err="1" smtClean="0"/>
              <a:t>dit</a:t>
            </a:r>
            <a:r>
              <a:rPr lang="en-US" baseline="0" dirty="0" smtClean="0"/>
              <a:t> </a:t>
            </a:r>
            <a:r>
              <a:rPr lang="en-US" baseline="0" dirty="0" err="1" smtClean="0"/>
              <a:t>kan.</a:t>
            </a:r>
            <a:endParaRPr lang="en-US" dirty="0"/>
          </a:p>
        </p:txBody>
      </p:sp>
      <p:sp>
        <p:nvSpPr>
          <p:cNvPr id="4" name="Slide Number Placeholder 3"/>
          <p:cNvSpPr>
            <a:spLocks noGrp="1"/>
          </p:cNvSpPr>
          <p:nvPr>
            <p:ph type="sldNum" sz="quarter" idx="10"/>
          </p:nvPr>
        </p:nvSpPr>
        <p:spPr/>
        <p:txBody>
          <a:bodyPr/>
          <a:lstStyle/>
          <a:p>
            <a:fld id="{4DAE9403-891E-B043-B2E6-9A759C5C2CFB}" type="slidenum">
              <a:rPr lang="en-US" smtClean="0"/>
              <a:t>22</a:t>
            </a:fld>
            <a:endParaRPr lang="en-US"/>
          </a:p>
        </p:txBody>
      </p:sp>
    </p:spTree>
    <p:extLst>
      <p:ext uri="{BB962C8B-B14F-4D97-AF65-F5344CB8AC3E}">
        <p14:creationId xmlns:p14="http://schemas.microsoft.com/office/powerpoint/2010/main" val="35656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nl-NL" smtClean="0"/>
              <a:t>Straks MSP</a:t>
            </a:r>
            <a:r>
              <a:rPr lang="nl-NL" baseline="0" smtClean="0"/>
              <a:t> dynamisch</a:t>
            </a:r>
          </a:p>
          <a:p>
            <a:endParaRPr lang="nl-NL" baseline="0" smtClean="0"/>
          </a:p>
          <a:p>
            <a:r>
              <a:rPr lang="nl-NL" baseline="0" smtClean="0"/>
              <a:t>e-lan nodig om alle UMCs met elkaar te verbinden </a:t>
            </a:r>
          </a:p>
          <a:p>
            <a:r>
              <a:rPr lang="nl-NL" baseline="0" smtClean="0"/>
              <a:t>voor life science clusters doet Sander Boele nu het nummerplan..</a:t>
            </a:r>
          </a:p>
          <a:p>
            <a:endParaRPr lang="nl-NL" baseline="0" smtClean="0"/>
          </a:p>
          <a:p>
            <a:r>
              <a:rPr lang="nl-NL" baseline="0" smtClean="0"/>
              <a:t>PerSonar ronald van de pol installatie bij SN en verschillende andere lokaties wereldwijd voor klimaatonderzoek  (zou bij het research cluster moeten).</a:t>
            </a:r>
          </a:p>
          <a:p>
            <a:endParaRPr lang="nl-NL" baseline="0" smtClean="0"/>
          </a:p>
          <a:p>
            <a:r>
              <a:rPr lang="nl-NL" baseline="0" smtClean="0"/>
              <a:t>UMCs 1Gb</a:t>
            </a:r>
          </a:p>
          <a:p>
            <a:r>
              <a:rPr lang="nl-NL" baseline="0" smtClean="0"/>
              <a:t>end to end – privaat</a:t>
            </a:r>
          </a:p>
          <a:p>
            <a:r>
              <a:rPr lang="nl-NL" baseline="0" smtClean="0"/>
              <a:t>we belichten het zelf (ons eigen apparatuur)</a:t>
            </a:r>
          </a:p>
          <a:p>
            <a:r>
              <a:rPr lang="nl-NL" baseline="0" smtClean="0"/>
              <a:t>SURFsara nu 10Gb</a:t>
            </a:r>
          </a:p>
          <a:p>
            <a:endParaRPr lang="nl-NL" dirty="0"/>
          </a:p>
        </p:txBody>
      </p:sp>
      <p:sp>
        <p:nvSpPr>
          <p:cNvPr id="4" name="Footer Placeholder 3"/>
          <p:cNvSpPr>
            <a:spLocks noGrp="1"/>
          </p:cNvSpPr>
          <p:nvPr>
            <p:ph type="ftr" sz="quarter" idx="10"/>
          </p:nvPr>
        </p:nvSpPr>
        <p:spPr/>
        <p:txBody>
          <a:bodyPr/>
          <a:lstStyle/>
          <a:p>
            <a:r>
              <a:rPr lang="nl-NL" smtClean="0"/>
              <a:t>Klik hier voor titel presentatie</a:t>
            </a:r>
            <a:endParaRPr lang="nl-NL"/>
          </a:p>
        </p:txBody>
      </p:sp>
      <p:sp>
        <p:nvSpPr>
          <p:cNvPr id="5" name="Slide Number Placeholder 4"/>
          <p:cNvSpPr>
            <a:spLocks noGrp="1"/>
          </p:cNvSpPr>
          <p:nvPr>
            <p:ph type="sldNum" sz="quarter" idx="11"/>
          </p:nvPr>
        </p:nvSpPr>
        <p:spPr/>
        <p:txBody>
          <a:bodyPr/>
          <a:lstStyle/>
          <a:p>
            <a:fld id="{C0A35430-7F03-4E1A-8986-B6FF47FA9601}" type="slidenum">
              <a:rPr lang="nl-NL" smtClean="0"/>
              <a:t>23</a:t>
            </a:fld>
            <a:endParaRPr lang="nl-NL"/>
          </a:p>
        </p:txBody>
      </p:sp>
    </p:spTree>
    <p:extLst>
      <p:ext uri="{BB962C8B-B14F-4D97-AF65-F5344CB8AC3E}">
        <p14:creationId xmlns:p14="http://schemas.microsoft.com/office/powerpoint/2010/main" val="3950902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nl-NL" smtClean="0"/>
              <a:t>Straks MSP</a:t>
            </a:r>
            <a:r>
              <a:rPr lang="nl-NL" baseline="0" smtClean="0"/>
              <a:t> dynamisch</a:t>
            </a:r>
          </a:p>
          <a:p>
            <a:endParaRPr lang="nl-NL" baseline="0" smtClean="0"/>
          </a:p>
          <a:p>
            <a:r>
              <a:rPr lang="nl-NL" baseline="0" smtClean="0"/>
              <a:t>e-lan nodig om alle UMCs met elkaar te verbinden </a:t>
            </a:r>
          </a:p>
          <a:p>
            <a:r>
              <a:rPr lang="nl-NL" baseline="0" smtClean="0"/>
              <a:t>voor life science clusters doet Sander Boele nu het nummerplan..</a:t>
            </a:r>
          </a:p>
          <a:p>
            <a:endParaRPr lang="nl-NL" baseline="0" smtClean="0"/>
          </a:p>
          <a:p>
            <a:r>
              <a:rPr lang="nl-NL" baseline="0" smtClean="0"/>
              <a:t>PerSonar ronald van de pol installatie bij SN en verschillende andere lokaties wereldwijd voor klimaatonderzoek  (zou bij het research cluster moeten).</a:t>
            </a:r>
          </a:p>
          <a:p>
            <a:endParaRPr lang="nl-NL" baseline="0" smtClean="0"/>
          </a:p>
          <a:p>
            <a:r>
              <a:rPr lang="nl-NL" baseline="0" smtClean="0"/>
              <a:t>UMCs 1Gb</a:t>
            </a:r>
          </a:p>
          <a:p>
            <a:r>
              <a:rPr lang="nl-NL" baseline="0" smtClean="0"/>
              <a:t>end to end – privaat</a:t>
            </a:r>
          </a:p>
          <a:p>
            <a:r>
              <a:rPr lang="nl-NL" baseline="0" smtClean="0"/>
              <a:t>we belichten het zelf (ons eigen apparatuur)</a:t>
            </a:r>
          </a:p>
          <a:p>
            <a:r>
              <a:rPr lang="nl-NL" baseline="0" smtClean="0"/>
              <a:t>SURFsara nu 10Gb</a:t>
            </a:r>
          </a:p>
          <a:p>
            <a:endParaRPr lang="nl-NL" dirty="0"/>
          </a:p>
        </p:txBody>
      </p:sp>
      <p:sp>
        <p:nvSpPr>
          <p:cNvPr id="4" name="Footer Placeholder 3"/>
          <p:cNvSpPr>
            <a:spLocks noGrp="1"/>
          </p:cNvSpPr>
          <p:nvPr>
            <p:ph type="ftr" sz="quarter" idx="10"/>
          </p:nvPr>
        </p:nvSpPr>
        <p:spPr/>
        <p:txBody>
          <a:bodyPr/>
          <a:lstStyle/>
          <a:p>
            <a:r>
              <a:rPr lang="nl-NL" smtClean="0"/>
              <a:t>Klik hier voor titel presentatie</a:t>
            </a:r>
            <a:endParaRPr lang="nl-NL"/>
          </a:p>
        </p:txBody>
      </p:sp>
      <p:sp>
        <p:nvSpPr>
          <p:cNvPr id="5" name="Slide Number Placeholder 4"/>
          <p:cNvSpPr>
            <a:spLocks noGrp="1"/>
          </p:cNvSpPr>
          <p:nvPr>
            <p:ph type="sldNum" sz="quarter" idx="11"/>
          </p:nvPr>
        </p:nvSpPr>
        <p:spPr/>
        <p:txBody>
          <a:bodyPr/>
          <a:lstStyle/>
          <a:p>
            <a:fld id="{C0A35430-7F03-4E1A-8986-B6FF47FA9601}" type="slidenum">
              <a:rPr lang="nl-NL" smtClean="0"/>
              <a:t>24</a:t>
            </a:fld>
            <a:endParaRPr lang="nl-NL"/>
          </a:p>
        </p:txBody>
      </p:sp>
    </p:spTree>
    <p:extLst>
      <p:ext uri="{BB962C8B-B14F-4D97-AF65-F5344CB8AC3E}">
        <p14:creationId xmlns:p14="http://schemas.microsoft.com/office/powerpoint/2010/main" val="682197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b="1" u="none" kern="1200">
                <a:solidFill>
                  <a:schemeClr val="tx1"/>
                </a:solidFill>
                <a:effectLst/>
                <a:latin typeface="+mn-lt"/>
                <a:ea typeface="+mn-ea"/>
                <a:cs typeface="+mn-cs"/>
              </a:rPr>
              <a:t>SURFsara and SURFnet facilitate access to GO-NL data</a:t>
            </a:r>
            <a:r>
              <a:rPr lang="en-US" sz="1200" u="none" kern="1200">
                <a:solidFill>
                  <a:schemeClr val="tx1"/>
                </a:solidFill>
                <a:effectLst/>
                <a:latin typeface="+mn-lt"/>
                <a:ea typeface="+mn-ea"/>
                <a:cs typeface="+mn-cs"/>
              </a:rPr>
              <a:t> </a:t>
            </a:r>
          </a:p>
          <a:p>
            <a:r>
              <a:rPr lang="en-US" sz="1200" u="none" kern="1200">
                <a:solidFill>
                  <a:schemeClr val="tx1"/>
                </a:solidFill>
                <a:effectLst/>
                <a:latin typeface="+mn-lt"/>
                <a:ea typeface="+mn-ea"/>
                <a:cs typeface="+mn-cs"/>
              </a:rPr>
              <a:t> </a:t>
            </a:r>
          </a:p>
          <a:p>
            <a:r>
              <a:rPr lang="en-US" sz="1200" u="none" kern="1200">
                <a:solidFill>
                  <a:schemeClr val="tx1"/>
                </a:solidFill>
                <a:effectLst/>
                <a:latin typeface="+mn-lt"/>
                <a:ea typeface="+mn-ea"/>
                <a:cs typeface="+mn-cs"/>
              </a:rPr>
              <a:t>In 2010 the Netherlands Genome (GO-NL) Project, part of the Biobanking and Biomolecular Research Infrastructure (BBMRI-NL), was initiated to map genetic variation in the Netherlands by sequencing the genomes of 250 couples and their offspring. The project is unique in its design in that it uses information from both the parental genomes and their offspring to discern genetic variations. Data collected from biobanks in Amsterdam, Rotterdam, Groningen and Leiden provides detailed information about the genetic variation in the Dutch indigenous population and offers unique opportunities for science and the development of therapeutic strategies.   </a:t>
            </a:r>
          </a:p>
          <a:p>
            <a:r>
              <a:rPr lang="en-US" sz="1200" u="none" kern="1200">
                <a:solidFill>
                  <a:schemeClr val="tx1"/>
                </a:solidFill>
                <a:effectLst/>
                <a:latin typeface="+mn-lt"/>
                <a:ea typeface="+mn-ea"/>
                <a:cs typeface="+mn-cs"/>
              </a:rPr>
              <a:t> </a:t>
            </a:r>
          </a:p>
          <a:p>
            <a:r>
              <a:rPr lang="en-US" sz="1200" u="none" kern="1200">
                <a:solidFill>
                  <a:schemeClr val="tx1"/>
                </a:solidFill>
                <a:effectLst/>
                <a:latin typeface="+mn-lt"/>
                <a:ea typeface="+mn-ea"/>
                <a:cs typeface="+mn-cs"/>
              </a:rPr>
              <a:t>Many scientists throughout The Netherlands are using this data for their specific research questions. But how to share and use 750+ files with over 100TB of data in an efficient and scalable manner that is easily accessible from multiple locations? </a:t>
            </a:r>
          </a:p>
          <a:p>
            <a:r>
              <a:rPr lang="en-US" sz="1200" u="none" kern="1200">
                <a:solidFill>
                  <a:schemeClr val="tx1"/>
                </a:solidFill>
                <a:effectLst/>
                <a:latin typeface="+mn-lt"/>
                <a:ea typeface="+mn-ea"/>
                <a:cs typeface="+mn-cs"/>
              </a:rPr>
              <a:t>In this specific case, the group from Paul de Bakker  at the UMC Utrecht wants to analyze (subsets) of the GO-NL data at the local High-performance Computing (HPC) cluster . First, data needs to be synchronized between UMC Groningen and the GRID storage at SURFsara. This was done using the existing 10Gb lightpath connection between LOFAR in Groningen and SURFsara in Amsterdam ensuring a fast and reliable transfer of approximately 60TB of data. The data then needs to be split up in smaller chunks, so that subsets can more easily be downloaded and used at the local HPC cluster. This last step is currently in progress. An additional 60TB of GRID storage has been made available by SURFsara and together with people from SURFsara, we are implementing a custom solution that uses grid facilities to split the data in smaller chunks. For all of these steps, the support from SURFsara and SURFfnet has been critical, both in terms of providing resources (storage, high-speed connections and compute power) as well as providing expert knowledge about the design and implementation of the solution. </a:t>
            </a:r>
          </a:p>
          <a:p>
            <a:r>
              <a:rPr lang="en-US" sz="1200" u="none" kern="1200">
                <a:solidFill>
                  <a:schemeClr val="tx1"/>
                </a:solidFill>
                <a:effectLst/>
                <a:latin typeface="+mn-lt"/>
                <a:ea typeface="+mn-ea"/>
                <a:cs typeface="+mn-cs"/>
              </a:rPr>
              <a:t> </a:t>
            </a:r>
          </a:p>
          <a:p>
            <a:r>
              <a:rPr lang="en-US" sz="1200" u="none" kern="1200">
                <a:solidFill>
                  <a:schemeClr val="tx1"/>
                </a:solidFill>
                <a:effectLst/>
                <a:latin typeface="+mn-lt"/>
                <a:ea typeface="+mn-ea"/>
                <a:cs typeface="+mn-cs"/>
              </a:rPr>
              <a:t>For more information about:</a:t>
            </a:r>
          </a:p>
          <a:p>
            <a:r>
              <a:rPr lang="en-US" sz="1200" u="none" kern="1200">
                <a:solidFill>
                  <a:schemeClr val="tx1"/>
                </a:solidFill>
                <a:effectLst/>
                <a:latin typeface="+mn-lt"/>
                <a:ea typeface="+mn-ea"/>
                <a:cs typeface="+mn-cs"/>
              </a:rPr>
              <a:t>The Genome of The Netherlands: </a:t>
            </a:r>
            <a:r>
              <a:rPr lang="en-US" sz="1200" u="none" kern="1200">
                <a:solidFill>
                  <a:schemeClr val="tx1"/>
                </a:solidFill>
                <a:effectLst/>
                <a:latin typeface="+mn-lt"/>
                <a:ea typeface="+mn-ea"/>
                <a:cs typeface="+mn-cs"/>
                <a:hlinkClick r:id="rId3"/>
              </a:rPr>
              <a:t>http://www.nlgenome.nl</a:t>
            </a:r>
            <a:endParaRPr lang="en-US" sz="1200" u="none" kern="1200">
              <a:solidFill>
                <a:schemeClr val="tx1"/>
              </a:solidFill>
              <a:effectLst/>
              <a:latin typeface="+mn-lt"/>
              <a:ea typeface="+mn-ea"/>
              <a:cs typeface="+mn-cs"/>
            </a:endParaRPr>
          </a:p>
          <a:p>
            <a:r>
              <a:rPr lang="nl-NL" sz="1200" u="none" kern="1200">
                <a:solidFill>
                  <a:schemeClr val="tx1"/>
                </a:solidFill>
                <a:effectLst/>
                <a:latin typeface="+mn-lt"/>
                <a:ea typeface="+mn-ea"/>
                <a:cs typeface="+mn-cs"/>
              </a:rPr>
              <a:t>BBMRI-NL: </a:t>
            </a:r>
            <a:r>
              <a:rPr lang="en-US" sz="1200" u="none" kern="1200">
                <a:solidFill>
                  <a:schemeClr val="tx1"/>
                </a:solidFill>
                <a:effectLst/>
                <a:latin typeface="+mn-lt"/>
                <a:ea typeface="+mn-ea"/>
                <a:cs typeface="+mn-cs"/>
                <a:hlinkClick r:id="rId4"/>
              </a:rPr>
              <a:t>http://www.bbmri.nl</a:t>
            </a:r>
            <a:endParaRPr lang="en-US" sz="1200" u="none" kern="1200">
              <a:solidFill>
                <a:schemeClr val="tx1"/>
              </a:solidFill>
              <a:effectLst/>
              <a:latin typeface="+mn-lt"/>
              <a:ea typeface="+mn-ea"/>
              <a:cs typeface="+mn-cs"/>
            </a:endParaRPr>
          </a:p>
          <a:p>
            <a:r>
              <a:rPr lang="en-US" sz="1200" u="none" kern="1200">
                <a:solidFill>
                  <a:schemeClr val="tx1"/>
                </a:solidFill>
                <a:effectLst/>
                <a:latin typeface="+mn-lt"/>
                <a:ea typeface="+mn-ea"/>
                <a:cs typeface="+mn-cs"/>
              </a:rPr>
              <a:t>SurfSara: </a:t>
            </a:r>
            <a:r>
              <a:rPr lang="en-US" sz="1200" u="none" kern="1200">
                <a:solidFill>
                  <a:schemeClr val="tx1"/>
                </a:solidFill>
                <a:effectLst/>
                <a:latin typeface="+mn-lt"/>
                <a:ea typeface="+mn-ea"/>
                <a:cs typeface="+mn-cs"/>
                <a:hlinkClick r:id="rId5"/>
              </a:rPr>
              <a:t>http://www.surfsara.nl</a:t>
            </a:r>
            <a:endParaRPr lang="en-US" sz="1200" u="none" kern="1200">
              <a:solidFill>
                <a:schemeClr val="tx1"/>
              </a:solidFill>
              <a:effectLst/>
              <a:latin typeface="+mn-lt"/>
              <a:ea typeface="+mn-ea"/>
              <a:cs typeface="+mn-cs"/>
            </a:endParaRPr>
          </a:p>
          <a:p>
            <a:r>
              <a:rPr lang="en-US" sz="1200" u="none" kern="1200">
                <a:solidFill>
                  <a:schemeClr val="tx1"/>
                </a:solidFill>
                <a:effectLst/>
                <a:latin typeface="+mn-lt"/>
                <a:ea typeface="+mn-ea"/>
                <a:cs typeface="+mn-cs"/>
              </a:rPr>
              <a:t>Surfnet: </a:t>
            </a:r>
            <a:r>
              <a:rPr lang="en-US" sz="1200" u="none" kern="1200">
                <a:solidFill>
                  <a:schemeClr val="tx1"/>
                </a:solidFill>
                <a:effectLst/>
                <a:latin typeface="+mn-lt"/>
                <a:ea typeface="+mn-ea"/>
                <a:cs typeface="+mn-cs"/>
                <a:hlinkClick r:id="rId6"/>
              </a:rPr>
              <a:t>http://www.surfnet.nl</a:t>
            </a:r>
            <a:endParaRPr lang="en-US" sz="1200" u="none" kern="1200">
              <a:solidFill>
                <a:schemeClr val="tx1"/>
              </a:solidFill>
              <a:effectLst/>
              <a:latin typeface="+mn-lt"/>
              <a:ea typeface="+mn-ea"/>
              <a:cs typeface="+mn-cs"/>
            </a:endParaRPr>
          </a:p>
          <a:p>
            <a:r>
              <a:rPr lang="en-US" sz="1200" u="none" kern="1200">
                <a:solidFill>
                  <a:schemeClr val="tx1"/>
                </a:solidFill>
                <a:effectLst/>
                <a:latin typeface="+mn-lt"/>
                <a:ea typeface="+mn-ea"/>
                <a:cs typeface="+mn-cs"/>
              </a:rPr>
              <a:t> </a:t>
            </a:r>
          </a:p>
          <a:p>
            <a:r>
              <a:rPr lang="en-US" sz="1200" u="none" kern="1200">
                <a:solidFill>
                  <a:schemeClr val="tx1"/>
                </a:solidFill>
                <a:effectLst/>
                <a:latin typeface="+mn-lt"/>
                <a:ea typeface="+mn-ea"/>
                <a:cs typeface="+mn-cs"/>
              </a:rPr>
              <a:t> </a:t>
            </a:r>
          </a:p>
          <a:p>
            <a:r>
              <a:rPr lang="en-US" sz="1200" u="none" kern="1200">
                <a:solidFill>
                  <a:schemeClr val="tx1"/>
                </a:solidFill>
                <a:effectLst/>
                <a:latin typeface="+mn-lt"/>
                <a:ea typeface="+mn-ea"/>
                <a:cs typeface="+mn-cs"/>
              </a:rPr>
              <a:t> </a:t>
            </a:r>
          </a:p>
          <a:p>
            <a:r>
              <a:rPr lang="en-US" sz="1200" u="none" kern="1200">
                <a:solidFill>
                  <a:schemeClr val="tx1"/>
                </a:solidFill>
                <a:effectLst/>
                <a:latin typeface="+mn-lt"/>
                <a:ea typeface="+mn-ea"/>
                <a:cs typeface="+mn-cs"/>
              </a:rPr>
              <a:t> </a:t>
            </a:r>
            <a:r>
              <a:rPr lang="nl-NL" sz="1200" u="none" kern="1200">
                <a:solidFill>
                  <a:schemeClr val="tx1"/>
                </a:solidFill>
                <a:effectLst/>
                <a:latin typeface="+mn-lt"/>
                <a:ea typeface="+mn-ea"/>
                <a:cs typeface="+mn-cs"/>
              </a:rPr>
              <a:t>Waarom? In de titel graag iets over de toepassing</a:t>
            </a:r>
            <a:endParaRPr lang="en-US" sz="1200" u="none" kern="1200">
              <a:solidFill>
                <a:schemeClr val="tx1"/>
              </a:solidFill>
              <a:effectLst/>
              <a:latin typeface="+mn-lt"/>
              <a:ea typeface="+mn-ea"/>
              <a:cs typeface="+mn-cs"/>
            </a:endParaRPr>
          </a:p>
          <a:p>
            <a:r>
              <a:rPr lang="en-US" sz="1200" u="none" kern="1200">
                <a:solidFill>
                  <a:schemeClr val="tx1"/>
                </a:solidFill>
                <a:effectLst/>
                <a:latin typeface="+mn-lt"/>
                <a:ea typeface="+mn-ea"/>
                <a:cs typeface="+mn-cs"/>
              </a:rPr>
              <a:t> </a:t>
            </a:r>
            <a:r>
              <a:rPr lang="nl-NL" sz="1200" u="none" kern="1200">
                <a:solidFill>
                  <a:schemeClr val="tx1"/>
                </a:solidFill>
                <a:effectLst/>
                <a:latin typeface="+mn-lt"/>
                <a:ea typeface="+mn-ea"/>
                <a:cs typeface="+mn-cs"/>
              </a:rPr>
              <a:t>In de inleiding moet in een paar zinnen duidelijk worden wat de boodschap is van dit bericht. In de inhoud daaronder meer uitleg over de inhoud,, Niet met 2010 beginnen dat is 3 jaar geleden!! Het gaat om nu, wat is er zo interessant? Dat meteen in de inleiding.</a:t>
            </a:r>
            <a:endParaRPr lang="en-US" sz="1200" u="none" kern="1200">
              <a:solidFill>
                <a:schemeClr val="tx1"/>
              </a:solidFill>
              <a:effectLst/>
              <a:latin typeface="+mn-lt"/>
              <a:ea typeface="+mn-ea"/>
              <a:cs typeface="+mn-cs"/>
            </a:endParaRPr>
          </a:p>
          <a:p>
            <a:r>
              <a:rPr lang="en-US" sz="1200" u="none" kern="1200">
                <a:solidFill>
                  <a:schemeClr val="tx1"/>
                </a:solidFill>
                <a:effectLst/>
                <a:latin typeface="+mn-lt"/>
                <a:ea typeface="+mn-ea"/>
                <a:cs typeface="+mn-cs"/>
              </a:rPr>
              <a:t> Wat dan precies?</a:t>
            </a:r>
          </a:p>
          <a:p>
            <a:r>
              <a:rPr lang="en-US" sz="1200" u="none" kern="1200">
                <a:solidFill>
                  <a:schemeClr val="tx1"/>
                </a:solidFill>
                <a:effectLst/>
                <a:latin typeface="+mn-lt"/>
                <a:ea typeface="+mn-ea"/>
                <a:cs typeface="+mn-cs"/>
              </a:rPr>
              <a:t> Wie zijn dat?</a:t>
            </a:r>
          </a:p>
          <a:p>
            <a:r>
              <a:rPr lang="en-US" sz="1200" u="none" kern="1200">
                <a:solidFill>
                  <a:schemeClr val="tx1"/>
                </a:solidFill>
                <a:effectLst/>
                <a:latin typeface="+mn-lt"/>
                <a:ea typeface="+mn-ea"/>
                <a:cs typeface="+mn-cs"/>
              </a:rPr>
              <a:t> Waarom willen ze dat?</a:t>
            </a:r>
          </a:p>
          <a:p>
            <a:r>
              <a:rPr lang="en-US" sz="1200" u="none" kern="1200">
                <a:solidFill>
                  <a:schemeClr val="tx1"/>
                </a:solidFill>
                <a:effectLst/>
                <a:latin typeface="+mn-lt"/>
                <a:ea typeface="+mn-ea"/>
                <a:cs typeface="+mn-cs"/>
              </a:rPr>
              <a:t> Borstklopperij.. niet interessant</a:t>
            </a:r>
          </a:p>
          <a:p>
            <a:endParaRPr lang="nl-NL" u="none"/>
          </a:p>
        </p:txBody>
      </p:sp>
      <p:sp>
        <p:nvSpPr>
          <p:cNvPr id="4" name="Slide Number Placeholder 3"/>
          <p:cNvSpPr>
            <a:spLocks noGrp="1"/>
          </p:cNvSpPr>
          <p:nvPr>
            <p:ph type="sldNum" sz="quarter" idx="10"/>
          </p:nvPr>
        </p:nvSpPr>
        <p:spPr/>
        <p:txBody>
          <a:bodyPr/>
          <a:lstStyle/>
          <a:p>
            <a:fld id="{A8D6C55C-0240-4843-84EC-78635DBA322E}" type="slidenum">
              <a:rPr lang="nl-NL" smtClean="0"/>
              <a:pPr/>
              <a:t>25</a:t>
            </a:fld>
            <a:endParaRPr lang="nl-NL"/>
          </a:p>
        </p:txBody>
      </p:sp>
    </p:spTree>
    <p:extLst>
      <p:ext uri="{BB962C8B-B14F-4D97-AF65-F5344CB8AC3E}">
        <p14:creationId xmlns:p14="http://schemas.microsoft.com/office/powerpoint/2010/main" val="2495408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Online collaboration and identity management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Forget the hassle of managing multiple accounts to access shared storage, databases and tools. </a:t>
            </a:r>
            <a:r>
              <a:rPr lang="en-US" sz="1200" kern="1200" dirty="0" err="1" smtClean="0">
                <a:solidFill>
                  <a:schemeClr val="tx1"/>
                </a:solidFill>
                <a:effectLst/>
                <a:latin typeface="+mn-lt"/>
                <a:ea typeface="+mn-ea"/>
                <a:cs typeface="+mn-cs"/>
              </a:rPr>
              <a:t>SURFconext</a:t>
            </a:r>
            <a:r>
              <a:rPr lang="en-US" sz="1200" kern="1200" dirty="0" smtClean="0">
                <a:solidFill>
                  <a:schemeClr val="tx1"/>
                </a:solidFill>
                <a:effectLst/>
                <a:latin typeface="+mn-lt"/>
                <a:ea typeface="+mn-ea"/>
                <a:cs typeface="+mn-cs"/>
              </a:rPr>
              <a:t> offers researchers from various research institutes across Europe single sign-on access to an abundance of (non) commercial research services e.g. SURF </a:t>
            </a:r>
            <a:r>
              <a:rPr lang="en-US" sz="1200" kern="1200" dirty="0" err="1" smtClean="0">
                <a:solidFill>
                  <a:schemeClr val="tx1"/>
                </a:solidFill>
                <a:effectLst/>
                <a:latin typeface="+mn-lt"/>
                <a:ea typeface="+mn-ea"/>
                <a:cs typeface="+mn-cs"/>
              </a:rPr>
              <a:t>FileSender</a:t>
            </a:r>
            <a:r>
              <a:rPr lang="en-US" sz="1200" kern="1200" dirty="0" smtClean="0">
                <a:solidFill>
                  <a:schemeClr val="tx1"/>
                </a:solidFill>
                <a:effectLst/>
                <a:latin typeface="+mn-lt"/>
                <a:ea typeface="+mn-ea"/>
                <a:cs typeface="+mn-cs"/>
              </a:rPr>
              <a:t> to send and receive large research files in a secure and fast way. For research groups aiming to share their resources with colleagues elsewhere, account management can be simplified by re-using institutional credentials.</a:t>
            </a:r>
          </a:p>
          <a:p>
            <a:endParaRPr lang="en-GB" dirty="0"/>
          </a:p>
        </p:txBody>
      </p:sp>
      <p:sp>
        <p:nvSpPr>
          <p:cNvPr id="4" name="Slide Number Placeholder 3"/>
          <p:cNvSpPr>
            <a:spLocks noGrp="1"/>
          </p:cNvSpPr>
          <p:nvPr>
            <p:ph type="sldNum" sz="quarter" idx="10"/>
          </p:nvPr>
        </p:nvSpPr>
        <p:spPr/>
        <p:txBody>
          <a:bodyPr/>
          <a:lstStyle/>
          <a:p>
            <a:fld id="{A8D6C55C-0240-4843-84EC-78635DBA322E}" type="slidenum">
              <a:rPr lang="nl-NL" smtClean="0"/>
              <a:pPr/>
              <a:t>26</a:t>
            </a:fld>
            <a:endParaRPr lang="nl-NL"/>
          </a:p>
        </p:txBody>
      </p:sp>
    </p:spTree>
    <p:extLst>
      <p:ext uri="{BB962C8B-B14F-4D97-AF65-F5344CB8AC3E}">
        <p14:creationId xmlns:p14="http://schemas.microsoft.com/office/powerpoint/2010/main" val="2102925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nl-NL" dirty="0" err="1" smtClean="0"/>
              <a:t>Another</a:t>
            </a:r>
            <a:r>
              <a:rPr lang="nl-NL" dirty="0" smtClean="0"/>
              <a:t> important factor: </a:t>
            </a:r>
            <a:r>
              <a:rPr lang="nl-NL" dirty="0" err="1" smtClean="0"/>
              <a:t>Interaction</a:t>
            </a:r>
            <a:r>
              <a:rPr lang="nl-NL" dirty="0" smtClean="0"/>
              <a:t>, </a:t>
            </a:r>
            <a:r>
              <a:rPr lang="nl-NL" dirty="0" err="1" smtClean="0"/>
              <a:t>know</a:t>
            </a:r>
            <a:r>
              <a:rPr lang="nl-NL" dirty="0" smtClean="0"/>
              <a:t> </a:t>
            </a:r>
            <a:r>
              <a:rPr lang="nl-NL" dirty="0" err="1" smtClean="0"/>
              <a:t>your</a:t>
            </a:r>
            <a:r>
              <a:rPr lang="nl-NL" dirty="0" smtClean="0"/>
              <a:t> </a:t>
            </a:r>
            <a:r>
              <a:rPr lang="nl-NL" dirty="0" err="1" smtClean="0"/>
              <a:t>peers</a:t>
            </a:r>
            <a:r>
              <a:rPr lang="nl-NL" dirty="0" smtClean="0"/>
              <a:t>, </a:t>
            </a:r>
            <a:r>
              <a:rPr lang="nl-NL" dirty="0" err="1" smtClean="0"/>
              <a:t>collaborate</a:t>
            </a:r>
            <a:r>
              <a:rPr lang="nl-NL" dirty="0" smtClean="0"/>
              <a:t>, share data, share resources, share </a:t>
            </a:r>
            <a:r>
              <a:rPr lang="nl-NL" dirty="0" err="1" smtClean="0"/>
              <a:t>knowledge</a:t>
            </a:r>
            <a:r>
              <a:rPr lang="nl-NL" dirty="0" smtClean="0"/>
              <a:t>,</a:t>
            </a:r>
            <a:r>
              <a:rPr lang="nl-NL" baseline="0" dirty="0" smtClean="0"/>
              <a:t> </a:t>
            </a:r>
            <a:r>
              <a:rPr lang="nl-NL" baseline="0" dirty="0" err="1" smtClean="0"/>
              <a:t>publish</a:t>
            </a:r>
            <a:r>
              <a:rPr lang="nl-NL" baseline="0" dirty="0" smtClean="0"/>
              <a:t> </a:t>
            </a:r>
            <a:r>
              <a:rPr lang="nl-NL" baseline="0" dirty="0" err="1" smtClean="0"/>
              <a:t>together</a:t>
            </a:r>
            <a:r>
              <a:rPr lang="nl-NL" baseline="0" dirty="0" smtClean="0"/>
              <a:t>.....</a:t>
            </a:r>
          </a:p>
          <a:p>
            <a:endParaRPr lang="nl-NL" baseline="0" dirty="0" smtClean="0"/>
          </a:p>
          <a:p>
            <a:r>
              <a:rPr lang="nl-NL" baseline="0" dirty="0" err="1" smtClean="0"/>
              <a:t>Collaboration</a:t>
            </a:r>
            <a:r>
              <a:rPr lang="nl-NL" baseline="0" dirty="0" smtClean="0"/>
              <a:t> is the new </a:t>
            </a:r>
            <a:r>
              <a:rPr lang="nl-NL" baseline="0" dirty="0" err="1" smtClean="0"/>
              <a:t>competition</a:t>
            </a:r>
            <a:r>
              <a:rPr lang="nl-NL" baseline="0" dirty="0" smtClean="0"/>
              <a:t>.</a:t>
            </a:r>
          </a:p>
          <a:p>
            <a:endParaRPr lang="nl-NL" baseline="0" dirty="0" smtClean="0"/>
          </a:p>
          <a:p>
            <a:r>
              <a:rPr lang="nl-NL" baseline="0" dirty="0" err="1" smtClean="0"/>
              <a:t>reuse</a:t>
            </a:r>
            <a:r>
              <a:rPr lang="nl-NL" baseline="0" dirty="0" smtClean="0"/>
              <a:t> </a:t>
            </a:r>
            <a:r>
              <a:rPr lang="nl-NL" baseline="0" dirty="0" err="1" smtClean="0"/>
              <a:t>existing</a:t>
            </a:r>
            <a:r>
              <a:rPr lang="nl-NL" baseline="0" dirty="0" smtClean="0"/>
              <a:t> </a:t>
            </a:r>
            <a:r>
              <a:rPr lang="nl-NL" baseline="0" dirty="0" err="1" smtClean="0"/>
              <a:t>middleware</a:t>
            </a:r>
            <a:r>
              <a:rPr lang="nl-NL" baseline="0" dirty="0" smtClean="0"/>
              <a:t> </a:t>
            </a:r>
            <a:r>
              <a:rPr lang="nl-NL" baseline="0" dirty="0" err="1" smtClean="0"/>
              <a:t>solutions</a:t>
            </a:r>
            <a:r>
              <a:rPr lang="nl-NL" baseline="0" dirty="0" smtClean="0"/>
              <a:t>, open </a:t>
            </a:r>
            <a:r>
              <a:rPr lang="nl-NL" baseline="0" dirty="0" err="1" smtClean="0"/>
              <a:t>standards</a:t>
            </a:r>
            <a:r>
              <a:rPr lang="nl-NL" baseline="0" dirty="0" smtClean="0"/>
              <a:t> </a:t>
            </a:r>
            <a:r>
              <a:rPr lang="nl-NL" baseline="0" dirty="0" err="1" smtClean="0"/>
              <a:t>and</a:t>
            </a:r>
            <a:r>
              <a:rPr lang="nl-NL" baseline="0" dirty="0" smtClean="0"/>
              <a:t> </a:t>
            </a:r>
            <a:r>
              <a:rPr lang="nl-NL" baseline="0" dirty="0" err="1" smtClean="0"/>
              <a:t>concepts</a:t>
            </a:r>
            <a:r>
              <a:rPr lang="nl-NL" baseline="0" dirty="0" smtClean="0"/>
              <a:t>, do </a:t>
            </a:r>
            <a:r>
              <a:rPr lang="nl-NL" baseline="0" dirty="0" err="1" smtClean="0"/>
              <a:t>not</a:t>
            </a:r>
            <a:r>
              <a:rPr lang="nl-NL" baseline="0" dirty="0" smtClean="0"/>
              <a:t> re-</a:t>
            </a:r>
            <a:r>
              <a:rPr lang="nl-NL" baseline="0" dirty="0" err="1" smtClean="0"/>
              <a:t>invent</a:t>
            </a:r>
            <a:r>
              <a:rPr lang="nl-NL" baseline="0" dirty="0" smtClean="0"/>
              <a:t> the </a:t>
            </a:r>
            <a:r>
              <a:rPr lang="nl-NL" baseline="0" dirty="0" err="1" smtClean="0"/>
              <a:t>wheel</a:t>
            </a:r>
            <a:r>
              <a:rPr lang="nl-NL" baseline="0" dirty="0" smtClean="0"/>
              <a:t> </a:t>
            </a:r>
            <a:endParaRPr lang="nl-NL" dirty="0"/>
          </a:p>
        </p:txBody>
      </p:sp>
      <p:sp>
        <p:nvSpPr>
          <p:cNvPr id="4" name="Footer Placeholder 3"/>
          <p:cNvSpPr>
            <a:spLocks noGrp="1"/>
          </p:cNvSpPr>
          <p:nvPr>
            <p:ph type="ftr" sz="quarter" idx="10"/>
          </p:nvPr>
        </p:nvSpPr>
        <p:spPr/>
        <p:txBody>
          <a:bodyPr/>
          <a:lstStyle/>
          <a:p>
            <a:r>
              <a:rPr lang="nl-NL" smtClean="0"/>
              <a:t>Klik hier voor titel presentatie</a:t>
            </a:r>
            <a:endParaRPr lang="nl-NL"/>
          </a:p>
        </p:txBody>
      </p:sp>
      <p:sp>
        <p:nvSpPr>
          <p:cNvPr id="5" name="Slide Number Placeholder 4"/>
          <p:cNvSpPr>
            <a:spLocks noGrp="1"/>
          </p:cNvSpPr>
          <p:nvPr>
            <p:ph type="sldNum" sz="quarter" idx="11"/>
          </p:nvPr>
        </p:nvSpPr>
        <p:spPr/>
        <p:txBody>
          <a:bodyPr/>
          <a:lstStyle/>
          <a:p>
            <a:fld id="{C0A35430-7F03-4E1A-8986-B6FF47FA9601}" type="slidenum">
              <a:rPr lang="nl-NL" smtClean="0"/>
              <a:t>28</a:t>
            </a:fld>
            <a:endParaRPr lang="nl-NL"/>
          </a:p>
        </p:txBody>
      </p:sp>
    </p:spTree>
    <p:extLst>
      <p:ext uri="{BB962C8B-B14F-4D97-AF65-F5344CB8AC3E}">
        <p14:creationId xmlns:p14="http://schemas.microsoft.com/office/powerpoint/2010/main" val="1050387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8D6C55C-0240-4843-84EC-78635DBA322E}" type="slidenum">
              <a:rPr lang="nl-NL" smtClean="0"/>
              <a:pPr/>
              <a:t>3</a:t>
            </a:fld>
            <a:endParaRPr lang="nl-NL"/>
          </a:p>
        </p:txBody>
      </p:sp>
    </p:spTree>
    <p:extLst>
      <p:ext uri="{BB962C8B-B14F-4D97-AF65-F5344CB8AC3E}">
        <p14:creationId xmlns:p14="http://schemas.microsoft.com/office/powerpoint/2010/main" val="1062302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Advanced visualization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Would you like to obtain more insight in your scientific data? Our experts and advanced visualization tools will help you to identify complex patterns and unforeseen phenomena. We provide a dedicated cluster with GPUs for (interactive) visualization of large datasets, which you can access from your workplace as a remote desktop. If you have lots of data to show, try our </a:t>
            </a:r>
            <a:r>
              <a:rPr lang="en-US" sz="1200" kern="1200" dirty="0" err="1" smtClean="0">
                <a:solidFill>
                  <a:schemeClr val="tx1"/>
                </a:solidFill>
                <a:effectLst/>
                <a:latin typeface="+mn-lt"/>
                <a:ea typeface="+mn-ea"/>
                <a:cs typeface="+mn-cs"/>
              </a:rPr>
              <a:t>Collaboratorium</a:t>
            </a:r>
            <a:r>
              <a:rPr lang="en-US" sz="1200" kern="1200" dirty="0" smtClean="0">
                <a:solidFill>
                  <a:schemeClr val="tx1"/>
                </a:solidFill>
                <a:effectLst/>
                <a:latin typeface="+mn-lt"/>
                <a:ea typeface="+mn-ea"/>
                <a:cs typeface="+mn-cs"/>
              </a:rPr>
              <a:t> for displaying high-resolution visualizations.</a:t>
            </a:r>
          </a:p>
          <a:p>
            <a:endParaRPr lang="en-GB" dirty="0"/>
          </a:p>
        </p:txBody>
      </p:sp>
      <p:sp>
        <p:nvSpPr>
          <p:cNvPr id="4" name="Slide Number Placeholder 3"/>
          <p:cNvSpPr>
            <a:spLocks noGrp="1"/>
          </p:cNvSpPr>
          <p:nvPr>
            <p:ph type="sldNum" sz="quarter" idx="10"/>
          </p:nvPr>
        </p:nvSpPr>
        <p:spPr/>
        <p:txBody>
          <a:bodyPr/>
          <a:lstStyle/>
          <a:p>
            <a:fld id="{A8D6C55C-0240-4843-84EC-78635DBA322E}" type="slidenum">
              <a:rPr lang="nl-NL" smtClean="0"/>
              <a:pPr/>
              <a:t>32</a:t>
            </a:fld>
            <a:endParaRPr lang="nl-NL"/>
          </a:p>
        </p:txBody>
      </p:sp>
    </p:spTree>
    <p:extLst>
      <p:ext uri="{BB962C8B-B14F-4D97-AF65-F5344CB8AC3E}">
        <p14:creationId xmlns:p14="http://schemas.microsoft.com/office/powerpoint/2010/main" val="1863376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NLeScience center  - tudelft aardwetenschappen.</a:t>
            </a:r>
            <a:r>
              <a:rPr lang="nl-NL" baseline="0"/>
              <a:t>  cevil</a:t>
            </a:r>
          </a:p>
          <a:p>
            <a:r>
              <a:rPr lang="nl-NL" baseline="0"/>
              <a:t>kloppend hart – AMC - </a:t>
            </a:r>
            <a:endParaRPr lang="nl-NL"/>
          </a:p>
        </p:txBody>
      </p:sp>
      <p:sp>
        <p:nvSpPr>
          <p:cNvPr id="4" name="Slide Number Placeholder 3"/>
          <p:cNvSpPr>
            <a:spLocks noGrp="1"/>
          </p:cNvSpPr>
          <p:nvPr>
            <p:ph type="sldNum" sz="quarter" idx="10"/>
          </p:nvPr>
        </p:nvSpPr>
        <p:spPr/>
        <p:txBody>
          <a:bodyPr/>
          <a:lstStyle/>
          <a:p>
            <a:fld id="{A8D6C55C-0240-4843-84EC-78635DBA322E}" type="slidenum">
              <a:rPr lang="nl-NL" smtClean="0"/>
              <a:pPr/>
              <a:t>33</a:t>
            </a:fld>
            <a:endParaRPr lang="nl-NL"/>
          </a:p>
        </p:txBody>
      </p:sp>
    </p:spTree>
    <p:extLst>
      <p:ext uri="{BB962C8B-B14F-4D97-AF65-F5344CB8AC3E}">
        <p14:creationId xmlns:p14="http://schemas.microsoft.com/office/powerpoint/2010/main" val="139139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Integration support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Your research may require specialized skills or scientific support that go beyond the standard support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For that purpose The Netherlands </a:t>
            </a:r>
            <a:r>
              <a:rPr lang="en-US" sz="1200" kern="1200" dirty="0" err="1">
                <a:solidFill>
                  <a:schemeClr val="tx1"/>
                </a:solidFill>
                <a:effectLst/>
                <a:latin typeface="+mn-lt"/>
                <a:ea typeface="+mn-ea"/>
                <a:cs typeface="+mn-cs"/>
              </a:rPr>
              <a:t>eScience</a:t>
            </a:r>
            <a:r>
              <a:rPr lang="en-US" sz="1200" kern="1200" dirty="0">
                <a:solidFill>
                  <a:schemeClr val="tx1"/>
                </a:solidFill>
                <a:effectLst/>
                <a:latin typeface="+mn-lt"/>
                <a:ea typeface="+mn-ea"/>
                <a:cs typeface="+mn-cs"/>
              </a:rPr>
              <a:t> Center offers dedicated support by connecting today’s technological possibilities with the inspirational thinking by scientists. The </a:t>
            </a:r>
            <a:r>
              <a:rPr lang="en-US" sz="1200" kern="1200" dirty="0" err="1">
                <a:solidFill>
                  <a:schemeClr val="tx1"/>
                </a:solidFill>
                <a:effectLst/>
                <a:latin typeface="+mn-lt"/>
                <a:ea typeface="+mn-ea"/>
                <a:cs typeface="+mn-cs"/>
              </a:rPr>
              <a:t>eScience</a:t>
            </a:r>
            <a:r>
              <a:rPr lang="en-US" sz="1200" kern="1200" dirty="0">
                <a:solidFill>
                  <a:schemeClr val="tx1"/>
                </a:solidFill>
                <a:effectLst/>
                <a:latin typeface="+mn-lt"/>
                <a:ea typeface="+mn-ea"/>
                <a:cs typeface="+mn-cs"/>
              </a:rPr>
              <a:t> methods include: cross-type data integration, data-driven simulations &amp; multi-scale modeling, </a:t>
            </a:r>
            <a:r>
              <a:rPr lang="en-US" sz="1200" kern="1200" dirty="0" err="1">
                <a:solidFill>
                  <a:schemeClr val="tx1"/>
                </a:solidFill>
                <a:effectLst/>
                <a:latin typeface="+mn-lt"/>
                <a:ea typeface="+mn-ea"/>
                <a:cs typeface="+mn-cs"/>
              </a:rPr>
              <a:t>exascale</a:t>
            </a:r>
            <a:r>
              <a:rPr lang="en-US" sz="1200" kern="1200" dirty="0">
                <a:solidFill>
                  <a:schemeClr val="tx1"/>
                </a:solidFill>
                <a:effectLst/>
                <a:latin typeface="+mn-lt"/>
                <a:ea typeface="+mn-ea"/>
                <a:cs typeface="+mn-cs"/>
              </a:rPr>
              <a:t> (distributed) computing and data-intensive experiments and </a:t>
            </a:r>
            <a:r>
              <a:rPr lang="en-US" sz="1200" kern="1200" dirty="0" err="1">
                <a:solidFill>
                  <a:schemeClr val="tx1"/>
                </a:solidFill>
                <a:effectLst/>
                <a:latin typeface="+mn-lt"/>
                <a:ea typeface="+mn-ea"/>
                <a:cs typeface="+mn-cs"/>
              </a:rPr>
              <a:t>visualisation</a:t>
            </a:r>
            <a:r>
              <a:rPr lang="en-US" sz="1200" kern="1200">
                <a:solidFill>
                  <a:schemeClr val="tx1"/>
                </a:solidFill>
                <a:effectLst/>
                <a:latin typeface="+mn-lt"/>
                <a:ea typeface="+mn-ea"/>
                <a:cs typeface="+mn-cs"/>
              </a:rPr>
              <a:t> &amp; analytics.</a:t>
            </a:r>
          </a:p>
          <a:p>
            <a:endParaRPr lang="en-GB"/>
          </a:p>
        </p:txBody>
      </p:sp>
      <p:sp>
        <p:nvSpPr>
          <p:cNvPr id="4" name="Slide Number Placeholder 3"/>
          <p:cNvSpPr>
            <a:spLocks noGrp="1"/>
          </p:cNvSpPr>
          <p:nvPr>
            <p:ph type="sldNum" sz="quarter" idx="10"/>
          </p:nvPr>
        </p:nvSpPr>
        <p:spPr/>
        <p:txBody>
          <a:bodyPr/>
          <a:lstStyle/>
          <a:p>
            <a:fld id="{A8D6C55C-0240-4843-84EC-78635DBA322E}" type="slidenum">
              <a:rPr lang="nl-NL" smtClean="0">
                <a:solidFill>
                  <a:prstClr val="black"/>
                </a:solidFill>
              </a:rPr>
              <a:pPr/>
              <a:t>34</a:t>
            </a:fld>
            <a:endParaRPr lang="nl-NL">
              <a:solidFill>
                <a:prstClr val="black"/>
              </a:solidFill>
            </a:endParaRPr>
          </a:p>
        </p:txBody>
      </p:sp>
    </p:spTree>
    <p:extLst>
      <p:ext uri="{BB962C8B-B14F-4D97-AF65-F5344CB8AC3E}">
        <p14:creationId xmlns:p14="http://schemas.microsoft.com/office/powerpoint/2010/main" val="461797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examples</a:t>
            </a:r>
          </a:p>
        </p:txBody>
      </p:sp>
      <p:sp>
        <p:nvSpPr>
          <p:cNvPr id="4" name="Slide Number Placeholder 3"/>
          <p:cNvSpPr>
            <a:spLocks noGrp="1"/>
          </p:cNvSpPr>
          <p:nvPr>
            <p:ph type="sldNum" sz="quarter" idx="10"/>
          </p:nvPr>
        </p:nvSpPr>
        <p:spPr/>
        <p:txBody>
          <a:bodyPr/>
          <a:lstStyle/>
          <a:p>
            <a:fld id="{A8D6C55C-0240-4843-84EC-78635DBA322E}" type="slidenum">
              <a:rPr lang="nl-NL" smtClean="0">
                <a:solidFill>
                  <a:prstClr val="black"/>
                </a:solidFill>
              </a:rPr>
              <a:pPr/>
              <a:t>35</a:t>
            </a:fld>
            <a:endParaRPr lang="nl-NL">
              <a:solidFill>
                <a:prstClr val="black"/>
              </a:solidFill>
            </a:endParaRPr>
          </a:p>
        </p:txBody>
      </p:sp>
    </p:spTree>
    <p:extLst>
      <p:ext uri="{BB962C8B-B14F-4D97-AF65-F5344CB8AC3E}">
        <p14:creationId xmlns:p14="http://schemas.microsoft.com/office/powerpoint/2010/main" val="1164923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Sim</a:t>
            </a:r>
            <a:r>
              <a:rPr lang="en-GB" dirty="0" smtClean="0"/>
              <a:t> </a:t>
            </a:r>
            <a:r>
              <a:rPr lang="en-GB" baseline="0" dirty="0" smtClean="0"/>
              <a:t>three or more actors may need to be involved. </a:t>
            </a:r>
          </a:p>
          <a:p>
            <a:endParaRPr lang="en-GB" baseline="0" dirty="0" smtClean="0"/>
          </a:p>
          <a:p>
            <a:r>
              <a:rPr lang="en-GB" baseline="0" dirty="0" smtClean="0"/>
              <a:t>E.g. the scientist (as the customer), </a:t>
            </a:r>
          </a:p>
          <a:p>
            <a:r>
              <a:rPr lang="en-GB" baseline="0" dirty="0" smtClean="0"/>
              <a:t>the local ICT supporter as facilitator/supporter for </a:t>
            </a:r>
            <a:r>
              <a:rPr lang="en-GB" baseline="0" dirty="0" err="1" smtClean="0"/>
              <a:t>selfhosted</a:t>
            </a:r>
            <a:r>
              <a:rPr lang="en-GB" baseline="0" dirty="0" smtClean="0"/>
              <a:t> facilities, as </a:t>
            </a:r>
            <a:r>
              <a:rPr lang="en-GB" baseline="0" dirty="0" err="1" smtClean="0"/>
              <a:t>faciltator</a:t>
            </a:r>
            <a:r>
              <a:rPr lang="en-GB" baseline="0" dirty="0" smtClean="0"/>
              <a:t> to enable the use or point to 3</a:t>
            </a:r>
            <a:r>
              <a:rPr lang="en-GB" baseline="30000" dirty="0" smtClean="0"/>
              <a:t>rd</a:t>
            </a:r>
            <a:r>
              <a:rPr lang="en-GB" baseline="0" dirty="0" smtClean="0"/>
              <a:t> solutions.</a:t>
            </a:r>
          </a:p>
          <a:p>
            <a:r>
              <a:rPr lang="en-GB" baseline="0" dirty="0" smtClean="0"/>
              <a:t>SURF representative as facilitator/supporter for SURF facilities</a:t>
            </a:r>
          </a:p>
          <a:p>
            <a:endParaRPr lang="en-GB" baseline="0" dirty="0" smtClean="0"/>
          </a:p>
          <a:p>
            <a:r>
              <a:rPr lang="en-GB" baseline="0" dirty="0" smtClean="0"/>
              <a:t>These three need to interact and orchestrate the whole process. (unfortunately most often there is some degree of tailoring, not run of the mill yet)</a:t>
            </a:r>
            <a:endParaRPr lang="en-GB" dirty="0"/>
          </a:p>
        </p:txBody>
      </p:sp>
      <p:sp>
        <p:nvSpPr>
          <p:cNvPr id="4" name="Slide Number Placeholder 3"/>
          <p:cNvSpPr>
            <a:spLocks noGrp="1"/>
          </p:cNvSpPr>
          <p:nvPr>
            <p:ph type="sldNum" sz="quarter" idx="10"/>
          </p:nvPr>
        </p:nvSpPr>
        <p:spPr/>
        <p:txBody>
          <a:bodyPr/>
          <a:lstStyle/>
          <a:p>
            <a:fld id="{A8D6C55C-0240-4843-84EC-78635DBA322E}" type="slidenum">
              <a:rPr lang="nl-NL" smtClean="0"/>
              <a:pPr/>
              <a:t>38</a:t>
            </a:fld>
            <a:endParaRPr lang="nl-NL"/>
          </a:p>
        </p:txBody>
      </p:sp>
    </p:spTree>
    <p:extLst>
      <p:ext uri="{BB962C8B-B14F-4D97-AF65-F5344CB8AC3E}">
        <p14:creationId xmlns:p14="http://schemas.microsoft.com/office/powerpoint/2010/main" val="2105779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6C55C-0240-4843-84EC-78635DBA322E}" type="slidenum">
              <a:rPr lang="nl-NL" smtClean="0"/>
              <a:pPr/>
              <a:t>42</a:t>
            </a:fld>
            <a:endParaRPr lang="nl-NL"/>
          </a:p>
        </p:txBody>
      </p:sp>
    </p:spTree>
    <p:extLst>
      <p:ext uri="{BB962C8B-B14F-4D97-AF65-F5344CB8AC3E}">
        <p14:creationId xmlns:p14="http://schemas.microsoft.com/office/powerpoint/2010/main" val="1614840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[Optional slide] This looks pretty much like you’re need</a:t>
            </a:r>
            <a:r>
              <a:rPr lang="en-GB" baseline="0" dirty="0" smtClean="0"/>
              <a:t> solutions for every step in this (modified) life cycle.</a:t>
            </a:r>
            <a:endParaRPr lang="en-GB" dirty="0"/>
          </a:p>
        </p:txBody>
      </p:sp>
      <p:sp>
        <p:nvSpPr>
          <p:cNvPr id="4" name="Slide Number Placeholder 3"/>
          <p:cNvSpPr>
            <a:spLocks noGrp="1"/>
          </p:cNvSpPr>
          <p:nvPr>
            <p:ph type="sldNum" sz="quarter" idx="10"/>
          </p:nvPr>
        </p:nvSpPr>
        <p:spPr/>
        <p:txBody>
          <a:bodyPr/>
          <a:lstStyle/>
          <a:p>
            <a:fld id="{A8D6C55C-0240-4843-84EC-78635DBA322E}" type="slidenum">
              <a:rPr lang="nl-NL" smtClean="0"/>
              <a:pPr/>
              <a:t>4</a:t>
            </a:fld>
            <a:endParaRPr lang="nl-NL"/>
          </a:p>
        </p:txBody>
      </p:sp>
    </p:spTree>
    <p:extLst>
      <p:ext uri="{BB962C8B-B14F-4D97-AF65-F5344CB8AC3E}">
        <p14:creationId xmlns:p14="http://schemas.microsoft.com/office/powerpoint/2010/main" val="1362033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[Optional slide] This looks pretty much like you’re need</a:t>
            </a:r>
            <a:r>
              <a:rPr lang="en-GB" baseline="0" dirty="0" smtClean="0"/>
              <a:t> solutions for every step in this (modified) life cycle.</a:t>
            </a:r>
          </a:p>
          <a:p>
            <a:endParaRPr lang="en-GB" baseline="0" dirty="0" smtClean="0"/>
          </a:p>
          <a:p>
            <a:r>
              <a:rPr lang="en-GB" baseline="0" dirty="0" err="1" smtClean="0"/>
              <a:t>Analyzing</a:t>
            </a:r>
            <a:r>
              <a:rPr lang="en-GB" baseline="0" dirty="0" smtClean="0"/>
              <a:t> and interpreting data</a:t>
            </a:r>
            <a:endParaRPr lang="en-GB" dirty="0"/>
          </a:p>
        </p:txBody>
      </p:sp>
      <p:sp>
        <p:nvSpPr>
          <p:cNvPr id="4" name="Slide Number Placeholder 3"/>
          <p:cNvSpPr>
            <a:spLocks noGrp="1"/>
          </p:cNvSpPr>
          <p:nvPr>
            <p:ph type="sldNum" sz="quarter" idx="10"/>
          </p:nvPr>
        </p:nvSpPr>
        <p:spPr/>
        <p:txBody>
          <a:bodyPr/>
          <a:lstStyle/>
          <a:p>
            <a:fld id="{A8D6C55C-0240-4843-84EC-78635DBA322E}" type="slidenum">
              <a:rPr lang="nl-NL" smtClean="0"/>
              <a:pPr/>
              <a:t>5</a:t>
            </a:fld>
            <a:endParaRPr lang="nl-NL"/>
          </a:p>
        </p:txBody>
      </p:sp>
    </p:spTree>
    <p:extLst>
      <p:ext uri="{BB962C8B-B14F-4D97-AF65-F5344CB8AC3E}">
        <p14:creationId xmlns:p14="http://schemas.microsoft.com/office/powerpoint/2010/main" val="102423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b="1" u="none" kern="1200">
                <a:solidFill>
                  <a:schemeClr val="tx1"/>
                </a:solidFill>
                <a:effectLst/>
                <a:latin typeface="+mn-lt"/>
                <a:ea typeface="+mn-ea"/>
                <a:cs typeface="+mn-cs"/>
              </a:rPr>
              <a:t>SURFsara and SURFnet facilitate access to GO-NL data</a:t>
            </a:r>
            <a:r>
              <a:rPr lang="en-US" sz="1200" u="none" kern="1200">
                <a:solidFill>
                  <a:schemeClr val="tx1"/>
                </a:solidFill>
                <a:effectLst/>
                <a:latin typeface="+mn-lt"/>
                <a:ea typeface="+mn-ea"/>
                <a:cs typeface="+mn-cs"/>
              </a:rPr>
              <a:t> </a:t>
            </a:r>
          </a:p>
          <a:p>
            <a:r>
              <a:rPr lang="en-US" sz="1200" u="none" kern="1200">
                <a:solidFill>
                  <a:schemeClr val="tx1"/>
                </a:solidFill>
                <a:effectLst/>
                <a:latin typeface="+mn-lt"/>
                <a:ea typeface="+mn-ea"/>
                <a:cs typeface="+mn-cs"/>
              </a:rPr>
              <a:t> </a:t>
            </a:r>
          </a:p>
          <a:p>
            <a:r>
              <a:rPr lang="en-US" sz="1200" u="none" kern="1200">
                <a:solidFill>
                  <a:schemeClr val="tx1"/>
                </a:solidFill>
                <a:effectLst/>
                <a:latin typeface="+mn-lt"/>
                <a:ea typeface="+mn-ea"/>
                <a:cs typeface="+mn-cs"/>
              </a:rPr>
              <a:t>In 2010 the Netherlands Genome (GO-NL) Project, part of the Biobanking and Biomolecular Research Infrastructure (BBMRI-NL), was initiated to map genetic variation in the Netherlands by sequencing the genomes of 250 couples and their offspring. The project is unique in its design in that it uses information from both the parental genomes and their offspring to discern genetic variations. Data collected from biobanks in Amsterdam, Rotterdam, Groningen and Leiden provides detailed information about the genetic variation in the Dutch indigenous population and offers unique opportunities for science and the development of therapeutic strategies.   </a:t>
            </a:r>
          </a:p>
          <a:p>
            <a:r>
              <a:rPr lang="en-US" sz="1200" u="none" kern="1200">
                <a:solidFill>
                  <a:schemeClr val="tx1"/>
                </a:solidFill>
                <a:effectLst/>
                <a:latin typeface="+mn-lt"/>
                <a:ea typeface="+mn-ea"/>
                <a:cs typeface="+mn-cs"/>
              </a:rPr>
              <a:t> </a:t>
            </a:r>
          </a:p>
          <a:p>
            <a:r>
              <a:rPr lang="en-US" sz="1200" u="none" kern="1200">
                <a:solidFill>
                  <a:schemeClr val="tx1"/>
                </a:solidFill>
                <a:effectLst/>
                <a:latin typeface="+mn-lt"/>
                <a:ea typeface="+mn-ea"/>
                <a:cs typeface="+mn-cs"/>
              </a:rPr>
              <a:t>Many scientists throughout The Netherlands are using this data for their specific research questions. But how to share and use 750+ files with over 100TB of data in an efficient and scalable manner that is easily accessible from multiple locations? </a:t>
            </a:r>
          </a:p>
          <a:p>
            <a:r>
              <a:rPr lang="en-US" sz="1200" u="none" kern="1200">
                <a:solidFill>
                  <a:schemeClr val="tx1"/>
                </a:solidFill>
                <a:effectLst/>
                <a:latin typeface="+mn-lt"/>
                <a:ea typeface="+mn-ea"/>
                <a:cs typeface="+mn-cs"/>
              </a:rPr>
              <a:t>In this specific case, the group from Paul de Bakker  at the UMC Utrecht wants to analyze (subsets) of the GO-NL data at the local High-performance Computing (HPC) cluster . First, data needs to be synchronized between UMC Groningen and the GRID storage at SURFsara. This was done using the existing 10Gb lightpath connection between LOFAR in Groningen and SURFsara in Amsterdam ensuring a fast and reliable transfer of approximately 60TB of data. The data then needs to be split up in smaller chunks, so that subsets can more easily be downloaded and used at the local HPC cluster. This last step is currently in progress. An additional 60TB of GRID storage has been made available by SURFsara and together with people from SURFsara, we are implementing a custom solution that uses grid facilities to split the data in smaller chunks. For all of these steps, the support from SURFsara and SURFfnet has been critical, both in terms of providing resources (storage, high-speed connections and compute power) as well as providing expert knowledge about the design and implementation of the solution. </a:t>
            </a:r>
          </a:p>
          <a:p>
            <a:r>
              <a:rPr lang="en-US" sz="1200" u="none" kern="1200">
                <a:solidFill>
                  <a:schemeClr val="tx1"/>
                </a:solidFill>
                <a:effectLst/>
                <a:latin typeface="+mn-lt"/>
                <a:ea typeface="+mn-ea"/>
                <a:cs typeface="+mn-cs"/>
              </a:rPr>
              <a:t> </a:t>
            </a:r>
          </a:p>
          <a:p>
            <a:r>
              <a:rPr lang="en-US" sz="1200" u="none" kern="1200">
                <a:solidFill>
                  <a:schemeClr val="tx1"/>
                </a:solidFill>
                <a:effectLst/>
                <a:latin typeface="+mn-lt"/>
                <a:ea typeface="+mn-ea"/>
                <a:cs typeface="+mn-cs"/>
              </a:rPr>
              <a:t>For more information about:</a:t>
            </a:r>
          </a:p>
          <a:p>
            <a:r>
              <a:rPr lang="en-US" sz="1200" u="none" kern="1200">
                <a:solidFill>
                  <a:schemeClr val="tx1"/>
                </a:solidFill>
                <a:effectLst/>
                <a:latin typeface="+mn-lt"/>
                <a:ea typeface="+mn-ea"/>
                <a:cs typeface="+mn-cs"/>
              </a:rPr>
              <a:t>The Genome of The Netherlands: </a:t>
            </a:r>
            <a:r>
              <a:rPr lang="en-US" sz="1200" u="none" kern="1200">
                <a:solidFill>
                  <a:schemeClr val="tx1"/>
                </a:solidFill>
                <a:effectLst/>
                <a:latin typeface="+mn-lt"/>
                <a:ea typeface="+mn-ea"/>
                <a:cs typeface="+mn-cs"/>
                <a:hlinkClick r:id="rId3"/>
              </a:rPr>
              <a:t>http://www.nlgenome.nl</a:t>
            </a:r>
            <a:endParaRPr lang="en-US" sz="1200" u="none" kern="1200">
              <a:solidFill>
                <a:schemeClr val="tx1"/>
              </a:solidFill>
              <a:effectLst/>
              <a:latin typeface="+mn-lt"/>
              <a:ea typeface="+mn-ea"/>
              <a:cs typeface="+mn-cs"/>
            </a:endParaRPr>
          </a:p>
          <a:p>
            <a:r>
              <a:rPr lang="nl-NL" sz="1200" u="none" kern="1200">
                <a:solidFill>
                  <a:schemeClr val="tx1"/>
                </a:solidFill>
                <a:effectLst/>
                <a:latin typeface="+mn-lt"/>
                <a:ea typeface="+mn-ea"/>
                <a:cs typeface="+mn-cs"/>
              </a:rPr>
              <a:t>BBMRI-NL: </a:t>
            </a:r>
            <a:r>
              <a:rPr lang="en-US" sz="1200" u="none" kern="1200">
                <a:solidFill>
                  <a:schemeClr val="tx1"/>
                </a:solidFill>
                <a:effectLst/>
                <a:latin typeface="+mn-lt"/>
                <a:ea typeface="+mn-ea"/>
                <a:cs typeface="+mn-cs"/>
                <a:hlinkClick r:id="rId4"/>
              </a:rPr>
              <a:t>http://www.bbmri.nl</a:t>
            </a:r>
            <a:endParaRPr lang="en-US" sz="1200" u="none" kern="1200">
              <a:solidFill>
                <a:schemeClr val="tx1"/>
              </a:solidFill>
              <a:effectLst/>
              <a:latin typeface="+mn-lt"/>
              <a:ea typeface="+mn-ea"/>
              <a:cs typeface="+mn-cs"/>
            </a:endParaRPr>
          </a:p>
          <a:p>
            <a:r>
              <a:rPr lang="en-US" sz="1200" u="none" kern="1200">
                <a:solidFill>
                  <a:schemeClr val="tx1"/>
                </a:solidFill>
                <a:effectLst/>
                <a:latin typeface="+mn-lt"/>
                <a:ea typeface="+mn-ea"/>
                <a:cs typeface="+mn-cs"/>
              </a:rPr>
              <a:t>SurfSara: </a:t>
            </a:r>
            <a:r>
              <a:rPr lang="en-US" sz="1200" u="none" kern="1200">
                <a:solidFill>
                  <a:schemeClr val="tx1"/>
                </a:solidFill>
                <a:effectLst/>
                <a:latin typeface="+mn-lt"/>
                <a:ea typeface="+mn-ea"/>
                <a:cs typeface="+mn-cs"/>
                <a:hlinkClick r:id="rId5"/>
              </a:rPr>
              <a:t>http://www.surfsara.nl</a:t>
            </a:r>
            <a:endParaRPr lang="en-US" sz="1200" u="none" kern="1200">
              <a:solidFill>
                <a:schemeClr val="tx1"/>
              </a:solidFill>
              <a:effectLst/>
              <a:latin typeface="+mn-lt"/>
              <a:ea typeface="+mn-ea"/>
              <a:cs typeface="+mn-cs"/>
            </a:endParaRPr>
          </a:p>
          <a:p>
            <a:r>
              <a:rPr lang="en-US" sz="1200" u="none" kern="1200">
                <a:solidFill>
                  <a:schemeClr val="tx1"/>
                </a:solidFill>
                <a:effectLst/>
                <a:latin typeface="+mn-lt"/>
                <a:ea typeface="+mn-ea"/>
                <a:cs typeface="+mn-cs"/>
              </a:rPr>
              <a:t>Surfnet: </a:t>
            </a:r>
            <a:r>
              <a:rPr lang="en-US" sz="1200" u="none" kern="1200">
                <a:solidFill>
                  <a:schemeClr val="tx1"/>
                </a:solidFill>
                <a:effectLst/>
                <a:latin typeface="+mn-lt"/>
                <a:ea typeface="+mn-ea"/>
                <a:cs typeface="+mn-cs"/>
                <a:hlinkClick r:id="rId6"/>
              </a:rPr>
              <a:t>http://www.surfnet.nl</a:t>
            </a:r>
            <a:endParaRPr lang="en-US" sz="1200" u="none" kern="1200">
              <a:solidFill>
                <a:schemeClr val="tx1"/>
              </a:solidFill>
              <a:effectLst/>
              <a:latin typeface="+mn-lt"/>
              <a:ea typeface="+mn-ea"/>
              <a:cs typeface="+mn-cs"/>
            </a:endParaRPr>
          </a:p>
          <a:p>
            <a:r>
              <a:rPr lang="en-US" sz="1200" u="none" kern="1200">
                <a:solidFill>
                  <a:schemeClr val="tx1"/>
                </a:solidFill>
                <a:effectLst/>
                <a:latin typeface="+mn-lt"/>
                <a:ea typeface="+mn-ea"/>
                <a:cs typeface="+mn-cs"/>
              </a:rPr>
              <a:t> </a:t>
            </a:r>
          </a:p>
          <a:p>
            <a:r>
              <a:rPr lang="en-US" sz="1200" u="none" kern="1200">
                <a:solidFill>
                  <a:schemeClr val="tx1"/>
                </a:solidFill>
                <a:effectLst/>
                <a:latin typeface="+mn-lt"/>
                <a:ea typeface="+mn-ea"/>
                <a:cs typeface="+mn-cs"/>
              </a:rPr>
              <a:t> </a:t>
            </a:r>
          </a:p>
          <a:p>
            <a:r>
              <a:rPr lang="en-US" sz="1200" u="none" kern="1200">
                <a:solidFill>
                  <a:schemeClr val="tx1"/>
                </a:solidFill>
                <a:effectLst/>
                <a:latin typeface="+mn-lt"/>
                <a:ea typeface="+mn-ea"/>
                <a:cs typeface="+mn-cs"/>
              </a:rPr>
              <a:t> </a:t>
            </a:r>
          </a:p>
          <a:p>
            <a:r>
              <a:rPr lang="en-US" sz="1200" u="none" kern="1200">
                <a:solidFill>
                  <a:schemeClr val="tx1"/>
                </a:solidFill>
                <a:effectLst/>
                <a:latin typeface="+mn-lt"/>
                <a:ea typeface="+mn-ea"/>
                <a:cs typeface="+mn-cs"/>
              </a:rPr>
              <a:t> </a:t>
            </a:r>
            <a:r>
              <a:rPr lang="nl-NL" sz="1200" u="none" kern="1200">
                <a:solidFill>
                  <a:schemeClr val="tx1"/>
                </a:solidFill>
                <a:effectLst/>
                <a:latin typeface="+mn-lt"/>
                <a:ea typeface="+mn-ea"/>
                <a:cs typeface="+mn-cs"/>
              </a:rPr>
              <a:t>Waarom? In de titel graag iets over de toepassing</a:t>
            </a:r>
            <a:endParaRPr lang="en-US" sz="1200" u="none" kern="1200">
              <a:solidFill>
                <a:schemeClr val="tx1"/>
              </a:solidFill>
              <a:effectLst/>
              <a:latin typeface="+mn-lt"/>
              <a:ea typeface="+mn-ea"/>
              <a:cs typeface="+mn-cs"/>
            </a:endParaRPr>
          </a:p>
          <a:p>
            <a:r>
              <a:rPr lang="en-US" sz="1200" u="none" kern="1200">
                <a:solidFill>
                  <a:schemeClr val="tx1"/>
                </a:solidFill>
                <a:effectLst/>
                <a:latin typeface="+mn-lt"/>
                <a:ea typeface="+mn-ea"/>
                <a:cs typeface="+mn-cs"/>
              </a:rPr>
              <a:t> </a:t>
            </a:r>
            <a:r>
              <a:rPr lang="nl-NL" sz="1200" u="none" kern="1200">
                <a:solidFill>
                  <a:schemeClr val="tx1"/>
                </a:solidFill>
                <a:effectLst/>
                <a:latin typeface="+mn-lt"/>
                <a:ea typeface="+mn-ea"/>
                <a:cs typeface="+mn-cs"/>
              </a:rPr>
              <a:t>In de inleiding moet in een paar zinnen duidelijk worden wat de boodschap is van dit bericht. In de inhoud daaronder meer uitleg over de inhoud,, Niet met 2010 beginnen dat is 3 jaar geleden!! Het gaat om nu, wat is er zo interessant? Dat meteen in de inleiding.</a:t>
            </a:r>
            <a:endParaRPr lang="en-US" sz="1200" u="none" kern="1200">
              <a:solidFill>
                <a:schemeClr val="tx1"/>
              </a:solidFill>
              <a:effectLst/>
              <a:latin typeface="+mn-lt"/>
              <a:ea typeface="+mn-ea"/>
              <a:cs typeface="+mn-cs"/>
            </a:endParaRPr>
          </a:p>
          <a:p>
            <a:r>
              <a:rPr lang="en-US" sz="1200" u="none" kern="1200">
                <a:solidFill>
                  <a:schemeClr val="tx1"/>
                </a:solidFill>
                <a:effectLst/>
                <a:latin typeface="+mn-lt"/>
                <a:ea typeface="+mn-ea"/>
                <a:cs typeface="+mn-cs"/>
              </a:rPr>
              <a:t> Wat dan precies?</a:t>
            </a:r>
          </a:p>
          <a:p>
            <a:r>
              <a:rPr lang="en-US" sz="1200" u="none" kern="1200">
                <a:solidFill>
                  <a:schemeClr val="tx1"/>
                </a:solidFill>
                <a:effectLst/>
                <a:latin typeface="+mn-lt"/>
                <a:ea typeface="+mn-ea"/>
                <a:cs typeface="+mn-cs"/>
              </a:rPr>
              <a:t> Wie zijn dat?</a:t>
            </a:r>
          </a:p>
          <a:p>
            <a:r>
              <a:rPr lang="en-US" sz="1200" u="none" kern="1200">
                <a:solidFill>
                  <a:schemeClr val="tx1"/>
                </a:solidFill>
                <a:effectLst/>
                <a:latin typeface="+mn-lt"/>
                <a:ea typeface="+mn-ea"/>
                <a:cs typeface="+mn-cs"/>
              </a:rPr>
              <a:t> Waarom willen ze dat?</a:t>
            </a:r>
          </a:p>
          <a:p>
            <a:r>
              <a:rPr lang="en-US" sz="1200" u="none" kern="1200">
                <a:solidFill>
                  <a:schemeClr val="tx1"/>
                </a:solidFill>
                <a:effectLst/>
                <a:latin typeface="+mn-lt"/>
                <a:ea typeface="+mn-ea"/>
                <a:cs typeface="+mn-cs"/>
              </a:rPr>
              <a:t> Borstklopperij.. niet interessant</a:t>
            </a:r>
          </a:p>
          <a:p>
            <a:endParaRPr lang="nl-NL" u="none"/>
          </a:p>
        </p:txBody>
      </p:sp>
      <p:sp>
        <p:nvSpPr>
          <p:cNvPr id="4" name="Slide Number Placeholder 3"/>
          <p:cNvSpPr>
            <a:spLocks noGrp="1"/>
          </p:cNvSpPr>
          <p:nvPr>
            <p:ph type="sldNum" sz="quarter" idx="10"/>
          </p:nvPr>
        </p:nvSpPr>
        <p:spPr/>
        <p:txBody>
          <a:bodyPr/>
          <a:lstStyle/>
          <a:p>
            <a:fld id="{A8D6C55C-0240-4843-84EC-78635DBA322E}" type="slidenum">
              <a:rPr lang="nl-NL" smtClean="0"/>
              <a:pPr/>
              <a:t>6</a:t>
            </a:fld>
            <a:endParaRPr lang="nl-NL"/>
          </a:p>
        </p:txBody>
      </p:sp>
    </p:spTree>
    <p:extLst>
      <p:ext uri="{BB962C8B-B14F-4D97-AF65-F5344CB8AC3E}">
        <p14:creationId xmlns:p14="http://schemas.microsoft.com/office/powerpoint/2010/main" val="3026025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b="1" u="none" kern="1200">
                <a:solidFill>
                  <a:schemeClr val="tx1"/>
                </a:solidFill>
                <a:effectLst/>
                <a:latin typeface="+mn-lt"/>
                <a:ea typeface="+mn-ea"/>
                <a:cs typeface="+mn-cs"/>
              </a:rPr>
              <a:t>SURFsara and SURFnet facilitate access to GO-NL data</a:t>
            </a:r>
            <a:r>
              <a:rPr lang="en-US" sz="1200" u="none" kern="1200">
                <a:solidFill>
                  <a:schemeClr val="tx1"/>
                </a:solidFill>
                <a:effectLst/>
                <a:latin typeface="+mn-lt"/>
                <a:ea typeface="+mn-ea"/>
                <a:cs typeface="+mn-cs"/>
              </a:rPr>
              <a:t> </a:t>
            </a:r>
          </a:p>
          <a:p>
            <a:r>
              <a:rPr lang="en-US" sz="1200" u="none" kern="1200">
                <a:solidFill>
                  <a:schemeClr val="tx1"/>
                </a:solidFill>
                <a:effectLst/>
                <a:latin typeface="+mn-lt"/>
                <a:ea typeface="+mn-ea"/>
                <a:cs typeface="+mn-cs"/>
              </a:rPr>
              <a:t> </a:t>
            </a:r>
          </a:p>
          <a:p>
            <a:r>
              <a:rPr lang="en-US" sz="1200" u="none" kern="1200">
                <a:solidFill>
                  <a:schemeClr val="tx1"/>
                </a:solidFill>
                <a:effectLst/>
                <a:latin typeface="+mn-lt"/>
                <a:ea typeface="+mn-ea"/>
                <a:cs typeface="+mn-cs"/>
              </a:rPr>
              <a:t>In 2010 the Netherlands Genome (GO-NL) Project, part of the Biobanking and Biomolecular Research Infrastructure (BBMRI-NL), was initiated to map genetic variation in the Netherlands by sequencing the genomes of 250 couples and their offspring. The project is unique in its design in that it uses information from both the parental genomes and their offspring to discern genetic variations. Data collected from biobanks in Amsterdam, Rotterdam, Groningen and Leiden provides detailed information about the genetic variation in the Dutch indigenous population and offers unique opportunities for science and the development of therapeutic strategies.   </a:t>
            </a:r>
          </a:p>
          <a:p>
            <a:r>
              <a:rPr lang="en-US" sz="1200" u="none" kern="1200">
                <a:solidFill>
                  <a:schemeClr val="tx1"/>
                </a:solidFill>
                <a:effectLst/>
                <a:latin typeface="+mn-lt"/>
                <a:ea typeface="+mn-ea"/>
                <a:cs typeface="+mn-cs"/>
              </a:rPr>
              <a:t> </a:t>
            </a:r>
          </a:p>
          <a:p>
            <a:r>
              <a:rPr lang="en-US" sz="1200" u="none" kern="1200">
                <a:solidFill>
                  <a:schemeClr val="tx1"/>
                </a:solidFill>
                <a:effectLst/>
                <a:latin typeface="+mn-lt"/>
                <a:ea typeface="+mn-ea"/>
                <a:cs typeface="+mn-cs"/>
              </a:rPr>
              <a:t>Many scientists throughout The Netherlands are using this data for their specific research questions. But how to share and use 750+ files with over 100TB of data in an efficient and scalable manner that is easily accessible from multiple locations? </a:t>
            </a:r>
          </a:p>
          <a:p>
            <a:r>
              <a:rPr lang="en-US" sz="1200" u="none" kern="1200">
                <a:solidFill>
                  <a:schemeClr val="tx1"/>
                </a:solidFill>
                <a:effectLst/>
                <a:latin typeface="+mn-lt"/>
                <a:ea typeface="+mn-ea"/>
                <a:cs typeface="+mn-cs"/>
              </a:rPr>
              <a:t>In this specific case, the group from Paul de Bakker  at the UMC Utrecht wants to analyze (subsets) of the GO-NL data at the local High-performance Computing (HPC) cluster . First, data needs to be synchronized between UMC Groningen and the GRID storage at SURFsara. This was done using the existing 10Gb lightpath connection between LOFAR in Groningen and SURFsara in Amsterdam ensuring a fast and reliable transfer of approximately 60TB of data. The data then needs to be split up in smaller chunks, so that subsets can more easily be downloaded and used at the local HPC cluster. This last step is currently in progress. An additional 60TB of GRID storage has been made available by SURFsara and together with people from SURFsara, we are implementing a custom solution that uses grid facilities to split the data in smaller chunks. For all of these steps, the support from SURFsara and SURFfnet has been critical, both in terms of providing resources (storage, high-speed connections and compute power) as well as providing expert knowledge about the design and implementation of the solution. </a:t>
            </a:r>
          </a:p>
          <a:p>
            <a:r>
              <a:rPr lang="en-US" sz="1200" u="none" kern="1200">
                <a:solidFill>
                  <a:schemeClr val="tx1"/>
                </a:solidFill>
                <a:effectLst/>
                <a:latin typeface="+mn-lt"/>
                <a:ea typeface="+mn-ea"/>
                <a:cs typeface="+mn-cs"/>
              </a:rPr>
              <a:t> </a:t>
            </a:r>
          </a:p>
          <a:p>
            <a:r>
              <a:rPr lang="en-US" sz="1200" u="none" kern="1200">
                <a:solidFill>
                  <a:schemeClr val="tx1"/>
                </a:solidFill>
                <a:effectLst/>
                <a:latin typeface="+mn-lt"/>
                <a:ea typeface="+mn-ea"/>
                <a:cs typeface="+mn-cs"/>
              </a:rPr>
              <a:t>For more information about:</a:t>
            </a:r>
          </a:p>
          <a:p>
            <a:r>
              <a:rPr lang="en-US" sz="1200" u="none" kern="1200">
                <a:solidFill>
                  <a:schemeClr val="tx1"/>
                </a:solidFill>
                <a:effectLst/>
                <a:latin typeface="+mn-lt"/>
                <a:ea typeface="+mn-ea"/>
                <a:cs typeface="+mn-cs"/>
              </a:rPr>
              <a:t>The Genome of The Netherlands: </a:t>
            </a:r>
            <a:r>
              <a:rPr lang="en-US" sz="1200" u="none" kern="1200">
                <a:solidFill>
                  <a:schemeClr val="tx1"/>
                </a:solidFill>
                <a:effectLst/>
                <a:latin typeface="+mn-lt"/>
                <a:ea typeface="+mn-ea"/>
                <a:cs typeface="+mn-cs"/>
                <a:hlinkClick r:id="rId3"/>
              </a:rPr>
              <a:t>http://www.nlgenome.nl</a:t>
            </a:r>
            <a:endParaRPr lang="en-US" sz="1200" u="none" kern="1200">
              <a:solidFill>
                <a:schemeClr val="tx1"/>
              </a:solidFill>
              <a:effectLst/>
              <a:latin typeface="+mn-lt"/>
              <a:ea typeface="+mn-ea"/>
              <a:cs typeface="+mn-cs"/>
            </a:endParaRPr>
          </a:p>
          <a:p>
            <a:r>
              <a:rPr lang="nl-NL" sz="1200" u="none" kern="1200">
                <a:solidFill>
                  <a:schemeClr val="tx1"/>
                </a:solidFill>
                <a:effectLst/>
                <a:latin typeface="+mn-lt"/>
                <a:ea typeface="+mn-ea"/>
                <a:cs typeface="+mn-cs"/>
              </a:rPr>
              <a:t>BBMRI-NL: </a:t>
            </a:r>
            <a:r>
              <a:rPr lang="en-US" sz="1200" u="none" kern="1200">
                <a:solidFill>
                  <a:schemeClr val="tx1"/>
                </a:solidFill>
                <a:effectLst/>
                <a:latin typeface="+mn-lt"/>
                <a:ea typeface="+mn-ea"/>
                <a:cs typeface="+mn-cs"/>
                <a:hlinkClick r:id="rId4"/>
              </a:rPr>
              <a:t>http://www.bbmri.nl</a:t>
            </a:r>
            <a:endParaRPr lang="en-US" sz="1200" u="none" kern="1200">
              <a:solidFill>
                <a:schemeClr val="tx1"/>
              </a:solidFill>
              <a:effectLst/>
              <a:latin typeface="+mn-lt"/>
              <a:ea typeface="+mn-ea"/>
              <a:cs typeface="+mn-cs"/>
            </a:endParaRPr>
          </a:p>
          <a:p>
            <a:r>
              <a:rPr lang="en-US" sz="1200" u="none" kern="1200">
                <a:solidFill>
                  <a:schemeClr val="tx1"/>
                </a:solidFill>
                <a:effectLst/>
                <a:latin typeface="+mn-lt"/>
                <a:ea typeface="+mn-ea"/>
                <a:cs typeface="+mn-cs"/>
              </a:rPr>
              <a:t>SurfSara: </a:t>
            </a:r>
            <a:r>
              <a:rPr lang="en-US" sz="1200" u="none" kern="1200">
                <a:solidFill>
                  <a:schemeClr val="tx1"/>
                </a:solidFill>
                <a:effectLst/>
                <a:latin typeface="+mn-lt"/>
                <a:ea typeface="+mn-ea"/>
                <a:cs typeface="+mn-cs"/>
                <a:hlinkClick r:id="rId5"/>
              </a:rPr>
              <a:t>http://www.surfsara.nl</a:t>
            </a:r>
            <a:endParaRPr lang="en-US" sz="1200" u="none" kern="1200">
              <a:solidFill>
                <a:schemeClr val="tx1"/>
              </a:solidFill>
              <a:effectLst/>
              <a:latin typeface="+mn-lt"/>
              <a:ea typeface="+mn-ea"/>
              <a:cs typeface="+mn-cs"/>
            </a:endParaRPr>
          </a:p>
          <a:p>
            <a:r>
              <a:rPr lang="en-US" sz="1200" u="none" kern="1200">
                <a:solidFill>
                  <a:schemeClr val="tx1"/>
                </a:solidFill>
                <a:effectLst/>
                <a:latin typeface="+mn-lt"/>
                <a:ea typeface="+mn-ea"/>
                <a:cs typeface="+mn-cs"/>
              </a:rPr>
              <a:t>Surfnet: </a:t>
            </a:r>
            <a:r>
              <a:rPr lang="en-US" sz="1200" u="none" kern="1200">
                <a:solidFill>
                  <a:schemeClr val="tx1"/>
                </a:solidFill>
                <a:effectLst/>
                <a:latin typeface="+mn-lt"/>
                <a:ea typeface="+mn-ea"/>
                <a:cs typeface="+mn-cs"/>
                <a:hlinkClick r:id="rId6"/>
              </a:rPr>
              <a:t>http://www.surfnet.nl</a:t>
            </a:r>
            <a:endParaRPr lang="en-US" sz="1200" u="none" kern="1200">
              <a:solidFill>
                <a:schemeClr val="tx1"/>
              </a:solidFill>
              <a:effectLst/>
              <a:latin typeface="+mn-lt"/>
              <a:ea typeface="+mn-ea"/>
              <a:cs typeface="+mn-cs"/>
            </a:endParaRPr>
          </a:p>
          <a:p>
            <a:r>
              <a:rPr lang="en-US" sz="1200" u="none" kern="1200">
                <a:solidFill>
                  <a:schemeClr val="tx1"/>
                </a:solidFill>
                <a:effectLst/>
                <a:latin typeface="+mn-lt"/>
                <a:ea typeface="+mn-ea"/>
                <a:cs typeface="+mn-cs"/>
              </a:rPr>
              <a:t> </a:t>
            </a:r>
          </a:p>
          <a:p>
            <a:r>
              <a:rPr lang="en-US" sz="1200" u="none" kern="1200">
                <a:solidFill>
                  <a:schemeClr val="tx1"/>
                </a:solidFill>
                <a:effectLst/>
                <a:latin typeface="+mn-lt"/>
                <a:ea typeface="+mn-ea"/>
                <a:cs typeface="+mn-cs"/>
              </a:rPr>
              <a:t> </a:t>
            </a:r>
          </a:p>
          <a:p>
            <a:r>
              <a:rPr lang="en-US" sz="1200" u="none" kern="1200">
                <a:solidFill>
                  <a:schemeClr val="tx1"/>
                </a:solidFill>
                <a:effectLst/>
                <a:latin typeface="+mn-lt"/>
                <a:ea typeface="+mn-ea"/>
                <a:cs typeface="+mn-cs"/>
              </a:rPr>
              <a:t> </a:t>
            </a:r>
          </a:p>
          <a:p>
            <a:r>
              <a:rPr lang="en-US" sz="1200" u="none" kern="1200">
                <a:solidFill>
                  <a:schemeClr val="tx1"/>
                </a:solidFill>
                <a:effectLst/>
                <a:latin typeface="+mn-lt"/>
                <a:ea typeface="+mn-ea"/>
                <a:cs typeface="+mn-cs"/>
              </a:rPr>
              <a:t> </a:t>
            </a:r>
            <a:r>
              <a:rPr lang="nl-NL" sz="1200" u="none" kern="1200">
                <a:solidFill>
                  <a:schemeClr val="tx1"/>
                </a:solidFill>
                <a:effectLst/>
                <a:latin typeface="+mn-lt"/>
                <a:ea typeface="+mn-ea"/>
                <a:cs typeface="+mn-cs"/>
              </a:rPr>
              <a:t>Waarom? In de titel graag iets over de toepassing</a:t>
            </a:r>
            <a:endParaRPr lang="en-US" sz="1200" u="none" kern="1200">
              <a:solidFill>
                <a:schemeClr val="tx1"/>
              </a:solidFill>
              <a:effectLst/>
              <a:latin typeface="+mn-lt"/>
              <a:ea typeface="+mn-ea"/>
              <a:cs typeface="+mn-cs"/>
            </a:endParaRPr>
          </a:p>
          <a:p>
            <a:r>
              <a:rPr lang="en-US" sz="1200" u="none" kern="1200">
                <a:solidFill>
                  <a:schemeClr val="tx1"/>
                </a:solidFill>
                <a:effectLst/>
                <a:latin typeface="+mn-lt"/>
                <a:ea typeface="+mn-ea"/>
                <a:cs typeface="+mn-cs"/>
              </a:rPr>
              <a:t> </a:t>
            </a:r>
            <a:r>
              <a:rPr lang="nl-NL" sz="1200" u="none" kern="1200">
                <a:solidFill>
                  <a:schemeClr val="tx1"/>
                </a:solidFill>
                <a:effectLst/>
                <a:latin typeface="+mn-lt"/>
                <a:ea typeface="+mn-ea"/>
                <a:cs typeface="+mn-cs"/>
              </a:rPr>
              <a:t>In de inleiding moet in een paar zinnen duidelijk worden wat de boodschap is van dit bericht. In de inhoud daaronder meer uitleg over de inhoud,, Niet met 2010 beginnen dat is 3 jaar geleden!! Het gaat om nu, wat is er zo interessant? Dat meteen in de inleiding.</a:t>
            </a:r>
            <a:endParaRPr lang="en-US" sz="1200" u="none" kern="1200">
              <a:solidFill>
                <a:schemeClr val="tx1"/>
              </a:solidFill>
              <a:effectLst/>
              <a:latin typeface="+mn-lt"/>
              <a:ea typeface="+mn-ea"/>
              <a:cs typeface="+mn-cs"/>
            </a:endParaRPr>
          </a:p>
          <a:p>
            <a:r>
              <a:rPr lang="en-US" sz="1200" u="none" kern="1200">
                <a:solidFill>
                  <a:schemeClr val="tx1"/>
                </a:solidFill>
                <a:effectLst/>
                <a:latin typeface="+mn-lt"/>
                <a:ea typeface="+mn-ea"/>
                <a:cs typeface="+mn-cs"/>
              </a:rPr>
              <a:t> Wat dan precies?</a:t>
            </a:r>
          </a:p>
          <a:p>
            <a:r>
              <a:rPr lang="en-US" sz="1200" u="none" kern="1200">
                <a:solidFill>
                  <a:schemeClr val="tx1"/>
                </a:solidFill>
                <a:effectLst/>
                <a:latin typeface="+mn-lt"/>
                <a:ea typeface="+mn-ea"/>
                <a:cs typeface="+mn-cs"/>
              </a:rPr>
              <a:t> Wie zijn dat?</a:t>
            </a:r>
          </a:p>
          <a:p>
            <a:r>
              <a:rPr lang="en-US" sz="1200" u="none" kern="1200">
                <a:solidFill>
                  <a:schemeClr val="tx1"/>
                </a:solidFill>
                <a:effectLst/>
                <a:latin typeface="+mn-lt"/>
                <a:ea typeface="+mn-ea"/>
                <a:cs typeface="+mn-cs"/>
              </a:rPr>
              <a:t> Waarom willen ze dat?</a:t>
            </a:r>
          </a:p>
          <a:p>
            <a:r>
              <a:rPr lang="en-US" sz="1200" u="none" kern="1200">
                <a:solidFill>
                  <a:schemeClr val="tx1"/>
                </a:solidFill>
                <a:effectLst/>
                <a:latin typeface="+mn-lt"/>
                <a:ea typeface="+mn-ea"/>
                <a:cs typeface="+mn-cs"/>
              </a:rPr>
              <a:t> Borstklopperij.. niet interessant</a:t>
            </a:r>
          </a:p>
          <a:p>
            <a:endParaRPr lang="nl-NL" u="none"/>
          </a:p>
        </p:txBody>
      </p:sp>
      <p:sp>
        <p:nvSpPr>
          <p:cNvPr id="4" name="Slide Number Placeholder 3"/>
          <p:cNvSpPr>
            <a:spLocks noGrp="1"/>
          </p:cNvSpPr>
          <p:nvPr>
            <p:ph type="sldNum" sz="quarter" idx="10"/>
          </p:nvPr>
        </p:nvSpPr>
        <p:spPr/>
        <p:txBody>
          <a:bodyPr/>
          <a:lstStyle/>
          <a:p>
            <a:fld id="{A8D6C55C-0240-4843-84EC-78635DBA322E}" type="slidenum">
              <a:rPr lang="nl-NL" smtClean="0"/>
              <a:pPr/>
              <a:t>7</a:t>
            </a:fld>
            <a:endParaRPr lang="nl-NL"/>
          </a:p>
        </p:txBody>
      </p:sp>
    </p:spTree>
    <p:extLst>
      <p:ext uri="{BB962C8B-B14F-4D97-AF65-F5344CB8AC3E}">
        <p14:creationId xmlns:p14="http://schemas.microsoft.com/office/powerpoint/2010/main" val="177222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the next few slides I will get into more details about the services we offer. We have two options there, I can walk through every solution but that will probably take a lot of time and might become a bit boring…. OR you pick some of the solutions you are particularly interested in.. It’s up to you.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A8D6C55C-0240-4843-84EC-78635DBA322E}" type="slidenum">
              <a:rPr lang="nl-NL" smtClean="0"/>
              <a:pPr/>
              <a:t>8</a:t>
            </a:fld>
            <a:endParaRPr lang="nl-NL"/>
          </a:p>
        </p:txBody>
      </p:sp>
    </p:spTree>
    <p:extLst>
      <p:ext uri="{BB962C8B-B14F-4D97-AF65-F5344CB8AC3E}">
        <p14:creationId xmlns:p14="http://schemas.microsoft.com/office/powerpoint/2010/main" val="987667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kiezen </a:t>
            </a:r>
            <a:r>
              <a:rPr lang="nl-NL" dirty="0" err="1" smtClean="0"/>
              <a:t>levellen</a:t>
            </a:r>
            <a:r>
              <a:rPr lang="nl-NL" dirty="0" smtClean="0"/>
              <a:t> naar behoefte expertise.....</a:t>
            </a:r>
          </a:p>
          <a:p>
            <a:endParaRPr lang="nl-NL" dirty="0" smtClean="0"/>
          </a:p>
          <a:p>
            <a:r>
              <a:rPr lang="nl-NL" dirty="0" smtClean="0"/>
              <a:t>doorlooptijd HPC 2wkn,</a:t>
            </a:r>
            <a:r>
              <a:rPr lang="nl-NL" baseline="0" dirty="0" smtClean="0"/>
              <a:t> laagdrempelig....</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High performance computing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Whether you are in humanities to explore social media data, higher energy physics to proof the existence of the Higgs particle or a researcher in life sciences to study which genetic factors are linked to diabetes, you probably need more computing power to be able to find new patterns and to unravel complex relationships. </a:t>
            </a:r>
            <a:r>
              <a:rPr lang="en-US" sz="1200" kern="1200" dirty="0" err="1" smtClean="0">
                <a:solidFill>
                  <a:schemeClr val="tx1"/>
                </a:solidFill>
                <a:effectLst/>
                <a:latin typeface="+mn-lt"/>
                <a:ea typeface="+mn-ea"/>
                <a:cs typeface="+mn-cs"/>
              </a:rPr>
              <a:t>SURFsara</a:t>
            </a:r>
            <a:r>
              <a:rPr lang="en-US" sz="1200" kern="1200" dirty="0" smtClean="0">
                <a:solidFill>
                  <a:schemeClr val="tx1"/>
                </a:solidFill>
                <a:effectLst/>
                <a:latin typeface="+mn-lt"/>
                <a:ea typeface="+mn-ea"/>
                <a:cs typeface="+mn-cs"/>
              </a:rPr>
              <a:t> offers high-end solutions 1000 to 10.000 more powerful than your laptop! Supercomputers, Grids, HPC cloud and </a:t>
            </a:r>
            <a:r>
              <a:rPr lang="en-US" sz="1200" kern="1200" dirty="0" err="1" smtClean="0">
                <a:solidFill>
                  <a:schemeClr val="tx1"/>
                </a:solidFill>
                <a:effectLst/>
                <a:latin typeface="+mn-lt"/>
                <a:ea typeface="+mn-ea"/>
                <a:cs typeface="+mn-cs"/>
              </a:rPr>
              <a:t>Hadoop</a:t>
            </a:r>
            <a:r>
              <a:rPr lang="en-US" sz="1200" kern="1200" dirty="0" smtClean="0">
                <a:solidFill>
                  <a:schemeClr val="tx1"/>
                </a:solidFill>
                <a:effectLst/>
                <a:latin typeface="+mn-lt"/>
                <a:ea typeface="+mn-ea"/>
                <a:cs typeface="+mn-cs"/>
              </a:rPr>
              <a:t>, it is all there!</a:t>
            </a:r>
          </a:p>
          <a:p>
            <a:endParaRPr lang="en-US" sz="1200" kern="1200" dirty="0" smtClean="0">
              <a:solidFill>
                <a:schemeClr val="tx1"/>
              </a:solidFill>
              <a:effectLst/>
              <a:latin typeface="+mn-lt"/>
              <a:ea typeface="+mn-ea"/>
              <a:cs typeface="+mn-cs"/>
            </a:endParaRPr>
          </a:p>
          <a:p>
            <a:endParaRPr lang="nl-NL" dirty="0"/>
          </a:p>
        </p:txBody>
      </p:sp>
      <p:sp>
        <p:nvSpPr>
          <p:cNvPr id="4" name="Slide Number Placeholder 3"/>
          <p:cNvSpPr>
            <a:spLocks noGrp="1"/>
          </p:cNvSpPr>
          <p:nvPr>
            <p:ph type="sldNum" sz="quarter" idx="10"/>
          </p:nvPr>
        </p:nvSpPr>
        <p:spPr/>
        <p:txBody>
          <a:bodyPr/>
          <a:lstStyle/>
          <a:p>
            <a:fld id="{A8D6C55C-0240-4843-84EC-78635DBA322E}" type="slidenum">
              <a:rPr lang="nl-NL" smtClean="0"/>
              <a:pPr/>
              <a:t>9</a:t>
            </a:fld>
            <a:endParaRPr lang="nl-NL"/>
          </a:p>
        </p:txBody>
      </p:sp>
    </p:spTree>
    <p:extLst>
      <p:ext uri="{BB962C8B-B14F-4D97-AF65-F5344CB8AC3E}">
        <p14:creationId xmlns:p14="http://schemas.microsoft.com/office/powerpoint/2010/main" val="1578124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6C55C-0240-4843-84EC-78635DBA322E}" type="slidenum">
              <a:rPr lang="nl-NL" smtClean="0"/>
              <a:pPr/>
              <a:t>10</a:t>
            </a:fld>
            <a:endParaRPr lang="nl-NL"/>
          </a:p>
        </p:txBody>
      </p:sp>
    </p:spTree>
    <p:extLst>
      <p:ext uri="{BB962C8B-B14F-4D97-AF65-F5344CB8AC3E}">
        <p14:creationId xmlns:p14="http://schemas.microsoft.com/office/powerpoint/2010/main" val="9936806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8.xml"/><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oorblad, foto 3">
    <p:bg>
      <p:bgPr>
        <a:solidFill>
          <a:schemeClr val="bg1"/>
        </a:solidFill>
        <a:effectLst/>
      </p:bgPr>
    </p:bg>
    <p:spTree>
      <p:nvGrpSpPr>
        <p:cNvPr id="1" name=""/>
        <p:cNvGrpSpPr/>
        <p:nvPr/>
      </p:nvGrpSpPr>
      <p:grpSpPr>
        <a:xfrm>
          <a:off x="0" y="0"/>
          <a:ext cx="0" cy="0"/>
          <a:chOff x="0" y="0"/>
          <a:chExt cx="0" cy="0"/>
        </a:xfrm>
      </p:grpSpPr>
      <p:pic>
        <p:nvPicPr>
          <p:cNvPr id="10" name="Picture 9" descr="DNA Research iStock_000019334097Larg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747" y="128240"/>
            <a:ext cx="9046243" cy="529466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5292000"/>
            <a:ext cx="9144000" cy="396240"/>
          </a:xfrm>
          <a:prstGeom prst="rect">
            <a:avLst/>
          </a:prstGeom>
        </p:spPr>
      </p:pic>
      <p:sp>
        <p:nvSpPr>
          <p:cNvPr id="14" name="AutoShape 2"/>
          <p:cNvSpPr>
            <a:spLocks/>
          </p:cNvSpPr>
          <p:nvPr userDrawn="1"/>
        </p:nvSpPr>
        <p:spPr bwMode="auto">
          <a:xfrm>
            <a:off x="107504" y="5562000"/>
            <a:ext cx="8892991" cy="1152000"/>
          </a:xfrm>
          <a:prstGeom prst="roundRect">
            <a:avLst>
              <a:gd name="adj" fmla="val 11415"/>
            </a:avLst>
          </a:prstGeom>
          <a:solidFill>
            <a:srgbClr val="ED6B06"/>
          </a:solidFill>
          <a:ln w="25400">
            <a:noFill/>
            <a:miter lim="800000"/>
            <a:headEnd/>
            <a:tailEnd/>
          </a:ln>
          <a:extLst/>
        </p:spPr>
        <p:txBody>
          <a:bodyPr vert="horz" lIns="0" tIns="0" rIns="0" bIns="0" rtlCol="0" anchor="ctr">
            <a:normAutofit/>
          </a:bodyPr>
          <a:lstStyle/>
          <a:p>
            <a:pPr marL="742950" lvl="1" indent="-285750">
              <a:spcBef>
                <a:spcPct val="20000"/>
              </a:spcBef>
              <a:buFont typeface="Arial" pitchFamily="34" charset="0"/>
              <a:buChar char="–"/>
            </a:pPr>
            <a:endParaRPr lang="nl-NL" sz="2800" noProof="0">
              <a:sym typeface="Arial" pitchFamily="34" charset="0"/>
            </a:endParaRPr>
          </a:p>
        </p:txBody>
      </p:sp>
      <p:sp>
        <p:nvSpPr>
          <p:cNvPr id="17" name="Title 1"/>
          <p:cNvSpPr>
            <a:spLocks noGrp="1"/>
          </p:cNvSpPr>
          <p:nvPr userDrawn="1">
            <p:ph type="ctrTitle"/>
          </p:nvPr>
        </p:nvSpPr>
        <p:spPr>
          <a:xfrm>
            <a:off x="288000" y="288000"/>
            <a:ext cx="8568000" cy="1152000"/>
          </a:xfrm>
          <a:prstGeom prst="roundRect">
            <a:avLst>
              <a:gd name="adj" fmla="val 12645"/>
            </a:avLst>
          </a:prstGeom>
          <a:solidFill>
            <a:srgbClr val="ED6B06"/>
          </a:solidFill>
          <a:ln w="25400">
            <a:solidFill>
              <a:srgbClr val="FF6600"/>
            </a:solidFill>
            <a:miter lim="800000"/>
            <a:headEnd/>
            <a:tailEnd/>
          </a:ln>
        </p:spPr>
        <p:txBody>
          <a:bodyPr lIns="0" tIns="0" rIns="0" bIns="0" anchor="ctr">
            <a:noAutofit/>
          </a:bodyPr>
          <a:lstStyle>
            <a:lvl1pPr>
              <a:defRPr lang="nl-NL" sz="2000" b="0" kern="1200" cap="all" baseline="0" noProof="0" dirty="0">
                <a:solidFill>
                  <a:schemeClr val="bg1"/>
                </a:solidFill>
                <a:latin typeface="+mn-lt"/>
                <a:ea typeface="+mn-ea"/>
                <a:cs typeface="+mn-cs"/>
              </a:defRPr>
            </a:lvl1pPr>
          </a:lstStyle>
          <a:p>
            <a:pPr marL="0" lvl="0" algn="l"/>
            <a:endParaRPr lang="nl-NL" noProof="0" dirty="0"/>
          </a:p>
        </p:txBody>
      </p:sp>
      <p:pic>
        <p:nvPicPr>
          <p:cNvPr id="12" name="Afbeelding 13" descr="SURF_fc.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64880" y="5805264"/>
            <a:ext cx="1423544" cy="725727"/>
          </a:xfrm>
          <a:prstGeom prst="rect">
            <a:avLst/>
          </a:prstGeom>
        </p:spPr>
      </p:pic>
    </p:spTree>
    <p:extLst>
      <p:ext uri="{BB962C8B-B14F-4D97-AF65-F5344CB8AC3E}">
        <p14:creationId xmlns:p14="http://schemas.microsoft.com/office/powerpoint/2010/main" val="2695989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dia">
    <p:bg>
      <p:bgPr>
        <a:solidFill>
          <a:srgbClr val="FF660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57200"/>
            <a:ext cx="7772400" cy="1470025"/>
          </a:xfrm>
        </p:spPr>
        <p:txBody>
          <a:bodyPr>
            <a:normAutofit/>
          </a:bodyPr>
          <a:lstStyle>
            <a:lvl1pPr>
              <a:defRPr sz="3600">
                <a:solidFill>
                  <a:schemeClr val="bg1"/>
                </a:solidFill>
                <a:latin typeface="Arial" pitchFamily="34" charset="0"/>
                <a:cs typeface="Arial" pitchFamily="34" charset="0"/>
              </a:defRPr>
            </a:lvl1pPr>
          </a:lstStyle>
          <a:p>
            <a:r>
              <a:rPr lang="en-US" dirty="0" smtClean="0"/>
              <a:t>CLICK TO EDIT MASTER TITLE STYLE</a:t>
            </a:r>
            <a:endParaRPr lang="nl-NL"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9" name="Afgeronde rechthoek 7"/>
          <p:cNvSpPr/>
          <p:nvPr userDrawn="1"/>
        </p:nvSpPr>
        <p:spPr>
          <a:xfrm>
            <a:off x="372818" y="6302507"/>
            <a:ext cx="8542582" cy="479293"/>
          </a:xfrm>
          <a:prstGeom prst="roundRect">
            <a:avLst>
              <a:gd name="adj" fmla="val 37374"/>
            </a:avLst>
          </a:prstGeom>
          <a:solidFill>
            <a:srgbClr val="ED6B06"/>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200" dirty="0">
              <a:latin typeface="Arial" pitchFamily="34" charset="0"/>
              <a:cs typeface="Arial" pitchFamily="34" charset="0"/>
            </a:endParaRPr>
          </a:p>
        </p:txBody>
      </p:sp>
      <p:sp>
        <p:nvSpPr>
          <p:cNvPr id="7" name="AutoShape 2"/>
          <p:cNvSpPr>
            <a:spLocks/>
          </p:cNvSpPr>
          <p:nvPr userDrawn="1"/>
        </p:nvSpPr>
        <p:spPr bwMode="auto">
          <a:xfrm>
            <a:off x="381000" y="228600"/>
            <a:ext cx="8458200" cy="1231900"/>
          </a:xfrm>
          <a:prstGeom prst="roundRect">
            <a:avLst>
              <a:gd name="adj" fmla="val 15000"/>
            </a:avLst>
          </a:prstGeom>
          <a:solidFill>
            <a:srgbClr val="ED6B06"/>
          </a:solidFill>
          <a:ln w="25400">
            <a:solidFill>
              <a:srgbClr val="FF6600"/>
            </a:solidFill>
            <a:miter lim="800000"/>
            <a:headEnd/>
            <a:tailEnd/>
          </a:ln>
        </p:spPr>
        <p:txBody>
          <a:bodyPr lIns="0" tIns="0" rIns="0" bIns="0" anchor="ctr"/>
          <a:lstStyle/>
          <a:p>
            <a:pPr lvl="1"/>
            <a:endParaRPr lang="en-US" sz="3200" b="1" dirty="0">
              <a:solidFill>
                <a:schemeClr val="bg1"/>
              </a:solidFill>
              <a:latin typeface="Arial" pitchFamily="34" charset="0"/>
              <a:cs typeface="Arial" pitchFamily="34" charset="0"/>
            </a:endParaRPr>
          </a:p>
        </p:txBody>
      </p:sp>
      <p:sp>
        <p:nvSpPr>
          <p:cNvPr id="2" name="Title 1"/>
          <p:cNvSpPr>
            <a:spLocks noGrp="1"/>
          </p:cNvSpPr>
          <p:nvPr>
            <p:ph type="title" hasCustomPrompt="1"/>
          </p:nvPr>
        </p:nvSpPr>
        <p:spPr/>
        <p:txBody>
          <a:bodyPr>
            <a:normAutofit/>
          </a:bodyPr>
          <a:lstStyle>
            <a:lvl1pPr>
              <a:defRPr sz="3600" b="1">
                <a:solidFill>
                  <a:schemeClr val="bg1"/>
                </a:solidFill>
                <a:latin typeface="Arial" pitchFamily="34" charset="0"/>
                <a:cs typeface="Arial" pitchFamily="34" charset="0"/>
              </a:defRPr>
            </a:lvl1pPr>
          </a:lstStyle>
          <a:p>
            <a:r>
              <a:rPr lang="en-US" dirty="0" smtClean="0"/>
              <a:t>click to edit master title style</a:t>
            </a:r>
            <a:endParaRPr lang="nl-NL" dirty="0"/>
          </a:p>
        </p:txBody>
      </p:sp>
      <p:sp>
        <p:nvSpPr>
          <p:cNvPr id="3" name="Content Placeholder 2"/>
          <p:cNvSpPr>
            <a:spLocks noGrp="1"/>
          </p:cNvSpPr>
          <p:nvPr>
            <p:ph idx="1"/>
          </p:nvPr>
        </p:nvSpPr>
        <p:spPr/>
        <p:txBody>
          <a:bodyPr/>
          <a:lstStyle>
            <a:lvl1pPr>
              <a:buClr>
                <a:srgbClr val="FBB040"/>
              </a:buClr>
              <a:defRPr sz="2800">
                <a:latin typeface="Arial" pitchFamily="34" charset="0"/>
                <a:cs typeface="Arial" pitchFamily="34" charset="0"/>
              </a:defRPr>
            </a:lvl1pPr>
            <a:lvl2pPr>
              <a:defRPr sz="2400">
                <a:latin typeface="Arial" pitchFamily="34" charset="0"/>
                <a:cs typeface="Arial" pitchFamily="34" charset="0"/>
              </a:defRPr>
            </a:lvl2pPr>
            <a:lvl3pPr>
              <a:defRPr sz="2400">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8" name="Afgeronde rechthoek 9"/>
          <p:cNvSpPr/>
          <p:nvPr userDrawn="1"/>
        </p:nvSpPr>
        <p:spPr>
          <a:xfrm>
            <a:off x="372818" y="1600200"/>
            <a:ext cx="8466382" cy="4572000"/>
          </a:xfrm>
          <a:prstGeom prst="roundRect">
            <a:avLst>
              <a:gd name="adj" fmla="val 3364"/>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Footer Placeholder 4"/>
          <p:cNvSpPr>
            <a:spLocks noGrp="1"/>
          </p:cNvSpPr>
          <p:nvPr>
            <p:ph type="ftr" sz="quarter" idx="11"/>
          </p:nvPr>
        </p:nvSpPr>
        <p:spPr>
          <a:xfrm>
            <a:off x="457200" y="6356351"/>
            <a:ext cx="4495800" cy="349250"/>
          </a:xfrm>
        </p:spPr>
        <p:txBody>
          <a:bodyPr/>
          <a:lstStyle>
            <a:lvl1pPr algn="l">
              <a:defRPr sz="1200">
                <a:solidFill>
                  <a:schemeClr val="tx1"/>
                </a:solidFill>
                <a:latin typeface="Arial" pitchFamily="34" charset="0"/>
                <a:cs typeface="Arial" pitchFamily="34" charset="0"/>
              </a:defRPr>
            </a:lvl1pPr>
          </a:lstStyle>
          <a:p>
            <a:endParaRPr lang="nl-NL" dirty="0"/>
          </a:p>
        </p:txBody>
      </p:sp>
      <p:sp>
        <p:nvSpPr>
          <p:cNvPr id="6" name="Slide Number Placeholder 5"/>
          <p:cNvSpPr>
            <a:spLocks noGrp="1"/>
          </p:cNvSpPr>
          <p:nvPr>
            <p:ph type="sldNum" sz="quarter" idx="12"/>
          </p:nvPr>
        </p:nvSpPr>
        <p:spPr>
          <a:xfrm>
            <a:off x="5867400" y="6356350"/>
            <a:ext cx="2133600" cy="365125"/>
          </a:xfrm>
        </p:spPr>
        <p:txBody>
          <a:bodyPr/>
          <a:lstStyle>
            <a:lvl1pPr>
              <a:defRPr sz="1200">
                <a:solidFill>
                  <a:schemeClr val="tx1"/>
                </a:solidFill>
                <a:latin typeface="Arial" pitchFamily="34" charset="0"/>
                <a:cs typeface="Arial" pitchFamily="34" charset="0"/>
              </a:defRPr>
            </a:lvl1pPr>
          </a:lstStyle>
          <a:p>
            <a:fld id="{B6B5D4A3-EC48-4948-B56B-369ED226E95B}" type="slidenum">
              <a:rPr lang="nl-NL" smtClean="0"/>
              <a:pPr/>
              <a:t>‹#›</a:t>
            </a:fld>
            <a:endParaRPr lang="nl-NL" dirty="0"/>
          </a:p>
        </p:txBody>
      </p:sp>
      <p:pic>
        <p:nvPicPr>
          <p:cNvPr id="14" name="Afbeelding 13" descr="SURF_fc.png">
            <a:hlinkClick r:id="rId2" action="ppaction://hlinksldjump"/>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56376" y="6381328"/>
            <a:ext cx="720080" cy="36709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AutoShape 2"/>
          <p:cNvSpPr>
            <a:spLocks/>
          </p:cNvSpPr>
          <p:nvPr userDrawn="1"/>
        </p:nvSpPr>
        <p:spPr bwMode="auto">
          <a:xfrm>
            <a:off x="381000" y="228600"/>
            <a:ext cx="8458200" cy="1231900"/>
          </a:xfrm>
          <a:prstGeom prst="roundRect">
            <a:avLst>
              <a:gd name="adj" fmla="val 15000"/>
            </a:avLst>
          </a:prstGeom>
          <a:solidFill>
            <a:srgbClr val="ED6B06"/>
          </a:solidFill>
          <a:ln w="25400">
            <a:solidFill>
              <a:srgbClr val="FF6600"/>
            </a:solidFill>
            <a:miter lim="800000"/>
            <a:headEnd/>
            <a:tailEnd/>
          </a:ln>
        </p:spPr>
        <p:txBody>
          <a:bodyPr lIns="0" tIns="0" rIns="0" bIns="0" anchor="ctr"/>
          <a:lstStyle/>
          <a:p>
            <a:pPr lvl="1"/>
            <a:endParaRPr lang="en-US" sz="3200" b="1" dirty="0">
              <a:solidFill>
                <a:schemeClr val="bg1"/>
              </a:solidFill>
              <a:latin typeface="Arial" pitchFamily="34" charset="0"/>
              <a:cs typeface="Arial" pitchFamily="34" charset="0"/>
            </a:endParaRPr>
          </a:p>
        </p:txBody>
      </p:sp>
      <p:sp>
        <p:nvSpPr>
          <p:cNvPr id="2" name="Title 1"/>
          <p:cNvSpPr>
            <a:spLocks noGrp="1"/>
          </p:cNvSpPr>
          <p:nvPr>
            <p:ph type="title"/>
          </p:nvPr>
        </p:nvSpPr>
        <p:spPr/>
        <p:txBody>
          <a:bodyPr>
            <a:normAutofit/>
          </a:bodyPr>
          <a:lstStyle>
            <a:lvl1pPr>
              <a:defRPr sz="3600">
                <a:solidFill>
                  <a:schemeClr val="bg1"/>
                </a:solidFill>
                <a:latin typeface="Arial" pitchFamily="34" charset="0"/>
                <a:cs typeface="Arial" pitchFamily="34" charset="0"/>
              </a:defRPr>
            </a:lvl1pPr>
          </a:lstStyle>
          <a:p>
            <a:r>
              <a:rPr lang="nl-NL" dirty="0" smtClean="0"/>
              <a:t>Klik om de stijl te bewerken</a:t>
            </a:r>
            <a:endParaRPr lang="nl-NL" dirty="0"/>
          </a:p>
        </p:txBody>
      </p:sp>
      <p:sp>
        <p:nvSpPr>
          <p:cNvPr id="3" name="Content Placeholder 2"/>
          <p:cNvSpPr>
            <a:spLocks noGrp="1"/>
          </p:cNvSpPr>
          <p:nvPr>
            <p:ph sz="half" idx="1"/>
          </p:nvPr>
        </p:nvSpPr>
        <p:spPr>
          <a:xfrm>
            <a:off x="457200" y="1600200"/>
            <a:ext cx="4038600" cy="4525963"/>
          </a:xfrm>
        </p:spPr>
        <p:txBody>
          <a:bodyPr/>
          <a:lstStyle>
            <a:lvl1pPr>
              <a:buClr>
                <a:srgbClr val="FBB040"/>
              </a:buClr>
              <a:defRPr sz="24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4" name="Content Placeholder 3"/>
          <p:cNvSpPr>
            <a:spLocks noGrp="1"/>
          </p:cNvSpPr>
          <p:nvPr>
            <p:ph sz="half" idx="2"/>
          </p:nvPr>
        </p:nvSpPr>
        <p:spPr>
          <a:xfrm>
            <a:off x="4648200" y="1600200"/>
            <a:ext cx="4038600" cy="4525963"/>
          </a:xfrm>
        </p:spPr>
        <p:txBody>
          <a:bodyPr/>
          <a:lstStyle>
            <a:lvl1pPr>
              <a:buClr>
                <a:srgbClr val="FBB040"/>
              </a:buClr>
              <a:defRPr sz="24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9" name="Afgeronde rechthoek 7"/>
          <p:cNvSpPr/>
          <p:nvPr userDrawn="1"/>
        </p:nvSpPr>
        <p:spPr>
          <a:xfrm>
            <a:off x="372818" y="6302507"/>
            <a:ext cx="8542582" cy="479293"/>
          </a:xfrm>
          <a:prstGeom prst="roundRect">
            <a:avLst>
              <a:gd name="adj" fmla="val 37374"/>
            </a:avLst>
          </a:prstGeom>
          <a:solidFill>
            <a:srgbClr val="ED6B06"/>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200" dirty="0">
              <a:latin typeface="Arial" pitchFamily="34" charset="0"/>
              <a:cs typeface="Arial" pitchFamily="34" charset="0"/>
            </a:endParaRPr>
          </a:p>
        </p:txBody>
      </p:sp>
      <p:sp>
        <p:nvSpPr>
          <p:cNvPr id="11" name="Footer Placeholder 4"/>
          <p:cNvSpPr>
            <a:spLocks noGrp="1"/>
          </p:cNvSpPr>
          <p:nvPr>
            <p:ph type="ftr" sz="quarter" idx="11"/>
          </p:nvPr>
        </p:nvSpPr>
        <p:spPr>
          <a:xfrm>
            <a:off x="457200" y="6356351"/>
            <a:ext cx="4495800" cy="349250"/>
          </a:xfrm>
        </p:spPr>
        <p:txBody>
          <a:bodyPr/>
          <a:lstStyle>
            <a:lvl1pPr algn="l">
              <a:defRPr sz="1200">
                <a:solidFill>
                  <a:schemeClr val="tx1"/>
                </a:solidFill>
                <a:latin typeface="Arial" pitchFamily="34" charset="0"/>
                <a:cs typeface="Arial" pitchFamily="34" charset="0"/>
              </a:defRPr>
            </a:lvl1pPr>
          </a:lstStyle>
          <a:p>
            <a:endParaRPr lang="nl-NL" dirty="0"/>
          </a:p>
        </p:txBody>
      </p:sp>
      <p:sp>
        <p:nvSpPr>
          <p:cNvPr id="12" name="Slide Number Placeholder 5"/>
          <p:cNvSpPr>
            <a:spLocks noGrp="1"/>
          </p:cNvSpPr>
          <p:nvPr>
            <p:ph type="sldNum" sz="quarter" idx="12"/>
          </p:nvPr>
        </p:nvSpPr>
        <p:spPr>
          <a:xfrm>
            <a:off x="5867400" y="6356350"/>
            <a:ext cx="2133600" cy="365125"/>
          </a:xfrm>
        </p:spPr>
        <p:txBody>
          <a:bodyPr/>
          <a:lstStyle>
            <a:lvl1pPr>
              <a:defRPr sz="1200">
                <a:solidFill>
                  <a:schemeClr val="tx1"/>
                </a:solidFill>
                <a:latin typeface="Arial" pitchFamily="34" charset="0"/>
                <a:cs typeface="Arial" pitchFamily="34" charset="0"/>
              </a:defRPr>
            </a:lvl1pPr>
          </a:lstStyle>
          <a:p>
            <a:fld id="{B6B5D4A3-EC48-4948-B56B-369ED226E95B}" type="slidenum">
              <a:rPr lang="nl-NL" smtClean="0"/>
              <a:pPr/>
              <a:t>‹#›</a:t>
            </a:fld>
            <a:endParaRPr lang="nl-NL" dirty="0"/>
          </a:p>
        </p:txBody>
      </p:sp>
      <p:pic>
        <p:nvPicPr>
          <p:cNvPr id="10" name="Afbeelding 9" descr="SURF_fc.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6376" y="6381328"/>
            <a:ext cx="720080" cy="36709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6" name="Afgeronde rechthoek 7"/>
          <p:cNvSpPr/>
          <p:nvPr userDrawn="1"/>
        </p:nvSpPr>
        <p:spPr>
          <a:xfrm>
            <a:off x="372818" y="6302507"/>
            <a:ext cx="8542582" cy="479293"/>
          </a:xfrm>
          <a:prstGeom prst="roundRect">
            <a:avLst>
              <a:gd name="adj" fmla="val 37374"/>
            </a:avLst>
          </a:prstGeom>
          <a:solidFill>
            <a:srgbClr val="ED6B06"/>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7" name="Footer Placeholder 4"/>
          <p:cNvSpPr>
            <a:spLocks noGrp="1"/>
          </p:cNvSpPr>
          <p:nvPr>
            <p:ph type="ftr" sz="quarter" idx="11"/>
          </p:nvPr>
        </p:nvSpPr>
        <p:spPr>
          <a:xfrm>
            <a:off x="457200" y="6356351"/>
            <a:ext cx="4495800" cy="349250"/>
          </a:xfrm>
        </p:spPr>
        <p:txBody>
          <a:bodyPr/>
          <a:lstStyle>
            <a:lvl1pPr algn="l">
              <a:defRPr>
                <a:solidFill>
                  <a:schemeClr val="tx1"/>
                </a:solidFill>
                <a:latin typeface="Arial" pitchFamily="34" charset="0"/>
                <a:cs typeface="Arial" pitchFamily="34" charset="0"/>
              </a:defRPr>
            </a:lvl1pPr>
          </a:lstStyle>
          <a:p>
            <a:endParaRPr lang="nl-NL" dirty="0"/>
          </a:p>
        </p:txBody>
      </p:sp>
      <p:sp>
        <p:nvSpPr>
          <p:cNvPr id="8" name="Slide Number Placeholder 5"/>
          <p:cNvSpPr>
            <a:spLocks noGrp="1"/>
          </p:cNvSpPr>
          <p:nvPr>
            <p:ph type="sldNum" sz="quarter" idx="12"/>
          </p:nvPr>
        </p:nvSpPr>
        <p:spPr>
          <a:xfrm>
            <a:off x="5867400" y="6356350"/>
            <a:ext cx="2133600" cy="365125"/>
          </a:xfrm>
        </p:spPr>
        <p:txBody>
          <a:bodyPr/>
          <a:lstStyle>
            <a:lvl1pPr>
              <a:defRPr>
                <a:solidFill>
                  <a:schemeClr val="tx1"/>
                </a:solidFill>
              </a:defRPr>
            </a:lvl1pPr>
          </a:lstStyle>
          <a:p>
            <a:fld id="{B6B5D4A3-EC48-4948-B56B-369ED226E95B}" type="slidenum">
              <a:rPr lang="nl-NL" smtClean="0"/>
              <a:pPr/>
              <a:t>‹#›</a:t>
            </a:fld>
            <a:endParaRPr lang="nl-NL" dirty="0"/>
          </a:p>
        </p:txBody>
      </p:sp>
      <p:pic>
        <p:nvPicPr>
          <p:cNvPr id="9" name="Afbeelding 8" descr="SURF_fc.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6376" y="6381328"/>
            <a:ext cx="720080" cy="367099"/>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heet">
    <p:spTree>
      <p:nvGrpSpPr>
        <p:cNvPr id="1" name=""/>
        <p:cNvGrpSpPr/>
        <p:nvPr/>
      </p:nvGrpSpPr>
      <p:grpSpPr>
        <a:xfrm>
          <a:off x="0" y="0"/>
          <a:ext cx="0" cy="0"/>
          <a:chOff x="0" y="0"/>
          <a:chExt cx="0" cy="0"/>
        </a:xfrm>
      </p:grpSpPr>
      <p:sp>
        <p:nvSpPr>
          <p:cNvPr id="6" name="Afgeronde rechthoek 7"/>
          <p:cNvSpPr/>
          <p:nvPr userDrawn="1"/>
        </p:nvSpPr>
        <p:spPr>
          <a:xfrm>
            <a:off x="304800" y="381000"/>
            <a:ext cx="8610600" cy="6172200"/>
          </a:xfrm>
          <a:prstGeom prst="roundRect">
            <a:avLst>
              <a:gd name="adj" fmla="val 3015"/>
            </a:avLst>
          </a:prstGeom>
          <a:solidFill>
            <a:srgbClr val="ED6B06"/>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pic>
        <p:nvPicPr>
          <p:cNvPr id="4" name="Afbeelding 3" descr="SURF_what SURF can do_fc.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99992" y="5373216"/>
            <a:ext cx="3888432" cy="85315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9FDEE6-CF89-4867-987B-10E2E55F17DE}" type="datetimeFigureOut">
              <a:rPr lang="nl-NL" smtClean="0"/>
              <a:pPr/>
              <a:t>23-09-16</a:t>
            </a:fld>
            <a:endParaRPr lang="nl-NL"/>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B5D4A3-EC48-4948-B56B-369ED226E95B}" type="slidenum">
              <a:rPr lang="nl-NL" smtClean="0"/>
              <a:pPr/>
              <a:t>‹#›</a:t>
            </a:fld>
            <a:endParaRPr lang="nl-NL"/>
          </a:p>
        </p:txBody>
      </p:sp>
    </p:spTree>
  </p:cSld>
  <p:clrMap bg1="lt1" tx1="dk1" bg2="lt2" tx2="dk2" accent1="accent1" accent2="accent2" accent3="accent3" accent4="accent4" accent5="accent5" accent6="accent6" hlink="hlink" folHlink="folHlink"/>
  <p:sldLayoutIdLst>
    <p:sldLayoutId id="2147483657" r:id="rId1"/>
    <p:sldLayoutId id="2147483649" r:id="rId2"/>
    <p:sldLayoutId id="2147483650" r:id="rId3"/>
    <p:sldLayoutId id="2147483652" r:id="rId4"/>
    <p:sldLayoutId id="2147483654" r:id="rId5"/>
    <p:sldLayoutId id="2147483655"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comments" Target="../comments/comment1.xml"/><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hyperlink" Target="https://surfdrive.surf.n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hyperlink" Target="http://www.researchdata.nl/en/" TargetMode="External"/><Relationship Id="rId7" Type="http://schemas.openxmlformats.org/officeDocument/2006/relationships/image" Target="../media/image34.jpeg"/><Relationship Id="rId1" Type="http://schemas.openxmlformats.org/officeDocument/2006/relationships/slideLayout" Target="../slideLayouts/slideLayout3.xml"/><Relationship Id="rId2"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emf"/></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46.png"/><Relationship Id="rId1" Type="http://schemas.openxmlformats.org/officeDocument/2006/relationships/slideLayout" Target="../slideLayouts/slideLayout3.xml"/><Relationship Id="rId2"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9" Type="http://schemas.openxmlformats.org/officeDocument/2006/relationships/image" Target="../media/image53.png"/><Relationship Id="rId20" Type="http://schemas.openxmlformats.org/officeDocument/2006/relationships/image" Target="../media/image64.png"/><Relationship Id="rId21" Type="http://schemas.openxmlformats.org/officeDocument/2006/relationships/image" Target="../media/image65.png"/><Relationship Id="rId22" Type="http://schemas.openxmlformats.org/officeDocument/2006/relationships/image" Target="../media/image66.png"/><Relationship Id="rId23" Type="http://schemas.openxmlformats.org/officeDocument/2006/relationships/image" Target="../media/image67.emf"/><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image" Target="../media/image57.png"/><Relationship Id="rId14" Type="http://schemas.openxmlformats.org/officeDocument/2006/relationships/image" Target="../media/image58.png"/><Relationship Id="rId15" Type="http://schemas.openxmlformats.org/officeDocument/2006/relationships/image" Target="../media/image59.png"/><Relationship Id="rId16" Type="http://schemas.openxmlformats.org/officeDocument/2006/relationships/image" Target="../media/image60.png"/><Relationship Id="rId17" Type="http://schemas.openxmlformats.org/officeDocument/2006/relationships/image" Target="../media/image61.png"/><Relationship Id="rId18" Type="http://schemas.openxmlformats.org/officeDocument/2006/relationships/image" Target="../media/image62.png"/><Relationship Id="rId19" Type="http://schemas.openxmlformats.org/officeDocument/2006/relationships/image" Target="../media/image63.png"/><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s>
</file>

<file path=ppt/slides/_rels/slide24.xml.rels><?xml version="1.0" encoding="UTF-8" standalone="yes"?>
<Relationships xmlns="http://schemas.openxmlformats.org/package/2006/relationships"><Relationship Id="rId9" Type="http://schemas.openxmlformats.org/officeDocument/2006/relationships/image" Target="../media/image54.png"/><Relationship Id="rId20" Type="http://schemas.openxmlformats.org/officeDocument/2006/relationships/image" Target="../media/image68.emf"/><Relationship Id="rId21" Type="http://schemas.openxmlformats.org/officeDocument/2006/relationships/image" Target="../media/image69.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image" Target="../media/image58.png"/><Relationship Id="rId14" Type="http://schemas.openxmlformats.org/officeDocument/2006/relationships/image" Target="../media/image59.png"/><Relationship Id="rId15" Type="http://schemas.openxmlformats.org/officeDocument/2006/relationships/image" Target="../media/image60.png"/><Relationship Id="rId16" Type="http://schemas.openxmlformats.org/officeDocument/2006/relationships/image" Target="../media/image61.png"/><Relationship Id="rId17" Type="http://schemas.openxmlformats.org/officeDocument/2006/relationships/image" Target="../media/image62.png"/><Relationship Id="rId18" Type="http://schemas.openxmlformats.org/officeDocument/2006/relationships/image" Target="../media/image63.png"/><Relationship Id="rId19" Type="http://schemas.openxmlformats.org/officeDocument/2006/relationships/image" Target="../media/image64.png"/><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0.png"/><Relationship Id="rId8" Type="http://schemas.openxmlformats.org/officeDocument/2006/relationships/image" Target="../media/image61.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9.emf"/></Relationships>
</file>

<file path=ppt/slides/_rels/slide27.xml.rels><?xml version="1.0" encoding="UTF-8" standalone="yes"?>
<Relationships xmlns="http://schemas.openxmlformats.org/package/2006/relationships"><Relationship Id="rId3" Type="http://schemas.openxmlformats.org/officeDocument/2006/relationships/hyperlink" Target="https://teamwerk.umc-all.nl" TargetMode="External"/><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1" Type="http://schemas.openxmlformats.org/officeDocument/2006/relationships/slideLayout" Target="../slideLayouts/slideLayout3.xml"/><Relationship Id="rId2"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2.emf"/></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4" Type="http://schemas.microsoft.com/office/2007/relationships/hdphoto" Target="../media/hdphoto1.wdp"/><Relationship Id="rId5" Type="http://schemas.openxmlformats.org/officeDocument/2006/relationships/image" Target="../media/image82.jpeg"/><Relationship Id="rId6" Type="http://schemas.microsoft.com/office/2007/relationships/hdphoto" Target="../media/hdphoto2.wdp"/><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4.emf"/></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3" Type="http://schemas.openxmlformats.org/officeDocument/2006/relationships/hyperlink" Target="http://www.nwo.nl/financiering/onze-financieringsinstrumenten/ew/rekentijd-nationale-computersystemen/rekentijd-nationale-computersystemen.html" TargetMode="External"/><Relationship Id="rId4" Type="http://schemas.openxmlformats.org/officeDocument/2006/relationships/hyperlink" Target="https://e-infra.surfsara.nl/" TargetMode="External"/><Relationship Id="rId5" Type="http://schemas.openxmlformats.org/officeDocument/2006/relationships/image" Target="../media/image88.emf"/><Relationship Id="rId1" Type="http://schemas.openxmlformats.org/officeDocument/2006/relationships/slideLayout" Target="../slideLayouts/slideLayout3.xml"/><Relationship Id="rId2" Type="http://schemas.openxmlformats.org/officeDocument/2006/relationships/image" Target="../media/image8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3.png"/><Relationship Id="rId3" Type="http://schemas.openxmlformats.org/officeDocument/2006/relationships/image" Target="../media/image9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1" Type="http://schemas.openxmlformats.org/officeDocument/2006/relationships/slideLayout" Target="../slideLayouts/slideLayout3.xml"/><Relationship Id="rId2"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04.png"/><Relationship Id="rId1" Type="http://schemas.openxmlformats.org/officeDocument/2006/relationships/slideLayout" Target="../slideLayouts/slideLayout3.xml"/><Relationship Id="rId2"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emf"/><Relationship Id="rId7" Type="http://schemas.openxmlformats.org/officeDocument/2006/relationships/image" Target="../media/image109.png"/><Relationship Id="rId8" Type="http://schemas.openxmlformats.org/officeDocument/2006/relationships/image" Target="../media/image110.tiff"/><Relationship Id="rId9" Type="http://schemas.openxmlformats.org/officeDocument/2006/relationships/image" Target="../media/image111.emf"/><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2.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3.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4.pn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emf"/><Relationship Id="rId6" Type="http://schemas.openxmlformats.org/officeDocument/2006/relationships/image" Target="../media/image12.emf"/><Relationship Id="rId7" Type="http://schemas.openxmlformats.org/officeDocument/2006/relationships/image" Target="../media/image13.emf"/><Relationship Id="rId8" Type="http://schemas.openxmlformats.org/officeDocument/2006/relationships/image" Target="../media/image8.png"/><Relationship Id="rId9" Type="http://schemas.openxmlformats.org/officeDocument/2006/relationships/image" Target="../media/image14.emf"/><Relationship Id="rId10" Type="http://schemas.openxmlformats.org/officeDocument/2006/relationships/image" Target="../media/image15.emf"/><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e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emf"/><Relationship Id="rId6" Type="http://schemas.openxmlformats.org/officeDocument/2006/relationships/image" Target="../media/image12.emf"/><Relationship Id="rId7" Type="http://schemas.openxmlformats.org/officeDocument/2006/relationships/image" Target="../media/image14.emf"/><Relationship Id="rId8" Type="http://schemas.openxmlformats.org/officeDocument/2006/relationships/image" Target="../media/image20.emf"/><Relationship Id="rId9" Type="http://schemas.openxmlformats.org/officeDocument/2006/relationships/image" Target="../media/image15.emf"/><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600" b="1" cap="none" noProof="0" dirty="0" smtClean="0">
                <a:solidFill>
                  <a:srgbClr val="FFFFFF"/>
                </a:solidFill>
                <a:latin typeface="Arial"/>
                <a:cs typeface="Arial"/>
              </a:rPr>
              <a:t>SURF national e-infrastructure for research</a:t>
            </a:r>
            <a:endParaRPr lang="en-GB" sz="3600" b="1" cap="none" noProof="0" dirty="0">
              <a:latin typeface="Arial"/>
              <a:cs typeface="Arial"/>
            </a:endParaRPr>
          </a:p>
        </p:txBody>
      </p:sp>
      <p:sp>
        <p:nvSpPr>
          <p:cNvPr id="3" name="Text Placeholder 2"/>
          <p:cNvSpPr>
            <a:spLocks noGrp="1"/>
          </p:cNvSpPr>
          <p:nvPr>
            <p:ph type="body" sz="quarter" idx="4294967295"/>
          </p:nvPr>
        </p:nvSpPr>
        <p:spPr>
          <a:xfrm>
            <a:off x="144000" y="5733256"/>
            <a:ext cx="6768938" cy="1152000"/>
          </a:xfrm>
        </p:spPr>
        <p:txBody>
          <a:bodyPr>
            <a:normAutofit/>
          </a:bodyPr>
          <a:lstStyle/>
          <a:p>
            <a:pPr marL="0" indent="0">
              <a:buNone/>
            </a:pPr>
            <a:r>
              <a:rPr lang="nl-NL" sz="1800" dirty="0" smtClean="0">
                <a:solidFill>
                  <a:schemeClr val="bg1"/>
                </a:solidFill>
              </a:rPr>
              <a:t>	Jan </a:t>
            </a:r>
            <a:r>
              <a:rPr lang="nl-NL" sz="1800" dirty="0">
                <a:solidFill>
                  <a:schemeClr val="bg1"/>
                </a:solidFill>
              </a:rPr>
              <a:t>Bot &amp; Paul van Dijk</a:t>
            </a:r>
          </a:p>
        </p:txBody>
      </p:sp>
    </p:spTree>
    <p:extLst>
      <p:ext uri="{BB962C8B-B14F-4D97-AF65-F5344CB8AC3E}">
        <p14:creationId xmlns:p14="http://schemas.microsoft.com/office/powerpoint/2010/main" val="7640620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computing</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b="2267"/>
          <a:stretch/>
        </p:blipFill>
        <p:spPr>
          <a:xfrm>
            <a:off x="496664" y="1660624"/>
            <a:ext cx="6451600" cy="3698776"/>
          </a:xfrm>
          <a:prstGeom prst="rect">
            <a:avLst/>
          </a:prstGeom>
        </p:spPr>
      </p:pic>
      <p:sp>
        <p:nvSpPr>
          <p:cNvPr id="6" name="TextBox 5"/>
          <p:cNvSpPr txBox="1"/>
          <p:nvPr/>
        </p:nvSpPr>
        <p:spPr>
          <a:xfrm>
            <a:off x="755576" y="5445224"/>
            <a:ext cx="5832648" cy="646331"/>
          </a:xfrm>
          <a:prstGeom prst="rect">
            <a:avLst/>
          </a:prstGeom>
          <a:noFill/>
        </p:spPr>
        <p:txBody>
          <a:bodyPr wrap="square" rtlCol="0">
            <a:spAutoFit/>
          </a:bodyPr>
          <a:lstStyle/>
          <a:p>
            <a:r>
              <a:rPr lang="en-US" dirty="0" smtClean="0"/>
              <a:t>Supercomputing                  Cluster                                       Grid</a:t>
            </a:r>
          </a:p>
          <a:p>
            <a:r>
              <a:rPr lang="en-US" dirty="0"/>
              <a:t> </a:t>
            </a:r>
            <a:r>
              <a:rPr lang="en-US" dirty="0" smtClean="0"/>
              <a:t>                                               Cloud                            </a:t>
            </a:r>
            <a:r>
              <a:rPr lang="en-US" dirty="0" err="1" smtClean="0"/>
              <a:t>Hadoop</a:t>
            </a:r>
            <a:endParaRPr lang="en-US" dirty="0" smtClean="0"/>
          </a:p>
        </p:txBody>
      </p:sp>
      <p:sp>
        <p:nvSpPr>
          <p:cNvPr id="10" name="Donut 9"/>
          <p:cNvSpPr/>
          <p:nvPr/>
        </p:nvSpPr>
        <p:spPr>
          <a:xfrm>
            <a:off x="7236296" y="2852936"/>
            <a:ext cx="1440160" cy="1440160"/>
          </a:xfrm>
          <a:prstGeom prst="donu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 name="Straight Connector 11"/>
          <p:cNvCxnSpPr/>
          <p:nvPr/>
        </p:nvCxnSpPr>
        <p:spPr>
          <a:xfrm>
            <a:off x="7003256" y="1620292"/>
            <a:ext cx="0" cy="453650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591413" y="5446800"/>
            <a:ext cx="725003" cy="369332"/>
          </a:xfrm>
          <a:prstGeom prst="rect">
            <a:avLst/>
          </a:prstGeom>
          <a:noFill/>
        </p:spPr>
        <p:txBody>
          <a:bodyPr wrap="none" rtlCol="0">
            <a:spAutoFit/>
          </a:bodyPr>
          <a:lstStyle/>
          <a:p>
            <a:r>
              <a:rPr lang="en-US" dirty="0" smtClean="0"/>
              <a:t>Cloud</a:t>
            </a:r>
            <a:endParaRPr lang="en-US" dirty="0"/>
          </a:p>
        </p:txBody>
      </p:sp>
    </p:spTree>
    <p:extLst>
      <p:ext uri="{BB962C8B-B14F-4D97-AF65-F5344CB8AC3E}">
        <p14:creationId xmlns:p14="http://schemas.microsoft.com/office/powerpoint/2010/main" val="1509188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Compute</a:t>
            </a:r>
            <a:br>
              <a:rPr lang="en-GB" dirty="0"/>
            </a:br>
            <a:r>
              <a:rPr lang="en-GB" dirty="0"/>
              <a:t>Which flavour for your task?</a:t>
            </a:r>
            <a:endParaRPr lang="en-US" dirty="0"/>
          </a:p>
        </p:txBody>
      </p:sp>
      <p:sp>
        <p:nvSpPr>
          <p:cNvPr id="4" name="Tijdelijke aanduiding voor tekst 1"/>
          <p:cNvSpPr txBox="1">
            <a:spLocks/>
          </p:cNvSpPr>
          <p:nvPr/>
        </p:nvSpPr>
        <p:spPr>
          <a:xfrm>
            <a:off x="603973" y="1628800"/>
            <a:ext cx="4212000" cy="4500000"/>
          </a:xfrm>
          <a:prstGeom prst="rect">
            <a:avLst/>
          </a:prstGeom>
        </p:spPr>
        <p:txBody>
          <a:bodyPr vert="horz" lIns="0" tIns="0" rIns="0" bIns="0" rtlCol="0">
            <a:normAutofit fontScale="92500" lnSpcReduction="20000"/>
          </a:bodyPr>
          <a:lstStyle>
            <a:lvl1pPr marL="342900" marR="0" indent="-342900" algn="l" defTabSz="914400" rtl="0" eaLnBrk="0" fontAlgn="base" latinLnBrk="0" hangingPunct="0">
              <a:lnSpc>
                <a:spcPct val="100000"/>
              </a:lnSpc>
              <a:spcBef>
                <a:spcPct val="20000"/>
              </a:spcBef>
              <a:spcAft>
                <a:spcPct val="0"/>
              </a:spcAft>
              <a:buClr>
                <a:srgbClr val="00B274"/>
              </a:buClr>
              <a:buSzTx/>
              <a:buFont typeface="Wingdings" pitchFamily="2" charset="2"/>
              <a:buNone/>
              <a:tabLst/>
              <a:defRPr sz="2000" b="1" kern="1200">
                <a:solidFill>
                  <a:schemeClr val="tx1"/>
                </a:solidFill>
                <a:latin typeface="+mn-lt"/>
                <a:ea typeface="+mn-ea"/>
                <a:cs typeface="+mn-cs"/>
              </a:defRPr>
            </a:lvl1pPr>
            <a:lvl2pPr marL="742950" marR="0" indent="-285750" algn="l" defTabSz="914400" rtl="0" eaLnBrk="0" fontAlgn="base" latinLnBrk="0" hangingPunct="0">
              <a:lnSpc>
                <a:spcPct val="100000"/>
              </a:lnSpc>
              <a:spcBef>
                <a:spcPct val="20000"/>
              </a:spcBef>
              <a:spcAft>
                <a:spcPct val="0"/>
              </a:spcAft>
              <a:buClr>
                <a:srgbClr val="00B274"/>
              </a:buClr>
              <a:buSzTx/>
              <a:buFont typeface="Wingdings" pitchFamily="2" charset="2"/>
              <a:buChar char="Ø"/>
              <a:tabLst/>
              <a:defRPr sz="1600" kern="1200">
                <a:solidFill>
                  <a:schemeClr val="tx1"/>
                </a:solidFill>
                <a:latin typeface="+mn-lt"/>
                <a:ea typeface="+mn-ea"/>
                <a:cs typeface="+mn-cs"/>
              </a:defRPr>
            </a:lvl2pPr>
            <a:lvl3pPr marL="1143000" marR="0" indent="-228600" algn="l" defTabSz="914400" rtl="0" eaLnBrk="0" fontAlgn="base" latinLnBrk="0" hangingPunct="0">
              <a:lnSpc>
                <a:spcPct val="100000"/>
              </a:lnSpc>
              <a:spcBef>
                <a:spcPct val="20000"/>
              </a:spcBef>
              <a:spcAft>
                <a:spcPct val="0"/>
              </a:spcAft>
              <a:buClr>
                <a:srgbClr val="00B274"/>
              </a:buClr>
              <a:buSzTx/>
              <a:buFont typeface="Wingdings" pitchFamily="2" charset="2"/>
              <a:buChar char="§"/>
              <a:tabLst/>
              <a:defRPr sz="1600" kern="1200">
                <a:solidFill>
                  <a:schemeClr val="tx1"/>
                </a:solidFill>
                <a:latin typeface="+mn-lt"/>
                <a:ea typeface="+mn-ea"/>
                <a:cs typeface="+mn-cs"/>
              </a:defRPr>
            </a:lvl3pPr>
            <a:lvl4pPr marL="1600200" marR="0" indent="-228600" algn="l" defTabSz="914400" rtl="0" eaLnBrk="0" fontAlgn="base" latinLnBrk="0" hangingPunct="0">
              <a:lnSpc>
                <a:spcPct val="100000"/>
              </a:lnSpc>
              <a:spcBef>
                <a:spcPct val="20000"/>
              </a:spcBef>
              <a:spcAft>
                <a:spcPct val="0"/>
              </a:spcAft>
              <a:buClr>
                <a:srgbClr val="00B274"/>
              </a:buClr>
              <a:buSzTx/>
              <a:buFontTx/>
              <a:buChar char="•"/>
              <a:tabLst/>
              <a:defRPr sz="1600" kern="1200">
                <a:solidFill>
                  <a:schemeClr val="tx1"/>
                </a:solidFill>
                <a:latin typeface="+mn-lt"/>
                <a:ea typeface="+mn-ea"/>
                <a:cs typeface="+mn-cs"/>
              </a:defRPr>
            </a:lvl4pPr>
            <a:lvl5pPr marL="2057400" marR="0" indent="-228600" algn="l" defTabSz="914400" rtl="0" eaLnBrk="0" fontAlgn="base" latinLnBrk="0" hangingPunct="0">
              <a:lnSpc>
                <a:spcPct val="100000"/>
              </a:lnSpc>
              <a:spcBef>
                <a:spcPct val="20000"/>
              </a:spcBef>
              <a:spcAft>
                <a:spcPct val="0"/>
              </a:spcAft>
              <a:buClr>
                <a:srgbClr val="00B274"/>
              </a:buClr>
              <a:buSzTx/>
              <a:buFont typeface="Arial" charset="0"/>
              <a:buChar char="»"/>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1"/>
              </a:buClr>
            </a:pPr>
            <a:r>
              <a:rPr lang="en-US" b="0" dirty="0" smtClean="0"/>
              <a:t>=&gt; Scale up workstation loads and complex work flows</a:t>
            </a:r>
          </a:p>
          <a:p>
            <a:pPr>
              <a:buClr>
                <a:schemeClr val="accent1"/>
              </a:buClr>
            </a:pPr>
            <a:endParaRPr lang="en-US" b="0" dirty="0" smtClean="0"/>
          </a:p>
          <a:p>
            <a:pPr>
              <a:buClr>
                <a:schemeClr val="accent1"/>
              </a:buClr>
            </a:pPr>
            <a:r>
              <a:rPr lang="en-US" dirty="0"/>
              <a:t>Cloud computing</a:t>
            </a:r>
          </a:p>
          <a:p>
            <a:pPr>
              <a:buClrTx/>
              <a:buFont typeface="Arial"/>
              <a:buChar char="•"/>
            </a:pPr>
            <a:r>
              <a:rPr lang="en-US" b="0" dirty="0"/>
              <a:t>Dynamic and flexible</a:t>
            </a:r>
          </a:p>
          <a:p>
            <a:pPr>
              <a:buClrTx/>
              <a:buFont typeface="Arial"/>
              <a:buChar char="•"/>
            </a:pPr>
            <a:r>
              <a:rPr lang="en-US" b="0" dirty="0"/>
              <a:t>Self-service</a:t>
            </a:r>
          </a:p>
          <a:p>
            <a:pPr>
              <a:buClrTx/>
              <a:buFont typeface="Arial"/>
              <a:buChar char="•"/>
            </a:pPr>
            <a:r>
              <a:rPr lang="en-US" b="0" dirty="0"/>
              <a:t>Define your own working environment</a:t>
            </a:r>
          </a:p>
          <a:p>
            <a:pPr>
              <a:buClr>
                <a:schemeClr val="accent1"/>
              </a:buClr>
            </a:pPr>
            <a:endParaRPr lang="en-US" b="0" dirty="0" smtClean="0"/>
          </a:p>
          <a:p>
            <a:pPr>
              <a:buClr>
                <a:schemeClr val="accent1"/>
              </a:buClr>
            </a:pPr>
            <a:r>
              <a:rPr lang="en-US" dirty="0" smtClean="0"/>
              <a:t>Cluster </a:t>
            </a:r>
            <a:r>
              <a:rPr lang="en-US" dirty="0"/>
              <a:t>computing</a:t>
            </a:r>
          </a:p>
          <a:p>
            <a:pPr>
              <a:buClrTx/>
              <a:buFont typeface="Arial"/>
              <a:buChar char="•"/>
            </a:pPr>
            <a:r>
              <a:rPr lang="en-US" b="0" dirty="0"/>
              <a:t>Directly scalable </a:t>
            </a:r>
          </a:p>
          <a:p>
            <a:pPr>
              <a:buClrTx/>
              <a:buFont typeface="Arial"/>
              <a:buChar char="•"/>
            </a:pPr>
            <a:r>
              <a:rPr lang="en-US" b="0" dirty="0"/>
              <a:t>Serviced environment</a:t>
            </a:r>
          </a:p>
          <a:p>
            <a:pPr>
              <a:buClr>
                <a:schemeClr val="accent1"/>
              </a:buClr>
            </a:pPr>
            <a:endParaRPr lang="en-US" b="0" dirty="0" smtClean="0"/>
          </a:p>
          <a:p>
            <a:pPr>
              <a:buClr>
                <a:schemeClr val="accent1"/>
              </a:buClr>
            </a:pPr>
            <a:r>
              <a:rPr lang="en-US" dirty="0" smtClean="0"/>
              <a:t>Grid computing</a:t>
            </a:r>
          </a:p>
          <a:p>
            <a:pPr>
              <a:buClrTx/>
              <a:buFont typeface="Arial"/>
              <a:buChar char="•"/>
            </a:pPr>
            <a:r>
              <a:rPr lang="en-US" b="0" dirty="0" smtClean="0"/>
              <a:t>High-end scalability</a:t>
            </a:r>
          </a:p>
          <a:p>
            <a:pPr>
              <a:buClrTx/>
              <a:buFont typeface="Arial"/>
              <a:buChar char="•"/>
            </a:pPr>
            <a:r>
              <a:rPr lang="en-US" b="0" dirty="0" smtClean="0"/>
              <a:t>Serviced platform</a:t>
            </a:r>
            <a:endParaRPr lang="en-US" b="0" dirty="0"/>
          </a:p>
          <a:p>
            <a:pPr>
              <a:buClr>
                <a:schemeClr val="accent1"/>
              </a:buClr>
            </a:pPr>
            <a:endParaRPr lang="en-US" b="0" dirty="0" smtClean="0"/>
          </a:p>
          <a:p>
            <a:pPr>
              <a:buClr>
                <a:schemeClr val="accent1"/>
              </a:buClr>
              <a:buFontTx/>
              <a:buChar char="-"/>
            </a:pPr>
            <a:endParaRPr lang="en-US" b="0" dirty="0" smtClean="0"/>
          </a:p>
          <a:p>
            <a:pPr>
              <a:buClr>
                <a:schemeClr val="accent1"/>
              </a:buClr>
              <a:buFontTx/>
              <a:buChar char="-"/>
            </a:pPr>
            <a:endParaRPr lang="en-US" b="0" dirty="0" smtClean="0"/>
          </a:p>
          <a:p>
            <a:pPr>
              <a:buClr>
                <a:schemeClr val="accent1"/>
              </a:buClr>
              <a:buFontTx/>
              <a:buChar char="-"/>
            </a:pPr>
            <a:endParaRPr lang="nl-NL" b="0" dirty="0" smtClean="0"/>
          </a:p>
          <a:p>
            <a:endParaRPr lang="nl-NL" b="0" dirty="0"/>
          </a:p>
        </p:txBody>
      </p:sp>
      <p:pic>
        <p:nvPicPr>
          <p:cNvPr id="5" name="Tijdelijke aanduiding voor afbeelding 7" descr="20121114-UvASARA-4119201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49892" y="2060848"/>
            <a:ext cx="3680525" cy="3917774"/>
          </a:xfrm>
          <a:prstGeom prst="roundRect">
            <a:avLst>
              <a:gd name="adj" fmla="val 3482"/>
            </a:avLst>
          </a:prstGeom>
        </p:spPr>
      </p:pic>
      <p:sp>
        <p:nvSpPr>
          <p:cNvPr id="3" name="Slide Number Placeholder 2"/>
          <p:cNvSpPr>
            <a:spLocks noGrp="1"/>
          </p:cNvSpPr>
          <p:nvPr>
            <p:ph type="sldNum" sz="quarter" idx="12"/>
          </p:nvPr>
        </p:nvSpPr>
        <p:spPr/>
        <p:txBody>
          <a:bodyPr/>
          <a:lstStyle/>
          <a:p>
            <a:fld id="{B6B5D4A3-EC48-4948-B56B-369ED226E95B}" type="slidenum">
              <a:rPr lang="nl-NL" smtClean="0"/>
              <a:pPr/>
              <a:t>11</a:t>
            </a:fld>
            <a:endParaRPr lang="nl-NL" dirty="0"/>
          </a:p>
        </p:txBody>
      </p:sp>
    </p:spTree>
    <p:extLst>
      <p:ext uri="{BB962C8B-B14F-4D97-AF65-F5344CB8AC3E}">
        <p14:creationId xmlns:p14="http://schemas.microsoft.com/office/powerpoint/2010/main" val="2250091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Compute</a:t>
            </a:r>
            <a:br>
              <a:rPr lang="en-GB" dirty="0"/>
            </a:br>
            <a:r>
              <a:rPr lang="en-GB" dirty="0"/>
              <a:t>Which flavour for your task?</a:t>
            </a:r>
            <a:endParaRPr lang="en-US" dirty="0"/>
          </a:p>
        </p:txBody>
      </p:sp>
      <p:sp>
        <p:nvSpPr>
          <p:cNvPr id="4" name="Content Placeholder 10"/>
          <p:cNvSpPr txBox="1">
            <a:spLocks/>
          </p:cNvSpPr>
          <p:nvPr/>
        </p:nvSpPr>
        <p:spPr>
          <a:xfrm>
            <a:off x="504016" y="1890983"/>
            <a:ext cx="4212000" cy="504520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80000"/>
              </a:lnSpc>
              <a:buFont typeface="Arial" pitchFamily="34" charset="0"/>
              <a:buNone/>
            </a:pPr>
            <a:r>
              <a:rPr lang="en-US" sz="2000" b="1" dirty="0" err="1" smtClean="0"/>
              <a:t>Omics</a:t>
            </a:r>
            <a:r>
              <a:rPr lang="en-US" sz="2000" b="1" dirty="0" smtClean="0"/>
              <a:t> &amp; clinical research studies</a:t>
            </a:r>
          </a:p>
          <a:p>
            <a:pPr algn="just">
              <a:lnSpc>
                <a:spcPct val="80000"/>
              </a:lnSpc>
            </a:pPr>
            <a:r>
              <a:rPr lang="en-US" sz="2000" dirty="0" smtClean="0"/>
              <a:t>Specific requirements</a:t>
            </a:r>
            <a:endParaRPr lang="en-US" sz="2000" dirty="0"/>
          </a:p>
          <a:p>
            <a:pPr marL="0" indent="0" algn="just">
              <a:lnSpc>
                <a:spcPct val="80000"/>
              </a:lnSpc>
              <a:buFont typeface="Arial" pitchFamily="34" charset="0"/>
              <a:buNone/>
            </a:pPr>
            <a:endParaRPr lang="en-US" sz="2000" dirty="0" smtClean="0"/>
          </a:p>
          <a:p>
            <a:pPr marL="0" indent="0" algn="just">
              <a:lnSpc>
                <a:spcPct val="80000"/>
              </a:lnSpc>
              <a:buFont typeface="Arial" pitchFamily="34" charset="0"/>
              <a:buNone/>
            </a:pPr>
            <a:r>
              <a:rPr lang="en-US" sz="2000" b="1" dirty="0" smtClean="0"/>
              <a:t>Population studies</a:t>
            </a:r>
          </a:p>
          <a:p>
            <a:pPr algn="just">
              <a:lnSpc>
                <a:spcPct val="80000"/>
              </a:lnSpc>
            </a:pPr>
            <a:r>
              <a:rPr lang="en-US" sz="2000" dirty="0" smtClean="0"/>
              <a:t>Next-generation sequencing</a:t>
            </a:r>
          </a:p>
          <a:p>
            <a:pPr algn="just">
              <a:lnSpc>
                <a:spcPct val="80000"/>
              </a:lnSpc>
            </a:pPr>
            <a:r>
              <a:rPr lang="en-US" sz="2000" dirty="0" smtClean="0"/>
              <a:t>Imaging</a:t>
            </a:r>
          </a:p>
          <a:p>
            <a:pPr algn="just">
              <a:lnSpc>
                <a:spcPct val="80000"/>
              </a:lnSpc>
            </a:pPr>
            <a:endParaRPr lang="en-US" sz="2000" dirty="0" smtClean="0"/>
          </a:p>
          <a:p>
            <a:pPr marL="0" indent="0" algn="just">
              <a:lnSpc>
                <a:spcPct val="80000"/>
              </a:lnSpc>
              <a:buFont typeface="Arial" pitchFamily="34" charset="0"/>
              <a:buNone/>
            </a:pPr>
            <a:r>
              <a:rPr lang="en-US" sz="2000" b="1" dirty="0" smtClean="0"/>
              <a:t>Modelling &amp; mining studies</a:t>
            </a:r>
          </a:p>
          <a:p>
            <a:pPr algn="just">
              <a:lnSpc>
                <a:spcPct val="80000"/>
              </a:lnSpc>
            </a:pPr>
            <a:r>
              <a:rPr lang="en-US" sz="2000" dirty="0" smtClean="0"/>
              <a:t>Structural modeling</a:t>
            </a:r>
          </a:p>
          <a:p>
            <a:pPr algn="just">
              <a:lnSpc>
                <a:spcPct val="80000"/>
              </a:lnSpc>
            </a:pPr>
            <a:r>
              <a:rPr lang="en-US" sz="2000" dirty="0" smtClean="0"/>
              <a:t>Systems biology</a:t>
            </a:r>
          </a:p>
          <a:p>
            <a:pPr algn="just">
              <a:lnSpc>
                <a:spcPct val="80000"/>
              </a:lnSpc>
            </a:pPr>
            <a:r>
              <a:rPr lang="en-US" sz="2000" dirty="0" smtClean="0"/>
              <a:t>Big data analytics</a:t>
            </a:r>
          </a:p>
          <a:p>
            <a:endParaRPr lang="en-US" sz="1600" dirty="0" smtClean="0"/>
          </a:p>
          <a:p>
            <a:pPr marL="0" indent="0">
              <a:buFont typeface="Arial" pitchFamily="34" charset="0"/>
              <a:buNone/>
            </a:pPr>
            <a:endParaRPr lang="en-GB" sz="1600" dirty="0" smtClean="0"/>
          </a:p>
          <a:p>
            <a:endParaRPr lang="en-US" sz="1600" dirty="0" smtClean="0"/>
          </a:p>
          <a:p>
            <a:endParaRPr lang="en-US" sz="2800" dirty="0"/>
          </a:p>
        </p:txBody>
      </p:sp>
      <p:sp>
        <p:nvSpPr>
          <p:cNvPr id="5" name="Content Placeholder 10"/>
          <p:cNvSpPr txBox="1">
            <a:spLocks/>
          </p:cNvSpPr>
          <p:nvPr/>
        </p:nvSpPr>
        <p:spPr>
          <a:xfrm>
            <a:off x="4932000" y="1912191"/>
            <a:ext cx="3885429" cy="5045201"/>
          </a:xfrm>
          <a:prstGeom prst="rect">
            <a:avLst/>
          </a:prstGeom>
        </p:spPr>
        <p:txBody>
          <a:bodyPr vert="horz" lIns="0" tIns="0" rIns="0" bIns="0" rtlCol="0">
            <a:normAutofit/>
          </a:bodyPr>
          <a:lstStyle>
            <a:lvl1pPr marL="144000" indent="-144000" algn="l" defTabSz="914400" rtl="0" eaLnBrk="1" latinLnBrk="0" hangingPunct="1">
              <a:spcBef>
                <a:spcPts val="600"/>
              </a:spcBef>
              <a:buClr>
                <a:schemeClr val="accent1"/>
              </a:buClr>
              <a:buFont typeface="Arial" pitchFamily="34" charset="0"/>
              <a:buChar char="•"/>
              <a:defRPr sz="1600" b="0" kern="1200">
                <a:solidFill>
                  <a:schemeClr val="tx1"/>
                </a:solidFill>
                <a:latin typeface="+mn-lt"/>
                <a:ea typeface="+mn-ea"/>
                <a:cs typeface="+mn-cs"/>
              </a:defRPr>
            </a:lvl1pPr>
            <a:lvl2pPr marL="288000" indent="-144000" algn="l" defTabSz="914400" rtl="0" eaLnBrk="1" latinLnBrk="0" hangingPunct="1">
              <a:spcBef>
                <a:spcPts val="0"/>
              </a:spcBef>
              <a:buFont typeface="Arial" pitchFamily="34" charset="0"/>
              <a:buChar char="-"/>
              <a:defRPr sz="1600" kern="1200">
                <a:solidFill>
                  <a:schemeClr val="tx1"/>
                </a:solidFill>
                <a:latin typeface="+mn-lt"/>
                <a:ea typeface="+mn-ea"/>
                <a:cs typeface="+mn-cs"/>
              </a:defRPr>
            </a:lvl2pPr>
            <a:lvl3pPr marL="432000" indent="-144000" algn="l" defTabSz="914400" rtl="0" eaLnBrk="1" latinLnBrk="0" hangingPunct="1">
              <a:spcBef>
                <a:spcPts val="0"/>
              </a:spcBef>
              <a:buFont typeface="Arial" pitchFamily="34" charset="0"/>
              <a:buChar char="-"/>
              <a:defRPr sz="1600" kern="1200">
                <a:solidFill>
                  <a:schemeClr val="tx1"/>
                </a:solidFill>
                <a:latin typeface="+mn-lt"/>
                <a:ea typeface="+mn-ea"/>
                <a:cs typeface="+mn-cs"/>
              </a:defRPr>
            </a:lvl3pPr>
            <a:lvl4pPr marL="0" indent="0" algn="l" defTabSz="914400" rtl="0" eaLnBrk="1" latinLnBrk="0" hangingPunct="1">
              <a:spcBef>
                <a:spcPts val="1200"/>
              </a:spcBef>
              <a:buFont typeface="Arial" pitchFamily="34" charset="0"/>
              <a:buNone/>
              <a:defRPr sz="2000" b="1" kern="1200">
                <a:solidFill>
                  <a:schemeClr val="tx1"/>
                </a:solidFill>
                <a:latin typeface="+mn-lt"/>
                <a:ea typeface="+mn-ea"/>
                <a:cs typeface="+mn-cs"/>
              </a:defRPr>
            </a:lvl4pPr>
            <a:lvl5pPr marL="0" indent="0" algn="l" defTabSz="914400" rtl="0" eaLnBrk="1" latinLnBrk="0" hangingPunct="1">
              <a:spcBef>
                <a:spcPts val="0"/>
              </a:spcBef>
              <a:buFont typeface="Arial" pitchFamily="34" charset="0"/>
              <a:buNone/>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Font typeface="Arial" pitchFamily="34" charset="0"/>
              <a:buNone/>
            </a:pPr>
            <a:r>
              <a:rPr lang="en-US" sz="2000" dirty="0" smtClean="0"/>
              <a:t>HPC Cloud, LISA cluster computing</a:t>
            </a:r>
            <a:r>
              <a:rPr lang="en-US" sz="1800" dirty="0" smtClean="0"/>
              <a:t>*</a:t>
            </a:r>
            <a:endParaRPr lang="en-US" sz="2000" dirty="0" smtClean="0"/>
          </a:p>
          <a:p>
            <a:pPr marL="0" indent="0">
              <a:lnSpc>
                <a:spcPct val="80000"/>
              </a:lnSpc>
              <a:buFont typeface="Arial" pitchFamily="34" charset="0"/>
              <a:buNone/>
            </a:pPr>
            <a:endParaRPr lang="en-US" sz="2000" dirty="0" smtClean="0"/>
          </a:p>
          <a:p>
            <a:pPr marL="0" indent="0">
              <a:lnSpc>
                <a:spcPct val="80000"/>
              </a:lnSpc>
              <a:buFont typeface="Arial" pitchFamily="34" charset="0"/>
              <a:buNone/>
            </a:pPr>
            <a:endParaRPr lang="en-US" sz="2000" dirty="0" smtClean="0"/>
          </a:p>
          <a:p>
            <a:pPr marL="0" indent="0">
              <a:lnSpc>
                <a:spcPct val="80000"/>
              </a:lnSpc>
              <a:buFont typeface="Arial" pitchFamily="34" charset="0"/>
              <a:buNone/>
            </a:pPr>
            <a:r>
              <a:rPr lang="en-US" sz="2000" dirty="0" smtClean="0"/>
              <a:t>Life Science Grid</a:t>
            </a:r>
            <a:r>
              <a:rPr lang="en-US" sz="1800" dirty="0" smtClean="0"/>
              <a:t>*</a:t>
            </a:r>
            <a:r>
              <a:rPr lang="en-US" sz="2000" dirty="0" smtClean="0"/>
              <a:t>, Grid</a:t>
            </a:r>
            <a:r>
              <a:rPr lang="en-US" sz="1800" dirty="0" smtClean="0"/>
              <a:t>*</a:t>
            </a:r>
            <a:r>
              <a:rPr lang="en-US" sz="2000" dirty="0" smtClean="0"/>
              <a:t> (EU)</a:t>
            </a:r>
          </a:p>
          <a:p>
            <a:pPr>
              <a:lnSpc>
                <a:spcPct val="80000"/>
              </a:lnSpc>
            </a:pPr>
            <a:endParaRPr lang="en-US" sz="2000" dirty="0" smtClean="0"/>
          </a:p>
          <a:p>
            <a:pPr marL="0" indent="0">
              <a:lnSpc>
                <a:spcPct val="80000"/>
              </a:lnSpc>
              <a:buFont typeface="Arial" pitchFamily="34" charset="0"/>
              <a:buNone/>
            </a:pPr>
            <a:endParaRPr lang="en-US" sz="2000" dirty="0" smtClean="0"/>
          </a:p>
          <a:p>
            <a:pPr marL="0" indent="0">
              <a:lnSpc>
                <a:spcPct val="80000"/>
              </a:lnSpc>
              <a:buFont typeface="Arial" pitchFamily="34" charset="0"/>
              <a:buNone/>
            </a:pPr>
            <a:endParaRPr lang="en-US" sz="2000" dirty="0" smtClean="0"/>
          </a:p>
          <a:p>
            <a:pPr marL="0" indent="0">
              <a:lnSpc>
                <a:spcPct val="80000"/>
              </a:lnSpc>
              <a:buFont typeface="Arial" pitchFamily="34" charset="0"/>
              <a:buNone/>
            </a:pPr>
            <a:r>
              <a:rPr lang="en-US" sz="2000" dirty="0" smtClean="0"/>
              <a:t>Supercomputing*, LISA cluster computing</a:t>
            </a:r>
            <a:r>
              <a:rPr lang="en-US" sz="1800" dirty="0" smtClean="0"/>
              <a:t>*</a:t>
            </a:r>
            <a:r>
              <a:rPr lang="en-US" sz="2000" dirty="0" smtClean="0"/>
              <a:t>, Hadoop</a:t>
            </a:r>
            <a:r>
              <a:rPr lang="en-US" sz="1800" dirty="0" smtClean="0"/>
              <a:t>*</a:t>
            </a:r>
          </a:p>
          <a:p>
            <a:endParaRPr lang="en-US" dirty="0" smtClean="0"/>
          </a:p>
          <a:p>
            <a:endParaRPr lang="en-US" dirty="0" smtClean="0"/>
          </a:p>
          <a:p>
            <a:pPr marL="0" indent="0">
              <a:buNone/>
            </a:pPr>
            <a:endParaRPr lang="en-US" sz="1400" dirty="0"/>
          </a:p>
        </p:txBody>
      </p:sp>
      <p:sp>
        <p:nvSpPr>
          <p:cNvPr id="9" name="TextBox 8"/>
          <p:cNvSpPr txBox="1"/>
          <p:nvPr/>
        </p:nvSpPr>
        <p:spPr>
          <a:xfrm>
            <a:off x="4898896" y="5491383"/>
            <a:ext cx="3849568" cy="307777"/>
          </a:xfrm>
          <a:prstGeom prst="rect">
            <a:avLst/>
          </a:prstGeom>
          <a:noFill/>
        </p:spPr>
        <p:txBody>
          <a:bodyPr wrap="square" rtlCol="0">
            <a:spAutoFit/>
          </a:bodyPr>
          <a:lstStyle/>
          <a:p>
            <a:r>
              <a:rPr lang="en-US" sz="1400" b="1" dirty="0" smtClean="0"/>
              <a:t>* includes biomedical research software &amp; tools</a:t>
            </a:r>
            <a:endParaRPr lang="en-US" sz="1400" b="1" dirty="0"/>
          </a:p>
        </p:txBody>
      </p:sp>
      <p:cxnSp>
        <p:nvCxnSpPr>
          <p:cNvPr id="6" name="Straight Connector 5"/>
          <p:cNvCxnSpPr/>
          <p:nvPr/>
        </p:nvCxnSpPr>
        <p:spPr>
          <a:xfrm>
            <a:off x="539552" y="2683071"/>
            <a:ext cx="8136904" cy="0"/>
          </a:xfrm>
          <a:prstGeom prst="line">
            <a:avLst/>
          </a:prstGeom>
          <a:ln>
            <a:solidFill>
              <a:schemeClr val="bg2"/>
            </a:solidFill>
            <a:prstDash val="sysDash"/>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39552" y="3907207"/>
            <a:ext cx="8136904" cy="0"/>
          </a:xfrm>
          <a:prstGeom prst="line">
            <a:avLst/>
          </a:prstGeom>
          <a:ln>
            <a:solidFill>
              <a:schemeClr val="bg2"/>
            </a:solidFill>
            <a:prstDash val="sys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39552" y="5491383"/>
            <a:ext cx="8136904" cy="0"/>
          </a:xfrm>
          <a:prstGeom prst="line">
            <a:avLst/>
          </a:prstGeom>
          <a:ln>
            <a:solidFill>
              <a:schemeClr val="bg2"/>
            </a:solidFill>
            <a:prstDash val="sysDash"/>
          </a:ln>
        </p:spPr>
        <p:style>
          <a:lnRef idx="2">
            <a:schemeClr val="accent1"/>
          </a:lnRef>
          <a:fillRef idx="0">
            <a:schemeClr val="accent1"/>
          </a:fillRef>
          <a:effectRef idx="1">
            <a:schemeClr val="accent1"/>
          </a:effectRef>
          <a:fontRef idx="minor">
            <a:schemeClr val="tx1"/>
          </a:fontRef>
        </p:style>
      </p:cxnSp>
      <p:sp>
        <p:nvSpPr>
          <p:cNvPr id="7" name="Slide Number Placeholder 6"/>
          <p:cNvSpPr>
            <a:spLocks noGrp="1"/>
          </p:cNvSpPr>
          <p:nvPr>
            <p:ph type="sldNum" sz="quarter" idx="12"/>
          </p:nvPr>
        </p:nvSpPr>
        <p:spPr/>
        <p:txBody>
          <a:bodyPr/>
          <a:lstStyle/>
          <a:p>
            <a:fld id="{B6B5D4A3-EC48-4948-B56B-369ED226E95B}" type="slidenum">
              <a:rPr lang="nl-NL" smtClean="0"/>
              <a:pPr/>
              <a:t>12</a:t>
            </a:fld>
            <a:endParaRPr lang="nl-NL" dirty="0"/>
          </a:p>
        </p:txBody>
      </p:sp>
    </p:spTree>
    <p:extLst>
      <p:ext uri="{BB962C8B-B14F-4D97-AF65-F5344CB8AC3E}">
        <p14:creationId xmlns:p14="http://schemas.microsoft.com/office/powerpoint/2010/main" val="13117847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9552" y="1700808"/>
            <a:ext cx="8208912" cy="1152128"/>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nl-NL"/>
          </a:p>
        </p:txBody>
      </p:sp>
      <p:sp>
        <p:nvSpPr>
          <p:cNvPr id="2" name="Title 1"/>
          <p:cNvSpPr>
            <a:spLocks noGrp="1"/>
          </p:cNvSpPr>
          <p:nvPr>
            <p:ph type="title"/>
          </p:nvPr>
        </p:nvSpPr>
        <p:spPr/>
        <p:txBody>
          <a:bodyPr>
            <a:noAutofit/>
          </a:bodyPr>
          <a:lstStyle/>
          <a:p>
            <a:r>
              <a:rPr lang="en-GB" noProof="0" dirty="0"/>
              <a:t/>
            </a:r>
            <a:br>
              <a:rPr lang="en-GB" noProof="0" dirty="0"/>
            </a:br>
            <a:r>
              <a:rPr lang="en-GB" noProof="0" dirty="0"/>
              <a:t>Data Services</a:t>
            </a:r>
            <a:br>
              <a:rPr lang="en-GB" noProof="0" dirty="0"/>
            </a:br>
            <a:endParaRPr lang="en-GB" noProof="0" dirty="0"/>
          </a:p>
        </p:txBody>
      </p:sp>
      <p:sp>
        <p:nvSpPr>
          <p:cNvPr id="9" name="TextBox 8"/>
          <p:cNvSpPr txBox="1"/>
          <p:nvPr/>
        </p:nvSpPr>
        <p:spPr>
          <a:xfrm>
            <a:off x="2195736" y="1844824"/>
            <a:ext cx="6192688" cy="841256"/>
          </a:xfrm>
          <a:prstGeom prst="rect">
            <a:avLst/>
          </a:prstGeom>
          <a:noFill/>
        </p:spPr>
        <p:txBody>
          <a:bodyPr wrap="square" rtlCol="0">
            <a:spAutoFit/>
          </a:bodyPr>
          <a:lstStyle/>
          <a:p>
            <a:pPr>
              <a:lnSpc>
                <a:spcPct val="80000"/>
              </a:lnSpc>
            </a:pPr>
            <a:r>
              <a:rPr lang="nl-NL" sz="2000" dirty="0">
                <a:solidFill>
                  <a:schemeClr val="bg1"/>
                </a:solidFill>
              </a:rPr>
              <a:t>How </a:t>
            </a:r>
            <a:r>
              <a:rPr lang="nl-NL" sz="2000" dirty="0" err="1">
                <a:solidFill>
                  <a:schemeClr val="bg1"/>
                </a:solidFill>
              </a:rPr>
              <a:t>to</a:t>
            </a:r>
            <a:r>
              <a:rPr lang="nl-NL" sz="2000" dirty="0">
                <a:solidFill>
                  <a:schemeClr val="bg1"/>
                </a:solidFill>
              </a:rPr>
              <a:t> share data </a:t>
            </a:r>
            <a:r>
              <a:rPr lang="nl-NL" sz="2000" dirty="0" err="1">
                <a:solidFill>
                  <a:schemeClr val="bg1"/>
                </a:solidFill>
              </a:rPr>
              <a:t>with</a:t>
            </a:r>
            <a:r>
              <a:rPr lang="nl-NL" sz="2000" dirty="0">
                <a:solidFill>
                  <a:schemeClr val="bg1"/>
                </a:solidFill>
              </a:rPr>
              <a:t> </a:t>
            </a:r>
            <a:r>
              <a:rPr lang="nl-NL" sz="2000" dirty="0" err="1">
                <a:solidFill>
                  <a:schemeClr val="bg1"/>
                </a:solidFill>
              </a:rPr>
              <a:t>colleagues</a:t>
            </a:r>
            <a:r>
              <a:rPr lang="nl-NL" sz="2000" dirty="0">
                <a:solidFill>
                  <a:schemeClr val="bg1"/>
                </a:solidFill>
              </a:rPr>
              <a:t>?</a:t>
            </a:r>
          </a:p>
          <a:p>
            <a:pPr>
              <a:lnSpc>
                <a:spcPct val="80000"/>
              </a:lnSpc>
            </a:pPr>
            <a:endParaRPr lang="nl-NL" sz="2000" dirty="0" smtClean="0">
              <a:solidFill>
                <a:schemeClr val="bg1"/>
              </a:solidFill>
            </a:endParaRPr>
          </a:p>
          <a:p>
            <a:pPr>
              <a:lnSpc>
                <a:spcPct val="80000"/>
              </a:lnSpc>
            </a:pPr>
            <a:r>
              <a:rPr lang="nl-NL" sz="2000" dirty="0" smtClean="0">
                <a:solidFill>
                  <a:schemeClr val="bg1"/>
                </a:solidFill>
              </a:rPr>
              <a:t>How </a:t>
            </a:r>
            <a:r>
              <a:rPr lang="nl-NL" sz="2000" dirty="0" err="1">
                <a:solidFill>
                  <a:schemeClr val="bg1"/>
                </a:solidFill>
              </a:rPr>
              <a:t>to</a:t>
            </a:r>
            <a:r>
              <a:rPr lang="nl-NL" sz="2000" dirty="0">
                <a:solidFill>
                  <a:schemeClr val="bg1"/>
                </a:solidFill>
              </a:rPr>
              <a:t> </a:t>
            </a:r>
            <a:r>
              <a:rPr lang="nl-NL" sz="2000" dirty="0" smtClean="0">
                <a:solidFill>
                  <a:schemeClr val="bg1"/>
                </a:solidFill>
              </a:rPr>
              <a:t>manage </a:t>
            </a:r>
            <a:r>
              <a:rPr lang="nl-NL" sz="2000" dirty="0" err="1" smtClean="0">
                <a:solidFill>
                  <a:schemeClr val="bg1"/>
                </a:solidFill>
              </a:rPr>
              <a:t>and</a:t>
            </a:r>
            <a:r>
              <a:rPr lang="nl-NL" sz="2000" dirty="0" smtClean="0">
                <a:solidFill>
                  <a:schemeClr val="bg1"/>
                </a:solidFill>
              </a:rPr>
              <a:t> store </a:t>
            </a:r>
            <a:r>
              <a:rPr lang="nl-NL" sz="2000" dirty="0" err="1" smtClean="0">
                <a:solidFill>
                  <a:schemeClr val="bg1"/>
                </a:solidFill>
              </a:rPr>
              <a:t>my</a:t>
            </a:r>
            <a:r>
              <a:rPr lang="nl-NL" sz="2000" dirty="0" smtClean="0">
                <a:solidFill>
                  <a:schemeClr val="bg1"/>
                </a:solidFill>
              </a:rPr>
              <a:t> </a:t>
            </a:r>
            <a:r>
              <a:rPr lang="nl-NL" sz="2000" dirty="0">
                <a:solidFill>
                  <a:schemeClr val="bg1"/>
                </a:solidFill>
              </a:rPr>
              <a:t>data? </a:t>
            </a:r>
          </a:p>
        </p:txBody>
      </p:sp>
      <p:sp>
        <p:nvSpPr>
          <p:cNvPr id="10" name="TextBox 9"/>
          <p:cNvSpPr txBox="1"/>
          <p:nvPr/>
        </p:nvSpPr>
        <p:spPr>
          <a:xfrm>
            <a:off x="2843808" y="2996952"/>
            <a:ext cx="6048672" cy="3056221"/>
          </a:xfrm>
          <a:prstGeom prst="rect">
            <a:avLst/>
          </a:prstGeom>
          <a:noFill/>
        </p:spPr>
        <p:txBody>
          <a:bodyPr wrap="square" rtlCol="0">
            <a:spAutoFit/>
          </a:bodyPr>
          <a:lstStyle/>
          <a:p>
            <a:r>
              <a:rPr lang="nl-NL" b="1" dirty="0" smtClean="0"/>
              <a:t>Research data storage, Data access &amp; </a:t>
            </a:r>
            <a:r>
              <a:rPr lang="nl-NL" b="1" dirty="0" err="1" smtClean="0"/>
              <a:t>repository</a:t>
            </a:r>
            <a:r>
              <a:rPr lang="nl-NL" b="1" dirty="0" smtClean="0"/>
              <a:t> services (B2SHARE</a:t>
            </a:r>
            <a:r>
              <a:rPr lang="nl-NL" b="1" dirty="0"/>
              <a:t>/</a:t>
            </a:r>
            <a:r>
              <a:rPr lang="nl-NL" b="1" dirty="0" smtClean="0"/>
              <a:t>B2SAFE), </a:t>
            </a:r>
            <a:r>
              <a:rPr lang="nl-NL" b="1" dirty="0" err="1"/>
              <a:t>Beehub</a:t>
            </a:r>
            <a:r>
              <a:rPr lang="nl-NL" b="1" dirty="0"/>
              <a:t>, </a:t>
            </a:r>
            <a:r>
              <a:rPr lang="nl-NL" b="1" dirty="0" err="1"/>
              <a:t>SURFdrive</a:t>
            </a:r>
            <a:r>
              <a:rPr lang="nl-NL" b="1" dirty="0"/>
              <a:t>, </a:t>
            </a:r>
            <a:r>
              <a:rPr lang="nl-NL" b="1" dirty="0" err="1"/>
              <a:t>Filesender</a:t>
            </a:r>
            <a:r>
              <a:rPr lang="nl-NL" b="1" dirty="0"/>
              <a:t>..</a:t>
            </a:r>
          </a:p>
          <a:p>
            <a:endParaRPr lang="nl-NL" b="1" dirty="0"/>
          </a:p>
          <a:p>
            <a:pPr marL="342900" indent="-342900">
              <a:lnSpc>
                <a:spcPct val="110000"/>
              </a:lnSpc>
              <a:buFont typeface="Wingdings" charset="2"/>
              <a:buChar char="ü"/>
            </a:pPr>
            <a:r>
              <a:rPr lang="nl-NL" dirty="0" smtClean="0"/>
              <a:t>Storage on disk or tape, short term or long term storage</a:t>
            </a:r>
          </a:p>
          <a:p>
            <a:pPr marL="342900" indent="-342900">
              <a:lnSpc>
                <a:spcPct val="110000"/>
              </a:lnSpc>
              <a:buFont typeface="Wingdings" charset="2"/>
              <a:buChar char="ü"/>
            </a:pPr>
            <a:r>
              <a:rPr lang="nl-NL" dirty="0" err="1"/>
              <a:t>Supporting</a:t>
            </a:r>
            <a:r>
              <a:rPr lang="nl-NL" dirty="0"/>
              <a:t> </a:t>
            </a:r>
            <a:r>
              <a:rPr lang="nl-NL" dirty="0" err="1"/>
              <a:t>several</a:t>
            </a:r>
            <a:r>
              <a:rPr lang="nl-NL" dirty="0"/>
              <a:t> file transfer </a:t>
            </a:r>
            <a:r>
              <a:rPr lang="nl-NL" dirty="0" err="1"/>
              <a:t>protocols</a:t>
            </a:r>
            <a:endParaRPr lang="nl-NL" dirty="0"/>
          </a:p>
          <a:p>
            <a:pPr marL="342900" indent="-342900">
              <a:lnSpc>
                <a:spcPct val="110000"/>
              </a:lnSpc>
              <a:buFont typeface="Wingdings" charset="2"/>
              <a:buChar char="ü"/>
            </a:pPr>
            <a:r>
              <a:rPr lang="nl-NL" dirty="0"/>
              <a:t>Data </a:t>
            </a:r>
            <a:r>
              <a:rPr lang="nl-NL" dirty="0" err="1"/>
              <a:t>ingest</a:t>
            </a:r>
            <a:r>
              <a:rPr lang="nl-NL" dirty="0"/>
              <a:t> service </a:t>
            </a:r>
            <a:r>
              <a:rPr lang="nl-NL" dirty="0" err="1"/>
              <a:t>available</a:t>
            </a:r>
            <a:endParaRPr lang="nl-NL" dirty="0"/>
          </a:p>
          <a:p>
            <a:pPr marL="342900" indent="-342900">
              <a:lnSpc>
                <a:spcPct val="110000"/>
              </a:lnSpc>
              <a:buFont typeface="Wingdings" charset="2"/>
              <a:buChar char="ü"/>
            </a:pPr>
            <a:r>
              <a:rPr lang="nl-NL" dirty="0" smtClean="0"/>
              <a:t>Direct interfaces </a:t>
            </a:r>
            <a:r>
              <a:rPr lang="nl-NL" dirty="0" err="1" smtClean="0"/>
              <a:t>with</a:t>
            </a:r>
            <a:r>
              <a:rPr lang="nl-NL" dirty="0" smtClean="0"/>
              <a:t> </a:t>
            </a:r>
            <a:r>
              <a:rPr lang="nl-NL" dirty="0" err="1" smtClean="0"/>
              <a:t>our</a:t>
            </a:r>
            <a:r>
              <a:rPr lang="nl-NL" dirty="0" smtClean="0"/>
              <a:t> </a:t>
            </a:r>
            <a:r>
              <a:rPr lang="nl-NL" dirty="0" err="1" smtClean="0"/>
              <a:t>compute</a:t>
            </a:r>
            <a:r>
              <a:rPr lang="nl-NL" dirty="0" smtClean="0"/>
              <a:t> </a:t>
            </a:r>
            <a:r>
              <a:rPr lang="nl-NL" dirty="0" err="1" smtClean="0"/>
              <a:t>and</a:t>
            </a:r>
            <a:r>
              <a:rPr lang="nl-NL" dirty="0" smtClean="0"/>
              <a:t> </a:t>
            </a:r>
            <a:r>
              <a:rPr lang="nl-NL" dirty="0" err="1" smtClean="0"/>
              <a:t>network</a:t>
            </a:r>
            <a:r>
              <a:rPr lang="nl-NL" dirty="0" smtClean="0"/>
              <a:t> services</a:t>
            </a:r>
          </a:p>
          <a:p>
            <a:pPr marL="342900" indent="-342900">
              <a:lnSpc>
                <a:spcPct val="110000"/>
              </a:lnSpc>
              <a:buFont typeface="Wingdings" charset="2"/>
              <a:buChar char="ü"/>
            </a:pPr>
            <a:r>
              <a:rPr lang="nl-NL" dirty="0" err="1"/>
              <a:t>Collaboration</a:t>
            </a:r>
            <a:r>
              <a:rPr lang="nl-NL" dirty="0"/>
              <a:t> </a:t>
            </a:r>
            <a:r>
              <a:rPr lang="nl-NL" dirty="0" err="1"/>
              <a:t>with</a:t>
            </a:r>
            <a:r>
              <a:rPr lang="nl-NL" dirty="0"/>
              <a:t> </a:t>
            </a:r>
            <a:r>
              <a:rPr lang="nl-NL" dirty="0" err="1"/>
              <a:t>national</a:t>
            </a:r>
            <a:r>
              <a:rPr lang="nl-NL" dirty="0"/>
              <a:t> (DANS, 3TUdatacentrum) </a:t>
            </a:r>
            <a:r>
              <a:rPr lang="nl-NL" dirty="0" err="1"/>
              <a:t>and</a:t>
            </a:r>
            <a:r>
              <a:rPr lang="nl-NL" dirty="0"/>
              <a:t> </a:t>
            </a:r>
            <a:r>
              <a:rPr lang="nl-NL" dirty="0" err="1"/>
              <a:t>international</a:t>
            </a:r>
            <a:r>
              <a:rPr lang="nl-NL" dirty="0"/>
              <a:t> </a:t>
            </a:r>
            <a:r>
              <a:rPr lang="nl-NL" dirty="0" smtClean="0"/>
              <a:t>ICT </a:t>
            </a:r>
            <a:r>
              <a:rPr lang="nl-NL" dirty="0" err="1" smtClean="0"/>
              <a:t>infrastructure</a:t>
            </a:r>
            <a:r>
              <a:rPr lang="nl-NL" dirty="0" smtClean="0"/>
              <a:t> partners </a:t>
            </a:r>
            <a:r>
              <a:rPr lang="nl-NL" dirty="0"/>
              <a:t>(</a:t>
            </a:r>
            <a:r>
              <a:rPr lang="nl-NL" dirty="0" smtClean="0"/>
              <a:t>PRACE, EUDAT, EGI)</a:t>
            </a:r>
            <a:endParaRPr lang="nl-NL" sz="2400" dirty="0"/>
          </a:p>
        </p:txBody>
      </p:sp>
      <p:pic>
        <p:nvPicPr>
          <p:cNvPr id="7" name="Picture 6" descr="storage2.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1560" y="3717032"/>
            <a:ext cx="2304256" cy="2304256"/>
          </a:xfrm>
          <a:prstGeom prst="rect">
            <a:avLst/>
          </a:prstGeom>
        </p:spPr>
      </p:pic>
      <p:sp>
        <p:nvSpPr>
          <p:cNvPr id="3" name="TextBox 2"/>
          <p:cNvSpPr txBox="1"/>
          <p:nvPr/>
        </p:nvSpPr>
        <p:spPr>
          <a:xfrm>
            <a:off x="1259632" y="1484784"/>
            <a:ext cx="551115" cy="1323439"/>
          </a:xfrm>
          <a:prstGeom prst="rect">
            <a:avLst/>
          </a:prstGeom>
          <a:noFill/>
        </p:spPr>
        <p:txBody>
          <a:bodyPr wrap="square" rtlCol="0">
            <a:spAutoFit/>
          </a:bodyPr>
          <a:lstStyle/>
          <a:p>
            <a:r>
              <a:rPr lang="nl-NL" sz="8000">
                <a:solidFill>
                  <a:schemeClr val="bg1"/>
                </a:solidFill>
              </a:rPr>
              <a:t>?</a:t>
            </a:r>
          </a:p>
        </p:txBody>
      </p:sp>
      <p:sp>
        <p:nvSpPr>
          <p:cNvPr id="5" name="Slide Number Placeholder 4"/>
          <p:cNvSpPr>
            <a:spLocks noGrp="1"/>
          </p:cNvSpPr>
          <p:nvPr>
            <p:ph type="sldNum" sz="quarter" idx="12"/>
          </p:nvPr>
        </p:nvSpPr>
        <p:spPr/>
        <p:txBody>
          <a:bodyPr/>
          <a:lstStyle/>
          <a:p>
            <a:fld id="{B6B5D4A3-EC48-4948-B56B-369ED226E95B}" type="slidenum">
              <a:rPr lang="nl-NL" smtClean="0"/>
              <a:pPr/>
              <a:t>13</a:t>
            </a:fld>
            <a:endParaRPr lang="nl-NL" dirty="0"/>
          </a:p>
        </p:txBody>
      </p:sp>
    </p:spTree>
    <p:extLst>
      <p:ext uri="{BB962C8B-B14F-4D97-AF65-F5344CB8AC3E}">
        <p14:creationId xmlns:p14="http://schemas.microsoft.com/office/powerpoint/2010/main" val="29106558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Research data storage</a:t>
            </a:r>
          </a:p>
        </p:txBody>
      </p:sp>
      <p:sp>
        <p:nvSpPr>
          <p:cNvPr id="4" name="Content Placeholder 2"/>
          <p:cNvSpPr>
            <a:spLocks noGrp="1"/>
          </p:cNvSpPr>
          <p:nvPr>
            <p:ph sz="quarter" idx="4294967295"/>
          </p:nvPr>
        </p:nvSpPr>
        <p:spPr>
          <a:xfrm>
            <a:off x="539552" y="1678588"/>
            <a:ext cx="5168031" cy="4990772"/>
          </a:xfrm>
          <a:prstGeom prst="rect">
            <a:avLst/>
          </a:prstGeom>
        </p:spPr>
        <p:txBody>
          <a:bodyPr>
            <a:normAutofit/>
          </a:bodyPr>
          <a:lstStyle/>
          <a:p>
            <a:r>
              <a:rPr lang="en-US" sz="1800" b="1" dirty="0" smtClean="0"/>
              <a:t>Single copy storage </a:t>
            </a:r>
            <a:br>
              <a:rPr lang="en-US" sz="1800" b="1" dirty="0" smtClean="0"/>
            </a:br>
            <a:r>
              <a:rPr lang="en-US" sz="1800" dirty="0"/>
              <a:t>c</a:t>
            </a:r>
            <a:r>
              <a:rPr lang="en-US" sz="1800" dirty="0" smtClean="0"/>
              <a:t>ache, </a:t>
            </a:r>
            <a:r>
              <a:rPr lang="en-US" sz="1800" dirty="0"/>
              <a:t>a</a:t>
            </a:r>
            <a:r>
              <a:rPr lang="en-US" sz="1800" dirty="0" smtClean="0"/>
              <a:t>ccess </a:t>
            </a:r>
            <a:r>
              <a:rPr lang="en-US" sz="1800" dirty="0"/>
              <a:t>to compute services</a:t>
            </a:r>
          </a:p>
          <a:p>
            <a:endParaRPr lang="en-US" sz="1800" dirty="0" smtClean="0"/>
          </a:p>
          <a:p>
            <a:r>
              <a:rPr lang="en-US" sz="1800" b="1" dirty="0" smtClean="0"/>
              <a:t>Central data storage:</a:t>
            </a:r>
            <a:br>
              <a:rPr lang="en-US" sz="1800" b="1" dirty="0" smtClean="0"/>
            </a:br>
            <a:r>
              <a:rPr lang="en-US" sz="1800" dirty="0" smtClean="0"/>
              <a:t>dual copies: stored on tape on two geographically separated locations (Amsterdam and </a:t>
            </a:r>
            <a:r>
              <a:rPr lang="en-US" sz="1800" dirty="0" err="1" smtClean="0"/>
              <a:t>Almere</a:t>
            </a:r>
            <a:r>
              <a:rPr lang="en-US" sz="1800" dirty="0" smtClean="0"/>
              <a:t>). </a:t>
            </a:r>
          </a:p>
          <a:p>
            <a:endParaRPr lang="en-US" sz="1800" dirty="0"/>
          </a:p>
          <a:p>
            <a:r>
              <a:rPr lang="en-US" sz="1800" b="1" dirty="0"/>
              <a:t>Consultancy data storage and </a:t>
            </a:r>
            <a:r>
              <a:rPr lang="en-US" sz="1800" b="1" dirty="0" smtClean="0"/>
              <a:t>transfers, data management plan</a:t>
            </a:r>
            <a:endParaRPr lang="en-US" sz="1800" b="1" dirty="0"/>
          </a:p>
          <a:p>
            <a:endParaRPr lang="en-US" sz="1800" dirty="0"/>
          </a:p>
        </p:txBody>
      </p:sp>
      <p:pic>
        <p:nvPicPr>
          <p:cNvPr id="5" name="Picture 4" descr="Screen Shot 2013-06-07 at 8.26.36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22227" y="1692744"/>
            <a:ext cx="2920665" cy="4370072"/>
          </a:xfrm>
          <a:prstGeom prst="roundRect">
            <a:avLst>
              <a:gd name="adj" fmla="val 8594"/>
            </a:avLst>
          </a:prstGeom>
          <a:solidFill>
            <a:srgbClr val="FFFFFF">
              <a:shade val="85000"/>
            </a:srgbClr>
          </a:solidFill>
          <a:ln>
            <a:noFill/>
          </a:ln>
          <a:effectLst/>
        </p:spPr>
      </p:pic>
      <p:sp>
        <p:nvSpPr>
          <p:cNvPr id="6" name="Slide Number Placeholder 5"/>
          <p:cNvSpPr>
            <a:spLocks noGrp="1"/>
          </p:cNvSpPr>
          <p:nvPr>
            <p:ph type="sldNum" sz="quarter" idx="12"/>
          </p:nvPr>
        </p:nvSpPr>
        <p:spPr/>
        <p:txBody>
          <a:bodyPr/>
          <a:lstStyle/>
          <a:p>
            <a:fld id="{B6B5D4A3-EC48-4948-B56B-369ED226E95B}" type="slidenum">
              <a:rPr lang="nl-NL" smtClean="0"/>
              <a:pPr/>
              <a:t>14</a:t>
            </a:fld>
            <a:endParaRPr lang="nl-NL" dirty="0"/>
          </a:p>
        </p:txBody>
      </p:sp>
    </p:spTree>
    <p:extLst>
      <p:ext uri="{BB962C8B-B14F-4D97-AF65-F5344CB8AC3E}">
        <p14:creationId xmlns:p14="http://schemas.microsoft.com/office/powerpoint/2010/main" val="8374200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SURFdrive.surf.nl</a:t>
            </a:r>
            <a:endParaRPr lang="en-US" dirty="0"/>
          </a:p>
        </p:txBody>
      </p:sp>
      <p:sp>
        <p:nvSpPr>
          <p:cNvPr id="3" name="Content Placeholder 2"/>
          <p:cNvSpPr>
            <a:spLocks noGrp="1"/>
          </p:cNvSpPr>
          <p:nvPr>
            <p:ph idx="1"/>
          </p:nvPr>
        </p:nvSpPr>
        <p:spPr/>
        <p:txBody>
          <a:bodyPr>
            <a:normAutofit/>
          </a:bodyPr>
          <a:lstStyle/>
          <a:p>
            <a:r>
              <a:rPr lang="en-US" sz="1800" dirty="0" smtClean="0"/>
              <a:t>The SURF </a:t>
            </a:r>
            <a:r>
              <a:rPr lang="en-US" sz="1800" dirty="0" err="1" smtClean="0"/>
              <a:t>DropBox</a:t>
            </a:r>
            <a:r>
              <a:rPr lang="en-US" sz="1800" dirty="0" smtClean="0"/>
              <a:t> replacement</a:t>
            </a:r>
          </a:p>
          <a:p>
            <a:pPr lvl="1"/>
            <a:r>
              <a:rPr lang="en-US" sz="1400" dirty="0" smtClean="0"/>
              <a:t>100 GB per user</a:t>
            </a:r>
          </a:p>
          <a:p>
            <a:pPr lvl="1"/>
            <a:r>
              <a:rPr lang="en-US" sz="1400" dirty="0" err="1" smtClean="0"/>
              <a:t>Access </a:t>
            </a:r>
            <a:r>
              <a:rPr lang="en-US" sz="1400" dirty="0" smtClean="0"/>
              <a:t>via </a:t>
            </a:r>
            <a:r>
              <a:rPr lang="en-US" sz="1400" dirty="0" err="1" smtClean="0"/>
              <a:t>SURFconext</a:t>
            </a:r>
            <a:endParaRPr lang="en-US" sz="1400" dirty="0" smtClean="0"/>
          </a:p>
          <a:p>
            <a:pPr lvl="1"/>
            <a:r>
              <a:rPr lang="en-US" sz="1400" dirty="0" smtClean="0"/>
              <a:t>Privacy &amp; security</a:t>
            </a:r>
          </a:p>
          <a:p>
            <a:pPr lvl="1"/>
            <a:r>
              <a:rPr lang="en-US" sz="1400" dirty="0" smtClean="0"/>
              <a:t>Guest usage</a:t>
            </a:r>
          </a:p>
          <a:p>
            <a:pPr lvl="1"/>
            <a:r>
              <a:rPr lang="en-US" sz="1400" dirty="0" smtClean="0"/>
              <a:t>Institutional subscription ~</a:t>
            </a:r>
            <a:br>
              <a:rPr lang="en-US" sz="1400" dirty="0" smtClean="0"/>
            </a:br>
            <a:endParaRPr lang="en-US" sz="1400" dirty="0" smtClean="0"/>
          </a:p>
          <a:p>
            <a:r>
              <a:rPr lang="en-US" sz="1800" dirty="0" err="1" smtClean="0"/>
              <a:t>SURFdrive@SURF</a:t>
            </a:r>
            <a:r>
              <a:rPr lang="en-US" sz="1800" dirty="0" smtClean="0"/>
              <a:t> </a:t>
            </a:r>
          </a:p>
          <a:p>
            <a:r>
              <a:rPr lang="en-US" sz="1800" dirty="0" err="1" smtClean="0"/>
              <a:t>surfdrive.nl</a:t>
            </a:r>
            <a:r>
              <a:rPr lang="en-US" sz="1800" dirty="0" err="1" smtClean="0">
                <a:hlinkClick r:id="rId2"/>
              </a:rPr>
              <a:t>SURFdrie</a:t>
            </a:r>
            <a:r>
              <a:rPr lang="en-US" sz="2200" dirty="0" smtClean="0">
                <a:hlinkClick r:id="rId2"/>
              </a:rPr>
              <a:t>://</a:t>
            </a:r>
            <a:r>
              <a:rPr lang="en-US" sz="2200" dirty="0">
                <a:hlinkClick r:id="rId2"/>
              </a:rPr>
              <a:t>surfdrive.surf.nl</a:t>
            </a:r>
            <a:r>
              <a:rPr lang="en-US" sz="2200" dirty="0" smtClean="0">
                <a:hlinkClick r:id="rId2"/>
              </a:rPr>
              <a:t>/</a:t>
            </a:r>
            <a:endParaRPr lang="en-US" sz="2200" dirty="0" smtClean="0"/>
          </a:p>
          <a:p>
            <a:pPr marL="0" indent="0">
              <a:buNone/>
            </a:pPr>
            <a:endParaRPr lang="en-US" sz="18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544" y="5157192"/>
            <a:ext cx="914400" cy="6858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35568" y="5157192"/>
            <a:ext cx="1371600" cy="68580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15090" y="5157192"/>
            <a:ext cx="625535" cy="685800"/>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98306" y="5157192"/>
            <a:ext cx="581806" cy="685800"/>
          </a:xfrm>
          <a:prstGeom prst="rect">
            <a:avLst/>
          </a:prstGeom>
        </p:spPr>
      </p:pic>
      <p:pic>
        <p:nvPicPr>
          <p:cNvPr id="9" name="Afbeelding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64088" y="3429000"/>
            <a:ext cx="3221678" cy="1133651"/>
          </a:xfrm>
          <a:prstGeom prst="rect">
            <a:avLst/>
          </a:prstGeom>
        </p:spPr>
      </p:pic>
      <p:sp>
        <p:nvSpPr>
          <p:cNvPr id="4" name="Slide Number Placeholder 3"/>
          <p:cNvSpPr>
            <a:spLocks noGrp="1"/>
          </p:cNvSpPr>
          <p:nvPr>
            <p:ph type="sldNum" sz="quarter" idx="12"/>
          </p:nvPr>
        </p:nvSpPr>
        <p:spPr/>
        <p:txBody>
          <a:bodyPr/>
          <a:lstStyle/>
          <a:p>
            <a:fld id="{B6B5D4A3-EC48-4948-B56B-369ED226E95B}" type="slidenum">
              <a:rPr lang="nl-NL" smtClean="0"/>
              <a:pPr/>
              <a:t>15</a:t>
            </a:fld>
            <a:endParaRPr lang="nl-NL" dirty="0"/>
          </a:p>
        </p:txBody>
      </p:sp>
    </p:spTree>
    <p:extLst>
      <p:ext uri="{BB962C8B-B14F-4D97-AF65-F5344CB8AC3E}">
        <p14:creationId xmlns:p14="http://schemas.microsoft.com/office/powerpoint/2010/main" val="9804023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Filesender.surf.nl</a:t>
            </a:r>
          </a:p>
        </p:txBody>
      </p:sp>
      <p:sp>
        <p:nvSpPr>
          <p:cNvPr id="5" name="TextBox 4"/>
          <p:cNvSpPr txBox="1"/>
          <p:nvPr/>
        </p:nvSpPr>
        <p:spPr>
          <a:xfrm>
            <a:off x="6156176" y="2132856"/>
            <a:ext cx="2664295" cy="2585323"/>
          </a:xfrm>
          <a:prstGeom prst="rect">
            <a:avLst/>
          </a:prstGeom>
          <a:noFill/>
        </p:spPr>
        <p:txBody>
          <a:bodyPr wrap="square" rtlCol="0">
            <a:spAutoFit/>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b="1" dirty="0"/>
              <a:t>File Transport </a:t>
            </a:r>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b="1" dirty="0"/>
              <a:t>not</a:t>
            </a:r>
            <a:endParaRPr lang="en-US" dirty="0"/>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b="1" dirty="0"/>
              <a:t>File Storage (!)</a:t>
            </a:r>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b="1" dirty="0"/>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b="1" dirty="0"/>
              <a:t>200GB files? no problem!</a:t>
            </a:r>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b="1" dirty="0"/>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b="1" dirty="0"/>
              <a:t>Safe and Trusted</a:t>
            </a:r>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b="1" dirty="0"/>
              <a:t>End-to-end encryption (250MB</a:t>
            </a:r>
            <a:r>
              <a:rPr lang="en-US" b="1" dirty="0" smtClean="0"/>
              <a:t>)</a:t>
            </a:r>
            <a:endParaRPr lang="en-US" b="1" dirty="0"/>
          </a:p>
        </p:txBody>
      </p:sp>
      <p:pic>
        <p:nvPicPr>
          <p:cNvPr id="3" name="Picture 2" descr="Screen Shot 2015-04-07 at 13.48.45.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9767" y="2060848"/>
            <a:ext cx="5432393" cy="3456384"/>
          </a:xfrm>
          <a:prstGeom prst="rect">
            <a:avLst/>
          </a:prstGeom>
        </p:spPr>
      </p:pic>
      <p:sp>
        <p:nvSpPr>
          <p:cNvPr id="4" name="Slide Number Placeholder 3"/>
          <p:cNvSpPr>
            <a:spLocks noGrp="1"/>
          </p:cNvSpPr>
          <p:nvPr>
            <p:ph type="sldNum" sz="quarter" idx="12"/>
          </p:nvPr>
        </p:nvSpPr>
        <p:spPr/>
        <p:txBody>
          <a:bodyPr/>
          <a:lstStyle/>
          <a:p>
            <a:fld id="{B6B5D4A3-EC48-4948-B56B-369ED226E95B}" type="slidenum">
              <a:rPr lang="nl-NL" smtClean="0"/>
              <a:pPr/>
              <a:t>16</a:t>
            </a:fld>
            <a:endParaRPr lang="nl-NL" dirty="0"/>
          </a:p>
        </p:txBody>
      </p:sp>
    </p:spTree>
    <p:extLst>
      <p:ext uri="{BB962C8B-B14F-4D97-AF65-F5344CB8AC3E}">
        <p14:creationId xmlns:p14="http://schemas.microsoft.com/office/powerpoint/2010/main" val="21272020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RDNL</a:t>
            </a:r>
            <a:br>
              <a:rPr lang="en-US" dirty="0" smtClean="0"/>
            </a:br>
            <a:r>
              <a:rPr lang="en-US" sz="2200" dirty="0" smtClean="0"/>
              <a:t>Research Data Netherlands</a:t>
            </a:r>
            <a:endParaRPr lang="en-US" sz="2200" dirty="0"/>
          </a:p>
        </p:txBody>
      </p:sp>
      <p:pic>
        <p:nvPicPr>
          <p:cNvPr id="4" name="Picture 2" descr="http://www.3tu.nl/.system/dl/ic%7EAQIKOOoBbhvjAhI5CwCcOOsCBwHDlAKBAYA6h5Q"/>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336526" y="4466192"/>
            <a:ext cx="6470949" cy="169911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a:xfrm>
            <a:off x="457200" y="1628800"/>
            <a:ext cx="6920433" cy="423871"/>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3600" b="1" kern="1200">
                <a:solidFill>
                  <a:schemeClr val="bg1"/>
                </a:solidFill>
                <a:latin typeface="Arial" pitchFamily="34" charset="0"/>
                <a:ea typeface="+mj-ea"/>
                <a:cs typeface="Arial" pitchFamily="34" charset="0"/>
              </a:defRPr>
            </a:lvl1pPr>
          </a:lstStyle>
          <a:p>
            <a:r>
              <a:rPr lang="en-US" smtClean="0"/>
              <a:t>RDNL: 3 Organisations</a:t>
            </a:r>
            <a:endParaRPr lang="en-US" dirty="0"/>
          </a:p>
        </p:txBody>
      </p:sp>
      <p:sp>
        <p:nvSpPr>
          <p:cNvPr id="6" name="Content Placeholder 2"/>
          <p:cNvSpPr>
            <a:spLocks noGrp="1"/>
          </p:cNvSpPr>
          <p:nvPr>
            <p:ph idx="1"/>
          </p:nvPr>
        </p:nvSpPr>
        <p:spPr>
          <a:xfrm>
            <a:off x="1178285" y="2895479"/>
            <a:ext cx="6787430" cy="605529"/>
          </a:xfrm>
        </p:spPr>
        <p:txBody>
          <a:bodyPr>
            <a:normAutofit fontScale="70000" lnSpcReduction="20000"/>
          </a:bodyPr>
          <a:lstStyle/>
          <a:p>
            <a:pPr marL="0" indent="0" algn="ctr">
              <a:buNone/>
            </a:pPr>
            <a:r>
              <a:rPr lang="en-US" dirty="0" smtClean="0"/>
              <a:t>Three </a:t>
            </a:r>
            <a:r>
              <a:rPr lang="en-US" dirty="0" err="1" smtClean="0"/>
              <a:t>organisations</a:t>
            </a:r>
            <a:r>
              <a:rPr lang="en-US" dirty="0" smtClean="0"/>
              <a:t> serving </a:t>
            </a:r>
            <a:r>
              <a:rPr lang="en-US" i="1" dirty="0" smtClean="0"/>
              <a:t>different </a:t>
            </a:r>
            <a:r>
              <a:rPr lang="en-US" dirty="0" smtClean="0"/>
              <a:t>research disciplines.</a:t>
            </a:r>
            <a:endParaRPr lang="en-US" dirty="0"/>
          </a:p>
        </p:txBody>
      </p:sp>
      <p:pic>
        <p:nvPicPr>
          <p:cNvPr id="8" name="Picture 7"/>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13018" y="3318525"/>
            <a:ext cx="1878488" cy="1406619"/>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60232" y="3736443"/>
            <a:ext cx="1961763" cy="570782"/>
          </a:xfrm>
          <a:prstGeom prst="rect">
            <a:avLst/>
          </a:prstGeom>
        </p:spPr>
      </p:pic>
      <p:sp>
        <p:nvSpPr>
          <p:cNvPr id="10" name="TextBox 9"/>
          <p:cNvSpPr txBox="1"/>
          <p:nvPr/>
        </p:nvSpPr>
        <p:spPr>
          <a:xfrm>
            <a:off x="1485428" y="5834344"/>
            <a:ext cx="1646412" cy="215444"/>
          </a:xfrm>
          <a:prstGeom prst="rect">
            <a:avLst/>
          </a:prstGeom>
          <a:noFill/>
        </p:spPr>
        <p:txBody>
          <a:bodyPr wrap="square" rtlCol="0">
            <a:spAutoFit/>
          </a:bodyPr>
          <a:lstStyle/>
          <a:p>
            <a:r>
              <a:rPr lang="nl-NL" sz="800" dirty="0" smtClean="0">
                <a:solidFill>
                  <a:schemeClr val="bg1"/>
                </a:solidFill>
              </a:rPr>
              <a:t>Annemiek van der Kuil |PhotoA.nl</a:t>
            </a:r>
            <a:endParaRPr lang="en-GB" sz="800" dirty="0">
              <a:solidFill>
                <a:schemeClr val="bg1"/>
              </a:solidFill>
            </a:endParaRPr>
          </a:p>
        </p:txBody>
      </p:sp>
      <p:pic>
        <p:nvPicPr>
          <p:cNvPr id="13" name="Picture 12"/>
          <p:cNvPicPr>
            <a:picLocks noChangeAspect="1"/>
          </p:cNvPicPr>
          <p:nvPr/>
        </p:nvPicPr>
        <p:blipFill>
          <a:blip r:embed="rId5"/>
          <a:stretch>
            <a:fillRect/>
          </a:stretch>
        </p:blipFill>
        <p:spPr>
          <a:xfrm>
            <a:off x="3131840" y="1732966"/>
            <a:ext cx="3056508" cy="903946"/>
          </a:xfrm>
          <a:prstGeom prst="rect">
            <a:avLst/>
          </a:prstGeom>
        </p:spPr>
      </p:pic>
      <p:sp>
        <p:nvSpPr>
          <p:cNvPr id="15" name="TextBox 14"/>
          <p:cNvSpPr txBox="1"/>
          <p:nvPr/>
        </p:nvSpPr>
        <p:spPr>
          <a:xfrm>
            <a:off x="7452320" y="1556792"/>
            <a:ext cx="1368152" cy="276999"/>
          </a:xfrm>
          <a:prstGeom prst="rect">
            <a:avLst/>
          </a:prstGeom>
          <a:noFill/>
        </p:spPr>
        <p:txBody>
          <a:bodyPr wrap="square" rtlCol="0">
            <a:spAutoFit/>
          </a:bodyPr>
          <a:lstStyle/>
          <a:p>
            <a:r>
              <a:rPr lang="en-US" sz="1200" dirty="0" err="1" smtClean="0">
                <a:hlinkClick r:id="rId6"/>
              </a:rPr>
              <a:t>researchdata.nl</a:t>
            </a:r>
            <a:r>
              <a:rPr lang="en-US" sz="1200" dirty="0" smtClean="0">
                <a:hlinkClick r:id="rId6"/>
              </a:rPr>
              <a:t>/en</a:t>
            </a:r>
            <a:endParaRPr lang="en-US" sz="1200" dirty="0"/>
          </a:p>
        </p:txBody>
      </p:sp>
      <p:sp>
        <p:nvSpPr>
          <p:cNvPr id="3" name="Slide Number Placeholder 2"/>
          <p:cNvSpPr>
            <a:spLocks noGrp="1"/>
          </p:cNvSpPr>
          <p:nvPr>
            <p:ph type="sldNum" sz="quarter" idx="12"/>
          </p:nvPr>
        </p:nvSpPr>
        <p:spPr/>
        <p:txBody>
          <a:bodyPr/>
          <a:lstStyle/>
          <a:p>
            <a:fld id="{B6B5D4A3-EC48-4948-B56B-369ED226E95B}" type="slidenum">
              <a:rPr lang="nl-NL" smtClean="0"/>
              <a:pPr/>
              <a:t>17</a:t>
            </a:fld>
            <a:endParaRPr lang="nl-NL" dirty="0"/>
          </a:p>
        </p:txBody>
      </p:sp>
      <p:pic>
        <p:nvPicPr>
          <p:cNvPr id="1026" name="Picture 2" descr="fbeeldingsresultaat voor 4tu logo"/>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20516" y="3587763"/>
            <a:ext cx="2059536" cy="785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8469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EUDAT services overview</a:t>
            </a:r>
            <a:endParaRPr lang="en-GB" noProof="0" dirty="0"/>
          </a:p>
        </p:txBody>
      </p:sp>
      <p:sp>
        <p:nvSpPr>
          <p:cNvPr id="4" name="Slide Number Placeholder 3"/>
          <p:cNvSpPr>
            <a:spLocks noGrp="1"/>
          </p:cNvSpPr>
          <p:nvPr>
            <p:ph type="sldNum" sz="quarter" idx="12"/>
          </p:nvPr>
        </p:nvSpPr>
        <p:spPr/>
        <p:txBody>
          <a:bodyPr/>
          <a:lstStyle/>
          <a:p>
            <a:fld id="{7A664348-DC2E-4C46-A357-1ED243B754D0}" type="slidenum">
              <a:rPr lang="es-ES" smtClean="0"/>
              <a:pPr/>
              <a:t>18</a:t>
            </a:fld>
            <a:endParaRPr lang="es-ES" dirty="0"/>
          </a:p>
        </p:txBody>
      </p:sp>
      <p:grpSp>
        <p:nvGrpSpPr>
          <p:cNvPr id="3" name="Group 2"/>
          <p:cNvGrpSpPr/>
          <p:nvPr/>
        </p:nvGrpSpPr>
        <p:grpSpPr>
          <a:xfrm>
            <a:off x="1115616" y="1700808"/>
            <a:ext cx="7188813" cy="4557194"/>
            <a:chOff x="683568" y="1556792"/>
            <a:chExt cx="8064896" cy="5112568"/>
          </a:xfrm>
        </p:grpSpPr>
        <p:cxnSp>
          <p:nvCxnSpPr>
            <p:cNvPr id="71" name="Straight Arrow Connector 70"/>
            <p:cNvCxnSpPr/>
            <p:nvPr/>
          </p:nvCxnSpPr>
          <p:spPr>
            <a:xfrm flipV="1">
              <a:off x="8100392" y="5013176"/>
              <a:ext cx="0" cy="36004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V="1">
              <a:off x="5004048" y="5013176"/>
              <a:ext cx="0" cy="36004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V="1">
              <a:off x="1043608" y="5013176"/>
              <a:ext cx="0" cy="36004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0" name="Rounded Rectangle 19"/>
            <p:cNvSpPr/>
            <p:nvPr/>
          </p:nvSpPr>
          <p:spPr>
            <a:xfrm>
              <a:off x="683568" y="2420888"/>
              <a:ext cx="1800200" cy="2592288"/>
            </a:xfrm>
            <a:prstGeom prst="roundRect">
              <a:avLst>
                <a:gd name="adj" fmla="val 4032"/>
              </a:avLst>
            </a:prstGeom>
            <a:solidFill>
              <a:srgbClr val="4671B3"/>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2555776" y="2420888"/>
              <a:ext cx="1584176" cy="2592288"/>
            </a:xfrm>
            <a:prstGeom prst="roundRect">
              <a:avLst>
                <a:gd name="adj" fmla="val 4032"/>
              </a:avLst>
            </a:prstGeom>
            <a:solidFill>
              <a:srgbClr val="4671B3"/>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683568" y="1556792"/>
              <a:ext cx="5040560" cy="792088"/>
            </a:xfrm>
            <a:prstGeom prst="roundRect">
              <a:avLst>
                <a:gd name="adj" fmla="val 4032"/>
              </a:avLst>
            </a:prstGeom>
            <a:solidFill>
              <a:srgbClr val="4671B3"/>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683569" y="1844824"/>
              <a:ext cx="2592288" cy="461665"/>
            </a:xfrm>
            <a:prstGeom prst="rect">
              <a:avLst/>
            </a:prstGeom>
            <a:noFill/>
          </p:spPr>
          <p:txBody>
            <a:bodyPr wrap="square" rtlCol="0">
              <a:spAutoFit/>
            </a:bodyPr>
            <a:lstStyle/>
            <a:p>
              <a:r>
                <a:rPr lang="en-US" sz="1200" dirty="0" smtClean="0">
                  <a:solidFill>
                    <a:schemeClr val="accent1">
                      <a:lumMod val="40000"/>
                      <a:lumOff val="60000"/>
                    </a:schemeClr>
                  </a:solidFill>
                </a:rPr>
                <a:t>Aggregated EUDAT metadata domain Data inventory</a:t>
              </a:r>
              <a:endParaRPr lang="en-US" sz="1200" dirty="0">
                <a:solidFill>
                  <a:schemeClr val="accent1">
                    <a:lumMod val="40000"/>
                    <a:lumOff val="60000"/>
                  </a:schemeClr>
                </a:solidFill>
              </a:endParaRPr>
            </a:p>
          </p:txBody>
        </p:sp>
        <p:sp>
          <p:nvSpPr>
            <p:cNvPr id="19" name="TextBox 18"/>
            <p:cNvSpPr txBox="1"/>
            <p:nvPr/>
          </p:nvSpPr>
          <p:spPr>
            <a:xfrm>
              <a:off x="683569" y="1556792"/>
              <a:ext cx="882461" cy="369332"/>
            </a:xfrm>
            <a:prstGeom prst="rect">
              <a:avLst/>
            </a:prstGeom>
            <a:noFill/>
          </p:spPr>
          <p:txBody>
            <a:bodyPr wrap="none" rtlCol="0">
              <a:spAutoFit/>
            </a:bodyPr>
            <a:lstStyle/>
            <a:p>
              <a:r>
                <a:rPr lang="en-US" dirty="0" smtClean="0">
                  <a:solidFill>
                    <a:schemeClr val="bg1">
                      <a:lumMod val="95000"/>
                    </a:schemeClr>
                  </a:solidFill>
                </a:rPr>
                <a:t>B2FIND</a:t>
              </a:r>
            </a:p>
          </p:txBody>
        </p:sp>
        <p:sp>
          <p:nvSpPr>
            <p:cNvPr id="21" name="TextBox 20"/>
            <p:cNvSpPr txBox="1"/>
            <p:nvPr/>
          </p:nvSpPr>
          <p:spPr>
            <a:xfrm>
              <a:off x="683569" y="2780929"/>
              <a:ext cx="1728192" cy="461665"/>
            </a:xfrm>
            <a:prstGeom prst="rect">
              <a:avLst/>
            </a:prstGeom>
            <a:noFill/>
          </p:spPr>
          <p:txBody>
            <a:bodyPr wrap="square" rtlCol="0">
              <a:spAutoFit/>
            </a:bodyPr>
            <a:lstStyle/>
            <a:p>
              <a:r>
                <a:rPr lang="en-US" sz="1200" dirty="0" smtClean="0">
                  <a:solidFill>
                    <a:schemeClr val="accent1">
                      <a:lumMod val="40000"/>
                      <a:lumOff val="60000"/>
                    </a:schemeClr>
                  </a:solidFill>
                </a:rPr>
                <a:t>Data curation and access optimization</a:t>
              </a:r>
              <a:endParaRPr lang="en-US" sz="1200" dirty="0">
                <a:solidFill>
                  <a:schemeClr val="accent1">
                    <a:lumMod val="40000"/>
                    <a:lumOff val="60000"/>
                  </a:schemeClr>
                </a:solidFill>
              </a:endParaRPr>
            </a:p>
          </p:txBody>
        </p:sp>
        <p:sp>
          <p:nvSpPr>
            <p:cNvPr id="22" name="TextBox 21"/>
            <p:cNvSpPr txBox="1"/>
            <p:nvPr/>
          </p:nvSpPr>
          <p:spPr>
            <a:xfrm>
              <a:off x="683569" y="2492896"/>
              <a:ext cx="885617" cy="369332"/>
            </a:xfrm>
            <a:prstGeom prst="rect">
              <a:avLst/>
            </a:prstGeom>
            <a:noFill/>
          </p:spPr>
          <p:txBody>
            <a:bodyPr wrap="none" rtlCol="0">
              <a:spAutoFit/>
            </a:bodyPr>
            <a:lstStyle/>
            <a:p>
              <a:r>
                <a:rPr lang="en-US" dirty="0" smtClean="0">
                  <a:solidFill>
                    <a:schemeClr val="bg1">
                      <a:lumMod val="95000"/>
                    </a:schemeClr>
                  </a:solidFill>
                </a:rPr>
                <a:t>B2SAFE</a:t>
              </a:r>
            </a:p>
          </p:txBody>
        </p:sp>
        <p:sp>
          <p:nvSpPr>
            <p:cNvPr id="24" name="TextBox 23"/>
            <p:cNvSpPr txBox="1"/>
            <p:nvPr/>
          </p:nvSpPr>
          <p:spPr>
            <a:xfrm>
              <a:off x="2555777" y="2780929"/>
              <a:ext cx="1512167" cy="646331"/>
            </a:xfrm>
            <a:prstGeom prst="rect">
              <a:avLst/>
            </a:prstGeom>
            <a:noFill/>
          </p:spPr>
          <p:txBody>
            <a:bodyPr wrap="square" rtlCol="0">
              <a:spAutoFit/>
            </a:bodyPr>
            <a:lstStyle/>
            <a:p>
              <a:r>
                <a:rPr lang="en-US" sz="1200" dirty="0" smtClean="0">
                  <a:solidFill>
                    <a:schemeClr val="accent1">
                      <a:lumMod val="40000"/>
                      <a:lumOff val="60000"/>
                    </a:schemeClr>
                  </a:solidFill>
                </a:rPr>
                <a:t>Dynamic replication to HPC workspace for processing</a:t>
              </a:r>
              <a:endParaRPr lang="en-US" sz="1200" dirty="0">
                <a:solidFill>
                  <a:schemeClr val="accent1">
                    <a:lumMod val="40000"/>
                    <a:lumOff val="60000"/>
                  </a:schemeClr>
                </a:solidFill>
              </a:endParaRPr>
            </a:p>
          </p:txBody>
        </p:sp>
        <p:sp>
          <p:nvSpPr>
            <p:cNvPr id="25" name="TextBox 24"/>
            <p:cNvSpPr txBox="1"/>
            <p:nvPr/>
          </p:nvSpPr>
          <p:spPr>
            <a:xfrm>
              <a:off x="2555777" y="2492896"/>
              <a:ext cx="1224135" cy="369332"/>
            </a:xfrm>
            <a:prstGeom prst="rect">
              <a:avLst/>
            </a:prstGeom>
            <a:noFill/>
          </p:spPr>
          <p:txBody>
            <a:bodyPr wrap="square" rtlCol="0">
              <a:spAutoFit/>
            </a:bodyPr>
            <a:lstStyle/>
            <a:p>
              <a:r>
                <a:rPr lang="en-US" dirty="0" smtClean="0">
                  <a:solidFill>
                    <a:schemeClr val="bg1">
                      <a:lumMod val="95000"/>
                    </a:schemeClr>
                  </a:solidFill>
                </a:rPr>
                <a:t>B2STAGE</a:t>
              </a:r>
            </a:p>
          </p:txBody>
        </p:sp>
        <p:sp>
          <p:nvSpPr>
            <p:cNvPr id="26" name="Rounded Rectangle 25"/>
            <p:cNvSpPr/>
            <p:nvPr/>
          </p:nvSpPr>
          <p:spPr>
            <a:xfrm>
              <a:off x="4211960" y="2420888"/>
              <a:ext cx="1512168" cy="2592288"/>
            </a:xfrm>
            <a:prstGeom prst="roundRect">
              <a:avLst>
                <a:gd name="adj" fmla="val 4032"/>
              </a:avLst>
            </a:prstGeom>
            <a:solidFill>
              <a:srgbClr val="4671B3"/>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4211961" y="2780929"/>
              <a:ext cx="1440159" cy="830997"/>
            </a:xfrm>
            <a:prstGeom prst="rect">
              <a:avLst/>
            </a:prstGeom>
            <a:noFill/>
          </p:spPr>
          <p:txBody>
            <a:bodyPr wrap="square" rtlCol="0">
              <a:spAutoFit/>
            </a:bodyPr>
            <a:lstStyle/>
            <a:p>
              <a:r>
                <a:rPr lang="en-US" sz="1200" dirty="0" smtClean="0">
                  <a:solidFill>
                    <a:schemeClr val="accent1">
                      <a:lumMod val="40000"/>
                      <a:lumOff val="60000"/>
                    </a:schemeClr>
                  </a:solidFill>
                </a:rPr>
                <a:t>Researcher data store (simple upload, share and access)</a:t>
              </a:r>
              <a:endParaRPr lang="en-US" sz="1200" dirty="0">
                <a:solidFill>
                  <a:schemeClr val="accent1">
                    <a:lumMod val="40000"/>
                    <a:lumOff val="60000"/>
                  </a:schemeClr>
                </a:solidFill>
              </a:endParaRPr>
            </a:p>
          </p:txBody>
        </p:sp>
        <p:sp>
          <p:nvSpPr>
            <p:cNvPr id="28" name="TextBox 27"/>
            <p:cNvSpPr txBox="1"/>
            <p:nvPr/>
          </p:nvSpPr>
          <p:spPr>
            <a:xfrm>
              <a:off x="4211961" y="2492896"/>
              <a:ext cx="1048710" cy="369332"/>
            </a:xfrm>
            <a:prstGeom prst="rect">
              <a:avLst/>
            </a:prstGeom>
            <a:noFill/>
          </p:spPr>
          <p:txBody>
            <a:bodyPr wrap="none" rtlCol="0">
              <a:spAutoFit/>
            </a:bodyPr>
            <a:lstStyle/>
            <a:p>
              <a:r>
                <a:rPr lang="en-US" dirty="0" smtClean="0">
                  <a:solidFill>
                    <a:schemeClr val="bg1">
                      <a:lumMod val="95000"/>
                    </a:schemeClr>
                  </a:solidFill>
                </a:rPr>
                <a:t>B2SHARE</a:t>
              </a:r>
            </a:p>
          </p:txBody>
        </p:sp>
        <p:sp>
          <p:nvSpPr>
            <p:cNvPr id="29" name="Rounded Rectangle 28"/>
            <p:cNvSpPr/>
            <p:nvPr/>
          </p:nvSpPr>
          <p:spPr>
            <a:xfrm>
              <a:off x="5796136" y="1556792"/>
              <a:ext cx="1512168" cy="3456384"/>
            </a:xfrm>
            <a:prstGeom prst="roundRect">
              <a:avLst>
                <a:gd name="adj" fmla="val 4032"/>
              </a:avLst>
            </a:prstGeom>
            <a:solidFill>
              <a:srgbClr val="4671B3"/>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5796137" y="1844825"/>
              <a:ext cx="1440159" cy="830997"/>
            </a:xfrm>
            <a:prstGeom prst="rect">
              <a:avLst/>
            </a:prstGeom>
            <a:noFill/>
          </p:spPr>
          <p:txBody>
            <a:bodyPr wrap="square" rtlCol="0">
              <a:spAutoFit/>
            </a:bodyPr>
            <a:lstStyle/>
            <a:p>
              <a:r>
                <a:rPr lang="en-US" sz="1200" dirty="0" smtClean="0">
                  <a:solidFill>
                    <a:schemeClr val="accent1">
                      <a:lumMod val="40000"/>
                      <a:lumOff val="60000"/>
                    </a:schemeClr>
                  </a:solidFill>
                </a:rPr>
                <a:t>Network of trust among authentication and authorization actors</a:t>
              </a:r>
              <a:endParaRPr lang="en-US" sz="1200" dirty="0">
                <a:solidFill>
                  <a:schemeClr val="accent1">
                    <a:lumMod val="40000"/>
                    <a:lumOff val="60000"/>
                  </a:schemeClr>
                </a:solidFill>
              </a:endParaRPr>
            </a:p>
          </p:txBody>
        </p:sp>
        <p:sp>
          <p:nvSpPr>
            <p:cNvPr id="31" name="TextBox 30"/>
            <p:cNvSpPr txBox="1"/>
            <p:nvPr/>
          </p:nvSpPr>
          <p:spPr>
            <a:xfrm>
              <a:off x="5796137" y="1556792"/>
              <a:ext cx="509950" cy="369332"/>
            </a:xfrm>
            <a:prstGeom prst="rect">
              <a:avLst/>
            </a:prstGeom>
            <a:noFill/>
          </p:spPr>
          <p:txBody>
            <a:bodyPr wrap="none" rtlCol="0">
              <a:spAutoFit/>
            </a:bodyPr>
            <a:lstStyle/>
            <a:p>
              <a:r>
                <a:rPr lang="en-US" dirty="0" smtClean="0">
                  <a:solidFill>
                    <a:schemeClr val="bg1">
                      <a:lumMod val="95000"/>
                    </a:schemeClr>
                  </a:solidFill>
                </a:rPr>
                <a:t>AAI</a:t>
              </a:r>
            </a:p>
          </p:txBody>
        </p:sp>
        <p:sp>
          <p:nvSpPr>
            <p:cNvPr id="32" name="Rounded Rectangle 31"/>
            <p:cNvSpPr/>
            <p:nvPr/>
          </p:nvSpPr>
          <p:spPr>
            <a:xfrm>
              <a:off x="7380312" y="1556792"/>
              <a:ext cx="1368152" cy="3456384"/>
            </a:xfrm>
            <a:prstGeom prst="roundRect">
              <a:avLst>
                <a:gd name="adj" fmla="val 4032"/>
              </a:avLst>
            </a:prstGeom>
            <a:solidFill>
              <a:srgbClr val="4671B3"/>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7380313" y="1844825"/>
              <a:ext cx="1152127" cy="830997"/>
            </a:xfrm>
            <a:prstGeom prst="rect">
              <a:avLst/>
            </a:prstGeom>
            <a:noFill/>
          </p:spPr>
          <p:txBody>
            <a:bodyPr wrap="square" rtlCol="0">
              <a:spAutoFit/>
            </a:bodyPr>
            <a:lstStyle/>
            <a:p>
              <a:r>
                <a:rPr lang="en-US" sz="1200" dirty="0" smtClean="0">
                  <a:solidFill>
                    <a:schemeClr val="accent1">
                      <a:lumMod val="40000"/>
                      <a:lumOff val="60000"/>
                    </a:schemeClr>
                  </a:solidFill>
                </a:rPr>
                <a:t>Identity</a:t>
              </a:r>
            </a:p>
            <a:p>
              <a:r>
                <a:rPr lang="en-US" sz="1200" dirty="0" smtClean="0">
                  <a:solidFill>
                    <a:schemeClr val="accent1">
                      <a:lumMod val="40000"/>
                      <a:lumOff val="60000"/>
                    </a:schemeClr>
                  </a:solidFill>
                </a:rPr>
                <a:t>Integrity</a:t>
              </a:r>
            </a:p>
            <a:p>
              <a:r>
                <a:rPr lang="en-US" sz="1200" dirty="0" smtClean="0">
                  <a:solidFill>
                    <a:schemeClr val="accent1">
                      <a:lumMod val="40000"/>
                      <a:lumOff val="60000"/>
                    </a:schemeClr>
                  </a:solidFill>
                </a:rPr>
                <a:t>Authenticity</a:t>
              </a:r>
            </a:p>
            <a:p>
              <a:r>
                <a:rPr lang="en-US" sz="1200" dirty="0" smtClean="0">
                  <a:solidFill>
                    <a:schemeClr val="accent1">
                      <a:lumMod val="40000"/>
                      <a:lumOff val="60000"/>
                    </a:schemeClr>
                  </a:solidFill>
                </a:rPr>
                <a:t>Locations</a:t>
              </a:r>
              <a:endParaRPr lang="en-US" sz="1200" dirty="0">
                <a:solidFill>
                  <a:schemeClr val="accent1">
                    <a:lumMod val="40000"/>
                    <a:lumOff val="60000"/>
                  </a:schemeClr>
                </a:solidFill>
              </a:endParaRPr>
            </a:p>
          </p:txBody>
        </p:sp>
        <p:sp>
          <p:nvSpPr>
            <p:cNvPr id="34" name="TextBox 33"/>
            <p:cNvSpPr txBox="1"/>
            <p:nvPr/>
          </p:nvSpPr>
          <p:spPr>
            <a:xfrm>
              <a:off x="7380313" y="1556792"/>
              <a:ext cx="505267" cy="369332"/>
            </a:xfrm>
            <a:prstGeom prst="rect">
              <a:avLst/>
            </a:prstGeom>
            <a:noFill/>
          </p:spPr>
          <p:txBody>
            <a:bodyPr wrap="none" rtlCol="0">
              <a:spAutoFit/>
            </a:bodyPr>
            <a:lstStyle/>
            <a:p>
              <a:r>
                <a:rPr lang="en-US" dirty="0" smtClean="0">
                  <a:solidFill>
                    <a:schemeClr val="bg1">
                      <a:lumMod val="95000"/>
                    </a:schemeClr>
                  </a:solidFill>
                </a:rPr>
                <a:t>PID</a:t>
              </a:r>
            </a:p>
          </p:txBody>
        </p:sp>
        <p:pic>
          <p:nvPicPr>
            <p:cNvPr id="35" name="Picture 14" descr="database, storage ic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47664" y="3645024"/>
              <a:ext cx="648071" cy="648072"/>
            </a:xfrm>
            <a:prstGeom prst="rect">
              <a:avLst/>
            </a:prstGeom>
            <a:noFill/>
          </p:spPr>
        </p:pic>
        <p:pic>
          <p:nvPicPr>
            <p:cNvPr id="36" name="Picture 14" descr="database, storage ic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63688" y="4005064"/>
              <a:ext cx="648071" cy="648072"/>
            </a:xfrm>
            <a:prstGeom prst="rect">
              <a:avLst/>
            </a:prstGeom>
            <a:noFill/>
          </p:spPr>
        </p:pic>
        <p:pic>
          <p:nvPicPr>
            <p:cNvPr id="37" name="Picture 14" descr="database, storage ic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7584" y="4149080"/>
              <a:ext cx="648071" cy="648072"/>
            </a:xfrm>
            <a:prstGeom prst="rect">
              <a:avLst/>
            </a:prstGeom>
            <a:noFill/>
          </p:spPr>
        </p:pic>
        <p:cxnSp>
          <p:nvCxnSpPr>
            <p:cNvPr id="38" name="Straight Arrow Connector 37"/>
            <p:cNvCxnSpPr/>
            <p:nvPr/>
          </p:nvCxnSpPr>
          <p:spPr>
            <a:xfrm flipV="1">
              <a:off x="1331640" y="4005064"/>
              <a:ext cx="308370" cy="279646"/>
            </a:xfrm>
            <a:prstGeom prst="straightConnector1">
              <a:avLst/>
            </a:prstGeom>
            <a:ln w="38100">
              <a:headEnd type="arrow" w="sm" len="sm"/>
              <a:tailEnd type="arrow" w="sm" len="sm"/>
            </a:ln>
            <a:effectLst>
              <a:outerShdw blurRad="50800" dist="38100" dir="2700000" algn="tl" rotWithShape="0">
                <a:prstClr val="black">
                  <a:alpha val="40000"/>
                </a:prstClr>
              </a:outerShdw>
            </a:effectLst>
          </p:spPr>
          <p:style>
            <a:lnRef idx="2">
              <a:schemeClr val="accent6"/>
            </a:lnRef>
            <a:fillRef idx="0">
              <a:schemeClr val="accent6"/>
            </a:fillRef>
            <a:effectRef idx="1">
              <a:schemeClr val="accent6"/>
            </a:effectRef>
            <a:fontRef idx="minor">
              <a:schemeClr val="tx1"/>
            </a:fontRef>
          </p:style>
        </p:cxnSp>
        <p:cxnSp>
          <p:nvCxnSpPr>
            <p:cNvPr id="39" name="Straight Arrow Connector 38"/>
            <p:cNvCxnSpPr/>
            <p:nvPr/>
          </p:nvCxnSpPr>
          <p:spPr>
            <a:xfrm flipV="1">
              <a:off x="1403648" y="4437112"/>
              <a:ext cx="576064" cy="135630"/>
            </a:xfrm>
            <a:prstGeom prst="straightConnector1">
              <a:avLst/>
            </a:prstGeom>
            <a:ln w="38100">
              <a:headEnd type="arrow" w="sm" len="sm"/>
              <a:tailEnd type="arrow" w="sm" len="sm"/>
            </a:ln>
            <a:effectLst>
              <a:outerShdw blurRad="50800" dist="38100" dir="2700000" algn="tl" rotWithShape="0">
                <a:prstClr val="black">
                  <a:alpha val="40000"/>
                </a:prstClr>
              </a:outerShdw>
            </a:effectLst>
          </p:spPr>
          <p:style>
            <a:lnRef idx="2">
              <a:schemeClr val="accent6"/>
            </a:lnRef>
            <a:fillRef idx="0">
              <a:schemeClr val="accent6"/>
            </a:fillRef>
            <a:effectRef idx="1">
              <a:schemeClr val="accent6"/>
            </a:effectRef>
            <a:fontRef idx="minor">
              <a:schemeClr val="tx1"/>
            </a:fontRef>
          </p:style>
        </p:cxnSp>
        <p:pic>
          <p:nvPicPr>
            <p:cNvPr id="40" name="Picture 14" descr="database, storage ic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9793" y="4005064"/>
              <a:ext cx="648071" cy="648072"/>
            </a:xfrm>
            <a:prstGeom prst="rect">
              <a:avLst/>
            </a:prstGeom>
            <a:noFill/>
          </p:spPr>
        </p:pic>
        <p:pic>
          <p:nvPicPr>
            <p:cNvPr id="41" name="Picture 14" descr="database, storage ic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4048" y="3789040"/>
              <a:ext cx="648071" cy="648072"/>
            </a:xfrm>
            <a:prstGeom prst="rect">
              <a:avLst/>
            </a:prstGeom>
            <a:noFill/>
          </p:spPr>
        </p:pic>
        <p:cxnSp>
          <p:nvCxnSpPr>
            <p:cNvPr id="43" name="Straight Arrow Connector 42"/>
            <p:cNvCxnSpPr/>
            <p:nvPr/>
          </p:nvCxnSpPr>
          <p:spPr>
            <a:xfrm flipV="1">
              <a:off x="5004048" y="4149080"/>
              <a:ext cx="308370" cy="279646"/>
            </a:xfrm>
            <a:prstGeom prst="straightConnector1">
              <a:avLst/>
            </a:prstGeom>
            <a:ln w="38100">
              <a:headEnd type="none" w="sm" len="sm"/>
              <a:tailEnd type="arrow" w="sm" len="sm"/>
            </a:ln>
            <a:effectLst>
              <a:outerShdw blurRad="50800" dist="38100" dir="2700000" algn="tl" rotWithShape="0">
                <a:prstClr val="black">
                  <a:alpha val="40000"/>
                </a:prstClr>
              </a:outerShdw>
            </a:effectLst>
          </p:spPr>
          <p:style>
            <a:lnRef idx="2">
              <a:schemeClr val="accent6"/>
            </a:lnRef>
            <a:fillRef idx="0">
              <a:schemeClr val="accent6"/>
            </a:fillRef>
            <a:effectRef idx="1">
              <a:schemeClr val="accent6"/>
            </a:effectRef>
            <a:fontRef idx="minor">
              <a:schemeClr val="tx1"/>
            </a:fontRef>
          </p:style>
        </p:cxnSp>
        <p:pic>
          <p:nvPicPr>
            <p:cNvPr id="44" name="Picture 14" descr="database, storage ic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16216" y="3789040"/>
              <a:ext cx="648071" cy="648072"/>
            </a:xfrm>
            <a:prstGeom prst="rect">
              <a:avLst/>
            </a:prstGeom>
            <a:noFill/>
          </p:spPr>
        </p:pic>
        <p:sp>
          <p:nvSpPr>
            <p:cNvPr id="46" name="Circular Arrow 45"/>
            <p:cNvSpPr/>
            <p:nvPr/>
          </p:nvSpPr>
          <p:spPr>
            <a:xfrm>
              <a:off x="2123728" y="3861048"/>
              <a:ext cx="792088" cy="720080"/>
            </a:xfrm>
            <a:prstGeom prst="circularArrow">
              <a:avLst/>
            </a:prstGeom>
            <a:solidFill>
              <a:schemeClr val="accent6"/>
            </a:solid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7" name="Circular Arrow 46"/>
            <p:cNvSpPr/>
            <p:nvPr/>
          </p:nvSpPr>
          <p:spPr>
            <a:xfrm rot="10800000">
              <a:off x="2123728" y="4005064"/>
              <a:ext cx="792088" cy="720080"/>
            </a:xfrm>
            <a:prstGeom prst="circularArrow">
              <a:avLst/>
            </a:prstGeom>
            <a:solidFill>
              <a:schemeClr val="accent6"/>
            </a:solid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1" name="Picture 14" descr="database, storage ic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84368" y="3789040"/>
              <a:ext cx="648071" cy="648072"/>
            </a:xfrm>
            <a:prstGeom prst="rect">
              <a:avLst/>
            </a:prstGeom>
            <a:noFill/>
          </p:spPr>
        </p:pic>
        <p:pic>
          <p:nvPicPr>
            <p:cNvPr id="50" name="Picture 49" descr="Fingerprint_t.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96336" y="4077072"/>
              <a:ext cx="707496" cy="792088"/>
            </a:xfrm>
            <a:prstGeom prst="rect">
              <a:avLst/>
            </a:prstGeom>
          </p:spPr>
        </p:pic>
        <p:pic>
          <p:nvPicPr>
            <p:cNvPr id="53" name="Picture 52" descr="passport-icon.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12160" y="4005064"/>
              <a:ext cx="648072" cy="648072"/>
            </a:xfrm>
            <a:prstGeom prst="rect">
              <a:avLst/>
            </a:prstGeom>
          </p:spPr>
        </p:pic>
        <p:pic>
          <p:nvPicPr>
            <p:cNvPr id="54" name="Picture 53" descr="Alarm-Padlock-icon.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00192" y="4005064"/>
              <a:ext cx="720080" cy="720080"/>
            </a:xfrm>
            <a:prstGeom prst="rect">
              <a:avLst/>
            </a:prstGeom>
          </p:spPr>
        </p:pic>
        <p:cxnSp>
          <p:nvCxnSpPr>
            <p:cNvPr id="76" name="Straight Connector 75"/>
            <p:cNvCxnSpPr/>
            <p:nvPr/>
          </p:nvCxnSpPr>
          <p:spPr>
            <a:xfrm flipH="1">
              <a:off x="1043608" y="5372100"/>
              <a:ext cx="7065342" cy="1116"/>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1259631" y="4797152"/>
              <a:ext cx="1884983" cy="1872208"/>
            </a:xfrm>
            <a:prstGeom prst="roundRect">
              <a:avLst>
                <a:gd name="adj" fmla="val 4032"/>
              </a:avLst>
            </a:prstGeom>
            <a:solidFill>
              <a:srgbClr val="4671B3"/>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14" descr="database, storage ic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0263" y="5589240"/>
              <a:ext cx="648071" cy="648072"/>
            </a:xfrm>
            <a:prstGeom prst="rect">
              <a:avLst/>
            </a:prstGeom>
            <a:noFill/>
          </p:spPr>
        </p:pic>
        <p:cxnSp>
          <p:nvCxnSpPr>
            <p:cNvPr id="9" name="Straight Arrow Connector 8"/>
            <p:cNvCxnSpPr/>
            <p:nvPr/>
          </p:nvCxnSpPr>
          <p:spPr>
            <a:xfrm flipV="1">
              <a:off x="1907704" y="5805264"/>
              <a:ext cx="576064" cy="144016"/>
            </a:xfrm>
            <a:prstGeom prst="straightConnector1">
              <a:avLst/>
            </a:prstGeom>
            <a:ln w="38100">
              <a:headEnd type="arrow" w="sm" len="sm"/>
              <a:tailEnd type="arrow" w="sm" len="sm"/>
            </a:ln>
            <a:effectLst>
              <a:outerShdw blurRad="50800" dist="38100" dir="2700000" algn="tl" rotWithShape="0">
                <a:prstClr val="black">
                  <a:alpha val="40000"/>
                </a:prstClr>
              </a:outerShdw>
            </a:effectLst>
          </p:spPr>
          <p:style>
            <a:lnRef idx="2">
              <a:schemeClr val="accent6"/>
            </a:lnRef>
            <a:fillRef idx="0">
              <a:schemeClr val="accent6"/>
            </a:fillRef>
            <a:effectRef idx="1">
              <a:schemeClr val="accent6"/>
            </a:effectRef>
            <a:fontRef idx="minor">
              <a:schemeClr val="tx1"/>
            </a:fontRef>
          </p:style>
        </p:cxnSp>
        <p:sp>
          <p:nvSpPr>
            <p:cNvPr id="11" name="TextBox 10"/>
            <p:cNvSpPr txBox="1"/>
            <p:nvPr/>
          </p:nvSpPr>
          <p:spPr>
            <a:xfrm>
              <a:off x="1259632" y="5157192"/>
              <a:ext cx="1884982" cy="461665"/>
            </a:xfrm>
            <a:prstGeom prst="rect">
              <a:avLst/>
            </a:prstGeom>
            <a:noFill/>
          </p:spPr>
          <p:txBody>
            <a:bodyPr wrap="square" rtlCol="0">
              <a:spAutoFit/>
            </a:bodyPr>
            <a:lstStyle/>
            <a:p>
              <a:r>
                <a:rPr lang="en-US" sz="1200" dirty="0" smtClean="0">
                  <a:solidFill>
                    <a:schemeClr val="accent1">
                      <a:lumMod val="40000"/>
                      <a:lumOff val="60000"/>
                    </a:schemeClr>
                  </a:solidFill>
                </a:rPr>
                <a:t>Easy sharing </a:t>
              </a:r>
            </a:p>
            <a:p>
              <a:r>
                <a:rPr lang="en-US" sz="1200" dirty="0">
                  <a:solidFill>
                    <a:schemeClr val="accent1">
                      <a:lumMod val="40000"/>
                      <a:lumOff val="60000"/>
                    </a:schemeClr>
                  </a:solidFill>
                </a:rPr>
                <a:t>L</a:t>
              </a:r>
              <a:r>
                <a:rPr lang="en-US" sz="1200" dirty="0" smtClean="0">
                  <a:solidFill>
                    <a:schemeClr val="accent1">
                      <a:lumMod val="40000"/>
                      <a:lumOff val="60000"/>
                    </a:schemeClr>
                  </a:solidFill>
                </a:rPr>
                <a:t>ocal syncing</a:t>
              </a:r>
              <a:endParaRPr lang="en-US" sz="1200" dirty="0">
                <a:solidFill>
                  <a:schemeClr val="accent1">
                    <a:lumMod val="40000"/>
                    <a:lumOff val="60000"/>
                  </a:schemeClr>
                </a:solidFill>
              </a:endParaRPr>
            </a:p>
          </p:txBody>
        </p:sp>
        <p:sp>
          <p:nvSpPr>
            <p:cNvPr id="14" name="TextBox 13"/>
            <p:cNvSpPr txBox="1"/>
            <p:nvPr/>
          </p:nvSpPr>
          <p:spPr>
            <a:xfrm>
              <a:off x="1259632" y="4869160"/>
              <a:ext cx="985479" cy="369332"/>
            </a:xfrm>
            <a:prstGeom prst="rect">
              <a:avLst/>
            </a:prstGeom>
            <a:noFill/>
          </p:spPr>
          <p:txBody>
            <a:bodyPr wrap="none" rtlCol="0">
              <a:spAutoFit/>
            </a:bodyPr>
            <a:lstStyle/>
            <a:p>
              <a:r>
                <a:rPr lang="en-US" dirty="0" smtClean="0">
                  <a:solidFill>
                    <a:schemeClr val="bg1">
                      <a:lumMod val="95000"/>
                    </a:schemeClr>
                  </a:solidFill>
                </a:rPr>
                <a:t>B2DROP</a:t>
              </a:r>
            </a:p>
          </p:txBody>
        </p:sp>
        <p:cxnSp>
          <p:nvCxnSpPr>
            <p:cNvPr id="18" name="Straight Arrow Connector 17"/>
            <p:cNvCxnSpPr/>
            <p:nvPr/>
          </p:nvCxnSpPr>
          <p:spPr>
            <a:xfrm flipV="1">
              <a:off x="2339752" y="5957666"/>
              <a:ext cx="308370" cy="279646"/>
            </a:xfrm>
            <a:prstGeom prst="straightConnector1">
              <a:avLst/>
            </a:prstGeom>
            <a:ln w="38100">
              <a:headEnd type="arrow" w="sm" len="sm"/>
              <a:tailEnd type="arrow" w="sm" len="sm"/>
            </a:ln>
            <a:effectLst>
              <a:outerShdw blurRad="50800" dist="38100" dir="2700000" algn="tl" rotWithShape="0">
                <a:prstClr val="black">
                  <a:alpha val="40000"/>
                </a:prstClr>
              </a:outerShdw>
            </a:effectLst>
          </p:spPr>
          <p:style>
            <a:lnRef idx="2">
              <a:schemeClr val="accent6"/>
            </a:lnRef>
            <a:fillRef idx="0">
              <a:schemeClr val="accent6"/>
            </a:fillRef>
            <a:effectRef idx="1">
              <a:schemeClr val="accent6"/>
            </a:effectRef>
            <a:fontRef idx="minor">
              <a:schemeClr val="tx1"/>
            </a:fontRef>
          </p:style>
        </p:cxnSp>
        <p:sp>
          <p:nvSpPr>
            <p:cNvPr id="55" name="Circular Arrow 54"/>
            <p:cNvSpPr/>
            <p:nvPr/>
          </p:nvSpPr>
          <p:spPr>
            <a:xfrm rot="10800000">
              <a:off x="2123728" y="4725143"/>
              <a:ext cx="3096344" cy="357319"/>
            </a:xfrm>
            <a:custGeom>
              <a:avLst/>
              <a:gdLst>
                <a:gd name="connsiteX0" fmla="*/ 45005 w 3168352"/>
                <a:gd name="connsiteY0" fmla="*/ 360040 h 720080"/>
                <a:gd name="connsiteX1" fmla="*/ 1544991 w 3168352"/>
                <a:gd name="connsiteY1" fmla="*/ 45107 h 720080"/>
                <a:gd name="connsiteX2" fmla="*/ 2552803 w 3168352"/>
                <a:gd name="connsiteY2" fmla="*/ 115211 h 720080"/>
                <a:gd name="connsiteX3" fmla="*/ 2552804 w 3168352"/>
                <a:gd name="connsiteY3" fmla="*/ 115211 h 720080"/>
                <a:gd name="connsiteX4" fmla="*/ 3068916 w 3168352"/>
                <a:gd name="connsiteY4" fmla="*/ 329756 h 720080"/>
                <a:gd name="connsiteX5" fmla="*/ 1581867 w 3168352"/>
                <a:gd name="connsiteY5" fmla="*/ 135015 h 720080"/>
                <a:gd name="connsiteX6" fmla="*/ 1581867 w 3168352"/>
                <a:gd name="connsiteY6" fmla="*/ 135015 h 720080"/>
                <a:gd name="connsiteX7" fmla="*/ 135015 w 3168352"/>
                <a:gd name="connsiteY7" fmla="*/ 360040 h 720080"/>
                <a:gd name="connsiteX8" fmla="*/ 45005 w 3168352"/>
                <a:gd name="connsiteY8" fmla="*/ 360040 h 720080"/>
                <a:gd name="connsiteX0" fmla="*/ 0 w 3023911"/>
                <a:gd name="connsiteY0" fmla="*/ 315036 h 315036"/>
                <a:gd name="connsiteX1" fmla="*/ 1499986 w 3023911"/>
                <a:gd name="connsiteY1" fmla="*/ 103 h 315036"/>
                <a:gd name="connsiteX2" fmla="*/ 2507798 w 3023911"/>
                <a:gd name="connsiteY2" fmla="*/ 70207 h 315036"/>
                <a:gd name="connsiteX3" fmla="*/ 2507799 w 3023911"/>
                <a:gd name="connsiteY3" fmla="*/ 70207 h 315036"/>
                <a:gd name="connsiteX4" fmla="*/ 3023911 w 3023911"/>
                <a:gd name="connsiteY4" fmla="*/ 284752 h 315036"/>
                <a:gd name="connsiteX5" fmla="*/ 1536862 w 3023911"/>
                <a:gd name="connsiteY5" fmla="*/ 90011 h 315036"/>
                <a:gd name="connsiteX6" fmla="*/ 2447028 w 3023911"/>
                <a:gd name="connsiteY6" fmla="*/ 164095 h 315036"/>
                <a:gd name="connsiteX7" fmla="*/ 90010 w 3023911"/>
                <a:gd name="connsiteY7" fmla="*/ 315036 h 315036"/>
                <a:gd name="connsiteX8" fmla="*/ 0 w 3023911"/>
                <a:gd name="connsiteY8" fmla="*/ 315036 h 315036"/>
                <a:gd name="connsiteX0" fmla="*/ 0 w 3023911"/>
                <a:gd name="connsiteY0" fmla="*/ 315036 h 315036"/>
                <a:gd name="connsiteX1" fmla="*/ 1499986 w 3023911"/>
                <a:gd name="connsiteY1" fmla="*/ 103 h 315036"/>
                <a:gd name="connsiteX2" fmla="*/ 2507798 w 3023911"/>
                <a:gd name="connsiteY2" fmla="*/ 70207 h 315036"/>
                <a:gd name="connsiteX3" fmla="*/ 2507799 w 3023911"/>
                <a:gd name="connsiteY3" fmla="*/ 70207 h 315036"/>
                <a:gd name="connsiteX4" fmla="*/ 3023911 w 3023911"/>
                <a:gd name="connsiteY4" fmla="*/ 284752 h 315036"/>
                <a:gd name="connsiteX5" fmla="*/ 1536862 w 3023911"/>
                <a:gd name="connsiteY5" fmla="*/ 90011 h 315036"/>
                <a:gd name="connsiteX6" fmla="*/ 2447028 w 3023911"/>
                <a:gd name="connsiteY6" fmla="*/ 164095 h 315036"/>
                <a:gd name="connsiteX7" fmla="*/ 90010 w 3023911"/>
                <a:gd name="connsiteY7" fmla="*/ 315036 h 315036"/>
                <a:gd name="connsiteX8" fmla="*/ 0 w 3023911"/>
                <a:gd name="connsiteY8" fmla="*/ 315036 h 315036"/>
                <a:gd name="connsiteX0" fmla="*/ 0 w 3023911"/>
                <a:gd name="connsiteY0" fmla="*/ 315036 h 315036"/>
                <a:gd name="connsiteX1" fmla="*/ 1499986 w 3023911"/>
                <a:gd name="connsiteY1" fmla="*/ 103 h 315036"/>
                <a:gd name="connsiteX2" fmla="*/ 2507798 w 3023911"/>
                <a:gd name="connsiteY2" fmla="*/ 70207 h 315036"/>
                <a:gd name="connsiteX3" fmla="*/ 2507799 w 3023911"/>
                <a:gd name="connsiteY3" fmla="*/ 70207 h 315036"/>
                <a:gd name="connsiteX4" fmla="*/ 3023911 w 3023911"/>
                <a:gd name="connsiteY4" fmla="*/ 284752 h 315036"/>
                <a:gd name="connsiteX5" fmla="*/ 2425862 w 3023911"/>
                <a:gd name="connsiteY5" fmla="*/ 280511 h 315036"/>
                <a:gd name="connsiteX6" fmla="*/ 2447028 w 3023911"/>
                <a:gd name="connsiteY6" fmla="*/ 164095 h 315036"/>
                <a:gd name="connsiteX7" fmla="*/ 90010 w 3023911"/>
                <a:gd name="connsiteY7" fmla="*/ 315036 h 315036"/>
                <a:gd name="connsiteX8" fmla="*/ 0 w 3023911"/>
                <a:gd name="connsiteY8" fmla="*/ 315036 h 315036"/>
                <a:gd name="connsiteX0" fmla="*/ 0 w 3023911"/>
                <a:gd name="connsiteY0" fmla="*/ 315036 h 315036"/>
                <a:gd name="connsiteX1" fmla="*/ 1499986 w 3023911"/>
                <a:gd name="connsiteY1" fmla="*/ 103 h 315036"/>
                <a:gd name="connsiteX2" fmla="*/ 2507798 w 3023911"/>
                <a:gd name="connsiteY2" fmla="*/ 70207 h 315036"/>
                <a:gd name="connsiteX3" fmla="*/ 2677133 w 3023911"/>
                <a:gd name="connsiteY3" fmla="*/ 6707 h 315036"/>
                <a:gd name="connsiteX4" fmla="*/ 3023911 w 3023911"/>
                <a:gd name="connsiteY4" fmla="*/ 284752 h 315036"/>
                <a:gd name="connsiteX5" fmla="*/ 2425862 w 3023911"/>
                <a:gd name="connsiteY5" fmla="*/ 280511 h 315036"/>
                <a:gd name="connsiteX6" fmla="*/ 2447028 w 3023911"/>
                <a:gd name="connsiteY6" fmla="*/ 164095 h 315036"/>
                <a:gd name="connsiteX7" fmla="*/ 90010 w 3023911"/>
                <a:gd name="connsiteY7" fmla="*/ 315036 h 315036"/>
                <a:gd name="connsiteX8" fmla="*/ 0 w 3023911"/>
                <a:gd name="connsiteY8" fmla="*/ 315036 h 315036"/>
                <a:gd name="connsiteX0" fmla="*/ 0 w 3023911"/>
                <a:gd name="connsiteY0" fmla="*/ 308329 h 308329"/>
                <a:gd name="connsiteX1" fmla="*/ 2388986 w 3023911"/>
                <a:gd name="connsiteY1" fmla="*/ 35729 h 308329"/>
                <a:gd name="connsiteX2" fmla="*/ 2507798 w 3023911"/>
                <a:gd name="connsiteY2" fmla="*/ 63500 h 308329"/>
                <a:gd name="connsiteX3" fmla="*/ 2677133 w 3023911"/>
                <a:gd name="connsiteY3" fmla="*/ 0 h 308329"/>
                <a:gd name="connsiteX4" fmla="*/ 3023911 w 3023911"/>
                <a:gd name="connsiteY4" fmla="*/ 278045 h 308329"/>
                <a:gd name="connsiteX5" fmla="*/ 2425862 w 3023911"/>
                <a:gd name="connsiteY5" fmla="*/ 273804 h 308329"/>
                <a:gd name="connsiteX6" fmla="*/ 2447028 w 3023911"/>
                <a:gd name="connsiteY6" fmla="*/ 157388 h 308329"/>
                <a:gd name="connsiteX7" fmla="*/ 90010 w 3023911"/>
                <a:gd name="connsiteY7" fmla="*/ 308329 h 308329"/>
                <a:gd name="connsiteX8" fmla="*/ 0 w 3023911"/>
                <a:gd name="connsiteY8" fmla="*/ 308329 h 308329"/>
                <a:gd name="connsiteX0" fmla="*/ 0 w 3023911"/>
                <a:gd name="connsiteY0" fmla="*/ 308329 h 308329"/>
                <a:gd name="connsiteX1" fmla="*/ 2388986 w 3023911"/>
                <a:gd name="connsiteY1" fmla="*/ 35729 h 308329"/>
                <a:gd name="connsiteX2" fmla="*/ 2507798 w 3023911"/>
                <a:gd name="connsiteY2" fmla="*/ 63500 h 308329"/>
                <a:gd name="connsiteX3" fmla="*/ 2677133 w 3023911"/>
                <a:gd name="connsiteY3" fmla="*/ 0 h 308329"/>
                <a:gd name="connsiteX4" fmla="*/ 3023911 w 3023911"/>
                <a:gd name="connsiteY4" fmla="*/ 278045 h 308329"/>
                <a:gd name="connsiteX5" fmla="*/ 2425862 w 3023911"/>
                <a:gd name="connsiteY5" fmla="*/ 273804 h 308329"/>
                <a:gd name="connsiteX6" fmla="*/ 2002528 w 3023911"/>
                <a:gd name="connsiteY6" fmla="*/ 62138 h 308329"/>
                <a:gd name="connsiteX7" fmla="*/ 90010 w 3023911"/>
                <a:gd name="connsiteY7" fmla="*/ 308329 h 308329"/>
                <a:gd name="connsiteX8" fmla="*/ 0 w 3023911"/>
                <a:gd name="connsiteY8" fmla="*/ 308329 h 308329"/>
                <a:gd name="connsiteX0" fmla="*/ 0 w 3023911"/>
                <a:gd name="connsiteY0" fmla="*/ 308329 h 308329"/>
                <a:gd name="connsiteX1" fmla="*/ 2388986 w 3023911"/>
                <a:gd name="connsiteY1" fmla="*/ 35729 h 308329"/>
                <a:gd name="connsiteX2" fmla="*/ 2507798 w 3023911"/>
                <a:gd name="connsiteY2" fmla="*/ 63500 h 308329"/>
                <a:gd name="connsiteX3" fmla="*/ 2677133 w 3023911"/>
                <a:gd name="connsiteY3" fmla="*/ 0 h 308329"/>
                <a:gd name="connsiteX4" fmla="*/ 3023911 w 3023911"/>
                <a:gd name="connsiteY4" fmla="*/ 278045 h 308329"/>
                <a:gd name="connsiteX5" fmla="*/ 2425862 w 3023911"/>
                <a:gd name="connsiteY5" fmla="*/ 273804 h 308329"/>
                <a:gd name="connsiteX6" fmla="*/ 2002528 w 3023911"/>
                <a:gd name="connsiteY6" fmla="*/ 62138 h 308329"/>
                <a:gd name="connsiteX7" fmla="*/ 90010 w 3023911"/>
                <a:gd name="connsiteY7" fmla="*/ 308329 h 308329"/>
                <a:gd name="connsiteX8" fmla="*/ 0 w 3023911"/>
                <a:gd name="connsiteY8" fmla="*/ 308329 h 308329"/>
                <a:gd name="connsiteX0" fmla="*/ 0 w 3023911"/>
                <a:gd name="connsiteY0" fmla="*/ 308329 h 308329"/>
                <a:gd name="connsiteX1" fmla="*/ 2388986 w 3023911"/>
                <a:gd name="connsiteY1" fmla="*/ 35729 h 308329"/>
                <a:gd name="connsiteX2" fmla="*/ 2507798 w 3023911"/>
                <a:gd name="connsiteY2" fmla="*/ 63500 h 308329"/>
                <a:gd name="connsiteX3" fmla="*/ 2677133 w 3023911"/>
                <a:gd name="connsiteY3" fmla="*/ 0 h 308329"/>
                <a:gd name="connsiteX4" fmla="*/ 3023911 w 3023911"/>
                <a:gd name="connsiteY4" fmla="*/ 278045 h 308329"/>
                <a:gd name="connsiteX5" fmla="*/ 2425862 w 3023911"/>
                <a:gd name="connsiteY5" fmla="*/ 273804 h 308329"/>
                <a:gd name="connsiteX6" fmla="*/ 2193028 w 3023911"/>
                <a:gd name="connsiteY6" fmla="*/ 104471 h 308329"/>
                <a:gd name="connsiteX7" fmla="*/ 90010 w 3023911"/>
                <a:gd name="connsiteY7" fmla="*/ 308329 h 308329"/>
                <a:gd name="connsiteX8" fmla="*/ 0 w 3023911"/>
                <a:gd name="connsiteY8" fmla="*/ 308329 h 308329"/>
                <a:gd name="connsiteX0" fmla="*/ 0 w 3023911"/>
                <a:gd name="connsiteY0" fmla="*/ 308329 h 308329"/>
                <a:gd name="connsiteX1" fmla="*/ 2388986 w 3023911"/>
                <a:gd name="connsiteY1" fmla="*/ 35729 h 308329"/>
                <a:gd name="connsiteX2" fmla="*/ 2723698 w 3023911"/>
                <a:gd name="connsiteY2" fmla="*/ 158750 h 308329"/>
                <a:gd name="connsiteX3" fmla="*/ 2677133 w 3023911"/>
                <a:gd name="connsiteY3" fmla="*/ 0 h 308329"/>
                <a:gd name="connsiteX4" fmla="*/ 3023911 w 3023911"/>
                <a:gd name="connsiteY4" fmla="*/ 278045 h 308329"/>
                <a:gd name="connsiteX5" fmla="*/ 2425862 w 3023911"/>
                <a:gd name="connsiteY5" fmla="*/ 273804 h 308329"/>
                <a:gd name="connsiteX6" fmla="*/ 2193028 w 3023911"/>
                <a:gd name="connsiteY6" fmla="*/ 104471 h 308329"/>
                <a:gd name="connsiteX7" fmla="*/ 90010 w 3023911"/>
                <a:gd name="connsiteY7" fmla="*/ 308329 h 308329"/>
                <a:gd name="connsiteX8" fmla="*/ 0 w 3023911"/>
                <a:gd name="connsiteY8" fmla="*/ 308329 h 308329"/>
                <a:gd name="connsiteX0" fmla="*/ 0 w 3023911"/>
                <a:gd name="connsiteY0" fmla="*/ 276505 h 276505"/>
                <a:gd name="connsiteX1" fmla="*/ 2388986 w 3023911"/>
                <a:gd name="connsiteY1" fmla="*/ 3905 h 276505"/>
                <a:gd name="connsiteX2" fmla="*/ 2723698 w 3023911"/>
                <a:gd name="connsiteY2" fmla="*/ 126926 h 276505"/>
                <a:gd name="connsiteX3" fmla="*/ 2896208 w 3023911"/>
                <a:gd name="connsiteY3" fmla="*/ 120576 h 276505"/>
                <a:gd name="connsiteX4" fmla="*/ 3023911 w 3023911"/>
                <a:gd name="connsiteY4" fmla="*/ 246221 h 276505"/>
                <a:gd name="connsiteX5" fmla="*/ 2425862 w 3023911"/>
                <a:gd name="connsiteY5" fmla="*/ 241980 h 276505"/>
                <a:gd name="connsiteX6" fmla="*/ 2193028 w 3023911"/>
                <a:gd name="connsiteY6" fmla="*/ 72647 h 276505"/>
                <a:gd name="connsiteX7" fmla="*/ 90010 w 3023911"/>
                <a:gd name="connsiteY7" fmla="*/ 276505 h 276505"/>
                <a:gd name="connsiteX8" fmla="*/ 0 w 3023911"/>
                <a:gd name="connsiteY8" fmla="*/ 276505 h 276505"/>
                <a:gd name="connsiteX0" fmla="*/ 0 w 3054958"/>
                <a:gd name="connsiteY0" fmla="*/ 276505 h 276505"/>
                <a:gd name="connsiteX1" fmla="*/ 2388986 w 3054958"/>
                <a:gd name="connsiteY1" fmla="*/ 3905 h 276505"/>
                <a:gd name="connsiteX2" fmla="*/ 2723698 w 3054958"/>
                <a:gd name="connsiteY2" fmla="*/ 126926 h 276505"/>
                <a:gd name="connsiteX3" fmla="*/ 3054958 w 3054958"/>
                <a:gd name="connsiteY3" fmla="*/ 123751 h 276505"/>
                <a:gd name="connsiteX4" fmla="*/ 3023911 w 3054958"/>
                <a:gd name="connsiteY4" fmla="*/ 246221 h 276505"/>
                <a:gd name="connsiteX5" fmla="*/ 2425862 w 3054958"/>
                <a:gd name="connsiteY5" fmla="*/ 241980 h 276505"/>
                <a:gd name="connsiteX6" fmla="*/ 2193028 w 3054958"/>
                <a:gd name="connsiteY6" fmla="*/ 72647 h 276505"/>
                <a:gd name="connsiteX7" fmla="*/ 90010 w 3054958"/>
                <a:gd name="connsiteY7" fmla="*/ 276505 h 276505"/>
                <a:gd name="connsiteX8" fmla="*/ 0 w 3054958"/>
                <a:gd name="connsiteY8" fmla="*/ 276505 h 276505"/>
                <a:gd name="connsiteX0" fmla="*/ 0 w 3054958"/>
                <a:gd name="connsiteY0" fmla="*/ 276505 h 276505"/>
                <a:gd name="connsiteX1" fmla="*/ 2388986 w 3054958"/>
                <a:gd name="connsiteY1" fmla="*/ 3905 h 276505"/>
                <a:gd name="connsiteX2" fmla="*/ 2723698 w 3054958"/>
                <a:gd name="connsiteY2" fmla="*/ 126926 h 276505"/>
                <a:gd name="connsiteX3" fmla="*/ 3054958 w 3054958"/>
                <a:gd name="connsiteY3" fmla="*/ 123751 h 276505"/>
                <a:gd name="connsiteX4" fmla="*/ 3023911 w 3054958"/>
                <a:gd name="connsiteY4" fmla="*/ 246221 h 276505"/>
                <a:gd name="connsiteX5" fmla="*/ 2448087 w 3054958"/>
                <a:gd name="connsiteY5" fmla="*/ 140380 h 276505"/>
                <a:gd name="connsiteX6" fmla="*/ 2193028 w 3054958"/>
                <a:gd name="connsiteY6" fmla="*/ 72647 h 276505"/>
                <a:gd name="connsiteX7" fmla="*/ 90010 w 3054958"/>
                <a:gd name="connsiteY7" fmla="*/ 276505 h 276505"/>
                <a:gd name="connsiteX8" fmla="*/ 0 w 3054958"/>
                <a:gd name="connsiteY8" fmla="*/ 276505 h 276505"/>
                <a:gd name="connsiteX0" fmla="*/ 0 w 3054958"/>
                <a:gd name="connsiteY0" fmla="*/ 276505 h 276505"/>
                <a:gd name="connsiteX1" fmla="*/ 2388986 w 3054958"/>
                <a:gd name="connsiteY1" fmla="*/ 3905 h 276505"/>
                <a:gd name="connsiteX2" fmla="*/ 2723698 w 3054958"/>
                <a:gd name="connsiteY2" fmla="*/ 126926 h 276505"/>
                <a:gd name="connsiteX3" fmla="*/ 3054958 w 3054958"/>
                <a:gd name="connsiteY3" fmla="*/ 123751 h 276505"/>
                <a:gd name="connsiteX4" fmla="*/ 3023911 w 3054958"/>
                <a:gd name="connsiteY4" fmla="*/ 246221 h 276505"/>
                <a:gd name="connsiteX5" fmla="*/ 2448087 w 3054958"/>
                <a:gd name="connsiteY5" fmla="*/ 140380 h 276505"/>
                <a:gd name="connsiteX6" fmla="*/ 2193028 w 3054958"/>
                <a:gd name="connsiteY6" fmla="*/ 72647 h 276505"/>
                <a:gd name="connsiteX7" fmla="*/ 90010 w 3054958"/>
                <a:gd name="connsiteY7" fmla="*/ 276505 h 276505"/>
                <a:gd name="connsiteX8" fmla="*/ 0 w 3054958"/>
                <a:gd name="connsiteY8" fmla="*/ 276505 h 276505"/>
                <a:gd name="connsiteX0" fmla="*/ 0 w 3054958"/>
                <a:gd name="connsiteY0" fmla="*/ 276505 h 276505"/>
                <a:gd name="connsiteX1" fmla="*/ 2388986 w 3054958"/>
                <a:gd name="connsiteY1" fmla="*/ 3905 h 276505"/>
                <a:gd name="connsiteX2" fmla="*/ 2723698 w 3054958"/>
                <a:gd name="connsiteY2" fmla="*/ 126926 h 276505"/>
                <a:gd name="connsiteX3" fmla="*/ 3054958 w 3054958"/>
                <a:gd name="connsiteY3" fmla="*/ 123751 h 276505"/>
                <a:gd name="connsiteX4" fmla="*/ 3023911 w 3054958"/>
                <a:gd name="connsiteY4" fmla="*/ 246221 h 276505"/>
                <a:gd name="connsiteX5" fmla="*/ 2590962 w 3054958"/>
                <a:gd name="connsiteY5" fmla="*/ 178480 h 276505"/>
                <a:gd name="connsiteX6" fmla="*/ 2193028 w 3054958"/>
                <a:gd name="connsiteY6" fmla="*/ 72647 h 276505"/>
                <a:gd name="connsiteX7" fmla="*/ 90010 w 3054958"/>
                <a:gd name="connsiteY7" fmla="*/ 276505 h 276505"/>
                <a:gd name="connsiteX8" fmla="*/ 0 w 3054958"/>
                <a:gd name="connsiteY8" fmla="*/ 276505 h 276505"/>
                <a:gd name="connsiteX0" fmla="*/ 0 w 3074008"/>
                <a:gd name="connsiteY0" fmla="*/ 276505 h 276505"/>
                <a:gd name="connsiteX1" fmla="*/ 2388986 w 3074008"/>
                <a:gd name="connsiteY1" fmla="*/ 3905 h 276505"/>
                <a:gd name="connsiteX2" fmla="*/ 2723698 w 3074008"/>
                <a:gd name="connsiteY2" fmla="*/ 126926 h 276505"/>
                <a:gd name="connsiteX3" fmla="*/ 3074008 w 3074008"/>
                <a:gd name="connsiteY3" fmla="*/ 168201 h 276505"/>
                <a:gd name="connsiteX4" fmla="*/ 3023911 w 3074008"/>
                <a:gd name="connsiteY4" fmla="*/ 246221 h 276505"/>
                <a:gd name="connsiteX5" fmla="*/ 2590962 w 3074008"/>
                <a:gd name="connsiteY5" fmla="*/ 178480 h 276505"/>
                <a:gd name="connsiteX6" fmla="*/ 2193028 w 3074008"/>
                <a:gd name="connsiteY6" fmla="*/ 72647 h 276505"/>
                <a:gd name="connsiteX7" fmla="*/ 90010 w 3074008"/>
                <a:gd name="connsiteY7" fmla="*/ 276505 h 276505"/>
                <a:gd name="connsiteX8" fmla="*/ 0 w 3074008"/>
                <a:gd name="connsiteY8" fmla="*/ 276505 h 276505"/>
                <a:gd name="connsiteX0" fmla="*/ 0 w 3074008"/>
                <a:gd name="connsiteY0" fmla="*/ 276505 h 276505"/>
                <a:gd name="connsiteX1" fmla="*/ 2388986 w 3074008"/>
                <a:gd name="connsiteY1" fmla="*/ 3905 h 276505"/>
                <a:gd name="connsiteX2" fmla="*/ 2723698 w 3074008"/>
                <a:gd name="connsiteY2" fmla="*/ 126926 h 276505"/>
                <a:gd name="connsiteX3" fmla="*/ 3074008 w 3074008"/>
                <a:gd name="connsiteY3" fmla="*/ 168201 h 276505"/>
                <a:gd name="connsiteX4" fmla="*/ 3023911 w 3074008"/>
                <a:gd name="connsiteY4" fmla="*/ 246221 h 276505"/>
                <a:gd name="connsiteX5" fmla="*/ 2714787 w 3074008"/>
                <a:gd name="connsiteY5" fmla="*/ 172130 h 276505"/>
                <a:gd name="connsiteX6" fmla="*/ 2193028 w 3074008"/>
                <a:gd name="connsiteY6" fmla="*/ 72647 h 276505"/>
                <a:gd name="connsiteX7" fmla="*/ 90010 w 3074008"/>
                <a:gd name="connsiteY7" fmla="*/ 276505 h 276505"/>
                <a:gd name="connsiteX8" fmla="*/ 0 w 3074008"/>
                <a:gd name="connsiteY8" fmla="*/ 276505 h 276505"/>
                <a:gd name="connsiteX0" fmla="*/ 0 w 3074008"/>
                <a:gd name="connsiteY0" fmla="*/ 276505 h 276505"/>
                <a:gd name="connsiteX1" fmla="*/ 2388986 w 3074008"/>
                <a:gd name="connsiteY1" fmla="*/ 3905 h 276505"/>
                <a:gd name="connsiteX2" fmla="*/ 2723698 w 3074008"/>
                <a:gd name="connsiteY2" fmla="*/ 126926 h 276505"/>
                <a:gd name="connsiteX3" fmla="*/ 3074008 w 3074008"/>
                <a:gd name="connsiteY3" fmla="*/ 168201 h 276505"/>
                <a:gd name="connsiteX4" fmla="*/ 3023911 w 3074008"/>
                <a:gd name="connsiteY4" fmla="*/ 246221 h 276505"/>
                <a:gd name="connsiteX5" fmla="*/ 2714787 w 3074008"/>
                <a:gd name="connsiteY5" fmla="*/ 172130 h 276505"/>
                <a:gd name="connsiteX6" fmla="*/ 2193028 w 3074008"/>
                <a:gd name="connsiteY6" fmla="*/ 72647 h 276505"/>
                <a:gd name="connsiteX7" fmla="*/ 90010 w 3074008"/>
                <a:gd name="connsiteY7" fmla="*/ 276505 h 276505"/>
                <a:gd name="connsiteX8" fmla="*/ 0 w 3074008"/>
                <a:gd name="connsiteY8" fmla="*/ 276505 h 276505"/>
                <a:gd name="connsiteX0" fmla="*/ 0 w 3074008"/>
                <a:gd name="connsiteY0" fmla="*/ 276505 h 276505"/>
                <a:gd name="connsiteX1" fmla="*/ 2388986 w 3074008"/>
                <a:gd name="connsiteY1" fmla="*/ 3905 h 276505"/>
                <a:gd name="connsiteX2" fmla="*/ 2723698 w 3074008"/>
                <a:gd name="connsiteY2" fmla="*/ 126926 h 276505"/>
                <a:gd name="connsiteX3" fmla="*/ 3074008 w 3074008"/>
                <a:gd name="connsiteY3" fmla="*/ 168201 h 276505"/>
                <a:gd name="connsiteX4" fmla="*/ 3023911 w 3074008"/>
                <a:gd name="connsiteY4" fmla="*/ 246221 h 276505"/>
                <a:gd name="connsiteX5" fmla="*/ 2714787 w 3074008"/>
                <a:gd name="connsiteY5" fmla="*/ 172130 h 276505"/>
                <a:gd name="connsiteX6" fmla="*/ 2554978 w 3074008"/>
                <a:gd name="connsiteY6" fmla="*/ 63122 h 276505"/>
                <a:gd name="connsiteX7" fmla="*/ 90010 w 3074008"/>
                <a:gd name="connsiteY7" fmla="*/ 276505 h 276505"/>
                <a:gd name="connsiteX8" fmla="*/ 0 w 3074008"/>
                <a:gd name="connsiteY8" fmla="*/ 276505 h 276505"/>
                <a:gd name="connsiteX0" fmla="*/ 0 w 3074008"/>
                <a:gd name="connsiteY0" fmla="*/ 276505 h 276505"/>
                <a:gd name="connsiteX1" fmla="*/ 2388986 w 3074008"/>
                <a:gd name="connsiteY1" fmla="*/ 3905 h 276505"/>
                <a:gd name="connsiteX2" fmla="*/ 2723698 w 3074008"/>
                <a:gd name="connsiteY2" fmla="*/ 126926 h 276505"/>
                <a:gd name="connsiteX3" fmla="*/ 3074008 w 3074008"/>
                <a:gd name="connsiteY3" fmla="*/ 168201 h 276505"/>
                <a:gd name="connsiteX4" fmla="*/ 3023911 w 3074008"/>
                <a:gd name="connsiteY4" fmla="*/ 246221 h 276505"/>
                <a:gd name="connsiteX5" fmla="*/ 2714787 w 3074008"/>
                <a:gd name="connsiteY5" fmla="*/ 172130 h 276505"/>
                <a:gd name="connsiteX6" fmla="*/ 2554978 w 3074008"/>
                <a:gd name="connsiteY6" fmla="*/ 63122 h 276505"/>
                <a:gd name="connsiteX7" fmla="*/ 90010 w 3074008"/>
                <a:gd name="connsiteY7" fmla="*/ 276505 h 276505"/>
                <a:gd name="connsiteX8" fmla="*/ 0 w 3074008"/>
                <a:gd name="connsiteY8" fmla="*/ 276505 h 276505"/>
                <a:gd name="connsiteX0" fmla="*/ 0 w 3074008"/>
                <a:gd name="connsiteY0" fmla="*/ 276505 h 276505"/>
                <a:gd name="connsiteX1" fmla="*/ 2388986 w 3074008"/>
                <a:gd name="connsiteY1" fmla="*/ 3905 h 276505"/>
                <a:gd name="connsiteX2" fmla="*/ 2723698 w 3074008"/>
                <a:gd name="connsiteY2" fmla="*/ 126926 h 276505"/>
                <a:gd name="connsiteX3" fmla="*/ 3074008 w 3074008"/>
                <a:gd name="connsiteY3" fmla="*/ 168201 h 276505"/>
                <a:gd name="connsiteX4" fmla="*/ 3023911 w 3074008"/>
                <a:gd name="connsiteY4" fmla="*/ 246221 h 276505"/>
                <a:gd name="connsiteX5" fmla="*/ 2714787 w 3074008"/>
                <a:gd name="connsiteY5" fmla="*/ 172130 h 276505"/>
                <a:gd name="connsiteX6" fmla="*/ 2364478 w 3074008"/>
                <a:gd name="connsiteY6" fmla="*/ 69472 h 276505"/>
                <a:gd name="connsiteX7" fmla="*/ 90010 w 3074008"/>
                <a:gd name="connsiteY7" fmla="*/ 276505 h 276505"/>
                <a:gd name="connsiteX8" fmla="*/ 0 w 3074008"/>
                <a:gd name="connsiteY8" fmla="*/ 276505 h 276505"/>
                <a:gd name="connsiteX0" fmla="*/ 0 w 3074008"/>
                <a:gd name="connsiteY0" fmla="*/ 287181 h 287181"/>
                <a:gd name="connsiteX1" fmla="*/ 2388986 w 3074008"/>
                <a:gd name="connsiteY1" fmla="*/ 14581 h 287181"/>
                <a:gd name="connsiteX2" fmla="*/ 2733223 w 3074008"/>
                <a:gd name="connsiteY2" fmla="*/ 64577 h 287181"/>
                <a:gd name="connsiteX3" fmla="*/ 3074008 w 3074008"/>
                <a:gd name="connsiteY3" fmla="*/ 178877 h 287181"/>
                <a:gd name="connsiteX4" fmla="*/ 3023911 w 3074008"/>
                <a:gd name="connsiteY4" fmla="*/ 256897 h 287181"/>
                <a:gd name="connsiteX5" fmla="*/ 2714787 w 3074008"/>
                <a:gd name="connsiteY5" fmla="*/ 182806 h 287181"/>
                <a:gd name="connsiteX6" fmla="*/ 2364478 w 3074008"/>
                <a:gd name="connsiteY6" fmla="*/ 80148 h 287181"/>
                <a:gd name="connsiteX7" fmla="*/ 90010 w 3074008"/>
                <a:gd name="connsiteY7" fmla="*/ 287181 h 287181"/>
                <a:gd name="connsiteX8" fmla="*/ 0 w 3074008"/>
                <a:gd name="connsiteY8" fmla="*/ 287181 h 287181"/>
                <a:gd name="connsiteX0" fmla="*/ 0 w 3074008"/>
                <a:gd name="connsiteY0" fmla="*/ 274789 h 274789"/>
                <a:gd name="connsiteX1" fmla="*/ 2388986 w 3074008"/>
                <a:gd name="connsiteY1" fmla="*/ 2189 h 274789"/>
                <a:gd name="connsiteX2" fmla="*/ 2898323 w 3074008"/>
                <a:gd name="connsiteY2" fmla="*/ 153785 h 274789"/>
                <a:gd name="connsiteX3" fmla="*/ 3074008 w 3074008"/>
                <a:gd name="connsiteY3" fmla="*/ 166485 h 274789"/>
                <a:gd name="connsiteX4" fmla="*/ 3023911 w 3074008"/>
                <a:gd name="connsiteY4" fmla="*/ 244505 h 274789"/>
                <a:gd name="connsiteX5" fmla="*/ 2714787 w 3074008"/>
                <a:gd name="connsiteY5" fmla="*/ 170414 h 274789"/>
                <a:gd name="connsiteX6" fmla="*/ 2364478 w 3074008"/>
                <a:gd name="connsiteY6" fmla="*/ 67756 h 274789"/>
                <a:gd name="connsiteX7" fmla="*/ 90010 w 3074008"/>
                <a:gd name="connsiteY7" fmla="*/ 274789 h 274789"/>
                <a:gd name="connsiteX8" fmla="*/ 0 w 3074008"/>
                <a:gd name="connsiteY8" fmla="*/ 274789 h 274789"/>
                <a:gd name="connsiteX0" fmla="*/ 0 w 3074008"/>
                <a:gd name="connsiteY0" fmla="*/ 277915 h 277915"/>
                <a:gd name="connsiteX1" fmla="*/ 2093711 w 3074008"/>
                <a:gd name="connsiteY1" fmla="*/ 2140 h 277915"/>
                <a:gd name="connsiteX2" fmla="*/ 2898323 w 3074008"/>
                <a:gd name="connsiteY2" fmla="*/ 156911 h 277915"/>
                <a:gd name="connsiteX3" fmla="*/ 3074008 w 3074008"/>
                <a:gd name="connsiteY3" fmla="*/ 169611 h 277915"/>
                <a:gd name="connsiteX4" fmla="*/ 3023911 w 3074008"/>
                <a:gd name="connsiteY4" fmla="*/ 247631 h 277915"/>
                <a:gd name="connsiteX5" fmla="*/ 2714787 w 3074008"/>
                <a:gd name="connsiteY5" fmla="*/ 173540 h 277915"/>
                <a:gd name="connsiteX6" fmla="*/ 2364478 w 3074008"/>
                <a:gd name="connsiteY6" fmla="*/ 70882 h 277915"/>
                <a:gd name="connsiteX7" fmla="*/ 90010 w 3074008"/>
                <a:gd name="connsiteY7" fmla="*/ 277915 h 277915"/>
                <a:gd name="connsiteX8" fmla="*/ 0 w 3074008"/>
                <a:gd name="connsiteY8" fmla="*/ 277915 h 277915"/>
                <a:gd name="connsiteX0" fmla="*/ 0 w 3074008"/>
                <a:gd name="connsiteY0" fmla="*/ 277915 h 277915"/>
                <a:gd name="connsiteX1" fmla="*/ 2093711 w 3074008"/>
                <a:gd name="connsiteY1" fmla="*/ 2140 h 277915"/>
                <a:gd name="connsiteX2" fmla="*/ 2898323 w 3074008"/>
                <a:gd name="connsiteY2" fmla="*/ 156911 h 277915"/>
                <a:gd name="connsiteX3" fmla="*/ 3074008 w 3074008"/>
                <a:gd name="connsiteY3" fmla="*/ 169611 h 277915"/>
                <a:gd name="connsiteX4" fmla="*/ 3023911 w 3074008"/>
                <a:gd name="connsiteY4" fmla="*/ 247631 h 277915"/>
                <a:gd name="connsiteX5" fmla="*/ 2714787 w 3074008"/>
                <a:gd name="connsiteY5" fmla="*/ 173540 h 277915"/>
                <a:gd name="connsiteX6" fmla="*/ 2097778 w 3074008"/>
                <a:gd name="connsiteY6" fmla="*/ 42307 h 277915"/>
                <a:gd name="connsiteX7" fmla="*/ 90010 w 3074008"/>
                <a:gd name="connsiteY7" fmla="*/ 277915 h 277915"/>
                <a:gd name="connsiteX8" fmla="*/ 0 w 3074008"/>
                <a:gd name="connsiteY8" fmla="*/ 277915 h 277915"/>
                <a:gd name="connsiteX0" fmla="*/ 0 w 3074008"/>
                <a:gd name="connsiteY0" fmla="*/ 277915 h 277915"/>
                <a:gd name="connsiteX1" fmla="*/ 2093711 w 3074008"/>
                <a:gd name="connsiteY1" fmla="*/ 2140 h 277915"/>
                <a:gd name="connsiteX2" fmla="*/ 2898323 w 3074008"/>
                <a:gd name="connsiteY2" fmla="*/ 156911 h 277915"/>
                <a:gd name="connsiteX3" fmla="*/ 3074008 w 3074008"/>
                <a:gd name="connsiteY3" fmla="*/ 169611 h 277915"/>
                <a:gd name="connsiteX4" fmla="*/ 3023911 w 3074008"/>
                <a:gd name="connsiteY4" fmla="*/ 247631 h 277915"/>
                <a:gd name="connsiteX5" fmla="*/ 2714787 w 3074008"/>
                <a:gd name="connsiteY5" fmla="*/ 173540 h 277915"/>
                <a:gd name="connsiteX6" fmla="*/ 2097778 w 3074008"/>
                <a:gd name="connsiteY6" fmla="*/ 42307 h 277915"/>
                <a:gd name="connsiteX7" fmla="*/ 90010 w 3074008"/>
                <a:gd name="connsiteY7" fmla="*/ 277915 h 277915"/>
                <a:gd name="connsiteX8" fmla="*/ 0 w 3074008"/>
                <a:gd name="connsiteY8" fmla="*/ 277915 h 277915"/>
                <a:gd name="connsiteX0" fmla="*/ 0 w 3074008"/>
                <a:gd name="connsiteY0" fmla="*/ 277915 h 277915"/>
                <a:gd name="connsiteX1" fmla="*/ 2093711 w 3074008"/>
                <a:gd name="connsiteY1" fmla="*/ 2140 h 277915"/>
                <a:gd name="connsiteX2" fmla="*/ 2898323 w 3074008"/>
                <a:gd name="connsiteY2" fmla="*/ 156911 h 277915"/>
                <a:gd name="connsiteX3" fmla="*/ 3074008 w 3074008"/>
                <a:gd name="connsiteY3" fmla="*/ 169611 h 277915"/>
                <a:gd name="connsiteX4" fmla="*/ 3023911 w 3074008"/>
                <a:gd name="connsiteY4" fmla="*/ 247631 h 277915"/>
                <a:gd name="connsiteX5" fmla="*/ 2714787 w 3074008"/>
                <a:gd name="connsiteY5" fmla="*/ 173540 h 277915"/>
                <a:gd name="connsiteX6" fmla="*/ 2097778 w 3074008"/>
                <a:gd name="connsiteY6" fmla="*/ 42307 h 277915"/>
                <a:gd name="connsiteX7" fmla="*/ 90010 w 3074008"/>
                <a:gd name="connsiteY7" fmla="*/ 277915 h 277915"/>
                <a:gd name="connsiteX8" fmla="*/ 0 w 3074008"/>
                <a:gd name="connsiteY8" fmla="*/ 277915 h 277915"/>
                <a:gd name="connsiteX0" fmla="*/ 0 w 3074008"/>
                <a:gd name="connsiteY0" fmla="*/ 277786 h 277786"/>
                <a:gd name="connsiteX1" fmla="*/ 2093711 w 3074008"/>
                <a:gd name="connsiteY1" fmla="*/ 2011 h 277786"/>
                <a:gd name="connsiteX2" fmla="*/ 2898323 w 3074008"/>
                <a:gd name="connsiteY2" fmla="*/ 156782 h 277786"/>
                <a:gd name="connsiteX3" fmla="*/ 3074008 w 3074008"/>
                <a:gd name="connsiteY3" fmla="*/ 169482 h 277786"/>
                <a:gd name="connsiteX4" fmla="*/ 3023911 w 3074008"/>
                <a:gd name="connsiteY4" fmla="*/ 247502 h 277786"/>
                <a:gd name="connsiteX5" fmla="*/ 2714787 w 3074008"/>
                <a:gd name="connsiteY5" fmla="*/ 173411 h 277786"/>
                <a:gd name="connsiteX6" fmla="*/ 2097778 w 3074008"/>
                <a:gd name="connsiteY6" fmla="*/ 42178 h 277786"/>
                <a:gd name="connsiteX7" fmla="*/ 90010 w 3074008"/>
                <a:gd name="connsiteY7" fmla="*/ 277786 h 277786"/>
                <a:gd name="connsiteX8" fmla="*/ 0 w 3074008"/>
                <a:gd name="connsiteY8" fmla="*/ 277786 h 277786"/>
                <a:gd name="connsiteX0" fmla="*/ 0 w 3074008"/>
                <a:gd name="connsiteY0" fmla="*/ 287192 h 287192"/>
                <a:gd name="connsiteX1" fmla="*/ 1782561 w 3074008"/>
                <a:gd name="connsiteY1" fmla="*/ 1892 h 287192"/>
                <a:gd name="connsiteX2" fmla="*/ 2898323 w 3074008"/>
                <a:gd name="connsiteY2" fmla="*/ 166188 h 287192"/>
                <a:gd name="connsiteX3" fmla="*/ 3074008 w 3074008"/>
                <a:gd name="connsiteY3" fmla="*/ 178888 h 287192"/>
                <a:gd name="connsiteX4" fmla="*/ 3023911 w 3074008"/>
                <a:gd name="connsiteY4" fmla="*/ 256908 h 287192"/>
                <a:gd name="connsiteX5" fmla="*/ 2714787 w 3074008"/>
                <a:gd name="connsiteY5" fmla="*/ 182817 h 287192"/>
                <a:gd name="connsiteX6" fmla="*/ 2097778 w 3074008"/>
                <a:gd name="connsiteY6" fmla="*/ 51584 h 287192"/>
                <a:gd name="connsiteX7" fmla="*/ 90010 w 3074008"/>
                <a:gd name="connsiteY7" fmla="*/ 287192 h 287192"/>
                <a:gd name="connsiteX8" fmla="*/ 0 w 3074008"/>
                <a:gd name="connsiteY8" fmla="*/ 287192 h 287192"/>
                <a:gd name="connsiteX0" fmla="*/ 0 w 3074008"/>
                <a:gd name="connsiteY0" fmla="*/ 287192 h 287192"/>
                <a:gd name="connsiteX1" fmla="*/ 1782561 w 3074008"/>
                <a:gd name="connsiteY1" fmla="*/ 1892 h 287192"/>
                <a:gd name="connsiteX2" fmla="*/ 2898323 w 3074008"/>
                <a:gd name="connsiteY2" fmla="*/ 166188 h 287192"/>
                <a:gd name="connsiteX3" fmla="*/ 3074008 w 3074008"/>
                <a:gd name="connsiteY3" fmla="*/ 178888 h 287192"/>
                <a:gd name="connsiteX4" fmla="*/ 3023911 w 3074008"/>
                <a:gd name="connsiteY4" fmla="*/ 256908 h 287192"/>
                <a:gd name="connsiteX5" fmla="*/ 2714787 w 3074008"/>
                <a:gd name="connsiteY5" fmla="*/ 182817 h 287192"/>
                <a:gd name="connsiteX6" fmla="*/ 1783453 w 3074008"/>
                <a:gd name="connsiteY6" fmla="*/ 48409 h 287192"/>
                <a:gd name="connsiteX7" fmla="*/ 90010 w 3074008"/>
                <a:gd name="connsiteY7" fmla="*/ 287192 h 287192"/>
                <a:gd name="connsiteX8" fmla="*/ 0 w 3074008"/>
                <a:gd name="connsiteY8" fmla="*/ 287192 h 287192"/>
                <a:gd name="connsiteX0" fmla="*/ 0 w 3074008"/>
                <a:gd name="connsiteY0" fmla="*/ 285707 h 285707"/>
                <a:gd name="connsiteX1" fmla="*/ 1782561 w 3074008"/>
                <a:gd name="connsiteY1" fmla="*/ 407 h 285707"/>
                <a:gd name="connsiteX2" fmla="*/ 2898323 w 3074008"/>
                <a:gd name="connsiteY2" fmla="*/ 164703 h 285707"/>
                <a:gd name="connsiteX3" fmla="*/ 3074008 w 3074008"/>
                <a:gd name="connsiteY3" fmla="*/ 177403 h 285707"/>
                <a:gd name="connsiteX4" fmla="*/ 3023911 w 3074008"/>
                <a:gd name="connsiteY4" fmla="*/ 255423 h 285707"/>
                <a:gd name="connsiteX5" fmla="*/ 2714787 w 3074008"/>
                <a:gd name="connsiteY5" fmla="*/ 181332 h 285707"/>
                <a:gd name="connsiteX6" fmla="*/ 1783453 w 3074008"/>
                <a:gd name="connsiteY6" fmla="*/ 46924 h 285707"/>
                <a:gd name="connsiteX7" fmla="*/ 90010 w 3074008"/>
                <a:gd name="connsiteY7" fmla="*/ 285707 h 285707"/>
                <a:gd name="connsiteX8" fmla="*/ 0 w 3074008"/>
                <a:gd name="connsiteY8" fmla="*/ 285707 h 285707"/>
                <a:gd name="connsiteX0" fmla="*/ 0 w 3074008"/>
                <a:gd name="connsiteY0" fmla="*/ 285707 h 285707"/>
                <a:gd name="connsiteX1" fmla="*/ 1782561 w 3074008"/>
                <a:gd name="connsiteY1" fmla="*/ 407 h 285707"/>
                <a:gd name="connsiteX2" fmla="*/ 2898323 w 3074008"/>
                <a:gd name="connsiteY2" fmla="*/ 164703 h 285707"/>
                <a:gd name="connsiteX3" fmla="*/ 3074008 w 3074008"/>
                <a:gd name="connsiteY3" fmla="*/ 177403 h 285707"/>
                <a:gd name="connsiteX4" fmla="*/ 3023911 w 3074008"/>
                <a:gd name="connsiteY4" fmla="*/ 255423 h 285707"/>
                <a:gd name="connsiteX5" fmla="*/ 2714787 w 3074008"/>
                <a:gd name="connsiteY5" fmla="*/ 181332 h 285707"/>
                <a:gd name="connsiteX6" fmla="*/ 1783453 w 3074008"/>
                <a:gd name="connsiteY6" fmla="*/ 46924 h 285707"/>
                <a:gd name="connsiteX7" fmla="*/ 90010 w 3074008"/>
                <a:gd name="connsiteY7" fmla="*/ 285707 h 285707"/>
                <a:gd name="connsiteX8" fmla="*/ 0 w 3074008"/>
                <a:gd name="connsiteY8" fmla="*/ 285707 h 285707"/>
                <a:gd name="connsiteX0" fmla="*/ 0 w 3074008"/>
                <a:gd name="connsiteY0" fmla="*/ 290729 h 290729"/>
                <a:gd name="connsiteX1" fmla="*/ 1782561 w 3074008"/>
                <a:gd name="connsiteY1" fmla="*/ 5429 h 290729"/>
                <a:gd name="connsiteX2" fmla="*/ 2898323 w 3074008"/>
                <a:gd name="connsiteY2" fmla="*/ 169725 h 290729"/>
                <a:gd name="connsiteX3" fmla="*/ 3074008 w 3074008"/>
                <a:gd name="connsiteY3" fmla="*/ 182425 h 290729"/>
                <a:gd name="connsiteX4" fmla="*/ 3023911 w 3074008"/>
                <a:gd name="connsiteY4" fmla="*/ 260445 h 290729"/>
                <a:gd name="connsiteX5" fmla="*/ 2714787 w 3074008"/>
                <a:gd name="connsiteY5" fmla="*/ 186354 h 290729"/>
                <a:gd name="connsiteX6" fmla="*/ 1783453 w 3074008"/>
                <a:gd name="connsiteY6" fmla="*/ 51946 h 290729"/>
                <a:gd name="connsiteX7" fmla="*/ 90010 w 3074008"/>
                <a:gd name="connsiteY7" fmla="*/ 290729 h 290729"/>
                <a:gd name="connsiteX8" fmla="*/ 0 w 3074008"/>
                <a:gd name="connsiteY8" fmla="*/ 290729 h 290729"/>
                <a:gd name="connsiteX0" fmla="*/ 0 w 3074008"/>
                <a:gd name="connsiteY0" fmla="*/ 290729 h 290729"/>
                <a:gd name="connsiteX1" fmla="*/ 1782561 w 3074008"/>
                <a:gd name="connsiteY1" fmla="*/ 5429 h 290729"/>
                <a:gd name="connsiteX2" fmla="*/ 2898323 w 3074008"/>
                <a:gd name="connsiteY2" fmla="*/ 169725 h 290729"/>
                <a:gd name="connsiteX3" fmla="*/ 3074008 w 3074008"/>
                <a:gd name="connsiteY3" fmla="*/ 182425 h 290729"/>
                <a:gd name="connsiteX4" fmla="*/ 3023911 w 3074008"/>
                <a:gd name="connsiteY4" fmla="*/ 260445 h 290729"/>
                <a:gd name="connsiteX5" fmla="*/ 2714787 w 3074008"/>
                <a:gd name="connsiteY5" fmla="*/ 186354 h 290729"/>
                <a:gd name="connsiteX6" fmla="*/ 1783453 w 3074008"/>
                <a:gd name="connsiteY6" fmla="*/ 51946 h 290729"/>
                <a:gd name="connsiteX7" fmla="*/ 90010 w 3074008"/>
                <a:gd name="connsiteY7" fmla="*/ 290729 h 290729"/>
                <a:gd name="connsiteX8" fmla="*/ 0 w 3074008"/>
                <a:gd name="connsiteY8" fmla="*/ 290729 h 290729"/>
                <a:gd name="connsiteX0" fmla="*/ 0 w 3074008"/>
                <a:gd name="connsiteY0" fmla="*/ 285311 h 285311"/>
                <a:gd name="connsiteX1" fmla="*/ 1782561 w 3074008"/>
                <a:gd name="connsiteY1" fmla="*/ 11 h 285311"/>
                <a:gd name="connsiteX2" fmla="*/ 2898323 w 3074008"/>
                <a:gd name="connsiteY2" fmla="*/ 164307 h 285311"/>
                <a:gd name="connsiteX3" fmla="*/ 3074008 w 3074008"/>
                <a:gd name="connsiteY3" fmla="*/ 177007 h 285311"/>
                <a:gd name="connsiteX4" fmla="*/ 3023911 w 3074008"/>
                <a:gd name="connsiteY4" fmla="*/ 255027 h 285311"/>
                <a:gd name="connsiteX5" fmla="*/ 2714787 w 3074008"/>
                <a:gd name="connsiteY5" fmla="*/ 180936 h 285311"/>
                <a:gd name="connsiteX6" fmla="*/ 1783453 w 3074008"/>
                <a:gd name="connsiteY6" fmla="*/ 46528 h 285311"/>
                <a:gd name="connsiteX7" fmla="*/ 90010 w 3074008"/>
                <a:gd name="connsiteY7" fmla="*/ 285311 h 285311"/>
                <a:gd name="connsiteX8" fmla="*/ 0 w 3074008"/>
                <a:gd name="connsiteY8" fmla="*/ 285311 h 285311"/>
                <a:gd name="connsiteX0" fmla="*/ 0 w 3074008"/>
                <a:gd name="connsiteY0" fmla="*/ 285311 h 285311"/>
                <a:gd name="connsiteX1" fmla="*/ 1782561 w 3074008"/>
                <a:gd name="connsiteY1" fmla="*/ 11 h 285311"/>
                <a:gd name="connsiteX2" fmla="*/ 2898323 w 3074008"/>
                <a:gd name="connsiteY2" fmla="*/ 164307 h 285311"/>
                <a:gd name="connsiteX3" fmla="*/ 3074008 w 3074008"/>
                <a:gd name="connsiteY3" fmla="*/ 177007 h 285311"/>
                <a:gd name="connsiteX4" fmla="*/ 3023911 w 3074008"/>
                <a:gd name="connsiteY4" fmla="*/ 255027 h 285311"/>
                <a:gd name="connsiteX5" fmla="*/ 2619537 w 3074008"/>
                <a:gd name="connsiteY5" fmla="*/ 180936 h 285311"/>
                <a:gd name="connsiteX6" fmla="*/ 1783453 w 3074008"/>
                <a:gd name="connsiteY6" fmla="*/ 46528 h 285311"/>
                <a:gd name="connsiteX7" fmla="*/ 90010 w 3074008"/>
                <a:gd name="connsiteY7" fmla="*/ 285311 h 285311"/>
                <a:gd name="connsiteX8" fmla="*/ 0 w 3074008"/>
                <a:gd name="connsiteY8" fmla="*/ 285311 h 285311"/>
                <a:gd name="connsiteX0" fmla="*/ 0 w 3074008"/>
                <a:gd name="connsiteY0" fmla="*/ 285311 h 285311"/>
                <a:gd name="connsiteX1" fmla="*/ 1782561 w 3074008"/>
                <a:gd name="connsiteY1" fmla="*/ 11 h 285311"/>
                <a:gd name="connsiteX2" fmla="*/ 2898323 w 3074008"/>
                <a:gd name="connsiteY2" fmla="*/ 164307 h 285311"/>
                <a:gd name="connsiteX3" fmla="*/ 3074008 w 3074008"/>
                <a:gd name="connsiteY3" fmla="*/ 177007 h 285311"/>
                <a:gd name="connsiteX4" fmla="*/ 3023911 w 3074008"/>
                <a:gd name="connsiteY4" fmla="*/ 255027 h 285311"/>
                <a:gd name="connsiteX5" fmla="*/ 2619537 w 3074008"/>
                <a:gd name="connsiteY5" fmla="*/ 180936 h 285311"/>
                <a:gd name="connsiteX6" fmla="*/ 2532325 w 3074008"/>
                <a:gd name="connsiteY6" fmla="*/ 118919 h 285311"/>
                <a:gd name="connsiteX7" fmla="*/ 1783453 w 3074008"/>
                <a:gd name="connsiteY7" fmla="*/ 46528 h 285311"/>
                <a:gd name="connsiteX8" fmla="*/ 90010 w 3074008"/>
                <a:gd name="connsiteY8" fmla="*/ 285311 h 285311"/>
                <a:gd name="connsiteX9" fmla="*/ 0 w 3074008"/>
                <a:gd name="connsiteY9" fmla="*/ 285311 h 285311"/>
                <a:gd name="connsiteX0" fmla="*/ 0 w 3074008"/>
                <a:gd name="connsiteY0" fmla="*/ 285311 h 285311"/>
                <a:gd name="connsiteX1" fmla="*/ 1782561 w 3074008"/>
                <a:gd name="connsiteY1" fmla="*/ 11 h 285311"/>
                <a:gd name="connsiteX2" fmla="*/ 2898323 w 3074008"/>
                <a:gd name="connsiteY2" fmla="*/ 164307 h 285311"/>
                <a:gd name="connsiteX3" fmla="*/ 3074008 w 3074008"/>
                <a:gd name="connsiteY3" fmla="*/ 177007 h 285311"/>
                <a:gd name="connsiteX4" fmla="*/ 3023911 w 3074008"/>
                <a:gd name="connsiteY4" fmla="*/ 255027 h 285311"/>
                <a:gd name="connsiteX5" fmla="*/ 2619537 w 3074008"/>
                <a:gd name="connsiteY5" fmla="*/ 180936 h 285311"/>
                <a:gd name="connsiteX6" fmla="*/ 2735525 w 3074008"/>
                <a:gd name="connsiteY6" fmla="*/ 160194 h 285311"/>
                <a:gd name="connsiteX7" fmla="*/ 1783453 w 3074008"/>
                <a:gd name="connsiteY7" fmla="*/ 46528 h 285311"/>
                <a:gd name="connsiteX8" fmla="*/ 90010 w 3074008"/>
                <a:gd name="connsiteY8" fmla="*/ 285311 h 285311"/>
                <a:gd name="connsiteX9" fmla="*/ 0 w 3074008"/>
                <a:gd name="connsiteY9" fmla="*/ 285311 h 285311"/>
                <a:gd name="connsiteX0" fmla="*/ 0 w 3074008"/>
                <a:gd name="connsiteY0" fmla="*/ 285311 h 285311"/>
                <a:gd name="connsiteX1" fmla="*/ 1782561 w 3074008"/>
                <a:gd name="connsiteY1" fmla="*/ 11 h 285311"/>
                <a:gd name="connsiteX2" fmla="*/ 2898323 w 3074008"/>
                <a:gd name="connsiteY2" fmla="*/ 164307 h 285311"/>
                <a:gd name="connsiteX3" fmla="*/ 3074008 w 3074008"/>
                <a:gd name="connsiteY3" fmla="*/ 177007 h 285311"/>
                <a:gd name="connsiteX4" fmla="*/ 3023911 w 3074008"/>
                <a:gd name="connsiteY4" fmla="*/ 255027 h 285311"/>
                <a:gd name="connsiteX5" fmla="*/ 2619537 w 3074008"/>
                <a:gd name="connsiteY5" fmla="*/ 180936 h 285311"/>
                <a:gd name="connsiteX6" fmla="*/ 2735525 w 3074008"/>
                <a:gd name="connsiteY6" fmla="*/ 160194 h 285311"/>
                <a:gd name="connsiteX7" fmla="*/ 1783453 w 3074008"/>
                <a:gd name="connsiteY7" fmla="*/ 46528 h 285311"/>
                <a:gd name="connsiteX8" fmla="*/ 90010 w 3074008"/>
                <a:gd name="connsiteY8" fmla="*/ 285311 h 285311"/>
                <a:gd name="connsiteX9" fmla="*/ 0 w 3074008"/>
                <a:gd name="connsiteY9" fmla="*/ 285311 h 285311"/>
                <a:gd name="connsiteX0" fmla="*/ 0 w 3074008"/>
                <a:gd name="connsiteY0" fmla="*/ 285311 h 285311"/>
                <a:gd name="connsiteX1" fmla="*/ 1782561 w 3074008"/>
                <a:gd name="connsiteY1" fmla="*/ 11 h 285311"/>
                <a:gd name="connsiteX2" fmla="*/ 2898323 w 3074008"/>
                <a:gd name="connsiteY2" fmla="*/ 164307 h 285311"/>
                <a:gd name="connsiteX3" fmla="*/ 3074008 w 3074008"/>
                <a:gd name="connsiteY3" fmla="*/ 177007 h 285311"/>
                <a:gd name="connsiteX4" fmla="*/ 3023911 w 3074008"/>
                <a:gd name="connsiteY4" fmla="*/ 255027 h 285311"/>
                <a:gd name="connsiteX5" fmla="*/ 2663987 w 3074008"/>
                <a:gd name="connsiteY5" fmla="*/ 180936 h 285311"/>
                <a:gd name="connsiteX6" fmla="*/ 2735525 w 3074008"/>
                <a:gd name="connsiteY6" fmla="*/ 160194 h 285311"/>
                <a:gd name="connsiteX7" fmla="*/ 1783453 w 3074008"/>
                <a:gd name="connsiteY7" fmla="*/ 46528 h 285311"/>
                <a:gd name="connsiteX8" fmla="*/ 90010 w 3074008"/>
                <a:gd name="connsiteY8" fmla="*/ 285311 h 285311"/>
                <a:gd name="connsiteX9" fmla="*/ 0 w 3074008"/>
                <a:gd name="connsiteY9" fmla="*/ 285311 h 285311"/>
                <a:gd name="connsiteX0" fmla="*/ 0 w 3074008"/>
                <a:gd name="connsiteY0" fmla="*/ 285311 h 285311"/>
                <a:gd name="connsiteX1" fmla="*/ 1782561 w 3074008"/>
                <a:gd name="connsiteY1" fmla="*/ 11 h 285311"/>
                <a:gd name="connsiteX2" fmla="*/ 2898323 w 3074008"/>
                <a:gd name="connsiteY2" fmla="*/ 164307 h 285311"/>
                <a:gd name="connsiteX3" fmla="*/ 3074008 w 3074008"/>
                <a:gd name="connsiteY3" fmla="*/ 177007 h 285311"/>
                <a:gd name="connsiteX4" fmla="*/ 3023911 w 3074008"/>
                <a:gd name="connsiteY4" fmla="*/ 255027 h 285311"/>
                <a:gd name="connsiteX5" fmla="*/ 2663987 w 3074008"/>
                <a:gd name="connsiteY5" fmla="*/ 180936 h 285311"/>
                <a:gd name="connsiteX6" fmla="*/ 2735525 w 3074008"/>
                <a:gd name="connsiteY6" fmla="*/ 160194 h 285311"/>
                <a:gd name="connsiteX7" fmla="*/ 1783453 w 3074008"/>
                <a:gd name="connsiteY7" fmla="*/ 46528 h 285311"/>
                <a:gd name="connsiteX8" fmla="*/ 90010 w 3074008"/>
                <a:gd name="connsiteY8" fmla="*/ 285311 h 285311"/>
                <a:gd name="connsiteX9" fmla="*/ 0 w 3074008"/>
                <a:gd name="connsiteY9" fmla="*/ 285311 h 285311"/>
                <a:gd name="connsiteX0" fmla="*/ 0 w 3074008"/>
                <a:gd name="connsiteY0" fmla="*/ 285311 h 285311"/>
                <a:gd name="connsiteX1" fmla="*/ 1782561 w 3074008"/>
                <a:gd name="connsiteY1" fmla="*/ 11 h 285311"/>
                <a:gd name="connsiteX2" fmla="*/ 2898323 w 3074008"/>
                <a:gd name="connsiteY2" fmla="*/ 164307 h 285311"/>
                <a:gd name="connsiteX3" fmla="*/ 3074008 w 3074008"/>
                <a:gd name="connsiteY3" fmla="*/ 177007 h 285311"/>
                <a:gd name="connsiteX4" fmla="*/ 3023911 w 3074008"/>
                <a:gd name="connsiteY4" fmla="*/ 255027 h 285311"/>
                <a:gd name="connsiteX5" fmla="*/ 2663987 w 3074008"/>
                <a:gd name="connsiteY5" fmla="*/ 180936 h 285311"/>
                <a:gd name="connsiteX6" fmla="*/ 2735525 w 3074008"/>
                <a:gd name="connsiteY6" fmla="*/ 160194 h 285311"/>
                <a:gd name="connsiteX7" fmla="*/ 1783453 w 3074008"/>
                <a:gd name="connsiteY7" fmla="*/ 46528 h 285311"/>
                <a:gd name="connsiteX8" fmla="*/ 90010 w 3074008"/>
                <a:gd name="connsiteY8" fmla="*/ 285311 h 285311"/>
                <a:gd name="connsiteX9" fmla="*/ 0 w 3074008"/>
                <a:gd name="connsiteY9" fmla="*/ 285311 h 285311"/>
                <a:gd name="connsiteX0" fmla="*/ 0 w 3074008"/>
                <a:gd name="connsiteY0" fmla="*/ 285311 h 285311"/>
                <a:gd name="connsiteX1" fmla="*/ 1782561 w 3074008"/>
                <a:gd name="connsiteY1" fmla="*/ 11 h 285311"/>
                <a:gd name="connsiteX2" fmla="*/ 2898323 w 3074008"/>
                <a:gd name="connsiteY2" fmla="*/ 164307 h 285311"/>
                <a:gd name="connsiteX3" fmla="*/ 3074008 w 3074008"/>
                <a:gd name="connsiteY3" fmla="*/ 177007 h 285311"/>
                <a:gd name="connsiteX4" fmla="*/ 3023911 w 3074008"/>
                <a:gd name="connsiteY4" fmla="*/ 255027 h 285311"/>
                <a:gd name="connsiteX5" fmla="*/ 2663987 w 3074008"/>
                <a:gd name="connsiteY5" fmla="*/ 180936 h 285311"/>
                <a:gd name="connsiteX6" fmla="*/ 2833950 w 3074008"/>
                <a:gd name="connsiteY6" fmla="*/ 176069 h 285311"/>
                <a:gd name="connsiteX7" fmla="*/ 1783453 w 3074008"/>
                <a:gd name="connsiteY7" fmla="*/ 46528 h 285311"/>
                <a:gd name="connsiteX8" fmla="*/ 90010 w 3074008"/>
                <a:gd name="connsiteY8" fmla="*/ 285311 h 285311"/>
                <a:gd name="connsiteX9" fmla="*/ 0 w 3074008"/>
                <a:gd name="connsiteY9" fmla="*/ 285311 h 285311"/>
                <a:gd name="connsiteX0" fmla="*/ 0 w 3074008"/>
                <a:gd name="connsiteY0" fmla="*/ 285311 h 285311"/>
                <a:gd name="connsiteX1" fmla="*/ 1782561 w 3074008"/>
                <a:gd name="connsiteY1" fmla="*/ 11 h 285311"/>
                <a:gd name="connsiteX2" fmla="*/ 2898323 w 3074008"/>
                <a:gd name="connsiteY2" fmla="*/ 164307 h 285311"/>
                <a:gd name="connsiteX3" fmla="*/ 3074008 w 3074008"/>
                <a:gd name="connsiteY3" fmla="*/ 177007 h 285311"/>
                <a:gd name="connsiteX4" fmla="*/ 3023911 w 3074008"/>
                <a:gd name="connsiteY4" fmla="*/ 255027 h 285311"/>
                <a:gd name="connsiteX5" fmla="*/ 2663987 w 3074008"/>
                <a:gd name="connsiteY5" fmla="*/ 180936 h 285311"/>
                <a:gd name="connsiteX6" fmla="*/ 2833950 w 3074008"/>
                <a:gd name="connsiteY6" fmla="*/ 176069 h 285311"/>
                <a:gd name="connsiteX7" fmla="*/ 1783453 w 3074008"/>
                <a:gd name="connsiteY7" fmla="*/ 46528 h 285311"/>
                <a:gd name="connsiteX8" fmla="*/ 90010 w 3074008"/>
                <a:gd name="connsiteY8" fmla="*/ 285311 h 285311"/>
                <a:gd name="connsiteX9" fmla="*/ 0 w 3074008"/>
                <a:gd name="connsiteY9" fmla="*/ 285311 h 285311"/>
                <a:gd name="connsiteX0" fmla="*/ 0 w 3074008"/>
                <a:gd name="connsiteY0" fmla="*/ 285311 h 285311"/>
                <a:gd name="connsiteX1" fmla="*/ 1782561 w 3074008"/>
                <a:gd name="connsiteY1" fmla="*/ 11 h 285311"/>
                <a:gd name="connsiteX2" fmla="*/ 2930073 w 3074008"/>
                <a:gd name="connsiteY2" fmla="*/ 167482 h 285311"/>
                <a:gd name="connsiteX3" fmla="*/ 3074008 w 3074008"/>
                <a:gd name="connsiteY3" fmla="*/ 177007 h 285311"/>
                <a:gd name="connsiteX4" fmla="*/ 3023911 w 3074008"/>
                <a:gd name="connsiteY4" fmla="*/ 255027 h 285311"/>
                <a:gd name="connsiteX5" fmla="*/ 2663987 w 3074008"/>
                <a:gd name="connsiteY5" fmla="*/ 180936 h 285311"/>
                <a:gd name="connsiteX6" fmla="*/ 2833950 w 3074008"/>
                <a:gd name="connsiteY6" fmla="*/ 176069 h 285311"/>
                <a:gd name="connsiteX7" fmla="*/ 1783453 w 3074008"/>
                <a:gd name="connsiteY7" fmla="*/ 46528 h 285311"/>
                <a:gd name="connsiteX8" fmla="*/ 90010 w 3074008"/>
                <a:gd name="connsiteY8" fmla="*/ 285311 h 285311"/>
                <a:gd name="connsiteX9" fmla="*/ 0 w 3074008"/>
                <a:gd name="connsiteY9" fmla="*/ 285311 h 285311"/>
                <a:gd name="connsiteX0" fmla="*/ 0 w 3074008"/>
                <a:gd name="connsiteY0" fmla="*/ 285311 h 285311"/>
                <a:gd name="connsiteX1" fmla="*/ 1782561 w 3074008"/>
                <a:gd name="connsiteY1" fmla="*/ 11 h 285311"/>
                <a:gd name="connsiteX2" fmla="*/ 2930073 w 3074008"/>
                <a:gd name="connsiteY2" fmla="*/ 167482 h 285311"/>
                <a:gd name="connsiteX3" fmla="*/ 3074008 w 3074008"/>
                <a:gd name="connsiteY3" fmla="*/ 177007 h 285311"/>
                <a:gd name="connsiteX4" fmla="*/ 3023911 w 3074008"/>
                <a:gd name="connsiteY4" fmla="*/ 255027 h 285311"/>
                <a:gd name="connsiteX5" fmla="*/ 2663987 w 3074008"/>
                <a:gd name="connsiteY5" fmla="*/ 180936 h 285311"/>
                <a:gd name="connsiteX6" fmla="*/ 2833950 w 3074008"/>
                <a:gd name="connsiteY6" fmla="*/ 176069 h 285311"/>
                <a:gd name="connsiteX7" fmla="*/ 1783453 w 3074008"/>
                <a:gd name="connsiteY7" fmla="*/ 46528 h 285311"/>
                <a:gd name="connsiteX8" fmla="*/ 90010 w 3074008"/>
                <a:gd name="connsiteY8" fmla="*/ 285311 h 285311"/>
                <a:gd name="connsiteX9" fmla="*/ 0 w 3074008"/>
                <a:gd name="connsiteY9" fmla="*/ 285311 h 285311"/>
                <a:gd name="connsiteX0" fmla="*/ 0 w 3074008"/>
                <a:gd name="connsiteY0" fmla="*/ 285311 h 285311"/>
                <a:gd name="connsiteX1" fmla="*/ 1782561 w 3074008"/>
                <a:gd name="connsiteY1" fmla="*/ 11 h 285311"/>
                <a:gd name="connsiteX2" fmla="*/ 2930073 w 3074008"/>
                <a:gd name="connsiteY2" fmla="*/ 167482 h 285311"/>
                <a:gd name="connsiteX3" fmla="*/ 3074008 w 3074008"/>
                <a:gd name="connsiteY3" fmla="*/ 177007 h 285311"/>
                <a:gd name="connsiteX4" fmla="*/ 3023911 w 3074008"/>
                <a:gd name="connsiteY4" fmla="*/ 255027 h 285311"/>
                <a:gd name="connsiteX5" fmla="*/ 2663987 w 3074008"/>
                <a:gd name="connsiteY5" fmla="*/ 180936 h 285311"/>
                <a:gd name="connsiteX6" fmla="*/ 2833950 w 3074008"/>
                <a:gd name="connsiteY6" fmla="*/ 176069 h 285311"/>
                <a:gd name="connsiteX7" fmla="*/ 1783453 w 3074008"/>
                <a:gd name="connsiteY7" fmla="*/ 46528 h 285311"/>
                <a:gd name="connsiteX8" fmla="*/ 90010 w 3074008"/>
                <a:gd name="connsiteY8" fmla="*/ 285311 h 285311"/>
                <a:gd name="connsiteX9" fmla="*/ 0 w 3074008"/>
                <a:gd name="connsiteY9" fmla="*/ 285311 h 28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008" h="285311">
                  <a:moveTo>
                    <a:pt x="0" y="285311"/>
                  </a:moveTo>
                  <a:cubicBezTo>
                    <a:pt x="0" y="114446"/>
                    <a:pt x="1135426" y="-1292"/>
                    <a:pt x="1782561" y="11"/>
                  </a:cubicBezTo>
                  <a:cubicBezTo>
                    <a:pt x="2694615" y="41599"/>
                    <a:pt x="2775735" y="113976"/>
                    <a:pt x="2930073" y="167482"/>
                  </a:cubicBezTo>
                  <a:lnTo>
                    <a:pt x="3074008" y="177007"/>
                  </a:lnTo>
                  <a:lnTo>
                    <a:pt x="3023911" y="255027"/>
                  </a:lnTo>
                  <a:lnTo>
                    <a:pt x="2663987" y="180936"/>
                  </a:lnTo>
                  <a:cubicBezTo>
                    <a:pt x="2851931" y="180476"/>
                    <a:pt x="2598647" y="179420"/>
                    <a:pt x="2833950" y="176069"/>
                  </a:cubicBezTo>
                  <a:cubicBezTo>
                    <a:pt x="2805728" y="144143"/>
                    <a:pt x="2190505" y="18796"/>
                    <a:pt x="1783453" y="46528"/>
                  </a:cubicBezTo>
                  <a:cubicBezTo>
                    <a:pt x="984006" y="46726"/>
                    <a:pt x="90010" y="161173"/>
                    <a:pt x="90010" y="285311"/>
                  </a:cubicBezTo>
                  <a:lnTo>
                    <a:pt x="0" y="285311"/>
                  </a:lnTo>
                  <a:close/>
                </a:path>
              </a:pathLst>
            </a:custGeom>
            <a:solidFill>
              <a:schemeClr val="accent6"/>
            </a:solid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42" name="Picture 12" descr="http://icons.iconarchive.com/icons/media-design/hydropro-v2/128/Laptop-icon.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067944" y="4149080"/>
              <a:ext cx="910063" cy="910064"/>
            </a:xfrm>
            <a:prstGeom prst="rect">
              <a:avLst/>
            </a:prstGeom>
            <a:noFill/>
          </p:spPr>
        </p:pic>
        <p:pic>
          <p:nvPicPr>
            <p:cNvPr id="83" name="Picture 14" descr="database, storage ic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60032" y="1628800"/>
              <a:ext cx="648071" cy="648072"/>
            </a:xfrm>
            <a:prstGeom prst="rect">
              <a:avLst/>
            </a:prstGeom>
            <a:noFill/>
          </p:spPr>
        </p:pic>
        <p:pic>
          <p:nvPicPr>
            <p:cNvPr id="84" name="Picture 83" descr="B2FINDlens.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27984" y="1700808"/>
              <a:ext cx="841248" cy="670560"/>
            </a:xfrm>
            <a:prstGeom prst="rect">
              <a:avLst/>
            </a:prstGeom>
          </p:spPr>
        </p:pic>
        <p:pic>
          <p:nvPicPr>
            <p:cNvPr id="85" name="Picture 84" descr="SuperCompute.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75856" y="3429000"/>
              <a:ext cx="870961" cy="764704"/>
            </a:xfrm>
            <a:prstGeom prst="rect">
              <a:avLst/>
            </a:prstGeom>
          </p:spPr>
        </p:pic>
        <p:cxnSp>
          <p:nvCxnSpPr>
            <p:cNvPr id="86" name="Straight Arrow Connector 85"/>
            <p:cNvCxnSpPr/>
            <p:nvPr/>
          </p:nvCxnSpPr>
          <p:spPr>
            <a:xfrm flipV="1">
              <a:off x="3203848" y="3933056"/>
              <a:ext cx="308370" cy="279646"/>
            </a:xfrm>
            <a:prstGeom prst="straightConnector1">
              <a:avLst/>
            </a:prstGeom>
            <a:ln w="38100">
              <a:headEnd type="none" w="sm" len="sm"/>
              <a:tailEnd type="arrow" w="sm" len="sm"/>
            </a:ln>
            <a:effectLst>
              <a:outerShdw blurRad="50800" dist="38100" dir="2700000" algn="tl" rotWithShape="0">
                <a:prstClr val="black">
                  <a:alpha val="40000"/>
                </a:prstClr>
              </a:outerShdw>
            </a:effectLst>
          </p:spPr>
          <p:style>
            <a:lnRef idx="2">
              <a:schemeClr val="accent6"/>
            </a:lnRef>
            <a:fillRef idx="0">
              <a:schemeClr val="accent6"/>
            </a:fillRef>
            <a:effectRef idx="1">
              <a:schemeClr val="accent6"/>
            </a:effectRef>
            <a:fontRef idx="minor">
              <a:schemeClr val="tx1"/>
            </a:fontRef>
          </p:style>
        </p:cxnSp>
        <p:pic>
          <p:nvPicPr>
            <p:cNvPr id="87" name="Picture 2" descr="Full Size of Monitor Panthe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331640" y="5805264"/>
              <a:ext cx="608525" cy="608525"/>
            </a:xfrm>
            <a:prstGeom prst="rect">
              <a:avLst/>
            </a:prstGeom>
            <a:noFill/>
            <a:effectLst>
              <a:outerShdw blurRad="76200" dir="18900000" sy="23000" kx="-1200000" algn="bl" rotWithShape="0">
                <a:prstClr val="black">
                  <a:alpha val="20000"/>
                </a:prstClr>
              </a:outerShdw>
            </a:effectLst>
          </p:spPr>
        </p:pic>
      </p:grpSp>
    </p:spTree>
    <p:extLst>
      <p:ext uri="{BB962C8B-B14F-4D97-AF65-F5344CB8AC3E}">
        <p14:creationId xmlns:p14="http://schemas.microsoft.com/office/powerpoint/2010/main" val="8884672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Research Timeline</a:t>
            </a:r>
          </a:p>
        </p:txBody>
      </p:sp>
      <p:sp>
        <p:nvSpPr>
          <p:cNvPr id="4" name="Rectangle 3"/>
          <p:cNvSpPr/>
          <p:nvPr/>
        </p:nvSpPr>
        <p:spPr>
          <a:xfrm>
            <a:off x="1115616" y="1716701"/>
            <a:ext cx="1947761" cy="4231776"/>
          </a:xfrm>
          <a:prstGeom prst="rect">
            <a:avLst/>
          </a:prstGeom>
          <a:gradFill flip="none" rotWithShape="1">
            <a:gsLst>
              <a:gs pos="0">
                <a:schemeClr val="accent4">
                  <a:shade val="51000"/>
                  <a:satMod val="130000"/>
                  <a:alpha val="50000"/>
                </a:schemeClr>
              </a:gs>
              <a:gs pos="80000">
                <a:schemeClr val="accent4">
                  <a:shade val="93000"/>
                  <a:satMod val="130000"/>
                  <a:alpha val="50000"/>
                </a:schemeClr>
              </a:gs>
              <a:gs pos="100000">
                <a:schemeClr val="accent4">
                  <a:shade val="94000"/>
                  <a:satMod val="135000"/>
                  <a:alpha val="50000"/>
                </a:schemeClr>
              </a:gs>
            </a:gsLst>
            <a:lin ang="16200000" scaled="0"/>
            <a:tileRect/>
          </a:gradFill>
        </p:spPr>
        <p:style>
          <a:lnRef idx="1">
            <a:schemeClr val="accent4"/>
          </a:lnRef>
          <a:fillRef idx="3">
            <a:schemeClr val="accent4"/>
          </a:fillRef>
          <a:effectRef idx="2">
            <a:schemeClr val="accent4"/>
          </a:effectRef>
          <a:fontRef idx="minor">
            <a:schemeClr val="lt1"/>
          </a:fontRef>
        </p:style>
        <p:txBody>
          <a:bodyPr rtlCol="0" anchor="t" anchorCtr="0"/>
          <a:lstStyle/>
          <a:p>
            <a:pPr algn="ctr"/>
            <a:r>
              <a:rPr lang="en-US" sz="2800" dirty="0" smtClean="0"/>
              <a:t>Before</a:t>
            </a:r>
            <a:endParaRPr lang="en-US" sz="2800" dirty="0"/>
          </a:p>
        </p:txBody>
      </p:sp>
      <p:sp>
        <p:nvSpPr>
          <p:cNvPr id="5" name="Rectangle 4"/>
          <p:cNvSpPr/>
          <p:nvPr/>
        </p:nvSpPr>
        <p:spPr>
          <a:xfrm>
            <a:off x="3065677" y="1716701"/>
            <a:ext cx="2519994" cy="4231776"/>
          </a:xfrm>
          <a:prstGeom prst="rect">
            <a:avLst/>
          </a:prstGeom>
          <a:gradFill flip="none" rotWithShape="1">
            <a:gsLst>
              <a:gs pos="0">
                <a:schemeClr val="accent3">
                  <a:shade val="51000"/>
                  <a:satMod val="130000"/>
                  <a:alpha val="51000"/>
                </a:schemeClr>
              </a:gs>
              <a:gs pos="80000">
                <a:schemeClr val="accent3">
                  <a:shade val="93000"/>
                  <a:satMod val="130000"/>
                  <a:alpha val="51000"/>
                </a:schemeClr>
              </a:gs>
              <a:gs pos="100000">
                <a:schemeClr val="accent3">
                  <a:shade val="94000"/>
                  <a:satMod val="135000"/>
                  <a:alpha val="51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t" anchorCtr="0"/>
          <a:lstStyle/>
          <a:p>
            <a:pPr algn="ctr"/>
            <a:r>
              <a:rPr lang="en-US" sz="2800" dirty="0" smtClean="0"/>
              <a:t>During</a:t>
            </a:r>
            <a:endParaRPr lang="en-US" sz="2800" dirty="0"/>
          </a:p>
        </p:txBody>
      </p:sp>
      <p:sp>
        <p:nvSpPr>
          <p:cNvPr id="6" name="Rectangle 5"/>
          <p:cNvSpPr/>
          <p:nvPr/>
        </p:nvSpPr>
        <p:spPr>
          <a:xfrm>
            <a:off x="5574872" y="1717504"/>
            <a:ext cx="2519994" cy="4231776"/>
          </a:xfrm>
          <a:prstGeom prst="rect">
            <a:avLst/>
          </a:prstGeom>
          <a:gradFill flip="none" rotWithShape="1">
            <a:gsLst>
              <a:gs pos="0">
                <a:schemeClr val="accent1">
                  <a:shade val="51000"/>
                  <a:satMod val="130000"/>
                  <a:alpha val="61000"/>
                </a:schemeClr>
              </a:gs>
              <a:gs pos="80000">
                <a:schemeClr val="accent1">
                  <a:shade val="93000"/>
                  <a:satMod val="130000"/>
                  <a:alpha val="61000"/>
                </a:schemeClr>
              </a:gs>
              <a:gs pos="100000">
                <a:schemeClr val="accent1">
                  <a:shade val="94000"/>
                  <a:satMod val="135000"/>
                  <a:alpha val="61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2800" dirty="0" smtClean="0"/>
              <a:t>After</a:t>
            </a:r>
            <a:endParaRPr lang="en-US" sz="2800" dirty="0"/>
          </a:p>
        </p:txBody>
      </p:sp>
      <p:sp>
        <p:nvSpPr>
          <p:cNvPr id="7" name="TextBox 6"/>
          <p:cNvSpPr txBox="1"/>
          <p:nvPr/>
        </p:nvSpPr>
        <p:spPr>
          <a:xfrm>
            <a:off x="3057289" y="4864570"/>
            <a:ext cx="3527583" cy="288000"/>
          </a:xfrm>
          <a:prstGeom prst="rect">
            <a:avLst/>
          </a:prstGeom>
          <a:solidFill>
            <a:srgbClr val="FBB040"/>
          </a:solidFill>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fontScale="77500" lnSpcReduction="20000"/>
          </a:bodyPr>
          <a:lstStyle>
            <a:lvl1pPr algn="ctr">
              <a:spcBef>
                <a:spcPct val="0"/>
              </a:spcBef>
              <a:buNone/>
              <a:defRPr sz="3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dirty="0"/>
              <a:t>Central Archive</a:t>
            </a:r>
          </a:p>
        </p:txBody>
      </p:sp>
      <p:sp>
        <p:nvSpPr>
          <p:cNvPr id="8" name="TextBox 7"/>
          <p:cNvSpPr txBox="1"/>
          <p:nvPr/>
        </p:nvSpPr>
        <p:spPr>
          <a:xfrm>
            <a:off x="3053965" y="4574188"/>
            <a:ext cx="3535958" cy="288000"/>
          </a:xfrm>
          <a:prstGeom prst="rect">
            <a:avLst/>
          </a:prstGeom>
          <a:solidFill>
            <a:srgbClr val="FBB040"/>
          </a:solidFill>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fontScale="77500" lnSpcReduction="20000"/>
          </a:bodyPr>
          <a:lstStyle>
            <a:lvl1pPr algn="ctr">
              <a:spcBef>
                <a:spcPct val="0"/>
              </a:spcBef>
              <a:buNone/>
              <a:defRPr sz="3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dirty="0" smtClean="0"/>
              <a:t>GRID SE</a:t>
            </a:r>
            <a:endParaRPr lang="en-US" sz="2000" dirty="0"/>
          </a:p>
        </p:txBody>
      </p:sp>
      <p:sp>
        <p:nvSpPr>
          <p:cNvPr id="9" name="TextBox 8"/>
          <p:cNvSpPr txBox="1"/>
          <p:nvPr/>
        </p:nvSpPr>
        <p:spPr>
          <a:xfrm>
            <a:off x="5583977" y="5159100"/>
            <a:ext cx="2510275" cy="347540"/>
          </a:xfrm>
          <a:prstGeom prst="rect">
            <a:avLst/>
          </a:prstGeom>
          <a:solidFill>
            <a:srgbClr val="FBB040"/>
          </a:solidFill>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fontScale="85000" lnSpcReduction="10000"/>
          </a:bodyPr>
          <a:lstStyle>
            <a:lvl1pPr algn="ctr">
              <a:spcBef>
                <a:spcPct val="0"/>
              </a:spcBef>
              <a:buNone/>
              <a:defRPr sz="3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dirty="0" smtClean="0"/>
              <a:t>Trusted Digital Repository</a:t>
            </a:r>
            <a:endParaRPr lang="en-US" sz="2000" dirty="0"/>
          </a:p>
        </p:txBody>
      </p:sp>
      <p:sp>
        <p:nvSpPr>
          <p:cNvPr id="10" name="TextBox 9"/>
          <p:cNvSpPr txBox="1"/>
          <p:nvPr/>
        </p:nvSpPr>
        <p:spPr>
          <a:xfrm>
            <a:off x="3059868" y="5589939"/>
            <a:ext cx="5040000" cy="288000"/>
          </a:xfrm>
          <a:prstGeom prst="rect">
            <a:avLst/>
          </a:prstGeom>
          <a:solidFill>
            <a:srgbClr val="FF6600"/>
          </a:solidFill>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fontScale="77500" lnSpcReduction="20000"/>
          </a:bodyPr>
          <a:lstStyle>
            <a:lvl1pPr algn="ctr">
              <a:spcBef>
                <a:spcPct val="0"/>
              </a:spcBef>
              <a:buNone/>
              <a:defRPr sz="3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dirty="0" smtClean="0"/>
              <a:t>Research Data Storage</a:t>
            </a:r>
            <a:endParaRPr lang="en-US" sz="2000" dirty="0"/>
          </a:p>
        </p:txBody>
      </p:sp>
      <p:sp>
        <p:nvSpPr>
          <p:cNvPr id="11" name="TextBox 10"/>
          <p:cNvSpPr txBox="1"/>
          <p:nvPr/>
        </p:nvSpPr>
        <p:spPr>
          <a:xfrm>
            <a:off x="3050057" y="2816277"/>
            <a:ext cx="2527073" cy="288000"/>
          </a:xfrm>
          <a:prstGeom prst="rect">
            <a:avLst/>
          </a:prstGeom>
          <a:solidFill>
            <a:srgbClr val="FBB040"/>
          </a:solidFill>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fontScale="77500" lnSpcReduction="20000"/>
          </a:bodyPr>
          <a:lstStyle>
            <a:lvl1pPr algn="ctr">
              <a:spcBef>
                <a:spcPct val="0"/>
              </a:spcBef>
              <a:buNone/>
              <a:defRPr sz="3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dirty="0" smtClean="0"/>
              <a:t>BEEHUB</a:t>
            </a:r>
            <a:endParaRPr lang="en-US" sz="2000" dirty="0"/>
          </a:p>
        </p:txBody>
      </p:sp>
      <p:sp>
        <p:nvSpPr>
          <p:cNvPr id="12" name="TextBox 11"/>
          <p:cNvSpPr txBox="1"/>
          <p:nvPr/>
        </p:nvSpPr>
        <p:spPr>
          <a:xfrm>
            <a:off x="3046149" y="2513751"/>
            <a:ext cx="2527073" cy="288000"/>
          </a:xfrm>
          <a:prstGeom prst="rect">
            <a:avLst/>
          </a:prstGeom>
          <a:solidFill>
            <a:srgbClr val="FBB040"/>
          </a:solidFill>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fontScale="77500" lnSpcReduction="20000"/>
          </a:bodyPr>
          <a:lstStyle>
            <a:lvl1pPr algn="ctr">
              <a:spcBef>
                <a:spcPct val="0"/>
              </a:spcBef>
              <a:buNone/>
              <a:defRPr sz="3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dirty="0" smtClean="0"/>
              <a:t>B2DROP / </a:t>
            </a:r>
            <a:r>
              <a:rPr lang="en-US" sz="2000" dirty="0" err="1" smtClean="0"/>
              <a:t>SURFdrive</a:t>
            </a:r>
            <a:endParaRPr lang="en-US" sz="2000" dirty="0"/>
          </a:p>
        </p:txBody>
      </p:sp>
      <p:sp>
        <p:nvSpPr>
          <p:cNvPr id="13" name="TextBox 12"/>
          <p:cNvSpPr txBox="1"/>
          <p:nvPr/>
        </p:nvSpPr>
        <p:spPr>
          <a:xfrm>
            <a:off x="3040239" y="2209039"/>
            <a:ext cx="2530155" cy="288000"/>
          </a:xfrm>
          <a:prstGeom prst="rect">
            <a:avLst/>
          </a:prstGeom>
          <a:solidFill>
            <a:srgbClr val="FBB040"/>
          </a:solidFill>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fontScale="77500" lnSpcReduction="20000"/>
          </a:bodyPr>
          <a:lstStyle>
            <a:lvl1pPr algn="ctr">
              <a:spcBef>
                <a:spcPct val="0"/>
              </a:spcBef>
              <a:buNone/>
              <a:defRPr sz="3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dirty="0" smtClean="0"/>
              <a:t>Data Ingest Service</a:t>
            </a:r>
            <a:endParaRPr lang="en-US" sz="2000" dirty="0"/>
          </a:p>
        </p:txBody>
      </p:sp>
      <p:sp>
        <p:nvSpPr>
          <p:cNvPr id="14" name="TextBox 13"/>
          <p:cNvSpPr txBox="1"/>
          <p:nvPr/>
        </p:nvSpPr>
        <p:spPr>
          <a:xfrm>
            <a:off x="3059833" y="4305083"/>
            <a:ext cx="5037758" cy="263327"/>
          </a:xfrm>
          <a:prstGeom prst="rect">
            <a:avLst/>
          </a:prstGeom>
          <a:solidFill>
            <a:srgbClr val="FBB040"/>
          </a:solidFill>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fontScale="70000" lnSpcReduction="20000"/>
          </a:bodyPr>
          <a:lstStyle>
            <a:lvl1pPr algn="ctr">
              <a:spcBef>
                <a:spcPct val="0"/>
              </a:spcBef>
              <a:buNone/>
              <a:defRPr sz="3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dirty="0" smtClean="0"/>
              <a:t>EPIC PID</a:t>
            </a:r>
            <a:endParaRPr lang="en-US" sz="2000" dirty="0"/>
          </a:p>
        </p:txBody>
      </p:sp>
      <p:sp>
        <p:nvSpPr>
          <p:cNvPr id="15" name="TextBox 14"/>
          <p:cNvSpPr txBox="1"/>
          <p:nvPr/>
        </p:nvSpPr>
        <p:spPr>
          <a:xfrm>
            <a:off x="4702241" y="4011979"/>
            <a:ext cx="1721557" cy="288000"/>
          </a:xfrm>
          <a:prstGeom prst="rect">
            <a:avLst/>
          </a:prstGeom>
          <a:solidFill>
            <a:srgbClr val="FBB040"/>
          </a:solidFill>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fontScale="77500" lnSpcReduction="20000"/>
          </a:bodyPr>
          <a:lstStyle>
            <a:lvl1pPr algn="ctr">
              <a:spcBef>
                <a:spcPct val="0"/>
              </a:spcBef>
              <a:buNone/>
              <a:defRPr sz="3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dirty="0" smtClean="0"/>
              <a:t>           B2SHARE</a:t>
            </a:r>
            <a:endParaRPr lang="en-US" sz="2000" dirty="0"/>
          </a:p>
        </p:txBody>
      </p:sp>
      <p:sp>
        <p:nvSpPr>
          <p:cNvPr id="16" name="TextBox 15"/>
          <p:cNvSpPr txBox="1"/>
          <p:nvPr/>
        </p:nvSpPr>
        <p:spPr>
          <a:xfrm>
            <a:off x="2199482" y="3114460"/>
            <a:ext cx="1721557" cy="288000"/>
          </a:xfrm>
          <a:prstGeom prst="rect">
            <a:avLst/>
          </a:prstGeom>
          <a:solidFill>
            <a:srgbClr val="FBB040"/>
          </a:solidFill>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fontScale="77500" lnSpcReduction="20000"/>
          </a:bodyPr>
          <a:lstStyle>
            <a:lvl1pPr algn="ctr">
              <a:spcBef>
                <a:spcPct val="0"/>
              </a:spcBef>
              <a:buNone/>
              <a:defRPr sz="3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dirty="0" smtClean="0"/>
              <a:t>          B2FIND</a:t>
            </a:r>
            <a:endParaRPr lang="en-US" sz="2000" dirty="0"/>
          </a:p>
        </p:txBody>
      </p:sp>
      <p:sp>
        <p:nvSpPr>
          <p:cNvPr id="17" name="TextBox 16"/>
          <p:cNvSpPr txBox="1"/>
          <p:nvPr/>
        </p:nvSpPr>
        <p:spPr>
          <a:xfrm>
            <a:off x="3060888" y="3716684"/>
            <a:ext cx="5022719" cy="288000"/>
          </a:xfrm>
          <a:prstGeom prst="rect">
            <a:avLst/>
          </a:prstGeom>
          <a:solidFill>
            <a:srgbClr val="FBB040"/>
          </a:solidFill>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fontScale="77500" lnSpcReduction="20000"/>
          </a:bodyPr>
          <a:lstStyle>
            <a:lvl1pPr algn="ctr">
              <a:spcBef>
                <a:spcPct val="0"/>
              </a:spcBef>
              <a:buNone/>
              <a:defRPr sz="3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dirty="0" smtClean="0"/>
              <a:t>B2SAFE</a:t>
            </a:r>
            <a:endParaRPr lang="en-US" sz="2000" dirty="0"/>
          </a:p>
        </p:txBody>
      </p:sp>
      <p:sp>
        <p:nvSpPr>
          <p:cNvPr id="18" name="TextBox 17"/>
          <p:cNvSpPr txBox="1"/>
          <p:nvPr/>
        </p:nvSpPr>
        <p:spPr>
          <a:xfrm>
            <a:off x="3061472" y="3420562"/>
            <a:ext cx="2528145" cy="288000"/>
          </a:xfrm>
          <a:prstGeom prst="rect">
            <a:avLst/>
          </a:prstGeom>
          <a:solidFill>
            <a:srgbClr val="FBB040"/>
          </a:solidFill>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fontScale="77500" lnSpcReduction="20000"/>
          </a:bodyPr>
          <a:lstStyle>
            <a:lvl1pPr algn="ctr">
              <a:spcBef>
                <a:spcPct val="0"/>
              </a:spcBef>
              <a:buNone/>
              <a:defRPr sz="3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dirty="0" smtClean="0"/>
              <a:t>B2STAGE</a:t>
            </a:r>
            <a:endParaRPr lang="en-US" sz="2000" dirty="0"/>
          </a:p>
        </p:txBody>
      </p:sp>
      <p:pic>
        <p:nvPicPr>
          <p:cNvPr id="19" name="Picture 18" descr="EUDAT small 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1538" y="3133536"/>
            <a:ext cx="672179" cy="275766"/>
          </a:xfrm>
          <a:prstGeom prst="rect">
            <a:avLst/>
          </a:prstGeom>
        </p:spPr>
      </p:pic>
      <p:pic>
        <p:nvPicPr>
          <p:cNvPr id="20" name="Picture 19" descr="EUDAT small 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97018" y="3433356"/>
            <a:ext cx="672179" cy="275766"/>
          </a:xfrm>
          <a:prstGeom prst="rect">
            <a:avLst/>
          </a:prstGeom>
        </p:spPr>
      </p:pic>
      <p:pic>
        <p:nvPicPr>
          <p:cNvPr id="21" name="Picture 20" descr="EUDAT small 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1772" y="3728204"/>
            <a:ext cx="672179" cy="275766"/>
          </a:xfrm>
          <a:prstGeom prst="rect">
            <a:avLst/>
          </a:prstGeom>
        </p:spPr>
      </p:pic>
      <p:pic>
        <p:nvPicPr>
          <p:cNvPr id="22" name="Picture 21" descr="EUDAT small 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8564" y="4023051"/>
            <a:ext cx="672179" cy="275766"/>
          </a:xfrm>
          <a:prstGeom prst="rect">
            <a:avLst/>
          </a:prstGeom>
        </p:spPr>
      </p:pic>
      <p:pic>
        <p:nvPicPr>
          <p:cNvPr id="23" name="Picture 22" descr="EPIC log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0516" y="4321267"/>
            <a:ext cx="519556" cy="215245"/>
          </a:xfrm>
          <a:prstGeom prst="rect">
            <a:avLst/>
          </a:prstGeom>
        </p:spPr>
      </p:pic>
      <p:sp>
        <p:nvSpPr>
          <p:cNvPr id="3" name="Slide Number Placeholder 2"/>
          <p:cNvSpPr>
            <a:spLocks noGrp="1"/>
          </p:cNvSpPr>
          <p:nvPr>
            <p:ph type="sldNum" sz="quarter" idx="12"/>
          </p:nvPr>
        </p:nvSpPr>
        <p:spPr/>
        <p:txBody>
          <a:bodyPr/>
          <a:lstStyle/>
          <a:p>
            <a:fld id="{B6B5D4A3-EC48-4948-B56B-369ED226E95B}" type="slidenum">
              <a:rPr lang="nl-NL" smtClean="0"/>
              <a:pPr/>
              <a:t>19</a:t>
            </a:fld>
            <a:endParaRPr lang="nl-NL" dirty="0"/>
          </a:p>
        </p:txBody>
      </p:sp>
    </p:spTree>
    <p:extLst>
      <p:ext uri="{BB962C8B-B14F-4D97-AF65-F5344CB8AC3E}">
        <p14:creationId xmlns:p14="http://schemas.microsoft.com/office/powerpoint/2010/main" val="21175878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About SURF</a:t>
            </a:r>
            <a:endParaRPr lang="en-GB" dirty="0"/>
          </a:p>
        </p:txBody>
      </p:sp>
      <p:pic>
        <p:nvPicPr>
          <p:cNvPr id="4" name="Content Placeholder 3" descr="illuResearch.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979712" y="1700808"/>
            <a:ext cx="5112568" cy="4328415"/>
          </a:xfrm>
        </p:spPr>
      </p:pic>
    </p:spTree>
    <p:extLst>
      <p:ext uri="{BB962C8B-B14F-4D97-AF65-F5344CB8AC3E}">
        <p14:creationId xmlns:p14="http://schemas.microsoft.com/office/powerpoint/2010/main" val="26529814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9552" y="1700808"/>
            <a:ext cx="8208912" cy="1152128"/>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nl-NL"/>
          </a:p>
        </p:txBody>
      </p:sp>
      <p:sp>
        <p:nvSpPr>
          <p:cNvPr id="2" name="Title 1"/>
          <p:cNvSpPr>
            <a:spLocks noGrp="1"/>
          </p:cNvSpPr>
          <p:nvPr>
            <p:ph type="title"/>
          </p:nvPr>
        </p:nvSpPr>
        <p:spPr/>
        <p:txBody>
          <a:bodyPr>
            <a:noAutofit/>
          </a:bodyPr>
          <a:lstStyle/>
          <a:p>
            <a:r>
              <a:rPr lang="en-GB" noProof="0" dirty="0" smtClean="0"/>
              <a:t>Connectivity</a:t>
            </a:r>
            <a:br>
              <a:rPr lang="en-GB" noProof="0" dirty="0" smtClean="0"/>
            </a:br>
            <a:r>
              <a:rPr lang="en-GB" sz="2800" dirty="0" smtClean="0"/>
              <a:t>SURFnet7 network</a:t>
            </a:r>
            <a:endParaRPr lang="en-GB" sz="2800" noProof="0" dirty="0"/>
          </a:p>
        </p:txBody>
      </p:sp>
      <p:sp>
        <p:nvSpPr>
          <p:cNvPr id="9" name="TextBox 8"/>
          <p:cNvSpPr txBox="1"/>
          <p:nvPr/>
        </p:nvSpPr>
        <p:spPr>
          <a:xfrm>
            <a:off x="2267744" y="1815976"/>
            <a:ext cx="6120680" cy="841256"/>
          </a:xfrm>
          <a:prstGeom prst="rect">
            <a:avLst/>
          </a:prstGeom>
          <a:noFill/>
        </p:spPr>
        <p:txBody>
          <a:bodyPr wrap="square" rtlCol="0">
            <a:spAutoFit/>
          </a:bodyPr>
          <a:lstStyle/>
          <a:p>
            <a:pPr>
              <a:lnSpc>
                <a:spcPct val="80000"/>
              </a:lnSpc>
            </a:pPr>
            <a:r>
              <a:rPr lang="nl-NL" sz="2000">
                <a:solidFill>
                  <a:schemeClr val="bg1"/>
                </a:solidFill>
              </a:rPr>
              <a:t>How do I transfer my TBs of data?</a:t>
            </a:r>
          </a:p>
          <a:p>
            <a:pPr>
              <a:lnSpc>
                <a:spcPct val="80000"/>
              </a:lnSpc>
            </a:pPr>
            <a:endParaRPr lang="nl-NL" sz="2000">
              <a:solidFill>
                <a:schemeClr val="bg1"/>
              </a:solidFill>
            </a:endParaRPr>
          </a:p>
          <a:p>
            <a:pPr>
              <a:lnSpc>
                <a:spcPct val="80000"/>
              </a:lnSpc>
            </a:pPr>
            <a:r>
              <a:rPr lang="nl-NL" sz="2000">
                <a:solidFill>
                  <a:schemeClr val="bg1"/>
                </a:solidFill>
              </a:rPr>
              <a:t>It needs to be superfast and safe!</a:t>
            </a:r>
          </a:p>
        </p:txBody>
      </p:sp>
      <p:sp>
        <p:nvSpPr>
          <p:cNvPr id="10" name="TextBox 9"/>
          <p:cNvSpPr txBox="1"/>
          <p:nvPr/>
        </p:nvSpPr>
        <p:spPr>
          <a:xfrm>
            <a:off x="3059832" y="2996952"/>
            <a:ext cx="5544616" cy="3185488"/>
          </a:xfrm>
          <a:prstGeom prst="rect">
            <a:avLst/>
          </a:prstGeom>
          <a:noFill/>
        </p:spPr>
        <p:txBody>
          <a:bodyPr wrap="square" rtlCol="0">
            <a:spAutoFit/>
          </a:bodyPr>
          <a:lstStyle/>
          <a:p>
            <a:r>
              <a:rPr lang="nl-NL" sz="2000" b="1" dirty="0"/>
              <a:t>IP, Multi Service Port, </a:t>
            </a:r>
            <a:r>
              <a:rPr lang="nl-NL" sz="2000" b="1" dirty="0" err="1"/>
              <a:t>Lichtpad</a:t>
            </a:r>
            <a:r>
              <a:rPr lang="nl-NL" sz="2000" b="1" dirty="0"/>
              <a:t> </a:t>
            </a:r>
            <a:r>
              <a:rPr lang="nl-NL" sz="2000" b="1" dirty="0" err="1"/>
              <a:t>and</a:t>
            </a:r>
            <a:r>
              <a:rPr lang="nl-NL" sz="2000" b="1" dirty="0"/>
              <a:t> </a:t>
            </a:r>
            <a:r>
              <a:rPr lang="nl-NL" sz="2000" b="1" dirty="0" err="1"/>
              <a:t>Netherlight</a:t>
            </a:r>
            <a:endParaRPr lang="nl-NL" sz="2000" b="1" dirty="0"/>
          </a:p>
          <a:p>
            <a:r>
              <a:rPr lang="nl-NL" sz="2000" b="1" dirty="0"/>
              <a:t>...</a:t>
            </a:r>
            <a:r>
              <a:rPr lang="nl-NL" sz="2000" b="1" dirty="0" err="1"/>
              <a:t>several</a:t>
            </a:r>
            <a:r>
              <a:rPr lang="nl-NL" sz="2000" b="1" dirty="0"/>
              <a:t> </a:t>
            </a:r>
            <a:r>
              <a:rPr lang="nl-NL" sz="2000" b="1" dirty="0" err="1"/>
              <a:t>solutions</a:t>
            </a:r>
            <a:r>
              <a:rPr lang="nl-NL" sz="2000" b="1" dirty="0"/>
              <a:t> </a:t>
            </a:r>
            <a:r>
              <a:rPr lang="nl-NL" sz="2000" b="1" dirty="0" err="1"/>
              <a:t>for</a:t>
            </a:r>
            <a:r>
              <a:rPr lang="nl-NL" sz="2000" b="1" dirty="0"/>
              <a:t>:</a:t>
            </a:r>
          </a:p>
          <a:p>
            <a:endParaRPr lang="nl-NL" sz="2000" b="1" dirty="0"/>
          </a:p>
          <a:p>
            <a:pPr marL="342900" indent="-342900">
              <a:lnSpc>
                <a:spcPct val="70000"/>
              </a:lnSpc>
              <a:buFont typeface="Wingdings" charset="2"/>
              <a:buChar char="ü"/>
            </a:pPr>
            <a:r>
              <a:rPr lang="nl-NL" sz="2000" dirty="0" smtClean="0"/>
              <a:t>Large </a:t>
            </a:r>
            <a:r>
              <a:rPr lang="nl-NL" sz="2000" dirty="0" err="1" smtClean="0"/>
              <a:t>bandwidth</a:t>
            </a:r>
            <a:r>
              <a:rPr lang="nl-NL" sz="2000" dirty="0" smtClean="0"/>
              <a:t> (1, 10 or even more </a:t>
            </a:r>
            <a:r>
              <a:rPr lang="nl-NL" sz="2000" dirty="0" err="1" smtClean="0"/>
              <a:t>Gbit</a:t>
            </a:r>
            <a:r>
              <a:rPr lang="nl-NL" sz="2000" dirty="0" smtClean="0"/>
              <a:t>/s)</a:t>
            </a:r>
          </a:p>
          <a:p>
            <a:pPr marL="342900" indent="-342900">
              <a:lnSpc>
                <a:spcPct val="70000"/>
              </a:lnSpc>
              <a:buFont typeface="Wingdings" charset="2"/>
              <a:buChar char="ü"/>
            </a:pPr>
            <a:endParaRPr lang="nl-NL" sz="2000" dirty="0"/>
          </a:p>
          <a:p>
            <a:pPr marL="342900" indent="-342900">
              <a:lnSpc>
                <a:spcPct val="70000"/>
              </a:lnSpc>
              <a:buFont typeface="Wingdings" charset="2"/>
              <a:buChar char="ü"/>
            </a:pPr>
            <a:r>
              <a:rPr lang="nl-NL" sz="2000" dirty="0" smtClean="0"/>
              <a:t>Secure</a:t>
            </a:r>
          </a:p>
          <a:p>
            <a:pPr marL="342900" indent="-342900">
              <a:lnSpc>
                <a:spcPct val="70000"/>
              </a:lnSpc>
              <a:buFont typeface="Wingdings" charset="2"/>
              <a:buChar char="ü"/>
            </a:pPr>
            <a:endParaRPr lang="nl-NL" sz="2000" dirty="0" smtClean="0"/>
          </a:p>
          <a:p>
            <a:pPr marL="342900" indent="-342900">
              <a:lnSpc>
                <a:spcPct val="70000"/>
              </a:lnSpc>
              <a:buFont typeface="Wingdings" charset="2"/>
              <a:buChar char="ü"/>
            </a:pPr>
            <a:r>
              <a:rPr lang="nl-NL" sz="2000" dirty="0" err="1"/>
              <a:t>Static</a:t>
            </a:r>
            <a:r>
              <a:rPr lang="nl-NL" sz="2000" dirty="0"/>
              <a:t> or </a:t>
            </a:r>
            <a:r>
              <a:rPr lang="nl-NL" sz="2000" dirty="0" err="1"/>
              <a:t>dynamic</a:t>
            </a:r>
            <a:r>
              <a:rPr lang="nl-NL" sz="2000" dirty="0"/>
              <a:t> </a:t>
            </a:r>
            <a:r>
              <a:rPr lang="nl-NL" sz="2000" dirty="0" err="1"/>
              <a:t>connections</a:t>
            </a:r>
            <a:endParaRPr lang="nl-NL" sz="2000" dirty="0"/>
          </a:p>
          <a:p>
            <a:pPr marL="342900" indent="-342900">
              <a:lnSpc>
                <a:spcPct val="70000"/>
              </a:lnSpc>
              <a:buFont typeface="Wingdings" charset="2"/>
              <a:buChar char="ü"/>
            </a:pPr>
            <a:endParaRPr lang="nl-NL" sz="2000" dirty="0" smtClean="0"/>
          </a:p>
          <a:p>
            <a:pPr marL="342900" indent="-342900">
              <a:lnSpc>
                <a:spcPct val="70000"/>
              </a:lnSpc>
              <a:buFont typeface="Wingdings" charset="2"/>
              <a:buChar char="ü"/>
            </a:pPr>
            <a:r>
              <a:rPr lang="nl-NL" sz="2000" dirty="0"/>
              <a:t>National </a:t>
            </a:r>
            <a:r>
              <a:rPr lang="nl-NL" sz="2000" dirty="0" err="1"/>
              <a:t>and</a:t>
            </a:r>
            <a:r>
              <a:rPr lang="nl-NL" sz="2000" dirty="0"/>
              <a:t> International </a:t>
            </a:r>
            <a:r>
              <a:rPr lang="nl-NL" sz="2000" dirty="0" err="1" smtClean="0"/>
              <a:t>connections</a:t>
            </a:r>
            <a:endParaRPr lang="nl-NL" sz="2000" dirty="0" smtClean="0"/>
          </a:p>
          <a:p>
            <a:pPr marL="342900" indent="-342900">
              <a:lnSpc>
                <a:spcPct val="70000"/>
              </a:lnSpc>
              <a:buFont typeface="Wingdings" charset="2"/>
              <a:buChar char="ü"/>
            </a:pPr>
            <a:endParaRPr lang="nl-NL" sz="2000" dirty="0"/>
          </a:p>
          <a:p>
            <a:pPr marL="342900" indent="-342900">
              <a:lnSpc>
                <a:spcPct val="70000"/>
              </a:lnSpc>
              <a:buFont typeface="Wingdings" charset="2"/>
              <a:buChar char="ü"/>
            </a:pPr>
            <a:r>
              <a:rPr lang="nl-NL" sz="2000" dirty="0" smtClean="0"/>
              <a:t>Low </a:t>
            </a:r>
            <a:r>
              <a:rPr lang="nl-NL" sz="2000" dirty="0" err="1"/>
              <a:t>latency</a:t>
            </a:r>
            <a:endParaRPr lang="nl-NL" sz="2000" dirty="0"/>
          </a:p>
          <a:p>
            <a:pPr marL="342900" indent="-342900">
              <a:lnSpc>
                <a:spcPct val="70000"/>
              </a:lnSpc>
              <a:buFont typeface="Wingdings" charset="2"/>
              <a:buChar char="ü"/>
            </a:pPr>
            <a:endParaRPr lang="nl-NL" sz="2000" dirty="0" smtClean="0"/>
          </a:p>
        </p:txBody>
      </p:sp>
      <p:sp>
        <p:nvSpPr>
          <p:cNvPr id="3" name="TextBox 2"/>
          <p:cNvSpPr txBox="1"/>
          <p:nvPr/>
        </p:nvSpPr>
        <p:spPr>
          <a:xfrm>
            <a:off x="1259632" y="1484784"/>
            <a:ext cx="551115" cy="1323439"/>
          </a:xfrm>
          <a:prstGeom prst="rect">
            <a:avLst/>
          </a:prstGeom>
          <a:noFill/>
        </p:spPr>
        <p:txBody>
          <a:bodyPr wrap="square" rtlCol="0">
            <a:spAutoFit/>
          </a:bodyPr>
          <a:lstStyle/>
          <a:p>
            <a:r>
              <a:rPr lang="nl-NL" sz="8000">
                <a:solidFill>
                  <a:schemeClr val="bg1"/>
                </a:solidFill>
              </a:rPr>
              <a:t>?</a:t>
            </a:r>
          </a:p>
        </p:txBody>
      </p:sp>
      <p:pic>
        <p:nvPicPr>
          <p:cNvPr id="12" name="Picture 11" descr="Network2.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1560" y="3717032"/>
            <a:ext cx="2304256" cy="2304256"/>
          </a:xfrm>
          <a:prstGeom prst="rect">
            <a:avLst/>
          </a:prstGeom>
        </p:spPr>
      </p:pic>
      <p:sp>
        <p:nvSpPr>
          <p:cNvPr id="5" name="Slide Number Placeholder 4"/>
          <p:cNvSpPr>
            <a:spLocks noGrp="1"/>
          </p:cNvSpPr>
          <p:nvPr>
            <p:ph type="sldNum" sz="quarter" idx="12"/>
          </p:nvPr>
        </p:nvSpPr>
        <p:spPr/>
        <p:txBody>
          <a:bodyPr/>
          <a:lstStyle/>
          <a:p>
            <a:fld id="{B6B5D4A3-EC48-4948-B56B-369ED226E95B}" type="slidenum">
              <a:rPr lang="nl-NL" smtClean="0"/>
              <a:pPr/>
              <a:t>20</a:t>
            </a:fld>
            <a:endParaRPr lang="nl-NL" dirty="0"/>
          </a:p>
        </p:txBody>
      </p:sp>
    </p:spTree>
    <p:extLst>
      <p:ext uri="{BB962C8B-B14F-4D97-AF65-F5344CB8AC3E}">
        <p14:creationId xmlns:p14="http://schemas.microsoft.com/office/powerpoint/2010/main" val="25145192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noProof="0" dirty="0"/>
              <a:t>Connectivity</a:t>
            </a:r>
            <a:r>
              <a:rPr lang="en-GB" noProof="0" dirty="0"/>
              <a:t/>
            </a:r>
            <a:br>
              <a:rPr lang="en-GB" noProof="0" dirty="0"/>
            </a:br>
            <a:r>
              <a:rPr lang="en-GB" sz="3100" noProof="0" dirty="0"/>
              <a:t>Fast, faster...</a:t>
            </a:r>
          </a:p>
        </p:txBody>
      </p:sp>
      <p:pic>
        <p:nvPicPr>
          <p:cNvPr id="9" name="Picture 8" descr="Screen Shot 2013-11-18 at 21.51.31.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1099" y="1705864"/>
            <a:ext cx="2208693" cy="43874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1surf.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5108104"/>
            <a:ext cx="1508752" cy="769168"/>
          </a:xfrm>
          <a:prstGeom prst="rect">
            <a:avLst/>
          </a:prstGeom>
          <a:scene3d>
            <a:camera prst="perspectiveFront" fov="5400000">
              <a:rot lat="19942696" lon="19578439" rev="21594000"/>
            </a:camera>
            <a:lightRig rig="threePt" dir="t"/>
          </a:scene3d>
          <a:sp3d z="63500"/>
        </p:spPr>
      </p:pic>
      <p:sp>
        <p:nvSpPr>
          <p:cNvPr id="3" name="Slide Number Placeholder 2"/>
          <p:cNvSpPr>
            <a:spLocks noGrp="1"/>
          </p:cNvSpPr>
          <p:nvPr>
            <p:ph type="sldNum" sz="quarter" idx="12"/>
          </p:nvPr>
        </p:nvSpPr>
        <p:spPr/>
        <p:txBody>
          <a:bodyPr/>
          <a:lstStyle/>
          <a:p>
            <a:fld id="{B6B5D4A3-EC48-4948-B56B-369ED226E95B}" type="slidenum">
              <a:rPr lang="nl-NL" smtClean="0"/>
              <a:pPr/>
              <a:t>21</a:t>
            </a:fld>
            <a:endParaRPr lang="nl-NL" dirty="0"/>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l="2404" t="16023" r="1468"/>
          <a:stretch/>
        </p:blipFill>
        <p:spPr>
          <a:xfrm>
            <a:off x="2915816" y="2780928"/>
            <a:ext cx="5256584" cy="2269031"/>
          </a:xfrm>
          <a:prstGeom prst="rect">
            <a:avLst/>
          </a:prstGeom>
        </p:spPr>
      </p:pic>
    </p:spTree>
    <p:extLst>
      <p:ext uri="{BB962C8B-B14F-4D97-AF65-F5344CB8AC3E}">
        <p14:creationId xmlns:p14="http://schemas.microsoft.com/office/powerpoint/2010/main" val="39834248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a:t>
            </a:r>
            <a:r>
              <a:rPr lang="en-US" dirty="0" err="1" smtClean="0"/>
              <a:t>lightpaths</a:t>
            </a:r>
            <a:endParaRPr lang="en-US" dirty="0"/>
          </a:p>
        </p:txBody>
      </p:sp>
      <p:sp>
        <p:nvSpPr>
          <p:cNvPr id="3" name="Content Placeholder 2"/>
          <p:cNvSpPr>
            <a:spLocks noGrp="1"/>
          </p:cNvSpPr>
          <p:nvPr>
            <p:ph idx="1"/>
          </p:nvPr>
        </p:nvSpPr>
        <p:spPr>
          <a:xfrm>
            <a:off x="457200" y="1752600"/>
            <a:ext cx="8229600" cy="4373563"/>
          </a:xfrm>
        </p:spPr>
        <p:txBody>
          <a:bodyPr>
            <a:normAutofit fontScale="92500" lnSpcReduction="10000"/>
          </a:bodyPr>
          <a:lstStyle/>
          <a:p>
            <a:r>
              <a:rPr lang="en-GB" dirty="0" smtClean="0"/>
              <a:t>Guaranteed bandwidth</a:t>
            </a:r>
            <a:br>
              <a:rPr lang="en-GB" dirty="0" smtClean="0"/>
            </a:br>
            <a:endParaRPr lang="en-GB" dirty="0" smtClean="0"/>
          </a:p>
          <a:p>
            <a:r>
              <a:rPr lang="en-GB" dirty="0" smtClean="0"/>
              <a:t>Low latency</a:t>
            </a:r>
          </a:p>
          <a:p>
            <a:endParaRPr lang="en-GB" dirty="0" smtClean="0"/>
          </a:p>
          <a:p>
            <a:r>
              <a:rPr lang="en-GB" dirty="0" smtClean="0"/>
              <a:t>Separated from the Internet</a:t>
            </a:r>
          </a:p>
          <a:p>
            <a:pPr lvl="1"/>
            <a:r>
              <a:rPr lang="en-GB" dirty="0" smtClean="0"/>
              <a:t>Not vulnerable, no DDOS-attacks</a:t>
            </a:r>
          </a:p>
          <a:p>
            <a:pPr lvl="1"/>
            <a:r>
              <a:rPr lang="en-GB" dirty="0" smtClean="0"/>
              <a:t>Better protection against eavesdropping</a:t>
            </a:r>
            <a:br>
              <a:rPr lang="en-GB" dirty="0" smtClean="0"/>
            </a:br>
            <a:endParaRPr lang="en-GB" dirty="0" smtClean="0"/>
          </a:p>
          <a:p>
            <a:r>
              <a:rPr lang="en-GB" dirty="0" smtClean="0"/>
              <a:t>Layer 2 connection, </a:t>
            </a:r>
          </a:p>
          <a:p>
            <a:pPr lvl="1"/>
            <a:r>
              <a:rPr lang="en-GB" dirty="0" smtClean="0"/>
              <a:t>Integrated in own network</a:t>
            </a:r>
          </a:p>
          <a:p>
            <a:pPr lvl="1"/>
            <a:r>
              <a:rPr lang="en-GB" dirty="0" smtClean="0"/>
              <a:t>Flexibility</a:t>
            </a:r>
            <a:endParaRPr lang="en-GB" dirty="0"/>
          </a:p>
        </p:txBody>
      </p:sp>
      <p:sp>
        <p:nvSpPr>
          <p:cNvPr id="4" name="Slide Number Placeholder 3"/>
          <p:cNvSpPr>
            <a:spLocks noGrp="1"/>
          </p:cNvSpPr>
          <p:nvPr>
            <p:ph type="sldNum" sz="quarter" idx="12"/>
          </p:nvPr>
        </p:nvSpPr>
        <p:spPr/>
        <p:txBody>
          <a:bodyPr/>
          <a:lstStyle/>
          <a:p>
            <a:fld id="{B6B5D4A3-EC48-4948-B56B-369ED226E95B}" type="slidenum">
              <a:rPr lang="nl-NL" smtClean="0"/>
              <a:pPr/>
              <a:t>22</a:t>
            </a:fld>
            <a:endParaRPr lang="nl-NL" dirty="0"/>
          </a:p>
        </p:txBody>
      </p:sp>
      <p:sp>
        <p:nvSpPr>
          <p:cNvPr id="5" name="Slide Number Placeholder 4"/>
          <p:cNvSpPr txBox="1">
            <a:spLocks/>
          </p:cNvSpPr>
          <p:nvPr/>
        </p:nvSpPr>
        <p:spPr>
          <a:xfrm>
            <a:off x="457200" y="6356351"/>
            <a:ext cx="4495800" cy="34925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9A81332-3CA0-C140-8BE6-2B965A2777CF}" type="slidenum">
              <a:rPr lang="nl-NL" smtClean="0"/>
              <a:pPr>
                <a:defRPr/>
              </a:pPr>
              <a:t>22</a:t>
            </a:fld>
            <a:endParaRPr lang="nl-NL" dirty="0"/>
          </a:p>
        </p:txBody>
      </p:sp>
    </p:spTree>
    <p:extLst>
      <p:ext uri="{BB962C8B-B14F-4D97-AF65-F5344CB8AC3E}">
        <p14:creationId xmlns:p14="http://schemas.microsoft.com/office/powerpoint/2010/main" val="5016395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6" name="Group 95"/>
          <p:cNvGrpSpPr/>
          <p:nvPr/>
        </p:nvGrpSpPr>
        <p:grpSpPr>
          <a:xfrm>
            <a:off x="1475655" y="1700808"/>
            <a:ext cx="3772545" cy="4440050"/>
            <a:chOff x="2469952" y="1852464"/>
            <a:chExt cx="6192688" cy="7087906"/>
          </a:xfrm>
        </p:grpSpPr>
        <p:pic>
          <p:nvPicPr>
            <p:cNvPr id="106" name="Picture 10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69952" y="1852464"/>
              <a:ext cx="6192688" cy="7087906"/>
            </a:xfrm>
            <a:prstGeom prst="rect">
              <a:avLst/>
            </a:prstGeom>
          </p:spPr>
        </p:pic>
        <p:sp>
          <p:nvSpPr>
            <p:cNvPr id="107" name="Oval 106"/>
            <p:cNvSpPr/>
            <p:nvPr/>
          </p:nvSpPr>
          <p:spPr bwMode="auto">
            <a:xfrm>
              <a:off x="7870551" y="2428528"/>
              <a:ext cx="216024" cy="216024"/>
            </a:xfrm>
            <a:prstGeom prst="ellipse">
              <a:avLst/>
            </a:prstGeom>
            <a:solidFill>
              <a:schemeClr val="tx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642807"/>
              <a:endParaRPr lang="nl-NL" sz="2200">
                <a:latin typeface="Gotham Book" charset="0"/>
                <a:ea typeface="ヒラギノ角ゴ ProN W3" charset="0"/>
                <a:cs typeface="ヒラギノ角ゴ ProN W3" charset="0"/>
                <a:sym typeface="Gotham Book" charset="0"/>
              </a:endParaRPr>
            </a:p>
          </p:txBody>
        </p:sp>
        <p:sp>
          <p:nvSpPr>
            <p:cNvPr id="108" name="Oval 107"/>
            <p:cNvSpPr/>
            <p:nvPr/>
          </p:nvSpPr>
          <p:spPr bwMode="auto">
            <a:xfrm>
              <a:off x="5350272" y="5380856"/>
              <a:ext cx="216024" cy="216024"/>
            </a:xfrm>
            <a:prstGeom prst="ellipse">
              <a:avLst/>
            </a:prstGeom>
            <a:solidFill>
              <a:schemeClr val="tx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642807"/>
              <a:endParaRPr lang="nl-NL" sz="2200">
                <a:latin typeface="Gotham Book" charset="0"/>
                <a:ea typeface="ヒラギノ角ゴ ProN W3" charset="0"/>
                <a:cs typeface="ヒラギノ角ゴ ProN W3" charset="0"/>
                <a:sym typeface="Gotham Book" charset="0"/>
              </a:endParaRPr>
            </a:p>
          </p:txBody>
        </p:sp>
        <p:sp>
          <p:nvSpPr>
            <p:cNvPr id="109" name="Oval 108"/>
            <p:cNvSpPr/>
            <p:nvPr/>
          </p:nvSpPr>
          <p:spPr bwMode="auto">
            <a:xfrm>
              <a:off x="4702200" y="4660776"/>
              <a:ext cx="216024" cy="216024"/>
            </a:xfrm>
            <a:prstGeom prst="ellipse">
              <a:avLst/>
            </a:prstGeom>
            <a:solidFill>
              <a:schemeClr val="tx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642807"/>
              <a:endParaRPr lang="nl-NL" sz="2200">
                <a:latin typeface="Gotham Book" charset="0"/>
                <a:ea typeface="ヒラギノ角ゴ ProN W3" charset="0"/>
                <a:cs typeface="ヒラギノ角ゴ ProN W3" charset="0"/>
                <a:sym typeface="Gotham Book" charset="0"/>
              </a:endParaRPr>
            </a:p>
          </p:txBody>
        </p:sp>
        <p:sp>
          <p:nvSpPr>
            <p:cNvPr id="110" name="Oval 109"/>
            <p:cNvSpPr/>
            <p:nvPr/>
          </p:nvSpPr>
          <p:spPr bwMode="auto">
            <a:xfrm>
              <a:off x="4826678" y="4752321"/>
              <a:ext cx="216024" cy="216024"/>
            </a:xfrm>
            <a:prstGeom prst="ellipse">
              <a:avLst/>
            </a:prstGeom>
            <a:solidFill>
              <a:schemeClr val="tx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642807"/>
              <a:endParaRPr lang="nl-NL" sz="2200">
                <a:latin typeface="Gotham Book" charset="0"/>
                <a:ea typeface="ヒラギノ角ゴ ProN W3" charset="0"/>
                <a:cs typeface="ヒラギノ角ゴ ProN W3" charset="0"/>
                <a:sym typeface="Gotham Book" charset="0"/>
              </a:endParaRPr>
            </a:p>
          </p:txBody>
        </p:sp>
        <p:sp>
          <p:nvSpPr>
            <p:cNvPr id="111" name="Oval 110"/>
            <p:cNvSpPr/>
            <p:nvPr/>
          </p:nvSpPr>
          <p:spPr bwMode="auto">
            <a:xfrm>
              <a:off x="4054128" y="5956920"/>
              <a:ext cx="216024" cy="216024"/>
            </a:xfrm>
            <a:prstGeom prst="ellipse">
              <a:avLst/>
            </a:prstGeom>
            <a:solidFill>
              <a:schemeClr val="tx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642807"/>
              <a:endParaRPr lang="nl-NL" sz="2200">
                <a:latin typeface="Gotham Book" charset="0"/>
                <a:ea typeface="ヒラギノ角ゴ ProN W3" charset="0"/>
                <a:cs typeface="ヒラギノ角ゴ ProN W3" charset="0"/>
                <a:sym typeface="Gotham Book" charset="0"/>
              </a:endParaRPr>
            </a:p>
          </p:txBody>
        </p:sp>
        <p:sp>
          <p:nvSpPr>
            <p:cNvPr id="112" name="Oval 111"/>
            <p:cNvSpPr/>
            <p:nvPr/>
          </p:nvSpPr>
          <p:spPr bwMode="auto">
            <a:xfrm>
              <a:off x="4342159" y="5364035"/>
              <a:ext cx="216024" cy="216024"/>
            </a:xfrm>
            <a:prstGeom prst="ellipse">
              <a:avLst/>
            </a:prstGeom>
            <a:solidFill>
              <a:schemeClr val="tx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642807"/>
              <a:endParaRPr lang="nl-NL" sz="2200">
                <a:latin typeface="Gotham Book" charset="0"/>
                <a:ea typeface="ヒラギノ角ゴ ProN W3" charset="0"/>
                <a:cs typeface="ヒラギノ角ゴ ProN W3" charset="0"/>
                <a:sym typeface="Gotham Book" charset="0"/>
              </a:endParaRPr>
            </a:p>
          </p:txBody>
        </p:sp>
        <p:sp>
          <p:nvSpPr>
            <p:cNvPr id="113" name="Oval 112"/>
            <p:cNvSpPr/>
            <p:nvPr/>
          </p:nvSpPr>
          <p:spPr bwMode="auto">
            <a:xfrm>
              <a:off x="6286376" y="6100936"/>
              <a:ext cx="216024" cy="216024"/>
            </a:xfrm>
            <a:prstGeom prst="ellipse">
              <a:avLst/>
            </a:prstGeom>
            <a:solidFill>
              <a:schemeClr val="tx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642807"/>
              <a:endParaRPr lang="nl-NL" sz="2200">
                <a:latin typeface="Gotham Book" charset="0"/>
                <a:ea typeface="ヒラギノ角ゴ ProN W3" charset="0"/>
                <a:cs typeface="ヒラギノ角ゴ ProN W3" charset="0"/>
                <a:sym typeface="Gotham Book" charset="0"/>
              </a:endParaRPr>
            </a:p>
          </p:txBody>
        </p:sp>
        <p:sp>
          <p:nvSpPr>
            <p:cNvPr id="114" name="Oval 113"/>
            <p:cNvSpPr/>
            <p:nvPr/>
          </p:nvSpPr>
          <p:spPr bwMode="auto">
            <a:xfrm>
              <a:off x="6430392" y="8693224"/>
              <a:ext cx="216024" cy="216024"/>
            </a:xfrm>
            <a:prstGeom prst="ellipse">
              <a:avLst/>
            </a:prstGeom>
            <a:solidFill>
              <a:schemeClr val="tx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642807"/>
              <a:endParaRPr lang="nl-NL" sz="2200">
                <a:latin typeface="Gotham Book" charset="0"/>
                <a:ea typeface="ヒラギノ角ゴ ProN W3" charset="0"/>
                <a:cs typeface="ヒラギノ角ゴ ProN W3" charset="0"/>
                <a:sym typeface="Gotham Book" charset="0"/>
              </a:endParaRPr>
            </a:p>
          </p:txBody>
        </p:sp>
      </p:grpSp>
      <p:grpSp>
        <p:nvGrpSpPr>
          <p:cNvPr id="12" name="Group 11"/>
          <p:cNvGrpSpPr/>
          <p:nvPr/>
        </p:nvGrpSpPr>
        <p:grpSpPr>
          <a:xfrm>
            <a:off x="7020272" y="4097392"/>
            <a:ext cx="432048" cy="51688"/>
            <a:chOff x="6948264" y="3305304"/>
            <a:chExt cx="432048" cy="51688"/>
          </a:xfrm>
        </p:grpSpPr>
        <p:cxnSp>
          <p:nvCxnSpPr>
            <p:cNvPr id="11" name="Straight Connector 10"/>
            <p:cNvCxnSpPr/>
            <p:nvPr/>
          </p:nvCxnSpPr>
          <p:spPr>
            <a:xfrm>
              <a:off x="6948264" y="3356992"/>
              <a:ext cx="432048" cy="0"/>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6948264" y="3326512"/>
              <a:ext cx="43204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6948264" y="3305304"/>
              <a:ext cx="432048"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grpSp>
      <p:grpSp>
        <p:nvGrpSpPr>
          <p:cNvPr id="79" name="Group 78"/>
          <p:cNvGrpSpPr/>
          <p:nvPr/>
        </p:nvGrpSpPr>
        <p:grpSpPr>
          <a:xfrm>
            <a:off x="2885336" y="1628800"/>
            <a:ext cx="2416904" cy="1656184"/>
            <a:chOff x="2885336" y="1628800"/>
            <a:chExt cx="2416904" cy="1656184"/>
          </a:xfrm>
        </p:grpSpPr>
        <p:grpSp>
          <p:nvGrpSpPr>
            <p:cNvPr id="85" name="Group 84"/>
            <p:cNvGrpSpPr/>
            <p:nvPr/>
          </p:nvGrpSpPr>
          <p:grpSpPr>
            <a:xfrm>
              <a:off x="2885336" y="1967632"/>
              <a:ext cx="2416904" cy="1317352"/>
              <a:chOff x="3677424" y="1967632"/>
              <a:chExt cx="2416904" cy="1317352"/>
            </a:xfrm>
          </p:grpSpPr>
          <p:cxnSp>
            <p:nvCxnSpPr>
              <p:cNvPr id="59" name="Curved Connector 58"/>
              <p:cNvCxnSpPr/>
              <p:nvPr/>
            </p:nvCxnSpPr>
            <p:spPr>
              <a:xfrm>
                <a:off x="3707904" y="1988840"/>
                <a:ext cx="2376264" cy="1265664"/>
              </a:xfrm>
              <a:prstGeom prst="curvedConnector3">
                <a:avLst>
                  <a:gd name="adj1" fmla="val 50000"/>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70" name="Curved Connector 69"/>
              <p:cNvCxnSpPr/>
              <p:nvPr/>
            </p:nvCxnSpPr>
            <p:spPr>
              <a:xfrm>
                <a:off x="3718064" y="1967632"/>
                <a:ext cx="2376264" cy="1265664"/>
              </a:xfrm>
              <a:prstGeom prst="curvedConnector3">
                <a:avLst>
                  <a:gd name="adj1" fmla="val 50000"/>
                </a:avLst>
              </a:prstGeom>
              <a:ln w="38100" cmpd="sng">
                <a:solidFill>
                  <a:srgbClr val="FFFF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71" name="Curved Connector 70"/>
              <p:cNvCxnSpPr/>
              <p:nvPr/>
            </p:nvCxnSpPr>
            <p:spPr>
              <a:xfrm>
                <a:off x="3677424" y="2019320"/>
                <a:ext cx="2376264" cy="1265664"/>
              </a:xfrm>
              <a:prstGeom prst="curvedConnector3">
                <a:avLst>
                  <a:gd name="adj1" fmla="val 50000"/>
                </a:avLst>
              </a:prstGeom>
              <a:ln w="38100" cmpd="sng">
                <a:solidFill>
                  <a:srgbClr val="FF6600"/>
                </a:solidFill>
                <a:headEnd type="none"/>
                <a:tailEnd type="none"/>
              </a:ln>
            </p:spPr>
            <p:style>
              <a:lnRef idx="2">
                <a:schemeClr val="accent1"/>
              </a:lnRef>
              <a:fillRef idx="0">
                <a:schemeClr val="accent1"/>
              </a:fillRef>
              <a:effectRef idx="1">
                <a:schemeClr val="accent1"/>
              </a:effectRef>
              <a:fontRef idx="minor">
                <a:schemeClr val="tx1"/>
              </a:fontRef>
            </p:style>
          </p:cxnSp>
        </p:grpSp>
        <p:sp>
          <p:nvSpPr>
            <p:cNvPr id="93" name="Rounded Rectangular Callout 92"/>
            <p:cNvSpPr/>
            <p:nvPr/>
          </p:nvSpPr>
          <p:spPr>
            <a:xfrm>
              <a:off x="3851920" y="1628800"/>
              <a:ext cx="792088" cy="504056"/>
            </a:xfrm>
            <a:prstGeom prst="wedgeRoundRectCallout">
              <a:avLst>
                <a:gd name="adj1" fmla="val -39646"/>
                <a:gd name="adj2" fmla="val 85075"/>
                <a:gd name="adj3" fmla="val 16667"/>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800"/>
                <a:t>10TB genome data</a:t>
              </a:r>
            </a:p>
            <a:p>
              <a:pPr algn="ctr"/>
              <a:r>
                <a:rPr lang="nl-NL" sz="800"/>
                <a:t>at 5Gbit/s</a:t>
              </a:r>
            </a:p>
          </p:txBody>
        </p:sp>
      </p:grpSp>
      <p:grpSp>
        <p:nvGrpSpPr>
          <p:cNvPr id="91" name="Group 90"/>
          <p:cNvGrpSpPr/>
          <p:nvPr/>
        </p:nvGrpSpPr>
        <p:grpSpPr>
          <a:xfrm>
            <a:off x="1763688" y="3284984"/>
            <a:ext cx="1121648" cy="2387312"/>
            <a:chOff x="2555776" y="3284984"/>
            <a:chExt cx="1121648" cy="2387312"/>
          </a:xfrm>
        </p:grpSpPr>
        <p:cxnSp>
          <p:nvCxnSpPr>
            <p:cNvPr id="89" name="Curved Connector 88"/>
            <p:cNvCxnSpPr/>
            <p:nvPr/>
          </p:nvCxnSpPr>
          <p:spPr>
            <a:xfrm flipV="1">
              <a:off x="2583702" y="3325982"/>
              <a:ext cx="1053598" cy="2345800"/>
            </a:xfrm>
            <a:prstGeom prst="curvedConnector3">
              <a:avLst>
                <a:gd name="adj1" fmla="val 18929"/>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90" name="Curved Connector 89"/>
            <p:cNvCxnSpPr/>
            <p:nvPr/>
          </p:nvCxnSpPr>
          <p:spPr>
            <a:xfrm flipV="1">
              <a:off x="2623826" y="3326496"/>
              <a:ext cx="1053598" cy="2345800"/>
            </a:xfrm>
            <a:prstGeom prst="curvedConnector3">
              <a:avLst>
                <a:gd name="adj1" fmla="val 18929"/>
              </a:avLst>
            </a:prstGeom>
            <a:ln w="38100" cmpd="sng">
              <a:solidFill>
                <a:srgbClr val="FFFF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88" name="Curved Connector 87"/>
            <p:cNvCxnSpPr/>
            <p:nvPr/>
          </p:nvCxnSpPr>
          <p:spPr>
            <a:xfrm flipV="1">
              <a:off x="2555776" y="3284984"/>
              <a:ext cx="1053598" cy="2345800"/>
            </a:xfrm>
            <a:prstGeom prst="curvedConnector3">
              <a:avLst>
                <a:gd name="adj1" fmla="val 19736"/>
              </a:avLst>
            </a:prstGeom>
            <a:ln w="38100" cmpd="sng">
              <a:solidFill>
                <a:srgbClr val="FF6600"/>
              </a:solidFill>
              <a:headEnd type="none"/>
              <a:tailEnd type="none"/>
            </a:ln>
          </p:spPr>
          <p:style>
            <a:lnRef idx="2">
              <a:schemeClr val="accent1"/>
            </a:lnRef>
            <a:fillRef idx="0">
              <a:schemeClr val="accent1"/>
            </a:fillRef>
            <a:effectRef idx="1">
              <a:schemeClr val="accent1"/>
            </a:effectRef>
            <a:fontRef idx="minor">
              <a:schemeClr val="tx1"/>
            </a:fontRef>
          </p:style>
        </p:cxnSp>
      </p:grpSp>
      <p:cxnSp>
        <p:nvCxnSpPr>
          <p:cNvPr id="75" name="Curved Connector 74"/>
          <p:cNvCxnSpPr/>
          <p:nvPr/>
        </p:nvCxnSpPr>
        <p:spPr>
          <a:xfrm flipV="1">
            <a:off x="1650466" y="3142174"/>
            <a:ext cx="1826236" cy="68994"/>
          </a:xfrm>
          <a:prstGeom prst="curvedConnector3">
            <a:avLst>
              <a:gd name="adj1" fmla="val 18929"/>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76" name="Curved Connector 75"/>
          <p:cNvCxnSpPr/>
          <p:nvPr/>
        </p:nvCxnSpPr>
        <p:spPr>
          <a:xfrm flipV="1">
            <a:off x="1665644" y="3169380"/>
            <a:ext cx="1826236" cy="68994"/>
          </a:xfrm>
          <a:prstGeom prst="curvedConnector3">
            <a:avLst>
              <a:gd name="adj1" fmla="val 18929"/>
            </a:avLst>
          </a:prstGeom>
          <a:ln w="38100" cmpd="sng">
            <a:solidFill>
              <a:srgbClr val="FFFF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77" name="Curved Connector 76"/>
          <p:cNvCxnSpPr/>
          <p:nvPr/>
        </p:nvCxnSpPr>
        <p:spPr>
          <a:xfrm flipV="1">
            <a:off x="1619672" y="3110118"/>
            <a:ext cx="1826236" cy="68994"/>
          </a:xfrm>
          <a:prstGeom prst="curvedConnector3">
            <a:avLst>
              <a:gd name="adj1" fmla="val 19736"/>
            </a:avLst>
          </a:prstGeom>
          <a:ln w="38100" cmpd="sng">
            <a:solidFill>
              <a:srgbClr val="FF66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3" name="Rounded Rectangle 2"/>
          <p:cNvSpPr/>
          <p:nvPr/>
        </p:nvSpPr>
        <p:spPr>
          <a:xfrm>
            <a:off x="2771800" y="2780928"/>
            <a:ext cx="1152128" cy="720080"/>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le 1"/>
          <p:cNvSpPr>
            <a:spLocks noGrp="1"/>
          </p:cNvSpPr>
          <p:nvPr>
            <p:ph type="title"/>
          </p:nvPr>
        </p:nvSpPr>
        <p:spPr/>
        <p:txBody>
          <a:bodyPr>
            <a:normAutofit/>
          </a:bodyPr>
          <a:lstStyle/>
          <a:p>
            <a:r>
              <a:rPr lang="en-GB" noProof="0" dirty="0"/>
              <a:t>Connectivity</a:t>
            </a:r>
            <a:r>
              <a:rPr lang="en-GB" sz="2800" noProof="0" dirty="0"/>
              <a:t/>
            </a:r>
            <a:br>
              <a:rPr lang="en-GB" sz="2800" noProof="0" dirty="0"/>
            </a:br>
            <a:r>
              <a:rPr lang="en-GB" sz="2800" noProof="0" dirty="0"/>
              <a:t>Multi Service Port - Lightpaths</a:t>
            </a:r>
          </a:p>
        </p:txBody>
      </p:sp>
      <p:grpSp>
        <p:nvGrpSpPr>
          <p:cNvPr id="16" name="Group 15"/>
          <p:cNvGrpSpPr/>
          <p:nvPr/>
        </p:nvGrpSpPr>
        <p:grpSpPr>
          <a:xfrm>
            <a:off x="467544" y="3717032"/>
            <a:ext cx="1080120" cy="743423"/>
            <a:chOff x="1115616" y="2730100"/>
            <a:chExt cx="1669576" cy="914924"/>
          </a:xfrm>
        </p:grpSpPr>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15616" y="2730100"/>
              <a:ext cx="1669576" cy="9149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39752" y="3212976"/>
              <a:ext cx="360040" cy="360040"/>
            </a:xfrm>
            <a:prstGeom prst="rect">
              <a:avLst/>
            </a:prstGeom>
          </p:spPr>
        </p:pic>
      </p:grpSp>
      <p:grpSp>
        <p:nvGrpSpPr>
          <p:cNvPr id="18" name="Group 17"/>
          <p:cNvGrpSpPr/>
          <p:nvPr/>
        </p:nvGrpSpPr>
        <p:grpSpPr>
          <a:xfrm>
            <a:off x="1619672" y="1628800"/>
            <a:ext cx="1106448" cy="756084"/>
            <a:chOff x="2063755" y="1772816"/>
            <a:chExt cx="1138399" cy="720080"/>
          </a:xfrm>
        </p:grpSpPr>
        <p:pic>
          <p:nvPicPr>
            <p:cNvPr id="15" name="Picture 1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63755" y="1772816"/>
              <a:ext cx="1138399" cy="720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62058" y="2220972"/>
              <a:ext cx="421470" cy="240556"/>
            </a:xfrm>
            <a:prstGeom prst="rect">
              <a:avLst/>
            </a:prstGeom>
          </p:spPr>
        </p:pic>
      </p:grpSp>
      <p:grpSp>
        <p:nvGrpSpPr>
          <p:cNvPr id="21" name="Group 20"/>
          <p:cNvGrpSpPr/>
          <p:nvPr/>
        </p:nvGrpSpPr>
        <p:grpSpPr>
          <a:xfrm>
            <a:off x="611560" y="2612710"/>
            <a:ext cx="1101884" cy="744282"/>
            <a:chOff x="2699792" y="2921111"/>
            <a:chExt cx="965122" cy="651905"/>
          </a:xfrm>
        </p:grpSpPr>
        <p:pic>
          <p:nvPicPr>
            <p:cNvPr id="19" name="Picture 1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699792" y="2921111"/>
              <a:ext cx="965122" cy="6519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78216" y="3382146"/>
              <a:ext cx="557680" cy="190870"/>
            </a:xfrm>
            <a:prstGeom prst="rect">
              <a:avLst/>
            </a:prstGeom>
          </p:spPr>
        </p:pic>
      </p:grpSp>
      <p:grpSp>
        <p:nvGrpSpPr>
          <p:cNvPr id="25" name="Group 24"/>
          <p:cNvGrpSpPr/>
          <p:nvPr/>
        </p:nvGrpSpPr>
        <p:grpSpPr>
          <a:xfrm>
            <a:off x="611560" y="5301208"/>
            <a:ext cx="1098482" cy="745322"/>
            <a:chOff x="4788024" y="3072875"/>
            <a:chExt cx="1331640" cy="917838"/>
          </a:xfrm>
        </p:grpSpPr>
        <p:pic>
          <p:nvPicPr>
            <p:cNvPr id="22" name="Picture 21"/>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788024" y="3072875"/>
              <a:ext cx="1331640" cy="917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436096" y="3645024"/>
              <a:ext cx="640148" cy="297599"/>
            </a:xfrm>
            <a:prstGeom prst="rect">
              <a:avLst/>
            </a:prstGeom>
          </p:spPr>
        </p:pic>
      </p:grpSp>
      <p:grpSp>
        <p:nvGrpSpPr>
          <p:cNvPr id="29" name="Group 28"/>
          <p:cNvGrpSpPr/>
          <p:nvPr/>
        </p:nvGrpSpPr>
        <p:grpSpPr>
          <a:xfrm>
            <a:off x="5004048" y="4437112"/>
            <a:ext cx="1088740" cy="764586"/>
            <a:chOff x="6588224" y="4571538"/>
            <a:chExt cx="1307637" cy="918310"/>
          </a:xfrm>
        </p:grpSpPr>
        <p:pic>
          <p:nvPicPr>
            <p:cNvPr id="26" name="Picture 25"/>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588224" y="4571538"/>
              <a:ext cx="1307637" cy="9183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27"/>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847680" y="5280588"/>
              <a:ext cx="1009055" cy="164635"/>
            </a:xfrm>
            <a:prstGeom prst="rect">
              <a:avLst/>
            </a:prstGeom>
          </p:spPr>
        </p:pic>
      </p:grpSp>
      <p:grpSp>
        <p:nvGrpSpPr>
          <p:cNvPr id="32" name="Group 31"/>
          <p:cNvGrpSpPr/>
          <p:nvPr/>
        </p:nvGrpSpPr>
        <p:grpSpPr>
          <a:xfrm>
            <a:off x="4139952" y="5301208"/>
            <a:ext cx="1072809" cy="732576"/>
            <a:chOff x="5530358" y="4077072"/>
            <a:chExt cx="1264141" cy="863228"/>
          </a:xfrm>
        </p:grpSpPr>
        <p:pic>
          <p:nvPicPr>
            <p:cNvPr id="30" name="Picture 2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530358" y="4077072"/>
              <a:ext cx="1264141" cy="8632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Picture 3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861855" y="4653136"/>
              <a:ext cx="911025" cy="266328"/>
            </a:xfrm>
            <a:prstGeom prst="rect">
              <a:avLst/>
            </a:prstGeom>
          </p:spPr>
        </p:pic>
      </p:grpSp>
      <p:grpSp>
        <p:nvGrpSpPr>
          <p:cNvPr id="35" name="Group 34"/>
          <p:cNvGrpSpPr/>
          <p:nvPr/>
        </p:nvGrpSpPr>
        <p:grpSpPr>
          <a:xfrm>
            <a:off x="5148064" y="1626096"/>
            <a:ext cx="1080120" cy="717486"/>
            <a:chOff x="6156176" y="1916832"/>
            <a:chExt cx="1656759" cy="1100088"/>
          </a:xfrm>
        </p:grpSpPr>
        <p:pic>
          <p:nvPicPr>
            <p:cNvPr id="33" name="Picture 32"/>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156176" y="1916832"/>
              <a:ext cx="1656759" cy="1100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 name="Picture 33"/>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142937" y="2595384"/>
              <a:ext cx="633902" cy="372120"/>
            </a:xfrm>
            <a:prstGeom prst="rect">
              <a:avLst/>
            </a:prstGeom>
          </p:spPr>
        </p:pic>
      </p:grpSp>
      <p:sp>
        <p:nvSpPr>
          <p:cNvPr id="50" name="Rounded Rectangle 49"/>
          <p:cNvSpPr/>
          <p:nvPr/>
        </p:nvSpPr>
        <p:spPr>
          <a:xfrm>
            <a:off x="1701840" y="2622870"/>
            <a:ext cx="216024" cy="720080"/>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NL" sz="1400"/>
              <a:t>MSP</a:t>
            </a:r>
            <a:endParaRPr lang="nl-NL"/>
          </a:p>
        </p:txBody>
      </p:sp>
      <p:sp>
        <p:nvSpPr>
          <p:cNvPr id="51" name="Rounded Rectangle 50"/>
          <p:cNvSpPr/>
          <p:nvPr/>
        </p:nvSpPr>
        <p:spPr>
          <a:xfrm>
            <a:off x="1547664" y="3717032"/>
            <a:ext cx="216024" cy="720080"/>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NL" sz="1400"/>
              <a:t>MSP</a:t>
            </a:r>
            <a:endParaRPr lang="nl-NL"/>
          </a:p>
        </p:txBody>
      </p:sp>
      <p:sp>
        <p:nvSpPr>
          <p:cNvPr id="52" name="Rounded Rectangle 51"/>
          <p:cNvSpPr/>
          <p:nvPr/>
        </p:nvSpPr>
        <p:spPr>
          <a:xfrm>
            <a:off x="1691680" y="5301208"/>
            <a:ext cx="216024" cy="720080"/>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NL" sz="1400"/>
              <a:t>MSP</a:t>
            </a:r>
            <a:endParaRPr lang="nl-NL"/>
          </a:p>
        </p:txBody>
      </p:sp>
      <p:sp>
        <p:nvSpPr>
          <p:cNvPr id="56" name="Rounded Rectangle 55"/>
          <p:cNvSpPr/>
          <p:nvPr/>
        </p:nvSpPr>
        <p:spPr>
          <a:xfrm>
            <a:off x="3923928" y="5301208"/>
            <a:ext cx="216024" cy="720080"/>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NL" sz="1400"/>
              <a:t>MSP</a:t>
            </a:r>
            <a:endParaRPr lang="nl-NL"/>
          </a:p>
        </p:txBody>
      </p:sp>
      <p:pic>
        <p:nvPicPr>
          <p:cNvPr id="57" name="Picture 56" descr="SURFsara trans.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915815" y="3140968"/>
            <a:ext cx="792089" cy="295612"/>
          </a:xfrm>
          <a:prstGeom prst="rect">
            <a:avLst/>
          </a:prstGeom>
        </p:spPr>
      </p:pic>
      <p:sp>
        <p:nvSpPr>
          <p:cNvPr id="58" name="Rounded Rectangle 57"/>
          <p:cNvSpPr/>
          <p:nvPr/>
        </p:nvSpPr>
        <p:spPr>
          <a:xfrm rot="5400000">
            <a:off x="3239852" y="2456892"/>
            <a:ext cx="216024" cy="1008112"/>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NL" sz="1400"/>
              <a:t>MSP</a:t>
            </a:r>
            <a:endParaRPr lang="nl-NL"/>
          </a:p>
        </p:txBody>
      </p:sp>
      <p:sp>
        <p:nvSpPr>
          <p:cNvPr id="49" name="Rounded Rectangle 48"/>
          <p:cNvSpPr/>
          <p:nvPr/>
        </p:nvSpPr>
        <p:spPr>
          <a:xfrm>
            <a:off x="2699792" y="1659280"/>
            <a:ext cx="216024" cy="720080"/>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NL" sz="1400"/>
              <a:t>MSP</a:t>
            </a:r>
            <a:endParaRPr lang="nl-NL"/>
          </a:p>
        </p:txBody>
      </p:sp>
      <p:grpSp>
        <p:nvGrpSpPr>
          <p:cNvPr id="38" name="Group 37"/>
          <p:cNvGrpSpPr/>
          <p:nvPr/>
        </p:nvGrpSpPr>
        <p:grpSpPr>
          <a:xfrm>
            <a:off x="5251440" y="2924944"/>
            <a:ext cx="1080120" cy="735600"/>
            <a:chOff x="6444208" y="4672146"/>
            <a:chExt cx="1303928" cy="865053"/>
          </a:xfrm>
        </p:grpSpPr>
        <p:pic>
          <p:nvPicPr>
            <p:cNvPr id="36" name="Picture 35"/>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444208" y="4672146"/>
              <a:ext cx="1302791" cy="8650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6"/>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347620" y="5116717"/>
              <a:ext cx="400516" cy="400516"/>
            </a:xfrm>
            <a:prstGeom prst="rect">
              <a:avLst/>
            </a:prstGeom>
          </p:spPr>
        </p:pic>
      </p:grpSp>
      <p:sp>
        <p:nvSpPr>
          <p:cNvPr id="54" name="Rounded Rectangle 53"/>
          <p:cNvSpPr/>
          <p:nvPr/>
        </p:nvSpPr>
        <p:spPr>
          <a:xfrm>
            <a:off x="5035416" y="2924944"/>
            <a:ext cx="216024" cy="720080"/>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NL" sz="1400"/>
              <a:t>MSP</a:t>
            </a:r>
            <a:endParaRPr lang="nl-NL"/>
          </a:p>
        </p:txBody>
      </p:sp>
      <p:pic>
        <p:nvPicPr>
          <p:cNvPr id="5" name="Picture 4"/>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596336" y="5157192"/>
            <a:ext cx="1152128" cy="864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590936" y="5806152"/>
            <a:ext cx="1116000" cy="181350"/>
          </a:xfrm>
          <a:prstGeom prst="rect">
            <a:avLst/>
          </a:prstGeom>
        </p:spPr>
      </p:pic>
      <p:sp>
        <p:nvSpPr>
          <p:cNvPr id="64" name="Rounded Rectangle 63"/>
          <p:cNvSpPr/>
          <p:nvPr/>
        </p:nvSpPr>
        <p:spPr>
          <a:xfrm>
            <a:off x="7380312" y="5157192"/>
            <a:ext cx="216024" cy="720080"/>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NL" sz="1400"/>
              <a:t>MSP</a:t>
            </a:r>
            <a:endParaRPr lang="nl-NL"/>
          </a:p>
        </p:txBody>
      </p:sp>
      <p:sp>
        <p:nvSpPr>
          <p:cNvPr id="7" name="Rounded Rectangle 6"/>
          <p:cNvSpPr/>
          <p:nvPr/>
        </p:nvSpPr>
        <p:spPr>
          <a:xfrm>
            <a:off x="7452320" y="3695824"/>
            <a:ext cx="1152128" cy="86409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NL" sz="1200"/>
              <a:t>Sequencing service provider</a:t>
            </a:r>
          </a:p>
        </p:txBody>
      </p:sp>
      <p:grpSp>
        <p:nvGrpSpPr>
          <p:cNvPr id="81" name="Group 80"/>
          <p:cNvGrpSpPr/>
          <p:nvPr/>
        </p:nvGrpSpPr>
        <p:grpSpPr>
          <a:xfrm>
            <a:off x="4788024" y="2996952"/>
            <a:ext cx="2592288" cy="1842740"/>
            <a:chOff x="4788024" y="2996952"/>
            <a:chExt cx="2592288" cy="1842740"/>
          </a:xfrm>
        </p:grpSpPr>
        <p:grpSp>
          <p:nvGrpSpPr>
            <p:cNvPr id="62" name="Group 61"/>
            <p:cNvGrpSpPr/>
            <p:nvPr/>
          </p:nvGrpSpPr>
          <p:grpSpPr>
            <a:xfrm>
              <a:off x="4788024" y="4127748"/>
              <a:ext cx="1965425" cy="711944"/>
              <a:chOff x="4788024" y="4127748"/>
              <a:chExt cx="1965425" cy="711944"/>
            </a:xfrm>
          </p:grpSpPr>
          <p:cxnSp>
            <p:nvCxnSpPr>
              <p:cNvPr id="24" name="Curved Connector 23"/>
              <p:cNvCxnSpPr>
                <a:stCxn id="55" idx="1"/>
                <a:endCxn id="69" idx="1"/>
              </p:cNvCxnSpPr>
              <p:nvPr/>
            </p:nvCxnSpPr>
            <p:spPr>
              <a:xfrm rot="10800000" flipH="1">
                <a:off x="4788024" y="4127748"/>
                <a:ext cx="1872208" cy="669404"/>
              </a:xfrm>
              <a:prstGeom prst="curvedConnector3">
                <a:avLst>
                  <a:gd name="adj1" fmla="val -12210"/>
                </a:avLst>
              </a:prstGeom>
              <a:ln w="38100" cmpd="sng">
                <a:solidFill>
                  <a:srgbClr val="FFFF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82" name="Curved Connector 81"/>
              <p:cNvCxnSpPr/>
              <p:nvPr/>
            </p:nvCxnSpPr>
            <p:spPr>
              <a:xfrm rot="10800000" flipH="1">
                <a:off x="4839712" y="4148067"/>
                <a:ext cx="1872208" cy="669404"/>
              </a:xfrm>
              <a:prstGeom prst="curvedConnector3">
                <a:avLst>
                  <a:gd name="adj1" fmla="val -12210"/>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86" name="Curved Connector 85"/>
              <p:cNvCxnSpPr/>
              <p:nvPr/>
            </p:nvCxnSpPr>
            <p:spPr>
              <a:xfrm rot="10800000" flipH="1">
                <a:off x="4881241" y="4170288"/>
                <a:ext cx="1872208" cy="669404"/>
              </a:xfrm>
              <a:prstGeom prst="curvedConnector3">
                <a:avLst>
                  <a:gd name="adj1" fmla="val -12210"/>
                </a:avLst>
              </a:prstGeom>
              <a:ln w="38100" cmpd="sng">
                <a:solidFill>
                  <a:srgbClr val="FF6600"/>
                </a:solidFill>
                <a:headEnd type="none"/>
                <a:tailEnd type="none"/>
              </a:ln>
            </p:spPr>
            <p:style>
              <a:lnRef idx="2">
                <a:schemeClr val="accent1"/>
              </a:lnRef>
              <a:fillRef idx="0">
                <a:schemeClr val="accent1"/>
              </a:fillRef>
              <a:effectRef idx="1">
                <a:schemeClr val="accent1"/>
              </a:effectRef>
              <a:fontRef idx="minor">
                <a:schemeClr val="tx1"/>
              </a:fontRef>
            </p:style>
          </p:cxnSp>
        </p:grpSp>
        <p:sp>
          <p:nvSpPr>
            <p:cNvPr id="94" name="Rounded Rectangular Callout 93"/>
            <p:cNvSpPr/>
            <p:nvPr/>
          </p:nvSpPr>
          <p:spPr>
            <a:xfrm>
              <a:off x="6588224" y="2996952"/>
              <a:ext cx="792088" cy="504056"/>
            </a:xfrm>
            <a:prstGeom prst="wedgeRoundRectCallout">
              <a:avLst>
                <a:gd name="adj1" fmla="val -74278"/>
                <a:gd name="adj2" fmla="val 165701"/>
                <a:gd name="adj3" fmla="val 16667"/>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800"/>
                <a:t>2TB BAM files</a:t>
              </a:r>
            </a:p>
            <a:p>
              <a:pPr algn="ctr"/>
              <a:r>
                <a:rPr lang="nl-NL" sz="800"/>
                <a:t> at 2Gbit/s</a:t>
              </a:r>
            </a:p>
          </p:txBody>
        </p:sp>
      </p:grpSp>
      <p:pic>
        <p:nvPicPr>
          <p:cNvPr id="69" name="Picture 68" descr="NLlight2.eps"/>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6660232" y="3861048"/>
            <a:ext cx="533400" cy="533400"/>
          </a:xfrm>
          <a:prstGeom prst="rect">
            <a:avLst/>
          </a:prstGeom>
        </p:spPr>
      </p:pic>
      <p:sp>
        <p:nvSpPr>
          <p:cNvPr id="55" name="Rounded Rectangle 54"/>
          <p:cNvSpPr/>
          <p:nvPr/>
        </p:nvSpPr>
        <p:spPr>
          <a:xfrm>
            <a:off x="4788024" y="4437112"/>
            <a:ext cx="216024" cy="720080"/>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NL" sz="1400"/>
              <a:t>MSP</a:t>
            </a:r>
            <a:endParaRPr lang="nl-NL"/>
          </a:p>
        </p:txBody>
      </p:sp>
      <p:grpSp>
        <p:nvGrpSpPr>
          <p:cNvPr id="95" name="Group 94"/>
          <p:cNvGrpSpPr/>
          <p:nvPr/>
        </p:nvGrpSpPr>
        <p:grpSpPr>
          <a:xfrm flipV="1">
            <a:off x="4940424" y="2204864"/>
            <a:ext cx="1965425" cy="364904"/>
            <a:chOff x="4788024" y="4127748"/>
            <a:chExt cx="1965425" cy="711944"/>
          </a:xfrm>
        </p:grpSpPr>
        <p:cxnSp>
          <p:nvCxnSpPr>
            <p:cNvPr id="97" name="Curved Connector 96"/>
            <p:cNvCxnSpPr/>
            <p:nvPr/>
          </p:nvCxnSpPr>
          <p:spPr>
            <a:xfrm rot="10800000" flipH="1">
              <a:off x="4788024" y="4127748"/>
              <a:ext cx="1872208" cy="669404"/>
            </a:xfrm>
            <a:prstGeom prst="curvedConnector3">
              <a:avLst>
                <a:gd name="adj1" fmla="val -12210"/>
              </a:avLst>
            </a:prstGeom>
            <a:ln w="38100" cmpd="sng">
              <a:solidFill>
                <a:srgbClr val="FFFF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98" name="Curved Connector 97"/>
            <p:cNvCxnSpPr/>
            <p:nvPr/>
          </p:nvCxnSpPr>
          <p:spPr>
            <a:xfrm rot="10800000" flipH="1">
              <a:off x="4839712" y="4148067"/>
              <a:ext cx="1872208" cy="669404"/>
            </a:xfrm>
            <a:prstGeom prst="curvedConnector3">
              <a:avLst>
                <a:gd name="adj1" fmla="val -12210"/>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99" name="Curved Connector 98"/>
            <p:cNvCxnSpPr/>
            <p:nvPr/>
          </p:nvCxnSpPr>
          <p:spPr>
            <a:xfrm rot="10800000" flipH="1">
              <a:off x="4881241" y="4170288"/>
              <a:ext cx="1872208" cy="669404"/>
            </a:xfrm>
            <a:prstGeom prst="curvedConnector3">
              <a:avLst>
                <a:gd name="adj1" fmla="val -12210"/>
              </a:avLst>
            </a:prstGeom>
            <a:ln w="38100" cmpd="sng">
              <a:solidFill>
                <a:srgbClr val="FF6600"/>
              </a:solidFill>
              <a:headEnd type="none"/>
              <a:tailEnd type="none"/>
            </a:ln>
          </p:spPr>
          <p:style>
            <a:lnRef idx="2">
              <a:schemeClr val="accent1"/>
            </a:lnRef>
            <a:fillRef idx="0">
              <a:schemeClr val="accent1"/>
            </a:fillRef>
            <a:effectRef idx="1">
              <a:schemeClr val="accent1"/>
            </a:effectRef>
            <a:fontRef idx="minor">
              <a:schemeClr val="tx1"/>
            </a:fontRef>
          </p:style>
        </p:cxnSp>
      </p:grpSp>
      <p:grpSp>
        <p:nvGrpSpPr>
          <p:cNvPr id="100" name="Group 99"/>
          <p:cNvGrpSpPr/>
          <p:nvPr/>
        </p:nvGrpSpPr>
        <p:grpSpPr>
          <a:xfrm>
            <a:off x="7030025" y="2534424"/>
            <a:ext cx="432048" cy="51688"/>
            <a:chOff x="6948264" y="3305304"/>
            <a:chExt cx="432048" cy="51688"/>
          </a:xfrm>
        </p:grpSpPr>
        <p:cxnSp>
          <p:nvCxnSpPr>
            <p:cNvPr id="101" name="Straight Connector 100"/>
            <p:cNvCxnSpPr/>
            <p:nvPr/>
          </p:nvCxnSpPr>
          <p:spPr>
            <a:xfrm>
              <a:off x="6948264" y="3356992"/>
              <a:ext cx="432048" cy="0"/>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6948264" y="3326512"/>
              <a:ext cx="43204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6948264" y="3305304"/>
              <a:ext cx="432048"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grpSp>
      <p:sp>
        <p:nvSpPr>
          <p:cNvPr id="104" name="Rounded Rectangle 103"/>
          <p:cNvSpPr/>
          <p:nvPr/>
        </p:nvSpPr>
        <p:spPr>
          <a:xfrm>
            <a:off x="7462073" y="2132856"/>
            <a:ext cx="1152128" cy="86409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NL" sz="1200"/>
              <a:t>International</a:t>
            </a:r>
          </a:p>
          <a:p>
            <a:pPr algn="ctr"/>
            <a:r>
              <a:rPr lang="nl-NL" sz="1200"/>
              <a:t>Partner</a:t>
            </a:r>
          </a:p>
        </p:txBody>
      </p:sp>
      <p:pic>
        <p:nvPicPr>
          <p:cNvPr id="105" name="Picture 104" descr="NLlight2.eps"/>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6669985" y="2298080"/>
            <a:ext cx="533400" cy="533400"/>
          </a:xfrm>
          <a:prstGeom prst="rect">
            <a:avLst/>
          </a:prstGeom>
        </p:spPr>
      </p:pic>
      <p:sp>
        <p:nvSpPr>
          <p:cNvPr id="53" name="Rounded Rectangle 52"/>
          <p:cNvSpPr/>
          <p:nvPr/>
        </p:nvSpPr>
        <p:spPr>
          <a:xfrm>
            <a:off x="4932040" y="1626096"/>
            <a:ext cx="216024" cy="720080"/>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NL" sz="1400"/>
              <a:t>MSP</a:t>
            </a:r>
            <a:endParaRPr lang="nl-NL"/>
          </a:p>
        </p:txBody>
      </p:sp>
      <p:sp>
        <p:nvSpPr>
          <p:cNvPr id="72" name="Rounded Rectangular Callout 71"/>
          <p:cNvSpPr/>
          <p:nvPr/>
        </p:nvSpPr>
        <p:spPr>
          <a:xfrm>
            <a:off x="1958504" y="2348880"/>
            <a:ext cx="792088" cy="504056"/>
          </a:xfrm>
          <a:prstGeom prst="wedgeRoundRectCallout">
            <a:avLst>
              <a:gd name="adj1" fmla="val 35135"/>
              <a:gd name="adj2" fmla="val 110472"/>
              <a:gd name="adj3" fmla="val 16667"/>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800"/>
              <a:t>filetransfers radiology</a:t>
            </a:r>
          </a:p>
          <a:p>
            <a:pPr algn="ctr"/>
            <a:r>
              <a:rPr lang="nl-NL" sz="800"/>
              <a:t>at 3Gbit/s</a:t>
            </a:r>
          </a:p>
        </p:txBody>
      </p:sp>
      <p:sp>
        <p:nvSpPr>
          <p:cNvPr id="9" name="Slide Number Placeholder 8"/>
          <p:cNvSpPr>
            <a:spLocks noGrp="1"/>
          </p:cNvSpPr>
          <p:nvPr>
            <p:ph type="sldNum" sz="quarter" idx="12"/>
          </p:nvPr>
        </p:nvSpPr>
        <p:spPr/>
        <p:txBody>
          <a:bodyPr/>
          <a:lstStyle/>
          <a:p>
            <a:fld id="{B6B5D4A3-EC48-4948-B56B-369ED226E95B}" type="slidenum">
              <a:rPr lang="nl-NL" smtClean="0"/>
              <a:pPr/>
              <a:t>23</a:t>
            </a:fld>
            <a:endParaRPr lang="nl-NL" dirty="0"/>
          </a:p>
        </p:txBody>
      </p:sp>
    </p:spTree>
    <p:extLst>
      <p:ext uri="{BB962C8B-B14F-4D97-AF65-F5344CB8AC3E}">
        <p14:creationId xmlns:p14="http://schemas.microsoft.com/office/powerpoint/2010/main" val="12785130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2000"/>
                                        <p:tgtEl>
                                          <p:spTgt spid="79"/>
                                        </p:tgtEl>
                                      </p:cBhvr>
                                    </p:animEffect>
                                  </p:childTnLst>
                                </p:cTn>
                              </p:par>
                              <p:par>
                                <p:cTn id="8" presetID="22" presetClass="entr" presetSubtype="2"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wipe(right)">
                                      <p:cBhvr>
                                        <p:cTn id="10" dur="2000"/>
                                        <p:tgtEl>
                                          <p:spTgt spid="81"/>
                                        </p:tgtEl>
                                      </p:cBhvr>
                                    </p:animEffect>
                                  </p:childTnLst>
                                </p:cTn>
                              </p:par>
                              <p:par>
                                <p:cTn id="11" presetID="22" presetClass="entr" presetSubtype="8" fill="hold" nodeType="withEffect">
                                  <p:stCondLst>
                                    <p:cond delay="0"/>
                                  </p:stCondLst>
                                  <p:childTnLst>
                                    <p:set>
                                      <p:cBhvr>
                                        <p:cTn id="12" dur="1" fill="hold">
                                          <p:stCondLst>
                                            <p:cond delay="0"/>
                                          </p:stCondLst>
                                        </p:cTn>
                                        <p:tgtEl>
                                          <p:spTgt spid="95"/>
                                        </p:tgtEl>
                                        <p:attrNameLst>
                                          <p:attrName>style.visibility</p:attrName>
                                        </p:attrNameLst>
                                      </p:cBhvr>
                                      <p:to>
                                        <p:strVal val="visible"/>
                                      </p:to>
                                    </p:set>
                                    <p:animEffect transition="in" filter="wipe(left)">
                                      <p:cBhvr>
                                        <p:cTn id="13" dur="2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0" dirty="0"/>
              <a:t>Connectivity</a:t>
            </a:r>
            <a:r>
              <a:rPr lang="en-GB" sz="2800" noProof="0" dirty="0"/>
              <a:t/>
            </a:r>
            <a:br>
              <a:rPr lang="en-GB" sz="2800" noProof="0" dirty="0"/>
            </a:br>
            <a:r>
              <a:rPr lang="en-GB" sz="2800" noProof="0" dirty="0"/>
              <a:t>Multi Service Port - Lightpaths</a:t>
            </a:r>
          </a:p>
        </p:txBody>
      </p:sp>
      <p:sp>
        <p:nvSpPr>
          <p:cNvPr id="9" name="Slide Number Placeholder 8"/>
          <p:cNvSpPr>
            <a:spLocks noGrp="1"/>
          </p:cNvSpPr>
          <p:nvPr>
            <p:ph type="sldNum" sz="quarter" idx="12"/>
          </p:nvPr>
        </p:nvSpPr>
        <p:spPr/>
        <p:txBody>
          <a:bodyPr/>
          <a:lstStyle/>
          <a:p>
            <a:fld id="{B6B5D4A3-EC48-4948-B56B-369ED226E95B}" type="slidenum">
              <a:rPr lang="nl-NL" smtClean="0"/>
              <a:pPr/>
              <a:t>24</a:t>
            </a:fld>
            <a:endParaRPr lang="nl-NL" dirty="0"/>
          </a:p>
        </p:txBody>
      </p:sp>
      <p:grpSp>
        <p:nvGrpSpPr>
          <p:cNvPr id="83" name="Group 82"/>
          <p:cNvGrpSpPr/>
          <p:nvPr/>
        </p:nvGrpSpPr>
        <p:grpSpPr>
          <a:xfrm>
            <a:off x="1043608" y="1516158"/>
            <a:ext cx="6957391" cy="4442273"/>
            <a:chOff x="1043608" y="1516158"/>
            <a:chExt cx="6957391" cy="4442273"/>
          </a:xfrm>
        </p:grpSpPr>
        <p:grpSp>
          <p:nvGrpSpPr>
            <p:cNvPr id="16" name="Group 15"/>
            <p:cNvGrpSpPr/>
            <p:nvPr/>
          </p:nvGrpSpPr>
          <p:grpSpPr>
            <a:xfrm>
              <a:off x="1472792" y="4396084"/>
              <a:ext cx="1080120" cy="743423"/>
              <a:chOff x="1115618" y="2730101"/>
              <a:chExt cx="1669578" cy="914924"/>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5618" y="2730101"/>
                <a:ext cx="1669578" cy="9149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9752" y="3212976"/>
                <a:ext cx="360040" cy="360040"/>
              </a:xfrm>
              <a:prstGeom prst="rect">
                <a:avLst/>
              </a:prstGeom>
            </p:spPr>
          </p:pic>
        </p:grpSp>
        <p:grpSp>
          <p:nvGrpSpPr>
            <p:cNvPr id="18" name="Group 17"/>
            <p:cNvGrpSpPr/>
            <p:nvPr/>
          </p:nvGrpSpPr>
          <p:grpSpPr>
            <a:xfrm>
              <a:off x="2339752" y="1811252"/>
              <a:ext cx="1106448" cy="756084"/>
              <a:chOff x="2063753" y="1772814"/>
              <a:chExt cx="1138398" cy="720079"/>
            </a:xfrm>
          </p:grpSpPr>
          <p:pic>
            <p:nvPicPr>
              <p:cNvPr id="15" name="Picture 1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63753" y="1772814"/>
                <a:ext cx="1138398" cy="7200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62058" y="2220972"/>
                <a:ext cx="421470" cy="240556"/>
              </a:xfrm>
              <a:prstGeom prst="rect">
                <a:avLst/>
              </a:prstGeom>
            </p:spPr>
          </p:pic>
        </p:grpSp>
        <p:grpSp>
          <p:nvGrpSpPr>
            <p:cNvPr id="21" name="Group 20"/>
            <p:cNvGrpSpPr/>
            <p:nvPr/>
          </p:nvGrpSpPr>
          <p:grpSpPr>
            <a:xfrm>
              <a:off x="1160803" y="2914243"/>
              <a:ext cx="1101885" cy="744284"/>
              <a:chOff x="2699791" y="2921110"/>
              <a:chExt cx="965122" cy="651906"/>
            </a:xfrm>
          </p:grpSpPr>
          <p:pic>
            <p:nvPicPr>
              <p:cNvPr id="19" name="Picture 1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699791" y="2921110"/>
                <a:ext cx="965122" cy="6519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78216" y="3382146"/>
                <a:ext cx="557680" cy="190870"/>
              </a:xfrm>
              <a:prstGeom prst="rect">
                <a:avLst/>
              </a:prstGeom>
            </p:spPr>
          </p:pic>
        </p:grpSp>
        <p:grpSp>
          <p:nvGrpSpPr>
            <p:cNvPr id="25" name="Group 24"/>
            <p:cNvGrpSpPr/>
            <p:nvPr/>
          </p:nvGrpSpPr>
          <p:grpSpPr>
            <a:xfrm>
              <a:off x="2896958" y="5213109"/>
              <a:ext cx="1098482" cy="745322"/>
              <a:chOff x="4788023" y="3072880"/>
              <a:chExt cx="1331640" cy="917839"/>
            </a:xfrm>
          </p:grpSpPr>
          <p:pic>
            <p:nvPicPr>
              <p:cNvPr id="22" name="Picture 2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788023" y="3072880"/>
                <a:ext cx="1331640" cy="9178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36097" y="3645024"/>
                <a:ext cx="640148" cy="297600"/>
              </a:xfrm>
              <a:prstGeom prst="rect">
                <a:avLst/>
              </a:prstGeom>
            </p:spPr>
          </p:pic>
        </p:grpSp>
        <p:grpSp>
          <p:nvGrpSpPr>
            <p:cNvPr id="29" name="Group 28"/>
            <p:cNvGrpSpPr/>
            <p:nvPr/>
          </p:nvGrpSpPr>
          <p:grpSpPr>
            <a:xfrm>
              <a:off x="5737641" y="1802749"/>
              <a:ext cx="1088740" cy="764586"/>
              <a:chOff x="6588227" y="4571548"/>
              <a:chExt cx="1307637" cy="918312"/>
            </a:xfrm>
          </p:grpSpPr>
          <p:pic>
            <p:nvPicPr>
              <p:cNvPr id="26" name="Picture 25"/>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588227" y="4571548"/>
                <a:ext cx="1307637" cy="918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27"/>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847681" y="5280588"/>
                <a:ext cx="1009055" cy="164635"/>
              </a:xfrm>
              <a:prstGeom prst="rect">
                <a:avLst/>
              </a:prstGeom>
            </p:spPr>
          </p:pic>
        </p:grpSp>
        <p:grpSp>
          <p:nvGrpSpPr>
            <p:cNvPr id="32" name="Group 31"/>
            <p:cNvGrpSpPr/>
            <p:nvPr/>
          </p:nvGrpSpPr>
          <p:grpSpPr>
            <a:xfrm>
              <a:off x="4838098" y="5033241"/>
              <a:ext cx="1072809" cy="732576"/>
              <a:chOff x="5530360" y="4077078"/>
              <a:chExt cx="1264141" cy="863229"/>
            </a:xfrm>
          </p:grpSpPr>
          <p:pic>
            <p:nvPicPr>
              <p:cNvPr id="30" name="Picture 2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530360" y="4077078"/>
                <a:ext cx="1264141" cy="8632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Picture 3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861855" y="4653136"/>
                <a:ext cx="911025" cy="266329"/>
              </a:xfrm>
              <a:prstGeom prst="rect">
                <a:avLst/>
              </a:prstGeom>
            </p:spPr>
          </p:pic>
        </p:grpSp>
        <p:grpSp>
          <p:nvGrpSpPr>
            <p:cNvPr id="35" name="Group 34"/>
            <p:cNvGrpSpPr/>
            <p:nvPr/>
          </p:nvGrpSpPr>
          <p:grpSpPr>
            <a:xfrm>
              <a:off x="6516216" y="4638796"/>
              <a:ext cx="1080120" cy="717486"/>
              <a:chOff x="6156174" y="1916834"/>
              <a:chExt cx="1656758" cy="1100089"/>
            </a:xfrm>
          </p:grpSpPr>
          <p:pic>
            <p:nvPicPr>
              <p:cNvPr id="33" name="Picture 32"/>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156174" y="1916834"/>
                <a:ext cx="1656758" cy="11000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 name="Picture 33"/>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142936" y="2595384"/>
                <a:ext cx="633902" cy="372121"/>
              </a:xfrm>
              <a:prstGeom prst="rect">
                <a:avLst/>
              </a:prstGeom>
            </p:spPr>
          </p:pic>
        </p:grpSp>
        <p:pic>
          <p:nvPicPr>
            <p:cNvPr id="57" name="Picture 56" descr="SURFsara trans.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127422" y="1927223"/>
              <a:ext cx="1123094" cy="419145"/>
            </a:xfrm>
            <a:prstGeom prst="rect">
              <a:avLst/>
            </a:prstGeom>
          </p:spPr>
        </p:pic>
        <p:grpSp>
          <p:nvGrpSpPr>
            <p:cNvPr id="38" name="Group 37"/>
            <p:cNvGrpSpPr/>
            <p:nvPr/>
          </p:nvGrpSpPr>
          <p:grpSpPr>
            <a:xfrm>
              <a:off x="6633794" y="2957975"/>
              <a:ext cx="1080122" cy="735600"/>
              <a:chOff x="6444206" y="4672143"/>
              <a:chExt cx="1303930" cy="865052"/>
            </a:xfrm>
          </p:grpSpPr>
          <p:pic>
            <p:nvPicPr>
              <p:cNvPr id="36" name="Picture 35"/>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444206" y="4672143"/>
                <a:ext cx="1302790" cy="8650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6"/>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347620" y="5116717"/>
                <a:ext cx="400516" cy="400516"/>
              </a:xfrm>
              <a:prstGeom prst="rect">
                <a:avLst/>
              </a:prstGeom>
            </p:spPr>
          </p:pic>
        </p:grpSp>
        <p:sp>
          <p:nvSpPr>
            <p:cNvPr id="8" name="Cloud 7"/>
            <p:cNvSpPr/>
            <p:nvPr/>
          </p:nvSpPr>
          <p:spPr>
            <a:xfrm>
              <a:off x="3009917" y="2977198"/>
              <a:ext cx="3024336" cy="1654281"/>
            </a:xfrm>
            <a:prstGeom prst="cloud">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rotWithShape="1">
            <a:blip r:embed="rId20" cstate="print">
              <a:extLst>
                <a:ext uri="{28A0092B-C50C-407E-A947-70E740481C1C}">
                  <a14:useLocalDpi xmlns:a14="http://schemas.microsoft.com/office/drawing/2010/main"/>
                </a:ext>
              </a:extLst>
            </a:blip>
            <a:srcRect l="32583" t="36886" r="32930" b="27016"/>
            <a:stretch/>
          </p:blipFill>
          <p:spPr>
            <a:xfrm>
              <a:off x="3844706" y="4083331"/>
              <a:ext cx="1210225" cy="631422"/>
            </a:xfrm>
            <a:prstGeom prst="rect">
              <a:avLst/>
            </a:prstGeom>
          </p:spPr>
        </p:pic>
        <p:sp>
          <p:nvSpPr>
            <p:cNvPr id="43" name="Arc 42"/>
            <p:cNvSpPr/>
            <p:nvPr/>
          </p:nvSpPr>
          <p:spPr>
            <a:xfrm>
              <a:off x="2229555" y="2575340"/>
              <a:ext cx="1982405" cy="925668"/>
            </a:xfrm>
            <a:prstGeom prst="arc">
              <a:avLst>
                <a:gd name="adj1" fmla="val 16690373"/>
                <a:gd name="adj2" fmla="val 0"/>
              </a:avLst>
            </a:prstGeom>
            <a:ln w="1905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Arc 122"/>
            <p:cNvSpPr/>
            <p:nvPr/>
          </p:nvSpPr>
          <p:spPr>
            <a:xfrm>
              <a:off x="3369156" y="1566929"/>
              <a:ext cx="1345494" cy="2091593"/>
            </a:xfrm>
            <a:prstGeom prst="arc">
              <a:avLst>
                <a:gd name="adj1" fmla="val 19737440"/>
                <a:gd name="adj2" fmla="val 2315263"/>
              </a:avLst>
            </a:prstGeom>
            <a:ln w="1905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Arc 123"/>
            <p:cNvSpPr/>
            <p:nvPr/>
          </p:nvSpPr>
          <p:spPr>
            <a:xfrm>
              <a:off x="1204963" y="3355239"/>
              <a:ext cx="2404728" cy="882487"/>
            </a:xfrm>
            <a:prstGeom prst="arc">
              <a:avLst>
                <a:gd name="adj1" fmla="val 15008122"/>
                <a:gd name="adj2" fmla="val 20420311"/>
              </a:avLst>
            </a:prstGeom>
            <a:ln w="1905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Arc 125"/>
            <p:cNvSpPr/>
            <p:nvPr/>
          </p:nvSpPr>
          <p:spPr>
            <a:xfrm>
              <a:off x="4933490" y="4052233"/>
              <a:ext cx="2122455" cy="1130590"/>
            </a:xfrm>
            <a:prstGeom prst="arc">
              <a:avLst>
                <a:gd name="adj1" fmla="val 15304677"/>
                <a:gd name="adj2" fmla="val 21592075"/>
              </a:avLst>
            </a:prstGeom>
            <a:ln w="1905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Arc 126"/>
            <p:cNvSpPr/>
            <p:nvPr/>
          </p:nvSpPr>
          <p:spPr>
            <a:xfrm rot="900000">
              <a:off x="4427602" y="1601248"/>
              <a:ext cx="1468940" cy="2091593"/>
            </a:xfrm>
            <a:prstGeom prst="arc">
              <a:avLst>
                <a:gd name="adj1" fmla="val 20280903"/>
                <a:gd name="adj2" fmla="val 1687716"/>
              </a:avLst>
            </a:prstGeom>
            <a:ln w="1905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Arc 127"/>
            <p:cNvSpPr/>
            <p:nvPr/>
          </p:nvSpPr>
          <p:spPr>
            <a:xfrm rot="4500000">
              <a:off x="5402752" y="1674483"/>
              <a:ext cx="1517896" cy="2118320"/>
            </a:xfrm>
            <a:prstGeom prst="arc">
              <a:avLst>
                <a:gd name="adj1" fmla="val 20280903"/>
                <a:gd name="adj2" fmla="val 1687716"/>
              </a:avLst>
            </a:prstGeom>
            <a:ln w="1905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9" name="Arc 128"/>
            <p:cNvSpPr/>
            <p:nvPr/>
          </p:nvSpPr>
          <p:spPr>
            <a:xfrm>
              <a:off x="3918651" y="3641325"/>
              <a:ext cx="1517896" cy="2118320"/>
            </a:xfrm>
            <a:prstGeom prst="arc">
              <a:avLst>
                <a:gd name="adj1" fmla="val 20280903"/>
                <a:gd name="adj2" fmla="val 1687716"/>
              </a:avLst>
            </a:prstGeom>
            <a:ln w="1905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0" name="Arc 129"/>
            <p:cNvSpPr/>
            <p:nvPr/>
          </p:nvSpPr>
          <p:spPr>
            <a:xfrm rot="1105729">
              <a:off x="2181850" y="3607773"/>
              <a:ext cx="1517896" cy="2118320"/>
            </a:xfrm>
            <a:prstGeom prst="arc">
              <a:avLst>
                <a:gd name="adj1" fmla="val 19821844"/>
                <a:gd name="adj2" fmla="val 1687716"/>
              </a:avLst>
            </a:prstGeom>
            <a:ln w="1905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Arc 133"/>
            <p:cNvSpPr/>
            <p:nvPr/>
          </p:nvSpPr>
          <p:spPr>
            <a:xfrm rot="3805729">
              <a:off x="1997336" y="2683426"/>
              <a:ext cx="1517896" cy="2457560"/>
            </a:xfrm>
            <a:prstGeom prst="arc">
              <a:avLst>
                <a:gd name="adj1" fmla="val 19821844"/>
                <a:gd name="adj2" fmla="val 2355562"/>
              </a:avLst>
            </a:prstGeom>
            <a:ln w="1905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5" name="Picture 134"/>
            <p:cNvPicPr>
              <a:picLocks noChangeAspect="1"/>
            </p:cNvPicPr>
            <p:nvPr/>
          </p:nvPicPr>
          <p:blipFill rotWithShape="1">
            <a:blip r:embed="rId21" cstate="print">
              <a:extLst>
                <a:ext uri="{28A0092B-C50C-407E-A947-70E740481C1C}">
                  <a14:useLocalDpi xmlns:a14="http://schemas.microsoft.com/office/drawing/2010/main"/>
                </a:ext>
              </a:extLst>
            </a:blip>
            <a:srcRect l="5478" t="25850" r="5370" b="35300"/>
            <a:stretch/>
          </p:blipFill>
          <p:spPr>
            <a:xfrm>
              <a:off x="1043608" y="1516158"/>
              <a:ext cx="6957391" cy="4157369"/>
            </a:xfrm>
            <a:prstGeom prst="rect">
              <a:avLst/>
            </a:prstGeom>
          </p:spPr>
        </p:pic>
        <p:sp>
          <p:nvSpPr>
            <p:cNvPr id="80" name="TextBox 79"/>
            <p:cNvSpPr txBox="1"/>
            <p:nvPr/>
          </p:nvSpPr>
          <p:spPr>
            <a:xfrm rot="20700000">
              <a:off x="4031051" y="3494478"/>
              <a:ext cx="744306" cy="369332"/>
            </a:xfrm>
            <a:prstGeom prst="rect">
              <a:avLst/>
            </a:prstGeom>
            <a:noFill/>
          </p:spPr>
          <p:txBody>
            <a:bodyPr wrap="none" rtlCol="0">
              <a:spAutoFit/>
            </a:bodyPr>
            <a:lstStyle/>
            <a:p>
              <a:r>
                <a:rPr lang="en-US" dirty="0" smtClean="0"/>
                <a:t>E-LAN</a:t>
              </a:r>
              <a:endParaRPr lang="en-US" dirty="0"/>
            </a:p>
          </p:txBody>
        </p:sp>
      </p:grpSp>
    </p:spTree>
    <p:extLst>
      <p:ext uri="{BB962C8B-B14F-4D97-AF65-F5344CB8AC3E}">
        <p14:creationId xmlns:p14="http://schemas.microsoft.com/office/powerpoint/2010/main" val="21118755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noProof="0" dirty="0"/>
              <a:t>Connectivity</a:t>
            </a:r>
            <a:r>
              <a:rPr lang="en-GB" noProof="0" dirty="0"/>
              <a:t/>
            </a:r>
            <a:br>
              <a:rPr lang="en-GB" noProof="0" dirty="0"/>
            </a:br>
            <a:r>
              <a:rPr lang="en-GB" sz="3100" noProof="0" dirty="0" smtClean="0"/>
              <a:t>Showcase Lightpaths</a:t>
            </a:r>
            <a:endParaRPr lang="en-GB" sz="3100" noProof="0" dirty="0"/>
          </a:p>
        </p:txBody>
      </p:sp>
      <p:sp>
        <p:nvSpPr>
          <p:cNvPr id="9" name="Content Placeholder 8"/>
          <p:cNvSpPr>
            <a:spLocks noGrp="1"/>
          </p:cNvSpPr>
          <p:nvPr>
            <p:ph idx="1"/>
          </p:nvPr>
        </p:nvSpPr>
        <p:spPr>
          <a:xfrm>
            <a:off x="457200" y="1600200"/>
            <a:ext cx="8229600" cy="4637112"/>
          </a:xfrm>
        </p:spPr>
        <p:txBody>
          <a:bodyPr>
            <a:normAutofit fontScale="77500" lnSpcReduction="20000"/>
          </a:bodyPr>
          <a:lstStyle/>
          <a:p>
            <a:pPr marL="0" indent="0">
              <a:buNone/>
            </a:pPr>
            <a:endParaRPr lang="en-GB" sz="2000" noProof="0" dirty="0"/>
          </a:p>
          <a:p>
            <a:pPr marL="0" indent="0">
              <a:buNone/>
            </a:pPr>
            <a:r>
              <a:rPr lang="en-GB" sz="2000" noProof="0" dirty="0"/>
              <a:t>	</a:t>
            </a:r>
            <a:r>
              <a:rPr lang="en-GB" sz="1400" noProof="0" dirty="0" smtClean="0"/>
              <a:t>Patrick </a:t>
            </a:r>
            <a:r>
              <a:rPr lang="en-GB" sz="1400" noProof="0" dirty="0" err="1" smtClean="0"/>
              <a:t>Kemmeren</a:t>
            </a:r>
            <a:endParaRPr lang="en-GB" sz="1400" noProof="0" dirty="0"/>
          </a:p>
          <a:p>
            <a:pPr marL="0" indent="0">
              <a:buNone/>
            </a:pPr>
            <a:r>
              <a:rPr lang="en-GB" sz="1400" noProof="0" dirty="0"/>
              <a:t>A	Assistant Professor </a:t>
            </a:r>
          </a:p>
          <a:p>
            <a:pPr marL="0" indent="0">
              <a:buNone/>
            </a:pPr>
            <a:r>
              <a:rPr lang="en-GB" sz="1400" noProof="0" dirty="0"/>
              <a:t>	Department of Molecular Cancer Research</a:t>
            </a:r>
          </a:p>
          <a:p>
            <a:pPr marL="0" indent="0">
              <a:buNone/>
            </a:pPr>
            <a:r>
              <a:rPr lang="en-GB" sz="1400" noProof="0" dirty="0"/>
              <a:t>	UMC Utrecht</a:t>
            </a:r>
          </a:p>
          <a:p>
            <a:pPr marL="0" indent="0">
              <a:buNone/>
            </a:pPr>
            <a:endParaRPr lang="en-GB" sz="2000" noProof="0" dirty="0"/>
          </a:p>
          <a:p>
            <a:pPr marL="0" indent="0">
              <a:buNone/>
            </a:pPr>
            <a:r>
              <a:rPr lang="en-GB" sz="2600" noProof="0" dirty="0" err="1" smtClean="0"/>
              <a:t>Th</a:t>
            </a:r>
            <a:r>
              <a:rPr lang="en-GB" sz="2600" dirty="0" smtClean="0"/>
              <a:t>e challenge</a:t>
            </a:r>
            <a:endParaRPr lang="en-GB" sz="2600" noProof="0" dirty="0"/>
          </a:p>
          <a:p>
            <a:pPr marL="0" indent="0">
              <a:buNone/>
            </a:pPr>
            <a:r>
              <a:rPr lang="en-GB" sz="1900" noProof="0" dirty="0"/>
              <a:t>The Netherlands Genome (GO-NL) Project</a:t>
            </a:r>
          </a:p>
          <a:p>
            <a:pPr marL="0" indent="0">
              <a:buNone/>
            </a:pPr>
            <a:r>
              <a:rPr lang="en-GB" sz="1900" noProof="0" dirty="0"/>
              <a:t>Data </a:t>
            </a:r>
            <a:r>
              <a:rPr lang="en-GB" sz="1900" noProof="0" dirty="0" smtClean="0"/>
              <a:t>from Amsterdam</a:t>
            </a:r>
            <a:r>
              <a:rPr lang="en-GB" sz="1900" noProof="0" dirty="0"/>
              <a:t>, Rotterdam, Groningen &amp; Leiden</a:t>
            </a:r>
            <a:r>
              <a:rPr lang="en-GB" sz="1900" noProof="0" dirty="0">
                <a:effectLst/>
              </a:rPr>
              <a:t> </a:t>
            </a:r>
          </a:p>
          <a:p>
            <a:pPr marL="0" indent="0">
              <a:buNone/>
            </a:pPr>
            <a:r>
              <a:rPr lang="en-GB" sz="1900" noProof="0" dirty="0"/>
              <a:t>Share +750 files, +100TB</a:t>
            </a:r>
          </a:p>
          <a:p>
            <a:pPr marL="0" indent="0">
              <a:buNone/>
            </a:pPr>
            <a:endParaRPr lang="en-GB" sz="2600" noProof="0" dirty="0"/>
          </a:p>
          <a:p>
            <a:pPr marL="0" indent="0">
              <a:buNone/>
            </a:pPr>
            <a:r>
              <a:rPr lang="en-GB" sz="2600" dirty="0" smtClean="0"/>
              <a:t>e-Infrastructure </a:t>
            </a:r>
            <a:r>
              <a:rPr lang="en-GB" sz="2600" noProof="0" dirty="0" smtClean="0"/>
              <a:t>needed</a:t>
            </a:r>
            <a:endParaRPr lang="en-GB" sz="2600" noProof="0" dirty="0"/>
          </a:p>
          <a:p>
            <a:pPr marL="0" indent="0">
              <a:buNone/>
            </a:pPr>
            <a:r>
              <a:rPr lang="en-GB" sz="1900" dirty="0"/>
              <a:t>F</a:t>
            </a:r>
            <a:r>
              <a:rPr lang="en-GB" sz="1900" noProof="0" dirty="0" err="1" smtClean="0"/>
              <a:t>ast</a:t>
            </a:r>
            <a:r>
              <a:rPr lang="en-GB" sz="1900" noProof="0" dirty="0" smtClean="0"/>
              <a:t>, reliable and secure data </a:t>
            </a:r>
            <a:r>
              <a:rPr lang="en-GB" sz="1900" noProof="0" dirty="0"/>
              <a:t>transfer </a:t>
            </a:r>
          </a:p>
          <a:p>
            <a:pPr marL="0" indent="0">
              <a:buNone/>
            </a:pPr>
            <a:r>
              <a:rPr lang="en-GB" sz="1900" noProof="0" dirty="0"/>
              <a:t>A fast HPC cluster to analyse data</a:t>
            </a:r>
          </a:p>
          <a:p>
            <a:pPr marL="0" indent="0">
              <a:buNone/>
            </a:pPr>
            <a:endParaRPr lang="en-GB" sz="1900" noProof="0" dirty="0">
              <a:sym typeface="Wingdings"/>
            </a:endParaRPr>
          </a:p>
          <a:p>
            <a:pPr marL="0" indent="0">
              <a:buNone/>
            </a:pPr>
            <a:r>
              <a:rPr lang="en-GB" sz="2600" noProof="0" dirty="0" smtClean="0">
                <a:sym typeface="Wingdings"/>
              </a:rPr>
              <a:t>Solution(s)</a:t>
            </a:r>
            <a:endParaRPr lang="en-GB" sz="2600" noProof="0" dirty="0">
              <a:sym typeface="Wingdings"/>
            </a:endParaRPr>
          </a:p>
          <a:p>
            <a:pPr marL="0" indent="0">
              <a:buNone/>
            </a:pPr>
            <a:r>
              <a:rPr lang="en-GB" sz="1900" noProof="0" dirty="0">
                <a:sym typeface="Wingdings"/>
              </a:rPr>
              <a:t>10GB Lightpath</a:t>
            </a:r>
            <a:endParaRPr lang="en-GB" sz="1900" noProof="0" dirty="0"/>
          </a:p>
          <a:p>
            <a:pPr marL="0" indent="0">
              <a:buNone/>
            </a:pPr>
            <a:r>
              <a:rPr lang="en-GB" sz="1900" noProof="0" dirty="0"/>
              <a:t>HPC cluster at SURFsara</a:t>
            </a:r>
          </a:p>
          <a:p>
            <a:pPr marL="0" indent="0">
              <a:buNone/>
            </a:pPr>
            <a:r>
              <a:rPr lang="en-GB" sz="1900" dirty="0"/>
              <a:t>L</a:t>
            </a:r>
            <a:r>
              <a:rPr lang="en-GB" sz="1900" noProof="0" dirty="0" err="1" smtClean="0"/>
              <a:t>ifescience</a:t>
            </a:r>
            <a:r>
              <a:rPr lang="en-GB" sz="1900" noProof="0" dirty="0" smtClean="0"/>
              <a:t> support</a:t>
            </a:r>
            <a:endParaRPr lang="en-GB" sz="1900" noProof="0" dirty="0"/>
          </a:p>
          <a:p>
            <a:pPr marL="0" indent="0">
              <a:buNone/>
            </a:pPr>
            <a:endParaRPr lang="en-GB" sz="1900" noProof="0" dirty="0"/>
          </a:p>
        </p:txBody>
      </p:sp>
      <p:pic>
        <p:nvPicPr>
          <p:cNvPr id="3" name="Picture 2"/>
          <p:cNvPicPr>
            <a:picLocks noChangeAspect="1"/>
          </p:cNvPicPr>
          <p:nvPr/>
        </p:nvPicPr>
        <p:blipFill rotWithShape="1">
          <a:blip r:embed="rId3" cstate="screen">
            <a:grayscl/>
            <a:extLst>
              <a:ext uri="{28A0092B-C50C-407E-A947-70E740481C1C}">
                <a14:useLocalDpi xmlns:a14="http://schemas.microsoft.com/office/drawing/2010/main"/>
              </a:ext>
            </a:extLst>
          </a:blip>
          <a:srcRect/>
          <a:stretch/>
        </p:blipFill>
        <p:spPr>
          <a:xfrm>
            <a:off x="486998" y="1772816"/>
            <a:ext cx="914287" cy="917281"/>
          </a:xfrm>
          <a:prstGeom prst="ellipse">
            <a:avLst/>
          </a:prstGeom>
        </p:spPr>
      </p:pic>
      <p:grpSp>
        <p:nvGrpSpPr>
          <p:cNvPr id="38" name="Group 37"/>
          <p:cNvGrpSpPr/>
          <p:nvPr/>
        </p:nvGrpSpPr>
        <p:grpSpPr>
          <a:xfrm>
            <a:off x="6084168" y="3140968"/>
            <a:ext cx="1872208" cy="2531328"/>
            <a:chOff x="2411760" y="3140968"/>
            <a:chExt cx="1872208" cy="2531328"/>
          </a:xfrm>
        </p:grpSpPr>
        <p:grpSp>
          <p:nvGrpSpPr>
            <p:cNvPr id="40" name="Group 39"/>
            <p:cNvGrpSpPr/>
            <p:nvPr/>
          </p:nvGrpSpPr>
          <p:grpSpPr>
            <a:xfrm>
              <a:off x="2555776" y="3284984"/>
              <a:ext cx="1121648" cy="2387312"/>
              <a:chOff x="2555776" y="3284984"/>
              <a:chExt cx="1121648" cy="2387312"/>
            </a:xfrm>
          </p:grpSpPr>
          <p:cxnSp>
            <p:nvCxnSpPr>
              <p:cNvPr id="46" name="Curved Connector 45"/>
              <p:cNvCxnSpPr/>
              <p:nvPr/>
            </p:nvCxnSpPr>
            <p:spPr>
              <a:xfrm flipV="1">
                <a:off x="2583702" y="3325982"/>
                <a:ext cx="1053598" cy="2345800"/>
              </a:xfrm>
              <a:prstGeom prst="curvedConnector3">
                <a:avLst>
                  <a:gd name="adj1" fmla="val 18929"/>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7" name="Curved Connector 46"/>
              <p:cNvCxnSpPr/>
              <p:nvPr/>
            </p:nvCxnSpPr>
            <p:spPr>
              <a:xfrm flipV="1">
                <a:off x="2623826" y="3326496"/>
                <a:ext cx="1053598" cy="2345800"/>
              </a:xfrm>
              <a:prstGeom prst="curvedConnector3">
                <a:avLst>
                  <a:gd name="adj1" fmla="val 18929"/>
                </a:avLst>
              </a:prstGeom>
              <a:ln w="38100" cmpd="sng">
                <a:solidFill>
                  <a:srgbClr val="FFFF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8" name="Curved Connector 47"/>
              <p:cNvCxnSpPr/>
              <p:nvPr/>
            </p:nvCxnSpPr>
            <p:spPr>
              <a:xfrm flipV="1">
                <a:off x="2555776" y="3284984"/>
                <a:ext cx="1053598" cy="2345800"/>
              </a:xfrm>
              <a:prstGeom prst="curvedConnector3">
                <a:avLst>
                  <a:gd name="adj1" fmla="val 19736"/>
                </a:avLst>
              </a:prstGeom>
              <a:ln w="38100" cmpd="sng">
                <a:solidFill>
                  <a:srgbClr val="FF6600"/>
                </a:solidFill>
                <a:headEnd type="none"/>
                <a:tailEnd type="none"/>
              </a:ln>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flipV="1">
              <a:off x="2411760" y="3140968"/>
              <a:ext cx="1872208" cy="1080120"/>
              <a:chOff x="2473608" y="4087232"/>
              <a:chExt cx="2581240" cy="1605384"/>
            </a:xfrm>
          </p:grpSpPr>
          <p:grpSp>
            <p:nvGrpSpPr>
              <p:cNvPr id="42" name="Group 41"/>
              <p:cNvGrpSpPr/>
              <p:nvPr/>
            </p:nvGrpSpPr>
            <p:grpSpPr>
              <a:xfrm>
                <a:off x="2516064" y="4087232"/>
                <a:ext cx="2538784" cy="1578501"/>
                <a:chOff x="2516064" y="4087232"/>
                <a:chExt cx="2538784" cy="1578501"/>
              </a:xfrm>
            </p:grpSpPr>
            <p:cxnSp>
              <p:nvCxnSpPr>
                <p:cNvPr id="44" name="Curved Connector 43"/>
                <p:cNvCxnSpPr/>
                <p:nvPr/>
              </p:nvCxnSpPr>
              <p:spPr>
                <a:xfrm>
                  <a:off x="2516064" y="4127542"/>
                  <a:ext cx="2517858" cy="1538191"/>
                </a:xfrm>
                <a:prstGeom prst="curvedConnector3">
                  <a:avLst>
                    <a:gd name="adj1" fmla="val 18929"/>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5" name="Curved Connector 44"/>
                <p:cNvCxnSpPr/>
                <p:nvPr/>
              </p:nvCxnSpPr>
              <p:spPr>
                <a:xfrm>
                  <a:off x="2536990" y="4087232"/>
                  <a:ext cx="2517858" cy="1538191"/>
                </a:xfrm>
                <a:prstGeom prst="curvedConnector3">
                  <a:avLst>
                    <a:gd name="adj1" fmla="val 18929"/>
                  </a:avLst>
                </a:prstGeom>
                <a:ln w="38100" cmpd="sng">
                  <a:solidFill>
                    <a:srgbClr val="FFFF00"/>
                  </a:solidFill>
                  <a:headEnd type="none"/>
                  <a:tailEnd type="none"/>
                </a:ln>
              </p:spPr>
              <p:style>
                <a:lnRef idx="2">
                  <a:schemeClr val="accent1"/>
                </a:lnRef>
                <a:fillRef idx="0">
                  <a:schemeClr val="accent1"/>
                </a:fillRef>
                <a:effectRef idx="1">
                  <a:schemeClr val="accent1"/>
                </a:effectRef>
                <a:fontRef idx="minor">
                  <a:schemeClr val="tx1"/>
                </a:fontRef>
              </p:style>
            </p:cxnSp>
          </p:grpSp>
          <p:cxnSp>
            <p:nvCxnSpPr>
              <p:cNvPr id="43" name="Curved Connector 42"/>
              <p:cNvCxnSpPr/>
              <p:nvPr/>
            </p:nvCxnSpPr>
            <p:spPr>
              <a:xfrm>
                <a:off x="2473608" y="4154425"/>
                <a:ext cx="2517858" cy="1538191"/>
              </a:xfrm>
              <a:prstGeom prst="curvedConnector3">
                <a:avLst>
                  <a:gd name="adj1" fmla="val 19736"/>
                </a:avLst>
              </a:prstGeom>
              <a:ln w="38100" cmpd="sng">
                <a:solidFill>
                  <a:srgbClr val="FF6600"/>
                </a:solidFill>
                <a:headEnd type="none"/>
                <a:tailEnd type="none"/>
              </a:ln>
            </p:spPr>
            <p:style>
              <a:lnRef idx="2">
                <a:schemeClr val="accent1"/>
              </a:lnRef>
              <a:fillRef idx="0">
                <a:schemeClr val="accent1"/>
              </a:fillRef>
              <a:effectRef idx="1">
                <a:schemeClr val="accent1"/>
              </a:effectRef>
              <a:fontRef idx="minor">
                <a:schemeClr val="tx1"/>
              </a:fontRef>
            </p:style>
          </p:cxnSp>
        </p:grpSp>
      </p:grpSp>
      <p:grpSp>
        <p:nvGrpSpPr>
          <p:cNvPr id="4" name="Group 3"/>
          <p:cNvGrpSpPr/>
          <p:nvPr/>
        </p:nvGrpSpPr>
        <p:grpSpPr>
          <a:xfrm>
            <a:off x="7236296" y="2852936"/>
            <a:ext cx="1152128" cy="720080"/>
            <a:chOff x="5114156" y="5301208"/>
            <a:chExt cx="1152128" cy="720080"/>
          </a:xfrm>
        </p:grpSpPr>
        <p:sp>
          <p:nvSpPr>
            <p:cNvPr id="49" name="Rounded Rectangle 48"/>
            <p:cNvSpPr/>
            <p:nvPr/>
          </p:nvSpPr>
          <p:spPr>
            <a:xfrm>
              <a:off x="5114156" y="5301208"/>
              <a:ext cx="1152128" cy="720080"/>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0" name="Picture 9" descr="SURFsara tran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17479" y="5661248"/>
              <a:ext cx="792089" cy="295612"/>
            </a:xfrm>
            <a:prstGeom prst="rect">
              <a:avLst/>
            </a:prstGeom>
          </p:spPr>
        </p:pic>
        <p:sp>
          <p:nvSpPr>
            <p:cNvPr id="13" name="Rounded Rectangle 12"/>
            <p:cNvSpPr/>
            <p:nvPr/>
          </p:nvSpPr>
          <p:spPr>
            <a:xfrm rot="5400000">
              <a:off x="5582208" y="4977172"/>
              <a:ext cx="216024" cy="1008112"/>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NL" sz="1400"/>
                <a:t>MSP</a:t>
              </a:r>
              <a:endParaRPr lang="nl-NL"/>
            </a:p>
          </p:txBody>
        </p:sp>
      </p:grpSp>
      <p:grpSp>
        <p:nvGrpSpPr>
          <p:cNvPr id="7" name="Group 6"/>
          <p:cNvGrpSpPr/>
          <p:nvPr/>
        </p:nvGrpSpPr>
        <p:grpSpPr>
          <a:xfrm>
            <a:off x="5004048" y="5213680"/>
            <a:ext cx="1296144" cy="735600"/>
            <a:chOff x="5292080" y="5213680"/>
            <a:chExt cx="1296144" cy="735600"/>
          </a:xfrm>
        </p:grpSpPr>
        <p:grpSp>
          <p:nvGrpSpPr>
            <p:cNvPr id="14" name="Group 13"/>
            <p:cNvGrpSpPr/>
            <p:nvPr/>
          </p:nvGrpSpPr>
          <p:grpSpPr>
            <a:xfrm>
              <a:off x="5292080" y="5213680"/>
              <a:ext cx="1080120" cy="735600"/>
              <a:chOff x="6444208" y="4672146"/>
              <a:chExt cx="1303928" cy="865053"/>
            </a:xfrm>
          </p:grpSpPr>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44208" y="4672146"/>
                <a:ext cx="1302791" cy="8650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47620" y="5116717"/>
                <a:ext cx="400516" cy="400516"/>
              </a:xfrm>
              <a:prstGeom prst="rect">
                <a:avLst/>
              </a:prstGeom>
            </p:spPr>
          </p:pic>
        </p:grpSp>
        <p:sp>
          <p:nvSpPr>
            <p:cNvPr id="17" name="Rounded Rectangle 16"/>
            <p:cNvSpPr/>
            <p:nvPr/>
          </p:nvSpPr>
          <p:spPr>
            <a:xfrm>
              <a:off x="6372200" y="5213680"/>
              <a:ext cx="216024" cy="720080"/>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NL" sz="1400" dirty="0"/>
                <a:t>MSP</a:t>
              </a:r>
              <a:endParaRPr lang="nl-NL" dirty="0"/>
            </a:p>
          </p:txBody>
        </p:sp>
      </p:grpSp>
      <p:grpSp>
        <p:nvGrpSpPr>
          <p:cNvPr id="6" name="Group 5"/>
          <p:cNvGrpSpPr/>
          <p:nvPr/>
        </p:nvGrpSpPr>
        <p:grpSpPr>
          <a:xfrm>
            <a:off x="5004048" y="3789040"/>
            <a:ext cx="1296144" cy="720080"/>
            <a:chOff x="5148064" y="3789040"/>
            <a:chExt cx="1296144" cy="720080"/>
          </a:xfrm>
        </p:grpSpPr>
        <p:grpSp>
          <p:nvGrpSpPr>
            <p:cNvPr id="53" name="Group 52"/>
            <p:cNvGrpSpPr/>
            <p:nvPr/>
          </p:nvGrpSpPr>
          <p:grpSpPr>
            <a:xfrm>
              <a:off x="5148064" y="3789040"/>
              <a:ext cx="1080120" cy="717486"/>
              <a:chOff x="6156176" y="1916832"/>
              <a:chExt cx="1656759" cy="1100088"/>
            </a:xfrm>
          </p:grpSpPr>
          <p:pic>
            <p:nvPicPr>
              <p:cNvPr id="54" name="Picture 5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56176" y="1916832"/>
                <a:ext cx="1656759" cy="1100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5" name="Picture 5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42937" y="2595384"/>
                <a:ext cx="633902" cy="372120"/>
              </a:xfrm>
              <a:prstGeom prst="rect">
                <a:avLst/>
              </a:prstGeom>
            </p:spPr>
          </p:pic>
        </p:grpSp>
        <p:sp>
          <p:nvSpPr>
            <p:cNvPr id="56" name="Rounded Rectangle 55"/>
            <p:cNvSpPr/>
            <p:nvPr/>
          </p:nvSpPr>
          <p:spPr>
            <a:xfrm>
              <a:off x="6228184" y="3789040"/>
              <a:ext cx="216024" cy="720080"/>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NL" sz="1400"/>
                <a:t>MSP</a:t>
              </a:r>
              <a:endParaRPr lang="nl-NL"/>
            </a:p>
          </p:txBody>
        </p:sp>
      </p:grpSp>
      <p:sp>
        <p:nvSpPr>
          <p:cNvPr id="5" name="Slide Number Placeholder 4"/>
          <p:cNvSpPr>
            <a:spLocks noGrp="1"/>
          </p:cNvSpPr>
          <p:nvPr>
            <p:ph type="sldNum" sz="quarter" idx="12"/>
          </p:nvPr>
        </p:nvSpPr>
        <p:spPr/>
        <p:txBody>
          <a:bodyPr/>
          <a:lstStyle/>
          <a:p>
            <a:fld id="{B6B5D4A3-EC48-4948-B56B-369ED226E95B}" type="slidenum">
              <a:rPr lang="nl-NL" smtClean="0"/>
              <a:pPr/>
              <a:t>25</a:t>
            </a:fld>
            <a:endParaRPr lang="nl-NL" dirty="0"/>
          </a:p>
        </p:txBody>
      </p:sp>
    </p:spTree>
    <p:extLst>
      <p:ext uri="{BB962C8B-B14F-4D97-AF65-F5344CB8AC3E}">
        <p14:creationId xmlns:p14="http://schemas.microsoft.com/office/powerpoint/2010/main" val="776194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noProof="0" dirty="0"/>
              <a:t>Collaboration Infrastructure</a:t>
            </a:r>
            <a:endParaRPr lang="en-GB" sz="2800" noProof="0" dirty="0"/>
          </a:p>
        </p:txBody>
      </p:sp>
      <p:sp>
        <p:nvSpPr>
          <p:cNvPr id="5" name="Rectangle 4"/>
          <p:cNvSpPr/>
          <p:nvPr/>
        </p:nvSpPr>
        <p:spPr>
          <a:xfrm>
            <a:off x="8100392" y="5463221"/>
            <a:ext cx="360040" cy="144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TextBox 6"/>
          <p:cNvSpPr txBox="1"/>
          <p:nvPr/>
        </p:nvSpPr>
        <p:spPr>
          <a:xfrm>
            <a:off x="3059832" y="3284984"/>
            <a:ext cx="5572744" cy="2800767"/>
          </a:xfrm>
          <a:prstGeom prst="rect">
            <a:avLst/>
          </a:prstGeom>
          <a:noFill/>
        </p:spPr>
        <p:txBody>
          <a:bodyPr wrap="none" rtlCol="0">
            <a:spAutoFit/>
          </a:bodyPr>
          <a:lstStyle/>
          <a:p>
            <a:pPr>
              <a:lnSpc>
                <a:spcPct val="80000"/>
              </a:lnSpc>
            </a:pPr>
            <a:r>
              <a:rPr lang="nl-NL" sz="2000" b="1" dirty="0"/>
              <a:t>We offer: </a:t>
            </a:r>
            <a:r>
              <a:rPr lang="nl-NL" sz="2000" b="1" dirty="0" err="1" smtClean="0"/>
              <a:t>SURFconext</a:t>
            </a:r>
            <a:r>
              <a:rPr lang="nl-NL" sz="2000" b="1" dirty="0" smtClean="0"/>
              <a:t>, step up </a:t>
            </a:r>
            <a:r>
              <a:rPr lang="nl-NL" sz="2000" b="1" dirty="0" err="1" smtClean="0"/>
              <a:t>authentication</a:t>
            </a:r>
            <a:endParaRPr lang="nl-NL" sz="2000" b="1" dirty="0" smtClean="0"/>
          </a:p>
          <a:p>
            <a:pPr>
              <a:lnSpc>
                <a:spcPct val="80000"/>
              </a:lnSpc>
            </a:pPr>
            <a:endParaRPr lang="nl-NL" sz="2000" dirty="0" smtClean="0"/>
          </a:p>
          <a:p>
            <a:pPr marL="285750" indent="-285750">
              <a:lnSpc>
                <a:spcPct val="80000"/>
              </a:lnSpc>
              <a:buFont typeface="Wingdings" charset="2"/>
              <a:buChar char="ü"/>
            </a:pPr>
            <a:r>
              <a:rPr lang="nl-NL" sz="2000" dirty="0" smtClean="0"/>
              <a:t>Single </a:t>
            </a:r>
            <a:r>
              <a:rPr lang="nl-NL" sz="2000" dirty="0" err="1" smtClean="0"/>
              <a:t>Sign</a:t>
            </a:r>
            <a:r>
              <a:rPr lang="nl-NL" sz="2000" dirty="0" smtClean="0"/>
              <a:t>-On </a:t>
            </a:r>
            <a:r>
              <a:rPr lang="nl-NL" sz="2000" dirty="0" err="1" smtClean="0"/>
              <a:t>with</a:t>
            </a:r>
            <a:r>
              <a:rPr lang="nl-NL" sz="2000" dirty="0" smtClean="0"/>
              <a:t> </a:t>
            </a:r>
            <a:r>
              <a:rPr lang="nl-NL" sz="2000" dirty="0" err="1" smtClean="0"/>
              <a:t>your</a:t>
            </a:r>
            <a:r>
              <a:rPr lang="nl-NL" sz="2000" dirty="0" smtClean="0"/>
              <a:t> </a:t>
            </a:r>
            <a:r>
              <a:rPr lang="nl-NL" sz="2000" dirty="0" err="1" smtClean="0"/>
              <a:t>institutional</a:t>
            </a:r>
            <a:r>
              <a:rPr lang="nl-NL" sz="2000" dirty="0" smtClean="0"/>
              <a:t> account</a:t>
            </a:r>
          </a:p>
          <a:p>
            <a:pPr marL="285750" indent="-285750">
              <a:lnSpc>
                <a:spcPct val="80000"/>
              </a:lnSpc>
              <a:buFont typeface="Wingdings" charset="2"/>
              <a:buChar char="ü"/>
            </a:pPr>
            <a:endParaRPr lang="nl-NL" sz="2000" dirty="0"/>
          </a:p>
          <a:p>
            <a:pPr marL="285750" indent="-285750">
              <a:lnSpc>
                <a:spcPct val="80000"/>
              </a:lnSpc>
              <a:buFont typeface="Wingdings" charset="2"/>
              <a:buChar char="ü"/>
            </a:pPr>
            <a:r>
              <a:rPr lang="nl-NL" sz="2000" dirty="0"/>
              <a:t>For service providers -&gt; no account management</a:t>
            </a:r>
            <a:endParaRPr lang="nl-NL" sz="2000" dirty="0" smtClean="0"/>
          </a:p>
          <a:p>
            <a:pPr marL="285750" indent="-285750">
              <a:lnSpc>
                <a:spcPct val="80000"/>
              </a:lnSpc>
              <a:buFont typeface="Wingdings" charset="2"/>
              <a:buChar char="ü"/>
            </a:pPr>
            <a:endParaRPr lang="nl-NL" sz="2000" dirty="0"/>
          </a:p>
          <a:p>
            <a:pPr marL="285750" indent="-285750">
              <a:lnSpc>
                <a:spcPct val="80000"/>
              </a:lnSpc>
              <a:buFont typeface="Wingdings" charset="2"/>
              <a:buChar char="ü"/>
            </a:pPr>
            <a:r>
              <a:rPr lang="nl-NL" sz="2000" dirty="0" smtClean="0"/>
              <a:t>100% </a:t>
            </a:r>
            <a:r>
              <a:rPr lang="nl-NL" sz="2000" dirty="0" err="1" smtClean="0"/>
              <a:t>verified</a:t>
            </a:r>
            <a:r>
              <a:rPr lang="nl-NL" sz="2000" dirty="0" smtClean="0"/>
              <a:t> users</a:t>
            </a:r>
          </a:p>
          <a:p>
            <a:pPr marL="285750" indent="-285750">
              <a:lnSpc>
                <a:spcPct val="80000"/>
              </a:lnSpc>
              <a:buFont typeface="Wingdings" charset="2"/>
              <a:buChar char="ü"/>
            </a:pPr>
            <a:endParaRPr lang="nl-NL" sz="2000" dirty="0"/>
          </a:p>
          <a:p>
            <a:pPr marL="285750" indent="-285750">
              <a:lnSpc>
                <a:spcPct val="80000"/>
              </a:lnSpc>
              <a:buFont typeface="Wingdings" charset="2"/>
              <a:buChar char="ü"/>
            </a:pPr>
            <a:r>
              <a:rPr lang="nl-NL" sz="2000" dirty="0" smtClean="0"/>
              <a:t>Access </a:t>
            </a:r>
            <a:r>
              <a:rPr lang="nl-NL" sz="2000" dirty="0" err="1" smtClean="0"/>
              <a:t>to</a:t>
            </a:r>
            <a:r>
              <a:rPr lang="nl-NL" sz="2000" dirty="0" smtClean="0"/>
              <a:t> </a:t>
            </a:r>
            <a:r>
              <a:rPr lang="nl-NL" sz="2000" dirty="0" err="1" smtClean="0"/>
              <a:t>many</a:t>
            </a:r>
            <a:r>
              <a:rPr lang="nl-NL" sz="2000" dirty="0" smtClean="0"/>
              <a:t> (non)commercial </a:t>
            </a:r>
            <a:r>
              <a:rPr lang="nl-NL" sz="2000" dirty="0" err="1" smtClean="0"/>
              <a:t>cloud</a:t>
            </a:r>
            <a:r>
              <a:rPr lang="nl-NL" sz="2000" dirty="0" smtClean="0"/>
              <a:t> services </a:t>
            </a:r>
            <a:endParaRPr lang="nl-NL" sz="2000" dirty="0"/>
          </a:p>
          <a:p>
            <a:pPr marL="285750" indent="-285750">
              <a:lnSpc>
                <a:spcPct val="80000"/>
              </a:lnSpc>
              <a:buFont typeface="Wingdings" charset="2"/>
              <a:buChar char="ü"/>
            </a:pPr>
            <a:endParaRPr lang="nl-NL" sz="2000" dirty="0"/>
          </a:p>
          <a:p>
            <a:pPr marL="285750" indent="-285750">
              <a:lnSpc>
                <a:spcPct val="80000"/>
              </a:lnSpc>
              <a:buFont typeface="Wingdings" charset="2"/>
              <a:buChar char="ü"/>
            </a:pPr>
            <a:r>
              <a:rPr lang="nl-NL" sz="2000" dirty="0" err="1"/>
              <a:t>Guest</a:t>
            </a:r>
            <a:r>
              <a:rPr lang="nl-NL" sz="2000" dirty="0"/>
              <a:t> access </a:t>
            </a:r>
            <a:r>
              <a:rPr lang="nl-NL" sz="2000" dirty="0" err="1"/>
              <a:t>with</a:t>
            </a:r>
            <a:r>
              <a:rPr lang="nl-NL" sz="2000" dirty="0"/>
              <a:t> </a:t>
            </a:r>
            <a:r>
              <a:rPr lang="nl-NL" sz="2000" dirty="0" err="1"/>
              <a:t>social</a:t>
            </a:r>
            <a:r>
              <a:rPr lang="nl-NL" sz="2000" dirty="0"/>
              <a:t> </a:t>
            </a:r>
            <a:r>
              <a:rPr lang="nl-NL" sz="2000" dirty="0" err="1"/>
              <a:t>IDs</a:t>
            </a:r>
            <a:r>
              <a:rPr lang="nl-NL" sz="2000" dirty="0"/>
              <a:t> (Google) via </a:t>
            </a:r>
            <a:r>
              <a:rPr lang="nl-NL" sz="2000" dirty="0" err="1"/>
              <a:t>OneGini</a:t>
            </a:r>
            <a:endParaRPr lang="nl-NL" dirty="0"/>
          </a:p>
        </p:txBody>
      </p:sp>
      <p:pic>
        <p:nvPicPr>
          <p:cNvPr id="8" name="Picture 7" descr="AAI.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1560" y="3717032"/>
            <a:ext cx="2304256" cy="2304256"/>
          </a:xfrm>
          <a:prstGeom prst="rect">
            <a:avLst/>
          </a:prstGeom>
        </p:spPr>
      </p:pic>
      <p:sp>
        <p:nvSpPr>
          <p:cNvPr id="9" name="Rounded Rectangle 8"/>
          <p:cNvSpPr/>
          <p:nvPr/>
        </p:nvSpPr>
        <p:spPr>
          <a:xfrm>
            <a:off x="539552" y="1700808"/>
            <a:ext cx="8208912" cy="1152128"/>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nl-NL"/>
          </a:p>
        </p:txBody>
      </p:sp>
      <p:sp>
        <p:nvSpPr>
          <p:cNvPr id="10" name="TextBox 9"/>
          <p:cNvSpPr txBox="1"/>
          <p:nvPr/>
        </p:nvSpPr>
        <p:spPr>
          <a:xfrm>
            <a:off x="1259632" y="1484784"/>
            <a:ext cx="551115" cy="1323439"/>
          </a:xfrm>
          <a:prstGeom prst="rect">
            <a:avLst/>
          </a:prstGeom>
          <a:noFill/>
        </p:spPr>
        <p:txBody>
          <a:bodyPr wrap="square" rtlCol="0">
            <a:spAutoFit/>
          </a:bodyPr>
          <a:lstStyle/>
          <a:p>
            <a:r>
              <a:rPr lang="nl-NL" sz="8000">
                <a:solidFill>
                  <a:schemeClr val="bg1"/>
                </a:solidFill>
              </a:rPr>
              <a:t>?</a:t>
            </a:r>
          </a:p>
        </p:txBody>
      </p:sp>
      <p:sp>
        <p:nvSpPr>
          <p:cNvPr id="11" name="TextBox 10"/>
          <p:cNvSpPr txBox="1"/>
          <p:nvPr/>
        </p:nvSpPr>
        <p:spPr>
          <a:xfrm>
            <a:off x="1979712" y="1837467"/>
            <a:ext cx="6696744" cy="841256"/>
          </a:xfrm>
          <a:prstGeom prst="rect">
            <a:avLst/>
          </a:prstGeom>
          <a:noFill/>
        </p:spPr>
        <p:txBody>
          <a:bodyPr wrap="square" rtlCol="0">
            <a:spAutoFit/>
          </a:bodyPr>
          <a:lstStyle/>
          <a:p>
            <a:pPr>
              <a:lnSpc>
                <a:spcPct val="80000"/>
              </a:lnSpc>
            </a:pPr>
            <a:r>
              <a:rPr lang="nl-NL" sz="2000">
                <a:solidFill>
                  <a:schemeClr val="bg1"/>
                </a:solidFill>
              </a:rPr>
              <a:t>How can I access multiple resources with one single account?</a:t>
            </a:r>
            <a:endParaRPr lang="nl-NL" sz="2800">
              <a:solidFill>
                <a:schemeClr val="bg1"/>
              </a:solidFill>
            </a:endParaRPr>
          </a:p>
          <a:p>
            <a:pPr>
              <a:lnSpc>
                <a:spcPct val="80000"/>
              </a:lnSpc>
            </a:pPr>
            <a:endParaRPr lang="nl-NL" sz="2000">
              <a:solidFill>
                <a:schemeClr val="bg1"/>
              </a:solidFill>
            </a:endParaRPr>
          </a:p>
          <a:p>
            <a:pPr>
              <a:lnSpc>
                <a:spcPct val="80000"/>
              </a:lnSpc>
            </a:pPr>
            <a:r>
              <a:rPr lang="nl-NL" sz="2000">
                <a:solidFill>
                  <a:schemeClr val="bg1"/>
                </a:solidFill>
              </a:rPr>
              <a:t>How can I provide secure access to my shared resources?</a:t>
            </a:r>
          </a:p>
        </p:txBody>
      </p:sp>
      <p:sp>
        <p:nvSpPr>
          <p:cNvPr id="3" name="Slide Number Placeholder 2"/>
          <p:cNvSpPr>
            <a:spLocks noGrp="1"/>
          </p:cNvSpPr>
          <p:nvPr>
            <p:ph type="sldNum" sz="quarter" idx="12"/>
          </p:nvPr>
        </p:nvSpPr>
        <p:spPr/>
        <p:txBody>
          <a:bodyPr/>
          <a:lstStyle/>
          <a:p>
            <a:fld id="{B6B5D4A3-EC48-4948-B56B-369ED226E95B}" type="slidenum">
              <a:rPr lang="nl-NL" smtClean="0"/>
              <a:pPr/>
              <a:t>26</a:t>
            </a:fld>
            <a:endParaRPr lang="nl-NL" dirty="0"/>
          </a:p>
        </p:txBody>
      </p:sp>
    </p:spTree>
    <p:extLst>
      <p:ext uri="{BB962C8B-B14F-4D97-AF65-F5344CB8AC3E}">
        <p14:creationId xmlns:p14="http://schemas.microsoft.com/office/powerpoint/2010/main" val="19713049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SSO access to many services </a:t>
            </a:r>
          </a:p>
        </p:txBody>
      </p:sp>
      <p:pic>
        <p:nvPicPr>
          <p:cNvPr id="4" name="Content Placeholder 4" descr="idps-conext-sps-nw-logo-research-apps.png"/>
          <p:cNvPicPr>
            <a:picLocks noGrp="1" noChangeAspect="1"/>
          </p:cNvPicPr>
          <p:nvPr>
            <p:ph idx="1"/>
          </p:nvPr>
        </p:nvPicPr>
        <p:blipFill>
          <a:blip r:embed="rId2" cstate="print">
            <a:extLst>
              <a:ext uri="{28A0092B-C50C-407E-A947-70E740481C1C}">
                <a14:useLocalDpi xmlns:a14="http://schemas.microsoft.com/office/drawing/2010/main"/>
              </a:ext>
            </a:extLst>
          </a:blip>
          <a:srcRect t="-11878" b="-11878"/>
          <a:stretch>
            <a:fillRect/>
          </a:stretch>
        </p:blipFill>
        <p:spPr>
          <a:xfrm>
            <a:off x="539552" y="1699714"/>
            <a:ext cx="7989514" cy="4393582"/>
          </a:xfrm>
        </p:spPr>
      </p:pic>
      <p:sp>
        <p:nvSpPr>
          <p:cNvPr id="5" name="Rectangle 4"/>
          <p:cNvSpPr/>
          <p:nvPr/>
        </p:nvSpPr>
        <p:spPr>
          <a:xfrm>
            <a:off x="6961258" y="5220664"/>
            <a:ext cx="1355158" cy="5125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5">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700000">
            <a:off x="870317" y="2327673"/>
            <a:ext cx="1576220" cy="537721"/>
          </a:xfrm>
          <a:prstGeom prst="rect">
            <a:avLst/>
          </a:prstGeom>
        </p:spPr>
      </p:pic>
      <p:pic>
        <p:nvPicPr>
          <p:cNvPr id="3" name="Picture 2" descr="165-header-795f32dae249f23f010e837c11fc8124-vrije_universiteit_amsterda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43608" y="4840236"/>
            <a:ext cx="1080120" cy="460972"/>
          </a:xfrm>
          <a:prstGeom prst="rect">
            <a:avLst/>
          </a:prstGeom>
        </p:spPr>
      </p:pic>
      <p:sp>
        <p:nvSpPr>
          <p:cNvPr id="7" name="Slide Number Placeholder 6"/>
          <p:cNvSpPr>
            <a:spLocks noGrp="1"/>
          </p:cNvSpPr>
          <p:nvPr>
            <p:ph type="sldNum" sz="quarter" idx="12"/>
          </p:nvPr>
        </p:nvSpPr>
        <p:spPr/>
        <p:txBody>
          <a:bodyPr/>
          <a:lstStyle/>
          <a:p>
            <a:fld id="{B6B5D4A3-EC48-4948-B56B-369ED226E95B}" type="slidenum">
              <a:rPr lang="nl-NL" smtClean="0"/>
              <a:pPr/>
              <a:t>27</a:t>
            </a:fld>
            <a:endParaRPr lang="nl-NL" dirty="0"/>
          </a:p>
        </p:txBody>
      </p:sp>
      <p:sp>
        <p:nvSpPr>
          <p:cNvPr id="9" name="Rectangle 8"/>
          <p:cNvSpPr/>
          <p:nvPr/>
        </p:nvSpPr>
        <p:spPr>
          <a:xfrm>
            <a:off x="7236296" y="3513365"/>
            <a:ext cx="576064"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72598" y="3607665"/>
            <a:ext cx="720080" cy="253383"/>
          </a:xfrm>
          <a:prstGeom prst="rect">
            <a:avLst/>
          </a:prstGeom>
        </p:spPr>
      </p:pic>
    </p:spTree>
    <p:extLst>
      <p:ext uri="{BB962C8B-B14F-4D97-AF65-F5344CB8AC3E}">
        <p14:creationId xmlns:p14="http://schemas.microsoft.com/office/powerpoint/2010/main" val="10389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noAutofit/>
          </a:bodyPr>
          <a:lstStyle/>
          <a:p>
            <a:r>
              <a:rPr lang="en-GB" noProof="0" dirty="0"/>
              <a:t>Collaboration Infrastructure</a:t>
            </a:r>
            <a:br>
              <a:rPr lang="en-GB" noProof="0" dirty="0"/>
            </a:br>
            <a:r>
              <a:rPr lang="en-GB" sz="2800" noProof="0" dirty="0"/>
              <a:t>Single Sign-On</a:t>
            </a:r>
            <a:endParaRPr lang="en-GB" noProof="0" dirty="0">
              <a:solidFill>
                <a:schemeClr val="bg1"/>
              </a:solidFill>
              <a:latin typeface="Verdana" charset="0"/>
              <a:ea typeface="ＭＳ Ｐゴシック" charset="0"/>
              <a:cs typeface="ＭＳ Ｐゴシック"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733" y="2239743"/>
            <a:ext cx="5820443" cy="3493513"/>
          </a:xfrm>
          <a:prstGeom prst="rect">
            <a:avLst/>
          </a:prstGeom>
        </p:spPr>
      </p:pic>
      <p:pic>
        <p:nvPicPr>
          <p:cNvPr id="6" name="Picture 5" descr="SURF_conext_trsprn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9787" y="5391218"/>
            <a:ext cx="823259" cy="253152"/>
          </a:xfrm>
          <a:prstGeom prst="rect">
            <a:avLst/>
          </a:prstGeom>
        </p:spPr>
      </p:pic>
      <p:pic>
        <p:nvPicPr>
          <p:cNvPr id="2" name="Picture 1" descr="Screen Shot 2014-05-15 at 10.18.34.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08974" y="2348880"/>
            <a:ext cx="3711498" cy="2952328"/>
          </a:xfrm>
          <a:prstGeom prst="rect">
            <a:avLst/>
          </a:prstGeom>
        </p:spPr>
      </p:pic>
      <p:sp>
        <p:nvSpPr>
          <p:cNvPr id="4" name="Slide Number Placeholder 3"/>
          <p:cNvSpPr>
            <a:spLocks noGrp="1"/>
          </p:cNvSpPr>
          <p:nvPr>
            <p:ph type="sldNum" sz="quarter" idx="12"/>
          </p:nvPr>
        </p:nvSpPr>
        <p:spPr/>
        <p:txBody>
          <a:bodyPr/>
          <a:lstStyle/>
          <a:p>
            <a:fld id="{B6B5D4A3-EC48-4948-B56B-369ED226E95B}" type="slidenum">
              <a:rPr lang="nl-NL" smtClean="0"/>
              <a:pPr/>
              <a:t>28</a:t>
            </a:fld>
            <a:endParaRPr lang="nl-NL" dirty="0"/>
          </a:p>
        </p:txBody>
      </p:sp>
    </p:spTree>
    <p:extLst>
      <p:ext uri="{BB962C8B-B14F-4D97-AF65-F5344CB8AC3E}">
        <p14:creationId xmlns:p14="http://schemas.microsoft.com/office/powerpoint/2010/main" val="11050850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+300 SURFconext-ed services</a:t>
            </a:r>
          </a:p>
        </p:txBody>
      </p:sp>
      <p:pic>
        <p:nvPicPr>
          <p:cNvPr id="4" name="Picture 3" descr="Screen Shot 2013-01-11 at 2.58.25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9592" y="2060848"/>
            <a:ext cx="7812360" cy="3789578"/>
          </a:xfrm>
          <a:prstGeom prst="rect">
            <a:avLst/>
          </a:prstGeom>
        </p:spPr>
      </p:pic>
      <p:sp>
        <p:nvSpPr>
          <p:cNvPr id="3" name="Slide Number Placeholder 2"/>
          <p:cNvSpPr>
            <a:spLocks noGrp="1"/>
          </p:cNvSpPr>
          <p:nvPr>
            <p:ph type="sldNum" sz="quarter" idx="12"/>
          </p:nvPr>
        </p:nvSpPr>
        <p:spPr/>
        <p:txBody>
          <a:bodyPr/>
          <a:lstStyle/>
          <a:p>
            <a:fld id="{B6B5D4A3-EC48-4948-B56B-369ED226E95B}" type="slidenum">
              <a:rPr lang="nl-NL" smtClean="0"/>
              <a:pPr/>
              <a:t>29</a:t>
            </a:fld>
            <a:endParaRPr lang="nl-NL" dirty="0"/>
          </a:p>
        </p:txBody>
      </p:sp>
    </p:spTree>
    <p:extLst>
      <p:ext uri="{BB962C8B-B14F-4D97-AF65-F5344CB8AC3E}">
        <p14:creationId xmlns:p14="http://schemas.microsoft.com/office/powerpoint/2010/main" val="20707163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18864" y="2492896"/>
            <a:ext cx="8229600" cy="2842952"/>
          </a:xfr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94289" y="352220"/>
            <a:ext cx="1930207" cy="984027"/>
          </a:xfrm>
          <a:prstGeom prst="rect">
            <a:avLst/>
          </a:prstGeom>
        </p:spPr>
      </p:pic>
    </p:spTree>
    <p:extLst>
      <p:ext uri="{BB962C8B-B14F-4D97-AF65-F5344CB8AC3E}">
        <p14:creationId xmlns:p14="http://schemas.microsoft.com/office/powerpoint/2010/main" val="9481401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Strong authentication via SURFconext</a:t>
            </a:r>
          </a:p>
        </p:txBody>
      </p:sp>
      <p:sp>
        <p:nvSpPr>
          <p:cNvPr id="4" name="Slide Number Placeholder 3"/>
          <p:cNvSpPr>
            <a:spLocks noGrp="1"/>
          </p:cNvSpPr>
          <p:nvPr>
            <p:ph type="sldNum" sz="quarter" idx="12"/>
          </p:nvPr>
        </p:nvSpPr>
        <p:spPr/>
        <p:txBody>
          <a:bodyPr/>
          <a:lstStyle/>
          <a:p>
            <a:fld id="{B6B5D4A3-EC48-4948-B56B-369ED226E95B}" type="slidenum">
              <a:rPr lang="nl-NL" smtClean="0"/>
              <a:pPr/>
              <a:t>30</a:t>
            </a:fld>
            <a:endParaRPr lang="nl-NL" dirty="0"/>
          </a:p>
        </p:txBody>
      </p:sp>
      <p:pic>
        <p:nvPicPr>
          <p:cNvPr id="5" name="Content Placeholder 7" descr="Screen Shot 2014-10-16 at 11.39.34.png"/>
          <p:cNvPicPr>
            <a:picLocks noGrp="1" noChangeAspect="1"/>
          </p:cNvPicPr>
          <p:nvPr>
            <p:ph idx="4294967295"/>
          </p:nvPr>
        </p:nvPicPr>
        <p:blipFill rotWithShape="1">
          <a:blip r:embed="rId2" cstate="print">
            <a:extLst>
              <a:ext uri="{28A0092B-C50C-407E-A947-70E740481C1C}">
                <a14:useLocalDpi xmlns:a14="http://schemas.microsoft.com/office/drawing/2010/main"/>
              </a:ext>
            </a:extLst>
          </a:blip>
          <a:srcRect l="-381"/>
          <a:stretch/>
        </p:blipFill>
        <p:spPr>
          <a:xfrm>
            <a:off x="619760" y="1732880"/>
            <a:ext cx="7874000" cy="4216400"/>
          </a:xfrm>
        </p:spPr>
      </p:pic>
    </p:spTree>
    <p:extLst>
      <p:ext uri="{BB962C8B-B14F-4D97-AF65-F5344CB8AC3E}">
        <p14:creationId xmlns:p14="http://schemas.microsoft.com/office/powerpoint/2010/main" val="8476753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Strong authentication via SURFconext</a:t>
            </a:r>
          </a:p>
        </p:txBody>
      </p:sp>
      <p:pic>
        <p:nvPicPr>
          <p:cNvPr id="4" name="Content Placeholder 3" descr="Screen Shot 2015-03-11 at 10.47.59.png"/>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71600" y="1700808"/>
            <a:ext cx="7245483" cy="4351338"/>
          </a:xfrm>
        </p:spPr>
      </p:pic>
      <p:sp>
        <p:nvSpPr>
          <p:cNvPr id="3" name="Slide Number Placeholder 2"/>
          <p:cNvSpPr>
            <a:spLocks noGrp="1"/>
          </p:cNvSpPr>
          <p:nvPr>
            <p:ph type="sldNum" sz="quarter" idx="12"/>
          </p:nvPr>
        </p:nvSpPr>
        <p:spPr/>
        <p:txBody>
          <a:bodyPr/>
          <a:lstStyle/>
          <a:p>
            <a:fld id="{B6B5D4A3-EC48-4948-B56B-369ED226E95B}" type="slidenum">
              <a:rPr lang="nl-NL" smtClean="0"/>
              <a:pPr/>
              <a:t>31</a:t>
            </a:fld>
            <a:endParaRPr lang="nl-NL" dirty="0"/>
          </a:p>
        </p:txBody>
      </p:sp>
    </p:spTree>
    <p:extLst>
      <p:ext uri="{BB962C8B-B14F-4D97-AF65-F5344CB8AC3E}">
        <p14:creationId xmlns:p14="http://schemas.microsoft.com/office/powerpoint/2010/main" val="34964889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noProof="0" dirty="0" smtClean="0"/>
              <a:t>Visualisation</a:t>
            </a:r>
            <a:endParaRPr lang="en-GB" sz="2800" noProof="0" dirty="0"/>
          </a:p>
        </p:txBody>
      </p:sp>
      <p:sp>
        <p:nvSpPr>
          <p:cNvPr id="8" name="TextBox 7"/>
          <p:cNvSpPr txBox="1"/>
          <p:nvPr/>
        </p:nvSpPr>
        <p:spPr>
          <a:xfrm>
            <a:off x="3042597" y="3173968"/>
            <a:ext cx="5561851" cy="2703304"/>
          </a:xfrm>
          <a:prstGeom prst="rect">
            <a:avLst/>
          </a:prstGeom>
          <a:noFill/>
        </p:spPr>
        <p:txBody>
          <a:bodyPr wrap="square" rtlCol="0">
            <a:spAutoFit/>
          </a:bodyPr>
          <a:lstStyle/>
          <a:p>
            <a:r>
              <a:rPr lang="nl-NL" sz="2000" b="1" dirty="0"/>
              <a:t>For </a:t>
            </a:r>
            <a:r>
              <a:rPr lang="nl-NL" sz="2000" b="1" dirty="0" err="1"/>
              <a:t>classical</a:t>
            </a:r>
            <a:r>
              <a:rPr lang="nl-NL" sz="2000" b="1" dirty="0"/>
              <a:t> </a:t>
            </a:r>
            <a:r>
              <a:rPr lang="nl-NL" sz="2000" b="1" dirty="0" err="1"/>
              <a:t>mapping</a:t>
            </a:r>
            <a:r>
              <a:rPr lang="nl-NL" sz="2000" b="1" dirty="0"/>
              <a:t> of data </a:t>
            </a:r>
            <a:r>
              <a:rPr lang="nl-NL" sz="2000" b="1" dirty="0" err="1"/>
              <a:t>to</a:t>
            </a:r>
            <a:r>
              <a:rPr lang="nl-NL" sz="2000" b="1" dirty="0"/>
              <a:t> pictures </a:t>
            </a:r>
            <a:r>
              <a:rPr lang="nl-NL" sz="2000" b="1" dirty="0" err="1"/>
              <a:t>and</a:t>
            </a:r>
            <a:r>
              <a:rPr lang="nl-NL" sz="2000" b="1" dirty="0"/>
              <a:t> </a:t>
            </a:r>
            <a:r>
              <a:rPr lang="nl-NL" sz="2000" b="1" dirty="0" err="1"/>
              <a:t>movies</a:t>
            </a:r>
            <a:r>
              <a:rPr lang="nl-NL" sz="2000" b="1" dirty="0"/>
              <a:t> </a:t>
            </a:r>
            <a:r>
              <a:rPr lang="nl-NL" sz="2000" b="1" dirty="0" err="1"/>
              <a:t>and</a:t>
            </a:r>
            <a:r>
              <a:rPr lang="nl-NL" sz="2000" b="1" dirty="0"/>
              <a:t> more </a:t>
            </a:r>
            <a:r>
              <a:rPr lang="nl-NL" sz="2000" b="1" dirty="0" err="1"/>
              <a:t>exotic</a:t>
            </a:r>
            <a:r>
              <a:rPr lang="nl-NL" sz="2000" b="1" dirty="0"/>
              <a:t> </a:t>
            </a:r>
            <a:r>
              <a:rPr lang="nl-NL" sz="2000" b="1" dirty="0" err="1"/>
              <a:t>visualizaton</a:t>
            </a:r>
            <a:r>
              <a:rPr lang="nl-NL" sz="2000" b="1" dirty="0"/>
              <a:t> </a:t>
            </a:r>
            <a:r>
              <a:rPr lang="nl-NL" sz="2000" b="1" dirty="0" err="1"/>
              <a:t>tasks</a:t>
            </a:r>
            <a:endParaRPr lang="nl-NL" sz="2000" b="1" dirty="0"/>
          </a:p>
          <a:p>
            <a:endParaRPr lang="nl-NL" sz="2000" b="1" dirty="0"/>
          </a:p>
          <a:p>
            <a:pPr marL="285750" indent="-285750">
              <a:lnSpc>
                <a:spcPct val="110000"/>
              </a:lnSpc>
              <a:buFont typeface="Wingdings" charset="2"/>
              <a:buChar char="ü"/>
            </a:pPr>
            <a:r>
              <a:rPr lang="nl-NL" sz="2000" dirty="0" err="1" smtClean="0"/>
              <a:t>Visualisation</a:t>
            </a:r>
            <a:r>
              <a:rPr lang="nl-NL" sz="2000" dirty="0" smtClean="0"/>
              <a:t> </a:t>
            </a:r>
            <a:r>
              <a:rPr lang="nl-NL" sz="2000" dirty="0" err="1" smtClean="0"/>
              <a:t>tooling</a:t>
            </a:r>
            <a:r>
              <a:rPr lang="nl-NL" sz="2000" dirty="0" smtClean="0"/>
              <a:t> en support</a:t>
            </a:r>
          </a:p>
          <a:p>
            <a:pPr marL="285750" indent="-285750">
              <a:lnSpc>
                <a:spcPct val="110000"/>
              </a:lnSpc>
              <a:buFont typeface="Wingdings" charset="2"/>
              <a:buChar char="ü"/>
            </a:pPr>
            <a:endParaRPr lang="nl-NL" sz="2000" dirty="0"/>
          </a:p>
          <a:p>
            <a:pPr marL="285750" indent="-285750">
              <a:lnSpc>
                <a:spcPct val="110000"/>
              </a:lnSpc>
              <a:buFont typeface="Wingdings" charset="2"/>
              <a:buChar char="ü"/>
            </a:pPr>
            <a:r>
              <a:rPr lang="nl-NL" sz="2000" i="1" dirty="0" err="1"/>
              <a:t>Collaboratorium</a:t>
            </a:r>
            <a:r>
              <a:rPr lang="nl-NL" sz="2000" dirty="0"/>
              <a:t> </a:t>
            </a:r>
            <a:r>
              <a:rPr lang="nl-NL" sz="2000" dirty="0" err="1"/>
              <a:t>for</a:t>
            </a:r>
            <a:r>
              <a:rPr lang="nl-NL" sz="2000" dirty="0"/>
              <a:t> high-</a:t>
            </a:r>
            <a:r>
              <a:rPr lang="nl-NL" sz="2000" dirty="0" err="1"/>
              <a:t>res</a:t>
            </a:r>
            <a:r>
              <a:rPr lang="nl-NL" sz="2000" dirty="0"/>
              <a:t> </a:t>
            </a:r>
            <a:r>
              <a:rPr lang="nl-NL" sz="2000" dirty="0" err="1"/>
              <a:t>visualizations</a:t>
            </a:r>
            <a:endParaRPr lang="nl-NL" sz="2000" dirty="0"/>
          </a:p>
          <a:p>
            <a:pPr marL="285750" indent="-285750">
              <a:lnSpc>
                <a:spcPct val="110000"/>
              </a:lnSpc>
              <a:buFont typeface="Wingdings" charset="2"/>
              <a:buChar char="ü"/>
            </a:pPr>
            <a:endParaRPr lang="nl-NL" sz="2000" dirty="0"/>
          </a:p>
          <a:p>
            <a:pPr marL="285750" indent="-285750">
              <a:lnSpc>
                <a:spcPct val="110000"/>
              </a:lnSpc>
              <a:buFont typeface="Wingdings" charset="2"/>
              <a:buChar char="ü"/>
            </a:pPr>
            <a:r>
              <a:rPr lang="nl-NL" sz="2000" dirty="0" err="1" smtClean="0"/>
              <a:t>Dedicated</a:t>
            </a:r>
            <a:r>
              <a:rPr lang="nl-NL" sz="2000" dirty="0" smtClean="0"/>
              <a:t> </a:t>
            </a:r>
            <a:r>
              <a:rPr lang="nl-NL" sz="2000" dirty="0" err="1" smtClean="0"/>
              <a:t>visualisation</a:t>
            </a:r>
            <a:r>
              <a:rPr lang="nl-NL" sz="2000" dirty="0" smtClean="0"/>
              <a:t> clusters</a:t>
            </a:r>
            <a:endParaRPr lang="nl-NL" sz="2000" dirty="0"/>
          </a:p>
        </p:txBody>
      </p:sp>
      <p:sp>
        <p:nvSpPr>
          <p:cNvPr id="11" name="Rounded Rectangle 10"/>
          <p:cNvSpPr/>
          <p:nvPr/>
        </p:nvSpPr>
        <p:spPr>
          <a:xfrm>
            <a:off x="539552" y="1700808"/>
            <a:ext cx="8208912" cy="1152128"/>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nl-NL"/>
          </a:p>
        </p:txBody>
      </p:sp>
      <p:sp>
        <p:nvSpPr>
          <p:cNvPr id="12" name="TextBox 11"/>
          <p:cNvSpPr txBox="1"/>
          <p:nvPr/>
        </p:nvSpPr>
        <p:spPr>
          <a:xfrm>
            <a:off x="1259632" y="1484784"/>
            <a:ext cx="551115" cy="1323439"/>
          </a:xfrm>
          <a:prstGeom prst="rect">
            <a:avLst/>
          </a:prstGeom>
          <a:noFill/>
        </p:spPr>
        <p:txBody>
          <a:bodyPr wrap="square" rtlCol="0">
            <a:spAutoFit/>
          </a:bodyPr>
          <a:lstStyle/>
          <a:p>
            <a:r>
              <a:rPr lang="nl-NL" sz="8000" dirty="0">
                <a:solidFill>
                  <a:schemeClr val="bg1"/>
                </a:solidFill>
              </a:rPr>
              <a:t>?</a:t>
            </a:r>
          </a:p>
        </p:txBody>
      </p:sp>
      <p:sp>
        <p:nvSpPr>
          <p:cNvPr id="13" name="TextBox 12"/>
          <p:cNvSpPr txBox="1"/>
          <p:nvPr/>
        </p:nvSpPr>
        <p:spPr>
          <a:xfrm>
            <a:off x="2195736" y="1844824"/>
            <a:ext cx="6192688" cy="841256"/>
          </a:xfrm>
          <a:prstGeom prst="rect">
            <a:avLst/>
          </a:prstGeom>
          <a:noFill/>
        </p:spPr>
        <p:txBody>
          <a:bodyPr wrap="square" rtlCol="0">
            <a:spAutoFit/>
          </a:bodyPr>
          <a:lstStyle/>
          <a:p>
            <a:pPr>
              <a:lnSpc>
                <a:spcPct val="80000"/>
              </a:lnSpc>
            </a:pPr>
            <a:r>
              <a:rPr lang="nl-NL" sz="2000" dirty="0">
                <a:solidFill>
                  <a:schemeClr val="bg1"/>
                </a:solidFill>
              </a:rPr>
              <a:t>How </a:t>
            </a:r>
            <a:r>
              <a:rPr lang="nl-NL" sz="2000" dirty="0" err="1">
                <a:solidFill>
                  <a:schemeClr val="bg1"/>
                </a:solidFill>
              </a:rPr>
              <a:t>can</a:t>
            </a:r>
            <a:r>
              <a:rPr lang="nl-NL" sz="2000" dirty="0">
                <a:solidFill>
                  <a:schemeClr val="bg1"/>
                </a:solidFill>
              </a:rPr>
              <a:t> I get more </a:t>
            </a:r>
            <a:r>
              <a:rPr lang="nl-NL" sz="2000" dirty="0" err="1">
                <a:solidFill>
                  <a:schemeClr val="bg1"/>
                </a:solidFill>
              </a:rPr>
              <a:t>insight</a:t>
            </a:r>
            <a:r>
              <a:rPr lang="nl-NL" sz="2000" dirty="0">
                <a:solidFill>
                  <a:schemeClr val="bg1"/>
                </a:solidFill>
              </a:rPr>
              <a:t> in </a:t>
            </a:r>
            <a:r>
              <a:rPr lang="nl-NL" sz="2000" dirty="0" err="1">
                <a:solidFill>
                  <a:schemeClr val="bg1"/>
                </a:solidFill>
              </a:rPr>
              <a:t>my</a:t>
            </a:r>
            <a:r>
              <a:rPr lang="nl-NL" sz="2000" dirty="0">
                <a:solidFill>
                  <a:schemeClr val="bg1"/>
                </a:solidFill>
              </a:rPr>
              <a:t> </a:t>
            </a:r>
            <a:r>
              <a:rPr lang="nl-NL" sz="2000" dirty="0" err="1">
                <a:solidFill>
                  <a:schemeClr val="bg1"/>
                </a:solidFill>
              </a:rPr>
              <a:t>scientific</a:t>
            </a:r>
            <a:r>
              <a:rPr lang="nl-NL" sz="2000" dirty="0">
                <a:solidFill>
                  <a:schemeClr val="bg1"/>
                </a:solidFill>
              </a:rPr>
              <a:t> datasets?</a:t>
            </a:r>
          </a:p>
          <a:p>
            <a:pPr>
              <a:lnSpc>
                <a:spcPct val="80000"/>
              </a:lnSpc>
            </a:pPr>
            <a:endParaRPr lang="nl-NL" sz="2000" dirty="0">
              <a:solidFill>
                <a:schemeClr val="bg1"/>
              </a:solidFill>
            </a:endParaRPr>
          </a:p>
          <a:p>
            <a:pPr>
              <a:lnSpc>
                <a:spcPct val="80000"/>
              </a:lnSpc>
            </a:pPr>
            <a:r>
              <a:rPr lang="nl-NL" sz="2000" dirty="0">
                <a:solidFill>
                  <a:schemeClr val="bg1"/>
                </a:solidFill>
              </a:rPr>
              <a:t>How </a:t>
            </a:r>
            <a:r>
              <a:rPr lang="nl-NL" sz="2000" dirty="0" err="1">
                <a:solidFill>
                  <a:schemeClr val="bg1"/>
                </a:solidFill>
              </a:rPr>
              <a:t>can</a:t>
            </a:r>
            <a:r>
              <a:rPr lang="nl-NL" sz="2000" dirty="0">
                <a:solidFill>
                  <a:schemeClr val="bg1"/>
                </a:solidFill>
              </a:rPr>
              <a:t> I </a:t>
            </a:r>
            <a:r>
              <a:rPr lang="nl-NL" sz="2000" dirty="0" err="1">
                <a:solidFill>
                  <a:schemeClr val="bg1"/>
                </a:solidFill>
              </a:rPr>
              <a:t>better</a:t>
            </a:r>
            <a:r>
              <a:rPr lang="nl-NL" sz="2000" dirty="0">
                <a:solidFill>
                  <a:schemeClr val="bg1"/>
                </a:solidFill>
              </a:rPr>
              <a:t> </a:t>
            </a:r>
            <a:r>
              <a:rPr lang="nl-NL" sz="2000" dirty="0" err="1">
                <a:solidFill>
                  <a:schemeClr val="bg1"/>
                </a:solidFill>
              </a:rPr>
              <a:t>communicate</a:t>
            </a:r>
            <a:r>
              <a:rPr lang="nl-NL" sz="2000" dirty="0">
                <a:solidFill>
                  <a:schemeClr val="bg1"/>
                </a:solidFill>
              </a:rPr>
              <a:t> </a:t>
            </a:r>
            <a:r>
              <a:rPr lang="nl-NL" sz="2000" dirty="0" err="1">
                <a:solidFill>
                  <a:schemeClr val="bg1"/>
                </a:solidFill>
              </a:rPr>
              <a:t>my</a:t>
            </a:r>
            <a:r>
              <a:rPr lang="nl-NL" sz="2000" dirty="0">
                <a:solidFill>
                  <a:schemeClr val="bg1"/>
                </a:solidFill>
              </a:rPr>
              <a:t> </a:t>
            </a:r>
            <a:r>
              <a:rPr lang="nl-NL" sz="2000" dirty="0" err="1">
                <a:solidFill>
                  <a:schemeClr val="bg1"/>
                </a:solidFill>
              </a:rPr>
              <a:t>scientific</a:t>
            </a:r>
            <a:r>
              <a:rPr lang="nl-NL" sz="2000" dirty="0">
                <a:solidFill>
                  <a:schemeClr val="bg1"/>
                </a:solidFill>
              </a:rPr>
              <a:t> </a:t>
            </a:r>
            <a:r>
              <a:rPr lang="nl-NL" sz="2000" dirty="0" err="1">
                <a:solidFill>
                  <a:schemeClr val="bg1"/>
                </a:solidFill>
              </a:rPr>
              <a:t>results</a:t>
            </a:r>
            <a:r>
              <a:rPr lang="nl-NL" sz="2000" dirty="0">
                <a:solidFill>
                  <a:schemeClr val="bg1"/>
                </a:solidFill>
              </a:rPr>
              <a:t>?</a:t>
            </a:r>
            <a:endParaRPr lang="nl-NL" sz="2800" dirty="0" smtClean="0">
              <a:solidFill>
                <a:schemeClr val="bg1"/>
              </a:solidFill>
            </a:endParaRPr>
          </a:p>
        </p:txBody>
      </p:sp>
      <p:pic>
        <p:nvPicPr>
          <p:cNvPr id="14" name="Picture 13" descr="Visualize2.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1560" y="3717032"/>
            <a:ext cx="2304256" cy="2304256"/>
          </a:xfrm>
          <a:prstGeom prst="rect">
            <a:avLst/>
          </a:prstGeom>
        </p:spPr>
      </p:pic>
      <p:sp>
        <p:nvSpPr>
          <p:cNvPr id="3" name="Slide Number Placeholder 2"/>
          <p:cNvSpPr>
            <a:spLocks noGrp="1"/>
          </p:cNvSpPr>
          <p:nvPr>
            <p:ph type="sldNum" sz="quarter" idx="12"/>
          </p:nvPr>
        </p:nvSpPr>
        <p:spPr/>
        <p:txBody>
          <a:bodyPr/>
          <a:lstStyle/>
          <a:p>
            <a:fld id="{B6B5D4A3-EC48-4948-B56B-369ED226E95B}" type="slidenum">
              <a:rPr lang="nl-NL" smtClean="0"/>
              <a:pPr/>
              <a:t>32</a:t>
            </a:fld>
            <a:endParaRPr lang="nl-NL" dirty="0"/>
          </a:p>
        </p:txBody>
      </p:sp>
    </p:spTree>
    <p:extLst>
      <p:ext uri="{BB962C8B-B14F-4D97-AF65-F5344CB8AC3E}">
        <p14:creationId xmlns:p14="http://schemas.microsoft.com/office/powerpoint/2010/main" val="33355744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0" dirty="0" smtClean="0"/>
              <a:t>Visualisation</a:t>
            </a:r>
            <a:br>
              <a:rPr lang="en-GB" noProof="0" dirty="0" smtClean="0"/>
            </a:br>
            <a:r>
              <a:rPr lang="en-GB" sz="2800" noProof="0" dirty="0" smtClean="0"/>
              <a:t>Showcase visualization clusters &amp; tools</a:t>
            </a:r>
            <a:endParaRPr lang="en-GB" noProof="0" dirty="0"/>
          </a:p>
        </p:txBody>
      </p:sp>
      <p:sp>
        <p:nvSpPr>
          <p:cNvPr id="5" name="Content Placeholder 8"/>
          <p:cNvSpPr>
            <a:spLocks noGrp="1"/>
          </p:cNvSpPr>
          <p:nvPr>
            <p:ph idx="1"/>
          </p:nvPr>
        </p:nvSpPr>
        <p:spPr>
          <a:xfrm>
            <a:off x="457200" y="1639341"/>
            <a:ext cx="6203032" cy="4525963"/>
          </a:xfrm>
        </p:spPr>
        <p:txBody>
          <a:bodyPr>
            <a:noAutofit/>
          </a:bodyPr>
          <a:lstStyle/>
          <a:p>
            <a:pPr marL="0" indent="0">
              <a:buNone/>
            </a:pPr>
            <a:endParaRPr lang="en-GB" sz="1100" b="1" noProof="0" dirty="0"/>
          </a:p>
          <a:p>
            <a:pPr marL="0" indent="0">
              <a:buNone/>
            </a:pPr>
            <a:r>
              <a:rPr lang="en-GB" sz="1100" b="1" noProof="0" dirty="0"/>
              <a:t>	</a:t>
            </a:r>
            <a:r>
              <a:rPr lang="en-GB" sz="1100" noProof="0" dirty="0"/>
              <a:t>Alfons </a:t>
            </a:r>
            <a:r>
              <a:rPr lang="en-GB" sz="1100" noProof="0" dirty="0" smtClean="0"/>
              <a:t>Hoekstra, Paul Melis</a:t>
            </a:r>
            <a:r>
              <a:rPr lang="en-GB" sz="1100" noProof="0" dirty="0"/>
              <a:t>	</a:t>
            </a:r>
          </a:p>
          <a:p>
            <a:pPr marL="0" indent="0">
              <a:buNone/>
            </a:pPr>
            <a:r>
              <a:rPr lang="en-GB" sz="1100" noProof="0" dirty="0"/>
              <a:t>	</a:t>
            </a:r>
            <a:r>
              <a:rPr lang="en-GB" sz="1100" noProof="0" dirty="0" smtClean="0"/>
              <a:t>UvA – FNWI - Section Computational Science</a:t>
            </a:r>
          </a:p>
          <a:p>
            <a:pPr marL="0" indent="0">
              <a:buNone/>
            </a:pPr>
            <a:r>
              <a:rPr lang="en-GB" sz="1100" noProof="0" dirty="0"/>
              <a:t>	</a:t>
            </a:r>
            <a:endParaRPr lang="en-GB" sz="1100" noProof="0" dirty="0" smtClean="0"/>
          </a:p>
          <a:p>
            <a:pPr marL="0" indent="0">
              <a:buNone/>
            </a:pPr>
            <a:endParaRPr lang="en-GB" sz="1600" noProof="0" dirty="0" smtClean="0"/>
          </a:p>
          <a:p>
            <a:pPr marL="0" indent="0">
              <a:buNone/>
            </a:pPr>
            <a:r>
              <a:rPr lang="en-GB" sz="1600" noProof="0" dirty="0" smtClean="0"/>
              <a:t>What was needed?</a:t>
            </a:r>
          </a:p>
          <a:p>
            <a:pPr marL="0" indent="0">
              <a:buNone/>
            </a:pPr>
            <a:r>
              <a:rPr lang="en-GB" sz="1200" noProof="0" dirty="0" smtClean="0"/>
              <a:t>Visualisation of in-stent restenosis simulation</a:t>
            </a:r>
          </a:p>
          <a:p>
            <a:pPr marL="0" indent="0">
              <a:buNone/>
            </a:pPr>
            <a:r>
              <a:rPr lang="en-GB" sz="1200" noProof="0" dirty="0" smtClean="0"/>
              <a:t>Multi-scale model (cell growth, blood flow, stent placement)</a:t>
            </a:r>
          </a:p>
          <a:p>
            <a:pPr marL="0" indent="0">
              <a:buNone/>
            </a:pPr>
            <a:r>
              <a:rPr lang="en-GB" sz="1200" noProof="0" dirty="0" smtClean="0"/>
              <a:t>800 time steps, 500.000 – 1.200.000 simulated cells</a:t>
            </a:r>
          </a:p>
          <a:p>
            <a:pPr marL="0" indent="0">
              <a:buNone/>
            </a:pPr>
            <a:endParaRPr lang="en-GB" sz="1600" noProof="0" dirty="0"/>
          </a:p>
          <a:p>
            <a:pPr marL="0" indent="0">
              <a:buNone/>
            </a:pPr>
            <a:r>
              <a:rPr lang="en-GB" sz="1600" dirty="0" smtClean="0"/>
              <a:t>What needed to be done</a:t>
            </a:r>
            <a:r>
              <a:rPr lang="en-GB" sz="1600" noProof="0" dirty="0" smtClean="0"/>
              <a:t>?</a:t>
            </a:r>
          </a:p>
          <a:p>
            <a:pPr marL="0" indent="0">
              <a:buNone/>
            </a:pPr>
            <a:r>
              <a:rPr lang="en-GB" sz="1200" noProof="0" dirty="0" smtClean="0"/>
              <a:t>Processing simulation output to visualisation primitives</a:t>
            </a:r>
          </a:p>
          <a:p>
            <a:pPr marL="0" indent="0">
              <a:buNone/>
            </a:pPr>
            <a:r>
              <a:rPr lang="en-GB" sz="1200" noProof="0" dirty="0" smtClean="0"/>
              <a:t>(semi-)realistic Image rendering</a:t>
            </a:r>
            <a:endParaRPr lang="en-GB" sz="1200" noProof="0" dirty="0"/>
          </a:p>
          <a:p>
            <a:pPr marL="0" indent="0">
              <a:buNone/>
            </a:pPr>
            <a:endParaRPr lang="en-GB" sz="1600" noProof="0" dirty="0" smtClean="0"/>
          </a:p>
          <a:p>
            <a:pPr marL="0" indent="0">
              <a:buNone/>
            </a:pPr>
            <a:r>
              <a:rPr lang="en-GB" sz="1600" noProof="0" dirty="0" smtClean="0"/>
              <a:t>Solution</a:t>
            </a:r>
          </a:p>
          <a:p>
            <a:pPr marL="0" indent="0">
              <a:buNone/>
            </a:pPr>
            <a:r>
              <a:rPr lang="en-GB" sz="1200" noProof="0" dirty="0" smtClean="0">
                <a:latin typeface="Arial"/>
                <a:cs typeface="Arial"/>
              </a:rPr>
              <a:t>Elvis remote visualisation cluster</a:t>
            </a:r>
            <a:endParaRPr lang="en-GB" sz="1200" noProof="0" dirty="0">
              <a:latin typeface="Arial"/>
              <a:cs typeface="Arial"/>
            </a:endParaRPr>
          </a:p>
          <a:p>
            <a:pPr marL="0" indent="0">
              <a:buNone/>
            </a:pPr>
            <a:r>
              <a:rPr lang="en-GB" sz="1200" noProof="0" dirty="0" smtClean="0">
                <a:latin typeface="Arial"/>
                <a:cs typeface="Arial"/>
              </a:rPr>
              <a:t>Software tools for 3D rendering</a:t>
            </a:r>
            <a:endParaRPr lang="en-GB" sz="1200" noProof="0" dirty="0">
              <a:latin typeface="Arial"/>
              <a:cs typeface="Arial"/>
            </a:endParaRPr>
          </a:p>
          <a:p>
            <a:pPr marL="0" indent="0">
              <a:buNone/>
            </a:pPr>
            <a:endParaRPr lang="en-GB" sz="1600" noProof="0" dirty="0"/>
          </a:p>
        </p:txBody>
      </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539552" y="1772816"/>
            <a:ext cx="781350" cy="769224"/>
          </a:xfrm>
          <a:prstGeom prst="ellipse">
            <a:avLst/>
          </a:prstGeom>
        </p:spPr>
      </p:pic>
      <p:pic>
        <p:nvPicPr>
          <p:cNvPr id="30" name="Picture 29"/>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722438" y="1772816"/>
            <a:ext cx="1882010" cy="4229235"/>
          </a:xfrm>
          <a:prstGeom prst="rect">
            <a:avLst/>
          </a:prstGeom>
        </p:spPr>
      </p:pic>
      <p:sp>
        <p:nvSpPr>
          <p:cNvPr id="3" name="Slide Number Placeholder 2"/>
          <p:cNvSpPr>
            <a:spLocks noGrp="1"/>
          </p:cNvSpPr>
          <p:nvPr>
            <p:ph type="sldNum" sz="quarter" idx="12"/>
          </p:nvPr>
        </p:nvSpPr>
        <p:spPr/>
        <p:txBody>
          <a:bodyPr/>
          <a:lstStyle/>
          <a:p>
            <a:fld id="{B6B5D4A3-EC48-4948-B56B-369ED226E95B}" type="slidenum">
              <a:rPr lang="nl-NL" smtClean="0"/>
              <a:pPr/>
              <a:t>33</a:t>
            </a:fld>
            <a:endParaRPr lang="nl-NL" dirty="0"/>
          </a:p>
        </p:txBody>
      </p:sp>
    </p:spTree>
    <p:extLst>
      <p:ext uri="{BB962C8B-B14F-4D97-AF65-F5344CB8AC3E}">
        <p14:creationId xmlns:p14="http://schemas.microsoft.com/office/powerpoint/2010/main" val="4615427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39552" y="1738670"/>
            <a:ext cx="8208912" cy="1114266"/>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nl-NL" sz="1350">
              <a:solidFill>
                <a:prstClr val="white"/>
              </a:solidFill>
            </a:endParaRPr>
          </a:p>
        </p:txBody>
      </p:sp>
      <p:sp>
        <p:nvSpPr>
          <p:cNvPr id="2" name="Title 1"/>
          <p:cNvSpPr>
            <a:spLocks noGrp="1"/>
          </p:cNvSpPr>
          <p:nvPr>
            <p:ph type="title"/>
          </p:nvPr>
        </p:nvSpPr>
        <p:spPr/>
        <p:txBody>
          <a:bodyPr>
            <a:normAutofit/>
          </a:bodyPr>
          <a:lstStyle/>
          <a:p>
            <a:r>
              <a:rPr lang="en-GB" sz="3000" dirty="0"/>
              <a:t>Netherlands eScience center </a:t>
            </a:r>
            <a:r>
              <a:rPr lang="en-GB" noProof="0" dirty="0"/>
              <a:t/>
            </a:r>
            <a:br>
              <a:rPr lang="en-GB" noProof="0" dirty="0"/>
            </a:br>
            <a:r>
              <a:rPr lang="en-GB" sz="2325" dirty="0"/>
              <a:t>Digitally enhanced research</a:t>
            </a:r>
          </a:p>
        </p:txBody>
      </p:sp>
      <p:sp>
        <p:nvSpPr>
          <p:cNvPr id="3" name="Content Placeholder 2"/>
          <p:cNvSpPr>
            <a:spLocks noGrp="1"/>
          </p:cNvSpPr>
          <p:nvPr>
            <p:ph idx="1"/>
          </p:nvPr>
        </p:nvSpPr>
        <p:spPr>
          <a:xfrm>
            <a:off x="3329862" y="3429001"/>
            <a:ext cx="5356938" cy="1944216"/>
          </a:xfrm>
        </p:spPr>
        <p:txBody>
          <a:bodyPr>
            <a:noAutofit/>
          </a:bodyPr>
          <a:lstStyle/>
          <a:p>
            <a:pPr marL="0" indent="0">
              <a:lnSpc>
                <a:spcPct val="80000"/>
              </a:lnSpc>
              <a:buClrTx/>
              <a:buNone/>
            </a:pPr>
            <a:r>
              <a:rPr lang="en-GB" sz="1800" b="1" dirty="0"/>
              <a:t>eScience </a:t>
            </a:r>
            <a:r>
              <a:rPr lang="en-GB" sz="1800" b="1" dirty="0" err="1"/>
              <a:t>Center</a:t>
            </a:r>
            <a:r>
              <a:rPr lang="en-GB" sz="1800" b="1" dirty="0"/>
              <a:t>:</a:t>
            </a:r>
          </a:p>
          <a:p>
            <a:pPr marL="0" indent="0">
              <a:lnSpc>
                <a:spcPct val="80000"/>
              </a:lnSpc>
              <a:buClrTx/>
              <a:buNone/>
            </a:pPr>
            <a:endParaRPr lang="en-GB" sz="1800" b="1" dirty="0"/>
          </a:p>
          <a:p>
            <a:pPr>
              <a:lnSpc>
                <a:spcPct val="80000"/>
              </a:lnSpc>
              <a:buClrTx/>
              <a:buFont typeface="Wingdings" charset="2"/>
              <a:buChar char="ü"/>
            </a:pPr>
            <a:r>
              <a:rPr lang="en-GB" sz="1800" dirty="0"/>
              <a:t>Collaboration with domain researchers (from the humanities to physics and beyond)</a:t>
            </a:r>
          </a:p>
          <a:p>
            <a:pPr marL="0" indent="0">
              <a:lnSpc>
                <a:spcPct val="80000"/>
              </a:lnSpc>
              <a:buClrTx/>
              <a:buNone/>
            </a:pPr>
            <a:endParaRPr lang="en-GB" sz="1800" dirty="0"/>
          </a:p>
          <a:p>
            <a:pPr>
              <a:lnSpc>
                <a:spcPct val="80000"/>
              </a:lnSpc>
              <a:buClrTx/>
              <a:buFont typeface="Wingdings" charset="2"/>
              <a:buChar char="ü"/>
            </a:pPr>
            <a:r>
              <a:rPr lang="en-GB" sz="1800" dirty="0"/>
              <a:t>Reusing and tailoring digital technologies for the specific needs of researchers</a:t>
            </a:r>
          </a:p>
          <a:p>
            <a:pPr marL="0" indent="0">
              <a:lnSpc>
                <a:spcPct val="80000"/>
              </a:lnSpc>
              <a:buClrTx/>
              <a:buNone/>
            </a:pPr>
            <a:endParaRPr lang="en-GB" sz="1800" dirty="0"/>
          </a:p>
          <a:p>
            <a:pPr>
              <a:lnSpc>
                <a:spcPct val="80000"/>
              </a:lnSpc>
              <a:buClrTx/>
              <a:buFont typeface="Wingdings" charset="2"/>
              <a:buChar char="ü"/>
            </a:pPr>
            <a:r>
              <a:rPr lang="en-GB" sz="1800" dirty="0"/>
              <a:t>Training on software carpentry</a:t>
            </a:r>
            <a:endParaRPr lang="en-GB" sz="1800" cap="all" dirty="0"/>
          </a:p>
          <a:p>
            <a:endParaRPr lang="en-GB" sz="1800" cap="all" dirty="0"/>
          </a:p>
          <a:p>
            <a:pPr marL="0" indent="0">
              <a:buNone/>
            </a:pPr>
            <a:endParaRPr lang="en-GB" sz="1800" cap="all" dirty="0"/>
          </a:p>
        </p:txBody>
      </p:sp>
      <p:sp>
        <p:nvSpPr>
          <p:cNvPr id="8" name="TextBox 7"/>
          <p:cNvSpPr txBox="1"/>
          <p:nvPr/>
        </p:nvSpPr>
        <p:spPr>
          <a:xfrm>
            <a:off x="1092625" y="1634083"/>
            <a:ext cx="413336" cy="1323439"/>
          </a:xfrm>
          <a:prstGeom prst="rect">
            <a:avLst/>
          </a:prstGeom>
          <a:noFill/>
        </p:spPr>
        <p:txBody>
          <a:bodyPr wrap="square" rtlCol="0">
            <a:spAutoFit/>
          </a:bodyPr>
          <a:lstStyle/>
          <a:p>
            <a:r>
              <a:rPr lang="nl-NL" sz="8000">
                <a:solidFill>
                  <a:prstClr val="white"/>
                </a:solidFill>
              </a:rPr>
              <a:t>?</a:t>
            </a:r>
          </a:p>
        </p:txBody>
      </p:sp>
      <p:sp>
        <p:nvSpPr>
          <p:cNvPr id="10" name="TextBox 9"/>
          <p:cNvSpPr txBox="1"/>
          <p:nvPr/>
        </p:nvSpPr>
        <p:spPr>
          <a:xfrm>
            <a:off x="2087709" y="1911081"/>
            <a:ext cx="4644516" cy="769441"/>
          </a:xfrm>
          <a:prstGeom prst="rect">
            <a:avLst/>
          </a:prstGeom>
          <a:noFill/>
        </p:spPr>
        <p:txBody>
          <a:bodyPr wrap="square" rtlCol="0">
            <a:spAutoFit/>
          </a:bodyPr>
          <a:lstStyle/>
          <a:p>
            <a:pPr>
              <a:lnSpc>
                <a:spcPct val="110000"/>
              </a:lnSpc>
            </a:pPr>
            <a:r>
              <a:rPr lang="nl-NL" sz="2000" dirty="0" err="1">
                <a:solidFill>
                  <a:prstClr val="white"/>
                </a:solidFill>
              </a:rPr>
              <a:t>Where</a:t>
            </a:r>
            <a:r>
              <a:rPr lang="nl-NL" sz="2000" dirty="0">
                <a:solidFill>
                  <a:prstClr val="white"/>
                </a:solidFill>
              </a:rPr>
              <a:t> </a:t>
            </a:r>
            <a:r>
              <a:rPr lang="nl-NL" sz="2000" dirty="0" err="1">
                <a:solidFill>
                  <a:prstClr val="white"/>
                </a:solidFill>
              </a:rPr>
              <a:t>can</a:t>
            </a:r>
            <a:r>
              <a:rPr lang="nl-NL" sz="2000" dirty="0">
                <a:solidFill>
                  <a:prstClr val="white"/>
                </a:solidFill>
              </a:rPr>
              <a:t> I </a:t>
            </a:r>
            <a:r>
              <a:rPr lang="nl-NL" sz="2000" dirty="0" err="1">
                <a:solidFill>
                  <a:prstClr val="white"/>
                </a:solidFill>
              </a:rPr>
              <a:t>find</a:t>
            </a:r>
            <a:r>
              <a:rPr lang="nl-NL" sz="2000" dirty="0">
                <a:solidFill>
                  <a:prstClr val="white"/>
                </a:solidFill>
              </a:rPr>
              <a:t> expertise </a:t>
            </a:r>
            <a:r>
              <a:rPr lang="nl-NL" sz="2000" dirty="0" err="1">
                <a:solidFill>
                  <a:prstClr val="white"/>
                </a:solidFill>
              </a:rPr>
              <a:t>and</a:t>
            </a:r>
            <a:r>
              <a:rPr lang="nl-NL" sz="2000" dirty="0">
                <a:solidFill>
                  <a:prstClr val="white"/>
                </a:solidFill>
              </a:rPr>
              <a:t> </a:t>
            </a:r>
            <a:r>
              <a:rPr lang="nl-NL" sz="2000" dirty="0" err="1">
                <a:solidFill>
                  <a:prstClr val="white"/>
                </a:solidFill>
              </a:rPr>
              <a:t>funding</a:t>
            </a:r>
            <a:r>
              <a:rPr lang="nl-NL" sz="2000" dirty="0">
                <a:solidFill>
                  <a:prstClr val="white"/>
                </a:solidFill>
              </a:rPr>
              <a:t> </a:t>
            </a:r>
            <a:r>
              <a:rPr lang="nl-NL" sz="2000" dirty="0" err="1">
                <a:solidFill>
                  <a:prstClr val="white"/>
                </a:solidFill>
              </a:rPr>
              <a:t>to</a:t>
            </a:r>
            <a:r>
              <a:rPr lang="nl-NL" sz="2000" dirty="0">
                <a:solidFill>
                  <a:prstClr val="white"/>
                </a:solidFill>
              </a:rPr>
              <a:t> </a:t>
            </a:r>
            <a:r>
              <a:rPr lang="nl-NL" sz="2000" dirty="0" err="1">
                <a:solidFill>
                  <a:prstClr val="white"/>
                </a:solidFill>
              </a:rPr>
              <a:t>apply</a:t>
            </a:r>
            <a:r>
              <a:rPr lang="nl-NL" sz="2000" dirty="0">
                <a:solidFill>
                  <a:prstClr val="white"/>
                </a:solidFill>
              </a:rPr>
              <a:t> digital </a:t>
            </a:r>
            <a:r>
              <a:rPr lang="nl-NL" sz="2000" dirty="0" err="1">
                <a:solidFill>
                  <a:prstClr val="white"/>
                </a:solidFill>
              </a:rPr>
              <a:t>technologies</a:t>
            </a:r>
            <a:r>
              <a:rPr lang="nl-NL" sz="2000" dirty="0">
                <a:solidFill>
                  <a:prstClr val="white"/>
                </a:solidFill>
              </a:rPr>
              <a:t> in </a:t>
            </a:r>
            <a:r>
              <a:rPr lang="nl-NL" sz="2000" dirty="0" err="1">
                <a:solidFill>
                  <a:prstClr val="white"/>
                </a:solidFill>
              </a:rPr>
              <a:t>my</a:t>
            </a:r>
            <a:r>
              <a:rPr lang="nl-NL" sz="2000" dirty="0">
                <a:solidFill>
                  <a:prstClr val="white"/>
                </a:solidFill>
              </a:rPr>
              <a:t> research?</a:t>
            </a:r>
          </a:p>
        </p:txBody>
      </p:sp>
      <p:pic>
        <p:nvPicPr>
          <p:cNvPr id="12" name="Picture 11" descr="IntegrationSupport2.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3153" y="3717032"/>
            <a:ext cx="2304256" cy="2304256"/>
          </a:xfrm>
          <a:prstGeom prst="rect">
            <a:avLst/>
          </a:prstGeom>
        </p:spPr>
      </p:pic>
    </p:spTree>
    <p:extLst>
      <p:ext uri="{BB962C8B-B14F-4D97-AF65-F5344CB8AC3E}">
        <p14:creationId xmlns:p14="http://schemas.microsoft.com/office/powerpoint/2010/main" val="149062926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000" dirty="0"/>
              <a:t>Netherlands eScience center </a:t>
            </a:r>
            <a:r>
              <a:rPr lang="en-GB" noProof="0" dirty="0"/>
              <a:t/>
            </a:r>
            <a:br>
              <a:rPr lang="en-GB" noProof="0" dirty="0"/>
            </a:br>
            <a:r>
              <a:rPr lang="en-GB" sz="2325" dirty="0"/>
              <a:t>Showcases</a:t>
            </a:r>
          </a:p>
        </p:txBody>
      </p:sp>
      <p:sp>
        <p:nvSpPr>
          <p:cNvPr id="3" name="Content Placeholder 2"/>
          <p:cNvSpPr>
            <a:spLocks noGrp="1"/>
          </p:cNvSpPr>
          <p:nvPr>
            <p:ph idx="1"/>
          </p:nvPr>
        </p:nvSpPr>
        <p:spPr/>
        <p:txBody>
          <a:bodyPr>
            <a:normAutofit/>
          </a:bodyPr>
          <a:lstStyle/>
          <a:p>
            <a:pPr marL="0" indent="0">
              <a:buNone/>
            </a:pPr>
            <a:endParaRPr lang="en-GB" sz="1200" cap="all" dirty="0"/>
          </a:p>
          <a:p>
            <a:pPr marL="0" indent="0">
              <a:buNone/>
            </a:pPr>
            <a:endParaRPr lang="en-GB" sz="1200" cap="all" dirty="0"/>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2549" y="2289398"/>
            <a:ext cx="2114846" cy="293649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30431" y="2303835"/>
            <a:ext cx="2071977" cy="265070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16315" y="2296617"/>
            <a:ext cx="2114846" cy="254353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708889" y="2303835"/>
            <a:ext cx="2093411" cy="2815031"/>
          </a:xfrm>
          <a:prstGeom prst="rect">
            <a:avLst/>
          </a:prstGeom>
        </p:spPr>
      </p:pic>
    </p:spTree>
    <p:extLst>
      <p:ext uri="{BB962C8B-B14F-4D97-AF65-F5344CB8AC3E}">
        <p14:creationId xmlns:p14="http://schemas.microsoft.com/office/powerpoint/2010/main" val="421976315"/>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request procedure</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59632" y="1841583"/>
            <a:ext cx="1296144" cy="651313"/>
          </a:xfrm>
          <a:prstGeom prst="rect">
            <a:avLst/>
          </a:prstGeom>
        </p:spPr>
      </p:pic>
      <p:sp>
        <p:nvSpPr>
          <p:cNvPr id="5" name="TextBox 4"/>
          <p:cNvSpPr txBox="1"/>
          <p:nvPr/>
        </p:nvSpPr>
        <p:spPr>
          <a:xfrm>
            <a:off x="1187624" y="2708920"/>
            <a:ext cx="2592288" cy="1754327"/>
          </a:xfrm>
          <a:prstGeom prst="rect">
            <a:avLst/>
          </a:prstGeom>
          <a:noFill/>
        </p:spPr>
        <p:txBody>
          <a:bodyPr wrap="square" rtlCol="0">
            <a:spAutoFit/>
          </a:bodyPr>
          <a:lstStyle/>
          <a:p>
            <a:r>
              <a:rPr lang="en-US" dirty="0" smtClean="0">
                <a:solidFill>
                  <a:srgbClr val="000000"/>
                </a:solidFill>
              </a:rPr>
              <a:t>NWO </a:t>
            </a:r>
            <a:r>
              <a:rPr lang="en-US" dirty="0" smtClean="0">
                <a:solidFill>
                  <a:srgbClr val="000000"/>
                </a:solidFill>
                <a:hlinkClick r:id="rId3"/>
              </a:rPr>
              <a:t>website</a:t>
            </a:r>
            <a:endParaRPr lang="en-US" dirty="0" smtClean="0">
              <a:solidFill>
                <a:srgbClr val="000000"/>
              </a:solidFill>
            </a:endParaRPr>
          </a:p>
          <a:p>
            <a:endParaRPr lang="en-US" dirty="0" smtClean="0">
              <a:solidFill>
                <a:srgbClr val="000000"/>
              </a:solidFill>
            </a:endParaRPr>
          </a:p>
          <a:p>
            <a:r>
              <a:rPr lang="en-US" dirty="0" smtClean="0">
                <a:solidFill>
                  <a:srgbClr val="000000"/>
                </a:solidFill>
              </a:rPr>
              <a:t>Compute services</a:t>
            </a:r>
          </a:p>
          <a:p>
            <a:pPr marL="285750" indent="-285750">
              <a:buFont typeface="Arial"/>
              <a:buChar char="•"/>
            </a:pPr>
            <a:r>
              <a:rPr lang="en-US" dirty="0" smtClean="0">
                <a:solidFill>
                  <a:srgbClr val="000000"/>
                </a:solidFill>
              </a:rPr>
              <a:t>HPC </a:t>
            </a:r>
            <a:r>
              <a:rPr lang="en-US" dirty="0" err="1" smtClean="0">
                <a:solidFill>
                  <a:srgbClr val="000000"/>
                </a:solidFill>
              </a:rPr>
              <a:t>Cartesius</a:t>
            </a:r>
            <a:endParaRPr lang="en-US" dirty="0" smtClean="0">
              <a:solidFill>
                <a:srgbClr val="000000"/>
              </a:solidFill>
            </a:endParaRPr>
          </a:p>
          <a:p>
            <a:pPr marL="285750" indent="-285750">
              <a:buFont typeface="Arial"/>
              <a:buChar char="•"/>
            </a:pPr>
            <a:r>
              <a:rPr lang="en-US" dirty="0" smtClean="0">
                <a:solidFill>
                  <a:srgbClr val="000000"/>
                </a:solidFill>
              </a:rPr>
              <a:t>Research Capacity     Compute Service</a:t>
            </a:r>
            <a:endParaRPr lang="en-US" dirty="0">
              <a:solidFill>
                <a:srgbClr val="000000"/>
              </a:solidFill>
            </a:endParaRPr>
          </a:p>
        </p:txBody>
      </p:sp>
      <p:sp>
        <p:nvSpPr>
          <p:cNvPr id="8" name="TextBox 7"/>
          <p:cNvSpPr txBox="1"/>
          <p:nvPr/>
        </p:nvSpPr>
        <p:spPr>
          <a:xfrm>
            <a:off x="4499992" y="2708920"/>
            <a:ext cx="4032448" cy="3416320"/>
          </a:xfrm>
          <a:prstGeom prst="rect">
            <a:avLst/>
          </a:prstGeom>
          <a:noFill/>
        </p:spPr>
        <p:txBody>
          <a:bodyPr wrap="square" rtlCol="0">
            <a:spAutoFit/>
          </a:bodyPr>
          <a:lstStyle/>
          <a:p>
            <a:r>
              <a:rPr lang="en-US" dirty="0" smtClean="0">
                <a:solidFill>
                  <a:srgbClr val="000000"/>
                </a:solidFill>
              </a:rPr>
              <a:t>SURF request </a:t>
            </a:r>
            <a:r>
              <a:rPr lang="en-US" dirty="0" smtClean="0">
                <a:solidFill>
                  <a:srgbClr val="000000"/>
                </a:solidFill>
                <a:hlinkClick r:id="rId4"/>
              </a:rPr>
              <a:t>form</a:t>
            </a:r>
            <a:endParaRPr lang="en-US" dirty="0" smtClean="0">
              <a:solidFill>
                <a:srgbClr val="000000"/>
              </a:solidFill>
            </a:endParaRPr>
          </a:p>
          <a:p>
            <a:endParaRPr lang="en-US" dirty="0" smtClean="0">
              <a:solidFill>
                <a:srgbClr val="000000"/>
              </a:solidFill>
            </a:endParaRPr>
          </a:p>
          <a:p>
            <a:r>
              <a:rPr lang="en-US" dirty="0" smtClean="0">
                <a:solidFill>
                  <a:srgbClr val="000000"/>
                </a:solidFill>
              </a:rPr>
              <a:t>Storage services</a:t>
            </a:r>
          </a:p>
          <a:p>
            <a:pPr marL="285750" indent="-285750">
              <a:buFont typeface="Arial"/>
              <a:buChar char="•"/>
            </a:pPr>
            <a:r>
              <a:rPr lang="en-US" dirty="0" smtClean="0">
                <a:solidFill>
                  <a:srgbClr val="000000"/>
                </a:solidFill>
              </a:rPr>
              <a:t>Research </a:t>
            </a:r>
            <a:r>
              <a:rPr lang="en-US" dirty="0">
                <a:solidFill>
                  <a:srgbClr val="000000"/>
                </a:solidFill>
              </a:rPr>
              <a:t>Data </a:t>
            </a:r>
            <a:r>
              <a:rPr lang="en-US" dirty="0" smtClean="0">
                <a:solidFill>
                  <a:srgbClr val="000000"/>
                </a:solidFill>
              </a:rPr>
              <a:t>Storage, </a:t>
            </a:r>
            <a:r>
              <a:rPr lang="en-US" dirty="0" err="1" smtClean="0">
                <a:solidFill>
                  <a:srgbClr val="000000"/>
                </a:solidFill>
              </a:rPr>
              <a:t>Beehub</a:t>
            </a:r>
            <a:endParaRPr lang="en-US" dirty="0">
              <a:solidFill>
                <a:srgbClr val="000000"/>
              </a:solidFill>
            </a:endParaRPr>
          </a:p>
          <a:p>
            <a:pPr marL="285750" indent="-285750">
              <a:buFont typeface="Arial"/>
              <a:buChar char="•"/>
            </a:pPr>
            <a:r>
              <a:rPr lang="en-US" dirty="0" smtClean="0">
                <a:solidFill>
                  <a:srgbClr val="000000"/>
                </a:solidFill>
              </a:rPr>
              <a:t>Data </a:t>
            </a:r>
            <a:r>
              <a:rPr lang="en-US" dirty="0">
                <a:solidFill>
                  <a:srgbClr val="000000"/>
                </a:solidFill>
              </a:rPr>
              <a:t>Ingest </a:t>
            </a:r>
            <a:r>
              <a:rPr lang="en-US" dirty="0" smtClean="0">
                <a:solidFill>
                  <a:srgbClr val="000000"/>
                </a:solidFill>
              </a:rPr>
              <a:t>Service</a:t>
            </a:r>
            <a:endParaRPr lang="en-US" dirty="0">
              <a:solidFill>
                <a:srgbClr val="000000"/>
              </a:solidFill>
            </a:endParaRPr>
          </a:p>
          <a:p>
            <a:endParaRPr lang="en-US" dirty="0" smtClean="0">
              <a:solidFill>
                <a:srgbClr val="000000"/>
              </a:solidFill>
            </a:endParaRPr>
          </a:p>
          <a:p>
            <a:r>
              <a:rPr lang="en-US" dirty="0" smtClean="0">
                <a:solidFill>
                  <a:srgbClr val="000000"/>
                </a:solidFill>
              </a:rPr>
              <a:t>Compute services</a:t>
            </a:r>
          </a:p>
          <a:p>
            <a:pPr marL="285750" indent="-285750">
              <a:buFont typeface="Arial"/>
              <a:buChar char="•"/>
            </a:pPr>
            <a:r>
              <a:rPr lang="en-US" dirty="0" smtClean="0">
                <a:solidFill>
                  <a:srgbClr val="000000"/>
                </a:solidFill>
              </a:rPr>
              <a:t>HPC Cloud</a:t>
            </a:r>
          </a:p>
          <a:p>
            <a:pPr marL="285750" indent="-285750">
              <a:buFont typeface="Arial"/>
              <a:buChar char="•"/>
            </a:pPr>
            <a:r>
              <a:rPr lang="en-US" dirty="0" smtClean="0">
                <a:solidFill>
                  <a:srgbClr val="000000"/>
                </a:solidFill>
              </a:rPr>
              <a:t>Grid. Life Science Grid</a:t>
            </a:r>
          </a:p>
          <a:p>
            <a:pPr marL="285750" indent="-285750">
              <a:buFont typeface="Arial"/>
              <a:buChar char="•"/>
            </a:pPr>
            <a:r>
              <a:rPr lang="en-US" dirty="0" smtClean="0">
                <a:solidFill>
                  <a:srgbClr val="000000"/>
                </a:solidFill>
              </a:rPr>
              <a:t>Big Data Services (e.g. </a:t>
            </a:r>
            <a:r>
              <a:rPr lang="en-US" dirty="0" err="1" smtClean="0">
                <a:solidFill>
                  <a:srgbClr val="000000"/>
                </a:solidFill>
              </a:rPr>
              <a:t>Hadoop</a:t>
            </a:r>
            <a:r>
              <a:rPr lang="en-US" dirty="0" smtClean="0">
                <a:solidFill>
                  <a:srgbClr val="000000"/>
                </a:solidFill>
              </a:rPr>
              <a:t>)</a:t>
            </a:r>
          </a:p>
          <a:p>
            <a:endParaRPr lang="en-US" dirty="0" err="1" smtClean="0">
              <a:solidFill>
                <a:srgbClr val="000000"/>
              </a:solidFill>
            </a:endParaRPr>
          </a:p>
          <a:p>
            <a:r>
              <a:rPr lang="en-US" dirty="0" err="1" smtClean="0">
                <a:solidFill>
                  <a:srgbClr val="000000"/>
                </a:solidFill>
              </a:rPr>
              <a:t>Visualisation</a:t>
            </a:r>
            <a:r>
              <a:rPr lang="en-US" dirty="0" smtClean="0">
                <a:solidFill>
                  <a:srgbClr val="000000"/>
                </a:solidFill>
              </a:rPr>
              <a:t> services</a:t>
            </a:r>
            <a:endParaRPr lang="en-US" dirty="0">
              <a:solidFill>
                <a:srgbClr val="000000"/>
              </a:solidFill>
            </a:endParaRPr>
          </a:p>
        </p:txBody>
      </p:sp>
      <p:pic>
        <p:nvPicPr>
          <p:cNvPr id="3" name="Picture 2" descr="SURF logo vector.eps"/>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72000" y="1844824"/>
            <a:ext cx="1916853" cy="792088"/>
          </a:xfrm>
          <a:prstGeom prst="rect">
            <a:avLst/>
          </a:prstGeom>
        </p:spPr>
      </p:pic>
      <p:sp>
        <p:nvSpPr>
          <p:cNvPr id="6" name="Slide Number Placeholder 5"/>
          <p:cNvSpPr>
            <a:spLocks noGrp="1"/>
          </p:cNvSpPr>
          <p:nvPr>
            <p:ph type="sldNum" sz="quarter" idx="12"/>
          </p:nvPr>
        </p:nvSpPr>
        <p:spPr/>
        <p:txBody>
          <a:bodyPr/>
          <a:lstStyle/>
          <a:p>
            <a:fld id="{B6B5D4A3-EC48-4948-B56B-369ED226E95B}" type="slidenum">
              <a:rPr lang="nl-NL" smtClean="0"/>
              <a:pPr/>
              <a:t>36</a:t>
            </a:fld>
            <a:endParaRPr lang="nl-NL" dirty="0"/>
          </a:p>
        </p:txBody>
      </p:sp>
    </p:spTree>
    <p:extLst>
      <p:ext uri="{BB962C8B-B14F-4D97-AF65-F5344CB8AC3E}">
        <p14:creationId xmlns:p14="http://schemas.microsoft.com/office/powerpoint/2010/main" val="24466731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7624" y="1988840"/>
            <a:ext cx="6132173" cy="3679304"/>
          </a:xfrm>
          <a:prstGeom prst="rect">
            <a:avLst/>
          </a:prstGeom>
        </p:spPr>
      </p:pic>
    </p:spTree>
    <p:extLst>
      <p:ext uri="{BB962C8B-B14F-4D97-AF65-F5344CB8AC3E}">
        <p14:creationId xmlns:p14="http://schemas.microsoft.com/office/powerpoint/2010/main" val="14335787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ICT support </a:t>
            </a:r>
            <a:endParaRPr lang="en-GB" sz="3100" dirty="0"/>
          </a:p>
        </p:txBody>
      </p:sp>
      <p:grpSp>
        <p:nvGrpSpPr>
          <p:cNvPr id="12" name="Group 11"/>
          <p:cNvGrpSpPr/>
          <p:nvPr/>
        </p:nvGrpSpPr>
        <p:grpSpPr>
          <a:xfrm>
            <a:off x="1907704" y="4092195"/>
            <a:ext cx="1115144" cy="1595884"/>
            <a:chOff x="2051720" y="4005064"/>
            <a:chExt cx="1115144" cy="1595884"/>
          </a:xfrm>
        </p:grpSpPr>
        <p:pic>
          <p:nvPicPr>
            <p:cNvPr id="4" name="Picture 3" descr="rbsb2_02.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51720" y="4005064"/>
              <a:ext cx="1115144" cy="1595884"/>
            </a:xfrm>
            <a:prstGeom prst="rect">
              <a:avLst/>
            </a:prstGeom>
          </p:spPr>
        </p:pic>
        <p:sp>
          <p:nvSpPr>
            <p:cNvPr id="5" name="TextBox 4"/>
            <p:cNvSpPr txBox="1"/>
            <p:nvPr/>
          </p:nvSpPr>
          <p:spPr>
            <a:xfrm>
              <a:off x="2208436" y="5013176"/>
              <a:ext cx="786043" cy="523220"/>
            </a:xfrm>
            <a:prstGeom prst="rect">
              <a:avLst/>
            </a:prstGeom>
            <a:noFill/>
          </p:spPr>
          <p:txBody>
            <a:bodyPr wrap="none" rtlCol="0">
              <a:spAutoFit/>
            </a:bodyPr>
            <a:lstStyle/>
            <a:p>
              <a:pPr algn="ctr"/>
              <a:r>
                <a:rPr lang="nl-NL" sz="1400" dirty="0">
                  <a:solidFill>
                    <a:srgbClr val="FFFFFF"/>
                  </a:solidFill>
                </a:rPr>
                <a:t>The </a:t>
              </a:r>
              <a:endParaRPr lang="nl-NL" sz="1400" dirty="0" smtClean="0">
                <a:solidFill>
                  <a:srgbClr val="FFFFFF"/>
                </a:solidFill>
              </a:endParaRPr>
            </a:p>
            <a:p>
              <a:pPr algn="ctr"/>
              <a:r>
                <a:rPr lang="nl-NL" sz="1400" dirty="0" err="1" smtClean="0">
                  <a:solidFill>
                    <a:srgbClr val="FFFFFF"/>
                  </a:solidFill>
                </a:rPr>
                <a:t>scientist</a:t>
              </a:r>
              <a:endParaRPr lang="nl-NL" sz="1400" dirty="0">
                <a:solidFill>
                  <a:srgbClr val="FFFFFF"/>
                </a:solidFill>
              </a:endParaRPr>
            </a:p>
          </p:txBody>
        </p:sp>
      </p:grpSp>
      <p:grpSp>
        <p:nvGrpSpPr>
          <p:cNvPr id="13" name="Group 12"/>
          <p:cNvGrpSpPr/>
          <p:nvPr/>
        </p:nvGrpSpPr>
        <p:grpSpPr>
          <a:xfrm>
            <a:off x="3237756" y="1556792"/>
            <a:ext cx="2088232" cy="1538999"/>
            <a:chOff x="3237756" y="1548545"/>
            <a:chExt cx="2088232" cy="1538999"/>
          </a:xfrm>
        </p:grpSpPr>
        <p:pic>
          <p:nvPicPr>
            <p:cNvPr id="6" name="Picture 5" descr="71450531.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3779912" y="1548545"/>
              <a:ext cx="1368152" cy="1524856"/>
            </a:xfrm>
            <a:prstGeom prst="rect">
              <a:avLst/>
            </a:prstGeom>
          </p:spPr>
        </p:pic>
        <p:sp>
          <p:nvSpPr>
            <p:cNvPr id="8" name="TextBox 7"/>
            <p:cNvSpPr txBox="1"/>
            <p:nvPr/>
          </p:nvSpPr>
          <p:spPr>
            <a:xfrm>
              <a:off x="3237756" y="2348880"/>
              <a:ext cx="2088232" cy="738664"/>
            </a:xfrm>
            <a:prstGeom prst="rect">
              <a:avLst/>
            </a:prstGeom>
            <a:noFill/>
          </p:spPr>
          <p:txBody>
            <a:bodyPr wrap="square" rtlCol="0">
              <a:spAutoFit/>
            </a:bodyPr>
            <a:lstStyle/>
            <a:p>
              <a:pPr algn="ctr"/>
              <a:r>
                <a:rPr lang="nl-NL" sz="1400" dirty="0" err="1" smtClean="0">
                  <a:solidFill>
                    <a:srgbClr val="FFFFFF"/>
                  </a:solidFill>
                </a:rPr>
                <a:t>Local</a:t>
              </a:r>
              <a:r>
                <a:rPr lang="nl-NL" sz="1400" dirty="0" smtClean="0">
                  <a:solidFill>
                    <a:srgbClr val="FFFFFF"/>
                  </a:solidFill>
                </a:rPr>
                <a:t> ICT </a:t>
              </a:r>
            </a:p>
            <a:p>
              <a:pPr algn="ctr"/>
              <a:r>
                <a:rPr lang="nl-NL" sz="1400" dirty="0" smtClean="0">
                  <a:solidFill>
                    <a:srgbClr val="FFFFFF"/>
                  </a:solidFill>
                </a:rPr>
                <a:t>support </a:t>
              </a:r>
            </a:p>
            <a:p>
              <a:pPr algn="ctr"/>
              <a:r>
                <a:rPr lang="nl-NL" sz="1400" dirty="0" err="1" smtClean="0">
                  <a:solidFill>
                    <a:srgbClr val="FFFFFF"/>
                  </a:solidFill>
                </a:rPr>
                <a:t>staff</a:t>
              </a:r>
              <a:endParaRPr lang="nl-NL" sz="1400" dirty="0">
                <a:solidFill>
                  <a:srgbClr val="FFFFFF"/>
                </a:solidFill>
              </a:endParaRPr>
            </a:p>
          </p:txBody>
        </p:sp>
      </p:grpSp>
      <p:sp>
        <p:nvSpPr>
          <p:cNvPr id="10" name="Isosceles Triangle 9"/>
          <p:cNvSpPr/>
          <p:nvPr/>
        </p:nvSpPr>
        <p:spPr>
          <a:xfrm>
            <a:off x="3131840" y="3167799"/>
            <a:ext cx="2505878" cy="2160240"/>
          </a:xfrm>
          <a:prstGeom prst="triangl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GB" sz="1600" dirty="0" smtClean="0"/>
              <a:t>find the best solution and </a:t>
            </a:r>
          </a:p>
          <a:p>
            <a:pPr algn="ctr"/>
            <a:r>
              <a:rPr lang="en-GB" sz="1600" dirty="0" smtClean="0"/>
              <a:t>get started !</a:t>
            </a:r>
            <a:endParaRPr lang="en-GB" sz="1600" dirty="0"/>
          </a:p>
        </p:txBody>
      </p:sp>
      <p:sp>
        <p:nvSpPr>
          <p:cNvPr id="14" name="Isosceles Triangle 13"/>
          <p:cNvSpPr/>
          <p:nvPr/>
        </p:nvSpPr>
        <p:spPr>
          <a:xfrm>
            <a:off x="4139952" y="3167799"/>
            <a:ext cx="501176" cy="432048"/>
          </a:xfrm>
          <a:prstGeom prst="triangl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Isosceles Triangle 14"/>
          <p:cNvSpPr/>
          <p:nvPr/>
        </p:nvSpPr>
        <p:spPr>
          <a:xfrm rot="7140000">
            <a:off x="5195462" y="4988751"/>
            <a:ext cx="501176" cy="432048"/>
          </a:xfrm>
          <a:prstGeom prst="triangl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 name="Isosceles Triangle 15"/>
          <p:cNvSpPr/>
          <p:nvPr/>
        </p:nvSpPr>
        <p:spPr>
          <a:xfrm rot="14460000">
            <a:off x="3089272" y="4989607"/>
            <a:ext cx="501176" cy="432048"/>
          </a:xfrm>
          <a:prstGeom prst="triangl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20" name="Curved Connector 19"/>
          <p:cNvCxnSpPr>
            <a:stCxn id="6" idx="1"/>
          </p:cNvCxnSpPr>
          <p:nvPr/>
        </p:nvCxnSpPr>
        <p:spPr>
          <a:xfrm>
            <a:off x="5148064" y="2319220"/>
            <a:ext cx="1224136" cy="1643259"/>
          </a:xfrm>
          <a:prstGeom prst="curvedConnector2">
            <a:avLst/>
          </a:prstGeom>
          <a:ln>
            <a:solidFill>
              <a:srgbClr val="FBB04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6156176" y="2591735"/>
            <a:ext cx="1008112" cy="461665"/>
          </a:xfrm>
          <a:prstGeom prst="rect">
            <a:avLst/>
          </a:prstGeom>
          <a:noFill/>
        </p:spPr>
        <p:txBody>
          <a:bodyPr wrap="square" rtlCol="0">
            <a:spAutoFit/>
          </a:bodyPr>
          <a:lstStyle/>
          <a:p>
            <a:r>
              <a:rPr lang="en-US" sz="1200" dirty="0" smtClean="0"/>
              <a:t>Train-the-trainer</a:t>
            </a:r>
            <a:endParaRPr lang="en-US" sz="1200" dirty="0"/>
          </a:p>
        </p:txBody>
      </p:sp>
      <p:cxnSp>
        <p:nvCxnSpPr>
          <p:cNvPr id="30" name="Curved Connector 29"/>
          <p:cNvCxnSpPr>
            <a:stCxn id="6" idx="3"/>
            <a:endCxn id="4" idx="0"/>
          </p:cNvCxnSpPr>
          <p:nvPr/>
        </p:nvCxnSpPr>
        <p:spPr>
          <a:xfrm rot="10800000" flipV="1">
            <a:off x="2465276" y="2319219"/>
            <a:ext cx="1314636" cy="1772975"/>
          </a:xfrm>
          <a:prstGeom prst="curvedConnector2">
            <a:avLst/>
          </a:prstGeom>
          <a:ln>
            <a:solidFill>
              <a:srgbClr val="FBB040"/>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1619672" y="2564904"/>
            <a:ext cx="1152128" cy="646331"/>
          </a:xfrm>
          <a:prstGeom prst="rect">
            <a:avLst/>
          </a:prstGeom>
          <a:noFill/>
        </p:spPr>
        <p:txBody>
          <a:bodyPr wrap="square" rtlCol="0">
            <a:spAutoFit/>
          </a:bodyPr>
          <a:lstStyle/>
          <a:p>
            <a:r>
              <a:rPr lang="en-US" sz="1200" dirty="0" smtClean="0"/>
              <a:t>Advice, training, hands-on support</a:t>
            </a:r>
            <a:endParaRPr lang="en-US" sz="1200" dirty="0"/>
          </a:p>
        </p:txBody>
      </p:sp>
      <p:cxnSp>
        <p:nvCxnSpPr>
          <p:cNvPr id="34" name="Curved Connector 33"/>
          <p:cNvCxnSpPr>
            <a:stCxn id="4" idx="2"/>
          </p:cNvCxnSpPr>
          <p:nvPr/>
        </p:nvCxnSpPr>
        <p:spPr>
          <a:xfrm rot="16200000" flipH="1">
            <a:off x="4418738" y="3734617"/>
            <a:ext cx="12700" cy="3906924"/>
          </a:xfrm>
          <a:prstGeom prst="curvedConnector3">
            <a:avLst>
              <a:gd name="adj1" fmla="val 3333331"/>
            </a:avLst>
          </a:prstGeom>
          <a:ln>
            <a:solidFill>
              <a:srgbClr val="FBB04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3851920" y="5589240"/>
            <a:ext cx="1440160" cy="461665"/>
          </a:xfrm>
          <a:prstGeom prst="rect">
            <a:avLst/>
          </a:prstGeom>
          <a:noFill/>
        </p:spPr>
        <p:txBody>
          <a:bodyPr wrap="square" rtlCol="0">
            <a:spAutoFit/>
          </a:bodyPr>
          <a:lstStyle/>
          <a:p>
            <a:r>
              <a:rPr lang="en-US" sz="1200" dirty="0" smtClean="0"/>
              <a:t>Advice, training, hands-on support</a:t>
            </a:r>
            <a:endParaRPr lang="en-US" sz="1200" dirty="0"/>
          </a:p>
        </p:txBody>
      </p:sp>
      <p:pic>
        <p:nvPicPr>
          <p:cNvPr id="19" name="Picture 18" descr="56347437.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21390" y="3912375"/>
            <a:ext cx="1333497" cy="1753335"/>
          </a:xfrm>
          <a:prstGeom prst="rect">
            <a:avLst/>
          </a:prstGeom>
        </p:spPr>
      </p:pic>
      <p:sp>
        <p:nvSpPr>
          <p:cNvPr id="9" name="TextBox 8"/>
          <p:cNvSpPr txBox="1"/>
          <p:nvPr/>
        </p:nvSpPr>
        <p:spPr>
          <a:xfrm>
            <a:off x="5508104" y="4838705"/>
            <a:ext cx="1944216" cy="738664"/>
          </a:xfrm>
          <a:prstGeom prst="rect">
            <a:avLst/>
          </a:prstGeom>
          <a:noFill/>
        </p:spPr>
        <p:txBody>
          <a:bodyPr wrap="square" rtlCol="0">
            <a:spAutoFit/>
          </a:bodyPr>
          <a:lstStyle/>
          <a:p>
            <a:pPr algn="ctr"/>
            <a:r>
              <a:rPr lang="nl-NL" sz="1400" dirty="0" smtClean="0">
                <a:solidFill>
                  <a:schemeClr val="bg1"/>
                </a:solidFill>
              </a:rPr>
              <a:t>SURF</a:t>
            </a:r>
          </a:p>
          <a:p>
            <a:pPr algn="ctr"/>
            <a:r>
              <a:rPr lang="nl-NL" sz="1400" dirty="0" smtClean="0">
                <a:solidFill>
                  <a:schemeClr val="bg1"/>
                </a:solidFill>
              </a:rPr>
              <a:t>support</a:t>
            </a:r>
          </a:p>
          <a:p>
            <a:pPr algn="ctr"/>
            <a:r>
              <a:rPr lang="nl-NL" sz="1400" dirty="0" smtClean="0">
                <a:solidFill>
                  <a:schemeClr val="bg1"/>
                </a:solidFill>
              </a:rPr>
              <a:t>4research</a:t>
            </a:r>
            <a:endParaRPr lang="nl-NL" sz="1400" dirty="0">
              <a:solidFill>
                <a:schemeClr val="bg1"/>
              </a:solidFill>
            </a:endParaRPr>
          </a:p>
        </p:txBody>
      </p:sp>
      <p:sp>
        <p:nvSpPr>
          <p:cNvPr id="3" name="Slide Number Placeholder 2"/>
          <p:cNvSpPr>
            <a:spLocks noGrp="1"/>
          </p:cNvSpPr>
          <p:nvPr>
            <p:ph type="sldNum" sz="quarter" idx="12"/>
          </p:nvPr>
        </p:nvSpPr>
        <p:spPr/>
        <p:txBody>
          <a:bodyPr/>
          <a:lstStyle/>
          <a:p>
            <a:fld id="{B6B5D4A3-EC48-4948-B56B-369ED226E95B}" type="slidenum">
              <a:rPr lang="nl-NL" smtClean="0"/>
              <a:pPr/>
              <a:t>38</a:t>
            </a:fld>
            <a:endParaRPr lang="nl-NL" dirty="0"/>
          </a:p>
        </p:txBody>
      </p:sp>
    </p:spTree>
    <p:extLst>
      <p:ext uri="{BB962C8B-B14F-4D97-AF65-F5344CB8AC3E}">
        <p14:creationId xmlns:p14="http://schemas.microsoft.com/office/powerpoint/2010/main" val="646507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Visit: </a:t>
            </a:r>
            <a:r>
              <a:rPr lang="en-GB" dirty="0" err="1" smtClean="0"/>
              <a:t>surf.nl</a:t>
            </a:r>
            <a:r>
              <a:rPr lang="en-GB" dirty="0" smtClean="0"/>
              <a:t>/support4research</a:t>
            </a:r>
            <a:endParaRPr lang="en-GB" dirty="0"/>
          </a:p>
        </p:txBody>
      </p:sp>
      <p:pic>
        <p:nvPicPr>
          <p:cNvPr id="4" name="Content Placeholder 3" descr="Screen Shot 2014-05-14 at 11.53.11.pn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pic>
        <p:nvPicPr>
          <p:cNvPr id="3" name="Picture 2" descr="Screen Shot 2015-04-07 at 13.47.50.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900000">
            <a:off x="6665004" y="3180841"/>
            <a:ext cx="1749177" cy="2492896"/>
          </a:xfrm>
          <a:prstGeom prst="rect">
            <a:avLst/>
          </a:prstGeom>
        </p:spPr>
      </p:pic>
      <p:sp>
        <p:nvSpPr>
          <p:cNvPr id="5" name="Slide Number Placeholder 4"/>
          <p:cNvSpPr>
            <a:spLocks noGrp="1"/>
          </p:cNvSpPr>
          <p:nvPr>
            <p:ph type="sldNum" sz="quarter" idx="12"/>
          </p:nvPr>
        </p:nvSpPr>
        <p:spPr/>
        <p:txBody>
          <a:bodyPr/>
          <a:lstStyle/>
          <a:p>
            <a:fld id="{B6B5D4A3-EC48-4948-B56B-369ED226E95B}" type="slidenum">
              <a:rPr lang="nl-NL" smtClean="0"/>
              <a:pPr/>
              <a:t>39</a:t>
            </a:fld>
            <a:endParaRPr lang="nl-NL" dirty="0"/>
          </a:p>
        </p:txBody>
      </p:sp>
    </p:spTree>
    <p:extLst>
      <p:ext uri="{BB962C8B-B14F-4D97-AF65-F5344CB8AC3E}">
        <p14:creationId xmlns:p14="http://schemas.microsoft.com/office/powerpoint/2010/main" val="39883840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0" dirty="0"/>
              <a:t>Research data life </a:t>
            </a:r>
            <a:r>
              <a:rPr lang="en-GB" noProof="0" dirty="0" smtClean="0"/>
              <a:t>cycle</a:t>
            </a:r>
            <a:endParaRPr lang="en-GB" noProof="0" dirty="0"/>
          </a:p>
        </p:txBody>
      </p:sp>
      <p:sp>
        <p:nvSpPr>
          <p:cNvPr id="5" name="Oval 4"/>
          <p:cNvSpPr/>
          <p:nvPr/>
        </p:nvSpPr>
        <p:spPr>
          <a:xfrm rot="1800000">
            <a:off x="2234177" y="2529062"/>
            <a:ext cx="2931014" cy="2931015"/>
          </a:xfrm>
          <a:prstGeom prst="ellipse">
            <a:avLst/>
          </a:prstGeom>
          <a:no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600">
              <a:solidFill>
                <a:schemeClr val="tx1"/>
              </a:solidFill>
            </a:endParaRPr>
          </a:p>
        </p:txBody>
      </p:sp>
      <p:cxnSp>
        <p:nvCxnSpPr>
          <p:cNvPr id="26" name="Straight Arrow Connector 25"/>
          <p:cNvCxnSpPr/>
          <p:nvPr/>
        </p:nvCxnSpPr>
        <p:spPr>
          <a:xfrm rot="1140000">
            <a:off x="5035332" y="3436763"/>
            <a:ext cx="72008" cy="72008"/>
          </a:xfrm>
          <a:prstGeom prst="straightConnector1">
            <a:avLst/>
          </a:prstGeom>
          <a:ln w="952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rot="4620000">
            <a:off x="4854527" y="4809328"/>
            <a:ext cx="72008" cy="72008"/>
          </a:xfrm>
          <a:prstGeom prst="straightConnector1">
            <a:avLst/>
          </a:prstGeom>
          <a:ln w="952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rot="8040000">
            <a:off x="3567791" y="5432320"/>
            <a:ext cx="72008" cy="72008"/>
          </a:xfrm>
          <a:prstGeom prst="straightConnector1">
            <a:avLst/>
          </a:prstGeom>
          <a:ln w="952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rot="11760000">
            <a:off x="2399445" y="4705167"/>
            <a:ext cx="72008" cy="72008"/>
          </a:xfrm>
          <a:prstGeom prst="straightConnector1">
            <a:avLst/>
          </a:prstGeom>
          <a:ln w="952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rot="15420000">
            <a:off x="2432638" y="3178626"/>
            <a:ext cx="72008" cy="72008"/>
          </a:xfrm>
          <a:prstGeom prst="straightConnector1">
            <a:avLst/>
          </a:prstGeom>
          <a:ln w="952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rot="19020000">
            <a:off x="3806798" y="2500692"/>
            <a:ext cx="72008" cy="72008"/>
          </a:xfrm>
          <a:prstGeom prst="straightConnector1">
            <a:avLst/>
          </a:prstGeom>
          <a:ln w="95250">
            <a:solidFill>
              <a:srgbClr val="FF6600"/>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076344" y="4581128"/>
            <a:ext cx="1031051" cy="584776"/>
          </a:xfrm>
          <a:prstGeom prst="rect">
            <a:avLst/>
          </a:prstGeom>
          <a:noFill/>
        </p:spPr>
        <p:txBody>
          <a:bodyPr wrap="none" rtlCol="0">
            <a:spAutoFit/>
          </a:bodyPr>
          <a:lstStyle/>
          <a:p>
            <a:pPr algn="ctr"/>
            <a:r>
              <a:rPr lang="nl-NL" sz="1600" b="1" dirty="0" err="1"/>
              <a:t>Analyzing</a:t>
            </a:r>
          </a:p>
          <a:p>
            <a:pPr algn="ctr"/>
            <a:r>
              <a:rPr lang="nl-NL" sz="1600" b="1" dirty="0" err="1"/>
              <a:t>data</a:t>
            </a:r>
            <a:endParaRPr lang="nl-NL" sz="1600" b="1" dirty="0"/>
          </a:p>
        </p:txBody>
      </p:sp>
      <p:sp>
        <p:nvSpPr>
          <p:cNvPr id="28" name="TextBox 27"/>
          <p:cNvSpPr txBox="1"/>
          <p:nvPr/>
        </p:nvSpPr>
        <p:spPr>
          <a:xfrm>
            <a:off x="3133158" y="5580528"/>
            <a:ext cx="1083049" cy="584776"/>
          </a:xfrm>
          <a:prstGeom prst="rect">
            <a:avLst/>
          </a:prstGeom>
          <a:noFill/>
        </p:spPr>
        <p:txBody>
          <a:bodyPr wrap="none" rtlCol="0">
            <a:spAutoFit/>
          </a:bodyPr>
          <a:lstStyle/>
          <a:p>
            <a:pPr algn="ctr"/>
            <a:r>
              <a:rPr lang="nl-NL" sz="1600" b="1" dirty="0" smtClean="0"/>
              <a:t>Preserving</a:t>
            </a:r>
          </a:p>
          <a:p>
            <a:pPr algn="ctr"/>
            <a:r>
              <a:rPr lang="nl-NL" sz="1600" b="1" dirty="0" smtClean="0"/>
              <a:t>data</a:t>
            </a:r>
            <a:endParaRPr lang="nl-NL" sz="1600" b="1" dirty="0"/>
          </a:p>
        </p:txBody>
      </p:sp>
      <p:sp>
        <p:nvSpPr>
          <p:cNvPr id="30" name="TextBox 29"/>
          <p:cNvSpPr txBox="1"/>
          <p:nvPr/>
        </p:nvSpPr>
        <p:spPr>
          <a:xfrm>
            <a:off x="3210548" y="1772816"/>
            <a:ext cx="902811" cy="584776"/>
          </a:xfrm>
          <a:prstGeom prst="rect">
            <a:avLst/>
          </a:prstGeom>
          <a:noFill/>
        </p:spPr>
        <p:txBody>
          <a:bodyPr wrap="none" rtlCol="0">
            <a:spAutoFit/>
          </a:bodyPr>
          <a:lstStyle/>
          <a:p>
            <a:pPr algn="ctr"/>
            <a:r>
              <a:rPr lang="nl-NL" sz="1600" b="1" dirty="0" err="1"/>
              <a:t>C</a:t>
            </a:r>
            <a:r>
              <a:rPr lang="nl-NL" sz="1600" b="1" dirty="0" err="1" smtClean="0"/>
              <a:t>reating</a:t>
            </a:r>
            <a:endParaRPr lang="nl-NL" sz="1600" b="1" dirty="0"/>
          </a:p>
          <a:p>
            <a:pPr algn="ctr"/>
            <a:r>
              <a:rPr lang="nl-NL" sz="1600" b="1" dirty="0"/>
              <a:t>data</a:t>
            </a:r>
          </a:p>
        </p:txBody>
      </p:sp>
      <p:sp>
        <p:nvSpPr>
          <p:cNvPr id="31" name="TextBox 30"/>
          <p:cNvSpPr txBox="1"/>
          <p:nvPr/>
        </p:nvSpPr>
        <p:spPr>
          <a:xfrm>
            <a:off x="5095580" y="2916232"/>
            <a:ext cx="1152128" cy="584776"/>
          </a:xfrm>
          <a:prstGeom prst="rect">
            <a:avLst/>
          </a:prstGeom>
          <a:noFill/>
        </p:spPr>
        <p:txBody>
          <a:bodyPr wrap="square" rtlCol="0">
            <a:spAutoFit/>
          </a:bodyPr>
          <a:lstStyle/>
          <a:p>
            <a:pPr algn="ctr"/>
            <a:r>
              <a:rPr lang="nl-NL" sz="1600" b="1" dirty="0"/>
              <a:t>P</a:t>
            </a:r>
            <a:r>
              <a:rPr lang="nl-NL" sz="1600" b="1" dirty="0" smtClean="0"/>
              <a:t>rocessing </a:t>
            </a:r>
          </a:p>
          <a:p>
            <a:pPr algn="ctr"/>
            <a:r>
              <a:rPr lang="nl-NL" sz="1600" b="1" dirty="0" smtClean="0"/>
              <a:t>data</a:t>
            </a:r>
            <a:endParaRPr lang="nl-NL" sz="1600" b="1" dirty="0"/>
          </a:p>
        </p:txBody>
      </p:sp>
      <p:sp>
        <p:nvSpPr>
          <p:cNvPr id="32" name="TextBox 31"/>
          <p:cNvSpPr txBox="1"/>
          <p:nvPr/>
        </p:nvSpPr>
        <p:spPr>
          <a:xfrm>
            <a:off x="1135140" y="4580506"/>
            <a:ext cx="1300422" cy="584776"/>
          </a:xfrm>
          <a:prstGeom prst="rect">
            <a:avLst/>
          </a:prstGeom>
          <a:noFill/>
        </p:spPr>
        <p:txBody>
          <a:bodyPr wrap="square" rtlCol="0">
            <a:spAutoFit/>
          </a:bodyPr>
          <a:lstStyle/>
          <a:p>
            <a:pPr algn="ctr"/>
            <a:r>
              <a:rPr lang="nl-NL" sz="1600" b="1" dirty="0" err="1"/>
              <a:t>Giving access to data</a:t>
            </a:r>
            <a:endParaRPr lang="nl-NL" sz="1600" b="1" dirty="0"/>
          </a:p>
        </p:txBody>
      </p:sp>
      <p:sp>
        <p:nvSpPr>
          <p:cNvPr id="33" name="TextBox 32"/>
          <p:cNvSpPr txBox="1"/>
          <p:nvPr/>
        </p:nvSpPr>
        <p:spPr>
          <a:xfrm>
            <a:off x="1379090" y="2924944"/>
            <a:ext cx="864339" cy="584776"/>
          </a:xfrm>
          <a:prstGeom prst="rect">
            <a:avLst/>
          </a:prstGeom>
          <a:noFill/>
        </p:spPr>
        <p:txBody>
          <a:bodyPr wrap="none" rtlCol="0">
            <a:spAutoFit/>
          </a:bodyPr>
          <a:lstStyle/>
          <a:p>
            <a:pPr algn="ctr"/>
            <a:r>
              <a:rPr lang="nl-NL" sz="1600" b="1" dirty="0" smtClean="0"/>
              <a:t>Re</a:t>
            </a:r>
            <a:r>
              <a:rPr lang="nl-NL" sz="1600" b="1" dirty="0" err="1" smtClean="0"/>
              <a:t>using</a:t>
            </a:r>
            <a:endParaRPr lang="nl-NL" sz="1600" b="1" dirty="0"/>
          </a:p>
          <a:p>
            <a:pPr algn="ctr"/>
            <a:r>
              <a:rPr lang="nl-NL" sz="1600" b="1" dirty="0"/>
              <a:t>data</a:t>
            </a:r>
          </a:p>
        </p:txBody>
      </p:sp>
    </p:spTree>
    <p:extLst>
      <p:ext uri="{BB962C8B-B14F-4D97-AF65-F5344CB8AC3E}">
        <p14:creationId xmlns:p14="http://schemas.microsoft.com/office/powerpoint/2010/main" val="15216039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Showcases / Best Practices</a:t>
            </a:r>
          </a:p>
        </p:txBody>
      </p:sp>
      <p:pic>
        <p:nvPicPr>
          <p:cNvPr id="4" name="Picture 3" descr="Screen Shot 2015-09-22 at 09.53.27.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576" y="1772816"/>
            <a:ext cx="2579603" cy="2564904"/>
          </a:xfrm>
          <a:prstGeom prst="roundRect">
            <a:avLst>
              <a:gd name="adj" fmla="val 8594"/>
            </a:avLst>
          </a:prstGeom>
          <a:solidFill>
            <a:srgbClr val="FFFFFF">
              <a:shade val="85000"/>
            </a:srgbClr>
          </a:solidFill>
          <a:ln>
            <a:solidFill>
              <a:srgbClr val="ED6B06"/>
            </a:solidFill>
          </a:ln>
          <a:effectLst>
            <a:reflection blurRad="12700" stA="38000" endPos="28000" dist="5000" dir="5400000" sy="-100000" algn="bl" rotWithShape="0"/>
          </a:effectLst>
        </p:spPr>
      </p:pic>
      <p:pic>
        <p:nvPicPr>
          <p:cNvPr id="5" name="Picture 4" descr="Screen Shot 2015-09-22 at 09.53.5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1720" y="2492896"/>
            <a:ext cx="2778965" cy="2564904"/>
          </a:xfrm>
          <a:prstGeom prst="roundRect">
            <a:avLst>
              <a:gd name="adj" fmla="val 8594"/>
            </a:avLst>
          </a:prstGeom>
          <a:solidFill>
            <a:srgbClr val="FFFFFF">
              <a:shade val="85000"/>
            </a:srgbClr>
          </a:solidFill>
          <a:ln>
            <a:solidFill>
              <a:srgbClr val="ED6B06"/>
            </a:solidFill>
          </a:ln>
          <a:effectLst>
            <a:reflection blurRad="12700" stA="38000" endPos="28000" dist="5000" dir="5400000" sy="-100000" algn="bl" rotWithShape="0"/>
          </a:effectLst>
        </p:spPr>
      </p:pic>
      <p:pic>
        <p:nvPicPr>
          <p:cNvPr id="6" name="Picture 5" descr="Screen Shot 2015-09-22 at 09.54.17.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1880" y="2996952"/>
            <a:ext cx="2829537" cy="2564904"/>
          </a:xfrm>
          <a:prstGeom prst="roundRect">
            <a:avLst>
              <a:gd name="adj" fmla="val 8594"/>
            </a:avLst>
          </a:prstGeom>
          <a:solidFill>
            <a:srgbClr val="FFFFFF">
              <a:shade val="85000"/>
            </a:srgbClr>
          </a:solidFill>
          <a:ln>
            <a:solidFill>
              <a:srgbClr val="ED6B06"/>
            </a:solidFill>
          </a:ln>
          <a:effectLst>
            <a:reflection blurRad="12700" stA="38000" endPos="28000" dist="5000" dir="5400000" sy="-100000" algn="bl" rotWithShape="0"/>
          </a:effectLst>
        </p:spPr>
      </p:pic>
      <p:pic>
        <p:nvPicPr>
          <p:cNvPr id="3" name="Picture 2" descr="Screen Shot 2015-09-23 at 10.46.39.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26189" y="3717032"/>
            <a:ext cx="3806251" cy="2376264"/>
          </a:xfrm>
          <a:prstGeom prst="roundRect">
            <a:avLst>
              <a:gd name="adj" fmla="val 8594"/>
            </a:avLst>
          </a:prstGeom>
          <a:solidFill>
            <a:srgbClr val="FFFFFF">
              <a:shade val="85000"/>
            </a:srgbClr>
          </a:solidFill>
          <a:ln>
            <a:solidFill>
              <a:srgbClr val="ED6B06"/>
            </a:solidFill>
          </a:ln>
          <a:effectLst>
            <a:reflection blurRad="12700" stA="38000" endPos="28000" dist="5000" dir="5400000" sy="-100000" algn="bl" rotWithShape="0"/>
          </a:effectLst>
        </p:spPr>
      </p:pic>
    </p:spTree>
    <p:extLst>
      <p:ext uri="{BB962C8B-B14F-4D97-AF65-F5344CB8AC3E}">
        <p14:creationId xmlns:p14="http://schemas.microsoft.com/office/powerpoint/2010/main" val="230140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Workshops</a:t>
            </a:r>
            <a:endParaRPr lang="en-GB" dirty="0"/>
          </a:p>
        </p:txBody>
      </p:sp>
      <p:pic>
        <p:nvPicPr>
          <p:cNvPr id="10" name="Picture 9" descr="Screen Shot 2015-09-20 at 21.14.27.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44" y="1807955"/>
            <a:ext cx="4427984" cy="1782333"/>
          </a:xfrm>
          <a:prstGeom prst="roundRect">
            <a:avLst>
              <a:gd name="adj" fmla="val 8594"/>
            </a:avLst>
          </a:prstGeom>
          <a:solidFill>
            <a:srgbClr val="FFFFFF">
              <a:shade val="85000"/>
            </a:srgbClr>
          </a:solidFill>
          <a:ln>
            <a:solidFill>
              <a:srgbClr val="ED6B06"/>
            </a:solidFill>
          </a:ln>
          <a:effectLst>
            <a:reflection blurRad="12700" stA="38000" endPos="28000" dist="5000" dir="5400000" sy="-100000" algn="bl" rotWithShape="0"/>
          </a:effectLst>
        </p:spPr>
      </p:pic>
      <p:pic>
        <p:nvPicPr>
          <p:cNvPr id="9" name="Picture 8" descr="Screen Shot 2015-09-20 at 21.14.17.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1600" y="2312011"/>
            <a:ext cx="4427984" cy="1754378"/>
          </a:xfrm>
          <a:prstGeom prst="roundRect">
            <a:avLst>
              <a:gd name="adj" fmla="val 8594"/>
            </a:avLst>
          </a:prstGeom>
          <a:solidFill>
            <a:srgbClr val="FFFFFF">
              <a:shade val="85000"/>
            </a:srgbClr>
          </a:solidFill>
          <a:ln>
            <a:solidFill>
              <a:srgbClr val="ED6B06"/>
            </a:solidFill>
          </a:ln>
          <a:effectLst>
            <a:reflection blurRad="12700" stA="38000" endPos="28000" dist="5000" dir="5400000" sy="-100000" algn="bl" rotWithShape="0"/>
          </a:effectLst>
        </p:spPr>
      </p:pic>
      <p:pic>
        <p:nvPicPr>
          <p:cNvPr id="8" name="Picture 7" descr="Screen Shot 2015-09-20 at 21.14.07.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75656" y="2872941"/>
            <a:ext cx="4427984" cy="1599310"/>
          </a:xfrm>
          <a:prstGeom prst="roundRect">
            <a:avLst>
              <a:gd name="adj" fmla="val 8594"/>
            </a:avLst>
          </a:prstGeom>
          <a:solidFill>
            <a:srgbClr val="FFFFFF">
              <a:shade val="85000"/>
            </a:srgbClr>
          </a:solidFill>
          <a:ln>
            <a:solidFill>
              <a:srgbClr val="ED6B06"/>
            </a:solidFill>
          </a:ln>
          <a:effectLst>
            <a:reflection blurRad="12700" stA="38000" endPos="28000" dist="5000" dir="5400000" sy="-100000" algn="bl" rotWithShape="0"/>
          </a:effectLst>
        </p:spPr>
      </p:pic>
      <p:pic>
        <p:nvPicPr>
          <p:cNvPr id="7" name="Picture 6" descr="Screen Shot 2015-09-20 at 21.14.0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1720" y="3320123"/>
            <a:ext cx="4427984" cy="1794048"/>
          </a:xfrm>
          <a:prstGeom prst="roundRect">
            <a:avLst>
              <a:gd name="adj" fmla="val 8594"/>
            </a:avLst>
          </a:prstGeom>
          <a:solidFill>
            <a:srgbClr val="FFFFFF">
              <a:shade val="85000"/>
            </a:srgbClr>
          </a:solidFill>
          <a:ln>
            <a:solidFill>
              <a:srgbClr val="ED6B06"/>
            </a:solidFill>
          </a:ln>
          <a:effectLst>
            <a:reflection blurRad="12700" stA="38000" endPos="28000" dist="5000" dir="5400000" sy="-100000" algn="bl" rotWithShape="0"/>
          </a:effectLst>
        </p:spPr>
      </p:pic>
      <p:pic>
        <p:nvPicPr>
          <p:cNvPr id="5" name="Picture 4" descr="Screen Shot 2015-09-20 at 21.13.5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55776" y="3896187"/>
            <a:ext cx="4427984" cy="1693053"/>
          </a:xfrm>
          <a:prstGeom prst="roundRect">
            <a:avLst>
              <a:gd name="adj" fmla="val 8594"/>
            </a:avLst>
          </a:prstGeom>
          <a:solidFill>
            <a:srgbClr val="FFFFFF">
              <a:shade val="85000"/>
            </a:srgbClr>
          </a:solidFill>
          <a:ln>
            <a:solidFill>
              <a:srgbClr val="ED6B06"/>
            </a:solidFill>
          </a:ln>
          <a:effectLst>
            <a:reflection blurRad="12700" stA="38000" endPos="28000" dist="5000" dir="5400000" sy="-100000" algn="bl" rotWithShape="0"/>
          </a:effectLst>
        </p:spPr>
      </p:pic>
      <p:pic>
        <p:nvPicPr>
          <p:cNvPr id="11" name="Content Placeholder 10" descr="Screen Shot 2015-09-20 at 21.24.52.png"/>
          <p:cNvPicPr>
            <a:picLocks noGrp="1" noChangeAspect="1"/>
          </p:cNvPicPr>
          <p:nvPr>
            <p:ph idx="1"/>
          </p:nvPr>
        </p:nvPicPr>
        <p:blipFill rotWithShape="1">
          <a:blip r:embed="rId7" cstate="screen">
            <a:extLst>
              <a:ext uri="{28A0092B-C50C-407E-A947-70E740481C1C}">
                <a14:useLocalDpi xmlns:a14="http://schemas.microsoft.com/office/drawing/2010/main"/>
              </a:ext>
            </a:extLst>
          </a:blip>
          <a:srcRect/>
          <a:stretch/>
        </p:blipFill>
        <p:spPr>
          <a:xfrm>
            <a:off x="5634182" y="1772816"/>
            <a:ext cx="2996045" cy="4320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9267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Resultaten</a:t>
            </a:r>
            <a:r>
              <a:rPr lang="en-US" baseline="30000" dirty="0" smtClean="0"/>
              <a:t/>
            </a:r>
            <a:br>
              <a:rPr lang="en-US" baseline="30000" dirty="0" smtClean="0"/>
            </a:br>
            <a:r>
              <a:rPr lang="en-US" dirty="0" err="1" smtClean="0"/>
              <a:t>Masterclasses</a:t>
            </a:r>
            <a:r>
              <a:rPr lang="en-US" dirty="0" smtClean="0"/>
              <a:t>, boot camps, rapport</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700000">
            <a:off x="436865" y="2188886"/>
            <a:ext cx="2591627" cy="3717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14393" y="2708920"/>
            <a:ext cx="3672407" cy="32551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33933" y="1952836"/>
            <a:ext cx="4036812" cy="2664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16216" y="5353396"/>
            <a:ext cx="1907418" cy="448410"/>
          </a:xfrm>
          <a:prstGeom prst="rect">
            <a:avLst/>
          </a:prstGeom>
        </p:spPr>
      </p:pic>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959863" y="3227582"/>
            <a:ext cx="631425" cy="287820"/>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17777" y="3284984"/>
            <a:ext cx="1510207" cy="1008112"/>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772379" y="3284984"/>
            <a:ext cx="968528" cy="233164"/>
          </a:xfrm>
          <a:prstGeom prst="rect">
            <a:avLst/>
          </a:prstGeom>
        </p:spPr>
      </p:pic>
    </p:spTree>
    <p:extLst>
      <p:ext uri="{BB962C8B-B14F-4D97-AF65-F5344CB8AC3E}">
        <p14:creationId xmlns:p14="http://schemas.microsoft.com/office/powerpoint/2010/main" val="2428651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SURF Research Boot Camp</a:t>
            </a:r>
            <a:br>
              <a:rPr lang="en-US" dirty="0" smtClean="0"/>
            </a:br>
            <a:r>
              <a:rPr lang="en-US" dirty="0" smtClean="0"/>
              <a:t>10 Nov. </a:t>
            </a:r>
            <a:r>
              <a:rPr lang="en-US" dirty="0" err="1" smtClean="0"/>
              <a:t>TUDelft</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24290" y="1600200"/>
            <a:ext cx="7592126" cy="4560517"/>
          </a:xfrm>
          <a:prstGeom prst="rect">
            <a:avLst/>
          </a:prstGeom>
        </p:spPr>
      </p:pic>
    </p:spTree>
    <p:extLst>
      <p:ext uri="{BB962C8B-B14F-4D97-AF65-F5344CB8AC3E}">
        <p14:creationId xmlns:p14="http://schemas.microsoft.com/office/powerpoint/2010/main" val="14237462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SURF Research Boot Camp</a:t>
            </a:r>
            <a:br>
              <a:rPr lang="en-US" dirty="0"/>
            </a:br>
            <a:r>
              <a:rPr lang="en-US" dirty="0"/>
              <a:t>10 Nov. </a:t>
            </a:r>
            <a:r>
              <a:rPr lang="en-US" dirty="0" err="1"/>
              <a:t>TUDelft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5676" y="1761026"/>
            <a:ext cx="5832647" cy="42043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72549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67544" y="1052736"/>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t>Thanks!</a:t>
            </a:r>
            <a:endParaRPr lang="en-GB" dirty="0"/>
          </a:p>
        </p:txBody>
      </p:sp>
      <p:sp>
        <p:nvSpPr>
          <p:cNvPr id="3" name="Title 1"/>
          <p:cNvSpPr txBox="1">
            <a:spLocks/>
          </p:cNvSpPr>
          <p:nvPr/>
        </p:nvSpPr>
        <p:spPr>
          <a:xfrm>
            <a:off x="467544" y="2348880"/>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More info?</a:t>
            </a:r>
          </a:p>
          <a:p>
            <a:pPr algn="l"/>
            <a:r>
              <a:rPr lang="en-GB" sz="2800" dirty="0" smtClean="0"/>
              <a:t>www.surf.nl</a:t>
            </a:r>
          </a:p>
          <a:p>
            <a:pPr algn="l"/>
            <a:r>
              <a:rPr lang="en-GB" sz="2800" dirty="0" smtClean="0"/>
              <a:t>jan.bot@surfsara.nl</a:t>
            </a:r>
          </a:p>
          <a:p>
            <a:pPr algn="l"/>
            <a:r>
              <a:rPr lang="en-GB" sz="2800" dirty="0" smtClean="0"/>
              <a:t>paul.vandijk@surfnet.nl </a:t>
            </a:r>
            <a:endParaRPr lang="en-GB" sz="2800" dirty="0"/>
          </a:p>
        </p:txBody>
      </p:sp>
    </p:spTree>
    <p:extLst>
      <p:ext uri="{BB962C8B-B14F-4D97-AF65-F5344CB8AC3E}">
        <p14:creationId xmlns:p14="http://schemas.microsoft.com/office/powerpoint/2010/main" val="3521642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9816" y="2060848"/>
            <a:ext cx="7884368" cy="3829026"/>
          </a:xfrm>
          <a:prstGeom prst="rect">
            <a:avLst/>
          </a:prstGeom>
        </p:spPr>
      </p:pic>
    </p:spTree>
    <p:extLst>
      <p:ext uri="{BB962C8B-B14F-4D97-AF65-F5344CB8AC3E}">
        <p14:creationId xmlns:p14="http://schemas.microsoft.com/office/powerpoint/2010/main" val="15391500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Research data life </a:t>
            </a:r>
            <a:r>
              <a:rPr lang="en-GB" dirty="0" smtClean="0"/>
              <a:t>cycle</a:t>
            </a:r>
            <a:endParaRPr lang="en-GB" dirty="0"/>
          </a:p>
        </p:txBody>
      </p:sp>
      <p:sp>
        <p:nvSpPr>
          <p:cNvPr id="5" name="Oval 4"/>
          <p:cNvSpPr/>
          <p:nvPr/>
        </p:nvSpPr>
        <p:spPr>
          <a:xfrm rot="1800000">
            <a:off x="2234177" y="2529062"/>
            <a:ext cx="2931014" cy="2931015"/>
          </a:xfrm>
          <a:prstGeom prst="ellipse">
            <a:avLst/>
          </a:prstGeom>
          <a:no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600">
              <a:solidFill>
                <a:schemeClr val="tx1"/>
              </a:solidFill>
            </a:endParaRPr>
          </a:p>
        </p:txBody>
      </p:sp>
      <p:cxnSp>
        <p:nvCxnSpPr>
          <p:cNvPr id="26" name="Straight Arrow Connector 25"/>
          <p:cNvCxnSpPr/>
          <p:nvPr/>
        </p:nvCxnSpPr>
        <p:spPr>
          <a:xfrm rot="1140000">
            <a:off x="5035332" y="3436763"/>
            <a:ext cx="72008" cy="72008"/>
          </a:xfrm>
          <a:prstGeom prst="straightConnector1">
            <a:avLst/>
          </a:prstGeom>
          <a:ln w="952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rot="4620000">
            <a:off x="4854527" y="4809328"/>
            <a:ext cx="72008" cy="72008"/>
          </a:xfrm>
          <a:prstGeom prst="straightConnector1">
            <a:avLst/>
          </a:prstGeom>
          <a:ln w="952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rot="8040000">
            <a:off x="3567791" y="5432320"/>
            <a:ext cx="72008" cy="72008"/>
          </a:xfrm>
          <a:prstGeom prst="straightConnector1">
            <a:avLst/>
          </a:prstGeom>
          <a:ln w="952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rot="11760000">
            <a:off x="2399445" y="4705167"/>
            <a:ext cx="72008" cy="72008"/>
          </a:xfrm>
          <a:prstGeom prst="straightConnector1">
            <a:avLst/>
          </a:prstGeom>
          <a:ln w="952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rot="15420000">
            <a:off x="2432638" y="3178626"/>
            <a:ext cx="72008" cy="72008"/>
          </a:xfrm>
          <a:prstGeom prst="straightConnector1">
            <a:avLst/>
          </a:prstGeom>
          <a:ln w="952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rot="19020000">
            <a:off x="3806798" y="2500692"/>
            <a:ext cx="72008" cy="72008"/>
          </a:xfrm>
          <a:prstGeom prst="straightConnector1">
            <a:avLst/>
          </a:prstGeom>
          <a:ln w="95250">
            <a:solidFill>
              <a:srgbClr val="FF6600"/>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076344" y="4581128"/>
            <a:ext cx="1031051" cy="584776"/>
          </a:xfrm>
          <a:prstGeom prst="rect">
            <a:avLst/>
          </a:prstGeom>
          <a:noFill/>
        </p:spPr>
        <p:txBody>
          <a:bodyPr wrap="none" rtlCol="0">
            <a:spAutoFit/>
          </a:bodyPr>
          <a:lstStyle/>
          <a:p>
            <a:pPr algn="ctr"/>
            <a:r>
              <a:rPr lang="nl-NL" sz="1600" b="1" dirty="0" err="1"/>
              <a:t>Analyzing</a:t>
            </a:r>
          </a:p>
          <a:p>
            <a:pPr algn="ctr"/>
            <a:r>
              <a:rPr lang="nl-NL" sz="1600" b="1" dirty="0" err="1"/>
              <a:t>data</a:t>
            </a:r>
            <a:endParaRPr lang="nl-NL" sz="1600" b="1" dirty="0"/>
          </a:p>
        </p:txBody>
      </p:sp>
      <p:sp>
        <p:nvSpPr>
          <p:cNvPr id="28" name="TextBox 27"/>
          <p:cNvSpPr txBox="1"/>
          <p:nvPr/>
        </p:nvSpPr>
        <p:spPr>
          <a:xfrm>
            <a:off x="3133158" y="5580528"/>
            <a:ext cx="1083049" cy="584776"/>
          </a:xfrm>
          <a:prstGeom prst="rect">
            <a:avLst/>
          </a:prstGeom>
          <a:noFill/>
        </p:spPr>
        <p:txBody>
          <a:bodyPr wrap="none" rtlCol="0">
            <a:spAutoFit/>
          </a:bodyPr>
          <a:lstStyle/>
          <a:p>
            <a:pPr algn="ctr"/>
            <a:r>
              <a:rPr lang="nl-NL" sz="1600" b="1" dirty="0" smtClean="0"/>
              <a:t>Preserving</a:t>
            </a:r>
          </a:p>
          <a:p>
            <a:pPr algn="ctr"/>
            <a:r>
              <a:rPr lang="nl-NL" sz="1600" b="1" dirty="0" smtClean="0"/>
              <a:t>data</a:t>
            </a:r>
            <a:endParaRPr lang="nl-NL" sz="1600" b="1" dirty="0"/>
          </a:p>
        </p:txBody>
      </p:sp>
      <p:sp>
        <p:nvSpPr>
          <p:cNvPr id="30" name="TextBox 29"/>
          <p:cNvSpPr txBox="1"/>
          <p:nvPr/>
        </p:nvSpPr>
        <p:spPr>
          <a:xfrm>
            <a:off x="3210548" y="1772816"/>
            <a:ext cx="902811" cy="584776"/>
          </a:xfrm>
          <a:prstGeom prst="rect">
            <a:avLst/>
          </a:prstGeom>
          <a:noFill/>
        </p:spPr>
        <p:txBody>
          <a:bodyPr wrap="none" rtlCol="0">
            <a:spAutoFit/>
          </a:bodyPr>
          <a:lstStyle/>
          <a:p>
            <a:pPr algn="ctr"/>
            <a:r>
              <a:rPr lang="nl-NL" sz="1600" b="1" dirty="0" err="1"/>
              <a:t>C</a:t>
            </a:r>
            <a:r>
              <a:rPr lang="nl-NL" sz="1600" b="1" dirty="0" err="1" smtClean="0"/>
              <a:t>reating</a:t>
            </a:r>
            <a:endParaRPr lang="nl-NL" sz="1600" b="1" dirty="0"/>
          </a:p>
          <a:p>
            <a:pPr algn="ctr"/>
            <a:r>
              <a:rPr lang="nl-NL" sz="1600" b="1" dirty="0"/>
              <a:t>data</a:t>
            </a:r>
          </a:p>
        </p:txBody>
      </p:sp>
      <p:sp>
        <p:nvSpPr>
          <p:cNvPr id="31" name="TextBox 30"/>
          <p:cNvSpPr txBox="1"/>
          <p:nvPr/>
        </p:nvSpPr>
        <p:spPr>
          <a:xfrm>
            <a:off x="5095580" y="2916232"/>
            <a:ext cx="1152128" cy="584776"/>
          </a:xfrm>
          <a:prstGeom prst="rect">
            <a:avLst/>
          </a:prstGeom>
          <a:noFill/>
        </p:spPr>
        <p:txBody>
          <a:bodyPr wrap="square" rtlCol="0">
            <a:spAutoFit/>
          </a:bodyPr>
          <a:lstStyle/>
          <a:p>
            <a:pPr algn="ctr"/>
            <a:r>
              <a:rPr lang="nl-NL" sz="1600" b="1" dirty="0"/>
              <a:t>P</a:t>
            </a:r>
            <a:r>
              <a:rPr lang="nl-NL" sz="1600" b="1" dirty="0" smtClean="0"/>
              <a:t>rocessing </a:t>
            </a:r>
          </a:p>
          <a:p>
            <a:pPr algn="ctr"/>
            <a:r>
              <a:rPr lang="nl-NL" sz="1600" b="1" dirty="0" smtClean="0"/>
              <a:t>data</a:t>
            </a:r>
            <a:endParaRPr lang="nl-NL" sz="1600" b="1" dirty="0"/>
          </a:p>
        </p:txBody>
      </p:sp>
      <p:sp>
        <p:nvSpPr>
          <p:cNvPr id="32" name="TextBox 31"/>
          <p:cNvSpPr txBox="1"/>
          <p:nvPr/>
        </p:nvSpPr>
        <p:spPr>
          <a:xfrm>
            <a:off x="1135140" y="4580506"/>
            <a:ext cx="1300422" cy="584776"/>
          </a:xfrm>
          <a:prstGeom prst="rect">
            <a:avLst/>
          </a:prstGeom>
          <a:noFill/>
        </p:spPr>
        <p:txBody>
          <a:bodyPr wrap="square" rtlCol="0">
            <a:spAutoFit/>
          </a:bodyPr>
          <a:lstStyle/>
          <a:p>
            <a:pPr algn="ctr"/>
            <a:r>
              <a:rPr lang="nl-NL" sz="1600" b="1" dirty="0" err="1"/>
              <a:t>Giving access to data</a:t>
            </a:r>
            <a:endParaRPr lang="nl-NL" sz="1600" b="1" dirty="0"/>
          </a:p>
        </p:txBody>
      </p:sp>
      <p:sp>
        <p:nvSpPr>
          <p:cNvPr id="33" name="TextBox 32"/>
          <p:cNvSpPr txBox="1"/>
          <p:nvPr/>
        </p:nvSpPr>
        <p:spPr>
          <a:xfrm>
            <a:off x="1379090" y="2924944"/>
            <a:ext cx="864339" cy="584776"/>
          </a:xfrm>
          <a:prstGeom prst="rect">
            <a:avLst/>
          </a:prstGeom>
          <a:noFill/>
        </p:spPr>
        <p:txBody>
          <a:bodyPr wrap="none" rtlCol="0">
            <a:spAutoFit/>
          </a:bodyPr>
          <a:lstStyle/>
          <a:p>
            <a:pPr algn="ctr"/>
            <a:r>
              <a:rPr lang="nl-NL" sz="1600" b="1" dirty="0" smtClean="0"/>
              <a:t>Re</a:t>
            </a:r>
            <a:r>
              <a:rPr lang="nl-NL" sz="1600" b="1" dirty="0" err="1" smtClean="0"/>
              <a:t>using</a:t>
            </a:r>
            <a:endParaRPr lang="nl-NL" sz="1600" b="1" dirty="0"/>
          </a:p>
          <a:p>
            <a:pPr algn="ctr"/>
            <a:r>
              <a:rPr lang="nl-NL" sz="1600" b="1" dirty="0"/>
              <a:t>data</a:t>
            </a:r>
          </a:p>
        </p:txBody>
      </p:sp>
      <p:pic>
        <p:nvPicPr>
          <p:cNvPr id="34" name="Picture 33" descr="AAI.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27228" y="3728060"/>
            <a:ext cx="610560" cy="610560"/>
          </a:xfrm>
          <a:prstGeom prst="rect">
            <a:avLst/>
          </a:prstGeom>
        </p:spPr>
      </p:pic>
      <p:pic>
        <p:nvPicPr>
          <p:cNvPr id="35" name="Picture 34" descr="compute2.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79556" y="3725122"/>
            <a:ext cx="610560" cy="610560"/>
          </a:xfrm>
          <a:prstGeom prst="rect">
            <a:avLst/>
          </a:prstGeom>
        </p:spPr>
      </p:pic>
      <p:pic>
        <p:nvPicPr>
          <p:cNvPr id="36" name="Picture 35" descr="storage2.eps"/>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19316" y="4933078"/>
            <a:ext cx="610560" cy="610560"/>
          </a:xfrm>
          <a:prstGeom prst="rect">
            <a:avLst/>
          </a:prstGeom>
        </p:spPr>
      </p:pic>
      <p:pic>
        <p:nvPicPr>
          <p:cNvPr id="37" name="Picture 36" descr="Visualize2.eps"/>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159476" y="4933078"/>
            <a:ext cx="610560" cy="610560"/>
          </a:xfrm>
          <a:prstGeom prst="rect">
            <a:avLst/>
          </a:prstGeom>
        </p:spPr>
      </p:pic>
      <p:pic>
        <p:nvPicPr>
          <p:cNvPr id="38" name="Picture 37" descr="Network2.eps"/>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159476" y="2420888"/>
            <a:ext cx="610560" cy="610560"/>
          </a:xfrm>
          <a:prstGeom prst="rect">
            <a:avLst/>
          </a:prstGeom>
        </p:spPr>
      </p:pic>
      <p:sp>
        <p:nvSpPr>
          <p:cNvPr id="40" name="TextBox 39"/>
          <p:cNvSpPr txBox="1"/>
          <p:nvPr/>
        </p:nvSpPr>
        <p:spPr>
          <a:xfrm>
            <a:off x="-161004" y="5365126"/>
            <a:ext cx="2924469" cy="769441"/>
          </a:xfrm>
          <a:prstGeom prst="rect">
            <a:avLst/>
          </a:prstGeom>
          <a:noFill/>
        </p:spPr>
        <p:txBody>
          <a:bodyPr wrap="square" rtlCol="0">
            <a:spAutoFit/>
          </a:bodyPr>
          <a:lstStyle/>
          <a:p>
            <a:pPr algn="r"/>
            <a:r>
              <a:rPr lang="nl-NL" sz="1100" dirty="0" err="1" smtClean="0">
                <a:solidFill>
                  <a:srgbClr val="000000"/>
                </a:solidFill>
              </a:rPr>
              <a:t>Trusted</a:t>
            </a:r>
            <a:r>
              <a:rPr lang="nl-NL" sz="1100" dirty="0" smtClean="0">
                <a:solidFill>
                  <a:srgbClr val="000000"/>
                </a:solidFill>
              </a:rPr>
              <a:t> </a:t>
            </a:r>
            <a:r>
              <a:rPr lang="nl-NL" sz="1100" dirty="0">
                <a:solidFill>
                  <a:srgbClr val="000000"/>
                </a:solidFill>
              </a:rPr>
              <a:t>Digital </a:t>
            </a:r>
            <a:r>
              <a:rPr lang="nl-NL" sz="1100" dirty="0" err="1"/>
              <a:t>Repository</a:t>
            </a:r>
            <a:endParaRPr lang="nl-NL" sz="1100" dirty="0"/>
          </a:p>
          <a:p>
            <a:pPr algn="r"/>
            <a:r>
              <a:rPr lang="nl-NL" sz="1100" dirty="0" smtClean="0">
                <a:solidFill>
                  <a:srgbClr val="000000"/>
                </a:solidFill>
              </a:rPr>
              <a:t>B2SAFE</a:t>
            </a:r>
            <a:r>
              <a:rPr lang="nl-NL" sz="1100" dirty="0">
                <a:solidFill>
                  <a:srgbClr val="000000"/>
                </a:solidFill>
              </a:rPr>
              <a:t>/</a:t>
            </a:r>
            <a:r>
              <a:rPr lang="nl-NL" sz="1100" dirty="0" smtClean="0">
                <a:solidFill>
                  <a:srgbClr val="000000"/>
                </a:solidFill>
              </a:rPr>
              <a:t>B2SHARE (EUDAT),</a:t>
            </a:r>
          </a:p>
          <a:p>
            <a:pPr algn="r"/>
            <a:r>
              <a:rPr lang="nl-NL" sz="1100" dirty="0" smtClean="0">
                <a:solidFill>
                  <a:srgbClr val="000000"/>
                </a:solidFill>
              </a:rPr>
              <a:t>Persistent </a:t>
            </a:r>
            <a:r>
              <a:rPr lang="nl-NL" sz="1100" dirty="0" err="1" smtClean="0">
                <a:solidFill>
                  <a:srgbClr val="000000"/>
                </a:solidFill>
              </a:rPr>
              <a:t>Identifier</a:t>
            </a:r>
            <a:r>
              <a:rPr lang="nl-NL" sz="1100" dirty="0" smtClean="0">
                <a:solidFill>
                  <a:srgbClr val="000000"/>
                </a:solidFill>
              </a:rPr>
              <a:t> services</a:t>
            </a:r>
            <a:endParaRPr lang="nl-NL" sz="1100" dirty="0">
              <a:solidFill>
                <a:srgbClr val="000000"/>
              </a:solidFill>
            </a:endParaRPr>
          </a:p>
          <a:p>
            <a:pPr algn="r"/>
            <a:r>
              <a:rPr lang="nl-NL" sz="1100" dirty="0" err="1" smtClean="0">
                <a:solidFill>
                  <a:srgbClr val="000000"/>
                </a:solidFill>
                <a:sym typeface="Wingdings"/>
              </a:rPr>
              <a:t>Archiving</a:t>
            </a:r>
            <a:r>
              <a:rPr lang="nl-NL" sz="1100" dirty="0" smtClean="0">
                <a:solidFill>
                  <a:srgbClr val="000000"/>
                </a:solidFill>
                <a:sym typeface="Wingdings"/>
              </a:rPr>
              <a:t> @ Research </a:t>
            </a:r>
            <a:r>
              <a:rPr lang="nl-NL" sz="1100" dirty="0">
                <a:solidFill>
                  <a:srgbClr val="000000"/>
                </a:solidFill>
                <a:sym typeface="Wingdings"/>
              </a:rPr>
              <a:t>data NL</a:t>
            </a:r>
            <a:endParaRPr lang="nl-NL" sz="1100" dirty="0">
              <a:solidFill>
                <a:srgbClr val="000000"/>
              </a:solidFill>
            </a:endParaRPr>
          </a:p>
        </p:txBody>
      </p:sp>
      <p:sp>
        <p:nvSpPr>
          <p:cNvPr id="42" name="TextBox 41"/>
          <p:cNvSpPr txBox="1"/>
          <p:nvPr/>
        </p:nvSpPr>
        <p:spPr>
          <a:xfrm>
            <a:off x="4706029" y="2149206"/>
            <a:ext cx="1917897" cy="769441"/>
          </a:xfrm>
          <a:prstGeom prst="rect">
            <a:avLst/>
          </a:prstGeom>
          <a:noFill/>
        </p:spPr>
        <p:txBody>
          <a:bodyPr wrap="square" rtlCol="0">
            <a:spAutoFit/>
          </a:bodyPr>
          <a:lstStyle/>
          <a:p>
            <a:r>
              <a:rPr lang="nl-NL" sz="1100" dirty="0" smtClean="0">
                <a:solidFill>
                  <a:srgbClr val="000000"/>
                </a:solidFill>
              </a:rPr>
              <a:t>Lichtpaden, </a:t>
            </a:r>
            <a:r>
              <a:rPr lang="nl-NL" sz="1100" dirty="0" err="1" smtClean="0">
                <a:solidFill>
                  <a:srgbClr val="000000"/>
                </a:solidFill>
              </a:rPr>
              <a:t>Netherlight</a:t>
            </a:r>
            <a:endParaRPr lang="nl-NL" sz="1100" dirty="0">
              <a:solidFill>
                <a:srgbClr val="000000"/>
              </a:solidFill>
            </a:endParaRPr>
          </a:p>
          <a:p>
            <a:r>
              <a:rPr lang="nl-NL" sz="1100" dirty="0" err="1">
                <a:solidFill>
                  <a:srgbClr val="000000"/>
                </a:solidFill>
              </a:rPr>
              <a:t>Bandwidth</a:t>
            </a:r>
            <a:r>
              <a:rPr lang="nl-NL" sz="1100" dirty="0">
                <a:solidFill>
                  <a:srgbClr val="000000"/>
                </a:solidFill>
              </a:rPr>
              <a:t> on </a:t>
            </a:r>
            <a:r>
              <a:rPr lang="nl-NL" sz="1100" dirty="0" err="1">
                <a:solidFill>
                  <a:srgbClr val="000000"/>
                </a:solidFill>
              </a:rPr>
              <a:t>Demand</a:t>
            </a:r>
            <a:endParaRPr lang="nl-NL" sz="1100" dirty="0">
              <a:solidFill>
                <a:srgbClr val="000000"/>
              </a:solidFill>
            </a:endParaRPr>
          </a:p>
          <a:p>
            <a:r>
              <a:rPr lang="nl-NL" sz="1100" dirty="0" smtClean="0">
                <a:solidFill>
                  <a:srgbClr val="000000"/>
                </a:solidFill>
              </a:rPr>
              <a:t>Data </a:t>
            </a:r>
            <a:r>
              <a:rPr lang="nl-NL" sz="1100" dirty="0" err="1" smtClean="0">
                <a:solidFill>
                  <a:srgbClr val="000000"/>
                </a:solidFill>
              </a:rPr>
              <a:t>Ingest</a:t>
            </a:r>
            <a:r>
              <a:rPr lang="nl-NL" sz="1100" dirty="0" smtClean="0">
                <a:solidFill>
                  <a:srgbClr val="000000"/>
                </a:solidFill>
              </a:rPr>
              <a:t> Service</a:t>
            </a:r>
          </a:p>
          <a:p>
            <a:r>
              <a:rPr lang="nl-NL" sz="1100" dirty="0">
                <a:solidFill>
                  <a:srgbClr val="000000"/>
                </a:solidFill>
              </a:rPr>
              <a:t>Storage (raw data)</a:t>
            </a:r>
          </a:p>
        </p:txBody>
      </p:sp>
      <p:sp>
        <p:nvSpPr>
          <p:cNvPr id="43" name="TextBox 42"/>
          <p:cNvSpPr txBox="1"/>
          <p:nvPr/>
        </p:nvSpPr>
        <p:spPr>
          <a:xfrm>
            <a:off x="-972616" y="3645024"/>
            <a:ext cx="2917348" cy="769441"/>
          </a:xfrm>
          <a:prstGeom prst="rect">
            <a:avLst/>
          </a:prstGeom>
          <a:noFill/>
        </p:spPr>
        <p:txBody>
          <a:bodyPr wrap="none" rtlCol="0">
            <a:spAutoFit/>
          </a:bodyPr>
          <a:lstStyle/>
          <a:p>
            <a:pPr algn="r"/>
            <a:r>
              <a:rPr lang="nl-NL" sz="1100" dirty="0" err="1">
                <a:solidFill>
                  <a:srgbClr val="000000"/>
                </a:solidFill>
              </a:rPr>
              <a:t>Authentication</a:t>
            </a:r>
            <a:endParaRPr lang="nl-NL" sz="1100" dirty="0">
              <a:solidFill>
                <a:srgbClr val="000000"/>
              </a:solidFill>
            </a:endParaRPr>
          </a:p>
          <a:p>
            <a:pPr algn="r"/>
            <a:r>
              <a:rPr lang="nl-NL" sz="1100" dirty="0" err="1">
                <a:solidFill>
                  <a:srgbClr val="000000"/>
                </a:solidFill>
              </a:rPr>
              <a:t>Authorization</a:t>
            </a:r>
            <a:endParaRPr lang="nl-NL" sz="1100" dirty="0">
              <a:solidFill>
                <a:srgbClr val="000000"/>
              </a:solidFill>
            </a:endParaRPr>
          </a:p>
          <a:p>
            <a:pPr algn="r"/>
            <a:r>
              <a:rPr lang="nl-NL" sz="1100" dirty="0" err="1">
                <a:solidFill>
                  <a:srgbClr val="000000"/>
                </a:solidFill>
              </a:rPr>
              <a:t>collaboration</a:t>
            </a:r>
            <a:r>
              <a:rPr lang="nl-NL" sz="1100" dirty="0">
                <a:solidFill>
                  <a:srgbClr val="000000"/>
                </a:solidFill>
              </a:rPr>
              <a:t> </a:t>
            </a:r>
            <a:r>
              <a:rPr lang="nl-NL" sz="1100" dirty="0" smtClean="0">
                <a:solidFill>
                  <a:srgbClr val="000000"/>
                </a:solidFill>
              </a:rPr>
              <a:t>tools </a:t>
            </a:r>
          </a:p>
          <a:p>
            <a:pPr algn="r"/>
            <a:r>
              <a:rPr lang="nl-NL" sz="1100" dirty="0" smtClean="0">
                <a:solidFill>
                  <a:srgbClr val="000000"/>
                </a:solidFill>
              </a:rPr>
              <a:t>(e.g. </a:t>
            </a:r>
            <a:r>
              <a:rPr lang="nl-NL" sz="1100" dirty="0" err="1" smtClean="0">
                <a:solidFill>
                  <a:srgbClr val="000000"/>
                </a:solidFill>
              </a:rPr>
              <a:t>FileSender</a:t>
            </a:r>
            <a:r>
              <a:rPr lang="nl-NL" sz="1100" dirty="0" smtClean="0">
                <a:solidFill>
                  <a:srgbClr val="000000"/>
                </a:solidFill>
              </a:rPr>
              <a:t>)</a:t>
            </a:r>
          </a:p>
        </p:txBody>
      </p:sp>
      <p:sp>
        <p:nvSpPr>
          <p:cNvPr id="44" name="TextBox 43"/>
          <p:cNvSpPr txBox="1"/>
          <p:nvPr/>
        </p:nvSpPr>
        <p:spPr>
          <a:xfrm>
            <a:off x="5511450" y="3725122"/>
            <a:ext cx="1601714" cy="600164"/>
          </a:xfrm>
          <a:prstGeom prst="rect">
            <a:avLst/>
          </a:prstGeom>
          <a:noFill/>
        </p:spPr>
        <p:txBody>
          <a:bodyPr wrap="none" rtlCol="0">
            <a:spAutoFit/>
          </a:bodyPr>
          <a:lstStyle/>
          <a:p>
            <a:r>
              <a:rPr lang="nl-NL" sz="1100" dirty="0" smtClean="0">
                <a:solidFill>
                  <a:srgbClr val="000000"/>
                </a:solidFill>
              </a:rPr>
              <a:t>Cluster, Supercomputing</a:t>
            </a:r>
            <a:endParaRPr lang="nl-NL" sz="1100" dirty="0">
              <a:solidFill>
                <a:srgbClr val="000000"/>
              </a:solidFill>
            </a:endParaRPr>
          </a:p>
          <a:p>
            <a:r>
              <a:rPr lang="nl-NL" sz="1100" dirty="0">
                <a:solidFill>
                  <a:srgbClr val="000000"/>
                </a:solidFill>
              </a:rPr>
              <a:t>GRID  </a:t>
            </a:r>
            <a:r>
              <a:rPr lang="nl-NL" sz="1100" dirty="0" smtClean="0">
                <a:solidFill>
                  <a:srgbClr val="000000"/>
                </a:solidFill>
              </a:rPr>
              <a:t>Cloud computing</a:t>
            </a:r>
            <a:endParaRPr lang="nl-NL" sz="1100" dirty="0">
              <a:solidFill>
                <a:srgbClr val="000000"/>
              </a:solidFill>
            </a:endParaRPr>
          </a:p>
          <a:p>
            <a:r>
              <a:rPr lang="nl-NL" sz="1100" dirty="0">
                <a:solidFill>
                  <a:srgbClr val="000000"/>
                </a:solidFill>
              </a:rPr>
              <a:t>HADOOP </a:t>
            </a:r>
          </a:p>
        </p:txBody>
      </p:sp>
      <p:sp>
        <p:nvSpPr>
          <p:cNvPr id="45" name="TextBox 44"/>
          <p:cNvSpPr txBox="1"/>
          <p:nvPr/>
        </p:nvSpPr>
        <p:spPr>
          <a:xfrm>
            <a:off x="4775192" y="5277108"/>
            <a:ext cx="2317088" cy="600164"/>
          </a:xfrm>
          <a:prstGeom prst="rect">
            <a:avLst/>
          </a:prstGeom>
          <a:noFill/>
        </p:spPr>
        <p:txBody>
          <a:bodyPr wrap="square" rtlCol="0">
            <a:spAutoFit/>
          </a:bodyPr>
          <a:lstStyle/>
          <a:p>
            <a:r>
              <a:rPr lang="nl-NL" sz="1100" dirty="0" err="1" smtClean="0">
                <a:solidFill>
                  <a:srgbClr val="000000"/>
                </a:solidFill>
              </a:rPr>
              <a:t>Visualisation</a:t>
            </a:r>
            <a:r>
              <a:rPr lang="nl-NL" sz="1100" dirty="0" smtClean="0">
                <a:solidFill>
                  <a:srgbClr val="000000"/>
                </a:solidFill>
              </a:rPr>
              <a:t> services,</a:t>
            </a:r>
          </a:p>
          <a:p>
            <a:r>
              <a:rPr lang="nl-NL" sz="1100" dirty="0" smtClean="0">
                <a:solidFill>
                  <a:srgbClr val="000000"/>
                </a:solidFill>
              </a:rPr>
              <a:t>Remote </a:t>
            </a:r>
            <a:r>
              <a:rPr lang="nl-NL" sz="1100" dirty="0">
                <a:solidFill>
                  <a:srgbClr val="000000"/>
                </a:solidFill>
              </a:rPr>
              <a:t>clusters &amp; GPU</a:t>
            </a:r>
          </a:p>
          <a:p>
            <a:r>
              <a:rPr lang="nl-NL" sz="1100" dirty="0" err="1" smtClean="0">
                <a:solidFill>
                  <a:srgbClr val="000000"/>
                </a:solidFill>
              </a:rPr>
              <a:t>Collaboratorium</a:t>
            </a:r>
            <a:r>
              <a:rPr lang="nl-NL" sz="1100" dirty="0" smtClean="0">
                <a:solidFill>
                  <a:srgbClr val="000000"/>
                </a:solidFill>
              </a:rPr>
              <a:t>, Support</a:t>
            </a:r>
            <a:endParaRPr lang="nl-NL" sz="1100" dirty="0">
              <a:solidFill>
                <a:srgbClr val="000000"/>
              </a:solidFill>
            </a:endParaRPr>
          </a:p>
        </p:txBody>
      </p:sp>
      <p:pic>
        <p:nvPicPr>
          <p:cNvPr id="50" name="Picture 49" descr="storage2.eps"/>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31130" y="2420888"/>
            <a:ext cx="322528" cy="322528"/>
          </a:xfrm>
          <a:prstGeom prst="rect">
            <a:avLst/>
          </a:prstGeom>
        </p:spPr>
      </p:pic>
      <p:pic>
        <p:nvPicPr>
          <p:cNvPr id="51" name="Picture 50" descr="Visualize2.eps"/>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91170" y="2420888"/>
            <a:ext cx="322528" cy="322528"/>
          </a:xfrm>
          <a:prstGeom prst="rect">
            <a:avLst/>
          </a:prstGeom>
        </p:spPr>
      </p:pic>
      <p:pic>
        <p:nvPicPr>
          <p:cNvPr id="57" name="Picture 56" descr="AAI.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31130" y="2780928"/>
            <a:ext cx="322528" cy="322528"/>
          </a:xfrm>
          <a:prstGeom prst="rect">
            <a:avLst/>
          </a:prstGeom>
        </p:spPr>
      </p:pic>
      <p:pic>
        <p:nvPicPr>
          <p:cNvPr id="58" name="Picture 57" descr="compute2.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96326" y="2780928"/>
            <a:ext cx="322528" cy="322528"/>
          </a:xfrm>
          <a:prstGeom prst="rect">
            <a:avLst/>
          </a:prstGeom>
        </p:spPr>
      </p:pic>
      <p:pic>
        <p:nvPicPr>
          <p:cNvPr id="59" name="Picture 58" descr="Network2.eps"/>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822887" y="2589172"/>
            <a:ext cx="306350" cy="306350"/>
          </a:xfrm>
          <a:prstGeom prst="rect">
            <a:avLst/>
          </a:prstGeom>
        </p:spPr>
      </p:pic>
      <p:sp>
        <p:nvSpPr>
          <p:cNvPr id="60" name="TextBox 59"/>
          <p:cNvSpPr txBox="1"/>
          <p:nvPr/>
        </p:nvSpPr>
        <p:spPr>
          <a:xfrm>
            <a:off x="735448" y="2156494"/>
            <a:ext cx="1917897" cy="600164"/>
          </a:xfrm>
          <a:prstGeom prst="rect">
            <a:avLst/>
          </a:prstGeom>
          <a:noFill/>
        </p:spPr>
        <p:txBody>
          <a:bodyPr wrap="square" rtlCol="0">
            <a:spAutoFit/>
          </a:bodyPr>
          <a:lstStyle/>
          <a:p>
            <a:pPr algn="r"/>
            <a:r>
              <a:rPr lang="nl-NL" sz="1100" dirty="0" smtClean="0">
                <a:solidFill>
                  <a:srgbClr val="000000"/>
                </a:solidFill>
              </a:rPr>
              <a:t>Enter a new </a:t>
            </a:r>
          </a:p>
          <a:p>
            <a:pPr algn="r"/>
            <a:r>
              <a:rPr lang="nl-NL" sz="1100" dirty="0" err="1" smtClean="0">
                <a:solidFill>
                  <a:srgbClr val="000000"/>
                </a:solidFill>
              </a:rPr>
              <a:t>Cycle</a:t>
            </a:r>
            <a:r>
              <a:rPr lang="nl-NL" sz="1100" dirty="0" smtClean="0">
                <a:solidFill>
                  <a:srgbClr val="000000"/>
                </a:solidFill>
              </a:rPr>
              <a:t>, </a:t>
            </a:r>
            <a:r>
              <a:rPr lang="nl-NL" sz="1100" dirty="0" err="1" smtClean="0">
                <a:solidFill>
                  <a:srgbClr val="000000"/>
                </a:solidFill>
              </a:rPr>
              <a:t>develop</a:t>
            </a:r>
            <a:r>
              <a:rPr lang="nl-NL" sz="1100" dirty="0" smtClean="0">
                <a:solidFill>
                  <a:srgbClr val="000000"/>
                </a:solidFill>
              </a:rPr>
              <a:t> a </a:t>
            </a:r>
            <a:r>
              <a:rPr lang="nl-NL" sz="1100" dirty="0" err="1" smtClean="0">
                <a:solidFill>
                  <a:srgbClr val="000000"/>
                </a:solidFill>
              </a:rPr>
              <a:t>workplan</a:t>
            </a:r>
            <a:r>
              <a:rPr lang="nl-NL" sz="1100" dirty="0" smtClean="0">
                <a:solidFill>
                  <a:srgbClr val="000000"/>
                </a:solidFill>
              </a:rPr>
              <a:t> </a:t>
            </a:r>
            <a:r>
              <a:rPr lang="nl-NL" sz="1100" dirty="0" err="1" smtClean="0">
                <a:solidFill>
                  <a:srgbClr val="000000"/>
                </a:solidFill>
              </a:rPr>
              <a:t>and</a:t>
            </a:r>
            <a:r>
              <a:rPr lang="nl-NL" sz="1100" dirty="0" smtClean="0">
                <a:solidFill>
                  <a:srgbClr val="000000"/>
                </a:solidFill>
              </a:rPr>
              <a:t> </a:t>
            </a:r>
            <a:r>
              <a:rPr lang="nl-NL" sz="1100" dirty="0" err="1" smtClean="0">
                <a:solidFill>
                  <a:srgbClr val="000000"/>
                </a:solidFill>
              </a:rPr>
              <a:t>apply ICT</a:t>
            </a:r>
            <a:r>
              <a:rPr lang="nl-NL" sz="1100" dirty="0" smtClean="0">
                <a:solidFill>
                  <a:srgbClr val="000000"/>
                </a:solidFill>
              </a:rPr>
              <a:t> </a:t>
            </a:r>
            <a:r>
              <a:rPr lang="nl-NL" sz="1100" dirty="0" err="1" smtClean="0">
                <a:solidFill>
                  <a:srgbClr val="000000"/>
                </a:solidFill>
              </a:rPr>
              <a:t>solutions</a:t>
            </a:r>
            <a:endParaRPr lang="nl-NL" sz="1100" dirty="0">
              <a:solidFill>
                <a:srgbClr val="000000"/>
              </a:solidFill>
            </a:endParaRPr>
          </a:p>
        </p:txBody>
      </p:sp>
      <p:pic>
        <p:nvPicPr>
          <p:cNvPr id="61" name="Picture 60" descr="1surf.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26788" y="4221088"/>
            <a:ext cx="932688" cy="475488"/>
          </a:xfrm>
          <a:prstGeom prst="rect">
            <a:avLst/>
          </a:prstGeom>
        </p:spPr>
      </p:pic>
      <p:sp>
        <p:nvSpPr>
          <p:cNvPr id="63" name="TextBox 62"/>
          <p:cNvSpPr txBox="1"/>
          <p:nvPr/>
        </p:nvSpPr>
        <p:spPr>
          <a:xfrm>
            <a:off x="3044539" y="3501008"/>
            <a:ext cx="1261884" cy="738664"/>
          </a:xfrm>
          <a:prstGeom prst="rect">
            <a:avLst/>
          </a:prstGeom>
          <a:noFill/>
        </p:spPr>
        <p:txBody>
          <a:bodyPr wrap="none" rtlCol="0">
            <a:spAutoFit/>
          </a:bodyPr>
          <a:lstStyle/>
          <a:p>
            <a:pPr algn="ctr"/>
            <a:r>
              <a:rPr lang="nl-NL" sz="1400"/>
              <a:t>supporting the</a:t>
            </a:r>
          </a:p>
          <a:p>
            <a:pPr algn="ctr"/>
            <a:r>
              <a:rPr lang="nl-NL" sz="1400"/>
              <a:t>research data </a:t>
            </a:r>
          </a:p>
          <a:p>
            <a:pPr algn="ctr"/>
            <a:r>
              <a:rPr lang="nl-NL" sz="1400"/>
              <a:t>life cycle</a:t>
            </a:r>
          </a:p>
        </p:txBody>
      </p:sp>
      <p:pic>
        <p:nvPicPr>
          <p:cNvPr id="64" name="Picture 63" descr="IntegrationSupport2.eps"/>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932109" y="4022405"/>
            <a:ext cx="538552" cy="538552"/>
          </a:xfrm>
          <a:prstGeom prst="rect">
            <a:avLst/>
          </a:prstGeom>
        </p:spPr>
      </p:pic>
      <p:sp>
        <p:nvSpPr>
          <p:cNvPr id="65" name="TextBox 64"/>
          <p:cNvSpPr txBox="1"/>
          <p:nvPr/>
        </p:nvSpPr>
        <p:spPr>
          <a:xfrm>
            <a:off x="7524328" y="4510281"/>
            <a:ext cx="1368152" cy="600164"/>
          </a:xfrm>
          <a:prstGeom prst="rect">
            <a:avLst/>
          </a:prstGeom>
          <a:noFill/>
        </p:spPr>
        <p:txBody>
          <a:bodyPr wrap="square" rtlCol="0">
            <a:spAutoFit/>
          </a:bodyPr>
          <a:lstStyle/>
          <a:p>
            <a:pPr algn="ctr"/>
            <a:r>
              <a:rPr lang="nl-NL" sz="1100" dirty="0" err="1">
                <a:solidFill>
                  <a:srgbClr val="000000"/>
                </a:solidFill>
              </a:rPr>
              <a:t>NLeScience</a:t>
            </a:r>
            <a:r>
              <a:rPr lang="nl-NL" sz="1100" dirty="0">
                <a:solidFill>
                  <a:srgbClr val="000000"/>
                </a:solidFill>
              </a:rPr>
              <a:t> center</a:t>
            </a:r>
          </a:p>
          <a:p>
            <a:pPr algn="ctr"/>
            <a:r>
              <a:rPr lang="nl-NL" sz="1100" dirty="0" err="1" smtClean="0">
                <a:solidFill>
                  <a:srgbClr val="000000"/>
                </a:solidFill>
              </a:rPr>
              <a:t>Digitally</a:t>
            </a:r>
            <a:r>
              <a:rPr lang="nl-NL" sz="1100" dirty="0" smtClean="0">
                <a:solidFill>
                  <a:srgbClr val="000000"/>
                </a:solidFill>
              </a:rPr>
              <a:t> </a:t>
            </a:r>
            <a:r>
              <a:rPr lang="nl-NL" sz="1100" dirty="0" err="1" smtClean="0">
                <a:solidFill>
                  <a:srgbClr val="000000"/>
                </a:solidFill>
              </a:rPr>
              <a:t>enhanced</a:t>
            </a:r>
            <a:r>
              <a:rPr lang="nl-NL" sz="1100" dirty="0" smtClean="0">
                <a:solidFill>
                  <a:srgbClr val="000000"/>
                </a:solidFill>
              </a:rPr>
              <a:t> </a:t>
            </a:r>
            <a:r>
              <a:rPr lang="nl-NL" sz="1100" dirty="0" err="1" smtClean="0">
                <a:solidFill>
                  <a:srgbClr val="000000"/>
                </a:solidFill>
              </a:rPr>
              <a:t>science</a:t>
            </a:r>
            <a:endParaRPr lang="nl-NL" sz="1100" dirty="0" smtClean="0">
              <a:solidFill>
                <a:srgbClr val="000000"/>
              </a:solidFill>
            </a:endParaRPr>
          </a:p>
        </p:txBody>
      </p:sp>
      <p:pic>
        <p:nvPicPr>
          <p:cNvPr id="66" name="Picture 65" descr="Shop.eps">
            <a:hlinkClick r:id="" action="ppaction://noaction"/>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932109" y="3070121"/>
            <a:ext cx="539947" cy="539947"/>
          </a:xfrm>
          <a:prstGeom prst="rect">
            <a:avLst/>
          </a:prstGeom>
        </p:spPr>
      </p:pic>
      <p:sp>
        <p:nvSpPr>
          <p:cNvPr id="67" name="TextBox 66"/>
          <p:cNvSpPr txBox="1"/>
          <p:nvPr/>
        </p:nvSpPr>
        <p:spPr>
          <a:xfrm>
            <a:off x="7524328" y="3575338"/>
            <a:ext cx="1368152" cy="430887"/>
          </a:xfrm>
          <a:prstGeom prst="rect">
            <a:avLst/>
          </a:prstGeom>
          <a:noFill/>
        </p:spPr>
        <p:txBody>
          <a:bodyPr wrap="square" rtlCol="0">
            <a:spAutoFit/>
          </a:bodyPr>
          <a:lstStyle/>
          <a:p>
            <a:pPr algn="ctr"/>
            <a:r>
              <a:rPr lang="nl-NL" sz="1100" dirty="0" smtClean="0">
                <a:solidFill>
                  <a:srgbClr val="000000"/>
                </a:solidFill>
              </a:rPr>
              <a:t>SURFmarket licences/brokering</a:t>
            </a:r>
            <a:endParaRPr lang="nl-NL" sz="1100" dirty="0">
              <a:solidFill>
                <a:srgbClr val="000000"/>
              </a:solidFill>
            </a:endParaRPr>
          </a:p>
        </p:txBody>
      </p:sp>
    </p:spTree>
    <p:extLst>
      <p:ext uri="{BB962C8B-B14F-4D97-AF65-F5344CB8AC3E}">
        <p14:creationId xmlns:p14="http://schemas.microsoft.com/office/powerpoint/2010/main" val="16680848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noProof="0" dirty="0" smtClean="0"/>
              <a:t>Show Case </a:t>
            </a:r>
            <a:br>
              <a:rPr lang="en-GB" sz="4000" noProof="0" dirty="0" smtClean="0"/>
            </a:br>
            <a:r>
              <a:rPr lang="en-GB" sz="3100" dirty="0"/>
              <a:t>P</a:t>
            </a:r>
            <a:r>
              <a:rPr lang="en-GB" sz="3100" noProof="0" dirty="0" err="1" smtClean="0"/>
              <a:t>roject</a:t>
            </a:r>
            <a:r>
              <a:rPr lang="en-GB" sz="3100" noProof="0" dirty="0" smtClean="0"/>
              <a:t> Pulsar Surveys</a:t>
            </a:r>
            <a:endParaRPr lang="en-GB" sz="3100" noProof="0" dirty="0"/>
          </a:p>
        </p:txBody>
      </p:sp>
      <p:sp>
        <p:nvSpPr>
          <p:cNvPr id="9" name="Content Placeholder 8"/>
          <p:cNvSpPr>
            <a:spLocks noGrp="1"/>
          </p:cNvSpPr>
          <p:nvPr>
            <p:ph idx="1"/>
          </p:nvPr>
        </p:nvSpPr>
        <p:spPr>
          <a:xfrm>
            <a:off x="457200" y="1600200"/>
            <a:ext cx="8229600" cy="4637112"/>
          </a:xfrm>
        </p:spPr>
        <p:txBody>
          <a:bodyPr>
            <a:normAutofit lnSpcReduction="10000"/>
          </a:bodyPr>
          <a:lstStyle/>
          <a:p>
            <a:pPr marL="0" indent="0">
              <a:buNone/>
            </a:pPr>
            <a:endParaRPr lang="en-GB" sz="2000" noProof="0" dirty="0"/>
          </a:p>
          <a:p>
            <a:pPr marL="0" indent="0">
              <a:buNone/>
            </a:pPr>
            <a:r>
              <a:rPr lang="en-GB" sz="2000" noProof="0" dirty="0"/>
              <a:t>	</a:t>
            </a:r>
            <a:r>
              <a:rPr lang="en-GB" sz="2000" noProof="0" dirty="0" smtClean="0"/>
              <a:t>  </a:t>
            </a:r>
            <a:r>
              <a:rPr lang="en-GB" sz="1400" noProof="0" dirty="0" err="1" smtClean="0"/>
              <a:t>Joeri</a:t>
            </a:r>
            <a:r>
              <a:rPr lang="en-GB" sz="1400" noProof="0" dirty="0" smtClean="0"/>
              <a:t> van </a:t>
            </a:r>
            <a:r>
              <a:rPr lang="en-GB" sz="1400" noProof="0" dirty="0" err="1" smtClean="0"/>
              <a:t>Leeuwen</a:t>
            </a:r>
            <a:endParaRPr lang="en-GB" sz="1400" noProof="0" dirty="0"/>
          </a:p>
          <a:p>
            <a:pPr marL="0" indent="0">
              <a:buNone/>
            </a:pPr>
            <a:r>
              <a:rPr lang="en-GB" sz="1400" noProof="0" dirty="0"/>
              <a:t>	</a:t>
            </a:r>
            <a:r>
              <a:rPr lang="en-GB" sz="1400" noProof="0" dirty="0" smtClean="0"/>
              <a:t>   </a:t>
            </a:r>
            <a:r>
              <a:rPr lang="nl-NL" sz="1400" dirty="0" err="1" smtClean="0"/>
              <a:t>Astrophysicist</a:t>
            </a:r>
            <a:r>
              <a:rPr lang="en-GB" sz="1400" dirty="0"/>
              <a:t>	</a:t>
            </a:r>
            <a:endParaRPr lang="en-GB" sz="1400" dirty="0" smtClean="0"/>
          </a:p>
          <a:p>
            <a:pPr marL="0" indent="0">
              <a:buNone/>
            </a:pPr>
            <a:r>
              <a:rPr lang="en-GB" sz="1400" noProof="0" dirty="0"/>
              <a:t>	</a:t>
            </a:r>
            <a:r>
              <a:rPr lang="en-GB" sz="1400" noProof="0" dirty="0" smtClean="0"/>
              <a:t>   ASTRON &amp; University of Amsterdam</a:t>
            </a:r>
            <a:endParaRPr lang="en-GB" sz="1400" noProof="0" dirty="0"/>
          </a:p>
          <a:p>
            <a:pPr marL="0" indent="0">
              <a:buNone/>
            </a:pPr>
            <a:endParaRPr lang="en-GB" sz="1800" b="1" noProof="0" dirty="0" smtClean="0"/>
          </a:p>
          <a:p>
            <a:pPr marL="0" indent="0">
              <a:buNone/>
            </a:pPr>
            <a:r>
              <a:rPr lang="en-GB" sz="1800" b="1" noProof="0" dirty="0" smtClean="0"/>
              <a:t>The challenge</a:t>
            </a:r>
          </a:p>
          <a:p>
            <a:pPr marL="0" indent="0">
              <a:buNone/>
            </a:pPr>
            <a:r>
              <a:rPr lang="en-GB" sz="1400" dirty="0" smtClean="0">
                <a:sym typeface="Wingdings"/>
              </a:rPr>
              <a:t>Analysis and visualization of large amounts of space data from </a:t>
            </a:r>
          </a:p>
          <a:p>
            <a:pPr marL="0" indent="0">
              <a:buNone/>
            </a:pPr>
            <a:r>
              <a:rPr lang="en-GB" sz="1400" dirty="0" smtClean="0">
                <a:sym typeface="Wingdings"/>
              </a:rPr>
              <a:t>pulsars on super computers (</a:t>
            </a:r>
            <a:r>
              <a:rPr lang="en-GB" sz="1400" dirty="0" err="1" smtClean="0">
                <a:sym typeface="Wingdings"/>
              </a:rPr>
              <a:t>Astron</a:t>
            </a:r>
            <a:r>
              <a:rPr lang="en-GB" sz="1400" dirty="0" smtClean="0">
                <a:sym typeface="Wingdings"/>
              </a:rPr>
              <a:t>, </a:t>
            </a:r>
            <a:r>
              <a:rPr lang="en-GB" sz="1400" dirty="0" err="1" smtClean="0">
                <a:sym typeface="Wingdings"/>
              </a:rPr>
              <a:t>RuG</a:t>
            </a:r>
            <a:r>
              <a:rPr lang="en-GB" sz="1400" dirty="0" smtClean="0">
                <a:sym typeface="Wingdings"/>
              </a:rPr>
              <a:t>, </a:t>
            </a:r>
            <a:r>
              <a:rPr lang="en-GB" sz="1400" dirty="0" err="1" smtClean="0">
                <a:sym typeface="Wingdings"/>
              </a:rPr>
              <a:t>SURFsara</a:t>
            </a:r>
            <a:r>
              <a:rPr lang="en-GB" sz="1400" dirty="0" smtClean="0">
                <a:sym typeface="Wingdings"/>
              </a:rPr>
              <a:t>) from different </a:t>
            </a:r>
          </a:p>
          <a:p>
            <a:pPr marL="0" indent="0">
              <a:buNone/>
            </a:pPr>
            <a:r>
              <a:rPr lang="en-GB" sz="1400" dirty="0" smtClean="0">
                <a:sym typeface="Wingdings"/>
              </a:rPr>
              <a:t>work locations</a:t>
            </a:r>
          </a:p>
          <a:p>
            <a:pPr marL="0" indent="0">
              <a:buNone/>
            </a:pPr>
            <a:endParaRPr lang="en-GB" sz="1800" b="1" noProof="0" dirty="0" smtClean="0"/>
          </a:p>
          <a:p>
            <a:pPr marL="0" indent="0">
              <a:buNone/>
            </a:pPr>
            <a:r>
              <a:rPr lang="en-GB" sz="1800" b="1" noProof="0" dirty="0" smtClean="0"/>
              <a:t>e-Infrastructure needed</a:t>
            </a:r>
            <a:endParaRPr lang="en-GB" sz="1800" b="1" noProof="0" dirty="0"/>
          </a:p>
          <a:p>
            <a:pPr marL="0" indent="0">
              <a:buNone/>
            </a:pPr>
            <a:r>
              <a:rPr lang="en-GB" sz="1400" dirty="0" smtClean="0"/>
              <a:t>Superfast connections for reliable </a:t>
            </a:r>
            <a:r>
              <a:rPr lang="en-GB" sz="1400" dirty="0"/>
              <a:t>transfer of large </a:t>
            </a:r>
            <a:r>
              <a:rPr lang="en-GB" sz="1400" dirty="0" smtClean="0"/>
              <a:t>amounts </a:t>
            </a:r>
            <a:r>
              <a:rPr lang="en-GB" sz="1400" dirty="0"/>
              <a:t>of data</a:t>
            </a:r>
          </a:p>
          <a:p>
            <a:pPr marL="0" indent="0">
              <a:buNone/>
            </a:pPr>
            <a:endParaRPr lang="en-GB" sz="1800" b="1" noProof="0" dirty="0" smtClean="0">
              <a:sym typeface="Wingdings"/>
            </a:endParaRPr>
          </a:p>
          <a:p>
            <a:pPr marL="0" indent="0">
              <a:buNone/>
            </a:pPr>
            <a:r>
              <a:rPr lang="en-GB" sz="1800" b="1" noProof="0" dirty="0" smtClean="0">
                <a:sym typeface="Wingdings"/>
              </a:rPr>
              <a:t>Solution(s)</a:t>
            </a:r>
            <a:endParaRPr lang="en-GB" sz="1800" b="1" noProof="0" dirty="0">
              <a:sym typeface="Wingdings"/>
            </a:endParaRPr>
          </a:p>
          <a:p>
            <a:pPr marL="0" indent="0">
              <a:buNone/>
            </a:pPr>
            <a:r>
              <a:rPr lang="en-US" sz="1600" dirty="0"/>
              <a:t>10 </a:t>
            </a:r>
            <a:r>
              <a:rPr lang="en-US" sz="1600" dirty="0" err="1"/>
              <a:t>Gbit</a:t>
            </a:r>
            <a:r>
              <a:rPr lang="en-US" sz="1600" dirty="0"/>
              <a:t>/s </a:t>
            </a:r>
            <a:r>
              <a:rPr lang="en-GB" sz="1500" noProof="0" dirty="0" smtClean="0">
                <a:sym typeface="Wingdings"/>
              </a:rPr>
              <a:t>light path</a:t>
            </a:r>
            <a:endParaRPr lang="en-GB" sz="1500" noProof="0" dirty="0"/>
          </a:p>
          <a:p>
            <a:pPr marL="0" indent="0">
              <a:buNone/>
            </a:pPr>
            <a:r>
              <a:rPr lang="en-GB" sz="1500" dirty="0" smtClean="0"/>
              <a:t>‘</a:t>
            </a:r>
            <a:r>
              <a:rPr lang="nl-NL" sz="1500" dirty="0" smtClean="0"/>
              <a:t>private computing </a:t>
            </a:r>
            <a:r>
              <a:rPr lang="nl-NL" sz="1500" dirty="0"/>
              <a:t>superhighway</a:t>
            </a:r>
            <a:r>
              <a:rPr lang="nl-NL" sz="1500" dirty="0" smtClean="0"/>
              <a:t>’</a:t>
            </a:r>
            <a:endParaRPr lang="nl-NL" sz="1500" dirty="0"/>
          </a:p>
          <a:p>
            <a:pPr marL="0" indent="0">
              <a:buNone/>
            </a:pPr>
            <a:endParaRPr lang="en-GB" sz="1900" noProof="0" dirty="0"/>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1916832"/>
            <a:ext cx="955824" cy="955824"/>
          </a:xfrm>
          <a:prstGeom prst="ellipse">
            <a:avLst/>
          </a:prstGeom>
          <a:ln w="952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44208" y="3356992"/>
            <a:ext cx="2160240" cy="25922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47751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noProof="0" dirty="0" smtClean="0"/>
              <a:t>Show Case </a:t>
            </a:r>
            <a:br>
              <a:rPr lang="en-GB" sz="4000" noProof="0" dirty="0" smtClean="0"/>
            </a:br>
            <a:r>
              <a:rPr lang="en-GB" sz="3100" noProof="0" dirty="0" smtClean="0"/>
              <a:t>Project </a:t>
            </a:r>
            <a:r>
              <a:rPr lang="nl-NL" sz="2800" dirty="0" err="1" smtClean="0"/>
              <a:t>eSalsa</a:t>
            </a:r>
            <a:endParaRPr lang="en-GB" sz="3100" noProof="0" dirty="0"/>
          </a:p>
        </p:txBody>
      </p:sp>
      <p:sp>
        <p:nvSpPr>
          <p:cNvPr id="9" name="Content Placeholder 8"/>
          <p:cNvSpPr>
            <a:spLocks noGrp="1"/>
          </p:cNvSpPr>
          <p:nvPr>
            <p:ph idx="1"/>
          </p:nvPr>
        </p:nvSpPr>
        <p:spPr>
          <a:xfrm>
            <a:off x="457200" y="1600200"/>
            <a:ext cx="8229600" cy="4637112"/>
          </a:xfrm>
        </p:spPr>
        <p:txBody>
          <a:bodyPr>
            <a:normAutofit lnSpcReduction="10000"/>
          </a:bodyPr>
          <a:lstStyle/>
          <a:p>
            <a:pPr marL="0" indent="0">
              <a:buNone/>
            </a:pPr>
            <a:endParaRPr lang="en-GB" sz="2000" noProof="0" dirty="0"/>
          </a:p>
          <a:p>
            <a:pPr marL="0" indent="0">
              <a:buNone/>
            </a:pPr>
            <a:r>
              <a:rPr lang="en-GB" sz="2000" noProof="0" dirty="0"/>
              <a:t>	</a:t>
            </a:r>
            <a:r>
              <a:rPr lang="en-GB" sz="2000" noProof="0" dirty="0" smtClean="0"/>
              <a:t>   </a:t>
            </a:r>
            <a:r>
              <a:rPr lang="en-GB" sz="1400" noProof="0" dirty="0" err="1" smtClean="0"/>
              <a:t>Henk</a:t>
            </a:r>
            <a:r>
              <a:rPr lang="en-GB" sz="1400" noProof="0" dirty="0" smtClean="0"/>
              <a:t> Dijkstra</a:t>
            </a:r>
            <a:endParaRPr lang="en-GB" sz="1400" noProof="0" dirty="0"/>
          </a:p>
          <a:p>
            <a:pPr marL="0" indent="0">
              <a:buNone/>
            </a:pPr>
            <a:r>
              <a:rPr lang="en-GB" sz="1400" noProof="0" dirty="0"/>
              <a:t>	</a:t>
            </a:r>
            <a:r>
              <a:rPr lang="en-GB" sz="1400" noProof="0" dirty="0" smtClean="0"/>
              <a:t>    </a:t>
            </a:r>
            <a:r>
              <a:rPr lang="en-US" sz="1400" dirty="0"/>
              <a:t>Institute for Marine and Atmospheric </a:t>
            </a:r>
            <a:r>
              <a:rPr lang="en-US" sz="1400" dirty="0" smtClean="0"/>
              <a:t>Research </a:t>
            </a:r>
            <a:r>
              <a:rPr lang="en-US" sz="1400" dirty="0"/>
              <a:t>Utrecht</a:t>
            </a:r>
            <a:r>
              <a:rPr lang="en-GB" sz="1400" dirty="0"/>
              <a:t>	</a:t>
            </a:r>
            <a:endParaRPr lang="en-GB" sz="1400" dirty="0" smtClean="0"/>
          </a:p>
          <a:p>
            <a:pPr marL="0" indent="0">
              <a:buNone/>
            </a:pPr>
            <a:r>
              <a:rPr lang="en-GB" sz="1400" noProof="0" dirty="0"/>
              <a:t>	</a:t>
            </a:r>
            <a:r>
              <a:rPr lang="en-GB" sz="1400" noProof="0" dirty="0" smtClean="0"/>
              <a:t>    Utrecht University </a:t>
            </a:r>
            <a:endParaRPr lang="en-GB" sz="1400" noProof="0" dirty="0"/>
          </a:p>
          <a:p>
            <a:pPr marL="0" indent="0">
              <a:buNone/>
            </a:pPr>
            <a:endParaRPr lang="en-GB" sz="1800" b="1" noProof="0" dirty="0" smtClean="0"/>
          </a:p>
          <a:p>
            <a:pPr marL="0" indent="0">
              <a:buNone/>
            </a:pPr>
            <a:r>
              <a:rPr lang="en-GB" sz="1800" b="1" noProof="0" dirty="0" smtClean="0"/>
              <a:t>The challenge</a:t>
            </a:r>
          </a:p>
          <a:p>
            <a:pPr marL="0" indent="0">
              <a:buNone/>
            </a:pPr>
            <a:r>
              <a:rPr lang="en-US" sz="1400" dirty="0" smtClean="0"/>
              <a:t>Large-scale </a:t>
            </a:r>
            <a:r>
              <a:rPr lang="en-US" sz="1400" dirty="0"/>
              <a:t>global climate simulations to </a:t>
            </a:r>
            <a:r>
              <a:rPr lang="en-US" sz="1400" dirty="0" smtClean="0"/>
              <a:t>see </a:t>
            </a:r>
            <a:r>
              <a:rPr lang="en-US" sz="1400" dirty="0"/>
              <a:t>effect of changing </a:t>
            </a:r>
            <a:endParaRPr lang="en-US" sz="1400" dirty="0" smtClean="0"/>
          </a:p>
          <a:p>
            <a:pPr marL="0" indent="0">
              <a:buNone/>
            </a:pPr>
            <a:r>
              <a:rPr lang="en-US" sz="1400" dirty="0" smtClean="0"/>
              <a:t>ocean </a:t>
            </a:r>
            <a:r>
              <a:rPr lang="en-US" sz="1400" dirty="0"/>
              <a:t>circulations on local sea </a:t>
            </a:r>
            <a:r>
              <a:rPr lang="en-US" sz="1400" dirty="0" smtClean="0"/>
              <a:t>levels </a:t>
            </a:r>
            <a:endParaRPr lang="en-GB" sz="1800" b="1" noProof="0" dirty="0" smtClean="0"/>
          </a:p>
          <a:p>
            <a:pPr marL="0" indent="0">
              <a:buNone/>
            </a:pPr>
            <a:endParaRPr lang="en-GB" sz="1800" b="1" noProof="0" dirty="0" smtClean="0"/>
          </a:p>
          <a:p>
            <a:pPr marL="0" indent="0">
              <a:buNone/>
            </a:pPr>
            <a:r>
              <a:rPr lang="en-GB" sz="1800" b="1" noProof="0" dirty="0" smtClean="0"/>
              <a:t>e-Infrastructure needed</a:t>
            </a:r>
          </a:p>
          <a:p>
            <a:pPr marL="0" indent="0">
              <a:buNone/>
            </a:pPr>
            <a:r>
              <a:rPr lang="en-US" sz="1400" dirty="0" smtClean="0"/>
              <a:t>Large amounts </a:t>
            </a:r>
            <a:r>
              <a:rPr lang="en-US" sz="1400" dirty="0"/>
              <a:t>of compute </a:t>
            </a:r>
            <a:r>
              <a:rPr lang="en-US" sz="1400" dirty="0" smtClean="0"/>
              <a:t>power, single </a:t>
            </a:r>
            <a:r>
              <a:rPr lang="en-US" sz="1400" dirty="0"/>
              <a:t>supercomputer </a:t>
            </a:r>
            <a:r>
              <a:rPr lang="nl-NL" sz="1400" dirty="0" err="1" smtClean="0"/>
              <a:t>not</a:t>
            </a:r>
            <a:r>
              <a:rPr lang="nl-NL" sz="1400" dirty="0" smtClean="0"/>
              <a:t> </a:t>
            </a:r>
            <a:r>
              <a:rPr lang="nl-NL" sz="1400" dirty="0" err="1" smtClean="0"/>
              <a:t>sufficient</a:t>
            </a:r>
            <a:endParaRPr lang="en-GB" sz="1800" b="1" dirty="0"/>
          </a:p>
          <a:p>
            <a:pPr marL="0" indent="0">
              <a:buNone/>
            </a:pPr>
            <a:r>
              <a:rPr lang="en-US" sz="1400" dirty="0" smtClean="0"/>
              <a:t>More precise calculations </a:t>
            </a:r>
            <a:r>
              <a:rPr lang="en-US" sz="1400" dirty="0"/>
              <a:t>and </a:t>
            </a:r>
            <a:r>
              <a:rPr lang="en-US" sz="1400" dirty="0" smtClean="0"/>
              <a:t>better resolution</a:t>
            </a:r>
          </a:p>
          <a:p>
            <a:pPr marL="0" indent="0">
              <a:buNone/>
            </a:pPr>
            <a:endParaRPr lang="en-GB" sz="1400" noProof="0" dirty="0"/>
          </a:p>
          <a:p>
            <a:pPr marL="0" indent="0">
              <a:buNone/>
            </a:pPr>
            <a:r>
              <a:rPr lang="en-GB" sz="1800" b="1" noProof="0" dirty="0" smtClean="0">
                <a:sym typeface="Wingdings"/>
              </a:rPr>
              <a:t>Solution(s)</a:t>
            </a:r>
            <a:endParaRPr lang="en-GB" sz="1800" b="1" noProof="0" dirty="0">
              <a:sym typeface="Wingdings"/>
            </a:endParaRPr>
          </a:p>
          <a:p>
            <a:pPr marL="0" indent="0">
              <a:buNone/>
            </a:pPr>
            <a:r>
              <a:rPr lang="en-GB" sz="1400" noProof="0" dirty="0" smtClean="0"/>
              <a:t>Connecting supercomputer </a:t>
            </a:r>
            <a:r>
              <a:rPr lang="en-GB" sz="1400" noProof="0" dirty="0" err="1" smtClean="0"/>
              <a:t>Cartesius</a:t>
            </a:r>
            <a:r>
              <a:rPr lang="en-GB" sz="1400" noProof="0" dirty="0" smtClean="0"/>
              <a:t> at </a:t>
            </a:r>
            <a:r>
              <a:rPr lang="en-GB" sz="1400" noProof="0" dirty="0" err="1" smtClean="0"/>
              <a:t>SURFsara</a:t>
            </a:r>
            <a:r>
              <a:rPr lang="en-GB" sz="1400" noProof="0" dirty="0" smtClean="0"/>
              <a:t> with supercomputers in Germany, UK and US </a:t>
            </a:r>
          </a:p>
          <a:p>
            <a:pPr marL="0" indent="0">
              <a:buNone/>
            </a:pPr>
            <a:r>
              <a:rPr lang="en-GB" sz="1400" noProof="0" dirty="0" smtClean="0"/>
              <a:t>with </a:t>
            </a:r>
            <a:r>
              <a:rPr lang="en-US" sz="1400" dirty="0"/>
              <a:t>10 </a:t>
            </a:r>
            <a:r>
              <a:rPr lang="en-US" sz="1400" dirty="0" err="1"/>
              <a:t>Gbit</a:t>
            </a:r>
            <a:r>
              <a:rPr lang="en-US" sz="1400" dirty="0"/>
              <a:t>/s light paths</a:t>
            </a:r>
            <a:endParaRPr lang="en-GB" sz="1400" noProof="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1844824"/>
            <a:ext cx="985728" cy="1002589"/>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36840" y="1700808"/>
            <a:ext cx="2424793" cy="28369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31592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noProof="0" dirty="0" smtClean="0"/>
              <a:t>SURF - research service portfolio</a:t>
            </a:r>
            <a:br>
              <a:rPr lang="en-GB" noProof="0" dirty="0" smtClean="0"/>
            </a:br>
            <a:r>
              <a:rPr lang="en-GB" sz="2800" noProof="0" dirty="0" smtClean="0"/>
              <a:t>overview</a:t>
            </a:r>
            <a:endParaRPr lang="en-GB" sz="2800" noProof="0" dirty="0"/>
          </a:p>
        </p:txBody>
      </p:sp>
      <p:sp>
        <p:nvSpPr>
          <p:cNvPr id="3" name="Content Placeholder 2"/>
          <p:cNvSpPr>
            <a:spLocks noGrp="1"/>
          </p:cNvSpPr>
          <p:nvPr>
            <p:ph idx="1"/>
          </p:nvPr>
        </p:nvSpPr>
        <p:spPr>
          <a:xfrm>
            <a:off x="1331640" y="1783357"/>
            <a:ext cx="7704856" cy="4525963"/>
          </a:xfrm>
        </p:spPr>
        <p:txBody>
          <a:bodyPr>
            <a:noAutofit/>
          </a:bodyPr>
          <a:lstStyle/>
          <a:p>
            <a:pPr marL="0" indent="0">
              <a:lnSpc>
                <a:spcPct val="130000"/>
              </a:lnSpc>
              <a:buNone/>
            </a:pPr>
            <a:r>
              <a:rPr lang="en-GB" sz="1400" b="1" cap="all" noProof="0" dirty="0" smtClean="0"/>
              <a:t>Compute</a:t>
            </a:r>
            <a:r>
              <a:rPr lang="en-GB" sz="1400" cap="all" noProof="0" dirty="0" smtClean="0"/>
              <a:t>: </a:t>
            </a:r>
            <a:r>
              <a:rPr lang="en-GB" sz="1400" noProof="0" dirty="0"/>
              <a:t>high-end solutions 1</a:t>
            </a:r>
            <a:r>
              <a:rPr lang="en-GB" sz="1400" noProof="0" dirty="0" smtClean="0"/>
              <a:t>000 times more powerful than your PC</a:t>
            </a:r>
          </a:p>
          <a:p>
            <a:pPr marL="0" indent="0">
              <a:lnSpc>
                <a:spcPct val="130000"/>
              </a:lnSpc>
              <a:buNone/>
            </a:pPr>
            <a:endParaRPr lang="en-GB" sz="1400" cap="all" noProof="0" dirty="0"/>
          </a:p>
          <a:p>
            <a:pPr marL="0" indent="0">
              <a:lnSpc>
                <a:spcPct val="130000"/>
              </a:lnSpc>
              <a:buNone/>
            </a:pPr>
            <a:r>
              <a:rPr lang="en-GB" sz="1400" b="1" cap="all" noProof="0" dirty="0" smtClean="0"/>
              <a:t>data services</a:t>
            </a:r>
            <a:r>
              <a:rPr lang="en-GB" sz="1400" cap="all" noProof="0" dirty="0" smtClean="0"/>
              <a:t>:</a:t>
            </a:r>
            <a:r>
              <a:rPr lang="en-GB" sz="1400" cap="all" noProof="0" dirty="0"/>
              <a:t> </a:t>
            </a:r>
            <a:r>
              <a:rPr lang="en-GB" sz="1400" noProof="0" dirty="0"/>
              <a:t>easily accessible storage on disk or tape</a:t>
            </a:r>
            <a:endParaRPr lang="en-GB" sz="1400" noProof="0" dirty="0" smtClean="0"/>
          </a:p>
          <a:p>
            <a:pPr marL="0" indent="0">
              <a:lnSpc>
                <a:spcPct val="130000"/>
              </a:lnSpc>
              <a:buNone/>
            </a:pPr>
            <a:endParaRPr lang="en-GB" sz="1400" cap="all" noProof="0" dirty="0"/>
          </a:p>
          <a:p>
            <a:pPr marL="0" indent="0">
              <a:lnSpc>
                <a:spcPct val="130000"/>
              </a:lnSpc>
              <a:buNone/>
            </a:pPr>
            <a:r>
              <a:rPr lang="en-GB" sz="1400" b="1" cap="all" noProof="0" dirty="0" smtClean="0"/>
              <a:t>Visualize</a:t>
            </a:r>
            <a:r>
              <a:rPr lang="en-GB" sz="1400" cap="all" noProof="0" dirty="0"/>
              <a:t>: </a:t>
            </a:r>
            <a:r>
              <a:rPr lang="en-GB" sz="1400" noProof="0" dirty="0"/>
              <a:t>advanced solutions and support to create visualisations</a:t>
            </a:r>
          </a:p>
          <a:p>
            <a:pPr marL="0" indent="0">
              <a:lnSpc>
                <a:spcPct val="130000"/>
              </a:lnSpc>
              <a:buNone/>
            </a:pPr>
            <a:endParaRPr lang="en-GB" sz="1400" noProof="0" dirty="0" smtClean="0"/>
          </a:p>
          <a:p>
            <a:pPr marL="0" indent="0">
              <a:lnSpc>
                <a:spcPct val="130000"/>
              </a:lnSpc>
              <a:buNone/>
            </a:pPr>
            <a:r>
              <a:rPr lang="en-GB" sz="1400" b="1" cap="all" noProof="0" dirty="0" smtClean="0"/>
              <a:t>Connectivity</a:t>
            </a:r>
            <a:r>
              <a:rPr lang="en-GB" sz="1400" cap="all" noProof="0" dirty="0" smtClean="0"/>
              <a:t>:</a:t>
            </a:r>
            <a:r>
              <a:rPr lang="en-GB" sz="1400" cap="all" noProof="0" dirty="0"/>
              <a:t> </a:t>
            </a:r>
            <a:r>
              <a:rPr lang="en-GB" sz="1400" noProof="0" dirty="0"/>
              <a:t>fast end-to-end connections tailored to your research needs</a:t>
            </a:r>
          </a:p>
          <a:p>
            <a:pPr marL="0" indent="0">
              <a:lnSpc>
                <a:spcPct val="130000"/>
              </a:lnSpc>
              <a:buNone/>
            </a:pPr>
            <a:endParaRPr lang="en-GB" sz="1400" cap="all" noProof="0" dirty="0"/>
          </a:p>
          <a:p>
            <a:pPr marL="0" indent="0">
              <a:lnSpc>
                <a:spcPct val="130000"/>
              </a:lnSpc>
              <a:buNone/>
            </a:pPr>
            <a:r>
              <a:rPr lang="en-GB" sz="1400" b="1" cap="all" noProof="0" dirty="0" smtClean="0"/>
              <a:t>Collaboration INFRA</a:t>
            </a:r>
            <a:r>
              <a:rPr lang="en-GB" sz="1400" cap="all" noProof="0" dirty="0" smtClean="0"/>
              <a:t>:</a:t>
            </a:r>
            <a:r>
              <a:rPr lang="en-GB" sz="1400" cap="all" noProof="0" dirty="0"/>
              <a:t> </a:t>
            </a:r>
            <a:r>
              <a:rPr lang="en-GB" sz="1400" noProof="0" dirty="0"/>
              <a:t>single sign-on access to many services</a:t>
            </a:r>
            <a:endParaRPr lang="en-GB" sz="1400" noProof="0" dirty="0" smtClean="0"/>
          </a:p>
          <a:p>
            <a:pPr marL="0" indent="0">
              <a:lnSpc>
                <a:spcPct val="130000"/>
              </a:lnSpc>
              <a:buNone/>
            </a:pPr>
            <a:endParaRPr lang="en-GB" sz="1400" cap="all" noProof="0" dirty="0"/>
          </a:p>
          <a:p>
            <a:pPr marL="0" indent="0">
              <a:lnSpc>
                <a:spcPct val="130000"/>
              </a:lnSpc>
              <a:buNone/>
            </a:pPr>
            <a:r>
              <a:rPr lang="en-GB" sz="1400" b="1" cap="all" dirty="0"/>
              <a:t>DIGITALLY ENHANCED SCIENCE</a:t>
            </a:r>
            <a:r>
              <a:rPr lang="en-GB" sz="1400" cap="all" dirty="0"/>
              <a:t>: </a:t>
            </a:r>
            <a:r>
              <a:rPr lang="en-GB" sz="1400" dirty="0"/>
              <a:t> digital tools tailored for the specific needs of </a:t>
            </a:r>
            <a:r>
              <a:rPr lang="en-GB" sz="1400" dirty="0" smtClean="0"/>
              <a:t>researchers</a:t>
            </a:r>
          </a:p>
          <a:p>
            <a:pPr marL="0" indent="0">
              <a:lnSpc>
                <a:spcPct val="130000"/>
              </a:lnSpc>
              <a:buNone/>
            </a:pPr>
            <a:endParaRPr lang="en-GB" sz="1400" dirty="0"/>
          </a:p>
          <a:p>
            <a:pPr marL="0" indent="0">
              <a:lnSpc>
                <a:spcPct val="130000"/>
              </a:lnSpc>
              <a:buNone/>
            </a:pPr>
            <a:r>
              <a:rPr lang="en-GB" sz="1400" b="1" noProof="0" dirty="0" smtClean="0"/>
              <a:t>MARKET: </a:t>
            </a:r>
            <a:r>
              <a:rPr lang="en-GB" sz="1400" noProof="0" dirty="0" smtClean="0"/>
              <a:t>reseller of content, cloud solutions, software and hardware (via </a:t>
            </a:r>
            <a:r>
              <a:rPr lang="en-GB" sz="1400" noProof="0" dirty="0" err="1" smtClean="0"/>
              <a:t>partnershops</a:t>
            </a:r>
            <a:r>
              <a:rPr lang="en-GB" sz="1400" noProof="0" dirty="0" smtClean="0"/>
              <a:t>)</a:t>
            </a:r>
            <a:endParaRPr lang="en-GB" sz="1400" b="1" noProof="0" dirty="0"/>
          </a:p>
        </p:txBody>
      </p:sp>
      <p:pic>
        <p:nvPicPr>
          <p:cNvPr id="6" name="Picture 5" descr="AAI.eps">
            <a:hlinkClick r:id="" action="ppaction://noaction"/>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7677" y="4233788"/>
            <a:ext cx="533400" cy="533400"/>
          </a:xfrm>
          <a:prstGeom prst="rect">
            <a:avLst/>
          </a:prstGeom>
        </p:spPr>
      </p:pic>
      <p:pic>
        <p:nvPicPr>
          <p:cNvPr id="7" name="Picture 6" descr="compute2.eps">
            <a:hlinkClick r:id="" action="ppaction://noaction"/>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7677" y="1743472"/>
            <a:ext cx="533400" cy="533400"/>
          </a:xfrm>
          <a:prstGeom prst="rect">
            <a:avLst/>
          </a:prstGeom>
        </p:spPr>
      </p:pic>
      <p:pic>
        <p:nvPicPr>
          <p:cNvPr id="9" name="Picture 8" descr="storage2.eps">
            <a:hlinkClick r:id="" action="ppaction://noaction"/>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7677" y="2348880"/>
            <a:ext cx="533400" cy="533400"/>
          </a:xfrm>
          <a:prstGeom prst="rect">
            <a:avLst/>
          </a:prstGeom>
        </p:spPr>
      </p:pic>
      <p:pic>
        <p:nvPicPr>
          <p:cNvPr id="10" name="Picture 9" descr="Visualize2.eps">
            <a:hlinkClick r:id="" action="ppaction://noaction"/>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47677" y="2967608"/>
            <a:ext cx="533400" cy="533400"/>
          </a:xfrm>
          <a:prstGeom prst="rect">
            <a:avLst/>
          </a:prstGeom>
        </p:spPr>
      </p:pic>
      <p:pic>
        <p:nvPicPr>
          <p:cNvPr id="12" name="Picture 11" descr="IntegrationSupport2.eps">
            <a:hlinkClick r:id="" action="ppaction://noaction"/>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47677" y="4869160"/>
            <a:ext cx="533400" cy="533400"/>
          </a:xfrm>
          <a:prstGeom prst="rect">
            <a:avLst/>
          </a:prstGeom>
        </p:spPr>
      </p:pic>
      <p:pic>
        <p:nvPicPr>
          <p:cNvPr id="5" name="Picture 4" descr="Network2.eps">
            <a:hlinkClick r:id="" action="ppaction://noaction"/>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47677" y="3602980"/>
            <a:ext cx="533400" cy="533400"/>
          </a:xfrm>
          <a:prstGeom prst="rect">
            <a:avLst/>
          </a:prstGeom>
        </p:spPr>
      </p:pic>
      <p:pic>
        <p:nvPicPr>
          <p:cNvPr id="11" name="Picture 10" descr="Shop.eps">
            <a:hlinkClick r:id="" action="ppaction://noaction"/>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47677" y="5504532"/>
            <a:ext cx="539947" cy="539947"/>
          </a:xfrm>
          <a:prstGeom prst="rect">
            <a:avLst/>
          </a:prstGeom>
        </p:spPr>
      </p:pic>
    </p:spTree>
    <p:extLst>
      <p:ext uri="{BB962C8B-B14F-4D97-AF65-F5344CB8AC3E}">
        <p14:creationId xmlns:p14="http://schemas.microsoft.com/office/powerpoint/2010/main" val="15560401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noProof="0" dirty="0"/>
              <a:t>Compute</a:t>
            </a:r>
            <a:endParaRPr lang="en-GB" sz="2800" noProof="0" dirty="0"/>
          </a:p>
        </p:txBody>
      </p:sp>
      <p:sp>
        <p:nvSpPr>
          <p:cNvPr id="10" name="TextBox 9"/>
          <p:cNvSpPr txBox="1"/>
          <p:nvPr/>
        </p:nvSpPr>
        <p:spPr>
          <a:xfrm>
            <a:off x="539552" y="2924944"/>
            <a:ext cx="8208912" cy="3034677"/>
          </a:xfrm>
          <a:prstGeom prst="rect">
            <a:avLst/>
          </a:prstGeom>
          <a:noFill/>
        </p:spPr>
        <p:txBody>
          <a:bodyPr wrap="square" rtlCol="0">
            <a:spAutoFit/>
          </a:bodyPr>
          <a:lstStyle/>
          <a:p>
            <a:r>
              <a:rPr lang="nl-NL" sz="2400" b="1" dirty="0"/>
              <a:t>High-end </a:t>
            </a:r>
            <a:r>
              <a:rPr lang="nl-NL" sz="2400" b="1" dirty="0" err="1"/>
              <a:t>solutions</a:t>
            </a:r>
            <a:r>
              <a:rPr lang="nl-NL" sz="2400" b="1" dirty="0"/>
              <a:t> 1000 </a:t>
            </a:r>
            <a:r>
              <a:rPr lang="nl-NL" sz="2400" b="1" dirty="0" err="1"/>
              <a:t>to</a:t>
            </a:r>
            <a:r>
              <a:rPr lang="nl-NL" sz="2400" b="1" dirty="0"/>
              <a:t> 10.000 more </a:t>
            </a:r>
            <a:r>
              <a:rPr lang="nl-NL" sz="2400" b="1" dirty="0" err="1"/>
              <a:t>powerful</a:t>
            </a:r>
            <a:r>
              <a:rPr lang="nl-NL" sz="2400" b="1" dirty="0"/>
              <a:t> </a:t>
            </a:r>
            <a:r>
              <a:rPr lang="nl-NL" sz="2400" b="1" dirty="0" err="1"/>
              <a:t>than</a:t>
            </a:r>
            <a:r>
              <a:rPr lang="nl-NL" sz="2400" b="1" dirty="0"/>
              <a:t> </a:t>
            </a:r>
            <a:r>
              <a:rPr lang="nl-NL" sz="2400" b="1" dirty="0" err="1"/>
              <a:t>your</a:t>
            </a:r>
            <a:r>
              <a:rPr lang="nl-NL" sz="2400" b="1" dirty="0"/>
              <a:t> PC </a:t>
            </a:r>
            <a:r>
              <a:rPr lang="nl-NL" sz="2400" b="1" dirty="0" err="1"/>
              <a:t>Compute</a:t>
            </a:r>
            <a:r>
              <a:rPr lang="nl-NL" sz="2400" b="1" dirty="0"/>
              <a:t> resources </a:t>
            </a:r>
            <a:r>
              <a:rPr lang="nl-NL" sz="2400" b="1" dirty="0" err="1"/>
              <a:t>come</a:t>
            </a:r>
            <a:r>
              <a:rPr lang="nl-NL" sz="2400" b="1" dirty="0"/>
              <a:t> in different </a:t>
            </a:r>
            <a:r>
              <a:rPr lang="nl-NL" sz="2400" b="1" dirty="0" err="1"/>
              <a:t>flavors</a:t>
            </a:r>
            <a:r>
              <a:rPr lang="nl-NL" sz="2400" b="1" dirty="0"/>
              <a:t>:</a:t>
            </a:r>
          </a:p>
          <a:p>
            <a:pPr marL="3200400" lvl="6" indent="-457200">
              <a:lnSpc>
                <a:spcPct val="120000"/>
              </a:lnSpc>
              <a:buFont typeface="Wingdings" charset="2"/>
              <a:buChar char="ü"/>
            </a:pPr>
            <a:r>
              <a:rPr lang="nl-NL" sz="2400" dirty="0" smtClean="0"/>
              <a:t>Supercomputer – HPC </a:t>
            </a:r>
            <a:r>
              <a:rPr lang="nl-NL" sz="2400" dirty="0" err="1" smtClean="0"/>
              <a:t>Cartesius</a:t>
            </a:r>
            <a:endParaRPr lang="nl-NL" sz="2400" dirty="0" smtClean="0"/>
          </a:p>
          <a:p>
            <a:pPr marL="3200400" lvl="6" indent="-457200">
              <a:lnSpc>
                <a:spcPct val="120000"/>
              </a:lnSpc>
              <a:buFont typeface="Wingdings" charset="2"/>
              <a:buChar char="ü"/>
            </a:pPr>
            <a:r>
              <a:rPr lang="nl-NL" sz="2400" dirty="0" smtClean="0"/>
              <a:t>LISA – National Cluster</a:t>
            </a:r>
          </a:p>
          <a:p>
            <a:pPr marL="3200400" lvl="6" indent="-457200">
              <a:lnSpc>
                <a:spcPct val="120000"/>
              </a:lnSpc>
              <a:buFont typeface="Wingdings" charset="2"/>
              <a:buChar char="ü"/>
            </a:pPr>
            <a:r>
              <a:rPr lang="nl-NL" sz="2400" dirty="0" smtClean="0"/>
              <a:t>GRID computing</a:t>
            </a:r>
          </a:p>
          <a:p>
            <a:pPr marL="3200400" lvl="6" indent="-457200">
              <a:lnSpc>
                <a:spcPct val="120000"/>
              </a:lnSpc>
              <a:buFont typeface="Wingdings" charset="2"/>
              <a:buChar char="ü"/>
            </a:pPr>
            <a:r>
              <a:rPr lang="nl-NL" sz="2400" dirty="0" smtClean="0"/>
              <a:t>HPC Cloud</a:t>
            </a:r>
          </a:p>
          <a:p>
            <a:pPr marL="3200400" lvl="6" indent="-457200">
              <a:lnSpc>
                <a:spcPct val="120000"/>
              </a:lnSpc>
              <a:buFont typeface="Wingdings" charset="2"/>
              <a:buChar char="ü"/>
            </a:pPr>
            <a:r>
              <a:rPr lang="nl-NL" sz="2400" dirty="0"/>
              <a:t>HADOOP</a:t>
            </a:r>
          </a:p>
        </p:txBody>
      </p:sp>
      <p:sp>
        <p:nvSpPr>
          <p:cNvPr id="7" name="Rounded Rectangle 6"/>
          <p:cNvSpPr/>
          <p:nvPr/>
        </p:nvSpPr>
        <p:spPr>
          <a:xfrm>
            <a:off x="539552" y="1700808"/>
            <a:ext cx="8208912" cy="1152128"/>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nl-NL"/>
          </a:p>
        </p:txBody>
      </p:sp>
      <p:sp>
        <p:nvSpPr>
          <p:cNvPr id="8" name="TextBox 7"/>
          <p:cNvSpPr txBox="1"/>
          <p:nvPr/>
        </p:nvSpPr>
        <p:spPr>
          <a:xfrm>
            <a:off x="2195736" y="1763243"/>
            <a:ext cx="6480720" cy="1087477"/>
          </a:xfrm>
          <a:prstGeom prst="rect">
            <a:avLst/>
          </a:prstGeom>
          <a:noFill/>
        </p:spPr>
        <p:txBody>
          <a:bodyPr wrap="square" rtlCol="0">
            <a:spAutoFit/>
          </a:bodyPr>
          <a:lstStyle/>
          <a:p>
            <a:pPr>
              <a:lnSpc>
                <a:spcPct val="80000"/>
              </a:lnSpc>
            </a:pPr>
            <a:r>
              <a:rPr lang="nl-NL" sz="2000" dirty="0">
                <a:solidFill>
                  <a:schemeClr val="bg1"/>
                </a:solidFill>
              </a:rPr>
              <a:t>It takes </a:t>
            </a:r>
            <a:r>
              <a:rPr lang="nl-NL" sz="2000" dirty="0" err="1">
                <a:solidFill>
                  <a:schemeClr val="bg1"/>
                </a:solidFill>
              </a:rPr>
              <a:t>months</a:t>
            </a:r>
            <a:r>
              <a:rPr lang="nl-NL" sz="2000" dirty="0">
                <a:solidFill>
                  <a:schemeClr val="bg1"/>
                </a:solidFill>
              </a:rPr>
              <a:t> </a:t>
            </a:r>
            <a:r>
              <a:rPr lang="nl-NL" sz="2000" dirty="0" err="1">
                <a:solidFill>
                  <a:schemeClr val="bg1"/>
                </a:solidFill>
              </a:rPr>
              <a:t>to</a:t>
            </a:r>
            <a:r>
              <a:rPr lang="nl-NL" sz="2000" dirty="0">
                <a:solidFill>
                  <a:schemeClr val="bg1"/>
                </a:solidFill>
              </a:rPr>
              <a:t> </a:t>
            </a:r>
            <a:r>
              <a:rPr lang="nl-NL" sz="2000" dirty="0" err="1">
                <a:solidFill>
                  <a:schemeClr val="bg1"/>
                </a:solidFill>
              </a:rPr>
              <a:t>process</a:t>
            </a:r>
            <a:r>
              <a:rPr lang="nl-NL" sz="2000" dirty="0">
                <a:solidFill>
                  <a:schemeClr val="bg1"/>
                </a:solidFill>
              </a:rPr>
              <a:t> </a:t>
            </a:r>
            <a:r>
              <a:rPr lang="nl-NL" sz="2000" dirty="0" err="1">
                <a:solidFill>
                  <a:schemeClr val="bg1"/>
                </a:solidFill>
              </a:rPr>
              <a:t>my</a:t>
            </a:r>
            <a:r>
              <a:rPr lang="nl-NL" sz="2000" dirty="0">
                <a:solidFill>
                  <a:schemeClr val="bg1"/>
                </a:solidFill>
              </a:rPr>
              <a:t> data!</a:t>
            </a:r>
          </a:p>
          <a:p>
            <a:pPr>
              <a:lnSpc>
                <a:spcPct val="80000"/>
              </a:lnSpc>
            </a:pPr>
            <a:endParaRPr lang="nl-NL" sz="2000" dirty="0">
              <a:solidFill>
                <a:schemeClr val="bg1"/>
              </a:solidFill>
            </a:endParaRPr>
          </a:p>
          <a:p>
            <a:pPr>
              <a:lnSpc>
                <a:spcPct val="80000"/>
              </a:lnSpc>
            </a:pPr>
            <a:r>
              <a:rPr lang="nl-NL" sz="2000" dirty="0">
                <a:solidFill>
                  <a:schemeClr val="bg1"/>
                </a:solidFill>
              </a:rPr>
              <a:t>I </a:t>
            </a:r>
            <a:r>
              <a:rPr lang="nl-NL" sz="2000" dirty="0" err="1">
                <a:solidFill>
                  <a:schemeClr val="bg1"/>
                </a:solidFill>
              </a:rPr>
              <a:t>wish</a:t>
            </a:r>
            <a:r>
              <a:rPr lang="nl-NL" sz="2000" dirty="0">
                <a:solidFill>
                  <a:schemeClr val="bg1"/>
                </a:solidFill>
              </a:rPr>
              <a:t> I </a:t>
            </a:r>
            <a:r>
              <a:rPr lang="nl-NL" sz="2000" dirty="0" err="1">
                <a:solidFill>
                  <a:schemeClr val="bg1"/>
                </a:solidFill>
              </a:rPr>
              <a:t>could</a:t>
            </a:r>
            <a:r>
              <a:rPr lang="nl-NL" sz="2000" dirty="0">
                <a:solidFill>
                  <a:schemeClr val="bg1"/>
                </a:solidFill>
              </a:rPr>
              <a:t> </a:t>
            </a:r>
            <a:r>
              <a:rPr lang="nl-NL" sz="2000" dirty="0" err="1">
                <a:solidFill>
                  <a:schemeClr val="bg1"/>
                </a:solidFill>
              </a:rPr>
              <a:t>scale</a:t>
            </a:r>
            <a:r>
              <a:rPr lang="nl-NL" sz="2000" dirty="0">
                <a:solidFill>
                  <a:schemeClr val="bg1"/>
                </a:solidFill>
              </a:rPr>
              <a:t> out </a:t>
            </a:r>
            <a:r>
              <a:rPr lang="nl-NL" sz="2000" dirty="0" err="1">
                <a:solidFill>
                  <a:schemeClr val="bg1"/>
                </a:solidFill>
              </a:rPr>
              <a:t>and</a:t>
            </a:r>
            <a:r>
              <a:rPr lang="nl-NL" sz="2000" dirty="0">
                <a:solidFill>
                  <a:schemeClr val="bg1"/>
                </a:solidFill>
              </a:rPr>
              <a:t> </a:t>
            </a:r>
            <a:r>
              <a:rPr lang="nl-NL" sz="2000" dirty="0" smtClean="0">
                <a:solidFill>
                  <a:schemeClr val="bg1"/>
                </a:solidFill>
              </a:rPr>
              <a:t>have access </a:t>
            </a:r>
            <a:r>
              <a:rPr lang="nl-NL" sz="2000" dirty="0" err="1" smtClean="0">
                <a:solidFill>
                  <a:schemeClr val="bg1"/>
                </a:solidFill>
              </a:rPr>
              <a:t>to</a:t>
            </a:r>
            <a:r>
              <a:rPr lang="nl-NL" sz="2000" dirty="0" smtClean="0">
                <a:solidFill>
                  <a:schemeClr val="bg1"/>
                </a:solidFill>
              </a:rPr>
              <a:t> as </a:t>
            </a:r>
            <a:r>
              <a:rPr lang="nl-NL" sz="2000" dirty="0" err="1" smtClean="0">
                <a:solidFill>
                  <a:schemeClr val="bg1"/>
                </a:solidFill>
              </a:rPr>
              <a:t>many</a:t>
            </a:r>
            <a:r>
              <a:rPr lang="nl-NL" sz="2000" dirty="0" smtClean="0">
                <a:solidFill>
                  <a:schemeClr val="bg1"/>
                </a:solidFill>
              </a:rPr>
              <a:t> compute cores as </a:t>
            </a:r>
            <a:r>
              <a:rPr lang="nl-NL" sz="2000" dirty="0" err="1">
                <a:solidFill>
                  <a:schemeClr val="bg1"/>
                </a:solidFill>
              </a:rPr>
              <a:t>needed</a:t>
            </a:r>
            <a:r>
              <a:rPr lang="nl-NL" sz="2000" dirty="0">
                <a:solidFill>
                  <a:schemeClr val="bg1"/>
                </a:solidFill>
              </a:rPr>
              <a:t> </a:t>
            </a:r>
            <a:endParaRPr lang="nl-NL" sz="2800" dirty="0" smtClean="0">
              <a:solidFill>
                <a:schemeClr val="bg1"/>
              </a:solidFill>
            </a:endParaRPr>
          </a:p>
        </p:txBody>
      </p:sp>
      <p:sp>
        <p:nvSpPr>
          <p:cNvPr id="11" name="TextBox 10"/>
          <p:cNvSpPr txBox="1"/>
          <p:nvPr/>
        </p:nvSpPr>
        <p:spPr>
          <a:xfrm>
            <a:off x="1259632" y="1484784"/>
            <a:ext cx="551115" cy="1323439"/>
          </a:xfrm>
          <a:prstGeom prst="rect">
            <a:avLst/>
          </a:prstGeom>
          <a:noFill/>
        </p:spPr>
        <p:txBody>
          <a:bodyPr wrap="square" rtlCol="0">
            <a:spAutoFit/>
          </a:bodyPr>
          <a:lstStyle/>
          <a:p>
            <a:r>
              <a:rPr lang="nl-NL" sz="8000">
                <a:solidFill>
                  <a:schemeClr val="bg1"/>
                </a:solidFill>
              </a:rPr>
              <a:t>?</a:t>
            </a:r>
          </a:p>
        </p:txBody>
      </p:sp>
      <p:pic>
        <p:nvPicPr>
          <p:cNvPr id="9" name="Picture 8" descr="compute2.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1560" y="3717032"/>
            <a:ext cx="2304256" cy="2304256"/>
          </a:xfrm>
          <a:prstGeom prst="rect">
            <a:avLst/>
          </a:prstGeom>
        </p:spPr>
      </p:pic>
      <p:sp>
        <p:nvSpPr>
          <p:cNvPr id="3" name="Slide Number Placeholder 2"/>
          <p:cNvSpPr>
            <a:spLocks noGrp="1"/>
          </p:cNvSpPr>
          <p:nvPr>
            <p:ph type="sldNum" sz="quarter" idx="12"/>
          </p:nvPr>
        </p:nvSpPr>
        <p:spPr/>
        <p:txBody>
          <a:bodyPr/>
          <a:lstStyle/>
          <a:p>
            <a:fld id="{B6B5D4A3-EC48-4948-B56B-369ED226E95B}" type="slidenum">
              <a:rPr lang="nl-NL" smtClean="0"/>
              <a:pPr/>
              <a:t>9</a:t>
            </a:fld>
            <a:endParaRPr lang="nl-NL" dirty="0"/>
          </a:p>
        </p:txBody>
      </p:sp>
    </p:spTree>
    <p:extLst>
      <p:ext uri="{BB962C8B-B14F-4D97-AF65-F5344CB8AC3E}">
        <p14:creationId xmlns:p14="http://schemas.microsoft.com/office/powerpoint/2010/main" val="12518876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theme/theme1.xml><?xml version="1.0" encoding="utf-8"?>
<a:theme xmlns:a="http://schemas.openxmlformats.org/drawingml/2006/main" name="SURFnet templat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E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56802</TotalTime>
  <Words>2396</Words>
  <Application>Microsoft Macintosh PowerPoint</Application>
  <PresentationFormat>On-screen Show (4:3)</PresentationFormat>
  <Paragraphs>620</Paragraphs>
  <Slides>46</Slides>
  <Notes>25</Notes>
  <HiddenSlides>10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Calibri</vt:lpstr>
      <vt:lpstr>Gotham Book</vt:lpstr>
      <vt:lpstr>ＭＳ Ｐゴシック</vt:lpstr>
      <vt:lpstr>Verdana</vt:lpstr>
      <vt:lpstr>Wingdings</vt:lpstr>
      <vt:lpstr>ヒラギノ角ゴ ProN W3</vt:lpstr>
      <vt:lpstr>Arial</vt:lpstr>
      <vt:lpstr>SURFnet template</vt:lpstr>
      <vt:lpstr>SURF national e-infrastructure for research</vt:lpstr>
      <vt:lpstr>About SURF</vt:lpstr>
      <vt:lpstr>PowerPoint Presentation</vt:lpstr>
      <vt:lpstr>Research data life cycle</vt:lpstr>
      <vt:lpstr>Research data life cycle</vt:lpstr>
      <vt:lpstr>Show Case  Project Pulsar Surveys</vt:lpstr>
      <vt:lpstr>Show Case  Project eSalsa</vt:lpstr>
      <vt:lpstr>SURF - research service portfolio overview</vt:lpstr>
      <vt:lpstr>Compute</vt:lpstr>
      <vt:lpstr>Parallel computing</vt:lpstr>
      <vt:lpstr>Compute Which flavour for your task?</vt:lpstr>
      <vt:lpstr>Compute Which flavour for your task?</vt:lpstr>
      <vt:lpstr> Data Services </vt:lpstr>
      <vt:lpstr>Research data storage</vt:lpstr>
      <vt:lpstr>SURFdrive.surf.nl</vt:lpstr>
      <vt:lpstr>Filesender.surf.nl</vt:lpstr>
      <vt:lpstr>RDNL Research Data Netherlands</vt:lpstr>
      <vt:lpstr>EUDAT services overview</vt:lpstr>
      <vt:lpstr>Research Timeline</vt:lpstr>
      <vt:lpstr>Connectivity SURFnet7 network</vt:lpstr>
      <vt:lpstr>Connectivity Fast, faster...</vt:lpstr>
      <vt:lpstr>Why lightpaths</vt:lpstr>
      <vt:lpstr>Connectivity Multi Service Port - Lightpaths</vt:lpstr>
      <vt:lpstr>Connectivity Multi Service Port - Lightpaths</vt:lpstr>
      <vt:lpstr>Connectivity Showcase Lightpaths</vt:lpstr>
      <vt:lpstr>Collaboration Infrastructure</vt:lpstr>
      <vt:lpstr>SSO access to many services </vt:lpstr>
      <vt:lpstr>Collaboration Infrastructure Single Sign-On</vt:lpstr>
      <vt:lpstr>+300 SURFconext-ed services</vt:lpstr>
      <vt:lpstr>Strong authentication via SURFconext</vt:lpstr>
      <vt:lpstr>Strong authentication via SURFconext</vt:lpstr>
      <vt:lpstr>Visualisation</vt:lpstr>
      <vt:lpstr>Visualisation Showcase visualization clusters &amp; tools</vt:lpstr>
      <vt:lpstr>Netherlands eScience center  Digitally enhanced research</vt:lpstr>
      <vt:lpstr>Netherlands eScience center  Showcases</vt:lpstr>
      <vt:lpstr>The request procedure</vt:lpstr>
      <vt:lpstr>PowerPoint Presentation</vt:lpstr>
      <vt:lpstr>ICT support </vt:lpstr>
      <vt:lpstr>Visit: surf.nl/support4research</vt:lpstr>
      <vt:lpstr>Showcases / Best Practices</vt:lpstr>
      <vt:lpstr>Workshops</vt:lpstr>
      <vt:lpstr>Resultaten Masterclasses, boot camps, rapport</vt:lpstr>
      <vt:lpstr>SURF Research Boot Camp 10 Nov. TUDelft</vt:lpstr>
      <vt:lpstr>SURF Research Boot Camp 10 Nov. TUDelft</vt:lpstr>
      <vt:lpstr>PowerPoint Presentation</vt:lpstr>
      <vt:lpstr>PowerPoint Presentation</vt:lpstr>
    </vt:vector>
  </TitlesOfParts>
  <Company>Multrix Benelux B.V.</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Maryse Laseroms</dc:creator>
  <cp:lastModifiedBy>Jan Bot</cp:lastModifiedBy>
  <cp:revision>655</cp:revision>
  <cp:lastPrinted>2015-05-12T08:54:14Z</cp:lastPrinted>
  <dcterms:created xsi:type="dcterms:W3CDTF">2012-05-25T12:27:26Z</dcterms:created>
  <dcterms:modified xsi:type="dcterms:W3CDTF">2016-09-23T14:33:16Z</dcterms:modified>
</cp:coreProperties>
</file>