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A501B-4BBC-9786-033B-FD206C977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25D9E-F7EF-5E22-9D90-695E0C514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2F30E-E916-9789-87BE-AA7CF3E69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7B4C-FAAD-102D-3462-D01068F6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C8654-4734-F77F-88C1-4C2B7532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814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AFA5-1788-9E36-E255-56A76F99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63593-B267-EFE8-05EC-D36A1D0D0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D7C3A-0ACF-ABB1-5891-7981411E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33052-2F61-E2B6-9DF0-DC063047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A2C13-BD0E-DBCC-BFCD-2D532A01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3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03528-B706-472D-2465-56D59C9E6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4DD34C-D94D-6B0D-4447-7AD20610C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4E33E-8630-E137-F04C-9D172D707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AEBA3-B1D8-E30D-8168-7DD45AAB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35F2F-B38A-DCD0-B98E-CBD982EE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37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2269C-3B7C-9AB8-5974-86B3E992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78F45-7E2D-7FDB-95E5-F1D5D12AF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42056-7ACF-F36D-8E05-E17AF2B8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579E-94DD-68B5-297F-627FB29CE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2D599-893B-3874-1BFC-CB2B7EBC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61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4215-4BA1-B369-149E-710B6265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E4FE5-9EEF-1972-1C88-87A301EF9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F237F-EEB5-A9E2-B3B5-862A9E62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C076-42E4-E05E-1E7E-8BE5D4FA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106A9-8864-3E8E-B2D8-F86A60DC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4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7CBB-96CF-80E3-2B46-E9199905D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AEF18-2E64-74F6-4535-EB0E0FFD3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59803-9016-E18F-848A-758513B8F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63054-454D-7B8E-F22A-35DA2AA7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BF37E-2E5A-2800-2FA4-54E62CB8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57CB2-9C68-C630-FED3-A1C7DC34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1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69F32-2502-80D3-D6D6-2E89178B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9E009-FE5F-042C-225D-DCDFEBA8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F8170-233C-8C72-F193-4009B4528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BA929-F980-B636-9BA3-03C6F8F5B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684FD8-8692-52F8-3435-B8E401DB7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941580-F546-E9BE-1896-E2F5473A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CFD24A-E16D-7C80-B964-498C93D4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0B45DD-D41E-12F0-1CDF-30D78265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9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D3954-B926-2E6D-0BEC-3A428779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69CF2-0423-7FAB-1251-CF0E992E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15BECF-ED09-C9BF-454C-D693AF1D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21925-636A-5E6D-614D-FA8D66D3A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89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FCB34E-CF6A-8E4F-AC06-74DA8609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49A62-064C-6876-D8F6-C6F141CB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67A2F-D40D-0971-E34E-D39FD7B2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87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A627-79FA-F780-D6D3-82530D9D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89565-BD9F-7FF9-7A80-2E522FE69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95F86-EF02-2F6C-0A12-010AEC44E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F5D60-FEA9-4809-F501-03515675F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AAAE1-3BEF-D105-3114-5180B5882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5920B-DF68-633B-73BE-16541AD6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65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A4919-35EE-0ABA-8722-918B8C29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D7FE8F-31C7-818E-0BB7-881E6799F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64716-32A4-F067-2980-947A159C6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0482B-B5FF-6452-2B75-52888E8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6BA64-13BB-90D2-056F-83176941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E3EA0-341E-9032-0755-B755BEA52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13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778DE-9AC6-006F-B689-B4231B0EC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31100-23C2-BD5F-3D86-17B44C2F9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47F2B-897A-0F29-9BB6-C9EB8186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DAB5-01B3-49E0-8C76-E2DE31ABDBCB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47E1C-D901-D5CD-C5D7-D306B6151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928F0-A199-B603-B1DF-D58D38AD4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CF0FD-F85A-4454-A0FF-0AE9BC641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17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DB0719-B408-2050-3710-1509884E206B}"/>
              </a:ext>
            </a:extLst>
          </p:cNvPr>
          <p:cNvSpPr/>
          <p:nvPr/>
        </p:nvSpPr>
        <p:spPr>
          <a:xfrm>
            <a:off x="1041613" y="1158091"/>
            <a:ext cx="1297438" cy="813044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WWTP</a:t>
            </a:r>
            <a:endParaRPr lang="nl-N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92B938-0AEC-E9D6-B7F6-396660E8422D}"/>
              </a:ext>
            </a:extLst>
          </p:cNvPr>
          <p:cNvSpPr/>
          <p:nvPr/>
        </p:nvSpPr>
        <p:spPr>
          <a:xfrm>
            <a:off x="1041613" y="2827609"/>
            <a:ext cx="1297438" cy="809987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RAW AS</a:t>
            </a:r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569EFD-F449-D583-AD78-01CC11ACAF18}"/>
              </a:ext>
            </a:extLst>
          </p:cNvPr>
          <p:cNvSpPr/>
          <p:nvPr/>
        </p:nvSpPr>
        <p:spPr>
          <a:xfrm>
            <a:off x="1033414" y="5027951"/>
            <a:ext cx="1324068" cy="809987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EXTRACTED EPS</a:t>
            </a:r>
            <a:endParaRPr lang="nl-N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EEA96A-76EA-8B26-141B-ED3C5EEFD8DF}"/>
              </a:ext>
            </a:extLst>
          </p:cNvPr>
          <p:cNvSpPr/>
          <p:nvPr/>
        </p:nvSpPr>
        <p:spPr>
          <a:xfrm>
            <a:off x="2339051" y="942535"/>
            <a:ext cx="2285362" cy="137863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Text and numerical data of the wastewater treatment plant process description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03851A-3482-35A4-3895-2E3078FB8E61}"/>
              </a:ext>
            </a:extLst>
          </p:cNvPr>
          <p:cNvSpPr/>
          <p:nvPr/>
        </p:nvSpPr>
        <p:spPr>
          <a:xfrm>
            <a:off x="2339051" y="2548446"/>
            <a:ext cx="2285362" cy="137863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Composition and </a:t>
            </a:r>
            <a:r>
              <a:rPr lang="en-GB" dirty="0" err="1">
                <a:solidFill>
                  <a:schemeClr val="tx1"/>
                </a:solidFill>
              </a:rPr>
              <a:t>characteristation</a:t>
            </a:r>
            <a:r>
              <a:rPr lang="en-GB" dirty="0">
                <a:solidFill>
                  <a:schemeClr val="tx1"/>
                </a:solidFill>
              </a:rPr>
              <a:t> of received raw activated sludge 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ADE6C8-4B15-FE1C-D9F3-8A7CEF14FD8B}"/>
              </a:ext>
            </a:extLst>
          </p:cNvPr>
          <p:cNvCxnSpPr>
            <a:cxnSpLocks/>
          </p:cNvCxnSpPr>
          <p:nvPr/>
        </p:nvCxnSpPr>
        <p:spPr>
          <a:xfrm>
            <a:off x="5390033" y="2815738"/>
            <a:ext cx="803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13863BE-3C84-66E7-1304-4E87C6B4BF3E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4624413" y="3237762"/>
            <a:ext cx="76562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969440-FF3C-1F18-6E94-102CE2551521}"/>
              </a:ext>
            </a:extLst>
          </p:cNvPr>
          <p:cNvCxnSpPr>
            <a:cxnSpLocks/>
          </p:cNvCxnSpPr>
          <p:nvPr/>
        </p:nvCxnSpPr>
        <p:spPr>
          <a:xfrm>
            <a:off x="5390033" y="2815738"/>
            <a:ext cx="0" cy="422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636BCF-6991-531E-8D9F-9A586F283181}"/>
              </a:ext>
            </a:extLst>
          </p:cNvPr>
          <p:cNvCxnSpPr>
            <a:cxnSpLocks/>
          </p:cNvCxnSpPr>
          <p:nvPr/>
        </p:nvCxnSpPr>
        <p:spPr>
          <a:xfrm>
            <a:off x="5390033" y="3237762"/>
            <a:ext cx="0" cy="331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61EDBE1-6A62-1FD0-AF0A-7D3F1630C726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5381834" y="3569675"/>
            <a:ext cx="8089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3E838B7-8F89-0943-E019-B56ABC4E31D4}"/>
              </a:ext>
            </a:extLst>
          </p:cNvPr>
          <p:cNvSpPr/>
          <p:nvPr/>
        </p:nvSpPr>
        <p:spPr>
          <a:xfrm>
            <a:off x="6193167" y="2321168"/>
            <a:ext cx="2285362" cy="67211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FTIR DATA</a:t>
            </a:r>
            <a:endParaRPr lang="nl-NL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D1F05B-A3A2-1B2C-A4E3-F6C7F1D8579F}"/>
              </a:ext>
            </a:extLst>
          </p:cNvPr>
          <p:cNvSpPr/>
          <p:nvPr/>
        </p:nvSpPr>
        <p:spPr>
          <a:xfrm>
            <a:off x="6190821" y="3233619"/>
            <a:ext cx="2285362" cy="67211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GENERAL CHEMICAL COMPOSITION </a:t>
            </a:r>
            <a:endParaRPr lang="nl-NL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4A0C56-ADFB-FD7B-5D3D-15AC5B2B3A4C}"/>
              </a:ext>
            </a:extLst>
          </p:cNvPr>
          <p:cNvCxnSpPr>
            <a:cxnSpLocks/>
          </p:cNvCxnSpPr>
          <p:nvPr/>
        </p:nvCxnSpPr>
        <p:spPr>
          <a:xfrm>
            <a:off x="5387687" y="4684392"/>
            <a:ext cx="803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2496650-DE61-8F38-E20B-DB91200ACC41}"/>
              </a:ext>
            </a:extLst>
          </p:cNvPr>
          <p:cNvCxnSpPr>
            <a:cxnSpLocks/>
          </p:cNvCxnSpPr>
          <p:nvPr/>
        </p:nvCxnSpPr>
        <p:spPr>
          <a:xfrm flipV="1">
            <a:off x="4622067" y="5317436"/>
            <a:ext cx="76562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CD444D4-BEE9-1F14-2668-6140F67AB440}"/>
              </a:ext>
            </a:extLst>
          </p:cNvPr>
          <p:cNvCxnSpPr/>
          <p:nvPr/>
        </p:nvCxnSpPr>
        <p:spPr>
          <a:xfrm>
            <a:off x="5387687" y="4676261"/>
            <a:ext cx="0" cy="641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459FB6-8E1F-AA0C-2FC9-CDFFFD047844}"/>
              </a:ext>
            </a:extLst>
          </p:cNvPr>
          <p:cNvCxnSpPr>
            <a:cxnSpLocks/>
          </p:cNvCxnSpPr>
          <p:nvPr/>
        </p:nvCxnSpPr>
        <p:spPr>
          <a:xfrm>
            <a:off x="5387687" y="5317436"/>
            <a:ext cx="0" cy="1077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0FAD511-8C79-106A-9677-738866A59238}"/>
              </a:ext>
            </a:extLst>
          </p:cNvPr>
          <p:cNvCxnSpPr>
            <a:cxnSpLocks/>
          </p:cNvCxnSpPr>
          <p:nvPr/>
        </p:nvCxnSpPr>
        <p:spPr>
          <a:xfrm>
            <a:off x="5387687" y="6394561"/>
            <a:ext cx="803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5DC58B0-8D8D-4089-30E0-0C49F5DCFD52}"/>
              </a:ext>
            </a:extLst>
          </p:cNvPr>
          <p:cNvSpPr/>
          <p:nvPr/>
        </p:nvSpPr>
        <p:spPr>
          <a:xfrm>
            <a:off x="6190821" y="4400842"/>
            <a:ext cx="2285362" cy="67211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EXTRACTION YIELD </a:t>
            </a:r>
            <a:endParaRPr lang="nl-NL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7E1B3D-3A1F-97CD-6325-96E077EF5B0E}"/>
              </a:ext>
            </a:extLst>
          </p:cNvPr>
          <p:cNvSpPr/>
          <p:nvPr/>
        </p:nvSpPr>
        <p:spPr>
          <a:xfrm>
            <a:off x="6190821" y="5224132"/>
            <a:ext cx="2285362" cy="67211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QUALITATIVE </a:t>
            </a:r>
            <a:endParaRPr lang="nl-NL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7180BB3-DD00-3155-B8D2-A0457F2AFB0E}"/>
              </a:ext>
            </a:extLst>
          </p:cNvPr>
          <p:cNvSpPr/>
          <p:nvPr/>
        </p:nvSpPr>
        <p:spPr>
          <a:xfrm>
            <a:off x="2348958" y="4628119"/>
            <a:ext cx="2285362" cy="137863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Composition and </a:t>
            </a:r>
            <a:r>
              <a:rPr lang="en-GB" dirty="0" err="1">
                <a:solidFill>
                  <a:schemeClr val="tx1"/>
                </a:solidFill>
              </a:rPr>
              <a:t>characteristation</a:t>
            </a:r>
            <a:r>
              <a:rPr lang="en-GB" dirty="0">
                <a:solidFill>
                  <a:schemeClr val="tx1"/>
                </a:solidFill>
              </a:rPr>
              <a:t> of received raw activated sludge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E925AE-054E-0167-CE0D-77943C6D2B6B}"/>
              </a:ext>
            </a:extLst>
          </p:cNvPr>
          <p:cNvSpPr/>
          <p:nvPr/>
        </p:nvSpPr>
        <p:spPr>
          <a:xfrm>
            <a:off x="6190821" y="6006599"/>
            <a:ext cx="2285362" cy="67211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QUANTITATIVE </a:t>
            </a:r>
            <a:endParaRPr lang="nl-NL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986E617-7FB9-4BD7-B4AF-BB1541535D38}"/>
              </a:ext>
            </a:extLst>
          </p:cNvPr>
          <p:cNvCxnSpPr>
            <a:cxnSpLocks/>
          </p:cNvCxnSpPr>
          <p:nvPr/>
        </p:nvCxnSpPr>
        <p:spPr>
          <a:xfrm>
            <a:off x="5387687" y="5599898"/>
            <a:ext cx="803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CC85667-127F-EF51-7C4F-4A26840476B5}"/>
              </a:ext>
            </a:extLst>
          </p:cNvPr>
          <p:cNvCxnSpPr>
            <a:cxnSpLocks/>
          </p:cNvCxnSpPr>
          <p:nvPr/>
        </p:nvCxnSpPr>
        <p:spPr>
          <a:xfrm flipV="1">
            <a:off x="8476183" y="2657223"/>
            <a:ext cx="151129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A22C119-B016-E4BA-861F-416C011A6993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8476183" y="4736898"/>
            <a:ext cx="15112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EDAC74-285E-2046-A612-B4BA09F007D7}"/>
              </a:ext>
            </a:extLst>
          </p:cNvPr>
          <p:cNvCxnSpPr>
            <a:cxnSpLocks/>
          </p:cNvCxnSpPr>
          <p:nvPr/>
        </p:nvCxnSpPr>
        <p:spPr>
          <a:xfrm>
            <a:off x="9974182" y="2657223"/>
            <a:ext cx="0" cy="2079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483F4C6-1805-8686-7C16-C1E4A60A1AAE}"/>
              </a:ext>
            </a:extLst>
          </p:cNvPr>
          <p:cNvCxnSpPr>
            <a:cxnSpLocks/>
            <a:endCxn id="74" idx="1"/>
          </p:cNvCxnSpPr>
          <p:nvPr/>
        </p:nvCxnSpPr>
        <p:spPr>
          <a:xfrm>
            <a:off x="9987477" y="3473053"/>
            <a:ext cx="4362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3604F7C-D289-ACCD-61D4-7A0D8FF95B72}"/>
              </a:ext>
            </a:extLst>
          </p:cNvPr>
          <p:cNvCxnSpPr>
            <a:cxnSpLocks/>
            <a:endCxn id="78" idx="1"/>
          </p:cNvCxnSpPr>
          <p:nvPr/>
        </p:nvCxnSpPr>
        <p:spPr>
          <a:xfrm>
            <a:off x="9987477" y="6046758"/>
            <a:ext cx="518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8CF90E8E-5ABC-C83A-D9A2-5BAE4504EDA6}"/>
              </a:ext>
            </a:extLst>
          </p:cNvPr>
          <p:cNvSpPr/>
          <p:nvPr/>
        </p:nvSpPr>
        <p:spPr>
          <a:xfrm>
            <a:off x="8416170" y="2815739"/>
            <a:ext cx="1158120" cy="267380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Chemical analysis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Numerical data, pictures and graphs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613B2B8-6D75-BDDB-3AEA-EA9FAC670B5D}"/>
              </a:ext>
            </a:extLst>
          </p:cNvPr>
          <p:cNvSpPr/>
          <p:nvPr/>
        </p:nvSpPr>
        <p:spPr>
          <a:xfrm>
            <a:off x="10423728" y="2993281"/>
            <a:ext cx="1501550" cy="959544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Prediction model EPS quantity </a:t>
            </a:r>
            <a:endParaRPr lang="nl-NL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6B9BECD-4D3D-FAF6-D5DA-6DE722FD1787}"/>
              </a:ext>
            </a:extLst>
          </p:cNvPr>
          <p:cNvSpPr/>
          <p:nvPr/>
        </p:nvSpPr>
        <p:spPr>
          <a:xfrm>
            <a:off x="10506043" y="5608557"/>
            <a:ext cx="1501550" cy="876401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Prediction model EPS composition </a:t>
            </a:r>
            <a:endParaRPr lang="nl-NL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5DA6304-ED63-A16A-4C9F-9EC058BE899B}"/>
              </a:ext>
            </a:extLst>
          </p:cNvPr>
          <p:cNvCxnSpPr>
            <a:cxnSpLocks/>
          </p:cNvCxnSpPr>
          <p:nvPr/>
        </p:nvCxnSpPr>
        <p:spPr>
          <a:xfrm>
            <a:off x="8476183" y="5599898"/>
            <a:ext cx="15112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931EC1D-B1EE-A276-277A-C8478B75C5DF}"/>
              </a:ext>
            </a:extLst>
          </p:cNvPr>
          <p:cNvCxnSpPr>
            <a:cxnSpLocks/>
          </p:cNvCxnSpPr>
          <p:nvPr/>
        </p:nvCxnSpPr>
        <p:spPr>
          <a:xfrm>
            <a:off x="8476183" y="6394561"/>
            <a:ext cx="15112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226BAF9A-A397-A551-C44E-5D9C5829BB32}"/>
              </a:ext>
            </a:extLst>
          </p:cNvPr>
          <p:cNvCxnSpPr>
            <a:cxnSpLocks/>
          </p:cNvCxnSpPr>
          <p:nvPr/>
        </p:nvCxnSpPr>
        <p:spPr>
          <a:xfrm>
            <a:off x="9987477" y="5599898"/>
            <a:ext cx="0" cy="794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6C1FCEA5-39C5-360F-7A05-BAD9EFDA20D0}"/>
              </a:ext>
            </a:extLst>
          </p:cNvPr>
          <p:cNvSpPr/>
          <p:nvPr/>
        </p:nvSpPr>
        <p:spPr>
          <a:xfrm>
            <a:off x="11085584" y="3861498"/>
            <a:ext cx="1064679" cy="185279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Machine learning code for prediction model 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01" name="Right Arrow 32">
            <a:extLst>
              <a:ext uri="{FF2B5EF4-FFF2-40B4-BE49-F238E27FC236}">
                <a16:creationId xmlns:a16="http://schemas.microsoft.com/office/drawing/2014/main" id="{31BABF70-5640-3FD5-3307-E08D0E8FB0F6}"/>
              </a:ext>
            </a:extLst>
          </p:cNvPr>
          <p:cNvSpPr/>
          <p:nvPr/>
        </p:nvSpPr>
        <p:spPr>
          <a:xfrm>
            <a:off x="57210" y="3012050"/>
            <a:ext cx="976204" cy="46507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102" name="Right Arrow 32">
            <a:extLst>
              <a:ext uri="{FF2B5EF4-FFF2-40B4-BE49-F238E27FC236}">
                <a16:creationId xmlns:a16="http://schemas.microsoft.com/office/drawing/2014/main" id="{F0489B97-65D3-D5E0-B0B4-615697FAF659}"/>
              </a:ext>
            </a:extLst>
          </p:cNvPr>
          <p:cNvSpPr/>
          <p:nvPr/>
        </p:nvSpPr>
        <p:spPr>
          <a:xfrm>
            <a:off x="43525" y="5129867"/>
            <a:ext cx="976204" cy="46507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103" name="Right Arrow 37">
            <a:extLst>
              <a:ext uri="{FF2B5EF4-FFF2-40B4-BE49-F238E27FC236}">
                <a16:creationId xmlns:a16="http://schemas.microsoft.com/office/drawing/2014/main" id="{0190461B-0E44-7296-13F8-EB22FD03C24E}"/>
              </a:ext>
            </a:extLst>
          </p:cNvPr>
          <p:cNvSpPr/>
          <p:nvPr/>
        </p:nvSpPr>
        <p:spPr>
          <a:xfrm>
            <a:off x="67606" y="1276780"/>
            <a:ext cx="976204" cy="5718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04" name="Right Arrow 49">
            <a:extLst>
              <a:ext uri="{FF2B5EF4-FFF2-40B4-BE49-F238E27FC236}">
                <a16:creationId xmlns:a16="http://schemas.microsoft.com/office/drawing/2014/main" id="{556D1025-7807-292C-453B-C3D1CE543237}"/>
              </a:ext>
            </a:extLst>
          </p:cNvPr>
          <p:cNvSpPr/>
          <p:nvPr/>
        </p:nvSpPr>
        <p:spPr>
          <a:xfrm>
            <a:off x="5180988" y="4307251"/>
            <a:ext cx="996539" cy="37714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05" name="Right Arrow 49">
            <a:extLst>
              <a:ext uri="{FF2B5EF4-FFF2-40B4-BE49-F238E27FC236}">
                <a16:creationId xmlns:a16="http://schemas.microsoft.com/office/drawing/2014/main" id="{CB15A041-B8FA-BE68-C98C-821FFC5E2616}"/>
              </a:ext>
            </a:extLst>
          </p:cNvPr>
          <p:cNvSpPr/>
          <p:nvPr/>
        </p:nvSpPr>
        <p:spPr>
          <a:xfrm>
            <a:off x="5207542" y="5179503"/>
            <a:ext cx="996539" cy="37714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06" name="Right Arrow 49">
            <a:extLst>
              <a:ext uri="{FF2B5EF4-FFF2-40B4-BE49-F238E27FC236}">
                <a16:creationId xmlns:a16="http://schemas.microsoft.com/office/drawing/2014/main" id="{A417CB8A-335D-21B8-01CF-B3C819BE52FB}"/>
              </a:ext>
            </a:extLst>
          </p:cNvPr>
          <p:cNvSpPr/>
          <p:nvPr/>
        </p:nvSpPr>
        <p:spPr>
          <a:xfrm>
            <a:off x="5193008" y="5997057"/>
            <a:ext cx="996539" cy="37714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07" name="Right Arrow 49">
            <a:extLst>
              <a:ext uri="{FF2B5EF4-FFF2-40B4-BE49-F238E27FC236}">
                <a16:creationId xmlns:a16="http://schemas.microsoft.com/office/drawing/2014/main" id="{76EA7B59-15BF-ECC1-15F4-37DCE456F57A}"/>
              </a:ext>
            </a:extLst>
          </p:cNvPr>
          <p:cNvSpPr/>
          <p:nvPr/>
        </p:nvSpPr>
        <p:spPr>
          <a:xfrm>
            <a:off x="5178611" y="3212897"/>
            <a:ext cx="996539" cy="37714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08" name="Right Arrow 49">
            <a:extLst>
              <a:ext uri="{FF2B5EF4-FFF2-40B4-BE49-F238E27FC236}">
                <a16:creationId xmlns:a16="http://schemas.microsoft.com/office/drawing/2014/main" id="{28274347-8CBB-6D14-E198-1EACD594563F}"/>
              </a:ext>
            </a:extLst>
          </p:cNvPr>
          <p:cNvSpPr/>
          <p:nvPr/>
        </p:nvSpPr>
        <p:spPr>
          <a:xfrm>
            <a:off x="5178610" y="2343018"/>
            <a:ext cx="996539" cy="37714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09" name="Right Arrow 96">
            <a:extLst>
              <a:ext uri="{FF2B5EF4-FFF2-40B4-BE49-F238E27FC236}">
                <a16:creationId xmlns:a16="http://schemas.microsoft.com/office/drawing/2014/main" id="{9FBADA37-DCD2-2D03-EE70-A92FB88C08DB}"/>
              </a:ext>
            </a:extLst>
          </p:cNvPr>
          <p:cNvSpPr/>
          <p:nvPr/>
        </p:nvSpPr>
        <p:spPr>
          <a:xfrm>
            <a:off x="5178609" y="2727654"/>
            <a:ext cx="996539" cy="33184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110" name="Right Arrow 96">
            <a:extLst>
              <a:ext uri="{FF2B5EF4-FFF2-40B4-BE49-F238E27FC236}">
                <a16:creationId xmlns:a16="http://schemas.microsoft.com/office/drawing/2014/main" id="{D0EAC50B-7466-A2D2-59AB-2B6580F26ABD}"/>
              </a:ext>
            </a:extLst>
          </p:cNvPr>
          <p:cNvSpPr/>
          <p:nvPr/>
        </p:nvSpPr>
        <p:spPr>
          <a:xfrm>
            <a:off x="5193204" y="4697206"/>
            <a:ext cx="996539" cy="33184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111" name="Right Arrow 96">
            <a:extLst>
              <a:ext uri="{FF2B5EF4-FFF2-40B4-BE49-F238E27FC236}">
                <a16:creationId xmlns:a16="http://schemas.microsoft.com/office/drawing/2014/main" id="{8EB0EF19-B603-6566-75B0-0E815DC51662}"/>
              </a:ext>
            </a:extLst>
          </p:cNvPr>
          <p:cNvSpPr/>
          <p:nvPr/>
        </p:nvSpPr>
        <p:spPr>
          <a:xfrm>
            <a:off x="5173986" y="5605823"/>
            <a:ext cx="996539" cy="33184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112" name="Right Arrow 96">
            <a:extLst>
              <a:ext uri="{FF2B5EF4-FFF2-40B4-BE49-F238E27FC236}">
                <a16:creationId xmlns:a16="http://schemas.microsoft.com/office/drawing/2014/main" id="{F7A1F1EA-34E2-AAF2-1AF2-A4284ED43D94}"/>
              </a:ext>
            </a:extLst>
          </p:cNvPr>
          <p:cNvSpPr/>
          <p:nvPr/>
        </p:nvSpPr>
        <p:spPr>
          <a:xfrm>
            <a:off x="5180988" y="6404842"/>
            <a:ext cx="996539" cy="33184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115" name="Isosceles Triangle 71">
            <a:extLst>
              <a:ext uri="{FF2B5EF4-FFF2-40B4-BE49-F238E27FC236}">
                <a16:creationId xmlns:a16="http://schemas.microsoft.com/office/drawing/2014/main" id="{61435797-24B7-4319-A738-9D3380583D2C}"/>
              </a:ext>
            </a:extLst>
          </p:cNvPr>
          <p:cNvSpPr/>
          <p:nvPr/>
        </p:nvSpPr>
        <p:spPr>
          <a:xfrm rot="5400000">
            <a:off x="1209746" y="151466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TextBox 72">
            <a:extLst>
              <a:ext uri="{FF2B5EF4-FFF2-40B4-BE49-F238E27FC236}">
                <a16:creationId xmlns:a16="http://schemas.microsoft.com/office/drawing/2014/main" id="{ABDBF461-29DF-3933-68F1-F5B378330052}"/>
              </a:ext>
            </a:extLst>
          </p:cNvPr>
          <p:cNvSpPr txBox="1"/>
          <p:nvPr/>
        </p:nvSpPr>
        <p:spPr>
          <a:xfrm>
            <a:off x="1133004" y="596728"/>
            <a:ext cx="1250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Close access</a:t>
            </a:r>
          </a:p>
        </p:txBody>
      </p:sp>
      <p:sp>
        <p:nvSpPr>
          <p:cNvPr id="118" name="Tijdelijke aanduiding voor tekst 22">
            <a:extLst>
              <a:ext uri="{FF2B5EF4-FFF2-40B4-BE49-F238E27FC236}">
                <a16:creationId xmlns:a16="http://schemas.microsoft.com/office/drawing/2014/main" id="{20396DD7-CDFF-44EC-D6C5-55C39F013062}"/>
              </a:ext>
            </a:extLst>
          </p:cNvPr>
          <p:cNvSpPr txBox="1">
            <a:spLocks/>
          </p:cNvSpPr>
          <p:nvPr/>
        </p:nvSpPr>
        <p:spPr>
          <a:xfrm>
            <a:off x="5786327" y="148082"/>
            <a:ext cx="6320109" cy="170739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B</a:t>
            </a:r>
            <a:r>
              <a:rPr lang="nl-NL" sz="2000" dirty="0"/>
              <a:t>ACK-UP AND STORAGE</a:t>
            </a:r>
          </a:p>
          <a:p>
            <a:r>
              <a:rPr lang="nl-NL" sz="2000" dirty="0"/>
              <a:t>Q1. Personal drive</a:t>
            </a:r>
          </a:p>
          <a:p>
            <a:r>
              <a:rPr lang="nl-NL" sz="2000" dirty="0"/>
              <a:t>Q2. </a:t>
            </a:r>
            <a:r>
              <a:rPr lang="nl-NL" sz="2000" dirty="0" err="1"/>
              <a:t>Staff</a:t>
            </a:r>
            <a:r>
              <a:rPr lang="nl-NL" sz="2000" dirty="0"/>
              <a:t> </a:t>
            </a:r>
            <a:r>
              <a:rPr lang="nl-NL" sz="2000" dirty="0" err="1"/>
              <a:t>group</a:t>
            </a:r>
            <a:r>
              <a:rPr lang="nl-NL" sz="2000" dirty="0"/>
              <a:t> drive </a:t>
            </a:r>
          </a:p>
          <a:p>
            <a:r>
              <a:rPr lang="nl-NL" sz="2000" dirty="0"/>
              <a:t>Q3. Project drive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00684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Rozalia Persiani</dc:creator>
  <cp:lastModifiedBy>Rozalia Persiani</cp:lastModifiedBy>
  <cp:revision>1</cp:revision>
  <dcterms:created xsi:type="dcterms:W3CDTF">2023-09-20T13:03:23Z</dcterms:created>
  <dcterms:modified xsi:type="dcterms:W3CDTF">2023-09-20T14:34:59Z</dcterms:modified>
</cp:coreProperties>
</file>