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2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33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37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38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78" r:id="rId1"/>
  </p:sldMasterIdLst>
  <p:notesMasterIdLst>
    <p:notesMasterId r:id="rId53"/>
  </p:notesMasterIdLst>
  <p:sldIdLst>
    <p:sldId id="297" r:id="rId2"/>
    <p:sldId id="591" r:id="rId3"/>
    <p:sldId id="348" r:id="rId4"/>
    <p:sldId id="378" r:id="rId5"/>
    <p:sldId id="580" r:id="rId6"/>
    <p:sldId id="581" r:id="rId7"/>
    <p:sldId id="569" r:id="rId8"/>
    <p:sldId id="553" r:id="rId9"/>
    <p:sldId id="541" r:id="rId10"/>
    <p:sldId id="542" r:id="rId11"/>
    <p:sldId id="543" r:id="rId12"/>
    <p:sldId id="539" r:id="rId13"/>
    <p:sldId id="536" r:id="rId14"/>
    <p:sldId id="571" r:id="rId15"/>
    <p:sldId id="570" r:id="rId16"/>
    <p:sldId id="585" r:id="rId17"/>
    <p:sldId id="582" r:id="rId18"/>
    <p:sldId id="280" r:id="rId19"/>
    <p:sldId id="583" r:id="rId20"/>
    <p:sldId id="575" r:id="rId21"/>
    <p:sldId id="296" r:id="rId22"/>
    <p:sldId id="588" r:id="rId23"/>
    <p:sldId id="587" r:id="rId24"/>
    <p:sldId id="589" r:id="rId25"/>
    <p:sldId id="590" r:id="rId26"/>
    <p:sldId id="577" r:id="rId27"/>
    <p:sldId id="579" r:id="rId28"/>
    <p:sldId id="289" r:id="rId29"/>
    <p:sldId id="505" r:id="rId30"/>
    <p:sldId id="551" r:id="rId31"/>
    <p:sldId id="549" r:id="rId32"/>
    <p:sldId id="552" r:id="rId33"/>
    <p:sldId id="508" r:id="rId34"/>
    <p:sldId id="509" r:id="rId35"/>
    <p:sldId id="510" r:id="rId36"/>
    <p:sldId id="511" r:id="rId37"/>
    <p:sldId id="512" r:id="rId38"/>
    <p:sldId id="513" r:id="rId39"/>
    <p:sldId id="514" r:id="rId40"/>
    <p:sldId id="515" r:id="rId41"/>
    <p:sldId id="516" r:id="rId42"/>
    <p:sldId id="517" r:id="rId43"/>
    <p:sldId id="592" r:id="rId44"/>
    <p:sldId id="507" r:id="rId45"/>
    <p:sldId id="519" r:id="rId46"/>
    <p:sldId id="477" r:id="rId47"/>
    <p:sldId id="478" r:id="rId48"/>
    <p:sldId id="338" r:id="rId49"/>
    <p:sldId id="594" r:id="rId50"/>
    <p:sldId id="586" r:id="rId51"/>
    <p:sldId id="593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99"/>
    <a:srgbClr val="92D050"/>
    <a:srgbClr val="AAF2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53"/>
    <p:restoredTop sz="85235"/>
  </p:normalViewPr>
  <p:slideViewPr>
    <p:cSldViewPr snapToGrid="0" snapToObjects="1" showGuides="1">
      <p:cViewPr varScale="1">
        <p:scale>
          <a:sx n="126" d="100"/>
          <a:sy n="126" d="100"/>
        </p:scale>
        <p:origin x="840" y="200"/>
      </p:cViewPr>
      <p:guideLst>
        <p:guide orient="horz" pos="236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2A265-EE8F-AF4B-A47C-13077D5C5D5B}" type="datetimeFigureOut">
              <a:rPr lang="en-US" smtClean="0"/>
              <a:t>5/11/18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D72E2-57C2-224F-8C56-46D095273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26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1969, man has first</a:t>
            </a:r>
            <a:r>
              <a:rPr lang="en-US" baseline="0" dirty="0"/>
              <a:t> set foot on the moon, as you can see here on this picture sent around the world by NASA...</a:t>
            </a:r>
          </a:p>
          <a:p>
            <a:r>
              <a:rPr lang="en-US" baseline="0" dirty="0"/>
              <a:t>Or not? Maybe it was all just a “great moon-landing hoax”, as speculated on various conspiracy-theory websites on the internet?</a:t>
            </a:r>
          </a:p>
          <a:p>
            <a:r>
              <a:rPr lang="en-US" baseline="0" dirty="0"/>
              <a:t>One fascinating cryptographic question I want to study in my project is: “How can you prove that you are at a specific location?” </a:t>
            </a:r>
          </a:p>
          <a:p>
            <a:r>
              <a:rPr lang="en-US" baseline="0" dirty="0"/>
              <a:t>More about it later…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D567F-5167-4967-A8E5-D421B42FC65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93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13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56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14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226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15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85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79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= 3 *</a:t>
            </a:r>
            <a:r>
              <a:rPr lang="en-US" baseline="0" dirty="0"/>
              <a:t> 5</a:t>
            </a:r>
            <a:endParaRPr lang="en-US" dirty="0"/>
          </a:p>
          <a:p>
            <a:r>
              <a:rPr lang="en-US" dirty="0"/>
              <a:t>51 = 3 * 17</a:t>
            </a:r>
          </a:p>
          <a:p>
            <a:r>
              <a:rPr lang="en-US" dirty="0"/>
              <a:t>123 * 456 = </a:t>
            </a:r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56088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59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who knows the difference</a:t>
            </a:r>
            <a:r>
              <a:rPr lang="en-US" baseline="0" dirty="0"/>
              <a:t> between private and public key! </a:t>
            </a:r>
            <a:r>
              <a:rPr lang="en-US" dirty="0"/>
              <a:t>Explain the</a:t>
            </a:r>
            <a:r>
              <a:rPr lang="en-US" baseline="0" dirty="0"/>
              <a:t> advantage of public-key crypto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59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21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34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71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01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D72E2-57C2-224F-8C56-46D095273E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29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96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89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02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02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30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56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31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93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32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41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33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22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34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6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D72E2-57C2-224F-8C56-46D095273E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913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35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8752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36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133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37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5904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38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appears</a:t>
            </a:r>
            <a:r>
              <a:rPr lang="en-US" baseline="0" dirty="0"/>
              <a:t> INSTANTANEOUSLY on the other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719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39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301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41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514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42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000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36792-19C2-4404-847B-F48B87598B05}" type="slidenum">
              <a:rPr lang="en-US"/>
              <a:pPr/>
              <a:t>43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correction = correction by tracing out the other </a:t>
            </a:r>
            <a:r>
              <a:rPr lang="en-US" dirty="0" err="1"/>
              <a:t>qubits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298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44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appears</a:t>
            </a:r>
            <a:r>
              <a:rPr lang="en-US" baseline="0" dirty="0"/>
              <a:t> INSTANTANEOUSLY on the other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359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45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appears</a:t>
            </a:r>
            <a:r>
              <a:rPr lang="en-US" baseline="0" dirty="0"/>
              <a:t> INSTANTANEOUSLY on the other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92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152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47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6488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D72E2-57C2-224F-8C56-46D095273E2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78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51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66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systeem</a:t>
            </a:r>
            <a:r>
              <a:rPr lang="en-US" dirty="0"/>
              <a:t> van </a:t>
            </a:r>
            <a:r>
              <a:rPr lang="en-US" dirty="0" err="1"/>
              <a:t>versleuteling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even </a:t>
            </a:r>
            <a:r>
              <a:rPr lang="en-US" dirty="0" err="1"/>
              <a:t>veilig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zelfs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behalve</a:t>
            </a:r>
            <a:r>
              <a:rPr lang="en-US" dirty="0"/>
              <a:t> de </a:t>
            </a:r>
            <a:r>
              <a:rPr lang="en-US" dirty="0" err="1"/>
              <a:t>sleutel</a:t>
            </a:r>
            <a:r>
              <a:rPr lang="en-US" dirty="0"/>
              <a:t> over het </a:t>
            </a:r>
            <a:r>
              <a:rPr lang="en-US" dirty="0" err="1"/>
              <a:t>systeem</a:t>
            </a:r>
            <a:r>
              <a:rPr lang="en-US" dirty="0"/>
              <a:t> </a:t>
            </a:r>
            <a:r>
              <a:rPr lang="en-US" dirty="0" err="1"/>
              <a:t>publiek</a:t>
            </a:r>
            <a:r>
              <a:rPr lang="en-US" dirty="0"/>
              <a:t> </a:t>
            </a:r>
            <a:r>
              <a:rPr lang="en-US" dirty="0" err="1"/>
              <a:t>bekend</a:t>
            </a:r>
            <a:r>
              <a:rPr lang="en-US" dirty="0"/>
              <a:t>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13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10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86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encrypting</a:t>
            </a:r>
            <a:r>
              <a:rPr lang="en-US" baseline="0" dirty="0"/>
              <a:t> internet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96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35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07633" y="0"/>
            <a:ext cx="10972800" cy="7637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5"/>
            <a:ext cx="53848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5"/>
            <a:ext cx="53848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3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753303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860806"/>
            <a:ext cx="10058400" cy="4917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7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753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882430"/>
            <a:ext cx="10058400" cy="49177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74FB926-A42C-4643-B444-CB24CE5B4C0E}" type="datetimeFigureOut">
              <a:rPr lang="en-US" smtClean="0"/>
              <a:t>5/11/18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9B9C781-4B8F-1846-8DE8-689CA53543D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097280" y="745889"/>
            <a:ext cx="10058400" cy="765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5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91" r:id="rId8"/>
    <p:sldLayoutId id="2147484786" r:id="rId9"/>
    <p:sldLayoutId id="2147484787" r:id="rId10"/>
    <p:sldLayoutId id="2147484788" r:id="rId11"/>
    <p:sldLayoutId id="2147484789" r:id="rId12"/>
    <p:sldLayoutId id="2147484790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https://homepages.cwi.nl/~schaffn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qusoft.org/" TargetMode="Externa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en.wikipedia.org/wiki/Message_authentication_code" TargetMode="External"/><Relationship Id="rId5" Type="http://schemas.openxmlformats.org/officeDocument/2006/relationships/hyperlink" Target="http://en.wikipedia.org/wiki/Advanced_Encryption_Standard" TargetMode="External"/><Relationship Id="rId10" Type="http://schemas.openxmlformats.org/officeDocument/2006/relationships/image" Target="../media/image31.png"/><Relationship Id="rId4" Type="http://schemas.openxmlformats.org/officeDocument/2006/relationships/hyperlink" Target="https://cryptosmith.com/2008/05/31/stream-reuse/" TargetMode="Externa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w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://en.wikipedia.org/wiki/One-time_pad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hyperlink" Target="http://en.wikipedia.org/wiki/Public-key_cryptography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hyperlink" Target="http://en.wikipedia.org/wiki/Digital_signature" TargetMode="Externa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w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.emf"/><Relationship Id="rId7" Type="http://schemas.openxmlformats.org/officeDocument/2006/relationships/hyperlink" Target="http://www.qusoft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nmuseum.org/moonhoax.htm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www.nasa.gov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tif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4" Type="http://schemas.openxmlformats.org/officeDocument/2006/relationships/image" Target="../media/image8.emf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src.nist.gov/Projects/Post-Quantum-Cryptograph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src.nist.gov/Presentations/2018/Let-s-Get-Ready-to-Rumble-The-NIST-PQC-Competit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src.nist.gov/Presentations/2018/Let-s-Get-Ready-to-Rumble-The-NIST-PQC-Competit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src.nist.gov/Presentations/2018/Let-s-Get-Ready-to-Rumble-The-NIST-PQC-Competiti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qusoft.org/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hyperlink" Target="https://github.com/cschaffner/QCryptoMindma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13" Type="http://schemas.openxmlformats.org/officeDocument/2006/relationships/image" Target="../media/image56.png"/><Relationship Id="rId18" Type="http://schemas.openxmlformats.org/officeDocument/2006/relationships/image" Target="../media/image5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5.png"/><Relationship Id="rId17" Type="http://schemas.openxmlformats.org/officeDocument/2006/relationships/image" Target="../media/image53.png"/><Relationship Id="rId2" Type="http://schemas.openxmlformats.org/officeDocument/2006/relationships/tags" Target="../tags/tag2.xml"/><Relationship Id="rId16" Type="http://schemas.openxmlformats.org/officeDocument/2006/relationships/image" Target="../media/image59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2.png"/><Relationship Id="rId5" Type="http://schemas.openxmlformats.org/officeDocument/2006/relationships/tags" Target="../tags/tag5.xml"/><Relationship Id="rId15" Type="http://schemas.openxmlformats.org/officeDocument/2006/relationships/image" Target="../media/image58.png"/><Relationship Id="rId10" Type="http://schemas.openxmlformats.org/officeDocument/2006/relationships/image" Target="../media/image32.png"/><Relationship Id="rId4" Type="http://schemas.openxmlformats.org/officeDocument/2006/relationships/tags" Target="../tags/tag4.xml"/><Relationship Id="rId9" Type="http://schemas.openxmlformats.org/officeDocument/2006/relationships/image" Target="../media/image51.png"/><Relationship Id="rId1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image" Target="../media/image52.png"/><Relationship Id="rId26" Type="http://schemas.openxmlformats.org/officeDocument/2006/relationships/image" Target="../media/image53.png"/><Relationship Id="rId3" Type="http://schemas.openxmlformats.org/officeDocument/2006/relationships/tags" Target="../tags/tag9.xml"/><Relationship Id="rId21" Type="http://schemas.openxmlformats.org/officeDocument/2006/relationships/image" Target="../media/image62.png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image" Target="../media/image32.png"/><Relationship Id="rId25" Type="http://schemas.openxmlformats.org/officeDocument/2006/relationships/image" Target="../media/image56.png"/><Relationship Id="rId2" Type="http://schemas.openxmlformats.org/officeDocument/2006/relationships/tags" Target="../tags/tag8.xml"/><Relationship Id="rId16" Type="http://schemas.openxmlformats.org/officeDocument/2006/relationships/image" Target="../media/image51.png"/><Relationship Id="rId20" Type="http://schemas.openxmlformats.org/officeDocument/2006/relationships/image" Target="../media/image61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image" Target="../media/image55.png"/><Relationship Id="rId5" Type="http://schemas.openxmlformats.org/officeDocument/2006/relationships/tags" Target="../tags/tag11.xml"/><Relationship Id="rId15" Type="http://schemas.openxmlformats.org/officeDocument/2006/relationships/notesSlide" Target="../notesSlides/notesSlide29.xml"/><Relationship Id="rId23" Type="http://schemas.openxmlformats.org/officeDocument/2006/relationships/image" Target="../media/image58.png"/><Relationship Id="rId10" Type="http://schemas.openxmlformats.org/officeDocument/2006/relationships/tags" Target="../tags/tag16.xml"/><Relationship Id="rId19" Type="http://schemas.openxmlformats.org/officeDocument/2006/relationships/image" Target="../media/image60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57.png"/><Relationship Id="rId27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notesSlide" Target="../notesSlides/notesSlide30.xml"/><Relationship Id="rId18" Type="http://schemas.openxmlformats.org/officeDocument/2006/relationships/image" Target="../media/image62.png"/><Relationship Id="rId26" Type="http://schemas.openxmlformats.org/officeDocument/2006/relationships/image" Target="../media/image66.png"/><Relationship Id="rId3" Type="http://schemas.openxmlformats.org/officeDocument/2006/relationships/tags" Target="../tags/tag22.xml"/><Relationship Id="rId21" Type="http://schemas.openxmlformats.org/officeDocument/2006/relationships/image" Target="../media/image57.png"/><Relationship Id="rId7" Type="http://schemas.openxmlformats.org/officeDocument/2006/relationships/tags" Target="../tags/tag26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61.png"/><Relationship Id="rId25" Type="http://schemas.openxmlformats.org/officeDocument/2006/relationships/image" Target="../media/image65.jpeg"/><Relationship Id="rId2" Type="http://schemas.openxmlformats.org/officeDocument/2006/relationships/tags" Target="../tags/tag21.xml"/><Relationship Id="rId16" Type="http://schemas.openxmlformats.org/officeDocument/2006/relationships/image" Target="../media/image60.png"/><Relationship Id="rId20" Type="http://schemas.openxmlformats.org/officeDocument/2006/relationships/image" Target="../media/image56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image" Target="../media/image64.png"/><Relationship Id="rId5" Type="http://schemas.openxmlformats.org/officeDocument/2006/relationships/tags" Target="../tags/tag24.xml"/><Relationship Id="rId15" Type="http://schemas.openxmlformats.org/officeDocument/2006/relationships/image" Target="../media/image54.png"/><Relationship Id="rId23" Type="http://schemas.openxmlformats.org/officeDocument/2006/relationships/image" Target="../media/image63.png"/><Relationship Id="rId10" Type="http://schemas.openxmlformats.org/officeDocument/2006/relationships/tags" Target="../tags/tag29.xml"/><Relationship Id="rId19" Type="http://schemas.openxmlformats.org/officeDocument/2006/relationships/image" Target="../media/image55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53.png"/><Relationship Id="rId22" Type="http://schemas.openxmlformats.org/officeDocument/2006/relationships/image" Target="../media/image58.png"/><Relationship Id="rId27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tags" Target="../tags/tag33.xml"/><Relationship Id="rId7" Type="http://schemas.openxmlformats.org/officeDocument/2006/relationships/image" Target="../media/image32.png"/><Relationship Id="rId12" Type="http://schemas.openxmlformats.org/officeDocument/2006/relationships/image" Target="../media/image53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51.png"/><Relationship Id="rId11" Type="http://schemas.openxmlformats.org/officeDocument/2006/relationships/image" Target="../media/image70.png"/><Relationship Id="rId5" Type="http://schemas.openxmlformats.org/officeDocument/2006/relationships/notesSlide" Target="../notesSlides/notesSlide31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4.png"/><Relationship Id="rId3" Type="http://schemas.openxmlformats.org/officeDocument/2006/relationships/tags" Target="../tags/tag36.xml"/><Relationship Id="rId7" Type="http://schemas.openxmlformats.org/officeDocument/2006/relationships/notesSlide" Target="../notesSlides/notesSlide32.xml"/><Relationship Id="rId12" Type="http://schemas.openxmlformats.org/officeDocument/2006/relationships/image" Target="../media/image73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38.xml"/><Relationship Id="rId10" Type="http://schemas.openxmlformats.org/officeDocument/2006/relationships/image" Target="../media/image54.png"/><Relationship Id="rId4" Type="http://schemas.openxmlformats.org/officeDocument/2006/relationships/tags" Target="../tags/tag37.xml"/><Relationship Id="rId9" Type="http://schemas.openxmlformats.org/officeDocument/2006/relationships/image" Target="../media/image71.png"/><Relationship Id="rId1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9.png"/><Relationship Id="rId3" Type="http://schemas.openxmlformats.org/officeDocument/2006/relationships/tags" Target="../tags/tag41.xml"/><Relationship Id="rId7" Type="http://schemas.openxmlformats.org/officeDocument/2006/relationships/image" Target="../media/image75.png"/><Relationship Id="rId12" Type="http://schemas.openxmlformats.org/officeDocument/2006/relationships/image" Target="../media/image78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33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6.png"/><Relationship Id="rId4" Type="http://schemas.openxmlformats.org/officeDocument/2006/relationships/tags" Target="../tags/tag42.xml"/><Relationship Id="rId9" Type="http://schemas.openxmlformats.org/officeDocument/2006/relationships/image" Target="../media/image54.png"/><Relationship Id="rId1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8.png"/><Relationship Id="rId3" Type="http://schemas.openxmlformats.org/officeDocument/2006/relationships/tags" Target="../tags/tag45.xml"/><Relationship Id="rId7" Type="http://schemas.openxmlformats.org/officeDocument/2006/relationships/notesSlide" Target="../notesSlides/notesSlide34.xml"/><Relationship Id="rId12" Type="http://schemas.openxmlformats.org/officeDocument/2006/relationships/image" Target="../media/image77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6.png"/><Relationship Id="rId5" Type="http://schemas.openxmlformats.org/officeDocument/2006/relationships/tags" Target="../tags/tag47.xml"/><Relationship Id="rId15" Type="http://schemas.openxmlformats.org/officeDocument/2006/relationships/image" Target="../media/image83.png"/><Relationship Id="rId10" Type="http://schemas.openxmlformats.org/officeDocument/2006/relationships/image" Target="../media/image81.png"/><Relationship Id="rId4" Type="http://schemas.openxmlformats.org/officeDocument/2006/relationships/tags" Target="../tags/tag46.xml"/><Relationship Id="rId9" Type="http://schemas.openxmlformats.org/officeDocument/2006/relationships/image" Target="../media/image54.png"/><Relationship Id="rId1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hyperlink" Target="https://github.com/cschaffner/QCryptoMindmap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1101.1065" TargetMode="External"/><Relationship Id="rId5" Type="http://schemas.openxmlformats.org/officeDocument/2006/relationships/hyperlink" Target="http://arxiv.org/abs/1009.2490" TargetMode="Externa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50.xml"/><Relationship Id="rId7" Type="http://schemas.openxmlformats.org/officeDocument/2006/relationships/image" Target="../media/image85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notesSlide" Target="../notesSlides/notesSlide37.xml"/><Relationship Id="rId10" Type="http://schemas.openxmlformats.org/officeDocument/2006/relationships/image" Target="../media/image8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88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55.xml"/><Relationship Id="rId7" Type="http://schemas.openxmlformats.org/officeDocument/2006/relationships/image" Target="../media/image54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53.png"/><Relationship Id="rId11" Type="http://schemas.openxmlformats.org/officeDocument/2006/relationships/image" Target="../media/image78.png"/><Relationship Id="rId5" Type="http://schemas.openxmlformats.org/officeDocument/2006/relationships/notesSlide" Target="../notesSlides/notesSlide39.xml"/><Relationship Id="rId10" Type="http://schemas.openxmlformats.org/officeDocument/2006/relationships/image" Target="../media/image8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schaffner/QCryptoMindmap" TargetMode="External"/><Relationship Id="rId5" Type="http://schemas.openxmlformats.org/officeDocument/2006/relationships/hyperlink" Target="http://dx.doi.org/10.1007/s10623-015-0157-4" TargetMode="External"/><Relationship Id="rId4" Type="http://schemas.openxmlformats.org/officeDocument/2006/relationships/hyperlink" Target="http://arxiv.org/abs/1510.06120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hyperlink" Target="http://en.wikipedia.org/wiki/Scytal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hyperlink" Target="https://www.geocaching.com/geocache/GC6D260_46-tulpen-boottrail-bonus" TargetMode="External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tiff"/><Relationship Id="rId3" Type="http://schemas.openxmlformats.org/officeDocument/2006/relationships/hyperlink" Target="http://2017.qcrypt.net/qcrypt-charter/" TargetMode="External"/><Relationship Id="rId7" Type="http://schemas.openxmlformats.org/officeDocument/2006/relationships/image" Target="../media/image92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tiff"/><Relationship Id="rId5" Type="http://schemas.openxmlformats.org/officeDocument/2006/relationships/image" Target="../media/image90.tiff"/><Relationship Id="rId10" Type="http://schemas.openxmlformats.org/officeDocument/2006/relationships/image" Target="../media/image95.tiff"/><Relationship Id="rId4" Type="http://schemas.openxmlformats.org/officeDocument/2006/relationships/hyperlink" Target="http://2017.qcrypt.net/wp-content/uploads/2017/09/qc2017_bus.pdf" TargetMode="External"/><Relationship Id="rId9" Type="http://schemas.openxmlformats.org/officeDocument/2006/relationships/image" Target="../media/image94.tif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58.xml"/><Relationship Id="rId7" Type="http://schemas.openxmlformats.org/officeDocument/2006/relationships/image" Target="../media/image32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51.png"/><Relationship Id="rId11" Type="http://schemas.openxmlformats.org/officeDocument/2006/relationships/image" Target="../media/image99.png"/><Relationship Id="rId5" Type="http://schemas.openxmlformats.org/officeDocument/2006/relationships/notesSlide" Target="../notesSlides/notesSlide42.xml"/><Relationship Id="rId10" Type="http://schemas.openxmlformats.org/officeDocument/2006/relationships/image" Target="../media/image9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The_Imitation_Game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7.jpe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1746166" y="2471632"/>
            <a:ext cx="8208912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/>
              <a:t>Research Center for Quantum Software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Institute for Logic, Language and Computation (ILLC)</a:t>
            </a:r>
          </a:p>
          <a:p>
            <a:r>
              <a:rPr lang="en-US" sz="2000" dirty="0"/>
              <a:t>University of Amsterdam</a:t>
            </a:r>
          </a:p>
          <a:p>
            <a:endParaRPr lang="en-US" sz="2000" dirty="0"/>
          </a:p>
          <a:p>
            <a:pPr algn="r"/>
            <a:r>
              <a:rPr lang="en-US" sz="2000" dirty="0"/>
              <a:t>Centrum </a:t>
            </a:r>
            <a:r>
              <a:rPr lang="en-US" sz="2000" dirty="0" err="1"/>
              <a:t>Wiskunde</a:t>
            </a:r>
            <a:r>
              <a:rPr lang="en-US" sz="2000"/>
              <a:t> &amp; </a:t>
            </a:r>
            <a:r>
              <a:rPr lang="en-US" sz="2000" err="1"/>
              <a:t>Informatica</a:t>
            </a:r>
            <a:endParaRPr lang="en-US" sz="2000"/>
          </a:p>
          <a:p>
            <a:endParaRPr lang="en-US" sz="200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64357" y="25563"/>
            <a:ext cx="11020693" cy="11521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Gill Sans Light" charset="0"/>
                <a:ea typeface="Gill Sans Light" charset="0"/>
                <a:cs typeface="Gill Sans Light" charset="0"/>
              </a:rPr>
              <a:t>Quantum Cryptography Beyond QKD II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812367" y="1560367"/>
            <a:ext cx="6768752" cy="811845"/>
          </a:xfrm>
        </p:spPr>
        <p:txBody>
          <a:bodyPr>
            <a:normAutofit/>
          </a:bodyPr>
          <a:lstStyle/>
          <a:p>
            <a:pPr algn="ctr"/>
            <a:r>
              <a:rPr lang="en-US" sz="3900"/>
              <a:t>Christian </a:t>
            </a:r>
            <a:r>
              <a:rPr lang="en-US" sz="3900" err="1"/>
              <a:t>Schaffner</a:t>
            </a:r>
            <a:endParaRPr lang="en-US"/>
          </a:p>
        </p:txBody>
      </p:sp>
      <p:pic>
        <p:nvPicPr>
          <p:cNvPr id="8" name="Picture 43" descr="nwo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6941" y="5011515"/>
            <a:ext cx="1650868" cy="1270393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68" y="4492855"/>
            <a:ext cx="1981200" cy="8934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119" y="3122812"/>
            <a:ext cx="1131996" cy="1224136"/>
          </a:xfrm>
          <a:prstGeom prst="rect">
            <a:avLst/>
          </a:prstGeom>
        </p:spPr>
      </p:pic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166" y="2279930"/>
            <a:ext cx="2174437" cy="5760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3945" y="6411798"/>
            <a:ext cx="5483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QCALL Summer School, </a:t>
            </a:r>
            <a:r>
              <a:rPr lang="en-US" dirty="0" err="1">
                <a:solidFill>
                  <a:schemeClr val="bg1"/>
                </a:solidFill>
              </a:rPr>
              <a:t>Baiona</a:t>
            </a:r>
            <a:r>
              <a:rPr lang="en-US" dirty="0">
                <a:solidFill>
                  <a:schemeClr val="bg1"/>
                </a:solidFill>
              </a:rPr>
              <a:t>, Spain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90056" y="6413493"/>
            <a:ext cx="3165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Friday, 11 May 2018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0778" y="5974131"/>
            <a:ext cx="7023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All material available on </a:t>
            </a:r>
            <a:r>
              <a:rPr lang="en-US" sz="1400" dirty="0">
                <a:hlinkClick r:id="rId7"/>
              </a:rPr>
              <a:t>https://homepages.cwi.nl/~schaffne</a:t>
            </a:r>
            <a:r>
              <a:rPr lang="en-US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14733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26267" y="68615"/>
            <a:ext cx="8229600" cy="792798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Perfect Security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20486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55867" y="234888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12474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184482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068960"/>
            <a:ext cx="684076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Given that 	</a:t>
            </a:r>
            <a:r>
              <a:rPr lang="en-US" sz="2000" dirty="0">
                <a:solidFill>
                  <a:srgbClr val="FF0000"/>
                </a:solidFill>
                <a:latin typeface="Consolas"/>
                <a:cs typeface="Consolas"/>
              </a:rPr>
              <a:t>c </a:t>
            </a:r>
            <a:r>
              <a:rPr lang="en-US" sz="2000" dirty="0">
                <a:latin typeface="Consolas"/>
                <a:cs typeface="Consolas"/>
              </a:rPr>
              <a:t>= </a:t>
            </a:r>
            <a:r>
              <a:rPr lang="en-US" sz="2000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  <a:r>
              <a:rPr lang="en-US" sz="2000" dirty="0">
                <a:cs typeface="Arial" charset="0"/>
              </a:rPr>
              <a:t>,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0000 0000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0101 0100</a:t>
            </a:r>
            <a:r>
              <a:rPr lang="en-US" sz="2000" dirty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1111 1111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1010 1011</a:t>
            </a:r>
            <a:r>
              <a:rPr lang="en-US" sz="2000" dirty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it is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0101 0101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0000 0001</a:t>
            </a:r>
            <a:endParaRPr lang="en-US" sz="2000" dirty="0">
              <a:cs typeface="Arial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In fact, every </a:t>
            </a:r>
            <a:r>
              <a:rPr lang="en-US" sz="2000" dirty="0">
                <a:solidFill>
                  <a:srgbClr val="0432FF"/>
                </a:solidFill>
                <a:cs typeface="Consolas"/>
              </a:rPr>
              <a:t>m</a:t>
            </a:r>
            <a:r>
              <a:rPr lang="en-US" sz="2000" dirty="0">
                <a:cs typeface="Consolas"/>
              </a:rPr>
              <a:t> is possible.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Hence, the one-time pad is </a:t>
            </a:r>
            <a:r>
              <a:rPr lang="en-US" sz="2000" dirty="0">
                <a:solidFill>
                  <a:srgbClr val="FF0000"/>
                </a:solidFill>
                <a:cs typeface="Consolas"/>
              </a:rPr>
              <a:t>perfectly secure</a:t>
            </a:r>
            <a:r>
              <a:rPr lang="en-US" sz="2000" dirty="0">
                <a:cs typeface="Consolas"/>
              </a:rPr>
              <a:t>!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12474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34076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26876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19675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268760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265816"/>
              </p:ext>
            </p:extLst>
          </p:nvPr>
        </p:nvGraphicFramePr>
        <p:xfrm>
          <a:off x="8328247" y="3573016"/>
          <a:ext cx="175024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0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</a:t>
                      </a:r>
                      <a:r>
                        <a:rPr lang="en-US" sz="18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847528" y="7647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35560" y="27089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92344" y="29156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7647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8367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5879976" y="198884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755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  <p:bldP spid="29" grpId="0"/>
      <p:bldP spid="30" grpId="0"/>
      <p:bldP spid="31" grpId="0"/>
      <p:bldP spid="33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06440" y="20715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Problems With One-Time Pad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56490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55867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822960" y="3789040"/>
            <a:ext cx="1069848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The key has to be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as long as </a:t>
            </a:r>
            <a:r>
              <a:rPr lang="en-US" sz="2400" dirty="0">
                <a:cs typeface="Arial" charset="0"/>
              </a:rPr>
              <a:t>the message.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The key can only be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used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once</a:t>
            </a:r>
            <a:r>
              <a:rPr lang="en-US" sz="2400" dirty="0">
                <a:cs typeface="Arial" charset="0"/>
              </a:rPr>
              <a:t>, otherwise information </a:t>
            </a:r>
            <a:r>
              <a:rPr lang="en-US" sz="2400" dirty="0">
                <a:cs typeface="Arial" charset="0"/>
                <a:hlinkClick r:id="rId4"/>
              </a:rPr>
              <a:t>might leak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In practice, other encryption schemes (such as </a:t>
            </a:r>
            <a:r>
              <a:rPr lang="en-US" sz="2400" dirty="0">
                <a:cs typeface="Arial" charset="0"/>
                <a:hlinkClick r:id="rId5"/>
              </a:rPr>
              <a:t>AES</a:t>
            </a:r>
            <a:r>
              <a:rPr lang="en-US" sz="2400" dirty="0">
                <a:cs typeface="Arial" charset="0"/>
              </a:rPr>
              <a:t>) are used which allow to encrypt long messages with short keys.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One-time pad does not provide </a:t>
            </a:r>
            <a:r>
              <a:rPr lang="en-US" sz="2400" dirty="0">
                <a:solidFill>
                  <a:srgbClr val="FF0000"/>
                </a:solidFill>
                <a:cs typeface="Arial" charset="0"/>
                <a:hlinkClick r:id="rId6"/>
              </a:rPr>
              <a:t>authentication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can easily flip bits in the message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8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847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19536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72264" y="31316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5879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2070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12594" y="19868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Symmetric-Key Cryptography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56490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12594" y="3861048"/>
            <a:ext cx="10212606" cy="22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Encryption insures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secrecy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message, e.g.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4"/>
              </a:rPr>
              <a:t>one-time pad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Authentication insures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integrity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cannot alter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General problem: players have to exchange a key to start with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400257" y="1628801"/>
            <a:ext cx="2280773" cy="1564307"/>
            <a:chOff x="6876256" y="1628800"/>
            <a:chExt cx="2280773" cy="1564307"/>
          </a:xfrm>
        </p:grpSpPr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8" name="TextBox 77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22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374674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46801" y="207481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Public-Key Cryptography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097774" y="3780615"/>
            <a:ext cx="95586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Solves the key-exchange problem.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Everyone can encrypt using the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3"/>
              </a:rPr>
              <a:t>public key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Only the holder of the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secret key </a:t>
            </a:r>
            <a:r>
              <a:rPr lang="en-US" sz="2400" dirty="0">
                <a:cs typeface="Arial" charset="0"/>
              </a:rPr>
              <a:t>can decrypt.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4"/>
              </a:rPr>
              <a:t>Digital signatures</a:t>
            </a:r>
            <a:r>
              <a:rPr lang="en-US" sz="2400" dirty="0">
                <a:cs typeface="Arial" charset="0"/>
              </a:rPr>
              <a:t>: Only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secret-key </a:t>
            </a:r>
            <a:r>
              <a:rPr lang="en-US" sz="2400" dirty="0">
                <a:cs typeface="Arial" charset="0"/>
              </a:rPr>
              <a:t>holder can sign, but everyone can verify signatures using the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public-key</a:t>
            </a:r>
            <a:r>
              <a:rPr lang="en-US" sz="2400" dirty="0">
                <a:cs typeface="Arial" charset="0"/>
              </a:rPr>
              <a:t>.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23787" cy="1731698"/>
            <a:chOff x="2987824" y="1700808"/>
            <a:chExt cx="2123787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11960" y="249289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136094" y="2329011"/>
            <a:ext cx="2520280" cy="1152128"/>
            <a:chOff x="6612094" y="2329011"/>
            <a:chExt cx="252028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612094" y="2996952"/>
              <a:ext cx="647700" cy="484187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612094" y="2381855"/>
              <a:ext cx="647700" cy="48418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7332174" y="2957919"/>
              <a:ext cx="18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Calibri"/>
                  <a:cs typeface="Arial" pitchFamily="34" charset="0"/>
                </a:rPr>
                <a:t>public key</a:t>
              </a:r>
              <a:endParaRPr lang="en-US" sz="2800" baseline="-25000" dirty="0">
                <a:solidFill>
                  <a:srgbClr val="0000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2174" y="2329011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alibri"/>
                  <a:cs typeface="Arial" pitchFamily="34" charset="0"/>
                </a:rPr>
                <a:t>secret key</a:t>
              </a:r>
              <a:endParaRPr lang="en-US" sz="2800" baseline="-25000" dirty="0">
                <a:solidFill>
                  <a:srgbClr val="FF0000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24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023992" y="3068961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5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135560" y="2636913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grpSp>
        <p:nvGrpSpPr>
          <p:cNvPr id="31" name="Group 30"/>
          <p:cNvGrpSpPr/>
          <p:nvPr/>
        </p:nvGrpSpPr>
        <p:grpSpPr>
          <a:xfrm>
            <a:off x="8112225" y="1340769"/>
            <a:ext cx="2280773" cy="1564307"/>
            <a:chOff x="6876256" y="1628800"/>
            <a:chExt cx="2280773" cy="1564307"/>
          </a:xfrm>
        </p:grpSpPr>
        <p:pic>
          <p:nvPicPr>
            <p:cNvPr id="32" name="Picture 40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34" name="Picture 6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  <p:pic>
        <p:nvPicPr>
          <p:cNvPr id="35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927648" y="26369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grpSp>
        <p:nvGrpSpPr>
          <p:cNvPr id="21" name="Group 35"/>
          <p:cNvGrpSpPr/>
          <p:nvPr/>
        </p:nvGrpSpPr>
        <p:grpSpPr>
          <a:xfrm>
            <a:off x="8760296" y="591071"/>
            <a:ext cx="1368152" cy="1747356"/>
            <a:chOff x="7596336" y="984196"/>
            <a:chExt cx="1368152" cy="1747356"/>
          </a:xfrm>
        </p:grpSpPr>
        <p:pic>
          <p:nvPicPr>
            <p:cNvPr id="28" name="Picture 27" descr="AliceBlue.eps"/>
            <p:cNvPicPr>
              <a:picLocks noChangeAspect="1"/>
            </p:cNvPicPr>
            <p:nvPr/>
          </p:nvPicPr>
          <p:blipFill>
            <a:blip r:embed="rId10" cstate="print"/>
            <a:srcRect b="22520"/>
            <a:stretch>
              <a:fillRect/>
            </a:stretch>
          </p:blipFill>
          <p:spPr>
            <a:xfrm flipH="1">
              <a:off x="7596336" y="984196"/>
              <a:ext cx="1135439" cy="129614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96336" y="2208332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cs typeface="Arial" pitchFamily="34" charset="0"/>
                </a:rPr>
                <a:t>Charlie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3164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59005" y="188641"/>
            <a:ext cx="8229600" cy="720725"/>
          </a:xfrm>
        </p:spPr>
        <p:txBody>
          <a:bodyPr>
            <a:noAutofit/>
          </a:bodyPr>
          <a:lstStyle/>
          <a:p>
            <a:r>
              <a:rPr lang="fr-CH" dirty="0"/>
              <a:t>Quiz: RSA</a:t>
            </a:r>
            <a:endParaRPr lang="en-US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959005" y="1196752"/>
            <a:ext cx="68407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cs typeface="Arial" charset="0"/>
              </a:rPr>
              <a:t>Which of the following are correct?</a:t>
            </a:r>
          </a:p>
          <a:p>
            <a:pPr marL="971550" lvl="1" indent="-514350">
              <a:spcBef>
                <a:spcPct val="20000"/>
              </a:spcBef>
              <a:buClr>
                <a:schemeClr val="accent1"/>
              </a:buClr>
              <a:buSzPct val="65000"/>
              <a:buFont typeface="+mj-lt"/>
              <a:buAutoNum type="arabicPeriod"/>
            </a:pPr>
            <a:endParaRPr lang="en-US" sz="2800" dirty="0">
              <a:cs typeface="Arial" charset="0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959005" y="1916832"/>
            <a:ext cx="1033718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>
                <a:cs typeface="Arial" charset="0"/>
              </a:rPr>
              <a:t>RSA is a public-key encryption scheme.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>
                <a:cs typeface="Arial" charset="0"/>
              </a:rPr>
              <a:t>The security of RSA encryption relies on the computational hardness of factoring large integer numbers.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>
                <a:cs typeface="Arial" charset="0"/>
              </a:rPr>
              <a:t>The security of RSA encryption relies on the computational hardness of taking discrete logarithms in a finite field.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>
                <a:cs typeface="Arial" charset="0"/>
              </a:rPr>
              <a:t>RSA encryption is secure against adversaries with unlimited computing power.</a:t>
            </a:r>
          </a:p>
        </p:txBody>
      </p:sp>
    </p:spTree>
    <p:extLst>
      <p:ext uri="{BB962C8B-B14F-4D97-AF65-F5344CB8AC3E}">
        <p14:creationId xmlns:p14="http://schemas.microsoft.com/office/powerpoint/2010/main" val="253706058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5159896" y="4202572"/>
            <a:ext cx="4187304" cy="432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79576" y="4202572"/>
            <a:ext cx="2664296" cy="432048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037349" y="188641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RSA Public-Key Encryption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23787" cy="1731698"/>
            <a:chOff x="2987824" y="1700808"/>
            <a:chExt cx="2123787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11960" y="249289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136094" y="2329011"/>
            <a:ext cx="2520280" cy="1152128"/>
            <a:chOff x="6612094" y="2329011"/>
            <a:chExt cx="252028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6612094" y="2996952"/>
              <a:ext cx="647700" cy="484187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6612094" y="2381855"/>
              <a:ext cx="647700" cy="48418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7332174" y="2957919"/>
              <a:ext cx="18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Calibri"/>
                  <a:cs typeface="Arial" pitchFamily="34" charset="0"/>
                </a:rPr>
                <a:t>public key</a:t>
              </a:r>
              <a:endParaRPr lang="en-US" sz="2800" baseline="-25000" dirty="0">
                <a:solidFill>
                  <a:srgbClr val="0000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2174" y="2329011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alibri"/>
                  <a:cs typeface="Arial" pitchFamily="34" charset="0"/>
                </a:rPr>
                <a:t>secret key</a:t>
              </a:r>
              <a:endParaRPr lang="en-US" sz="2800" baseline="-25000" dirty="0">
                <a:solidFill>
                  <a:srgbClr val="FF0000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24" name="Picture 39" descr="BS00996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023992" y="3068961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5" name="Picture 39" descr="BS00996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135560" y="2636913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grpSp>
        <p:nvGrpSpPr>
          <p:cNvPr id="21" name="Group 35"/>
          <p:cNvGrpSpPr/>
          <p:nvPr/>
        </p:nvGrpSpPr>
        <p:grpSpPr>
          <a:xfrm>
            <a:off x="8760296" y="591071"/>
            <a:ext cx="1368152" cy="1747356"/>
            <a:chOff x="7596336" y="984196"/>
            <a:chExt cx="1368152" cy="1747356"/>
          </a:xfrm>
        </p:grpSpPr>
        <p:pic>
          <p:nvPicPr>
            <p:cNvPr id="28" name="Picture 27" descr="AliceBlue.eps"/>
            <p:cNvPicPr>
              <a:picLocks noChangeAspect="1"/>
            </p:cNvPicPr>
            <p:nvPr/>
          </p:nvPicPr>
          <p:blipFill>
            <a:blip r:embed="rId7" cstate="print"/>
            <a:srcRect b="22520"/>
            <a:stretch>
              <a:fillRect/>
            </a:stretch>
          </p:blipFill>
          <p:spPr>
            <a:xfrm flipH="1">
              <a:off x="7596336" y="984196"/>
              <a:ext cx="1135439" cy="129614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96336" y="2208332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cs typeface="Arial" pitchFamily="34" charset="0"/>
                </a:rPr>
                <a:t>Charlie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98">
                <a:extLst>
                  <a:ext uri="{FF2B5EF4-FFF2-40B4-BE49-F238E27FC236}">
                    <a16:creationId xmlns:a16="http://schemas.microsoft.com/office/drawing/2014/main" id="{0D348323-3A6E-F143-9CC9-24FAEEC7C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7528" y="3750009"/>
                <a:ext cx="8208912" cy="2664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2400" dirty="0">
                    <a:cs typeface="Arial" charset="0"/>
                  </a:rPr>
                  <a:t>Key generation: pick two large primes p and q, set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𝑝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⋅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𝑞</m:t>
                    </m:r>
                  </m:oMath>
                </a14:m>
                <a:endParaRPr lang="en-US" sz="2400" dirty="0">
                  <a:cs typeface="Arial" charset="0"/>
                </a:endParaRPr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2400" dirty="0">
                    <a:cs typeface="Arial" charset="0"/>
                  </a:rPr>
                  <a:t>public key: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𝑒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∈ 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ℤ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𝑁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∗</m:t>
                        </m:r>
                      </m:sup>
                    </m:sSubSup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</m:oMath>
                </a14:m>
                <a:r>
                  <a:rPr lang="en-US" sz="2400" dirty="0">
                    <a:cs typeface="Arial" charset="0"/>
                  </a:rPr>
                  <a:t>,  secret key: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 =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charset="0"/>
                          </a:rPr>
                          <m:t>−1</m:t>
                        </m:r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𝑚𝑜𝑑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  <a:cs typeface="Arial" charset="0"/>
                      </a:rPr>
                      <m:t>Φ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endParaRPr lang="en-US" sz="2400" dirty="0">
                  <a:cs typeface="Arial" charset="0"/>
                </a:endParaRPr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𝐸𝑛𝑐</m:t>
                    </m:r>
                    <m:r>
                      <a:rPr lang="en-US" sz="2400" i="1" baseline="-25000" dirty="0" err="1">
                        <a:latin typeface="Cambria Math" panose="02040503050406030204" pitchFamily="18" charset="0"/>
                        <a:cs typeface="Arial" charset="0"/>
                      </a:rPr>
                      <m:t>𝑝𝑘</m:t>
                    </m:r>
                    <m:r>
                      <a:rPr lang="en-US" sz="2400" i="1" baseline="-25000" dirty="0" smtClean="0"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𝑚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)= 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charset="0"/>
                          </a:rPr>
                          <m:t>𝑚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Arial" charset="0"/>
                          </a:rPr>
                          <m:t>𝑒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𝑚𝑜𝑑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</m:oMath>
                </a14:m>
                <a:endParaRPr lang="en-US" sz="2400" dirty="0">
                  <a:cs typeface="Arial" charset="0"/>
                </a:endParaRPr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𝐷𝑒𝑐</m:t>
                    </m:r>
                    <m:r>
                      <a:rPr lang="en-US" sz="2400" i="1" baseline="-25000" dirty="0" err="1">
                        <a:latin typeface="Cambria Math" panose="02040503050406030204" pitchFamily="18" charset="0"/>
                        <a:cs typeface="Arial" charset="0"/>
                      </a:rPr>
                      <m:t>𝑠𝑘</m:t>
                    </m:r>
                    <m:r>
                      <a:rPr lang="en-US" sz="2400" i="1" baseline="-25000" dirty="0" smtClean="0"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𝑐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)= 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Arial" charset="0"/>
                          </a:rPr>
                          <m:t>𝑐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Arial" charset="0"/>
                          </a:rPr>
                          <m:t>𝑑</m:t>
                        </m:r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𝑚𝑜𝑑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</m:oMath>
                </a14:m>
                <a:endParaRPr lang="en-US" sz="2400" dirty="0">
                  <a:cs typeface="Arial" charset="0"/>
                </a:endParaRPr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2400" dirty="0">
                    <a:cs typeface="Arial" charset="0"/>
                  </a:rPr>
                  <a:t>security relies on the difficulty of factoring N, because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  <a:cs typeface="Arial" charset="0"/>
                      </a:rPr>
                      <m:t>Φ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)=(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𝑝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−1)(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𝑞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−1) </m:t>
                    </m:r>
                  </m:oMath>
                </a14:m>
                <a:endParaRPr lang="en-US" sz="2400" dirty="0">
                  <a:cs typeface="Arial" charset="0"/>
                </a:endParaRPr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endParaRPr lang="en-US" sz="24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27" name="Rectangle 298">
                <a:extLst>
                  <a:ext uri="{FF2B5EF4-FFF2-40B4-BE49-F238E27FC236}">
                    <a16:creationId xmlns:a16="http://schemas.microsoft.com/office/drawing/2014/main" id="{0D348323-3A6E-F143-9CC9-24FAEEC7C9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7528" y="3750009"/>
                <a:ext cx="8208912" cy="2664296"/>
              </a:xfrm>
              <a:prstGeom prst="rect">
                <a:avLst/>
              </a:prstGeom>
              <a:blipFill>
                <a:blip r:embed="rId8"/>
                <a:stretch>
                  <a:fillRect t="-948" b="-47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134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" grpId="0" animBg="1"/>
      <p:bldP spid="27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15806" b="58717"/>
          <a:stretch/>
        </p:blipFill>
        <p:spPr>
          <a:xfrm>
            <a:off x="6583271" y="1464937"/>
            <a:ext cx="3247065" cy="8976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-1" t="39851" r="-2697" b="181"/>
          <a:stretch/>
        </p:blipFill>
        <p:spPr>
          <a:xfrm>
            <a:off x="1797394" y="1124745"/>
            <a:ext cx="4874630" cy="1604825"/>
          </a:xfrm>
          <a:prstGeom prst="rect">
            <a:avLst/>
          </a:prstGeom>
        </p:spPr>
      </p:pic>
      <p:sp>
        <p:nvSpPr>
          <p:cNvPr id="22" name="Rectangle 298"/>
          <p:cNvSpPr>
            <a:spLocks noChangeArrowheads="1"/>
          </p:cNvSpPr>
          <p:nvPr/>
        </p:nvSpPr>
        <p:spPr bwMode="auto">
          <a:xfrm>
            <a:off x="806468" y="3007994"/>
            <a:ext cx="8772569" cy="356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Superpositions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Interference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Entanglement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Yields a more </a:t>
            </a: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powerful computational model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Shor’s algorithm allows to factor numbers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Grover’s algorithm allows to search faster</a:t>
            </a:r>
          </a:p>
        </p:txBody>
      </p:sp>
      <p:pic>
        <p:nvPicPr>
          <p:cNvPr id="39" name="Picture 15" descr="ZeroOneLarg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1968" y="2813964"/>
            <a:ext cx="536713" cy="685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426" y="2729570"/>
            <a:ext cx="763195" cy="854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82446A-23B7-AC47-9EAA-46EF7B63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018"/>
            <a:ext cx="10058400" cy="753303"/>
          </a:xfrm>
        </p:spPr>
        <p:txBody>
          <a:bodyPr/>
          <a:lstStyle/>
          <a:p>
            <a:r>
              <a:rPr lang="en-US" dirty="0"/>
              <a:t>Quantum Computers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AA46E9-3EA8-3345-89B5-75C8F34EB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9152" y="2641029"/>
            <a:ext cx="3394935" cy="1872208"/>
          </a:xfrm>
          <a:prstGeom prst="rect">
            <a:avLst/>
          </a:prstGeom>
        </p:spPr>
      </p:pic>
      <p:pic>
        <p:nvPicPr>
          <p:cNvPr id="10" name="Picture 9">
            <a:hlinkClick r:id="rId7"/>
            <a:extLst>
              <a:ext uri="{FF2B5EF4-FFF2-40B4-BE49-F238E27FC236}">
                <a16:creationId xmlns:a16="http://schemas.microsoft.com/office/drawing/2014/main" id="{F9971557-E60F-C848-A5DF-9FA80E0EF1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4205" y="5076754"/>
            <a:ext cx="2492262" cy="6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5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79" y="3801110"/>
            <a:ext cx="4065417" cy="20740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203" y="1603172"/>
            <a:ext cx="1397000" cy="2095500"/>
          </a:xfrm>
          <a:prstGeom prst="rect">
            <a:avLst/>
          </a:prstGeom>
        </p:spPr>
      </p:pic>
      <p:sp>
        <p:nvSpPr>
          <p:cNvPr id="22" name="Content Placeholder 1"/>
          <p:cNvSpPr txBox="1">
            <a:spLocks/>
          </p:cNvSpPr>
          <p:nvPr/>
        </p:nvSpPr>
        <p:spPr>
          <a:xfrm>
            <a:off x="1745688" y="991649"/>
            <a:ext cx="6840760" cy="19595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[Shor ’94] Polynomial-time quantum algorithm for factoring integer numbers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1745688" y="2122958"/>
            <a:ext cx="7772400" cy="36175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dirty="0"/>
              <a:t>Classical  Computer : </a:t>
            </a:r>
            <a:r>
              <a:rPr lang="en-US" dirty="0">
                <a:solidFill>
                  <a:srgbClr val="FF0000"/>
                </a:solidFill>
              </a:rPr>
              <a:t>Exponential time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dirty="0"/>
              <a:t>Quantum Computer 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Poly-time:  n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dirty="0"/>
              <a:t>For a 600-digit number (RSA-2048) </a:t>
            </a:r>
            <a:endParaRPr lang="en-US" sz="2600" dirty="0">
              <a:cs typeface="Arial" charset="0"/>
            </a:endParaRP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FF0000"/>
                </a:solidFill>
                <a:cs typeface="Arial" charset="0"/>
              </a:rPr>
              <a:t>Classical: age of universe</a:t>
            </a: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FF"/>
                </a:solidFill>
                <a:cs typeface="Arial" charset="0"/>
              </a:rPr>
              <a:t>Quantum: few minutes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4832F-7A52-944C-B08E-14CA6B1C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Algorithm: Factoring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52C33-51AD-0744-A2AC-F681E1FD8DF5}"/>
              </a:ext>
            </a:extLst>
          </p:cNvPr>
          <p:cNvSpPr/>
          <p:nvPr/>
        </p:nvSpPr>
        <p:spPr>
          <a:xfrm>
            <a:off x="315970" y="5352937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ea typeface="Arial" charset="0"/>
                <a:cs typeface="Arial" charset="0"/>
              </a:rPr>
              <a:t>What are the effects on cryptography?</a:t>
            </a:r>
            <a:endParaRPr lang="nl-NL" sz="32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90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729524"/>
              </p:ext>
            </p:extLst>
          </p:nvPr>
        </p:nvGraphicFramePr>
        <p:xfrm>
          <a:off x="2244529" y="1127144"/>
          <a:ext cx="7200800" cy="33832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50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0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579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Security level</a:t>
                      </a:r>
                    </a:p>
                    <a:p>
                      <a:pPr algn="l"/>
                      <a:endParaRPr lang="en-US" dirty="0"/>
                    </a:p>
                    <a:p>
                      <a:pPr algn="l"/>
                      <a:r>
                        <a:rPr lang="en-US" dirty="0"/>
                        <a:t>systems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Conventional 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Quantum attacks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Symmetric-key encryption (AES-256)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256 bits of security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128 bits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Hash </a:t>
                      </a:r>
                      <a:r>
                        <a:rPr lang="en-US"/>
                        <a:t>functions </a:t>
                      </a:r>
                      <a:br>
                        <a:rPr lang="en-US"/>
                      </a:br>
                      <a:r>
                        <a:rPr lang="en-US"/>
                        <a:t>(SHA3-256)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128 bits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 bits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Public-key</a:t>
                      </a:r>
                      <a:r>
                        <a:rPr lang="en-US" baseline="0" dirty="0"/>
                        <a:t> crypto </a:t>
                      </a:r>
                      <a:br>
                        <a:rPr lang="en-US" baseline="0" dirty="0"/>
                      </a:br>
                      <a:r>
                        <a:rPr lang="en-US" baseline="0" dirty="0"/>
                        <a:t>(key exchange, digital signatures, encryption)</a:t>
                      </a:r>
                      <a:br>
                        <a:rPr lang="en-US" baseline="0" dirty="0"/>
                      </a:br>
                      <a:r>
                        <a:rPr lang="en-US" baseline="0" dirty="0"/>
                        <a:t>(RS</a:t>
                      </a:r>
                      <a:r>
                        <a:rPr lang="is-IS" baseline="0" dirty="0"/>
                        <a:t>A-2048, ECC-256)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112 bits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0 bits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298"/>
          <p:cNvSpPr>
            <a:spLocks noChangeArrowheads="1"/>
          </p:cNvSpPr>
          <p:nvPr/>
        </p:nvSpPr>
        <p:spPr bwMode="auto">
          <a:xfrm>
            <a:off x="1582152" y="4884265"/>
            <a:ext cx="9027695" cy="150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Products, services, businesses relying on security either stop functioning or do not provide expected levels of security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D86D0-D494-8D48-831B-0F9C6C75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Crypto under Q Attacks</a:t>
            </a:r>
          </a:p>
        </p:txBody>
      </p:sp>
    </p:spTree>
    <p:extLst>
      <p:ext uri="{BB962C8B-B14F-4D97-AF65-F5344CB8AC3E}">
        <p14:creationId xmlns:p14="http://schemas.microsoft.com/office/powerpoint/2010/main" val="37298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423594" y="5052307"/>
            <a:ext cx="5400598" cy="707123"/>
            <a:chOff x="899594" y="5476582"/>
            <a:chExt cx="5400598" cy="707123"/>
          </a:xfrm>
        </p:grpSpPr>
        <p:sp>
          <p:nvSpPr>
            <p:cNvPr id="10" name="TextBox 9"/>
            <p:cNvSpPr txBox="1"/>
            <p:nvPr/>
          </p:nvSpPr>
          <p:spPr>
            <a:xfrm>
              <a:off x="899594" y="5476582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time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691680" y="5661248"/>
              <a:ext cx="460851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691680" y="5537407"/>
              <a:ext cx="0" cy="247682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00986" y="581437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2018</a:t>
              </a:r>
            </a:p>
          </p:txBody>
        </p:sp>
      </p:grpSp>
      <p:sp>
        <p:nvSpPr>
          <p:cNvPr id="14" name="Rectangle 298"/>
          <p:cNvSpPr>
            <a:spLocks noChangeArrowheads="1"/>
          </p:cNvSpPr>
          <p:nvPr/>
        </p:nvSpPr>
        <p:spPr bwMode="auto">
          <a:xfrm>
            <a:off x="975360" y="1043899"/>
            <a:ext cx="8727440" cy="34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Depends on: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How long do you need to keep your secrets secure? </a:t>
            </a: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(x years)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How much time will it take to re-tool the existing infrastructure? </a:t>
            </a:r>
            <a: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(y years)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How long will it take for a large-scale quantum computer to be built? </a:t>
            </a:r>
            <a:r>
              <a:rPr lang="en-US" sz="2400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(z years)   </a:t>
            </a:r>
            <a:r>
              <a:rPr lang="en-CA" sz="2400" dirty="0" err="1"/>
              <a:t>Mosca</a:t>
            </a:r>
            <a:r>
              <a:rPr lang="en-CA" sz="2400" dirty="0"/>
              <a:t>: “1 in 7 to break RSA 2048 by year 2026”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Theorem (</a:t>
            </a:r>
            <a:r>
              <a:rPr lang="en-US" sz="2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Mosca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): If x + y &gt; z, then worry.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555" y="1247654"/>
            <a:ext cx="1618250" cy="163170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15680" y="4234316"/>
            <a:ext cx="1728192" cy="32868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/>
              <a:t>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70506" y="4234316"/>
            <a:ext cx="2160240" cy="32868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/>
              <a:t>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17972" y="4713861"/>
            <a:ext cx="3096000" cy="327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 err="1"/>
              <a:t>z</a:t>
            </a:r>
            <a:endParaRPr lang="nl-NL" dirty="0"/>
          </a:p>
        </p:txBody>
      </p:sp>
      <p:grpSp>
        <p:nvGrpSpPr>
          <p:cNvPr id="19" name="Group 18"/>
          <p:cNvGrpSpPr/>
          <p:nvPr/>
        </p:nvGrpSpPr>
        <p:grpSpPr>
          <a:xfrm>
            <a:off x="6314317" y="4578677"/>
            <a:ext cx="1794357" cy="436394"/>
            <a:chOff x="4790316" y="5002953"/>
            <a:chExt cx="1794357" cy="436394"/>
          </a:xfrm>
        </p:grpSpPr>
        <p:sp>
          <p:nvSpPr>
            <p:cNvPr id="20" name="Right Brace 19"/>
            <p:cNvSpPr/>
            <p:nvPr/>
          </p:nvSpPr>
          <p:spPr>
            <a:xfrm rot="5400000">
              <a:off x="5144525" y="4648744"/>
              <a:ext cx="108012" cy="816430"/>
            </a:xfrm>
            <a:prstGeom prst="rightBrace">
              <a:avLst>
                <a:gd name="adj1" fmla="val 50662"/>
                <a:gd name="adj2" fmla="val 4614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60034" y="5070015"/>
              <a:ext cx="17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secrets revealed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23995" y="5113131"/>
            <a:ext cx="813043" cy="646298"/>
            <a:chOff x="4499994" y="5537407"/>
            <a:chExt cx="813043" cy="646298"/>
          </a:xfrm>
        </p:grpSpPr>
        <p:sp>
          <p:nvSpPr>
            <p:cNvPr id="23" name="TextBox 22"/>
            <p:cNvSpPr txBox="1"/>
            <p:nvPr/>
          </p:nvSpPr>
          <p:spPr>
            <a:xfrm>
              <a:off x="4499994" y="5814373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2028 ?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790688" y="5537407"/>
              <a:ext cx="0" cy="247682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98"/>
          <p:cNvSpPr>
            <a:spLocks noChangeArrowheads="1"/>
          </p:cNvSpPr>
          <p:nvPr/>
        </p:nvSpPr>
        <p:spPr bwMode="auto">
          <a:xfrm>
            <a:off x="975360" y="5794412"/>
            <a:ext cx="6429883" cy="46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Corollary: If x &gt; z or y &gt; z, you are in big trouble!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867A3-6DCD-304A-BDCD-B5829D82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753303"/>
          </a:xfrm>
        </p:spPr>
        <p:txBody>
          <a:bodyPr/>
          <a:lstStyle/>
          <a:p>
            <a:r>
              <a:rPr lang="en-US" dirty="0"/>
              <a:t>Do we need to worry now?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B1FF3F-E3F5-B745-BA40-91EE7D4F273D}"/>
              </a:ext>
            </a:extLst>
          </p:cNvPr>
          <p:cNvSpPr/>
          <p:nvPr/>
        </p:nvSpPr>
        <p:spPr>
          <a:xfrm>
            <a:off x="670559" y="6442517"/>
            <a:ext cx="801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[closely based on slide by Michele </a:t>
            </a:r>
            <a:r>
              <a:rPr lang="en-US" dirty="0" err="1">
                <a:solidFill>
                  <a:schemeClr val="bg1"/>
                </a:solidFill>
              </a:rPr>
              <a:t>Mosca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842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6" grpId="0" animBg="1"/>
      <p:bldP spid="17" grpId="0" animBg="1"/>
      <p:bldP spid="18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1969: Man on the Moon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6450" y="2594899"/>
            <a:ext cx="3675587" cy="2876147"/>
          </a:xfrm>
          <a:prstGeom prst="rect">
            <a:avLst/>
          </a:prstGeom>
        </p:spPr>
      </p:pic>
      <p:sp>
        <p:nvSpPr>
          <p:cNvPr id="14" name="Rectangle 13">
            <a:hlinkClick r:id="rId4"/>
          </p:cNvPr>
          <p:cNvSpPr/>
          <p:nvPr/>
        </p:nvSpPr>
        <p:spPr>
          <a:xfrm>
            <a:off x="7088286" y="5123193"/>
            <a:ext cx="70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00FF"/>
                </a:solidFill>
                <a:latin typeface="Calibri"/>
              </a:rPr>
              <a:t>NASA</a:t>
            </a:r>
          </a:p>
        </p:txBody>
      </p:sp>
      <p:pic>
        <p:nvPicPr>
          <p:cNvPr id="9" name="Picture 2" descr="http://www.unmuseum.org/moonhoa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6675" y="897597"/>
            <a:ext cx="6100861" cy="466715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726727" y="1987232"/>
            <a:ext cx="53700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ysClr val="window" lastClr="FFFFFF"/>
                </a:solidFill>
              </a:rPr>
              <a:t>The Great Moon</a:t>
            </a:r>
            <a:r>
              <a:rPr lang="en-US" sz="2800" kern="0" dirty="0">
                <a:solidFill>
                  <a:sysClr val="window" lastClr="FFFFFF"/>
                </a:solidFill>
              </a:rPr>
              <a:t>-</a:t>
            </a:r>
            <a:r>
              <a:rPr lang="en-US" sz="2800" b="1" kern="0" dirty="0">
                <a:solidFill>
                  <a:sysClr val="window" lastClr="FFFFFF"/>
                </a:solidFill>
              </a:rPr>
              <a:t>Landing Hoax?</a:t>
            </a:r>
            <a:endParaRPr lang="en-US" sz="2800" kern="0" dirty="0">
              <a:solidFill>
                <a:sysClr val="window" lastClr="FFFFFF"/>
              </a:solidFill>
            </a:endParaRPr>
          </a:p>
        </p:txBody>
      </p:sp>
      <p:sp>
        <p:nvSpPr>
          <p:cNvPr id="15" name="Rectangle 298"/>
          <p:cNvSpPr>
            <a:spLocks noChangeArrowheads="1"/>
          </p:cNvSpPr>
          <p:nvPr/>
        </p:nvSpPr>
        <p:spPr bwMode="auto">
          <a:xfrm>
            <a:off x="1826879" y="5709049"/>
            <a:ext cx="8335252" cy="71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800" dirty="0" err="1">
                <a:latin typeface="Calibri" pitchFamily="34" charset="0"/>
                <a:cs typeface="Calibri" pitchFamily="34" charset="0"/>
              </a:rPr>
              <a:t>How</a:t>
            </a:r>
            <a:r>
              <a:rPr lang="de-CH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dirty="0" err="1">
                <a:latin typeface="Calibri" pitchFamily="34" charset="0"/>
                <a:cs typeface="Calibri" pitchFamily="34" charset="0"/>
              </a:rPr>
              <a:t>can</a:t>
            </a:r>
            <a:r>
              <a:rPr lang="de-CH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dirty="0" err="1">
                <a:latin typeface="Calibri" pitchFamily="34" charset="0"/>
                <a:cs typeface="Calibri" pitchFamily="34" charset="0"/>
              </a:rPr>
              <a:t>you</a:t>
            </a:r>
            <a:r>
              <a:rPr lang="de-CH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dirty="0" err="1">
                <a:latin typeface="Calibri" pitchFamily="34" charset="0"/>
                <a:cs typeface="Calibri" pitchFamily="34" charset="0"/>
              </a:rPr>
              <a:t>prove</a:t>
            </a:r>
            <a:r>
              <a:rPr lang="de-CH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dirty="0" err="1">
                <a:latin typeface="Calibri" pitchFamily="34" charset="0"/>
                <a:cs typeface="Calibri" pitchFamily="34" charset="0"/>
              </a:rPr>
              <a:t>that</a:t>
            </a:r>
            <a:r>
              <a:rPr lang="de-CH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dirty="0" err="1">
                <a:latin typeface="Calibri" pitchFamily="34" charset="0"/>
                <a:cs typeface="Calibri" pitchFamily="34" charset="0"/>
              </a:rPr>
              <a:t>you</a:t>
            </a:r>
            <a:r>
              <a:rPr lang="de-CH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dirty="0" err="1">
                <a:latin typeface="Calibri" pitchFamily="34" charset="0"/>
                <a:cs typeface="Calibri" pitchFamily="34" charset="0"/>
              </a:rPr>
              <a:t>are</a:t>
            </a:r>
            <a:r>
              <a:rPr lang="de-CH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dirty="0" err="1">
                <a:latin typeface="Calibri" pitchFamily="34" charset="0"/>
                <a:cs typeface="Calibri" pitchFamily="34" charset="0"/>
              </a:rPr>
              <a:t>at</a:t>
            </a:r>
            <a:r>
              <a:rPr lang="de-CH" sz="2800" dirty="0">
                <a:latin typeface="Calibri" pitchFamily="34" charset="0"/>
                <a:cs typeface="Calibri" pitchFamily="34" charset="0"/>
              </a:rPr>
              <a:t> a </a:t>
            </a:r>
            <a:r>
              <a:rPr lang="de-CH" sz="2800" dirty="0" err="1">
                <a:latin typeface="Calibri" pitchFamily="34" charset="0"/>
                <a:cs typeface="Calibri" pitchFamily="34" charset="0"/>
              </a:rPr>
              <a:t>specific</a:t>
            </a:r>
            <a:r>
              <a:rPr lang="de-CH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dirty="0" err="1">
                <a:latin typeface="Calibri" pitchFamily="34" charset="0"/>
                <a:cs typeface="Calibri" pitchFamily="34" charset="0"/>
              </a:rPr>
              <a:t>location</a:t>
            </a:r>
            <a:r>
              <a:rPr lang="de-CH" sz="2800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C60F0E-F4AA-E444-ACFE-467F7B1E48BE}"/>
              </a:ext>
            </a:extLst>
          </p:cNvPr>
          <p:cNvSpPr/>
          <p:nvPr/>
        </p:nvSpPr>
        <p:spPr>
          <a:xfrm>
            <a:off x="436357" y="6418077"/>
            <a:ext cx="432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00FF"/>
                </a:solidFill>
                <a:latin typeface="Calibri"/>
                <a:hlinkClick r:id="rId6"/>
              </a:rPr>
              <a:t>http://www.unmuseum.org/moonhoax.htm</a:t>
            </a:r>
            <a:endParaRPr lang="en-US" kern="0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49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build="p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909050" y="879782"/>
            <a:ext cx="10969006" cy="576064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0000FF"/>
                </a:solidFill>
                <a:cs typeface="Arial" charset="0"/>
              </a:rPr>
              <a:t>Possible to build in theory, no fundamental theoretical obstacles have been found yet.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Enormous technical challenge (control vs </a:t>
            </a:r>
            <a:r>
              <a:rPr lang="en-US" sz="2600" dirty="0" err="1">
                <a:cs typeface="Arial" charset="0"/>
              </a:rPr>
              <a:t>decoherence</a:t>
            </a:r>
            <a:r>
              <a:rPr lang="en-US" sz="2600" dirty="0">
                <a:cs typeface="Arial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5 March 2018: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909050" y="183222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Can We Build Quantum Computers?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DBAD02-7FEA-B545-9116-6C4746CEA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479" y="3029782"/>
            <a:ext cx="3829577" cy="14606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2F8ED9-4D34-3746-83F8-89A879DA287D}"/>
              </a:ext>
            </a:extLst>
          </p:cNvPr>
          <p:cNvGrpSpPr/>
          <p:nvPr/>
        </p:nvGrpSpPr>
        <p:grpSpPr>
          <a:xfrm>
            <a:off x="1194805" y="2292510"/>
            <a:ext cx="6574528" cy="2106546"/>
            <a:chOff x="1194805" y="2292510"/>
            <a:chExt cx="6574528" cy="2106546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5157" y="2555786"/>
              <a:ext cx="1584176" cy="18432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F44381-FB76-3C4E-9335-51E93A237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4805" y="2292510"/>
              <a:ext cx="4807587" cy="14879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7B9158-4E53-5549-BFF0-3C1D78F5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9980" y="3842953"/>
              <a:ext cx="1010253" cy="556103"/>
            </a:xfrm>
            <a:prstGeom prst="rect">
              <a:avLst/>
            </a:prstGeom>
          </p:spPr>
        </p:pic>
        <p:pic>
          <p:nvPicPr>
            <p:cNvPr id="14" name="Picture 4" descr="ttps://upload.wikimedia.org/wikipedia/commons/thumb/c/c9/Intel-logo.svg/1280px-Intel-logo.svg.png">
              <a:extLst>
                <a:ext uri="{FF2B5EF4-FFF2-40B4-BE49-F238E27FC236}">
                  <a16:creationId xmlns:a16="http://schemas.microsoft.com/office/drawing/2014/main" id="{A63356A1-A0D3-8C4A-A55F-FFF1A698D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813" y="3842953"/>
              <a:ext cx="804706" cy="533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7C8CC8-E738-2946-AA87-02085F229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98748" y="3924962"/>
              <a:ext cx="1610575" cy="45156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1226EF-FCE3-B949-B327-4B5144CBDB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8985" y="4539282"/>
            <a:ext cx="7032856" cy="17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24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2256" y="136180"/>
            <a:ext cx="898224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Answers to the Quantum Threat</a:t>
            </a:r>
          </a:p>
        </p:txBody>
      </p:sp>
      <p:sp>
        <p:nvSpPr>
          <p:cNvPr id="27" name="Rectangle 298"/>
          <p:cNvSpPr>
            <a:spLocks noChangeArrowheads="1"/>
          </p:cNvSpPr>
          <p:nvPr/>
        </p:nvSpPr>
        <p:spPr bwMode="auto">
          <a:xfrm>
            <a:off x="1853051" y="1188141"/>
            <a:ext cx="7599956" cy="193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94360" y="908720"/>
            <a:ext cx="5069592" cy="5188030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Conventional Post-Quantum Cryptography</a:t>
            </a:r>
          </a:p>
          <a:p>
            <a:pPr algn="ctr"/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Can be deployed without quantum technologies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Believed to be secure against quantum attacks of the future</a:t>
            </a:r>
          </a:p>
        </p:txBody>
      </p:sp>
      <p:sp>
        <p:nvSpPr>
          <p:cNvPr id="30" name="Cross 29"/>
          <p:cNvSpPr/>
          <p:nvPr/>
        </p:nvSpPr>
        <p:spPr>
          <a:xfrm>
            <a:off x="5728476" y="2765743"/>
            <a:ext cx="720080" cy="720080"/>
          </a:xfrm>
          <a:prstGeom prst="plus">
            <a:avLst>
              <a:gd name="adj" fmla="val 36640"/>
            </a:avLst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ounded Rectangle 30"/>
          <p:cNvSpPr/>
          <p:nvPr/>
        </p:nvSpPr>
        <p:spPr>
          <a:xfrm>
            <a:off x="6513080" y="908720"/>
            <a:ext cx="5163807" cy="518803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Quantum Cryptography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Requires some quantum technology (but no large-scale quantum computer)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Typically no computational assumptions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613297-2817-5747-8AE3-B6FD55929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32" y="3927316"/>
            <a:ext cx="3696216" cy="18093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1123E-269F-8146-BE90-1E2E5E9113BE}"/>
              </a:ext>
            </a:extLst>
          </p:cNvPr>
          <p:cNvGrpSpPr/>
          <p:nvPr/>
        </p:nvGrpSpPr>
        <p:grpSpPr>
          <a:xfrm>
            <a:off x="6593727" y="4398264"/>
            <a:ext cx="5002511" cy="1625115"/>
            <a:chOff x="1763688" y="1528146"/>
            <a:chExt cx="6192316" cy="2011635"/>
          </a:xfrm>
        </p:grpSpPr>
        <p:pic>
          <p:nvPicPr>
            <p:cNvPr id="17" name="Picture 39" descr="BS00996_">
              <a:extLst>
                <a:ext uri="{FF2B5EF4-FFF2-40B4-BE49-F238E27FC236}">
                  <a16:creationId xmlns:a16="http://schemas.microsoft.com/office/drawing/2014/main" id="{2BC5C560-8500-5E49-9E3E-E9E6F7EAD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763688" y="263691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0" descr="BS00996_">
              <a:extLst>
                <a:ext uri="{FF2B5EF4-FFF2-40B4-BE49-F238E27FC236}">
                  <a16:creationId xmlns:a16="http://schemas.microsoft.com/office/drawing/2014/main" id="{B8E36E89-B90E-AD4B-9C79-49F33B732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7308304" y="2780928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AliceBlue.eps">
              <a:extLst>
                <a:ext uri="{FF2B5EF4-FFF2-40B4-BE49-F238E27FC236}">
                  <a16:creationId xmlns:a16="http://schemas.microsoft.com/office/drawing/2014/main" id="{8DFC8A3B-85B5-2942-83AE-DFA7406D9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2123727" y="1556792"/>
              <a:ext cx="989091" cy="1008112"/>
            </a:xfrm>
            <a:prstGeom prst="rect">
              <a:avLst/>
            </a:prstGeom>
          </p:spPr>
        </p:pic>
        <p:pic>
          <p:nvPicPr>
            <p:cNvPr id="20" name="Picture 19" descr="QueenOfHearts.png">
              <a:extLst>
                <a:ext uri="{FF2B5EF4-FFF2-40B4-BE49-F238E27FC236}">
                  <a16:creationId xmlns:a16="http://schemas.microsoft.com/office/drawing/2014/main" id="{D213606E-13B6-8C41-AA07-E10181521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5292080" y="2564904"/>
              <a:ext cx="1152128" cy="974877"/>
            </a:xfrm>
            <a:prstGeom prst="rect">
              <a:avLst/>
            </a:prstGeom>
          </p:spPr>
        </p:pic>
        <p:pic>
          <p:nvPicPr>
            <p:cNvPr id="21" name="Picture 62">
              <a:extLst>
                <a:ext uri="{FF2B5EF4-FFF2-40B4-BE49-F238E27FC236}">
                  <a16:creationId xmlns:a16="http://schemas.microsoft.com/office/drawing/2014/main" id="{1B3196A4-5E70-5F48-8A1A-11DDCD8A6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88224" y="1772816"/>
              <a:ext cx="1214965" cy="864096"/>
            </a:xfrm>
            <a:prstGeom prst="rect">
              <a:avLst/>
            </a:prstGeom>
            <a:noFill/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C4A87FDE-1574-E242-9DC4-6CEA48BA2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2843808" y="2492896"/>
              <a:ext cx="1368152" cy="691938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23" name="Line 6">
              <a:extLst>
                <a:ext uri="{FF2B5EF4-FFF2-40B4-BE49-F238E27FC236}">
                  <a16:creationId xmlns:a16="http://schemas.microsoft.com/office/drawing/2014/main" id="{C6450257-29F3-494F-B2C3-6F43554F46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5856" y="2204864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med"/>
              <a:tailEnd type="triangle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EE095BD4-AB8F-A74C-B084-10D2972781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4863" y="234888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E436388-B941-A247-829E-9523A37746B9}"/>
                </a:ext>
              </a:extLst>
            </p:cNvPr>
            <p:cNvGrpSpPr/>
            <p:nvPr/>
          </p:nvGrpSpPr>
          <p:grpSpPr>
            <a:xfrm>
              <a:off x="3275856" y="1528146"/>
              <a:ext cx="2881313" cy="532702"/>
              <a:chOff x="3130550" y="1096098"/>
              <a:chExt cx="2881313" cy="532702"/>
            </a:xfrm>
          </p:grpSpPr>
          <p:sp>
            <p:nvSpPr>
              <p:cNvPr id="32" name="Line 7">
                <a:extLst>
                  <a:ext uri="{FF2B5EF4-FFF2-40B4-BE49-F238E27FC236}">
                    <a16:creationId xmlns:a16="http://schemas.microsoft.com/office/drawing/2014/main" id="{46D153D9-5DDD-964F-B0B6-DCC1651EC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550" y="1628800"/>
                <a:ext cx="28813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grpSp>
            <p:nvGrpSpPr>
              <p:cNvPr id="33" name="Group 28">
                <a:extLst>
                  <a:ext uri="{FF2B5EF4-FFF2-40B4-BE49-F238E27FC236}">
                    <a16:creationId xmlns:a16="http://schemas.microsoft.com/office/drawing/2014/main" id="{76494797-76F5-0345-B5A2-31F359610ACA}"/>
                  </a:ext>
                </a:extLst>
              </p:cNvPr>
              <p:cNvGrpSpPr/>
              <p:nvPr/>
            </p:nvGrpSpPr>
            <p:grpSpPr>
              <a:xfrm>
                <a:off x="3419872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6" name="Oval 2">
                  <a:extLst>
                    <a:ext uri="{FF2B5EF4-FFF2-40B4-BE49-F238E27FC236}">
                      <a16:creationId xmlns:a16="http://schemas.microsoft.com/office/drawing/2014/main" id="{9F720CB8-A7EC-B440-88D4-3418F455E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7" name="Line 5">
                  <a:extLst>
                    <a:ext uri="{FF2B5EF4-FFF2-40B4-BE49-F238E27FC236}">
                      <a16:creationId xmlns:a16="http://schemas.microsoft.com/office/drawing/2014/main" id="{F669832C-FF67-B74B-B5AD-58BAFB5411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4" name="Group 28">
                <a:extLst>
                  <a:ext uri="{FF2B5EF4-FFF2-40B4-BE49-F238E27FC236}">
                    <a16:creationId xmlns:a16="http://schemas.microsoft.com/office/drawing/2014/main" id="{6C6254D8-9151-9E46-80FD-EB6438C21EEE}"/>
                  </a:ext>
                </a:extLst>
              </p:cNvPr>
              <p:cNvGrpSpPr/>
              <p:nvPr/>
            </p:nvGrpSpPr>
            <p:grpSpPr>
              <a:xfrm>
                <a:off x="4343154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4" name="Oval 2">
                  <a:extLst>
                    <a:ext uri="{FF2B5EF4-FFF2-40B4-BE49-F238E27FC236}">
                      <a16:creationId xmlns:a16="http://schemas.microsoft.com/office/drawing/2014/main" id="{C3D4603F-62D5-DC41-BDBF-AE47725A4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5" name="Line 5">
                  <a:extLst>
                    <a:ext uri="{FF2B5EF4-FFF2-40B4-BE49-F238E27FC236}">
                      <a16:creationId xmlns:a16="http://schemas.microsoft.com/office/drawing/2014/main" id="{703DD269-E7E9-1A48-AABE-F5D1589FD5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81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5" name="Group 28">
                <a:extLst>
                  <a:ext uri="{FF2B5EF4-FFF2-40B4-BE49-F238E27FC236}">
                    <a16:creationId xmlns:a16="http://schemas.microsoft.com/office/drawing/2014/main" id="{69BBBEFE-507E-004B-B276-96FEBED097FE}"/>
                  </a:ext>
                </a:extLst>
              </p:cNvPr>
              <p:cNvGrpSpPr/>
              <p:nvPr/>
            </p:nvGrpSpPr>
            <p:grpSpPr>
              <a:xfrm>
                <a:off x="3881513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2" name="Oval 2">
                  <a:extLst>
                    <a:ext uri="{FF2B5EF4-FFF2-40B4-BE49-F238E27FC236}">
                      <a16:creationId xmlns:a16="http://schemas.microsoft.com/office/drawing/2014/main" id="{C67E6BFF-BDDE-2B4E-8BEB-D5CF5427A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3" name="Line 5">
                  <a:extLst>
                    <a:ext uri="{FF2B5EF4-FFF2-40B4-BE49-F238E27FC236}">
                      <a16:creationId xmlns:a16="http://schemas.microsoft.com/office/drawing/2014/main" id="{D35BD58D-1C88-6C4E-85F9-B8C0157D41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6" name="Group 133">
                <a:extLst>
                  <a:ext uri="{FF2B5EF4-FFF2-40B4-BE49-F238E27FC236}">
                    <a16:creationId xmlns:a16="http://schemas.microsoft.com/office/drawing/2014/main" id="{05AD2F2D-8518-E54C-AFEF-919CF4F45A28}"/>
                  </a:ext>
                </a:extLst>
              </p:cNvPr>
              <p:cNvGrpSpPr/>
              <p:nvPr/>
            </p:nvGrpSpPr>
            <p:grpSpPr>
              <a:xfrm>
                <a:off x="5266436" y="1096098"/>
                <a:ext cx="457692" cy="460694"/>
                <a:chOff x="7597837" y="2707419"/>
                <a:chExt cx="457692" cy="460694"/>
              </a:xfrm>
            </p:grpSpPr>
            <p:sp>
              <p:nvSpPr>
                <p:cNvPr id="40" name="Oval 2">
                  <a:extLst>
                    <a:ext uri="{FF2B5EF4-FFF2-40B4-BE49-F238E27FC236}">
                      <a16:creationId xmlns:a16="http://schemas.microsoft.com/office/drawing/2014/main" id="{03946E1A-F73D-1B47-8759-2941789F0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1" name="Line 5">
                  <a:extLst>
                    <a:ext uri="{FF2B5EF4-FFF2-40B4-BE49-F238E27FC236}">
                      <a16:creationId xmlns:a16="http://schemas.microsoft.com/office/drawing/2014/main" id="{029B043C-51B7-2A4E-A135-2175A48DD6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7" name="Group 28">
                <a:extLst>
                  <a:ext uri="{FF2B5EF4-FFF2-40B4-BE49-F238E27FC236}">
                    <a16:creationId xmlns:a16="http://schemas.microsoft.com/office/drawing/2014/main" id="{DCC787A6-25E8-A944-9833-6C03F7AC0E6D}"/>
                  </a:ext>
                </a:extLst>
              </p:cNvPr>
              <p:cNvGrpSpPr/>
              <p:nvPr/>
            </p:nvGrpSpPr>
            <p:grpSpPr>
              <a:xfrm>
                <a:off x="4804795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38" name="Oval 2">
                  <a:extLst>
                    <a:ext uri="{FF2B5EF4-FFF2-40B4-BE49-F238E27FC236}">
                      <a16:creationId xmlns:a16="http://schemas.microsoft.com/office/drawing/2014/main" id="{F74CA386-4938-0748-B360-35039808E6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" name="Line 5">
                  <a:extLst>
                    <a:ext uri="{FF2B5EF4-FFF2-40B4-BE49-F238E27FC236}">
                      <a16:creationId xmlns:a16="http://schemas.microsoft.com/office/drawing/2014/main" id="{157A2F8A-EED0-2640-AFF2-EDE9CB2742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29" name="Line 27">
              <a:extLst>
                <a:ext uri="{FF2B5EF4-FFF2-40B4-BE49-F238E27FC236}">
                  <a16:creationId xmlns:a16="http://schemas.microsoft.com/office/drawing/2014/main" id="{52BAC7FA-C981-434F-B535-29A976BD7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6016" y="2060848"/>
              <a:ext cx="504056" cy="936104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60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4D9D64-EB02-5140-952A-ABA3CAB7D88A}"/>
              </a:ext>
            </a:extLst>
          </p:cNvPr>
          <p:cNvSpPr txBox="1">
            <a:spLocks/>
          </p:cNvSpPr>
          <p:nvPr/>
        </p:nvSpPr>
        <p:spPr>
          <a:xfrm>
            <a:off x="982663" y="4795024"/>
            <a:ext cx="10136856" cy="178865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Previous (successful) competitions for determining AES and SHA-3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This time, they do not expect to “pick a winner”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2520" y="102221"/>
            <a:ext cx="10237440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Post-Quantum Cryptography</a:t>
            </a:r>
          </a:p>
        </p:txBody>
      </p:sp>
      <p:sp>
        <p:nvSpPr>
          <p:cNvPr id="8" name="Rectangle 298"/>
          <p:cNvSpPr>
            <a:spLocks noChangeArrowheads="1"/>
          </p:cNvSpPr>
          <p:nvPr/>
        </p:nvSpPr>
        <p:spPr bwMode="auto">
          <a:xfrm>
            <a:off x="872520" y="896792"/>
            <a:ext cx="10374600" cy="18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US National Institute for Standards and Technology (NIST) is coordinating a global “competition” to find replacements for the currently used public-key schemes endangered by quantum computers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32" y="2811679"/>
            <a:ext cx="3696216" cy="18093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34ECB4-751E-2244-B487-97AD0DA27AB9}"/>
              </a:ext>
            </a:extLst>
          </p:cNvPr>
          <p:cNvSpPr/>
          <p:nvPr/>
        </p:nvSpPr>
        <p:spPr>
          <a:xfrm>
            <a:off x="5031120" y="3347005"/>
            <a:ext cx="5889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https://csrc.nist.gov/Projects/Post-Quantum-Cryptography 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66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72520" y="102221"/>
            <a:ext cx="10237440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Post-Quantum Cryptography: Timeline</a:t>
            </a:r>
          </a:p>
        </p:txBody>
      </p:sp>
      <p:sp>
        <p:nvSpPr>
          <p:cNvPr id="8" name="Rectangle 298"/>
          <p:cNvSpPr>
            <a:spLocks noChangeArrowheads="1"/>
          </p:cNvSpPr>
          <p:nvPr/>
        </p:nvSpPr>
        <p:spPr bwMode="auto">
          <a:xfrm>
            <a:off x="545918" y="1842722"/>
            <a:ext cx="10374600" cy="316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Nov 2017: Submission deadline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Apr 2018: NIST workshop – submitters’ presentations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Aug 2019: Round 2 (smaller number of submissions, small changes allowed)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2020/2021: Selection of algorithms for Round 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2022-2024: Draft standards available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80" y="215492"/>
            <a:ext cx="3188328" cy="15607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34ECB4-751E-2244-B487-97AD0DA27AB9}"/>
              </a:ext>
            </a:extLst>
          </p:cNvPr>
          <p:cNvSpPr/>
          <p:nvPr/>
        </p:nvSpPr>
        <p:spPr>
          <a:xfrm>
            <a:off x="447969" y="6399014"/>
            <a:ext cx="8651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hlinkClick r:id="rId4"/>
              </a:rPr>
              <a:t>Dustin Moody: Let's Get Ready to Rumble -The NIST PQC "Competition”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72520" y="102221"/>
            <a:ext cx="10237440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Post-Quantum Cryptography: Scope &amp; Criteria</a:t>
            </a:r>
          </a:p>
        </p:txBody>
      </p:sp>
      <p:sp>
        <p:nvSpPr>
          <p:cNvPr id="8" name="Rectangle 298"/>
          <p:cNvSpPr>
            <a:spLocks noChangeArrowheads="1"/>
          </p:cNvSpPr>
          <p:nvPr/>
        </p:nvSpPr>
        <p:spPr bwMode="auto">
          <a:xfrm>
            <a:off x="545918" y="1070829"/>
            <a:ext cx="10374600" cy="173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Digital Signatures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Public-Key Encryption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Key establishment (KEM), like Diffie-Hellman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54" y="1160116"/>
            <a:ext cx="3188328" cy="15607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34ECB4-751E-2244-B487-97AD0DA27AB9}"/>
              </a:ext>
            </a:extLst>
          </p:cNvPr>
          <p:cNvSpPr/>
          <p:nvPr/>
        </p:nvSpPr>
        <p:spPr>
          <a:xfrm>
            <a:off x="447969" y="6399014"/>
            <a:ext cx="8651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hlinkClick r:id="rId4"/>
              </a:rPr>
              <a:t>Dustin Moody: Let's Get Ready to Rumble -The NIST PQC "Competition”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298">
            <a:extLst>
              <a:ext uri="{FF2B5EF4-FFF2-40B4-BE49-F238E27FC236}">
                <a16:creationId xmlns:a16="http://schemas.microsoft.com/office/drawing/2014/main" id="{0C1F418F-E346-B140-9273-476A017B7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18" y="2943922"/>
            <a:ext cx="10374600" cy="302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Security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– against both classical and quantum attacks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Performance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Other properties (e.g. compatibility, resistance to side-channel attacks, simplicity &amp; flexibility, etc.)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No clear consensus on best way to measure quantum attacks (might depend on quantum hardware)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72520" y="102221"/>
            <a:ext cx="10237440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Post-Quantum Cryptography: Submissions</a:t>
            </a:r>
          </a:p>
        </p:txBody>
      </p:sp>
      <p:sp>
        <p:nvSpPr>
          <p:cNvPr id="8" name="Rectangle 298"/>
          <p:cNvSpPr>
            <a:spLocks noChangeArrowheads="1"/>
          </p:cNvSpPr>
          <p:nvPr/>
        </p:nvSpPr>
        <p:spPr bwMode="auto">
          <a:xfrm>
            <a:off x="545918" y="1070829"/>
            <a:ext cx="10374600" cy="82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82 submissions, 69 accepted, 5 withdrawn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34ECB4-751E-2244-B487-97AD0DA27AB9}"/>
              </a:ext>
            </a:extLst>
          </p:cNvPr>
          <p:cNvSpPr/>
          <p:nvPr/>
        </p:nvSpPr>
        <p:spPr>
          <a:xfrm>
            <a:off x="447969" y="6399014"/>
            <a:ext cx="8651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hlinkClick r:id="rId3"/>
              </a:rPr>
              <a:t>Dustin Moody: Let's Get Ready to Rumble -The NIST PQC "Competition”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F93F3-9F2D-3840-83B6-2918F163E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400" y="4687768"/>
            <a:ext cx="1388570" cy="626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B4AEB8-EA92-CD42-B034-3096A2E80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15" y="1597566"/>
            <a:ext cx="10253567" cy="3332180"/>
          </a:xfrm>
          <a:prstGeom prst="rect">
            <a:avLst/>
          </a:prstGeom>
        </p:spPr>
      </p:pic>
      <p:sp>
        <p:nvSpPr>
          <p:cNvPr id="13" name="Rectangle 298">
            <a:extLst>
              <a:ext uri="{FF2B5EF4-FFF2-40B4-BE49-F238E27FC236}">
                <a16:creationId xmlns:a16="http://schemas.microsoft.com/office/drawing/2014/main" id="{D2739269-650D-6F43-9918-D21D1CD7C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18" y="5085267"/>
            <a:ext cx="10374600" cy="115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Each candidate scheme has some disadvantage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Trade-offs between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pk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/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sk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/sign sizes, speed, security etc.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15">
            <a:hlinkClick r:id="rId6"/>
            <a:extLst>
              <a:ext uri="{FF2B5EF4-FFF2-40B4-BE49-F238E27FC236}">
                <a16:creationId xmlns:a16="http://schemas.microsoft.com/office/drawing/2014/main" id="{389EB57D-DA36-4A4A-B5C9-B155191FA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3434" y="5551010"/>
            <a:ext cx="2031328" cy="5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1"/>
              <p:cNvSpPr txBox="1">
                <a:spLocks/>
              </p:cNvSpPr>
              <p:nvPr/>
            </p:nvSpPr>
            <p:spPr>
              <a:xfrm>
                <a:off x="982663" y="1052736"/>
                <a:ext cx="5905425" cy="43924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endParaRPr lang="en-US" sz="2800" dirty="0">
                  <a:cs typeface="Arial" charset="0"/>
                </a:endParaRPr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r>
                  <a:rPr lang="en-US" sz="2800" dirty="0">
                    <a:cs typeface="Arial" charset="0"/>
                  </a:rPr>
                  <a:t>F</a:t>
                </a:r>
                <a:r>
                  <a:rPr lang="en-GB" sz="2800" dirty="0"/>
                  <a:t>or any vectors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dirty="0"/>
                  <a:t>in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GB" sz="2800" i="1" baseline="30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800" dirty="0"/>
                  <a:t>, </a:t>
                </a:r>
                <a:br>
                  <a:rPr lang="en-GB" sz="2800" dirty="0"/>
                </a:br>
                <a:r>
                  <a:rPr lang="en-GB" sz="2800" dirty="0"/>
                  <a:t>the </a:t>
                </a:r>
                <a:r>
                  <a:rPr lang="en-GB" sz="2800" dirty="0">
                    <a:solidFill>
                      <a:srgbClr val="FF0000"/>
                    </a:solidFill>
                  </a:rPr>
                  <a:t>lattice </a:t>
                </a:r>
                <a:r>
                  <a:rPr lang="en-GB" sz="2800" dirty="0"/>
                  <a:t>spanned by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800" dirty="0"/>
                  <a:t> </a:t>
                </a:r>
                <a:br>
                  <a:rPr lang="en-GB" sz="2800" dirty="0"/>
                </a:br>
                <a:r>
                  <a:rPr lang="en-GB" sz="2800" dirty="0"/>
                  <a:t>is the set of points</a:t>
                </a:r>
                <a:br>
                  <a:rPr lang="en-GB" sz="2800" dirty="0"/>
                </a:b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+…+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| 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2800" i="0" dirty="0">
                        <a:latin typeface="Cambria Math" panose="02040503050406030204" pitchFamily="18" charset="0"/>
                      </a:rPr>
                      <m:t>integers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sz="2800" dirty="0"/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endParaRPr lang="en-GB" sz="2800" dirty="0"/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r>
                  <a:rPr lang="en-GB" sz="2800" dirty="0">
                    <a:solidFill>
                      <a:srgbClr val="0000FF"/>
                    </a:solidFill>
                  </a:rPr>
                  <a:t>Shortest Vector Problem (SVP)</a:t>
                </a:r>
                <a:r>
                  <a:rPr lang="en-GB" sz="2800" dirty="0"/>
                  <a:t>: given a lattice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2800" dirty="0"/>
                  <a:t>, find a shortest (nonzero) vector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688"/>
                  </a:spcBef>
                  <a:buClr>
                    <a:srgbClr val="FFFF00"/>
                  </a:buClr>
                  <a:buSzPct val="8700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</a:pPr>
                <a:endParaRPr lang="en-US" sz="26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69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63" y="1052736"/>
                <a:ext cx="5905425" cy="4392488"/>
              </a:xfrm>
              <a:prstGeom prst="rect">
                <a:avLst/>
              </a:prstGeom>
              <a:blipFill>
                <a:blip r:embed="rId3"/>
                <a:stretch>
                  <a:fillRect l="-429" r="-2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67729" y="244232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Example: Lattice-Based Cryptography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6226" y="1752600"/>
            <a:ext cx="5311775" cy="480060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latin typeface="Comic Sans MS" charset="0"/>
            </a:endParaRP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latin typeface="Comic Sans MS" charset="0"/>
              </a:rPr>
              <a:t> 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985051" y="1466089"/>
            <a:ext cx="3124200" cy="3051175"/>
            <a:chOff x="3455" y="1344"/>
            <a:chExt cx="1968" cy="1922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3859" y="312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4310" y="310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4724" y="309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478" y="2701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892" y="268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4343" y="266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4757" y="265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511" y="227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925" y="225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4376" y="2232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4790" y="221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544" y="185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958" y="184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409" y="181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4823" y="180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3568" y="139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3982" y="1385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4433" y="1361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4847" y="1348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5184" y="308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5217" y="264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5250" y="2215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5283" y="1802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5307" y="1344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3455" y="3158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Line 30"/>
          <p:cNvSpPr>
            <a:spLocks noChangeShapeType="1"/>
          </p:cNvSpPr>
          <p:nvPr/>
        </p:nvSpPr>
        <p:spPr bwMode="auto">
          <a:xfrm flipV="1">
            <a:off x="8078715" y="3674301"/>
            <a:ext cx="668337" cy="735012"/>
          </a:xfrm>
          <a:prstGeom prst="line">
            <a:avLst/>
          </a:prstGeom>
          <a:noFill/>
          <a:ln w="3816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V="1">
            <a:off x="8078715" y="3674301"/>
            <a:ext cx="58737" cy="735012"/>
          </a:xfrm>
          <a:prstGeom prst="line">
            <a:avLst/>
          </a:prstGeom>
          <a:noFill/>
          <a:ln w="3816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7680251" y="3279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8366051" y="3279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7451651" y="4422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 dirty="0">
                <a:solidFill>
                  <a:srgbClr val="000000"/>
                </a:solidFill>
                <a:latin typeface="Comic Sans MS" charset="0"/>
                <a:cs typeface="Times New Roman" charset="0"/>
              </a:rPr>
              <a:t>0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7756451" y="26090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8366051" y="25328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  <a:r>
              <a:rPr lang="en-GB" sz="2000">
                <a:latin typeface="Comic Sans MS" charset="0"/>
                <a:cs typeface="Times New Roman" charset="0"/>
              </a:rPr>
              <a:t>+v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9128051" y="25328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9051851" y="32028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 dirty="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 dirty="0">
                <a:latin typeface="Comic Sans MS" charset="0"/>
                <a:cs typeface="Times New Roman" charset="0"/>
              </a:rPr>
              <a:t>2</a:t>
            </a:r>
            <a:r>
              <a:rPr lang="en-GB" sz="2000" dirty="0">
                <a:latin typeface="Comic Sans MS" charset="0"/>
                <a:cs typeface="Times New Roman" charset="0"/>
              </a:rPr>
              <a:t>-v</a:t>
            </a:r>
            <a:r>
              <a:rPr lang="en-GB" sz="2000" baseline="-25000" dirty="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8823251" y="3904489"/>
            <a:ext cx="12192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  <a:r>
              <a:rPr lang="en-GB" sz="2000">
                <a:latin typeface="Comic Sans MS" charset="0"/>
                <a:cs typeface="Times New Roman" charset="0"/>
              </a:rPr>
              <a:t>-2v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42" name="Oval 52"/>
          <p:cNvSpPr>
            <a:spLocks noChangeArrowheads="1"/>
          </p:cNvSpPr>
          <p:nvPr/>
        </p:nvSpPr>
        <p:spPr bwMode="auto">
          <a:xfrm>
            <a:off x="7927901" y="5031613"/>
            <a:ext cx="185738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53"/>
          <p:cNvSpPr>
            <a:spLocks noChangeArrowheads="1"/>
          </p:cNvSpPr>
          <p:nvPr/>
        </p:nvSpPr>
        <p:spPr bwMode="auto">
          <a:xfrm>
            <a:off x="8585126" y="5009388"/>
            <a:ext cx="185738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54"/>
          <p:cNvSpPr>
            <a:spLocks noChangeArrowheads="1"/>
          </p:cNvSpPr>
          <p:nvPr/>
        </p:nvSpPr>
        <p:spPr bwMode="auto">
          <a:xfrm>
            <a:off x="9301090" y="4971288"/>
            <a:ext cx="185737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55"/>
          <p:cNvSpPr>
            <a:spLocks noChangeArrowheads="1"/>
          </p:cNvSpPr>
          <p:nvPr/>
        </p:nvSpPr>
        <p:spPr bwMode="auto">
          <a:xfrm>
            <a:off x="9958315" y="4950652"/>
            <a:ext cx="185737" cy="173037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77"/>
          <p:cNvSpPr>
            <a:spLocks noChangeArrowheads="1"/>
          </p:cNvSpPr>
          <p:nvPr/>
        </p:nvSpPr>
        <p:spPr bwMode="auto">
          <a:xfrm>
            <a:off x="10671101" y="4931602"/>
            <a:ext cx="185738" cy="173037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7850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267629" y="4293096"/>
            <a:ext cx="11924371" cy="24482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>
                <a:solidFill>
                  <a:srgbClr val="0000FF"/>
                </a:solidFill>
              </a:rPr>
              <a:t>Shortest Vector Problem (SVP)</a:t>
            </a:r>
            <a:r>
              <a:rPr lang="en-GB" sz="2800" dirty="0"/>
              <a:t>: given a lattice, find a shortest (nonzero) vector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>
                <a:solidFill>
                  <a:srgbClr val="FF0000"/>
                </a:solidFill>
              </a:rPr>
              <a:t>no efficient (classical or quantum) algorithms known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/>
              <a:t>public-key encryption schemes can be built on the computational hardness of SVP</a:t>
            </a: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600" dirty="0">
              <a:cs typeface="Arial" charset="0"/>
            </a:endParaRP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2331" y="243559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Example: Lattice-Based Cryptography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6226" y="1752600"/>
            <a:ext cx="5311775" cy="480060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latin typeface="Comic Sans MS" charset="0"/>
            </a:endParaRP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latin typeface="Comic Sans MS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68775" y="908721"/>
            <a:ext cx="4308476" cy="3078163"/>
            <a:chOff x="2644775" y="908720"/>
            <a:chExt cx="4308476" cy="3078163"/>
          </a:xfrm>
        </p:grpSpPr>
        <p:sp>
          <p:nvSpPr>
            <p:cNvPr id="48" name="Oval 4"/>
            <p:cNvSpPr>
              <a:spLocks noChangeArrowheads="1"/>
            </p:cNvSpPr>
            <p:nvPr/>
          </p:nvSpPr>
          <p:spPr bwMode="auto">
            <a:xfrm>
              <a:off x="4643438" y="30550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6"/>
            <p:cNvSpPr>
              <a:spLocks noChangeArrowheads="1"/>
            </p:cNvSpPr>
            <p:nvPr/>
          </p:nvSpPr>
          <p:spPr bwMode="auto">
            <a:xfrm>
              <a:off x="3600450" y="3810670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7"/>
            <p:cNvSpPr>
              <a:spLocks noChangeArrowheads="1"/>
            </p:cNvSpPr>
            <p:nvPr/>
          </p:nvSpPr>
          <p:spPr bwMode="auto">
            <a:xfrm>
              <a:off x="4591050" y="377098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5581650" y="3750345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9"/>
            <p:cNvSpPr>
              <a:spLocks noChangeArrowheads="1"/>
            </p:cNvSpPr>
            <p:nvPr/>
          </p:nvSpPr>
          <p:spPr bwMode="auto">
            <a:xfrm>
              <a:off x="2644775" y="31169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10"/>
            <p:cNvSpPr>
              <a:spLocks noChangeArrowheads="1"/>
            </p:cNvSpPr>
            <p:nvPr/>
          </p:nvSpPr>
          <p:spPr bwMode="auto">
            <a:xfrm>
              <a:off x="3652838" y="3094708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11"/>
            <p:cNvSpPr>
              <a:spLocks noChangeArrowheads="1"/>
            </p:cNvSpPr>
            <p:nvPr/>
          </p:nvSpPr>
          <p:spPr bwMode="auto">
            <a:xfrm>
              <a:off x="5634038" y="3034383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2697163" y="241525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13"/>
            <p:cNvSpPr>
              <a:spLocks noChangeArrowheads="1"/>
            </p:cNvSpPr>
            <p:nvPr/>
          </p:nvSpPr>
          <p:spPr bwMode="auto">
            <a:xfrm>
              <a:off x="3705225" y="2393033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14"/>
            <p:cNvSpPr>
              <a:spLocks noChangeArrowheads="1"/>
            </p:cNvSpPr>
            <p:nvPr/>
          </p:nvSpPr>
          <p:spPr bwMode="auto">
            <a:xfrm>
              <a:off x="4695825" y="23533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15"/>
            <p:cNvSpPr>
              <a:spLocks noChangeArrowheads="1"/>
            </p:cNvSpPr>
            <p:nvPr/>
          </p:nvSpPr>
          <p:spPr bwMode="auto">
            <a:xfrm>
              <a:off x="2749550" y="17437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3757613" y="17199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17"/>
            <p:cNvSpPr>
              <a:spLocks noChangeArrowheads="1"/>
            </p:cNvSpPr>
            <p:nvPr/>
          </p:nvSpPr>
          <p:spPr bwMode="auto">
            <a:xfrm>
              <a:off x="4748213" y="16818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18"/>
            <p:cNvSpPr>
              <a:spLocks noChangeArrowheads="1"/>
            </p:cNvSpPr>
            <p:nvPr/>
          </p:nvSpPr>
          <p:spPr bwMode="auto">
            <a:xfrm>
              <a:off x="5738813" y="1661195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19"/>
            <p:cNvSpPr>
              <a:spLocks noChangeArrowheads="1"/>
            </p:cNvSpPr>
            <p:nvPr/>
          </p:nvSpPr>
          <p:spPr bwMode="auto">
            <a:xfrm>
              <a:off x="2787650" y="9976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0"/>
            <p:cNvSpPr>
              <a:spLocks noChangeArrowheads="1"/>
            </p:cNvSpPr>
            <p:nvPr/>
          </p:nvSpPr>
          <p:spPr bwMode="auto">
            <a:xfrm>
              <a:off x="3795713" y="97539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21"/>
            <p:cNvSpPr>
              <a:spLocks noChangeArrowheads="1"/>
            </p:cNvSpPr>
            <p:nvPr/>
          </p:nvSpPr>
          <p:spPr bwMode="auto">
            <a:xfrm>
              <a:off x="4786313" y="93570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22"/>
            <p:cNvSpPr>
              <a:spLocks noChangeArrowheads="1"/>
            </p:cNvSpPr>
            <p:nvPr/>
          </p:nvSpPr>
          <p:spPr bwMode="auto">
            <a:xfrm>
              <a:off x="5776913" y="91507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23"/>
            <p:cNvSpPr>
              <a:spLocks noChangeArrowheads="1"/>
            </p:cNvSpPr>
            <p:nvPr/>
          </p:nvSpPr>
          <p:spPr bwMode="auto">
            <a:xfrm>
              <a:off x="6572250" y="374240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24"/>
            <p:cNvSpPr>
              <a:spLocks noChangeArrowheads="1"/>
            </p:cNvSpPr>
            <p:nvPr/>
          </p:nvSpPr>
          <p:spPr bwMode="auto">
            <a:xfrm>
              <a:off x="6624638" y="30264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25"/>
            <p:cNvSpPr>
              <a:spLocks noChangeArrowheads="1"/>
            </p:cNvSpPr>
            <p:nvPr/>
          </p:nvSpPr>
          <p:spPr bwMode="auto">
            <a:xfrm>
              <a:off x="6677025" y="2326358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26"/>
            <p:cNvSpPr>
              <a:spLocks noChangeArrowheads="1"/>
            </p:cNvSpPr>
            <p:nvPr/>
          </p:nvSpPr>
          <p:spPr bwMode="auto">
            <a:xfrm>
              <a:off x="6767513" y="9087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" name="AutoShape 27"/>
          <p:cNvSpPr>
            <a:spLocks noChangeArrowheads="1"/>
          </p:cNvSpPr>
          <p:nvPr/>
        </p:nvSpPr>
        <p:spPr bwMode="auto">
          <a:xfrm>
            <a:off x="3143250" y="3026446"/>
            <a:ext cx="1066800" cy="290513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 Box 29"/>
          <p:cNvSpPr txBox="1">
            <a:spLocks noChangeArrowheads="1"/>
          </p:cNvSpPr>
          <p:nvPr/>
        </p:nvSpPr>
        <p:spPr bwMode="auto">
          <a:xfrm>
            <a:off x="3719513" y="393290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0</a:t>
            </a:r>
          </a:p>
        </p:txBody>
      </p:sp>
      <p:sp>
        <p:nvSpPr>
          <p:cNvPr id="74" name="Oval 31"/>
          <p:cNvSpPr>
            <a:spLocks noChangeArrowheads="1"/>
          </p:cNvSpPr>
          <p:nvPr/>
        </p:nvSpPr>
        <p:spPr bwMode="auto">
          <a:xfrm>
            <a:off x="7175500" y="2348583"/>
            <a:ext cx="185738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32"/>
          <p:cNvSpPr>
            <a:spLocks noChangeArrowheads="1"/>
          </p:cNvSpPr>
          <p:nvPr/>
        </p:nvSpPr>
        <p:spPr bwMode="auto">
          <a:xfrm>
            <a:off x="8256589" y="1629445"/>
            <a:ext cx="185737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Line 33"/>
          <p:cNvSpPr>
            <a:spLocks noChangeShapeType="1"/>
          </p:cNvSpPr>
          <p:nvPr/>
        </p:nvSpPr>
        <p:spPr bwMode="auto">
          <a:xfrm flipV="1">
            <a:off x="4295775" y="1715171"/>
            <a:ext cx="4032250" cy="2182813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34"/>
          <p:cNvSpPr txBox="1">
            <a:spLocks noChangeArrowheads="1"/>
          </p:cNvSpPr>
          <p:nvPr/>
        </p:nvSpPr>
        <p:spPr bwMode="auto">
          <a:xfrm>
            <a:off x="7608889" y="1629445"/>
            <a:ext cx="1724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>
                <a:solidFill>
                  <a:srgbClr val="000000"/>
                </a:solidFill>
                <a:latin typeface="Comic Sans MS" charset="0"/>
                <a:cs typeface="Times New Roman" charset="0"/>
              </a:rPr>
              <a:t>v</a:t>
            </a:r>
            <a:r>
              <a:rPr lang="en-GB" baseline="-25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78" name="Text Box 35"/>
          <p:cNvSpPr txBox="1">
            <a:spLocks noChangeArrowheads="1"/>
          </p:cNvSpPr>
          <p:nvPr/>
        </p:nvSpPr>
        <p:spPr bwMode="auto">
          <a:xfrm>
            <a:off x="6600826" y="2421608"/>
            <a:ext cx="1724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>
                <a:solidFill>
                  <a:srgbClr val="000000"/>
                </a:solidFill>
                <a:latin typeface="Comic Sans MS" charset="0"/>
                <a:cs typeface="Times New Roman" charset="0"/>
              </a:rPr>
              <a:t>v</a:t>
            </a:r>
            <a:r>
              <a:rPr lang="en-GB" baseline="-25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80" name="Line 28"/>
          <p:cNvSpPr>
            <a:spLocks noChangeShapeType="1"/>
          </p:cNvSpPr>
          <p:nvPr/>
        </p:nvSpPr>
        <p:spPr bwMode="auto">
          <a:xfrm flipV="1">
            <a:off x="4189414" y="2408908"/>
            <a:ext cx="3100387" cy="1579562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Oval 30"/>
          <p:cNvSpPr>
            <a:spLocks noChangeArrowheads="1"/>
          </p:cNvSpPr>
          <p:nvPr/>
        </p:nvSpPr>
        <p:spPr bwMode="auto">
          <a:xfrm>
            <a:off x="4151314" y="3861470"/>
            <a:ext cx="185737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67001" y="3196308"/>
            <a:ext cx="1724025" cy="666750"/>
            <a:chOff x="1143000" y="3196308"/>
            <a:chExt cx="1724025" cy="666750"/>
          </a:xfrm>
        </p:grpSpPr>
        <p:sp>
          <p:nvSpPr>
            <p:cNvPr id="79" name="Line 36"/>
            <p:cNvSpPr>
              <a:spLocks noChangeShapeType="1"/>
            </p:cNvSpPr>
            <p:nvPr/>
          </p:nvSpPr>
          <p:spPr bwMode="auto">
            <a:xfrm flipV="1">
              <a:off x="2700338" y="3212183"/>
              <a:ext cx="1587" cy="650875"/>
            </a:xfrm>
            <a:prstGeom prst="line">
              <a:avLst/>
            </a:prstGeom>
            <a:noFill/>
            <a:ln w="57240">
              <a:solidFill>
                <a:schemeClr val="accent3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 Box 38"/>
            <p:cNvSpPr txBox="1">
              <a:spLocks noChangeArrowheads="1"/>
            </p:cNvSpPr>
            <p:nvPr/>
          </p:nvSpPr>
          <p:spPr bwMode="auto">
            <a:xfrm>
              <a:off x="1143000" y="3196308"/>
              <a:ext cx="1724025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FF00"/>
                </a:buClr>
                <a:buSzPct val="100000"/>
                <a:buFont typeface="Times New Roman" charset="0"/>
                <a:buNone/>
              </a:pPr>
              <a:r>
                <a:rPr lang="en-GB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3v</a:t>
              </a:r>
              <a:r>
                <a:rPr lang="en-GB" baseline="-25000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2</a:t>
              </a:r>
              <a:r>
                <a:rPr lang="en-GB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-4v</a:t>
              </a:r>
              <a:r>
                <a:rPr lang="en-GB" baseline="-25000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519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 bwMode="auto">
          <a:xfrm>
            <a:off x="803564" y="-455465"/>
            <a:ext cx="10566400" cy="1202716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CA" sz="3733" b="1" dirty="0">
                <a:latin typeface="Times New Roman" pitchFamily="18" charset="0"/>
              </a:rPr>
              <a:t>Quantum-Safe Cryptography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812800" y="747251"/>
            <a:ext cx="43688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CA" sz="2667" b="1" dirty="0">
                <a:latin typeface="Times New Roman" pitchFamily="18" charset="0"/>
              </a:rPr>
              <a:t>Post-Quantum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CA" sz="2667" b="1" dirty="0">
                <a:latin typeface="Times New Roman" pitchFamily="18" charset="0"/>
              </a:rPr>
              <a:t>Cryptography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112000" y="747251"/>
            <a:ext cx="42672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CA" sz="2667" b="1" dirty="0">
                <a:latin typeface="Times New Roman" pitchFamily="18" charset="0"/>
              </a:rPr>
              <a:t>Quantum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CA" sz="2667" b="1" dirty="0">
                <a:latin typeface="Times New Roman" pitchFamily="18" charset="0"/>
              </a:rPr>
              <a:t>Key Distribution (QKD)</a:t>
            </a:r>
          </a:p>
        </p:txBody>
      </p:sp>
      <p:sp>
        <p:nvSpPr>
          <p:cNvPr id="8" name="Cross 7"/>
          <p:cNvSpPr/>
          <p:nvPr/>
        </p:nvSpPr>
        <p:spPr bwMode="auto">
          <a:xfrm>
            <a:off x="5537200" y="861551"/>
            <a:ext cx="660400" cy="685800"/>
          </a:xfrm>
          <a:prstGeom prst="plus">
            <a:avLst>
              <a:gd name="adj" fmla="val 4333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 New Roman" pitchFamily="18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457201" y="1818072"/>
            <a:ext cx="5943600" cy="41039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Gotham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Gotham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Gotham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Gotham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Gotham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67" b="1" dirty="0"/>
              <a:t>goal: </a:t>
            </a:r>
            <a:br>
              <a:rPr lang="en-US" sz="1867" b="1" dirty="0"/>
            </a:br>
            <a:r>
              <a:rPr lang="en-US" sz="1867" dirty="0"/>
              <a:t>regain pre-quantum status quo</a:t>
            </a:r>
          </a:p>
          <a:p>
            <a:r>
              <a:rPr lang="en-US" sz="1800" dirty="0">
                <a:solidFill>
                  <a:srgbClr val="FF0000"/>
                </a:solidFill>
              </a:rPr>
              <a:t>Protocol security:</a:t>
            </a:r>
          </a:p>
          <a:p>
            <a:pPr marL="609585" lvl="1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complexity arguments: threat of future 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classical algorithmic attacks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quantum algorithmic attacks</a:t>
            </a:r>
          </a:p>
          <a:p>
            <a:r>
              <a:rPr lang="en-US" sz="1800" dirty="0"/>
              <a:t>Implementation security (best </a:t>
            </a:r>
            <a:r>
              <a:rPr lang="en-US" sz="1800" dirty="0" err="1"/>
              <a:t>practise</a:t>
            </a:r>
            <a:r>
              <a:rPr lang="en-US" sz="1800" dirty="0"/>
              <a:t>)</a:t>
            </a:r>
          </a:p>
          <a:p>
            <a:pPr lvl="1"/>
            <a:r>
              <a:rPr lang="en-US" sz="1400" dirty="0"/>
              <a:t>local hardware / global interface attacks</a:t>
            </a:r>
          </a:p>
          <a:p>
            <a:pPr lvl="1"/>
            <a:r>
              <a:rPr lang="en-US" sz="1400" dirty="0"/>
              <a:t>need to be exploited at time of exchange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Overall security: under threat of future technological advances </a:t>
            </a:r>
            <a:r>
              <a:rPr lang="en-US" sz="1800" b="1" dirty="0">
                <a:solidFill>
                  <a:srgbClr val="00B050"/>
                </a:solidFill>
              </a:rPr>
              <a:t>but secure against known algorithms</a:t>
            </a:r>
          </a:p>
          <a:p>
            <a:r>
              <a:rPr lang="en-US" sz="1800" dirty="0">
                <a:solidFill>
                  <a:srgbClr val="00B050"/>
                </a:solidFill>
              </a:rPr>
              <a:t>will preserve public-key cryptography features, including signatures</a:t>
            </a:r>
          </a:p>
          <a:p>
            <a:r>
              <a:rPr lang="en-US" sz="1800" dirty="0">
                <a:solidFill>
                  <a:srgbClr val="00B050"/>
                </a:solidFill>
              </a:rPr>
              <a:t>global operations</a:t>
            </a:r>
          </a:p>
          <a:p>
            <a:r>
              <a:rPr lang="en-US" sz="1800" dirty="0">
                <a:solidFill>
                  <a:srgbClr val="00B050"/>
                </a:solidFill>
              </a:rPr>
              <a:t>no additional hardware</a:t>
            </a: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6553202" y="1800204"/>
            <a:ext cx="5662633" cy="438872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Gotham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Gotham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Gotham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Gotham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Gotham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67" b="1" dirty="0"/>
              <a:t>goal:</a:t>
            </a:r>
            <a:br>
              <a:rPr lang="en-US" sz="1867" dirty="0"/>
            </a:br>
            <a:r>
              <a:rPr lang="en-US" sz="1867" dirty="0"/>
              <a:t>to deliver secret key secure against quantum computers</a:t>
            </a:r>
          </a:p>
          <a:p>
            <a:r>
              <a:rPr lang="en-US" sz="1800" dirty="0">
                <a:solidFill>
                  <a:srgbClr val="00B050"/>
                </a:solidFill>
              </a:rPr>
              <a:t>Protocol security:</a:t>
            </a:r>
          </a:p>
          <a:p>
            <a:pPr lvl="1"/>
            <a:r>
              <a:rPr lang="en-US" sz="1600" dirty="0" err="1">
                <a:solidFill>
                  <a:srgbClr val="00B050"/>
                </a:solidFill>
              </a:rPr>
              <a:t>composable</a:t>
            </a:r>
            <a:r>
              <a:rPr lang="en-US" sz="1600" dirty="0">
                <a:solidFill>
                  <a:srgbClr val="00B050"/>
                </a:solidFill>
              </a:rPr>
              <a:t> security proof  under all channel attacks</a:t>
            </a:r>
          </a:p>
          <a:p>
            <a:endParaRPr lang="en-US" sz="1400" dirty="0"/>
          </a:p>
          <a:p>
            <a:endParaRPr lang="en-US" sz="1800" dirty="0"/>
          </a:p>
          <a:p>
            <a:r>
              <a:rPr lang="en-US" sz="1800" dirty="0"/>
              <a:t>Implementation security (best </a:t>
            </a:r>
            <a:r>
              <a:rPr lang="en-US" sz="1800" dirty="0" err="1"/>
              <a:t>practise</a:t>
            </a:r>
            <a:r>
              <a:rPr lang="en-US" sz="1800" dirty="0"/>
              <a:t>)</a:t>
            </a:r>
          </a:p>
          <a:p>
            <a:pPr lvl="1"/>
            <a:r>
              <a:rPr lang="en-US" sz="1400" dirty="0"/>
              <a:t>local hardware/ global interface attacks</a:t>
            </a:r>
          </a:p>
          <a:p>
            <a:pPr lvl="1"/>
            <a:r>
              <a:rPr lang="en-US" sz="1400" dirty="0"/>
              <a:t>need to be exploited at time of exchange</a:t>
            </a:r>
          </a:p>
          <a:p>
            <a:r>
              <a:rPr lang="en-US" sz="1800" b="1" dirty="0">
                <a:solidFill>
                  <a:srgbClr val="00B050"/>
                </a:solidFill>
              </a:rPr>
              <a:t>Overall security: not under threat of future technological advances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inherently point-to-point, needs network extension</a:t>
            </a:r>
          </a:p>
          <a:p>
            <a:r>
              <a:rPr lang="en-US" sz="1800" dirty="0">
                <a:solidFill>
                  <a:srgbClr val="FF0000"/>
                </a:solidFill>
              </a:rPr>
              <a:t>gives keys, not signatures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change of hardware infrastructure required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CE0003-8C4E-D54B-B92D-BADB91C38931}"/>
              </a:ext>
            </a:extLst>
          </p:cNvPr>
          <p:cNvSpPr/>
          <p:nvPr/>
        </p:nvSpPr>
        <p:spPr>
          <a:xfrm>
            <a:off x="204479" y="6442517"/>
            <a:ext cx="8479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[closely based on slide by Norbert </a:t>
            </a:r>
            <a:r>
              <a:rPr lang="en-US" dirty="0" err="1">
                <a:solidFill>
                  <a:schemeClr val="bg1"/>
                </a:solidFill>
              </a:rPr>
              <a:t>Lutkenhaus</a:t>
            </a:r>
            <a:r>
              <a:rPr lang="en-US" dirty="0">
                <a:solidFill>
                  <a:schemeClr val="bg1"/>
                </a:solidFill>
              </a:rPr>
              <a:t>, IQC]</a:t>
            </a:r>
          </a:p>
        </p:txBody>
      </p:sp>
    </p:spTree>
    <p:extLst>
      <p:ext uri="{BB962C8B-B14F-4D97-AF65-F5344CB8AC3E}">
        <p14:creationId xmlns:p14="http://schemas.microsoft.com/office/powerpoint/2010/main" val="376178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build="p"/>
      <p:bldP spid="1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576" y="116632"/>
            <a:ext cx="10504448" cy="590972"/>
          </a:xfrm>
        </p:spPr>
        <p:txBody>
          <a:bodyPr>
            <a:normAutofit/>
          </a:bodyPr>
          <a:lstStyle/>
          <a:p>
            <a:r>
              <a:rPr lang="en-US" sz="3000" dirty="0"/>
              <a:t>How to Convince Someone of Your Presence at a Location</a:t>
            </a:r>
          </a:p>
        </p:txBody>
      </p:sp>
      <p:pic>
        <p:nvPicPr>
          <p:cNvPr id="4" name="Picture 2" descr="http://www.unmuseum.org/moonhoa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0404" y="872489"/>
            <a:ext cx="7162800" cy="547954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94188" y="2196585"/>
            <a:ext cx="405906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The Great Moon Landing Hoax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34652" y="6477000"/>
            <a:ext cx="432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http://www.unmuseum.org/moonhoax.htm</a:t>
            </a:r>
          </a:p>
        </p:txBody>
      </p:sp>
    </p:spTree>
    <p:extLst>
      <p:ext uri="{BB962C8B-B14F-4D97-AF65-F5344CB8AC3E}">
        <p14:creationId xmlns:p14="http://schemas.microsoft.com/office/powerpoint/2010/main" val="19036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31" y="-137786"/>
            <a:ext cx="8306669" cy="648076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05599" y="2717351"/>
            <a:ext cx="2378821" cy="395787"/>
          </a:xfrm>
          <a:prstGeom prst="roundRect">
            <a:avLst/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2734" y="1816294"/>
            <a:ext cx="3961320" cy="4781513"/>
          </a:xfrm>
          <a:prstGeom prst="rect">
            <a:avLst/>
          </a:prstGeom>
          <a:noFill/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 b="1" i="1">
                <a:solidFill>
                  <a:schemeClr val="tx1"/>
                </a:solidFill>
                <a:cs typeface="Arial" charset="0"/>
              </a:rPr>
              <a:t>experiments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Arial" charset="0"/>
              </a:rPr>
              <a:t>Selection of </a:t>
            </a:r>
            <a:br>
              <a:rPr lang="en-US" sz="280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Arial" charset="0"/>
              </a:rPr>
            </a:br>
            <a:r>
              <a:rPr lang="en-US" sz="280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Arial" charset="0"/>
              </a:rPr>
              <a:t>open questions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280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cs typeface="Arial" charset="0"/>
            </a:endParaRP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280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cs typeface="Arial" charset="0"/>
            </a:endParaRP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280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cs typeface="Arial" charset="0"/>
            </a:endParaRP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280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cs typeface="Arial" charset="0"/>
            </a:endParaRP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Arial" charset="0"/>
              </a:rPr>
              <a:t>Fork me on </a:t>
            </a:r>
            <a:r>
              <a:rPr lang="en-US" sz="2800" err="1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Arial" charset="0"/>
              </a:rPr>
              <a:t>github</a:t>
            </a:r>
            <a:r>
              <a:rPr lang="en-US" sz="280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Arial" charset="0"/>
              </a:rPr>
              <a:t>!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28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97280" y="87682"/>
            <a:ext cx="10058400" cy="753303"/>
          </a:xfrm>
        </p:spPr>
        <p:txBody>
          <a:bodyPr/>
          <a:lstStyle/>
          <a:p>
            <a:r>
              <a:rPr lang="en-US"/>
              <a:t>MindMap</a:t>
            </a:r>
          </a:p>
        </p:txBody>
      </p:sp>
      <p:sp>
        <p:nvSpPr>
          <p:cNvPr id="9" name="Cloud 8"/>
          <p:cNvSpPr/>
          <p:nvPr/>
        </p:nvSpPr>
        <p:spPr>
          <a:xfrm>
            <a:off x="4146115" y="357862"/>
            <a:ext cx="5091413" cy="2945269"/>
          </a:xfrm>
          <a:prstGeom prst="cloud">
            <a:avLst/>
          </a:prstGeom>
          <a:solidFill>
            <a:schemeClr val="accent1">
              <a:alpha val="48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Q advantage</a:t>
            </a:r>
          </a:p>
        </p:txBody>
      </p:sp>
      <p:sp>
        <p:nvSpPr>
          <p:cNvPr id="10" name="Cloud 9"/>
          <p:cNvSpPr/>
          <p:nvPr/>
        </p:nvSpPr>
        <p:spPr>
          <a:xfrm>
            <a:off x="4734838" y="4384110"/>
            <a:ext cx="5260931" cy="1958873"/>
          </a:xfrm>
          <a:prstGeom prst="cloud">
            <a:avLst/>
          </a:prstGeom>
          <a:solidFill>
            <a:schemeClr val="accent1">
              <a:alpha val="48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Q data</a:t>
            </a:r>
          </a:p>
        </p:txBody>
      </p:sp>
      <p:sp>
        <p:nvSpPr>
          <p:cNvPr id="11" name="Cloud 10"/>
          <p:cNvSpPr/>
          <p:nvPr/>
        </p:nvSpPr>
        <p:spPr>
          <a:xfrm>
            <a:off x="8591427" y="3182801"/>
            <a:ext cx="3520406" cy="1093504"/>
          </a:xfrm>
          <a:prstGeom prst="cloud">
            <a:avLst/>
          </a:prstGeom>
          <a:solidFill>
            <a:schemeClr val="accent1">
              <a:alpha val="48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Post Q crypto</a:t>
            </a:r>
          </a:p>
        </p:txBody>
      </p:sp>
      <p:sp>
        <p:nvSpPr>
          <p:cNvPr id="12" name="Cloud 11"/>
          <p:cNvSpPr/>
          <p:nvPr/>
        </p:nvSpPr>
        <p:spPr>
          <a:xfrm>
            <a:off x="9465151" y="87682"/>
            <a:ext cx="2987633" cy="2589669"/>
          </a:xfrm>
          <a:prstGeom prst="cloud">
            <a:avLst/>
          </a:prstGeom>
          <a:solidFill>
            <a:schemeClr val="accent1">
              <a:alpha val="48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Tools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3698" y="6427890"/>
            <a:ext cx="8479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[</a:t>
            </a:r>
            <a:r>
              <a:rPr lang="en-US">
                <a:solidFill>
                  <a:schemeClr val="bg1"/>
                </a:solidFill>
                <a:hlinkClick r:id="rId4"/>
              </a:rPr>
              <a:t>https://</a:t>
            </a:r>
            <a:r>
              <a:rPr lang="en-US" err="1">
                <a:solidFill>
                  <a:schemeClr val="bg1"/>
                </a:solidFill>
                <a:hlinkClick r:id="rId4"/>
              </a:rPr>
              <a:t>github.com</a:t>
            </a:r>
            <a:r>
              <a:rPr lang="en-US">
                <a:solidFill>
                  <a:schemeClr val="bg1"/>
                </a:solidFill>
                <a:hlinkClick r:id="rId4"/>
              </a:rPr>
              <a:t>/</a:t>
            </a:r>
            <a:r>
              <a:rPr lang="en-US" err="1">
                <a:solidFill>
                  <a:schemeClr val="bg1"/>
                </a:solidFill>
                <a:hlinkClick r:id="rId4"/>
              </a:rPr>
              <a:t>cschaffner</a:t>
            </a:r>
            <a:r>
              <a:rPr lang="en-US">
                <a:solidFill>
                  <a:schemeClr val="bg1"/>
                </a:solidFill>
                <a:hlinkClick r:id="rId4"/>
              </a:rPr>
              <a:t>/</a:t>
            </a:r>
            <a:r>
              <a:rPr lang="en-US" err="1">
                <a:solidFill>
                  <a:schemeClr val="bg1"/>
                </a:solidFill>
                <a:hlinkClick r:id="rId4"/>
              </a:rPr>
              <a:t>QCryptoMindmap</a:t>
            </a:r>
            <a:r>
              <a:rPr lang="en-US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810" y="3182801"/>
            <a:ext cx="1348327" cy="156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0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1389" y="0"/>
            <a:ext cx="8496943" cy="857232"/>
          </a:xfrm>
        </p:spPr>
        <p:txBody>
          <a:bodyPr>
            <a:normAutofit/>
          </a:bodyPr>
          <a:lstStyle/>
          <a:p>
            <a:r>
              <a:rPr lang="en-US" sz="4000" dirty="0"/>
              <a:t>Position-Based Cryptography</a:t>
            </a:r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1530193" y="871123"/>
            <a:ext cx="8429684" cy="518457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Typically, cryptographic players use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credentials</a:t>
            </a:r>
            <a:r>
              <a:rPr lang="en-US" sz="2600" dirty="0">
                <a:cs typeface="Arial" charset="0"/>
              </a:rPr>
              <a:t> such as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secret information (e.g. password or secret key)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authenticated information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biometric features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129" t="26312" b="16701"/>
          <a:stretch/>
        </p:blipFill>
        <p:spPr>
          <a:xfrm>
            <a:off x="3966187" y="4162138"/>
            <a:ext cx="3092534" cy="21363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318917" y="2887347"/>
            <a:ext cx="8640960" cy="11521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/>
              <a:t>Can </a:t>
            </a:r>
            <a:r>
              <a:rPr lang="de-CH" sz="2800" dirty="0" err="1"/>
              <a:t>the</a:t>
            </a:r>
            <a:r>
              <a:rPr lang="de-CH" sz="2800" dirty="0"/>
              <a:t> </a:t>
            </a:r>
            <a:r>
              <a:rPr lang="de-CH" sz="2800" dirty="0" err="1"/>
              <a:t>geographical</a:t>
            </a:r>
            <a:r>
              <a:rPr lang="de-CH" sz="2800" dirty="0"/>
              <a:t> </a:t>
            </a:r>
            <a:r>
              <a:rPr lang="de-CH" sz="2800" dirty="0" err="1"/>
              <a:t>location</a:t>
            </a:r>
            <a:r>
              <a:rPr lang="de-CH" sz="2800" dirty="0"/>
              <a:t> </a:t>
            </a:r>
            <a:r>
              <a:rPr lang="de-CH" sz="2800" dirty="0" err="1"/>
              <a:t>of</a:t>
            </a:r>
            <a:r>
              <a:rPr lang="de-CH" sz="2800" dirty="0"/>
              <a:t> a </a:t>
            </a:r>
            <a:r>
              <a:rPr lang="de-CH" sz="2800" dirty="0" err="1"/>
              <a:t>player</a:t>
            </a:r>
            <a:r>
              <a:rPr lang="de-CH" sz="2800" dirty="0"/>
              <a:t> </a:t>
            </a:r>
            <a:r>
              <a:rPr lang="de-CH" sz="2800" dirty="0" err="1"/>
              <a:t>be</a:t>
            </a:r>
            <a:r>
              <a:rPr lang="de-CH" sz="2800" dirty="0"/>
              <a:t> </a:t>
            </a:r>
            <a:r>
              <a:rPr lang="de-CH" sz="2800" dirty="0" err="1"/>
              <a:t>used</a:t>
            </a:r>
            <a:r>
              <a:rPr lang="de-CH" sz="2800" dirty="0"/>
              <a:t> </a:t>
            </a:r>
            <a:br>
              <a:rPr lang="de-CH" sz="2800" dirty="0"/>
            </a:br>
            <a:r>
              <a:rPr lang="de-CH" sz="2800" dirty="0" err="1"/>
              <a:t>as</a:t>
            </a:r>
            <a:r>
              <a:rPr lang="de-CH" sz="2800" dirty="0"/>
              <a:t> </a:t>
            </a:r>
            <a:r>
              <a:rPr lang="de-CH" sz="2800" dirty="0" err="1"/>
              <a:t>cryptographic</a:t>
            </a:r>
            <a:r>
              <a:rPr lang="de-CH" sz="2800" dirty="0"/>
              <a:t> </a:t>
            </a:r>
            <a:r>
              <a:rPr lang="de-CH" sz="2800" dirty="0" err="1"/>
              <a:t>credential</a:t>
            </a:r>
            <a:r>
              <a:rPr lang="de-CH" sz="2800" dirty="0"/>
              <a:t> ?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6" name="Picture 40" descr="BS00996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040216" y="2060849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2361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999087" y="-20521"/>
            <a:ext cx="8496943" cy="857232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Position-Based Cryptography</a:t>
            </a:r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1487488" y="2348879"/>
            <a:ext cx="8429684" cy="3672408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Possible Applications: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Launching-missile command comes </a:t>
            </a:r>
            <a:br>
              <a:rPr lang="en-US" sz="2600" dirty="0">
                <a:cs typeface="Arial" charset="0"/>
              </a:rPr>
            </a:br>
            <a:r>
              <a:rPr lang="en-US" sz="2600" dirty="0">
                <a:cs typeface="Arial" charset="0"/>
              </a:rPr>
              <a:t>from within your military headquarters</a:t>
            </a: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Talking to the correct assembly</a:t>
            </a: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Pizza-delivery problem / </a:t>
            </a:r>
            <a:br>
              <a:rPr lang="en-US" sz="2600" dirty="0">
                <a:cs typeface="Arial" charset="0"/>
              </a:rPr>
            </a:br>
            <a:r>
              <a:rPr lang="en-US" sz="2600" dirty="0">
                <a:cs typeface="Arial" charset="0"/>
              </a:rPr>
              <a:t>avoid fake calls to emergency services</a:t>
            </a: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…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75520" y="836711"/>
            <a:ext cx="8640960" cy="12961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/>
              <a:t>Can </a:t>
            </a:r>
            <a:r>
              <a:rPr lang="de-CH" sz="3200" dirty="0" err="1"/>
              <a:t>the</a:t>
            </a:r>
            <a:r>
              <a:rPr lang="de-CH" sz="3200" dirty="0"/>
              <a:t> </a:t>
            </a:r>
            <a:r>
              <a:rPr lang="de-CH" sz="3200" dirty="0" err="1"/>
              <a:t>geographical</a:t>
            </a:r>
            <a:r>
              <a:rPr lang="de-CH" sz="3200" dirty="0"/>
              <a:t> </a:t>
            </a:r>
            <a:r>
              <a:rPr lang="de-CH" sz="3200" dirty="0" err="1"/>
              <a:t>location</a:t>
            </a:r>
            <a:r>
              <a:rPr lang="de-CH" sz="3200" dirty="0"/>
              <a:t> </a:t>
            </a:r>
            <a:r>
              <a:rPr lang="de-CH" sz="3200" dirty="0" err="1"/>
              <a:t>of</a:t>
            </a:r>
            <a:r>
              <a:rPr lang="de-CH" sz="3200" dirty="0"/>
              <a:t> a </a:t>
            </a:r>
            <a:r>
              <a:rPr lang="de-CH" sz="3200" dirty="0" err="1"/>
              <a:t>player</a:t>
            </a:r>
            <a:r>
              <a:rPr lang="de-CH" sz="3200" dirty="0"/>
              <a:t> </a:t>
            </a:r>
            <a:r>
              <a:rPr lang="de-CH" sz="3200" dirty="0" err="1"/>
              <a:t>be</a:t>
            </a:r>
            <a:r>
              <a:rPr lang="de-CH" sz="3200" dirty="0"/>
              <a:t> </a:t>
            </a:r>
            <a:r>
              <a:rPr lang="de-CH" sz="3200" dirty="0" err="1"/>
              <a:t>used</a:t>
            </a:r>
            <a:r>
              <a:rPr lang="de-CH" sz="3200" dirty="0"/>
              <a:t> </a:t>
            </a:r>
            <a:r>
              <a:rPr lang="de-CH" sz="3200" dirty="0" err="1"/>
              <a:t>as</a:t>
            </a:r>
            <a:r>
              <a:rPr lang="de-CH" sz="3200" dirty="0"/>
              <a:t> </a:t>
            </a:r>
            <a:r>
              <a:rPr lang="de-CH" sz="3200" dirty="0" err="1"/>
              <a:t>sole</a:t>
            </a:r>
            <a:r>
              <a:rPr lang="de-CH" sz="3200" dirty="0"/>
              <a:t> </a:t>
            </a:r>
            <a:r>
              <a:rPr lang="de-CH" sz="3200" dirty="0" err="1"/>
              <a:t>cryptographic</a:t>
            </a:r>
            <a:r>
              <a:rPr lang="de-CH" sz="3200" dirty="0"/>
              <a:t> </a:t>
            </a:r>
            <a:r>
              <a:rPr lang="de-CH" sz="3200" dirty="0" err="1"/>
              <a:t>credential</a:t>
            </a:r>
            <a:r>
              <a:rPr lang="de-CH" sz="3200" dirty="0"/>
              <a:t> ?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5" name="Picture 2" descr="http://www.unmuseum.org/moonho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4192" y="2276871"/>
            <a:ext cx="2635588" cy="201622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4509120"/>
            <a:ext cx="2771800" cy="20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187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66245" y="-47867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/>
              <a:t>Basic task: Position Verification</a:t>
            </a:r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858643" y="3096344"/>
            <a:ext cx="10526751" cy="350100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err="1">
                <a:cs typeface="Arial" charset="0"/>
              </a:rPr>
              <a:t>Prover</a:t>
            </a:r>
            <a:r>
              <a:rPr lang="en-US" sz="2800" dirty="0">
                <a:cs typeface="Arial" charset="0"/>
              </a:rPr>
              <a:t> wants to convince verifiers that she is at a </a:t>
            </a:r>
            <a:r>
              <a:rPr lang="en-US" sz="2800" dirty="0">
                <a:solidFill>
                  <a:srgbClr val="0000FF"/>
                </a:solidFill>
                <a:cs typeface="Arial" charset="0"/>
              </a:rPr>
              <a:t>particular position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no </a:t>
            </a:r>
            <a:r>
              <a:rPr lang="en-US" sz="2800" dirty="0">
                <a:solidFill>
                  <a:srgbClr val="FF0000"/>
                </a:solidFill>
                <a:cs typeface="Arial" charset="0"/>
              </a:rPr>
              <a:t>coalition of (fake) </a:t>
            </a:r>
            <a:r>
              <a:rPr lang="en-US" sz="2800" dirty="0" err="1">
                <a:solidFill>
                  <a:srgbClr val="FF0000"/>
                </a:solidFill>
                <a:cs typeface="Arial" charset="0"/>
              </a:rPr>
              <a:t>provers</a:t>
            </a:r>
            <a:r>
              <a:rPr lang="en-US" sz="2800" dirty="0">
                <a:cs typeface="Arial" charset="0"/>
              </a:rPr>
              <a:t>, i.e. not at the claimed position, can convince verifiers</a:t>
            </a:r>
            <a:endParaRPr lang="en-US" sz="2600" dirty="0"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800" dirty="0">
                <a:cs typeface="Arial" charset="0"/>
              </a:rPr>
              <a:t>assumptions:	</a:t>
            </a:r>
            <a:r>
              <a:rPr lang="en-US" sz="1600" dirty="0">
                <a:solidFill>
                  <a:schemeClr val="accent1"/>
                </a:solidFill>
                <a:cs typeface="Arial" charset="0"/>
                <a:sym typeface="Wingdings"/>
              </a:rPr>
              <a:t></a:t>
            </a:r>
            <a:r>
              <a:rPr lang="en-US" sz="2800" dirty="0">
                <a:cs typeface="Arial" charset="0"/>
                <a:sym typeface="Wingdings"/>
              </a:rPr>
              <a:t>  </a:t>
            </a:r>
            <a:r>
              <a:rPr lang="en-US" sz="2600" dirty="0">
                <a:cs typeface="Arial" charset="0"/>
              </a:rPr>
              <a:t>communication at speed of light</a:t>
            </a:r>
          </a:p>
          <a:p>
            <a:pPr marL="3086100" lvl="6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"/>
              <a:defRPr/>
            </a:pPr>
            <a:r>
              <a:rPr lang="en-US" sz="2600" dirty="0">
                <a:cs typeface="Arial" charset="0"/>
              </a:rPr>
              <a:t>instantaneous computation</a:t>
            </a:r>
          </a:p>
          <a:p>
            <a:pPr marL="3086100" lvl="6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verifiers can coordinate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800" dirty="0">
              <a:cs typeface="Arial" charset="0"/>
            </a:endParaRPr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2423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1919536" y="912189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3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Verifier1</a:t>
              </a: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9048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4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Verifier2</a:t>
              </a: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5609430" y="980728"/>
            <a:ext cx="1494682" cy="2075458"/>
            <a:chOff x="4085430" y="980728"/>
            <a:chExt cx="1494682" cy="207545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30" y="980728"/>
              <a:ext cx="1062634" cy="124225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6168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4" name="Group 37"/>
          <p:cNvGrpSpPr/>
          <p:nvPr/>
        </p:nvGrpSpPr>
        <p:grpSpPr>
          <a:xfrm>
            <a:off x="7321376" y="1278566"/>
            <a:ext cx="1006872" cy="1293312"/>
            <a:chOff x="2483768" y="1275060"/>
            <a:chExt cx="1006872" cy="1293312"/>
          </a:xfrm>
        </p:grpSpPr>
        <p:pic>
          <p:nvPicPr>
            <p:cNvPr id="25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27" name="Group 38"/>
          <p:cNvGrpSpPr/>
          <p:nvPr/>
        </p:nvGrpSpPr>
        <p:grpSpPr>
          <a:xfrm>
            <a:off x="4101342" y="1052736"/>
            <a:ext cx="898460" cy="1519142"/>
            <a:chOff x="5815222" y="1049230"/>
            <a:chExt cx="898460" cy="151914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222" y="1049230"/>
              <a:ext cx="898460" cy="1155634"/>
            </a:xfrm>
            <a:prstGeom prst="rect">
              <a:avLst/>
            </a:prstGeom>
          </p:spPr>
        </p:pic>
        <p:sp>
          <p:nvSpPr>
            <p:cNvPr id="29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02796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02349" y="116632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/>
              <a:t>Position Verification: First Try</a:t>
            </a:r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2423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1919536" y="912189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9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Verifier1</a:t>
              </a: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9048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10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Verifier2</a:t>
              </a: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5591944" y="961034"/>
            <a:ext cx="1512168" cy="2095152"/>
            <a:chOff x="4067944" y="961034"/>
            <a:chExt cx="1512168" cy="209515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961034"/>
              <a:ext cx="1002681" cy="1276915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6168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7032104" y="3212976"/>
            <a:ext cx="2592288" cy="678052"/>
            <a:chOff x="5508104" y="3212976"/>
            <a:chExt cx="2592288" cy="67805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0" name="Picture 39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69" name="Group 68"/>
          <p:cNvGrpSpPr/>
          <p:nvPr/>
        </p:nvGrpSpPr>
        <p:grpSpPr>
          <a:xfrm>
            <a:off x="2495600" y="3083951"/>
            <a:ext cx="2880320" cy="807077"/>
            <a:chOff x="971600" y="3083950"/>
            <a:chExt cx="2880320" cy="807077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39" name="Picture 38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2" name="Group 71"/>
          <p:cNvGrpSpPr/>
          <p:nvPr/>
        </p:nvGrpSpPr>
        <p:grpSpPr>
          <a:xfrm>
            <a:off x="2567608" y="4293792"/>
            <a:ext cx="2808312" cy="719385"/>
            <a:chOff x="1043608" y="4293791"/>
            <a:chExt cx="2808312" cy="719385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6" name="Picture 45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79263" y="4410990"/>
              <a:ext cx="238872" cy="16945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6" name="Group 75"/>
          <p:cNvGrpSpPr/>
          <p:nvPr/>
        </p:nvGrpSpPr>
        <p:grpSpPr>
          <a:xfrm>
            <a:off x="6960096" y="4350115"/>
            <a:ext cx="2736304" cy="792088"/>
            <a:chOff x="5436096" y="4350115"/>
            <a:chExt cx="2736304" cy="792088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9" name="Picture 4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22143" y="4485312"/>
              <a:ext cx="170137" cy="23983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76"/>
          <p:cNvGrpSpPr/>
          <p:nvPr/>
        </p:nvGrpSpPr>
        <p:grpSpPr>
          <a:xfrm>
            <a:off x="4511824" y="3645024"/>
            <a:ext cx="383228" cy="864096"/>
            <a:chOff x="2987824" y="3645024"/>
            <a:chExt cx="383228" cy="864096"/>
          </a:xfrm>
        </p:grpSpPr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2987824" y="3645024"/>
              <a:ext cx="0" cy="8640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8" name="Picture 57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131498" y="4005064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9" name="Line 7"/>
          <p:cNvSpPr>
            <a:spLocks noChangeShapeType="1"/>
          </p:cNvSpPr>
          <p:nvPr/>
        </p:nvSpPr>
        <p:spPr bwMode="auto">
          <a:xfrm flipH="1">
            <a:off x="2567608" y="4509120"/>
            <a:ext cx="1944216" cy="504056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7426708" y="3717032"/>
            <a:ext cx="325476" cy="864096"/>
            <a:chOff x="5902708" y="3717032"/>
            <a:chExt cx="325476" cy="864096"/>
          </a:xfrm>
        </p:grpSpPr>
        <p:sp>
          <p:nvSpPr>
            <p:cNvPr id="60" name="Line 7"/>
            <p:cNvSpPr>
              <a:spLocks noChangeShapeType="1"/>
            </p:cNvSpPr>
            <p:nvPr/>
          </p:nvSpPr>
          <p:spPr bwMode="auto">
            <a:xfrm>
              <a:off x="6228184" y="3717032"/>
              <a:ext cx="0" cy="8640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4" name="Picture 63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02708" y="4077072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6" name="Line 7"/>
          <p:cNvSpPr>
            <a:spLocks noChangeShapeType="1"/>
          </p:cNvSpPr>
          <p:nvPr/>
        </p:nvSpPr>
        <p:spPr bwMode="auto">
          <a:xfrm>
            <a:off x="7727950" y="4572000"/>
            <a:ext cx="1968450" cy="570202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7" name="Arc 66"/>
          <p:cNvSpPr/>
          <p:nvPr/>
        </p:nvSpPr>
        <p:spPr>
          <a:xfrm>
            <a:off x="5303912" y="3933056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8" name="Arc 67"/>
          <p:cNvSpPr/>
          <p:nvPr/>
        </p:nvSpPr>
        <p:spPr>
          <a:xfrm flipH="1">
            <a:off x="6384032" y="3948296"/>
            <a:ext cx="720080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87" name="Group 86"/>
          <p:cNvGrpSpPr/>
          <p:nvPr/>
        </p:nvGrpSpPr>
        <p:grpSpPr>
          <a:xfrm>
            <a:off x="1775520" y="2564904"/>
            <a:ext cx="792088" cy="3168352"/>
            <a:chOff x="251520" y="2420888"/>
            <a:chExt cx="792088" cy="3168352"/>
          </a:xfrm>
        </p:grpSpPr>
        <p:sp>
          <p:nvSpPr>
            <p:cNvPr id="80" name="Line 7"/>
            <p:cNvSpPr>
              <a:spLocks noChangeShapeType="1"/>
            </p:cNvSpPr>
            <p:nvPr/>
          </p:nvSpPr>
          <p:spPr bwMode="auto">
            <a:xfrm>
              <a:off x="251520" y="2420888"/>
              <a:ext cx="0" cy="316835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1520" y="3573016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time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47528" y="4509121"/>
            <a:ext cx="575292" cy="10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840416" y="4653137"/>
            <a:ext cx="575292" cy="10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0" name="Group 37"/>
          <p:cNvGrpSpPr/>
          <p:nvPr/>
        </p:nvGrpSpPr>
        <p:grpSpPr>
          <a:xfrm>
            <a:off x="7321376" y="1278566"/>
            <a:ext cx="1006872" cy="1293312"/>
            <a:chOff x="2483768" y="1275060"/>
            <a:chExt cx="1006872" cy="1293312"/>
          </a:xfrm>
        </p:grpSpPr>
        <p:pic>
          <p:nvPicPr>
            <p:cNvPr id="51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5" name="Group 38"/>
          <p:cNvGrpSpPr/>
          <p:nvPr/>
        </p:nvGrpSpPr>
        <p:grpSpPr>
          <a:xfrm>
            <a:off x="4101344" y="1052736"/>
            <a:ext cx="898459" cy="1519142"/>
            <a:chOff x="5815223" y="1049230"/>
            <a:chExt cx="898459" cy="151914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223" y="1049230"/>
              <a:ext cx="898459" cy="1155634"/>
            </a:xfrm>
            <a:prstGeom prst="rect">
              <a:avLst/>
            </a:prstGeom>
          </p:spPr>
        </p:pic>
        <p:sp>
          <p:nvSpPr>
            <p:cNvPr id="63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79" name="Content Placeholder 1"/>
          <p:cNvSpPr txBox="1">
            <a:spLocks/>
          </p:cNvSpPr>
          <p:nvPr/>
        </p:nvSpPr>
        <p:spPr>
          <a:xfrm>
            <a:off x="2567608" y="5589240"/>
            <a:ext cx="6768752" cy="6480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distance bounding [Brands </a:t>
            </a:r>
            <a:r>
              <a:rPr lang="en-US" sz="2800" dirty="0" err="1">
                <a:cs typeface="Arial" charset="0"/>
              </a:rPr>
              <a:t>Chaum</a:t>
            </a:r>
            <a:r>
              <a:rPr lang="en-US" sz="2800" dirty="0">
                <a:cs typeface="Arial" charset="0"/>
              </a:rPr>
              <a:t> ‘93]</a:t>
            </a:r>
            <a:endParaRPr lang="en-US" sz="2800" dirty="0">
              <a:latin typeface="cmmi1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latin typeface="cmmi1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88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9" grpId="0" animBg="1"/>
      <p:bldP spid="66" grpId="0" animBg="1"/>
      <p:bldP spid="67" grpId="0" animBg="1"/>
      <p:bldP spid="68" grpId="0" animBg="1"/>
      <p:bldP spid="7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02349" y="51488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/>
              <a:t>Position Verification: Second Try</a:t>
            </a:r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2423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1919536" y="912189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1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Verifier1</a:t>
              </a: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9048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1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Verifier2</a:t>
              </a: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5663952" y="980728"/>
            <a:ext cx="1440160" cy="2075458"/>
            <a:chOff x="4139952" y="980728"/>
            <a:chExt cx="1440160" cy="207545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980728"/>
              <a:ext cx="1008112" cy="1283831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6168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>
            <a:off x="2567608" y="4293792"/>
            <a:ext cx="2808312" cy="719385"/>
            <a:chOff x="1043608" y="4293791"/>
            <a:chExt cx="2808312" cy="719385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0" name="Picture 49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13631" y="4410991"/>
              <a:ext cx="170137" cy="17013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80"/>
          <p:cNvGrpSpPr/>
          <p:nvPr/>
        </p:nvGrpSpPr>
        <p:grpSpPr>
          <a:xfrm>
            <a:off x="6960096" y="4350115"/>
            <a:ext cx="2736304" cy="792088"/>
            <a:chOff x="5436096" y="4350115"/>
            <a:chExt cx="2736304" cy="792088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1" name="Picture 50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4379411"/>
              <a:ext cx="170821" cy="27372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9" name="Group 78"/>
          <p:cNvGrpSpPr/>
          <p:nvPr/>
        </p:nvGrpSpPr>
        <p:grpSpPr>
          <a:xfrm>
            <a:off x="5447928" y="3501008"/>
            <a:ext cx="1440160" cy="1224136"/>
            <a:chOff x="3923928" y="3501008"/>
            <a:chExt cx="1440160" cy="1224136"/>
          </a:xfrm>
        </p:grpSpPr>
        <p:sp>
          <p:nvSpPr>
            <p:cNvPr id="41" name="Rounded Rectangle 40"/>
            <p:cNvSpPr/>
            <p:nvPr/>
          </p:nvSpPr>
          <p:spPr>
            <a:xfrm>
              <a:off x="3923928" y="3501008"/>
              <a:ext cx="1440160" cy="12241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8" name="Picture 37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068283" y="3717032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6" name="Group 85"/>
          <p:cNvGrpSpPr/>
          <p:nvPr/>
        </p:nvGrpSpPr>
        <p:grpSpPr>
          <a:xfrm>
            <a:off x="4079776" y="4725144"/>
            <a:ext cx="1440160" cy="1224136"/>
            <a:chOff x="2555776" y="4725144"/>
            <a:chExt cx="1440160" cy="1224136"/>
          </a:xfrm>
        </p:grpSpPr>
        <p:sp>
          <p:nvSpPr>
            <p:cNvPr id="36" name="Rounded Rectangle 35"/>
            <p:cNvSpPr/>
            <p:nvPr/>
          </p:nvSpPr>
          <p:spPr>
            <a:xfrm>
              <a:off x="2555776" y="4725144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7" name="Picture 36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00131" y="4941168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7" name="Group 86"/>
          <p:cNvGrpSpPr/>
          <p:nvPr/>
        </p:nvGrpSpPr>
        <p:grpSpPr>
          <a:xfrm>
            <a:off x="6816080" y="4797152"/>
            <a:ext cx="1440160" cy="1224136"/>
            <a:chOff x="5292080" y="4797152"/>
            <a:chExt cx="1440160" cy="1224136"/>
          </a:xfrm>
        </p:grpSpPr>
        <p:sp>
          <p:nvSpPr>
            <p:cNvPr id="43" name="Rounded Rectangle 42"/>
            <p:cNvSpPr/>
            <p:nvPr/>
          </p:nvSpPr>
          <p:spPr>
            <a:xfrm>
              <a:off x="5292080" y="4797152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45" name="Picture 44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36435" y="5013176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2" name="Group 81"/>
          <p:cNvGrpSpPr/>
          <p:nvPr/>
        </p:nvGrpSpPr>
        <p:grpSpPr>
          <a:xfrm>
            <a:off x="4079776" y="3717032"/>
            <a:ext cx="360040" cy="720080"/>
            <a:chOff x="2627784" y="3717032"/>
            <a:chExt cx="360040" cy="720080"/>
          </a:xfrm>
        </p:grpSpPr>
        <p:sp>
          <p:nvSpPr>
            <p:cNvPr id="49" name="Line 7"/>
            <p:cNvSpPr>
              <a:spLocks noChangeShapeType="1"/>
            </p:cNvSpPr>
            <p:nvPr/>
          </p:nvSpPr>
          <p:spPr bwMode="auto">
            <a:xfrm>
              <a:off x="2987824" y="371703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7" name="Picture 5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627784" y="386104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5" name="Group 84"/>
          <p:cNvGrpSpPr/>
          <p:nvPr/>
        </p:nvGrpSpPr>
        <p:grpSpPr>
          <a:xfrm>
            <a:off x="7752185" y="3789040"/>
            <a:ext cx="242433" cy="720080"/>
            <a:chOff x="6228184" y="3789040"/>
            <a:chExt cx="242433" cy="720080"/>
          </a:xfrm>
        </p:grpSpPr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6228184" y="3789040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8" name="Picture 57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300192" y="3933056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8" name="Group 77"/>
          <p:cNvGrpSpPr/>
          <p:nvPr/>
        </p:nvGrpSpPr>
        <p:grpSpPr>
          <a:xfrm>
            <a:off x="7032104" y="3212976"/>
            <a:ext cx="2592288" cy="678052"/>
            <a:chOff x="5508104" y="3212976"/>
            <a:chExt cx="2592288" cy="67805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6" name="Picture 65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76"/>
          <p:cNvGrpSpPr/>
          <p:nvPr/>
        </p:nvGrpSpPr>
        <p:grpSpPr>
          <a:xfrm>
            <a:off x="2495600" y="3083951"/>
            <a:ext cx="2880320" cy="807077"/>
            <a:chOff x="971600" y="3083950"/>
            <a:chExt cx="2880320" cy="807077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7" name="Picture 66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8" name="Line 7"/>
          <p:cNvSpPr>
            <a:spLocks noChangeShapeType="1"/>
          </p:cNvSpPr>
          <p:nvPr/>
        </p:nvSpPr>
        <p:spPr bwMode="auto">
          <a:xfrm flipH="1">
            <a:off x="2567608" y="4552950"/>
            <a:ext cx="1794842" cy="460226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7874000" y="4616450"/>
            <a:ext cx="1835150" cy="533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83" name="Group 82"/>
          <p:cNvGrpSpPr/>
          <p:nvPr/>
        </p:nvGrpSpPr>
        <p:grpSpPr>
          <a:xfrm>
            <a:off x="4419600" y="3573016"/>
            <a:ext cx="3359150" cy="1005334"/>
            <a:chOff x="2895600" y="3573016"/>
            <a:chExt cx="3359150" cy="1005334"/>
          </a:xfrm>
        </p:grpSpPr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2895600" y="3632200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9" name="Picture 5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491880" y="3573016"/>
              <a:ext cx="239554" cy="16994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3" name="Picture 6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868144" y="422108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4" name="Group 83"/>
          <p:cNvGrpSpPr/>
          <p:nvPr/>
        </p:nvGrpSpPr>
        <p:grpSpPr>
          <a:xfrm>
            <a:off x="4445000" y="3501008"/>
            <a:ext cx="3307184" cy="1026542"/>
            <a:chOff x="2921000" y="3501008"/>
            <a:chExt cx="3307184" cy="1026542"/>
          </a:xfrm>
        </p:grpSpPr>
        <p:sp>
          <p:nvSpPr>
            <p:cNvPr id="55" name="Line 7"/>
            <p:cNvSpPr>
              <a:spLocks noChangeShapeType="1"/>
            </p:cNvSpPr>
            <p:nvPr/>
          </p:nvSpPr>
          <p:spPr bwMode="auto">
            <a:xfrm flipH="1">
              <a:off x="2921000" y="3717032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0" name="Picture 5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580112" y="3501008"/>
              <a:ext cx="170425" cy="24023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4" name="Picture 63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275856" y="4077072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1" name="Group 37"/>
          <p:cNvGrpSpPr/>
          <p:nvPr/>
        </p:nvGrpSpPr>
        <p:grpSpPr>
          <a:xfrm>
            <a:off x="7246888" y="1278566"/>
            <a:ext cx="1006872" cy="1293312"/>
            <a:chOff x="2483768" y="1275060"/>
            <a:chExt cx="1006872" cy="1293312"/>
          </a:xfrm>
        </p:grpSpPr>
        <p:pic>
          <p:nvPicPr>
            <p:cNvPr id="72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88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9" name="Group 38"/>
          <p:cNvGrpSpPr/>
          <p:nvPr/>
        </p:nvGrpSpPr>
        <p:grpSpPr>
          <a:xfrm>
            <a:off x="4007768" y="1028186"/>
            <a:ext cx="917546" cy="1543692"/>
            <a:chOff x="5796136" y="1024680"/>
            <a:chExt cx="917546" cy="1543692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91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76" name="Rounded Rectangle 75"/>
          <p:cNvSpPr/>
          <p:nvPr/>
        </p:nvSpPr>
        <p:spPr>
          <a:xfrm>
            <a:off x="2063552" y="5445224"/>
            <a:ext cx="8352928" cy="12515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err="1"/>
              <a:t>position</a:t>
            </a:r>
            <a:r>
              <a:rPr lang="de-CH" sz="3200" dirty="0"/>
              <a:t> </a:t>
            </a:r>
            <a:r>
              <a:rPr lang="de-CH" sz="3200" dirty="0" err="1"/>
              <a:t>verification</a:t>
            </a:r>
            <a:r>
              <a:rPr lang="de-CH" sz="3200" dirty="0"/>
              <a:t> </a:t>
            </a:r>
            <a:r>
              <a:rPr lang="de-CH" sz="3200" dirty="0" err="1"/>
              <a:t>is</a:t>
            </a:r>
            <a:r>
              <a:rPr lang="de-CH" sz="3200" dirty="0"/>
              <a:t> </a:t>
            </a:r>
            <a:r>
              <a:rPr lang="de-CH" sz="3200" dirty="0" err="1"/>
              <a:t>classically</a:t>
            </a:r>
            <a:r>
              <a:rPr lang="de-CH" sz="3200" dirty="0"/>
              <a:t> </a:t>
            </a:r>
            <a:r>
              <a:rPr lang="de-CH" sz="3200" dirty="0" err="1"/>
              <a:t>impossible</a:t>
            </a:r>
            <a:r>
              <a:rPr lang="de-CH" sz="3200" dirty="0"/>
              <a:t> !</a:t>
            </a:r>
          </a:p>
          <a:p>
            <a:pPr marL="342900" indent="-342900" algn="ctr">
              <a:spcBef>
                <a:spcPct val="20000"/>
              </a:spcBef>
              <a:buClr>
                <a:srgbClr val="4F81BD"/>
              </a:buClr>
              <a:buSzPct val="65000"/>
              <a:defRPr/>
            </a:pPr>
            <a:r>
              <a:rPr lang="de-CH" sz="2000" dirty="0">
                <a:solidFill>
                  <a:schemeClr val="bg1"/>
                </a:solidFill>
                <a:cs typeface="Arial" charset="0"/>
              </a:rPr>
              <a:t>[</a:t>
            </a:r>
            <a:r>
              <a:rPr lang="en-US" sz="2000" dirty="0" err="1">
                <a:solidFill>
                  <a:schemeClr val="bg1"/>
                </a:solidFill>
                <a:cs typeface="Arial" charset="0"/>
              </a:rPr>
              <a:t>Chandran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cs typeface="Arial" charset="0"/>
              </a:rPr>
              <a:t>Goyal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 Moriarty </a:t>
            </a:r>
            <a:r>
              <a:rPr lang="en-US" sz="2000" dirty="0" err="1">
                <a:solidFill>
                  <a:schemeClr val="bg1"/>
                </a:solidFill>
                <a:cs typeface="Arial" charset="0"/>
              </a:rPr>
              <a:t>Ostrovsky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:  CRYPTO </a:t>
            </a:r>
            <a:r>
              <a:rPr lang="fr-FR" sz="2000" dirty="0">
                <a:solidFill>
                  <a:schemeClr val="bg1"/>
                </a:solidFill>
                <a:cs typeface="Arial" charset="0"/>
              </a:rPr>
              <a:t>’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09]</a:t>
            </a:r>
          </a:p>
        </p:txBody>
      </p:sp>
    </p:spTree>
    <p:extLst>
      <p:ext uri="{BB962C8B-B14F-4D97-AF65-F5344CB8AC3E}">
        <p14:creationId xmlns:p14="http://schemas.microsoft.com/office/powerpoint/2010/main" val="2667096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8" grpId="0" animBg="1"/>
      <p:bldP spid="69" grpId="0" animBg="1"/>
      <p:bldP spid="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6876" y="-50112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/>
              <a:t>Equivalent Attacking Game</a:t>
            </a:r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2698595" y="4437112"/>
            <a:ext cx="5845677" cy="17281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independent messages </a:t>
            </a:r>
            <a:r>
              <a:rPr lang="en-US" sz="2800" dirty="0">
                <a:solidFill>
                  <a:srgbClr val="FF0000"/>
                </a:solidFill>
                <a:latin typeface="Calibri"/>
                <a:cs typeface="Arial" charset="0"/>
              </a:rPr>
              <a:t>m</a:t>
            </a:r>
            <a:r>
              <a:rPr lang="en-US" sz="2800" baseline="-25000" dirty="0">
                <a:solidFill>
                  <a:srgbClr val="FF0000"/>
                </a:solidFill>
                <a:latin typeface="Calibri"/>
                <a:cs typeface="Arial" charset="0"/>
              </a:rPr>
              <a:t>x</a:t>
            </a:r>
            <a:r>
              <a:rPr lang="en-US" sz="2800" dirty="0">
                <a:cs typeface="Arial" charset="0"/>
              </a:rPr>
              <a:t> and </a:t>
            </a:r>
            <a:r>
              <a:rPr lang="en-US" sz="2800" dirty="0">
                <a:solidFill>
                  <a:srgbClr val="FF0000"/>
                </a:solidFill>
                <a:latin typeface="Calibri"/>
                <a:cs typeface="Arial" charset="0"/>
              </a:rPr>
              <a:t>m</a:t>
            </a:r>
            <a:r>
              <a:rPr lang="en-US" sz="2800" baseline="-25000" dirty="0">
                <a:solidFill>
                  <a:srgbClr val="FF0000"/>
                </a:solidFill>
                <a:latin typeface="Calibri"/>
                <a:cs typeface="Arial" charset="0"/>
              </a:rPr>
              <a:t>y</a:t>
            </a:r>
            <a:r>
              <a:rPr lang="en-US" sz="2800" dirty="0">
                <a:cs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FF"/>
                </a:solidFill>
                <a:cs typeface="Arial" charset="0"/>
              </a:rPr>
              <a:t>copying</a:t>
            </a:r>
            <a:r>
              <a:rPr lang="en-US" sz="2800" dirty="0">
                <a:cs typeface="Arial" charset="0"/>
              </a:rPr>
              <a:t> classical information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00"/>
                </a:solidFill>
                <a:cs typeface="Arial" charset="0"/>
              </a:rPr>
              <a:t>this is </a:t>
            </a:r>
            <a:r>
              <a:rPr lang="en-US" sz="2800" dirty="0">
                <a:solidFill>
                  <a:srgbClr val="FF0000"/>
                </a:solidFill>
                <a:cs typeface="Arial" charset="0"/>
              </a:rPr>
              <a:t>impossible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quantumly</a:t>
            </a:r>
            <a:endParaRPr lang="en-US" sz="2800" dirty="0">
              <a:latin typeface="cmmi1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724812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22" y="836712"/>
            <a:ext cx="842476" cy="1083626"/>
          </a:xfrm>
          <a:prstGeom prst="rect">
            <a:avLst/>
          </a:prstGeom>
        </p:spPr>
      </p:pic>
      <p:grpSp>
        <p:nvGrpSpPr>
          <p:cNvPr id="136" name="Group 135"/>
          <p:cNvGrpSpPr/>
          <p:nvPr/>
        </p:nvGrpSpPr>
        <p:grpSpPr>
          <a:xfrm>
            <a:off x="2567608" y="3141664"/>
            <a:ext cx="2808312" cy="719385"/>
            <a:chOff x="1043608" y="4293791"/>
            <a:chExt cx="2808312" cy="719385"/>
          </a:xfrm>
        </p:grpSpPr>
        <p:sp>
          <p:nvSpPr>
            <p:cNvPr id="137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38" name="Picture 137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13631" y="4410991"/>
              <a:ext cx="170137" cy="17013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42" name="Group 141"/>
          <p:cNvGrpSpPr/>
          <p:nvPr/>
        </p:nvGrpSpPr>
        <p:grpSpPr>
          <a:xfrm>
            <a:off x="6960096" y="3197987"/>
            <a:ext cx="2736304" cy="792088"/>
            <a:chOff x="5436096" y="4350115"/>
            <a:chExt cx="2736304" cy="792088"/>
          </a:xfrm>
        </p:grpSpPr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63" name="Picture 162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4379411"/>
              <a:ext cx="170821" cy="27372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64" name="Group 163"/>
          <p:cNvGrpSpPr/>
          <p:nvPr/>
        </p:nvGrpSpPr>
        <p:grpSpPr>
          <a:xfrm>
            <a:off x="5375920" y="836712"/>
            <a:ext cx="1440160" cy="1224136"/>
            <a:chOff x="2555776" y="4725144"/>
            <a:chExt cx="1440160" cy="1224136"/>
          </a:xfrm>
        </p:grpSpPr>
        <p:sp>
          <p:nvSpPr>
            <p:cNvPr id="168" name="Rounded Rectangle 167"/>
            <p:cNvSpPr/>
            <p:nvPr/>
          </p:nvSpPr>
          <p:spPr>
            <a:xfrm>
              <a:off x="2555776" y="4725144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69" name="Picture 168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00131" y="4941168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70" name="Group 169"/>
          <p:cNvGrpSpPr/>
          <p:nvPr/>
        </p:nvGrpSpPr>
        <p:grpSpPr>
          <a:xfrm>
            <a:off x="7032104" y="2060848"/>
            <a:ext cx="2592288" cy="678052"/>
            <a:chOff x="5508104" y="3212976"/>
            <a:chExt cx="2592288" cy="678052"/>
          </a:xfrm>
        </p:grpSpPr>
        <p:sp>
          <p:nvSpPr>
            <p:cNvPr id="177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78" name="Picture 177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82" name="Group 181"/>
          <p:cNvGrpSpPr/>
          <p:nvPr/>
        </p:nvGrpSpPr>
        <p:grpSpPr>
          <a:xfrm>
            <a:off x="2495600" y="1931823"/>
            <a:ext cx="2880320" cy="807077"/>
            <a:chOff x="971600" y="3083950"/>
            <a:chExt cx="2880320" cy="807077"/>
          </a:xfrm>
        </p:grpSpPr>
        <p:sp>
          <p:nvSpPr>
            <p:cNvPr id="183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84" name="Picture 183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85" name="Group 184"/>
          <p:cNvGrpSpPr/>
          <p:nvPr/>
        </p:nvGrpSpPr>
        <p:grpSpPr>
          <a:xfrm>
            <a:off x="4079776" y="2564904"/>
            <a:ext cx="360040" cy="720080"/>
            <a:chOff x="2627784" y="3717032"/>
            <a:chExt cx="360040" cy="720080"/>
          </a:xfrm>
        </p:grpSpPr>
        <p:sp>
          <p:nvSpPr>
            <p:cNvPr id="189" name="Line 7"/>
            <p:cNvSpPr>
              <a:spLocks noChangeShapeType="1"/>
            </p:cNvSpPr>
            <p:nvPr/>
          </p:nvSpPr>
          <p:spPr bwMode="auto">
            <a:xfrm>
              <a:off x="2987824" y="371703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90" name="Picture 189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627784" y="386104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94" name="Group 193"/>
          <p:cNvGrpSpPr/>
          <p:nvPr/>
        </p:nvGrpSpPr>
        <p:grpSpPr>
          <a:xfrm>
            <a:off x="7752185" y="2636912"/>
            <a:ext cx="242433" cy="720080"/>
            <a:chOff x="6228184" y="3789040"/>
            <a:chExt cx="242433" cy="720080"/>
          </a:xfrm>
        </p:grpSpPr>
        <p:sp>
          <p:nvSpPr>
            <p:cNvPr id="195" name="Line 7"/>
            <p:cNvSpPr>
              <a:spLocks noChangeShapeType="1"/>
            </p:cNvSpPr>
            <p:nvPr/>
          </p:nvSpPr>
          <p:spPr bwMode="auto">
            <a:xfrm>
              <a:off x="6228184" y="3789040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96" name="Picture 195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300192" y="3933056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3" name="TextBox 2"/>
          <p:cNvSpPr txBox="1"/>
          <p:nvPr/>
        </p:nvSpPr>
        <p:spPr bwMode="auto">
          <a:xfrm>
            <a:off x="4419601" y="2420888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445000" y="2348880"/>
            <a:ext cx="3307184" cy="1026542"/>
            <a:chOff x="2921000" y="2348880"/>
            <a:chExt cx="3307184" cy="1026542"/>
          </a:xfrm>
        </p:grpSpPr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564904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" name="Picture 5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64088" y="2348880"/>
              <a:ext cx="44310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4419600" y="2348880"/>
            <a:ext cx="3359150" cy="1077342"/>
            <a:chOff x="2895600" y="2348880"/>
            <a:chExt cx="3359150" cy="1077342"/>
          </a:xfrm>
        </p:grpSpPr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895600" y="2480072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75856" y="2348880"/>
              <a:ext cx="479108" cy="23955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38" name="Picture 9" descr="dolly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328248" y="4581128"/>
            <a:ext cx="1944216" cy="1788772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3912" y="2348880"/>
            <a:ext cx="581774" cy="17111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720" y="2348881"/>
            <a:ext cx="545360" cy="23859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5" name="Line 7"/>
          <p:cNvSpPr>
            <a:spLocks noChangeShapeType="1"/>
          </p:cNvSpPr>
          <p:nvPr/>
        </p:nvSpPr>
        <p:spPr bwMode="auto">
          <a:xfrm flipV="1">
            <a:off x="3791744" y="2708920"/>
            <a:ext cx="576064" cy="2376264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V="1">
            <a:off x="4367808" y="2708920"/>
            <a:ext cx="3240360" cy="2376264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F6ACBD-9F6C-324B-9B34-995C91A7E942}"/>
              </a:ext>
            </a:extLst>
          </p:cNvPr>
          <p:cNvGrpSpPr/>
          <p:nvPr/>
        </p:nvGrpSpPr>
        <p:grpSpPr>
          <a:xfrm>
            <a:off x="8209589" y="4532401"/>
            <a:ext cx="2194499" cy="1837499"/>
            <a:chOff x="8209589" y="4532401"/>
            <a:chExt cx="2194499" cy="1837499"/>
          </a:xfrm>
        </p:grpSpPr>
        <p:sp>
          <p:nvSpPr>
            <p:cNvPr id="39" name="Line 150">
              <a:extLst>
                <a:ext uri="{FF2B5EF4-FFF2-40B4-BE49-F238E27FC236}">
                  <a16:creationId xmlns:a16="http://schemas.microsoft.com/office/drawing/2014/main" id="{DE79408A-53F7-2A49-9B6D-709CE8C2D4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54999" y="4588103"/>
              <a:ext cx="2063971" cy="1781797"/>
            </a:xfrm>
            <a:prstGeom prst="line">
              <a:avLst/>
            </a:prstGeom>
            <a:noFill/>
            <a:ln w="133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40" name="Line 150">
              <a:extLst>
                <a:ext uri="{FF2B5EF4-FFF2-40B4-BE49-F238E27FC236}">
                  <a16:creationId xmlns:a16="http://schemas.microsoft.com/office/drawing/2014/main" id="{7ADFA139-37DF-4745-B57C-0B3C409B48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09589" y="4532401"/>
              <a:ext cx="2194499" cy="1837499"/>
            </a:xfrm>
            <a:prstGeom prst="line">
              <a:avLst/>
            </a:prstGeom>
            <a:noFill/>
            <a:ln w="133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5572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45" grpId="0" animBg="1"/>
      <p:bldP spid="4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2423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3" name="Group 33"/>
          <p:cNvGrpSpPr/>
          <p:nvPr/>
        </p:nvGrpSpPr>
        <p:grpSpPr>
          <a:xfrm>
            <a:off x="1919537" y="912188"/>
            <a:ext cx="1150423" cy="1656184"/>
            <a:chOff x="395536" y="912188"/>
            <a:chExt cx="1150423" cy="1656184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</p:grpSp>
      <p:grpSp>
        <p:nvGrpSpPr>
          <p:cNvPr id="4" name="Group 35"/>
          <p:cNvGrpSpPr/>
          <p:nvPr/>
        </p:nvGrpSpPr>
        <p:grpSpPr>
          <a:xfrm>
            <a:off x="9065018" y="912188"/>
            <a:ext cx="1135439" cy="1656184"/>
            <a:chOff x="7541017" y="912188"/>
            <a:chExt cx="1135439" cy="1656184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</p:grpSp>
      <p:grpSp>
        <p:nvGrpSpPr>
          <p:cNvPr id="5" name="Group 36"/>
          <p:cNvGrpSpPr/>
          <p:nvPr/>
        </p:nvGrpSpPr>
        <p:grpSpPr>
          <a:xfrm>
            <a:off x="5591944" y="1052736"/>
            <a:ext cx="949854" cy="1515636"/>
            <a:chOff x="4211960" y="1052736"/>
            <a:chExt cx="949854" cy="151563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052736"/>
              <a:ext cx="949854" cy="120963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6023992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032104" y="3189046"/>
            <a:ext cx="2592288" cy="701983"/>
            <a:chOff x="5508104" y="3189045"/>
            <a:chExt cx="2592288" cy="701983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" name="Picture 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01841" y="3189045"/>
              <a:ext cx="171250" cy="274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35905" y="-3972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/>
              <a:t>Position Verification: Quantum Try</a:t>
            </a:r>
          </a:p>
        </p:txBody>
      </p:sp>
      <p:sp>
        <p:nvSpPr>
          <p:cNvPr id="59" name="Content Placeholder 1"/>
          <p:cNvSpPr txBox="1">
            <a:spLocks/>
          </p:cNvSpPr>
          <p:nvPr/>
        </p:nvSpPr>
        <p:spPr>
          <a:xfrm>
            <a:off x="515380" y="6406257"/>
            <a:ext cx="6912768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solidFill>
                  <a:schemeClr val="bg1"/>
                </a:solidFill>
                <a:cs typeface="Arial" charset="0"/>
              </a:rPr>
              <a:t>[Kent Munro </a:t>
            </a:r>
            <a:r>
              <a:rPr lang="de-CH" sz="2000" dirty="0" err="1">
                <a:solidFill>
                  <a:schemeClr val="bg1"/>
                </a:solidFill>
                <a:cs typeface="Arial" charset="0"/>
              </a:rPr>
              <a:t>Spiller</a:t>
            </a:r>
            <a:r>
              <a:rPr lang="de-CH" sz="2000" dirty="0">
                <a:solidFill>
                  <a:schemeClr val="bg1"/>
                </a:solidFill>
                <a:cs typeface="Arial" charset="0"/>
              </a:rPr>
              <a:t> 03/10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]</a:t>
            </a: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2574" y="4598986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4072" y="4598986"/>
            <a:ext cx="1119536" cy="279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21" name="Content Placeholder 1"/>
          <p:cNvSpPr txBox="1">
            <a:spLocks/>
          </p:cNvSpPr>
          <p:nvPr/>
        </p:nvSpPr>
        <p:spPr>
          <a:xfrm>
            <a:off x="1919536" y="5517232"/>
            <a:ext cx="8429684" cy="1124744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Let us study the attacking game</a:t>
            </a:r>
          </a:p>
        </p:txBody>
      </p:sp>
      <p:grpSp>
        <p:nvGrpSpPr>
          <p:cNvPr id="126" name="Group 125"/>
          <p:cNvGrpSpPr/>
          <p:nvPr/>
        </p:nvGrpSpPr>
        <p:grpSpPr>
          <a:xfrm>
            <a:off x="5951984" y="4077073"/>
            <a:ext cx="3744416" cy="1065131"/>
            <a:chOff x="4427984" y="4077072"/>
            <a:chExt cx="3744416" cy="1065131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20" name="Line 7"/>
            <p:cNvSpPr>
              <a:spLocks noChangeShapeType="1"/>
            </p:cNvSpPr>
            <p:nvPr/>
          </p:nvSpPr>
          <p:spPr bwMode="auto">
            <a:xfrm>
              <a:off x="4427984" y="4077072"/>
              <a:ext cx="864096" cy="2160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63" name="Line 38"/>
            <p:cNvSpPr>
              <a:spLocks noChangeShapeType="1"/>
            </p:cNvSpPr>
            <p:nvPr/>
          </p:nvSpPr>
          <p:spPr bwMode="auto">
            <a:xfrm rot="13500000">
              <a:off x="7106110" y="4268053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06" name="Group 97"/>
            <p:cNvGrpSpPr/>
            <p:nvPr/>
          </p:nvGrpSpPr>
          <p:grpSpPr>
            <a:xfrm>
              <a:off x="6948264" y="4221087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2495600" y="2780927"/>
            <a:ext cx="2880320" cy="1110100"/>
            <a:chOff x="971600" y="2780927"/>
            <a:chExt cx="2880320" cy="1110100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57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0" name="Group 97"/>
            <p:cNvGrpSpPr/>
            <p:nvPr/>
          </p:nvGrpSpPr>
          <p:grpSpPr>
            <a:xfrm>
              <a:off x="1763688" y="2780927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2567608" y="3948296"/>
            <a:ext cx="3240360" cy="1064880"/>
            <a:chOff x="1043608" y="3948296"/>
            <a:chExt cx="3240360" cy="1064880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18" name="Arc 117"/>
            <p:cNvSpPr/>
            <p:nvPr/>
          </p:nvSpPr>
          <p:spPr>
            <a:xfrm>
              <a:off x="3635896" y="3948296"/>
              <a:ext cx="648072" cy="288032"/>
            </a:xfrm>
            <a:prstGeom prst="arc">
              <a:avLst>
                <a:gd name="adj1" fmla="val 16200000"/>
                <a:gd name="adj2" fmla="val 5908363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60" name="Line 38"/>
            <p:cNvSpPr>
              <a:spLocks noChangeShapeType="1"/>
            </p:cNvSpPr>
            <p:nvPr/>
          </p:nvSpPr>
          <p:spPr bwMode="auto">
            <a:xfrm rot="13500000">
              <a:off x="2281574" y="4124037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3" name="Group 97"/>
            <p:cNvGrpSpPr/>
            <p:nvPr/>
          </p:nvGrpSpPr>
          <p:grpSpPr>
            <a:xfrm>
              <a:off x="1907704" y="4077071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grpSp>
        <p:nvGrpSpPr>
          <p:cNvPr id="103" name="Group 37"/>
          <p:cNvGrpSpPr/>
          <p:nvPr/>
        </p:nvGrpSpPr>
        <p:grpSpPr>
          <a:xfrm>
            <a:off x="7246888" y="1271592"/>
            <a:ext cx="1006872" cy="1293312"/>
            <a:chOff x="2483768" y="1275060"/>
            <a:chExt cx="1006872" cy="1293312"/>
          </a:xfrm>
        </p:grpSpPr>
        <p:pic>
          <p:nvPicPr>
            <p:cNvPr id="104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105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16" name="Group 38"/>
          <p:cNvGrpSpPr/>
          <p:nvPr/>
        </p:nvGrpSpPr>
        <p:grpSpPr>
          <a:xfrm>
            <a:off x="4007768" y="1021212"/>
            <a:ext cx="917546" cy="1543692"/>
            <a:chOff x="5796136" y="1024680"/>
            <a:chExt cx="917546" cy="1543692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122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83524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495600" y="1628799"/>
            <a:ext cx="2880320" cy="1110100"/>
            <a:chOff x="971600" y="2780927"/>
            <a:chExt cx="2880320" cy="1110100"/>
          </a:xfrm>
        </p:grpSpPr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45" name="Group 97"/>
            <p:cNvGrpSpPr/>
            <p:nvPr/>
          </p:nvGrpSpPr>
          <p:grpSpPr>
            <a:xfrm>
              <a:off x="1763688" y="2780927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47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1444" y="-48469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/>
              <a:t>Attacking Game</a:t>
            </a:r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7032104" y="2090828"/>
            <a:ext cx="2592288" cy="648072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1919536" y="4941168"/>
            <a:ext cx="8496944" cy="17281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FF0000"/>
                </a:solidFill>
                <a:cs typeface="Arial" charset="0"/>
              </a:rPr>
              <a:t>impossible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but </a:t>
            </a:r>
            <a:r>
              <a:rPr lang="en-US" sz="2800" dirty="0">
                <a:solidFill>
                  <a:srgbClr val="0000FF"/>
                </a:solidFill>
                <a:cs typeface="Arial" charset="0"/>
              </a:rPr>
              <a:t>possible</a:t>
            </a:r>
            <a:r>
              <a:rPr lang="en-US" sz="2800" dirty="0">
                <a:cs typeface="Arial" charset="0"/>
              </a:rPr>
              <a:t> with entanglement!!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248128" y="908720"/>
            <a:ext cx="1006872" cy="1001812"/>
          </a:xfrm>
          <a:prstGeom prst="rect">
            <a:avLst/>
          </a:prstGeom>
          <a:noFill/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5841" y="2036917"/>
            <a:ext cx="1712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22" y="764704"/>
            <a:ext cx="842476" cy="108362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63752" y="2564904"/>
            <a:ext cx="576064" cy="720080"/>
            <a:chOff x="2339752" y="2564904"/>
            <a:chExt cx="576064" cy="720080"/>
          </a:xfrm>
        </p:grpSpPr>
        <p:sp>
          <p:nvSpPr>
            <p:cNvPr id="189" name="Line 7"/>
            <p:cNvSpPr>
              <a:spLocks noChangeShapeType="1"/>
            </p:cNvSpPr>
            <p:nvPr/>
          </p:nvSpPr>
          <p:spPr bwMode="auto">
            <a:xfrm>
              <a:off x="2915816" y="2564904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39752" y="2564904"/>
              <a:ext cx="457200" cy="526126"/>
              <a:chOff x="3779912" y="2000652"/>
              <a:chExt cx="457200" cy="526126"/>
            </a:xfrm>
          </p:grpSpPr>
          <p:sp>
            <p:nvSpPr>
              <p:cNvPr id="52" name="Oval 154"/>
              <p:cNvSpPr>
                <a:spLocks noChangeArrowheads="1"/>
              </p:cNvSpPr>
              <p:nvPr/>
            </p:nvSpPr>
            <p:spPr bwMode="auto">
              <a:xfrm>
                <a:off x="3779912" y="2060848"/>
                <a:ext cx="457200" cy="465930"/>
              </a:xfrm>
              <a:prstGeom prst="ellipse">
                <a:avLst/>
              </a:prstGeom>
              <a:solidFill>
                <a:schemeClr val="accent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53" name="Text Box 21"/>
              <p:cNvSpPr txBox="1">
                <a:spLocks noChangeArrowheads="1"/>
              </p:cNvSpPr>
              <p:nvPr/>
            </p:nvSpPr>
            <p:spPr bwMode="auto">
              <a:xfrm>
                <a:off x="3851920" y="2000652"/>
                <a:ext cx="25694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sp>
        <p:nvSpPr>
          <p:cNvPr id="62" name="Line 7"/>
          <p:cNvSpPr>
            <a:spLocks noChangeShapeType="1"/>
          </p:cNvSpPr>
          <p:nvPr/>
        </p:nvSpPr>
        <p:spPr bwMode="auto">
          <a:xfrm flipH="1">
            <a:off x="2567608" y="3141664"/>
            <a:ext cx="2808312" cy="719385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3" name="Arc 62"/>
          <p:cNvSpPr/>
          <p:nvPr/>
        </p:nvSpPr>
        <p:spPr>
          <a:xfrm>
            <a:off x="5159896" y="2796168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Line 38"/>
          <p:cNvSpPr>
            <a:spLocks noChangeShapeType="1"/>
          </p:cNvSpPr>
          <p:nvPr/>
        </p:nvSpPr>
        <p:spPr bwMode="auto">
          <a:xfrm rot="13500000">
            <a:off x="3805574" y="2971910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65" name="Group 97"/>
          <p:cNvGrpSpPr/>
          <p:nvPr/>
        </p:nvGrpSpPr>
        <p:grpSpPr>
          <a:xfrm>
            <a:off x="3431704" y="2924943"/>
            <a:ext cx="457200" cy="523220"/>
            <a:chOff x="1018819" y="3721632"/>
            <a:chExt cx="719137" cy="8093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09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dirty="0">
                  <a:cs typeface="Arial" charset="0"/>
                </a:rPr>
                <a:t>?</a:t>
              </a:r>
              <a:endParaRPr lang="de-CH" sz="2800" dirty="0">
                <a:cs typeface="Arial" charset="0"/>
              </a:endParaRPr>
            </a:p>
          </p:txBody>
        </p:sp>
      </p:grp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6960096" y="3197987"/>
            <a:ext cx="2736304" cy="792088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5951984" y="2924944"/>
            <a:ext cx="864096" cy="21602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1" name="Line 38"/>
          <p:cNvSpPr>
            <a:spLocks noChangeShapeType="1"/>
          </p:cNvSpPr>
          <p:nvPr/>
        </p:nvSpPr>
        <p:spPr bwMode="auto">
          <a:xfrm rot="13500000">
            <a:off x="8630110" y="3115926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72" name="Group 97"/>
          <p:cNvGrpSpPr/>
          <p:nvPr/>
        </p:nvGrpSpPr>
        <p:grpSpPr>
          <a:xfrm>
            <a:off x="8472264" y="3068959"/>
            <a:ext cx="457200" cy="523220"/>
            <a:chOff x="1018819" y="3721632"/>
            <a:chExt cx="719137" cy="8093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09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dirty="0">
                  <a:cs typeface="Arial" charset="0"/>
                </a:rPr>
                <a:t>?</a:t>
              </a:r>
              <a:endParaRPr lang="de-CH" sz="2800" dirty="0">
                <a:cs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941800" y="2636912"/>
            <a:ext cx="242433" cy="720080"/>
            <a:chOff x="6228184" y="2636912"/>
            <a:chExt cx="242433" cy="720080"/>
          </a:xfrm>
        </p:grpSpPr>
        <p:sp>
          <p:nvSpPr>
            <p:cNvPr id="195" name="Line 7"/>
            <p:cNvSpPr>
              <a:spLocks noChangeShapeType="1"/>
            </p:cNvSpPr>
            <p:nvPr/>
          </p:nvSpPr>
          <p:spPr bwMode="auto">
            <a:xfrm>
              <a:off x="6228184" y="263691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00192" y="2708920"/>
              <a:ext cx="17042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7768" y="3645025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105" y="3645025"/>
            <a:ext cx="1092803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511824" y="1988840"/>
            <a:ext cx="3359150" cy="1450206"/>
            <a:chOff x="2987824" y="1988840"/>
            <a:chExt cx="3359150" cy="1450206"/>
          </a:xfrm>
        </p:grpSpPr>
        <p:grpSp>
          <p:nvGrpSpPr>
            <p:cNvPr id="2" name="Group 1"/>
            <p:cNvGrpSpPr/>
            <p:nvPr/>
          </p:nvGrpSpPr>
          <p:grpSpPr>
            <a:xfrm>
              <a:off x="3419872" y="1988840"/>
              <a:ext cx="457200" cy="526126"/>
              <a:chOff x="3779912" y="2000652"/>
              <a:chExt cx="457200" cy="526126"/>
            </a:xfrm>
          </p:grpSpPr>
          <p:sp>
            <p:nvSpPr>
              <p:cNvPr id="48" name="Oval 154"/>
              <p:cNvSpPr>
                <a:spLocks noChangeArrowheads="1"/>
              </p:cNvSpPr>
              <p:nvPr/>
            </p:nvSpPr>
            <p:spPr bwMode="auto">
              <a:xfrm>
                <a:off x="3779912" y="2060848"/>
                <a:ext cx="457200" cy="465930"/>
              </a:xfrm>
              <a:prstGeom prst="ellipse">
                <a:avLst/>
              </a:prstGeom>
              <a:solidFill>
                <a:schemeClr val="accent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49" name="Text Box 21"/>
              <p:cNvSpPr txBox="1">
                <a:spLocks noChangeArrowheads="1"/>
              </p:cNvSpPr>
              <p:nvPr/>
            </p:nvSpPr>
            <p:spPr bwMode="auto">
              <a:xfrm>
                <a:off x="3851920" y="2000652"/>
                <a:ext cx="25694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987824" y="2492896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45000" y="2348880"/>
            <a:ext cx="3307184" cy="1026542"/>
            <a:chOff x="2921000" y="2348880"/>
            <a:chExt cx="3307184" cy="1026542"/>
          </a:xfrm>
        </p:grpSpPr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80112" y="2348880"/>
              <a:ext cx="17042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564904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pic>
        <p:nvPicPr>
          <p:cNvPr id="50" name="Picture 9" descr="doll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96200" y="4581128"/>
            <a:ext cx="1944216" cy="1788772"/>
          </a:xfrm>
          <a:prstGeom prst="rect">
            <a:avLst/>
          </a:prstGeom>
          <a:noFill/>
        </p:spPr>
      </p:pic>
      <p:grpSp>
        <p:nvGrpSpPr>
          <p:cNvPr id="84" name="Group 83"/>
          <p:cNvGrpSpPr/>
          <p:nvPr/>
        </p:nvGrpSpPr>
        <p:grpSpPr>
          <a:xfrm>
            <a:off x="3575720" y="836712"/>
            <a:ext cx="4752528" cy="648072"/>
            <a:chOff x="4572000" y="3212976"/>
            <a:chExt cx="4752528" cy="648072"/>
          </a:xfrm>
        </p:grpSpPr>
        <p:sp>
          <p:nvSpPr>
            <p:cNvPr id="85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6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7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88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3397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2855640" y="3068960"/>
            <a:ext cx="5760640" cy="648072"/>
            <a:chOff x="1763688" y="2492896"/>
            <a:chExt cx="5760640" cy="648072"/>
          </a:xfrm>
        </p:grpSpPr>
        <p:sp>
          <p:nvSpPr>
            <p:cNvPr id="75" name="Oval 54"/>
            <p:cNvSpPr>
              <a:spLocks noChangeArrowheads="1"/>
            </p:cNvSpPr>
            <p:nvPr/>
          </p:nvSpPr>
          <p:spPr bwMode="auto">
            <a:xfrm rot="16200000">
              <a:off x="4319972" y="-633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78" name="Group 172"/>
            <p:cNvGrpSpPr/>
            <p:nvPr/>
          </p:nvGrpSpPr>
          <p:grpSpPr>
            <a:xfrm>
              <a:off x="2771800" y="2564904"/>
              <a:ext cx="457692" cy="460694"/>
              <a:chOff x="3731760" y="2948800"/>
              <a:chExt cx="457692" cy="460694"/>
            </a:xfrm>
          </p:grpSpPr>
          <p:sp>
            <p:nvSpPr>
              <p:cNvPr id="8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8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5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79" name="Group 173"/>
            <p:cNvGrpSpPr/>
            <p:nvPr/>
          </p:nvGrpSpPr>
          <p:grpSpPr>
            <a:xfrm>
              <a:off x="6012160" y="2564904"/>
              <a:ext cx="457692" cy="460694"/>
              <a:chOff x="3731760" y="2948800"/>
              <a:chExt cx="457692" cy="460694"/>
            </a:xfrm>
          </p:grpSpPr>
          <p:sp>
            <p:nvSpPr>
              <p:cNvPr id="8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7" name="Picture 2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7591" y="2036917"/>
            <a:ext cx="7877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4" name="Line 38"/>
          <p:cNvSpPr>
            <a:spLocks noChangeShapeType="1"/>
          </p:cNvSpPr>
          <p:nvPr/>
        </p:nvSpPr>
        <p:spPr bwMode="auto">
          <a:xfrm rot="13500000">
            <a:off x="3203867" y="1575112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45" name="Group 97"/>
          <p:cNvGrpSpPr/>
          <p:nvPr/>
        </p:nvGrpSpPr>
        <p:grpSpPr>
          <a:xfrm>
            <a:off x="3071664" y="1772815"/>
            <a:ext cx="457200" cy="523220"/>
            <a:chOff x="1018819" y="3721632"/>
            <a:chExt cx="719137" cy="8093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4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09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dirty="0">
                  <a:cs typeface="Arial" charset="0"/>
                </a:rPr>
                <a:t>?</a:t>
              </a:r>
              <a:endParaRPr lang="de-CH" sz="2800" dirty="0">
                <a:cs typeface="Arial" charset="0"/>
              </a:endParaRPr>
            </a:p>
          </p:txBody>
        </p: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/>
              <a:t>Entanglement attack</a:t>
            </a:r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1919536" y="4941168"/>
            <a:ext cx="8496944" cy="17281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done if b=1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24812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22" y="764704"/>
            <a:ext cx="842476" cy="1083626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2855640" y="2348880"/>
            <a:ext cx="5760640" cy="648072"/>
            <a:chOff x="1763688" y="2492896"/>
            <a:chExt cx="5760640" cy="648072"/>
          </a:xfrm>
        </p:grpSpPr>
        <p:sp>
          <p:nvSpPr>
            <p:cNvPr id="87" name="Oval 54"/>
            <p:cNvSpPr>
              <a:spLocks noChangeArrowheads="1"/>
            </p:cNvSpPr>
            <p:nvPr/>
          </p:nvSpPr>
          <p:spPr bwMode="auto">
            <a:xfrm rot="16200000">
              <a:off x="4319972" y="-633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8" name="Group 172"/>
            <p:cNvGrpSpPr/>
            <p:nvPr/>
          </p:nvGrpSpPr>
          <p:grpSpPr>
            <a:xfrm>
              <a:off x="2771800" y="2564904"/>
              <a:ext cx="457692" cy="460694"/>
              <a:chOff x="3731760" y="2948800"/>
              <a:chExt cx="457692" cy="460694"/>
            </a:xfrm>
          </p:grpSpPr>
          <p:sp>
            <p:nvSpPr>
              <p:cNvPr id="9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9" name="Group 173"/>
            <p:cNvGrpSpPr/>
            <p:nvPr/>
          </p:nvGrpSpPr>
          <p:grpSpPr>
            <a:xfrm>
              <a:off x="6012160" y="2564904"/>
              <a:ext cx="457692" cy="460694"/>
              <a:chOff x="3731760" y="2948800"/>
              <a:chExt cx="457692" cy="460694"/>
            </a:xfrm>
          </p:grpSpPr>
          <p:sp>
            <p:nvSpPr>
              <p:cNvPr id="9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919536" y="1916832"/>
            <a:ext cx="937692" cy="1849348"/>
            <a:chOff x="1041648" y="2276872"/>
            <a:chExt cx="937692" cy="1849348"/>
          </a:xfrm>
        </p:grpSpPr>
        <p:grpSp>
          <p:nvGrpSpPr>
            <p:cNvPr id="116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2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23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24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17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20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dirty="0">
                  <a:cs typeface="Arial" charset="0"/>
                </a:rPr>
                <a:t>[</a:t>
              </a:r>
              <a:r>
                <a:rPr lang="en-US" sz="2000" dirty="0">
                  <a:cs typeface="Arial" charset="0"/>
                </a:rPr>
                <a:t>Bell]</a:t>
              </a:r>
            </a:p>
          </p:txBody>
        </p:sp>
      </p:grpSp>
      <p:cxnSp>
        <p:nvCxnSpPr>
          <p:cNvPr id="9" name="Curved Connector 8"/>
          <p:cNvCxnSpPr>
            <a:stCxn id="47" idx="2"/>
          </p:cNvCxnSpPr>
          <p:nvPr/>
        </p:nvCxnSpPr>
        <p:spPr>
          <a:xfrm rot="16200000" flipH="1">
            <a:off x="3318746" y="2235920"/>
            <a:ext cx="412885" cy="533114"/>
          </a:xfrm>
          <a:prstGeom prst="curvedConnector2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151784" y="4005064"/>
            <a:ext cx="3024336" cy="720080"/>
            <a:chOff x="2627784" y="4005064"/>
            <a:chExt cx="3024336" cy="720080"/>
          </a:xfrm>
        </p:grpSpPr>
        <p:pic>
          <p:nvPicPr>
            <p:cNvPr id="128" name="Picture 127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3059832" y="4005064"/>
              <a:ext cx="311562" cy="22102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9" name="Line 7"/>
            <p:cNvSpPr>
              <a:spLocks noChangeShapeType="1"/>
            </p:cNvSpPr>
            <p:nvPr/>
          </p:nvSpPr>
          <p:spPr bwMode="auto">
            <a:xfrm>
              <a:off x="2627784" y="4293096"/>
              <a:ext cx="3024336" cy="43204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1" name="Group 97"/>
          <p:cNvGrpSpPr/>
          <p:nvPr/>
        </p:nvGrpSpPr>
        <p:grpSpPr>
          <a:xfrm>
            <a:off x="7104112" y="2375615"/>
            <a:ext cx="457200" cy="523220"/>
            <a:chOff x="1018819" y="3721632"/>
            <a:chExt cx="719137" cy="8093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53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09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dirty="0">
                  <a:cs typeface="Arial" charset="0"/>
                </a:rPr>
                <a:t>?</a:t>
              </a:r>
              <a:endParaRPr lang="de-CH" sz="2800" dirty="0">
                <a:cs typeface="Arial" charset="0"/>
              </a:endParaRPr>
            </a:p>
          </p:txBody>
        </p:sp>
      </p:grpSp>
      <p:pic>
        <p:nvPicPr>
          <p:cNvPr id="130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003732" y="2276872"/>
            <a:ext cx="676444" cy="676444"/>
          </a:xfrm>
          <a:prstGeom prst="rect">
            <a:avLst/>
          </a:prstGeom>
          <a:noFill/>
        </p:spPr>
      </p:pic>
      <p:pic>
        <p:nvPicPr>
          <p:cNvPr id="54" name="Picture 5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999656" y="2780929"/>
            <a:ext cx="311562" cy="221023"/>
          </a:xfrm>
          <a:prstGeom prst="rect">
            <a:avLst/>
          </a:prstGeom>
          <a:noFill/>
          <a:ln/>
          <a:effectLst/>
        </p:spPr>
      </p:pic>
      <p:grpSp>
        <p:nvGrpSpPr>
          <p:cNvPr id="6" name="Group 5"/>
          <p:cNvGrpSpPr/>
          <p:nvPr/>
        </p:nvGrpSpPr>
        <p:grpSpPr bwMode="auto">
          <a:xfrm>
            <a:off x="7608168" y="2924944"/>
            <a:ext cx="2089522" cy="3024337"/>
            <a:chOff x="4858072" y="1484783"/>
            <a:chExt cx="2089522" cy="3024337"/>
          </a:xfrm>
        </p:grpSpPr>
        <p:sp>
          <p:nvSpPr>
            <p:cNvPr id="57" name="Rectangle 88"/>
            <p:cNvSpPr>
              <a:spLocks noChangeArrowheads="1"/>
            </p:cNvSpPr>
            <p:nvPr/>
          </p:nvSpPr>
          <p:spPr bwMode="auto">
            <a:xfrm>
              <a:off x="5506144" y="3573016"/>
              <a:ext cx="865187" cy="79208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58" name="Line 89"/>
            <p:cNvSpPr>
              <a:spLocks noChangeShapeType="1"/>
            </p:cNvSpPr>
            <p:nvPr/>
          </p:nvSpPr>
          <p:spPr bwMode="auto">
            <a:xfrm flipH="1" flipV="1">
              <a:off x="4858072" y="1484783"/>
              <a:ext cx="1010072" cy="20882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59" name="Line 90"/>
            <p:cNvSpPr>
              <a:spLocks noChangeShapeType="1"/>
            </p:cNvSpPr>
            <p:nvPr/>
          </p:nvSpPr>
          <p:spPr bwMode="auto">
            <a:xfrm flipH="1">
              <a:off x="6372919" y="3933874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60" name="Picture 12" descr="C:\Users\Chris\AppData\Local\Microsoft\Windows\Temporary Internet Files\Content.IE5\F9XHMMME\MC900431598[1]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5885457" y="4005064"/>
              <a:ext cx="504056" cy="504056"/>
            </a:xfrm>
            <a:prstGeom prst="rect">
              <a:avLst/>
            </a:prstGeom>
            <a:noFill/>
          </p:spPr>
        </p:pic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41441" y="3789040"/>
              <a:ext cx="362968" cy="25926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pSp>
        <p:nvGrpSpPr>
          <p:cNvPr id="71" name="Group 97"/>
          <p:cNvGrpSpPr/>
          <p:nvPr/>
        </p:nvGrpSpPr>
        <p:grpSpPr>
          <a:xfrm>
            <a:off x="9912424" y="5085183"/>
            <a:ext cx="457200" cy="523220"/>
            <a:chOff x="1018819" y="3721632"/>
            <a:chExt cx="719137" cy="8093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2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3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09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dirty="0">
                  <a:cs typeface="Arial" charset="0"/>
                </a:rPr>
                <a:t>?</a:t>
              </a:r>
              <a:endParaRPr lang="de-CH" sz="2800" dirty="0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810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38"/>
          <p:cNvSpPr>
            <a:spLocks noChangeShapeType="1"/>
          </p:cNvSpPr>
          <p:nvPr/>
        </p:nvSpPr>
        <p:spPr bwMode="auto">
          <a:xfrm rot="13500000">
            <a:off x="3203867" y="1575112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45" name="Group 97"/>
          <p:cNvGrpSpPr/>
          <p:nvPr/>
        </p:nvGrpSpPr>
        <p:grpSpPr>
          <a:xfrm>
            <a:off x="3071664" y="1772815"/>
            <a:ext cx="457200" cy="523220"/>
            <a:chOff x="1018819" y="3721632"/>
            <a:chExt cx="719137" cy="8093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4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09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dirty="0">
                  <a:cs typeface="Arial" charset="0"/>
                </a:rPr>
                <a:t>?</a:t>
              </a:r>
              <a:endParaRPr lang="de-CH" sz="2800" dirty="0">
                <a:cs typeface="Arial" charset="0"/>
              </a:endParaRPr>
            </a:p>
          </p:txBody>
        </p: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/>
              <a:t>Entanglement attack</a:t>
            </a:r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1919536" y="5296921"/>
            <a:ext cx="8496944" cy="108012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the correct person can reconstruct the </a:t>
            </a:r>
            <a:r>
              <a:rPr lang="en-US" sz="2800" dirty="0" err="1">
                <a:cs typeface="Arial" charset="0"/>
              </a:rPr>
              <a:t>qubit</a:t>
            </a:r>
            <a:r>
              <a:rPr lang="en-US" sz="2800" dirty="0">
                <a:cs typeface="Arial" charset="0"/>
              </a:rPr>
              <a:t> in time!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the scheme is completely broken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24812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22" y="764704"/>
            <a:ext cx="842476" cy="1083626"/>
          </a:xfrm>
          <a:prstGeom prst="rect">
            <a:avLst/>
          </a:prstGeom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7591" y="2036917"/>
            <a:ext cx="7877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grpSp>
        <p:nvGrpSpPr>
          <p:cNvPr id="86" name="Group 85"/>
          <p:cNvGrpSpPr/>
          <p:nvPr/>
        </p:nvGrpSpPr>
        <p:grpSpPr>
          <a:xfrm>
            <a:off x="2855640" y="2348880"/>
            <a:ext cx="5760640" cy="648072"/>
            <a:chOff x="1763688" y="2492896"/>
            <a:chExt cx="5760640" cy="648072"/>
          </a:xfrm>
        </p:grpSpPr>
        <p:sp>
          <p:nvSpPr>
            <p:cNvPr id="87" name="Oval 54"/>
            <p:cNvSpPr>
              <a:spLocks noChangeArrowheads="1"/>
            </p:cNvSpPr>
            <p:nvPr/>
          </p:nvSpPr>
          <p:spPr bwMode="auto">
            <a:xfrm rot="16200000">
              <a:off x="4319972" y="-633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8" name="Group 172"/>
            <p:cNvGrpSpPr/>
            <p:nvPr/>
          </p:nvGrpSpPr>
          <p:grpSpPr>
            <a:xfrm>
              <a:off x="2771800" y="2564904"/>
              <a:ext cx="457692" cy="460694"/>
              <a:chOff x="3731760" y="2948800"/>
              <a:chExt cx="457692" cy="460694"/>
            </a:xfrm>
          </p:grpSpPr>
          <p:sp>
            <p:nvSpPr>
              <p:cNvPr id="9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9" name="Group 173"/>
            <p:cNvGrpSpPr/>
            <p:nvPr/>
          </p:nvGrpSpPr>
          <p:grpSpPr>
            <a:xfrm>
              <a:off x="6012160" y="2564904"/>
              <a:ext cx="457692" cy="460694"/>
              <a:chOff x="3731760" y="2948800"/>
              <a:chExt cx="457692" cy="460694"/>
            </a:xfrm>
          </p:grpSpPr>
          <p:sp>
            <p:nvSpPr>
              <p:cNvPr id="9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2855640" y="3068960"/>
            <a:ext cx="5760640" cy="648072"/>
            <a:chOff x="1763688" y="2492896"/>
            <a:chExt cx="5760640" cy="648072"/>
          </a:xfrm>
        </p:grpSpPr>
        <p:sp>
          <p:nvSpPr>
            <p:cNvPr id="102" name="Oval 54"/>
            <p:cNvSpPr>
              <a:spLocks noChangeArrowheads="1"/>
            </p:cNvSpPr>
            <p:nvPr/>
          </p:nvSpPr>
          <p:spPr bwMode="auto">
            <a:xfrm rot="16200000">
              <a:off x="4319972" y="-633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03" name="Group 172"/>
            <p:cNvGrpSpPr/>
            <p:nvPr/>
          </p:nvGrpSpPr>
          <p:grpSpPr>
            <a:xfrm>
              <a:off x="2771800" y="2564904"/>
              <a:ext cx="457692" cy="460694"/>
              <a:chOff x="3731760" y="2948800"/>
              <a:chExt cx="457692" cy="460694"/>
            </a:xfrm>
          </p:grpSpPr>
          <p:sp>
            <p:nvSpPr>
              <p:cNvPr id="11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04" name="Group 173"/>
            <p:cNvGrpSpPr/>
            <p:nvPr/>
          </p:nvGrpSpPr>
          <p:grpSpPr>
            <a:xfrm>
              <a:off x="6012160" y="2564904"/>
              <a:ext cx="457692" cy="460694"/>
              <a:chOff x="3731760" y="2948800"/>
              <a:chExt cx="457692" cy="460694"/>
            </a:xfrm>
          </p:grpSpPr>
          <p:sp>
            <p:nvSpPr>
              <p:cNvPr id="10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919536" y="1916832"/>
            <a:ext cx="937692" cy="1849348"/>
            <a:chOff x="1041648" y="2276872"/>
            <a:chExt cx="937692" cy="1849348"/>
          </a:xfrm>
        </p:grpSpPr>
        <p:grpSp>
          <p:nvGrpSpPr>
            <p:cNvPr id="116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2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23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24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17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20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dirty="0">
                  <a:cs typeface="Arial" charset="0"/>
                </a:rPr>
                <a:t>[</a:t>
              </a:r>
              <a:r>
                <a:rPr lang="en-US" sz="2000" dirty="0">
                  <a:cs typeface="Arial" charset="0"/>
                </a:rPr>
                <a:t>Bell]</a:t>
              </a:r>
            </a:p>
          </p:txBody>
        </p:sp>
      </p:grpSp>
      <p:cxnSp>
        <p:nvCxnSpPr>
          <p:cNvPr id="9" name="Curved Connector 8"/>
          <p:cNvCxnSpPr>
            <a:stCxn id="47" idx="2"/>
          </p:cNvCxnSpPr>
          <p:nvPr/>
        </p:nvCxnSpPr>
        <p:spPr>
          <a:xfrm rot="16200000" flipH="1">
            <a:off x="3318746" y="2235920"/>
            <a:ext cx="412885" cy="533114"/>
          </a:xfrm>
          <a:prstGeom prst="curvedConnector2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151784" y="4005064"/>
            <a:ext cx="3168352" cy="936104"/>
            <a:chOff x="2627784" y="4005064"/>
            <a:chExt cx="3168352" cy="936104"/>
          </a:xfrm>
        </p:grpSpPr>
        <p:pic>
          <p:nvPicPr>
            <p:cNvPr id="128" name="Picture 127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3059832" y="4005064"/>
              <a:ext cx="311562" cy="22102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9" name="Line 7"/>
            <p:cNvSpPr>
              <a:spLocks noChangeShapeType="1"/>
            </p:cNvSpPr>
            <p:nvPr/>
          </p:nvSpPr>
          <p:spPr bwMode="auto">
            <a:xfrm>
              <a:off x="2627784" y="4149080"/>
              <a:ext cx="3168352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03732" y="2320508"/>
            <a:ext cx="676444" cy="676444"/>
            <a:chOff x="6847884" y="2392516"/>
            <a:chExt cx="676444" cy="676444"/>
          </a:xfrm>
        </p:grpSpPr>
        <p:grpSp>
          <p:nvGrpSpPr>
            <p:cNvPr id="52" name="Group 97"/>
            <p:cNvGrpSpPr/>
            <p:nvPr/>
          </p:nvGrpSpPr>
          <p:grpSpPr>
            <a:xfrm>
              <a:off x="6948264" y="2492895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54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pic>
          <p:nvPicPr>
            <p:cNvPr id="130" name="Picture 8" descr="C:\Users\Chris\AppData\Local\Microsoft\Windows\Temporary Internet Files\Content.IE5\F9XHMMME\MC900431599[1]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6847884" y="2392516"/>
              <a:ext cx="676444" cy="676444"/>
            </a:xfrm>
            <a:prstGeom prst="rect">
              <a:avLst/>
            </a:prstGeom>
            <a:noFill/>
          </p:spPr>
        </p:pic>
      </p:grpSp>
      <p:grpSp>
        <p:nvGrpSpPr>
          <p:cNvPr id="56" name="Group 55"/>
          <p:cNvGrpSpPr/>
          <p:nvPr/>
        </p:nvGrpSpPr>
        <p:grpSpPr>
          <a:xfrm>
            <a:off x="3763372" y="2996952"/>
            <a:ext cx="676444" cy="676444"/>
            <a:chOff x="6847884" y="2392516"/>
            <a:chExt cx="676444" cy="676444"/>
          </a:xfrm>
        </p:grpSpPr>
        <p:grpSp>
          <p:nvGrpSpPr>
            <p:cNvPr id="57" name="Group 97"/>
            <p:cNvGrpSpPr/>
            <p:nvPr/>
          </p:nvGrpSpPr>
          <p:grpSpPr>
            <a:xfrm>
              <a:off x="6948264" y="2492895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9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60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pic>
          <p:nvPicPr>
            <p:cNvPr id="58" name="Picture 8" descr="C:\Users\Chris\AppData\Local\Microsoft\Windows\Temporary Internet Files\Content.IE5\F9XHMMME\MC900431599[1]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6847884" y="2392516"/>
              <a:ext cx="676444" cy="676444"/>
            </a:xfrm>
            <a:prstGeom prst="rect">
              <a:avLst/>
            </a:prstGeom>
            <a:noFill/>
          </p:spPr>
        </p:pic>
      </p:grpSp>
      <p:grpSp>
        <p:nvGrpSpPr>
          <p:cNvPr id="61" name="Group 60"/>
          <p:cNvGrpSpPr/>
          <p:nvPr/>
        </p:nvGrpSpPr>
        <p:grpSpPr>
          <a:xfrm>
            <a:off x="8902724" y="2060848"/>
            <a:ext cx="937692" cy="1849348"/>
            <a:chOff x="1041648" y="2276872"/>
            <a:chExt cx="937692" cy="1849348"/>
          </a:xfrm>
        </p:grpSpPr>
        <p:grpSp>
          <p:nvGrpSpPr>
            <p:cNvPr id="62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66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67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68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63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dirty="0">
                  <a:cs typeface="Arial" charset="0"/>
                </a:rPr>
                <a:t>[</a:t>
              </a:r>
              <a:r>
                <a:rPr lang="en-US" sz="2000" dirty="0">
                  <a:cs typeface="Arial" charset="0"/>
                </a:rPr>
                <a:t>Bell]</a:t>
              </a:r>
            </a:p>
          </p:txBody>
        </p:sp>
      </p:grpSp>
      <p:sp>
        <p:nvSpPr>
          <p:cNvPr id="74" name="Arc 73"/>
          <p:cNvSpPr/>
          <p:nvPr/>
        </p:nvSpPr>
        <p:spPr bwMode="auto">
          <a:xfrm rot="10800000" flipH="1">
            <a:off x="7534572" y="2708920"/>
            <a:ext cx="533400" cy="685800"/>
          </a:xfrm>
          <a:prstGeom prst="arc">
            <a:avLst>
              <a:gd name="adj1" fmla="val 16200000"/>
              <a:gd name="adj2" fmla="val 5925416"/>
            </a:avLst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5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647728" y="3068960"/>
            <a:ext cx="720080" cy="7200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 bwMode="auto">
          <a:xfrm>
            <a:off x="4151785" y="378904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 bwMode="auto">
          <a:xfrm>
            <a:off x="4151785" y="3717032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151784" y="3717032"/>
            <a:ext cx="3096344" cy="1224136"/>
            <a:chOff x="2627784" y="3717032"/>
            <a:chExt cx="3096344" cy="1224136"/>
          </a:xfrm>
        </p:grpSpPr>
        <p:pic>
          <p:nvPicPr>
            <p:cNvPr id="14" name="Picture 1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60032" y="3717032"/>
              <a:ext cx="798876" cy="48820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79" name="Line 7"/>
            <p:cNvSpPr>
              <a:spLocks noChangeShapeType="1"/>
            </p:cNvSpPr>
            <p:nvPr/>
          </p:nvSpPr>
          <p:spPr bwMode="auto">
            <a:xfrm flipH="1">
              <a:off x="2627784" y="4149080"/>
              <a:ext cx="3096344" cy="7920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999656" y="2780929"/>
            <a:ext cx="311562" cy="221023"/>
          </a:xfrm>
          <a:prstGeom prst="rect">
            <a:avLst/>
          </a:prstGeom>
          <a:noFill/>
          <a:ln/>
          <a:effectLst/>
        </p:spPr>
      </p:pic>
      <p:pic>
        <p:nvPicPr>
          <p:cNvPr id="80" name="Picture 7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8288850" y="2636912"/>
            <a:ext cx="399438" cy="399438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582315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31" y="-137786"/>
            <a:ext cx="8306669" cy="648076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05599" y="2717351"/>
            <a:ext cx="2378821" cy="395787"/>
          </a:xfrm>
          <a:prstGeom prst="roundRect">
            <a:avLst/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2734" y="1816294"/>
            <a:ext cx="3961320" cy="4781513"/>
          </a:xfrm>
          <a:prstGeom prst="rect">
            <a:avLst/>
          </a:prstGeom>
          <a:noFill/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 b="1" i="1">
                <a:solidFill>
                  <a:schemeClr val="tx1"/>
                </a:solidFill>
                <a:cs typeface="Arial" charset="0"/>
              </a:rPr>
              <a:t>experiments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Arial" charset="0"/>
              </a:rPr>
              <a:t>Selection of </a:t>
            </a:r>
            <a:br>
              <a:rPr lang="en-US" sz="280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Arial" charset="0"/>
              </a:rPr>
            </a:br>
            <a:r>
              <a:rPr lang="en-US" sz="280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Arial" charset="0"/>
              </a:rPr>
              <a:t>open questions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280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cs typeface="Arial" charset="0"/>
            </a:endParaRP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280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cs typeface="Arial" charset="0"/>
            </a:endParaRP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280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cs typeface="Arial" charset="0"/>
            </a:endParaRP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2800"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cs typeface="Arial" charset="0"/>
            </a:endParaRP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Arial" charset="0"/>
              </a:rPr>
              <a:t>Fork me on </a:t>
            </a:r>
            <a:r>
              <a:rPr lang="en-US" sz="2800" err="1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Arial" charset="0"/>
              </a:rPr>
              <a:t>github</a:t>
            </a:r>
            <a:r>
              <a:rPr lang="en-US" sz="2800"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Arial" charset="0"/>
              </a:rPr>
              <a:t>!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28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97280" y="87682"/>
            <a:ext cx="10058400" cy="753303"/>
          </a:xfrm>
        </p:spPr>
        <p:txBody>
          <a:bodyPr/>
          <a:lstStyle/>
          <a:p>
            <a:r>
              <a:rPr lang="en-US"/>
              <a:t>MindMap</a:t>
            </a:r>
          </a:p>
        </p:txBody>
      </p:sp>
      <p:sp>
        <p:nvSpPr>
          <p:cNvPr id="9" name="Cloud 8"/>
          <p:cNvSpPr/>
          <p:nvPr/>
        </p:nvSpPr>
        <p:spPr>
          <a:xfrm>
            <a:off x="4146115" y="357862"/>
            <a:ext cx="5091413" cy="2945269"/>
          </a:xfrm>
          <a:prstGeom prst="cloud">
            <a:avLst/>
          </a:prstGeom>
          <a:solidFill>
            <a:schemeClr val="accent1">
              <a:alpha val="48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Q advantage</a:t>
            </a:r>
          </a:p>
        </p:txBody>
      </p:sp>
      <p:sp>
        <p:nvSpPr>
          <p:cNvPr id="10" name="Cloud 9"/>
          <p:cNvSpPr/>
          <p:nvPr/>
        </p:nvSpPr>
        <p:spPr>
          <a:xfrm>
            <a:off x="4734838" y="4384110"/>
            <a:ext cx="5260931" cy="1958873"/>
          </a:xfrm>
          <a:prstGeom prst="cloud">
            <a:avLst/>
          </a:prstGeom>
          <a:solidFill>
            <a:schemeClr val="accent1">
              <a:alpha val="48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Q data</a:t>
            </a:r>
          </a:p>
        </p:txBody>
      </p:sp>
      <p:sp>
        <p:nvSpPr>
          <p:cNvPr id="11" name="Cloud 10"/>
          <p:cNvSpPr/>
          <p:nvPr/>
        </p:nvSpPr>
        <p:spPr>
          <a:xfrm>
            <a:off x="8591427" y="3182801"/>
            <a:ext cx="3520406" cy="1093504"/>
          </a:xfrm>
          <a:prstGeom prst="cloud">
            <a:avLst/>
          </a:prstGeom>
          <a:solidFill>
            <a:schemeClr val="accent4">
              <a:alpha val="48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Post Q crypto</a:t>
            </a:r>
          </a:p>
        </p:txBody>
      </p:sp>
      <p:sp>
        <p:nvSpPr>
          <p:cNvPr id="12" name="Cloud 11"/>
          <p:cNvSpPr/>
          <p:nvPr/>
        </p:nvSpPr>
        <p:spPr>
          <a:xfrm>
            <a:off x="9465151" y="87682"/>
            <a:ext cx="2987633" cy="2589669"/>
          </a:xfrm>
          <a:prstGeom prst="cloud">
            <a:avLst/>
          </a:prstGeom>
          <a:solidFill>
            <a:schemeClr val="accent1">
              <a:alpha val="48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Tools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3698" y="6427890"/>
            <a:ext cx="8479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[</a:t>
            </a:r>
            <a:r>
              <a:rPr lang="en-US">
                <a:solidFill>
                  <a:schemeClr val="bg1"/>
                </a:solidFill>
                <a:hlinkClick r:id="rId4"/>
              </a:rPr>
              <a:t>https://</a:t>
            </a:r>
            <a:r>
              <a:rPr lang="en-US" err="1">
                <a:solidFill>
                  <a:schemeClr val="bg1"/>
                </a:solidFill>
                <a:hlinkClick r:id="rId4"/>
              </a:rPr>
              <a:t>github.com</a:t>
            </a:r>
            <a:r>
              <a:rPr lang="en-US">
                <a:solidFill>
                  <a:schemeClr val="bg1"/>
                </a:solidFill>
                <a:hlinkClick r:id="rId4"/>
              </a:rPr>
              <a:t>/</a:t>
            </a:r>
            <a:r>
              <a:rPr lang="en-US" err="1">
                <a:solidFill>
                  <a:schemeClr val="bg1"/>
                </a:solidFill>
                <a:hlinkClick r:id="rId4"/>
              </a:rPr>
              <a:t>cschaffner</a:t>
            </a:r>
            <a:r>
              <a:rPr lang="en-US">
                <a:solidFill>
                  <a:schemeClr val="bg1"/>
                </a:solidFill>
                <a:hlinkClick r:id="rId4"/>
              </a:rPr>
              <a:t>/</a:t>
            </a:r>
            <a:r>
              <a:rPr lang="en-US" err="1">
                <a:solidFill>
                  <a:schemeClr val="bg1"/>
                </a:solidFill>
                <a:hlinkClick r:id="rId4"/>
              </a:rPr>
              <a:t>QCryptoMindmap</a:t>
            </a:r>
            <a:r>
              <a:rPr lang="en-US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810" y="3182801"/>
            <a:ext cx="1348327" cy="156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18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more complicated schemes?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cs typeface="Arial" charset="0"/>
              </a:rPr>
              <a:t>Different schemes proposed by</a:t>
            </a:r>
          </a:p>
          <a:p>
            <a:pPr marL="800100" lvl="1" indent="-342900"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Chandran, Fehr, Gelles, Goyal, Ostrovsky [2010]</a:t>
            </a:r>
            <a:endParaRPr lang="en-US" sz="2800" dirty="0">
              <a:cs typeface="Arial" charset="0"/>
            </a:endParaRPr>
          </a:p>
          <a:p>
            <a:pPr marL="800100" lvl="1" indent="-342900"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Malaney [2010]</a:t>
            </a:r>
          </a:p>
          <a:p>
            <a:pPr marL="800100" lvl="1" indent="-342900"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Kent, Munro, Spiller [2010]</a:t>
            </a:r>
          </a:p>
          <a:p>
            <a:pPr marL="800100" lvl="1" indent="-342900"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Lau, Lo [2010]</a:t>
            </a:r>
          </a:p>
          <a:p>
            <a:pPr marL="800100" lvl="1" indent="-342900">
              <a:buSzPct val="65000"/>
              <a:buFont typeface="Wingdings" pitchFamily="2" charset="2"/>
              <a:buChar char="n"/>
            </a:pPr>
            <a:endParaRPr lang="nl-NL" sz="2800" dirty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Unfortunately they can all </a:t>
            </a:r>
            <a:r>
              <a:rPr lang="nl-NL" sz="2800" dirty="0" err="1">
                <a:cs typeface="Arial" charset="0"/>
              </a:rPr>
              <a:t>be</a:t>
            </a:r>
            <a:r>
              <a:rPr lang="nl-NL" sz="2800" dirty="0">
                <a:cs typeface="Arial" charset="0"/>
              </a:rPr>
              <a:t> </a:t>
            </a:r>
            <a:r>
              <a:rPr lang="nl-NL" sz="2800" dirty="0" err="1">
                <a:cs typeface="Arial" charset="0"/>
              </a:rPr>
              <a:t>broken</a:t>
            </a:r>
            <a:r>
              <a:rPr lang="nl-NL" sz="2800" dirty="0">
                <a:cs typeface="Arial" charset="0"/>
              </a:rPr>
              <a:t>!</a:t>
            </a:r>
          </a:p>
          <a:p>
            <a:pPr marL="800100" lvl="1" indent="-342900"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general </a:t>
            </a:r>
            <a:r>
              <a:rPr lang="nl-NL" sz="2800" dirty="0">
                <a:solidFill>
                  <a:srgbClr val="FF0000"/>
                </a:solidFill>
                <a:cs typeface="Arial" charset="0"/>
              </a:rPr>
              <a:t>no-go </a:t>
            </a:r>
            <a:r>
              <a:rPr lang="nl-NL" sz="2800" dirty="0" err="1">
                <a:solidFill>
                  <a:srgbClr val="FF0000"/>
                </a:solidFill>
                <a:cs typeface="Arial" charset="0"/>
              </a:rPr>
              <a:t>theorem</a:t>
            </a:r>
            <a:r>
              <a:rPr lang="nl-NL" sz="28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nl-NL" sz="2800" dirty="0">
                <a:cs typeface="Arial" charset="0"/>
              </a:rPr>
              <a:t>[</a:t>
            </a:r>
            <a:r>
              <a:rPr lang="nl-NL" sz="2800" dirty="0" err="1">
                <a:cs typeface="Arial" charset="0"/>
              </a:rPr>
              <a:t>Buhrman</a:t>
            </a:r>
            <a:r>
              <a:rPr lang="nl-NL" sz="2800" dirty="0">
                <a:cs typeface="Arial" charset="0"/>
              </a:rPr>
              <a:t>, </a:t>
            </a:r>
            <a:r>
              <a:rPr lang="nl-NL" sz="2800" dirty="0" err="1">
                <a:cs typeface="Arial" charset="0"/>
              </a:rPr>
              <a:t>Chandran</a:t>
            </a:r>
            <a:r>
              <a:rPr lang="nl-NL" sz="2800" dirty="0">
                <a:cs typeface="Arial" charset="0"/>
              </a:rPr>
              <a:t>, </a:t>
            </a:r>
            <a:r>
              <a:rPr lang="nl-NL" sz="2800" dirty="0" err="1">
                <a:cs typeface="Arial" charset="0"/>
              </a:rPr>
              <a:t>Fehr</a:t>
            </a:r>
            <a:r>
              <a:rPr lang="nl-NL" sz="2800" dirty="0">
                <a:cs typeface="Arial" charset="0"/>
              </a:rPr>
              <a:t>, </a:t>
            </a:r>
            <a:r>
              <a:rPr lang="nl-NL" sz="2800" dirty="0" err="1">
                <a:cs typeface="Arial" charset="0"/>
              </a:rPr>
              <a:t>Gelles</a:t>
            </a:r>
            <a:r>
              <a:rPr lang="nl-NL" sz="2800" dirty="0">
                <a:cs typeface="Arial" charset="0"/>
              </a:rPr>
              <a:t>, </a:t>
            </a:r>
            <a:r>
              <a:rPr lang="nl-NL" sz="2800" dirty="0" err="1">
                <a:cs typeface="Arial" charset="0"/>
              </a:rPr>
              <a:t>Goyal</a:t>
            </a:r>
            <a:r>
              <a:rPr lang="nl-NL" sz="2800" dirty="0">
                <a:cs typeface="Arial" charset="0"/>
              </a:rPr>
              <a:t>, </a:t>
            </a:r>
            <a:r>
              <a:rPr lang="nl-NL" sz="2800" dirty="0" err="1">
                <a:cs typeface="Arial" charset="0"/>
              </a:rPr>
              <a:t>Ostrovsky</a:t>
            </a:r>
            <a:r>
              <a:rPr lang="nl-NL" sz="2800" dirty="0">
                <a:cs typeface="Arial" charset="0"/>
              </a:rPr>
              <a:t>, S 2014]</a:t>
            </a:r>
          </a:p>
        </p:txBody>
      </p:sp>
    </p:spTree>
    <p:extLst>
      <p:ext uri="{BB962C8B-B14F-4D97-AF65-F5344CB8AC3E}">
        <p14:creationId xmlns:p14="http://schemas.microsoft.com/office/powerpoint/2010/main" val="1966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17"/>
          <p:cNvGrpSpPr/>
          <p:nvPr/>
        </p:nvGrpSpPr>
        <p:grpSpPr>
          <a:xfrm>
            <a:off x="5879976" y="3717032"/>
            <a:ext cx="648072" cy="792088"/>
            <a:chOff x="8316416" y="2754640"/>
            <a:chExt cx="648072" cy="792088"/>
          </a:xfrm>
        </p:grpSpPr>
        <p:sp>
          <p:nvSpPr>
            <p:cNvPr id="158" name="Content Placeholder 1"/>
            <p:cNvSpPr txBox="1">
              <a:spLocks/>
            </p:cNvSpPr>
            <p:nvPr/>
          </p:nvSpPr>
          <p:spPr>
            <a:xfrm>
              <a:off x="8316416" y="2754640"/>
              <a:ext cx="648072" cy="79208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en-US" sz="4400" dirty="0">
                  <a:cs typeface="Arial" charset="0"/>
                </a:rPr>
                <a:t>U</a:t>
              </a:r>
            </a:p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endParaRPr lang="en-US" sz="2800" dirty="0">
                <a:cs typeface="Arial" charset="0"/>
              </a:endParaRPr>
            </a:p>
          </p:txBody>
        </p:sp>
        <p:sp>
          <p:nvSpPr>
            <p:cNvPr id="159" name="Rectangle 22"/>
            <p:cNvSpPr>
              <a:spLocks noChangeArrowheads="1"/>
            </p:cNvSpPr>
            <p:nvPr/>
          </p:nvSpPr>
          <p:spPr bwMode="auto">
            <a:xfrm>
              <a:off x="8316416" y="2852936"/>
              <a:ext cx="576064" cy="576064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2423592" y="2280340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4" name="Group 33"/>
          <p:cNvGrpSpPr/>
          <p:nvPr/>
        </p:nvGrpSpPr>
        <p:grpSpPr>
          <a:xfrm>
            <a:off x="1919537" y="768172"/>
            <a:ext cx="1150423" cy="1656184"/>
            <a:chOff x="395536" y="912188"/>
            <a:chExt cx="1150423" cy="1656184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3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</p:grpSp>
      <p:grpSp>
        <p:nvGrpSpPr>
          <p:cNvPr id="5" name="Group 35"/>
          <p:cNvGrpSpPr/>
          <p:nvPr/>
        </p:nvGrpSpPr>
        <p:grpSpPr>
          <a:xfrm>
            <a:off x="9065018" y="768172"/>
            <a:ext cx="1135439" cy="1656184"/>
            <a:chOff x="7541017" y="912188"/>
            <a:chExt cx="1135439" cy="1656184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4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6168008" y="2132856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448" y="-68070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/>
              <a:t>Most General Single-Round Scheme</a:t>
            </a:r>
          </a:p>
        </p:txBody>
      </p:sp>
      <p:sp>
        <p:nvSpPr>
          <p:cNvPr id="186" name="Content Placeholder 1"/>
          <p:cNvSpPr txBox="1">
            <a:spLocks/>
          </p:cNvSpPr>
          <p:nvPr/>
        </p:nvSpPr>
        <p:spPr>
          <a:xfrm>
            <a:off x="1991544" y="5589240"/>
            <a:ext cx="8496944" cy="115212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Let us study the attacking game</a:t>
            </a:r>
            <a:endParaRPr lang="en-US" sz="2800" dirty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800" dirty="0">
              <a:cs typeface="Arial" charset="0"/>
            </a:endParaRPr>
          </a:p>
        </p:txBody>
      </p:sp>
      <p:grpSp>
        <p:nvGrpSpPr>
          <p:cNvPr id="187" name="Group 36"/>
          <p:cNvGrpSpPr/>
          <p:nvPr/>
        </p:nvGrpSpPr>
        <p:grpSpPr>
          <a:xfrm>
            <a:off x="5519936" y="764704"/>
            <a:ext cx="1080120" cy="1644690"/>
            <a:chOff x="3995936" y="923682"/>
            <a:chExt cx="1080120" cy="1644690"/>
          </a:xfrm>
        </p:grpSpPr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923682"/>
              <a:ext cx="1080120" cy="1309108"/>
            </a:xfrm>
            <a:prstGeom prst="rect">
              <a:avLst/>
            </a:prstGeom>
          </p:spPr>
        </p:pic>
        <p:sp>
          <p:nvSpPr>
            <p:cNvPr id="189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2495600" y="2608267"/>
            <a:ext cx="2880320" cy="1282761"/>
            <a:chOff x="971600" y="2608266"/>
            <a:chExt cx="2880320" cy="1282761"/>
          </a:xfrm>
        </p:grpSpPr>
        <p:grpSp>
          <p:nvGrpSpPr>
            <p:cNvPr id="190" name="Group 189"/>
            <p:cNvGrpSpPr/>
            <p:nvPr/>
          </p:nvGrpSpPr>
          <p:grpSpPr>
            <a:xfrm>
              <a:off x="971600" y="2679336"/>
              <a:ext cx="2880320" cy="1211691"/>
              <a:chOff x="971600" y="2679336"/>
              <a:chExt cx="2880320" cy="1211691"/>
            </a:xfrm>
          </p:grpSpPr>
          <p:sp>
            <p:nvSpPr>
              <p:cNvPr id="25" name="Line 7"/>
              <p:cNvSpPr>
                <a:spLocks noChangeShapeType="1"/>
              </p:cNvSpPr>
              <p:nvPr/>
            </p:nvSpPr>
            <p:spPr bwMode="auto">
              <a:xfrm>
                <a:off x="971600" y="3083950"/>
                <a:ext cx="2880320" cy="807077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80" name="Line 39"/>
              <p:cNvSpPr>
                <a:spLocks noChangeShapeType="1"/>
              </p:cNvSpPr>
              <p:nvPr/>
            </p:nvSpPr>
            <p:spPr bwMode="auto">
              <a:xfrm rot="18900000">
                <a:off x="1269703" y="2679336"/>
                <a:ext cx="1010" cy="368352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09" name="Group 28"/>
            <p:cNvGrpSpPr/>
            <p:nvPr/>
          </p:nvGrpSpPr>
          <p:grpSpPr>
            <a:xfrm>
              <a:off x="1115616" y="2608266"/>
              <a:ext cx="457692" cy="460694"/>
              <a:chOff x="4214810" y="2000240"/>
              <a:chExt cx="457692" cy="460694"/>
            </a:xfrm>
          </p:grpSpPr>
          <p:sp>
            <p:nvSpPr>
              <p:cNvPr id="11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6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51" name="Group 150"/>
          <p:cNvGrpSpPr/>
          <p:nvPr/>
        </p:nvGrpSpPr>
        <p:grpSpPr>
          <a:xfrm>
            <a:off x="7032105" y="2780928"/>
            <a:ext cx="2645483" cy="1110100"/>
            <a:chOff x="5508104" y="2780928"/>
            <a:chExt cx="2645483" cy="1110100"/>
          </a:xfrm>
        </p:grpSpPr>
        <p:grpSp>
          <p:nvGrpSpPr>
            <p:cNvPr id="191" name="Group 190"/>
            <p:cNvGrpSpPr/>
            <p:nvPr/>
          </p:nvGrpSpPr>
          <p:grpSpPr>
            <a:xfrm>
              <a:off x="5508104" y="2938253"/>
              <a:ext cx="2645483" cy="952775"/>
              <a:chOff x="5508104" y="2938253"/>
              <a:chExt cx="2645483" cy="952775"/>
            </a:xfrm>
          </p:grpSpPr>
          <p:sp>
            <p:nvSpPr>
              <p:cNvPr id="33" name="Line 7"/>
              <p:cNvSpPr>
                <a:spLocks noChangeShapeType="1"/>
              </p:cNvSpPr>
              <p:nvPr/>
            </p:nvSpPr>
            <p:spPr bwMode="auto">
              <a:xfrm flipH="1">
                <a:off x="5508104" y="3242956"/>
                <a:ext cx="2592288" cy="648072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82" name="Line 5"/>
              <p:cNvSpPr>
                <a:spLocks noChangeShapeType="1"/>
              </p:cNvSpPr>
              <p:nvPr/>
            </p:nvSpPr>
            <p:spPr bwMode="auto">
              <a:xfrm rot="6300000">
                <a:off x="7465273" y="2755110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76" name="Line 38"/>
              <p:cNvSpPr>
                <a:spLocks noChangeShapeType="1"/>
              </p:cNvSpPr>
              <p:nvPr/>
            </p:nvSpPr>
            <p:spPr bwMode="auto">
              <a:xfrm rot="13500000">
                <a:off x="7970206" y="2755885"/>
                <a:ext cx="1014" cy="365749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23" name="Group 133"/>
            <p:cNvGrpSpPr/>
            <p:nvPr/>
          </p:nvGrpSpPr>
          <p:grpSpPr>
            <a:xfrm>
              <a:off x="7380312" y="2780928"/>
              <a:ext cx="457692" cy="460694"/>
              <a:chOff x="7597837" y="2707419"/>
              <a:chExt cx="457692" cy="460694"/>
            </a:xfrm>
          </p:grpSpPr>
          <p:sp>
            <p:nvSpPr>
              <p:cNvPr id="124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56" name="Group 155"/>
          <p:cNvGrpSpPr/>
          <p:nvPr/>
        </p:nvGrpSpPr>
        <p:grpSpPr>
          <a:xfrm>
            <a:off x="2567608" y="4195758"/>
            <a:ext cx="2808312" cy="817418"/>
            <a:chOff x="1043608" y="4195758"/>
            <a:chExt cx="2808312" cy="817418"/>
          </a:xfrm>
        </p:grpSpPr>
        <p:grpSp>
          <p:nvGrpSpPr>
            <p:cNvPr id="192" name="Group 191"/>
            <p:cNvGrpSpPr/>
            <p:nvPr/>
          </p:nvGrpSpPr>
          <p:grpSpPr>
            <a:xfrm>
              <a:off x="1043608" y="4195758"/>
              <a:ext cx="2808312" cy="817418"/>
              <a:chOff x="1043608" y="4195758"/>
              <a:chExt cx="2808312" cy="817418"/>
            </a:xfrm>
          </p:grpSpPr>
          <p:sp>
            <p:nvSpPr>
              <p:cNvPr id="44" name="Line 7"/>
              <p:cNvSpPr>
                <a:spLocks noChangeShapeType="1"/>
              </p:cNvSpPr>
              <p:nvPr/>
            </p:nvSpPr>
            <p:spPr bwMode="auto">
              <a:xfrm flipH="1">
                <a:off x="1043608" y="4293791"/>
                <a:ext cx="2808312" cy="719385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96" name="Line 5"/>
              <p:cNvSpPr>
                <a:spLocks noChangeShapeType="1"/>
              </p:cNvSpPr>
              <p:nvPr/>
            </p:nvSpPr>
            <p:spPr bwMode="auto">
              <a:xfrm rot="10800000">
                <a:off x="2209063" y="419575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26" name="Group 28"/>
            <p:cNvGrpSpPr/>
            <p:nvPr/>
          </p:nvGrpSpPr>
          <p:grpSpPr>
            <a:xfrm>
              <a:off x="1475656" y="4293096"/>
              <a:ext cx="457692" cy="460694"/>
              <a:chOff x="4214810" y="2000240"/>
              <a:chExt cx="457692" cy="460694"/>
            </a:xfrm>
          </p:grpSpPr>
          <p:sp>
            <p:nvSpPr>
              <p:cNvPr id="127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8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43" name="Group 37"/>
          <p:cNvGrpSpPr/>
          <p:nvPr/>
        </p:nvGrpSpPr>
        <p:grpSpPr>
          <a:xfrm>
            <a:off x="7176120" y="1127576"/>
            <a:ext cx="1006872" cy="1293312"/>
            <a:chOff x="2483768" y="1275060"/>
            <a:chExt cx="1006872" cy="1293312"/>
          </a:xfrm>
        </p:grpSpPr>
        <p:pic>
          <p:nvPicPr>
            <p:cNvPr id="144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46" name="Group 38"/>
          <p:cNvGrpSpPr/>
          <p:nvPr/>
        </p:nvGrpSpPr>
        <p:grpSpPr>
          <a:xfrm>
            <a:off x="3905526" y="836712"/>
            <a:ext cx="949021" cy="1584176"/>
            <a:chOff x="5764661" y="984196"/>
            <a:chExt cx="949021" cy="1584176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661" y="984196"/>
              <a:ext cx="949021" cy="1220668"/>
            </a:xfrm>
            <a:prstGeom prst="rect">
              <a:avLst/>
            </a:prstGeom>
          </p:spPr>
        </p:pic>
        <p:sp>
          <p:nvSpPr>
            <p:cNvPr id="148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6960096" y="4350115"/>
            <a:ext cx="2736304" cy="792088"/>
            <a:chOff x="5436096" y="4350115"/>
            <a:chExt cx="2736304" cy="792088"/>
          </a:xfrm>
        </p:grpSpPr>
        <p:grpSp>
          <p:nvGrpSpPr>
            <p:cNvPr id="193" name="Group 192"/>
            <p:cNvGrpSpPr/>
            <p:nvPr/>
          </p:nvGrpSpPr>
          <p:grpSpPr>
            <a:xfrm>
              <a:off x="5436096" y="4350115"/>
              <a:ext cx="2736304" cy="792088"/>
              <a:chOff x="5436096" y="4350115"/>
              <a:chExt cx="2736304" cy="792088"/>
            </a:xfrm>
          </p:grpSpPr>
          <p:sp>
            <p:nvSpPr>
              <p:cNvPr id="35" name="Line 7"/>
              <p:cNvSpPr>
                <a:spLocks noChangeShapeType="1"/>
              </p:cNvSpPr>
              <p:nvPr/>
            </p:nvSpPr>
            <p:spPr bwMode="auto">
              <a:xfrm>
                <a:off x="5436096" y="4350115"/>
                <a:ext cx="2736304" cy="792088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108" name="Line 39"/>
              <p:cNvSpPr>
                <a:spLocks noChangeShapeType="1"/>
              </p:cNvSpPr>
              <p:nvPr/>
            </p:nvSpPr>
            <p:spPr bwMode="auto">
              <a:xfrm rot="2700000">
                <a:off x="7396376" y="4337022"/>
                <a:ext cx="1010" cy="368352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52" name="Group 28"/>
            <p:cNvGrpSpPr/>
            <p:nvPr/>
          </p:nvGrpSpPr>
          <p:grpSpPr>
            <a:xfrm>
              <a:off x="7452320" y="4365104"/>
              <a:ext cx="457692" cy="460694"/>
              <a:chOff x="4214810" y="2000240"/>
              <a:chExt cx="457692" cy="460694"/>
            </a:xfrm>
          </p:grpSpPr>
          <p:sp>
            <p:nvSpPr>
              <p:cNvPr id="15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0728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117"/>
          <p:cNvGrpSpPr/>
          <p:nvPr/>
        </p:nvGrpSpPr>
        <p:grpSpPr>
          <a:xfrm>
            <a:off x="5775960" y="2492896"/>
            <a:ext cx="648072" cy="792088"/>
            <a:chOff x="8316416" y="2754640"/>
            <a:chExt cx="648072" cy="792088"/>
          </a:xfrm>
        </p:grpSpPr>
        <p:sp>
          <p:nvSpPr>
            <p:cNvPr id="192" name="Content Placeholder 1"/>
            <p:cNvSpPr txBox="1">
              <a:spLocks/>
            </p:cNvSpPr>
            <p:nvPr/>
          </p:nvSpPr>
          <p:spPr>
            <a:xfrm>
              <a:off x="8316416" y="2754640"/>
              <a:ext cx="648072" cy="79208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en-US" sz="4400" dirty="0">
                  <a:cs typeface="Arial" charset="0"/>
                </a:rPr>
                <a:t>U</a:t>
              </a:r>
            </a:p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endParaRPr lang="en-US" sz="2800" dirty="0">
                <a:cs typeface="Arial" charset="0"/>
              </a:endParaRPr>
            </a:p>
          </p:txBody>
        </p:sp>
        <p:sp>
          <p:nvSpPr>
            <p:cNvPr id="193" name="Rectangle 22"/>
            <p:cNvSpPr>
              <a:spLocks noChangeArrowheads="1"/>
            </p:cNvSpPr>
            <p:nvPr/>
          </p:nvSpPr>
          <p:spPr bwMode="auto">
            <a:xfrm>
              <a:off x="8316416" y="2852936"/>
              <a:ext cx="576064" cy="576064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3" name="Group 204"/>
          <p:cNvGrpSpPr/>
          <p:nvPr/>
        </p:nvGrpSpPr>
        <p:grpSpPr>
          <a:xfrm>
            <a:off x="7896201" y="1556793"/>
            <a:ext cx="865187" cy="792163"/>
            <a:chOff x="5177248" y="2526481"/>
            <a:chExt cx="865187" cy="792163"/>
          </a:xfrm>
        </p:grpSpPr>
        <p:sp>
          <p:nvSpPr>
            <p:cNvPr id="174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175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176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988885" y="-15950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/>
              <a:t>Distributed Q Computation in 1 Round</a:t>
            </a:r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1919536" y="4005064"/>
            <a:ext cx="8496944" cy="216024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using some form of </a:t>
            </a:r>
            <a:r>
              <a:rPr lang="en-US" sz="2800" dirty="0">
                <a:solidFill>
                  <a:srgbClr val="0000FF"/>
                </a:solidFill>
                <a:cs typeface="Arial" charset="0"/>
              </a:rPr>
              <a:t>back-and-forth teleportation</a:t>
            </a:r>
            <a:r>
              <a:rPr lang="en-US" sz="2800" dirty="0">
                <a:cs typeface="Arial" charset="0"/>
              </a:rPr>
              <a:t>,</a:t>
            </a:r>
            <a:r>
              <a:rPr lang="en-US" sz="28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800" dirty="0">
                <a:cs typeface="Arial" charset="0"/>
              </a:rPr>
              <a:t>players succeed with probability arbitrarily close to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requires an </a:t>
            </a:r>
            <a:r>
              <a:rPr lang="en-US" sz="2800" dirty="0">
                <a:solidFill>
                  <a:srgbClr val="FF0000"/>
                </a:solidFill>
                <a:cs typeface="Arial" charset="0"/>
              </a:rPr>
              <a:t>exponential amount </a:t>
            </a:r>
            <a:r>
              <a:rPr lang="en-US" sz="2800" dirty="0">
                <a:cs typeface="Arial" charset="0"/>
              </a:rPr>
              <a:t>of EPR pairs</a:t>
            </a: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68828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54" y="764704"/>
            <a:ext cx="842476" cy="1083626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3215680" y="980728"/>
            <a:ext cx="5544616" cy="936104"/>
            <a:chOff x="1691680" y="980728"/>
            <a:chExt cx="5544616" cy="936104"/>
          </a:xfrm>
        </p:grpSpPr>
        <p:grpSp>
          <p:nvGrpSpPr>
            <p:cNvPr id="79" name="Group 128"/>
            <p:cNvGrpSpPr/>
            <p:nvPr/>
          </p:nvGrpSpPr>
          <p:grpSpPr>
            <a:xfrm>
              <a:off x="1691680" y="980728"/>
              <a:ext cx="5256584" cy="648072"/>
              <a:chOff x="1907704" y="2492896"/>
              <a:chExt cx="5256584" cy="648072"/>
            </a:xfrm>
          </p:grpSpPr>
          <p:sp>
            <p:nvSpPr>
              <p:cNvPr id="149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50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57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8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59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0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1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51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52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3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54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55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56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0" name="Group 256"/>
            <p:cNvGrpSpPr/>
            <p:nvPr/>
          </p:nvGrpSpPr>
          <p:grpSpPr>
            <a:xfrm>
              <a:off x="1763688" y="1052736"/>
              <a:ext cx="5256584" cy="648072"/>
              <a:chOff x="1907704" y="2492896"/>
              <a:chExt cx="5256584" cy="648072"/>
            </a:xfrm>
          </p:grpSpPr>
          <p:sp>
            <p:nvSpPr>
              <p:cNvPr id="124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25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44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45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6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7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8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26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27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8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9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31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32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1" name="Group 270"/>
            <p:cNvGrpSpPr/>
            <p:nvPr/>
          </p:nvGrpSpPr>
          <p:grpSpPr>
            <a:xfrm>
              <a:off x="1835696" y="1124744"/>
              <a:ext cx="5256584" cy="648072"/>
              <a:chOff x="1907704" y="2492896"/>
              <a:chExt cx="5256584" cy="648072"/>
            </a:xfrm>
          </p:grpSpPr>
          <p:sp>
            <p:nvSpPr>
              <p:cNvPr id="111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12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19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0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1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2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3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13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14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5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6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7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8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2" name="Group 284"/>
            <p:cNvGrpSpPr/>
            <p:nvPr/>
          </p:nvGrpSpPr>
          <p:grpSpPr>
            <a:xfrm>
              <a:off x="1907704" y="1196752"/>
              <a:ext cx="5256584" cy="648072"/>
              <a:chOff x="1907704" y="2492896"/>
              <a:chExt cx="5256584" cy="648072"/>
            </a:xfrm>
          </p:grpSpPr>
          <p:sp>
            <p:nvSpPr>
              <p:cNvPr id="97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99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06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8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9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0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0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01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2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3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4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5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3" name="Group 298"/>
            <p:cNvGrpSpPr/>
            <p:nvPr/>
          </p:nvGrpSpPr>
          <p:grpSpPr>
            <a:xfrm>
              <a:off x="1979712" y="1268760"/>
              <a:ext cx="5256584" cy="648072"/>
              <a:chOff x="1907704" y="2492896"/>
              <a:chExt cx="5256584" cy="648072"/>
            </a:xfrm>
          </p:grpSpPr>
          <p:sp>
            <p:nvSpPr>
              <p:cNvPr id="84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85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92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3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4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5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6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86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87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8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89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0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1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30" name="Group 204"/>
          <p:cNvGrpSpPr/>
          <p:nvPr/>
        </p:nvGrpSpPr>
        <p:grpSpPr>
          <a:xfrm>
            <a:off x="3503713" y="1556793"/>
            <a:ext cx="865187" cy="792163"/>
            <a:chOff x="5177248" y="2526481"/>
            <a:chExt cx="865187" cy="792163"/>
          </a:xfrm>
        </p:grpSpPr>
        <p:sp>
          <p:nvSpPr>
            <p:cNvPr id="133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134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135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39" name="Group 28"/>
          <p:cNvGrpSpPr/>
          <p:nvPr/>
        </p:nvGrpSpPr>
        <p:grpSpPr>
          <a:xfrm>
            <a:off x="2711624" y="1988840"/>
            <a:ext cx="457692" cy="460694"/>
            <a:chOff x="4214810" y="2000240"/>
            <a:chExt cx="457692" cy="460694"/>
          </a:xfrm>
        </p:grpSpPr>
        <p:sp>
          <p:nvSpPr>
            <p:cNvPr id="14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5" name="Group 133"/>
          <p:cNvGrpSpPr/>
          <p:nvPr/>
        </p:nvGrpSpPr>
        <p:grpSpPr>
          <a:xfrm>
            <a:off x="8616280" y="2060848"/>
            <a:ext cx="457692" cy="460694"/>
            <a:chOff x="7597837" y="2707419"/>
            <a:chExt cx="457692" cy="460694"/>
          </a:xfrm>
        </p:grpSpPr>
        <p:sp>
          <p:nvSpPr>
            <p:cNvPr id="1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71" name="Line 7"/>
          <p:cNvSpPr>
            <a:spLocks noChangeShapeType="1"/>
          </p:cNvSpPr>
          <p:nvPr/>
        </p:nvSpPr>
        <p:spPr bwMode="auto">
          <a:xfrm flipH="1">
            <a:off x="4388336" y="2504174"/>
            <a:ext cx="3286201" cy="799309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172" name="Line 7"/>
          <p:cNvSpPr>
            <a:spLocks noChangeShapeType="1"/>
          </p:cNvSpPr>
          <p:nvPr/>
        </p:nvSpPr>
        <p:spPr bwMode="auto">
          <a:xfrm>
            <a:off x="4388336" y="2420888"/>
            <a:ext cx="3291840" cy="938254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179" name="Group 28"/>
          <p:cNvGrpSpPr/>
          <p:nvPr/>
        </p:nvGrpSpPr>
        <p:grpSpPr>
          <a:xfrm>
            <a:off x="2711624" y="3140968"/>
            <a:ext cx="457692" cy="460694"/>
            <a:chOff x="4214810" y="2000240"/>
            <a:chExt cx="457692" cy="460694"/>
          </a:xfrm>
        </p:grpSpPr>
        <p:sp>
          <p:nvSpPr>
            <p:cNvPr id="18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6" name="Group 28"/>
          <p:cNvGrpSpPr/>
          <p:nvPr/>
        </p:nvGrpSpPr>
        <p:grpSpPr>
          <a:xfrm>
            <a:off x="8616280" y="3140968"/>
            <a:ext cx="457692" cy="460694"/>
            <a:chOff x="4214810" y="2000240"/>
            <a:chExt cx="457692" cy="460694"/>
          </a:xfrm>
        </p:grpSpPr>
        <p:sp>
          <p:nvSpPr>
            <p:cNvPr id="18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8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BED82AF-C3C6-8446-882E-707EBA4B0262}"/>
              </a:ext>
            </a:extLst>
          </p:cNvPr>
          <p:cNvSpPr/>
          <p:nvPr/>
        </p:nvSpPr>
        <p:spPr>
          <a:xfrm>
            <a:off x="619267" y="6412867"/>
            <a:ext cx="8412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dirty="0">
                <a:cs typeface="Arial" charset="0"/>
                <a:hlinkClick r:id="rId5"/>
              </a:rPr>
              <a:t>[</a:t>
            </a:r>
            <a:r>
              <a:rPr lang="nl-NL" dirty="0">
                <a:cs typeface="Arial" charset="0"/>
                <a:hlinkClick r:id="rId5"/>
              </a:rPr>
              <a:t>Buhrman, Chandran, Fehr, Gelles, Goyal, Ostrovsky, Schaffner 2010</a:t>
            </a:r>
            <a:r>
              <a:rPr lang="en-US" dirty="0">
                <a:cs typeface="Arial" charset="0"/>
                <a:hlinkClick r:id="rId5"/>
              </a:rPr>
              <a:t>]</a:t>
            </a:r>
            <a:r>
              <a:rPr lang="en-US" dirty="0">
                <a:cs typeface="Arial" charset="0"/>
              </a:rPr>
              <a:t> </a:t>
            </a:r>
            <a:r>
              <a:rPr lang="en-US" dirty="0">
                <a:cs typeface="Arial" charset="0"/>
                <a:hlinkClick r:id="rId6"/>
              </a:rPr>
              <a:t>[</a:t>
            </a:r>
            <a:r>
              <a:rPr lang="en-US" dirty="0" err="1">
                <a:cs typeface="Arial" charset="0"/>
                <a:hlinkClick r:id="rId6"/>
              </a:rPr>
              <a:t>Beigi</a:t>
            </a:r>
            <a:r>
              <a:rPr lang="en-US" dirty="0">
                <a:cs typeface="Arial" charset="0"/>
                <a:hlinkClick r:id="rId6"/>
              </a:rPr>
              <a:t> Koenig 2011]</a:t>
            </a: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47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171" grpId="0" animBg="1"/>
      <p:bldP spid="17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1003610" y="188913"/>
            <a:ext cx="5812471" cy="647700"/>
          </a:xfrm>
        </p:spPr>
        <p:txBody>
          <a:bodyPr>
            <a:normAutofit fontScale="90000"/>
          </a:bodyPr>
          <a:lstStyle/>
          <a:p>
            <a:r>
              <a:rPr lang="en-US" dirty="0"/>
              <a:t>Port-Based Teleportation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27648" y="1580105"/>
            <a:ext cx="1008062" cy="2880320"/>
            <a:chOff x="1403648" y="1772816"/>
            <a:chExt cx="1008062" cy="2880320"/>
          </a:xfrm>
        </p:grpSpPr>
        <p:sp>
          <p:nvSpPr>
            <p:cNvPr id="255030" name="Oval 54"/>
            <p:cNvSpPr>
              <a:spLocks noChangeArrowheads="1"/>
            </p:cNvSpPr>
            <p:nvPr/>
          </p:nvSpPr>
          <p:spPr bwMode="auto">
            <a:xfrm>
              <a:off x="1403648" y="1772816"/>
              <a:ext cx="1008062" cy="288032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48110" y="1942231"/>
              <a:ext cx="719138" cy="720725"/>
              <a:chOff x="1548110" y="1942231"/>
              <a:chExt cx="719138" cy="720725"/>
            </a:xfrm>
          </p:grpSpPr>
          <p:sp>
            <p:nvSpPr>
              <p:cNvPr id="255032" name="Oval 56"/>
              <p:cNvSpPr>
                <a:spLocks noChangeArrowheads="1"/>
              </p:cNvSpPr>
              <p:nvPr/>
            </p:nvSpPr>
            <p:spPr bwMode="auto">
              <a:xfrm>
                <a:off x="1548110" y="1942231"/>
                <a:ext cx="719138" cy="720725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255033" name="Line 57"/>
              <p:cNvSpPr>
                <a:spLocks noChangeShapeType="1"/>
              </p:cNvSpPr>
              <p:nvPr/>
            </p:nvSpPr>
            <p:spPr bwMode="auto">
              <a:xfrm rot="10800000">
                <a:off x="1908473" y="2015256"/>
                <a:ext cx="0" cy="574675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55034" name="Line 58"/>
              <p:cNvSpPr>
                <a:spLocks noChangeShapeType="1"/>
              </p:cNvSpPr>
              <p:nvPr/>
            </p:nvSpPr>
            <p:spPr bwMode="auto">
              <a:xfrm rot="16200000">
                <a:off x="1907679" y="2014463"/>
                <a:ext cx="0" cy="576262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55035" name="Line 59"/>
              <p:cNvSpPr>
                <a:spLocks noChangeShapeType="1"/>
              </p:cNvSpPr>
              <p:nvPr/>
            </p:nvSpPr>
            <p:spPr bwMode="auto">
              <a:xfrm rot="13500000">
                <a:off x="1906092" y="2014462"/>
                <a:ext cx="1588" cy="574675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55036" name="Line 60"/>
              <p:cNvSpPr>
                <a:spLocks noChangeShapeType="1"/>
              </p:cNvSpPr>
              <p:nvPr/>
            </p:nvSpPr>
            <p:spPr bwMode="auto">
              <a:xfrm rot="18900000">
                <a:off x="1903710" y="2015256"/>
                <a:ext cx="1588" cy="576263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548110" y="3717032"/>
              <a:ext cx="719138" cy="720725"/>
              <a:chOff x="1548110" y="3212702"/>
              <a:chExt cx="719138" cy="720725"/>
            </a:xfrm>
          </p:grpSpPr>
          <p:sp>
            <p:nvSpPr>
              <p:cNvPr id="255068" name="Oval 92"/>
              <p:cNvSpPr>
                <a:spLocks noChangeArrowheads="1"/>
              </p:cNvSpPr>
              <p:nvPr/>
            </p:nvSpPr>
            <p:spPr bwMode="auto">
              <a:xfrm>
                <a:off x="1548110" y="3212702"/>
                <a:ext cx="719138" cy="720725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255069" name="Line 93"/>
              <p:cNvSpPr>
                <a:spLocks noChangeShapeType="1"/>
              </p:cNvSpPr>
              <p:nvPr/>
            </p:nvSpPr>
            <p:spPr bwMode="auto">
              <a:xfrm rot="10800000">
                <a:off x="1908473" y="3285727"/>
                <a:ext cx="0" cy="574675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55070" name="Line 94"/>
              <p:cNvSpPr>
                <a:spLocks noChangeShapeType="1"/>
              </p:cNvSpPr>
              <p:nvPr/>
            </p:nvSpPr>
            <p:spPr bwMode="auto">
              <a:xfrm rot="16200000">
                <a:off x="1907679" y="3284934"/>
                <a:ext cx="0" cy="576262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55071" name="Line 95"/>
              <p:cNvSpPr>
                <a:spLocks noChangeShapeType="1"/>
              </p:cNvSpPr>
              <p:nvPr/>
            </p:nvSpPr>
            <p:spPr bwMode="auto">
              <a:xfrm rot="13500000">
                <a:off x="1906092" y="3284933"/>
                <a:ext cx="1588" cy="574675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55072" name="Line 96"/>
              <p:cNvSpPr>
                <a:spLocks noChangeShapeType="1"/>
              </p:cNvSpPr>
              <p:nvPr/>
            </p:nvSpPr>
            <p:spPr bwMode="auto">
              <a:xfrm rot="18900000">
                <a:off x="1903710" y="3285727"/>
                <a:ext cx="1588" cy="576263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1063962" y="6429246"/>
            <a:ext cx="2952328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solidFill>
                  <a:schemeClr val="bg1"/>
                </a:solidFill>
                <a:cs typeface="Arial" charset="0"/>
              </a:rPr>
              <a:t>[</a:t>
            </a:r>
            <a:r>
              <a:rPr lang="de-CH" sz="2000" dirty="0" err="1">
                <a:solidFill>
                  <a:schemeClr val="bg1"/>
                </a:solidFill>
                <a:cs typeface="Arial" charset="0"/>
              </a:rPr>
              <a:t>Ishizaka</a:t>
            </a:r>
            <a:r>
              <a:rPr lang="de-CH" sz="2000" dirty="0">
                <a:solidFill>
                  <a:schemeClr val="bg1"/>
                </a:solidFill>
                <a:cs typeface="Arial" charset="0"/>
              </a:rPr>
              <a:t> Hiroshima 2008]</a:t>
            </a:r>
          </a:p>
        </p:txBody>
      </p:sp>
      <p:sp>
        <p:nvSpPr>
          <p:cNvPr id="132" name="Content Placeholder 1"/>
          <p:cNvSpPr txBox="1">
            <a:spLocks/>
          </p:cNvSpPr>
          <p:nvPr/>
        </p:nvSpPr>
        <p:spPr>
          <a:xfrm>
            <a:off x="1519927" y="4846323"/>
            <a:ext cx="8429684" cy="151216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FF0000"/>
                </a:solidFill>
                <a:cs typeface="Arial" charset="0"/>
              </a:rPr>
              <a:t>no correction </a:t>
            </a:r>
            <a:r>
              <a:rPr lang="en-US" sz="2600" dirty="0">
                <a:cs typeface="Arial" charset="0"/>
              </a:rPr>
              <a:t>operation required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works only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approximately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requires </a:t>
            </a:r>
            <a:r>
              <a:rPr lang="en-US" sz="2600" dirty="0">
                <a:solidFill>
                  <a:srgbClr val="FF0000"/>
                </a:solidFill>
                <a:latin typeface="Calibri"/>
                <a:cs typeface="Arial" charset="0"/>
              </a:rPr>
              <a:t>2</a:t>
            </a:r>
            <a:r>
              <a:rPr lang="en-US" sz="2600" baseline="30000" dirty="0">
                <a:solidFill>
                  <a:srgbClr val="FF0000"/>
                </a:solidFill>
                <a:latin typeface="Calibri"/>
                <a:cs typeface="Arial" charset="0"/>
              </a:rPr>
              <a:t>n</a:t>
            </a:r>
            <a:r>
              <a:rPr lang="en-US" sz="2600" dirty="0">
                <a:cs typeface="Arial" charset="0"/>
              </a:rPr>
              <a:t> EPR pairs for teleporting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n</a:t>
            </a:r>
            <a:r>
              <a:rPr lang="en-US" sz="2600" dirty="0">
                <a:cs typeface="Arial" charset="0"/>
              </a:rPr>
              <a:t> </a:t>
            </a:r>
            <a:r>
              <a:rPr lang="en-US" sz="2600" dirty="0" err="1">
                <a:cs typeface="Arial" charset="0"/>
              </a:rPr>
              <a:t>qubits</a:t>
            </a: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</p:txBody>
      </p:sp>
      <p:grpSp>
        <p:nvGrpSpPr>
          <p:cNvPr id="56" name="Group 97"/>
          <p:cNvGrpSpPr/>
          <p:nvPr/>
        </p:nvGrpSpPr>
        <p:grpSpPr>
          <a:xfrm>
            <a:off x="3071665" y="93203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863752" y="860025"/>
            <a:ext cx="2376264" cy="2232248"/>
            <a:chOff x="1635309" y="1351816"/>
            <a:chExt cx="2376264" cy="2232248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074526" y="2071450"/>
              <a:ext cx="865187" cy="792162"/>
              <a:chOff x="2193" y="2749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84" y="2840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93" y="2976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65" y="2749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3001501" y="1351816"/>
              <a:ext cx="1010072" cy="223224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1923341" y="2719968"/>
              <a:ext cx="1079748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59" name="Line 61"/>
            <p:cNvSpPr>
              <a:spLocks noChangeShapeType="1"/>
            </p:cNvSpPr>
            <p:nvPr/>
          </p:nvSpPr>
          <p:spPr bwMode="auto">
            <a:xfrm flipH="1" flipV="1">
              <a:off x="1635309" y="1783864"/>
              <a:ext cx="136778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61" name="Line 61"/>
            <p:cNvSpPr>
              <a:spLocks noChangeShapeType="1"/>
            </p:cNvSpPr>
            <p:nvPr/>
          </p:nvSpPr>
          <p:spPr bwMode="auto">
            <a:xfrm flipH="1" flipV="1">
              <a:off x="1707317" y="2503944"/>
              <a:ext cx="1295772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62" name="Line 61"/>
            <p:cNvSpPr>
              <a:spLocks noChangeShapeType="1"/>
            </p:cNvSpPr>
            <p:nvPr/>
          </p:nvSpPr>
          <p:spPr bwMode="auto">
            <a:xfrm flipH="1" flipV="1">
              <a:off x="2211373" y="2935992"/>
              <a:ext cx="791716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63" name="Line 61"/>
            <p:cNvSpPr>
              <a:spLocks noChangeShapeType="1"/>
            </p:cNvSpPr>
            <p:nvPr/>
          </p:nvSpPr>
          <p:spPr bwMode="auto">
            <a:xfrm flipH="1" flipV="1">
              <a:off x="2427397" y="3152016"/>
              <a:ext cx="575692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grpSp>
        <p:nvGrpSpPr>
          <p:cNvPr id="11" name="Group 10"/>
          <p:cNvGrpSpPr/>
          <p:nvPr/>
        </p:nvGrpSpPr>
        <p:grpSpPr bwMode="auto">
          <a:xfrm>
            <a:off x="6240017" y="1220066"/>
            <a:ext cx="3320695" cy="409701"/>
            <a:chOff x="4572000" y="1268760"/>
            <a:chExt cx="3320695" cy="409701"/>
          </a:xfrm>
        </p:grpSpPr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4572000" y="1484784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9" name="Picture 8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9996" y="1268760"/>
              <a:ext cx="2532699" cy="40970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pSp>
        <p:nvGrpSpPr>
          <p:cNvPr id="14" name="Group 13"/>
          <p:cNvGrpSpPr/>
          <p:nvPr/>
        </p:nvGrpSpPr>
        <p:grpSpPr bwMode="auto">
          <a:xfrm>
            <a:off x="7608168" y="1652113"/>
            <a:ext cx="307722" cy="2376264"/>
            <a:chOff x="6395308" y="1700808"/>
            <a:chExt cx="307722" cy="2376264"/>
          </a:xfrm>
        </p:grpSpPr>
        <p:sp>
          <p:nvSpPr>
            <p:cNvPr id="86" name="Line 7"/>
            <p:cNvSpPr>
              <a:spLocks noChangeShapeType="1"/>
            </p:cNvSpPr>
            <p:nvPr/>
          </p:nvSpPr>
          <p:spPr bwMode="auto">
            <a:xfrm flipH="1">
              <a:off x="6395308" y="1700808"/>
              <a:ext cx="0" cy="2376264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56330" y="2647960"/>
              <a:ext cx="146700" cy="3423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79" name="Picture 78" descr="AliceBlue.ep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775521" y="1364082"/>
            <a:ext cx="1183899" cy="1206667"/>
          </a:xfrm>
          <a:prstGeom prst="rect">
            <a:avLst/>
          </a:prstGeom>
        </p:spPr>
      </p:pic>
      <p:pic>
        <p:nvPicPr>
          <p:cNvPr id="84" name="Picture 6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7548" y="3524322"/>
            <a:ext cx="1214870" cy="864096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3143672" y="1796129"/>
            <a:ext cx="1584126" cy="3312368"/>
            <a:chOff x="1619672" y="1988840"/>
            <a:chExt cx="1584126" cy="3312368"/>
          </a:xfrm>
        </p:grpSpPr>
        <p:grpSp>
          <p:nvGrpSpPr>
            <p:cNvPr id="117" name="Group 116"/>
            <p:cNvGrpSpPr/>
            <p:nvPr/>
          </p:nvGrpSpPr>
          <p:grpSpPr>
            <a:xfrm>
              <a:off x="1619672" y="1988840"/>
              <a:ext cx="1008062" cy="2880320"/>
              <a:chOff x="1403648" y="1772816"/>
              <a:chExt cx="1008062" cy="2880320"/>
            </a:xfrm>
          </p:grpSpPr>
          <p:sp>
            <p:nvSpPr>
              <p:cNvPr id="118" name="Oval 54"/>
              <p:cNvSpPr>
                <a:spLocks noChangeArrowheads="1"/>
              </p:cNvSpPr>
              <p:nvPr/>
            </p:nvSpPr>
            <p:spPr bwMode="auto">
              <a:xfrm>
                <a:off x="1403648" y="1772816"/>
                <a:ext cx="1008062" cy="288032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20" name="Group 119"/>
              <p:cNvGrpSpPr/>
              <p:nvPr/>
            </p:nvGrpSpPr>
            <p:grpSpPr>
              <a:xfrm>
                <a:off x="1548110" y="1942231"/>
                <a:ext cx="719138" cy="720725"/>
                <a:chOff x="1548110" y="1942231"/>
                <a:chExt cx="719138" cy="720725"/>
              </a:xfrm>
            </p:grpSpPr>
            <p:sp>
              <p:nvSpPr>
                <p:cNvPr id="127" name="Oval 56"/>
                <p:cNvSpPr>
                  <a:spLocks noChangeArrowheads="1"/>
                </p:cNvSpPr>
                <p:nvPr/>
              </p:nvSpPr>
              <p:spPr bwMode="auto">
                <a:xfrm>
                  <a:off x="1548110" y="1942231"/>
                  <a:ext cx="719138" cy="720725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128" name="Line 57"/>
                <p:cNvSpPr>
                  <a:spLocks noChangeShapeType="1"/>
                </p:cNvSpPr>
                <p:nvPr/>
              </p:nvSpPr>
              <p:spPr bwMode="auto">
                <a:xfrm rot="10800000">
                  <a:off x="1908473" y="2015256"/>
                  <a:ext cx="0" cy="57467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29" name="Line 58"/>
                <p:cNvSpPr>
                  <a:spLocks noChangeShapeType="1"/>
                </p:cNvSpPr>
                <p:nvPr/>
              </p:nvSpPr>
              <p:spPr bwMode="auto">
                <a:xfrm rot="16200000">
                  <a:off x="1907679" y="2014463"/>
                  <a:ext cx="0" cy="576262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30" name="Line 59"/>
                <p:cNvSpPr>
                  <a:spLocks noChangeShapeType="1"/>
                </p:cNvSpPr>
                <p:nvPr/>
              </p:nvSpPr>
              <p:spPr bwMode="auto">
                <a:xfrm rot="13500000">
                  <a:off x="1906092" y="2014462"/>
                  <a:ext cx="1588" cy="57467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31" name="Line 60"/>
                <p:cNvSpPr>
                  <a:spLocks noChangeShapeType="1"/>
                </p:cNvSpPr>
                <p:nvPr/>
              </p:nvSpPr>
              <p:spPr bwMode="auto">
                <a:xfrm rot="18900000">
                  <a:off x="1903710" y="2015256"/>
                  <a:ext cx="1588" cy="576263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>
                <a:off x="1548110" y="3717032"/>
                <a:ext cx="719138" cy="720725"/>
                <a:chOff x="1548110" y="3212702"/>
                <a:chExt cx="719138" cy="720725"/>
              </a:xfrm>
            </p:grpSpPr>
            <p:sp>
              <p:nvSpPr>
                <p:cNvPr id="122" name="Oval 92"/>
                <p:cNvSpPr>
                  <a:spLocks noChangeArrowheads="1"/>
                </p:cNvSpPr>
                <p:nvPr/>
              </p:nvSpPr>
              <p:spPr bwMode="auto">
                <a:xfrm>
                  <a:off x="1548110" y="3212702"/>
                  <a:ext cx="719138" cy="720725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123" name="Line 93"/>
                <p:cNvSpPr>
                  <a:spLocks noChangeShapeType="1"/>
                </p:cNvSpPr>
                <p:nvPr/>
              </p:nvSpPr>
              <p:spPr bwMode="auto">
                <a:xfrm rot="10800000">
                  <a:off x="1908473" y="3285727"/>
                  <a:ext cx="0" cy="57467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24" name="Line 94"/>
                <p:cNvSpPr>
                  <a:spLocks noChangeShapeType="1"/>
                </p:cNvSpPr>
                <p:nvPr/>
              </p:nvSpPr>
              <p:spPr bwMode="auto">
                <a:xfrm rot="16200000">
                  <a:off x="1907679" y="3284934"/>
                  <a:ext cx="0" cy="576262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25" name="Line 95"/>
                <p:cNvSpPr>
                  <a:spLocks noChangeShapeType="1"/>
                </p:cNvSpPr>
                <p:nvPr/>
              </p:nvSpPr>
              <p:spPr bwMode="auto">
                <a:xfrm rot="13500000">
                  <a:off x="1906092" y="3284933"/>
                  <a:ext cx="1588" cy="57467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26" name="Line 96"/>
                <p:cNvSpPr>
                  <a:spLocks noChangeShapeType="1"/>
                </p:cNvSpPr>
                <p:nvPr/>
              </p:nvSpPr>
              <p:spPr bwMode="auto">
                <a:xfrm rot="18900000">
                  <a:off x="1903710" y="3285727"/>
                  <a:ext cx="1588" cy="576263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</p:grpSp>
        </p:grpSp>
        <p:grpSp>
          <p:nvGrpSpPr>
            <p:cNvPr id="133" name="Group 132"/>
            <p:cNvGrpSpPr/>
            <p:nvPr/>
          </p:nvGrpSpPr>
          <p:grpSpPr>
            <a:xfrm>
              <a:off x="1907704" y="2204864"/>
              <a:ext cx="1008062" cy="2880320"/>
              <a:chOff x="1403648" y="1772816"/>
              <a:chExt cx="1008062" cy="2880320"/>
            </a:xfrm>
          </p:grpSpPr>
          <p:sp>
            <p:nvSpPr>
              <p:cNvPr id="134" name="Oval 54"/>
              <p:cNvSpPr>
                <a:spLocks noChangeArrowheads="1"/>
              </p:cNvSpPr>
              <p:nvPr/>
            </p:nvSpPr>
            <p:spPr bwMode="auto">
              <a:xfrm>
                <a:off x="1403648" y="1772816"/>
                <a:ext cx="1008062" cy="288032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35" name="Group 134"/>
              <p:cNvGrpSpPr/>
              <p:nvPr/>
            </p:nvGrpSpPr>
            <p:grpSpPr>
              <a:xfrm>
                <a:off x="1548110" y="1942231"/>
                <a:ext cx="719138" cy="720725"/>
                <a:chOff x="1548110" y="1942231"/>
                <a:chExt cx="719138" cy="720725"/>
              </a:xfrm>
            </p:grpSpPr>
            <p:sp>
              <p:nvSpPr>
                <p:cNvPr id="142" name="Oval 56"/>
                <p:cNvSpPr>
                  <a:spLocks noChangeArrowheads="1"/>
                </p:cNvSpPr>
                <p:nvPr/>
              </p:nvSpPr>
              <p:spPr bwMode="auto">
                <a:xfrm>
                  <a:off x="1548110" y="1942231"/>
                  <a:ext cx="719138" cy="720725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143" name="Line 57"/>
                <p:cNvSpPr>
                  <a:spLocks noChangeShapeType="1"/>
                </p:cNvSpPr>
                <p:nvPr/>
              </p:nvSpPr>
              <p:spPr bwMode="auto">
                <a:xfrm rot="10800000">
                  <a:off x="1908473" y="2015256"/>
                  <a:ext cx="0" cy="57467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44" name="Line 58"/>
                <p:cNvSpPr>
                  <a:spLocks noChangeShapeType="1"/>
                </p:cNvSpPr>
                <p:nvPr/>
              </p:nvSpPr>
              <p:spPr bwMode="auto">
                <a:xfrm rot="16200000">
                  <a:off x="1907679" y="2014463"/>
                  <a:ext cx="0" cy="576262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45" name="Line 59"/>
                <p:cNvSpPr>
                  <a:spLocks noChangeShapeType="1"/>
                </p:cNvSpPr>
                <p:nvPr/>
              </p:nvSpPr>
              <p:spPr bwMode="auto">
                <a:xfrm rot="13500000">
                  <a:off x="1906092" y="2014462"/>
                  <a:ext cx="1588" cy="57467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46" name="Line 60"/>
                <p:cNvSpPr>
                  <a:spLocks noChangeShapeType="1"/>
                </p:cNvSpPr>
                <p:nvPr/>
              </p:nvSpPr>
              <p:spPr bwMode="auto">
                <a:xfrm rot="18900000">
                  <a:off x="1903710" y="2015256"/>
                  <a:ext cx="1588" cy="576263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1548110" y="3717032"/>
                <a:ext cx="719138" cy="720725"/>
                <a:chOff x="1548110" y="3212702"/>
                <a:chExt cx="719138" cy="720725"/>
              </a:xfrm>
            </p:grpSpPr>
            <p:sp>
              <p:nvSpPr>
                <p:cNvPr id="137" name="Oval 92"/>
                <p:cNvSpPr>
                  <a:spLocks noChangeArrowheads="1"/>
                </p:cNvSpPr>
                <p:nvPr/>
              </p:nvSpPr>
              <p:spPr bwMode="auto">
                <a:xfrm>
                  <a:off x="1548110" y="3212702"/>
                  <a:ext cx="719138" cy="720725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138" name="Line 93"/>
                <p:cNvSpPr>
                  <a:spLocks noChangeShapeType="1"/>
                </p:cNvSpPr>
                <p:nvPr/>
              </p:nvSpPr>
              <p:spPr bwMode="auto">
                <a:xfrm rot="10800000">
                  <a:off x="1908473" y="3285727"/>
                  <a:ext cx="0" cy="57467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39" name="Line 94"/>
                <p:cNvSpPr>
                  <a:spLocks noChangeShapeType="1"/>
                </p:cNvSpPr>
                <p:nvPr/>
              </p:nvSpPr>
              <p:spPr bwMode="auto">
                <a:xfrm rot="16200000">
                  <a:off x="1907679" y="3284934"/>
                  <a:ext cx="0" cy="576262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40" name="Line 95"/>
                <p:cNvSpPr>
                  <a:spLocks noChangeShapeType="1"/>
                </p:cNvSpPr>
                <p:nvPr/>
              </p:nvSpPr>
              <p:spPr bwMode="auto">
                <a:xfrm rot="13500000">
                  <a:off x="1906092" y="3284933"/>
                  <a:ext cx="1588" cy="57467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41" name="Line 96"/>
                <p:cNvSpPr>
                  <a:spLocks noChangeShapeType="1"/>
                </p:cNvSpPr>
                <p:nvPr/>
              </p:nvSpPr>
              <p:spPr bwMode="auto">
                <a:xfrm rot="18900000">
                  <a:off x="1903710" y="3285727"/>
                  <a:ext cx="1588" cy="576263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</p:grpSp>
        </p:grpSp>
        <p:grpSp>
          <p:nvGrpSpPr>
            <p:cNvPr id="147" name="Group 146"/>
            <p:cNvGrpSpPr/>
            <p:nvPr/>
          </p:nvGrpSpPr>
          <p:grpSpPr>
            <a:xfrm>
              <a:off x="2195736" y="2420888"/>
              <a:ext cx="1008062" cy="2880320"/>
              <a:chOff x="1403648" y="1772816"/>
              <a:chExt cx="1008062" cy="2880320"/>
            </a:xfrm>
          </p:grpSpPr>
          <p:sp>
            <p:nvSpPr>
              <p:cNvPr id="148" name="Oval 54"/>
              <p:cNvSpPr>
                <a:spLocks noChangeArrowheads="1"/>
              </p:cNvSpPr>
              <p:nvPr/>
            </p:nvSpPr>
            <p:spPr bwMode="auto">
              <a:xfrm>
                <a:off x="1403648" y="1772816"/>
                <a:ext cx="1008062" cy="288032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49" name="Group 148"/>
              <p:cNvGrpSpPr/>
              <p:nvPr/>
            </p:nvGrpSpPr>
            <p:grpSpPr>
              <a:xfrm>
                <a:off x="1548110" y="1942231"/>
                <a:ext cx="719138" cy="720725"/>
                <a:chOff x="1548110" y="1942231"/>
                <a:chExt cx="719138" cy="720725"/>
              </a:xfrm>
            </p:grpSpPr>
            <p:sp>
              <p:nvSpPr>
                <p:cNvPr id="156" name="Oval 56"/>
                <p:cNvSpPr>
                  <a:spLocks noChangeArrowheads="1"/>
                </p:cNvSpPr>
                <p:nvPr/>
              </p:nvSpPr>
              <p:spPr bwMode="auto">
                <a:xfrm>
                  <a:off x="1548110" y="1942231"/>
                  <a:ext cx="719138" cy="720725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157" name="Line 57"/>
                <p:cNvSpPr>
                  <a:spLocks noChangeShapeType="1"/>
                </p:cNvSpPr>
                <p:nvPr/>
              </p:nvSpPr>
              <p:spPr bwMode="auto">
                <a:xfrm rot="10800000">
                  <a:off x="1908473" y="2015256"/>
                  <a:ext cx="0" cy="57467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58" name="Line 58"/>
                <p:cNvSpPr>
                  <a:spLocks noChangeShapeType="1"/>
                </p:cNvSpPr>
                <p:nvPr/>
              </p:nvSpPr>
              <p:spPr bwMode="auto">
                <a:xfrm rot="16200000">
                  <a:off x="1907679" y="2014463"/>
                  <a:ext cx="0" cy="576262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59" name="Line 59"/>
                <p:cNvSpPr>
                  <a:spLocks noChangeShapeType="1"/>
                </p:cNvSpPr>
                <p:nvPr/>
              </p:nvSpPr>
              <p:spPr bwMode="auto">
                <a:xfrm rot="13500000">
                  <a:off x="1906092" y="2014462"/>
                  <a:ext cx="1588" cy="57467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60" name="Line 60"/>
                <p:cNvSpPr>
                  <a:spLocks noChangeShapeType="1"/>
                </p:cNvSpPr>
                <p:nvPr/>
              </p:nvSpPr>
              <p:spPr bwMode="auto">
                <a:xfrm rot="18900000">
                  <a:off x="1903710" y="2015256"/>
                  <a:ext cx="1588" cy="576263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</p:grpSp>
          <p:grpSp>
            <p:nvGrpSpPr>
              <p:cNvPr id="150" name="Group 149"/>
              <p:cNvGrpSpPr/>
              <p:nvPr/>
            </p:nvGrpSpPr>
            <p:grpSpPr>
              <a:xfrm>
                <a:off x="1548110" y="3717032"/>
                <a:ext cx="719138" cy="720725"/>
                <a:chOff x="1548110" y="3212702"/>
                <a:chExt cx="719138" cy="720725"/>
              </a:xfrm>
            </p:grpSpPr>
            <p:sp>
              <p:nvSpPr>
                <p:cNvPr id="151" name="Oval 92"/>
                <p:cNvSpPr>
                  <a:spLocks noChangeArrowheads="1"/>
                </p:cNvSpPr>
                <p:nvPr/>
              </p:nvSpPr>
              <p:spPr bwMode="auto">
                <a:xfrm>
                  <a:off x="1548110" y="3212702"/>
                  <a:ext cx="719138" cy="720725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152" name="Line 93"/>
                <p:cNvSpPr>
                  <a:spLocks noChangeShapeType="1"/>
                </p:cNvSpPr>
                <p:nvPr/>
              </p:nvSpPr>
              <p:spPr bwMode="auto">
                <a:xfrm rot="10800000">
                  <a:off x="1908473" y="3285727"/>
                  <a:ext cx="0" cy="57467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53" name="Line 94"/>
                <p:cNvSpPr>
                  <a:spLocks noChangeShapeType="1"/>
                </p:cNvSpPr>
                <p:nvPr/>
              </p:nvSpPr>
              <p:spPr bwMode="auto">
                <a:xfrm rot="16200000">
                  <a:off x="1907679" y="3284934"/>
                  <a:ext cx="0" cy="576262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54" name="Line 95"/>
                <p:cNvSpPr>
                  <a:spLocks noChangeShapeType="1"/>
                </p:cNvSpPr>
                <p:nvPr/>
              </p:nvSpPr>
              <p:spPr bwMode="auto">
                <a:xfrm rot="13500000">
                  <a:off x="1906092" y="3284933"/>
                  <a:ext cx="1588" cy="57467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  <p:sp>
              <p:nvSpPr>
                <p:cNvPr id="155" name="Line 96"/>
                <p:cNvSpPr>
                  <a:spLocks noChangeShapeType="1"/>
                </p:cNvSpPr>
                <p:nvPr/>
              </p:nvSpPr>
              <p:spPr bwMode="auto">
                <a:xfrm rot="18900000">
                  <a:off x="1903710" y="3285727"/>
                  <a:ext cx="1588" cy="576263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CH"/>
                </a:p>
              </p:txBody>
            </p:sp>
          </p:grpSp>
        </p:grpSp>
      </p:grpSp>
      <p:grpSp>
        <p:nvGrpSpPr>
          <p:cNvPr id="8" name="Group 7"/>
          <p:cNvGrpSpPr/>
          <p:nvPr/>
        </p:nvGrpSpPr>
        <p:grpSpPr>
          <a:xfrm>
            <a:off x="1775520" y="3164281"/>
            <a:ext cx="7488832" cy="288032"/>
            <a:chOff x="251520" y="3140968"/>
            <a:chExt cx="7488832" cy="288032"/>
          </a:xfrm>
        </p:grpSpPr>
        <p:sp>
          <p:nvSpPr>
            <p:cNvPr id="51" name="Line 61"/>
            <p:cNvSpPr>
              <a:spLocks noChangeShapeType="1"/>
            </p:cNvSpPr>
            <p:nvPr/>
          </p:nvSpPr>
          <p:spPr bwMode="auto">
            <a:xfrm flipH="1">
              <a:off x="323528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52" name="Line 61"/>
            <p:cNvSpPr>
              <a:spLocks noChangeShapeType="1"/>
            </p:cNvSpPr>
            <p:nvPr/>
          </p:nvSpPr>
          <p:spPr bwMode="auto">
            <a:xfrm flipH="1">
              <a:off x="251520" y="3284984"/>
              <a:ext cx="7488832" cy="0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53" name="Line 61"/>
            <p:cNvSpPr>
              <a:spLocks noChangeShapeType="1"/>
            </p:cNvSpPr>
            <p:nvPr/>
          </p:nvSpPr>
          <p:spPr bwMode="auto">
            <a:xfrm flipH="1">
              <a:off x="467544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27849" y="3902102"/>
            <a:ext cx="4175521" cy="774993"/>
            <a:chOff x="3203848" y="4094812"/>
            <a:chExt cx="4175521" cy="774993"/>
          </a:xfrm>
        </p:grpSpPr>
        <p:grpSp>
          <p:nvGrpSpPr>
            <p:cNvPr id="4" name="Group 3"/>
            <p:cNvGrpSpPr/>
            <p:nvPr/>
          </p:nvGrpSpPr>
          <p:grpSpPr>
            <a:xfrm>
              <a:off x="3203848" y="4149080"/>
              <a:ext cx="4175521" cy="720725"/>
              <a:chOff x="3203848" y="4149080"/>
              <a:chExt cx="4175521" cy="720725"/>
            </a:xfrm>
          </p:grpSpPr>
          <p:sp>
            <p:nvSpPr>
              <p:cNvPr id="255039" name="Line 63"/>
              <p:cNvSpPr>
                <a:spLocks noChangeShapeType="1"/>
              </p:cNvSpPr>
              <p:nvPr/>
            </p:nvSpPr>
            <p:spPr bwMode="auto">
              <a:xfrm flipH="1">
                <a:off x="3203848" y="4509120"/>
                <a:ext cx="33123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grpSp>
            <p:nvGrpSpPr>
              <p:cNvPr id="64" name="Group 97"/>
              <p:cNvGrpSpPr/>
              <p:nvPr/>
            </p:nvGrpSpPr>
            <p:grpSpPr>
              <a:xfrm>
                <a:off x="6660232" y="4149080"/>
                <a:ext cx="719137" cy="720725"/>
                <a:chOff x="1018819" y="3771443"/>
                <a:chExt cx="719137" cy="72072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5" name="Oval 154"/>
                <p:cNvSpPr>
                  <a:spLocks noChangeArrowheads="1"/>
                </p:cNvSpPr>
                <p:nvPr/>
              </p:nvSpPr>
              <p:spPr bwMode="auto">
                <a:xfrm>
                  <a:off x="1018819" y="3771443"/>
                  <a:ext cx="719137" cy="720725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2400" b="1">
                    <a:cs typeface="Arial" charset="0"/>
                  </a:endParaRPr>
                </a:p>
              </p:txBody>
            </p:sp>
            <p:sp>
              <p:nvSpPr>
                <p:cNvPr id="6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196792" y="3838580"/>
                  <a:ext cx="404146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3200" dirty="0">
                      <a:cs typeface="Arial" charset="0"/>
                    </a:rPr>
                    <a:t>?</a:t>
                  </a:r>
                  <a:endParaRPr lang="de-CH" sz="3200" dirty="0">
                    <a:cs typeface="Arial" charset="0"/>
                  </a:endParaRPr>
                </a:p>
              </p:txBody>
            </p:sp>
          </p:grpSp>
        </p:grpSp>
        <p:pic>
          <p:nvPicPr>
            <p:cNvPr id="93" name="Picture 92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75856" y="4094812"/>
              <a:ext cx="115839" cy="27029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15" name="Picture 14" descr="ishizak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585" y="12866"/>
            <a:ext cx="1016000" cy="1219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5697" y="-1"/>
            <a:ext cx="971600" cy="124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96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855640" y="3068960"/>
            <a:ext cx="6264696" cy="2160240"/>
            <a:chOff x="1331640" y="3068960"/>
            <a:chExt cx="6264696" cy="2160240"/>
          </a:xfrm>
        </p:grpSpPr>
        <p:sp>
          <p:nvSpPr>
            <p:cNvPr id="187" name="Oval 54"/>
            <p:cNvSpPr>
              <a:spLocks noChangeArrowheads="1"/>
            </p:cNvSpPr>
            <p:nvPr/>
          </p:nvSpPr>
          <p:spPr bwMode="auto">
            <a:xfrm rot="16200000">
              <a:off x="4391980" y="15207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59" name="Oval 54"/>
            <p:cNvSpPr>
              <a:spLocks noChangeArrowheads="1"/>
            </p:cNvSpPr>
            <p:nvPr/>
          </p:nvSpPr>
          <p:spPr bwMode="auto">
            <a:xfrm rot="16200000">
              <a:off x="4391980" y="512676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73" name="Oval 54"/>
            <p:cNvSpPr>
              <a:spLocks noChangeArrowheads="1"/>
            </p:cNvSpPr>
            <p:nvPr/>
          </p:nvSpPr>
          <p:spPr bwMode="auto">
            <a:xfrm rot="16200000">
              <a:off x="4391980" y="1016732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01" name="Oval 54"/>
            <p:cNvSpPr>
              <a:spLocks noChangeArrowheads="1"/>
            </p:cNvSpPr>
            <p:nvPr/>
          </p:nvSpPr>
          <p:spPr bwMode="auto">
            <a:xfrm rot="16200000">
              <a:off x="4391980" y="2024844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75" name="Oval 54"/>
            <p:cNvSpPr>
              <a:spLocks noChangeArrowheads="1"/>
            </p:cNvSpPr>
            <p:nvPr/>
          </p:nvSpPr>
          <p:spPr bwMode="auto">
            <a:xfrm rot="16200000">
              <a:off x="3887924" y="512676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79" name="Group 173"/>
            <p:cNvGrpSpPr/>
            <p:nvPr/>
          </p:nvGrpSpPr>
          <p:grpSpPr>
            <a:xfrm>
              <a:off x="5580112" y="3140968"/>
              <a:ext cx="457692" cy="460694"/>
              <a:chOff x="3731760" y="2948800"/>
              <a:chExt cx="457692" cy="460694"/>
            </a:xfrm>
          </p:grpSpPr>
          <p:sp>
            <p:nvSpPr>
              <p:cNvPr id="8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102" name="Oval 54"/>
            <p:cNvSpPr>
              <a:spLocks noChangeArrowheads="1"/>
            </p:cNvSpPr>
            <p:nvPr/>
          </p:nvSpPr>
          <p:spPr bwMode="auto">
            <a:xfrm rot="16200000">
              <a:off x="3887924" y="1016732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04" name="Group 173"/>
            <p:cNvGrpSpPr/>
            <p:nvPr/>
          </p:nvGrpSpPr>
          <p:grpSpPr>
            <a:xfrm>
              <a:off x="5580112" y="3645024"/>
              <a:ext cx="457692" cy="460694"/>
              <a:chOff x="3731760" y="2948800"/>
              <a:chExt cx="457692" cy="460694"/>
            </a:xfrm>
          </p:grpSpPr>
          <p:sp>
            <p:nvSpPr>
              <p:cNvPr id="10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127" name="Oval 54"/>
            <p:cNvSpPr>
              <a:spLocks noChangeArrowheads="1"/>
            </p:cNvSpPr>
            <p:nvPr/>
          </p:nvSpPr>
          <p:spPr bwMode="auto">
            <a:xfrm rot="16200000">
              <a:off x="3887924" y="15207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32" name="Group 173"/>
            <p:cNvGrpSpPr/>
            <p:nvPr/>
          </p:nvGrpSpPr>
          <p:grpSpPr>
            <a:xfrm>
              <a:off x="5580112" y="4149080"/>
              <a:ext cx="457692" cy="460694"/>
              <a:chOff x="3731760" y="2948800"/>
              <a:chExt cx="457692" cy="460694"/>
            </a:xfrm>
          </p:grpSpPr>
          <p:sp>
            <p:nvSpPr>
              <p:cNvPr id="13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145" name="Oval 54"/>
            <p:cNvSpPr>
              <a:spLocks noChangeArrowheads="1"/>
            </p:cNvSpPr>
            <p:nvPr/>
          </p:nvSpPr>
          <p:spPr bwMode="auto">
            <a:xfrm rot="16200000">
              <a:off x="3887924" y="2024844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47" name="Group 173"/>
            <p:cNvGrpSpPr/>
            <p:nvPr/>
          </p:nvGrpSpPr>
          <p:grpSpPr>
            <a:xfrm>
              <a:off x="5580112" y="4653136"/>
              <a:ext cx="457692" cy="460694"/>
              <a:chOff x="3731760" y="2948800"/>
              <a:chExt cx="457692" cy="460694"/>
            </a:xfrm>
          </p:grpSpPr>
          <p:sp>
            <p:nvSpPr>
              <p:cNvPr id="148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61" name="Group 173"/>
            <p:cNvGrpSpPr/>
            <p:nvPr/>
          </p:nvGrpSpPr>
          <p:grpSpPr>
            <a:xfrm>
              <a:off x="6084168" y="3140968"/>
              <a:ext cx="457692" cy="460694"/>
              <a:chOff x="3731760" y="2948800"/>
              <a:chExt cx="457692" cy="460694"/>
            </a:xfrm>
          </p:grpSpPr>
          <p:sp>
            <p:nvSpPr>
              <p:cNvPr id="162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3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4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5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6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5" name="Group 173"/>
            <p:cNvGrpSpPr/>
            <p:nvPr/>
          </p:nvGrpSpPr>
          <p:grpSpPr>
            <a:xfrm>
              <a:off x="6084168" y="3645024"/>
              <a:ext cx="457692" cy="460694"/>
              <a:chOff x="3731760" y="2948800"/>
              <a:chExt cx="457692" cy="460694"/>
            </a:xfrm>
          </p:grpSpPr>
          <p:sp>
            <p:nvSpPr>
              <p:cNvPr id="176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77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8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8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89" name="Group 173"/>
            <p:cNvGrpSpPr/>
            <p:nvPr/>
          </p:nvGrpSpPr>
          <p:grpSpPr>
            <a:xfrm>
              <a:off x="6084168" y="4149080"/>
              <a:ext cx="457692" cy="460694"/>
              <a:chOff x="3731760" y="2948800"/>
              <a:chExt cx="457692" cy="460694"/>
            </a:xfrm>
          </p:grpSpPr>
          <p:sp>
            <p:nvSpPr>
              <p:cNvPr id="19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03" name="Group 173"/>
            <p:cNvGrpSpPr/>
            <p:nvPr/>
          </p:nvGrpSpPr>
          <p:grpSpPr>
            <a:xfrm>
              <a:off x="6084168" y="4653136"/>
              <a:ext cx="457692" cy="460694"/>
              <a:chOff x="3731760" y="2948800"/>
              <a:chExt cx="457692" cy="460694"/>
            </a:xfrm>
          </p:grpSpPr>
          <p:sp>
            <p:nvSpPr>
              <p:cNvPr id="204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0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6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7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8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44" name="Line 38"/>
          <p:cNvSpPr>
            <a:spLocks noChangeShapeType="1"/>
          </p:cNvSpPr>
          <p:nvPr/>
        </p:nvSpPr>
        <p:spPr bwMode="auto">
          <a:xfrm rot="13500000">
            <a:off x="3203867" y="1575112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/>
              <a:t>Using Port-Based Teleportation</a:t>
            </a: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24812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22" y="764704"/>
            <a:ext cx="842476" cy="1083626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2855640" y="2348880"/>
            <a:ext cx="5760640" cy="648072"/>
            <a:chOff x="1763688" y="2492896"/>
            <a:chExt cx="5760640" cy="648072"/>
          </a:xfrm>
        </p:grpSpPr>
        <p:sp>
          <p:nvSpPr>
            <p:cNvPr id="87" name="Oval 54"/>
            <p:cNvSpPr>
              <a:spLocks noChangeArrowheads="1"/>
            </p:cNvSpPr>
            <p:nvPr/>
          </p:nvSpPr>
          <p:spPr bwMode="auto">
            <a:xfrm rot="16200000">
              <a:off x="4319972" y="-633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8" name="Group 172"/>
            <p:cNvGrpSpPr/>
            <p:nvPr/>
          </p:nvGrpSpPr>
          <p:grpSpPr>
            <a:xfrm>
              <a:off x="2771800" y="2564904"/>
              <a:ext cx="457692" cy="460694"/>
              <a:chOff x="3731760" y="2948800"/>
              <a:chExt cx="457692" cy="460694"/>
            </a:xfrm>
          </p:grpSpPr>
          <p:sp>
            <p:nvSpPr>
              <p:cNvPr id="9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9" name="Group 173"/>
            <p:cNvGrpSpPr/>
            <p:nvPr/>
          </p:nvGrpSpPr>
          <p:grpSpPr>
            <a:xfrm>
              <a:off x="6012160" y="2564904"/>
              <a:ext cx="457692" cy="460694"/>
              <a:chOff x="3731760" y="2948800"/>
              <a:chExt cx="457692" cy="460694"/>
            </a:xfrm>
          </p:grpSpPr>
          <p:sp>
            <p:nvSpPr>
              <p:cNvPr id="9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847528" y="1052736"/>
            <a:ext cx="937692" cy="1849348"/>
            <a:chOff x="1041648" y="2276872"/>
            <a:chExt cx="937692" cy="1849348"/>
          </a:xfrm>
        </p:grpSpPr>
        <p:grpSp>
          <p:nvGrpSpPr>
            <p:cNvPr id="116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2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23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24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17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2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dirty="0">
                  <a:cs typeface="Arial" charset="0"/>
                </a:rPr>
                <a:t>[</a:t>
              </a:r>
              <a:r>
                <a:rPr lang="en-US" sz="2000" dirty="0">
                  <a:cs typeface="Arial" charset="0"/>
                </a:rPr>
                <a:t>Bell]</a:t>
              </a:r>
            </a:p>
          </p:txBody>
        </p:sp>
      </p:grpSp>
      <p:cxnSp>
        <p:nvCxnSpPr>
          <p:cNvPr id="9" name="Curved Connector 8"/>
          <p:cNvCxnSpPr/>
          <p:nvPr/>
        </p:nvCxnSpPr>
        <p:spPr>
          <a:xfrm rot="16200000" flipH="1">
            <a:off x="3339261" y="2256437"/>
            <a:ext cx="371852" cy="533114"/>
          </a:xfrm>
          <a:prstGeom prst="curvedConnector2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3071664" y="2636913"/>
            <a:ext cx="311562" cy="221023"/>
          </a:xfrm>
          <a:prstGeom prst="rect">
            <a:avLst/>
          </a:prstGeom>
          <a:noFill/>
          <a:ln/>
          <a:effectLst/>
        </p:spPr>
      </p:pic>
      <p:grpSp>
        <p:nvGrpSpPr>
          <p:cNvPr id="65" name="Group 28"/>
          <p:cNvGrpSpPr/>
          <p:nvPr/>
        </p:nvGrpSpPr>
        <p:grpSpPr>
          <a:xfrm>
            <a:off x="2927648" y="1844824"/>
            <a:ext cx="457692" cy="460694"/>
            <a:chOff x="4214810" y="2000240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8" name="Group 133"/>
          <p:cNvGrpSpPr/>
          <p:nvPr/>
        </p:nvGrpSpPr>
        <p:grpSpPr>
          <a:xfrm>
            <a:off x="7608168" y="2420888"/>
            <a:ext cx="457692" cy="460694"/>
            <a:chOff x="7597837" y="2707419"/>
            <a:chExt cx="457692" cy="460694"/>
          </a:xfrm>
        </p:grpSpPr>
        <p:sp>
          <p:nvSpPr>
            <p:cNvPr id="69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70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63752" y="3140968"/>
            <a:ext cx="961748" cy="1972862"/>
            <a:chOff x="2339752" y="3140968"/>
            <a:chExt cx="961748" cy="1972862"/>
          </a:xfrm>
        </p:grpSpPr>
        <p:grpSp>
          <p:nvGrpSpPr>
            <p:cNvPr id="78" name="Group 172"/>
            <p:cNvGrpSpPr/>
            <p:nvPr/>
          </p:nvGrpSpPr>
          <p:grpSpPr>
            <a:xfrm>
              <a:off x="2339752" y="3140968"/>
              <a:ext cx="457692" cy="460694"/>
              <a:chOff x="3731760" y="2948800"/>
              <a:chExt cx="457692" cy="460694"/>
            </a:xfrm>
          </p:grpSpPr>
          <p:sp>
            <p:nvSpPr>
              <p:cNvPr id="8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8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5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03" name="Group 172"/>
            <p:cNvGrpSpPr/>
            <p:nvPr/>
          </p:nvGrpSpPr>
          <p:grpSpPr>
            <a:xfrm>
              <a:off x="2339752" y="3645024"/>
              <a:ext cx="457692" cy="460694"/>
              <a:chOff x="3731760" y="2948800"/>
              <a:chExt cx="457692" cy="460694"/>
            </a:xfrm>
          </p:grpSpPr>
          <p:sp>
            <p:nvSpPr>
              <p:cNvPr id="11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31" name="Group 172"/>
            <p:cNvGrpSpPr/>
            <p:nvPr/>
          </p:nvGrpSpPr>
          <p:grpSpPr>
            <a:xfrm>
              <a:off x="2339752" y="4149080"/>
              <a:ext cx="457692" cy="460694"/>
              <a:chOff x="3731760" y="2948800"/>
              <a:chExt cx="457692" cy="460694"/>
            </a:xfrm>
          </p:grpSpPr>
          <p:sp>
            <p:nvSpPr>
              <p:cNvPr id="138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46" name="Group 172"/>
            <p:cNvGrpSpPr/>
            <p:nvPr/>
          </p:nvGrpSpPr>
          <p:grpSpPr>
            <a:xfrm>
              <a:off x="2339752" y="4653136"/>
              <a:ext cx="457692" cy="460694"/>
              <a:chOff x="3731760" y="2948800"/>
              <a:chExt cx="457692" cy="460694"/>
            </a:xfrm>
          </p:grpSpPr>
          <p:sp>
            <p:nvSpPr>
              <p:cNvPr id="15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60" name="Group 172"/>
            <p:cNvGrpSpPr/>
            <p:nvPr/>
          </p:nvGrpSpPr>
          <p:grpSpPr>
            <a:xfrm>
              <a:off x="2843808" y="3140968"/>
              <a:ext cx="457692" cy="460694"/>
              <a:chOff x="3731760" y="2948800"/>
              <a:chExt cx="457692" cy="460694"/>
            </a:xfrm>
          </p:grpSpPr>
          <p:sp>
            <p:nvSpPr>
              <p:cNvPr id="167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8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9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0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1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4" name="Group 172"/>
            <p:cNvGrpSpPr/>
            <p:nvPr/>
          </p:nvGrpSpPr>
          <p:grpSpPr>
            <a:xfrm>
              <a:off x="2843808" y="3645024"/>
              <a:ext cx="457692" cy="460694"/>
              <a:chOff x="3731760" y="2948800"/>
              <a:chExt cx="457692" cy="460694"/>
            </a:xfrm>
          </p:grpSpPr>
          <p:sp>
            <p:nvSpPr>
              <p:cNvPr id="181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2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83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84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85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88" name="Group 172"/>
            <p:cNvGrpSpPr/>
            <p:nvPr/>
          </p:nvGrpSpPr>
          <p:grpSpPr>
            <a:xfrm>
              <a:off x="2843808" y="4149080"/>
              <a:ext cx="457692" cy="460694"/>
              <a:chOff x="3731760" y="2948800"/>
              <a:chExt cx="457692" cy="460694"/>
            </a:xfrm>
          </p:grpSpPr>
          <p:sp>
            <p:nvSpPr>
              <p:cNvPr id="19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02" name="Group 172"/>
            <p:cNvGrpSpPr/>
            <p:nvPr/>
          </p:nvGrpSpPr>
          <p:grpSpPr>
            <a:xfrm>
              <a:off x="2843808" y="4653136"/>
              <a:ext cx="457692" cy="460694"/>
              <a:chOff x="3731760" y="2948800"/>
              <a:chExt cx="457692" cy="460694"/>
            </a:xfrm>
          </p:grpSpPr>
          <p:sp>
            <p:nvSpPr>
              <p:cNvPr id="209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0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11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12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13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791744" y="2996952"/>
            <a:ext cx="676444" cy="2188612"/>
            <a:chOff x="2195736" y="2996952"/>
            <a:chExt cx="676444" cy="2188612"/>
          </a:xfrm>
        </p:grpSpPr>
        <p:pic>
          <p:nvPicPr>
            <p:cNvPr id="217" name="Picture 8" descr="C:\Users\Chris\AppData\Local\Microsoft\Windows\Temporary Internet Files\Content.IE5\F9XHMMME\MC900431599[1]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2195736" y="2996952"/>
              <a:ext cx="676444" cy="676444"/>
            </a:xfrm>
            <a:prstGeom prst="rect">
              <a:avLst/>
            </a:prstGeom>
            <a:noFill/>
          </p:spPr>
        </p:pic>
        <p:pic>
          <p:nvPicPr>
            <p:cNvPr id="218" name="Picture 8" descr="C:\Users\Chris\AppData\Local\Microsoft\Windows\Temporary Internet Files\Content.IE5\F9XHMMME\MC900431599[1]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2195736" y="3501008"/>
              <a:ext cx="676444" cy="676444"/>
            </a:xfrm>
            <a:prstGeom prst="rect">
              <a:avLst/>
            </a:prstGeom>
            <a:noFill/>
          </p:spPr>
        </p:pic>
        <p:pic>
          <p:nvPicPr>
            <p:cNvPr id="220" name="Picture 8" descr="C:\Users\Chris\AppData\Local\Microsoft\Windows\Temporary Internet Files\Content.IE5\F9XHMMME\MC900431599[1]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2195736" y="4509120"/>
              <a:ext cx="676444" cy="676444"/>
            </a:xfrm>
            <a:prstGeom prst="rect">
              <a:avLst/>
            </a:prstGeom>
            <a:noFill/>
          </p:spPr>
        </p:pic>
      </p:grpSp>
      <p:sp>
        <p:nvSpPr>
          <p:cNvPr id="233" name="Content Placeholder 1"/>
          <p:cNvSpPr txBox="1">
            <a:spLocks/>
          </p:cNvSpPr>
          <p:nvPr/>
        </p:nvSpPr>
        <p:spPr>
          <a:xfrm>
            <a:off x="1487488" y="6425952"/>
            <a:ext cx="1944216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[</a:t>
            </a:r>
            <a:r>
              <a:rPr lang="en-US" sz="2000" dirty="0" err="1">
                <a:solidFill>
                  <a:schemeClr val="bg1"/>
                </a:solidFill>
                <a:cs typeface="Arial" charset="0"/>
              </a:rPr>
              <a:t>Beigi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cs typeface="Arial" charset="0"/>
              </a:rPr>
              <a:t>König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 ‘11]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256240" y="2348880"/>
            <a:ext cx="2221378" cy="2808312"/>
            <a:chOff x="6732240" y="2348880"/>
            <a:chExt cx="2221378" cy="2808312"/>
          </a:xfrm>
        </p:grpSpPr>
        <p:grpSp>
          <p:nvGrpSpPr>
            <p:cNvPr id="234" name="Group 233"/>
            <p:cNvGrpSpPr/>
            <p:nvPr/>
          </p:nvGrpSpPr>
          <p:grpSpPr>
            <a:xfrm>
              <a:off x="6732240" y="2348880"/>
              <a:ext cx="2016224" cy="2808312"/>
              <a:chOff x="2211373" y="775752"/>
              <a:chExt cx="2016224" cy="2808312"/>
            </a:xfrm>
          </p:grpSpPr>
          <p:grpSp>
            <p:nvGrpSpPr>
              <p:cNvPr id="235" name="Group 10"/>
              <p:cNvGrpSpPr>
                <a:grpSpLocks/>
              </p:cNvGrpSpPr>
              <p:nvPr/>
            </p:nvGrpSpPr>
            <p:grpSpPr bwMode="auto">
              <a:xfrm>
                <a:off x="3074526" y="2071450"/>
                <a:ext cx="865187" cy="792162"/>
                <a:chOff x="2193" y="2749"/>
                <a:chExt cx="545" cy="499"/>
              </a:xfrm>
            </p:grpSpPr>
            <p:sp>
              <p:nvSpPr>
                <p:cNvPr id="242" name="Oval 11"/>
                <p:cNvSpPr>
                  <a:spLocks noChangeArrowheads="1"/>
                </p:cNvSpPr>
                <p:nvPr/>
              </p:nvSpPr>
              <p:spPr bwMode="auto">
                <a:xfrm>
                  <a:off x="2284" y="2840"/>
                  <a:ext cx="363" cy="363"/>
                </a:xfrm>
                <a:prstGeom prst="ellipse">
                  <a:avLst/>
                </a:prstGeom>
                <a:noFill/>
                <a:ln w="508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2400" b="1">
                    <a:cs typeface="Arial" charset="0"/>
                  </a:endParaRPr>
                </a:p>
              </p:txBody>
            </p:sp>
            <p:sp useBgFill="1">
              <p:nvSpPr>
                <p:cNvPr id="243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3" y="2976"/>
                  <a:ext cx="545" cy="272"/>
                </a:xfrm>
                <a:prstGeom prst="rect">
                  <a:avLst/>
                </a:prstGeom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4000" b="1">
                    <a:cs typeface="Arial" charset="0"/>
                  </a:endParaRPr>
                </a:p>
              </p:txBody>
            </p:sp>
            <p:sp>
              <p:nvSpPr>
                <p:cNvPr id="244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465" y="2749"/>
                  <a:ext cx="136" cy="18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en-US"/>
                </a:p>
              </p:txBody>
            </p:sp>
          </p:grpSp>
          <p:sp>
            <p:nvSpPr>
              <p:cNvPr id="236" name="Rectangle 55"/>
              <p:cNvSpPr>
                <a:spLocks noChangeArrowheads="1"/>
              </p:cNvSpPr>
              <p:nvPr/>
            </p:nvSpPr>
            <p:spPr bwMode="auto">
              <a:xfrm>
                <a:off x="3001501" y="775752"/>
                <a:ext cx="938064" cy="280831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237" name="Line 61"/>
              <p:cNvSpPr>
                <a:spLocks noChangeShapeType="1"/>
              </p:cNvSpPr>
              <p:nvPr/>
            </p:nvSpPr>
            <p:spPr bwMode="auto">
              <a:xfrm flipH="1" flipV="1">
                <a:off x="2211373" y="2287920"/>
                <a:ext cx="791716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38" name="Line 61"/>
              <p:cNvSpPr>
                <a:spLocks noChangeShapeType="1"/>
              </p:cNvSpPr>
              <p:nvPr/>
            </p:nvSpPr>
            <p:spPr bwMode="auto">
              <a:xfrm flipH="1" flipV="1">
                <a:off x="2211373" y="1135792"/>
                <a:ext cx="791716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39" name="Line 61"/>
              <p:cNvSpPr>
                <a:spLocks noChangeShapeType="1"/>
              </p:cNvSpPr>
              <p:nvPr/>
            </p:nvSpPr>
            <p:spPr bwMode="auto">
              <a:xfrm flipH="1" flipV="1">
                <a:off x="2211373" y="1783864"/>
                <a:ext cx="791716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40" name="Line 61"/>
              <p:cNvSpPr>
                <a:spLocks noChangeShapeType="1"/>
              </p:cNvSpPr>
              <p:nvPr/>
            </p:nvSpPr>
            <p:spPr bwMode="auto">
              <a:xfrm flipH="1" flipV="1">
                <a:off x="2211373" y="2791976"/>
                <a:ext cx="791716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41" name="Line 61"/>
              <p:cNvSpPr>
                <a:spLocks noChangeShapeType="1"/>
              </p:cNvSpPr>
              <p:nvPr/>
            </p:nvSpPr>
            <p:spPr bwMode="auto">
              <a:xfrm flipH="1" flipV="1">
                <a:off x="2211373" y="3368040"/>
                <a:ext cx="791716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46" name="Line 61"/>
              <p:cNvSpPr>
                <a:spLocks noChangeShapeType="1"/>
              </p:cNvSpPr>
              <p:nvPr/>
            </p:nvSpPr>
            <p:spPr bwMode="auto">
              <a:xfrm flipH="1" flipV="1">
                <a:off x="3939565" y="2359928"/>
                <a:ext cx="28803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  <p:pic>
          <p:nvPicPr>
            <p:cNvPr id="245" name="Picture 244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820472" y="3789040"/>
              <a:ext cx="133146" cy="31067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pSp>
        <p:nvGrpSpPr>
          <p:cNvPr id="230" name="Group 28"/>
          <p:cNvGrpSpPr/>
          <p:nvPr/>
        </p:nvGrpSpPr>
        <p:grpSpPr>
          <a:xfrm>
            <a:off x="7104112" y="2420888"/>
            <a:ext cx="457692" cy="460694"/>
            <a:chOff x="4214810" y="2000240"/>
            <a:chExt cx="457692" cy="460694"/>
          </a:xfrm>
        </p:grpSpPr>
        <p:sp>
          <p:nvSpPr>
            <p:cNvPr id="23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47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30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003732" y="2276872"/>
            <a:ext cx="676444" cy="676444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3863752" y="4149080"/>
            <a:ext cx="961748" cy="460694"/>
            <a:chOff x="2340939" y="4149080"/>
            <a:chExt cx="961748" cy="460694"/>
          </a:xfrm>
        </p:grpSpPr>
        <p:grpSp>
          <p:nvGrpSpPr>
            <p:cNvPr id="258" name="Group 133"/>
            <p:cNvGrpSpPr/>
            <p:nvPr/>
          </p:nvGrpSpPr>
          <p:grpSpPr>
            <a:xfrm>
              <a:off x="2844995" y="4149080"/>
              <a:ext cx="457692" cy="460694"/>
              <a:chOff x="7597837" y="2707419"/>
              <a:chExt cx="457692" cy="460694"/>
            </a:xfrm>
          </p:grpSpPr>
          <p:sp>
            <p:nvSpPr>
              <p:cNvPr id="25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1" name="Group 28"/>
            <p:cNvGrpSpPr/>
            <p:nvPr/>
          </p:nvGrpSpPr>
          <p:grpSpPr>
            <a:xfrm>
              <a:off x="2340939" y="4149080"/>
              <a:ext cx="457692" cy="460694"/>
              <a:chOff x="4214810" y="2000240"/>
              <a:chExt cx="457692" cy="460694"/>
            </a:xfrm>
          </p:grpSpPr>
          <p:sp>
            <p:nvSpPr>
              <p:cNvPr id="26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64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91744" y="4005064"/>
            <a:ext cx="676444" cy="676444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567608" y="2852937"/>
            <a:ext cx="1152128" cy="2505133"/>
            <a:chOff x="1043608" y="2852936"/>
            <a:chExt cx="1152128" cy="2505133"/>
          </a:xfrm>
        </p:grpSpPr>
        <p:grpSp>
          <p:nvGrpSpPr>
            <p:cNvPr id="227" name="Group 117"/>
            <p:cNvGrpSpPr/>
            <p:nvPr/>
          </p:nvGrpSpPr>
          <p:grpSpPr>
            <a:xfrm>
              <a:off x="1331640" y="4581128"/>
              <a:ext cx="648072" cy="776941"/>
              <a:chOff x="8316416" y="2754640"/>
              <a:chExt cx="648072" cy="792088"/>
            </a:xfrm>
          </p:grpSpPr>
          <p:sp>
            <p:nvSpPr>
              <p:cNvPr id="228" name="Content Placeholder 1"/>
              <p:cNvSpPr txBox="1">
                <a:spLocks/>
              </p:cNvSpPr>
              <p:nvPr/>
            </p:nvSpPr>
            <p:spPr>
              <a:xfrm>
                <a:off x="8316416" y="2754640"/>
                <a:ext cx="648072" cy="7920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lang="en-US" sz="4400" dirty="0">
                    <a:cs typeface="Arial" charset="0"/>
                  </a:rPr>
                  <a:t>U</a:t>
                </a:r>
              </a:p>
            </p:txBody>
          </p:sp>
          <p:sp>
            <p:nvSpPr>
              <p:cNvPr id="229" name="Rectangle 22"/>
              <p:cNvSpPr>
                <a:spLocks noChangeArrowheads="1"/>
              </p:cNvSpPr>
              <p:nvPr/>
            </p:nvSpPr>
            <p:spPr bwMode="auto">
              <a:xfrm>
                <a:off x="8316416" y="2852936"/>
                <a:ext cx="576064" cy="576064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8" name="Group 117"/>
            <p:cNvGrpSpPr/>
            <p:nvPr/>
          </p:nvGrpSpPr>
          <p:grpSpPr>
            <a:xfrm>
              <a:off x="1331640" y="4005065"/>
              <a:ext cx="648072" cy="776941"/>
              <a:chOff x="8316416" y="2754640"/>
              <a:chExt cx="648072" cy="792088"/>
            </a:xfrm>
          </p:grpSpPr>
          <p:sp>
            <p:nvSpPr>
              <p:cNvPr id="249" name="Content Placeholder 1"/>
              <p:cNvSpPr txBox="1">
                <a:spLocks/>
              </p:cNvSpPr>
              <p:nvPr/>
            </p:nvSpPr>
            <p:spPr>
              <a:xfrm>
                <a:off x="8316416" y="2754640"/>
                <a:ext cx="648072" cy="7920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lang="en-US" sz="4400" dirty="0">
                    <a:cs typeface="Arial" charset="0"/>
                  </a:rPr>
                  <a:t>U</a:t>
                </a:r>
              </a:p>
            </p:txBody>
          </p:sp>
          <p:sp>
            <p:nvSpPr>
              <p:cNvPr id="250" name="Rectangle 22"/>
              <p:cNvSpPr>
                <a:spLocks noChangeArrowheads="1"/>
              </p:cNvSpPr>
              <p:nvPr/>
            </p:nvSpPr>
            <p:spPr bwMode="auto">
              <a:xfrm>
                <a:off x="8316416" y="2852936"/>
                <a:ext cx="576064" cy="576064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2" name="Group 117"/>
            <p:cNvGrpSpPr/>
            <p:nvPr/>
          </p:nvGrpSpPr>
          <p:grpSpPr>
            <a:xfrm>
              <a:off x="1331640" y="3429000"/>
              <a:ext cx="648072" cy="776941"/>
              <a:chOff x="8316416" y="2754640"/>
              <a:chExt cx="648072" cy="792088"/>
            </a:xfrm>
          </p:grpSpPr>
          <p:sp>
            <p:nvSpPr>
              <p:cNvPr id="253" name="Content Placeholder 1"/>
              <p:cNvSpPr txBox="1">
                <a:spLocks/>
              </p:cNvSpPr>
              <p:nvPr/>
            </p:nvSpPr>
            <p:spPr>
              <a:xfrm>
                <a:off x="8316416" y="2754640"/>
                <a:ext cx="648072" cy="7920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lang="en-US" sz="4400" dirty="0">
                    <a:cs typeface="Arial" charset="0"/>
                  </a:rPr>
                  <a:t>U</a:t>
                </a:r>
              </a:p>
            </p:txBody>
          </p:sp>
          <p:sp>
            <p:nvSpPr>
              <p:cNvPr id="254" name="Rectangle 22"/>
              <p:cNvSpPr>
                <a:spLocks noChangeArrowheads="1"/>
              </p:cNvSpPr>
              <p:nvPr/>
            </p:nvSpPr>
            <p:spPr bwMode="auto">
              <a:xfrm>
                <a:off x="8316416" y="2852936"/>
                <a:ext cx="576064" cy="576064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5" name="Group 117"/>
            <p:cNvGrpSpPr/>
            <p:nvPr/>
          </p:nvGrpSpPr>
          <p:grpSpPr>
            <a:xfrm>
              <a:off x="1331640" y="2852936"/>
              <a:ext cx="648072" cy="776941"/>
              <a:chOff x="8316416" y="2754640"/>
              <a:chExt cx="648072" cy="792088"/>
            </a:xfrm>
          </p:grpSpPr>
          <p:sp>
            <p:nvSpPr>
              <p:cNvPr id="256" name="Content Placeholder 1"/>
              <p:cNvSpPr txBox="1">
                <a:spLocks/>
              </p:cNvSpPr>
              <p:nvPr/>
            </p:nvSpPr>
            <p:spPr>
              <a:xfrm>
                <a:off x="8316416" y="2754640"/>
                <a:ext cx="648072" cy="7920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lang="en-US" sz="4400" dirty="0">
                    <a:cs typeface="Arial" charset="0"/>
                  </a:rPr>
                  <a:t>U</a:t>
                </a:r>
              </a:p>
            </p:txBody>
          </p:sp>
          <p:sp>
            <p:nvSpPr>
              <p:cNvPr id="257" name="Rectangle 22"/>
              <p:cNvSpPr>
                <a:spLocks noChangeArrowheads="1"/>
              </p:cNvSpPr>
              <p:nvPr/>
            </p:nvSpPr>
            <p:spPr bwMode="auto">
              <a:xfrm>
                <a:off x="8316416" y="2852936"/>
                <a:ext cx="576064" cy="576064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5" name="Line 61"/>
            <p:cNvSpPr>
              <a:spLocks noChangeShapeType="1"/>
            </p:cNvSpPr>
            <p:nvPr/>
          </p:nvSpPr>
          <p:spPr bwMode="auto">
            <a:xfrm flipH="1" flipV="1">
              <a:off x="1907704" y="3284984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66" name="Line 61"/>
            <p:cNvSpPr>
              <a:spLocks noChangeShapeType="1"/>
            </p:cNvSpPr>
            <p:nvPr/>
          </p:nvSpPr>
          <p:spPr bwMode="auto">
            <a:xfrm flipH="1" flipV="1">
              <a:off x="1907704" y="3861048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67" name="Line 61"/>
            <p:cNvSpPr>
              <a:spLocks noChangeShapeType="1"/>
            </p:cNvSpPr>
            <p:nvPr/>
          </p:nvSpPr>
          <p:spPr bwMode="auto">
            <a:xfrm flipH="1" flipV="1">
              <a:off x="1907704" y="4365104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68" name="Line 61"/>
            <p:cNvSpPr>
              <a:spLocks noChangeShapeType="1"/>
            </p:cNvSpPr>
            <p:nvPr/>
          </p:nvSpPr>
          <p:spPr bwMode="auto">
            <a:xfrm flipH="1" flipV="1">
              <a:off x="1907704" y="4941168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69" name="Line 61"/>
            <p:cNvSpPr>
              <a:spLocks noChangeShapeType="1"/>
            </p:cNvSpPr>
            <p:nvPr/>
          </p:nvSpPr>
          <p:spPr bwMode="auto">
            <a:xfrm flipH="1" flipV="1">
              <a:off x="1043608" y="4941168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70" name="Line 61"/>
            <p:cNvSpPr>
              <a:spLocks noChangeShapeType="1"/>
            </p:cNvSpPr>
            <p:nvPr/>
          </p:nvSpPr>
          <p:spPr bwMode="auto">
            <a:xfrm flipH="1" flipV="1">
              <a:off x="1043608" y="4365104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71" name="Line 61"/>
            <p:cNvSpPr>
              <a:spLocks noChangeShapeType="1"/>
            </p:cNvSpPr>
            <p:nvPr/>
          </p:nvSpPr>
          <p:spPr bwMode="auto">
            <a:xfrm flipH="1" flipV="1">
              <a:off x="1043608" y="3861048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72" name="Line 61"/>
            <p:cNvSpPr>
              <a:spLocks noChangeShapeType="1"/>
            </p:cNvSpPr>
            <p:nvPr/>
          </p:nvSpPr>
          <p:spPr bwMode="auto">
            <a:xfrm flipH="1" flipV="1">
              <a:off x="1043608" y="3284984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63752" y="4149080"/>
            <a:ext cx="961748" cy="460694"/>
            <a:chOff x="107504" y="4077072"/>
            <a:chExt cx="961748" cy="460694"/>
          </a:xfrm>
        </p:grpSpPr>
        <p:grpSp>
          <p:nvGrpSpPr>
            <p:cNvPr id="273" name="Group 28"/>
            <p:cNvGrpSpPr/>
            <p:nvPr/>
          </p:nvGrpSpPr>
          <p:grpSpPr>
            <a:xfrm>
              <a:off x="107504" y="4077072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76" name="Group 28"/>
            <p:cNvGrpSpPr/>
            <p:nvPr/>
          </p:nvGrpSpPr>
          <p:grpSpPr>
            <a:xfrm>
              <a:off x="611560" y="4077072"/>
              <a:ext cx="457692" cy="460694"/>
              <a:chOff x="4214810" y="2000240"/>
              <a:chExt cx="457692" cy="460694"/>
            </a:xfrm>
          </p:grpSpPr>
          <p:sp>
            <p:nvSpPr>
              <p:cNvPr id="277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8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3317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0.1849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0.18398 2.59259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6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18568 -1.85185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38"/>
          <p:cNvSpPr>
            <a:spLocks noChangeShapeType="1"/>
          </p:cNvSpPr>
          <p:nvPr/>
        </p:nvSpPr>
        <p:spPr bwMode="auto">
          <a:xfrm rot="13500000">
            <a:off x="3203867" y="1575112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/>
              <a:t>Using Port-Based Teleportation</a:t>
            </a:r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1703512" y="5373216"/>
            <a:ext cx="2520280" cy="64807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800" dirty="0">
                <a:cs typeface="Arial" charset="0"/>
              </a:rPr>
              <a:t>output:</a:t>
            </a:r>
          </a:p>
          <a:p>
            <a:pPr lv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800" dirty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24812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22" y="764704"/>
            <a:ext cx="842476" cy="1083626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2855640" y="2348880"/>
            <a:ext cx="5760640" cy="648072"/>
            <a:chOff x="1763688" y="2492896"/>
            <a:chExt cx="5760640" cy="648072"/>
          </a:xfrm>
        </p:grpSpPr>
        <p:sp>
          <p:nvSpPr>
            <p:cNvPr id="87" name="Oval 54"/>
            <p:cNvSpPr>
              <a:spLocks noChangeArrowheads="1"/>
            </p:cNvSpPr>
            <p:nvPr/>
          </p:nvSpPr>
          <p:spPr bwMode="auto">
            <a:xfrm rot="16200000">
              <a:off x="4319972" y="-633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8" name="Group 172"/>
            <p:cNvGrpSpPr/>
            <p:nvPr/>
          </p:nvGrpSpPr>
          <p:grpSpPr>
            <a:xfrm>
              <a:off x="2771800" y="2564904"/>
              <a:ext cx="457692" cy="460694"/>
              <a:chOff x="3731760" y="2948800"/>
              <a:chExt cx="457692" cy="460694"/>
            </a:xfrm>
          </p:grpSpPr>
          <p:sp>
            <p:nvSpPr>
              <p:cNvPr id="9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9" name="Group 173"/>
            <p:cNvGrpSpPr/>
            <p:nvPr/>
          </p:nvGrpSpPr>
          <p:grpSpPr>
            <a:xfrm>
              <a:off x="6012160" y="2564904"/>
              <a:ext cx="457692" cy="460694"/>
              <a:chOff x="3731760" y="2948800"/>
              <a:chExt cx="457692" cy="460694"/>
            </a:xfrm>
          </p:grpSpPr>
          <p:sp>
            <p:nvSpPr>
              <p:cNvPr id="9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847528" y="1052736"/>
            <a:ext cx="937692" cy="1849348"/>
            <a:chOff x="1041648" y="2276872"/>
            <a:chExt cx="937692" cy="1849348"/>
          </a:xfrm>
        </p:grpSpPr>
        <p:grpSp>
          <p:nvGrpSpPr>
            <p:cNvPr id="116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2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23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24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17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20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dirty="0">
                  <a:cs typeface="Arial" charset="0"/>
                </a:rPr>
                <a:t>[</a:t>
              </a:r>
              <a:r>
                <a:rPr lang="en-US" sz="2000" dirty="0">
                  <a:cs typeface="Arial" charset="0"/>
                </a:rPr>
                <a:t>Bell]</a:t>
              </a:r>
            </a:p>
          </p:txBody>
        </p:sp>
      </p:grpSp>
      <p:cxnSp>
        <p:nvCxnSpPr>
          <p:cNvPr id="9" name="Curved Connector 8"/>
          <p:cNvCxnSpPr/>
          <p:nvPr/>
        </p:nvCxnSpPr>
        <p:spPr>
          <a:xfrm rot="16200000" flipH="1">
            <a:off x="3339261" y="2256437"/>
            <a:ext cx="371852" cy="533114"/>
          </a:xfrm>
          <a:prstGeom prst="curvedConnector2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Line 7"/>
          <p:cNvSpPr>
            <a:spLocks noChangeShapeType="1"/>
          </p:cNvSpPr>
          <p:nvPr/>
        </p:nvSpPr>
        <p:spPr bwMode="auto">
          <a:xfrm>
            <a:off x="4655840" y="5877272"/>
            <a:ext cx="3024336" cy="504056"/>
          </a:xfrm>
          <a:prstGeom prst="line">
            <a:avLst/>
          </a:prstGeom>
          <a:noFill/>
          <a:ln w="44450">
            <a:solidFill>
              <a:srgbClr val="000000"/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pic>
        <p:nvPicPr>
          <p:cNvPr id="54" name="Picture 5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071664" y="2636913"/>
            <a:ext cx="311562" cy="221023"/>
          </a:xfrm>
          <a:prstGeom prst="rect">
            <a:avLst/>
          </a:prstGeom>
          <a:noFill/>
          <a:ln/>
          <a:effectLst/>
        </p:spPr>
      </p:pic>
      <p:grpSp>
        <p:nvGrpSpPr>
          <p:cNvPr id="68" name="Group 133"/>
          <p:cNvGrpSpPr/>
          <p:nvPr/>
        </p:nvGrpSpPr>
        <p:grpSpPr>
          <a:xfrm>
            <a:off x="7608168" y="2420888"/>
            <a:ext cx="457692" cy="460694"/>
            <a:chOff x="7597837" y="2707419"/>
            <a:chExt cx="457692" cy="460694"/>
          </a:xfrm>
        </p:grpSpPr>
        <p:sp>
          <p:nvSpPr>
            <p:cNvPr id="69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70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78" name="Group 172"/>
          <p:cNvGrpSpPr/>
          <p:nvPr/>
        </p:nvGrpSpPr>
        <p:grpSpPr>
          <a:xfrm>
            <a:off x="1631504" y="3140968"/>
            <a:ext cx="457692" cy="460694"/>
            <a:chOff x="3731760" y="2948800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3731760" y="2948800"/>
              <a:ext cx="457692" cy="460694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44"/>
            <p:cNvSpPr>
              <a:spLocks noChangeShapeType="1"/>
            </p:cNvSpPr>
            <p:nvPr/>
          </p:nvSpPr>
          <p:spPr bwMode="auto">
            <a:xfrm rot="10800000">
              <a:off x="3960489" y="2976129"/>
              <a:ext cx="0" cy="402800"/>
            </a:xfrm>
            <a:prstGeom prst="lin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18" name="Line 45"/>
            <p:cNvSpPr>
              <a:spLocks noChangeShapeType="1"/>
            </p:cNvSpPr>
            <p:nvPr/>
          </p:nvSpPr>
          <p:spPr bwMode="auto">
            <a:xfrm rot="16200000">
              <a:off x="3959933" y="2975574"/>
              <a:ext cx="0" cy="403912"/>
            </a:xfrm>
            <a:prstGeom prst="lin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19" name="Line 46"/>
            <p:cNvSpPr>
              <a:spLocks noChangeShapeType="1"/>
            </p:cNvSpPr>
            <p:nvPr/>
          </p:nvSpPr>
          <p:spPr bwMode="auto">
            <a:xfrm rot="13500000">
              <a:off x="3958820" y="2975573"/>
              <a:ext cx="1113" cy="402799"/>
            </a:xfrm>
            <a:prstGeom prst="lin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25" name="Line 47"/>
            <p:cNvSpPr>
              <a:spLocks noChangeShapeType="1"/>
            </p:cNvSpPr>
            <p:nvPr/>
          </p:nvSpPr>
          <p:spPr bwMode="auto">
            <a:xfrm rot="18900000">
              <a:off x="3957151" y="2976129"/>
              <a:ext cx="1113" cy="403913"/>
            </a:xfrm>
            <a:prstGeom prst="lin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3" name="Group 172"/>
          <p:cNvGrpSpPr/>
          <p:nvPr/>
        </p:nvGrpSpPr>
        <p:grpSpPr>
          <a:xfrm>
            <a:off x="1631504" y="3645024"/>
            <a:ext cx="457692" cy="460694"/>
            <a:chOff x="3731760" y="2948800"/>
            <a:chExt cx="457692" cy="460694"/>
          </a:xfrm>
        </p:grpSpPr>
        <p:sp>
          <p:nvSpPr>
            <p:cNvPr id="110" name="Oval 2"/>
            <p:cNvSpPr>
              <a:spLocks noChangeArrowheads="1"/>
            </p:cNvSpPr>
            <p:nvPr/>
          </p:nvSpPr>
          <p:spPr bwMode="auto">
            <a:xfrm>
              <a:off x="3731760" y="2948800"/>
              <a:ext cx="457692" cy="460694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1" name="Line 44"/>
            <p:cNvSpPr>
              <a:spLocks noChangeShapeType="1"/>
            </p:cNvSpPr>
            <p:nvPr/>
          </p:nvSpPr>
          <p:spPr bwMode="auto">
            <a:xfrm rot="10800000">
              <a:off x="3960489" y="2976129"/>
              <a:ext cx="0" cy="402800"/>
            </a:xfrm>
            <a:prstGeom prst="lin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12" name="Line 45"/>
            <p:cNvSpPr>
              <a:spLocks noChangeShapeType="1"/>
            </p:cNvSpPr>
            <p:nvPr/>
          </p:nvSpPr>
          <p:spPr bwMode="auto">
            <a:xfrm rot="16200000">
              <a:off x="3959933" y="2975574"/>
              <a:ext cx="0" cy="403912"/>
            </a:xfrm>
            <a:prstGeom prst="lin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13" name="Line 46"/>
            <p:cNvSpPr>
              <a:spLocks noChangeShapeType="1"/>
            </p:cNvSpPr>
            <p:nvPr/>
          </p:nvSpPr>
          <p:spPr bwMode="auto">
            <a:xfrm rot="13500000">
              <a:off x="3958820" y="2975573"/>
              <a:ext cx="1113" cy="402799"/>
            </a:xfrm>
            <a:prstGeom prst="lin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14" name="Line 47"/>
            <p:cNvSpPr>
              <a:spLocks noChangeShapeType="1"/>
            </p:cNvSpPr>
            <p:nvPr/>
          </p:nvSpPr>
          <p:spPr bwMode="auto">
            <a:xfrm rot="18900000">
              <a:off x="3957151" y="2976129"/>
              <a:ext cx="1113" cy="403913"/>
            </a:xfrm>
            <a:prstGeom prst="lin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6" name="Group 172"/>
          <p:cNvGrpSpPr/>
          <p:nvPr/>
        </p:nvGrpSpPr>
        <p:grpSpPr>
          <a:xfrm>
            <a:off x="1631504" y="4653136"/>
            <a:ext cx="457692" cy="460694"/>
            <a:chOff x="3731760" y="2948800"/>
            <a:chExt cx="457692" cy="460694"/>
          </a:xfrm>
        </p:grpSpPr>
        <p:sp>
          <p:nvSpPr>
            <p:cNvPr id="153" name="Oval 2"/>
            <p:cNvSpPr>
              <a:spLocks noChangeArrowheads="1"/>
            </p:cNvSpPr>
            <p:nvPr/>
          </p:nvSpPr>
          <p:spPr bwMode="auto">
            <a:xfrm>
              <a:off x="3731760" y="2948800"/>
              <a:ext cx="457692" cy="460694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4" name="Line 44"/>
            <p:cNvSpPr>
              <a:spLocks noChangeShapeType="1"/>
            </p:cNvSpPr>
            <p:nvPr/>
          </p:nvSpPr>
          <p:spPr bwMode="auto">
            <a:xfrm rot="10800000">
              <a:off x="3960489" y="2976129"/>
              <a:ext cx="0" cy="402800"/>
            </a:xfrm>
            <a:prstGeom prst="lin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55" name="Line 45"/>
            <p:cNvSpPr>
              <a:spLocks noChangeShapeType="1"/>
            </p:cNvSpPr>
            <p:nvPr/>
          </p:nvSpPr>
          <p:spPr bwMode="auto">
            <a:xfrm rot="16200000">
              <a:off x="3959933" y="2975574"/>
              <a:ext cx="0" cy="403912"/>
            </a:xfrm>
            <a:prstGeom prst="lin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56" name="Line 46"/>
            <p:cNvSpPr>
              <a:spLocks noChangeShapeType="1"/>
            </p:cNvSpPr>
            <p:nvPr/>
          </p:nvSpPr>
          <p:spPr bwMode="auto">
            <a:xfrm rot="13500000">
              <a:off x="3958820" y="2975573"/>
              <a:ext cx="1113" cy="402799"/>
            </a:xfrm>
            <a:prstGeom prst="lin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57" name="Line 47"/>
            <p:cNvSpPr>
              <a:spLocks noChangeShapeType="1"/>
            </p:cNvSpPr>
            <p:nvPr/>
          </p:nvSpPr>
          <p:spPr bwMode="auto">
            <a:xfrm rot="18900000">
              <a:off x="3957151" y="2976129"/>
              <a:ext cx="1113" cy="403913"/>
            </a:xfrm>
            <a:prstGeom prst="lin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55640" y="3068960"/>
            <a:ext cx="6264696" cy="2160240"/>
            <a:chOff x="1331640" y="3068960"/>
            <a:chExt cx="6264696" cy="2160240"/>
          </a:xfrm>
        </p:grpSpPr>
        <p:sp>
          <p:nvSpPr>
            <p:cNvPr id="159" name="Oval 54"/>
            <p:cNvSpPr>
              <a:spLocks noChangeArrowheads="1"/>
            </p:cNvSpPr>
            <p:nvPr/>
          </p:nvSpPr>
          <p:spPr bwMode="auto">
            <a:xfrm rot="16200000">
              <a:off x="4391980" y="512676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73" name="Oval 54"/>
            <p:cNvSpPr>
              <a:spLocks noChangeArrowheads="1"/>
            </p:cNvSpPr>
            <p:nvPr/>
          </p:nvSpPr>
          <p:spPr bwMode="auto">
            <a:xfrm rot="16200000">
              <a:off x="4391980" y="1016732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87" name="Oval 54"/>
            <p:cNvSpPr>
              <a:spLocks noChangeArrowheads="1"/>
            </p:cNvSpPr>
            <p:nvPr/>
          </p:nvSpPr>
          <p:spPr bwMode="auto">
            <a:xfrm rot="16200000">
              <a:off x="4391980" y="15207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01" name="Oval 54"/>
            <p:cNvSpPr>
              <a:spLocks noChangeArrowheads="1"/>
            </p:cNvSpPr>
            <p:nvPr/>
          </p:nvSpPr>
          <p:spPr bwMode="auto">
            <a:xfrm rot="16200000">
              <a:off x="4391980" y="2024844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75" name="Oval 54"/>
            <p:cNvSpPr>
              <a:spLocks noChangeArrowheads="1"/>
            </p:cNvSpPr>
            <p:nvPr/>
          </p:nvSpPr>
          <p:spPr bwMode="auto">
            <a:xfrm rot="16200000">
              <a:off x="3887924" y="512676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79" name="Group 173"/>
            <p:cNvGrpSpPr/>
            <p:nvPr/>
          </p:nvGrpSpPr>
          <p:grpSpPr>
            <a:xfrm>
              <a:off x="5580112" y="3140968"/>
              <a:ext cx="457692" cy="460694"/>
              <a:chOff x="3731760" y="2948800"/>
              <a:chExt cx="457692" cy="460694"/>
            </a:xfrm>
          </p:grpSpPr>
          <p:sp>
            <p:nvSpPr>
              <p:cNvPr id="8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102" name="Oval 54"/>
            <p:cNvSpPr>
              <a:spLocks noChangeArrowheads="1"/>
            </p:cNvSpPr>
            <p:nvPr/>
          </p:nvSpPr>
          <p:spPr bwMode="auto">
            <a:xfrm rot="16200000">
              <a:off x="3887924" y="1016732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04" name="Group 173"/>
            <p:cNvGrpSpPr/>
            <p:nvPr/>
          </p:nvGrpSpPr>
          <p:grpSpPr>
            <a:xfrm>
              <a:off x="5580112" y="3645024"/>
              <a:ext cx="457692" cy="460694"/>
              <a:chOff x="3731760" y="2948800"/>
              <a:chExt cx="457692" cy="460694"/>
            </a:xfrm>
          </p:grpSpPr>
          <p:sp>
            <p:nvSpPr>
              <p:cNvPr id="10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127" name="Oval 54"/>
            <p:cNvSpPr>
              <a:spLocks noChangeArrowheads="1"/>
            </p:cNvSpPr>
            <p:nvPr/>
          </p:nvSpPr>
          <p:spPr bwMode="auto">
            <a:xfrm rot="16200000">
              <a:off x="3887924" y="15207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32" name="Group 173"/>
            <p:cNvGrpSpPr/>
            <p:nvPr/>
          </p:nvGrpSpPr>
          <p:grpSpPr>
            <a:xfrm>
              <a:off x="5580112" y="4149080"/>
              <a:ext cx="457692" cy="460694"/>
              <a:chOff x="3731760" y="2948800"/>
              <a:chExt cx="457692" cy="460694"/>
            </a:xfrm>
          </p:grpSpPr>
          <p:sp>
            <p:nvSpPr>
              <p:cNvPr id="13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145" name="Oval 54"/>
            <p:cNvSpPr>
              <a:spLocks noChangeArrowheads="1"/>
            </p:cNvSpPr>
            <p:nvPr/>
          </p:nvSpPr>
          <p:spPr bwMode="auto">
            <a:xfrm rot="16200000">
              <a:off x="3887924" y="2024844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47" name="Group 173"/>
            <p:cNvGrpSpPr/>
            <p:nvPr/>
          </p:nvGrpSpPr>
          <p:grpSpPr>
            <a:xfrm>
              <a:off x="5580112" y="4653136"/>
              <a:ext cx="457692" cy="460694"/>
              <a:chOff x="3731760" y="2948800"/>
              <a:chExt cx="457692" cy="460694"/>
            </a:xfrm>
          </p:grpSpPr>
          <p:sp>
            <p:nvSpPr>
              <p:cNvPr id="148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61" name="Group 173"/>
            <p:cNvGrpSpPr/>
            <p:nvPr/>
          </p:nvGrpSpPr>
          <p:grpSpPr>
            <a:xfrm>
              <a:off x="6084168" y="3140968"/>
              <a:ext cx="457692" cy="460694"/>
              <a:chOff x="3731760" y="2948800"/>
              <a:chExt cx="457692" cy="460694"/>
            </a:xfrm>
          </p:grpSpPr>
          <p:sp>
            <p:nvSpPr>
              <p:cNvPr id="162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3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4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5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6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5" name="Group 173"/>
            <p:cNvGrpSpPr/>
            <p:nvPr/>
          </p:nvGrpSpPr>
          <p:grpSpPr>
            <a:xfrm>
              <a:off x="6084168" y="3645024"/>
              <a:ext cx="457692" cy="460694"/>
              <a:chOff x="3731760" y="2948800"/>
              <a:chExt cx="457692" cy="460694"/>
            </a:xfrm>
          </p:grpSpPr>
          <p:sp>
            <p:nvSpPr>
              <p:cNvPr id="176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77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8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8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89" name="Group 173"/>
            <p:cNvGrpSpPr/>
            <p:nvPr/>
          </p:nvGrpSpPr>
          <p:grpSpPr>
            <a:xfrm>
              <a:off x="6084168" y="4149080"/>
              <a:ext cx="457692" cy="460694"/>
              <a:chOff x="3731760" y="2948800"/>
              <a:chExt cx="457692" cy="460694"/>
            </a:xfrm>
          </p:grpSpPr>
          <p:sp>
            <p:nvSpPr>
              <p:cNvPr id="19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03" name="Group 173"/>
            <p:cNvGrpSpPr/>
            <p:nvPr/>
          </p:nvGrpSpPr>
          <p:grpSpPr>
            <a:xfrm>
              <a:off x="6084168" y="4653136"/>
              <a:ext cx="457692" cy="460694"/>
              <a:chOff x="3731760" y="2948800"/>
              <a:chExt cx="457692" cy="460694"/>
            </a:xfrm>
          </p:grpSpPr>
          <p:sp>
            <p:nvSpPr>
              <p:cNvPr id="204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0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6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7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8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583832" y="5517232"/>
            <a:ext cx="3024336" cy="864096"/>
            <a:chOff x="3059832" y="5517232"/>
            <a:chExt cx="3024336" cy="864096"/>
          </a:xfrm>
        </p:grpSpPr>
        <p:pic>
          <p:nvPicPr>
            <p:cNvPr id="8" name="Picture 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52120" y="5517232"/>
              <a:ext cx="133146" cy="31067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232" name="Line 7"/>
            <p:cNvSpPr>
              <a:spLocks noChangeShapeType="1"/>
            </p:cNvSpPr>
            <p:nvPr/>
          </p:nvSpPr>
          <p:spPr bwMode="auto">
            <a:xfrm flipH="1">
              <a:off x="3059832" y="5877272"/>
              <a:ext cx="3024336" cy="5040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56240" y="2348880"/>
            <a:ext cx="2221378" cy="2808312"/>
            <a:chOff x="6732240" y="2348880"/>
            <a:chExt cx="2221378" cy="2808312"/>
          </a:xfrm>
        </p:grpSpPr>
        <p:grpSp>
          <p:nvGrpSpPr>
            <p:cNvPr id="234" name="Group 233"/>
            <p:cNvGrpSpPr/>
            <p:nvPr/>
          </p:nvGrpSpPr>
          <p:grpSpPr>
            <a:xfrm>
              <a:off x="6732240" y="2348880"/>
              <a:ext cx="2016224" cy="2808312"/>
              <a:chOff x="2211373" y="775752"/>
              <a:chExt cx="2016224" cy="2808312"/>
            </a:xfrm>
          </p:grpSpPr>
          <p:grpSp>
            <p:nvGrpSpPr>
              <p:cNvPr id="235" name="Group 10"/>
              <p:cNvGrpSpPr>
                <a:grpSpLocks/>
              </p:cNvGrpSpPr>
              <p:nvPr/>
            </p:nvGrpSpPr>
            <p:grpSpPr bwMode="auto">
              <a:xfrm>
                <a:off x="3074526" y="2071450"/>
                <a:ext cx="865187" cy="792162"/>
                <a:chOff x="2193" y="2749"/>
                <a:chExt cx="545" cy="499"/>
              </a:xfrm>
            </p:grpSpPr>
            <p:sp>
              <p:nvSpPr>
                <p:cNvPr id="242" name="Oval 11"/>
                <p:cNvSpPr>
                  <a:spLocks noChangeArrowheads="1"/>
                </p:cNvSpPr>
                <p:nvPr/>
              </p:nvSpPr>
              <p:spPr bwMode="auto">
                <a:xfrm>
                  <a:off x="2284" y="2840"/>
                  <a:ext cx="363" cy="363"/>
                </a:xfrm>
                <a:prstGeom prst="ellipse">
                  <a:avLst/>
                </a:prstGeom>
                <a:noFill/>
                <a:ln w="508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2400" b="1">
                    <a:cs typeface="Arial" charset="0"/>
                  </a:endParaRPr>
                </a:p>
              </p:txBody>
            </p:sp>
            <p:sp useBgFill="1">
              <p:nvSpPr>
                <p:cNvPr id="243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3" y="2976"/>
                  <a:ext cx="545" cy="272"/>
                </a:xfrm>
                <a:prstGeom prst="rect">
                  <a:avLst/>
                </a:prstGeom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4000" b="1">
                    <a:cs typeface="Arial" charset="0"/>
                  </a:endParaRPr>
                </a:p>
              </p:txBody>
            </p:sp>
            <p:sp>
              <p:nvSpPr>
                <p:cNvPr id="244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465" y="2749"/>
                  <a:ext cx="136" cy="18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en-US"/>
                </a:p>
              </p:txBody>
            </p:sp>
          </p:grpSp>
          <p:sp>
            <p:nvSpPr>
              <p:cNvPr id="236" name="Rectangle 55"/>
              <p:cNvSpPr>
                <a:spLocks noChangeArrowheads="1"/>
              </p:cNvSpPr>
              <p:nvPr/>
            </p:nvSpPr>
            <p:spPr bwMode="auto">
              <a:xfrm>
                <a:off x="3001501" y="775752"/>
                <a:ext cx="938064" cy="280831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237" name="Line 61"/>
              <p:cNvSpPr>
                <a:spLocks noChangeShapeType="1"/>
              </p:cNvSpPr>
              <p:nvPr/>
            </p:nvSpPr>
            <p:spPr bwMode="auto">
              <a:xfrm flipH="1" flipV="1">
                <a:off x="2211373" y="2287920"/>
                <a:ext cx="791716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38" name="Line 61"/>
              <p:cNvSpPr>
                <a:spLocks noChangeShapeType="1"/>
              </p:cNvSpPr>
              <p:nvPr/>
            </p:nvSpPr>
            <p:spPr bwMode="auto">
              <a:xfrm flipH="1" flipV="1">
                <a:off x="2211373" y="1135792"/>
                <a:ext cx="791716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39" name="Line 61"/>
              <p:cNvSpPr>
                <a:spLocks noChangeShapeType="1"/>
              </p:cNvSpPr>
              <p:nvPr/>
            </p:nvSpPr>
            <p:spPr bwMode="auto">
              <a:xfrm flipH="1" flipV="1">
                <a:off x="2211373" y="1783864"/>
                <a:ext cx="791716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40" name="Line 61"/>
              <p:cNvSpPr>
                <a:spLocks noChangeShapeType="1"/>
              </p:cNvSpPr>
              <p:nvPr/>
            </p:nvSpPr>
            <p:spPr bwMode="auto">
              <a:xfrm flipH="1" flipV="1">
                <a:off x="2211373" y="2791976"/>
                <a:ext cx="791716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41" name="Line 61"/>
              <p:cNvSpPr>
                <a:spLocks noChangeShapeType="1"/>
              </p:cNvSpPr>
              <p:nvPr/>
            </p:nvSpPr>
            <p:spPr bwMode="auto">
              <a:xfrm flipH="1" flipV="1">
                <a:off x="2211373" y="3368040"/>
                <a:ext cx="791716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  <p:sp>
            <p:nvSpPr>
              <p:cNvPr id="246" name="Line 61"/>
              <p:cNvSpPr>
                <a:spLocks noChangeShapeType="1"/>
              </p:cNvSpPr>
              <p:nvPr/>
            </p:nvSpPr>
            <p:spPr bwMode="auto">
              <a:xfrm flipH="1" flipV="1">
                <a:off x="3939565" y="2359928"/>
                <a:ext cx="28803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  <p:pic>
          <p:nvPicPr>
            <p:cNvPr id="245" name="Picture 244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820472" y="3789040"/>
              <a:ext cx="133146" cy="31067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pSp>
        <p:nvGrpSpPr>
          <p:cNvPr id="230" name="Group 28"/>
          <p:cNvGrpSpPr/>
          <p:nvPr/>
        </p:nvGrpSpPr>
        <p:grpSpPr>
          <a:xfrm>
            <a:off x="7104112" y="2420888"/>
            <a:ext cx="457692" cy="460694"/>
            <a:chOff x="4214810" y="2000240"/>
            <a:chExt cx="457692" cy="460694"/>
          </a:xfrm>
        </p:grpSpPr>
        <p:sp>
          <p:nvSpPr>
            <p:cNvPr id="23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47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30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003732" y="2276872"/>
            <a:ext cx="676444" cy="676444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567608" y="2852937"/>
            <a:ext cx="1152128" cy="2505133"/>
            <a:chOff x="1043608" y="2852936"/>
            <a:chExt cx="1152128" cy="2505133"/>
          </a:xfrm>
        </p:grpSpPr>
        <p:grpSp>
          <p:nvGrpSpPr>
            <p:cNvPr id="227" name="Group 117"/>
            <p:cNvGrpSpPr/>
            <p:nvPr/>
          </p:nvGrpSpPr>
          <p:grpSpPr>
            <a:xfrm>
              <a:off x="1331640" y="4581128"/>
              <a:ext cx="648072" cy="776941"/>
              <a:chOff x="8316416" y="2754640"/>
              <a:chExt cx="648072" cy="792088"/>
            </a:xfrm>
          </p:grpSpPr>
          <p:sp>
            <p:nvSpPr>
              <p:cNvPr id="228" name="Content Placeholder 1"/>
              <p:cNvSpPr txBox="1">
                <a:spLocks/>
              </p:cNvSpPr>
              <p:nvPr/>
            </p:nvSpPr>
            <p:spPr>
              <a:xfrm>
                <a:off x="8316416" y="2754640"/>
                <a:ext cx="648072" cy="7920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lang="en-US" sz="4400" dirty="0">
                    <a:cs typeface="Arial" charset="0"/>
                  </a:rPr>
                  <a:t>U</a:t>
                </a:r>
              </a:p>
            </p:txBody>
          </p:sp>
          <p:sp>
            <p:nvSpPr>
              <p:cNvPr id="229" name="Rectangle 22"/>
              <p:cNvSpPr>
                <a:spLocks noChangeArrowheads="1"/>
              </p:cNvSpPr>
              <p:nvPr/>
            </p:nvSpPr>
            <p:spPr bwMode="auto">
              <a:xfrm>
                <a:off x="8316416" y="2852936"/>
                <a:ext cx="576064" cy="576064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8" name="Group 117"/>
            <p:cNvGrpSpPr/>
            <p:nvPr/>
          </p:nvGrpSpPr>
          <p:grpSpPr>
            <a:xfrm>
              <a:off x="1331640" y="4005065"/>
              <a:ext cx="648072" cy="776941"/>
              <a:chOff x="8316416" y="2754640"/>
              <a:chExt cx="648072" cy="792088"/>
            </a:xfrm>
          </p:grpSpPr>
          <p:sp>
            <p:nvSpPr>
              <p:cNvPr id="249" name="Content Placeholder 1"/>
              <p:cNvSpPr txBox="1">
                <a:spLocks/>
              </p:cNvSpPr>
              <p:nvPr/>
            </p:nvSpPr>
            <p:spPr>
              <a:xfrm>
                <a:off x="8316416" y="2754640"/>
                <a:ext cx="648072" cy="7920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lang="en-US" sz="4400" dirty="0">
                    <a:cs typeface="Arial" charset="0"/>
                  </a:rPr>
                  <a:t>U</a:t>
                </a:r>
              </a:p>
            </p:txBody>
          </p:sp>
          <p:sp>
            <p:nvSpPr>
              <p:cNvPr id="250" name="Rectangle 22"/>
              <p:cNvSpPr>
                <a:spLocks noChangeArrowheads="1"/>
              </p:cNvSpPr>
              <p:nvPr/>
            </p:nvSpPr>
            <p:spPr bwMode="auto">
              <a:xfrm>
                <a:off x="8316416" y="2852936"/>
                <a:ext cx="576064" cy="576064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2" name="Group 117"/>
            <p:cNvGrpSpPr/>
            <p:nvPr/>
          </p:nvGrpSpPr>
          <p:grpSpPr>
            <a:xfrm>
              <a:off x="1331640" y="3429000"/>
              <a:ext cx="648072" cy="776941"/>
              <a:chOff x="8316416" y="2754640"/>
              <a:chExt cx="648072" cy="792088"/>
            </a:xfrm>
          </p:grpSpPr>
          <p:sp>
            <p:nvSpPr>
              <p:cNvPr id="253" name="Content Placeholder 1"/>
              <p:cNvSpPr txBox="1">
                <a:spLocks/>
              </p:cNvSpPr>
              <p:nvPr/>
            </p:nvSpPr>
            <p:spPr>
              <a:xfrm>
                <a:off x="8316416" y="2754640"/>
                <a:ext cx="648072" cy="7920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lang="en-US" sz="4400" dirty="0">
                    <a:cs typeface="Arial" charset="0"/>
                  </a:rPr>
                  <a:t>U</a:t>
                </a:r>
              </a:p>
            </p:txBody>
          </p:sp>
          <p:sp>
            <p:nvSpPr>
              <p:cNvPr id="254" name="Rectangle 22"/>
              <p:cNvSpPr>
                <a:spLocks noChangeArrowheads="1"/>
              </p:cNvSpPr>
              <p:nvPr/>
            </p:nvSpPr>
            <p:spPr bwMode="auto">
              <a:xfrm>
                <a:off x="8316416" y="2852936"/>
                <a:ext cx="576064" cy="576064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5" name="Group 117"/>
            <p:cNvGrpSpPr/>
            <p:nvPr/>
          </p:nvGrpSpPr>
          <p:grpSpPr>
            <a:xfrm>
              <a:off x="1331640" y="2852936"/>
              <a:ext cx="648072" cy="776941"/>
              <a:chOff x="8316416" y="2754640"/>
              <a:chExt cx="648072" cy="792088"/>
            </a:xfrm>
          </p:grpSpPr>
          <p:sp>
            <p:nvSpPr>
              <p:cNvPr id="256" name="Content Placeholder 1"/>
              <p:cNvSpPr txBox="1">
                <a:spLocks/>
              </p:cNvSpPr>
              <p:nvPr/>
            </p:nvSpPr>
            <p:spPr>
              <a:xfrm>
                <a:off x="8316416" y="2754640"/>
                <a:ext cx="648072" cy="7920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lang="en-US" sz="4400" dirty="0">
                    <a:cs typeface="Arial" charset="0"/>
                  </a:rPr>
                  <a:t>U</a:t>
                </a:r>
              </a:p>
            </p:txBody>
          </p:sp>
          <p:sp>
            <p:nvSpPr>
              <p:cNvPr id="257" name="Rectangle 22"/>
              <p:cNvSpPr>
                <a:spLocks noChangeArrowheads="1"/>
              </p:cNvSpPr>
              <p:nvPr/>
            </p:nvSpPr>
            <p:spPr bwMode="auto">
              <a:xfrm>
                <a:off x="8316416" y="2852936"/>
                <a:ext cx="576064" cy="576064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5" name="Line 61"/>
            <p:cNvSpPr>
              <a:spLocks noChangeShapeType="1"/>
            </p:cNvSpPr>
            <p:nvPr/>
          </p:nvSpPr>
          <p:spPr bwMode="auto">
            <a:xfrm flipH="1" flipV="1">
              <a:off x="1907704" y="3284984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66" name="Line 61"/>
            <p:cNvSpPr>
              <a:spLocks noChangeShapeType="1"/>
            </p:cNvSpPr>
            <p:nvPr/>
          </p:nvSpPr>
          <p:spPr bwMode="auto">
            <a:xfrm flipH="1" flipV="1">
              <a:off x="1907704" y="3861048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67" name="Line 61"/>
            <p:cNvSpPr>
              <a:spLocks noChangeShapeType="1"/>
            </p:cNvSpPr>
            <p:nvPr/>
          </p:nvSpPr>
          <p:spPr bwMode="auto">
            <a:xfrm flipH="1" flipV="1">
              <a:off x="1907704" y="4365104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68" name="Line 61"/>
            <p:cNvSpPr>
              <a:spLocks noChangeShapeType="1"/>
            </p:cNvSpPr>
            <p:nvPr/>
          </p:nvSpPr>
          <p:spPr bwMode="auto">
            <a:xfrm flipH="1" flipV="1">
              <a:off x="1907704" y="4941168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69" name="Line 61"/>
            <p:cNvSpPr>
              <a:spLocks noChangeShapeType="1"/>
            </p:cNvSpPr>
            <p:nvPr/>
          </p:nvSpPr>
          <p:spPr bwMode="auto">
            <a:xfrm flipH="1" flipV="1">
              <a:off x="1043608" y="4941168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70" name="Line 61"/>
            <p:cNvSpPr>
              <a:spLocks noChangeShapeType="1"/>
            </p:cNvSpPr>
            <p:nvPr/>
          </p:nvSpPr>
          <p:spPr bwMode="auto">
            <a:xfrm flipH="1" flipV="1">
              <a:off x="1043608" y="4365104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71" name="Line 61"/>
            <p:cNvSpPr>
              <a:spLocks noChangeShapeType="1"/>
            </p:cNvSpPr>
            <p:nvPr/>
          </p:nvSpPr>
          <p:spPr bwMode="auto">
            <a:xfrm flipH="1" flipV="1">
              <a:off x="1043608" y="3861048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72" name="Line 61"/>
            <p:cNvSpPr>
              <a:spLocks noChangeShapeType="1"/>
            </p:cNvSpPr>
            <p:nvPr/>
          </p:nvSpPr>
          <p:spPr bwMode="auto">
            <a:xfrm flipH="1" flipV="1">
              <a:off x="1043608" y="3284984"/>
              <a:ext cx="2880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grpSp>
        <p:nvGrpSpPr>
          <p:cNvPr id="273" name="Group 28"/>
          <p:cNvGrpSpPr/>
          <p:nvPr/>
        </p:nvGrpSpPr>
        <p:grpSpPr>
          <a:xfrm>
            <a:off x="1631504" y="4149080"/>
            <a:ext cx="457692" cy="460694"/>
            <a:chOff x="4214810" y="2000240"/>
            <a:chExt cx="457692" cy="460694"/>
          </a:xfrm>
        </p:grpSpPr>
        <p:sp>
          <p:nvSpPr>
            <p:cNvPr id="274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35560" y="3140968"/>
            <a:ext cx="457692" cy="1972862"/>
            <a:chOff x="611560" y="3140968"/>
            <a:chExt cx="457692" cy="1972862"/>
          </a:xfrm>
        </p:grpSpPr>
        <p:grpSp>
          <p:nvGrpSpPr>
            <p:cNvPr id="160" name="Group 172"/>
            <p:cNvGrpSpPr/>
            <p:nvPr/>
          </p:nvGrpSpPr>
          <p:grpSpPr>
            <a:xfrm>
              <a:off x="611560" y="3140968"/>
              <a:ext cx="457692" cy="460694"/>
              <a:chOff x="3731760" y="2948800"/>
              <a:chExt cx="457692" cy="460694"/>
            </a:xfrm>
          </p:grpSpPr>
          <p:sp>
            <p:nvSpPr>
              <p:cNvPr id="167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8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9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0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1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4" name="Group 172"/>
            <p:cNvGrpSpPr/>
            <p:nvPr/>
          </p:nvGrpSpPr>
          <p:grpSpPr>
            <a:xfrm>
              <a:off x="611560" y="3645024"/>
              <a:ext cx="457692" cy="460694"/>
              <a:chOff x="3731760" y="2948800"/>
              <a:chExt cx="457692" cy="460694"/>
            </a:xfrm>
          </p:grpSpPr>
          <p:sp>
            <p:nvSpPr>
              <p:cNvPr id="181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2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83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84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85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11560" y="4653136"/>
              <a:ext cx="457692" cy="460694"/>
              <a:chOff x="611560" y="4653136"/>
              <a:chExt cx="457692" cy="460694"/>
            </a:xfrm>
          </p:grpSpPr>
          <p:sp>
            <p:nvSpPr>
              <p:cNvPr id="209" name="Oval 2"/>
              <p:cNvSpPr>
                <a:spLocks noChangeArrowheads="1"/>
              </p:cNvSpPr>
              <p:nvPr/>
            </p:nvSpPr>
            <p:spPr bwMode="auto">
              <a:xfrm>
                <a:off x="611560" y="4653136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0" name="Line 44"/>
              <p:cNvSpPr>
                <a:spLocks noChangeShapeType="1"/>
              </p:cNvSpPr>
              <p:nvPr/>
            </p:nvSpPr>
            <p:spPr bwMode="auto">
              <a:xfrm rot="10800000">
                <a:off x="840289" y="4680465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11" name="Line 45"/>
              <p:cNvSpPr>
                <a:spLocks noChangeShapeType="1"/>
              </p:cNvSpPr>
              <p:nvPr/>
            </p:nvSpPr>
            <p:spPr bwMode="auto">
              <a:xfrm rot="16200000">
                <a:off x="839733" y="4679910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12" name="Line 46"/>
              <p:cNvSpPr>
                <a:spLocks noChangeShapeType="1"/>
              </p:cNvSpPr>
              <p:nvPr/>
            </p:nvSpPr>
            <p:spPr bwMode="auto">
              <a:xfrm rot="13500000">
                <a:off x="838620" y="4679909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13" name="Line 47"/>
              <p:cNvSpPr>
                <a:spLocks noChangeShapeType="1"/>
              </p:cNvSpPr>
              <p:nvPr/>
            </p:nvSpPr>
            <p:spPr bwMode="auto">
              <a:xfrm rot="18900000">
                <a:off x="836951" y="4680465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276" name="Group 28"/>
          <p:cNvGrpSpPr/>
          <p:nvPr/>
        </p:nvGrpSpPr>
        <p:grpSpPr>
          <a:xfrm>
            <a:off x="2135560" y="4149080"/>
            <a:ext cx="457692" cy="460694"/>
            <a:chOff x="4214810" y="2000240"/>
            <a:chExt cx="457692" cy="460694"/>
          </a:xfrm>
        </p:grpSpPr>
        <p:sp>
          <p:nvSpPr>
            <p:cNvPr id="27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86" name="Content Placeholder 1">
            <a:extLst>
              <a:ext uri="{FF2B5EF4-FFF2-40B4-BE49-F238E27FC236}">
                <a16:creationId xmlns:a16="http://schemas.microsoft.com/office/drawing/2014/main" id="{803B8C94-04FF-4E4A-AB2B-B10758E0EA80}"/>
              </a:ext>
            </a:extLst>
          </p:cNvPr>
          <p:cNvSpPr txBox="1">
            <a:spLocks/>
          </p:cNvSpPr>
          <p:nvPr/>
        </p:nvSpPr>
        <p:spPr>
          <a:xfrm>
            <a:off x="1487488" y="6425952"/>
            <a:ext cx="1944216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[</a:t>
            </a:r>
            <a:r>
              <a:rPr lang="en-US" sz="2000" dirty="0" err="1">
                <a:solidFill>
                  <a:schemeClr val="bg1"/>
                </a:solidFill>
                <a:cs typeface="Arial" charset="0"/>
              </a:rPr>
              <a:t>Beigi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cs typeface="Arial" charset="0"/>
              </a:rPr>
              <a:t>König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 ‘11]</a:t>
            </a:r>
          </a:p>
        </p:txBody>
      </p:sp>
    </p:spTree>
    <p:extLst>
      <p:ext uri="{BB962C8B-B14F-4D97-AF65-F5344CB8AC3E}">
        <p14:creationId xmlns:p14="http://schemas.microsoft.com/office/powerpoint/2010/main" val="1869859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3247 0.2625 " pathEditMode="relative" ptsTypes="AA">
                                      <p:cBhvr>
                                        <p:cTn id="14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3247 0.2625 " pathEditMode="relative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0.05364 0.2708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2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No-Go Theorem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1357298"/>
            <a:ext cx="8712968" cy="4929222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3200" dirty="0">
                <a:cs typeface="Arial" charset="0"/>
              </a:rPr>
              <a:t> Any position-verification protocol 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can be broken</a:t>
            </a:r>
            <a:r>
              <a:rPr lang="de-CH" sz="3200" dirty="0">
                <a:solidFill>
                  <a:srgbClr val="FF0000"/>
                </a:solidFill>
                <a:cs typeface="Arial" charset="0"/>
              </a:rPr>
              <a:t>    </a:t>
            </a:r>
            <a:r>
              <a:rPr lang="de-CH" sz="3200" dirty="0" err="1">
                <a:cs typeface="Arial" charset="0"/>
              </a:rPr>
              <a:t>using</a:t>
            </a:r>
            <a:r>
              <a:rPr lang="de-CH" sz="3200" dirty="0">
                <a:cs typeface="Arial" charset="0"/>
              </a:rPr>
              <a:t> an </a:t>
            </a:r>
            <a:r>
              <a:rPr lang="de-CH" sz="3200" dirty="0" err="1">
                <a:cs typeface="Arial" charset="0"/>
              </a:rPr>
              <a:t>exponential</a:t>
            </a:r>
            <a:r>
              <a:rPr lang="de-CH" sz="3200" dirty="0">
                <a:cs typeface="Arial" charset="0"/>
              </a:rPr>
              <a:t> </a:t>
            </a:r>
            <a:r>
              <a:rPr lang="de-CH" sz="3200" dirty="0" err="1">
                <a:cs typeface="Arial" charset="0"/>
              </a:rPr>
              <a:t>number</a:t>
            </a:r>
            <a:r>
              <a:rPr lang="de-CH" sz="3200" dirty="0">
                <a:cs typeface="Arial" charset="0"/>
              </a:rPr>
              <a:t> </a:t>
            </a:r>
            <a:r>
              <a:rPr lang="de-CH" sz="3200" dirty="0" err="1">
                <a:cs typeface="Arial" charset="0"/>
              </a:rPr>
              <a:t>of</a:t>
            </a:r>
            <a:r>
              <a:rPr lang="de-CH" sz="3200" dirty="0">
                <a:cs typeface="Arial" charset="0"/>
              </a:rPr>
              <a:t> EPR-</a:t>
            </a:r>
            <a:r>
              <a:rPr lang="de-CH" sz="3200" dirty="0" err="1">
                <a:cs typeface="Arial" charset="0"/>
              </a:rPr>
              <a:t>pairs</a:t>
            </a:r>
            <a:endParaRPr lang="de-CH" sz="3200" dirty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dirty="0">
              <a:solidFill>
                <a:srgbClr val="FF0000"/>
              </a:solidFill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3200" dirty="0" err="1">
                <a:solidFill>
                  <a:srgbClr val="FF0000"/>
                </a:solidFill>
                <a:cs typeface="Arial" charset="0"/>
              </a:rPr>
              <a:t>Question</a:t>
            </a:r>
            <a:r>
              <a:rPr lang="de-CH" sz="3200" dirty="0">
                <a:solidFill>
                  <a:srgbClr val="FF0000"/>
                </a:solidFill>
                <a:cs typeface="Arial" charset="0"/>
              </a:rPr>
              <a:t>:</a:t>
            </a:r>
            <a:r>
              <a:rPr lang="de-CH" sz="3200" dirty="0">
                <a:cs typeface="Arial" charset="0"/>
              </a:rPr>
              <a:t> is this optimal? 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3200" dirty="0" err="1">
                <a:cs typeface="Arial" charset="0"/>
              </a:rPr>
              <a:t>Does</a:t>
            </a:r>
            <a:r>
              <a:rPr lang="de-CH" sz="3200" dirty="0">
                <a:cs typeface="Arial" charset="0"/>
              </a:rPr>
              <a:t> </a:t>
            </a:r>
            <a:r>
              <a:rPr lang="de-CH" sz="3200" dirty="0" err="1">
                <a:cs typeface="Arial" charset="0"/>
              </a:rPr>
              <a:t>there</a:t>
            </a:r>
            <a:r>
              <a:rPr lang="de-CH" sz="3200" dirty="0">
                <a:cs typeface="Arial" charset="0"/>
              </a:rPr>
              <a:t> </a:t>
            </a:r>
            <a:r>
              <a:rPr lang="de-CH" sz="3200" dirty="0" err="1">
                <a:cs typeface="Arial" charset="0"/>
              </a:rPr>
              <a:t>exist</a:t>
            </a:r>
            <a:r>
              <a:rPr lang="de-CH" sz="3200" dirty="0">
                <a:cs typeface="Arial" charset="0"/>
              </a:rPr>
              <a:t> a </a:t>
            </a:r>
            <a:r>
              <a:rPr lang="de-CH" sz="3200" dirty="0" err="1">
                <a:cs typeface="Arial" charset="0"/>
              </a:rPr>
              <a:t>protocol</a:t>
            </a:r>
            <a:r>
              <a:rPr lang="de-CH" sz="3200" dirty="0">
                <a:cs typeface="Arial" charset="0"/>
              </a:rPr>
              <a:t> such </a:t>
            </a:r>
            <a:r>
              <a:rPr lang="de-CH" sz="3200" dirty="0" err="1">
                <a:cs typeface="Arial" charset="0"/>
              </a:rPr>
              <a:t>that</a:t>
            </a:r>
            <a:r>
              <a:rPr lang="de-CH" sz="3200" dirty="0">
                <a:cs typeface="Arial" charset="0"/>
              </a:rPr>
              <a:t>:</a:t>
            </a:r>
          </a:p>
          <a:p>
            <a:pPr marL="800100" lvl="1" indent="-342900">
              <a:buSzPct val="65000"/>
              <a:buFont typeface="Wingdings" pitchFamily="2" charset="2"/>
              <a:buChar char="n"/>
            </a:pPr>
            <a:r>
              <a:rPr lang="de-CH" sz="2800" dirty="0" err="1">
                <a:cs typeface="Arial" charset="0"/>
              </a:rPr>
              <a:t>any</a:t>
            </a:r>
            <a:r>
              <a:rPr lang="de-CH" sz="2800" dirty="0">
                <a:cs typeface="Arial" charset="0"/>
              </a:rPr>
              <a:t> </a:t>
            </a:r>
            <a:r>
              <a:rPr lang="de-CH" sz="2800" dirty="0" err="1">
                <a:solidFill>
                  <a:srgbClr val="0000FF"/>
                </a:solidFill>
                <a:cs typeface="Arial" charset="0"/>
              </a:rPr>
              <a:t>attack</a:t>
            </a:r>
            <a:r>
              <a:rPr lang="de-CH" sz="2800" dirty="0">
                <a:cs typeface="Arial" charset="0"/>
              </a:rPr>
              <a:t> requires many EPR-</a:t>
            </a:r>
            <a:r>
              <a:rPr lang="de-CH" sz="2800" dirty="0" err="1">
                <a:cs typeface="Arial" charset="0"/>
              </a:rPr>
              <a:t>pairs</a:t>
            </a:r>
            <a:endParaRPr lang="de-CH" sz="2800" dirty="0">
              <a:cs typeface="Arial" charset="0"/>
            </a:endParaRPr>
          </a:p>
          <a:p>
            <a:pPr marL="800100" lvl="1" indent="-342900">
              <a:buSzPct val="65000"/>
              <a:buFont typeface="Wingdings" pitchFamily="2" charset="2"/>
              <a:buChar char="n"/>
            </a:pPr>
            <a:r>
              <a:rPr lang="de-CH" sz="2800" dirty="0">
                <a:solidFill>
                  <a:srgbClr val="0000FF"/>
                </a:solidFill>
                <a:cs typeface="Arial" charset="0"/>
              </a:rPr>
              <a:t>honest</a:t>
            </a:r>
            <a:r>
              <a:rPr lang="de-CH" sz="2800" dirty="0">
                <a:cs typeface="Arial" charset="0"/>
              </a:rPr>
              <a:t> </a:t>
            </a:r>
            <a:r>
              <a:rPr lang="de-CH" sz="2800" dirty="0" err="1">
                <a:cs typeface="Arial" charset="0"/>
              </a:rPr>
              <a:t>prover</a:t>
            </a:r>
            <a:r>
              <a:rPr lang="de-CH" sz="2800" dirty="0">
                <a:cs typeface="Arial" charset="0"/>
              </a:rPr>
              <a:t> </a:t>
            </a:r>
            <a:r>
              <a:rPr lang="de-CH" sz="2800" dirty="0" err="1">
                <a:cs typeface="Arial" charset="0"/>
              </a:rPr>
              <a:t>and</a:t>
            </a:r>
            <a:r>
              <a:rPr lang="de-CH" sz="2800" dirty="0">
                <a:cs typeface="Arial" charset="0"/>
              </a:rPr>
              <a:t> </a:t>
            </a:r>
            <a:r>
              <a:rPr lang="de-CH" sz="2800" dirty="0" err="1">
                <a:cs typeface="Arial" charset="0"/>
              </a:rPr>
              <a:t>verifiers</a:t>
            </a:r>
            <a:r>
              <a:rPr lang="de-CH" sz="2800" dirty="0">
                <a:cs typeface="Arial" charset="0"/>
              </a:rPr>
              <a:t> </a:t>
            </a:r>
            <a:r>
              <a:rPr lang="de-CH" sz="2800" dirty="0" err="1">
                <a:cs typeface="Arial" charset="0"/>
              </a:rPr>
              <a:t>efficient</a:t>
            </a:r>
            <a:endParaRPr lang="de-CH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41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229" y="-38905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/>
              <a:t>Experimental Considerations</a:t>
            </a:r>
            <a:endParaRPr lang="en-US" sz="4000" baseline="-25000" dirty="0">
              <a:latin typeface="Calibri"/>
            </a:endParaRPr>
          </a:p>
        </p:txBody>
      </p:sp>
      <p:sp>
        <p:nvSpPr>
          <p:cNvPr id="59" name="Content Placeholder 1"/>
          <p:cNvSpPr txBox="1">
            <a:spLocks/>
          </p:cNvSpPr>
          <p:nvPr/>
        </p:nvSpPr>
        <p:spPr>
          <a:xfrm>
            <a:off x="515380" y="6425952"/>
            <a:ext cx="6912768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solidFill>
                  <a:schemeClr val="bg1"/>
                </a:solidFill>
                <a:cs typeface="Arial" charset="0"/>
              </a:rPr>
              <a:t>[</a:t>
            </a:r>
            <a:r>
              <a:rPr lang="de-CH" sz="2000" dirty="0" err="1">
                <a:solidFill>
                  <a:schemeClr val="bg1"/>
                </a:solidFill>
                <a:cs typeface="Arial" charset="0"/>
              </a:rPr>
              <a:t>Buhrman</a:t>
            </a:r>
            <a:r>
              <a:rPr lang="de-CH" sz="2000" dirty="0">
                <a:solidFill>
                  <a:schemeClr val="bg1"/>
                </a:solidFill>
                <a:cs typeface="Arial" charset="0"/>
              </a:rPr>
              <a:t> Schaffner </a:t>
            </a:r>
            <a:r>
              <a:rPr lang="de-CH" sz="2000" dirty="0" err="1">
                <a:solidFill>
                  <a:schemeClr val="bg1"/>
                </a:solidFill>
                <a:cs typeface="Arial" charset="0"/>
              </a:rPr>
              <a:t>Speelman</a:t>
            </a:r>
            <a:r>
              <a:rPr lang="de-CH" sz="2000" dirty="0">
                <a:solidFill>
                  <a:schemeClr val="bg1"/>
                </a:solidFill>
                <a:cs typeface="Arial" charset="0"/>
              </a:rPr>
              <a:t> Zbinden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]</a:t>
            </a:r>
          </a:p>
        </p:txBody>
      </p:sp>
      <p:sp>
        <p:nvSpPr>
          <p:cNvPr id="43" name="Content Placeholder 1">
            <a:extLst>
              <a:ext uri="{FF2B5EF4-FFF2-40B4-BE49-F238E27FC236}">
                <a16:creationId xmlns:a16="http://schemas.microsoft.com/office/drawing/2014/main" id="{163AA339-97A3-CC41-A21F-49CC6F580F62}"/>
              </a:ext>
            </a:extLst>
          </p:cNvPr>
          <p:cNvSpPr txBox="1">
            <a:spLocks/>
          </p:cNvSpPr>
          <p:nvPr/>
        </p:nvSpPr>
        <p:spPr>
          <a:xfrm>
            <a:off x="1055441" y="4821940"/>
            <a:ext cx="8496944" cy="216024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No prior entanglement model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Speed of light in fiber is lower than in vacuum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Photon loss</a:t>
            </a:r>
          </a:p>
        </p:txBody>
      </p:sp>
      <p:sp>
        <p:nvSpPr>
          <p:cNvPr id="45" name="Line 7">
            <a:extLst>
              <a:ext uri="{FF2B5EF4-FFF2-40B4-BE49-F238E27FC236}">
                <a16:creationId xmlns:a16="http://schemas.microsoft.com/office/drawing/2014/main" id="{CC07702C-FC97-FC42-A371-F1C389AF8D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3592" y="2173708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46" name="Group 33">
            <a:extLst>
              <a:ext uri="{FF2B5EF4-FFF2-40B4-BE49-F238E27FC236}">
                <a16:creationId xmlns:a16="http://schemas.microsoft.com/office/drawing/2014/main" id="{EB59E334-992C-6745-82EA-C8A247978837}"/>
              </a:ext>
            </a:extLst>
          </p:cNvPr>
          <p:cNvGrpSpPr/>
          <p:nvPr/>
        </p:nvGrpSpPr>
        <p:grpSpPr>
          <a:xfrm>
            <a:off x="1919537" y="661540"/>
            <a:ext cx="1150423" cy="1656184"/>
            <a:chOff x="395536" y="912188"/>
            <a:chExt cx="1150423" cy="1656184"/>
          </a:xfrm>
        </p:grpSpPr>
        <p:sp>
          <p:nvSpPr>
            <p:cNvPr id="48" name="Line 7">
              <a:extLst>
                <a:ext uri="{FF2B5EF4-FFF2-40B4-BE49-F238E27FC236}">
                  <a16:creationId xmlns:a16="http://schemas.microsoft.com/office/drawing/2014/main" id="{645AD878-8128-0B43-9966-8481CEACEF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9" name="Picture 48" descr="AliceBlue.eps">
              <a:extLst>
                <a:ext uri="{FF2B5EF4-FFF2-40B4-BE49-F238E27FC236}">
                  <a16:creationId xmlns:a16="http://schemas.microsoft.com/office/drawing/2014/main" id="{7785F032-9B66-BF4B-BECE-C62F475DA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</p:grpSp>
      <p:grpSp>
        <p:nvGrpSpPr>
          <p:cNvPr id="50" name="Group 35">
            <a:extLst>
              <a:ext uri="{FF2B5EF4-FFF2-40B4-BE49-F238E27FC236}">
                <a16:creationId xmlns:a16="http://schemas.microsoft.com/office/drawing/2014/main" id="{5195D246-B760-D946-87A9-8EE721A6D641}"/>
              </a:ext>
            </a:extLst>
          </p:cNvPr>
          <p:cNvGrpSpPr/>
          <p:nvPr/>
        </p:nvGrpSpPr>
        <p:grpSpPr>
          <a:xfrm>
            <a:off x="9065018" y="661540"/>
            <a:ext cx="1135439" cy="1656184"/>
            <a:chOff x="7541017" y="912188"/>
            <a:chExt cx="1135439" cy="1656184"/>
          </a:xfrm>
        </p:grpSpPr>
        <p:sp>
          <p:nvSpPr>
            <p:cNvPr id="51" name="Line 7">
              <a:extLst>
                <a:ext uri="{FF2B5EF4-FFF2-40B4-BE49-F238E27FC236}">
                  <a16:creationId xmlns:a16="http://schemas.microsoft.com/office/drawing/2014/main" id="{11823906-F54F-C04C-BCAB-DFC53EFADA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2" name="Picture 51" descr="AliceBlue.eps">
              <a:extLst>
                <a:ext uri="{FF2B5EF4-FFF2-40B4-BE49-F238E27FC236}">
                  <a16:creationId xmlns:a16="http://schemas.microsoft.com/office/drawing/2014/main" id="{3E6B7D19-D581-B540-BF48-E330A1CB6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</p:grpSp>
      <p:grpSp>
        <p:nvGrpSpPr>
          <p:cNvPr id="55" name="Group 36">
            <a:extLst>
              <a:ext uri="{FF2B5EF4-FFF2-40B4-BE49-F238E27FC236}">
                <a16:creationId xmlns:a16="http://schemas.microsoft.com/office/drawing/2014/main" id="{853BFAD2-8770-334C-8907-966CD9D20581}"/>
              </a:ext>
            </a:extLst>
          </p:cNvPr>
          <p:cNvGrpSpPr/>
          <p:nvPr/>
        </p:nvGrpSpPr>
        <p:grpSpPr>
          <a:xfrm>
            <a:off x="5591944" y="802088"/>
            <a:ext cx="949854" cy="1515636"/>
            <a:chOff x="4211960" y="1052736"/>
            <a:chExt cx="949854" cy="1515636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E0AD50A-DC48-0847-921A-AF1B6AD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052736"/>
              <a:ext cx="949854" cy="1209639"/>
            </a:xfrm>
            <a:prstGeom prst="rect">
              <a:avLst/>
            </a:prstGeom>
          </p:spPr>
        </p:pic>
        <p:sp>
          <p:nvSpPr>
            <p:cNvPr id="57" name="Line 7">
              <a:extLst>
                <a:ext uri="{FF2B5EF4-FFF2-40B4-BE49-F238E27FC236}">
                  <a16:creationId xmlns:a16="http://schemas.microsoft.com/office/drawing/2014/main" id="{A3625484-D73C-EA41-82EF-B537614B09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60" name="Line 7">
            <a:extLst>
              <a:ext uri="{FF2B5EF4-FFF2-40B4-BE49-F238E27FC236}">
                <a16:creationId xmlns:a16="http://schemas.microsoft.com/office/drawing/2014/main" id="{7DE0F63B-0270-9B4E-B92B-17738C856A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3992" y="2026224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44BAE0-A584-D748-B88A-7D4CF12EFAEB}"/>
              </a:ext>
            </a:extLst>
          </p:cNvPr>
          <p:cNvGrpSpPr/>
          <p:nvPr/>
        </p:nvGrpSpPr>
        <p:grpSpPr>
          <a:xfrm>
            <a:off x="6960096" y="4056263"/>
            <a:ext cx="2736304" cy="835293"/>
            <a:chOff x="5436096" y="4306910"/>
            <a:chExt cx="2736304" cy="835293"/>
          </a:xfrm>
        </p:grpSpPr>
        <p:sp>
          <p:nvSpPr>
            <p:cNvPr id="71" name="Line 7">
              <a:extLst>
                <a:ext uri="{FF2B5EF4-FFF2-40B4-BE49-F238E27FC236}">
                  <a16:creationId xmlns:a16="http://schemas.microsoft.com/office/drawing/2014/main" id="{127E67A0-95EA-B344-B99E-27939D61BA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3" name="Line 38">
              <a:extLst>
                <a:ext uri="{FF2B5EF4-FFF2-40B4-BE49-F238E27FC236}">
                  <a16:creationId xmlns:a16="http://schemas.microsoft.com/office/drawing/2014/main" id="{0C565C0F-6F72-E24B-913D-9566BC66C07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3500000">
              <a:off x="7106110" y="4268053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76" name="Text Box 21">
              <a:extLst>
                <a:ext uri="{FF2B5EF4-FFF2-40B4-BE49-F238E27FC236}">
                  <a16:creationId xmlns:a16="http://schemas.microsoft.com/office/drawing/2014/main" id="{4D602A95-6A0B-554F-BDC5-FB3C557489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9347" y="4306910"/>
              <a:ext cx="25694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dirty="0">
                  <a:cs typeface="Arial" charset="0"/>
                </a:rPr>
                <a:t>x</a:t>
              </a:r>
              <a:endParaRPr lang="de-CH" sz="2800" dirty="0">
                <a:cs typeface="Arial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2C7C0E0-CF67-E547-965B-CE3330E5F8C9}"/>
              </a:ext>
            </a:extLst>
          </p:cNvPr>
          <p:cNvGrpSpPr/>
          <p:nvPr/>
        </p:nvGrpSpPr>
        <p:grpSpPr>
          <a:xfrm>
            <a:off x="2495600" y="2530279"/>
            <a:ext cx="2880320" cy="1110100"/>
            <a:chOff x="971600" y="2780927"/>
            <a:chExt cx="2880320" cy="1110100"/>
          </a:xfrm>
        </p:grpSpPr>
        <p:sp>
          <p:nvSpPr>
            <p:cNvPr id="78" name="Line 7">
              <a:extLst>
                <a:ext uri="{FF2B5EF4-FFF2-40B4-BE49-F238E27FC236}">
                  <a16:creationId xmlns:a16="http://schemas.microsoft.com/office/drawing/2014/main" id="{8FD11F2F-A4AE-3B41-9455-AEB4D65B34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9" name="Line 38">
              <a:extLst>
                <a:ext uri="{FF2B5EF4-FFF2-40B4-BE49-F238E27FC236}">
                  <a16:creationId xmlns:a16="http://schemas.microsoft.com/office/drawing/2014/main" id="{6BC03C5E-6DAB-684C-8A7C-96A42649C7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80" name="Group 97">
              <a:extLst>
                <a:ext uri="{FF2B5EF4-FFF2-40B4-BE49-F238E27FC236}">
                  <a16:creationId xmlns:a16="http://schemas.microsoft.com/office/drawing/2014/main" id="{F585138A-F951-F54D-BFD4-8CB872AB7043}"/>
                </a:ext>
              </a:extLst>
            </p:cNvPr>
            <p:cNvGrpSpPr/>
            <p:nvPr/>
          </p:nvGrpSpPr>
          <p:grpSpPr>
            <a:xfrm>
              <a:off x="1763688" y="2780927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Oval 154">
                <a:extLst>
                  <a:ext uri="{FF2B5EF4-FFF2-40B4-BE49-F238E27FC236}">
                    <a16:creationId xmlns:a16="http://schemas.microsoft.com/office/drawing/2014/main" id="{06B1851A-9DC7-344B-A73E-BABE93224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82" name="Text Box 21">
                <a:extLst>
                  <a:ext uri="{FF2B5EF4-FFF2-40B4-BE49-F238E27FC236}">
                    <a16:creationId xmlns:a16="http://schemas.microsoft.com/office/drawing/2014/main" id="{0CCD94B4-51EE-AF48-B3AD-F026CFD0CD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44A5346-DA37-434E-97E2-C4C814C1AD4E}"/>
              </a:ext>
            </a:extLst>
          </p:cNvPr>
          <p:cNvGrpSpPr/>
          <p:nvPr/>
        </p:nvGrpSpPr>
        <p:grpSpPr>
          <a:xfrm>
            <a:off x="2567608" y="3938670"/>
            <a:ext cx="2808312" cy="823858"/>
            <a:chOff x="1043608" y="4189318"/>
            <a:chExt cx="2808312" cy="823858"/>
          </a:xfrm>
        </p:grpSpPr>
        <p:sp>
          <p:nvSpPr>
            <p:cNvPr id="84" name="Line 7">
              <a:extLst>
                <a:ext uri="{FF2B5EF4-FFF2-40B4-BE49-F238E27FC236}">
                  <a16:creationId xmlns:a16="http://schemas.microsoft.com/office/drawing/2014/main" id="{182A292D-3020-FE49-9B3D-0DB7601152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86" name="Line 38">
              <a:extLst>
                <a:ext uri="{FF2B5EF4-FFF2-40B4-BE49-F238E27FC236}">
                  <a16:creationId xmlns:a16="http://schemas.microsoft.com/office/drawing/2014/main" id="{D59E0D3D-97A6-9349-9A6E-59A40A05930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3500000">
              <a:off x="2281574" y="4124037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89" name="Text Box 21">
              <a:extLst>
                <a:ext uri="{FF2B5EF4-FFF2-40B4-BE49-F238E27FC236}">
                  <a16:creationId xmlns:a16="http://schemas.microsoft.com/office/drawing/2014/main" id="{677C85E8-2886-1E44-91FD-7B89B4C42D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3947" y="4189318"/>
              <a:ext cx="25694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dirty="0">
                  <a:cs typeface="Arial" charset="0"/>
                </a:rPr>
                <a:t>x</a:t>
              </a:r>
              <a:endParaRPr lang="de-CH" sz="2800" dirty="0">
                <a:cs typeface="Arial" charset="0"/>
              </a:endParaRPr>
            </a:p>
          </p:txBody>
        </p:sp>
      </p:grpSp>
      <p:grpSp>
        <p:nvGrpSpPr>
          <p:cNvPr id="90" name="Group 37">
            <a:extLst>
              <a:ext uri="{FF2B5EF4-FFF2-40B4-BE49-F238E27FC236}">
                <a16:creationId xmlns:a16="http://schemas.microsoft.com/office/drawing/2014/main" id="{20967AB4-1182-7246-AB5A-65039B14B716}"/>
              </a:ext>
            </a:extLst>
          </p:cNvPr>
          <p:cNvGrpSpPr/>
          <p:nvPr/>
        </p:nvGrpSpPr>
        <p:grpSpPr>
          <a:xfrm>
            <a:off x="7246888" y="1020944"/>
            <a:ext cx="1006872" cy="1293312"/>
            <a:chOff x="2483768" y="1275060"/>
            <a:chExt cx="1006872" cy="1293312"/>
          </a:xfrm>
        </p:grpSpPr>
        <p:pic>
          <p:nvPicPr>
            <p:cNvPr id="91" name="Picture 2" descr="D:\presentations\Noisy Storage\EvilCatTransparent.png">
              <a:extLst>
                <a:ext uri="{FF2B5EF4-FFF2-40B4-BE49-F238E27FC236}">
                  <a16:creationId xmlns:a16="http://schemas.microsoft.com/office/drawing/2014/main" id="{B84E42F5-82EB-4544-9393-DA7DDC90E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92" name="Line 7">
              <a:extLst>
                <a:ext uri="{FF2B5EF4-FFF2-40B4-BE49-F238E27FC236}">
                  <a16:creationId xmlns:a16="http://schemas.microsoft.com/office/drawing/2014/main" id="{6D986C7D-28C9-984F-9A42-9A06F272BB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93" name="Group 38">
            <a:extLst>
              <a:ext uri="{FF2B5EF4-FFF2-40B4-BE49-F238E27FC236}">
                <a16:creationId xmlns:a16="http://schemas.microsoft.com/office/drawing/2014/main" id="{2BCFDA5C-2826-5646-A416-A4BCB56CBC21}"/>
              </a:ext>
            </a:extLst>
          </p:cNvPr>
          <p:cNvGrpSpPr/>
          <p:nvPr/>
        </p:nvGrpSpPr>
        <p:grpSpPr>
          <a:xfrm>
            <a:off x="4007768" y="770564"/>
            <a:ext cx="917546" cy="1543692"/>
            <a:chOff x="5796136" y="1024680"/>
            <a:chExt cx="917546" cy="1543692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A48A908-E479-274F-A7D4-666D16D59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95" name="Line 7">
              <a:extLst>
                <a:ext uri="{FF2B5EF4-FFF2-40B4-BE49-F238E27FC236}">
                  <a16:creationId xmlns:a16="http://schemas.microsoft.com/office/drawing/2014/main" id="{5788F977-937D-9C4A-97A6-A224EA4203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31DAFBA-B87F-FE40-84C3-00D587FD9861}"/>
              </a:ext>
            </a:extLst>
          </p:cNvPr>
          <p:cNvGrpSpPr/>
          <p:nvPr/>
        </p:nvGrpSpPr>
        <p:grpSpPr>
          <a:xfrm>
            <a:off x="5692308" y="3195794"/>
            <a:ext cx="866775" cy="1045969"/>
            <a:chOff x="1041648" y="2276872"/>
            <a:chExt cx="866775" cy="1045969"/>
          </a:xfrm>
        </p:grpSpPr>
        <p:grpSp>
          <p:nvGrpSpPr>
            <p:cNvPr id="97" name="Group 10">
              <a:extLst>
                <a:ext uri="{FF2B5EF4-FFF2-40B4-BE49-F238E27FC236}">
                  <a16:creationId xmlns:a16="http://schemas.microsoft.com/office/drawing/2014/main" id="{4AA4A4AE-D8BA-7541-834C-2ACF6EB0F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01" name="Oval 11">
                <a:extLst>
                  <a:ext uri="{FF2B5EF4-FFF2-40B4-BE49-F238E27FC236}">
                    <a16:creationId xmlns:a16="http://schemas.microsoft.com/office/drawing/2014/main" id="{3D1477B2-ADFE-1C4D-9EBE-255E70993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2" name="Rectangle 12">
                <a:extLst>
                  <a:ext uri="{FF2B5EF4-FFF2-40B4-BE49-F238E27FC236}">
                    <a16:creationId xmlns:a16="http://schemas.microsoft.com/office/drawing/2014/main" id="{4AE004D3-1B87-6E4C-A1B1-4FF7B851B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400" b="1" dirty="0">
                    <a:cs typeface="Arial" charset="0"/>
                  </a:rPr>
                  <a:t> -&gt; x</a:t>
                </a:r>
              </a:p>
            </p:txBody>
          </p:sp>
          <p:sp>
            <p:nvSpPr>
              <p:cNvPr id="103" name="Line 13">
                <a:extLst>
                  <a:ext uri="{FF2B5EF4-FFF2-40B4-BE49-F238E27FC236}">
                    <a16:creationId xmlns:a16="http://schemas.microsoft.com/office/drawing/2014/main" id="{51B2456B-C871-DE49-B8BB-F5EEDEC892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98" name="Rectangle 55">
              <a:extLst>
                <a:ext uri="{FF2B5EF4-FFF2-40B4-BE49-F238E27FC236}">
                  <a16:creationId xmlns:a16="http://schemas.microsoft.com/office/drawing/2014/main" id="{F5C46CD2-5ECE-7A44-B465-F8FFA3F01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045969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A7D011E-12C8-2C49-8F67-9AB772E762B7}"/>
              </a:ext>
            </a:extLst>
          </p:cNvPr>
          <p:cNvGrpSpPr/>
          <p:nvPr/>
        </p:nvGrpSpPr>
        <p:grpSpPr>
          <a:xfrm>
            <a:off x="7032104" y="2834985"/>
            <a:ext cx="2592288" cy="805396"/>
            <a:chOff x="7032104" y="2834985"/>
            <a:chExt cx="2592288" cy="805396"/>
          </a:xfrm>
        </p:grpSpPr>
        <p:sp>
          <p:nvSpPr>
            <p:cNvPr id="64" name="Line 7">
              <a:extLst>
                <a:ext uri="{FF2B5EF4-FFF2-40B4-BE49-F238E27FC236}">
                  <a16:creationId xmlns:a16="http://schemas.microsoft.com/office/drawing/2014/main" id="{7619A307-A670-6047-B559-C1396A162A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2104" y="2992309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A47B9EA-9BF2-D64D-AA2B-B9BB2126CF12}"/>
                    </a:ext>
                  </a:extLst>
                </p:cNvPr>
                <p:cNvSpPr txBox="1"/>
                <p:nvPr/>
              </p:nvSpPr>
              <p:spPr>
                <a:xfrm>
                  <a:off x="7246888" y="2834985"/>
                  <a:ext cx="1658282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∈{+,×}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A47B9EA-9BF2-D64D-AA2B-B9BB2126C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6888" y="2834985"/>
                  <a:ext cx="165828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81926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Thank you!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94" y="1874273"/>
            <a:ext cx="7414260" cy="3339970"/>
          </a:xfrm>
          <a:prstGeom prst="rect">
            <a:avLst/>
          </a:prstGeom>
        </p:spPr>
      </p:pic>
      <p:sp>
        <p:nvSpPr>
          <p:cNvPr id="5" name="Subtitle 1"/>
          <p:cNvSpPr txBox="1">
            <a:spLocks/>
          </p:cNvSpPr>
          <p:nvPr/>
        </p:nvSpPr>
        <p:spPr>
          <a:xfrm>
            <a:off x="7156566" y="5380665"/>
            <a:ext cx="6400800" cy="714380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/>
              <a:t>Questions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006" y="4416315"/>
            <a:ext cx="1925712" cy="22406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91802" y="106137"/>
            <a:ext cx="4736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http://arxiv.org/abs/</a:t>
            </a:r>
            <a:r>
              <a:rPr lang="is-IS">
                <a:hlinkClick r:id="rId4"/>
              </a:rPr>
              <a:t>1510.06120</a:t>
            </a:r>
            <a:endParaRPr lang="is-IS"/>
          </a:p>
          <a:p>
            <a:r>
              <a:rPr lang="en-US"/>
              <a:t>I</a:t>
            </a:r>
            <a:r>
              <a:rPr lang="is-IS"/>
              <a:t>n </a:t>
            </a:r>
            <a:r>
              <a:rPr lang="is-IS">
                <a:hlinkClick r:id="rId5"/>
              </a:rPr>
              <a:t>Designs, Codes and Cryptography 2016</a:t>
            </a:r>
            <a:r>
              <a:rPr lang="is-IS"/>
              <a:t> </a:t>
            </a:r>
            <a:r>
              <a:rPr lang="de-DE"/>
              <a:t>  </a:t>
            </a:r>
            <a:endParaRPr lang="en-US"/>
          </a:p>
        </p:txBody>
      </p:sp>
      <p:sp>
        <p:nvSpPr>
          <p:cNvPr id="10" name="Rectangle 298"/>
          <p:cNvSpPr>
            <a:spLocks noChangeArrowheads="1"/>
          </p:cNvSpPr>
          <p:nvPr/>
        </p:nvSpPr>
        <p:spPr bwMode="auto">
          <a:xfrm>
            <a:off x="661670" y="853868"/>
            <a:ext cx="10801460" cy="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>
                <a:cs typeface="Arial" charset="0"/>
              </a:rPr>
              <a:t>Thanks to all friends and colleagues that contributed to quantum cryptography and to this presentation.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62997" y="106136"/>
            <a:ext cx="3198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6"/>
              </a:rPr>
              <a:t>https://github.com/cschaffner/QCryptoMindmap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4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68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0105" y="-59127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Ancient Cryptography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09305" y="3720398"/>
            <a:ext cx="3235346" cy="2589012"/>
            <a:chOff x="785509" y="4141474"/>
            <a:chExt cx="3235346" cy="25890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73" y="4141474"/>
              <a:ext cx="1316277" cy="17330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5509" y="5899489"/>
              <a:ext cx="32353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Caesar Cipher (ROT4)</a:t>
              </a:r>
            </a:p>
            <a:p>
              <a:r>
                <a:rPr lang="en-US" sz="2400" dirty="0">
                  <a:cs typeface="Arial" pitchFamily="34" charset="0"/>
                </a:rPr>
                <a:t>(variant still </a:t>
              </a:r>
              <a:r>
                <a:rPr lang="en-US" sz="2400" dirty="0">
                  <a:cs typeface="Arial" pitchFamily="34" charset="0"/>
                  <a:hlinkClick r:id="rId4"/>
                </a:rPr>
                <a:t>in use</a:t>
              </a:r>
              <a:r>
                <a:rPr lang="en-US" sz="2400" dirty="0"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27403" y="394166"/>
            <a:ext cx="2482876" cy="2205901"/>
            <a:chOff x="5603607" y="815239"/>
            <a:chExt cx="2482876" cy="22059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0631" y="1198929"/>
              <a:ext cx="1361863" cy="18222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03607" y="815239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Blaise de </a:t>
              </a:r>
              <a:r>
                <a:rPr lang="en-US" sz="2400" dirty="0" err="1">
                  <a:cs typeface="Arial" pitchFamily="34" charset="0"/>
                </a:rPr>
                <a:t>Vigenère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49815" y="660054"/>
            <a:ext cx="8917983" cy="3682970"/>
            <a:chOff x="226016" y="1081130"/>
            <a:chExt cx="8917983" cy="3682970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 BC</a:t>
              </a:r>
              <a:endParaRPr lang="en-US" dirty="0">
                <a:cs typeface="Consolas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9171" y="3693062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500 BC</a:t>
              </a:r>
              <a:endParaRPr lang="en-US" dirty="0">
                <a:cs typeface="Consola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521" y="1571916"/>
              <a:ext cx="2215654" cy="126629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06740" y="1081130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  <a:hlinkClick r:id="rId7"/>
                </a:rPr>
                <a:t>Scytale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 flipV="1">
              <a:off x="6831563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14574" y="3639520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500 AD</a:t>
              </a:r>
              <a:endParaRPr lang="en-US" dirty="0">
                <a:cs typeface="Consolas"/>
              </a:endParaRPr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52233" y="3122905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1000 AD</a:t>
              </a:r>
              <a:endParaRPr lang="en-US" dirty="0">
                <a:cs typeface="Consola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23178" y="3114303"/>
              <a:ext cx="988623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2015 AD</a:t>
              </a:r>
              <a:endParaRPr lang="en-US" dirty="0">
                <a:cs typeface="Consolas"/>
              </a:endParaRPr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15038" y="370024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1500 AD</a:t>
              </a:r>
              <a:endParaRPr lang="en-US" dirty="0">
                <a:cs typeface="Consolas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C4475C2-C1BA-6E4D-88C4-3D09269FB19A}"/>
              </a:ext>
            </a:extLst>
          </p:cNvPr>
          <p:cNvGrpSpPr/>
          <p:nvPr/>
        </p:nvGrpSpPr>
        <p:grpSpPr>
          <a:xfrm>
            <a:off x="4852329" y="4385041"/>
            <a:ext cx="6299510" cy="1929906"/>
            <a:chOff x="4852329" y="4954001"/>
            <a:chExt cx="6299510" cy="19299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129CF5D-567D-7743-82CA-72E4BE4BF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251" t="27059"/>
            <a:stretch/>
          </p:blipFill>
          <p:spPr>
            <a:xfrm>
              <a:off x="7624182" y="5519829"/>
              <a:ext cx="3527657" cy="105508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87EB74F-A9A9-C146-8B6A-B3AC96A00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71530" b="49498"/>
            <a:stretch/>
          </p:blipFill>
          <p:spPr>
            <a:xfrm>
              <a:off x="4852329" y="4954001"/>
              <a:ext cx="2771853" cy="102316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45BAB8-25BE-ED42-958A-E0B027268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14016" y="5931407"/>
              <a:ext cx="24384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825021"/>
          </a:xfrm>
          <a:noFill/>
        </p:spPr>
        <p:txBody>
          <a:bodyPr/>
          <a:lstStyle/>
          <a:p>
            <a:r>
              <a:rPr lang="en-US" err="1"/>
              <a:t>QCrypt</a:t>
            </a:r>
            <a:r>
              <a:rPr lang="en-US"/>
              <a:t> Conference Series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3380" y="1160358"/>
            <a:ext cx="9527332" cy="496612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Started in 2011 by </a:t>
            </a:r>
            <a:r>
              <a:rPr lang="en-US" sz="2800" dirty="0" err="1">
                <a:solidFill>
                  <a:schemeClr val="tx1"/>
                </a:solidFill>
                <a:cs typeface="Arial" charset="0"/>
              </a:rPr>
              <a:t>Christandl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 and </a:t>
            </a:r>
            <a:r>
              <a:rPr lang="en-US" sz="2800" dirty="0" err="1">
                <a:solidFill>
                  <a:schemeClr val="tx1"/>
                </a:solidFill>
                <a:cs typeface="Arial" charset="0"/>
              </a:rPr>
              <a:t>Wehner</a:t>
            </a:r>
            <a:endParaRPr lang="en-US" sz="2800" dirty="0">
              <a:solidFill>
                <a:schemeClr val="tx1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Steadily growing since then: </a:t>
            </a:r>
            <a:br>
              <a:rPr lang="en-US" sz="2800" dirty="0">
                <a:solidFill>
                  <a:schemeClr val="tx1"/>
                </a:solidFill>
                <a:cs typeface="Arial" charset="0"/>
              </a:rPr>
            </a:br>
            <a:r>
              <a:rPr lang="en-US" sz="2800" dirty="0">
                <a:solidFill>
                  <a:schemeClr val="tx1"/>
                </a:solidFill>
                <a:cs typeface="Arial" charset="0"/>
              </a:rPr>
              <a:t>approx. 100 submissions, 30 accepted as contributions, </a:t>
            </a:r>
            <a:br>
              <a:rPr lang="en-US" sz="2800" dirty="0">
                <a:solidFill>
                  <a:schemeClr val="tx1"/>
                </a:solidFill>
                <a:cs typeface="Arial" charset="0"/>
              </a:rPr>
            </a:br>
            <a:r>
              <a:rPr lang="en-US" sz="2800" dirty="0">
                <a:solidFill>
                  <a:schemeClr val="tx1"/>
                </a:solidFill>
                <a:cs typeface="Arial" charset="0"/>
              </a:rPr>
              <a:t>330 participants in Cambridge 2017. This year: Shanghai, China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goal of the conference: represent the </a:t>
            </a:r>
            <a:r>
              <a:rPr lang="en-US" sz="2800" dirty="0">
                <a:solidFill>
                  <a:srgbClr val="0432FF"/>
                </a:solidFill>
                <a:cs typeface="Arial" charset="0"/>
              </a:rPr>
              <a:t>previous year’s best results on quantum cryptography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, and to support the building of a research community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Trying to keep a healthy balance between theory and experiment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Half the program consists of 4 tutorials of 90 minutes, 6-8 invited talks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57919" y="6390694"/>
            <a:ext cx="8479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[</a:t>
            </a:r>
            <a:r>
              <a:rPr lang="en-US" err="1">
                <a:solidFill>
                  <a:schemeClr val="bg1"/>
                </a:solidFill>
                <a:hlinkClick r:id="rId3"/>
              </a:rPr>
              <a:t>QCrypt</a:t>
            </a:r>
            <a:r>
              <a:rPr lang="en-US">
                <a:solidFill>
                  <a:schemeClr val="bg1"/>
                </a:solidFill>
                <a:hlinkClick r:id="rId3"/>
              </a:rPr>
              <a:t> charter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>
                <a:solidFill>
                  <a:schemeClr val="bg1"/>
                </a:solidFill>
                <a:hlinkClick r:id="rId4"/>
              </a:rPr>
              <a:t>QCrypt 2017 business meetings slides</a:t>
            </a:r>
            <a:r>
              <a:rPr lang="en-US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71571"/>
          <a:stretch/>
        </p:blipFill>
        <p:spPr>
          <a:xfrm>
            <a:off x="9720197" y="120772"/>
            <a:ext cx="2364314" cy="20791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E5B3C12-BF28-CD4F-87BC-64EF01BD0D02}"/>
              </a:ext>
            </a:extLst>
          </p:cNvPr>
          <p:cNvGrpSpPr/>
          <p:nvPr/>
        </p:nvGrpSpPr>
        <p:grpSpPr>
          <a:xfrm>
            <a:off x="9849260" y="4129644"/>
            <a:ext cx="2106187" cy="2261050"/>
            <a:chOff x="9896243" y="3268234"/>
            <a:chExt cx="2106187" cy="22610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BBCD59-6B5C-244D-9984-CA2E5807C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96243" y="3268234"/>
              <a:ext cx="1039387" cy="103938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EE40F0-52BC-1148-8B19-9A294742C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96939" y="4489897"/>
              <a:ext cx="1039387" cy="103938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F84BC2-5F1B-3841-871E-6D1FF2E9A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31161" y="4489896"/>
              <a:ext cx="971269" cy="103938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463B14-4B45-164F-B6BB-766382C32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31161" y="3278638"/>
              <a:ext cx="933510" cy="102898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7871723-C87F-894D-9141-DAF429E0ED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6424" y="2289394"/>
            <a:ext cx="1175474" cy="17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2423592" y="2347164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3" name="Group 33"/>
          <p:cNvGrpSpPr/>
          <p:nvPr/>
        </p:nvGrpSpPr>
        <p:grpSpPr>
          <a:xfrm>
            <a:off x="1919537" y="834996"/>
            <a:ext cx="1150423" cy="1656184"/>
            <a:chOff x="395536" y="912188"/>
            <a:chExt cx="1150423" cy="1656184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</p:grpSp>
      <p:grpSp>
        <p:nvGrpSpPr>
          <p:cNvPr id="4" name="Group 35"/>
          <p:cNvGrpSpPr/>
          <p:nvPr/>
        </p:nvGrpSpPr>
        <p:grpSpPr>
          <a:xfrm>
            <a:off x="9065018" y="834996"/>
            <a:ext cx="1135439" cy="1656184"/>
            <a:chOff x="7541017" y="912188"/>
            <a:chExt cx="1135439" cy="1656184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</p:grpSp>
      <p:grpSp>
        <p:nvGrpSpPr>
          <p:cNvPr id="5" name="Group 36"/>
          <p:cNvGrpSpPr/>
          <p:nvPr/>
        </p:nvGrpSpPr>
        <p:grpSpPr>
          <a:xfrm>
            <a:off x="5519936" y="903536"/>
            <a:ext cx="1008110" cy="1515636"/>
            <a:chOff x="4139952" y="1052736"/>
            <a:chExt cx="1008110" cy="151563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052736"/>
              <a:ext cx="1008110" cy="1220051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6023992" y="2199680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032104" y="3047066"/>
            <a:ext cx="2592288" cy="766770"/>
            <a:chOff x="5508104" y="3124258"/>
            <a:chExt cx="2592288" cy="766770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4" name="Picture 13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80112" y="3124258"/>
              <a:ext cx="1609750" cy="37675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229" y="-38905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/>
              <a:t>Other Single-Qubit Protocols</a:t>
            </a:r>
            <a:endParaRPr lang="en-US" sz="4000" baseline="-25000" dirty="0">
              <a:latin typeface="Calibri"/>
            </a:endParaRPr>
          </a:p>
        </p:txBody>
      </p:sp>
      <p:sp>
        <p:nvSpPr>
          <p:cNvPr id="59" name="Content Placeholder 1"/>
          <p:cNvSpPr txBox="1">
            <a:spLocks/>
          </p:cNvSpPr>
          <p:nvPr/>
        </p:nvSpPr>
        <p:spPr>
          <a:xfrm>
            <a:off x="515380" y="6425952"/>
            <a:ext cx="6912768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solidFill>
                  <a:schemeClr val="bg1"/>
                </a:solidFill>
                <a:cs typeface="Arial" charset="0"/>
              </a:rPr>
              <a:t>[</a:t>
            </a:r>
            <a:r>
              <a:rPr lang="de-CH" sz="2000" dirty="0" err="1">
                <a:solidFill>
                  <a:schemeClr val="bg1"/>
                </a:solidFill>
                <a:cs typeface="Arial" charset="0"/>
              </a:rPr>
              <a:t>Buhrman</a:t>
            </a:r>
            <a:r>
              <a:rPr lang="de-CH" sz="20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de-CH" sz="2000" dirty="0" err="1">
                <a:solidFill>
                  <a:schemeClr val="bg1"/>
                </a:solidFill>
                <a:cs typeface="Arial" charset="0"/>
              </a:rPr>
              <a:t>Speelman</a:t>
            </a:r>
            <a:r>
              <a:rPr lang="de-CH" sz="2000" dirty="0">
                <a:solidFill>
                  <a:schemeClr val="bg1"/>
                </a:solidFill>
                <a:cs typeface="Arial" charset="0"/>
              </a:rPr>
              <a:t> Schaffner Zbinden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]</a:t>
            </a:r>
          </a:p>
        </p:txBody>
      </p:sp>
      <p:sp>
        <p:nvSpPr>
          <p:cNvPr id="121" name="Content Placeholder 1"/>
          <p:cNvSpPr txBox="1">
            <a:spLocks/>
          </p:cNvSpPr>
          <p:nvPr/>
        </p:nvSpPr>
        <p:spPr>
          <a:xfrm>
            <a:off x="3719736" y="4575944"/>
            <a:ext cx="1656184" cy="64807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800" dirty="0">
                <a:cs typeface="Arial" charset="0"/>
              </a:rPr>
              <a:t>if f(</a:t>
            </a:r>
            <a:r>
              <a:rPr lang="en-US" sz="2800" dirty="0" err="1">
                <a:cs typeface="Arial" charset="0"/>
              </a:rPr>
              <a:t>x,y</a:t>
            </a:r>
            <a:r>
              <a:rPr lang="en-US" sz="2800" dirty="0">
                <a:cs typeface="Arial" charset="0"/>
              </a:rPr>
              <a:t>)=0</a:t>
            </a:r>
            <a:endParaRPr lang="en-US" sz="2800" dirty="0">
              <a:solidFill>
                <a:srgbClr val="FF0000"/>
              </a:solidFill>
              <a:cs typeface="Arial" charset="0"/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5951984" y="3999881"/>
            <a:ext cx="3744416" cy="1065131"/>
            <a:chOff x="4427984" y="4077072"/>
            <a:chExt cx="3744416" cy="1065131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20" name="Line 7"/>
            <p:cNvSpPr>
              <a:spLocks noChangeShapeType="1"/>
            </p:cNvSpPr>
            <p:nvPr/>
          </p:nvSpPr>
          <p:spPr bwMode="auto">
            <a:xfrm>
              <a:off x="4427984" y="4077072"/>
              <a:ext cx="864096" cy="2160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63" name="Line 38"/>
            <p:cNvSpPr>
              <a:spLocks noChangeShapeType="1"/>
            </p:cNvSpPr>
            <p:nvPr/>
          </p:nvSpPr>
          <p:spPr bwMode="auto">
            <a:xfrm rot="13500000">
              <a:off x="7106110" y="4268053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06" name="Group 97"/>
            <p:cNvGrpSpPr/>
            <p:nvPr/>
          </p:nvGrpSpPr>
          <p:grpSpPr>
            <a:xfrm>
              <a:off x="6948264" y="4221087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sp>
        <p:nvSpPr>
          <p:cNvPr id="157" name="Line 38"/>
          <p:cNvSpPr>
            <a:spLocks noChangeShapeType="1"/>
          </p:cNvSpPr>
          <p:nvPr/>
        </p:nvSpPr>
        <p:spPr bwMode="auto">
          <a:xfrm rot="13500000">
            <a:off x="3203867" y="2650048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2" name="Group 1"/>
          <p:cNvGrpSpPr/>
          <p:nvPr/>
        </p:nvGrpSpPr>
        <p:grpSpPr>
          <a:xfrm>
            <a:off x="2495600" y="2703735"/>
            <a:ext cx="3168352" cy="1110100"/>
            <a:chOff x="971600" y="2780927"/>
            <a:chExt cx="3168352" cy="1110100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5" name="Picture 14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55776" y="3068961"/>
              <a:ext cx="1584176" cy="37076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110" name="Group 97"/>
            <p:cNvGrpSpPr/>
            <p:nvPr/>
          </p:nvGrpSpPr>
          <p:grpSpPr>
            <a:xfrm>
              <a:off x="1763688" y="2780927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2567608" y="3871104"/>
            <a:ext cx="3240360" cy="1064880"/>
            <a:chOff x="1043608" y="3948296"/>
            <a:chExt cx="3240360" cy="1064880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18" name="Arc 117"/>
            <p:cNvSpPr/>
            <p:nvPr/>
          </p:nvSpPr>
          <p:spPr>
            <a:xfrm>
              <a:off x="3635896" y="3948296"/>
              <a:ext cx="648072" cy="288032"/>
            </a:xfrm>
            <a:prstGeom prst="arc">
              <a:avLst>
                <a:gd name="adj1" fmla="val 16200000"/>
                <a:gd name="adj2" fmla="val 5908363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60" name="Line 38"/>
            <p:cNvSpPr>
              <a:spLocks noChangeShapeType="1"/>
            </p:cNvSpPr>
            <p:nvPr/>
          </p:nvSpPr>
          <p:spPr bwMode="auto">
            <a:xfrm rot="13500000">
              <a:off x="2281574" y="4124037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3" name="Group 97"/>
            <p:cNvGrpSpPr/>
            <p:nvPr/>
          </p:nvGrpSpPr>
          <p:grpSpPr>
            <a:xfrm>
              <a:off x="1907704" y="4077072"/>
              <a:ext cx="457200" cy="523220"/>
              <a:chOff x="1018819" y="3721633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pic>
        <p:nvPicPr>
          <p:cNvPr id="16" name="Picture 1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9736" y="5512048"/>
            <a:ext cx="4968552" cy="43723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28" name="Content Placeholder 1"/>
          <p:cNvSpPr txBox="1">
            <a:spLocks/>
          </p:cNvSpPr>
          <p:nvPr/>
        </p:nvSpPr>
        <p:spPr>
          <a:xfrm>
            <a:off x="6960096" y="4647952"/>
            <a:ext cx="1656184" cy="64807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800" dirty="0">
                <a:cs typeface="Arial" charset="0"/>
              </a:rPr>
              <a:t>if f(</a:t>
            </a:r>
            <a:r>
              <a:rPr lang="en-US" sz="2800" dirty="0" err="1">
                <a:cs typeface="Arial" charset="0"/>
              </a:rPr>
              <a:t>x,y</a:t>
            </a:r>
            <a:r>
              <a:rPr lang="en-US" sz="2800" dirty="0">
                <a:cs typeface="Arial" charset="0"/>
              </a:rPr>
              <a:t>)=1</a:t>
            </a:r>
            <a:endParaRPr lang="en-US" sz="28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29" name="Content Placeholder 1"/>
          <p:cNvSpPr txBox="1">
            <a:spLocks/>
          </p:cNvSpPr>
          <p:nvPr/>
        </p:nvSpPr>
        <p:spPr>
          <a:xfrm>
            <a:off x="4511824" y="5949280"/>
            <a:ext cx="3528392" cy="64807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800" dirty="0">
                <a:solidFill>
                  <a:srgbClr val="0000FF"/>
                </a:solidFill>
                <a:cs typeface="Arial" charset="0"/>
              </a:rPr>
              <a:t>efficiently computable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26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uild="p"/>
      <p:bldP spid="128" grpId="0" build="p"/>
      <p:bldP spid="12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57585" y="-142395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Ancient Cryptography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80762" y="3003275"/>
            <a:ext cx="3787239" cy="4087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5" name="Group 34"/>
          <p:cNvGrpSpPr/>
          <p:nvPr/>
        </p:nvGrpSpPr>
        <p:grpSpPr>
          <a:xfrm>
            <a:off x="5197189" y="570895"/>
            <a:ext cx="2482876" cy="2187811"/>
            <a:chOff x="3673189" y="926492"/>
            <a:chExt cx="2482876" cy="218781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8873" y="1404420"/>
              <a:ext cx="1209629" cy="170988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673189" y="92649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Claude Shannon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67186" y="3801940"/>
            <a:ext cx="4308783" cy="2557882"/>
            <a:chOff x="4043183" y="4157540"/>
            <a:chExt cx="4308783" cy="255788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3183" y="4157540"/>
              <a:ext cx="1283647" cy="171248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127599" y="5876583"/>
              <a:ext cx="1114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/>
                <a:t>Enigma</a:t>
              </a:r>
              <a:endParaRPr lang="en-US" sz="2400" dirty="0">
                <a:cs typeface="Arial" pitchFamily="34" charset="0"/>
              </a:endParaRPr>
            </a:p>
          </p:txBody>
        </p:sp>
        <p:pic>
          <p:nvPicPr>
            <p:cNvPr id="41" name="Picture 2" descr="mage resul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502" y="4469164"/>
              <a:ext cx="1348337" cy="134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56760" y="5884425"/>
              <a:ext cx="29952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Alan Turing</a:t>
              </a:r>
              <a:br>
                <a:rPr lang="nl-NL" sz="2400" dirty="0"/>
              </a:br>
              <a:r>
                <a:rPr lang="nl-NL" sz="2400" dirty="0"/>
                <a:t>(</a:t>
              </a:r>
              <a:r>
                <a:rPr lang="nl-NL" sz="2400" dirty="0">
                  <a:hlinkClick r:id="rId6"/>
                </a:rPr>
                <a:t>The </a:t>
              </a:r>
              <a:r>
                <a:rPr lang="nl-NL" sz="2400" dirty="0" err="1">
                  <a:hlinkClick r:id="rId6"/>
                </a:rPr>
                <a:t>Imitation</a:t>
              </a:r>
              <a:r>
                <a:rPr lang="nl-NL" sz="2400" dirty="0">
                  <a:hlinkClick r:id="rId6"/>
                </a:rPr>
                <a:t> Game</a:t>
              </a:r>
              <a:r>
                <a:rPr lang="nl-NL" sz="2400" dirty="0"/>
                <a:t>)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393093" y="773744"/>
            <a:ext cx="2482876" cy="1761049"/>
            <a:chOff x="5869093" y="1129341"/>
            <a:chExt cx="2482876" cy="1761049"/>
          </a:xfrm>
        </p:grpSpPr>
        <p:pic>
          <p:nvPicPr>
            <p:cNvPr id="44" name="Picture 4" descr="mage resul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093" y="1591007"/>
              <a:ext cx="2143982" cy="129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5869093" y="1129341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</a:rPr>
                <a:t>Diffie</a:t>
              </a:r>
              <a:r>
                <a:rPr lang="en-US" sz="2400" dirty="0">
                  <a:cs typeface="Arial" pitchFamily="34" charset="0"/>
                </a:rPr>
                <a:t> / Hellman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24003" y="472862"/>
            <a:ext cx="9143999" cy="3935638"/>
            <a:chOff x="0" y="828462"/>
            <a:chExt cx="9143999" cy="3935638"/>
          </a:xfrm>
        </p:grpSpPr>
        <p:sp>
          <p:nvSpPr>
            <p:cNvPr id="47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8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1850</a:t>
              </a:r>
              <a:endParaRPr lang="en-US" dirty="0">
                <a:cs typeface="Consolas"/>
              </a:endParaRPr>
            </a:p>
          </p:txBody>
        </p:sp>
        <p:sp>
          <p:nvSpPr>
            <p:cNvPr id="50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8112" y="3654690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1800</a:t>
              </a:r>
              <a:endParaRPr lang="en-US" dirty="0">
                <a:cs typeface="Consolas"/>
              </a:endParaRPr>
            </a:p>
          </p:txBody>
        </p:sp>
        <p:sp>
          <p:nvSpPr>
            <p:cNvPr id="52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38603" y="3652834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1900</a:t>
              </a:r>
              <a:endParaRPr lang="en-US" dirty="0">
                <a:cs typeface="Consolas"/>
              </a:endParaRPr>
            </a:p>
          </p:txBody>
        </p:sp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02545" y="313720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1950</a:t>
              </a:r>
              <a:endParaRPr lang="en-US" dirty="0">
                <a:cs typeface="Consola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119891" y="3129426"/>
              <a:ext cx="693697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2015</a:t>
              </a:r>
              <a:endParaRPr lang="en-US" dirty="0">
                <a:cs typeface="Consolas"/>
              </a:endParaRPr>
            </a:p>
          </p:txBody>
        </p:sp>
        <p:sp>
          <p:nvSpPr>
            <p:cNvPr id="57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</p:pic>
        <p:sp>
          <p:nvSpPr>
            <p:cNvPr id="59" name="TextBox 58"/>
            <p:cNvSpPr txBox="1"/>
            <p:nvPr/>
          </p:nvSpPr>
          <p:spPr>
            <a:xfrm>
              <a:off x="0" y="82846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Charles Babbage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41" y="1299383"/>
              <a:ext cx="1338174" cy="1755547"/>
            </a:xfrm>
            <a:prstGeom prst="rect">
              <a:avLst/>
            </a:prstGeom>
          </p:spPr>
        </p:pic>
        <p:sp>
          <p:nvSpPr>
            <p:cNvPr id="61" name="Line 7"/>
            <p:cNvSpPr>
              <a:spLocks noChangeShapeType="1"/>
            </p:cNvSpPr>
            <p:nvPr/>
          </p:nvSpPr>
          <p:spPr bwMode="auto">
            <a:xfrm flipV="1">
              <a:off x="6200129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926697" y="3662913"/>
              <a:ext cx="685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1976</a:t>
              </a:r>
              <a:endParaRPr lang="en-US" dirty="0">
                <a:cs typeface="Consolas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635948" y="3910569"/>
            <a:ext cx="3601168" cy="2362224"/>
            <a:chOff x="85502" y="3976024"/>
            <a:chExt cx="3601168" cy="2362224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696" y="4124279"/>
              <a:ext cx="1228809" cy="168195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34673" y="5876583"/>
              <a:ext cx="2751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Auguste </a:t>
              </a:r>
              <a:r>
                <a:rPr lang="nl-NL" sz="2400" dirty="0" err="1"/>
                <a:t>Kerckhoffs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5502" y="3976024"/>
              <a:ext cx="237093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“a cryptographic system should be secure even if everything but the key is known to the adversary”</a:t>
              </a: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9520" y="5848162"/>
            <a:ext cx="669509" cy="4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1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0579" y="2363480"/>
            <a:ext cx="5956848" cy="3744416"/>
            <a:chOff x="-3421" y="2708920"/>
            <a:chExt cx="5956848" cy="37444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99" b="8062"/>
            <a:stretch/>
          </p:blipFill>
          <p:spPr>
            <a:xfrm>
              <a:off x="-3421" y="2708920"/>
              <a:ext cx="5956848" cy="374441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46704" y="2924944"/>
              <a:ext cx="536864" cy="2880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72863" y="-117695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Modern Cryptography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872862" y="1000572"/>
            <a:ext cx="10252337" cy="1440160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is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everywhere</a:t>
            </a:r>
            <a:r>
              <a:rPr lang="en-US" sz="2600" dirty="0">
                <a:cs typeface="Arial" charset="0"/>
              </a:rPr>
              <a:t>!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is concerned with all settings where people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do not trust </a:t>
            </a:r>
            <a:r>
              <a:rPr lang="en-US" sz="2600" dirty="0">
                <a:cs typeface="Arial" charset="0"/>
              </a:rPr>
              <a:t>each other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72" y="2939544"/>
            <a:ext cx="29591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3299584"/>
            <a:ext cx="3492500" cy="2324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80" y="4091672"/>
            <a:ext cx="3492500" cy="233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06" y="1944008"/>
            <a:ext cx="405460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62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926267" y="-79469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Secure Encryption</a:t>
            </a:r>
          </a:p>
        </p:txBody>
      </p:sp>
      <p:sp>
        <p:nvSpPr>
          <p:cNvPr id="14" name="AutoShape 109"/>
          <p:cNvSpPr>
            <a:spLocks noChangeArrowheads="1"/>
          </p:cNvSpPr>
          <p:nvPr/>
        </p:nvSpPr>
        <p:spPr bwMode="auto">
          <a:xfrm>
            <a:off x="5879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pic>
        <p:nvPicPr>
          <p:cNvPr id="15" name="Picture 39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351584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40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155867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1919536" y="4005064"/>
            <a:ext cx="68407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Goal: 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Setting: Alice and Bob share a secret key k</a:t>
            </a:r>
          </a:p>
        </p:txBody>
      </p:sp>
      <p:pic>
        <p:nvPicPr>
          <p:cNvPr id="20" name="Picture 19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511825" y="1700808"/>
            <a:ext cx="2195795" cy="1747356"/>
            <a:chOff x="2987824" y="1700808"/>
            <a:chExt cx="2195795" cy="1747356"/>
          </a:xfrm>
        </p:grpSpPr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83968" y="2924944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25" name="Picture 24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654551" y="1556792"/>
            <a:ext cx="2881313" cy="864096"/>
            <a:chOff x="3130550" y="1556792"/>
            <a:chExt cx="2881313" cy="864096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7" name="Picture 26" descr="MC90044145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556792"/>
              <a:ext cx="864096" cy="86409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1991544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67835" y="321297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19536" y="10527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latin typeface="Consolas"/>
                <a:cs typeface="Consolas"/>
              </a:rPr>
              <a:t>0000 1111</a:t>
            </a:r>
          </a:p>
        </p:txBody>
      </p:sp>
      <p:pic>
        <p:nvPicPr>
          <p:cNvPr id="31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919536" y="10434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m = “I love you”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56602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build="p" bldLvl="2"/>
      <p:bldP spid="28" grpId="0"/>
      <p:bldP spid="29" grpId="0"/>
      <p:bldP spid="30" grpId="0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6397" y="197573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One-Time Pad Encryption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524000" y="11291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18492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289424"/>
            <a:ext cx="68407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Goal: 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Setting: Alice and Bob share a key k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Recipe: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Is it secure?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51584" y="11291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3452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2732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2011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273200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82003"/>
              </p:ext>
            </p:extLst>
          </p:nvPr>
        </p:nvGraphicFramePr>
        <p:xfrm>
          <a:off x="8040215" y="3361432"/>
          <a:ext cx="176335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</a:t>
                      </a:r>
                      <a:r>
                        <a:rPr lang="en-US" sz="18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423592" y="50176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51584" y="46575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97622" y="53683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59896" y="5377657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	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	=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0 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dirty="0">
              <a:solidFill>
                <a:srgbClr val="0000FF"/>
              </a:solidFill>
              <a:latin typeface="Consolas"/>
              <a:cs typeface="Consola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91944" y="46575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91944" y="5017616"/>
            <a:ext cx="326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47528" y="7691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7691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7691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03512" y="1993280"/>
            <a:ext cx="9001000" cy="1152128"/>
            <a:chOff x="179512" y="2348880"/>
            <a:chExt cx="900100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11560" y="2564904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179512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48264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4" name="AutoShape 109"/>
            <p:cNvSpPr>
              <a:spLocks noChangeArrowheads="1"/>
            </p:cNvSpPr>
            <p:nvPr/>
          </p:nvSpPr>
          <p:spPr bwMode="auto">
            <a:xfrm>
              <a:off x="4355976" y="2348880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669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  <p:bldP spid="80" grpId="1" uiExpand="1" build="allAtOnce"/>
      <p:bldP spid="23" grpId="0"/>
      <p:bldP spid="24" grpId="0"/>
      <p:bldP spid="25" grpId="0"/>
      <p:bldP spid="26" grpId="0" uiExpand="1" build="p"/>
      <p:bldP spid="27" grpId="0"/>
      <p:bldP spid="28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=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4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 =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6"/>
  <p:tag name="PICTUREFILESIZE" val="16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m_x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"/>
  <p:tag name="PICTUREFILESIZE" val="143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m_y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5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323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286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60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5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90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61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4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=1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3"/>
  <p:tag name="PICTUREFILESIZE" val="22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blue 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blue 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0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blue 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=0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3"/>
  <p:tag name="PICTUREFILESIZE" val="264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blue 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{\green \sigma'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9"/>
  <p:tag name="PICTUREFILESIZE" val="144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{\green \sigma'},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8"/>
  <p:tag name="PICTUREFILESIZE" val="183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blue 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i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"/>
  <p:tag name="PICTUREFILESIZE" val="374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i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"/>
  <p:tag name="PICTUREFILESIZE" val="37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i \in_R \{1,\ldots,m \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8"/>
  <p:tag name="PICTUREFILESIZE" val="834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blue 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i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"/>
  <p:tag name="PICTUREFILESIZE" val="305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blue 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i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"/>
  <p:tag name="PICTUREFILESIZE" val="305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i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"/>
  <p:tag name="PICTUREFILESIZE" val="305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: \set{0,1}^n \times \set{0,1}^n \rightarrow \set{0,1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5"/>
  <p:tag name="PICTUREFILESIZE" val="623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 \in \set{0,1}^n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7"/>
  <p:tag name="PICTUREFILESIZE" val="34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 \in \set{0,1}^n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7"/>
  <p:tag name="PICTUREFILESIZE" val="34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heme/theme1.xml><?xml version="1.0" encoding="utf-8"?>
<a:theme xmlns:a="http://schemas.openxmlformats.org/drawingml/2006/main" name="Retrospect">
  <a:themeElements>
    <a:clrScheme name="Custom 1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EC000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19722</TotalTime>
  <Words>2194</Words>
  <Application>Microsoft Macintosh PowerPoint</Application>
  <PresentationFormat>Widescreen</PresentationFormat>
  <Paragraphs>566</Paragraphs>
  <Slides>51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ＭＳ Ｐゴシック</vt:lpstr>
      <vt:lpstr>Arial</vt:lpstr>
      <vt:lpstr>Calibri</vt:lpstr>
      <vt:lpstr>Calibri Light</vt:lpstr>
      <vt:lpstr>Cambria Math</vt:lpstr>
      <vt:lpstr>cmmi10</vt:lpstr>
      <vt:lpstr>cmsy10</vt:lpstr>
      <vt:lpstr>Comic Sans MS</vt:lpstr>
      <vt:lpstr>Consolas</vt:lpstr>
      <vt:lpstr>Gill Sans Light</vt:lpstr>
      <vt:lpstr>Gotham Book</vt:lpstr>
      <vt:lpstr>Times New Roman</vt:lpstr>
      <vt:lpstr>Wingdings</vt:lpstr>
      <vt:lpstr>Retrospect</vt:lpstr>
      <vt:lpstr>Quantum Cryptography Beyond QKD II</vt:lpstr>
      <vt:lpstr>1969: Man on the Moon</vt:lpstr>
      <vt:lpstr>MindMap</vt:lpstr>
      <vt:lpstr>MindMap</vt:lpstr>
      <vt:lpstr>PowerPoint Presentation</vt:lpstr>
      <vt:lpstr>PowerPoint Presentation</vt:lpstr>
      <vt:lpstr>Modern Cryptography</vt:lpstr>
      <vt:lpstr>Secure Encryption</vt:lpstr>
      <vt:lpstr>One-Time Pad Encryption</vt:lpstr>
      <vt:lpstr>Perfect Security</vt:lpstr>
      <vt:lpstr>Problems With One-Time Pad</vt:lpstr>
      <vt:lpstr>Symmetric-Key Cryptography</vt:lpstr>
      <vt:lpstr>Public-Key Cryptography</vt:lpstr>
      <vt:lpstr>Quiz: RSA</vt:lpstr>
      <vt:lpstr>RSA Public-Key Encryption</vt:lpstr>
      <vt:lpstr>Quantum Computers</vt:lpstr>
      <vt:lpstr>Quantum Algorithm: Factoring</vt:lpstr>
      <vt:lpstr>Current Crypto under Q Attacks</vt:lpstr>
      <vt:lpstr>Do we need to worry now?</vt:lpstr>
      <vt:lpstr>Can We Build Quantum Computers?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Lattice-Based Cryptography</vt:lpstr>
      <vt:lpstr>Example: Lattice-Based Cryptography</vt:lpstr>
      <vt:lpstr>PowerPoint Presentation</vt:lpstr>
      <vt:lpstr>How to Convince Someone of Your Presence at a Location</vt:lpstr>
      <vt:lpstr>Position-Based Cryptography</vt:lpstr>
      <vt:lpstr>Position-Based Cryptography</vt:lpstr>
      <vt:lpstr>Basic task: Position Verification</vt:lpstr>
      <vt:lpstr>Position Verification: First Try</vt:lpstr>
      <vt:lpstr>Position Verification: Second Try</vt:lpstr>
      <vt:lpstr>Equivalent Attacking Game</vt:lpstr>
      <vt:lpstr>Position Verification: Quantum Try</vt:lpstr>
      <vt:lpstr>Attacking Game</vt:lpstr>
      <vt:lpstr>Entanglement attack</vt:lpstr>
      <vt:lpstr>Entanglement attack</vt:lpstr>
      <vt:lpstr>more complicated schemes?</vt:lpstr>
      <vt:lpstr>Most General Single-Round Scheme</vt:lpstr>
      <vt:lpstr>Distributed Q Computation in 1 Round</vt:lpstr>
      <vt:lpstr>Port-Based Teleportation</vt:lpstr>
      <vt:lpstr>Using Port-Based Teleportation</vt:lpstr>
      <vt:lpstr>Using Port-Based Teleportation</vt:lpstr>
      <vt:lpstr>No-Go Theorem</vt:lpstr>
      <vt:lpstr>Experimental Considerations</vt:lpstr>
      <vt:lpstr>Thank you!</vt:lpstr>
      <vt:lpstr>PowerPoint Presentation</vt:lpstr>
      <vt:lpstr>QCrypt Conference Series</vt:lpstr>
      <vt:lpstr>Other Single-Qubit Protocols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S</dc:creator>
  <cp:lastModifiedBy>Microsoft Office User</cp:lastModifiedBy>
  <cp:revision>268</cp:revision>
  <cp:lastPrinted>2018-05-11T09:06:41Z</cp:lastPrinted>
  <dcterms:created xsi:type="dcterms:W3CDTF">2016-09-11T16:10:34Z</dcterms:created>
  <dcterms:modified xsi:type="dcterms:W3CDTF">2018-05-11T09:06:44Z</dcterms:modified>
</cp:coreProperties>
</file>