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bookmarkIdSeed="2">
  <p:sldMasterIdLst>
    <p:sldMasterId id="2147483648" r:id="rId1"/>
  </p:sldMasterIdLst>
  <p:notesMasterIdLst>
    <p:notesMasterId r:id="rId12"/>
  </p:notesMasterIdLst>
  <p:sldIdLst>
    <p:sldId id="256" r:id="rId2"/>
    <p:sldId id="282" r:id="rId3"/>
    <p:sldId id="257" r:id="rId4"/>
    <p:sldId id="258" r:id="rId5"/>
    <p:sldId id="280" r:id="rId6"/>
    <p:sldId id="277" r:id="rId7"/>
    <p:sldId id="278" r:id="rId8"/>
    <p:sldId id="279" r:id="rId9"/>
    <p:sldId id="281" r:id="rId10"/>
    <p:sldId id="276" r:id="rId11"/>
  </p:sldIdLst>
  <p:sldSz cx="12192000" cy="6858000"/>
  <p:notesSz cx="6858000" cy="9144000"/>
  <p:embeddedFontLst>
    <p:embeddedFont>
      <p:font typeface="Open Sans" panose="020B0606030504020204" pitchFamily="34" charset="0"/>
      <p:regular r:id="rId13"/>
      <p:bold r:id="rId14"/>
      <p:italic r:id="rId15"/>
      <p:boldItalic r:id="rId16"/>
    </p:embeddedFont>
    <p:embeddedFont>
      <p:font typeface="Raleway Black" panose="020B0A03030101060003" pitchFamily="34" charset="0"/>
      <p:bold r:id="rId17"/>
      <p:boldItalic r:id="rId18"/>
    </p:embeddedFont>
    <p:embeddedFont>
      <p:font typeface="Calibri" panose="020F0502020204030204" pitchFamily="3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2" roundtripDataSignature="AMtx7mjvG0AMxGYYCDoeCZa1XDOy/IDWZ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17" autoAdjust="0"/>
    <p:restoredTop sz="94660"/>
  </p:normalViewPr>
  <p:slideViewPr>
    <p:cSldViewPr snapToGrid="0">
      <p:cViewPr varScale="1">
        <p:scale>
          <a:sx n="83" d="100"/>
          <a:sy n="83" d="100"/>
        </p:scale>
        <p:origin x="39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9.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32" Type="http://customschemas.google.com/relationships/presentationmetadata" Target="metadata"/><Relationship Id="rId5" Type="http://schemas.openxmlformats.org/officeDocument/2006/relationships/slide" Target="slides/slide4.xml"/><Relationship Id="rId15" Type="http://schemas.openxmlformats.org/officeDocument/2006/relationships/font" Target="fonts/font3.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nl-NL"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162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43876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46903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5" name="Google Shape;24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Opening Slide">
    <p:bg>
      <p:bgPr>
        <a:solidFill>
          <a:schemeClr val="lt1"/>
        </a:solidFill>
        <a:effectLst/>
      </p:bgPr>
    </p:bg>
    <p:spTree>
      <p:nvGrpSpPr>
        <p:cNvPr id="1" name="Shape 10"/>
        <p:cNvGrpSpPr/>
        <p:nvPr/>
      </p:nvGrpSpPr>
      <p:grpSpPr>
        <a:xfrm>
          <a:off x="0" y="0"/>
          <a:ext cx="0" cy="0"/>
          <a:chOff x="0" y="0"/>
          <a:chExt cx="0" cy="0"/>
        </a:xfrm>
      </p:grpSpPr>
      <p:pic>
        <p:nvPicPr>
          <p:cNvPr id="11" name="Google Shape;11;p23"/>
          <p:cNvPicPr preferRelativeResize="0"/>
          <p:nvPr/>
        </p:nvPicPr>
        <p:blipFill rotWithShape="1">
          <a:blip r:embed="rId2">
            <a:alphaModFix/>
          </a:blip>
          <a:srcRect/>
          <a:stretch/>
        </p:blipFill>
        <p:spPr>
          <a:xfrm>
            <a:off x="0" y="-1"/>
            <a:ext cx="12192000" cy="6860031"/>
          </a:xfrm>
          <a:prstGeom prst="rect">
            <a:avLst/>
          </a:prstGeom>
          <a:noFill/>
          <a:ln>
            <a:noFill/>
          </a:ln>
        </p:spPr>
      </p:pic>
      <p:sp>
        <p:nvSpPr>
          <p:cNvPr id="12" name="Google Shape;12;p23"/>
          <p:cNvSpPr txBox="1">
            <a:spLocks noGrp="1"/>
          </p:cNvSpPr>
          <p:nvPr>
            <p:ph type="title"/>
          </p:nvPr>
        </p:nvSpPr>
        <p:spPr>
          <a:xfrm>
            <a:off x="838200" y="1762952"/>
            <a:ext cx="10515600" cy="1699215"/>
          </a:xfrm>
          <a:prstGeom prst="rect">
            <a:avLst/>
          </a:prstGeom>
          <a:noFill/>
          <a:ln>
            <a:noFill/>
          </a:ln>
        </p:spPr>
        <p:txBody>
          <a:bodyPr spcFirstLastPara="1" wrap="square" lIns="91425" tIns="45700" rIns="91425" bIns="45700" anchor="ctr" anchorCtr="0">
            <a:normAutofit/>
          </a:bodyPr>
          <a:lstStyle>
            <a:lvl1pPr marR="0" lvl="0" algn="ctr" rtl="0">
              <a:lnSpc>
                <a:spcPct val="90000"/>
              </a:lnSpc>
              <a:spcBef>
                <a:spcPts val="0"/>
              </a:spcBef>
              <a:spcAft>
                <a:spcPts val="0"/>
              </a:spcAft>
              <a:buClr>
                <a:schemeClr val="dk1"/>
              </a:buClr>
              <a:buSzPts val="4800"/>
              <a:buFont typeface="Raleway Black"/>
              <a:buNone/>
              <a:defRPr sz="4800" b="0" i="0" u="none" strike="noStrike" cap="none">
                <a:solidFill>
                  <a:schemeClr val="dk1"/>
                </a:solidFill>
                <a:latin typeface="Raleway Black"/>
                <a:ea typeface="Raleway Black"/>
                <a:cs typeface="Raleway Black"/>
                <a:sym typeface="Raleway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3" name="Google Shape;13;p23"/>
          <p:cNvPicPr preferRelativeResize="0"/>
          <p:nvPr/>
        </p:nvPicPr>
        <p:blipFill rotWithShape="1">
          <a:blip r:embed="rId3">
            <a:alphaModFix/>
          </a:blip>
          <a:srcRect/>
          <a:stretch/>
        </p:blipFill>
        <p:spPr>
          <a:xfrm>
            <a:off x="143917" y="5418647"/>
            <a:ext cx="1702329" cy="1304330"/>
          </a:xfrm>
          <a:prstGeom prst="rect">
            <a:avLst/>
          </a:prstGeom>
          <a:noFill/>
          <a:ln>
            <a:noFill/>
          </a:ln>
        </p:spPr>
      </p:pic>
      <p:pic>
        <p:nvPicPr>
          <p:cNvPr id="14" name="Google Shape;14;p23"/>
          <p:cNvPicPr preferRelativeResize="0"/>
          <p:nvPr/>
        </p:nvPicPr>
        <p:blipFill rotWithShape="1">
          <a:blip r:embed="rId4">
            <a:alphaModFix/>
          </a:blip>
          <a:srcRect/>
          <a:stretch/>
        </p:blipFill>
        <p:spPr>
          <a:xfrm>
            <a:off x="1997335" y="5659289"/>
            <a:ext cx="2885243" cy="823045"/>
          </a:xfrm>
          <a:prstGeom prst="rect">
            <a:avLst/>
          </a:prstGeom>
          <a:noFill/>
          <a:ln>
            <a:noFill/>
          </a:ln>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 without background">
  <p:cSld name="Image without background">
    <p:spTree>
      <p:nvGrpSpPr>
        <p:cNvPr id="1" name="Shape 61"/>
        <p:cNvGrpSpPr/>
        <p:nvPr/>
      </p:nvGrpSpPr>
      <p:grpSpPr>
        <a:xfrm>
          <a:off x="0" y="0"/>
          <a:ext cx="0" cy="0"/>
          <a:chOff x="0" y="0"/>
          <a:chExt cx="0" cy="0"/>
        </a:xfrm>
      </p:grpSpPr>
      <p:sp>
        <p:nvSpPr>
          <p:cNvPr id="62" name="Google Shape;62;p34"/>
          <p:cNvSpPr>
            <a:spLocks noGrp="1"/>
          </p:cNvSpPr>
          <p:nvPr>
            <p:ph type="pic" idx="2"/>
          </p:nvPr>
        </p:nvSpPr>
        <p:spPr>
          <a:xfrm>
            <a:off x="681037" y="681038"/>
            <a:ext cx="10829925" cy="5495926"/>
          </a:xfrm>
          <a:prstGeom prst="rect">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Image with color variation large">
  <p:cSld name="Image with color variation large">
    <p:spTree>
      <p:nvGrpSpPr>
        <p:cNvPr id="1" name="Shape 63"/>
        <p:cNvGrpSpPr/>
        <p:nvPr/>
      </p:nvGrpSpPr>
      <p:grpSpPr>
        <a:xfrm>
          <a:off x="0" y="0"/>
          <a:ext cx="0" cy="0"/>
          <a:chOff x="0" y="0"/>
          <a:chExt cx="0" cy="0"/>
        </a:xfrm>
      </p:grpSpPr>
      <p:pic>
        <p:nvPicPr>
          <p:cNvPr id="64" name="Google Shape;64;p35"/>
          <p:cNvPicPr preferRelativeResize="0"/>
          <p:nvPr/>
        </p:nvPicPr>
        <p:blipFill rotWithShape="1">
          <a:blip r:embed="rId2">
            <a:alphaModFix/>
          </a:blip>
          <a:srcRect/>
          <a:stretch/>
        </p:blipFill>
        <p:spPr>
          <a:xfrm rot="10800000">
            <a:off x="-1" y="-1"/>
            <a:ext cx="12192000" cy="6860031"/>
          </a:xfrm>
          <a:prstGeom prst="rect">
            <a:avLst/>
          </a:prstGeom>
          <a:noFill/>
          <a:ln>
            <a:noFill/>
          </a:ln>
        </p:spPr>
      </p:pic>
      <p:sp>
        <p:nvSpPr>
          <p:cNvPr id="65" name="Google Shape;65;p35"/>
          <p:cNvSpPr>
            <a:spLocks noGrp="1"/>
          </p:cNvSpPr>
          <p:nvPr>
            <p:ph type="pic" idx="2"/>
          </p:nvPr>
        </p:nvSpPr>
        <p:spPr>
          <a:xfrm>
            <a:off x="681037" y="681038"/>
            <a:ext cx="10829925" cy="5495926"/>
          </a:xfrm>
          <a:prstGeom prst="rect">
            <a:avLst/>
          </a:prstGeom>
          <a:no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with color variation small 1">
  <p:cSld name="Title and body with color variation small 1">
    <p:spTree>
      <p:nvGrpSpPr>
        <p:cNvPr id="1" name="Shape 66"/>
        <p:cNvGrpSpPr/>
        <p:nvPr/>
      </p:nvGrpSpPr>
      <p:grpSpPr>
        <a:xfrm>
          <a:off x="0" y="0"/>
          <a:ext cx="0" cy="0"/>
          <a:chOff x="0" y="0"/>
          <a:chExt cx="0" cy="0"/>
        </a:xfrm>
      </p:grpSpPr>
      <p:pic>
        <p:nvPicPr>
          <p:cNvPr id="67" name="Google Shape;67;p36"/>
          <p:cNvPicPr preferRelativeResize="0"/>
          <p:nvPr/>
        </p:nvPicPr>
        <p:blipFill rotWithShape="1">
          <a:blip r:embed="rId2">
            <a:alphaModFix/>
          </a:blip>
          <a:srcRect/>
          <a:stretch/>
        </p:blipFill>
        <p:spPr>
          <a:xfrm>
            <a:off x="0" y="0"/>
            <a:ext cx="12188390" cy="6858000"/>
          </a:xfrm>
          <a:prstGeom prst="rect">
            <a:avLst/>
          </a:prstGeom>
          <a:noFill/>
          <a:ln>
            <a:noFill/>
          </a:ln>
        </p:spPr>
      </p:pic>
      <p:sp>
        <p:nvSpPr>
          <p:cNvPr id="68" name="Google Shape;68;p36"/>
          <p:cNvSpPr txBox="1">
            <a:spLocks noGrp="1"/>
          </p:cNvSpPr>
          <p:nvPr>
            <p:ph type="title"/>
          </p:nvPr>
        </p:nvSpPr>
        <p:spPr>
          <a:xfrm>
            <a:off x="838200" y="365125"/>
            <a:ext cx="10515600" cy="1068021"/>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AE3629"/>
              </a:buClr>
              <a:buSzPts val="3600"/>
              <a:buFont typeface="Raleway Black"/>
              <a:buNone/>
              <a:defRPr sz="3600" b="0" i="0" u="none" strike="noStrike" cap="none">
                <a:solidFill>
                  <a:srgbClr val="AE3629"/>
                </a:solidFill>
                <a:latin typeface="Raleway Black"/>
                <a:ea typeface="Raleway Black"/>
                <a:cs typeface="Raleway Black"/>
                <a:sym typeface="Raleway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9" name="Google Shape;69;p36"/>
          <p:cNvSpPr txBox="1">
            <a:spLocks noGrp="1"/>
          </p:cNvSpPr>
          <p:nvPr>
            <p:ph type="body" idx="1"/>
          </p:nvPr>
        </p:nvSpPr>
        <p:spPr>
          <a:xfrm>
            <a:off x="838200" y="1573822"/>
            <a:ext cx="10515600" cy="4603139"/>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AE3629"/>
              </a:buClr>
              <a:buSzPts val="2400"/>
              <a:buFont typeface="Arial"/>
              <a:buNone/>
              <a:defRPr sz="2400" b="0" i="0" u="none" strike="noStrike" cap="none">
                <a:solidFill>
                  <a:schemeClr val="dk1"/>
                </a:solidFill>
                <a:latin typeface="Open Sans"/>
                <a:ea typeface="Open Sans"/>
                <a:cs typeface="Open Sans"/>
                <a:sym typeface="Open Sans"/>
              </a:defRPr>
            </a:lvl1pPr>
            <a:lvl2pPr marL="914400" marR="0" lvl="1" indent="-381000" algn="l" rtl="0">
              <a:lnSpc>
                <a:spcPct val="90000"/>
              </a:lnSpc>
              <a:spcBef>
                <a:spcPts val="500"/>
              </a:spcBef>
              <a:spcAft>
                <a:spcPts val="0"/>
              </a:spcAft>
              <a:buClr>
                <a:srgbClr val="1D3E88"/>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90000"/>
              </a:lnSpc>
              <a:spcBef>
                <a:spcPts val="500"/>
              </a:spcBef>
              <a:spcAft>
                <a:spcPts val="0"/>
              </a:spcAft>
              <a:buClr>
                <a:srgbClr val="1D3E88"/>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with color variation small">
  <p:cSld name="Image with color variation small">
    <p:spTree>
      <p:nvGrpSpPr>
        <p:cNvPr id="1" name="Shape 70"/>
        <p:cNvGrpSpPr/>
        <p:nvPr/>
      </p:nvGrpSpPr>
      <p:grpSpPr>
        <a:xfrm>
          <a:off x="0" y="0"/>
          <a:ext cx="0" cy="0"/>
          <a:chOff x="0" y="0"/>
          <a:chExt cx="0" cy="0"/>
        </a:xfrm>
      </p:grpSpPr>
      <p:pic>
        <p:nvPicPr>
          <p:cNvPr id="71" name="Google Shape;71;p37"/>
          <p:cNvPicPr preferRelativeResize="0"/>
          <p:nvPr/>
        </p:nvPicPr>
        <p:blipFill rotWithShape="1">
          <a:blip r:embed="rId2">
            <a:alphaModFix/>
          </a:blip>
          <a:srcRect/>
          <a:stretch/>
        </p:blipFill>
        <p:spPr>
          <a:xfrm rot="10800000">
            <a:off x="-1" y="-1"/>
            <a:ext cx="12192000" cy="6860031"/>
          </a:xfrm>
          <a:prstGeom prst="rect">
            <a:avLst/>
          </a:prstGeom>
          <a:noFill/>
          <a:ln>
            <a:noFill/>
          </a:ln>
        </p:spPr>
      </p:pic>
      <p:sp>
        <p:nvSpPr>
          <p:cNvPr id="72" name="Google Shape;72;p37"/>
          <p:cNvSpPr>
            <a:spLocks noGrp="1"/>
          </p:cNvSpPr>
          <p:nvPr>
            <p:ph type="pic" idx="2"/>
          </p:nvPr>
        </p:nvSpPr>
        <p:spPr>
          <a:xfrm>
            <a:off x="681037" y="681038"/>
            <a:ext cx="10829925" cy="5495926"/>
          </a:xfrm>
          <a:prstGeom prst="rect">
            <a:avLst/>
          </a:prstGeom>
          <a:no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Full Color with Image">
  <p:cSld name="Full Color with Image">
    <p:bg>
      <p:bgPr>
        <a:solidFill>
          <a:srgbClr val="AE3629"/>
        </a:solidFill>
        <a:effectLst/>
      </p:bgPr>
    </p:bg>
    <p:spTree>
      <p:nvGrpSpPr>
        <p:cNvPr id="1" name="Shape 16"/>
        <p:cNvGrpSpPr/>
        <p:nvPr/>
      </p:nvGrpSpPr>
      <p:grpSpPr>
        <a:xfrm>
          <a:off x="0" y="0"/>
          <a:ext cx="0" cy="0"/>
          <a:chOff x="0" y="0"/>
          <a:chExt cx="0" cy="0"/>
        </a:xfrm>
      </p:grpSpPr>
      <p:sp>
        <p:nvSpPr>
          <p:cNvPr id="17" name="Google Shape;17;p24"/>
          <p:cNvSpPr>
            <a:spLocks noGrp="1"/>
          </p:cNvSpPr>
          <p:nvPr>
            <p:ph type="pic" idx="2"/>
          </p:nvPr>
        </p:nvSpPr>
        <p:spPr>
          <a:xfrm>
            <a:off x="681037" y="681038"/>
            <a:ext cx="10829925" cy="5495926"/>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with color variation small 2">
  <p:cSld name="Title and body with color variation small 2">
    <p:spTree>
      <p:nvGrpSpPr>
        <p:cNvPr id="1" name="Shape 18"/>
        <p:cNvGrpSpPr/>
        <p:nvPr/>
      </p:nvGrpSpPr>
      <p:grpSpPr>
        <a:xfrm>
          <a:off x="0" y="0"/>
          <a:ext cx="0" cy="0"/>
          <a:chOff x="0" y="0"/>
          <a:chExt cx="0" cy="0"/>
        </a:xfrm>
      </p:grpSpPr>
      <p:pic>
        <p:nvPicPr>
          <p:cNvPr id="19" name="Google Shape;19;p25"/>
          <p:cNvPicPr preferRelativeResize="0"/>
          <p:nvPr/>
        </p:nvPicPr>
        <p:blipFill rotWithShape="1">
          <a:blip r:embed="rId2">
            <a:alphaModFix/>
          </a:blip>
          <a:srcRect/>
          <a:stretch/>
        </p:blipFill>
        <p:spPr>
          <a:xfrm>
            <a:off x="0" y="-1"/>
            <a:ext cx="12192000" cy="6860031"/>
          </a:xfrm>
          <a:prstGeom prst="rect">
            <a:avLst/>
          </a:prstGeom>
          <a:noFill/>
          <a:ln>
            <a:noFill/>
          </a:ln>
        </p:spPr>
      </p:pic>
      <p:sp>
        <p:nvSpPr>
          <p:cNvPr id="20" name="Google Shape;20;p25"/>
          <p:cNvSpPr txBox="1">
            <a:spLocks noGrp="1"/>
          </p:cNvSpPr>
          <p:nvPr>
            <p:ph type="title"/>
          </p:nvPr>
        </p:nvSpPr>
        <p:spPr>
          <a:xfrm>
            <a:off x="838200" y="365125"/>
            <a:ext cx="10515600" cy="1068021"/>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AE3629"/>
              </a:buClr>
              <a:buSzPts val="3600"/>
              <a:buFont typeface="Raleway Black"/>
              <a:buNone/>
              <a:defRPr sz="3600" b="0" i="0" u="none" strike="noStrike" cap="none">
                <a:solidFill>
                  <a:srgbClr val="AE3629"/>
                </a:solidFill>
                <a:latin typeface="Raleway Black"/>
                <a:ea typeface="Raleway Black"/>
                <a:cs typeface="Raleway Black"/>
                <a:sym typeface="Raleway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 name="Google Shape;21;p25"/>
          <p:cNvSpPr txBox="1">
            <a:spLocks noGrp="1"/>
          </p:cNvSpPr>
          <p:nvPr>
            <p:ph type="body" idx="1"/>
          </p:nvPr>
        </p:nvSpPr>
        <p:spPr>
          <a:xfrm>
            <a:off x="838200" y="1573822"/>
            <a:ext cx="10515600" cy="4603139"/>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AE3629"/>
              </a:buClr>
              <a:buSzPts val="2400"/>
              <a:buFont typeface="Arial"/>
              <a:buNone/>
              <a:defRPr sz="2400" b="0" i="0" u="none" strike="noStrike" cap="none">
                <a:solidFill>
                  <a:schemeClr val="dk1"/>
                </a:solidFill>
                <a:latin typeface="Open Sans"/>
                <a:ea typeface="Open Sans"/>
                <a:cs typeface="Open Sans"/>
                <a:sym typeface="Open Sans"/>
              </a:defRPr>
            </a:lvl1pPr>
            <a:lvl2pPr marL="914400" marR="0" lvl="1" indent="-381000" algn="l" rtl="0">
              <a:lnSpc>
                <a:spcPct val="90000"/>
              </a:lnSpc>
              <a:spcBef>
                <a:spcPts val="500"/>
              </a:spcBef>
              <a:spcAft>
                <a:spcPts val="0"/>
              </a:spcAft>
              <a:buClr>
                <a:srgbClr val="1D3E88"/>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90000"/>
              </a:lnSpc>
              <a:spcBef>
                <a:spcPts val="500"/>
              </a:spcBef>
              <a:spcAft>
                <a:spcPts val="0"/>
              </a:spcAft>
              <a:buClr>
                <a:srgbClr val="1D3E88"/>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29"/>
        <p:cNvGrpSpPr/>
        <p:nvPr/>
      </p:nvGrpSpPr>
      <p:grpSpPr>
        <a:xfrm>
          <a:off x="0" y="0"/>
          <a:ext cx="0" cy="0"/>
          <a:chOff x="0" y="0"/>
          <a:chExt cx="0" cy="0"/>
        </a:xfrm>
      </p:grpSpPr>
      <p:pic>
        <p:nvPicPr>
          <p:cNvPr id="30" name="Google Shape;30;p28"/>
          <p:cNvPicPr preferRelativeResize="0"/>
          <p:nvPr/>
        </p:nvPicPr>
        <p:blipFill rotWithShape="1">
          <a:blip r:embed="rId2">
            <a:alphaModFix/>
          </a:blip>
          <a:srcRect/>
          <a:stretch/>
        </p:blipFill>
        <p:spPr>
          <a:xfrm>
            <a:off x="1" y="-1"/>
            <a:ext cx="12192000" cy="6860031"/>
          </a:xfrm>
          <a:prstGeom prst="rect">
            <a:avLst/>
          </a:prstGeom>
          <a:noFill/>
          <a:ln>
            <a:noFill/>
          </a:ln>
        </p:spPr>
      </p:pic>
      <p:sp>
        <p:nvSpPr>
          <p:cNvPr id="31" name="Google Shape;31;p28"/>
          <p:cNvSpPr txBox="1">
            <a:spLocks noGrp="1"/>
          </p:cNvSpPr>
          <p:nvPr>
            <p:ph type="title"/>
          </p:nvPr>
        </p:nvSpPr>
        <p:spPr>
          <a:xfrm>
            <a:off x="838200" y="2203466"/>
            <a:ext cx="10515600" cy="1999538"/>
          </a:xfrm>
          <a:prstGeom prst="rect">
            <a:avLst/>
          </a:prstGeom>
          <a:noFill/>
          <a:ln>
            <a:noFill/>
          </a:ln>
        </p:spPr>
        <p:txBody>
          <a:bodyPr spcFirstLastPara="1" wrap="square" lIns="91425" tIns="45700" rIns="91425" bIns="45700" anchor="ctr" anchorCtr="0">
            <a:normAutofit/>
          </a:bodyPr>
          <a:lstStyle>
            <a:lvl1pPr marR="0" lvl="0" algn="ctr" rtl="0">
              <a:lnSpc>
                <a:spcPct val="90000"/>
              </a:lnSpc>
              <a:spcBef>
                <a:spcPts val="0"/>
              </a:spcBef>
              <a:spcAft>
                <a:spcPts val="0"/>
              </a:spcAft>
              <a:buClr>
                <a:schemeClr val="dk1"/>
              </a:buClr>
              <a:buSzPts val="4400"/>
              <a:buFont typeface="Raleway Black"/>
              <a:buNone/>
              <a:defRPr sz="4400" b="0" i="0" u="none" strike="noStrike" cap="none">
                <a:solidFill>
                  <a:schemeClr val="dk1"/>
                </a:solidFill>
                <a:latin typeface="Raleway Black"/>
                <a:ea typeface="Raleway Black"/>
                <a:cs typeface="Raleway Black"/>
                <a:sym typeface="Raleway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32" name="Google Shape;32;p28"/>
          <p:cNvPicPr preferRelativeResize="0"/>
          <p:nvPr/>
        </p:nvPicPr>
        <p:blipFill rotWithShape="1">
          <a:blip r:embed="rId3">
            <a:alphaModFix/>
          </a:blip>
          <a:srcRect/>
          <a:stretch/>
        </p:blipFill>
        <p:spPr>
          <a:xfrm>
            <a:off x="3040772" y="5007125"/>
            <a:ext cx="1702329" cy="1304330"/>
          </a:xfrm>
          <a:prstGeom prst="rect">
            <a:avLst/>
          </a:prstGeom>
          <a:noFill/>
          <a:ln>
            <a:noFill/>
          </a:ln>
        </p:spPr>
      </p:pic>
      <p:pic>
        <p:nvPicPr>
          <p:cNvPr id="33" name="Google Shape;33;p28"/>
          <p:cNvPicPr preferRelativeResize="0"/>
          <p:nvPr/>
        </p:nvPicPr>
        <p:blipFill rotWithShape="1">
          <a:blip r:embed="rId4">
            <a:alphaModFix/>
          </a:blip>
          <a:srcRect/>
          <a:stretch/>
        </p:blipFill>
        <p:spPr>
          <a:xfrm>
            <a:off x="7448899" y="5247767"/>
            <a:ext cx="2885243" cy="823045"/>
          </a:xfrm>
          <a:prstGeom prst="rect">
            <a:avLst/>
          </a:prstGeom>
          <a:noFill/>
          <a:ln>
            <a:noFill/>
          </a:ln>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ext and body">
  <p:cSld name="Text and body">
    <p:spTree>
      <p:nvGrpSpPr>
        <p:cNvPr id="1" name="Shape 35"/>
        <p:cNvGrpSpPr/>
        <p:nvPr/>
      </p:nvGrpSpPr>
      <p:grpSpPr>
        <a:xfrm>
          <a:off x="0" y="0"/>
          <a:ext cx="0" cy="0"/>
          <a:chOff x="0" y="0"/>
          <a:chExt cx="0" cy="0"/>
        </a:xfrm>
      </p:grpSpPr>
      <p:sp>
        <p:nvSpPr>
          <p:cNvPr id="36" name="Google Shape;36;p29"/>
          <p:cNvSpPr txBox="1">
            <a:spLocks noGrp="1"/>
          </p:cNvSpPr>
          <p:nvPr>
            <p:ph type="title"/>
          </p:nvPr>
        </p:nvSpPr>
        <p:spPr>
          <a:xfrm>
            <a:off x="838200" y="365125"/>
            <a:ext cx="10515600" cy="1068021"/>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AE3629"/>
              </a:buClr>
              <a:buSzPts val="3600"/>
              <a:buFont typeface="Raleway Black"/>
              <a:buNone/>
              <a:defRPr sz="3600" b="0" i="0" u="none" strike="noStrike" cap="none">
                <a:solidFill>
                  <a:srgbClr val="AE3629"/>
                </a:solidFill>
                <a:latin typeface="Raleway Black"/>
                <a:ea typeface="Raleway Black"/>
                <a:cs typeface="Raleway Black"/>
                <a:sym typeface="Raleway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 name="Google Shape;37;p29"/>
          <p:cNvSpPr txBox="1">
            <a:spLocks noGrp="1"/>
          </p:cNvSpPr>
          <p:nvPr>
            <p:ph type="body" idx="1"/>
          </p:nvPr>
        </p:nvSpPr>
        <p:spPr>
          <a:xfrm>
            <a:off x="838200" y="1573822"/>
            <a:ext cx="10515600" cy="4603139"/>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AE3629"/>
              </a:buClr>
              <a:buSzPts val="2400"/>
              <a:buFont typeface="Arial"/>
              <a:buNone/>
              <a:defRPr sz="2400" b="0" i="0" u="none" strike="noStrike" cap="none">
                <a:solidFill>
                  <a:schemeClr val="dk1"/>
                </a:solidFill>
                <a:latin typeface="Open Sans"/>
                <a:ea typeface="Open Sans"/>
                <a:cs typeface="Open Sans"/>
                <a:sym typeface="Open Sans"/>
              </a:defRPr>
            </a:lvl1pPr>
            <a:lvl2pPr marL="914400" marR="0" lvl="1" indent="-381000" algn="l" rtl="0">
              <a:lnSpc>
                <a:spcPct val="90000"/>
              </a:lnSpc>
              <a:spcBef>
                <a:spcPts val="500"/>
              </a:spcBef>
              <a:spcAft>
                <a:spcPts val="0"/>
              </a:spcAft>
              <a:buClr>
                <a:srgbClr val="1D3E88"/>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90000"/>
              </a:lnSpc>
              <a:spcBef>
                <a:spcPts val="500"/>
              </a:spcBef>
              <a:spcAft>
                <a:spcPts val="0"/>
              </a:spcAft>
              <a:buClr>
                <a:srgbClr val="1D3E88"/>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pic>
        <p:nvPicPr>
          <p:cNvPr id="38" name="Google Shape;38;p29"/>
          <p:cNvPicPr preferRelativeResize="0"/>
          <p:nvPr/>
        </p:nvPicPr>
        <p:blipFill rotWithShape="1">
          <a:blip r:embed="rId2">
            <a:alphaModFix/>
          </a:blip>
          <a:srcRect/>
          <a:stretch/>
        </p:blipFill>
        <p:spPr>
          <a:xfrm>
            <a:off x="10909376" y="6176962"/>
            <a:ext cx="888848" cy="681038"/>
          </a:xfrm>
          <a:prstGeom prst="rect">
            <a:avLst/>
          </a:prstGeom>
          <a:noFill/>
          <a:ln>
            <a:noFill/>
          </a:ln>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with bullet points">
  <p:cSld name="Title and body with bullet points">
    <p:spTree>
      <p:nvGrpSpPr>
        <p:cNvPr id="1" name="Shape 40"/>
        <p:cNvGrpSpPr/>
        <p:nvPr/>
      </p:nvGrpSpPr>
      <p:grpSpPr>
        <a:xfrm>
          <a:off x="0" y="0"/>
          <a:ext cx="0" cy="0"/>
          <a:chOff x="0" y="0"/>
          <a:chExt cx="0" cy="0"/>
        </a:xfrm>
      </p:grpSpPr>
      <p:pic>
        <p:nvPicPr>
          <p:cNvPr id="41" name="Google Shape;41;p30"/>
          <p:cNvPicPr preferRelativeResize="0"/>
          <p:nvPr/>
        </p:nvPicPr>
        <p:blipFill rotWithShape="1">
          <a:blip r:embed="rId2">
            <a:alphaModFix/>
          </a:blip>
          <a:srcRect/>
          <a:stretch/>
        </p:blipFill>
        <p:spPr>
          <a:xfrm>
            <a:off x="10909376" y="6176962"/>
            <a:ext cx="888848" cy="681038"/>
          </a:xfrm>
          <a:prstGeom prst="rect">
            <a:avLst/>
          </a:prstGeom>
          <a:noFill/>
          <a:ln>
            <a:noFill/>
          </a:ln>
        </p:spPr>
      </p:pic>
      <p:sp>
        <p:nvSpPr>
          <p:cNvPr id="42" name="Google Shape;42;p30"/>
          <p:cNvSpPr txBox="1">
            <a:spLocks noGrp="1"/>
          </p:cNvSpPr>
          <p:nvPr>
            <p:ph type="body" idx="1"/>
          </p:nvPr>
        </p:nvSpPr>
        <p:spPr>
          <a:xfrm>
            <a:off x="838200" y="1573823"/>
            <a:ext cx="10515600" cy="4603139"/>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rgbClr val="AE3629"/>
              </a:buClr>
              <a:buSzPts val="2400"/>
              <a:buFont typeface="Arial"/>
              <a:buChar char="•"/>
              <a:defRPr sz="2400" b="0" i="0" u="none" strike="noStrike" cap="none">
                <a:solidFill>
                  <a:schemeClr val="dk1"/>
                </a:solidFill>
                <a:latin typeface="Open Sans"/>
                <a:ea typeface="Open Sans"/>
                <a:cs typeface="Open Sans"/>
                <a:sym typeface="Open Sans"/>
              </a:defRPr>
            </a:lvl1pPr>
            <a:lvl2pPr marL="914400" marR="0" lvl="1" indent="-381000" algn="l" rtl="0">
              <a:lnSpc>
                <a:spcPct val="90000"/>
              </a:lnSpc>
              <a:spcBef>
                <a:spcPts val="500"/>
              </a:spcBef>
              <a:spcAft>
                <a:spcPts val="0"/>
              </a:spcAft>
              <a:buClr>
                <a:srgbClr val="1D3E88"/>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90000"/>
              </a:lnSpc>
              <a:spcBef>
                <a:spcPts val="500"/>
              </a:spcBef>
              <a:spcAft>
                <a:spcPts val="0"/>
              </a:spcAft>
              <a:buClr>
                <a:srgbClr val="1D3E88"/>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43" name="Google Shape;43;p30"/>
          <p:cNvSpPr txBox="1">
            <a:spLocks noGrp="1"/>
          </p:cNvSpPr>
          <p:nvPr>
            <p:ph type="title"/>
          </p:nvPr>
        </p:nvSpPr>
        <p:spPr>
          <a:xfrm>
            <a:off x="838200" y="365125"/>
            <a:ext cx="10515600" cy="1068021"/>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AE3629"/>
              </a:buClr>
              <a:buSzPts val="3600"/>
              <a:buFont typeface="Raleway Black"/>
              <a:buNone/>
              <a:defRPr sz="3600" b="0" i="0" u="none" strike="noStrike" cap="none">
                <a:solidFill>
                  <a:srgbClr val="AE3629"/>
                </a:solidFill>
                <a:latin typeface="Raleway Black"/>
                <a:ea typeface="Raleway Black"/>
                <a:cs typeface="Raleway Black"/>
                <a:sym typeface="Raleway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with numbers">
  <p:cSld name="Title and body with numbers">
    <p:spTree>
      <p:nvGrpSpPr>
        <p:cNvPr id="1" name="Shape 45"/>
        <p:cNvGrpSpPr/>
        <p:nvPr/>
      </p:nvGrpSpPr>
      <p:grpSpPr>
        <a:xfrm>
          <a:off x="0" y="0"/>
          <a:ext cx="0" cy="0"/>
          <a:chOff x="0" y="0"/>
          <a:chExt cx="0" cy="0"/>
        </a:xfrm>
      </p:grpSpPr>
      <p:pic>
        <p:nvPicPr>
          <p:cNvPr id="46" name="Google Shape;46;p31"/>
          <p:cNvPicPr preferRelativeResize="0"/>
          <p:nvPr/>
        </p:nvPicPr>
        <p:blipFill rotWithShape="1">
          <a:blip r:embed="rId2">
            <a:alphaModFix/>
          </a:blip>
          <a:srcRect/>
          <a:stretch/>
        </p:blipFill>
        <p:spPr>
          <a:xfrm>
            <a:off x="10909376" y="6176962"/>
            <a:ext cx="888848" cy="681038"/>
          </a:xfrm>
          <a:prstGeom prst="rect">
            <a:avLst/>
          </a:prstGeom>
          <a:noFill/>
          <a:ln>
            <a:noFill/>
          </a:ln>
        </p:spPr>
      </p:pic>
      <p:sp>
        <p:nvSpPr>
          <p:cNvPr id="47" name="Google Shape;47;p31"/>
          <p:cNvSpPr txBox="1">
            <a:spLocks noGrp="1"/>
          </p:cNvSpPr>
          <p:nvPr>
            <p:ph type="title"/>
          </p:nvPr>
        </p:nvSpPr>
        <p:spPr>
          <a:xfrm>
            <a:off x="838200" y="365125"/>
            <a:ext cx="10515600" cy="1068021"/>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AE3629"/>
              </a:buClr>
              <a:buSzPts val="3600"/>
              <a:buFont typeface="Raleway Black"/>
              <a:buNone/>
              <a:defRPr sz="3600" b="0" i="0" u="none" strike="noStrike" cap="none">
                <a:solidFill>
                  <a:srgbClr val="AE3629"/>
                </a:solidFill>
                <a:latin typeface="Raleway Black"/>
                <a:ea typeface="Raleway Black"/>
                <a:cs typeface="Raleway Black"/>
                <a:sym typeface="Raleway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8" name="Google Shape;48;p31"/>
          <p:cNvSpPr txBox="1">
            <a:spLocks noGrp="1"/>
          </p:cNvSpPr>
          <p:nvPr>
            <p:ph type="body" idx="1"/>
          </p:nvPr>
        </p:nvSpPr>
        <p:spPr>
          <a:xfrm>
            <a:off x="838200" y="1573822"/>
            <a:ext cx="10515600" cy="4603139"/>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90000"/>
              </a:lnSpc>
              <a:spcBef>
                <a:spcPts val="1000"/>
              </a:spcBef>
              <a:spcAft>
                <a:spcPts val="0"/>
              </a:spcAft>
              <a:buClr>
                <a:srgbClr val="AE3629"/>
              </a:buClr>
              <a:buSzPts val="2400"/>
              <a:buFont typeface="Raleway Black"/>
              <a:buAutoNum type="arabicPeriod"/>
              <a:defRPr sz="2400" b="0" i="0" u="none" strike="noStrike" cap="none">
                <a:solidFill>
                  <a:schemeClr val="dk1"/>
                </a:solidFill>
                <a:latin typeface="Open Sans"/>
                <a:ea typeface="Open Sans"/>
                <a:cs typeface="Open Sans"/>
                <a:sym typeface="Open Sans"/>
              </a:defRPr>
            </a:lvl1pPr>
            <a:lvl2pPr marL="914400" marR="0" lvl="1" indent="-381000" algn="l" rtl="0">
              <a:lnSpc>
                <a:spcPct val="90000"/>
              </a:lnSpc>
              <a:spcBef>
                <a:spcPts val="500"/>
              </a:spcBef>
              <a:spcAft>
                <a:spcPts val="0"/>
              </a:spcAft>
              <a:buClr>
                <a:srgbClr val="1D3E88"/>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90000"/>
              </a:lnSpc>
              <a:spcBef>
                <a:spcPts val="500"/>
              </a:spcBef>
              <a:spcAft>
                <a:spcPts val="0"/>
              </a:spcAft>
              <a:buClr>
                <a:srgbClr val="1D3E88"/>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1D3E88"/>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Image">
  <p:cSld name="Title and Image">
    <p:spTree>
      <p:nvGrpSpPr>
        <p:cNvPr id="1" name="Shape 50"/>
        <p:cNvGrpSpPr/>
        <p:nvPr/>
      </p:nvGrpSpPr>
      <p:grpSpPr>
        <a:xfrm>
          <a:off x="0" y="0"/>
          <a:ext cx="0" cy="0"/>
          <a:chOff x="0" y="0"/>
          <a:chExt cx="0" cy="0"/>
        </a:xfrm>
      </p:grpSpPr>
      <p:sp>
        <p:nvSpPr>
          <p:cNvPr id="51" name="Google Shape;51;p32"/>
          <p:cNvSpPr>
            <a:spLocks noGrp="1"/>
          </p:cNvSpPr>
          <p:nvPr>
            <p:ph type="pic" idx="2"/>
          </p:nvPr>
        </p:nvSpPr>
        <p:spPr>
          <a:xfrm>
            <a:off x="838200" y="1565031"/>
            <a:ext cx="10515600" cy="4611932"/>
          </a:xfrm>
          <a:prstGeom prst="rect">
            <a:avLst/>
          </a:prstGeom>
          <a:noFill/>
          <a:ln>
            <a:noFill/>
          </a:ln>
        </p:spPr>
      </p:sp>
      <p:pic>
        <p:nvPicPr>
          <p:cNvPr id="52" name="Google Shape;52;p32"/>
          <p:cNvPicPr preferRelativeResize="0"/>
          <p:nvPr/>
        </p:nvPicPr>
        <p:blipFill rotWithShape="1">
          <a:blip r:embed="rId2">
            <a:alphaModFix/>
          </a:blip>
          <a:srcRect/>
          <a:stretch/>
        </p:blipFill>
        <p:spPr>
          <a:xfrm>
            <a:off x="10909376" y="6176962"/>
            <a:ext cx="888848" cy="681038"/>
          </a:xfrm>
          <a:prstGeom prst="rect">
            <a:avLst/>
          </a:prstGeom>
          <a:noFill/>
          <a:ln>
            <a:noFill/>
          </a:ln>
        </p:spPr>
      </p:pic>
      <p:sp>
        <p:nvSpPr>
          <p:cNvPr id="53" name="Google Shape;53;p32"/>
          <p:cNvSpPr txBox="1">
            <a:spLocks noGrp="1"/>
          </p:cNvSpPr>
          <p:nvPr>
            <p:ph type="title"/>
          </p:nvPr>
        </p:nvSpPr>
        <p:spPr>
          <a:xfrm>
            <a:off x="838200" y="365125"/>
            <a:ext cx="10515600" cy="1068021"/>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AE3629"/>
              </a:buClr>
              <a:buSzPts val="3600"/>
              <a:buFont typeface="Raleway Black"/>
              <a:buNone/>
              <a:defRPr sz="3600" b="0" i="0" u="none" strike="noStrike" cap="none">
                <a:solidFill>
                  <a:srgbClr val="AE3629"/>
                </a:solidFill>
                <a:latin typeface="Raleway Black"/>
                <a:ea typeface="Raleway Black"/>
                <a:cs typeface="Raleway Black"/>
                <a:sym typeface="Raleway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p:cSld name="Title and two columns">
    <p:spTree>
      <p:nvGrpSpPr>
        <p:cNvPr id="1" name="Shape 55"/>
        <p:cNvGrpSpPr/>
        <p:nvPr/>
      </p:nvGrpSpPr>
      <p:grpSpPr>
        <a:xfrm>
          <a:off x="0" y="0"/>
          <a:ext cx="0" cy="0"/>
          <a:chOff x="0" y="0"/>
          <a:chExt cx="0" cy="0"/>
        </a:xfrm>
      </p:grpSpPr>
      <p:sp>
        <p:nvSpPr>
          <p:cNvPr id="56" name="Google Shape;56;p33"/>
          <p:cNvSpPr txBox="1">
            <a:spLocks noGrp="1"/>
          </p:cNvSpPr>
          <p:nvPr>
            <p:ph type="body" idx="1"/>
          </p:nvPr>
        </p:nvSpPr>
        <p:spPr>
          <a:xfrm>
            <a:off x="838200" y="1573823"/>
            <a:ext cx="5105400" cy="4603141"/>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AE3629"/>
              </a:buClr>
              <a:buSzPts val="2400"/>
              <a:buFont typeface="Arial"/>
              <a:buNone/>
              <a:defRPr sz="2400" b="0" i="0" u="none" strike="noStrike" cap="none">
                <a:solidFill>
                  <a:schemeClr val="dk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Open Sans"/>
                <a:ea typeface="Open Sans"/>
                <a:cs typeface="Open Sans"/>
                <a:sym typeface="Open Sans"/>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57" name="Google Shape;57;p33"/>
          <p:cNvSpPr txBox="1">
            <a:spLocks noGrp="1"/>
          </p:cNvSpPr>
          <p:nvPr>
            <p:ph type="body" idx="2"/>
          </p:nvPr>
        </p:nvSpPr>
        <p:spPr>
          <a:xfrm>
            <a:off x="6248400" y="1573821"/>
            <a:ext cx="5105400" cy="4603141"/>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AE3629"/>
              </a:buClr>
              <a:buSzPts val="2400"/>
              <a:buFont typeface="Raleway Black"/>
              <a:buNone/>
              <a:defRPr sz="2400" b="0" i="0" u="none" strike="noStrike" cap="none">
                <a:solidFill>
                  <a:schemeClr val="dk1"/>
                </a:solidFill>
                <a:latin typeface="Open Sans"/>
                <a:ea typeface="Open Sans"/>
                <a:cs typeface="Open Sans"/>
                <a:sym typeface="Open Sans"/>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Open Sans"/>
                <a:ea typeface="Open Sans"/>
                <a:cs typeface="Open Sans"/>
                <a:sym typeface="Open Sans"/>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Open Sans"/>
                <a:ea typeface="Open Sans"/>
                <a:cs typeface="Open Sans"/>
                <a:sym typeface="Open Sans"/>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pic>
        <p:nvPicPr>
          <p:cNvPr id="58" name="Google Shape;58;p33"/>
          <p:cNvPicPr preferRelativeResize="0"/>
          <p:nvPr/>
        </p:nvPicPr>
        <p:blipFill rotWithShape="1">
          <a:blip r:embed="rId2">
            <a:alphaModFix/>
          </a:blip>
          <a:srcRect/>
          <a:stretch/>
        </p:blipFill>
        <p:spPr>
          <a:xfrm>
            <a:off x="10909376" y="6176962"/>
            <a:ext cx="888848" cy="681038"/>
          </a:xfrm>
          <a:prstGeom prst="rect">
            <a:avLst/>
          </a:prstGeom>
          <a:noFill/>
          <a:ln>
            <a:noFill/>
          </a:ln>
        </p:spPr>
      </p:pic>
      <p:sp>
        <p:nvSpPr>
          <p:cNvPr id="59" name="Google Shape;59;p33"/>
          <p:cNvSpPr txBox="1">
            <a:spLocks noGrp="1"/>
          </p:cNvSpPr>
          <p:nvPr>
            <p:ph type="title"/>
          </p:nvPr>
        </p:nvSpPr>
        <p:spPr>
          <a:xfrm>
            <a:off x="838200" y="365125"/>
            <a:ext cx="10515600" cy="1068021"/>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AE3629"/>
              </a:buClr>
              <a:buSzPts val="3600"/>
              <a:buFont typeface="Raleway Black"/>
              <a:buNone/>
              <a:defRPr sz="3600" b="0" i="0" u="none" strike="noStrike" cap="none">
                <a:solidFill>
                  <a:srgbClr val="AE3629"/>
                </a:solidFill>
                <a:latin typeface="Raleway Black"/>
                <a:ea typeface="Raleway Black"/>
                <a:cs typeface="Raleway Black"/>
                <a:sym typeface="Raleway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timing>
    <p:tnLst>
      <p:par>
        <p:cTn id="1" dur="indefinite" restart="never" nodeType="tmRoot"/>
      </p:par>
    </p:tnLst>
  </p:timing>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e.vanandel@tudelft.nl"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d2k0ddhflgrk1i.cloudfront.net/TUDelft/Thema-sites%20TU%20Delft/Teaching%20Academy/TLS/Lesson%20Plans.png" TargetMode="External"/><Relationship Id="rId3" Type="http://schemas.openxmlformats.org/officeDocument/2006/relationships/hyperlink" Target="https://d2k0ddhflgrk1i.cloudfront.net/TUDelft/Thema-sites%20TU%20Delft/Teaching%20Academy/TLS/Constructing%20learning%20objectives.png" TargetMode="External"/><Relationship Id="rId7" Type="http://schemas.openxmlformats.org/officeDocument/2006/relationships/hyperlink" Target="https://surfdrive.surf.nl/files/index.php/s/oakegEBHLxEth89"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s://www.youtube.com/playlist?list=PLGnZ-mpKK58FA5zc83u8oBPgKmrEOxFLE" TargetMode="External"/><Relationship Id="rId5" Type="http://schemas.openxmlformats.org/officeDocument/2006/relationships/hyperlink" Target="https://www.youtube.com/playlist?list=PLGnZ-mpKK58EGjWSU9qsgoEVEsFijPBUh" TargetMode="External"/><Relationship Id="rId4" Type="http://schemas.openxmlformats.org/officeDocument/2006/relationships/hyperlink" Target="https://www.tudelft.nl/teachingacademy/themes/hybrid-education" TargetMode="External"/><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s://ocw.tudelft.nl/wp-content/uploads/Blooms-taxonomy-for-learning-objectives-TU-Delft-Sep-2019.pdf" TargetMode="External"/><Relationship Id="rId2" Type="http://schemas.openxmlformats.org/officeDocument/2006/relationships/hyperlink" Target="https://ocw.tudelft.nl/course-lectures/2b-blooms-taxonomy/?course_id=15121" TargetMode="External"/><Relationship Id="rId1" Type="http://schemas.openxmlformats.org/officeDocument/2006/relationships/slideLayout" Target="../slideLayouts/slideLayout3.xml"/><Relationship Id="rId6" Type="http://schemas.openxmlformats.org/officeDocument/2006/relationships/hyperlink" Target="https://ocw.tudelft.nl/course-lectures/3d-examples-active-teaching-learning/?course_id=15121" TargetMode="External"/><Relationship Id="rId5" Type="http://schemas.openxmlformats.org/officeDocument/2006/relationships/hyperlink" Target="https://d2k0ddhflgrk1i.cloudfront.net/TUDelft/Thema-sites%20TU%20Delft/Teaching%20Academy/Get%20Inspired/Formative%20assessment.pdf" TargetMode="External"/><Relationship Id="rId4" Type="http://schemas.openxmlformats.org/officeDocument/2006/relationships/hyperlink" Target="https://ocw.tudelft.nl/course-lectures/1-constructive-alignment/?course_id=15121"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tandfonline.com/doi/pdf/10.3200/CTCH.55.2.83-87"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hyperlink" Target="https://www.usf.edu/atle/documents/handout-interactive-techniques.pdf"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view.officeapps.live.com/op/view.aspx?src=https%3A%2F%2Focw.tudelft.nl%2Fwp-content%2Fuploads%2FARCS-Model-of-Motivational-Design.docx&amp;wdOrigin=BROWSELINK"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hyperlink" Target="https://munshing.com/education/the-power-of-effective-feedback"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surf.nl/files/2019-04/thematic-issue-assessment-in-open-and-online-education.pdf"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hyperlink" Target="https://d2k0ddhflgrk1i.cloudfront.net/TUDelft/Thema-sites%20TU%20Delft/Teaching%20Academy/Get%20Inspired/Formative%20assessment.pdf" TargetMode="External"/><Relationship Id="rId4" Type="http://schemas.openxmlformats.org/officeDocument/2006/relationships/hyperlink" Target="https://teaching-support.tudelft.nl/self-assessment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
          <p:cNvSpPr txBox="1"/>
          <p:nvPr/>
        </p:nvSpPr>
        <p:spPr>
          <a:xfrm>
            <a:off x="2386304" y="1986426"/>
            <a:ext cx="7419392" cy="169921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800"/>
              <a:buFont typeface="Raleway Black"/>
              <a:buNone/>
            </a:pPr>
            <a:r>
              <a:rPr lang="nl-NL" sz="4800" b="0" i="0" u="none" strike="noStrike" cap="none" dirty="0">
                <a:solidFill>
                  <a:schemeClr val="dk1"/>
                </a:solidFill>
                <a:latin typeface="Raleway Black"/>
                <a:ea typeface="Raleway Black"/>
                <a:cs typeface="Raleway Black"/>
                <a:sym typeface="Raleway Black"/>
              </a:rPr>
              <a:t/>
            </a:r>
            <a:br>
              <a:rPr lang="nl-NL" sz="4800" b="0" i="0" u="none" strike="noStrike" cap="none" dirty="0">
                <a:solidFill>
                  <a:schemeClr val="dk1"/>
                </a:solidFill>
                <a:latin typeface="Raleway Black"/>
                <a:ea typeface="Raleway Black"/>
                <a:cs typeface="Raleway Black"/>
                <a:sym typeface="Raleway Black"/>
              </a:rPr>
            </a:br>
            <a:r>
              <a:rPr lang="nl-NL" sz="4800" b="0" i="0" u="none" strike="noStrike" cap="none" dirty="0" err="1" smtClean="0">
                <a:solidFill>
                  <a:schemeClr val="dk1"/>
                </a:solidFill>
                <a:latin typeface="Raleway Black"/>
                <a:ea typeface="Raleway Black"/>
                <a:cs typeface="Raleway Black"/>
                <a:sym typeface="Raleway Black"/>
              </a:rPr>
              <a:t>ToT</a:t>
            </a:r>
            <a:r>
              <a:rPr lang="nl-NL" sz="4800" b="0" i="0" u="none" strike="noStrike" cap="none" dirty="0" smtClean="0">
                <a:solidFill>
                  <a:schemeClr val="dk1"/>
                </a:solidFill>
                <a:latin typeface="Raleway Black"/>
                <a:ea typeface="Raleway Black"/>
                <a:cs typeface="Raleway Black"/>
                <a:sym typeface="Raleway Black"/>
              </a:rPr>
              <a:t> Manual PBL MOOC</a:t>
            </a:r>
            <a:endParaRPr dirty="0"/>
          </a:p>
        </p:txBody>
      </p:sp>
      <p:sp>
        <p:nvSpPr>
          <p:cNvPr id="78" name="Google Shape;78;p1"/>
          <p:cNvSpPr txBox="1"/>
          <p:nvPr/>
        </p:nvSpPr>
        <p:spPr>
          <a:xfrm>
            <a:off x="838200" y="3686175"/>
            <a:ext cx="10515600" cy="1699215"/>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chemeClr val="dk1"/>
              </a:buClr>
              <a:buSzPts val="1800"/>
              <a:buFont typeface="Raleway Black"/>
              <a:buNone/>
            </a:pPr>
            <a:endParaRPr dirty="0">
              <a:solidFill>
                <a:schemeClr val="dk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21"/>
          <p:cNvSpPr txBox="1">
            <a:spLocks noGrp="1"/>
          </p:cNvSpPr>
          <p:nvPr>
            <p:ph type="title"/>
          </p:nvPr>
        </p:nvSpPr>
        <p:spPr>
          <a:xfrm>
            <a:off x="838200" y="2203466"/>
            <a:ext cx="10515600" cy="199953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Raleway Black"/>
              <a:buNone/>
            </a:pPr>
            <a:r>
              <a:rPr lang="nl-NL" dirty="0" err="1"/>
              <a:t>Thank</a:t>
            </a:r>
            <a:r>
              <a:rPr lang="nl-NL" dirty="0"/>
              <a:t> </a:t>
            </a:r>
            <a:r>
              <a:rPr lang="nl-NL" dirty="0" err="1"/>
              <a:t>you</a:t>
            </a:r>
            <a:r>
              <a:rPr lang="nl-NL" dirty="0" smtClean="0"/>
              <a:t>! </a:t>
            </a:r>
            <a:r>
              <a:rPr lang="nl-NL" dirty="0" err="1" smtClean="0"/>
              <a:t>Enjoy</a:t>
            </a:r>
            <a:r>
              <a:rPr lang="nl-NL" dirty="0" smtClean="0"/>
              <a:t> teaching!</a:t>
            </a:r>
            <a:endParaRP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Welcome!</a:t>
            </a:r>
            <a:endParaRPr lang="en-GB" dirty="0"/>
          </a:p>
        </p:txBody>
      </p:sp>
      <p:sp>
        <p:nvSpPr>
          <p:cNvPr id="3" name="Text Placeholder 2"/>
          <p:cNvSpPr>
            <a:spLocks noGrp="1"/>
          </p:cNvSpPr>
          <p:nvPr>
            <p:ph type="body" idx="1"/>
          </p:nvPr>
        </p:nvSpPr>
        <p:spPr>
          <a:xfrm>
            <a:off x="110836" y="1573822"/>
            <a:ext cx="10751128" cy="4603139"/>
          </a:xfrm>
        </p:spPr>
        <p:txBody>
          <a:bodyPr>
            <a:normAutofit fontScale="92500"/>
          </a:bodyPr>
          <a:lstStyle/>
          <a:p>
            <a:r>
              <a:rPr lang="en-GB" dirty="0" smtClean="0"/>
              <a:t>In this manual you are helped as a teacher to design, teach, supervise and assess in education. </a:t>
            </a:r>
          </a:p>
          <a:p>
            <a:endParaRPr lang="en-GB" dirty="0"/>
          </a:p>
          <a:p>
            <a:r>
              <a:rPr lang="en-GB" dirty="0" smtClean="0"/>
              <a:t>It provides some links to learning materials and gives instructions on how to prepare your educational activity. Please go through each of the four chapters.</a:t>
            </a:r>
          </a:p>
          <a:p>
            <a:endParaRPr lang="en-GB" dirty="0"/>
          </a:p>
          <a:p>
            <a:r>
              <a:rPr lang="en-GB" dirty="0" smtClean="0"/>
              <a:t>All about Problem-Based Learning you can find in the additional education materials (links on next slide: lecture + tool videos + workbook). </a:t>
            </a:r>
          </a:p>
          <a:p>
            <a:endParaRPr lang="en-GB" dirty="0"/>
          </a:p>
          <a:p>
            <a:r>
              <a:rPr lang="en-GB" dirty="0" smtClean="0"/>
              <a:t>Do you have any questions? Ask in your environment or reach out to Ellen: </a:t>
            </a:r>
            <a:r>
              <a:rPr lang="en-GB" dirty="0" smtClean="0">
                <a:hlinkClick r:id="rId2"/>
              </a:rPr>
              <a:t>e.vanandel@tudelft.nl</a:t>
            </a:r>
            <a:endParaRPr lang="en-GB" dirty="0" smtClean="0"/>
          </a:p>
          <a:p>
            <a:endParaRPr lang="en-GB" dirty="0"/>
          </a:p>
          <a:p>
            <a:endParaRPr lang="en-GB" dirty="0"/>
          </a:p>
        </p:txBody>
      </p:sp>
    </p:spTree>
    <p:extLst>
      <p:ext uri="{BB962C8B-B14F-4D97-AF65-F5344CB8AC3E}">
        <p14:creationId xmlns:p14="http://schemas.microsoft.com/office/powerpoint/2010/main" val="1286025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2"/>
          <p:cNvSpPr txBox="1"/>
          <p:nvPr/>
        </p:nvSpPr>
        <p:spPr>
          <a:xfrm>
            <a:off x="2164630" y="1838645"/>
            <a:ext cx="3792823" cy="169921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800"/>
              <a:buFont typeface="Raleway Black"/>
              <a:buNone/>
            </a:pPr>
            <a:r>
              <a:rPr lang="nl-NL" sz="4800" b="0" i="0" u="none" strike="noStrike" cap="none" dirty="0" err="1" smtClean="0">
                <a:solidFill>
                  <a:schemeClr val="bg1"/>
                </a:solidFill>
                <a:latin typeface="Raleway Black"/>
                <a:ea typeface="Raleway Black"/>
                <a:cs typeface="Raleway Black"/>
                <a:sym typeface="Raleway Black"/>
              </a:rPr>
              <a:t>Develop</a:t>
            </a:r>
            <a:endParaRPr dirty="0">
              <a:solidFill>
                <a:schemeClr val="bg1"/>
              </a:solidFill>
            </a:endParaRPr>
          </a:p>
        </p:txBody>
      </p:sp>
      <p:sp>
        <p:nvSpPr>
          <p:cNvPr id="3" name="Google Shape;83;p2"/>
          <p:cNvSpPr txBox="1"/>
          <p:nvPr/>
        </p:nvSpPr>
        <p:spPr>
          <a:xfrm>
            <a:off x="2160015" y="3164062"/>
            <a:ext cx="3792823" cy="169921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800"/>
              <a:buFont typeface="Raleway Black"/>
              <a:buNone/>
            </a:pPr>
            <a:r>
              <a:rPr lang="nl-NL" sz="4800" b="0" i="0" u="none" strike="noStrike" cap="none" dirty="0" err="1" smtClean="0">
                <a:solidFill>
                  <a:schemeClr val="bg1"/>
                </a:solidFill>
                <a:latin typeface="Raleway Black"/>
                <a:ea typeface="Raleway Black"/>
                <a:cs typeface="Raleway Black"/>
                <a:sym typeface="Raleway Black"/>
              </a:rPr>
              <a:t>Teach</a:t>
            </a:r>
            <a:endParaRPr dirty="0">
              <a:solidFill>
                <a:schemeClr val="bg1"/>
              </a:solidFill>
            </a:endParaRPr>
          </a:p>
        </p:txBody>
      </p:sp>
      <p:sp>
        <p:nvSpPr>
          <p:cNvPr id="4" name="Google Shape;83;p2"/>
          <p:cNvSpPr txBox="1"/>
          <p:nvPr/>
        </p:nvSpPr>
        <p:spPr>
          <a:xfrm>
            <a:off x="6048528" y="1824792"/>
            <a:ext cx="3792823" cy="169921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800"/>
              <a:buFont typeface="Raleway Black"/>
              <a:buNone/>
            </a:pPr>
            <a:r>
              <a:rPr lang="nl-NL" sz="4800" b="0" i="0" u="none" strike="noStrike" cap="none" dirty="0" err="1" smtClean="0">
                <a:solidFill>
                  <a:schemeClr val="bg1"/>
                </a:solidFill>
                <a:latin typeface="Raleway Black"/>
                <a:ea typeface="Raleway Black"/>
                <a:cs typeface="Raleway Black"/>
                <a:sym typeface="Raleway Black"/>
              </a:rPr>
              <a:t>Supervise</a:t>
            </a:r>
            <a:endParaRPr dirty="0">
              <a:solidFill>
                <a:schemeClr val="bg1"/>
              </a:solidFill>
            </a:endParaRPr>
          </a:p>
        </p:txBody>
      </p:sp>
      <p:sp>
        <p:nvSpPr>
          <p:cNvPr id="5" name="Google Shape;83;p2"/>
          <p:cNvSpPr txBox="1"/>
          <p:nvPr/>
        </p:nvSpPr>
        <p:spPr>
          <a:xfrm>
            <a:off x="6043913" y="3132342"/>
            <a:ext cx="3792823" cy="169921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4800"/>
              <a:buFont typeface="Raleway Black"/>
              <a:buNone/>
            </a:pPr>
            <a:r>
              <a:rPr lang="nl-NL" sz="4800" b="0" i="0" u="none" strike="noStrike" cap="none" dirty="0" err="1" smtClean="0">
                <a:solidFill>
                  <a:schemeClr val="bg1"/>
                </a:solidFill>
                <a:latin typeface="Raleway Black"/>
                <a:ea typeface="Raleway Black"/>
                <a:cs typeface="Raleway Black"/>
                <a:sym typeface="Raleway Black"/>
              </a:rPr>
              <a:t>Assess</a:t>
            </a:r>
            <a:endParaRPr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90" name="Google Shape;90;p3"/>
          <p:cNvSpPr txBox="1"/>
          <p:nvPr/>
        </p:nvSpPr>
        <p:spPr>
          <a:xfrm>
            <a:off x="1479123" y="922760"/>
            <a:ext cx="6719610" cy="83095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nl-NL" sz="4800" b="0" i="0" u="none" strike="noStrike" cap="none" dirty="0" err="1" smtClean="0">
                <a:solidFill>
                  <a:schemeClr val="dk1"/>
                </a:solidFill>
                <a:latin typeface="Open Sans"/>
                <a:ea typeface="Open Sans"/>
                <a:cs typeface="Open Sans"/>
                <a:sym typeface="Open Sans"/>
              </a:rPr>
              <a:t>Develop</a:t>
            </a:r>
            <a:endParaRPr sz="4800" b="0" i="0" u="none" strike="noStrike" cap="none" dirty="0">
              <a:solidFill>
                <a:schemeClr val="dk1"/>
              </a:solidFill>
              <a:latin typeface="Open Sans"/>
              <a:ea typeface="Open Sans"/>
              <a:cs typeface="Open Sans"/>
              <a:sym typeface="Open Sans"/>
            </a:endParaRPr>
          </a:p>
        </p:txBody>
      </p:sp>
      <p:sp>
        <p:nvSpPr>
          <p:cNvPr id="91" name="Google Shape;91;p3"/>
          <p:cNvSpPr txBox="1"/>
          <p:nvPr/>
        </p:nvSpPr>
        <p:spPr>
          <a:xfrm>
            <a:off x="0" y="2345032"/>
            <a:ext cx="10510982" cy="4154943"/>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nl-NL" sz="2400" b="0" i="0" u="none" strike="noStrike" cap="none" dirty="0" err="1" smtClean="0">
                <a:solidFill>
                  <a:schemeClr val="dk1"/>
                </a:solidFill>
                <a:latin typeface="Open Sans"/>
                <a:ea typeface="Open Sans"/>
                <a:cs typeface="Open Sans"/>
                <a:sym typeface="Open Sans"/>
              </a:rPr>
              <a:t>What</a:t>
            </a:r>
            <a:r>
              <a:rPr lang="nl-NL" sz="2400" b="0" i="0" u="none" strike="noStrike" cap="none" dirty="0" smtClean="0">
                <a:solidFill>
                  <a:schemeClr val="dk1"/>
                </a:solidFill>
                <a:latin typeface="Open Sans"/>
                <a:ea typeface="Open Sans"/>
                <a:cs typeface="Open Sans"/>
                <a:sym typeface="Open Sans"/>
              </a:rPr>
              <a:t> is </a:t>
            </a:r>
            <a:r>
              <a:rPr lang="nl-NL" sz="2400" b="0" i="0" u="none" strike="noStrike" cap="none" dirty="0" err="1" smtClean="0">
                <a:solidFill>
                  <a:schemeClr val="dk1"/>
                </a:solidFill>
                <a:latin typeface="Open Sans"/>
                <a:ea typeface="Open Sans"/>
                <a:cs typeface="Open Sans"/>
                <a:sym typeface="Open Sans"/>
              </a:rPr>
              <a:t>your</a:t>
            </a:r>
            <a:r>
              <a:rPr lang="nl-NL" sz="2400" b="0" i="0" u="none" strike="noStrike" cap="none" dirty="0" smtClean="0">
                <a:solidFill>
                  <a:schemeClr val="dk1"/>
                </a:solidFill>
                <a:latin typeface="Open Sans"/>
                <a:ea typeface="Open Sans"/>
                <a:cs typeface="Open Sans"/>
                <a:sym typeface="Open Sans"/>
              </a:rPr>
              <a:t> course </a:t>
            </a:r>
            <a:r>
              <a:rPr lang="nl-NL" sz="2400" b="0" i="0" u="none" strike="noStrike" cap="none" dirty="0" err="1" smtClean="0">
                <a:solidFill>
                  <a:schemeClr val="dk1"/>
                </a:solidFill>
                <a:latin typeface="Open Sans"/>
                <a:ea typeface="Open Sans"/>
                <a:cs typeface="Open Sans"/>
                <a:sym typeface="Open Sans"/>
              </a:rPr>
              <a:t>about</a:t>
            </a:r>
            <a:r>
              <a:rPr lang="nl-NL" sz="2400" b="0" i="0" u="none" strike="noStrike" cap="none" dirty="0" smtClean="0">
                <a:solidFill>
                  <a:schemeClr val="dk1"/>
                </a:solidFill>
                <a:latin typeface="Open Sans"/>
                <a:ea typeface="Open Sans"/>
                <a:cs typeface="Open Sans"/>
                <a:sym typeface="Open Sans"/>
              </a:rPr>
              <a:t>? </a:t>
            </a:r>
            <a:r>
              <a:rPr lang="nl-NL" sz="2400" b="0" i="0" u="none" strike="noStrike" cap="none" dirty="0" err="1" smtClean="0">
                <a:solidFill>
                  <a:schemeClr val="dk1"/>
                </a:solidFill>
                <a:latin typeface="Open Sans"/>
                <a:ea typeface="Open Sans"/>
                <a:cs typeface="Open Sans"/>
                <a:sym typeface="Open Sans"/>
              </a:rPr>
              <a:t>What</a:t>
            </a:r>
            <a:r>
              <a:rPr lang="nl-NL" sz="2400" b="0" i="0" u="none" strike="noStrike" cap="none" dirty="0" smtClean="0">
                <a:solidFill>
                  <a:schemeClr val="dk1"/>
                </a:solidFill>
                <a:latin typeface="Open Sans"/>
                <a:ea typeface="Open Sans"/>
                <a:cs typeface="Open Sans"/>
                <a:sym typeface="Open Sans"/>
              </a:rPr>
              <a:t> are </a:t>
            </a:r>
            <a:r>
              <a:rPr lang="nl-NL" sz="2400" b="0" i="0" u="none" strike="noStrike" cap="none" dirty="0" err="1" smtClean="0">
                <a:solidFill>
                  <a:schemeClr val="dk1"/>
                </a:solidFill>
                <a:latin typeface="Open Sans"/>
                <a:ea typeface="Open Sans"/>
                <a:cs typeface="Open Sans"/>
                <a:sym typeface="Open Sans"/>
              </a:rPr>
              <a:t>the</a:t>
            </a:r>
            <a:r>
              <a:rPr lang="nl-NL" sz="2400" b="0" i="0" u="none" strike="noStrike" cap="none" dirty="0" smtClean="0">
                <a:solidFill>
                  <a:schemeClr val="dk1"/>
                </a:solidFill>
                <a:latin typeface="Open Sans"/>
                <a:ea typeface="Open Sans"/>
                <a:cs typeface="Open Sans"/>
                <a:sym typeface="Open Sans"/>
              </a:rPr>
              <a:t> </a:t>
            </a:r>
            <a:r>
              <a:rPr lang="nl-NL" sz="2400" b="0" i="0" u="none" strike="noStrike" cap="none" dirty="0" err="1" smtClean="0">
                <a:solidFill>
                  <a:schemeClr val="dk1"/>
                </a:solidFill>
                <a:latin typeface="Open Sans"/>
                <a:ea typeface="Open Sans"/>
                <a:cs typeface="Open Sans"/>
                <a:sym typeface="Open Sans"/>
                <a:hlinkClick r:id="rId3"/>
              </a:rPr>
              <a:t>learning</a:t>
            </a:r>
            <a:r>
              <a:rPr lang="nl-NL" sz="2400" b="0" i="0" u="none" strike="noStrike" cap="none" dirty="0" smtClean="0">
                <a:solidFill>
                  <a:schemeClr val="dk1"/>
                </a:solidFill>
                <a:latin typeface="Open Sans"/>
                <a:ea typeface="Open Sans"/>
                <a:cs typeface="Open Sans"/>
                <a:sym typeface="Open Sans"/>
                <a:hlinkClick r:id="rId3"/>
              </a:rPr>
              <a:t> </a:t>
            </a:r>
            <a:r>
              <a:rPr lang="nl-NL" sz="2400" b="0" i="0" u="none" strike="noStrike" cap="none" dirty="0" err="1" smtClean="0">
                <a:solidFill>
                  <a:schemeClr val="dk1"/>
                </a:solidFill>
                <a:latin typeface="Open Sans"/>
                <a:ea typeface="Open Sans"/>
                <a:cs typeface="Open Sans"/>
                <a:sym typeface="Open Sans"/>
                <a:hlinkClick r:id="rId3"/>
              </a:rPr>
              <a:t>objectives</a:t>
            </a:r>
            <a:r>
              <a:rPr lang="nl-NL" sz="2400" b="0" i="0" u="none" strike="noStrike" cap="none" dirty="0" smtClean="0">
                <a:solidFill>
                  <a:schemeClr val="dk1"/>
                </a:solidFill>
                <a:latin typeface="Open Sans"/>
                <a:ea typeface="Open Sans"/>
                <a:cs typeface="Open Sans"/>
                <a:sym typeface="Open Sans"/>
              </a:rPr>
              <a:t>?</a:t>
            </a:r>
          </a:p>
          <a:p>
            <a:pPr marL="0" marR="0" lvl="0" indent="0" algn="r" rtl="0">
              <a:spcBef>
                <a:spcPts val="0"/>
              </a:spcBef>
              <a:spcAft>
                <a:spcPts val="0"/>
              </a:spcAft>
              <a:buNone/>
            </a:pPr>
            <a:r>
              <a:rPr lang="nl-NL" sz="2400" dirty="0" err="1" smtClean="0">
                <a:solidFill>
                  <a:schemeClr val="dk1"/>
                </a:solidFill>
                <a:latin typeface="Open Sans"/>
                <a:ea typeface="Open Sans"/>
                <a:cs typeface="Open Sans"/>
                <a:sym typeface="Open Sans"/>
              </a:rPr>
              <a:t>What</a:t>
            </a:r>
            <a:r>
              <a:rPr lang="nl-NL" sz="2400" dirty="0" smtClean="0">
                <a:solidFill>
                  <a:schemeClr val="dk1"/>
                </a:solidFill>
                <a:latin typeface="Open Sans"/>
                <a:ea typeface="Open Sans"/>
                <a:cs typeface="Open Sans"/>
                <a:sym typeface="Open Sans"/>
              </a:rPr>
              <a:t> are </a:t>
            </a:r>
            <a:r>
              <a:rPr lang="nl-NL" sz="2400" dirty="0" err="1" smtClean="0">
                <a:solidFill>
                  <a:schemeClr val="dk1"/>
                </a:solidFill>
                <a:latin typeface="Open Sans"/>
                <a:ea typeface="Open Sans"/>
                <a:cs typeface="Open Sans"/>
                <a:sym typeface="Open Sans"/>
              </a:rPr>
              <a:t>the</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institutional</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rules</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and</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regulations</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that</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apply</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to</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your</a:t>
            </a:r>
            <a:r>
              <a:rPr lang="nl-NL" sz="2400" dirty="0" smtClean="0">
                <a:solidFill>
                  <a:schemeClr val="dk1"/>
                </a:solidFill>
                <a:latin typeface="Open Sans"/>
                <a:ea typeface="Open Sans"/>
                <a:cs typeface="Open Sans"/>
                <a:sym typeface="Open Sans"/>
              </a:rPr>
              <a:t> course?</a:t>
            </a:r>
            <a:endParaRPr lang="nl-NL" sz="2400" dirty="0" smtClean="0">
              <a:solidFill>
                <a:schemeClr val="dk1"/>
              </a:solidFill>
              <a:latin typeface="Open Sans"/>
              <a:ea typeface="Open Sans"/>
              <a:cs typeface="Open Sans"/>
              <a:sym typeface="Open Sans"/>
            </a:endParaRPr>
          </a:p>
          <a:p>
            <a:pPr marL="0" marR="0" lvl="0" indent="0" algn="r" rtl="0">
              <a:spcBef>
                <a:spcPts val="0"/>
              </a:spcBef>
              <a:spcAft>
                <a:spcPts val="0"/>
              </a:spcAft>
              <a:buNone/>
            </a:pPr>
            <a:r>
              <a:rPr lang="nl-NL" sz="2400" dirty="0" err="1" smtClean="0">
                <a:solidFill>
                  <a:schemeClr val="dk1"/>
                </a:solidFill>
                <a:latin typeface="Open Sans"/>
                <a:ea typeface="Open Sans"/>
                <a:cs typeface="Open Sans"/>
                <a:sym typeface="Open Sans"/>
              </a:rPr>
              <a:t>What</a:t>
            </a:r>
            <a:r>
              <a:rPr lang="nl-NL" sz="2400" dirty="0" smtClean="0">
                <a:solidFill>
                  <a:schemeClr val="dk1"/>
                </a:solidFill>
                <a:latin typeface="Open Sans"/>
                <a:ea typeface="Open Sans"/>
                <a:cs typeface="Open Sans"/>
                <a:sym typeface="Open Sans"/>
              </a:rPr>
              <a:t> is </a:t>
            </a:r>
            <a:r>
              <a:rPr lang="nl-NL" sz="2400" dirty="0" err="1" smtClean="0">
                <a:solidFill>
                  <a:schemeClr val="dk1"/>
                </a:solidFill>
                <a:latin typeface="Open Sans"/>
                <a:ea typeface="Open Sans"/>
                <a:cs typeface="Open Sans"/>
                <a:sym typeface="Open Sans"/>
              </a:rPr>
              <a:t>the</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amount</a:t>
            </a:r>
            <a:r>
              <a:rPr lang="nl-NL" sz="2400" dirty="0" smtClean="0">
                <a:solidFill>
                  <a:schemeClr val="dk1"/>
                </a:solidFill>
                <a:latin typeface="Open Sans"/>
                <a:ea typeface="Open Sans"/>
                <a:cs typeface="Open Sans"/>
                <a:sym typeface="Open Sans"/>
              </a:rPr>
              <a:t> </a:t>
            </a:r>
            <a:r>
              <a:rPr lang="nl-NL" sz="2400" dirty="0" smtClean="0">
                <a:solidFill>
                  <a:schemeClr val="dk1"/>
                </a:solidFill>
                <a:latin typeface="Open Sans"/>
                <a:ea typeface="Open Sans"/>
                <a:cs typeface="Open Sans"/>
                <a:sym typeface="Open Sans"/>
              </a:rPr>
              <a:t>of time </a:t>
            </a:r>
            <a:r>
              <a:rPr lang="nl-NL" sz="2400" dirty="0" err="1" smtClean="0">
                <a:solidFill>
                  <a:schemeClr val="dk1"/>
                </a:solidFill>
                <a:latin typeface="Open Sans"/>
                <a:ea typeface="Open Sans"/>
                <a:cs typeface="Open Sans"/>
                <a:sym typeface="Open Sans"/>
              </a:rPr>
              <a:t>that</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you</a:t>
            </a:r>
            <a:r>
              <a:rPr lang="nl-NL" sz="2400" dirty="0" smtClean="0">
                <a:solidFill>
                  <a:schemeClr val="dk1"/>
                </a:solidFill>
                <a:latin typeface="Open Sans"/>
                <a:ea typeface="Open Sans"/>
                <a:cs typeface="Open Sans"/>
                <a:sym typeface="Open Sans"/>
              </a:rPr>
              <a:t> as a teacher </a:t>
            </a:r>
            <a:r>
              <a:rPr lang="nl-NL" sz="2400" dirty="0" err="1" smtClean="0">
                <a:solidFill>
                  <a:schemeClr val="dk1"/>
                </a:solidFill>
                <a:latin typeface="Open Sans"/>
                <a:ea typeface="Open Sans"/>
                <a:cs typeface="Open Sans"/>
                <a:sym typeface="Open Sans"/>
              </a:rPr>
              <a:t>can</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spend</a:t>
            </a:r>
            <a:r>
              <a:rPr lang="nl-NL" sz="2400" dirty="0" smtClean="0">
                <a:solidFill>
                  <a:schemeClr val="dk1"/>
                </a:solidFill>
                <a:latin typeface="Open Sans"/>
                <a:ea typeface="Open Sans"/>
                <a:cs typeface="Open Sans"/>
                <a:sym typeface="Open Sans"/>
              </a:rPr>
              <a:t> on </a:t>
            </a:r>
            <a:r>
              <a:rPr lang="nl-NL" sz="2400" dirty="0" err="1" smtClean="0">
                <a:solidFill>
                  <a:schemeClr val="dk1"/>
                </a:solidFill>
                <a:latin typeface="Open Sans"/>
                <a:ea typeface="Open Sans"/>
                <a:cs typeface="Open Sans"/>
                <a:sym typeface="Open Sans"/>
              </a:rPr>
              <a:t>the</a:t>
            </a:r>
            <a:r>
              <a:rPr lang="nl-NL" sz="2400" dirty="0" smtClean="0">
                <a:solidFill>
                  <a:schemeClr val="dk1"/>
                </a:solidFill>
                <a:latin typeface="Open Sans"/>
                <a:ea typeface="Open Sans"/>
                <a:cs typeface="Open Sans"/>
                <a:sym typeface="Open Sans"/>
              </a:rPr>
              <a:t> </a:t>
            </a:r>
            <a:r>
              <a:rPr lang="nl-NL" sz="2400" dirty="0" smtClean="0">
                <a:solidFill>
                  <a:schemeClr val="dk1"/>
                </a:solidFill>
                <a:latin typeface="Open Sans"/>
                <a:ea typeface="Open Sans"/>
                <a:cs typeface="Open Sans"/>
                <a:sym typeface="Open Sans"/>
              </a:rPr>
              <a:t>course? </a:t>
            </a:r>
            <a:r>
              <a:rPr lang="nl-NL" sz="2400" dirty="0" err="1" smtClean="0">
                <a:solidFill>
                  <a:schemeClr val="dk1"/>
                </a:solidFill>
                <a:latin typeface="Open Sans"/>
                <a:ea typeface="Open Sans"/>
                <a:cs typeface="Open Sans"/>
                <a:sym typeface="Open Sans"/>
              </a:rPr>
              <a:t>And</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how</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much</a:t>
            </a:r>
            <a:r>
              <a:rPr lang="nl-NL" sz="2400" dirty="0" smtClean="0">
                <a:solidFill>
                  <a:schemeClr val="dk1"/>
                </a:solidFill>
                <a:latin typeface="Open Sans"/>
                <a:ea typeface="Open Sans"/>
                <a:cs typeface="Open Sans"/>
                <a:sym typeface="Open Sans"/>
              </a:rPr>
              <a:t> time </a:t>
            </a:r>
            <a:r>
              <a:rPr lang="nl-NL" sz="2400" dirty="0" err="1" smtClean="0">
                <a:solidFill>
                  <a:schemeClr val="dk1"/>
                </a:solidFill>
                <a:latin typeface="Open Sans"/>
                <a:ea typeface="Open Sans"/>
                <a:cs typeface="Open Sans"/>
                <a:sym typeface="Open Sans"/>
              </a:rPr>
              <a:t>should</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the</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students</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spend</a:t>
            </a:r>
            <a:r>
              <a:rPr lang="nl-NL" sz="2400" dirty="0" smtClean="0">
                <a:solidFill>
                  <a:schemeClr val="dk1"/>
                </a:solidFill>
                <a:latin typeface="Open Sans"/>
                <a:ea typeface="Open Sans"/>
                <a:cs typeface="Open Sans"/>
                <a:sym typeface="Open Sans"/>
              </a:rPr>
              <a:t> on </a:t>
            </a:r>
            <a:r>
              <a:rPr lang="nl-NL" sz="2400" dirty="0" err="1" smtClean="0">
                <a:solidFill>
                  <a:schemeClr val="dk1"/>
                </a:solidFill>
                <a:latin typeface="Open Sans"/>
                <a:ea typeface="Open Sans"/>
                <a:cs typeface="Open Sans"/>
                <a:sym typeface="Open Sans"/>
              </a:rPr>
              <a:t>your</a:t>
            </a:r>
            <a:r>
              <a:rPr lang="nl-NL" sz="2400" dirty="0" smtClean="0">
                <a:solidFill>
                  <a:schemeClr val="dk1"/>
                </a:solidFill>
                <a:latin typeface="Open Sans"/>
                <a:ea typeface="Open Sans"/>
                <a:cs typeface="Open Sans"/>
                <a:sym typeface="Open Sans"/>
              </a:rPr>
              <a:t> course?</a:t>
            </a:r>
          </a:p>
          <a:p>
            <a:pPr marL="0" marR="0" lvl="0" indent="0" algn="r" rtl="0">
              <a:spcBef>
                <a:spcPts val="0"/>
              </a:spcBef>
              <a:spcAft>
                <a:spcPts val="0"/>
              </a:spcAft>
              <a:buNone/>
            </a:pPr>
            <a:r>
              <a:rPr lang="nl-NL" sz="2400" dirty="0" err="1" smtClean="0">
                <a:solidFill>
                  <a:schemeClr val="dk1"/>
                </a:solidFill>
                <a:latin typeface="Open Sans"/>
                <a:ea typeface="Open Sans"/>
                <a:cs typeface="Open Sans"/>
                <a:sym typeface="Open Sans"/>
              </a:rPr>
              <a:t>Think</a:t>
            </a:r>
            <a:r>
              <a:rPr lang="nl-NL" sz="2400" dirty="0" smtClean="0">
                <a:solidFill>
                  <a:schemeClr val="dk1"/>
                </a:solidFill>
                <a:latin typeface="Open Sans"/>
                <a:ea typeface="Open Sans"/>
                <a:cs typeface="Open Sans"/>
                <a:sym typeface="Open Sans"/>
              </a:rPr>
              <a:t> of making </a:t>
            </a:r>
            <a:r>
              <a:rPr lang="nl-NL" sz="2400" dirty="0" err="1" smtClean="0">
                <a:solidFill>
                  <a:schemeClr val="dk1"/>
                </a:solidFill>
                <a:latin typeface="Open Sans"/>
                <a:ea typeface="Open Sans"/>
                <a:cs typeface="Open Sans"/>
                <a:sym typeface="Open Sans"/>
              </a:rPr>
              <a:t>your</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education</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hlinkClick r:id="rId4"/>
              </a:rPr>
              <a:t>hybrid</a:t>
            </a:r>
            <a:endParaRPr lang="nl-NL" sz="2400" dirty="0" smtClean="0">
              <a:solidFill>
                <a:schemeClr val="dk1"/>
              </a:solidFill>
              <a:latin typeface="Open Sans"/>
              <a:ea typeface="Open Sans"/>
              <a:cs typeface="Open Sans"/>
              <a:sym typeface="Open Sans"/>
            </a:endParaRPr>
          </a:p>
          <a:p>
            <a:pPr marL="0" marR="0" lvl="0" indent="0" algn="r" rtl="0">
              <a:spcBef>
                <a:spcPts val="0"/>
              </a:spcBef>
              <a:spcAft>
                <a:spcPts val="0"/>
              </a:spcAft>
              <a:buNone/>
            </a:pPr>
            <a:r>
              <a:rPr lang="nl-NL" sz="2400" dirty="0" smtClean="0">
                <a:solidFill>
                  <a:schemeClr val="dk1"/>
                </a:solidFill>
                <a:latin typeface="Open Sans"/>
                <a:ea typeface="Open Sans"/>
                <a:cs typeface="Open Sans"/>
                <a:sym typeface="Open Sans"/>
              </a:rPr>
              <a:t>How </a:t>
            </a:r>
            <a:r>
              <a:rPr lang="nl-NL" sz="2400" dirty="0" err="1" smtClean="0">
                <a:solidFill>
                  <a:schemeClr val="dk1"/>
                </a:solidFill>
                <a:latin typeface="Open Sans"/>
                <a:ea typeface="Open Sans"/>
                <a:cs typeface="Open Sans"/>
                <a:sym typeface="Open Sans"/>
              </a:rPr>
              <a:t>can</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you</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utilize</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the</a:t>
            </a:r>
            <a:r>
              <a:rPr lang="nl-NL" sz="2400" dirty="0">
                <a:solidFill>
                  <a:schemeClr val="dk1"/>
                </a:solidFill>
                <a:latin typeface="Open Sans"/>
                <a:ea typeface="Open Sans"/>
                <a:cs typeface="Open Sans"/>
                <a:sym typeface="Open Sans"/>
              </a:rPr>
              <a:t> </a:t>
            </a:r>
            <a:r>
              <a:rPr lang="nl-NL" sz="2400" dirty="0" smtClean="0">
                <a:solidFill>
                  <a:schemeClr val="dk1"/>
                </a:solidFill>
                <a:latin typeface="Open Sans"/>
                <a:ea typeface="Open Sans"/>
                <a:cs typeface="Open Sans"/>
                <a:sym typeface="Open Sans"/>
                <a:hlinkClick r:id="rId5"/>
              </a:rPr>
              <a:t>PBL </a:t>
            </a:r>
            <a:r>
              <a:rPr lang="nl-NL" sz="2400" dirty="0" err="1" smtClean="0">
                <a:solidFill>
                  <a:schemeClr val="dk1"/>
                </a:solidFill>
                <a:latin typeface="Open Sans"/>
                <a:ea typeface="Open Sans"/>
                <a:cs typeface="Open Sans"/>
                <a:sym typeface="Open Sans"/>
                <a:hlinkClick r:id="rId5"/>
              </a:rPr>
              <a:t>Lecture</a:t>
            </a:r>
            <a:r>
              <a:rPr lang="nl-NL" sz="2400" dirty="0" smtClean="0">
                <a:solidFill>
                  <a:schemeClr val="dk1"/>
                </a:solidFill>
                <a:latin typeface="Open Sans"/>
                <a:ea typeface="Open Sans"/>
                <a:cs typeface="Open Sans"/>
                <a:sym typeface="Open Sans"/>
                <a:hlinkClick r:id="rId5"/>
              </a:rPr>
              <a:t> </a:t>
            </a:r>
            <a:r>
              <a:rPr lang="nl-NL" sz="2400" dirty="0" err="1" smtClean="0">
                <a:solidFill>
                  <a:schemeClr val="dk1"/>
                </a:solidFill>
                <a:latin typeface="Open Sans"/>
                <a:ea typeface="Open Sans"/>
                <a:cs typeface="Open Sans"/>
                <a:sym typeface="Open Sans"/>
                <a:hlinkClick r:id="rId5"/>
              </a:rPr>
              <a:t>videos</a:t>
            </a:r>
            <a:r>
              <a:rPr lang="nl-NL" sz="2400" dirty="0" smtClean="0">
                <a:solidFill>
                  <a:schemeClr val="dk1"/>
                </a:solidFill>
                <a:latin typeface="Open Sans"/>
                <a:ea typeface="Open Sans"/>
                <a:cs typeface="Open Sans"/>
                <a:sym typeface="Open Sans"/>
              </a:rPr>
              <a:t>?</a:t>
            </a:r>
          </a:p>
          <a:p>
            <a:pPr lvl="0" algn="r"/>
            <a:r>
              <a:rPr lang="nl-NL" sz="2400" dirty="0" smtClean="0">
                <a:solidFill>
                  <a:schemeClr val="dk1"/>
                </a:solidFill>
                <a:latin typeface="Open Sans"/>
                <a:ea typeface="Open Sans"/>
                <a:cs typeface="Open Sans"/>
                <a:sym typeface="Open Sans"/>
              </a:rPr>
              <a:t>How </a:t>
            </a:r>
            <a:r>
              <a:rPr lang="nl-NL" sz="2400" dirty="0" err="1" smtClean="0">
                <a:solidFill>
                  <a:schemeClr val="dk1"/>
                </a:solidFill>
                <a:latin typeface="Open Sans"/>
                <a:ea typeface="Open Sans"/>
                <a:cs typeface="Open Sans"/>
                <a:sym typeface="Open Sans"/>
              </a:rPr>
              <a:t>can</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you</a:t>
            </a:r>
            <a:r>
              <a:rPr lang="nl-NL" sz="2400" dirty="0" smtClean="0">
                <a:solidFill>
                  <a:schemeClr val="dk1"/>
                </a:solidFill>
                <a:latin typeface="Open Sans"/>
                <a:ea typeface="Open Sans"/>
                <a:cs typeface="Open Sans"/>
                <a:sym typeface="Open Sans"/>
              </a:rPr>
              <a:t> </a:t>
            </a:r>
            <a:r>
              <a:rPr lang="nl-NL" sz="2400" dirty="0" err="1">
                <a:solidFill>
                  <a:schemeClr val="dk1"/>
                </a:solidFill>
                <a:latin typeface="Open Sans"/>
                <a:ea typeface="Open Sans"/>
                <a:cs typeface="Open Sans"/>
                <a:sym typeface="Open Sans"/>
              </a:rPr>
              <a:t>utilize</a:t>
            </a:r>
            <a:r>
              <a:rPr lang="nl-NL" sz="2400" dirty="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the</a:t>
            </a:r>
            <a:r>
              <a:rPr lang="nl-NL" sz="2400" dirty="0" smtClean="0">
                <a:solidFill>
                  <a:schemeClr val="dk1"/>
                </a:solidFill>
                <a:latin typeface="Open Sans"/>
                <a:ea typeface="Open Sans"/>
                <a:cs typeface="Open Sans"/>
                <a:sym typeface="Open Sans"/>
              </a:rPr>
              <a:t> </a:t>
            </a:r>
            <a:r>
              <a:rPr lang="nl-NL" sz="2400" dirty="0" smtClean="0">
                <a:solidFill>
                  <a:schemeClr val="dk1"/>
                </a:solidFill>
                <a:latin typeface="Open Sans"/>
                <a:ea typeface="Open Sans"/>
                <a:cs typeface="Open Sans"/>
                <a:sym typeface="Open Sans"/>
                <a:hlinkClick r:id="rId6"/>
              </a:rPr>
              <a:t>PBL Tool </a:t>
            </a:r>
            <a:r>
              <a:rPr lang="nl-NL" sz="2400" dirty="0" err="1" smtClean="0">
                <a:solidFill>
                  <a:schemeClr val="dk1"/>
                </a:solidFill>
                <a:latin typeface="Open Sans"/>
                <a:ea typeface="Open Sans"/>
                <a:cs typeface="Open Sans"/>
                <a:sym typeface="Open Sans"/>
                <a:hlinkClick r:id="rId6"/>
              </a:rPr>
              <a:t>videos</a:t>
            </a:r>
            <a:r>
              <a:rPr lang="nl-NL" sz="2400" dirty="0" smtClean="0">
                <a:solidFill>
                  <a:schemeClr val="dk1"/>
                </a:solidFill>
                <a:latin typeface="Open Sans"/>
                <a:ea typeface="Open Sans"/>
                <a:cs typeface="Open Sans"/>
                <a:sym typeface="Open Sans"/>
              </a:rPr>
              <a:t>?</a:t>
            </a:r>
          </a:p>
          <a:p>
            <a:pPr lvl="0" algn="r"/>
            <a:r>
              <a:rPr lang="nl-NL" sz="2400" dirty="0" smtClean="0">
                <a:solidFill>
                  <a:schemeClr val="dk1"/>
                </a:solidFill>
                <a:latin typeface="Open Sans"/>
                <a:ea typeface="Open Sans"/>
                <a:cs typeface="Open Sans"/>
                <a:sym typeface="Open Sans"/>
              </a:rPr>
              <a:t>How </a:t>
            </a:r>
            <a:r>
              <a:rPr lang="nl-NL" sz="2400" dirty="0" err="1" smtClean="0">
                <a:solidFill>
                  <a:schemeClr val="dk1"/>
                </a:solidFill>
                <a:latin typeface="Open Sans"/>
                <a:ea typeface="Open Sans"/>
                <a:cs typeface="Open Sans"/>
                <a:sym typeface="Open Sans"/>
              </a:rPr>
              <a:t>can</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you</a:t>
            </a:r>
            <a:r>
              <a:rPr lang="nl-NL" sz="2400" dirty="0" smtClean="0">
                <a:solidFill>
                  <a:schemeClr val="dk1"/>
                </a:solidFill>
                <a:latin typeface="Open Sans"/>
                <a:ea typeface="Open Sans"/>
                <a:cs typeface="Open Sans"/>
                <a:sym typeface="Open Sans"/>
              </a:rPr>
              <a:t> </a:t>
            </a:r>
            <a:r>
              <a:rPr lang="nl-NL" sz="2400" dirty="0" err="1">
                <a:solidFill>
                  <a:schemeClr val="dk1"/>
                </a:solidFill>
                <a:latin typeface="Open Sans"/>
                <a:ea typeface="Open Sans"/>
                <a:cs typeface="Open Sans"/>
                <a:sym typeface="Open Sans"/>
              </a:rPr>
              <a:t>utilize</a:t>
            </a:r>
            <a:r>
              <a:rPr lang="nl-NL" sz="2400" dirty="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the</a:t>
            </a:r>
            <a:r>
              <a:rPr lang="nl-NL" sz="2400" dirty="0" smtClean="0">
                <a:solidFill>
                  <a:schemeClr val="dk1"/>
                </a:solidFill>
                <a:latin typeface="Open Sans"/>
                <a:ea typeface="Open Sans"/>
                <a:cs typeface="Open Sans"/>
                <a:sym typeface="Open Sans"/>
              </a:rPr>
              <a:t> </a:t>
            </a:r>
            <a:r>
              <a:rPr lang="nl-NL" sz="2400" dirty="0" smtClean="0">
                <a:solidFill>
                  <a:schemeClr val="dk1"/>
                </a:solidFill>
                <a:latin typeface="Open Sans"/>
                <a:ea typeface="Open Sans"/>
                <a:cs typeface="Open Sans"/>
                <a:sym typeface="Open Sans"/>
                <a:hlinkClick r:id="rId7"/>
              </a:rPr>
              <a:t>PBL MOOC </a:t>
            </a:r>
            <a:r>
              <a:rPr lang="nl-NL" sz="2400" dirty="0" err="1" smtClean="0">
                <a:solidFill>
                  <a:schemeClr val="dk1"/>
                </a:solidFill>
                <a:latin typeface="Open Sans"/>
                <a:ea typeface="Open Sans"/>
                <a:cs typeface="Open Sans"/>
                <a:sym typeface="Open Sans"/>
                <a:hlinkClick r:id="rId7"/>
              </a:rPr>
              <a:t>Workbook</a:t>
            </a:r>
            <a:r>
              <a:rPr lang="nl-NL" sz="2400" dirty="0" smtClean="0">
                <a:solidFill>
                  <a:schemeClr val="dk1"/>
                </a:solidFill>
                <a:latin typeface="Open Sans"/>
                <a:ea typeface="Open Sans"/>
                <a:cs typeface="Open Sans"/>
                <a:sym typeface="Open Sans"/>
              </a:rPr>
              <a:t>?</a:t>
            </a:r>
          </a:p>
          <a:p>
            <a:pPr lvl="0" algn="r"/>
            <a:r>
              <a:rPr lang="nl-NL" sz="2400" dirty="0" smtClean="0">
                <a:solidFill>
                  <a:schemeClr val="dk1"/>
                </a:solidFill>
                <a:latin typeface="Open Sans"/>
                <a:ea typeface="Open Sans"/>
                <a:cs typeface="Open Sans"/>
                <a:sym typeface="Open Sans"/>
              </a:rPr>
              <a:t>Start </a:t>
            </a:r>
            <a:r>
              <a:rPr lang="nl-NL" sz="2400" dirty="0" err="1" smtClean="0">
                <a:solidFill>
                  <a:schemeClr val="dk1"/>
                </a:solidFill>
                <a:latin typeface="Open Sans"/>
                <a:ea typeface="Open Sans"/>
                <a:cs typeface="Open Sans"/>
                <a:sym typeface="Open Sans"/>
              </a:rPr>
              <a:t>with</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drafting</a:t>
            </a:r>
            <a:r>
              <a:rPr lang="nl-NL" sz="2400" dirty="0" smtClean="0">
                <a:solidFill>
                  <a:schemeClr val="dk1"/>
                </a:solidFill>
                <a:latin typeface="Open Sans"/>
                <a:ea typeface="Open Sans"/>
                <a:cs typeface="Open Sans"/>
                <a:sym typeface="Open Sans"/>
              </a:rPr>
              <a:t> a </a:t>
            </a:r>
            <a:r>
              <a:rPr lang="nl-NL" sz="2400" dirty="0" err="1" smtClean="0">
                <a:solidFill>
                  <a:schemeClr val="dk1"/>
                </a:solidFill>
                <a:latin typeface="Open Sans"/>
                <a:ea typeface="Open Sans"/>
                <a:cs typeface="Open Sans"/>
                <a:sym typeface="Open Sans"/>
                <a:hlinkClick r:id="rId8"/>
              </a:rPr>
              <a:t>Lesson</a:t>
            </a:r>
            <a:r>
              <a:rPr lang="nl-NL" sz="2400" dirty="0" smtClean="0">
                <a:solidFill>
                  <a:schemeClr val="dk1"/>
                </a:solidFill>
                <a:latin typeface="Open Sans"/>
                <a:ea typeface="Open Sans"/>
                <a:cs typeface="Open Sans"/>
                <a:sym typeface="Open Sans"/>
                <a:hlinkClick r:id="rId8"/>
              </a:rPr>
              <a:t> Plan</a:t>
            </a:r>
            <a:endParaRPr lang="nl-NL" sz="2400" dirty="0" smtClean="0">
              <a:solidFill>
                <a:schemeClr val="dk1"/>
              </a:solidFill>
              <a:latin typeface="Open Sans"/>
              <a:ea typeface="Open Sans"/>
              <a:cs typeface="Open Sans"/>
              <a:sym typeface="Open Sans"/>
            </a:endParaRPr>
          </a:p>
          <a:p>
            <a:pPr marL="0" marR="0" lvl="0" indent="0" algn="r" rtl="0">
              <a:spcBef>
                <a:spcPts val="0"/>
              </a:spcBef>
              <a:spcAft>
                <a:spcPts val="0"/>
              </a:spcAft>
              <a:buNone/>
            </a:pPr>
            <a:endParaRPr sz="2400" b="0" i="0" u="none" strike="noStrike" cap="none" dirty="0">
              <a:solidFill>
                <a:schemeClr val="dk1"/>
              </a:solidFill>
              <a:latin typeface="Open Sans"/>
              <a:ea typeface="Open Sans"/>
              <a:cs typeface="Open Sans"/>
              <a:sym typeface="Open Sans"/>
            </a:endParaRPr>
          </a:p>
        </p:txBody>
      </p:sp>
      <p:pic>
        <p:nvPicPr>
          <p:cNvPr id="93" name="Google Shape;93;p3"/>
          <p:cNvPicPr preferRelativeResize="0"/>
          <p:nvPr/>
        </p:nvPicPr>
        <p:blipFill rotWithShape="1">
          <a:blip r:embed="rId9">
            <a:alphaModFix/>
          </a:blip>
          <a:srcRect b="14854"/>
          <a:stretch/>
        </p:blipFill>
        <p:spPr>
          <a:xfrm>
            <a:off x="8450445" y="657296"/>
            <a:ext cx="1599466" cy="1361884"/>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1" y="0"/>
            <a:ext cx="10733808" cy="1573822"/>
          </a:xfrm>
        </p:spPr>
        <p:txBody>
          <a:bodyPr>
            <a:normAutofit/>
          </a:bodyPr>
          <a:lstStyle/>
          <a:p>
            <a:r>
              <a:rPr lang="en-GB" dirty="0" smtClean="0"/>
              <a:t>Fill in the Constructive Alignment </a:t>
            </a:r>
            <a:r>
              <a:rPr lang="en-GB" dirty="0" smtClean="0"/>
              <a:t>Table</a:t>
            </a:r>
            <a:br>
              <a:rPr lang="en-GB" dirty="0" smtClean="0"/>
            </a:br>
            <a:r>
              <a:rPr lang="en-GB" dirty="0" smtClean="0"/>
              <a:t>for each class</a:t>
            </a:r>
            <a:endParaRPr lang="en-GB" dirty="0"/>
          </a:p>
        </p:txBody>
      </p:sp>
      <p:sp>
        <p:nvSpPr>
          <p:cNvPr id="3" name="Text Placeholder 2"/>
          <p:cNvSpPr>
            <a:spLocks noGrp="1"/>
          </p:cNvSpPr>
          <p:nvPr>
            <p:ph type="body" idx="1"/>
          </p:nvPr>
        </p:nvSpPr>
        <p:spPr>
          <a:xfrm>
            <a:off x="838200" y="4969762"/>
            <a:ext cx="10515600" cy="1638855"/>
          </a:xfrm>
        </p:spPr>
        <p:txBody>
          <a:bodyPr>
            <a:normAutofit fontScale="92500" lnSpcReduction="20000"/>
          </a:bodyPr>
          <a:lstStyle/>
          <a:p>
            <a:r>
              <a:rPr lang="en-GB" dirty="0" smtClean="0"/>
              <a:t>*What is a </a:t>
            </a:r>
            <a:r>
              <a:rPr lang="en-GB" dirty="0" smtClean="0">
                <a:hlinkClick r:id="rId2"/>
              </a:rPr>
              <a:t>Bloom Level</a:t>
            </a:r>
            <a:r>
              <a:rPr lang="en-GB" dirty="0" smtClean="0"/>
              <a:t>? </a:t>
            </a:r>
            <a:r>
              <a:rPr lang="en-GB" dirty="0" smtClean="0"/>
              <a:t>Overview of </a:t>
            </a:r>
            <a:r>
              <a:rPr lang="en-GB" dirty="0" smtClean="0">
                <a:hlinkClick r:id="rId3"/>
              </a:rPr>
              <a:t>Bloom’s Taxonomy</a:t>
            </a:r>
            <a:endParaRPr lang="en-GB" dirty="0" smtClean="0"/>
          </a:p>
          <a:p>
            <a:r>
              <a:rPr lang="en-GB" dirty="0" smtClean="0"/>
              <a:t>*What is </a:t>
            </a:r>
            <a:r>
              <a:rPr lang="en-GB" dirty="0" smtClean="0">
                <a:hlinkClick r:id="rId4"/>
              </a:rPr>
              <a:t>Constructive alignment</a:t>
            </a:r>
            <a:r>
              <a:rPr lang="en-GB" dirty="0" smtClean="0"/>
              <a:t>?</a:t>
            </a:r>
          </a:p>
          <a:p>
            <a:r>
              <a:rPr lang="en-GB" dirty="0" smtClean="0"/>
              <a:t>*What is </a:t>
            </a:r>
            <a:r>
              <a:rPr lang="en-GB" dirty="0" smtClean="0">
                <a:hlinkClick r:id="rId5"/>
              </a:rPr>
              <a:t>Formative and Summative assessment</a:t>
            </a:r>
            <a:r>
              <a:rPr lang="en-GB" dirty="0" smtClean="0"/>
              <a:t>?</a:t>
            </a:r>
          </a:p>
          <a:p>
            <a:r>
              <a:rPr lang="en-GB" dirty="0" smtClean="0"/>
              <a:t>*What is </a:t>
            </a:r>
            <a:r>
              <a:rPr lang="en-GB" dirty="0" smtClean="0">
                <a:hlinkClick r:id="rId6"/>
              </a:rPr>
              <a:t>Active Learning</a:t>
            </a:r>
            <a:r>
              <a:rPr lang="en-GB" dirty="0" smtClean="0"/>
              <a:t>? </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42951970"/>
              </p:ext>
            </p:extLst>
          </p:nvPr>
        </p:nvGraphicFramePr>
        <p:xfrm>
          <a:off x="558801" y="1573822"/>
          <a:ext cx="10515601" cy="3279079"/>
        </p:xfrm>
        <a:graphic>
          <a:graphicData uri="http://schemas.openxmlformats.org/drawingml/2006/table">
            <a:tbl>
              <a:tblPr firstRow="1" firstCol="1" bandRow="1">
                <a:tableStyleId>{D7AC3CCA-C797-4891-BE02-D94E43425B78}</a:tableStyleId>
              </a:tblPr>
              <a:tblGrid>
                <a:gridCol w="984260">
                  <a:extLst>
                    <a:ext uri="{9D8B030D-6E8A-4147-A177-3AD203B41FA5}">
                      <a16:colId xmlns:a16="http://schemas.microsoft.com/office/drawing/2014/main" val="3829853345"/>
                    </a:ext>
                  </a:extLst>
                </a:gridCol>
                <a:gridCol w="1413297">
                  <a:extLst>
                    <a:ext uri="{9D8B030D-6E8A-4147-A177-3AD203B41FA5}">
                      <a16:colId xmlns:a16="http://schemas.microsoft.com/office/drawing/2014/main" val="1747743840"/>
                    </a:ext>
                  </a:extLst>
                </a:gridCol>
                <a:gridCol w="2151492">
                  <a:extLst>
                    <a:ext uri="{9D8B030D-6E8A-4147-A177-3AD203B41FA5}">
                      <a16:colId xmlns:a16="http://schemas.microsoft.com/office/drawing/2014/main" val="3674924955"/>
                    </a:ext>
                  </a:extLst>
                </a:gridCol>
                <a:gridCol w="2151492">
                  <a:extLst>
                    <a:ext uri="{9D8B030D-6E8A-4147-A177-3AD203B41FA5}">
                      <a16:colId xmlns:a16="http://schemas.microsoft.com/office/drawing/2014/main" val="1875338116"/>
                    </a:ext>
                  </a:extLst>
                </a:gridCol>
                <a:gridCol w="2151492">
                  <a:extLst>
                    <a:ext uri="{9D8B030D-6E8A-4147-A177-3AD203B41FA5}">
                      <a16:colId xmlns:a16="http://schemas.microsoft.com/office/drawing/2014/main" val="3239364405"/>
                    </a:ext>
                  </a:extLst>
                </a:gridCol>
                <a:gridCol w="1663568">
                  <a:extLst>
                    <a:ext uri="{9D8B030D-6E8A-4147-A177-3AD203B41FA5}">
                      <a16:colId xmlns:a16="http://schemas.microsoft.com/office/drawing/2014/main" val="703947855"/>
                    </a:ext>
                  </a:extLst>
                </a:gridCol>
              </a:tblGrid>
              <a:tr h="391414">
                <a:tc>
                  <a:txBody>
                    <a:bodyPr/>
                    <a:lstStyle/>
                    <a:p>
                      <a:pPr algn="ctr">
                        <a:lnSpc>
                          <a:spcPct val="107000"/>
                        </a:lnSpc>
                        <a:spcBef>
                          <a:spcPts val="600"/>
                        </a:spcBef>
                        <a:spcAft>
                          <a:spcPts val="600"/>
                        </a:spcAft>
                      </a:pPr>
                      <a:r>
                        <a:rPr lang="en-GB" sz="1200" dirty="0">
                          <a:effectLst/>
                        </a:rPr>
                        <a:t>Learning Objectives</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Bef>
                          <a:spcPts val="600"/>
                        </a:spcBef>
                        <a:spcAft>
                          <a:spcPts val="600"/>
                        </a:spcAft>
                      </a:pPr>
                      <a:r>
                        <a:rPr lang="en-GB" sz="1200">
                          <a:effectLst/>
                        </a:rPr>
                        <a:t>Bloom Level</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Bef>
                          <a:spcPts val="600"/>
                        </a:spcBef>
                        <a:spcAft>
                          <a:spcPts val="600"/>
                        </a:spcAft>
                      </a:pPr>
                      <a:r>
                        <a:rPr lang="en-GB" sz="1200">
                          <a:effectLst/>
                        </a:rPr>
                        <a:t>Teaching/Learning Activities</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Bef>
                          <a:spcPts val="600"/>
                        </a:spcBef>
                        <a:spcAft>
                          <a:spcPts val="600"/>
                        </a:spcAft>
                      </a:pPr>
                      <a:r>
                        <a:rPr lang="en-GB" sz="1200">
                          <a:effectLst/>
                        </a:rPr>
                        <a:t>Formative Assessment</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Bef>
                          <a:spcPts val="600"/>
                        </a:spcBef>
                        <a:spcAft>
                          <a:spcPts val="600"/>
                        </a:spcAft>
                      </a:pPr>
                      <a:r>
                        <a:rPr lang="en-GB" sz="1200">
                          <a:effectLst/>
                        </a:rPr>
                        <a:t>Summative Assessment</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Bef>
                          <a:spcPts val="600"/>
                        </a:spcBef>
                        <a:spcAft>
                          <a:spcPts val="600"/>
                        </a:spcAft>
                      </a:pPr>
                      <a:r>
                        <a:rPr lang="en-GB" sz="1200">
                          <a:effectLst/>
                        </a:rPr>
                        <a:t>Allocated time</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73662920"/>
                  </a:ext>
                </a:extLst>
              </a:tr>
              <a:tr h="179388">
                <a:tc>
                  <a:txBody>
                    <a:bodyPr/>
                    <a:lstStyle/>
                    <a:p>
                      <a:pPr>
                        <a:lnSpc>
                          <a:spcPct val="107000"/>
                        </a:lnSpc>
                        <a:spcBef>
                          <a:spcPts val="600"/>
                        </a:spcBef>
                        <a:spcAft>
                          <a:spcPts val="600"/>
                        </a:spcAft>
                      </a:pPr>
                      <a:r>
                        <a:rPr lang="en-GB" sz="1100">
                          <a:effectLst/>
                        </a:rPr>
                        <a:t>LO1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dirty="0">
                          <a:effectLst/>
                        </a:rPr>
                        <a:t> </a:t>
                      </a:r>
                      <a:endParaRPr lang="en-GB" sz="1100" dirty="0" smtClean="0">
                        <a:effectLst/>
                      </a:endParaRPr>
                    </a:p>
                    <a:p>
                      <a:pPr>
                        <a:lnSpc>
                          <a:spcPct val="107000"/>
                        </a:lnSpc>
                        <a:spcBef>
                          <a:spcPts val="600"/>
                        </a:spcBef>
                        <a:spcAft>
                          <a:spcPts val="600"/>
                        </a:spcAft>
                      </a:pPr>
                      <a:endParaRPr lang="en-GB" sz="1100" dirty="0" smtClean="0">
                        <a:effectLst/>
                      </a:endParaRPr>
                    </a:p>
                    <a:p>
                      <a:pPr>
                        <a:lnSpc>
                          <a:spcPct val="107000"/>
                        </a:lnSpc>
                        <a:spcBef>
                          <a:spcPts val="600"/>
                        </a:spcBef>
                        <a:spcAft>
                          <a:spcPts val="60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3506267"/>
                  </a:ext>
                </a:extLst>
              </a:tr>
              <a:tr h="179388">
                <a:tc>
                  <a:txBody>
                    <a:bodyPr/>
                    <a:lstStyle/>
                    <a:p>
                      <a:pPr>
                        <a:lnSpc>
                          <a:spcPct val="107000"/>
                        </a:lnSpc>
                        <a:spcBef>
                          <a:spcPts val="600"/>
                        </a:spcBef>
                        <a:spcAft>
                          <a:spcPts val="600"/>
                        </a:spcAft>
                      </a:pPr>
                      <a:r>
                        <a:rPr lang="en-GB" sz="1100">
                          <a:effectLst/>
                        </a:rPr>
                        <a:t>LO2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dirty="0">
                          <a:effectLst/>
                        </a:rPr>
                        <a:t> </a:t>
                      </a:r>
                      <a:endParaRPr lang="en-GB" sz="1100" dirty="0" smtClean="0">
                        <a:effectLst/>
                      </a:endParaRPr>
                    </a:p>
                    <a:p>
                      <a:pPr>
                        <a:lnSpc>
                          <a:spcPct val="107000"/>
                        </a:lnSpc>
                        <a:spcBef>
                          <a:spcPts val="600"/>
                        </a:spcBef>
                        <a:spcAft>
                          <a:spcPts val="600"/>
                        </a:spcAft>
                      </a:pPr>
                      <a:endParaRPr lang="en-GB" sz="1100" dirty="0" smtClean="0">
                        <a:effectLst/>
                      </a:endParaRPr>
                    </a:p>
                    <a:p>
                      <a:pPr>
                        <a:lnSpc>
                          <a:spcPct val="107000"/>
                        </a:lnSpc>
                        <a:spcBef>
                          <a:spcPts val="600"/>
                        </a:spcBef>
                        <a:spcAft>
                          <a:spcPts val="60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20208155"/>
                  </a:ext>
                </a:extLst>
              </a:tr>
              <a:tr h="179388">
                <a:tc>
                  <a:txBody>
                    <a:bodyPr/>
                    <a:lstStyle/>
                    <a:p>
                      <a:pPr>
                        <a:lnSpc>
                          <a:spcPct val="107000"/>
                        </a:lnSpc>
                        <a:spcBef>
                          <a:spcPts val="600"/>
                        </a:spcBef>
                        <a:spcAft>
                          <a:spcPts val="600"/>
                        </a:spcAft>
                      </a:pPr>
                      <a:r>
                        <a:rPr lang="en-GB" sz="1100">
                          <a:effectLst/>
                        </a:rPr>
                        <a:t>LO3</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dirty="0">
                          <a:effectLst/>
                        </a:rPr>
                        <a:t> </a:t>
                      </a:r>
                      <a:endParaRPr lang="en-GB" sz="1100" dirty="0" smtClean="0">
                        <a:effectLst/>
                      </a:endParaRPr>
                    </a:p>
                    <a:p>
                      <a:pPr>
                        <a:lnSpc>
                          <a:spcPct val="107000"/>
                        </a:lnSpc>
                        <a:spcBef>
                          <a:spcPts val="600"/>
                        </a:spcBef>
                        <a:spcAft>
                          <a:spcPts val="600"/>
                        </a:spcAft>
                      </a:pPr>
                      <a:endParaRPr lang="en-GB" sz="1100" dirty="0" smtClean="0">
                        <a:effectLst/>
                      </a:endParaRPr>
                    </a:p>
                    <a:p>
                      <a:pPr>
                        <a:lnSpc>
                          <a:spcPct val="107000"/>
                        </a:lnSpc>
                        <a:spcBef>
                          <a:spcPts val="600"/>
                        </a:spcBef>
                        <a:spcAft>
                          <a:spcPts val="600"/>
                        </a:spcAft>
                      </a:pP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66694248"/>
                  </a:ext>
                </a:extLst>
              </a:tr>
              <a:tr h="179388">
                <a:tc>
                  <a:txBody>
                    <a:bodyPr/>
                    <a:lstStyle/>
                    <a:p>
                      <a:pPr>
                        <a:lnSpc>
                          <a:spcPct val="107000"/>
                        </a:lnSpc>
                        <a:spcBef>
                          <a:spcPts val="600"/>
                        </a:spcBef>
                        <a:spcAft>
                          <a:spcPts val="600"/>
                        </a:spcAft>
                      </a:pPr>
                      <a:r>
                        <a:rPr lang="en-GB" sz="1100">
                          <a:effectLst/>
                        </a:rPr>
                        <a:t>…</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8097273"/>
                  </a:ext>
                </a:extLst>
              </a:tr>
              <a:tr h="179388">
                <a:tc>
                  <a:txBody>
                    <a:bodyPr/>
                    <a:lstStyle/>
                    <a:p>
                      <a:pPr>
                        <a:lnSpc>
                          <a:spcPct val="107000"/>
                        </a:lnSpc>
                        <a:spcBef>
                          <a:spcPts val="600"/>
                        </a:spcBef>
                        <a:spcAft>
                          <a:spcPts val="600"/>
                        </a:spcAft>
                      </a:pPr>
                      <a:r>
                        <a:rPr lang="en-GB"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a:effectLst/>
                        </a:rPr>
                        <a:t>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600"/>
                        </a:spcBef>
                        <a:spcAft>
                          <a:spcPts val="600"/>
                        </a:spcAft>
                      </a:pPr>
                      <a:r>
                        <a:rPr lang="en-GB" sz="1100" dirty="0">
                          <a:effectLst/>
                        </a:rPr>
                        <a:t> </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9905295"/>
                  </a:ext>
                </a:extLst>
              </a:tr>
            </a:tbl>
          </a:graphicData>
        </a:graphic>
      </p:graphicFrame>
    </p:spTree>
    <p:extLst>
      <p:ext uri="{BB962C8B-B14F-4D97-AF65-F5344CB8AC3E}">
        <p14:creationId xmlns:p14="http://schemas.microsoft.com/office/powerpoint/2010/main" val="4180735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90" name="Google Shape;90;p3"/>
          <p:cNvSpPr txBox="1"/>
          <p:nvPr/>
        </p:nvSpPr>
        <p:spPr>
          <a:xfrm>
            <a:off x="1479123" y="922760"/>
            <a:ext cx="6719610" cy="83095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nl-NL" sz="4800" b="0" i="0" u="none" strike="noStrike" cap="none" dirty="0" err="1" smtClean="0">
                <a:solidFill>
                  <a:schemeClr val="dk1"/>
                </a:solidFill>
                <a:latin typeface="Open Sans"/>
                <a:ea typeface="Open Sans"/>
                <a:cs typeface="Open Sans"/>
                <a:sym typeface="Open Sans"/>
              </a:rPr>
              <a:t>Teach</a:t>
            </a:r>
            <a:endParaRPr sz="4800" b="0" i="0" u="none" strike="noStrike" cap="none" dirty="0">
              <a:solidFill>
                <a:schemeClr val="dk1"/>
              </a:solidFill>
              <a:latin typeface="Open Sans"/>
              <a:ea typeface="Open Sans"/>
              <a:cs typeface="Open Sans"/>
              <a:sym typeface="Open Sans"/>
            </a:endParaRPr>
          </a:p>
        </p:txBody>
      </p:sp>
      <p:sp>
        <p:nvSpPr>
          <p:cNvPr id="91" name="Google Shape;91;p3"/>
          <p:cNvSpPr txBox="1"/>
          <p:nvPr/>
        </p:nvSpPr>
        <p:spPr>
          <a:xfrm>
            <a:off x="976741" y="2880741"/>
            <a:ext cx="6477003" cy="156962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nl-NL" sz="2400" b="0" i="0" u="none" strike="noStrike" cap="none" dirty="0" smtClean="0">
                <a:solidFill>
                  <a:schemeClr val="dk1"/>
                </a:solidFill>
                <a:latin typeface="Open Sans"/>
                <a:ea typeface="Open Sans"/>
                <a:cs typeface="Open Sans"/>
                <a:sym typeface="Open Sans"/>
              </a:rPr>
              <a:t>How </a:t>
            </a:r>
            <a:r>
              <a:rPr lang="nl-NL" sz="2400" b="0" i="0" u="none" strike="noStrike" cap="none" dirty="0" err="1" smtClean="0">
                <a:solidFill>
                  <a:schemeClr val="dk1"/>
                </a:solidFill>
                <a:latin typeface="Open Sans"/>
                <a:ea typeface="Open Sans"/>
                <a:cs typeface="Open Sans"/>
                <a:sym typeface="Open Sans"/>
              </a:rPr>
              <a:t>to</a:t>
            </a:r>
            <a:r>
              <a:rPr lang="nl-NL" sz="2400" b="0" i="0" u="none" strike="noStrike" cap="none" dirty="0" smtClean="0">
                <a:solidFill>
                  <a:schemeClr val="dk1"/>
                </a:solidFill>
                <a:latin typeface="Open Sans"/>
                <a:ea typeface="Open Sans"/>
                <a:cs typeface="Open Sans"/>
                <a:sym typeface="Open Sans"/>
              </a:rPr>
              <a:t> </a:t>
            </a:r>
            <a:r>
              <a:rPr lang="nl-NL" sz="2400" b="0" i="0" u="none" strike="noStrike" cap="none" dirty="0" err="1" smtClean="0">
                <a:solidFill>
                  <a:schemeClr val="dk1"/>
                </a:solidFill>
                <a:latin typeface="Open Sans"/>
                <a:ea typeface="Open Sans"/>
                <a:cs typeface="Open Sans"/>
                <a:sym typeface="Open Sans"/>
              </a:rPr>
              <a:t>engage</a:t>
            </a:r>
            <a:r>
              <a:rPr lang="nl-NL" sz="2400" b="0" i="0" u="none" strike="noStrike" cap="none" dirty="0" smtClean="0">
                <a:solidFill>
                  <a:schemeClr val="dk1"/>
                </a:solidFill>
                <a:latin typeface="Open Sans"/>
                <a:ea typeface="Open Sans"/>
                <a:cs typeface="Open Sans"/>
                <a:sym typeface="Open Sans"/>
              </a:rPr>
              <a:t> </a:t>
            </a:r>
            <a:r>
              <a:rPr lang="nl-NL" sz="2400" b="0" i="0" u="none" strike="noStrike" cap="none" dirty="0" err="1" smtClean="0">
                <a:solidFill>
                  <a:schemeClr val="dk1"/>
                </a:solidFill>
                <a:latin typeface="Open Sans"/>
                <a:ea typeface="Open Sans"/>
                <a:cs typeface="Open Sans"/>
                <a:sym typeface="Open Sans"/>
              </a:rPr>
              <a:t>your</a:t>
            </a:r>
            <a:r>
              <a:rPr lang="nl-NL" sz="2400" b="0" i="0" u="none" strike="noStrike" cap="none" dirty="0" smtClean="0">
                <a:solidFill>
                  <a:schemeClr val="dk1"/>
                </a:solidFill>
                <a:latin typeface="Open Sans"/>
                <a:ea typeface="Open Sans"/>
                <a:cs typeface="Open Sans"/>
                <a:sym typeface="Open Sans"/>
              </a:rPr>
              <a:t> </a:t>
            </a:r>
            <a:r>
              <a:rPr lang="nl-NL" sz="2400" b="0" i="0" u="none" strike="noStrike" cap="none" dirty="0" err="1" smtClean="0">
                <a:solidFill>
                  <a:schemeClr val="dk1"/>
                </a:solidFill>
                <a:latin typeface="Open Sans"/>
                <a:ea typeface="Open Sans"/>
                <a:cs typeface="Open Sans"/>
                <a:sym typeface="Open Sans"/>
              </a:rPr>
              <a:t>students</a:t>
            </a:r>
            <a:r>
              <a:rPr lang="nl-NL" sz="2400" b="0" i="0" u="none" strike="noStrike" cap="none" dirty="0" smtClean="0">
                <a:solidFill>
                  <a:schemeClr val="dk1"/>
                </a:solidFill>
                <a:latin typeface="Open Sans"/>
                <a:ea typeface="Open Sans"/>
                <a:cs typeface="Open Sans"/>
                <a:sym typeface="Open Sans"/>
              </a:rPr>
              <a:t>: </a:t>
            </a:r>
            <a:r>
              <a:rPr lang="nl-NL" sz="2400" b="0" i="0" u="none" strike="noStrike" cap="none" dirty="0" smtClean="0">
                <a:solidFill>
                  <a:schemeClr val="dk1"/>
                </a:solidFill>
                <a:latin typeface="Open Sans"/>
                <a:ea typeface="Open Sans"/>
                <a:cs typeface="Open Sans"/>
                <a:sym typeface="Open Sans"/>
                <a:hlinkClick r:id="rId3"/>
              </a:rPr>
              <a:t>10 </a:t>
            </a:r>
            <a:r>
              <a:rPr lang="nl-NL" sz="2400" b="0" i="0" u="none" strike="noStrike" cap="none" dirty="0" err="1" smtClean="0">
                <a:solidFill>
                  <a:schemeClr val="dk1"/>
                </a:solidFill>
                <a:latin typeface="Open Sans"/>
                <a:ea typeface="Open Sans"/>
                <a:cs typeface="Open Sans"/>
                <a:sym typeface="Open Sans"/>
                <a:hlinkClick r:id="rId3"/>
              </a:rPr>
              <a:t>ways</a:t>
            </a:r>
            <a:endParaRPr lang="nl-NL" sz="2400" b="0" i="0" u="none" strike="noStrike" cap="none" dirty="0" smtClean="0">
              <a:solidFill>
                <a:schemeClr val="dk1"/>
              </a:solidFill>
              <a:latin typeface="Open Sans"/>
              <a:ea typeface="Open Sans"/>
              <a:cs typeface="Open Sans"/>
              <a:sym typeface="Open Sans"/>
            </a:endParaRPr>
          </a:p>
          <a:p>
            <a:pPr marL="0" marR="0" lvl="0" indent="0" algn="r" rtl="0">
              <a:spcBef>
                <a:spcPts val="0"/>
              </a:spcBef>
              <a:spcAft>
                <a:spcPts val="0"/>
              </a:spcAft>
              <a:buNone/>
            </a:pPr>
            <a:endParaRPr lang="nl-NL" sz="2400" dirty="0">
              <a:solidFill>
                <a:schemeClr val="dk1"/>
              </a:solidFill>
              <a:latin typeface="Open Sans"/>
              <a:ea typeface="Open Sans"/>
              <a:cs typeface="Open Sans"/>
              <a:sym typeface="Open Sans"/>
            </a:endParaRPr>
          </a:p>
          <a:p>
            <a:pPr marL="0" marR="0" lvl="0" indent="0" algn="r" rtl="0">
              <a:spcBef>
                <a:spcPts val="0"/>
              </a:spcBef>
              <a:spcAft>
                <a:spcPts val="0"/>
              </a:spcAft>
              <a:buNone/>
            </a:pPr>
            <a:r>
              <a:rPr lang="nl-NL" sz="2400" b="0" i="0" u="none" strike="noStrike" cap="none" dirty="0" smtClean="0">
                <a:solidFill>
                  <a:schemeClr val="dk1"/>
                </a:solidFill>
                <a:latin typeface="Open Sans"/>
                <a:ea typeface="Open Sans"/>
                <a:cs typeface="Open Sans"/>
                <a:sym typeface="Open Sans"/>
                <a:hlinkClick r:id="rId4"/>
              </a:rPr>
              <a:t>Interactive </a:t>
            </a:r>
            <a:r>
              <a:rPr lang="nl-NL" sz="2400" b="0" i="0" u="none" strike="noStrike" cap="none" dirty="0" err="1" smtClean="0">
                <a:solidFill>
                  <a:schemeClr val="dk1"/>
                </a:solidFill>
                <a:latin typeface="Open Sans"/>
                <a:ea typeface="Open Sans"/>
                <a:cs typeface="Open Sans"/>
                <a:sym typeface="Open Sans"/>
                <a:hlinkClick r:id="rId4"/>
              </a:rPr>
              <a:t>methods</a:t>
            </a:r>
            <a:r>
              <a:rPr lang="nl-NL" sz="2400" b="0" i="0" u="none" strike="noStrike" cap="none" dirty="0" smtClean="0">
                <a:solidFill>
                  <a:schemeClr val="dk1"/>
                </a:solidFill>
                <a:latin typeface="Open Sans"/>
                <a:ea typeface="Open Sans"/>
                <a:cs typeface="Open Sans"/>
                <a:sym typeface="Open Sans"/>
                <a:hlinkClick r:id="rId4"/>
              </a:rPr>
              <a:t> </a:t>
            </a:r>
            <a:r>
              <a:rPr lang="nl-NL" sz="2400" b="0" i="0" u="none" strike="noStrike" cap="none" dirty="0" err="1" smtClean="0">
                <a:solidFill>
                  <a:schemeClr val="dk1"/>
                </a:solidFill>
                <a:latin typeface="Open Sans"/>
                <a:ea typeface="Open Sans"/>
                <a:cs typeface="Open Sans"/>
                <a:sym typeface="Open Sans"/>
              </a:rPr>
              <a:t>when</a:t>
            </a:r>
            <a:r>
              <a:rPr lang="nl-NL" sz="2400" b="0" i="0" u="none" strike="noStrike" cap="none" dirty="0" smtClean="0">
                <a:solidFill>
                  <a:schemeClr val="dk1"/>
                </a:solidFill>
                <a:latin typeface="Open Sans"/>
                <a:ea typeface="Open Sans"/>
                <a:cs typeface="Open Sans"/>
                <a:sym typeface="Open Sans"/>
              </a:rPr>
              <a:t> teaching</a:t>
            </a:r>
          </a:p>
          <a:p>
            <a:pPr marL="0" marR="0" lvl="0" indent="0" algn="r" rtl="0">
              <a:spcBef>
                <a:spcPts val="0"/>
              </a:spcBef>
              <a:spcAft>
                <a:spcPts val="0"/>
              </a:spcAft>
              <a:buNone/>
            </a:pPr>
            <a:endParaRPr sz="2400" b="0" i="0" u="none" strike="noStrike" cap="none" dirty="0">
              <a:solidFill>
                <a:schemeClr val="dk1"/>
              </a:solidFill>
              <a:latin typeface="Open Sans"/>
              <a:ea typeface="Open Sans"/>
              <a:cs typeface="Open Sans"/>
              <a:sym typeface="Open Sans"/>
            </a:endParaRPr>
          </a:p>
        </p:txBody>
      </p:sp>
      <p:pic>
        <p:nvPicPr>
          <p:cNvPr id="9" name="Google Shape;88;p3"/>
          <p:cNvPicPr preferRelativeResize="0"/>
          <p:nvPr/>
        </p:nvPicPr>
        <p:blipFill rotWithShape="1">
          <a:blip r:embed="rId5">
            <a:alphaModFix/>
          </a:blip>
          <a:srcRect b="13450"/>
          <a:stretch/>
        </p:blipFill>
        <p:spPr>
          <a:xfrm>
            <a:off x="8287037" y="557466"/>
            <a:ext cx="1573528" cy="1361884"/>
          </a:xfrm>
          <a:prstGeom prst="rect">
            <a:avLst/>
          </a:prstGeom>
          <a:noFill/>
          <a:ln>
            <a:noFill/>
          </a:ln>
        </p:spPr>
      </p:pic>
    </p:spTree>
    <p:extLst>
      <p:ext uri="{BB962C8B-B14F-4D97-AF65-F5344CB8AC3E}">
        <p14:creationId xmlns:p14="http://schemas.microsoft.com/office/powerpoint/2010/main" val="17648160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90" name="Google Shape;90;p3"/>
          <p:cNvSpPr txBox="1"/>
          <p:nvPr/>
        </p:nvSpPr>
        <p:spPr>
          <a:xfrm>
            <a:off x="1479123" y="922760"/>
            <a:ext cx="6719610" cy="83095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nl-NL" sz="4800" b="0" i="0" u="none" strike="noStrike" cap="none" dirty="0" err="1" smtClean="0">
                <a:solidFill>
                  <a:schemeClr val="dk1"/>
                </a:solidFill>
                <a:latin typeface="Open Sans"/>
                <a:ea typeface="Open Sans"/>
                <a:cs typeface="Open Sans"/>
                <a:sym typeface="Open Sans"/>
              </a:rPr>
              <a:t>Supervise</a:t>
            </a:r>
            <a:endParaRPr sz="4800" b="0" i="0" u="none" strike="noStrike" cap="none" dirty="0">
              <a:solidFill>
                <a:schemeClr val="dk1"/>
              </a:solidFill>
              <a:latin typeface="Open Sans"/>
              <a:ea typeface="Open Sans"/>
              <a:cs typeface="Open Sans"/>
              <a:sym typeface="Open Sans"/>
            </a:endParaRPr>
          </a:p>
        </p:txBody>
      </p:sp>
      <p:sp>
        <p:nvSpPr>
          <p:cNvPr id="91" name="Google Shape;91;p3"/>
          <p:cNvSpPr txBox="1"/>
          <p:nvPr/>
        </p:nvSpPr>
        <p:spPr>
          <a:xfrm>
            <a:off x="1706415" y="2853032"/>
            <a:ext cx="8472058" cy="120028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nl-NL" sz="2400" b="0" i="0" u="none" strike="noStrike" cap="none" dirty="0" smtClean="0">
                <a:solidFill>
                  <a:schemeClr val="dk1"/>
                </a:solidFill>
                <a:latin typeface="Open Sans"/>
                <a:ea typeface="Open Sans"/>
                <a:cs typeface="Open Sans"/>
                <a:sym typeface="Open Sans"/>
              </a:rPr>
              <a:t>How </a:t>
            </a:r>
            <a:r>
              <a:rPr lang="nl-NL" sz="2400" b="0" i="0" u="none" strike="noStrike" cap="none" dirty="0" err="1" smtClean="0">
                <a:solidFill>
                  <a:schemeClr val="dk1"/>
                </a:solidFill>
                <a:latin typeface="Open Sans"/>
                <a:ea typeface="Open Sans"/>
                <a:cs typeface="Open Sans"/>
                <a:sym typeface="Open Sans"/>
              </a:rPr>
              <a:t>to</a:t>
            </a:r>
            <a:r>
              <a:rPr lang="nl-NL" sz="2400" b="0" i="0" u="none" strike="noStrike" cap="none" dirty="0" smtClean="0">
                <a:solidFill>
                  <a:schemeClr val="dk1"/>
                </a:solidFill>
                <a:latin typeface="Open Sans"/>
                <a:ea typeface="Open Sans"/>
                <a:cs typeface="Open Sans"/>
                <a:sym typeface="Open Sans"/>
              </a:rPr>
              <a:t> </a:t>
            </a:r>
            <a:r>
              <a:rPr lang="nl-NL" sz="2400" b="0" i="0" u="none" strike="noStrike" cap="none" dirty="0" err="1" smtClean="0">
                <a:solidFill>
                  <a:schemeClr val="dk1"/>
                </a:solidFill>
                <a:latin typeface="Open Sans"/>
                <a:ea typeface="Open Sans"/>
                <a:cs typeface="Open Sans"/>
                <a:sym typeface="Open Sans"/>
              </a:rPr>
              <a:t>motivate</a:t>
            </a:r>
            <a:r>
              <a:rPr lang="nl-NL" sz="2400" b="0" i="0" u="none" strike="noStrike" cap="none" dirty="0" smtClean="0">
                <a:solidFill>
                  <a:schemeClr val="dk1"/>
                </a:solidFill>
                <a:latin typeface="Open Sans"/>
                <a:ea typeface="Open Sans"/>
                <a:cs typeface="Open Sans"/>
                <a:sym typeface="Open Sans"/>
              </a:rPr>
              <a:t> </a:t>
            </a:r>
            <a:r>
              <a:rPr lang="nl-NL" sz="2400" b="0" i="0" u="none" strike="noStrike" cap="none" dirty="0" err="1" smtClean="0">
                <a:solidFill>
                  <a:schemeClr val="dk1"/>
                </a:solidFill>
                <a:latin typeface="Open Sans"/>
                <a:ea typeface="Open Sans"/>
                <a:cs typeface="Open Sans"/>
                <a:sym typeface="Open Sans"/>
              </a:rPr>
              <a:t>students</a:t>
            </a:r>
            <a:r>
              <a:rPr lang="nl-NL" sz="2400" b="0" i="0" u="none" strike="noStrike" cap="none" dirty="0" smtClean="0">
                <a:solidFill>
                  <a:schemeClr val="dk1"/>
                </a:solidFill>
                <a:latin typeface="Open Sans"/>
                <a:ea typeface="Open Sans"/>
                <a:cs typeface="Open Sans"/>
                <a:sym typeface="Open Sans"/>
              </a:rPr>
              <a:t> </a:t>
            </a:r>
            <a:r>
              <a:rPr lang="nl-NL" sz="2400" b="0" i="0" u="none" strike="noStrike" cap="none" dirty="0" smtClean="0">
                <a:solidFill>
                  <a:schemeClr val="dk1"/>
                </a:solidFill>
                <a:latin typeface="Open Sans"/>
                <a:ea typeface="Open Sans"/>
                <a:cs typeface="Open Sans"/>
                <a:sym typeface="Open Sans"/>
                <a:hlinkClick r:id="rId3"/>
              </a:rPr>
              <a:t>(ARCS model)</a:t>
            </a:r>
            <a:endParaRPr lang="nl-NL" sz="2400" b="0" i="0" u="none" strike="noStrike" cap="none" dirty="0" smtClean="0">
              <a:solidFill>
                <a:schemeClr val="dk1"/>
              </a:solidFill>
              <a:latin typeface="Open Sans"/>
              <a:ea typeface="Open Sans"/>
              <a:cs typeface="Open Sans"/>
              <a:sym typeface="Open Sans"/>
            </a:endParaRPr>
          </a:p>
          <a:p>
            <a:pPr marL="0" marR="0" lvl="0" indent="0" algn="r" rtl="0">
              <a:spcBef>
                <a:spcPts val="0"/>
              </a:spcBef>
              <a:spcAft>
                <a:spcPts val="0"/>
              </a:spcAft>
              <a:buNone/>
            </a:pPr>
            <a:endParaRPr lang="nl-NL" sz="2400" dirty="0" smtClean="0">
              <a:solidFill>
                <a:schemeClr val="dk1"/>
              </a:solidFill>
              <a:latin typeface="Open Sans"/>
              <a:ea typeface="Open Sans"/>
              <a:cs typeface="Open Sans"/>
              <a:sym typeface="Open Sans"/>
            </a:endParaRPr>
          </a:p>
          <a:p>
            <a:pPr marL="0" marR="0" lvl="0" indent="0" algn="r" rtl="0">
              <a:spcBef>
                <a:spcPts val="0"/>
              </a:spcBef>
              <a:spcAft>
                <a:spcPts val="0"/>
              </a:spcAft>
              <a:buNone/>
            </a:pPr>
            <a:r>
              <a:rPr lang="nl-NL" sz="2400" dirty="0" smtClean="0">
                <a:solidFill>
                  <a:schemeClr val="dk1"/>
                </a:solidFill>
                <a:latin typeface="Open Sans"/>
                <a:ea typeface="Open Sans"/>
                <a:cs typeface="Open Sans"/>
                <a:sym typeface="Open Sans"/>
              </a:rPr>
              <a:t>How </a:t>
            </a:r>
            <a:r>
              <a:rPr lang="nl-NL" sz="2400" dirty="0" err="1" smtClean="0">
                <a:solidFill>
                  <a:schemeClr val="dk1"/>
                </a:solidFill>
                <a:latin typeface="Open Sans"/>
                <a:ea typeface="Open Sans"/>
                <a:cs typeface="Open Sans"/>
                <a:sym typeface="Open Sans"/>
              </a:rPr>
              <a:t>to</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rPr>
              <a:t>give</a:t>
            </a:r>
            <a:r>
              <a:rPr lang="nl-NL" sz="2400" dirty="0" smtClean="0">
                <a:solidFill>
                  <a:schemeClr val="dk1"/>
                </a:solidFill>
                <a:latin typeface="Open Sans"/>
                <a:ea typeface="Open Sans"/>
                <a:cs typeface="Open Sans"/>
                <a:sym typeface="Open Sans"/>
              </a:rPr>
              <a:t> </a:t>
            </a:r>
            <a:r>
              <a:rPr lang="nl-NL" sz="2400" dirty="0" err="1" smtClean="0">
                <a:solidFill>
                  <a:schemeClr val="dk1"/>
                </a:solidFill>
                <a:latin typeface="Open Sans"/>
                <a:ea typeface="Open Sans"/>
                <a:cs typeface="Open Sans"/>
                <a:sym typeface="Open Sans"/>
                <a:hlinkClick r:id="rId4"/>
              </a:rPr>
              <a:t>effective</a:t>
            </a:r>
            <a:r>
              <a:rPr lang="nl-NL" sz="2400" dirty="0" smtClean="0">
                <a:solidFill>
                  <a:schemeClr val="dk1"/>
                </a:solidFill>
                <a:latin typeface="Open Sans"/>
                <a:ea typeface="Open Sans"/>
                <a:cs typeface="Open Sans"/>
                <a:sym typeface="Open Sans"/>
                <a:hlinkClick r:id="rId4"/>
              </a:rPr>
              <a:t> feedback</a:t>
            </a:r>
            <a:endParaRPr sz="2400" b="0" i="0" u="none" strike="noStrike" cap="none" dirty="0">
              <a:solidFill>
                <a:schemeClr val="dk1"/>
              </a:solidFill>
              <a:latin typeface="Open Sans"/>
              <a:ea typeface="Open Sans"/>
              <a:cs typeface="Open Sans"/>
              <a:sym typeface="Open Sans"/>
            </a:endParaRPr>
          </a:p>
        </p:txBody>
      </p:sp>
      <p:pic>
        <p:nvPicPr>
          <p:cNvPr id="9" name="Google Shape;110;p5"/>
          <p:cNvPicPr preferRelativeResize="0"/>
          <p:nvPr/>
        </p:nvPicPr>
        <p:blipFill rotWithShape="1">
          <a:blip r:embed="rId5">
            <a:alphaModFix/>
          </a:blip>
          <a:srcRect b="14152"/>
          <a:stretch/>
        </p:blipFill>
        <p:spPr>
          <a:xfrm>
            <a:off x="8327440" y="657296"/>
            <a:ext cx="1586391" cy="1361884"/>
          </a:xfrm>
          <a:prstGeom prst="rect">
            <a:avLst/>
          </a:prstGeom>
          <a:noFill/>
          <a:ln>
            <a:noFill/>
          </a:ln>
        </p:spPr>
      </p:pic>
    </p:spTree>
    <p:extLst>
      <p:ext uri="{BB962C8B-B14F-4D97-AF65-F5344CB8AC3E}">
        <p14:creationId xmlns:p14="http://schemas.microsoft.com/office/powerpoint/2010/main" val="3349156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90" name="Google Shape;90;p3"/>
          <p:cNvSpPr txBox="1"/>
          <p:nvPr/>
        </p:nvSpPr>
        <p:spPr>
          <a:xfrm>
            <a:off x="1479123" y="922760"/>
            <a:ext cx="6719610" cy="83095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nl-NL" sz="4800" b="0" i="0" u="none" strike="noStrike" cap="none" dirty="0" err="1" smtClean="0">
                <a:solidFill>
                  <a:schemeClr val="dk1"/>
                </a:solidFill>
                <a:latin typeface="Open Sans"/>
                <a:ea typeface="Open Sans"/>
                <a:cs typeface="Open Sans"/>
                <a:sym typeface="Open Sans"/>
              </a:rPr>
              <a:t>Assess</a:t>
            </a:r>
            <a:endParaRPr sz="4800" b="0" i="0" u="none" strike="noStrike" cap="none" dirty="0">
              <a:solidFill>
                <a:schemeClr val="dk1"/>
              </a:solidFill>
              <a:latin typeface="Open Sans"/>
              <a:ea typeface="Open Sans"/>
              <a:cs typeface="Open Sans"/>
              <a:sym typeface="Open Sans"/>
            </a:endParaRPr>
          </a:p>
        </p:txBody>
      </p:sp>
      <p:sp>
        <p:nvSpPr>
          <p:cNvPr id="92" name="Google Shape;92;p3"/>
          <p:cNvSpPr txBox="1"/>
          <p:nvPr/>
        </p:nvSpPr>
        <p:spPr>
          <a:xfrm>
            <a:off x="950500" y="2692067"/>
            <a:ext cx="9865281" cy="26776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nl-NL" sz="2400" b="0" i="0" u="none" strike="noStrike" cap="none" dirty="0" smtClean="0">
                <a:solidFill>
                  <a:schemeClr val="dk1"/>
                </a:solidFill>
                <a:latin typeface="Open Sans"/>
                <a:ea typeface="Open Sans"/>
                <a:cs typeface="Open Sans"/>
                <a:sym typeface="Open Sans"/>
                <a:hlinkClick r:id="rId3"/>
              </a:rPr>
              <a:t>Assessment in Open </a:t>
            </a:r>
            <a:r>
              <a:rPr lang="nl-NL" sz="2400" b="0" i="0" u="none" strike="noStrike" cap="none" dirty="0" err="1" smtClean="0">
                <a:solidFill>
                  <a:schemeClr val="dk1"/>
                </a:solidFill>
                <a:latin typeface="Open Sans"/>
                <a:ea typeface="Open Sans"/>
                <a:cs typeface="Open Sans"/>
                <a:sym typeface="Open Sans"/>
                <a:hlinkClick r:id="rId3"/>
              </a:rPr>
              <a:t>and</a:t>
            </a:r>
            <a:r>
              <a:rPr lang="nl-NL" sz="2400" b="0" i="0" u="none" strike="noStrike" cap="none" dirty="0" smtClean="0">
                <a:solidFill>
                  <a:schemeClr val="dk1"/>
                </a:solidFill>
                <a:latin typeface="Open Sans"/>
                <a:ea typeface="Open Sans"/>
                <a:cs typeface="Open Sans"/>
                <a:sym typeface="Open Sans"/>
                <a:hlinkClick r:id="rId3"/>
              </a:rPr>
              <a:t> Online </a:t>
            </a:r>
            <a:r>
              <a:rPr lang="nl-NL" sz="2400" b="0" i="0" u="none" strike="noStrike" cap="none" dirty="0" err="1" smtClean="0">
                <a:solidFill>
                  <a:schemeClr val="dk1"/>
                </a:solidFill>
                <a:latin typeface="Open Sans"/>
                <a:ea typeface="Open Sans"/>
                <a:cs typeface="Open Sans"/>
                <a:sym typeface="Open Sans"/>
                <a:hlinkClick r:id="rId3"/>
              </a:rPr>
              <a:t>Education</a:t>
            </a:r>
            <a:endParaRPr lang="nl-NL" sz="2400" b="0" i="0" u="none" strike="noStrike" cap="none" dirty="0" smtClean="0">
              <a:solidFill>
                <a:schemeClr val="dk1"/>
              </a:solidFill>
              <a:latin typeface="Open Sans"/>
              <a:ea typeface="Open Sans"/>
              <a:cs typeface="Open Sans"/>
              <a:sym typeface="Open Sans"/>
            </a:endParaRPr>
          </a:p>
          <a:p>
            <a:pPr marL="0" marR="0" lvl="0" indent="0" algn="r" rtl="0">
              <a:spcBef>
                <a:spcPts val="0"/>
              </a:spcBef>
              <a:spcAft>
                <a:spcPts val="0"/>
              </a:spcAft>
              <a:buNone/>
            </a:pPr>
            <a:endParaRPr lang="nl-NL" sz="2400" b="0" i="0" u="none" strike="noStrike" cap="none" dirty="0" smtClean="0">
              <a:solidFill>
                <a:schemeClr val="dk1"/>
              </a:solidFill>
              <a:latin typeface="Open Sans"/>
              <a:ea typeface="Open Sans"/>
              <a:cs typeface="Open Sans"/>
              <a:sym typeface="Open Sans"/>
              <a:hlinkClick r:id="rId4"/>
            </a:endParaRPr>
          </a:p>
          <a:p>
            <a:pPr marL="0" marR="0" lvl="0" indent="0" algn="r" rtl="0">
              <a:spcBef>
                <a:spcPts val="0"/>
              </a:spcBef>
              <a:spcAft>
                <a:spcPts val="0"/>
              </a:spcAft>
              <a:buNone/>
            </a:pPr>
            <a:r>
              <a:rPr lang="nl-NL" sz="2400" b="0" i="0" u="none" strike="noStrike" cap="none" dirty="0" smtClean="0">
                <a:solidFill>
                  <a:schemeClr val="dk1"/>
                </a:solidFill>
                <a:latin typeface="Open Sans"/>
                <a:ea typeface="Open Sans"/>
                <a:cs typeface="Open Sans"/>
                <a:sym typeface="Open Sans"/>
                <a:hlinkClick r:id="rId4"/>
              </a:rPr>
              <a:t>How </a:t>
            </a:r>
            <a:r>
              <a:rPr lang="nl-NL" sz="2400" b="0" i="0" u="none" strike="noStrike" cap="none" dirty="0" err="1" smtClean="0">
                <a:solidFill>
                  <a:schemeClr val="dk1"/>
                </a:solidFill>
                <a:latin typeface="Open Sans"/>
                <a:ea typeface="Open Sans"/>
                <a:cs typeface="Open Sans"/>
                <a:sym typeface="Open Sans"/>
                <a:hlinkClick r:id="rId4"/>
              </a:rPr>
              <a:t>to</a:t>
            </a:r>
            <a:r>
              <a:rPr lang="nl-NL" sz="2400" b="0" i="0" u="none" strike="noStrike" cap="none" dirty="0" smtClean="0">
                <a:solidFill>
                  <a:schemeClr val="dk1"/>
                </a:solidFill>
                <a:latin typeface="Open Sans"/>
                <a:ea typeface="Open Sans"/>
                <a:cs typeface="Open Sans"/>
                <a:sym typeface="Open Sans"/>
                <a:hlinkClick r:id="rId4"/>
              </a:rPr>
              <a:t> </a:t>
            </a:r>
            <a:r>
              <a:rPr lang="nl-NL" sz="2400" b="0" i="0" u="none" strike="noStrike" cap="none" dirty="0" err="1" smtClean="0">
                <a:solidFill>
                  <a:schemeClr val="dk1"/>
                </a:solidFill>
                <a:latin typeface="Open Sans"/>
                <a:ea typeface="Open Sans"/>
                <a:cs typeface="Open Sans"/>
                <a:sym typeface="Open Sans"/>
                <a:hlinkClick r:id="rId4"/>
              </a:rPr>
              <a:t>enable</a:t>
            </a:r>
            <a:r>
              <a:rPr lang="nl-NL" sz="2400" b="0" i="0" u="none" strike="noStrike" cap="none" dirty="0" smtClean="0">
                <a:solidFill>
                  <a:schemeClr val="dk1"/>
                </a:solidFill>
                <a:latin typeface="Open Sans"/>
                <a:ea typeface="Open Sans"/>
                <a:cs typeface="Open Sans"/>
                <a:sym typeface="Open Sans"/>
                <a:hlinkClick r:id="rId4"/>
              </a:rPr>
              <a:t> </a:t>
            </a:r>
            <a:r>
              <a:rPr lang="nl-NL" sz="2400" b="0" i="0" u="none" strike="noStrike" cap="none" dirty="0" err="1" smtClean="0">
                <a:solidFill>
                  <a:schemeClr val="dk1"/>
                </a:solidFill>
                <a:latin typeface="Open Sans"/>
                <a:ea typeface="Open Sans"/>
                <a:cs typeface="Open Sans"/>
                <a:sym typeface="Open Sans"/>
                <a:hlinkClick r:id="rId4"/>
              </a:rPr>
              <a:t>self</a:t>
            </a:r>
            <a:r>
              <a:rPr lang="nl-NL" sz="2400" b="0" i="0" u="none" strike="noStrike" cap="none" dirty="0" smtClean="0">
                <a:solidFill>
                  <a:schemeClr val="dk1"/>
                </a:solidFill>
                <a:latin typeface="Open Sans"/>
                <a:ea typeface="Open Sans"/>
                <a:cs typeface="Open Sans"/>
                <a:sym typeface="Open Sans"/>
                <a:hlinkClick r:id="rId4"/>
              </a:rPr>
              <a:t>-assessment?</a:t>
            </a:r>
            <a:endParaRPr lang="nl-NL" sz="2400" b="0" i="0" u="none" strike="noStrike" cap="none" dirty="0" smtClean="0">
              <a:solidFill>
                <a:schemeClr val="dk1"/>
              </a:solidFill>
              <a:latin typeface="Open Sans"/>
              <a:ea typeface="Open Sans"/>
              <a:cs typeface="Open Sans"/>
              <a:sym typeface="Open Sans"/>
            </a:endParaRPr>
          </a:p>
          <a:p>
            <a:pPr marL="0" marR="0" lvl="0" indent="0" algn="r" rtl="0">
              <a:spcBef>
                <a:spcPts val="0"/>
              </a:spcBef>
              <a:spcAft>
                <a:spcPts val="0"/>
              </a:spcAft>
              <a:buNone/>
            </a:pPr>
            <a:endParaRPr lang="nl-NL" sz="2400" dirty="0">
              <a:solidFill>
                <a:schemeClr val="dk1"/>
              </a:solidFill>
              <a:latin typeface="Open Sans"/>
              <a:ea typeface="Open Sans"/>
              <a:cs typeface="Open Sans"/>
              <a:sym typeface="Open Sans"/>
            </a:endParaRPr>
          </a:p>
          <a:p>
            <a:pPr lvl="0" algn="r"/>
            <a:r>
              <a:rPr lang="nl-NL" sz="2400" b="0" i="0" u="none" strike="noStrike" cap="none" dirty="0" smtClean="0">
                <a:solidFill>
                  <a:schemeClr val="dk1"/>
                </a:solidFill>
                <a:latin typeface="Open Sans"/>
                <a:ea typeface="Open Sans"/>
                <a:cs typeface="Open Sans"/>
                <a:sym typeface="Open Sans"/>
              </a:rPr>
              <a:t>(</a:t>
            </a:r>
            <a:r>
              <a:rPr lang="nl-NL" sz="2400" b="0" i="0" u="none" strike="noStrike" cap="none" dirty="0" err="1" smtClean="0">
                <a:solidFill>
                  <a:schemeClr val="dk1"/>
                </a:solidFill>
                <a:latin typeface="Open Sans"/>
                <a:ea typeface="Open Sans"/>
                <a:cs typeface="Open Sans"/>
                <a:sym typeface="Open Sans"/>
              </a:rPr>
              <a:t>see</a:t>
            </a:r>
            <a:r>
              <a:rPr lang="nl-NL" sz="2400" b="0" i="0" u="none" strike="noStrike" cap="none" dirty="0" smtClean="0">
                <a:solidFill>
                  <a:schemeClr val="dk1"/>
                </a:solidFill>
                <a:latin typeface="Open Sans"/>
                <a:ea typeface="Open Sans"/>
                <a:cs typeface="Open Sans"/>
                <a:sym typeface="Open Sans"/>
              </a:rPr>
              <a:t> Development slide: </a:t>
            </a:r>
            <a:r>
              <a:rPr lang="en-US" sz="2400" dirty="0" smtClean="0">
                <a:solidFill>
                  <a:schemeClr val="dk1"/>
                </a:solidFill>
                <a:latin typeface="Open Sans"/>
                <a:ea typeface="Open Sans"/>
                <a:cs typeface="Open Sans"/>
                <a:sym typeface="Open Sans"/>
              </a:rPr>
              <a:t>What </a:t>
            </a:r>
            <a:r>
              <a:rPr lang="en-US" sz="2400" dirty="0">
                <a:solidFill>
                  <a:schemeClr val="dk1"/>
                </a:solidFill>
                <a:latin typeface="Open Sans"/>
                <a:ea typeface="Open Sans"/>
                <a:cs typeface="Open Sans"/>
                <a:sym typeface="Open Sans"/>
              </a:rPr>
              <a:t>is </a:t>
            </a:r>
            <a:r>
              <a:rPr lang="en-US" sz="2400" dirty="0">
                <a:solidFill>
                  <a:schemeClr val="dk1"/>
                </a:solidFill>
                <a:latin typeface="Open Sans"/>
                <a:ea typeface="Open Sans"/>
                <a:cs typeface="Open Sans"/>
                <a:sym typeface="Open Sans"/>
                <a:hlinkClick r:id="rId5"/>
              </a:rPr>
              <a:t>Formative and Summative assessment</a:t>
            </a:r>
            <a:r>
              <a:rPr lang="en-US" sz="2400" dirty="0" smtClean="0">
                <a:solidFill>
                  <a:schemeClr val="dk1"/>
                </a:solidFill>
                <a:latin typeface="Open Sans"/>
                <a:ea typeface="Open Sans"/>
                <a:cs typeface="Open Sans"/>
                <a:sym typeface="Open Sans"/>
              </a:rPr>
              <a:t>?)</a:t>
            </a:r>
            <a:endParaRPr lang="en-US" sz="2400" dirty="0">
              <a:solidFill>
                <a:schemeClr val="dk1"/>
              </a:solidFill>
              <a:latin typeface="Open Sans"/>
              <a:ea typeface="Open Sans"/>
              <a:cs typeface="Open Sans"/>
              <a:sym typeface="Open Sans"/>
            </a:endParaRPr>
          </a:p>
          <a:p>
            <a:pPr marL="0" marR="0" lvl="0" indent="0" algn="r" rtl="0">
              <a:spcBef>
                <a:spcPts val="0"/>
              </a:spcBef>
              <a:spcAft>
                <a:spcPts val="0"/>
              </a:spcAft>
              <a:buNone/>
            </a:pPr>
            <a:r>
              <a:rPr lang="nl-NL" sz="2400" b="0" i="0" u="none" strike="noStrike" cap="none" dirty="0" smtClean="0">
                <a:solidFill>
                  <a:schemeClr val="dk1"/>
                </a:solidFill>
                <a:latin typeface="Open Sans"/>
                <a:ea typeface="Open Sans"/>
                <a:cs typeface="Open Sans"/>
                <a:sym typeface="Open Sans"/>
              </a:rPr>
              <a:t> </a:t>
            </a:r>
            <a:endParaRPr sz="2400" b="0" i="0" u="none" strike="noStrike" cap="none" dirty="0">
              <a:solidFill>
                <a:schemeClr val="dk1"/>
              </a:solidFill>
              <a:latin typeface="Open Sans"/>
              <a:ea typeface="Open Sans"/>
              <a:cs typeface="Open Sans"/>
              <a:sym typeface="Open Sans"/>
            </a:endParaRPr>
          </a:p>
        </p:txBody>
      </p:sp>
      <p:pic>
        <p:nvPicPr>
          <p:cNvPr id="9" name="Google Shape;89;p3"/>
          <p:cNvPicPr preferRelativeResize="0"/>
          <p:nvPr/>
        </p:nvPicPr>
        <p:blipFill rotWithShape="1">
          <a:blip r:embed="rId6">
            <a:alphaModFix/>
          </a:blip>
          <a:srcRect b="14152"/>
          <a:stretch/>
        </p:blipFill>
        <p:spPr>
          <a:xfrm>
            <a:off x="8478154" y="581558"/>
            <a:ext cx="1586391" cy="1361884"/>
          </a:xfrm>
          <a:prstGeom prst="rect">
            <a:avLst/>
          </a:prstGeom>
          <a:noFill/>
          <a:ln>
            <a:noFill/>
          </a:ln>
        </p:spPr>
      </p:pic>
    </p:spTree>
    <p:extLst>
      <p:ext uri="{BB962C8B-B14F-4D97-AF65-F5344CB8AC3E}">
        <p14:creationId xmlns:p14="http://schemas.microsoft.com/office/powerpoint/2010/main" val="27977196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Draw your Assessment Plan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21085321"/>
              </p:ext>
            </p:extLst>
          </p:nvPr>
        </p:nvGraphicFramePr>
        <p:xfrm>
          <a:off x="207819" y="1754358"/>
          <a:ext cx="10900063" cy="2269876"/>
        </p:xfrm>
        <a:graphic>
          <a:graphicData uri="http://schemas.openxmlformats.org/drawingml/2006/table">
            <a:tbl>
              <a:tblPr firstRow="1" firstCol="1">
                <a:tableStyleId>{D7AC3CCA-C797-4891-BE02-D94E43425B78}</a:tableStyleId>
              </a:tblPr>
              <a:tblGrid>
                <a:gridCol w="970299">
                  <a:extLst>
                    <a:ext uri="{9D8B030D-6E8A-4147-A177-3AD203B41FA5}">
                      <a16:colId xmlns:a16="http://schemas.microsoft.com/office/drawing/2014/main" val="1583290671"/>
                    </a:ext>
                  </a:extLst>
                </a:gridCol>
                <a:gridCol w="802406">
                  <a:extLst>
                    <a:ext uri="{9D8B030D-6E8A-4147-A177-3AD203B41FA5}">
                      <a16:colId xmlns:a16="http://schemas.microsoft.com/office/drawing/2014/main" val="3846981889"/>
                    </a:ext>
                  </a:extLst>
                </a:gridCol>
                <a:gridCol w="1637517">
                  <a:extLst>
                    <a:ext uri="{9D8B030D-6E8A-4147-A177-3AD203B41FA5}">
                      <a16:colId xmlns:a16="http://schemas.microsoft.com/office/drawing/2014/main" val="1627994146"/>
                    </a:ext>
                  </a:extLst>
                </a:gridCol>
                <a:gridCol w="867818">
                  <a:extLst>
                    <a:ext uri="{9D8B030D-6E8A-4147-A177-3AD203B41FA5}">
                      <a16:colId xmlns:a16="http://schemas.microsoft.com/office/drawing/2014/main" val="839708726"/>
                    </a:ext>
                  </a:extLst>
                </a:gridCol>
                <a:gridCol w="780601">
                  <a:extLst>
                    <a:ext uri="{9D8B030D-6E8A-4147-A177-3AD203B41FA5}">
                      <a16:colId xmlns:a16="http://schemas.microsoft.com/office/drawing/2014/main" val="3484738602"/>
                    </a:ext>
                  </a:extLst>
                </a:gridCol>
                <a:gridCol w="780601">
                  <a:extLst>
                    <a:ext uri="{9D8B030D-6E8A-4147-A177-3AD203B41FA5}">
                      <a16:colId xmlns:a16="http://schemas.microsoft.com/office/drawing/2014/main" val="945878034"/>
                    </a:ext>
                  </a:extLst>
                </a:gridCol>
                <a:gridCol w="793684">
                  <a:extLst>
                    <a:ext uri="{9D8B030D-6E8A-4147-A177-3AD203B41FA5}">
                      <a16:colId xmlns:a16="http://schemas.microsoft.com/office/drawing/2014/main" val="1330352484"/>
                    </a:ext>
                  </a:extLst>
                </a:gridCol>
                <a:gridCol w="776239">
                  <a:extLst>
                    <a:ext uri="{9D8B030D-6E8A-4147-A177-3AD203B41FA5}">
                      <a16:colId xmlns:a16="http://schemas.microsoft.com/office/drawing/2014/main" val="3264456335"/>
                    </a:ext>
                  </a:extLst>
                </a:gridCol>
                <a:gridCol w="675939">
                  <a:extLst>
                    <a:ext uri="{9D8B030D-6E8A-4147-A177-3AD203B41FA5}">
                      <a16:colId xmlns:a16="http://schemas.microsoft.com/office/drawing/2014/main" val="1509794577"/>
                    </a:ext>
                  </a:extLst>
                </a:gridCol>
                <a:gridCol w="736992">
                  <a:extLst>
                    <a:ext uri="{9D8B030D-6E8A-4147-A177-3AD203B41FA5}">
                      <a16:colId xmlns:a16="http://schemas.microsoft.com/office/drawing/2014/main" val="1687576562"/>
                    </a:ext>
                  </a:extLst>
                </a:gridCol>
                <a:gridCol w="1138194">
                  <a:extLst>
                    <a:ext uri="{9D8B030D-6E8A-4147-A177-3AD203B41FA5}">
                      <a16:colId xmlns:a16="http://schemas.microsoft.com/office/drawing/2014/main" val="1177352850"/>
                    </a:ext>
                  </a:extLst>
                </a:gridCol>
                <a:gridCol w="939773">
                  <a:extLst>
                    <a:ext uri="{9D8B030D-6E8A-4147-A177-3AD203B41FA5}">
                      <a16:colId xmlns:a16="http://schemas.microsoft.com/office/drawing/2014/main" val="2205739883"/>
                    </a:ext>
                  </a:extLst>
                </a:gridCol>
              </a:tblGrid>
              <a:tr h="1388473">
                <a:tc>
                  <a:txBody>
                    <a:bodyPr/>
                    <a:lstStyle/>
                    <a:p>
                      <a:pPr>
                        <a:lnSpc>
                          <a:spcPct val="115000"/>
                        </a:lnSpc>
                        <a:spcBef>
                          <a:spcPts val="1000"/>
                        </a:spcBef>
                        <a:spcAft>
                          <a:spcPts val="1000"/>
                        </a:spcAft>
                      </a:pPr>
                      <a:r>
                        <a:rPr lang="en-GB" sz="1000" dirty="0">
                          <a:effectLst/>
                        </a:rPr>
                        <a:t>Assessment  name (assessment type</a:t>
                      </a:r>
                      <a:r>
                        <a:rPr lang="en-GB" sz="1000" dirty="0" smtClean="0">
                          <a:effectLst/>
                        </a:rPr>
                        <a:t>) </a:t>
                      </a:r>
                      <a:r>
                        <a:rPr lang="en-GB" sz="1000" baseline="30000" dirty="0" smtClean="0">
                          <a:effectLst/>
                        </a:rPr>
                        <a:t>[1]</a:t>
                      </a:r>
                      <a:endParaRPr lang="nl-NL" sz="1000" baseline="30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dirty="0">
                          <a:effectLst/>
                        </a:rPr>
                        <a:t>Individual or group </a:t>
                      </a:r>
                      <a:r>
                        <a:rPr lang="en-GB" sz="1000" dirty="0" smtClean="0">
                          <a:effectLst/>
                        </a:rPr>
                        <a:t>size </a:t>
                      </a:r>
                      <a:r>
                        <a:rPr lang="en-GB" sz="1000" baseline="30000" dirty="0" smtClean="0">
                          <a:effectLst/>
                        </a:rPr>
                        <a:t>[2]</a:t>
                      </a:r>
                      <a:endParaRPr lang="nl-NL" sz="1000" baseline="30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dirty="0">
                          <a:effectLst/>
                        </a:rPr>
                        <a:t>[Question types / Assignment deliverables</a:t>
                      </a:r>
                      <a:r>
                        <a:rPr lang="en-GB" sz="1000" dirty="0" smtClean="0">
                          <a:effectLst/>
                        </a:rPr>
                        <a:t>] </a:t>
                      </a:r>
                      <a:r>
                        <a:rPr lang="en-GB" sz="1000" baseline="30000" dirty="0" smtClean="0">
                          <a:effectLst/>
                        </a:rPr>
                        <a:t>[3]</a:t>
                      </a:r>
                      <a:endParaRPr lang="nl-NL" sz="1000" baseline="30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a:effectLst/>
                        </a:rPr>
                        <a:t>Learning objectives</a:t>
                      </a:r>
                      <a:endParaRPr lang="nl-NL"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a:effectLst/>
                        </a:rPr>
                        <a:t>% of final grade</a:t>
                      </a:r>
                      <a:endParaRPr lang="nl-NL"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dirty="0">
                          <a:effectLst/>
                        </a:rPr>
                        <a:t>Grade / points / pass-fail / </a:t>
                      </a:r>
                      <a:endParaRPr lang="nl-NL" sz="1000" dirty="0">
                        <a:effectLst/>
                      </a:endParaRPr>
                    </a:p>
                    <a:p>
                      <a:pPr>
                        <a:lnSpc>
                          <a:spcPct val="115000"/>
                        </a:lnSpc>
                        <a:spcBef>
                          <a:spcPts val="1000"/>
                        </a:spcBef>
                        <a:spcAft>
                          <a:spcPts val="1000"/>
                        </a:spcAft>
                      </a:pPr>
                      <a:r>
                        <a:rPr lang="en-GB" sz="1000" dirty="0">
                          <a:effectLst/>
                        </a:rPr>
                        <a:t>feedback only / NA</a:t>
                      </a: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a:effectLst/>
                        </a:rPr>
                        <a:t>Minimum grade to pass the course</a:t>
                      </a:r>
                      <a:endParaRPr lang="nl-NL"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a:effectLst/>
                        </a:rPr>
                        <a:t>Retake / addition?</a:t>
                      </a:r>
                      <a:endParaRPr lang="nl-NL"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a:effectLst/>
                        </a:rPr>
                        <a:t>Grade valid after the end of the course in case of fail?</a:t>
                      </a:r>
                      <a:endParaRPr lang="nl-NL"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a:effectLst/>
                        </a:rPr>
                        <a:t>Deadline / exam date</a:t>
                      </a:r>
                      <a:endParaRPr lang="nl-NL"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a:effectLst/>
                        </a:rPr>
                        <a:t>Date of announcement of grade/ feedback</a:t>
                      </a:r>
                      <a:endParaRPr lang="nl-NL"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r>
                        <a:rPr lang="en-GB" sz="1000">
                          <a:effectLst/>
                        </a:rPr>
                        <a:t>Type of feedback on assessment</a:t>
                      </a:r>
                      <a:endParaRPr lang="nl-NL"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extLst>
                  <a:ext uri="{0D108BD9-81ED-4DB2-BD59-A6C34878D82A}">
                    <a16:rowId xmlns:a16="http://schemas.microsoft.com/office/drawing/2014/main" val="3019707322"/>
                  </a:ext>
                </a:extLst>
              </a:tr>
              <a:tr h="867796">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tc>
                  <a:txBody>
                    <a:bodyPr/>
                    <a:lstStyle/>
                    <a:p>
                      <a:pPr>
                        <a:lnSpc>
                          <a:spcPct val="115000"/>
                        </a:lnSpc>
                        <a:spcBef>
                          <a:spcPts val="1000"/>
                        </a:spcBef>
                        <a:spcAft>
                          <a:spcPts val="1000"/>
                        </a:spcAft>
                      </a:pPr>
                      <a:endParaRPr lang="nl-NL"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7914" marR="67914" marT="0" marB="0"/>
                </a:tc>
                <a:extLst>
                  <a:ext uri="{0D108BD9-81ED-4DB2-BD59-A6C34878D82A}">
                    <a16:rowId xmlns:a16="http://schemas.microsoft.com/office/drawing/2014/main" val="686983507"/>
                  </a:ext>
                </a:extLst>
              </a:tr>
            </a:tbl>
          </a:graphicData>
        </a:graphic>
      </p:graphicFrame>
      <p:sp>
        <p:nvSpPr>
          <p:cNvPr id="7" name="Rectangle 3"/>
          <p:cNvSpPr>
            <a:spLocks noChangeArrowheads="1"/>
          </p:cNvSpPr>
          <p:nvPr/>
        </p:nvSpPr>
        <p:spPr bwMode="auto">
          <a:xfrm>
            <a:off x="838200" y="4422390"/>
            <a:ext cx="10042236"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buClrTx/>
            </a:pPr>
            <a:r>
              <a:rPr lang="nl-NL" altLang="nl-NL" sz="1000" dirty="0" smtClean="0" bmk="">
                <a:solidFill>
                  <a:schemeClr val="tx1"/>
                </a:solidFill>
                <a:latin typeface="Calibri" panose="020F0502020204030204" pitchFamily="34" charset="0"/>
                <a:ea typeface="Times New Roman" panose="02020603050405020304" pitchFamily="18" charset="0"/>
                <a:cs typeface="Times New Roman" panose="02020603050405020304" pitchFamily="18" charset="0"/>
              </a:rPr>
              <a:t>[1</a:t>
            </a:r>
            <a:r>
              <a:rPr lang="nl-NL" altLang="nl-NL" sz="1000" dirty="0" bmk="">
                <a:solidFill>
                  <a:schemeClr val="tx1"/>
                </a:solidFill>
                <a:latin typeface="Calibri" panose="020F0502020204030204" pitchFamily="34" charset="0"/>
                <a:ea typeface="Times New Roman" panose="02020603050405020304" pitchFamily="18" charset="0"/>
                <a:cs typeface="Times New Roman" panose="02020603050405020304" pitchFamily="18" charset="0"/>
              </a:rPr>
              <a:t>]</a:t>
            </a:r>
            <a:r>
              <a:rPr kumimoji="0" lang="en-GB" altLang="nl-NL" sz="1000" b="0" i="0" u="none" strike="noStrike" cap="none" normalizeH="0" dirty="0" smtClean="0" bmk="">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nl-NL" sz="1000" b="0" i="0" u="none" strike="noStrike" cap="none" normalizeH="0" baseline="0" dirty="0" smtClean="0" bmk="">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Include all summative </a:t>
            </a:r>
            <a:r>
              <a:rPr kumimoji="0" lang="en-GB" altLang="nl-NL" sz="1000" b="0" i="0" u="sng" strike="noStrike" cap="none" normalizeH="0" baseline="0" dirty="0" smtClean="0" bmk="">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and formative</a:t>
            </a:r>
            <a:r>
              <a:rPr kumimoji="0" lang="en-GB" altLang="nl-NL" sz="1000" b="0" i="0" u="none" strike="noStrike" cap="none" normalizeH="0" baseline="0" dirty="0" smtClean="0" bmk="">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assessments, for which students receive feedback (e.g. grade, written feedback by TA’s, automated feedback, peer feedback). Write the type of assessment between brackets, in case it is not clear from the name. Examples: final exam, mining project, draft report, pitch, homework assignments, etc.).</a:t>
            </a:r>
            <a:endParaRPr kumimoji="0" lang="nl-NL" altLang="nl-NL" sz="800" b="0" i="0" u="none" strike="noStrike" cap="none" normalizeH="0" baseline="0" dirty="0" smtClean="0" bmk="">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nl-NL" sz="1000" b="0" i="0" u="none" strike="noStrike" cap="none" normalizeH="0" baseline="0" dirty="0" smtClean="0" bmk="">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[2] Indicate the group size in case of group work. </a:t>
            </a:r>
            <a:endParaRPr kumimoji="0" lang="nl-NL" altLang="nl-NL" sz="800" b="0" i="0" u="none" strike="noStrike" cap="none" normalizeH="0" baseline="0" dirty="0" smtClean="0" bmk="">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lang="nl-NL" altLang="nl-NL" sz="1000" dirty="0" smtClean="0" bmk="">
                <a:solidFill>
                  <a:schemeClr val="tx1"/>
                </a:solidFill>
                <a:latin typeface="Calibri" panose="020F0502020204030204" pitchFamily="34" charset="0"/>
                <a:ea typeface="Times New Roman" panose="02020603050405020304" pitchFamily="18" charset="0"/>
                <a:cs typeface="Times New Roman" panose="02020603050405020304" pitchFamily="18" charset="0"/>
              </a:rPr>
              <a:t>[3]</a:t>
            </a:r>
            <a:r>
              <a:rPr kumimoji="0" lang="en-GB" altLang="nl-NL" sz="1000" b="0" i="0" u="none" strike="noStrike" cap="none" normalizeH="0" dirty="0" smtClean="0" bmk="">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GB" altLang="nl-NL" sz="1000" b="0" i="0" u="none" strike="noStrike" cap="none" normalizeH="0" baseline="0" dirty="0" smtClean="0" bmk="">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Delete what is not applicable: For assignments and projects, list the deliverables, and –if applicable- other things you will you will assess them on (for example attitude and skills). For exams, list the question types (open, closed, etc.).</a:t>
            </a:r>
            <a:endParaRPr kumimoji="0" lang="nl-NL" altLang="nl-NL" sz="800" b="0" i="0" u="none" strike="noStrike" cap="none" normalizeH="0" baseline="0" dirty="0" smtClean="0" bmk="">
              <a:ln>
                <a:noFill/>
              </a:ln>
              <a:solidFill>
                <a:schemeClr val="tx1"/>
              </a:solidFill>
              <a:effectLst/>
            </a:endParaRPr>
          </a:p>
        </p:txBody>
      </p:sp>
    </p:spTree>
    <p:extLst>
      <p:ext uri="{BB962C8B-B14F-4D97-AF65-F5344CB8AC3E}">
        <p14:creationId xmlns:p14="http://schemas.microsoft.com/office/powerpoint/2010/main" val="1588092350"/>
      </p:ext>
    </p:extLst>
  </p:cSld>
  <p:clrMapOvr>
    <a:masterClrMapping/>
  </p:clrMapOvr>
  <p:timing>
    <p:tnLst>
      <p:par>
        <p:cTn id="1" dur="indefinite" restart="never" nodeType="tmRoot"/>
      </p:par>
    </p:tnLst>
  </p:timing>
</p:sld>
</file>

<file path=ppt/theme/theme1.xml><?xml version="1.0" encoding="utf-8"?>
<a:theme xmlns:a="http://schemas.openxmlformats.org/drawingml/2006/main" name="PBL Module 6">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552</Words>
  <Application>Microsoft Office PowerPoint</Application>
  <PresentationFormat>Widescreen</PresentationFormat>
  <Paragraphs>96</Paragraphs>
  <Slides>10</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Open Sans</vt:lpstr>
      <vt:lpstr>Times New Roman</vt:lpstr>
      <vt:lpstr>Raleway Black</vt:lpstr>
      <vt:lpstr>Arial</vt:lpstr>
      <vt:lpstr>Calibri</vt:lpstr>
      <vt:lpstr>PBL Module 6</vt:lpstr>
      <vt:lpstr>PowerPoint Presentation</vt:lpstr>
      <vt:lpstr>Welcome!</vt:lpstr>
      <vt:lpstr>PowerPoint Presentation</vt:lpstr>
      <vt:lpstr>PowerPoint Presentation</vt:lpstr>
      <vt:lpstr>Fill in the Constructive Alignment Table for each class</vt:lpstr>
      <vt:lpstr>PowerPoint Presentation</vt:lpstr>
      <vt:lpstr>PowerPoint Presentation</vt:lpstr>
      <vt:lpstr>PowerPoint Presentation</vt:lpstr>
      <vt:lpstr>Draw your Assessment Plan</vt:lpstr>
      <vt:lpstr>Thank you! Enjoy teaching!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Betsie Loeffen</dc:creator>
  <cp:lastModifiedBy>Ellen van Andel - TBM</cp:lastModifiedBy>
  <cp:revision>52</cp:revision>
  <dcterms:created xsi:type="dcterms:W3CDTF">2020-10-23T14:03:27Z</dcterms:created>
  <dcterms:modified xsi:type="dcterms:W3CDTF">2023-01-09T17:28:08Z</dcterms:modified>
</cp:coreProperties>
</file>