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0" r:id="rId1"/>
    <p:sldMasterId id="2147483782" r:id="rId2"/>
    <p:sldMasterId id="2147483820" r:id="rId3"/>
  </p:sldMasterIdLst>
  <p:notesMasterIdLst>
    <p:notesMasterId r:id="rId39"/>
  </p:notesMasterIdLst>
  <p:sldIdLst>
    <p:sldId id="3181" r:id="rId4"/>
    <p:sldId id="3131" r:id="rId5"/>
    <p:sldId id="614" r:id="rId6"/>
    <p:sldId id="603" r:id="rId7"/>
    <p:sldId id="758" r:id="rId8"/>
    <p:sldId id="623" r:id="rId9"/>
    <p:sldId id="624" r:id="rId10"/>
    <p:sldId id="3182" r:id="rId11"/>
    <p:sldId id="777" r:id="rId12"/>
    <p:sldId id="778" r:id="rId13"/>
    <p:sldId id="698" r:id="rId14"/>
    <p:sldId id="780" r:id="rId15"/>
    <p:sldId id="3183" r:id="rId16"/>
    <p:sldId id="3184" r:id="rId17"/>
    <p:sldId id="781" r:id="rId18"/>
    <p:sldId id="771" r:id="rId19"/>
    <p:sldId id="3185" r:id="rId20"/>
    <p:sldId id="785" r:id="rId21"/>
    <p:sldId id="750" r:id="rId22"/>
    <p:sldId id="755" r:id="rId23"/>
    <p:sldId id="630" r:id="rId24"/>
    <p:sldId id="802" r:id="rId25"/>
    <p:sldId id="804" r:id="rId26"/>
    <p:sldId id="3186" r:id="rId27"/>
    <p:sldId id="805" r:id="rId28"/>
    <p:sldId id="819" r:id="rId29"/>
    <p:sldId id="3188" r:id="rId30"/>
    <p:sldId id="3194" r:id="rId31"/>
    <p:sldId id="3187" r:id="rId32"/>
    <p:sldId id="3189" r:id="rId33"/>
    <p:sldId id="3190" r:id="rId34"/>
    <p:sldId id="3191" r:id="rId35"/>
    <p:sldId id="3192" r:id="rId36"/>
    <p:sldId id="812" r:id="rId37"/>
    <p:sldId id="3195" r:id="rId3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51"/>
    <a:srgbClr val="000090"/>
    <a:srgbClr val="FF9300"/>
    <a:srgbClr val="0432FF"/>
    <a:srgbClr val="FFFF00"/>
    <a:srgbClr val="00FDFF"/>
    <a:srgbClr val="011893"/>
    <a:srgbClr val="3380FF"/>
    <a:srgbClr val="FFFFFF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0" autoAdjust="0"/>
    <p:restoredTop sz="96354" autoAdjust="0"/>
  </p:normalViewPr>
  <p:slideViewPr>
    <p:cSldViewPr snapToObjects="1">
      <p:cViewPr>
        <p:scale>
          <a:sx n="132" d="100"/>
          <a:sy n="132" d="100"/>
        </p:scale>
        <p:origin x="184" y="13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4848"/>
    </p:cViewPr>
  </p:sorterViewPr>
  <p:notesViewPr>
    <p:cSldViewPr snapToObjects="1">
      <p:cViewPr varScale="1">
        <p:scale>
          <a:sx n="107" d="100"/>
          <a:sy n="107" d="100"/>
        </p:scale>
        <p:origin x="32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36E092A-F89A-1F40-A6AD-A60D10DECD0B}" type="datetime1">
              <a:rPr lang="de-DE"/>
              <a:pPr>
                <a:defRPr/>
              </a:pPr>
              <a:t>26.01.23</a:t>
            </a:fld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D71F343-3D85-F841-BDD2-E6249261D4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9006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71F343-3D85-F841-BDD2-E6249261D484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91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04B1D6-5D1D-9149-A347-2115A1D8F454}" type="slidenum">
              <a:rPr lang="en-US">
                <a:ea typeface="ＭＳ Ｐゴシック" charset="-128"/>
                <a:cs typeface="ＭＳ Ｐゴシック" charset="-128"/>
              </a:rPr>
              <a:pPr/>
              <a:t>5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 dirty="0"/>
              <a:t>Solid made of atoms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understand atomic </a:t>
            </a:r>
            <a:r>
              <a:rPr lang="en-US" dirty="0" err="1">
                <a:sym typeface="Wingdings"/>
              </a:rPr>
              <a:t>orbtals</a:t>
            </a:r>
            <a:r>
              <a:rPr lang="en-US" dirty="0">
                <a:sym typeface="Wingdings"/>
              </a:rPr>
              <a:t>.</a:t>
            </a:r>
          </a:p>
          <a:p>
            <a:pPr eaLnBrk="1" hangingPunct="1"/>
            <a:r>
              <a:rPr lang="en-US" dirty="0">
                <a:sym typeface="Wingdings"/>
              </a:rPr>
              <a:t>Stationary</a:t>
            </a:r>
            <a:r>
              <a:rPr lang="en-US" baseline="0" dirty="0">
                <a:sym typeface="Wingdings"/>
              </a:rPr>
              <a:t> states </a:t>
            </a:r>
            <a:r>
              <a:rPr lang="en-US" baseline="0" dirty="0" err="1">
                <a:sym typeface="Wingdings"/>
              </a:rPr>
              <a:t>e</a:t>
            </a:r>
            <a:r>
              <a:rPr lang="en-US" baseline="0" dirty="0">
                <a:sym typeface="Wingdings"/>
              </a:rPr>
              <a:t> in a potential (time </a:t>
            </a:r>
            <a:r>
              <a:rPr lang="en-US" baseline="0" dirty="0" err="1">
                <a:sym typeface="Wingdings"/>
              </a:rPr>
              <a:t>indep</a:t>
            </a:r>
            <a:r>
              <a:rPr lang="en-US" baseline="0" dirty="0">
                <a:sym typeface="Wingdings"/>
              </a:rPr>
              <a:t>. </a:t>
            </a:r>
            <a:r>
              <a:rPr lang="en-US" baseline="0" dirty="0" err="1">
                <a:sym typeface="Wingdings"/>
              </a:rPr>
              <a:t>Schr</a:t>
            </a:r>
            <a:r>
              <a:rPr lang="en-US" baseline="0" dirty="0">
                <a:sym typeface="Wingdings"/>
              </a:rPr>
              <a:t>. </a:t>
            </a:r>
            <a:r>
              <a:rPr lang="en-US" baseline="0" dirty="0" err="1">
                <a:sym typeface="Wingdings"/>
              </a:rPr>
              <a:t>eqn</a:t>
            </a:r>
            <a:r>
              <a:rPr lang="en-US" baseline="0" dirty="0">
                <a:sym typeface="Wingdings"/>
              </a:rPr>
              <a:t>)</a:t>
            </a:r>
          </a:p>
          <a:p>
            <a:pPr eaLnBrk="1" hangingPunct="1"/>
            <a:r>
              <a:rPr lang="en-US" baseline="0" dirty="0" err="1">
                <a:sym typeface="Wingdings"/>
              </a:rPr>
              <a:t></a:t>
            </a:r>
            <a:r>
              <a:rPr lang="en-US" baseline="0" dirty="0">
                <a:sym typeface="Wingdings"/>
              </a:rPr>
              <a:t>  </a:t>
            </a:r>
            <a:r>
              <a:rPr lang="en-GB" dirty="0"/>
              <a:t>linear partial differential equation</a:t>
            </a:r>
          </a:p>
          <a:p>
            <a:pPr eaLnBrk="1" hangingPunct="1"/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GB" dirty="0" err="1"/>
              <a:t>golffunctie</a:t>
            </a:r>
            <a:endParaRPr lang="en-GB" dirty="0"/>
          </a:p>
          <a:p>
            <a:pPr eaLnBrk="1" hangingPunct="1"/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GB" dirty="0" err="1"/>
              <a:t>Laplaciaan</a:t>
            </a:r>
            <a:r>
              <a:rPr lang="en-GB" dirty="0"/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3000" dirty="0" err="1"/>
              <a:t>V</a:t>
            </a:r>
            <a:r>
              <a:rPr lang="en-GB" sz="3000" baseline="-25000" dirty="0" err="1"/>
              <a:t>ind</a:t>
            </a:r>
            <a:r>
              <a:rPr lang="en-GB" sz="3000" dirty="0"/>
              <a:t> = - </a:t>
            </a:r>
            <a:r>
              <a:rPr lang="en-GB" sz="3000" dirty="0" err="1"/>
              <a:t>N</a:t>
            </a:r>
            <a:r>
              <a:rPr lang="en-GB" sz="3000" baseline="-25000" dirty="0" err="1"/>
              <a:t>winding</a:t>
            </a:r>
            <a:r>
              <a:rPr lang="en-GB" sz="3000" dirty="0"/>
              <a:t> </a:t>
            </a:r>
            <a:r>
              <a:rPr lang="en-GB" sz="3000" dirty="0" err="1"/>
              <a:t>d(Phi</a:t>
            </a:r>
            <a:r>
              <a:rPr lang="en-GB" sz="3000" baseline="-25000" dirty="0" err="1"/>
              <a:t>B</a:t>
            </a:r>
            <a:r>
              <a:rPr lang="en-GB" sz="3000" dirty="0"/>
              <a:t>) / </a:t>
            </a:r>
            <a:r>
              <a:rPr lang="en-GB" sz="3000" dirty="0" err="1"/>
              <a:t>dt</a:t>
            </a:r>
            <a:r>
              <a:rPr lang="en-GB" sz="300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1A5383-ADCD-0D41-9D99-7417808C01E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7384F-9889-5A4A-B401-CDA3F20CE6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418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71F343-3D85-F841-BDD2-E6249261D4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8307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71F343-3D85-F841-BDD2-E6249261D4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719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07FC99-0A18-834D-B1BF-BBF5108069FA}" type="datetime1">
              <a:rPr lang="en-US" smtClean="0"/>
              <a:pPr>
                <a:defRPr/>
              </a:pPr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0C1D939-E62B-9E47-B8DB-D06FE9B76A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30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7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31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737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578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332F-B4D5-8543-B5C7-5D292BDF3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5FA3B-5AE2-6D4C-9ED8-EDAAF5F2E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CBC2D-0DD1-F047-B856-5A179D671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481C8-50F8-6643-8E81-ED44461B5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D28FB-E3CF-5944-91B1-5E2BD5E7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50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5B0D0-9938-4A4E-B4FA-AB7EA2ADD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1A82C-70C0-624D-9121-F5E2EBA15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40671-8B37-0744-A6E8-DBB0C63B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DBF88-0054-4144-9591-E321D136D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71D55-EF44-BC4A-B513-4B79AD9E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9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86B5-827F-B347-9252-3F832F776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686AF-4ABF-E44C-8EC8-C197B4728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DE472-6A19-3C46-A256-697032D8A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9A8B7-BE7B-0946-87F8-15062763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BC513-0C0B-B744-A6BC-DA055D709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8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C62854A-078C-4643-97E1-1EA1183E6E0B}" type="datetime1">
              <a:rPr lang="en-US" smtClean="0"/>
              <a:pPr>
                <a:defRPr/>
              </a:pPr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66BAA3C-6184-0547-A0B2-45CAC07F6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66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D9FCA-42BA-0742-9701-4419C4B3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F7311-2097-B24F-8E1B-4C17034E0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DD8DF-4E7E-1D43-8880-0371EDA38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49BAC-C8F7-0E49-B267-C6964D0B1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AF309-B924-0A4A-9C20-896B7FACC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4406A-EE77-7C48-8D12-C02838E7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07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6F953-9FD9-F64C-BC86-A640C8FC5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109ED-BD9B-144A-A26F-56A7A2B3F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53FAC-7CFB-204C-9852-9CE915007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350BC-521E-ED4C-90E2-06930767D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E96BF9-A602-E443-AF43-D095913D1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ADC6AE-11E6-9742-BA06-6FC13CEC9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5A080-7891-1747-B1DF-682455A9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FBB31-7A97-4144-960B-284ABC368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65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29DC-97C0-FF4D-AE95-46D66CCB2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266D6-65D2-0541-A4E3-536DF20A6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85F12-529B-9545-841E-596F34E0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704EE-6C16-114F-B05C-1B79FF4E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59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4C79D4-3EE5-E746-8ADE-A47FBE0CD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F0A04-3CE9-A44C-B7F4-D55480F4C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64B83-D1DD-A24D-83A6-1FAB1B43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99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D9A87-E517-A447-BB1F-4BD7D276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365CA-9FD1-7443-9BC2-0129B5DA2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34325-F0B6-7640-9973-302BD0619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66919-0E35-664C-821D-7EEE06E43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9CC9F-B218-254B-8B14-33C7FAC2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BC7D3-B9FA-7E4F-85F7-1F5982F0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78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56B1-5EB3-1542-BA0D-5541DF9A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DEB873-DB43-E04C-9943-D6C0BFF88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C018C-6564-FA41-AD0C-D92BA6EC4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38082-563E-114C-AD7F-57128A345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73B14-D5B9-9E47-9E85-C01B1CE47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C7782-42EC-1D4E-879E-A701C1FC5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25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D977F-691F-704C-8128-A1FF10FC6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1EB8-BE81-CB4E-A4DE-C356AEB4B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4D5C-ED47-3541-99CD-0045B1DB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3A5FF-18EB-8246-895D-32CC07DC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8B8FB-3338-0E4A-893F-5A7435BC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87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F3684B-8044-5F43-BF9B-FEE682429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02914E-27A6-8D4C-A068-8971E0C7B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1543D-14B6-6D42-B16C-597F789A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2D39B-4B19-5F45-92B2-C7387B43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06DC-BECB-9746-B645-3BFD048E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0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073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5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8708310-85F4-D341-9D82-4BA67C1FDBEA}" type="datetime1">
              <a:rPr lang="en-US" smtClean="0"/>
              <a:pPr>
                <a:defRPr/>
              </a:pPr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85C648-BE8E-5841-873A-238FAFFA0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057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643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15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67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48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07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706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89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62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826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96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3ED65CB-85C5-6E4E-90D6-FEAAC0B7A4C0}" type="datetime1">
              <a:rPr lang="en-US" smtClean="0"/>
              <a:pPr>
                <a:defRPr/>
              </a:pPr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675EE01-BB57-424A-927B-88C053E160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1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6AE6EA1-10D3-C34B-8D61-30525C31312F}" type="datetime1">
              <a:rPr lang="en-US" smtClean="0"/>
              <a:pPr>
                <a:defRPr/>
              </a:pPr>
              <a:t>1/26/23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AC9A2A-FF73-6342-BE62-8E18765CDC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0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FDF0E60-D8CF-3D44-8F53-0D9281400D9E}" type="datetime1">
              <a:rPr lang="en-US" smtClean="0"/>
              <a:pPr>
                <a:defRPr/>
              </a:pPr>
              <a:t>1/26/23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09ED02-F0A1-4841-8F8C-6A5E99BA7C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8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5A0BA90-A04A-8B4B-A274-9DA37C7D3C8D}" type="datetime1">
              <a:rPr lang="en-US" smtClean="0"/>
              <a:pPr>
                <a:defRPr/>
              </a:pPr>
              <a:t>1/26/23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754203-D0F7-3A40-9823-28FFD0A3C9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2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111977-CBCD-A942-8C6D-BC6CFB3AAAF5}" type="datetime1">
              <a:rPr lang="en-US" smtClean="0"/>
              <a:pPr>
                <a:defRPr/>
              </a:pPr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1C89FB2-D48D-5A43-B8C1-B3EACB0E87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698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50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67" r:id="rId12"/>
    <p:sldLayoutId id="2147483768" r:id="rId13"/>
    <p:sldLayoutId id="2147483769" r:id="rId14"/>
    <p:sldLayoutId id="2147483807" r:id="rId15"/>
    <p:sldLayoutId id="2147483835" r:id="rId1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FA0F6C-1E91-DA4D-BAC8-FC41407B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9A1EB-81CE-0B44-B610-57AD17B00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51E97-3FC2-394B-9A4F-9061CC70D9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03664-02CB-C440-AB56-8AC449D16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16BA4-436C-9347-BFEE-A4480F90D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0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AA8E9-439A-0047-8D6F-F5BBD6FEC052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F4E6A-D2BA-5945-A48F-93E0BD8E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8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099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216188" y="843558"/>
            <a:ext cx="2592288" cy="30255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US: 6% </a:t>
            </a:r>
            <a:r>
              <a:rPr lang="en-US" sz="24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gaat</a:t>
            </a:r>
            <a:r>
              <a:rPr lang="en-US" sz="24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verloren</a:t>
            </a:r>
            <a:endParaRPr lang="en-US" sz="2400" dirty="0">
              <a:solidFill>
                <a:srgbClr val="00009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rgbClr val="00009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= 40 </a:t>
            </a:r>
            <a:r>
              <a:rPr lang="en-US" sz="24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stroomcenrales</a:t>
            </a:r>
            <a:r>
              <a:rPr lang="en-US" sz="24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endParaRPr lang="en-US" sz="2400" dirty="0">
              <a:solidFill>
                <a:srgbClr val="00009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= 230 </a:t>
            </a:r>
            <a:r>
              <a:rPr lang="en-US" sz="24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millioen</a:t>
            </a:r>
            <a:r>
              <a:rPr lang="en-US" sz="24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tonnen</a:t>
            </a:r>
            <a:r>
              <a:rPr lang="en-US" sz="24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CO</a:t>
            </a:r>
            <a:r>
              <a:rPr lang="en-US" sz="2400" baseline="-250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4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per </a:t>
            </a:r>
            <a:r>
              <a:rPr lang="en-US" sz="24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jaar</a:t>
            </a:r>
            <a:endParaRPr lang="en-US" sz="2400" dirty="0">
              <a:solidFill>
                <a:srgbClr val="00009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lum bright="17000" contrast="12000"/>
          </a:blip>
          <a:stretch>
            <a:fillRect/>
          </a:stretch>
        </p:blipFill>
        <p:spPr>
          <a:xfrm>
            <a:off x="3024664" y="553998"/>
            <a:ext cx="6119336" cy="4589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266EBD-34F5-2F78-1CBC-E24D89003489}"/>
              </a:ext>
            </a:extLst>
          </p:cNvPr>
          <p:cNvSpPr txBox="1"/>
          <p:nvPr/>
        </p:nvSpPr>
        <p:spPr>
          <a:xfrm>
            <a:off x="0" y="0"/>
            <a:ext cx="9151462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Elektriciteitsnetwerk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verloren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gaan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van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energie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9">
            <a:extLst>
              <a:ext uri="{FF2B5EF4-FFF2-40B4-BE49-F238E27FC236}">
                <a16:creationId xmlns:a16="http://schemas.microsoft.com/office/drawing/2014/main" id="{C53BB3EF-6C48-5186-5BB1-E4B0FFDE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36849"/>
            <a:ext cx="75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Dynamika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van quantum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elektronengolven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geeft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de (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klassikaal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 wet van Ohm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weer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</p:txBody>
      </p:sp>
      <p:grpSp>
        <p:nvGrpSpPr>
          <p:cNvPr id="65" name="Group 31">
            <a:extLst>
              <a:ext uri="{FF2B5EF4-FFF2-40B4-BE49-F238E27FC236}">
                <a16:creationId xmlns:a16="http://schemas.microsoft.com/office/drawing/2014/main" id="{0F6ABEEE-936B-D2CD-56EA-CB502778317E}"/>
              </a:ext>
            </a:extLst>
          </p:cNvPr>
          <p:cNvGrpSpPr/>
          <p:nvPr/>
        </p:nvGrpSpPr>
        <p:grpSpPr>
          <a:xfrm>
            <a:off x="7421810" y="82449"/>
            <a:ext cx="1491929" cy="1436511"/>
            <a:chOff x="252920" y="1676400"/>
            <a:chExt cx="1732898" cy="1683327"/>
          </a:xfrm>
        </p:grpSpPr>
        <p:grpSp>
          <p:nvGrpSpPr>
            <p:cNvPr id="69" name="Group 8">
              <a:extLst>
                <a:ext uri="{FF2B5EF4-FFF2-40B4-BE49-F238E27FC236}">
                  <a16:creationId xmlns:a16="http://schemas.microsoft.com/office/drawing/2014/main" id="{5F223B93-A1A8-2357-6BD5-F75D2BF08C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492" y="1676400"/>
              <a:ext cx="1609326" cy="1607299"/>
              <a:chOff x="1891" y="2112"/>
              <a:chExt cx="1504" cy="1501"/>
            </a:xfrm>
          </p:grpSpPr>
          <p:sp>
            <p:nvSpPr>
              <p:cNvPr id="80" name="Freeform 9">
                <a:extLst>
                  <a:ext uri="{FF2B5EF4-FFF2-40B4-BE49-F238E27FC236}">
                    <a16:creationId xmlns:a16="http://schemas.microsoft.com/office/drawing/2014/main" id="{FE15B617-F4EA-D37E-8314-39A0F2BF471C}"/>
                  </a:ext>
                </a:extLst>
              </p:cNvPr>
              <p:cNvSpPr>
                <a:spLocks/>
              </p:cNvSpPr>
              <p:nvPr/>
            </p:nvSpPr>
            <p:spPr bwMode="auto">
              <a:xfrm rot="3562607">
                <a:off x="2920" y="2690"/>
                <a:ext cx="560" cy="39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162" y="10"/>
                  </a:cxn>
                  <a:cxn ang="0">
                    <a:pos x="333" y="17"/>
                  </a:cxn>
                  <a:cxn ang="0">
                    <a:pos x="473" y="112"/>
                  </a:cxn>
                  <a:cxn ang="0">
                    <a:pos x="539" y="250"/>
                  </a:cxn>
                  <a:cxn ang="0">
                    <a:pos x="560" y="390"/>
                  </a:cxn>
                </a:cxnLst>
                <a:rect l="0" t="0" r="r" b="b"/>
                <a:pathLst>
                  <a:path w="560" h="390">
                    <a:moveTo>
                      <a:pt x="0" y="63"/>
                    </a:moveTo>
                    <a:cubicBezTo>
                      <a:pt x="26" y="54"/>
                      <a:pt x="107" y="18"/>
                      <a:pt x="162" y="10"/>
                    </a:cubicBezTo>
                    <a:cubicBezTo>
                      <a:pt x="217" y="2"/>
                      <a:pt x="281" y="0"/>
                      <a:pt x="333" y="17"/>
                    </a:cubicBezTo>
                    <a:cubicBezTo>
                      <a:pt x="385" y="34"/>
                      <a:pt x="439" y="73"/>
                      <a:pt x="473" y="112"/>
                    </a:cubicBezTo>
                    <a:cubicBezTo>
                      <a:pt x="507" y="151"/>
                      <a:pt x="525" y="204"/>
                      <a:pt x="539" y="250"/>
                    </a:cubicBezTo>
                    <a:cubicBezTo>
                      <a:pt x="553" y="296"/>
                      <a:pt x="556" y="361"/>
                      <a:pt x="560" y="390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 10">
                <a:extLst>
                  <a:ext uri="{FF2B5EF4-FFF2-40B4-BE49-F238E27FC236}">
                    <a16:creationId xmlns:a16="http://schemas.microsoft.com/office/drawing/2014/main" id="{44468E67-2777-7818-002D-29BCED4F6B5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826612">
                <a:off x="2048" y="3223"/>
                <a:ext cx="560" cy="39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162" y="10"/>
                  </a:cxn>
                  <a:cxn ang="0">
                    <a:pos x="333" y="17"/>
                  </a:cxn>
                  <a:cxn ang="0">
                    <a:pos x="473" y="112"/>
                  </a:cxn>
                  <a:cxn ang="0">
                    <a:pos x="539" y="250"/>
                  </a:cxn>
                  <a:cxn ang="0">
                    <a:pos x="560" y="390"/>
                  </a:cxn>
                </a:cxnLst>
                <a:rect l="0" t="0" r="r" b="b"/>
                <a:pathLst>
                  <a:path w="560" h="390">
                    <a:moveTo>
                      <a:pt x="0" y="63"/>
                    </a:moveTo>
                    <a:cubicBezTo>
                      <a:pt x="26" y="54"/>
                      <a:pt x="107" y="18"/>
                      <a:pt x="162" y="10"/>
                    </a:cubicBezTo>
                    <a:cubicBezTo>
                      <a:pt x="217" y="2"/>
                      <a:pt x="281" y="0"/>
                      <a:pt x="333" y="17"/>
                    </a:cubicBezTo>
                    <a:cubicBezTo>
                      <a:pt x="385" y="34"/>
                      <a:pt x="439" y="73"/>
                      <a:pt x="473" y="112"/>
                    </a:cubicBezTo>
                    <a:cubicBezTo>
                      <a:pt x="507" y="151"/>
                      <a:pt x="525" y="204"/>
                      <a:pt x="539" y="250"/>
                    </a:cubicBezTo>
                    <a:cubicBezTo>
                      <a:pt x="553" y="296"/>
                      <a:pt x="556" y="361"/>
                      <a:pt x="560" y="390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2" name="Freeform 11">
                <a:extLst>
                  <a:ext uri="{FF2B5EF4-FFF2-40B4-BE49-F238E27FC236}">
                    <a16:creationId xmlns:a16="http://schemas.microsoft.com/office/drawing/2014/main" id="{A37F0048-5866-8391-E16B-69583006A29A}"/>
                  </a:ext>
                </a:extLst>
              </p:cNvPr>
              <p:cNvSpPr>
                <a:spLocks/>
              </p:cNvSpPr>
              <p:nvPr/>
            </p:nvSpPr>
            <p:spPr bwMode="auto">
              <a:xfrm rot="-3622439">
                <a:off x="2017" y="2197"/>
                <a:ext cx="560" cy="39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162" y="10"/>
                  </a:cxn>
                  <a:cxn ang="0">
                    <a:pos x="333" y="17"/>
                  </a:cxn>
                  <a:cxn ang="0">
                    <a:pos x="473" y="112"/>
                  </a:cxn>
                  <a:cxn ang="0">
                    <a:pos x="539" y="250"/>
                  </a:cxn>
                  <a:cxn ang="0">
                    <a:pos x="560" y="390"/>
                  </a:cxn>
                </a:cxnLst>
                <a:rect l="0" t="0" r="r" b="b"/>
                <a:pathLst>
                  <a:path w="560" h="390">
                    <a:moveTo>
                      <a:pt x="0" y="63"/>
                    </a:moveTo>
                    <a:cubicBezTo>
                      <a:pt x="26" y="54"/>
                      <a:pt x="107" y="18"/>
                      <a:pt x="162" y="10"/>
                    </a:cubicBezTo>
                    <a:cubicBezTo>
                      <a:pt x="217" y="2"/>
                      <a:pt x="281" y="0"/>
                      <a:pt x="333" y="17"/>
                    </a:cubicBezTo>
                    <a:cubicBezTo>
                      <a:pt x="385" y="34"/>
                      <a:pt x="439" y="73"/>
                      <a:pt x="473" y="112"/>
                    </a:cubicBezTo>
                    <a:cubicBezTo>
                      <a:pt x="507" y="151"/>
                      <a:pt x="525" y="204"/>
                      <a:pt x="539" y="250"/>
                    </a:cubicBezTo>
                    <a:cubicBezTo>
                      <a:pt x="553" y="296"/>
                      <a:pt x="556" y="361"/>
                      <a:pt x="560" y="390"/>
                    </a:cubicBezTo>
                  </a:path>
                </a:pathLst>
              </a:custGeom>
              <a:noFill/>
              <a:ln w="38100" cap="flat" cmpd="sng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 12">
                <a:extLst>
                  <a:ext uri="{FF2B5EF4-FFF2-40B4-BE49-F238E27FC236}">
                    <a16:creationId xmlns:a16="http://schemas.microsoft.com/office/drawing/2014/main" id="{CF55BB50-FD09-92D5-11AB-6F3B0AB3D4C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772837">
                <a:off x="2599" y="3228"/>
                <a:ext cx="578" cy="330"/>
              </a:xfrm>
              <a:custGeom>
                <a:avLst/>
                <a:gdLst/>
                <a:ahLst/>
                <a:cxnLst>
                  <a:cxn ang="0">
                    <a:pos x="0" y="330"/>
                  </a:cxn>
                  <a:cxn ang="0">
                    <a:pos x="154" y="298"/>
                  </a:cxn>
                  <a:cxn ang="0">
                    <a:pos x="300" y="241"/>
                  </a:cxn>
                  <a:cxn ang="0">
                    <a:pos x="405" y="176"/>
                  </a:cxn>
                  <a:cxn ang="0">
                    <a:pos x="497" y="84"/>
                  </a:cxn>
                  <a:cxn ang="0">
                    <a:pos x="578" y="0"/>
                  </a:cxn>
                </a:cxnLst>
                <a:rect l="0" t="0" r="r" b="b"/>
                <a:pathLst>
                  <a:path w="578" h="330">
                    <a:moveTo>
                      <a:pt x="0" y="330"/>
                    </a:moveTo>
                    <a:cubicBezTo>
                      <a:pt x="26" y="325"/>
                      <a:pt x="104" y="313"/>
                      <a:pt x="154" y="298"/>
                    </a:cubicBezTo>
                    <a:cubicBezTo>
                      <a:pt x="204" y="283"/>
                      <a:pt x="258" y="261"/>
                      <a:pt x="300" y="241"/>
                    </a:cubicBezTo>
                    <a:cubicBezTo>
                      <a:pt x="342" y="221"/>
                      <a:pt x="372" y="202"/>
                      <a:pt x="405" y="176"/>
                    </a:cubicBezTo>
                    <a:cubicBezTo>
                      <a:pt x="438" y="150"/>
                      <a:pt x="468" y="113"/>
                      <a:pt x="497" y="84"/>
                    </a:cubicBezTo>
                    <a:cubicBezTo>
                      <a:pt x="526" y="55"/>
                      <a:pt x="561" y="17"/>
                      <a:pt x="578" y="0"/>
                    </a:cubicBezTo>
                  </a:path>
                </a:pathLst>
              </a:custGeom>
              <a:noFill/>
              <a:ln w="38100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 13">
                <a:extLst>
                  <a:ext uri="{FF2B5EF4-FFF2-40B4-BE49-F238E27FC236}">
                    <a16:creationId xmlns:a16="http://schemas.microsoft.com/office/drawing/2014/main" id="{7888E200-CBE5-D59E-5B7A-1B7EF0F18D9E}"/>
                  </a:ext>
                </a:extLst>
              </p:cNvPr>
              <p:cNvSpPr>
                <a:spLocks/>
              </p:cNvSpPr>
              <p:nvPr/>
            </p:nvSpPr>
            <p:spPr bwMode="auto">
              <a:xfrm rot="25135534">
                <a:off x="2609" y="2258"/>
                <a:ext cx="578" cy="330"/>
              </a:xfrm>
              <a:custGeom>
                <a:avLst/>
                <a:gdLst/>
                <a:ahLst/>
                <a:cxnLst>
                  <a:cxn ang="0">
                    <a:pos x="0" y="330"/>
                  </a:cxn>
                  <a:cxn ang="0">
                    <a:pos x="154" y="298"/>
                  </a:cxn>
                  <a:cxn ang="0">
                    <a:pos x="300" y="241"/>
                  </a:cxn>
                  <a:cxn ang="0">
                    <a:pos x="405" y="176"/>
                  </a:cxn>
                  <a:cxn ang="0">
                    <a:pos x="497" y="84"/>
                  </a:cxn>
                  <a:cxn ang="0">
                    <a:pos x="578" y="0"/>
                  </a:cxn>
                </a:cxnLst>
                <a:rect l="0" t="0" r="r" b="b"/>
                <a:pathLst>
                  <a:path w="578" h="330">
                    <a:moveTo>
                      <a:pt x="0" y="330"/>
                    </a:moveTo>
                    <a:cubicBezTo>
                      <a:pt x="26" y="325"/>
                      <a:pt x="104" y="313"/>
                      <a:pt x="154" y="298"/>
                    </a:cubicBezTo>
                    <a:cubicBezTo>
                      <a:pt x="204" y="283"/>
                      <a:pt x="258" y="261"/>
                      <a:pt x="300" y="241"/>
                    </a:cubicBezTo>
                    <a:cubicBezTo>
                      <a:pt x="342" y="221"/>
                      <a:pt x="372" y="202"/>
                      <a:pt x="405" y="176"/>
                    </a:cubicBezTo>
                    <a:cubicBezTo>
                      <a:pt x="438" y="150"/>
                      <a:pt x="468" y="113"/>
                      <a:pt x="497" y="84"/>
                    </a:cubicBezTo>
                    <a:cubicBezTo>
                      <a:pt x="526" y="55"/>
                      <a:pt x="561" y="17"/>
                      <a:pt x="578" y="0"/>
                    </a:cubicBezTo>
                  </a:path>
                </a:pathLst>
              </a:custGeom>
              <a:noFill/>
              <a:ln w="38100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 14">
                <a:extLst>
                  <a:ext uri="{FF2B5EF4-FFF2-40B4-BE49-F238E27FC236}">
                    <a16:creationId xmlns:a16="http://schemas.microsoft.com/office/drawing/2014/main" id="{ED542C7A-0322-B072-DF2A-DD45E5302843}"/>
                  </a:ext>
                </a:extLst>
              </p:cNvPr>
              <p:cNvSpPr>
                <a:spLocks/>
              </p:cNvSpPr>
              <p:nvPr/>
            </p:nvSpPr>
            <p:spPr bwMode="auto">
              <a:xfrm rot="-3698209">
                <a:off x="1767" y="2730"/>
                <a:ext cx="578" cy="330"/>
              </a:xfrm>
              <a:custGeom>
                <a:avLst/>
                <a:gdLst/>
                <a:ahLst/>
                <a:cxnLst>
                  <a:cxn ang="0">
                    <a:pos x="0" y="330"/>
                  </a:cxn>
                  <a:cxn ang="0">
                    <a:pos x="154" y="298"/>
                  </a:cxn>
                  <a:cxn ang="0">
                    <a:pos x="300" y="241"/>
                  </a:cxn>
                  <a:cxn ang="0">
                    <a:pos x="405" y="176"/>
                  </a:cxn>
                  <a:cxn ang="0">
                    <a:pos x="497" y="84"/>
                  </a:cxn>
                  <a:cxn ang="0">
                    <a:pos x="578" y="0"/>
                  </a:cxn>
                </a:cxnLst>
                <a:rect l="0" t="0" r="r" b="b"/>
                <a:pathLst>
                  <a:path w="578" h="330">
                    <a:moveTo>
                      <a:pt x="0" y="330"/>
                    </a:moveTo>
                    <a:cubicBezTo>
                      <a:pt x="26" y="325"/>
                      <a:pt x="104" y="313"/>
                      <a:pt x="154" y="298"/>
                    </a:cubicBezTo>
                    <a:cubicBezTo>
                      <a:pt x="204" y="283"/>
                      <a:pt x="258" y="261"/>
                      <a:pt x="300" y="241"/>
                    </a:cubicBezTo>
                    <a:cubicBezTo>
                      <a:pt x="342" y="221"/>
                      <a:pt x="372" y="202"/>
                      <a:pt x="405" y="176"/>
                    </a:cubicBezTo>
                    <a:cubicBezTo>
                      <a:pt x="438" y="150"/>
                      <a:pt x="468" y="113"/>
                      <a:pt x="497" y="84"/>
                    </a:cubicBezTo>
                    <a:cubicBezTo>
                      <a:pt x="526" y="55"/>
                      <a:pt x="561" y="17"/>
                      <a:pt x="578" y="0"/>
                    </a:cubicBezTo>
                  </a:path>
                </a:pathLst>
              </a:custGeom>
              <a:noFill/>
              <a:ln w="38100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roup 15">
              <a:extLst>
                <a:ext uri="{FF2B5EF4-FFF2-40B4-BE49-F238E27FC236}">
                  <a16:creationId xmlns:a16="http://schemas.microsoft.com/office/drawing/2014/main" id="{F3B1321B-F2A3-7E45-9C85-9023010F06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1757782"/>
              <a:ext cx="1617887" cy="1601945"/>
              <a:chOff x="1824" y="2188"/>
              <a:chExt cx="1512" cy="1496"/>
            </a:xfrm>
          </p:grpSpPr>
          <p:sp>
            <p:nvSpPr>
              <p:cNvPr id="74" name="Freeform 16">
                <a:extLst>
                  <a:ext uri="{FF2B5EF4-FFF2-40B4-BE49-F238E27FC236}">
                    <a16:creationId xmlns:a16="http://schemas.microsoft.com/office/drawing/2014/main" id="{81BAB1E0-84C6-FDE4-0561-A2CABFA91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6" y="2188"/>
                <a:ext cx="560" cy="39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162" y="10"/>
                  </a:cxn>
                  <a:cxn ang="0">
                    <a:pos x="333" y="17"/>
                  </a:cxn>
                  <a:cxn ang="0">
                    <a:pos x="473" y="112"/>
                  </a:cxn>
                  <a:cxn ang="0">
                    <a:pos x="539" y="250"/>
                  </a:cxn>
                  <a:cxn ang="0">
                    <a:pos x="560" y="390"/>
                  </a:cxn>
                </a:cxnLst>
                <a:rect l="0" t="0" r="r" b="b"/>
                <a:pathLst>
                  <a:path w="560" h="390">
                    <a:moveTo>
                      <a:pt x="0" y="63"/>
                    </a:moveTo>
                    <a:cubicBezTo>
                      <a:pt x="26" y="54"/>
                      <a:pt x="107" y="18"/>
                      <a:pt x="162" y="10"/>
                    </a:cubicBezTo>
                    <a:cubicBezTo>
                      <a:pt x="217" y="2"/>
                      <a:pt x="281" y="0"/>
                      <a:pt x="333" y="17"/>
                    </a:cubicBezTo>
                    <a:cubicBezTo>
                      <a:pt x="385" y="34"/>
                      <a:pt x="439" y="73"/>
                      <a:pt x="473" y="112"/>
                    </a:cubicBezTo>
                    <a:cubicBezTo>
                      <a:pt x="507" y="151"/>
                      <a:pt x="525" y="204"/>
                      <a:pt x="539" y="250"/>
                    </a:cubicBezTo>
                    <a:cubicBezTo>
                      <a:pt x="553" y="296"/>
                      <a:pt x="556" y="361"/>
                      <a:pt x="560" y="39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5" name="Freeform 17">
                <a:extLst>
                  <a:ext uri="{FF2B5EF4-FFF2-40B4-BE49-F238E27FC236}">
                    <a16:creationId xmlns:a16="http://schemas.microsoft.com/office/drawing/2014/main" id="{818E8DB8-0975-40E4-EA56-4FD51D579DD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4527264">
                <a:off x="2635" y="3208"/>
                <a:ext cx="560" cy="39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162" y="10"/>
                  </a:cxn>
                  <a:cxn ang="0">
                    <a:pos x="333" y="17"/>
                  </a:cxn>
                  <a:cxn ang="0">
                    <a:pos x="473" y="112"/>
                  </a:cxn>
                  <a:cxn ang="0">
                    <a:pos x="539" y="250"/>
                  </a:cxn>
                  <a:cxn ang="0">
                    <a:pos x="560" y="390"/>
                  </a:cxn>
                </a:cxnLst>
                <a:rect l="0" t="0" r="r" b="b"/>
                <a:pathLst>
                  <a:path w="560" h="390">
                    <a:moveTo>
                      <a:pt x="0" y="63"/>
                    </a:moveTo>
                    <a:cubicBezTo>
                      <a:pt x="26" y="54"/>
                      <a:pt x="107" y="18"/>
                      <a:pt x="162" y="10"/>
                    </a:cubicBezTo>
                    <a:cubicBezTo>
                      <a:pt x="217" y="2"/>
                      <a:pt x="281" y="0"/>
                      <a:pt x="333" y="17"/>
                    </a:cubicBezTo>
                    <a:cubicBezTo>
                      <a:pt x="385" y="34"/>
                      <a:pt x="439" y="73"/>
                      <a:pt x="473" y="112"/>
                    </a:cubicBezTo>
                    <a:cubicBezTo>
                      <a:pt x="507" y="151"/>
                      <a:pt x="525" y="204"/>
                      <a:pt x="539" y="250"/>
                    </a:cubicBezTo>
                    <a:cubicBezTo>
                      <a:pt x="553" y="296"/>
                      <a:pt x="556" y="361"/>
                      <a:pt x="560" y="39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 18">
                <a:extLst>
                  <a:ext uri="{FF2B5EF4-FFF2-40B4-BE49-F238E27FC236}">
                    <a16:creationId xmlns:a16="http://schemas.microsoft.com/office/drawing/2014/main" id="{1F7720B4-1892-D099-8137-6630180EA661}"/>
                  </a:ext>
                </a:extLst>
              </p:cNvPr>
              <p:cNvSpPr>
                <a:spLocks/>
              </p:cNvSpPr>
              <p:nvPr/>
            </p:nvSpPr>
            <p:spPr bwMode="auto">
              <a:xfrm rot="-7316015">
                <a:off x="1739" y="2730"/>
                <a:ext cx="560" cy="39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162" y="10"/>
                  </a:cxn>
                  <a:cxn ang="0">
                    <a:pos x="333" y="17"/>
                  </a:cxn>
                  <a:cxn ang="0">
                    <a:pos x="473" y="112"/>
                  </a:cxn>
                  <a:cxn ang="0">
                    <a:pos x="539" y="250"/>
                  </a:cxn>
                  <a:cxn ang="0">
                    <a:pos x="560" y="390"/>
                  </a:cxn>
                </a:cxnLst>
                <a:rect l="0" t="0" r="r" b="b"/>
                <a:pathLst>
                  <a:path w="560" h="390">
                    <a:moveTo>
                      <a:pt x="0" y="63"/>
                    </a:moveTo>
                    <a:cubicBezTo>
                      <a:pt x="26" y="54"/>
                      <a:pt x="107" y="18"/>
                      <a:pt x="162" y="10"/>
                    </a:cubicBezTo>
                    <a:cubicBezTo>
                      <a:pt x="217" y="2"/>
                      <a:pt x="281" y="0"/>
                      <a:pt x="333" y="17"/>
                    </a:cubicBezTo>
                    <a:cubicBezTo>
                      <a:pt x="385" y="34"/>
                      <a:pt x="439" y="73"/>
                      <a:pt x="473" y="112"/>
                    </a:cubicBezTo>
                    <a:cubicBezTo>
                      <a:pt x="507" y="151"/>
                      <a:pt x="525" y="204"/>
                      <a:pt x="539" y="250"/>
                    </a:cubicBezTo>
                    <a:cubicBezTo>
                      <a:pt x="553" y="296"/>
                      <a:pt x="556" y="361"/>
                      <a:pt x="560" y="39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 19">
                <a:extLst>
                  <a:ext uri="{FF2B5EF4-FFF2-40B4-BE49-F238E27FC236}">
                    <a16:creationId xmlns:a16="http://schemas.microsoft.com/office/drawing/2014/main" id="{235BA25C-72B4-66EE-BF9C-A019C9DF2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6" y="2248"/>
                <a:ext cx="578" cy="330"/>
              </a:xfrm>
              <a:custGeom>
                <a:avLst/>
                <a:gdLst/>
                <a:ahLst/>
                <a:cxnLst>
                  <a:cxn ang="0">
                    <a:pos x="0" y="330"/>
                  </a:cxn>
                  <a:cxn ang="0">
                    <a:pos x="154" y="298"/>
                  </a:cxn>
                  <a:cxn ang="0">
                    <a:pos x="300" y="241"/>
                  </a:cxn>
                  <a:cxn ang="0">
                    <a:pos x="405" y="176"/>
                  </a:cxn>
                  <a:cxn ang="0">
                    <a:pos x="497" y="84"/>
                  </a:cxn>
                  <a:cxn ang="0">
                    <a:pos x="578" y="0"/>
                  </a:cxn>
                </a:cxnLst>
                <a:rect l="0" t="0" r="r" b="b"/>
                <a:pathLst>
                  <a:path w="578" h="330">
                    <a:moveTo>
                      <a:pt x="0" y="330"/>
                    </a:moveTo>
                    <a:cubicBezTo>
                      <a:pt x="26" y="325"/>
                      <a:pt x="104" y="313"/>
                      <a:pt x="154" y="298"/>
                    </a:cubicBezTo>
                    <a:cubicBezTo>
                      <a:pt x="204" y="283"/>
                      <a:pt x="258" y="261"/>
                      <a:pt x="300" y="241"/>
                    </a:cubicBezTo>
                    <a:cubicBezTo>
                      <a:pt x="342" y="221"/>
                      <a:pt x="372" y="202"/>
                      <a:pt x="405" y="176"/>
                    </a:cubicBezTo>
                    <a:cubicBezTo>
                      <a:pt x="438" y="150"/>
                      <a:pt x="468" y="113"/>
                      <a:pt x="497" y="84"/>
                    </a:cubicBezTo>
                    <a:cubicBezTo>
                      <a:pt x="526" y="55"/>
                      <a:pt x="561" y="17"/>
                      <a:pt x="578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 20">
                <a:extLst>
                  <a:ext uri="{FF2B5EF4-FFF2-40B4-BE49-F238E27FC236}">
                    <a16:creationId xmlns:a16="http://schemas.microsoft.com/office/drawing/2014/main" id="{8689528A-41F1-549B-517F-EECCAED7DB0E}"/>
                  </a:ext>
                </a:extLst>
              </p:cNvPr>
              <p:cNvSpPr>
                <a:spLocks/>
              </p:cNvSpPr>
              <p:nvPr/>
            </p:nvSpPr>
            <p:spPr bwMode="auto">
              <a:xfrm rot="7183092">
                <a:off x="2882" y="2753"/>
                <a:ext cx="578" cy="330"/>
              </a:xfrm>
              <a:custGeom>
                <a:avLst/>
                <a:gdLst/>
                <a:ahLst/>
                <a:cxnLst>
                  <a:cxn ang="0">
                    <a:pos x="0" y="330"/>
                  </a:cxn>
                  <a:cxn ang="0">
                    <a:pos x="154" y="298"/>
                  </a:cxn>
                  <a:cxn ang="0">
                    <a:pos x="300" y="241"/>
                  </a:cxn>
                  <a:cxn ang="0">
                    <a:pos x="405" y="176"/>
                  </a:cxn>
                  <a:cxn ang="0">
                    <a:pos x="497" y="84"/>
                  </a:cxn>
                  <a:cxn ang="0">
                    <a:pos x="578" y="0"/>
                  </a:cxn>
                </a:cxnLst>
                <a:rect l="0" t="0" r="r" b="b"/>
                <a:pathLst>
                  <a:path w="578" h="330">
                    <a:moveTo>
                      <a:pt x="0" y="330"/>
                    </a:moveTo>
                    <a:cubicBezTo>
                      <a:pt x="26" y="325"/>
                      <a:pt x="104" y="313"/>
                      <a:pt x="154" y="298"/>
                    </a:cubicBezTo>
                    <a:cubicBezTo>
                      <a:pt x="204" y="283"/>
                      <a:pt x="258" y="261"/>
                      <a:pt x="300" y="241"/>
                    </a:cubicBezTo>
                    <a:cubicBezTo>
                      <a:pt x="342" y="221"/>
                      <a:pt x="372" y="202"/>
                      <a:pt x="405" y="176"/>
                    </a:cubicBezTo>
                    <a:cubicBezTo>
                      <a:pt x="438" y="150"/>
                      <a:pt x="468" y="113"/>
                      <a:pt x="497" y="84"/>
                    </a:cubicBezTo>
                    <a:cubicBezTo>
                      <a:pt x="526" y="55"/>
                      <a:pt x="561" y="17"/>
                      <a:pt x="578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 21">
                <a:extLst>
                  <a:ext uri="{FF2B5EF4-FFF2-40B4-BE49-F238E27FC236}">
                    <a16:creationId xmlns:a16="http://schemas.microsoft.com/office/drawing/2014/main" id="{25D08F3A-6DCA-7757-8F7E-D50055E1BBD2}"/>
                  </a:ext>
                </a:extLst>
              </p:cNvPr>
              <p:cNvSpPr>
                <a:spLocks/>
              </p:cNvSpPr>
              <p:nvPr/>
            </p:nvSpPr>
            <p:spPr bwMode="auto">
              <a:xfrm rot="-7107345">
                <a:off x="2042" y="3230"/>
                <a:ext cx="578" cy="330"/>
              </a:xfrm>
              <a:custGeom>
                <a:avLst/>
                <a:gdLst/>
                <a:ahLst/>
                <a:cxnLst>
                  <a:cxn ang="0">
                    <a:pos x="0" y="330"/>
                  </a:cxn>
                  <a:cxn ang="0">
                    <a:pos x="154" y="298"/>
                  </a:cxn>
                  <a:cxn ang="0">
                    <a:pos x="300" y="241"/>
                  </a:cxn>
                  <a:cxn ang="0">
                    <a:pos x="405" y="176"/>
                  </a:cxn>
                  <a:cxn ang="0">
                    <a:pos x="497" y="84"/>
                  </a:cxn>
                  <a:cxn ang="0">
                    <a:pos x="578" y="0"/>
                  </a:cxn>
                </a:cxnLst>
                <a:rect l="0" t="0" r="r" b="b"/>
                <a:pathLst>
                  <a:path w="578" h="330">
                    <a:moveTo>
                      <a:pt x="0" y="330"/>
                    </a:moveTo>
                    <a:cubicBezTo>
                      <a:pt x="26" y="325"/>
                      <a:pt x="104" y="313"/>
                      <a:pt x="154" y="298"/>
                    </a:cubicBezTo>
                    <a:cubicBezTo>
                      <a:pt x="204" y="283"/>
                      <a:pt x="258" y="261"/>
                      <a:pt x="300" y="241"/>
                    </a:cubicBezTo>
                    <a:cubicBezTo>
                      <a:pt x="342" y="221"/>
                      <a:pt x="372" y="202"/>
                      <a:pt x="405" y="176"/>
                    </a:cubicBezTo>
                    <a:cubicBezTo>
                      <a:pt x="438" y="150"/>
                      <a:pt x="468" y="113"/>
                      <a:pt x="497" y="84"/>
                    </a:cubicBezTo>
                    <a:cubicBezTo>
                      <a:pt x="526" y="55"/>
                      <a:pt x="561" y="17"/>
                      <a:pt x="578" y="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endParaRPr lang="en-US" u="sng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1" name="Oval 22">
              <a:extLst>
                <a:ext uri="{FF2B5EF4-FFF2-40B4-BE49-F238E27FC236}">
                  <a16:creationId xmlns:a16="http://schemas.microsoft.com/office/drawing/2014/main" id="{E4AC81FC-1247-73D8-00D8-3B3C0B3C3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974" y="1827386"/>
              <a:ext cx="1386760" cy="1387781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squar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pPr defTabSz="914400"/>
              <a:endParaRPr lang="en-US" u="sng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Isosceles Triangle 26">
              <a:extLst>
                <a:ext uri="{FF2B5EF4-FFF2-40B4-BE49-F238E27FC236}">
                  <a16:creationId xmlns:a16="http://schemas.microsoft.com/office/drawing/2014/main" id="{9E0B6B9E-C848-3927-D4E1-F8CD4115F6E3}"/>
                </a:ext>
              </a:extLst>
            </p:cNvPr>
            <p:cNvSpPr/>
            <p:nvPr/>
          </p:nvSpPr>
          <p:spPr bwMode="auto">
            <a:xfrm rot="3422144">
              <a:off x="650889" y="1694409"/>
              <a:ext cx="130275" cy="220745"/>
            </a:xfrm>
            <a:prstGeom prst="triangle">
              <a:avLst/>
            </a:prstGeom>
            <a:solidFill>
              <a:srgbClr val="008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 u="sng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" name="Isosceles Triangle 27">
              <a:extLst>
                <a:ext uri="{FF2B5EF4-FFF2-40B4-BE49-F238E27FC236}">
                  <a16:creationId xmlns:a16="http://schemas.microsoft.com/office/drawing/2014/main" id="{09DB136B-95FF-3B10-A0D3-446AF071554E}"/>
                </a:ext>
              </a:extLst>
            </p:cNvPr>
            <p:cNvSpPr/>
            <p:nvPr/>
          </p:nvSpPr>
          <p:spPr bwMode="auto">
            <a:xfrm rot="10092429">
              <a:off x="252920" y="2442829"/>
              <a:ext cx="146346" cy="220745"/>
            </a:xfrm>
            <a:prstGeom prst="triangle">
              <a:avLst>
                <a:gd name="adj" fmla="val 65615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GB" u="sng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87" name="Text Box 9">
            <a:extLst>
              <a:ext uri="{FF2B5EF4-FFF2-40B4-BE49-F238E27FC236}">
                <a16:creationId xmlns:a16="http://schemas.microsoft.com/office/drawing/2014/main" id="{FAE573A8-EA1E-224E-F058-BFA6AC94D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79703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Waar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komt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weerstand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vandaan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?</a:t>
            </a:r>
          </a:p>
        </p:txBody>
      </p:sp>
      <p:sp>
        <p:nvSpPr>
          <p:cNvPr id="90" name="Text Box 20">
            <a:extLst>
              <a:ext uri="{FF2B5EF4-FFF2-40B4-BE49-F238E27FC236}">
                <a16:creationId xmlns:a16="http://schemas.microsoft.com/office/drawing/2014/main" id="{F020F056-AD02-08D6-068C-CBA637C17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612" y="4319832"/>
            <a:ext cx="1637284" cy="46384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24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1925: Bloch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80A2225-2DBA-232C-41C2-744B24157511}"/>
              </a:ext>
            </a:extLst>
          </p:cNvPr>
          <p:cNvSpPr txBox="1"/>
          <p:nvPr/>
        </p:nvSpPr>
        <p:spPr>
          <a:xfrm>
            <a:off x="0" y="0"/>
            <a:ext cx="7314685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Quantum transport van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elektronen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D692A2D-F43E-6CCD-C4AD-8295DBEEC28E}"/>
              </a:ext>
            </a:extLst>
          </p:cNvPr>
          <p:cNvSpPr txBox="1"/>
          <p:nvPr/>
        </p:nvSpPr>
        <p:spPr>
          <a:xfrm>
            <a:off x="5427225" y="1667899"/>
            <a:ext cx="230925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-65" charset="-128"/>
                <a:cs typeface="Times New Roman"/>
              </a:rPr>
              <a:t>V = I</a:t>
            </a:r>
            <a:r>
              <a:rPr kumimoji="0" lang="en-GB" sz="4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</a:t>
            </a:r>
            <a:r>
              <a:rPr kumimoji="0" lang="en-GB" sz="4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-65" charset="-128"/>
                <a:cs typeface="Times New Roman"/>
              </a:rPr>
              <a:t>R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C976A113-B8BD-A5E6-F5EF-63E137A4A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27" y="2387828"/>
            <a:ext cx="4917255" cy="189714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9862" y="2101850"/>
            <a:ext cx="22749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solidFill>
                  <a:srgbClr val="FFFFFF"/>
                </a:solidFill>
              </a:rPr>
              <a:t>origins resistance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1F4B63-EC36-96A2-FD89-302A596B39DD}"/>
              </a:ext>
            </a:extLst>
          </p:cNvPr>
          <p:cNvGrpSpPr/>
          <p:nvPr/>
        </p:nvGrpSpPr>
        <p:grpSpPr>
          <a:xfrm>
            <a:off x="67321" y="100455"/>
            <a:ext cx="7168975" cy="1734042"/>
            <a:chOff x="166056" y="152400"/>
            <a:chExt cx="9886592" cy="2391384"/>
          </a:xfrm>
        </p:grpSpPr>
        <p:pic>
          <p:nvPicPr>
            <p:cNvPr id="20" name="Picture 59" descr="Bloch temperature scattering">
              <a:extLst>
                <a:ext uri="{FF2B5EF4-FFF2-40B4-BE49-F238E27FC236}">
                  <a16:creationId xmlns:a16="http://schemas.microsoft.com/office/drawing/2014/main" id="{7D8D5002-3983-D869-1268-082BBF4A7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166056" y="152400"/>
              <a:ext cx="5566906" cy="2379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65">
              <a:extLst>
                <a:ext uri="{FF2B5EF4-FFF2-40B4-BE49-F238E27FC236}">
                  <a16:creationId xmlns:a16="http://schemas.microsoft.com/office/drawing/2014/main" id="{1249BF10-D015-6EA4-D0A3-E605D95787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4708" y="1493105"/>
              <a:ext cx="4337940" cy="105067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914400">
                <a:defRPr/>
              </a:pPr>
              <a:r>
                <a:rPr lang="en-US" sz="2400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thermische bewegingen van de ionen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49CB5B-53AB-0C2D-0E59-A5E6D84E294A}"/>
              </a:ext>
            </a:extLst>
          </p:cNvPr>
          <p:cNvGrpSpPr/>
          <p:nvPr/>
        </p:nvGrpSpPr>
        <p:grpSpPr>
          <a:xfrm>
            <a:off x="67321" y="1937769"/>
            <a:ext cx="7745039" cy="1524547"/>
            <a:chOff x="152401" y="2438400"/>
            <a:chExt cx="10681035" cy="2102474"/>
          </a:xfrm>
        </p:grpSpPr>
        <p:pic>
          <p:nvPicPr>
            <p:cNvPr id="23" name="Picture 61" descr="Bloch impurity scattering">
              <a:extLst>
                <a:ext uri="{FF2B5EF4-FFF2-40B4-BE49-F238E27FC236}">
                  <a16:creationId xmlns:a16="http://schemas.microsoft.com/office/drawing/2014/main" id="{12455DA3-BC1C-2BF3-8ED4-715273BC6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152401" y="2438400"/>
              <a:ext cx="5447826" cy="2102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66">
              <a:extLst>
                <a:ext uri="{FF2B5EF4-FFF2-40B4-BE49-F238E27FC236}">
                  <a16:creationId xmlns:a16="http://schemas.microsoft.com/office/drawing/2014/main" id="{2F1DBFC2-C3E8-24C5-E5AB-79EA59A8B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0042" y="2731424"/>
              <a:ext cx="5093394" cy="114902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914400">
                <a:defRPr/>
              </a:pPr>
              <a:r>
                <a:rPr lang="en-US" sz="2400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verontreinigingen:</a:t>
              </a:r>
            </a:p>
            <a:p>
              <a:pPr defTabSz="914400">
                <a:defRPr/>
              </a:pPr>
              <a:r>
                <a:rPr lang="en-US" sz="2400" i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andere grote en/of lading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35B83C-0943-4412-9863-37704545FC81}"/>
              </a:ext>
            </a:extLst>
          </p:cNvPr>
          <p:cNvGrpSpPr/>
          <p:nvPr/>
        </p:nvGrpSpPr>
        <p:grpSpPr>
          <a:xfrm>
            <a:off x="-26020" y="3519978"/>
            <a:ext cx="7694363" cy="1635180"/>
            <a:chOff x="76200" y="4602956"/>
            <a:chExt cx="10611147" cy="2255044"/>
          </a:xfrm>
        </p:grpSpPr>
        <p:pic>
          <p:nvPicPr>
            <p:cNvPr id="26" name="Picture 60" descr="Bloch vacancy scattering">
              <a:extLst>
                <a:ext uri="{FF2B5EF4-FFF2-40B4-BE49-F238E27FC236}">
                  <a16:creationId xmlns:a16="http://schemas.microsoft.com/office/drawing/2014/main" id="{7C5ACB23-8134-A0F6-68A9-85E3A1CE4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76200" y="4602956"/>
              <a:ext cx="5542719" cy="2255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67">
              <a:extLst>
                <a:ext uri="{FF2B5EF4-FFF2-40B4-BE49-F238E27FC236}">
                  <a16:creationId xmlns:a16="http://schemas.microsoft.com/office/drawing/2014/main" id="{878F855B-03FF-8825-2BCD-97FB75269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4999" y="5029201"/>
              <a:ext cx="4972348" cy="114901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defTabSz="914400">
                <a:defRPr/>
              </a:pPr>
              <a:r>
                <a:rPr lang="nl-NL" sz="2400" i="1" noProof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imperfecties in het kristall: </a:t>
              </a:r>
              <a:r>
                <a:rPr lang="nl-NL" sz="2400" i="1" noProof="1">
                  <a:solidFill>
                    <a:srgbClr val="006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b.v. missende atomen</a:t>
              </a:r>
            </a:p>
          </p:txBody>
        </p:sp>
      </p:grpSp>
      <p:grpSp>
        <p:nvGrpSpPr>
          <p:cNvPr id="28" name="Group 26">
            <a:extLst>
              <a:ext uri="{FF2B5EF4-FFF2-40B4-BE49-F238E27FC236}">
                <a16:creationId xmlns:a16="http://schemas.microsoft.com/office/drawing/2014/main" id="{18928941-F1D7-54BE-D682-5967A1D750FB}"/>
              </a:ext>
            </a:extLst>
          </p:cNvPr>
          <p:cNvGrpSpPr/>
          <p:nvPr/>
        </p:nvGrpSpPr>
        <p:grpSpPr>
          <a:xfrm>
            <a:off x="5865566" y="151748"/>
            <a:ext cx="3135004" cy="869587"/>
            <a:chOff x="5268866" y="1590426"/>
            <a:chExt cx="3135004" cy="86958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009430F-F9D5-2C69-6287-85A14E318AE0}"/>
                </a:ext>
              </a:extLst>
            </p:cNvPr>
            <p:cNvSpPr/>
            <p:nvPr/>
          </p:nvSpPr>
          <p:spPr bwMode="auto">
            <a:xfrm>
              <a:off x="5268866" y="1590426"/>
              <a:ext cx="3135004" cy="869587"/>
            </a:xfrm>
            <a:prstGeom prst="roundRect">
              <a:avLst/>
            </a:prstGeom>
            <a:gradFill rotWithShape="1">
              <a:gsLst>
                <a:gs pos="0">
                  <a:srgbClr val="FFFFFF">
                    <a:tint val="100000"/>
                    <a:shade val="100000"/>
                    <a:satMod val="130000"/>
                  </a:srgbClr>
                </a:gs>
                <a:gs pos="100000">
                  <a:srgbClr val="FFFFFF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FF">
                  <a:shade val="95000"/>
                  <a:satMod val="105000"/>
                </a:srgbClr>
              </a:solidFill>
              <a:prstDash val="solid"/>
              <a:headEnd type="none" w="med" len="med"/>
              <a:tailEnd type="arrow" w="med" len="med"/>
            </a:ln>
            <a:effectLst>
              <a:outerShdw blurRad="40000" dist="61087" dir="204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-65" charset="0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356B94-7D69-8C2C-4044-11533136D762}"/>
                </a:ext>
              </a:extLst>
            </p:cNvPr>
            <p:cNvSpPr txBox="1"/>
            <p:nvPr/>
          </p:nvSpPr>
          <p:spPr>
            <a:xfrm>
              <a:off x="5410200" y="1600200"/>
              <a:ext cx="27792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</a:rPr>
                <a:t>periodiciteit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A084D59-E530-67F1-1344-2E36CBBE15B6}"/>
                </a:ext>
              </a:extLst>
            </p:cNvPr>
            <p:cNvCxnSpPr/>
            <p:nvPr/>
          </p:nvCxnSpPr>
          <p:spPr bwMode="auto">
            <a:xfrm>
              <a:off x="5486400" y="1676400"/>
              <a:ext cx="2667000" cy="685800"/>
            </a:xfrm>
            <a:prstGeom prst="line">
              <a:avLst/>
            </a:prstGeom>
            <a:noFill/>
            <a:ln w="57150" cap="flat" cmpd="sng" algn="ctr">
              <a:solidFill>
                <a:srgbClr val="3333CC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78E5CEF-8C50-3ACD-335B-2EA171C2848F}"/>
                </a:ext>
              </a:extLst>
            </p:cNvPr>
            <p:cNvCxnSpPr/>
            <p:nvPr/>
          </p:nvCxnSpPr>
          <p:spPr bwMode="auto">
            <a:xfrm flipV="1">
              <a:off x="5410200" y="1752600"/>
              <a:ext cx="2819400" cy="609600"/>
            </a:xfrm>
            <a:prstGeom prst="line">
              <a:avLst/>
            </a:prstGeom>
            <a:noFill/>
            <a:ln w="57150" cap="flat" cmpd="sng" algn="ctr">
              <a:solidFill>
                <a:srgbClr val="3333CC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7" name="Picture 31" descr="jigsaw1"/>
          <p:cNvPicPr>
            <a:picLocks noChangeAspect="1" noChangeArrowheads="1"/>
          </p:cNvPicPr>
          <p:nvPr/>
        </p:nvPicPr>
        <p:blipFill>
          <a:blip r:embed="rId2"/>
          <a:srcRect t="13132" r="29771" b="41666"/>
          <a:stretch>
            <a:fillRect/>
          </a:stretch>
        </p:blipFill>
        <p:spPr bwMode="auto">
          <a:xfrm>
            <a:off x="6863008" y="468707"/>
            <a:ext cx="811514" cy="526308"/>
          </a:xfrm>
          <a:prstGeom prst="rect">
            <a:avLst/>
          </a:prstGeom>
          <a:noFill/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400057" y="3467483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supergeleiding</a:t>
            </a:r>
            <a:endParaRPr lang="en-US" sz="3600" dirty="0">
              <a:solidFill>
                <a:schemeClr val="bg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4846" name="Picture 30" descr="jigsaw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0851" y="3236205"/>
            <a:ext cx="1155525" cy="1164346"/>
          </a:xfrm>
          <a:prstGeom prst="rect">
            <a:avLst/>
          </a:prstGeom>
          <a:noFill/>
        </p:spPr>
      </p:pic>
      <p:pic>
        <p:nvPicPr>
          <p:cNvPr id="34848" name="Picture 32" descr="jigsaw2"/>
          <p:cNvPicPr>
            <a:picLocks noChangeAspect="1" noChangeArrowheads="1"/>
          </p:cNvPicPr>
          <p:nvPr/>
        </p:nvPicPr>
        <p:blipFill>
          <a:blip r:embed="rId4"/>
          <a:srcRect b="36363"/>
          <a:stretch>
            <a:fillRect/>
          </a:stretch>
        </p:blipFill>
        <p:spPr bwMode="auto">
          <a:xfrm>
            <a:off x="6732557" y="1205819"/>
            <a:ext cx="1155525" cy="740948"/>
          </a:xfrm>
          <a:prstGeom prst="rect">
            <a:avLst/>
          </a:prstGeom>
          <a:noFill/>
        </p:spPr>
      </p:pic>
      <p:pic>
        <p:nvPicPr>
          <p:cNvPr id="34849" name="Picture 33" descr="jigsaw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2374" y="1989577"/>
            <a:ext cx="1155525" cy="1164346"/>
          </a:xfrm>
          <a:prstGeom prst="rect">
            <a:avLst/>
          </a:prstGeom>
          <a:noFill/>
        </p:spPr>
      </p:pic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1358503" y="1390535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weerstand</a:t>
            </a:r>
            <a:endParaRPr lang="en-US" sz="3600" dirty="0">
              <a:solidFill>
                <a:schemeClr val="bg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1358502" y="2408324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levitatie</a:t>
            </a:r>
            <a:r>
              <a:rPr lang="en-US" sz="36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door </a:t>
            </a:r>
            <a:r>
              <a:rPr lang="en-US" sz="36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inductie</a:t>
            </a:r>
            <a:endParaRPr lang="en-US" sz="3600" dirty="0">
              <a:solidFill>
                <a:srgbClr val="00009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1358503" y="430508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elektronen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(in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kristallen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grpSp>
        <p:nvGrpSpPr>
          <p:cNvPr id="22" name="Group 24">
            <a:extLst>
              <a:ext uri="{FF2B5EF4-FFF2-40B4-BE49-F238E27FC236}">
                <a16:creationId xmlns:a16="http://schemas.microsoft.com/office/drawing/2014/main" id="{EA324A97-B366-064F-B823-A143913697CC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711813"/>
            <a:ext cx="228608" cy="228533"/>
            <a:chOff x="2590800" y="3886200"/>
            <a:chExt cx="304800" cy="3048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7DB9470-5F77-D34A-B29F-E2D956DFFD1F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958D3A8-FEC7-574B-935A-5CDAA7E05FC4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4">
            <a:extLst>
              <a:ext uri="{FF2B5EF4-FFF2-40B4-BE49-F238E27FC236}">
                <a16:creationId xmlns:a16="http://schemas.microsoft.com/office/drawing/2014/main" id="{1CD25BF7-D9BF-C448-BC08-90046815089D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1689362"/>
            <a:ext cx="228608" cy="228533"/>
            <a:chOff x="2590800" y="3886200"/>
            <a:chExt cx="304800" cy="3048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7E1382-800E-9240-BC2C-CBE99F8777E6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B78E9D-82B6-6944-BF0A-E7649DDA979E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24">
            <a:extLst>
              <a:ext uri="{FF2B5EF4-FFF2-40B4-BE49-F238E27FC236}">
                <a16:creationId xmlns:a16="http://schemas.microsoft.com/office/drawing/2014/main" id="{AE024DAC-AE87-0A4D-A947-38DC0D56B772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2712063"/>
            <a:ext cx="228608" cy="228533"/>
            <a:chOff x="2590800" y="3886200"/>
            <a:chExt cx="304800" cy="3048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8934FF-AB93-2E48-A7E5-EB493A266F69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406E883-7206-0243-9333-5D3F53197064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Group 24">
            <a:extLst>
              <a:ext uri="{FF2B5EF4-FFF2-40B4-BE49-F238E27FC236}">
                <a16:creationId xmlns:a16="http://schemas.microsoft.com/office/drawing/2014/main" id="{AF506CDB-D826-EC4C-A14C-4D1052E81C6C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3740829"/>
            <a:ext cx="228608" cy="228533"/>
            <a:chOff x="2590800" y="3886200"/>
            <a:chExt cx="304800" cy="3048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E7BD58D-38EB-9241-BA18-0DA10C473C5F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65D0B29-72CE-3C42-86DF-BB6658B34060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32237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314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250786" y="3764756"/>
            <a:ext cx="184731" cy="41549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685800" eaLnBrk="0" hangingPunct="0"/>
            <a:endParaRPr lang="nl-NL" sz="21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97CBBF-6616-31A0-C1F0-3B621A6C409D}"/>
              </a:ext>
            </a:extLst>
          </p:cNvPr>
          <p:cNvGrpSpPr/>
          <p:nvPr/>
        </p:nvGrpSpPr>
        <p:grpSpPr>
          <a:xfrm>
            <a:off x="1763688" y="203708"/>
            <a:ext cx="7160636" cy="4736083"/>
            <a:chOff x="1763688" y="203708"/>
            <a:chExt cx="7160636" cy="473608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3688" y="203708"/>
              <a:ext cx="6424820" cy="47360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E2C189-7096-6ADF-7B69-9E29EDD2E12E}"/>
                </a:ext>
              </a:extLst>
            </p:cNvPr>
            <p:cNvSpPr txBox="1"/>
            <p:nvPr/>
          </p:nvSpPr>
          <p:spPr>
            <a:xfrm>
              <a:off x="7380312" y="3580090"/>
              <a:ext cx="15440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NL" dirty="0"/>
                <a:t>power supply</a:t>
              </a:r>
            </a:p>
          </p:txBody>
        </p:sp>
      </p:grp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9"/>
          <p:cNvPicPr>
            <a:picLocks noChangeAspect="1" noChangeArrowheads="1"/>
          </p:cNvPicPr>
          <p:nvPr/>
        </p:nvPicPr>
        <p:blipFill>
          <a:blip r:embed="rId3"/>
          <a:srcRect b="4865"/>
          <a:stretch>
            <a:fillRect/>
          </a:stretch>
        </p:blipFill>
        <p:spPr bwMode="auto">
          <a:xfrm>
            <a:off x="148688" y="963246"/>
            <a:ext cx="4204195" cy="321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2250786" y="3764756"/>
            <a:ext cx="184731" cy="41549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685800" eaLnBrk="0" hangingPunct="0"/>
            <a:endParaRPr lang="nl-NL" sz="2100">
              <a:solidFill>
                <a:srgbClr val="000000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4686" y="4513193"/>
            <a:ext cx="6838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2400" dirty="0" err="1">
                <a:solidFill>
                  <a:srgbClr val="C00000"/>
                </a:solidFill>
                <a:latin typeface="Calibri Light" panose="020F0302020204030204" pitchFamily="34" charset="0"/>
                <a:ea typeface="Trebuchet MS" charset="0"/>
                <a:cs typeface="Calibri Light" panose="020F0302020204030204" pitchFamily="34" charset="0"/>
              </a:rPr>
              <a:t>Afkoelen</a:t>
            </a:r>
            <a:r>
              <a:rPr lang="en-US" sz="2400" dirty="0">
                <a:solidFill>
                  <a:srgbClr val="C00000"/>
                </a:solidFill>
                <a:latin typeface="Calibri Light" panose="020F0302020204030204" pitchFamily="34" charset="0"/>
                <a:ea typeface="Trebuchet MS" charset="0"/>
                <a:cs typeface="Calibri Light" panose="020F0302020204030204" pitchFamily="34" charset="0"/>
              </a:rPr>
              <a:t>: </a:t>
            </a:r>
            <a:r>
              <a:rPr lang="en-US" sz="2400" dirty="0" err="1">
                <a:solidFill>
                  <a:srgbClr val="C00000"/>
                </a:solidFill>
                <a:latin typeface="Calibri Light" panose="020F0302020204030204" pitchFamily="34" charset="0"/>
                <a:ea typeface="Trebuchet MS" charset="0"/>
                <a:cs typeface="Calibri Light" panose="020F0302020204030204" pitchFamily="34" charset="0"/>
              </a:rPr>
              <a:t>weerstand</a:t>
            </a:r>
            <a:r>
              <a:rPr lang="en-US" sz="2400" dirty="0">
                <a:solidFill>
                  <a:srgbClr val="C00000"/>
                </a:solidFill>
                <a:latin typeface="Calibri Light" panose="020F0302020204030204" pitchFamily="34" charset="0"/>
                <a:ea typeface="Trebuchet MS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 Light" panose="020F0302020204030204" pitchFamily="34" charset="0"/>
                <a:ea typeface="Trebuchet MS" charset="0"/>
                <a:cs typeface="Calibri Light" panose="020F0302020204030204" pitchFamily="34" charset="0"/>
              </a:rPr>
              <a:t>omlaag</a:t>
            </a:r>
            <a:r>
              <a:rPr lang="en-US" sz="2400" dirty="0">
                <a:solidFill>
                  <a:srgbClr val="C00000"/>
                </a:solidFill>
                <a:latin typeface="Calibri Light" panose="020F0302020204030204" pitchFamily="34" charset="0"/>
                <a:ea typeface="Trebuchet MS" charset="0"/>
                <a:cs typeface="Calibri Light" panose="020F030202020403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Calibri Light" panose="020F0302020204030204" pitchFamily="34" charset="0"/>
                <a:ea typeface="Trebuchet MS" charset="0"/>
                <a:cs typeface="Calibri Light" panose="020F0302020204030204" pitchFamily="34" charset="0"/>
              </a:rPr>
              <a:t>stroom</a:t>
            </a:r>
            <a:r>
              <a:rPr lang="en-US" sz="2400" dirty="0">
                <a:solidFill>
                  <a:srgbClr val="C00000"/>
                </a:solidFill>
                <a:latin typeface="Calibri Light" panose="020F0302020204030204" pitchFamily="34" charset="0"/>
                <a:ea typeface="Trebuchet MS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 Light" panose="020F0302020204030204" pitchFamily="34" charset="0"/>
                <a:ea typeface="Trebuchet MS" charset="0"/>
                <a:cs typeface="Calibri Light" panose="020F0302020204030204" pitchFamily="34" charset="0"/>
              </a:rPr>
              <a:t>omhoog</a:t>
            </a:r>
            <a:endParaRPr lang="en-US" sz="2400" dirty="0">
              <a:solidFill>
                <a:srgbClr val="C00000"/>
              </a:solidFill>
              <a:latin typeface="Calibri Light" panose="020F0302020204030204" pitchFamily="34" charset="0"/>
              <a:ea typeface="Trebuchet MS" charset="0"/>
              <a:cs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87803" y="632421"/>
            <a:ext cx="49561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Magnetische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fluxverandering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wordt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tegengewerkt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 door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een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geïnduceerde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elektrische</a:t>
            </a:r>
            <a:r>
              <a:rPr lang="en-US" sz="2400" dirty="0">
                <a:solidFill>
                  <a:srgbClr val="000090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rPr>
              <a:t> spanning </a:t>
            </a:r>
            <a:endParaRPr lang="en-GB" sz="2400" dirty="0">
              <a:solidFill>
                <a:srgbClr val="000090"/>
              </a:solidFill>
              <a:latin typeface="Calibri Light" panose="020F0302020204030204" pitchFamily="34" charset="0"/>
              <a:ea typeface="ＭＳ Ｐゴシック" charset="-128"/>
              <a:cs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067694"/>
            <a:ext cx="2734727" cy="18419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38B51-7E68-8221-583B-1CD703AD1FAA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Wet van Lens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7" name="Picture 31" descr="jigsaw1"/>
          <p:cNvPicPr>
            <a:picLocks noChangeAspect="1" noChangeArrowheads="1"/>
          </p:cNvPicPr>
          <p:nvPr/>
        </p:nvPicPr>
        <p:blipFill>
          <a:blip r:embed="rId2"/>
          <a:srcRect t="13132" r="29771" b="41666"/>
          <a:stretch>
            <a:fillRect/>
          </a:stretch>
        </p:blipFill>
        <p:spPr bwMode="auto">
          <a:xfrm>
            <a:off x="6863008" y="468707"/>
            <a:ext cx="811514" cy="526308"/>
          </a:xfrm>
          <a:prstGeom prst="rect">
            <a:avLst/>
          </a:prstGeom>
          <a:noFill/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400057" y="3467483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supergeleiding</a:t>
            </a:r>
            <a:endParaRPr lang="en-US" sz="3600" dirty="0">
              <a:solidFill>
                <a:srgbClr val="00009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4846" name="Picture 30" descr="jigsaw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0851" y="3236205"/>
            <a:ext cx="1155525" cy="1164346"/>
          </a:xfrm>
          <a:prstGeom prst="rect">
            <a:avLst/>
          </a:prstGeom>
          <a:noFill/>
        </p:spPr>
      </p:pic>
      <p:pic>
        <p:nvPicPr>
          <p:cNvPr id="34848" name="Picture 32" descr="jigsaw2"/>
          <p:cNvPicPr>
            <a:picLocks noChangeAspect="1" noChangeArrowheads="1"/>
          </p:cNvPicPr>
          <p:nvPr/>
        </p:nvPicPr>
        <p:blipFill>
          <a:blip r:embed="rId4"/>
          <a:srcRect b="36363"/>
          <a:stretch>
            <a:fillRect/>
          </a:stretch>
        </p:blipFill>
        <p:spPr bwMode="auto">
          <a:xfrm>
            <a:off x="6732557" y="1205819"/>
            <a:ext cx="1155525" cy="740948"/>
          </a:xfrm>
          <a:prstGeom prst="rect">
            <a:avLst/>
          </a:prstGeom>
          <a:noFill/>
        </p:spPr>
      </p:pic>
      <p:pic>
        <p:nvPicPr>
          <p:cNvPr id="34849" name="Picture 33" descr="jigsaw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2374" y="1989577"/>
            <a:ext cx="1155525" cy="1164346"/>
          </a:xfrm>
          <a:prstGeom prst="rect">
            <a:avLst/>
          </a:prstGeom>
          <a:noFill/>
        </p:spPr>
      </p:pic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1358503" y="1390535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weerstand</a:t>
            </a:r>
            <a:endParaRPr lang="en-US" sz="3600" dirty="0">
              <a:solidFill>
                <a:schemeClr val="bg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1358502" y="2408324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levitatie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door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inductie</a:t>
            </a:r>
            <a:endParaRPr lang="en-US" sz="3600" dirty="0">
              <a:solidFill>
                <a:schemeClr val="bg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1358503" y="430508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elektronen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(in </a:t>
            </a:r>
            <a:r>
              <a:rPr lang="en-US" sz="3600" dirty="0" err="1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kristallen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grpSp>
        <p:nvGrpSpPr>
          <p:cNvPr id="22" name="Group 24">
            <a:extLst>
              <a:ext uri="{FF2B5EF4-FFF2-40B4-BE49-F238E27FC236}">
                <a16:creationId xmlns:a16="http://schemas.microsoft.com/office/drawing/2014/main" id="{EA324A97-B366-064F-B823-A143913697CC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711813"/>
            <a:ext cx="228608" cy="228533"/>
            <a:chOff x="2590800" y="3886200"/>
            <a:chExt cx="304800" cy="3048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7DB9470-5F77-D34A-B29F-E2D956DFFD1F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958D3A8-FEC7-574B-935A-5CDAA7E05FC4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4">
            <a:extLst>
              <a:ext uri="{FF2B5EF4-FFF2-40B4-BE49-F238E27FC236}">
                <a16:creationId xmlns:a16="http://schemas.microsoft.com/office/drawing/2014/main" id="{1CD25BF7-D9BF-C448-BC08-90046815089D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1689362"/>
            <a:ext cx="228608" cy="228533"/>
            <a:chOff x="2590800" y="3886200"/>
            <a:chExt cx="304800" cy="3048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7E1382-800E-9240-BC2C-CBE99F8777E6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B78E9D-82B6-6944-BF0A-E7649DDA979E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24">
            <a:extLst>
              <a:ext uri="{FF2B5EF4-FFF2-40B4-BE49-F238E27FC236}">
                <a16:creationId xmlns:a16="http://schemas.microsoft.com/office/drawing/2014/main" id="{AE024DAC-AE87-0A4D-A947-38DC0D56B772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2712063"/>
            <a:ext cx="228608" cy="228533"/>
            <a:chOff x="2590800" y="3886200"/>
            <a:chExt cx="304800" cy="3048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8934FF-AB93-2E48-A7E5-EB493A266F69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406E883-7206-0243-9333-5D3F53197064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Group 24">
            <a:extLst>
              <a:ext uri="{FF2B5EF4-FFF2-40B4-BE49-F238E27FC236}">
                <a16:creationId xmlns:a16="http://schemas.microsoft.com/office/drawing/2014/main" id="{AF506CDB-D826-EC4C-A14C-4D1052E81C6C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3740829"/>
            <a:ext cx="228608" cy="228533"/>
            <a:chOff x="2590800" y="3886200"/>
            <a:chExt cx="304800" cy="3048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E7BD58D-38EB-9241-BA18-0DA10C473C5F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65D0B29-72CE-3C42-86DF-BB6658B34060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98616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57A6D-EE6A-6A8D-7619-AD962CA226E7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Gemeten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in 1e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jaars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N&amp;S Practicum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</p:txBody>
      </p:sp>
      <p:pic>
        <p:nvPicPr>
          <p:cNvPr id="4" name="Picture 3" descr="Graph1.jpg">
            <a:extLst>
              <a:ext uri="{FF2B5EF4-FFF2-40B4-BE49-F238E27FC236}">
                <a16:creationId xmlns:a16="http://schemas.microsoft.com/office/drawing/2014/main" id="{384485CA-837F-5F54-3B34-3779034D3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542"/>
            <a:ext cx="5980072" cy="4176211"/>
          </a:xfrm>
          <a:prstGeom prst="rect">
            <a:avLst/>
          </a:prstGeom>
        </p:spPr>
      </p:pic>
      <p:sp>
        <p:nvSpPr>
          <p:cNvPr id="5" name="Text Box 39">
            <a:extLst>
              <a:ext uri="{FF2B5EF4-FFF2-40B4-BE49-F238E27FC236}">
                <a16:creationId xmlns:a16="http://schemas.microsoft.com/office/drawing/2014/main" id="{9691DC1E-2712-9FF1-FB0E-CF441EAF4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616" y="553998"/>
            <a:ext cx="3456384" cy="74799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44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weerstand</a:t>
            </a:r>
            <a:r>
              <a:rPr lang="en-US" sz="44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= 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CF8319-28F2-6D9E-EB08-51D0F331327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7000" contrast="12000"/>
          </a:blip>
          <a:stretch>
            <a:fillRect/>
          </a:stretch>
        </p:blipFill>
        <p:spPr>
          <a:xfrm>
            <a:off x="5980072" y="1337934"/>
            <a:ext cx="2915816" cy="2186862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343AB35A-FCC1-FF47-8C58-5843AE981AA9}"/>
              </a:ext>
            </a:extLst>
          </p:cNvPr>
          <p:cNvSpPr/>
          <p:nvPr/>
        </p:nvSpPr>
        <p:spPr>
          <a:xfrm rot="19877235">
            <a:off x="2558014" y="2176787"/>
            <a:ext cx="578276" cy="165618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45768"/>
            <a:ext cx="7920880" cy="50151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/>
          <p:cNvSpPr txBox="1"/>
          <p:nvPr/>
        </p:nvSpPr>
        <p:spPr>
          <a:xfrm>
            <a:off x="-1" y="0"/>
            <a:ext cx="4644009" cy="212365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  Van </a:t>
            </a:r>
            <a:r>
              <a:rPr lang="en-US" sz="4400" dirty="0" err="1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zwevende</a:t>
            </a:r>
            <a:r>
              <a:rPr lang="en-US" sz="44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    </a:t>
            </a:r>
            <a:br>
              <a:rPr lang="en-US" sz="44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</a:br>
            <a:r>
              <a:rPr lang="en-US" sz="44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  </a:t>
            </a:r>
            <a:r>
              <a:rPr lang="en-US" sz="4400" dirty="0" err="1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treinen</a:t>
            </a:r>
            <a:endParaRPr lang="en-US" sz="4400" dirty="0"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 Light"/>
              <a:ea typeface="ＭＳ Ｐゴシック" charset="-128"/>
              <a:cs typeface="Calibri Light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  </a:t>
            </a:r>
            <a:r>
              <a:rPr lang="en-US" sz="4400" dirty="0" err="1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naar</a:t>
            </a:r>
            <a:r>
              <a:rPr lang="en-US" sz="44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 </a:t>
            </a:r>
            <a:r>
              <a:rPr lang="en-US" sz="4400" dirty="0" err="1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zwarte</a:t>
            </a:r>
            <a:r>
              <a:rPr lang="en-US" sz="44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 </a:t>
            </a:r>
            <a:r>
              <a:rPr lang="en-US" sz="4400" dirty="0" err="1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gaten</a:t>
            </a:r>
            <a:endParaRPr lang="en-US" sz="4400" dirty="0"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 Light"/>
              <a:ea typeface="ＭＳ Ｐゴシック" charset="-128"/>
              <a:cs typeface="Calibri Ligh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69680" y="2230489"/>
            <a:ext cx="6709528" cy="771623"/>
          </a:xfrm>
          <a:prstGeom prst="rect">
            <a:avLst/>
          </a:prstGeom>
          <a:solidFill>
            <a:schemeClr val="bg1">
              <a:alpha val="44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 Golden &amp; Floris </a:t>
            </a:r>
            <a:r>
              <a:rPr lang="en-US" sz="44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Kooij</a:t>
            </a:r>
            <a:endParaRPr lang="en-US" sz="44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0B68CA-059A-2841-B0C8-F0EAC9457AF3}"/>
              </a:ext>
            </a:extLst>
          </p:cNvPr>
          <p:cNvSpPr txBox="1"/>
          <p:nvPr/>
        </p:nvSpPr>
        <p:spPr>
          <a:xfrm>
            <a:off x="7734696" y="3975248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Viva Fysica!</a:t>
            </a:r>
          </a:p>
          <a:p>
            <a:r>
              <a:rPr lang="en-NL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27 Jan. 2023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276582-9868-E34B-8F4E-6AE2493E1B60}"/>
              </a:ext>
            </a:extLst>
          </p:cNvPr>
          <p:cNvSpPr txBox="1"/>
          <p:nvPr/>
        </p:nvSpPr>
        <p:spPr>
          <a:xfrm>
            <a:off x="7458179" y="4820261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©Mark S. Golden, 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29860A-D33B-4540-A3D1-712CE27A58AB}"/>
              </a:ext>
            </a:extLst>
          </p:cNvPr>
          <p:cNvSpPr txBox="1"/>
          <p:nvPr/>
        </p:nvSpPr>
        <p:spPr>
          <a:xfrm>
            <a:off x="4644008" y="0"/>
            <a:ext cx="4499992" cy="2123658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de </a:t>
            </a:r>
            <a:r>
              <a:rPr lang="en-US" sz="4400" dirty="0" err="1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vele</a:t>
            </a:r>
            <a:r>
              <a:rPr lang="en-US" sz="44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 </a:t>
            </a:r>
            <a:r>
              <a:rPr lang="en-US" sz="4400" dirty="0" err="1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gezichten</a:t>
            </a:r>
            <a:r>
              <a:rPr lang="en-US" sz="44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 van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/>
                <a:ea typeface="ＭＳ Ｐゴシック" charset="-128"/>
                <a:cs typeface="Calibri Light"/>
              </a:rPr>
              <a:t>supergeleiding</a:t>
            </a:r>
            <a:endParaRPr lang="en-US" sz="4400" baseline="-250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808751-F08B-964A-8A02-7FEE13A1CB91}"/>
              </a:ext>
            </a:extLst>
          </p:cNvPr>
          <p:cNvSpPr txBox="1"/>
          <p:nvPr/>
        </p:nvSpPr>
        <p:spPr>
          <a:xfrm>
            <a:off x="2771800" y="4454812"/>
            <a:ext cx="3816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look here if you’re interested in the research part at the end of the talk…..</a:t>
            </a:r>
            <a:endParaRPr lang="en-GB" sz="16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F1206C-FF31-D949-BBAB-ECD7754A6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908" y="3548814"/>
            <a:ext cx="591896" cy="572001"/>
          </a:xfrm>
          <a:prstGeom prst="rect">
            <a:avLst/>
          </a:prstGeom>
        </p:spPr>
      </p:pic>
      <p:sp>
        <p:nvSpPr>
          <p:cNvPr id="29" name="Text Box 6">
            <a:extLst>
              <a:ext uri="{FF2B5EF4-FFF2-40B4-BE49-F238E27FC236}">
                <a16:creationId xmlns:a16="http://schemas.microsoft.com/office/drawing/2014/main" id="{83D7A978-D35B-0B4E-8BF7-1F5AC070D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098" y="3570867"/>
            <a:ext cx="1597242" cy="463846"/>
          </a:xfrm>
          <a:prstGeom prst="rect">
            <a:avLst/>
          </a:prstGeom>
          <a:solidFill>
            <a:schemeClr val="bg1">
              <a:alpha val="44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Quantum Materials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Amsterdam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669D1F-AB89-4B4D-AF64-4DFFE390E031}"/>
              </a:ext>
            </a:extLst>
          </p:cNvPr>
          <p:cNvGrpSpPr/>
          <p:nvPr/>
        </p:nvGrpSpPr>
        <p:grpSpPr>
          <a:xfrm>
            <a:off x="179512" y="4479364"/>
            <a:ext cx="2426817" cy="479396"/>
            <a:chOff x="6215930" y="3514842"/>
            <a:chExt cx="2426817" cy="47939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60BD2C8-1DC2-234A-9F17-33A8188555D6}"/>
                </a:ext>
              </a:extLst>
            </p:cNvPr>
            <p:cNvSpPr/>
            <p:nvPr/>
          </p:nvSpPr>
          <p:spPr>
            <a:xfrm>
              <a:off x="6215930" y="3514842"/>
              <a:ext cx="2426817" cy="479396"/>
            </a:xfrm>
            <a:prstGeom prst="roundRect">
              <a:avLst>
                <a:gd name="adj" fmla="val 7752"/>
              </a:avLst>
            </a:prstGeom>
            <a:solidFill>
              <a:srgbClr val="E46C0A"/>
            </a:solidFill>
            <a:ln w="19050">
              <a:solidFill>
                <a:srgbClr val="01189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1A8D14-6CF7-7541-8E4F-74634AE8219E}"/>
                </a:ext>
              </a:extLst>
            </p:cNvPr>
            <p:cNvSpPr txBox="1"/>
            <p:nvPr/>
          </p:nvSpPr>
          <p:spPr>
            <a:xfrm>
              <a:off x="6265173" y="3532573"/>
              <a:ext cx="23775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arXiv</a:t>
              </a:r>
              <a:r>
                <a:rPr lang="en-GB" sz="24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/2122.06576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017950A-0732-A8C6-982B-D6B8B047D6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47" t="8083" r="7067" b="2976"/>
          <a:stretch/>
        </p:blipFill>
        <p:spPr>
          <a:xfrm>
            <a:off x="7849684" y="3421769"/>
            <a:ext cx="860388" cy="553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3B1146-247C-8087-8AED-8FCC37BE1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77" y="3019843"/>
            <a:ext cx="2962615" cy="11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99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50735" y="3093244"/>
            <a:ext cx="184731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nl-NL" b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 l="14815" t="11964" r="14815"/>
          <a:stretch>
            <a:fillRect/>
          </a:stretch>
        </p:blipFill>
        <p:spPr bwMode="auto">
          <a:xfrm>
            <a:off x="1710489" y="-24702"/>
            <a:ext cx="5338505" cy="516820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02178" y="4596070"/>
            <a:ext cx="2712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vl.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stikstof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(77K)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707904" y="2690098"/>
            <a:ext cx="24122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YBa</a:t>
            </a:r>
            <a:r>
              <a:rPr lang="en-US" sz="2400" baseline="-20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en-US" sz="2400" baseline="-20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lang="en-US" sz="2400" baseline="-20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   T</a:t>
            </a:r>
            <a:r>
              <a:rPr lang="en-US" sz="2400" baseline="-20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=92K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798814" y="1176112"/>
            <a:ext cx="19550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sterk magneet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http://i51.tinypic.com/2enub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08" y="2980169"/>
            <a:ext cx="4188279" cy="2085696"/>
          </a:xfrm>
          <a:prstGeom prst="rect">
            <a:avLst/>
          </a:prstGeom>
          <a:noFill/>
        </p:spPr>
      </p:pic>
      <p:pic>
        <p:nvPicPr>
          <p:cNvPr id="6" name="Picture 4" descr="http://s3files.core77.com/blog/images/2011/10/MOSEM-Mobius-MagLev-diagram.jpg"/>
          <p:cNvPicPr>
            <a:picLocks noChangeAspect="1" noChangeArrowheads="1"/>
          </p:cNvPicPr>
          <p:nvPr/>
        </p:nvPicPr>
        <p:blipFill>
          <a:blip r:embed="rId3" cstate="print"/>
          <a:srcRect l="50000" b="74285"/>
          <a:stretch>
            <a:fillRect/>
          </a:stretch>
        </p:blipFill>
        <p:spPr bwMode="auto">
          <a:xfrm>
            <a:off x="4599987" y="897565"/>
            <a:ext cx="2106234" cy="1539194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507" y="1815666"/>
            <a:ext cx="200739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3754" y="1815666"/>
            <a:ext cx="2021681" cy="43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Gekromde PIJL-OMLAAG 18"/>
          <p:cNvSpPr/>
          <p:nvPr/>
        </p:nvSpPr>
        <p:spPr>
          <a:xfrm>
            <a:off x="1737669" y="1059582"/>
            <a:ext cx="1890210" cy="5400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5765262" y="2465034"/>
            <a:ext cx="2529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1F497D">
                    <a:lumMod val="75000"/>
                  </a:srgb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Approach with magnet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1863683" y="1298751"/>
            <a:ext cx="148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1F497D">
                    <a:lumMod val="75000"/>
                  </a:srgb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Cool with LN</a:t>
            </a:r>
          </a:p>
        </p:txBody>
      </p:sp>
      <p:sp>
        <p:nvSpPr>
          <p:cNvPr id="23" name="Gekromde PIJL-OMHOOG 22"/>
          <p:cNvSpPr/>
          <p:nvPr/>
        </p:nvSpPr>
        <p:spPr>
          <a:xfrm>
            <a:off x="3573873" y="2247714"/>
            <a:ext cx="2376264" cy="54006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4355976" y="3187762"/>
            <a:ext cx="413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C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FIELD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C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SCREENING</a:t>
            </a:r>
          </a:p>
        </p:txBody>
      </p:sp>
      <p:pic>
        <p:nvPicPr>
          <p:cNvPr id="18434" name="Picture 2" descr="http://www.institutotesla.org/propulsion/meissnereffec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0533" y="36126"/>
            <a:ext cx="2237460" cy="138349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015140-EF3E-C67B-38FF-C7BCC37CE717}"/>
              </a:ext>
            </a:extLst>
          </p:cNvPr>
          <p:cNvSpPr txBox="1"/>
          <p:nvPr/>
        </p:nvSpPr>
        <p:spPr>
          <a:xfrm>
            <a:off x="0" y="0"/>
            <a:ext cx="6706221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1</a:t>
            </a:r>
            <a:r>
              <a:rPr kumimoji="0" lang="en-US" sz="3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proef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eerst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afkoelen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dan veld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C3B68D-CF16-87C0-A3D2-3441146F6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9860" y="3723879"/>
            <a:ext cx="1944216" cy="13095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22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/>
      <p:bldP spid="23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s3files.core77.com/blog/images/2011/10/MOSEM-Mobius-MagLev-diagram.jpg"/>
          <p:cNvPicPr>
            <a:picLocks noChangeAspect="1" noChangeArrowheads="1"/>
          </p:cNvPicPr>
          <p:nvPr/>
        </p:nvPicPr>
        <p:blipFill>
          <a:blip r:embed="rId2" cstate="print"/>
          <a:srcRect l="51288" t="26851" b="47706"/>
          <a:stretch>
            <a:fillRect/>
          </a:stretch>
        </p:blipFill>
        <p:spPr bwMode="auto">
          <a:xfrm>
            <a:off x="297012" y="3062062"/>
            <a:ext cx="2794028" cy="2073616"/>
          </a:xfrm>
          <a:prstGeom prst="rect">
            <a:avLst/>
          </a:prstGeom>
          <a:noFill/>
        </p:spPr>
      </p:pic>
      <p:pic>
        <p:nvPicPr>
          <p:cNvPr id="7" name="Picture 4" descr="http://s3files.core77.com/blog/images/2011/10/MOSEM-Mobius-MagLev-diagram.jpg"/>
          <p:cNvPicPr>
            <a:picLocks noChangeAspect="1" noChangeArrowheads="1"/>
          </p:cNvPicPr>
          <p:nvPr/>
        </p:nvPicPr>
        <p:blipFill>
          <a:blip r:embed="rId2" cstate="print"/>
          <a:srcRect t="31363" r="51277" b="47706"/>
          <a:stretch>
            <a:fillRect/>
          </a:stretch>
        </p:blipFill>
        <p:spPr bwMode="auto">
          <a:xfrm>
            <a:off x="417256" y="868011"/>
            <a:ext cx="2700300" cy="1648295"/>
          </a:xfrm>
          <a:prstGeom prst="rect">
            <a:avLst/>
          </a:prstGeom>
          <a:noFill/>
        </p:spPr>
      </p:pic>
      <p:sp>
        <p:nvSpPr>
          <p:cNvPr id="8" name="Tekstvak 7"/>
          <p:cNvSpPr txBox="1"/>
          <p:nvPr/>
        </p:nvSpPr>
        <p:spPr>
          <a:xfrm>
            <a:off x="3799287" y="841100"/>
            <a:ext cx="41044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C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Wingdings" pitchFamily="2" charset="2"/>
              </a:rPr>
              <a:t> f</a:t>
            </a:r>
            <a:r>
              <a:rPr lang="en-US" sz="4400" dirty="0">
                <a:solidFill>
                  <a:srgbClr val="C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lux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C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expulsion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C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and flux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C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pinning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993754" y="2607795"/>
            <a:ext cx="1675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1F497D">
                    <a:lumMod val="75000"/>
                  </a:srgb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Cool with LN</a:t>
            </a:r>
          </a:p>
        </p:txBody>
      </p:sp>
      <p:pic>
        <p:nvPicPr>
          <p:cNvPr id="15362" name="Picture 2" descr="http://quantumlevitation.com/wp-content/uploads/2014/04/wafer_floating_field_lines_me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2763"/>
          <a:stretch/>
        </p:blipFill>
        <p:spPr bwMode="auto">
          <a:xfrm rot="10800000">
            <a:off x="6804247" y="105461"/>
            <a:ext cx="2265153" cy="1666805"/>
          </a:xfrm>
          <a:prstGeom prst="rect">
            <a:avLst/>
          </a:prstGeom>
          <a:noFill/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F58038FA-9BE1-AABC-7176-F8D3532A1231}"/>
              </a:ext>
            </a:extLst>
          </p:cNvPr>
          <p:cNvSpPr/>
          <p:nvPr/>
        </p:nvSpPr>
        <p:spPr>
          <a:xfrm>
            <a:off x="1405994" y="2471238"/>
            <a:ext cx="576064" cy="100867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EC7162-1748-952A-C364-0DFDE4489B1F}"/>
              </a:ext>
            </a:extLst>
          </p:cNvPr>
          <p:cNvSpPr txBox="1"/>
          <p:nvPr/>
        </p:nvSpPr>
        <p:spPr>
          <a:xfrm>
            <a:off x="0" y="0"/>
            <a:ext cx="6706221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</a:t>
            </a:r>
            <a:r>
              <a:rPr lang="en-US" sz="30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en-US" sz="3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proef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koelen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in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een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veld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E6FE883-B80A-4750-7D6A-D6AEFFB37E6D}"/>
              </a:ext>
            </a:extLst>
          </p:cNvPr>
          <p:cNvGrpSpPr/>
          <p:nvPr/>
        </p:nvGrpSpPr>
        <p:grpSpPr>
          <a:xfrm>
            <a:off x="6254700" y="3153833"/>
            <a:ext cx="2592288" cy="1746045"/>
            <a:chOff x="5780212" y="3027273"/>
            <a:chExt cx="2592288" cy="17460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DF4F86-7A58-3BAE-FF54-43F985400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0212" y="3027273"/>
              <a:ext cx="2592288" cy="174604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18F18C-E8B3-DB0A-2329-102910D090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0372" y="3427383"/>
              <a:ext cx="504056" cy="717127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6BA2C90-7365-55D0-0EA3-E4669DA0B9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8304" y="3479908"/>
              <a:ext cx="416124" cy="66460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660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08423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aglev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9622"/>
            <a:ext cx="4111766" cy="3083825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79512" y="4155926"/>
            <a:ext cx="4248472" cy="7200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Afbeelding 4" descr="maglev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69572"/>
            <a:ext cx="4381400" cy="328605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331640" y="141481"/>
            <a:ext cx="6669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u="sng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Levitating trains</a:t>
            </a:r>
          </a:p>
        </p:txBody>
      </p:sp>
    </p:spTree>
    <p:extLst>
      <p:ext uri="{BB962C8B-B14F-4D97-AF65-F5344CB8AC3E}">
        <p14:creationId xmlns:p14="http://schemas.microsoft.com/office/powerpoint/2010/main" val="249979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48BE44-A554-6522-5C00-F5E962DD1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2" t="30238" r="2591" b="5363"/>
          <a:stretch/>
        </p:blipFill>
        <p:spPr>
          <a:xfrm>
            <a:off x="532265" y="1"/>
            <a:ext cx="8611735" cy="5167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393D9D-F850-45F2-9704-2D7B3FE10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800"/>
          <a:stretch/>
        </p:blipFill>
        <p:spPr>
          <a:xfrm>
            <a:off x="0" y="0"/>
            <a:ext cx="5880310" cy="13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52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6EA509-8D89-C74F-902E-E1DB29EA7E22}"/>
              </a:ext>
            </a:extLst>
          </p:cNvPr>
          <p:cNvSpPr txBox="1"/>
          <p:nvPr/>
        </p:nvSpPr>
        <p:spPr>
          <a:xfrm>
            <a:off x="6732240" y="4686836"/>
            <a:ext cx="2251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  <a:cs typeface="+mn-cs"/>
              </a:rPr>
              <a:t>Image courtesy: G.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  <a:cs typeface="+mn-cs"/>
              </a:rPr>
              <a:t>Ghiringelli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-65" charset="-128"/>
              <a:cs typeface="+mn-cs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6F381971-0B77-C141-BD7F-0D386B0EB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58" y="596297"/>
            <a:ext cx="3888432" cy="235667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La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2-x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Sr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CuO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4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905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YBa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Cu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3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O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7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, Y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Ba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4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Cu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8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O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16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905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(Bi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2-x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Pb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)(Sr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2-x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La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)CuO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6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(Bi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2-x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Pb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)(Sr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2-x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La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)CaCu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O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8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(Bi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2-x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Pb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)(Sr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2-x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La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x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)Ca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Cu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3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O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10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905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HgBa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2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CuO</a:t>
            </a:r>
            <a:r>
              <a:rPr kumimoji="0" lang="en-US" sz="21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4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…+ andere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versies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905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……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521C39-1F2F-224B-91D3-855DEE985FEF}"/>
              </a:ext>
            </a:extLst>
          </p:cNvPr>
          <p:cNvSpPr txBox="1"/>
          <p:nvPr/>
        </p:nvSpPr>
        <p:spPr>
          <a:xfrm>
            <a:off x="0" y="0"/>
            <a:ext cx="9151462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</a:rPr>
              <a:t> Hoge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</a:rPr>
              <a:t>temperatuur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</a:rPr>
              <a:t>supergeleiders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ＭＳ Ｐゴシック" pitchFamily="-65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9C18ED-CD77-8140-9A0E-EFB658B73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" t="10417"/>
          <a:stretch/>
        </p:blipFill>
        <p:spPr>
          <a:xfrm>
            <a:off x="3923928" y="771550"/>
            <a:ext cx="5079101" cy="345570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3B931A-4003-1A49-B917-60BE7D9DE15E}"/>
              </a:ext>
            </a:extLst>
          </p:cNvPr>
          <p:cNvGrpSpPr/>
          <p:nvPr/>
        </p:nvGrpSpPr>
        <p:grpSpPr>
          <a:xfrm>
            <a:off x="251520" y="2911688"/>
            <a:ext cx="3697633" cy="433068"/>
            <a:chOff x="198528" y="1211796"/>
            <a:chExt cx="3697633" cy="433068"/>
          </a:xfrm>
        </p:grpSpPr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B552F26D-CA2A-F942-BECB-17C9257EE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08" y="1211796"/>
              <a:ext cx="3433153" cy="43306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1, 2, 3 CuO</a:t>
              </a:r>
              <a:r>
                <a:rPr kumimoji="0" lang="en-US" sz="2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2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vlakken</a:t>
              </a:r>
              <a:endPara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endParaRPr>
            </a:p>
          </p:txBody>
        </p: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58868942-7F89-F041-84ED-4CA20592E7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528" y="1351069"/>
              <a:ext cx="193187" cy="193124"/>
              <a:chOff x="2718032" y="3886200"/>
              <a:chExt cx="304800" cy="304800"/>
            </a:xfrm>
            <a:effectLst/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AAFA998-1D27-6B44-B7BA-66728DD6946C}"/>
                  </a:ext>
                </a:extLst>
              </p:cNvPr>
              <p:cNvSpPr/>
              <p:nvPr/>
            </p:nvSpPr>
            <p:spPr>
              <a:xfrm>
                <a:off x="2718032" y="3886200"/>
                <a:ext cx="304800" cy="304800"/>
              </a:xfrm>
              <a:prstGeom prst="ellipse">
                <a:avLst/>
              </a:prstGeom>
              <a:solidFill>
                <a:srgbClr val="CC6633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5723032-A85D-864C-9246-E7129CC7D247}"/>
                  </a:ext>
                </a:extLst>
              </p:cNvPr>
              <p:cNvSpPr/>
              <p:nvPr/>
            </p:nvSpPr>
            <p:spPr>
              <a:xfrm>
                <a:off x="2758812" y="3912938"/>
                <a:ext cx="152400" cy="152401"/>
              </a:xfrm>
              <a:prstGeom prst="ellipse">
                <a:avLst/>
              </a:prstGeom>
              <a:gradFill flip="none" rotWithShape="1">
                <a:gsLst>
                  <a:gs pos="56000">
                    <a:srgbClr val="CC6633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FFD671-C526-4145-91E1-B968B4B9AE81}"/>
              </a:ext>
            </a:extLst>
          </p:cNvPr>
          <p:cNvGrpSpPr/>
          <p:nvPr/>
        </p:nvGrpSpPr>
        <p:grpSpPr>
          <a:xfrm>
            <a:off x="256663" y="3419338"/>
            <a:ext cx="3697633" cy="433068"/>
            <a:chOff x="198528" y="1211796"/>
            <a:chExt cx="3697633" cy="433068"/>
          </a:xfrm>
        </p:grpSpPr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60074101-BC80-0446-A324-6A696EDD5C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08" y="1211796"/>
              <a:ext cx="3433153" cy="43306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T</a:t>
              </a:r>
              <a:r>
                <a:rPr kumimoji="0" lang="en-US" sz="22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c</a:t>
              </a:r>
              <a:r>
                <a:rPr kumimoji="0" lang="en-US" sz="2200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max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 135K</a:t>
              </a:r>
              <a:endPara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endParaRPr>
            </a:p>
          </p:txBody>
        </p:sp>
        <p:grpSp>
          <p:nvGrpSpPr>
            <p:cNvPr id="17" name="Group 24">
              <a:extLst>
                <a:ext uri="{FF2B5EF4-FFF2-40B4-BE49-F238E27FC236}">
                  <a16:creationId xmlns:a16="http://schemas.microsoft.com/office/drawing/2014/main" id="{DD1D00FF-F9CC-EA4D-8623-4358029A8D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528" y="1351069"/>
              <a:ext cx="193187" cy="193124"/>
              <a:chOff x="2718032" y="3886200"/>
              <a:chExt cx="304800" cy="304800"/>
            </a:xfrm>
            <a:effectLst/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016207C-F73C-2448-B8F9-58147B1982D6}"/>
                  </a:ext>
                </a:extLst>
              </p:cNvPr>
              <p:cNvSpPr/>
              <p:nvPr/>
            </p:nvSpPr>
            <p:spPr>
              <a:xfrm>
                <a:off x="2718032" y="3886200"/>
                <a:ext cx="304800" cy="304800"/>
              </a:xfrm>
              <a:prstGeom prst="ellipse">
                <a:avLst/>
              </a:prstGeom>
              <a:solidFill>
                <a:srgbClr val="CC6633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2B0B319-ADF9-FF4B-B257-A130A8304913}"/>
                  </a:ext>
                </a:extLst>
              </p:cNvPr>
              <p:cNvSpPr/>
              <p:nvPr/>
            </p:nvSpPr>
            <p:spPr>
              <a:xfrm>
                <a:off x="2758812" y="3912938"/>
                <a:ext cx="152400" cy="152401"/>
              </a:xfrm>
              <a:prstGeom prst="ellipse">
                <a:avLst/>
              </a:prstGeom>
              <a:gradFill flip="none" rotWithShape="1">
                <a:gsLst>
                  <a:gs pos="56000">
                    <a:srgbClr val="CC6633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E05D5-484E-1342-9E97-B3D0F3EB0F77}"/>
              </a:ext>
            </a:extLst>
          </p:cNvPr>
          <p:cNvGrpSpPr/>
          <p:nvPr/>
        </p:nvGrpSpPr>
        <p:grpSpPr>
          <a:xfrm>
            <a:off x="251520" y="3940398"/>
            <a:ext cx="5904656" cy="1110177"/>
            <a:chOff x="198528" y="1211796"/>
            <a:chExt cx="5904656" cy="1110177"/>
          </a:xfrm>
        </p:grpSpPr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13214B3F-3B34-A14D-B78C-1F190B4DD9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08" y="1211796"/>
              <a:ext cx="5640176" cy="111017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supergeleiding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robuust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 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hoge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magneetvelden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  <a:sym typeface="Wingdings" pitchFamily="2" charset="2"/>
                </a:rPr>
                <a:t>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  <a:sym typeface="Wingdings" pitchFamily="2" charset="2"/>
                </a:rPr>
                <a:t>magneten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  <a:sym typeface="Wingdings" pitchFamily="2" charset="2"/>
                </a:rPr>
                <a:t> (Higgs boson!);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  <a:sym typeface="Wingdings" pitchFamily="2" charset="2"/>
                </a:rPr>
                <a:t>generatoren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  <a:sym typeface="Wingdings" pitchFamily="2" charset="2"/>
                </a:rPr>
                <a:t>;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  <a:sym typeface="Wingdings" pitchFamily="2" charset="2"/>
                </a:rPr>
                <a:t>stroomkabels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  <a:sym typeface="Wingdings" pitchFamily="2" charset="2"/>
                </a:rPr>
                <a:t>….</a:t>
              </a:r>
              <a:endPara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endParaRPr>
            </a:p>
          </p:txBody>
        </p:sp>
        <p:grpSp>
          <p:nvGrpSpPr>
            <p:cNvPr id="22" name="Group 24">
              <a:extLst>
                <a:ext uri="{FF2B5EF4-FFF2-40B4-BE49-F238E27FC236}">
                  <a16:creationId xmlns:a16="http://schemas.microsoft.com/office/drawing/2014/main" id="{6D508C42-462B-E243-8CD8-6E8B863A0B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528" y="1351069"/>
              <a:ext cx="193187" cy="193124"/>
              <a:chOff x="2718032" y="3886200"/>
              <a:chExt cx="304800" cy="304800"/>
            </a:xfrm>
            <a:effectLst/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F7D5568-807F-DA4B-8E1F-0988F5755314}"/>
                  </a:ext>
                </a:extLst>
              </p:cNvPr>
              <p:cNvSpPr/>
              <p:nvPr/>
            </p:nvSpPr>
            <p:spPr>
              <a:xfrm>
                <a:off x="2718032" y="3886200"/>
                <a:ext cx="304800" cy="304800"/>
              </a:xfrm>
              <a:prstGeom prst="ellipse">
                <a:avLst/>
              </a:prstGeom>
              <a:solidFill>
                <a:srgbClr val="CC6633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944A6AB-5240-1341-AF34-A945E87CDF0A}"/>
                  </a:ext>
                </a:extLst>
              </p:cNvPr>
              <p:cNvSpPr/>
              <p:nvPr/>
            </p:nvSpPr>
            <p:spPr>
              <a:xfrm>
                <a:off x="2758812" y="3912938"/>
                <a:ext cx="152400" cy="152401"/>
              </a:xfrm>
              <a:prstGeom prst="ellipse">
                <a:avLst/>
              </a:prstGeom>
              <a:gradFill flip="none" rotWithShape="1">
                <a:gsLst>
                  <a:gs pos="56000">
                    <a:srgbClr val="CC6633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3190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5A5F9B87-CC7A-A8C6-E2F0-0FC43D79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 l="14815" t="11964" r="14815"/>
          <a:stretch>
            <a:fillRect/>
          </a:stretch>
        </p:blipFill>
        <p:spPr bwMode="auto">
          <a:xfrm>
            <a:off x="0" y="0"/>
            <a:ext cx="5338505" cy="516820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6A082B-B1B9-43D5-8E72-B3040637FA74}"/>
              </a:ext>
            </a:extLst>
          </p:cNvPr>
          <p:cNvSpPr txBox="1"/>
          <p:nvPr/>
        </p:nvSpPr>
        <p:spPr>
          <a:xfrm>
            <a:off x="5508104" y="2499742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niemand begrijpt precies hoe dit hoge T</a:t>
            </a:r>
            <a:r>
              <a:rPr lang="en-NL" sz="2400" baseline="-25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NL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supergeleider werkt</a:t>
            </a:r>
          </a:p>
          <a:p>
            <a:endParaRPr lang="en-NL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NL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(dwz er is géén microscopische theorie)</a:t>
            </a:r>
          </a:p>
        </p:txBody>
      </p:sp>
    </p:spTree>
    <p:extLst>
      <p:ext uri="{BB962C8B-B14F-4D97-AF65-F5344CB8AC3E}">
        <p14:creationId xmlns:p14="http://schemas.microsoft.com/office/powerpoint/2010/main" val="3766337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D57570-8181-9948-858A-9B8E926DF194}"/>
              </a:ext>
            </a:extLst>
          </p:cNvPr>
          <p:cNvSpPr txBox="1">
            <a:spLocks/>
          </p:cNvSpPr>
          <p:nvPr/>
        </p:nvSpPr>
        <p:spPr>
          <a:xfrm>
            <a:off x="179512" y="3136378"/>
            <a:ext cx="5557006" cy="5920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Maar: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weten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niet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welk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probleem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(@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gravitatie-kant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geeft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oplossing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van de QFT die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wij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zoeken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227477E-61BC-A645-A393-3B506CA1E041}"/>
              </a:ext>
            </a:extLst>
          </p:cNvPr>
          <p:cNvSpPr txBox="1">
            <a:spLocks/>
          </p:cNvSpPr>
          <p:nvPr/>
        </p:nvSpPr>
        <p:spPr>
          <a:xfrm>
            <a:off x="121860" y="544360"/>
            <a:ext cx="8553413" cy="6447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AdS/CFT: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vertaal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quantum veld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theoretische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probleeem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naar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gravitatie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probleem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in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ruimte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van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dimensie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hoger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905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8F439A-4E0C-4F41-922C-CCF80965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32" y="1286011"/>
            <a:ext cx="3158532" cy="2156868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F8CF766-14C7-7447-AA5B-D81E7E9E26F7}"/>
              </a:ext>
            </a:extLst>
          </p:cNvPr>
          <p:cNvSpPr txBox="1">
            <a:spLocks/>
          </p:cNvSpPr>
          <p:nvPr/>
        </p:nvSpPr>
        <p:spPr>
          <a:xfrm>
            <a:off x="179512" y="3795886"/>
            <a:ext cx="5061245" cy="383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itchFamily="2" charset="2"/>
              </a:rPr>
              <a:t>e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xperimentele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kontrolle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nodig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!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A21BC-7243-8C4C-BD53-FF52D7DC5677}"/>
              </a:ext>
            </a:extLst>
          </p:cNvPr>
          <p:cNvSpPr txBox="1"/>
          <p:nvPr/>
        </p:nvSpPr>
        <p:spPr>
          <a:xfrm>
            <a:off x="-8114" y="-20538"/>
            <a:ext cx="9151462" cy="507831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ゴシック" pitchFamily="-65" charset="-128"/>
              </a:rPr>
              <a:t> Idee: doe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ゴシック" pitchFamily="-65" charset="-128"/>
              </a:rPr>
              <a:t>theorie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ゴシック" pitchFamily="-65" charset="-128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ゴシック" pitchFamily="-65" charset="-128"/>
              </a:rPr>
              <a:t>aan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ゴシック" pitchFamily="-65" charset="-128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ゴシック" pitchFamily="-65" charset="-128"/>
              </a:rPr>
              <a:t>iets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ゴシック" pitchFamily="-65" charset="-128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ゴシック" pitchFamily="-65" charset="-128"/>
              </a:rPr>
              <a:t>gehel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ゴシック" pitchFamily="-65" charset="-128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ゴシック" pitchFamily="-65" charset="-128"/>
              </a:rPr>
              <a:t>anders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ゴシック" pitchFamily="-65" charset="-128"/>
              </a:rPr>
              <a:t>…..</a:t>
            </a:r>
            <a:endParaRPr kumimoji="0" lang="en-US" sz="27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 Light" panose="020F0302020204030204"/>
              <a:ea typeface="ＭＳ Ｐゴシック" pitchFamily="-65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71CA25-BB79-B04A-AC21-A15E0E22A73B}"/>
              </a:ext>
            </a:extLst>
          </p:cNvPr>
          <p:cNvSpPr txBox="1"/>
          <p:nvPr/>
        </p:nvSpPr>
        <p:spPr>
          <a:xfrm>
            <a:off x="520286" y="4608980"/>
            <a:ext cx="13080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65" charset="-128"/>
                <a:cs typeface="+mn-cs"/>
              </a:rPr>
              <a:t>Slide courtesy of Jan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65" charset="-128"/>
                <a:cs typeface="+mn-cs"/>
              </a:rPr>
              <a:t>Zaanen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65" charset="-128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09260E0-912C-E34F-89A8-76301EDE0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60" y="4381073"/>
            <a:ext cx="551963" cy="6899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FA86CB-7222-034D-8FF8-34B5FBCB0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1286010"/>
            <a:ext cx="4864586" cy="1689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E81FF3-633A-A843-9D0B-C8F0F89BB146}"/>
              </a:ext>
            </a:extLst>
          </p:cNvPr>
          <p:cNvGrpSpPr/>
          <p:nvPr/>
        </p:nvGrpSpPr>
        <p:grpSpPr>
          <a:xfrm>
            <a:off x="5652120" y="3632081"/>
            <a:ext cx="3416621" cy="1388604"/>
            <a:chOff x="5652120" y="3632081"/>
            <a:chExt cx="3416621" cy="1388604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1E7DE48-BBE5-994C-8F2A-ACCAACBBA39B}"/>
                </a:ext>
              </a:extLst>
            </p:cNvPr>
            <p:cNvSpPr/>
            <p:nvPr/>
          </p:nvSpPr>
          <p:spPr>
            <a:xfrm>
              <a:off x="5652120" y="3632081"/>
              <a:ext cx="3384376" cy="1388604"/>
            </a:xfrm>
            <a:prstGeom prst="roundRect">
              <a:avLst>
                <a:gd name="adj" fmla="val 6731"/>
              </a:avLst>
            </a:prstGeom>
            <a:solidFill>
              <a:srgbClr val="66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406BEF-2539-3940-9E0B-6576734BF3DC}"/>
                </a:ext>
              </a:extLst>
            </p:cNvPr>
            <p:cNvSpPr txBox="1"/>
            <p:nvPr/>
          </p:nvSpPr>
          <p:spPr>
            <a:xfrm>
              <a:off x="5684365" y="3695441"/>
              <a:ext cx="338437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 Light" panose="020F0302020204030204"/>
                  <a:ea typeface="ＭＳ Ｐゴシック" pitchFamily="-65" charset="-128"/>
                </a:rPr>
                <a:t>Volgende slides: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itchFamily="-65" charset="-128"/>
              </a:endParaRP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itchFamily="-65" charset="-128"/>
                </a:rPr>
                <a:t>Fotoelektrische effect gebruiken om AdS/CFT te ‘testen’ voor een echte materiaal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79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7" name="Picture 31" descr="jigsaw1"/>
          <p:cNvPicPr>
            <a:picLocks noChangeAspect="1" noChangeArrowheads="1"/>
          </p:cNvPicPr>
          <p:nvPr/>
        </p:nvPicPr>
        <p:blipFill>
          <a:blip r:embed="rId2"/>
          <a:srcRect t="13132" r="29771" b="41666"/>
          <a:stretch>
            <a:fillRect/>
          </a:stretch>
        </p:blipFill>
        <p:spPr bwMode="auto">
          <a:xfrm>
            <a:off x="6863008" y="468707"/>
            <a:ext cx="811514" cy="526308"/>
          </a:xfrm>
          <a:prstGeom prst="rect">
            <a:avLst/>
          </a:prstGeom>
          <a:noFill/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400057" y="3467483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supergeleiding</a:t>
            </a:r>
            <a:endParaRPr lang="en-US" sz="3600" dirty="0">
              <a:solidFill>
                <a:srgbClr val="00009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4846" name="Picture 30" descr="jigsaw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0851" y="3236205"/>
            <a:ext cx="1155525" cy="1164346"/>
          </a:xfrm>
          <a:prstGeom prst="rect">
            <a:avLst/>
          </a:prstGeom>
          <a:noFill/>
        </p:spPr>
      </p:pic>
      <p:pic>
        <p:nvPicPr>
          <p:cNvPr id="34848" name="Picture 32" descr="jigsaw2"/>
          <p:cNvPicPr>
            <a:picLocks noChangeAspect="1" noChangeArrowheads="1"/>
          </p:cNvPicPr>
          <p:nvPr/>
        </p:nvPicPr>
        <p:blipFill>
          <a:blip r:embed="rId4"/>
          <a:srcRect b="36363"/>
          <a:stretch>
            <a:fillRect/>
          </a:stretch>
        </p:blipFill>
        <p:spPr bwMode="auto">
          <a:xfrm>
            <a:off x="6732557" y="1205819"/>
            <a:ext cx="1155525" cy="740948"/>
          </a:xfrm>
          <a:prstGeom prst="rect">
            <a:avLst/>
          </a:prstGeom>
          <a:noFill/>
        </p:spPr>
      </p:pic>
      <p:pic>
        <p:nvPicPr>
          <p:cNvPr id="34849" name="Picture 33" descr="jigsaw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2374" y="1989577"/>
            <a:ext cx="1155525" cy="1164346"/>
          </a:xfrm>
          <a:prstGeom prst="rect">
            <a:avLst/>
          </a:prstGeom>
          <a:noFill/>
        </p:spPr>
      </p:pic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1358503" y="1390535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weerstand</a:t>
            </a:r>
            <a:endParaRPr lang="en-US" sz="3600" dirty="0">
              <a:solidFill>
                <a:srgbClr val="00009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1358502" y="2408324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levitatie</a:t>
            </a:r>
            <a:r>
              <a:rPr lang="en-US" sz="36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door </a:t>
            </a:r>
            <a:r>
              <a:rPr lang="en-US" sz="36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inductie</a:t>
            </a:r>
            <a:endParaRPr lang="en-US" sz="3600" dirty="0">
              <a:solidFill>
                <a:srgbClr val="00009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1358503" y="430508"/>
            <a:ext cx="5910263" cy="6248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elektronen</a:t>
            </a:r>
            <a:r>
              <a:rPr lang="en-US" sz="36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(in </a:t>
            </a:r>
            <a:r>
              <a:rPr lang="en-US" sz="3600" dirty="0" err="1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kristallen</a:t>
            </a:r>
            <a:r>
              <a:rPr lang="en-US" sz="3600" dirty="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grpSp>
        <p:nvGrpSpPr>
          <p:cNvPr id="22" name="Group 24">
            <a:extLst>
              <a:ext uri="{FF2B5EF4-FFF2-40B4-BE49-F238E27FC236}">
                <a16:creationId xmlns:a16="http://schemas.microsoft.com/office/drawing/2014/main" id="{EA324A97-B366-064F-B823-A143913697CC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711813"/>
            <a:ext cx="228608" cy="228533"/>
            <a:chOff x="2590800" y="3886200"/>
            <a:chExt cx="304800" cy="3048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7DB9470-5F77-D34A-B29F-E2D956DFFD1F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958D3A8-FEC7-574B-935A-5CDAA7E05FC4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4">
            <a:extLst>
              <a:ext uri="{FF2B5EF4-FFF2-40B4-BE49-F238E27FC236}">
                <a16:creationId xmlns:a16="http://schemas.microsoft.com/office/drawing/2014/main" id="{1CD25BF7-D9BF-C448-BC08-90046815089D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1689362"/>
            <a:ext cx="228608" cy="228533"/>
            <a:chOff x="2590800" y="3886200"/>
            <a:chExt cx="304800" cy="3048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07E1382-800E-9240-BC2C-CBE99F8777E6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B78E9D-82B6-6944-BF0A-E7649DDA979E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24">
            <a:extLst>
              <a:ext uri="{FF2B5EF4-FFF2-40B4-BE49-F238E27FC236}">
                <a16:creationId xmlns:a16="http://schemas.microsoft.com/office/drawing/2014/main" id="{AE024DAC-AE87-0A4D-A947-38DC0D56B772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2712063"/>
            <a:ext cx="228608" cy="228533"/>
            <a:chOff x="2590800" y="3886200"/>
            <a:chExt cx="304800" cy="3048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8934FF-AB93-2E48-A7E5-EB493A266F69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406E883-7206-0243-9333-5D3F53197064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Group 24">
            <a:extLst>
              <a:ext uri="{FF2B5EF4-FFF2-40B4-BE49-F238E27FC236}">
                <a16:creationId xmlns:a16="http://schemas.microsoft.com/office/drawing/2014/main" id="{AF506CDB-D826-EC4C-A14C-4D1052E81C6C}"/>
              </a:ext>
            </a:extLst>
          </p:cNvPr>
          <p:cNvGrpSpPr>
            <a:grpSpLocks/>
          </p:cNvGrpSpPr>
          <p:nvPr/>
        </p:nvGrpSpPr>
        <p:grpSpPr bwMode="auto">
          <a:xfrm>
            <a:off x="778674" y="3740829"/>
            <a:ext cx="228608" cy="228533"/>
            <a:chOff x="2590800" y="3886200"/>
            <a:chExt cx="304800" cy="3048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E7BD58D-38EB-9241-BA18-0DA10C473C5F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65D0B29-72CE-3C42-86DF-BB6658B34060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9">
            <a:extLst>
              <a:ext uri="{FF2B5EF4-FFF2-40B4-BE49-F238E27FC236}">
                <a16:creationId xmlns:a16="http://schemas.microsoft.com/office/drawing/2014/main" id="{476C4BD7-C1DF-A140-A483-5BB12F2F1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96" y="690104"/>
            <a:ext cx="2185304" cy="10884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0DB47D-0BC8-824F-BDF6-43D558693241}"/>
              </a:ext>
            </a:extLst>
          </p:cNvPr>
          <p:cNvGrpSpPr/>
          <p:nvPr/>
        </p:nvGrpSpPr>
        <p:grpSpPr>
          <a:xfrm>
            <a:off x="86196" y="1126266"/>
            <a:ext cx="5355179" cy="2319130"/>
            <a:chOff x="241300" y="-410955"/>
            <a:chExt cx="5355179" cy="2319130"/>
          </a:xfrm>
        </p:grpSpPr>
        <p:sp>
          <p:nvSpPr>
            <p:cNvPr id="3" name="Text Box 24">
              <a:extLst>
                <a:ext uri="{FF2B5EF4-FFF2-40B4-BE49-F238E27FC236}">
                  <a16:creationId xmlns:a16="http://schemas.microsoft.com/office/drawing/2014/main" id="{7E3E20B6-9435-D045-A201-2A66A5FD3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8879" y="-410955"/>
              <a:ext cx="3657600" cy="701675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KE =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h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ＭＳ Ｐゴシック" pitchFamily="-65" charset="-128"/>
                  <a:cs typeface="ＭＳ Ｐゴシック" pitchFamily="-65" charset="-128"/>
                </a:rPr>
                <a:t>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 - 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BE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4" name="Group 32">
              <a:extLst>
                <a:ext uri="{FF2B5EF4-FFF2-40B4-BE49-F238E27FC236}">
                  <a16:creationId xmlns:a16="http://schemas.microsoft.com/office/drawing/2014/main" id="{4672722F-1FD5-794E-A36F-CB75DD8879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2238" y="263525"/>
              <a:ext cx="2209799" cy="1023938"/>
              <a:chOff x="1725" y="310"/>
              <a:chExt cx="1392" cy="645"/>
            </a:xfrm>
          </p:grpSpPr>
          <p:sp>
            <p:nvSpPr>
              <p:cNvPr id="8" name="Text Box 25">
                <a:extLst>
                  <a:ext uri="{FF2B5EF4-FFF2-40B4-BE49-F238E27FC236}">
                    <a16:creationId xmlns:a16="http://schemas.microsoft.com/office/drawing/2014/main" id="{F4D2C93F-4421-4F43-A876-7F6314890F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5" y="546"/>
                <a:ext cx="1392" cy="409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</p:spPr>
            <p:txBody>
              <a:bodyPr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ＭＳ Ｐゴシック" pitchFamily="-65" charset="-128"/>
                    <a:cs typeface="Calibri Light" panose="020F0302020204030204" pitchFamily="34" charset="0"/>
                  </a:rPr>
                  <a:t>b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ＭＳ Ｐゴシック" pitchFamily="-65" charset="-128"/>
                    <a:cs typeface="Calibri Light" panose="020F0302020204030204" pitchFamily="34" charset="0"/>
                  </a:rPr>
                  <a:t>inding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ＭＳ Ｐゴシック" pitchFamily="-65" charset="-128"/>
                    <a:cs typeface="Calibri Light" panose="020F0302020204030204" pitchFamily="34" charset="0"/>
                  </a:rPr>
                  <a:t> energy of the electron in the crystal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endParaRPr>
              </a:p>
            </p:txBody>
          </p:sp>
          <p:sp>
            <p:nvSpPr>
              <p:cNvPr id="9" name="Line 26">
                <a:extLst>
                  <a:ext uri="{FF2B5EF4-FFF2-40B4-BE49-F238E27FC236}">
                    <a16:creationId xmlns:a16="http://schemas.microsoft.com/office/drawing/2014/main" id="{4B645259-9404-9B4D-8206-7EBCF8423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20" y="310"/>
                <a:ext cx="318" cy="252"/>
              </a:xfrm>
              <a:prstGeom prst="line">
                <a:avLst/>
              </a:prstGeom>
              <a:noFill/>
              <a:ln w="22225">
                <a:solidFill>
                  <a:srgbClr val="339966"/>
                </a:solidFill>
                <a:round/>
                <a:headEnd/>
                <a:tailEnd type="arrow" w="med" len="med"/>
              </a:ln>
              <a:effectLst/>
            </p:spPr>
            <p:txBody>
              <a:bodyPr wrap="squar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5" name="Group 31">
              <a:extLst>
                <a:ext uri="{FF2B5EF4-FFF2-40B4-BE49-F238E27FC236}">
                  <a16:creationId xmlns:a16="http://schemas.microsoft.com/office/drawing/2014/main" id="{CE206D6F-C28F-474F-856D-E2FE90A0D1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300" y="241300"/>
              <a:ext cx="2397126" cy="1666875"/>
              <a:chOff x="200" y="296"/>
              <a:chExt cx="1510" cy="1050"/>
            </a:xfrm>
          </p:grpSpPr>
          <p:sp>
            <p:nvSpPr>
              <p:cNvPr id="6" name="Text Box 27">
                <a:extLst>
                  <a:ext uri="{FF2B5EF4-FFF2-40B4-BE49-F238E27FC236}">
                    <a16:creationId xmlns:a16="http://schemas.microsoft.com/office/drawing/2014/main" id="{58768F69-148B-8B42-8DD5-A5B1F5FFAA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" y="763"/>
                <a:ext cx="1238" cy="583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</p:spPr>
            <p:txBody>
              <a:bodyPr wrap="squar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ＭＳ Ｐゴシック" pitchFamily="-65" charset="-128"/>
                    <a:cs typeface="Calibri Light" panose="020F0302020204030204" pitchFamily="34" charset="0"/>
                  </a:rPr>
                  <a:t>kinetic energy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ＭＳ Ｐゴシック" pitchFamily="-65" charset="-128"/>
                    <a:cs typeface="Calibri Light" panose="020F0302020204030204" pitchFamily="34" charset="0"/>
                  </a:rPr>
                  <a:t>ofphotoelectron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ＭＳ Ｐゴシック" pitchFamily="-65" charset="-128"/>
                    <a:cs typeface="Calibri Light" panose="020F0302020204030204" pitchFamily="34" charset="0"/>
                  </a:rPr>
                  <a:t> in the vacuum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endParaRPr>
              </a:p>
            </p:txBody>
          </p:sp>
          <p:sp>
            <p:nvSpPr>
              <p:cNvPr id="7" name="Line 28">
                <a:extLst>
                  <a:ext uri="{FF2B5EF4-FFF2-40B4-BE49-F238E27FC236}">
                    <a16:creationId xmlns:a16="http://schemas.microsoft.com/office/drawing/2014/main" id="{3B71BB58-D057-9742-91C1-AB9D45796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7" y="296"/>
                <a:ext cx="1043" cy="500"/>
              </a:xfrm>
              <a:prstGeom prst="line">
                <a:avLst/>
              </a:prstGeom>
              <a:noFill/>
              <a:ln w="22225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</p:spPr>
            <p:txBody>
              <a:bodyPr wrap="squar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  <p:pic>
        <p:nvPicPr>
          <p:cNvPr id="34818" name="Picture 2">
            <a:extLst>
              <a:ext uri="{FF2B5EF4-FFF2-40B4-BE49-F238E27FC236}">
                <a16:creationId xmlns:a16="http://schemas.microsoft.com/office/drawing/2014/main" id="{F209AC37-11C7-344E-8A3A-BD69ED8A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936" y="723274"/>
            <a:ext cx="3253293" cy="420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2DBF1C-9778-554C-A6BA-F6FB9E68B359}"/>
              </a:ext>
            </a:extLst>
          </p:cNvPr>
          <p:cNvSpPr txBox="1"/>
          <p:nvPr/>
        </p:nvSpPr>
        <p:spPr>
          <a:xfrm>
            <a:off x="0" y="0"/>
            <a:ext cx="9151462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</a:rPr>
              <a:t> How to do ARPES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ＭＳ Ｐゴシック" pitchFamily="-65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A99C6-AE61-9B4D-94DF-00AF75DD76F4}"/>
              </a:ext>
            </a:extLst>
          </p:cNvPr>
          <p:cNvSpPr txBox="1"/>
          <p:nvPr/>
        </p:nvSpPr>
        <p:spPr>
          <a:xfrm>
            <a:off x="57817" y="4648426"/>
            <a:ext cx="345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pitchFamily="-65" charset="-128"/>
              </a:rPr>
              <a:t>Photoelectric effect: Hertz; Einstein</a:t>
            </a:r>
          </a:p>
        </p:txBody>
      </p:sp>
    </p:spTree>
    <p:extLst>
      <p:ext uri="{BB962C8B-B14F-4D97-AF65-F5344CB8AC3E}">
        <p14:creationId xmlns:p14="http://schemas.microsoft.com/office/powerpoint/2010/main" val="1917603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0684AFD-D229-EA44-805E-D567FCA35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00" b="1001"/>
          <a:stretch/>
        </p:blipFill>
        <p:spPr>
          <a:xfrm>
            <a:off x="960245" y="246956"/>
            <a:ext cx="7223509" cy="48965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7626E-334C-FE47-B3B7-A5AAD39D8361}"/>
              </a:ext>
            </a:extLst>
          </p:cNvPr>
          <p:cNvSpPr txBox="1"/>
          <p:nvPr/>
        </p:nvSpPr>
        <p:spPr>
          <a:xfrm>
            <a:off x="0" y="0"/>
            <a:ext cx="9151462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</a:rPr>
              <a:t> AMSTEL (te bezoeken op de lab-tour)</a:t>
            </a:r>
            <a:endParaRPr kumimoji="0" lang="nl-NL" sz="3000" b="0" i="0" u="none" strike="noStrike" kern="1200" cap="none" spc="0" normalizeH="0" baseline="-2500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ＭＳ Ｐゴシック" pitchFamily="-65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D57140-1886-6540-95C5-305FA9F426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8846"/>
          <a:stretch/>
        </p:blipFill>
        <p:spPr>
          <a:xfrm>
            <a:off x="134639" y="2947968"/>
            <a:ext cx="744873" cy="295003"/>
          </a:xfrm>
          <a:prstGeom prst="rect">
            <a:avLst/>
          </a:prstGeom>
          <a:effectLst/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DFCB2405-BDFB-D142-9738-5637A831B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7" y="3414364"/>
            <a:ext cx="744873" cy="82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fom logo portfolio amplify - Amplify Event Marketing">
            <a:extLst>
              <a:ext uri="{FF2B5EF4-FFF2-40B4-BE49-F238E27FC236}">
                <a16:creationId xmlns:a16="http://schemas.microsoft.com/office/drawing/2014/main" id="{4A58144B-C2DF-D747-BB44-DCEF1EF51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5" y="4412354"/>
            <a:ext cx="592476" cy="59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446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B886798-5C3A-C740-9742-F46C33963FA6}"/>
              </a:ext>
            </a:extLst>
          </p:cNvPr>
          <p:cNvSpPr txBox="1"/>
          <p:nvPr/>
        </p:nvSpPr>
        <p:spPr>
          <a:xfrm>
            <a:off x="0" y="-13895"/>
            <a:ext cx="3415987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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</a:rPr>
              <a:t> data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ＭＳ Ｐゴシック" pitchFamily="-65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D105CC-342B-1842-8265-DCB5560F3A9E}"/>
              </a:ext>
            </a:extLst>
          </p:cNvPr>
          <p:cNvGrpSpPr/>
          <p:nvPr/>
        </p:nvGrpSpPr>
        <p:grpSpPr>
          <a:xfrm>
            <a:off x="3415988" y="168527"/>
            <a:ext cx="5730043" cy="4974973"/>
            <a:chOff x="-1546157" y="1933467"/>
            <a:chExt cx="5730043" cy="4974973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9911CC4E-EB4E-524D-A1D0-444D7E6A2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693"/>
            <a:stretch/>
          </p:blipFill>
          <p:spPr>
            <a:xfrm>
              <a:off x="-877463" y="1933467"/>
              <a:ext cx="5061349" cy="4806446"/>
            </a:xfrm>
            <a:prstGeom prst="rect">
              <a:avLst/>
            </a:prstGeom>
          </p:spPr>
        </p:pic>
        <p:sp>
          <p:nvSpPr>
            <p:cNvPr id="107" name="Text Box 6">
              <a:extLst>
                <a:ext uri="{FF2B5EF4-FFF2-40B4-BE49-F238E27FC236}">
                  <a16:creationId xmlns:a16="http://schemas.microsoft.com/office/drawing/2014/main" id="{6476E034-A4F3-FE43-A52A-C12F4642E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6039" y="6468223"/>
              <a:ext cx="1133268" cy="44021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67500" tIns="35100" rIns="67500" bIns="351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k (Å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-1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)</a:t>
              </a:r>
            </a:p>
          </p:txBody>
        </p:sp>
        <p:sp>
          <p:nvSpPr>
            <p:cNvPr id="108" name="Text Box 6">
              <a:extLst>
                <a:ext uri="{FF2B5EF4-FFF2-40B4-BE49-F238E27FC236}">
                  <a16:creationId xmlns:a16="http://schemas.microsoft.com/office/drawing/2014/main" id="{CF2D98A1-CF53-E04B-B22B-2A0A9BD91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982233" y="3900558"/>
              <a:ext cx="3312369" cy="44021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 lIns="67500" tIns="35100" rIns="67500" bIns="351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Binding energy, or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Symbol" pitchFamily="2" charset="2"/>
                  <a:ea typeface="ＭＳ Ｐゴシック" pitchFamily="-65" charset="-128"/>
                  <a:cs typeface="Calibri Light" panose="020F0302020204030204" pitchFamily="34" charset="0"/>
                </a:rPr>
                <a:t>w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Calibri Light" panose="020F0302020204030204" pitchFamily="34" charset="0"/>
                  <a:ea typeface="ＭＳ Ｐゴシック" pitchFamily="-65" charset="-128"/>
                  <a:cs typeface="Calibri Light" panose="020F0302020204030204" pitchFamily="34" charset="0"/>
                </a:rPr>
                <a:t> [eV]</a:t>
              </a:r>
            </a:p>
          </p:txBody>
        </p:sp>
      </p:grpSp>
      <p:sp>
        <p:nvSpPr>
          <p:cNvPr id="5" name="Text Box 39">
            <a:extLst>
              <a:ext uri="{FF2B5EF4-FFF2-40B4-BE49-F238E27FC236}">
                <a16:creationId xmlns:a16="http://schemas.microsoft.com/office/drawing/2014/main" id="{76A66066-1422-AE2F-1612-2DAE455C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65" y="699541"/>
            <a:ext cx="2657104" cy="11788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meet de levensduur van de elektronische toestanden</a:t>
            </a:r>
          </a:p>
        </p:txBody>
      </p:sp>
      <p:grpSp>
        <p:nvGrpSpPr>
          <p:cNvPr id="6" name="Group 24">
            <a:extLst>
              <a:ext uri="{FF2B5EF4-FFF2-40B4-BE49-F238E27FC236}">
                <a16:creationId xmlns:a16="http://schemas.microsoft.com/office/drawing/2014/main" id="{B67BF506-9ED3-B605-86A8-1B07FE805782}"/>
              </a:ext>
            </a:extLst>
          </p:cNvPr>
          <p:cNvGrpSpPr>
            <a:grpSpLocks/>
          </p:cNvGrpSpPr>
          <p:nvPr/>
        </p:nvGrpSpPr>
        <p:grpSpPr bwMode="auto">
          <a:xfrm>
            <a:off x="243602" y="808058"/>
            <a:ext cx="228608" cy="228533"/>
            <a:chOff x="2590800" y="3886200"/>
            <a:chExt cx="304800" cy="304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7393CDA-1FA8-A5F2-9B6E-7B0BF4AE21F0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CD011B-AB26-8065-E08F-D0A1F511D318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Text Box 39">
            <a:extLst>
              <a:ext uri="{FF2B5EF4-FFF2-40B4-BE49-F238E27FC236}">
                <a16:creationId xmlns:a16="http://schemas.microsoft.com/office/drawing/2014/main" id="{7D47FFF0-940B-4BDA-1343-7A06E0E61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28" y="2146377"/>
            <a:ext cx="2657104" cy="117888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als functie van energie (ofwel </a:t>
            </a:r>
            <a:r>
              <a:rPr lang="nl-NL" sz="2400">
                <a:solidFill>
                  <a:srgbClr val="000090"/>
                </a:solidFill>
                <a:effectLst/>
                <a:latin typeface="Symbol" pitchFamily="2" charset="2"/>
                <a:cs typeface="Calibri Light" panose="020F0302020204030204" pitchFamily="34" charset="0"/>
              </a:rPr>
              <a:t>w</a:t>
            </a:r>
            <a:r>
              <a:rPr lang="nl-NL" sz="2400">
                <a:solidFill>
                  <a:srgbClr val="00009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) en temperatuur</a:t>
            </a:r>
          </a:p>
        </p:txBody>
      </p:sp>
      <p:grpSp>
        <p:nvGrpSpPr>
          <p:cNvPr id="12" name="Group 24">
            <a:extLst>
              <a:ext uri="{FF2B5EF4-FFF2-40B4-BE49-F238E27FC236}">
                <a16:creationId xmlns:a16="http://schemas.microsoft.com/office/drawing/2014/main" id="{BE4EEC8F-E0DF-0184-04E8-E7C43516A558}"/>
              </a:ext>
            </a:extLst>
          </p:cNvPr>
          <p:cNvGrpSpPr>
            <a:grpSpLocks/>
          </p:cNvGrpSpPr>
          <p:nvPr/>
        </p:nvGrpSpPr>
        <p:grpSpPr bwMode="auto">
          <a:xfrm>
            <a:off x="257565" y="2254894"/>
            <a:ext cx="228608" cy="228533"/>
            <a:chOff x="2590800" y="3886200"/>
            <a:chExt cx="304800" cy="304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75FCE23-2438-35D4-1FEE-1D79D1F24C0F}"/>
                </a:ext>
              </a:extLst>
            </p:cNvPr>
            <p:cNvSpPr/>
            <p:nvPr/>
          </p:nvSpPr>
          <p:spPr>
            <a:xfrm>
              <a:off x="2590800" y="3886200"/>
              <a:ext cx="304800" cy="304800"/>
            </a:xfrm>
            <a:prstGeom prst="ellipse">
              <a:avLst/>
            </a:prstGeom>
            <a:solidFill>
              <a:srgbClr val="CC6633"/>
            </a:solidFill>
            <a:ln>
              <a:solidFill>
                <a:schemeClr val="accent2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2650554-CBCA-5619-7CB5-DC460BABCB33}"/>
                </a:ext>
              </a:extLst>
            </p:cNvPr>
            <p:cNvSpPr/>
            <p:nvPr/>
          </p:nvSpPr>
          <p:spPr>
            <a:xfrm>
              <a:off x="2631580" y="3912938"/>
              <a:ext cx="152400" cy="152400"/>
            </a:xfrm>
            <a:prstGeom prst="ellipse">
              <a:avLst/>
            </a:prstGeom>
            <a:gradFill flip="none" rotWithShape="1">
              <a:gsLst>
                <a:gs pos="56000">
                  <a:srgbClr val="CC6633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Text Box 39">
            <a:extLst>
              <a:ext uri="{FF2B5EF4-FFF2-40B4-BE49-F238E27FC236}">
                <a16:creationId xmlns:a16="http://schemas.microsoft.com/office/drawing/2014/main" id="{FB4EE7AA-661D-6631-F532-7873223F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45" y="3719014"/>
            <a:ext cx="2657104" cy="80954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67500" tIns="35100" rIns="67500" bIns="35100">
            <a:prstTxWarp prst="textNoShape">
              <a:avLst/>
            </a:prstTxWarp>
            <a:spAutoFit/>
          </a:bodyPr>
          <a:lstStyle/>
          <a:p>
            <a:r>
              <a:rPr lang="nl-NL" sz="2400" dirty="0"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vergelijk met </a:t>
            </a:r>
            <a:r>
              <a:rPr lang="nl-NL" sz="2400" dirty="0" err="1"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AdS</a:t>
            </a:r>
            <a:r>
              <a:rPr lang="nl-NL" sz="2400" dirty="0"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-CFT theorie</a:t>
            </a:r>
          </a:p>
        </p:txBody>
      </p:sp>
    </p:spTree>
    <p:extLst>
      <p:ext uri="{BB962C8B-B14F-4D97-AF65-F5344CB8AC3E}">
        <p14:creationId xmlns:p14="http://schemas.microsoft.com/office/powerpoint/2010/main" val="19707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9F830-771B-2041-B4F3-86019C3C0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76" y="0"/>
            <a:ext cx="8408048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BA100-E5FA-FC44-92A5-7491BBDED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6515"/>
            <a:ext cx="1477392" cy="1416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9DB9A9-E6AD-3346-B75F-1E8ED3AB1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938"/>
            <a:ext cx="1191616" cy="136815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DAE8EAA-D953-015A-8328-AA67FC3F72C6}"/>
              </a:ext>
            </a:extLst>
          </p:cNvPr>
          <p:cNvSpPr/>
          <p:nvPr/>
        </p:nvSpPr>
        <p:spPr>
          <a:xfrm>
            <a:off x="1059118" y="1427512"/>
            <a:ext cx="7473321" cy="1944216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B6B9F-1946-2758-7B2E-4874883165CC}"/>
              </a:ext>
            </a:extLst>
          </p:cNvPr>
          <p:cNvSpPr txBox="1"/>
          <p:nvPr/>
        </p:nvSpPr>
        <p:spPr>
          <a:xfrm>
            <a:off x="1592463" y="1923678"/>
            <a:ext cx="6492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het passt verassende goed !</a:t>
            </a:r>
          </a:p>
        </p:txBody>
      </p:sp>
    </p:spTree>
    <p:extLst>
      <p:ext uri="{BB962C8B-B14F-4D97-AF65-F5344CB8AC3E}">
        <p14:creationId xmlns:p14="http://schemas.microsoft.com/office/powerpoint/2010/main" val="415463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" y="1492745"/>
            <a:ext cx="3601566" cy="288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990134E-9C00-40B5-BA2F-5F0BAB3B324D}"/>
              </a:ext>
            </a:extLst>
          </p:cNvPr>
          <p:cNvGrpSpPr/>
          <p:nvPr/>
        </p:nvGrpSpPr>
        <p:grpSpPr>
          <a:xfrm>
            <a:off x="3744995" y="1732002"/>
            <a:ext cx="577402" cy="1679496"/>
            <a:chOff x="3153658" y="1717670"/>
            <a:chExt cx="577402" cy="1679496"/>
          </a:xfrm>
        </p:grpSpPr>
        <p:sp>
          <p:nvSpPr>
            <p:cNvPr id="16400" name="Text Box 16"/>
            <p:cNvSpPr txBox="1">
              <a:spLocks noChangeArrowheads="1"/>
            </p:cNvSpPr>
            <p:nvPr/>
          </p:nvSpPr>
          <p:spPr bwMode="auto">
            <a:xfrm>
              <a:off x="3153658" y="2289170"/>
              <a:ext cx="342900" cy="1107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6600" dirty="0">
                  <a:solidFill>
                    <a:srgbClr val="E90000"/>
                  </a:solidFill>
                  <a:latin typeface="Calibri" panose="020F0502020204030204"/>
                  <a:ea typeface=""/>
                  <a:cs typeface=""/>
                </a:rPr>
                <a:t>=</a:t>
              </a:r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3153658" y="1717670"/>
              <a:ext cx="577402" cy="1107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6600" dirty="0">
                  <a:solidFill>
                    <a:srgbClr val="E90000"/>
                  </a:solidFill>
                  <a:latin typeface="Calibri" panose="020F0502020204030204"/>
                  <a:ea typeface=""/>
                  <a:cs typeface="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16A12C-9E06-876F-3D58-909397040D7E}"/>
              </a:ext>
            </a:extLst>
          </p:cNvPr>
          <p:cNvSpPr txBox="1"/>
          <p:nvPr/>
        </p:nvSpPr>
        <p:spPr>
          <a:xfrm>
            <a:off x="0" y="-13895"/>
            <a:ext cx="9144000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Geheimen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 van </a:t>
            </a:r>
            <a:r>
              <a:rPr lang="en-US" sz="30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sym typeface="Wingdings" pitchFamily="2" charset="2"/>
              </a:rPr>
              <a:t>quantum </a:t>
            </a:r>
            <a:r>
              <a:rPr lang="en-US" sz="3000" dirty="0" err="1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sym typeface="Wingdings" pitchFamily="2" charset="2"/>
              </a:rPr>
              <a:t>gerdag</a:t>
            </a:r>
            <a:r>
              <a:rPr lang="en-US" sz="3000" dirty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sym typeface="Wingdings" pitchFamily="2" charset="2"/>
              </a:rPr>
              <a:t> van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geroeste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koper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…..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ＭＳ Ｐゴシック" pitchFamily="-65" charset="-128"/>
            </a:endParaRPr>
          </a:p>
        </p:txBody>
      </p:sp>
      <p:pic>
        <p:nvPicPr>
          <p:cNvPr id="3" name="Picture 2" descr="http://www.institutotesla.org/propulsion/meissnereffect.jpg">
            <a:extLst>
              <a:ext uri="{FF2B5EF4-FFF2-40B4-BE49-F238E27FC236}">
                <a16:creationId xmlns:a16="http://schemas.microsoft.com/office/drawing/2014/main" id="{EC618270-14D1-A510-118B-2F1B8BF67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5025" y="1492745"/>
            <a:ext cx="4678174" cy="289267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4FD158-6BCF-4DBB-1AF2-4BB72C998B40}"/>
              </a:ext>
            </a:extLst>
          </p:cNvPr>
          <p:cNvSpPr txBox="1"/>
          <p:nvPr/>
        </p:nvSpPr>
        <p:spPr>
          <a:xfrm>
            <a:off x="0" y="583639"/>
            <a:ext cx="9144000" cy="553998"/>
          </a:xfrm>
          <a:prstGeom prst="rect">
            <a:avLst/>
          </a:prstGeom>
          <a:solidFill>
            <a:srgbClr val="009051"/>
          </a:solidFill>
          <a:effectLst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….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toegankelijk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 in de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fysica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 van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zwarte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ＭＳ Ｐゴシック" pitchFamily="-65" charset="-128"/>
                <a:sym typeface="Wingdings" pitchFamily="2" charset="2"/>
              </a:rPr>
              <a:t>gaten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82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NWI_logo_circle_of_science.jpg">
            <a:extLst>
              <a:ext uri="{FF2B5EF4-FFF2-40B4-BE49-F238E27FC236}">
                <a16:creationId xmlns:a16="http://schemas.microsoft.com/office/drawing/2014/main" id="{60FCA9D1-A9C5-3EF5-21F8-B5DA1544C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" b="4691"/>
          <a:stretch/>
        </p:blipFill>
        <p:spPr>
          <a:xfrm>
            <a:off x="1691680" y="0"/>
            <a:ext cx="5541098" cy="518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D2820F5-DC36-547E-9730-63D069BEB350}"/>
              </a:ext>
            </a:extLst>
          </p:cNvPr>
          <p:cNvGrpSpPr/>
          <p:nvPr/>
        </p:nvGrpSpPr>
        <p:grpSpPr>
          <a:xfrm>
            <a:off x="485079" y="1046397"/>
            <a:ext cx="1995184" cy="3960680"/>
            <a:chOff x="485079" y="1046397"/>
            <a:chExt cx="1995184" cy="39606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rcRect l="47677" r="6164"/>
            <a:stretch>
              <a:fillRect/>
            </a:stretch>
          </p:blipFill>
          <p:spPr>
            <a:xfrm>
              <a:off x="485079" y="1046397"/>
              <a:ext cx="1995184" cy="26107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608055" y="3806748"/>
              <a:ext cx="18722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000090"/>
                  </a:solidFill>
                  <a:latin typeface="Calibri Light" panose="020F0302020204030204" pitchFamily="34" charset="0"/>
                  <a:ea typeface="Trebuchet MS" charset="0"/>
                  <a:cs typeface="Calibri Light" panose="020F0302020204030204" pitchFamily="34" charset="0"/>
                </a:rPr>
                <a:t>grote</a:t>
              </a:r>
              <a:r>
                <a:rPr lang="en-US" dirty="0">
                  <a:solidFill>
                    <a:srgbClr val="000090"/>
                  </a:solidFill>
                  <a:latin typeface="Calibri Light" panose="020F0302020204030204" pitchFamily="34" charset="0"/>
                  <a:ea typeface="Trebuchet MS" charset="0"/>
                  <a:cs typeface="Calibri Light" panose="020F0302020204030204" pitchFamily="34" charset="0"/>
                </a:rPr>
                <a:t> </a:t>
              </a:r>
              <a:r>
                <a:rPr lang="en-US" dirty="0" err="1">
                  <a:solidFill>
                    <a:srgbClr val="000090"/>
                  </a:solidFill>
                  <a:latin typeface="Calibri Light" panose="020F0302020204030204" pitchFamily="34" charset="0"/>
                  <a:ea typeface="Trebuchet MS" charset="0"/>
                  <a:cs typeface="Calibri Light" panose="020F0302020204030204" pitchFamily="34" charset="0"/>
                </a:rPr>
                <a:t>invloed</a:t>
              </a:r>
              <a:r>
                <a:rPr lang="en-US" dirty="0">
                  <a:solidFill>
                    <a:srgbClr val="000090"/>
                  </a:solidFill>
                  <a:latin typeface="Calibri Light" panose="020F0302020204030204" pitchFamily="34" charset="0"/>
                  <a:ea typeface="Trebuchet MS" charset="0"/>
                  <a:cs typeface="Calibri Light" panose="020F0302020204030204" pitchFamily="34" charset="0"/>
                </a:rPr>
                <a:t> op hoe quantum-</a:t>
              </a:r>
            </a:p>
            <a:p>
              <a:r>
                <a:rPr lang="en-US" dirty="0" err="1">
                  <a:solidFill>
                    <a:srgbClr val="000090"/>
                  </a:solidFill>
                  <a:latin typeface="Calibri Light" panose="020F0302020204030204" pitchFamily="34" charset="0"/>
                  <a:ea typeface="Trebuchet MS" charset="0"/>
                  <a:cs typeface="Calibri Light" panose="020F0302020204030204" pitchFamily="34" charset="0"/>
                </a:rPr>
                <a:t>toestanden</a:t>
              </a:r>
              <a:r>
                <a:rPr lang="en-US" dirty="0">
                  <a:solidFill>
                    <a:srgbClr val="000090"/>
                  </a:solidFill>
                  <a:latin typeface="Calibri Light" panose="020F0302020204030204" pitchFamily="34" charset="0"/>
                  <a:ea typeface="Trebuchet MS" charset="0"/>
                  <a:cs typeface="Calibri Light" panose="020F0302020204030204" pitchFamily="34" charset="0"/>
                </a:rPr>
                <a:t> </a:t>
              </a:r>
              <a:r>
                <a:rPr lang="en-US" dirty="0" err="1">
                  <a:solidFill>
                    <a:srgbClr val="000090"/>
                  </a:solidFill>
                  <a:latin typeface="Calibri Light" panose="020F0302020204030204" pitchFamily="34" charset="0"/>
                  <a:ea typeface="Trebuchet MS" charset="0"/>
                  <a:cs typeface="Calibri Light" panose="020F0302020204030204" pitchFamily="34" charset="0"/>
                </a:rPr>
                <a:t>gevuld</a:t>
              </a:r>
              <a:r>
                <a:rPr lang="en-US" dirty="0">
                  <a:solidFill>
                    <a:srgbClr val="000090"/>
                  </a:solidFill>
                  <a:latin typeface="Calibri Light" panose="020F0302020204030204" pitchFamily="34" charset="0"/>
                  <a:ea typeface="Trebuchet MS" charset="0"/>
                  <a:cs typeface="Calibri Light" panose="020F0302020204030204" pitchFamily="34" charset="0"/>
                </a:rPr>
                <a:t> </a:t>
              </a:r>
              <a:r>
                <a:rPr lang="en-US" dirty="0" err="1">
                  <a:solidFill>
                    <a:srgbClr val="000090"/>
                  </a:solidFill>
                  <a:latin typeface="Calibri Light" panose="020F0302020204030204" pitchFamily="34" charset="0"/>
                  <a:ea typeface="Trebuchet MS" charset="0"/>
                  <a:cs typeface="Calibri Light" panose="020F0302020204030204" pitchFamily="34" charset="0"/>
                </a:rPr>
                <a:t>worden</a:t>
              </a:r>
              <a:endParaRPr lang="en-GB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9D169DE-0C07-EF05-7C9E-041DCC467290}"/>
              </a:ext>
            </a:extLst>
          </p:cNvPr>
          <p:cNvSpPr txBox="1"/>
          <p:nvPr/>
        </p:nvSpPr>
        <p:spPr>
          <a:xfrm>
            <a:off x="0" y="0"/>
            <a:ext cx="9151462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Pauli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uitsluitingsprincipe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680" y="1275606"/>
            <a:ext cx="1272887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113538" dist="76200" dir="348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865290" y="3073151"/>
            <a:ext cx="1515665" cy="15894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r>
              <a:rPr lang="en-US" b="1" dirty="0" err="1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Fermionen</a:t>
            </a:r>
            <a:endParaRPr lang="en-US" b="1" dirty="0">
              <a:solidFill>
                <a:srgbClr val="00009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elektron</a:t>
            </a:r>
            <a:endParaRPr lang="en-US" dirty="0">
              <a:solidFill>
                <a:srgbClr val="00009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proton, neutron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quark 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aseline="30000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 </a:t>
            </a:r>
            <a:r>
              <a:rPr lang="en-US" dirty="0" err="1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atoom</a:t>
            </a:r>
            <a:endParaRPr lang="en-US" dirty="0">
              <a:solidFill>
                <a:srgbClr val="00009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…</a:t>
            </a:r>
            <a:endParaRPr lang="en-GB" dirty="0">
              <a:solidFill>
                <a:srgbClr val="00009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084412"/>
              </p:ext>
            </p:extLst>
          </p:nvPr>
        </p:nvGraphicFramePr>
        <p:xfrm>
          <a:off x="4289981" y="155588"/>
          <a:ext cx="4774358" cy="71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46200" imgH="203200" progId="Equation.3">
                  <p:embed/>
                </p:oleObj>
              </mc:Choice>
              <mc:Fallback>
                <p:oleObj name="Equation" r:id="rId4" imgW="1346200" imgH="203200" progId="Equation.3">
                  <p:embed/>
                  <p:pic>
                    <p:nvPicPr>
                      <p:cNvPr id="573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9981" y="155588"/>
                        <a:ext cx="4774358" cy="719809"/>
                      </a:xfrm>
                      <a:prstGeom prst="rect">
                        <a:avLst/>
                      </a:prstGeom>
                      <a:solidFill>
                        <a:srgbClr val="FFAAFE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06FC92F0-952D-7B55-35AE-684E4146F717}"/>
              </a:ext>
            </a:extLst>
          </p:cNvPr>
          <p:cNvGrpSpPr/>
          <p:nvPr/>
        </p:nvGrpSpPr>
        <p:grpSpPr>
          <a:xfrm>
            <a:off x="5220072" y="1126635"/>
            <a:ext cx="3744416" cy="3571676"/>
            <a:chOff x="5220072" y="1126635"/>
            <a:chExt cx="3744416" cy="3571676"/>
          </a:xfrm>
        </p:grpSpPr>
        <p:grpSp>
          <p:nvGrpSpPr>
            <p:cNvPr id="15" name="Group 14"/>
            <p:cNvGrpSpPr/>
            <p:nvPr/>
          </p:nvGrpSpPr>
          <p:grpSpPr>
            <a:xfrm>
              <a:off x="5940152" y="1493334"/>
              <a:ext cx="2165918" cy="3204977"/>
              <a:chOff x="6286500" y="2971800"/>
              <a:chExt cx="2887891" cy="4273302"/>
            </a:xfrm>
          </p:grpSpPr>
          <p:pic>
            <p:nvPicPr>
              <p:cNvPr id="9" name="Picture 11"/>
              <p:cNvPicPr>
                <a:picLocks noChangeAspect="1"/>
              </p:cNvPicPr>
              <p:nvPr/>
            </p:nvPicPr>
            <p:blipFill>
              <a:blip r:embed="rId2">
                <a:lum/>
              </a:blip>
              <a:srcRect l="1160" r="49087"/>
              <a:stretch>
                <a:fillRect/>
              </a:stretch>
            </p:blipFill>
            <p:spPr>
              <a:xfrm>
                <a:off x="6286500" y="2971800"/>
                <a:ext cx="2857500" cy="34690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368067" y="6752659"/>
                <a:ext cx="280632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geen</a:t>
                </a:r>
                <a:r>
                  <a:rPr lang="en-GB" dirty="0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Pauli </a:t>
                </a:r>
                <a:r>
                  <a:rPr lang="en-GB" dirty="0" err="1">
                    <a:solidFill>
                      <a:srgbClr val="C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uitsluiting</a:t>
                </a:r>
                <a:endParaRPr lang="en-GB" dirty="0">
                  <a:solidFill>
                    <a:srgbClr val="C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F9FDE4F-130F-071A-952C-D7838058F559}"/>
                </a:ext>
              </a:extLst>
            </p:cNvPr>
            <p:cNvCxnSpPr/>
            <p:nvPr/>
          </p:nvCxnSpPr>
          <p:spPr>
            <a:xfrm>
              <a:off x="5220072" y="1131590"/>
              <a:ext cx="374441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3EBC658-04C6-FF6A-1E34-293DBF54CA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461" y="1126635"/>
              <a:ext cx="0" cy="312292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627534"/>
            <a:ext cx="5825753" cy="1404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4BD01C-E850-4A49-A933-A7AEF44D1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779662"/>
            <a:ext cx="3312368" cy="3118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AA747D-A10A-F849-9C0C-0C5AB177C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644" y="2274255"/>
            <a:ext cx="3438382" cy="2623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401B7-4EAA-AC56-EDAB-A4B0F26438B7}"/>
              </a:ext>
            </a:extLst>
          </p:cNvPr>
          <p:cNvSpPr txBox="1"/>
          <p:nvPr/>
        </p:nvSpPr>
        <p:spPr>
          <a:xfrm>
            <a:off x="0" y="0"/>
            <a:ext cx="9151462" cy="553998"/>
          </a:xfrm>
          <a:prstGeom prst="rect">
            <a:avLst/>
          </a:prstGeom>
          <a:solidFill>
            <a:srgbClr val="660066"/>
          </a:solidFill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 Schrödinger’s H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ＭＳ Ｐゴシック" pitchFamily="-65" charset="-128"/>
                <a:cs typeface="Calibri Light" panose="020F0302020204030204" pitchFamily="34" charset="0"/>
              </a:rPr>
              <a:t>atoom</a:t>
            </a:r>
            <a:endParaRPr kumimoji="0" lang="en-US" sz="30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ＭＳ Ｐゴシック" pitchFamily="-65" charset="-128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r="2363" b="236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4035505"/>
            <a:ext cx="4221088" cy="1131079"/>
          </a:xfrm>
          <a:prstGeom prst="rect">
            <a:avLst/>
          </a:prstGeom>
          <a:noFill/>
          <a:effectLst>
            <a:glow rad="63500">
              <a:schemeClr val="accent2">
                <a:alpha val="75000"/>
              </a:schemeClr>
            </a:glow>
            <a:outerShdw blurRad="114300" dist="63500" dir="2700000">
              <a:srgbClr val="000000">
                <a:alpha val="59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50" dirty="0" err="1">
                <a:solidFill>
                  <a:srgbClr val="FF6600"/>
                </a:solidFill>
                <a:latin typeface="Calibri"/>
                <a:ea typeface="+mn-ea"/>
                <a:cs typeface="Calibri"/>
              </a:rPr>
              <a:t>Fermionen</a:t>
            </a:r>
            <a:endParaRPr lang="en-US" sz="6750" dirty="0">
              <a:solidFill>
                <a:srgbClr val="FF6600"/>
              </a:solidFill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3333" r="5000"/>
          <a:stretch>
            <a:fillRect/>
          </a:stretch>
        </p:blipFill>
        <p:spPr>
          <a:xfrm>
            <a:off x="1143000" y="0"/>
            <a:ext cx="6898106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-24806"/>
            <a:ext cx="3371850" cy="1131079"/>
          </a:xfrm>
          <a:prstGeom prst="rect">
            <a:avLst/>
          </a:prstGeom>
          <a:noFill/>
          <a:effectLst>
            <a:glow rad="63500">
              <a:schemeClr val="accent2">
                <a:alpha val="75000"/>
              </a:schemeClr>
            </a:glow>
            <a:outerShdw blurRad="114300" dist="63500" dir="2700000">
              <a:srgbClr val="000000">
                <a:alpha val="59000"/>
              </a:srgbClr>
            </a:outerShdw>
          </a:effectLst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50" dirty="0" err="1">
                <a:solidFill>
                  <a:srgbClr val="FEF6F0"/>
                </a:solidFill>
                <a:latin typeface="Calibri"/>
                <a:ea typeface="+mn-ea"/>
                <a:cs typeface="Calibri"/>
              </a:rPr>
              <a:t>Bosonen</a:t>
            </a:r>
            <a:endParaRPr lang="en-US" sz="6750" dirty="0">
              <a:solidFill>
                <a:srgbClr val="FEF6F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79512" y="2859782"/>
            <a:ext cx="1672828" cy="1991414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>
            <a:outerShdw blurRad="90805" dist="73787" dir="2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Bosonen</a:t>
            </a:r>
            <a:endParaRPr lang="en-US" kern="0" dirty="0">
              <a:solidFill>
                <a:srgbClr val="00009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kern="0" dirty="0" err="1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foton</a:t>
            </a:r>
            <a:endParaRPr lang="en-US" kern="0" dirty="0">
              <a:solidFill>
                <a:srgbClr val="00009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W, Z-</a:t>
            </a:r>
            <a:r>
              <a:rPr lang="en-US" kern="0" dirty="0" err="1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bosonen</a:t>
            </a:r>
            <a:endParaRPr lang="en-US" kern="0" dirty="0">
              <a:solidFill>
                <a:srgbClr val="00009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kern="0" baseline="30000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kern="0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 </a:t>
            </a:r>
            <a:r>
              <a:rPr lang="en-US" kern="0" dirty="0" err="1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atoom</a:t>
            </a:r>
            <a:endParaRPr lang="en-US" kern="0" dirty="0">
              <a:solidFill>
                <a:srgbClr val="00009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kern="0" baseline="30000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en-US" kern="0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 </a:t>
            </a:r>
            <a:r>
              <a:rPr lang="en-US" kern="0" dirty="0" err="1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atoom</a:t>
            </a:r>
            <a:endParaRPr lang="en-US" kern="0" dirty="0">
              <a:solidFill>
                <a:srgbClr val="00009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00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…</a:t>
            </a:r>
            <a:endParaRPr lang="en-GB" kern="0" dirty="0">
              <a:solidFill>
                <a:srgbClr val="00009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258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3371850"/>
            <a:ext cx="6858000" cy="17716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23000" contrast="44000"/>
          </a:blip>
          <a:stretch>
            <a:fillRect/>
          </a:stretch>
        </p:blipFill>
        <p:spPr>
          <a:xfrm>
            <a:off x="1143000" y="0"/>
            <a:ext cx="6858000" cy="3429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1030" y="4916044"/>
            <a:ext cx="46863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7F7F7F"/>
                </a:solidFill>
              </a:rPr>
              <a:t>http://earthobservatory.nasa.gov/images/imagerecords/0/896/earth_lights_lrg.jpg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MSG_LCO_Calipso_plus_16May2018_vf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MSG_LCO_Calipso_plus_16May2018_vfin</Template>
  <TotalTime>33680</TotalTime>
  <Words>623</Words>
  <Application>Microsoft Macintosh PowerPoint</Application>
  <PresentationFormat>On-screen Show (16:9)</PresentationFormat>
  <Paragraphs>134</Paragraphs>
  <Slides>35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Tahoma</vt:lpstr>
      <vt:lpstr>Times New Roman</vt:lpstr>
      <vt:lpstr>Wingdings</vt:lpstr>
      <vt:lpstr>MSG_LCO_Calipso_plus_16May2018_vfin</vt:lpstr>
      <vt:lpstr>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Amsterdam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Mark Golden</dc:creator>
  <cp:keywords/>
  <dc:description/>
  <cp:lastModifiedBy>Mark Golden</cp:lastModifiedBy>
  <cp:revision>859</cp:revision>
  <dcterms:created xsi:type="dcterms:W3CDTF">2014-05-05T04:33:35Z</dcterms:created>
  <dcterms:modified xsi:type="dcterms:W3CDTF">2023-01-27T10:19:23Z</dcterms:modified>
  <cp:category/>
</cp:coreProperties>
</file>