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2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7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Eirini Zormpa" initials="EZ" lastIdx="2" clrIdx="1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5454"/>
    <a:srgbClr val="DBEEF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18-9-2023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18-9-2023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18-9-2023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90469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18-9-2023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5711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42730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295456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52967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18-9-2023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66323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0105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0233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15" name="TextBox 19">
            <a:extLst>
              <a:ext uri="{FF2B5EF4-FFF2-40B4-BE49-F238E27FC236}">
                <a16:creationId xmlns:a16="http://schemas.microsoft.com/office/drawing/2014/main" id="{0291F5E2-1FB9-4F9B-9D6B-FD0FCC5F46AE}"/>
              </a:ext>
            </a:extLst>
          </p:cNvPr>
          <p:cNvSpPr txBox="1"/>
          <p:nvPr userDrawn="1"/>
        </p:nvSpPr>
        <p:spPr>
          <a:xfrm>
            <a:off x="774000" y="333087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6306658" y="333086"/>
            <a:ext cx="638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Back-up and storage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7A8400FA-387F-4C17-AD7B-F2CB9AFBE0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84460" y="1529672"/>
            <a:ext cx="3227387" cy="395672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nl-NL"/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75520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17003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69430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0760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15367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7220484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93914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42">
            <a:extLst>
              <a:ext uri="{FF2B5EF4-FFF2-40B4-BE49-F238E27FC236}">
                <a16:creationId xmlns:a16="http://schemas.microsoft.com/office/drawing/2014/main" id="{F337DC59-FB93-4535-8395-D6A6D9AE6C46}"/>
              </a:ext>
            </a:extLst>
          </p:cNvPr>
          <p:cNvSpPr txBox="1"/>
          <p:nvPr userDrawn="1"/>
        </p:nvSpPr>
        <p:spPr>
          <a:xfrm>
            <a:off x="10993184" y="1219068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" name="Isosceles Triangle 33">
            <a:extLst>
              <a:ext uri="{FF2B5EF4-FFF2-40B4-BE49-F238E27FC236}">
                <a16:creationId xmlns:a16="http://schemas.microsoft.com/office/drawing/2014/main" id="{03757B96-857D-490E-8409-3B4F89860958}"/>
              </a:ext>
            </a:extLst>
          </p:cNvPr>
          <p:cNvSpPr/>
          <p:nvPr userDrawn="1"/>
        </p:nvSpPr>
        <p:spPr>
          <a:xfrm rot="5400000">
            <a:off x="10994706" y="1004536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DFEE525-68F1-4036-91D1-17894FCCF1FC}"/>
              </a:ext>
            </a:extLst>
          </p:cNvPr>
          <p:cNvSpPr txBox="1"/>
          <p:nvPr userDrawn="1"/>
        </p:nvSpPr>
        <p:spPr>
          <a:xfrm>
            <a:off x="7806653" y="828753"/>
            <a:ext cx="32273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>
                <a:effectLst/>
                <a:latin typeface="Segoe UI" panose="020B0502040204020203" pitchFamily="34" charset="0"/>
              </a:rPr>
              <a:t>Q1.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you be storing the data?</a:t>
            </a:r>
            <a:endParaRPr lang="en-US" sz="1100" dirty="0">
              <a:effectLst/>
              <a:latin typeface="Arial" panose="020B0604020202020204" pitchFamily="34" charset="0"/>
            </a:endParaRPr>
          </a:p>
          <a:p>
            <a:r>
              <a:rPr lang="en-US" sz="1100">
                <a:effectLst/>
                <a:latin typeface="Segoe UI" panose="020B0502040204020203" pitchFamily="34" charset="0"/>
              </a:rPr>
              <a:t>Q2. Where </a:t>
            </a:r>
            <a:r>
              <a:rPr lang="en-US" sz="1100" dirty="0">
                <a:effectLst/>
                <a:latin typeface="Segoe UI" panose="020B0502040204020203" pitchFamily="34" charset="0"/>
              </a:rPr>
              <a:t>will the master copy be stored? </a:t>
            </a:r>
          </a:p>
          <a:p>
            <a:r>
              <a:rPr lang="en-US" sz="1100">
                <a:effectLst/>
                <a:latin typeface="Segoe UI" panose="020B0502040204020203" pitchFamily="34" charset="0"/>
              </a:rPr>
              <a:t>Q3. What </a:t>
            </a:r>
            <a:r>
              <a:rPr lang="en-US" sz="1100" dirty="0">
                <a:effectLst/>
                <a:latin typeface="Segoe UI" panose="020B0502040204020203" pitchFamily="34" charset="0"/>
              </a:rPr>
              <a:t>infrastructure will you use as a backup?</a:t>
            </a: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37219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18-9-2023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18-9-2023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5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7311A3B9-4DFE-4554-BDF1-204FF77EC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.TIFF/.SCN files of few KB. </a:t>
            </a:r>
            <a:r>
              <a:rPr lang="nl-NL" dirty="0" err="1"/>
              <a:t>Mostly</a:t>
            </a:r>
            <a:r>
              <a:rPr lang="nl-NL" dirty="0"/>
              <a:t>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qualitative</a:t>
            </a:r>
            <a:r>
              <a:rPr lang="nl-NL" dirty="0"/>
              <a:t> </a:t>
            </a:r>
            <a:r>
              <a:rPr lang="nl-NL" dirty="0" err="1"/>
              <a:t>assesment</a:t>
            </a:r>
            <a:r>
              <a:rPr lang="nl-NL" dirty="0"/>
              <a:t> of low </a:t>
            </a:r>
            <a:r>
              <a:rPr lang="nl-NL" dirty="0" err="1"/>
              <a:t>importance</a:t>
            </a:r>
            <a:r>
              <a:rPr lang="nl-NL" dirty="0"/>
              <a:t> </a:t>
            </a:r>
            <a:r>
              <a:rPr lang="nl-NL" dirty="0" err="1"/>
              <a:t>intermediate</a:t>
            </a:r>
            <a:r>
              <a:rPr lang="nl-NL" dirty="0"/>
              <a:t> </a:t>
            </a:r>
            <a:r>
              <a:rPr lang="nl-NL" dirty="0" err="1"/>
              <a:t>experiments</a:t>
            </a:r>
            <a:r>
              <a:rPr lang="nl-NL" dirty="0"/>
              <a:t>.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molecular</a:t>
            </a:r>
            <a:r>
              <a:rPr lang="nl-NL" dirty="0"/>
              <a:t> DNA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protein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 (</a:t>
            </a:r>
            <a:r>
              <a:rPr lang="nl-NL" dirty="0" err="1"/>
              <a:t>overexpression</a:t>
            </a:r>
            <a:r>
              <a:rPr lang="nl-NL" dirty="0"/>
              <a:t> in </a:t>
            </a:r>
            <a:r>
              <a:rPr lang="nl-NL" dirty="0" err="1"/>
              <a:t>bacteria</a:t>
            </a:r>
            <a:r>
              <a:rPr lang="nl-NL" dirty="0"/>
              <a:t>, in vitro </a:t>
            </a:r>
            <a:r>
              <a:rPr lang="nl-NL" dirty="0" err="1"/>
              <a:t>synthesis</a:t>
            </a:r>
            <a:r>
              <a:rPr lang="nl-NL" dirty="0"/>
              <a:t>) </a:t>
            </a:r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AEBE23B6-A360-4761-B0CC-DBE2690055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.FASTQ files (a form of string data). </a:t>
            </a:r>
            <a:r>
              <a:rPr lang="nl-NL" dirty="0" err="1"/>
              <a:t>Varied</a:t>
            </a:r>
            <a:r>
              <a:rPr lang="nl-NL" dirty="0"/>
              <a:t> </a:t>
            </a:r>
            <a:r>
              <a:rPr lang="nl-NL" dirty="0" err="1"/>
              <a:t>size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1 </a:t>
            </a:r>
            <a:r>
              <a:rPr lang="nl-NL" dirty="0" err="1"/>
              <a:t>to</a:t>
            </a:r>
            <a:r>
              <a:rPr lang="nl-NL" dirty="0"/>
              <a:t> 30GB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in-house assembled DNA.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9C5F142-0158-4F1C-86C7-22DB950B11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.TIFF files of </a:t>
            </a:r>
            <a:r>
              <a:rPr lang="nl-NL" dirty="0" err="1"/>
              <a:t>varied</a:t>
            </a:r>
            <a:r>
              <a:rPr lang="nl-NL" dirty="0"/>
              <a:t> </a:t>
            </a:r>
            <a:r>
              <a:rPr lang="nl-NL" dirty="0" err="1"/>
              <a:t>size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experiment </a:t>
            </a:r>
            <a:r>
              <a:rPr lang="nl-NL" dirty="0" err="1"/>
              <a:t>being</a:t>
            </a:r>
            <a:r>
              <a:rPr lang="nl-NL" dirty="0"/>
              <a:t> at </a:t>
            </a:r>
            <a:r>
              <a:rPr lang="nl-NL" dirty="0" err="1"/>
              <a:t>least</a:t>
            </a:r>
            <a:r>
              <a:rPr lang="nl-NL" dirty="0"/>
              <a:t> 2GB. </a:t>
            </a:r>
            <a:r>
              <a:rPr lang="nl-NL" dirty="0" err="1"/>
              <a:t>Current</a:t>
            </a:r>
            <a:r>
              <a:rPr lang="nl-NL" dirty="0"/>
              <a:t> </a:t>
            </a:r>
            <a:r>
              <a:rPr lang="nl-NL" dirty="0" err="1"/>
              <a:t>main</a:t>
            </a:r>
            <a:r>
              <a:rPr lang="nl-NL" dirty="0"/>
              <a:t> form of data.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liposomes</a:t>
            </a:r>
            <a:r>
              <a:rPr lang="nl-NL" dirty="0"/>
              <a:t> samples.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358DA661-03B6-48D0-90FD-19C7BA3A05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/>
              <a:t>Large images (</a:t>
            </a:r>
            <a:r>
              <a:rPr lang="nl-NL" dirty="0" err="1"/>
              <a:t>microscopy</a:t>
            </a:r>
            <a:r>
              <a:rPr lang="nl-NL" dirty="0"/>
              <a:t> data)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077178FB-95CA-4C98-944A-5E14A0A5D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 err="1"/>
              <a:t>Sequencing</a:t>
            </a:r>
            <a:r>
              <a:rPr lang="nl-NL" dirty="0"/>
              <a:t> data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3ED5A455-01A7-4CBE-A7F1-87D5FF1BB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Gel images (</a:t>
            </a:r>
            <a:r>
              <a:rPr lang="nl-NL" dirty="0" err="1"/>
              <a:t>protein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DNA)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their</a:t>
            </a:r>
            <a:r>
              <a:rPr lang="nl-NL" dirty="0"/>
              <a:t> analysis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F8330B88-CBE2-40A7-B617-0A4286E234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79326" y="1526566"/>
            <a:ext cx="3227387" cy="3956728"/>
          </a:xfrm>
        </p:spPr>
        <p:txBody>
          <a:bodyPr/>
          <a:lstStyle/>
          <a:p>
            <a:r>
              <a:rPr lang="nl-NL" sz="1050" dirty="0"/>
              <a:t>Q1. I </a:t>
            </a:r>
            <a:r>
              <a:rPr lang="nl-NL" sz="1050" dirty="0" err="1"/>
              <a:t>am</a:t>
            </a:r>
            <a:r>
              <a:rPr lang="nl-NL" sz="1050" dirty="0"/>
              <a:t> </a:t>
            </a:r>
            <a:r>
              <a:rPr lang="nl-NL" sz="1050" dirty="0" err="1"/>
              <a:t>currently</a:t>
            </a:r>
            <a:r>
              <a:rPr lang="nl-NL" sz="1050" dirty="0"/>
              <a:t> </a:t>
            </a:r>
            <a:r>
              <a:rPr lang="nl-NL" sz="1050" dirty="0" err="1"/>
              <a:t>working</a:t>
            </a:r>
            <a:r>
              <a:rPr lang="nl-NL" sz="1050" dirty="0"/>
              <a:t> </a:t>
            </a:r>
            <a:r>
              <a:rPr lang="nl-NL" sz="1050" dirty="0" err="1"/>
              <a:t>with</a:t>
            </a:r>
            <a:r>
              <a:rPr lang="nl-NL" sz="1050" dirty="0"/>
              <a:t> a Project Drive (U:, 3 TB) </a:t>
            </a:r>
            <a:r>
              <a:rPr lang="nl-NL" sz="1050" dirty="0" err="1"/>
              <a:t>were</a:t>
            </a:r>
            <a:r>
              <a:rPr lang="nl-NL" sz="1050" dirty="0"/>
              <a:t> I store </a:t>
            </a:r>
            <a:r>
              <a:rPr lang="nl-NL" sz="1050" dirty="0" err="1"/>
              <a:t>all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data I </a:t>
            </a:r>
            <a:r>
              <a:rPr lang="nl-NL" sz="1050" dirty="0" err="1"/>
              <a:t>generate</a:t>
            </a:r>
            <a:r>
              <a:rPr lang="nl-NL" sz="1050" dirty="0"/>
              <a:t>. </a:t>
            </a:r>
            <a:r>
              <a:rPr lang="nl-NL" sz="1050" dirty="0" err="1"/>
              <a:t>Whenever</a:t>
            </a:r>
            <a:r>
              <a:rPr lang="nl-NL" sz="1050" dirty="0"/>
              <a:t> I </a:t>
            </a:r>
            <a:r>
              <a:rPr lang="nl-NL" sz="1050" dirty="0" err="1"/>
              <a:t>need</a:t>
            </a:r>
            <a:r>
              <a:rPr lang="nl-NL" sz="1050" dirty="0"/>
              <a:t> </a:t>
            </a:r>
            <a:r>
              <a:rPr lang="nl-NL" sz="1050" dirty="0" err="1"/>
              <a:t>to</a:t>
            </a:r>
            <a:r>
              <a:rPr lang="nl-NL" sz="1050" dirty="0"/>
              <a:t> </a:t>
            </a:r>
            <a:r>
              <a:rPr lang="nl-NL" sz="1050" dirty="0" err="1"/>
              <a:t>work</a:t>
            </a:r>
            <a:r>
              <a:rPr lang="nl-NL" sz="1050" dirty="0"/>
              <a:t> </a:t>
            </a:r>
            <a:r>
              <a:rPr lang="nl-NL" sz="1050" dirty="0" err="1"/>
              <a:t>with</a:t>
            </a:r>
            <a:r>
              <a:rPr lang="nl-NL" sz="1050" dirty="0"/>
              <a:t> </a:t>
            </a:r>
            <a:r>
              <a:rPr lang="nl-NL" sz="1050" dirty="0" err="1"/>
              <a:t>some</a:t>
            </a:r>
            <a:r>
              <a:rPr lang="nl-NL" sz="1050" dirty="0"/>
              <a:t> data I transfer </a:t>
            </a:r>
            <a:r>
              <a:rPr lang="nl-NL" sz="1050" dirty="0" err="1"/>
              <a:t>it</a:t>
            </a:r>
            <a:r>
              <a:rPr lang="nl-NL" sz="1050" dirty="0"/>
              <a:t> </a:t>
            </a:r>
            <a:r>
              <a:rPr lang="nl-NL" sz="1050" dirty="0" err="1"/>
              <a:t>to</a:t>
            </a:r>
            <a:r>
              <a:rPr lang="nl-NL" sz="1050" dirty="0"/>
              <a:t> </a:t>
            </a:r>
            <a:r>
              <a:rPr lang="nl-NL" sz="1050" dirty="0" err="1"/>
              <a:t>my</a:t>
            </a:r>
            <a:r>
              <a:rPr lang="nl-NL" sz="1050" dirty="0"/>
              <a:t> personal drive but </a:t>
            </a:r>
            <a:r>
              <a:rPr lang="nl-NL" sz="1050" dirty="0" err="1"/>
              <a:t>all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</a:t>
            </a:r>
            <a:r>
              <a:rPr lang="nl-NL" sz="1050" dirty="0" err="1"/>
              <a:t>further</a:t>
            </a:r>
            <a:r>
              <a:rPr lang="nl-NL" sz="1050" dirty="0"/>
              <a:t> </a:t>
            </a:r>
            <a:r>
              <a:rPr lang="nl-NL" sz="1050" dirty="0" err="1"/>
              <a:t>generated</a:t>
            </a:r>
            <a:r>
              <a:rPr lang="nl-NL" sz="1050" dirty="0"/>
              <a:t> analysis is </a:t>
            </a:r>
            <a:r>
              <a:rPr lang="nl-NL" sz="1050" dirty="0" err="1"/>
              <a:t>saved</a:t>
            </a:r>
            <a:r>
              <a:rPr lang="nl-NL" sz="1050" dirty="0"/>
              <a:t> back </a:t>
            </a:r>
            <a:r>
              <a:rPr lang="nl-NL" sz="1050" dirty="0" err="1"/>
              <a:t>into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U: drive. As </a:t>
            </a:r>
            <a:r>
              <a:rPr lang="nl-NL" sz="1050" dirty="0" err="1"/>
              <a:t>such</a:t>
            </a:r>
            <a:r>
              <a:rPr lang="nl-NL" sz="1050" dirty="0"/>
              <a:t>, I store </a:t>
            </a:r>
            <a:r>
              <a:rPr lang="nl-NL" sz="1050" dirty="0" err="1"/>
              <a:t>both</a:t>
            </a:r>
            <a:r>
              <a:rPr lang="nl-NL" sz="1050" dirty="0"/>
              <a:t> </a:t>
            </a:r>
            <a:r>
              <a:rPr lang="nl-NL" sz="1050" dirty="0" err="1"/>
              <a:t>raw</a:t>
            </a:r>
            <a:r>
              <a:rPr lang="nl-NL" sz="1050" dirty="0"/>
              <a:t> </a:t>
            </a:r>
            <a:r>
              <a:rPr lang="nl-NL" sz="1050" dirty="0" err="1"/>
              <a:t>and</a:t>
            </a:r>
            <a:r>
              <a:rPr lang="nl-NL" sz="1050" dirty="0"/>
              <a:t> post analysis data. </a:t>
            </a:r>
          </a:p>
          <a:p>
            <a:r>
              <a:rPr lang="nl-NL" sz="1050" dirty="0"/>
              <a:t>Large files (over </a:t>
            </a:r>
            <a:r>
              <a:rPr lang="nl-NL" sz="1050" dirty="0" err="1"/>
              <a:t>tens</a:t>
            </a:r>
            <a:r>
              <a:rPr lang="nl-NL" sz="1050" dirty="0"/>
              <a:t> of </a:t>
            </a:r>
            <a:r>
              <a:rPr lang="nl-NL" sz="1050" dirty="0" err="1"/>
              <a:t>GBs</a:t>
            </a:r>
            <a:r>
              <a:rPr lang="nl-NL" sz="1050" dirty="0"/>
              <a:t>) are </a:t>
            </a:r>
            <a:r>
              <a:rPr lang="nl-NL" sz="1050" dirty="0" err="1"/>
              <a:t>also</a:t>
            </a:r>
            <a:r>
              <a:rPr lang="nl-NL" sz="1050" dirty="0"/>
              <a:t> </a:t>
            </a:r>
            <a:r>
              <a:rPr lang="nl-NL" sz="1050" dirty="0" err="1"/>
              <a:t>stored</a:t>
            </a:r>
            <a:r>
              <a:rPr lang="nl-NL" sz="1050" dirty="0"/>
              <a:t> </a:t>
            </a:r>
            <a:r>
              <a:rPr lang="nl-NL" sz="1050" dirty="0" err="1"/>
              <a:t>transiently</a:t>
            </a:r>
            <a:r>
              <a:rPr lang="nl-NL" sz="1050" dirty="0"/>
              <a:t> </a:t>
            </a:r>
            <a:r>
              <a:rPr lang="nl-NL" sz="1050" dirty="0" err="1"/>
              <a:t>into</a:t>
            </a:r>
            <a:r>
              <a:rPr lang="nl-NL" sz="1050" dirty="0"/>
              <a:t> a harddrive (</a:t>
            </a:r>
            <a:r>
              <a:rPr lang="nl-NL" sz="1050" dirty="0" err="1"/>
              <a:t>since</a:t>
            </a:r>
            <a:r>
              <a:rPr lang="nl-NL" sz="1050" dirty="0"/>
              <a:t> I copy </a:t>
            </a:r>
            <a:r>
              <a:rPr lang="nl-NL" sz="1050" dirty="0" err="1"/>
              <a:t>it</a:t>
            </a:r>
            <a:r>
              <a:rPr lang="nl-NL" sz="1050" dirty="0"/>
              <a:t> </a:t>
            </a:r>
            <a:r>
              <a:rPr lang="nl-NL" sz="1050" dirty="0" err="1"/>
              <a:t>there</a:t>
            </a:r>
            <a:r>
              <a:rPr lang="nl-NL" sz="1050" dirty="0"/>
              <a:t> </a:t>
            </a:r>
            <a:r>
              <a:rPr lang="nl-NL" sz="1050" dirty="0" err="1"/>
              <a:t>for</a:t>
            </a:r>
            <a:r>
              <a:rPr lang="nl-NL" sz="1050" dirty="0"/>
              <a:t> </a:t>
            </a:r>
            <a:r>
              <a:rPr lang="nl-NL" sz="1050" dirty="0" err="1"/>
              <a:t>transfering</a:t>
            </a:r>
            <a:r>
              <a:rPr lang="nl-NL" sz="1050" dirty="0"/>
              <a:t> </a:t>
            </a:r>
            <a:r>
              <a:rPr lang="nl-NL" sz="1050" dirty="0" err="1"/>
              <a:t>the</a:t>
            </a:r>
            <a:r>
              <a:rPr lang="nl-NL" sz="1050" dirty="0"/>
              <a:t> files </a:t>
            </a:r>
            <a:r>
              <a:rPr lang="nl-NL" sz="1050" dirty="0" err="1"/>
              <a:t>between</a:t>
            </a:r>
            <a:r>
              <a:rPr lang="nl-NL" sz="1050" dirty="0"/>
              <a:t> </a:t>
            </a:r>
            <a:r>
              <a:rPr lang="nl-NL" sz="1050" dirty="0" err="1"/>
              <a:t>not</a:t>
            </a:r>
            <a:r>
              <a:rPr lang="nl-NL" sz="1050" dirty="0"/>
              <a:t> </a:t>
            </a:r>
            <a:r>
              <a:rPr lang="nl-NL" sz="1050" dirty="0" err="1"/>
              <a:t>interconnected</a:t>
            </a:r>
            <a:r>
              <a:rPr lang="nl-NL" sz="1050" dirty="0"/>
              <a:t> equipment). As </a:t>
            </a:r>
            <a:r>
              <a:rPr lang="nl-NL" sz="1050" dirty="0" err="1"/>
              <a:t>such</a:t>
            </a:r>
            <a:r>
              <a:rPr lang="nl-NL" sz="1050" dirty="0"/>
              <a:t>, </a:t>
            </a:r>
            <a:r>
              <a:rPr lang="nl-NL" sz="1050" dirty="0" err="1"/>
              <a:t>this</a:t>
            </a:r>
            <a:r>
              <a:rPr lang="nl-NL" sz="1050" dirty="0"/>
              <a:t> </a:t>
            </a:r>
            <a:r>
              <a:rPr lang="nl-NL" sz="1050" dirty="0" err="1"/>
              <a:t>represents</a:t>
            </a:r>
            <a:r>
              <a:rPr lang="nl-NL" sz="1050" dirty="0"/>
              <a:t> a short term back-up.</a:t>
            </a:r>
          </a:p>
          <a:p>
            <a:r>
              <a:rPr lang="nl-NL" sz="1050" dirty="0"/>
              <a:t>A significant </a:t>
            </a:r>
            <a:r>
              <a:rPr lang="nl-NL" sz="1050" dirty="0" err="1"/>
              <a:t>amount</a:t>
            </a:r>
            <a:r>
              <a:rPr lang="nl-NL" sz="1050" dirty="0"/>
              <a:t> of </a:t>
            </a:r>
            <a:r>
              <a:rPr lang="nl-NL" sz="1050" dirty="0" err="1"/>
              <a:t>my</a:t>
            </a:r>
            <a:r>
              <a:rPr lang="nl-NL" sz="1050" dirty="0"/>
              <a:t> data </a:t>
            </a:r>
            <a:r>
              <a:rPr lang="nl-NL" sz="1050" dirty="0" err="1"/>
              <a:t>remains</a:t>
            </a:r>
            <a:r>
              <a:rPr lang="nl-NL" sz="1050" dirty="0"/>
              <a:t> </a:t>
            </a:r>
            <a:r>
              <a:rPr lang="nl-NL" sz="1050" dirty="0" err="1"/>
              <a:t>stored</a:t>
            </a:r>
            <a:r>
              <a:rPr lang="nl-NL" sz="1050" dirty="0"/>
              <a:t> in </a:t>
            </a:r>
            <a:r>
              <a:rPr lang="nl-NL" sz="1050" dirty="0" err="1"/>
              <a:t>the</a:t>
            </a:r>
            <a:r>
              <a:rPr lang="nl-NL" sz="1050" dirty="0"/>
              <a:t> source equipment </a:t>
            </a:r>
            <a:r>
              <a:rPr lang="nl-NL" sz="1050" dirty="0" err="1"/>
              <a:t>for</a:t>
            </a:r>
            <a:r>
              <a:rPr lang="nl-NL" sz="1050" dirty="0"/>
              <a:t> </a:t>
            </a:r>
            <a:r>
              <a:rPr lang="nl-NL" sz="1050" dirty="0" err="1"/>
              <a:t>one</a:t>
            </a:r>
            <a:r>
              <a:rPr lang="nl-NL" sz="1050" dirty="0"/>
              <a:t> </a:t>
            </a:r>
            <a:r>
              <a:rPr lang="nl-NL" sz="1050" dirty="0" err="1"/>
              <a:t>month</a:t>
            </a:r>
            <a:r>
              <a:rPr lang="nl-NL" sz="1050" dirty="0"/>
              <a:t>.</a:t>
            </a:r>
          </a:p>
          <a:p>
            <a:r>
              <a:rPr lang="nl-NL" sz="1050" dirty="0"/>
              <a:t>Q2.</a:t>
            </a:r>
          </a:p>
          <a:p>
            <a:r>
              <a:rPr lang="nl-NL" sz="1050" dirty="0"/>
              <a:t>The master copy of </a:t>
            </a:r>
            <a:r>
              <a:rPr lang="nl-NL" sz="1050" dirty="0" err="1"/>
              <a:t>all</a:t>
            </a:r>
            <a:r>
              <a:rPr lang="nl-NL" sz="1050" dirty="0"/>
              <a:t> </a:t>
            </a:r>
            <a:r>
              <a:rPr lang="nl-NL" sz="1050" dirty="0" err="1"/>
              <a:t>my</a:t>
            </a:r>
            <a:r>
              <a:rPr lang="nl-NL" sz="1050" dirty="0"/>
              <a:t> data is </a:t>
            </a:r>
            <a:r>
              <a:rPr lang="nl-NL" sz="1050" dirty="0" err="1"/>
              <a:t>stored</a:t>
            </a:r>
            <a:r>
              <a:rPr lang="nl-NL" sz="1050" dirty="0"/>
              <a:t> in </a:t>
            </a:r>
            <a:r>
              <a:rPr lang="nl-NL" sz="1050" dirty="0" err="1"/>
              <a:t>the</a:t>
            </a:r>
            <a:r>
              <a:rPr lang="nl-NL" sz="1050" dirty="0"/>
              <a:t> project </a:t>
            </a:r>
            <a:r>
              <a:rPr lang="nl-NL" sz="1050"/>
              <a:t>drive.</a:t>
            </a:r>
            <a:endParaRPr lang="nl-NL" sz="1050" dirty="0"/>
          </a:p>
          <a:p>
            <a:r>
              <a:rPr lang="nl-NL" sz="1050" dirty="0"/>
              <a:t>Q3.</a:t>
            </a:r>
          </a:p>
          <a:p>
            <a:r>
              <a:rPr lang="nl-NL" sz="1050" dirty="0"/>
              <a:t>The </a:t>
            </a:r>
            <a:r>
              <a:rPr lang="nl-NL" sz="1050" dirty="0" err="1"/>
              <a:t>only</a:t>
            </a:r>
            <a:r>
              <a:rPr lang="nl-NL" sz="1050" dirty="0"/>
              <a:t> </a:t>
            </a:r>
            <a:r>
              <a:rPr lang="nl-NL" sz="1050" dirty="0" err="1"/>
              <a:t>backup</a:t>
            </a:r>
            <a:r>
              <a:rPr lang="nl-NL" sz="1050" dirty="0"/>
              <a:t> I </a:t>
            </a:r>
            <a:r>
              <a:rPr lang="nl-NL" sz="1050" dirty="0" err="1"/>
              <a:t>use</a:t>
            </a:r>
            <a:r>
              <a:rPr lang="nl-NL" sz="1050" dirty="0"/>
              <a:t> </a:t>
            </a:r>
            <a:r>
              <a:rPr lang="nl-NL" sz="1050" dirty="0" err="1"/>
              <a:t>and</a:t>
            </a:r>
            <a:r>
              <a:rPr lang="nl-NL" sz="1050" dirty="0"/>
              <a:t> </a:t>
            </a:r>
            <a:r>
              <a:rPr lang="nl-NL" sz="1050" dirty="0" err="1"/>
              <a:t>need</a:t>
            </a:r>
            <a:r>
              <a:rPr lang="nl-NL" sz="1050" dirty="0"/>
              <a:t> is </a:t>
            </a:r>
            <a:r>
              <a:rPr lang="nl-NL" sz="1050" dirty="0" err="1"/>
              <a:t>the</a:t>
            </a:r>
            <a:r>
              <a:rPr lang="nl-NL" sz="1050" dirty="0"/>
              <a:t> project drive </a:t>
            </a:r>
            <a:r>
              <a:rPr lang="nl-NL" sz="1050" dirty="0" err="1"/>
              <a:t>since</a:t>
            </a:r>
            <a:r>
              <a:rPr lang="nl-NL" sz="1050" dirty="0"/>
              <a:t> </a:t>
            </a:r>
            <a:r>
              <a:rPr lang="nl-NL" sz="1050" dirty="0" err="1"/>
              <a:t>it</a:t>
            </a:r>
            <a:r>
              <a:rPr lang="nl-NL" sz="1050" dirty="0"/>
              <a:t> is </a:t>
            </a:r>
            <a:r>
              <a:rPr lang="nl-NL" sz="1050" dirty="0" err="1"/>
              <a:t>remotely</a:t>
            </a:r>
            <a:r>
              <a:rPr lang="nl-NL" sz="1050" dirty="0"/>
              <a:t> </a:t>
            </a:r>
            <a:r>
              <a:rPr lang="nl-NL" sz="1050" dirty="0" err="1"/>
              <a:t>backed</a:t>
            </a:r>
            <a:r>
              <a:rPr lang="nl-NL" sz="1050" dirty="0"/>
              <a:t> up </a:t>
            </a:r>
            <a:r>
              <a:rPr lang="nl-NL" sz="1050" dirty="0" err="1"/>
              <a:t>every</a:t>
            </a:r>
            <a:r>
              <a:rPr lang="nl-NL" sz="1050" dirty="0"/>
              <a:t> 24hrs.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6EC311-8B15-4F0A-9B12-244539B739E8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 Federico Ramirez Gomez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4B2F51-19B2-4F80-AEEA-014DCE6F2750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 Cells/biomedical application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Right Arrow 61">
            <a:extLst>
              <a:ext uri="{FF2B5EF4-FFF2-40B4-BE49-F238E27FC236}">
                <a16:creationId xmlns:a16="http://schemas.microsoft.com/office/drawing/2014/main" id="{CF6091D9-F185-855B-D8CE-CD7E1209C120}"/>
              </a:ext>
            </a:extLst>
          </p:cNvPr>
          <p:cNvSpPr/>
          <p:nvPr/>
        </p:nvSpPr>
        <p:spPr>
          <a:xfrm>
            <a:off x="925915" y="1755206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" name="Right Arrow 49">
            <a:extLst>
              <a:ext uri="{FF2B5EF4-FFF2-40B4-BE49-F238E27FC236}">
                <a16:creationId xmlns:a16="http://schemas.microsoft.com/office/drawing/2014/main" id="{FB56CD5C-8676-4419-1F52-67697BB16854}"/>
              </a:ext>
            </a:extLst>
          </p:cNvPr>
          <p:cNvSpPr/>
          <p:nvPr/>
        </p:nvSpPr>
        <p:spPr>
          <a:xfrm>
            <a:off x="925915" y="316786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5" name="Right Arrow 49">
            <a:extLst>
              <a:ext uri="{FF2B5EF4-FFF2-40B4-BE49-F238E27FC236}">
                <a16:creationId xmlns:a16="http://schemas.microsoft.com/office/drawing/2014/main" id="{A98B197C-636E-1F53-9724-4FA6A8B7BE52}"/>
              </a:ext>
            </a:extLst>
          </p:cNvPr>
          <p:cNvSpPr/>
          <p:nvPr/>
        </p:nvSpPr>
        <p:spPr>
          <a:xfrm>
            <a:off x="925915" y="2092271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6" name="Right Arrow 46">
            <a:extLst>
              <a:ext uri="{FF2B5EF4-FFF2-40B4-BE49-F238E27FC236}">
                <a16:creationId xmlns:a16="http://schemas.microsoft.com/office/drawing/2014/main" id="{B84241C3-7B05-3181-76F3-58DFF9B8728E}"/>
              </a:ext>
            </a:extLst>
          </p:cNvPr>
          <p:cNvSpPr/>
          <p:nvPr/>
        </p:nvSpPr>
        <p:spPr>
          <a:xfrm>
            <a:off x="925915" y="1434639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7" name="Right Arrow 32">
            <a:extLst>
              <a:ext uri="{FF2B5EF4-FFF2-40B4-BE49-F238E27FC236}">
                <a16:creationId xmlns:a16="http://schemas.microsoft.com/office/drawing/2014/main" id="{5A6E8A0C-F7FB-CE58-33F4-027E337AC85D}"/>
              </a:ext>
            </a:extLst>
          </p:cNvPr>
          <p:cNvSpPr/>
          <p:nvPr/>
        </p:nvSpPr>
        <p:spPr>
          <a:xfrm>
            <a:off x="1194635" y="1192606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8" name="Right Arrow 32">
            <a:extLst>
              <a:ext uri="{FF2B5EF4-FFF2-40B4-BE49-F238E27FC236}">
                <a16:creationId xmlns:a16="http://schemas.microsoft.com/office/drawing/2014/main" id="{BB216704-D25D-1739-773A-18C816E61B1F}"/>
              </a:ext>
            </a:extLst>
          </p:cNvPr>
          <p:cNvSpPr/>
          <p:nvPr/>
        </p:nvSpPr>
        <p:spPr>
          <a:xfrm>
            <a:off x="1194635" y="294629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9" name="Right Arrow 32">
            <a:extLst>
              <a:ext uri="{FF2B5EF4-FFF2-40B4-BE49-F238E27FC236}">
                <a16:creationId xmlns:a16="http://schemas.microsoft.com/office/drawing/2014/main" id="{746A3E43-250B-0D88-18CF-3264A0D78837}"/>
              </a:ext>
            </a:extLst>
          </p:cNvPr>
          <p:cNvSpPr/>
          <p:nvPr/>
        </p:nvSpPr>
        <p:spPr>
          <a:xfrm>
            <a:off x="927472" y="46999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10" name="Right Arrow 37">
            <a:extLst>
              <a:ext uri="{FF2B5EF4-FFF2-40B4-BE49-F238E27FC236}">
                <a16:creationId xmlns:a16="http://schemas.microsoft.com/office/drawing/2014/main" id="{528CD474-C3AD-0EFA-E2D7-0F0FCB8949AB}"/>
              </a:ext>
            </a:extLst>
          </p:cNvPr>
          <p:cNvSpPr/>
          <p:nvPr/>
        </p:nvSpPr>
        <p:spPr>
          <a:xfrm>
            <a:off x="1194634" y="235075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1" name="Right Arrow 37">
            <a:extLst>
              <a:ext uri="{FF2B5EF4-FFF2-40B4-BE49-F238E27FC236}">
                <a16:creationId xmlns:a16="http://schemas.microsoft.com/office/drawing/2014/main" id="{34A6AC33-E20A-A4EF-1519-7516EC68E462}"/>
              </a:ext>
            </a:extLst>
          </p:cNvPr>
          <p:cNvSpPr/>
          <p:nvPr/>
        </p:nvSpPr>
        <p:spPr>
          <a:xfrm>
            <a:off x="1194634" y="348411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3" name="Right Arrow 55">
            <a:extLst>
              <a:ext uri="{FF2B5EF4-FFF2-40B4-BE49-F238E27FC236}">
                <a16:creationId xmlns:a16="http://schemas.microsoft.com/office/drawing/2014/main" id="{C156CADE-26FB-C0CC-9464-3D961FD9E7E5}"/>
              </a:ext>
            </a:extLst>
          </p:cNvPr>
          <p:cNvSpPr/>
          <p:nvPr/>
        </p:nvSpPr>
        <p:spPr>
          <a:xfrm>
            <a:off x="925915" y="436292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</p:spTree>
    <p:extLst>
      <p:ext uri="{BB962C8B-B14F-4D97-AF65-F5344CB8AC3E}">
        <p14:creationId xmlns:p14="http://schemas.microsoft.com/office/powerpoint/2010/main" val="32696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7311A3B9-4DFE-4554-BDF1-204FF77EC7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</a:t>
            </a:r>
            <a:r>
              <a:rPr lang="nl-NL" dirty="0" err="1"/>
              <a:t>sky</a:t>
            </a:r>
            <a:r>
              <a:rPr lang="nl-NL" dirty="0"/>
              <a:t> files.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analyzed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specialized</a:t>
            </a:r>
            <a:r>
              <a:rPr lang="nl-NL" dirty="0"/>
              <a:t> software. </a:t>
            </a:r>
            <a:r>
              <a:rPr lang="nl-NL" dirty="0" err="1"/>
              <a:t>Likely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of frequent </a:t>
            </a:r>
            <a:r>
              <a:rPr lang="nl-NL" dirty="0" err="1"/>
              <a:t>use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future</a:t>
            </a:r>
            <a:r>
              <a:rPr lang="nl-NL" dirty="0"/>
              <a:t>.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Sizes</a:t>
            </a:r>
            <a:r>
              <a:rPr lang="nl-NL" dirty="0"/>
              <a:t> are in </a:t>
            </a:r>
            <a:r>
              <a:rPr lang="nl-NL" dirty="0" err="1"/>
              <a:t>the</a:t>
            </a:r>
            <a:r>
              <a:rPr lang="nl-NL" dirty="0"/>
              <a:t> KB </a:t>
            </a:r>
            <a:r>
              <a:rPr lang="nl-NL" dirty="0" err="1"/>
              <a:t>scale</a:t>
            </a:r>
            <a:r>
              <a:rPr lang="nl-NL" dirty="0"/>
              <a:t>.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liposomes</a:t>
            </a:r>
            <a:r>
              <a:rPr lang="nl-NL" dirty="0"/>
              <a:t> samples.</a:t>
            </a:r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AEBE23B6-A360-4761-B0CC-DBE2690055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.FCS data.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analysis in </a:t>
            </a:r>
            <a:r>
              <a:rPr lang="nl-NL" dirty="0" err="1"/>
              <a:t>specialized</a:t>
            </a:r>
            <a:r>
              <a:rPr lang="nl-NL" dirty="0"/>
              <a:t> software. It has information of </a:t>
            </a:r>
            <a:r>
              <a:rPr lang="nl-NL" dirty="0" err="1"/>
              <a:t>signal</a:t>
            </a:r>
            <a:r>
              <a:rPr lang="nl-NL" dirty="0"/>
              <a:t> </a:t>
            </a:r>
            <a:r>
              <a:rPr lang="nl-NL" dirty="0" err="1"/>
              <a:t>intensity</a:t>
            </a:r>
            <a:r>
              <a:rPr lang="nl-NL" dirty="0"/>
              <a:t> of </a:t>
            </a:r>
            <a:r>
              <a:rPr lang="nl-NL" dirty="0" err="1"/>
              <a:t>individual</a:t>
            </a:r>
            <a:r>
              <a:rPr lang="nl-NL" dirty="0"/>
              <a:t> </a:t>
            </a:r>
            <a:r>
              <a:rPr lang="nl-NL" dirty="0" err="1"/>
              <a:t>cells</a:t>
            </a:r>
            <a:r>
              <a:rPr lang="nl-NL" dirty="0"/>
              <a:t>. 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Sizes</a:t>
            </a:r>
            <a:r>
              <a:rPr lang="nl-NL" dirty="0"/>
              <a:t> are in </a:t>
            </a:r>
            <a:r>
              <a:rPr lang="nl-NL" dirty="0" err="1"/>
              <a:t>the</a:t>
            </a:r>
            <a:r>
              <a:rPr lang="nl-NL" dirty="0"/>
              <a:t> KB </a:t>
            </a:r>
            <a:r>
              <a:rPr lang="nl-NL" dirty="0" err="1"/>
              <a:t>scale</a:t>
            </a:r>
            <a:endParaRPr lang="nl-NL" dirty="0"/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liposomes</a:t>
            </a:r>
            <a:r>
              <a:rPr lang="nl-NL" dirty="0"/>
              <a:t> samples.</a:t>
            </a:r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79C5F142-0158-4F1C-86C7-22DB950B11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fontScale="47500" lnSpcReduction="20000"/>
          </a:bodyPr>
          <a:lstStyle/>
          <a:p>
            <a:pPr>
              <a:spcBef>
                <a:spcPts val="600"/>
              </a:spcBef>
            </a:pPr>
            <a:r>
              <a:rPr lang="nl-NL" dirty="0"/>
              <a:t>.RIF data (</a:t>
            </a:r>
            <a:r>
              <a:rPr lang="nl-NL" dirty="0" err="1"/>
              <a:t>modified</a:t>
            </a:r>
            <a:r>
              <a:rPr lang="nl-NL" dirty="0"/>
              <a:t> TIFF format). </a:t>
            </a:r>
            <a:r>
              <a:rPr lang="nl-NL" dirty="0" err="1"/>
              <a:t>Consists</a:t>
            </a:r>
            <a:r>
              <a:rPr lang="nl-NL" dirty="0"/>
              <a:t> of </a:t>
            </a:r>
            <a:r>
              <a:rPr lang="nl-NL" dirty="0" err="1"/>
              <a:t>hundreds</a:t>
            </a:r>
            <a:r>
              <a:rPr lang="nl-NL" dirty="0"/>
              <a:t> of </a:t>
            </a:r>
            <a:r>
              <a:rPr lang="nl-NL" dirty="0" err="1"/>
              <a:t>thousands</a:t>
            </a:r>
            <a:r>
              <a:rPr lang="nl-NL" dirty="0"/>
              <a:t> of images </a:t>
            </a:r>
            <a:r>
              <a:rPr lang="nl-NL" dirty="0" err="1"/>
              <a:t>with</a:t>
            </a:r>
            <a:r>
              <a:rPr lang="nl-NL" dirty="0"/>
              <a:t> information of pixel </a:t>
            </a:r>
            <a:r>
              <a:rPr lang="nl-NL" dirty="0" err="1"/>
              <a:t>intensities</a:t>
            </a:r>
            <a:r>
              <a:rPr lang="nl-NL" dirty="0"/>
              <a:t> in different </a:t>
            </a:r>
            <a:r>
              <a:rPr lang="nl-NL" dirty="0" err="1"/>
              <a:t>channels</a:t>
            </a:r>
            <a:r>
              <a:rPr lang="nl-NL" dirty="0"/>
              <a:t>. It is </a:t>
            </a:r>
            <a:r>
              <a:rPr lang="nl-NL" dirty="0" err="1"/>
              <a:t>raw</a:t>
            </a:r>
            <a:r>
              <a:rPr lang="nl-NL" dirty="0"/>
              <a:t> information </a:t>
            </a:r>
            <a:r>
              <a:rPr lang="nl-NL" dirty="0" err="1"/>
              <a:t>used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extensive</a:t>
            </a:r>
            <a:r>
              <a:rPr lang="nl-NL" dirty="0"/>
              <a:t> analysis </a:t>
            </a:r>
            <a:r>
              <a:rPr lang="nl-NL" dirty="0" err="1"/>
              <a:t>using</a:t>
            </a:r>
            <a:r>
              <a:rPr lang="nl-NL" dirty="0"/>
              <a:t> </a:t>
            </a:r>
            <a:r>
              <a:rPr lang="nl-NL" dirty="0" err="1"/>
              <a:t>specilized</a:t>
            </a:r>
            <a:r>
              <a:rPr lang="nl-NL" dirty="0"/>
              <a:t> software. </a:t>
            </a:r>
          </a:p>
          <a:p>
            <a:pPr>
              <a:spcBef>
                <a:spcPts val="600"/>
              </a:spcBef>
            </a:pPr>
            <a:r>
              <a:rPr lang="nl-NL" dirty="0"/>
              <a:t>Large files. </a:t>
            </a:r>
            <a:r>
              <a:rPr lang="nl-NL" dirty="0" err="1"/>
              <a:t>One</a:t>
            </a:r>
            <a:r>
              <a:rPr lang="nl-NL" dirty="0"/>
              <a:t> experiment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generate</a:t>
            </a:r>
            <a:r>
              <a:rPr lang="nl-NL" dirty="0"/>
              <a:t> </a:t>
            </a:r>
            <a:r>
              <a:rPr lang="nl-NL" dirty="0" err="1"/>
              <a:t>around</a:t>
            </a:r>
            <a:r>
              <a:rPr lang="nl-NL" dirty="0"/>
              <a:t> (at </a:t>
            </a:r>
            <a:r>
              <a:rPr lang="nl-NL" dirty="0" err="1"/>
              <a:t>least</a:t>
            </a:r>
            <a:r>
              <a:rPr lang="nl-NL" dirty="0"/>
              <a:t>) 1 TB</a:t>
            </a:r>
          </a:p>
          <a:p>
            <a:pPr>
              <a:spcBef>
                <a:spcPts val="600"/>
              </a:spcBef>
            </a:pPr>
            <a:r>
              <a:rPr lang="nl-NL" dirty="0" err="1"/>
              <a:t>Generated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liposomes</a:t>
            </a:r>
            <a:r>
              <a:rPr lang="nl-NL" dirty="0"/>
              <a:t> samples.</a:t>
            </a:r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664FED68-8BAD-4B3E-969C-9BE9FE347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358DA661-03B6-48D0-90FD-19C7BA3A05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l-NL" dirty="0" err="1"/>
              <a:t>ImageFlowCytometry</a:t>
            </a:r>
            <a:r>
              <a:rPr lang="nl-NL" dirty="0"/>
              <a:t> data</a:t>
            </a:r>
          </a:p>
        </p:txBody>
      </p:sp>
      <p:sp>
        <p:nvSpPr>
          <p:cNvPr id="21" name="Tijdelijke aanduiding voor tekst 20">
            <a:extLst>
              <a:ext uri="{FF2B5EF4-FFF2-40B4-BE49-F238E27FC236}">
                <a16:creationId xmlns:a16="http://schemas.microsoft.com/office/drawing/2014/main" id="{077178FB-95CA-4C98-944A-5E14A0A5D1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l-NL" dirty="0"/>
              <a:t>FACS data</a:t>
            </a:r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3ED5A455-01A7-4CBE-A7F1-87D5FF1BB1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nl-NL" dirty="0"/>
              <a:t>Mass </a:t>
            </a:r>
            <a:r>
              <a:rPr lang="nl-NL" dirty="0" err="1"/>
              <a:t>Spectrometry</a:t>
            </a:r>
            <a:r>
              <a:rPr lang="nl-NL" dirty="0"/>
              <a:t> data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F8330B88-CBE2-40A7-B617-0A4286E234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nl-NL" sz="1050"/>
              <a:t>Q1.</a:t>
            </a:r>
          </a:p>
          <a:p>
            <a:endParaRPr lang="nl-NL" sz="1050"/>
          </a:p>
          <a:p>
            <a:endParaRPr lang="nl-NL" sz="1050"/>
          </a:p>
          <a:p>
            <a:r>
              <a:rPr lang="nl-NL" sz="1050"/>
              <a:t>Q2.</a:t>
            </a:r>
          </a:p>
          <a:p>
            <a:endParaRPr lang="nl-NL" sz="1050"/>
          </a:p>
          <a:p>
            <a:endParaRPr lang="nl-NL" sz="1050"/>
          </a:p>
          <a:p>
            <a:r>
              <a:rPr lang="nl-NL" sz="1050"/>
              <a:t>Q3.</a:t>
            </a:r>
            <a:endParaRPr lang="nl-NL" sz="105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386EC311-8B15-4F0A-9B12-244539B739E8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4B2F51-19B2-4F80-AEEA-014DCE6F2750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Right Arrow 61">
            <a:extLst>
              <a:ext uri="{FF2B5EF4-FFF2-40B4-BE49-F238E27FC236}">
                <a16:creationId xmlns:a16="http://schemas.microsoft.com/office/drawing/2014/main" id="{EEA5C226-6C9B-33A6-61E1-16983B0E8AE8}"/>
              </a:ext>
            </a:extLst>
          </p:cNvPr>
          <p:cNvSpPr/>
          <p:nvPr/>
        </p:nvSpPr>
        <p:spPr>
          <a:xfrm>
            <a:off x="925915" y="1755206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" name="Right Arrow 61">
            <a:extLst>
              <a:ext uri="{FF2B5EF4-FFF2-40B4-BE49-F238E27FC236}">
                <a16:creationId xmlns:a16="http://schemas.microsoft.com/office/drawing/2014/main" id="{547B2F08-E555-76A8-8142-3801EAA02860}"/>
              </a:ext>
            </a:extLst>
          </p:cNvPr>
          <p:cNvSpPr/>
          <p:nvPr/>
        </p:nvSpPr>
        <p:spPr>
          <a:xfrm>
            <a:off x="925915" y="31709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5" name="Right Arrow 61">
            <a:extLst>
              <a:ext uri="{FF2B5EF4-FFF2-40B4-BE49-F238E27FC236}">
                <a16:creationId xmlns:a16="http://schemas.microsoft.com/office/drawing/2014/main" id="{4751E29D-1774-3338-B2A1-7431EE44181D}"/>
              </a:ext>
            </a:extLst>
          </p:cNvPr>
          <p:cNvSpPr/>
          <p:nvPr/>
        </p:nvSpPr>
        <p:spPr>
          <a:xfrm>
            <a:off x="925915" y="4695741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6" name="Right Arrow 49">
            <a:extLst>
              <a:ext uri="{FF2B5EF4-FFF2-40B4-BE49-F238E27FC236}">
                <a16:creationId xmlns:a16="http://schemas.microsoft.com/office/drawing/2014/main" id="{696EA1CA-58A0-97C5-7FA8-EB403A5D9A7B}"/>
              </a:ext>
            </a:extLst>
          </p:cNvPr>
          <p:cNvSpPr/>
          <p:nvPr/>
        </p:nvSpPr>
        <p:spPr>
          <a:xfrm>
            <a:off x="925915" y="350493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7" name="Right Arrow 49">
            <a:extLst>
              <a:ext uri="{FF2B5EF4-FFF2-40B4-BE49-F238E27FC236}">
                <a16:creationId xmlns:a16="http://schemas.microsoft.com/office/drawing/2014/main" id="{1E3C8F34-6BEA-B751-741F-A97DED2BB53F}"/>
              </a:ext>
            </a:extLst>
          </p:cNvPr>
          <p:cNvSpPr/>
          <p:nvPr/>
        </p:nvSpPr>
        <p:spPr>
          <a:xfrm>
            <a:off x="925915" y="205921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8" name="Right Arrow 49">
            <a:extLst>
              <a:ext uri="{FF2B5EF4-FFF2-40B4-BE49-F238E27FC236}">
                <a16:creationId xmlns:a16="http://schemas.microsoft.com/office/drawing/2014/main" id="{1AFF1DAE-5630-6090-7778-7F7A19BD2A09}"/>
              </a:ext>
            </a:extLst>
          </p:cNvPr>
          <p:cNvSpPr/>
          <p:nvPr/>
        </p:nvSpPr>
        <p:spPr>
          <a:xfrm>
            <a:off x="925915" y="496314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9" name="Right Arrow 37">
            <a:extLst>
              <a:ext uri="{FF2B5EF4-FFF2-40B4-BE49-F238E27FC236}">
                <a16:creationId xmlns:a16="http://schemas.microsoft.com/office/drawing/2014/main" id="{C72C7339-D56D-0D22-2819-501F530B3558}"/>
              </a:ext>
            </a:extLst>
          </p:cNvPr>
          <p:cNvSpPr/>
          <p:nvPr/>
        </p:nvSpPr>
        <p:spPr>
          <a:xfrm>
            <a:off x="925915" y="435867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0" name="Right Arrow 37">
            <a:extLst>
              <a:ext uri="{FF2B5EF4-FFF2-40B4-BE49-F238E27FC236}">
                <a16:creationId xmlns:a16="http://schemas.microsoft.com/office/drawing/2014/main" id="{3F689F09-EBB8-7F6E-8DD4-1A945BEA7C76}"/>
              </a:ext>
            </a:extLst>
          </p:cNvPr>
          <p:cNvSpPr/>
          <p:nvPr/>
        </p:nvSpPr>
        <p:spPr>
          <a:xfrm>
            <a:off x="925915" y="142506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</p:spTree>
    <p:extLst>
      <p:ext uri="{BB962C8B-B14F-4D97-AF65-F5344CB8AC3E}">
        <p14:creationId xmlns:p14="http://schemas.microsoft.com/office/powerpoint/2010/main" val="3797185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3</a:t>
            </a:fld>
            <a:endParaRPr lang="nl-NL"/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52">
            <a:extLst>
              <a:ext uri="{FF2B5EF4-FFF2-40B4-BE49-F238E27FC236}">
                <a16:creationId xmlns:a16="http://schemas.microsoft.com/office/drawing/2014/main" id="{AA6B18FD-F762-46DA-91D7-460C02F63D46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42" name="Right Arrow 49">
            <a:extLst>
              <a:ext uri="{FF2B5EF4-FFF2-40B4-BE49-F238E27FC236}">
                <a16:creationId xmlns:a16="http://schemas.microsoft.com/office/drawing/2014/main" id="{C741F8AC-30F0-429B-8880-9F0B8EEAE472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43" name="Right Arrow 46">
            <a:extLst>
              <a:ext uri="{FF2B5EF4-FFF2-40B4-BE49-F238E27FC236}">
                <a16:creationId xmlns:a16="http://schemas.microsoft.com/office/drawing/2014/main" id="{2AB7CFF4-8F71-4332-9606-488EFB615487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44" name="Right Arrow 61">
            <a:extLst>
              <a:ext uri="{FF2B5EF4-FFF2-40B4-BE49-F238E27FC236}">
                <a16:creationId xmlns:a16="http://schemas.microsoft.com/office/drawing/2014/main" id="{3F3C6566-F848-4413-B0E2-5BE436D5C3F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45" name="Right Arrow 58">
            <a:extLst>
              <a:ext uri="{FF2B5EF4-FFF2-40B4-BE49-F238E27FC236}">
                <a16:creationId xmlns:a16="http://schemas.microsoft.com/office/drawing/2014/main" id="{B2F92E40-CFFD-46B3-B7D3-C897715B884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46" name="Right Arrow 55">
            <a:extLst>
              <a:ext uri="{FF2B5EF4-FFF2-40B4-BE49-F238E27FC236}">
                <a16:creationId xmlns:a16="http://schemas.microsoft.com/office/drawing/2014/main" id="{C930FFD0-7ECD-4F47-8F98-DD1208127489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47" name="Right Arrow 43">
            <a:extLst>
              <a:ext uri="{FF2B5EF4-FFF2-40B4-BE49-F238E27FC236}">
                <a16:creationId xmlns:a16="http://schemas.microsoft.com/office/drawing/2014/main" id="{FD54E6E8-65FD-4561-ABB5-065F7141B55F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48" name="Right Arrow 40">
            <a:extLst>
              <a:ext uri="{FF2B5EF4-FFF2-40B4-BE49-F238E27FC236}">
                <a16:creationId xmlns:a16="http://schemas.microsoft.com/office/drawing/2014/main" id="{198D16BE-AEA5-4941-8FA4-547AB87188FE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sp>
        <p:nvSpPr>
          <p:cNvPr id="49" name="Right Arrow 37">
            <a:extLst>
              <a:ext uri="{FF2B5EF4-FFF2-40B4-BE49-F238E27FC236}">
                <a16:creationId xmlns:a16="http://schemas.microsoft.com/office/drawing/2014/main" id="{3696CE67-D659-4AB1-A469-C75D4823E5ED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50" name="Right Arrow 32">
            <a:extLst>
              <a:ext uri="{FF2B5EF4-FFF2-40B4-BE49-F238E27FC236}">
                <a16:creationId xmlns:a16="http://schemas.microsoft.com/office/drawing/2014/main" id="{9EAB28E1-A026-47D4-92BF-4C207BAFE509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sp>
        <p:nvSpPr>
          <p:cNvPr id="51" name="Right Arrow 93">
            <a:extLst>
              <a:ext uri="{FF2B5EF4-FFF2-40B4-BE49-F238E27FC236}">
                <a16:creationId xmlns:a16="http://schemas.microsoft.com/office/drawing/2014/main" id="{9433D75C-1E21-49A5-9058-911F0510C96E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52" name="Right Arrow 96">
            <a:extLst>
              <a:ext uri="{FF2B5EF4-FFF2-40B4-BE49-F238E27FC236}">
                <a16:creationId xmlns:a16="http://schemas.microsoft.com/office/drawing/2014/main" id="{C5DB7FD8-6628-4960-A17C-5D11C6A308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53" name="Right Arrow 96">
            <a:extLst>
              <a:ext uri="{FF2B5EF4-FFF2-40B4-BE49-F238E27FC236}">
                <a16:creationId xmlns:a16="http://schemas.microsoft.com/office/drawing/2014/main" id="{ACCA0BB2-4B48-4357-9E13-0AC59CF09502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460</Words>
  <Application>Microsoft Office PowerPoint</Application>
  <PresentationFormat>Widescreen</PresentationFormat>
  <Paragraphs>84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Abadi Extra Light</vt:lpstr>
      <vt:lpstr>Arial</vt:lpstr>
      <vt:lpstr>Calibri</vt:lpstr>
      <vt:lpstr>Calibri Light</vt:lpstr>
      <vt:lpstr>Segoe UI</vt:lpstr>
      <vt:lpstr>Kantoorthema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Federico Ramirez Gomez</cp:lastModifiedBy>
  <cp:revision>44</cp:revision>
  <dcterms:created xsi:type="dcterms:W3CDTF">2020-09-21T08:33:40Z</dcterms:created>
  <dcterms:modified xsi:type="dcterms:W3CDTF">2023-09-19T18:39:07Z</dcterms:modified>
</cp:coreProperties>
</file>