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1"/>
  </p:notesMasterIdLst>
  <p:sldIdLst>
    <p:sldId id="256" r:id="rId5"/>
    <p:sldId id="269" r:id="rId6"/>
    <p:sldId id="259" r:id="rId7"/>
    <p:sldId id="272" r:id="rId8"/>
    <p:sldId id="264" r:id="rId9"/>
    <p:sldId id="266" r:id="rId10"/>
  </p:sldIdLst>
  <p:sldSz cx="9144000" cy="6858000" type="screen4x3"/>
  <p:notesSz cx="6858000" cy="9144000"/>
  <p:embeddedFontLst>
    <p:embeddedFont>
      <p:font typeface="Georgia" panose="02040502050405020303" pitchFamily="18" charset="0"/>
      <p:regular r:id="rId12"/>
      <p:bold r:id="rId13"/>
      <p:italic r:id="rId14"/>
      <p:boldItalic r:id="rId15"/>
    </p:embeddedFont>
    <p:embeddedFont>
      <p:font typeface="Minion" panose="02000503070000020003" pitchFamily="2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Vestula" panose="020B0503050302020204" pitchFamily="34" charset="0"/>
      <p:regular r:id="rId24"/>
      <p:bold r:id="rId25"/>
      <p:italic r:id="rId26"/>
      <p:boldItalic r:id="rId27"/>
    </p:embeddedFont>
  </p:embeddedFontLst>
  <p:custDataLst>
    <p:tags r:id="rId28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E0D3"/>
    <a:srgbClr val="E1F0EA"/>
    <a:srgbClr val="FFED00"/>
    <a:srgbClr val="706F6F"/>
    <a:srgbClr val="6ABFA5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404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customXml" Target="../customXml/item3.xml"/><Relationship Id="rId21" Type="http://schemas.openxmlformats.org/officeDocument/2006/relationships/font" Target="fonts/font10.fntdata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font" Target="fonts/font8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9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-1"/>
            <a:ext cx="914399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2"/>
            <a:ext cx="914400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59243" y="1052736"/>
            <a:ext cx="7389221" cy="1656184"/>
          </a:xfrm>
        </p:spPr>
        <p:txBody>
          <a:bodyPr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van de presentatie</a:t>
            </a:r>
            <a:endParaRPr lang="nl-NL" dirty="0"/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359243" y="3934610"/>
            <a:ext cx="4042079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 smtClean="0"/>
              <a:t>Subtitel presentatie</a:t>
            </a:r>
            <a:endParaRPr lang="nl-NL" dirty="0"/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497060" y="3934685"/>
            <a:ext cx="3243080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9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8" y="5051754"/>
            <a:ext cx="2358752" cy="10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819" y="6543376"/>
            <a:ext cx="2846250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grafiek in te voegen</a:t>
            </a:r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video in te voegen</a:t>
            </a:r>
            <a:endParaRPr lang="nl-NL" dirty="0"/>
          </a:p>
        </p:txBody>
      </p:sp>
      <p:pic>
        <p:nvPicPr>
          <p:cNvPr id="14" name="Afbeelding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2"/>
            <a:ext cx="914400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31640" y="1052736"/>
            <a:ext cx="7390800" cy="1656184"/>
          </a:xfrm>
        </p:spPr>
        <p:txBody>
          <a:bodyPr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afsluiting</a:t>
            </a:r>
            <a:endParaRPr lang="nl-NL" dirty="0"/>
          </a:p>
        </p:txBody>
      </p:sp>
      <p:pic>
        <p:nvPicPr>
          <p:cNvPr id="7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8" y="5051754"/>
            <a:ext cx="2358752" cy="10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819" y="6543376"/>
            <a:ext cx="2846250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88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200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5" y="1252836"/>
            <a:ext cx="5030981" cy="4795836"/>
          </a:xfrm>
          <a:noFill/>
        </p:spPr>
        <p:txBody>
          <a:bodyPr vert="horz" wrap="none" lIns="0" tIns="0" rIns="0" bIns="0"/>
          <a:lstStyle>
            <a:lvl1pPr marL="271318" indent="-271318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2000">
                <a:solidFill>
                  <a:schemeClr val="bg2"/>
                </a:solidFill>
              </a:defRPr>
            </a:lvl1pPr>
            <a:lvl2pPr marL="406977" indent="-135659">
              <a:buClr>
                <a:schemeClr val="bg2"/>
              </a:buClr>
              <a:buFont typeface="Arial" panose="020B0604020202020204" pitchFamily="34" charset="0"/>
              <a:buChar char="•"/>
              <a:defRPr sz="16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271318" indent="-271318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tabLst/>
              <a:defRPr sz="2000">
                <a:solidFill>
                  <a:schemeClr val="bg2"/>
                </a:solidFill>
              </a:defRPr>
            </a:lvl6pPr>
            <a:lvl7pPr marL="406977" indent="-135659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 sz="1400"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nl-NL" dirty="0" smtClean="0"/>
              <a:t>Opsomming</a:t>
            </a:r>
          </a:p>
          <a:p>
            <a:pPr lvl="1"/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wit</a:t>
            </a:r>
          </a:p>
          <a:p>
            <a:pPr lvl="4"/>
            <a:r>
              <a:rPr lang="nl-NL" dirty="0" smtClean="0"/>
              <a:t>Kopje geel</a:t>
            </a:r>
          </a:p>
          <a:p>
            <a:pPr lvl="5"/>
            <a:r>
              <a:rPr lang="nl-NL" dirty="0" smtClean="0"/>
              <a:t>Opsomming</a:t>
            </a:r>
          </a:p>
          <a:p>
            <a:pPr lvl="6"/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wit</a:t>
            </a:r>
            <a:endParaRPr lang="nl-NL" dirty="0"/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5587316" y="1252539"/>
            <a:ext cx="3152019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9144002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>
            <a:lvl8pPr>
              <a:defRPr sz="1600"/>
            </a:lvl8pPr>
          </a:lstStyle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5" y="1252836"/>
            <a:ext cx="5840650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9144002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396986" y="1252539"/>
            <a:ext cx="2342350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4091501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648162" y="1252539"/>
            <a:ext cx="409117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4" y="1252836"/>
            <a:ext cx="2548000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3104334" y="1252539"/>
            <a:ext cx="563500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5" y="1252539"/>
            <a:ext cx="8334560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4091501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59312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648161" y="1252539"/>
            <a:ext cx="1969913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6762195" y="1252539"/>
            <a:ext cx="1969913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4648161" y="3751624"/>
            <a:ext cx="1969913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6762195" y="3751624"/>
            <a:ext cx="1969913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20" name="Afbeelding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4" y="1252836"/>
            <a:ext cx="4091500" cy="4795836"/>
          </a:xfrm>
        </p:spPr>
        <p:txBody>
          <a:bodyPr vert="horz"/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647835" y="1252538"/>
            <a:ext cx="1969200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6760490" y="1252538"/>
            <a:ext cx="1969200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dirty="0" smtClean="0"/>
              <a:t>Klik hier om een</a:t>
            </a:r>
            <a:br>
              <a:rPr lang="nl-NL" dirty="0" smtClean="0"/>
            </a:br>
            <a:r>
              <a:rPr lang="nl-NL" dirty="0" smtClean="0"/>
              <a:t>afbeelding in te voegen</a:t>
            </a:r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5" y="404664"/>
            <a:ext cx="8334670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5" y="1252836"/>
            <a:ext cx="8334670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 smtClean="0"/>
              <a:t>Bullet</a:t>
            </a:r>
            <a:endParaRPr lang="nl-NL" dirty="0" smtClean="0"/>
          </a:p>
          <a:p>
            <a:pPr lvl="1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2"/>
            <a:r>
              <a:rPr lang="nl-NL" dirty="0" smtClean="0"/>
              <a:t>Leestekst</a:t>
            </a:r>
          </a:p>
          <a:p>
            <a:pPr lvl="3"/>
            <a:r>
              <a:rPr lang="nl-NL" dirty="0" smtClean="0"/>
              <a:t>Kopje donker blauw</a:t>
            </a:r>
          </a:p>
          <a:p>
            <a:pPr lvl="4"/>
            <a:r>
              <a:rPr lang="nl-NL" dirty="0" smtClean="0"/>
              <a:t>Kopje licht blauw</a:t>
            </a:r>
          </a:p>
          <a:p>
            <a:pPr lvl="5"/>
            <a:r>
              <a:rPr lang="nl-NL" dirty="0" err="1" smtClean="0"/>
              <a:t>Bullet</a:t>
            </a:r>
            <a:endParaRPr lang="nl-NL" dirty="0" smtClean="0"/>
          </a:p>
          <a:p>
            <a:pPr lvl="6"/>
            <a:r>
              <a:rPr lang="nl-NL" dirty="0" smtClean="0"/>
              <a:t>Sub-</a:t>
            </a:r>
            <a:r>
              <a:rPr lang="nl-NL" dirty="0" err="1" smtClean="0"/>
              <a:t>bullet</a:t>
            </a:r>
            <a:endParaRPr lang="nl-NL" dirty="0" smtClean="0"/>
          </a:p>
          <a:p>
            <a:pPr lvl="7"/>
            <a:r>
              <a:rPr lang="nl-NL" sz="1349" dirty="0" smtClean="0"/>
              <a:t>Leestekst</a:t>
            </a:r>
          </a:p>
          <a:p>
            <a:pPr lvl="8"/>
            <a:r>
              <a:rPr lang="nl-NL" dirty="0" smtClean="0"/>
              <a:t>Kopje donker blauw</a:t>
            </a:r>
            <a:endParaRPr lang="nl-NL" dirty="0"/>
          </a:p>
        </p:txBody>
      </p:sp>
      <p:sp>
        <p:nvSpPr>
          <p:cNvPr id="20" name="Rechthoek 19"/>
          <p:cNvSpPr/>
          <p:nvPr/>
        </p:nvSpPr>
        <p:spPr bwMode="auto">
          <a:xfrm>
            <a:off x="0" y="6453336"/>
            <a:ext cx="914400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68544" tIns="34272" rIns="68544" bIns="3427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434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nl-NL" sz="1499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04664" y="6453336"/>
            <a:ext cx="381346" cy="4046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nl-NL" sz="1200" b="1" smtClean="0">
                <a:solidFill>
                  <a:schemeClr val="bg1"/>
                </a:solidFill>
              </a:defRPr>
            </a:lvl1pPr>
          </a:lstStyle>
          <a:p>
            <a:fld id="{21272068-81DC-4C45-9305-5AD5E2019168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15" name="Grid" hidden="1"/>
          <p:cNvGrpSpPr/>
          <p:nvPr/>
        </p:nvGrpSpPr>
        <p:grpSpPr>
          <a:xfrm>
            <a:off x="0" y="0"/>
            <a:ext cx="9144000" cy="6858004"/>
            <a:chOff x="-2" y="-1"/>
            <a:chExt cx="9144000" cy="6858004"/>
          </a:xfrm>
        </p:grpSpPr>
        <p:sp>
          <p:nvSpPr>
            <p:cNvPr id="16" name="Rechthoek 15"/>
            <p:cNvSpPr/>
            <p:nvPr userDrawn="1"/>
          </p:nvSpPr>
          <p:spPr bwMode="auto">
            <a:xfrm>
              <a:off x="0" y="0"/>
              <a:ext cx="9143998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7" name="Rechthoek 16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8" name="Rechthoek 17"/>
            <p:cNvSpPr/>
            <p:nvPr userDrawn="1"/>
          </p:nvSpPr>
          <p:spPr bwMode="auto">
            <a:xfrm rot="5400000">
              <a:off x="5512664" y="3226670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9" name="Rechthoek 18"/>
            <p:cNvSpPr/>
            <p:nvPr userDrawn="1"/>
          </p:nvSpPr>
          <p:spPr bwMode="auto">
            <a:xfrm>
              <a:off x="0" y="848172"/>
              <a:ext cx="9143998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21" name="Rechthoek 20"/>
            <p:cNvSpPr/>
            <p:nvPr userDrawn="1"/>
          </p:nvSpPr>
          <p:spPr bwMode="auto">
            <a:xfrm>
              <a:off x="0" y="6048672"/>
              <a:ext cx="9143998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685434" rtl="0" eaLnBrk="1" latinLnBrk="0" hangingPunct="1">
        <a:spcBef>
          <a:spcPct val="0"/>
        </a:spcBef>
        <a:buNone/>
        <a:defRPr sz="36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35659" indent="-135659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Clr>
          <a:schemeClr val="bg2"/>
        </a:buClr>
        <a:buFont typeface="Arial" panose="020B0604020202020204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1pPr>
      <a:lvl2pPr marL="271318" indent="-135659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Clr>
          <a:schemeClr val="bg2"/>
        </a:buClr>
        <a:buFont typeface="Arial" panose="020B0604020202020204" pitchFamily="34" charset="0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6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6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35659" indent="-135659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Clr>
          <a:schemeClr val="bg2"/>
        </a:buClr>
        <a:buFont typeface="Arial" panose="020B0604020202020204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6pPr>
      <a:lvl7pPr marL="271318" indent="-135659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2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685434" rtl="0" eaLnBrk="1" latinLnBrk="0" hangingPunct="1">
        <a:lnSpc>
          <a:spcPct val="9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6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717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434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151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0868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3586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6303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99020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1737" algn="l" defTabSz="685434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5"/>
          <p:cNvSpPr>
            <a:spLocks noGrp="1"/>
          </p:cNvSpPr>
          <p:nvPr>
            <p:ph type="body" sz="quarter" idx="13"/>
          </p:nvPr>
        </p:nvSpPr>
        <p:spPr>
          <a:xfrm>
            <a:off x="1" y="-1"/>
            <a:ext cx="9143999" cy="4293097"/>
          </a:xfrm>
        </p:spPr>
        <p:txBody>
          <a:bodyPr/>
          <a:lstStyle/>
          <a:p>
            <a:r>
              <a:rPr lang="nl-NL" dirty="0" smtClean="0"/>
              <a:t> L</a:t>
            </a:r>
            <a:endParaRPr lang="nl-NL" dirty="0"/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389221" cy="2376264"/>
          </a:xfrm>
        </p:spPr>
        <p:txBody>
          <a:bodyPr/>
          <a:lstStyle/>
          <a:p>
            <a:r>
              <a:rPr lang="nl-NL" dirty="0" smtClean="0"/>
              <a:t>Programma Harmonisatie </a:t>
            </a:r>
            <a:r>
              <a:rPr lang="nl-NL" dirty="0"/>
              <a:t>O</a:t>
            </a:r>
            <a:r>
              <a:rPr lang="nl-NL" dirty="0" smtClean="0"/>
              <a:t>nderwijslogistiek</a:t>
            </a:r>
            <a:endParaRPr lang="nl-NL" dirty="0"/>
          </a:p>
        </p:txBody>
      </p:sp>
      <p:sp>
        <p:nvSpPr>
          <p:cNvPr id="2" name="TextBox 1"/>
          <p:cNvSpPr txBox="1"/>
          <p:nvPr/>
        </p:nvSpPr>
        <p:spPr>
          <a:xfrm>
            <a:off x="971600" y="3745519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Lilian Boerboom		26 </a:t>
            </a:r>
            <a:r>
              <a:rPr lang="en-US" dirty="0" err="1" smtClean="0">
                <a:solidFill>
                  <a:schemeClr val="bg1"/>
                </a:solidFill>
              </a:rPr>
              <a:t>november</a:t>
            </a:r>
            <a:r>
              <a:rPr lang="en-US" dirty="0" smtClean="0">
                <a:solidFill>
                  <a:schemeClr val="bg1"/>
                </a:solidFill>
              </a:rPr>
              <a:t> 2020 </a:t>
            </a:r>
            <a:endParaRPr lang="nl-NL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347864" y="3821550"/>
            <a:ext cx="0" cy="327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" y="1484784"/>
            <a:ext cx="9144000" cy="41996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5264"/>
            <a:ext cx="9144000" cy="298272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04665" y="404664"/>
            <a:ext cx="8334670" cy="432048"/>
          </a:xfrm>
        </p:spPr>
        <p:txBody>
          <a:bodyPr/>
          <a:lstStyle/>
          <a:p>
            <a:r>
              <a:rPr lang="en-US" sz="3200" dirty="0" smtClean="0"/>
              <a:t>Help!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3891156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Aanleiding en doel programma</a:t>
            </a:r>
            <a:endParaRPr lang="nl-NL" sz="3200" dirty="0"/>
          </a:p>
        </p:txBody>
      </p:sp>
      <p:sp>
        <p:nvSpPr>
          <p:cNvPr id="8" name="Rechthoek 12"/>
          <p:cNvSpPr/>
          <p:nvPr/>
        </p:nvSpPr>
        <p:spPr>
          <a:xfrm>
            <a:off x="6222156" y="1443425"/>
            <a:ext cx="2376264" cy="1512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285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Complexiteit wordt ervaren door docenten, studenten en de medewerkers die de processen ondersteunen</a:t>
            </a:r>
            <a:endParaRPr lang="nl-NL" sz="1400" dirty="0">
              <a:solidFill>
                <a:schemeClr val="tx1">
                  <a:lumMod val="75000"/>
                  <a:lumOff val="25000"/>
                </a:schemeClr>
              </a:solidFill>
              <a:latin typeface="Minion" panose="02000503070000020003" pitchFamily="2" charset="0"/>
            </a:endParaRPr>
          </a:p>
        </p:txBody>
      </p:sp>
      <p:sp>
        <p:nvSpPr>
          <p:cNvPr id="9" name="Tekstvak 10"/>
          <p:cNvSpPr txBox="1"/>
          <p:nvPr/>
        </p:nvSpPr>
        <p:spPr>
          <a:xfrm>
            <a:off x="461516" y="2998812"/>
            <a:ext cx="2608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stula" pitchFamily="34" charset="0"/>
              </a:rPr>
              <a:t>Flexibilisering/personalisering</a:t>
            </a:r>
            <a:endParaRPr lang="nl-NL" sz="1200" b="1" dirty="0">
              <a:solidFill>
                <a:schemeClr val="tx1">
                  <a:lumMod val="75000"/>
                  <a:lumOff val="25000"/>
                </a:schemeClr>
              </a:solidFill>
              <a:latin typeface="Vestula" pitchFamily="34" charset="0"/>
            </a:endParaRPr>
          </a:p>
        </p:txBody>
      </p:sp>
      <p:sp>
        <p:nvSpPr>
          <p:cNvPr id="10" name="Tekstvak 33"/>
          <p:cNvSpPr txBox="1"/>
          <p:nvPr/>
        </p:nvSpPr>
        <p:spPr>
          <a:xfrm>
            <a:off x="3905203" y="2998272"/>
            <a:ext cx="1221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stula" pitchFamily="34" charset="0"/>
              </a:rPr>
              <a:t>Verwachtingen</a:t>
            </a:r>
            <a:endParaRPr lang="nl-NL" sz="1200" b="1" dirty="0">
              <a:solidFill>
                <a:schemeClr val="tx1">
                  <a:lumMod val="75000"/>
                  <a:lumOff val="25000"/>
                </a:schemeClr>
              </a:solidFill>
              <a:latin typeface="Vestula" pitchFamily="34" charset="0"/>
            </a:endParaRPr>
          </a:p>
        </p:txBody>
      </p:sp>
      <p:sp>
        <p:nvSpPr>
          <p:cNvPr id="11" name="Tekstvak 34"/>
          <p:cNvSpPr txBox="1"/>
          <p:nvPr/>
        </p:nvSpPr>
        <p:spPr>
          <a:xfrm>
            <a:off x="6584621" y="2990034"/>
            <a:ext cx="1724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stula" pitchFamily="34" charset="0"/>
              </a:rPr>
              <a:t>Knelpunten uitvoering</a:t>
            </a:r>
            <a:endParaRPr lang="nl-NL" sz="1100" b="1" dirty="0">
              <a:solidFill>
                <a:schemeClr val="tx1">
                  <a:lumMod val="75000"/>
                  <a:lumOff val="25000"/>
                </a:schemeClr>
              </a:solidFill>
              <a:latin typeface="Vestula" pitchFamily="34" charset="0"/>
            </a:endParaRPr>
          </a:p>
        </p:txBody>
      </p:sp>
      <p:sp>
        <p:nvSpPr>
          <p:cNvPr id="13" name="Rechteraccolade 7"/>
          <p:cNvSpPr/>
          <p:nvPr/>
        </p:nvSpPr>
        <p:spPr>
          <a:xfrm rot="5400000">
            <a:off x="4277940" y="-691572"/>
            <a:ext cx="504056" cy="8136904"/>
          </a:xfrm>
          <a:prstGeom prst="rightBrace">
            <a:avLst>
              <a:gd name="adj1" fmla="val 19022"/>
              <a:gd name="adj2" fmla="val 50000"/>
            </a:avLst>
          </a:prstGeom>
          <a:ln w="19050">
            <a:solidFill>
              <a:srgbClr val="6ABFA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1"/>
          <p:cNvSpPr/>
          <p:nvPr/>
        </p:nvSpPr>
        <p:spPr>
          <a:xfrm>
            <a:off x="3382804" y="1443425"/>
            <a:ext cx="2481446" cy="1512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285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Studenten verwachten moderne voorzieningen en eenvoudige en transparante processen</a:t>
            </a:r>
          </a:p>
        </p:txBody>
      </p:sp>
      <p:sp>
        <p:nvSpPr>
          <p:cNvPr id="16" name="Rechthoek 4"/>
          <p:cNvSpPr/>
          <p:nvPr/>
        </p:nvSpPr>
        <p:spPr>
          <a:xfrm>
            <a:off x="461516" y="1443425"/>
            <a:ext cx="2608810" cy="1512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285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Onderwijsvisie:</a:t>
            </a:r>
          </a:p>
          <a:p>
            <a:pPr algn="ctr"/>
            <a:r>
              <a:rPr lang="nl-N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‘Flexibele leerroutes’</a:t>
            </a:r>
          </a:p>
          <a:p>
            <a:pPr algn="ctr"/>
            <a:r>
              <a:rPr lang="nl-N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Toenemende flexibilisering /</a:t>
            </a:r>
            <a:r>
              <a:rPr lang="nl-N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personalisering</a:t>
            </a:r>
            <a:r>
              <a:rPr lang="nl-N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van het onderwijs (keuzeruimte, minoren, exchange etc.)</a:t>
            </a:r>
            <a:endParaRPr lang="nl-NL" sz="1400" dirty="0">
              <a:solidFill>
                <a:schemeClr val="tx1">
                  <a:lumMod val="75000"/>
                  <a:lumOff val="25000"/>
                </a:schemeClr>
              </a:solidFill>
              <a:latin typeface="Minion" panose="02000503070000020003" pitchFamily="2" charset="0"/>
            </a:endParaRPr>
          </a:p>
        </p:txBody>
      </p:sp>
      <p:sp>
        <p:nvSpPr>
          <p:cNvPr id="18" name="Rectangle 1"/>
          <p:cNvSpPr/>
          <p:nvPr/>
        </p:nvSpPr>
        <p:spPr>
          <a:xfrm>
            <a:off x="611560" y="3700556"/>
            <a:ext cx="8136903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nl-NL" sz="1600" i="1" dirty="0">
                <a:latin typeface="Minion" panose="02000503070000020003" pitchFamily="2" charset="0"/>
              </a:rPr>
              <a:t>“De student beter in staat stellen regie te voeren op de studie door processen logischer in te richten en informatie gebruiksvriendelijk, samenhangend en eenduidig te presenteren”</a:t>
            </a:r>
            <a:endParaRPr lang="nl-NL" sz="1600" dirty="0">
              <a:latin typeface="Minion" panose="02000503070000020003" pitchFamily="2" charset="0"/>
            </a:endParaRPr>
          </a:p>
        </p:txBody>
      </p:sp>
      <p:sp>
        <p:nvSpPr>
          <p:cNvPr id="19" name="Up Arrow Callout 2"/>
          <p:cNvSpPr/>
          <p:nvPr/>
        </p:nvSpPr>
        <p:spPr>
          <a:xfrm>
            <a:off x="5004048" y="4262282"/>
            <a:ext cx="2754613" cy="816533"/>
          </a:xfrm>
          <a:prstGeom prst="upArrowCallout">
            <a:avLst>
              <a:gd name="adj1" fmla="val 11211"/>
              <a:gd name="adj2" fmla="val 17340"/>
              <a:gd name="adj3" fmla="val 25000"/>
              <a:gd name="adj4" fmla="val 64977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Organisatorische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en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didactische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kaders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zijn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richtinggevend</a:t>
            </a:r>
            <a:endParaRPr lang="nl-NL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Up Arrow Callout 18"/>
          <p:cNvSpPr/>
          <p:nvPr/>
        </p:nvSpPr>
        <p:spPr>
          <a:xfrm>
            <a:off x="1411676" y="4262283"/>
            <a:ext cx="2768843" cy="816533"/>
          </a:xfrm>
          <a:prstGeom prst="upArrowCallout">
            <a:avLst>
              <a:gd name="adj1" fmla="val 14276"/>
              <a:gd name="adj2" fmla="val 15808"/>
              <a:gd name="adj3" fmla="val 25000"/>
              <a:gd name="adj4" fmla="val 64977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Benaderen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vanuit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het </a:t>
            </a:r>
            <a:r>
              <a:rPr lang="en-US" sz="1400" b="1" dirty="0" err="1" smtClean="0">
                <a:solidFill>
                  <a:srgbClr val="6ABFA5"/>
                </a:solidFill>
              </a:rPr>
              <a:t>perspectief</a:t>
            </a:r>
            <a:r>
              <a:rPr lang="en-US" sz="1400" b="1" dirty="0" smtClean="0">
                <a:solidFill>
                  <a:srgbClr val="6ABFA5"/>
                </a:solidFill>
              </a:rPr>
              <a:t> van de student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nl-NL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461516" y="5373216"/>
            <a:ext cx="8136904" cy="948301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Clr>
                <a:srgbClr val="6ABFA5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Harmoniseren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optimaliseren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processen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, procedures</a:t>
            </a:r>
          </a:p>
          <a:p>
            <a:pPr marL="171450" indent="-171450" algn="ctr">
              <a:buClr>
                <a:srgbClr val="6ABFA5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Verbeteren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informatievoorziening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Minion" panose="02000503070000020003" pitchFamily="2" charset="0"/>
            </a:endParaRPr>
          </a:p>
          <a:p>
            <a:pPr marL="171450" indent="-171450" algn="ctr">
              <a:buClr>
                <a:srgbClr val="6ABFA5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Integreren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systemen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/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nion" panose="02000503070000020003" pitchFamily="2" charset="0"/>
              </a:rPr>
              <a:t>gegevens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Minion" panose="02000503070000020003" pitchFamily="2" charset="0"/>
            </a:endParaRP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237" y="931350"/>
            <a:ext cx="460197" cy="457867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843" y="942469"/>
            <a:ext cx="482250" cy="450020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83" y="956485"/>
            <a:ext cx="412206" cy="44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67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3" grpId="0" animBg="1"/>
      <p:bldP spid="14" grpId="0" animBg="1"/>
      <p:bldP spid="16" grpId="0" animBg="1"/>
      <p:bldP spid="18" grpId="0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fgeronde rechthoek 30"/>
          <p:cNvSpPr/>
          <p:nvPr/>
        </p:nvSpPr>
        <p:spPr>
          <a:xfrm>
            <a:off x="7217685" y="3356137"/>
            <a:ext cx="1775312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6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Inrichting</a:t>
            </a:r>
            <a:r>
              <a:rPr lang="en-US" sz="3200" dirty="0" smtClean="0"/>
              <a:t> </a:t>
            </a:r>
            <a:r>
              <a:rPr lang="en-US" sz="3200" dirty="0" err="1" smtClean="0"/>
              <a:t>programma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296"/>
            <a:ext cx="9144000" cy="2982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56792"/>
            <a:ext cx="3218798" cy="3916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4" r="1"/>
          <a:stretch/>
        </p:blipFill>
        <p:spPr>
          <a:xfrm>
            <a:off x="65904" y="3765873"/>
            <a:ext cx="1942979" cy="241777"/>
          </a:xfrm>
          <a:prstGeom prst="rect">
            <a:avLst/>
          </a:prstGeom>
          <a:ln>
            <a:solidFill>
              <a:srgbClr val="C0E0D3"/>
            </a:solidFill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91" t="-1601" r="1" b="-2"/>
          <a:stretch/>
        </p:blipFill>
        <p:spPr>
          <a:xfrm>
            <a:off x="1046939" y="4861484"/>
            <a:ext cx="1351090" cy="2787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"/>
          <a:stretch/>
        </p:blipFill>
        <p:spPr>
          <a:xfrm>
            <a:off x="6586479" y="4882392"/>
            <a:ext cx="1262411" cy="27691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/>
          <a:stretch/>
        </p:blipFill>
        <p:spPr>
          <a:xfrm>
            <a:off x="2924638" y="4882392"/>
            <a:ext cx="1288567" cy="27430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6" r="-1"/>
          <a:stretch/>
        </p:blipFill>
        <p:spPr>
          <a:xfrm>
            <a:off x="4733352" y="4877997"/>
            <a:ext cx="1234006" cy="27691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04" r="-1"/>
          <a:stretch/>
        </p:blipFill>
        <p:spPr>
          <a:xfrm>
            <a:off x="7308477" y="3765873"/>
            <a:ext cx="1573744" cy="234749"/>
          </a:xfrm>
          <a:prstGeom prst="rect">
            <a:avLst/>
          </a:prstGeom>
        </p:spPr>
      </p:pic>
      <p:sp>
        <p:nvSpPr>
          <p:cNvPr id="19" name="Afgeronde rechthoek 18"/>
          <p:cNvSpPr/>
          <p:nvPr/>
        </p:nvSpPr>
        <p:spPr>
          <a:xfrm>
            <a:off x="74143" y="2492896"/>
            <a:ext cx="1975491" cy="57606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>
                <a:solidFill>
                  <a:srgbClr val="706F6F"/>
                </a:solidFill>
              </a:rPr>
              <a:t>Programmalijn</a:t>
            </a:r>
            <a:r>
              <a:rPr lang="en-US" sz="1100" b="1" dirty="0" smtClean="0">
                <a:solidFill>
                  <a:srgbClr val="706F6F"/>
                </a:solidFill>
              </a:rPr>
              <a:t>:</a:t>
            </a:r>
          </a:p>
          <a:p>
            <a:pPr algn="ctr"/>
            <a:r>
              <a:rPr lang="en-US" sz="1100" dirty="0" err="1">
                <a:solidFill>
                  <a:srgbClr val="706F6F"/>
                </a:solidFill>
              </a:rPr>
              <a:t>O</a:t>
            </a:r>
            <a:r>
              <a:rPr lang="en-US" sz="1100" dirty="0" err="1" smtClean="0">
                <a:solidFill>
                  <a:srgbClr val="706F6F"/>
                </a:solidFill>
              </a:rPr>
              <a:t>nderwijsaanbod</a:t>
            </a:r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27" name="Afgeronde rechthoek 26"/>
          <p:cNvSpPr/>
          <p:nvPr/>
        </p:nvSpPr>
        <p:spPr>
          <a:xfrm>
            <a:off x="2170103" y="2495540"/>
            <a:ext cx="4968553" cy="57606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>
                <a:solidFill>
                  <a:srgbClr val="706F6F"/>
                </a:solidFill>
              </a:rPr>
              <a:t>Programmalijn</a:t>
            </a:r>
            <a:r>
              <a:rPr lang="en-US" sz="1100" b="1" dirty="0" smtClean="0">
                <a:solidFill>
                  <a:srgbClr val="706F6F"/>
                </a:solidFill>
              </a:rPr>
              <a:t>:</a:t>
            </a:r>
          </a:p>
          <a:p>
            <a:pPr algn="ctr"/>
            <a:r>
              <a:rPr lang="en-US" sz="1100" dirty="0" err="1" smtClean="0">
                <a:solidFill>
                  <a:srgbClr val="706F6F"/>
                </a:solidFill>
              </a:rPr>
              <a:t>Onderwijs</a:t>
            </a:r>
            <a:r>
              <a:rPr lang="en-US" sz="1100" dirty="0" smtClean="0">
                <a:solidFill>
                  <a:srgbClr val="706F6F"/>
                </a:solidFill>
              </a:rPr>
              <a:t>- </a:t>
            </a:r>
            <a:r>
              <a:rPr lang="en-US" sz="1100" dirty="0" err="1" smtClean="0">
                <a:solidFill>
                  <a:srgbClr val="706F6F"/>
                </a:solidFill>
              </a:rPr>
              <a:t>en</a:t>
            </a:r>
            <a:r>
              <a:rPr lang="en-US" sz="1100" dirty="0" smtClean="0">
                <a:solidFill>
                  <a:srgbClr val="706F6F"/>
                </a:solidFill>
              </a:rPr>
              <a:t> </a:t>
            </a:r>
            <a:r>
              <a:rPr lang="en-US" sz="1100" dirty="0" err="1" smtClean="0">
                <a:solidFill>
                  <a:srgbClr val="706F6F"/>
                </a:solidFill>
              </a:rPr>
              <a:t>Tentamenplanning</a:t>
            </a:r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28" name="Afgeronde rechthoek 27"/>
          <p:cNvSpPr/>
          <p:nvPr/>
        </p:nvSpPr>
        <p:spPr>
          <a:xfrm>
            <a:off x="7217685" y="2503778"/>
            <a:ext cx="1775312" cy="57606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>
                <a:solidFill>
                  <a:srgbClr val="706F6F"/>
                </a:solidFill>
              </a:rPr>
              <a:t>Programmalijn</a:t>
            </a:r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r>
              <a:rPr lang="en-US" sz="1100" dirty="0" err="1" smtClean="0">
                <a:solidFill>
                  <a:srgbClr val="706F6F"/>
                </a:solidFill>
              </a:rPr>
              <a:t>Registratie</a:t>
            </a:r>
            <a:r>
              <a:rPr lang="en-US" sz="1100" dirty="0" smtClean="0">
                <a:solidFill>
                  <a:srgbClr val="706F6F"/>
                </a:solidFill>
              </a:rPr>
              <a:t> </a:t>
            </a:r>
            <a:r>
              <a:rPr lang="en-US" sz="1100" dirty="0" err="1" smtClean="0">
                <a:solidFill>
                  <a:srgbClr val="706F6F"/>
                </a:solidFill>
              </a:rPr>
              <a:t>en</a:t>
            </a:r>
            <a:r>
              <a:rPr lang="en-US" sz="1100" dirty="0" smtClean="0">
                <a:solidFill>
                  <a:srgbClr val="706F6F"/>
                </a:solidFill>
              </a:rPr>
              <a:t> </a:t>
            </a:r>
            <a:r>
              <a:rPr lang="en-US" sz="1100" dirty="0" err="1" smtClean="0">
                <a:solidFill>
                  <a:srgbClr val="706F6F"/>
                </a:solidFill>
              </a:rPr>
              <a:t>publicatie</a:t>
            </a:r>
            <a:r>
              <a:rPr lang="en-US" sz="1100" dirty="0" smtClean="0">
                <a:solidFill>
                  <a:srgbClr val="706F6F"/>
                </a:solidFill>
              </a:rPr>
              <a:t> </a:t>
            </a:r>
            <a:r>
              <a:rPr lang="en-US" sz="1100" dirty="0" err="1" smtClean="0">
                <a:solidFill>
                  <a:srgbClr val="706F6F"/>
                </a:solidFill>
              </a:rPr>
              <a:t>resultaten</a:t>
            </a:r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32" name="Afgeronde rechthoek 31"/>
          <p:cNvSpPr/>
          <p:nvPr/>
        </p:nvSpPr>
        <p:spPr>
          <a:xfrm>
            <a:off x="899592" y="4443961"/>
            <a:ext cx="1599299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2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FFED00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33" name="Afgeronde rechthoek 32"/>
          <p:cNvSpPr/>
          <p:nvPr/>
        </p:nvSpPr>
        <p:spPr>
          <a:xfrm>
            <a:off x="2760294" y="4443961"/>
            <a:ext cx="1599299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3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34" name="Afgeronde rechthoek 33"/>
          <p:cNvSpPr/>
          <p:nvPr/>
        </p:nvSpPr>
        <p:spPr>
          <a:xfrm>
            <a:off x="4550706" y="4443961"/>
            <a:ext cx="1599299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4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35" name="Afgeronde rechthoek 34"/>
          <p:cNvSpPr/>
          <p:nvPr/>
        </p:nvSpPr>
        <p:spPr>
          <a:xfrm>
            <a:off x="6418036" y="4443961"/>
            <a:ext cx="1599299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5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sp>
        <p:nvSpPr>
          <p:cNvPr id="36" name="Afgeronde rechthoek 35"/>
          <p:cNvSpPr/>
          <p:nvPr/>
        </p:nvSpPr>
        <p:spPr>
          <a:xfrm>
            <a:off x="65905" y="3319000"/>
            <a:ext cx="1975492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1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cxnSp>
        <p:nvCxnSpPr>
          <p:cNvPr id="39" name="Rechte verbindingslijn 38"/>
          <p:cNvCxnSpPr/>
          <p:nvPr/>
        </p:nvCxnSpPr>
        <p:spPr>
          <a:xfrm>
            <a:off x="2398029" y="4007650"/>
            <a:ext cx="4603633" cy="0"/>
          </a:xfrm>
          <a:prstGeom prst="line">
            <a:avLst/>
          </a:prstGeom>
          <a:ln>
            <a:solidFill>
              <a:srgbClr val="706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4440258" y="3086870"/>
            <a:ext cx="0" cy="920780"/>
          </a:xfrm>
          <a:prstGeom prst="line">
            <a:avLst/>
          </a:prstGeom>
          <a:ln>
            <a:solidFill>
              <a:srgbClr val="706F6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Afgeronde rechthoek 52"/>
          <p:cNvSpPr/>
          <p:nvPr/>
        </p:nvSpPr>
        <p:spPr>
          <a:xfrm>
            <a:off x="404665" y="1161818"/>
            <a:ext cx="8543352" cy="868072"/>
          </a:xfrm>
          <a:prstGeom prst="roundRect">
            <a:avLst/>
          </a:prstGeom>
          <a:noFill/>
          <a:ln w="3175">
            <a:solidFill>
              <a:srgbClr val="706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706F6F"/>
                </a:solidFill>
              </a:rPr>
              <a:t>Project 7</a:t>
            </a:r>
          </a:p>
          <a:p>
            <a:pPr algn="ctr"/>
            <a:endParaRPr lang="en-US" sz="1100" b="1" dirty="0">
              <a:solidFill>
                <a:srgbClr val="706F6F"/>
              </a:solidFill>
            </a:endParaRPr>
          </a:p>
          <a:p>
            <a:pPr algn="ctr"/>
            <a:endParaRPr lang="en-US" sz="1100" b="1" dirty="0" smtClean="0">
              <a:solidFill>
                <a:srgbClr val="706F6F"/>
              </a:solidFill>
            </a:endParaRPr>
          </a:p>
          <a:p>
            <a:pPr algn="ctr"/>
            <a:endParaRPr lang="nl-NL" sz="1100" dirty="0">
              <a:solidFill>
                <a:srgbClr val="706F6F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51920" y="4007650"/>
            <a:ext cx="0" cy="43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398029" y="4007650"/>
            <a:ext cx="0" cy="43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436096" y="4007650"/>
            <a:ext cx="0" cy="43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01662" y="4007650"/>
            <a:ext cx="0" cy="43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956376" y="3079842"/>
            <a:ext cx="0" cy="276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99592" y="3068960"/>
            <a:ext cx="0" cy="25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427984" y="2029890"/>
            <a:ext cx="0" cy="463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24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Het </a:t>
            </a:r>
            <a:r>
              <a:rPr lang="en-US" sz="3200" dirty="0" err="1" smtClean="0"/>
              <a:t>Leids</a:t>
            </a:r>
            <a:r>
              <a:rPr lang="en-US" sz="3200" dirty="0" smtClean="0"/>
              <a:t> </a:t>
            </a:r>
            <a:r>
              <a:rPr lang="en-US" sz="3200" dirty="0" err="1" smtClean="0"/>
              <a:t>studentenportaal</a:t>
            </a:r>
            <a:endParaRPr lang="nl-NL" sz="3200" dirty="0"/>
          </a:p>
        </p:txBody>
      </p:sp>
      <p:pic>
        <p:nvPicPr>
          <p:cNvPr id="5" name="Afbeelding 13" descr="page8image6206612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8800"/>
            <a:ext cx="6408712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6342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Vragen</a:t>
            </a:r>
            <a:r>
              <a:rPr lang="en-US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68358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b3c15647569659f68cb41a29647281cc374415"/>
</p:tagLst>
</file>

<file path=ppt/theme/theme1.xml><?xml version="1.0" encoding="utf-8"?>
<a:theme xmlns:a="http://schemas.openxmlformats.org/drawingml/2006/main" name="4-3-windows-nl-zonder-slidenr">
  <a:themeElements>
    <a:clrScheme name="Aangepast 28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41C44A53F6A045A4C1A5E27934D3F9" ma:contentTypeVersion="12" ma:contentTypeDescription="Create a new document." ma:contentTypeScope="" ma:versionID="a8f49803bd9371005c5313d0a263172f">
  <xsd:schema xmlns:xsd="http://www.w3.org/2001/XMLSchema" xmlns:xs="http://www.w3.org/2001/XMLSchema" xmlns:p="http://schemas.microsoft.com/office/2006/metadata/properties" xmlns:ns3="b1b35015-858a-4fdd-8bfe-ae800e5e5635" xmlns:ns4="3ed38a58-8370-4be6-b63a-f132d0df020a" targetNamespace="http://schemas.microsoft.com/office/2006/metadata/properties" ma:root="true" ma:fieldsID="8f81129b522ca013341fc86a87700d64" ns3:_="" ns4:_="">
    <xsd:import namespace="b1b35015-858a-4fdd-8bfe-ae800e5e5635"/>
    <xsd:import namespace="3ed38a58-8370-4be6-b63a-f132d0df020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b35015-858a-4fdd-8bfe-ae800e5e56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d38a58-8370-4be6-b63a-f132d0df02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303330-37C2-4467-8389-59A1144D8D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536651-5F7F-48AF-85B3-A25533024D4C}">
  <ds:schemaRefs>
    <ds:schemaRef ds:uri="b1b35015-858a-4fdd-8bfe-ae800e5e5635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3ed38a58-8370-4be6-b63a-f132d0df020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4BAB741-3EF4-405B-B79A-F4E9FF9143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b35015-858a-4fdd-8bfe-ae800e5e5635"/>
    <ds:schemaRef ds:uri="3ed38a58-8370-4be6-b63a-f132d0df02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4-3-windows-nl-zonder-slidenr</Template>
  <TotalTime>0</TotalTime>
  <Words>155</Words>
  <Application>Microsoft Office PowerPoint</Application>
  <PresentationFormat>On-screen Show (4:3)</PresentationFormat>
  <Paragraphs>44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Georgia</vt:lpstr>
      <vt:lpstr>Minion</vt:lpstr>
      <vt:lpstr>Arial</vt:lpstr>
      <vt:lpstr>Calibri</vt:lpstr>
      <vt:lpstr>Vestula</vt:lpstr>
      <vt:lpstr>4-3-windows-nl-zonder-slidenr</vt:lpstr>
      <vt:lpstr>Programma Harmonisatie Onderwijslogistiek</vt:lpstr>
      <vt:lpstr>Help!</vt:lpstr>
      <vt:lpstr>Aanleiding en doel programma</vt:lpstr>
      <vt:lpstr>Inrichting programma</vt:lpstr>
      <vt:lpstr>Het Leids studentenportaal</vt:lpstr>
      <vt:lpstr>Vragen?</vt:lpstr>
    </vt:vector>
  </TitlesOfParts>
  <Company>Universiteit Leiden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Basispresentatie programma onderwijslogistiek</dc:title>
  <dc:creator>Blom, K.S.</dc:creator>
  <cp:keywords>harmonisatie onderwijslogistiek</cp:keywords>
  <cp:lastModifiedBy>Boerboom, L.E.</cp:lastModifiedBy>
  <cp:revision>35</cp:revision>
  <dcterms:created xsi:type="dcterms:W3CDTF">2018-10-22T14:26:18Z</dcterms:created>
  <dcterms:modified xsi:type="dcterms:W3CDTF">2020-11-26T09:12:16Z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0x0101002B41C44A53F6A045A4C1A5E27934D3F9</vt:lpwstr>
  </property>
  <property fmtid="{D5CDD505-2E9C-101B-9397-08002B2CF9AE}" pid="3" name="_dlc_DocIdItemGuid">
    <vt:lpwstr>298d3afd-fe5b-489b-a53c-cdb30bde81f8</vt:lpwstr>
  </property>
</Properties>
</file>