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411" r:id="rId2"/>
    <p:sldId id="412" r:id="rId3"/>
    <p:sldId id="413" r:id="rId4"/>
    <p:sldId id="422" r:id="rId5"/>
    <p:sldId id="589" r:id="rId6"/>
    <p:sldId id="590" r:id="rId7"/>
    <p:sldId id="591" r:id="rId8"/>
    <p:sldId id="594" r:id="rId9"/>
    <p:sldId id="595" r:id="rId10"/>
    <p:sldId id="579" r:id="rId11"/>
    <p:sldId id="580" r:id="rId12"/>
    <p:sldId id="417" r:id="rId13"/>
    <p:sldId id="416" r:id="rId14"/>
    <p:sldId id="291" r:id="rId15"/>
    <p:sldId id="292" r:id="rId16"/>
    <p:sldId id="385" r:id="rId17"/>
    <p:sldId id="386" r:id="rId18"/>
    <p:sldId id="387" r:id="rId19"/>
    <p:sldId id="388" r:id="rId20"/>
    <p:sldId id="257" r:id="rId21"/>
    <p:sldId id="261" r:id="rId22"/>
    <p:sldId id="258" r:id="rId23"/>
    <p:sldId id="393" r:id="rId24"/>
    <p:sldId id="394" r:id="rId25"/>
    <p:sldId id="395" r:id="rId26"/>
    <p:sldId id="397" r:id="rId27"/>
    <p:sldId id="398" r:id="rId28"/>
    <p:sldId id="423" r:id="rId29"/>
    <p:sldId id="593" r:id="rId30"/>
    <p:sldId id="407" r:id="rId31"/>
    <p:sldId id="400" r:id="rId32"/>
    <p:sldId id="408" r:id="rId33"/>
    <p:sldId id="424" r:id="rId34"/>
    <p:sldId id="374" r:id="rId35"/>
    <p:sldId id="427" r:id="rId36"/>
    <p:sldId id="375" r:id="rId37"/>
    <p:sldId id="596" r:id="rId38"/>
    <p:sldId id="597" r:id="rId39"/>
    <p:sldId id="573" r:id="rId40"/>
    <p:sldId id="556" r:id="rId41"/>
    <p:sldId id="558" r:id="rId42"/>
    <p:sldId id="559" r:id="rId43"/>
    <p:sldId id="571" r:id="rId44"/>
    <p:sldId id="572" r:id="rId45"/>
    <p:sldId id="560" r:id="rId46"/>
    <p:sldId id="561" r:id="rId47"/>
    <p:sldId id="562" r:id="rId48"/>
    <p:sldId id="415" r:id="rId49"/>
    <p:sldId id="405" r:id="rId50"/>
    <p:sldId id="592" r:id="rId51"/>
    <p:sldId id="425" r:id="rId52"/>
    <p:sldId id="329" r:id="rId53"/>
    <p:sldId id="337" r:id="rId54"/>
    <p:sldId id="372" r:id="rId55"/>
    <p:sldId id="373" r:id="rId56"/>
    <p:sldId id="359" r:id="rId57"/>
    <p:sldId id="577" r:id="rId58"/>
    <p:sldId id="575" r:id="rId59"/>
    <p:sldId id="576" r:id="rId60"/>
    <p:sldId id="574" r:id="rId61"/>
    <p:sldId id="428" r:id="rId62"/>
    <p:sldId id="406" r:id="rId63"/>
    <p:sldId id="362" r:id="rId64"/>
    <p:sldId id="588" r:id="rId65"/>
    <p:sldId id="583" r:id="rId66"/>
    <p:sldId id="584" r:id="rId67"/>
    <p:sldId id="585" r:id="rId68"/>
    <p:sldId id="586" r:id="rId69"/>
    <p:sldId id="587" r:id="rId70"/>
    <p:sldId id="420" r:id="rId71"/>
    <p:sldId id="421" r:id="rId72"/>
    <p:sldId id="293" r:id="rId73"/>
    <p:sldId id="295" r:id="rId74"/>
  </p:sldIdLst>
  <p:sldSz cx="9144000" cy="6858000" type="screen4x3"/>
  <p:notesSz cx="9144000" cy="6858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F00"/>
    <a:srgbClr val="3262B6"/>
    <a:srgbClr val="9BBE53"/>
    <a:srgbClr val="4180CE"/>
    <a:srgbClr val="99322F"/>
    <a:srgbClr val="A4CF51"/>
    <a:srgbClr val="F17D7C"/>
    <a:srgbClr val="85B1F4"/>
    <a:srgbClr val="DED1B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59"/>
    <p:restoredTop sz="91779" autoAdjust="0"/>
  </p:normalViewPr>
  <p:slideViewPr>
    <p:cSldViewPr snapToGrid="0" snapToObjects="1">
      <p:cViewPr varScale="1">
        <p:scale>
          <a:sx n="101" d="100"/>
          <a:sy n="101" d="100"/>
        </p:scale>
        <p:origin x="72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smtClean="0">
                <a:ea typeface="ＭＳ Ｐゴシック" charset="-128"/>
                <a:cs typeface="+mn-cs"/>
              </a:defRPr>
            </a:lvl1pPr>
          </a:lstStyle>
          <a:p>
            <a:pPr>
              <a:defRPr/>
            </a:pPr>
            <a:fld id="{BC11D8E1-8AEE-2F44-9876-3AF68CE9AB10}" type="datetimeFigureOut">
              <a:rPr lang="en-US"/>
              <a:pPr>
                <a:defRPr/>
              </a:pPr>
              <a:t>5/3/18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smtClean="0">
                <a:ea typeface="ＭＳ Ｐゴシック" charset="-128"/>
                <a:cs typeface="+mn-cs"/>
              </a:defRPr>
            </a:lvl1pPr>
          </a:lstStyle>
          <a:p>
            <a:pPr>
              <a:defRPr/>
            </a:pPr>
            <a:fld id="{98AE301A-BA3B-E445-B05A-F60389B9ABED}" type="slidenum">
              <a:rPr lang="en-US"/>
              <a:pPr>
                <a:defRPr/>
              </a:pPr>
              <a:t>‹#›</a:t>
            </a:fld>
            <a:endParaRPr lang="en-US"/>
          </a:p>
        </p:txBody>
      </p:sp>
    </p:spTree>
    <p:extLst>
      <p:ext uri="{BB962C8B-B14F-4D97-AF65-F5344CB8AC3E}">
        <p14:creationId xmlns:p14="http://schemas.microsoft.com/office/powerpoint/2010/main" val="2101380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cs typeface="+mn-cs"/>
              </a:defRPr>
            </a:lvl1pPr>
          </a:lstStyle>
          <a:p>
            <a:pPr>
              <a:defRPr/>
            </a:pPr>
            <a:fld id="{864C6B7A-0E63-DF44-9014-E8E3550910EE}" type="datetime1">
              <a:rPr lang="en-US"/>
              <a:pPr>
                <a:defRPr/>
              </a:pPr>
              <a:t>5/3/18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cs typeface="+mn-cs"/>
              </a:defRPr>
            </a:lvl1pPr>
          </a:lstStyle>
          <a:p>
            <a:pPr>
              <a:defRPr/>
            </a:pPr>
            <a:fld id="{151DD6BC-95F5-2B46-9B5F-ED7F54BCC26D}" type="slidenum">
              <a:rPr lang="en-US"/>
              <a:pPr>
                <a:defRPr/>
              </a:pPr>
              <a:t>‹#›</a:t>
            </a:fld>
            <a:endParaRPr lang="en-US"/>
          </a:p>
        </p:txBody>
      </p:sp>
    </p:spTree>
    <p:extLst>
      <p:ext uri="{BB962C8B-B14F-4D97-AF65-F5344CB8AC3E}">
        <p14:creationId xmlns:p14="http://schemas.microsoft.com/office/powerpoint/2010/main" val="423602822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151DD6BC-95F5-2B46-9B5F-ED7F54BCC26D}" type="slidenum">
              <a:rPr lang="en-US" smtClean="0"/>
              <a:pPr>
                <a:defRPr/>
              </a:pPr>
              <a:t>38</a:t>
            </a:fld>
            <a:endParaRPr lang="en-US"/>
          </a:p>
        </p:txBody>
      </p:sp>
    </p:spTree>
    <p:extLst>
      <p:ext uri="{BB962C8B-B14F-4D97-AF65-F5344CB8AC3E}">
        <p14:creationId xmlns:p14="http://schemas.microsoft.com/office/powerpoint/2010/main" val="945088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 D5.4 "Report on the activities of the help desk" is also delayed. We are reviewing how best to complement the established user help resources in this field. The delay in the operational launch of the portal delayed the helpdesk planning. Identification and focused work on use cases also create the need for a targeted helpdesk approach. New staff recruitment and advancement of the portal implementation now allows us to engage with this as a priority, and we will deliver D5.4 in September."</a:t>
            </a:r>
            <a:br>
              <a:rPr lang="en-US" dirty="0"/>
            </a:br>
            <a:endParaRPr lang="en-US" dirty="0"/>
          </a:p>
        </p:txBody>
      </p:sp>
      <p:sp>
        <p:nvSpPr>
          <p:cNvPr id="4" name="Slide Number Placeholder 3"/>
          <p:cNvSpPr>
            <a:spLocks noGrp="1"/>
          </p:cNvSpPr>
          <p:nvPr>
            <p:ph type="sldNum" sz="quarter" idx="10"/>
          </p:nvPr>
        </p:nvSpPr>
        <p:spPr/>
        <p:txBody>
          <a:bodyPr/>
          <a:lstStyle/>
          <a:p>
            <a:pPr>
              <a:defRPr/>
            </a:pPr>
            <a:fld id="{151DD6BC-95F5-2B46-9B5F-ED7F54BCC26D}" type="slidenum">
              <a:rPr lang="en-US" smtClean="0"/>
              <a:pPr>
                <a:defRPr/>
              </a:pPr>
              <a:t>53</a:t>
            </a:fld>
            <a:endParaRPr lang="en-US"/>
          </a:p>
        </p:txBody>
      </p:sp>
    </p:spTree>
    <p:extLst>
      <p:ext uri="{BB962C8B-B14F-4D97-AF65-F5344CB8AC3E}">
        <p14:creationId xmlns:p14="http://schemas.microsoft.com/office/powerpoint/2010/main" val="199177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5402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99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718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7" name="Shape 57"/>
          <p:cNvSpPr>
            <a:spLocks noGrp="1"/>
          </p:cNvSpPr>
          <p:nvPr>
            <p:ph type="title"/>
          </p:nvPr>
        </p:nvSpPr>
        <p:spPr>
          <a:xfrm>
            <a:off x="3459940" y="312539"/>
            <a:ext cx="5014334" cy="985789"/>
          </a:xfrm>
          <a:prstGeom prst="rect">
            <a:avLst/>
          </a:prstGeom>
          <a:effectLst>
            <a:outerShdw blurRad="63500" dist="25400" dir="5400000" rotWithShape="0">
              <a:srgbClr val="000000">
                <a:alpha val="50000"/>
              </a:srgbClr>
            </a:outerShdw>
          </a:effectLst>
        </p:spPr>
        <p:txBody>
          <a:bodyPr/>
          <a:lstStyle/>
          <a:p>
            <a:r>
              <a:t>Title Text</a:t>
            </a:r>
          </a:p>
        </p:txBody>
      </p:sp>
      <p:sp>
        <p:nvSpPr>
          <p:cNvPr id="58" name="Shape 58"/>
          <p:cNvSpPr>
            <a:spLocks noGrp="1"/>
          </p:cNvSpPr>
          <p:nvPr>
            <p:ph type="body" idx="1"/>
          </p:nvPr>
        </p:nvSpPr>
        <p:spPr>
          <a:xfrm>
            <a:off x="669727" y="1552231"/>
            <a:ext cx="7804547" cy="46985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sldNum" sz="quarter" idx="2"/>
          </p:nvPr>
        </p:nvSpPr>
        <p:spPr>
          <a:xfrm>
            <a:off x="4437983" y="6505277"/>
            <a:ext cx="259104" cy="2678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087817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122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792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39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84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2030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161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5794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166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0"/>
            <a:ext cx="4052888" cy="399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07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bwMode="auto">
          <a:xfrm>
            <a:off x="7918089" y="114797"/>
            <a:ext cx="1065935" cy="310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H2020-logo.png"/>
          <p:cNvPicPr>
            <a:picLocks noChangeAspect="1"/>
          </p:cNvPicPr>
          <p:nvPr userDrawn="1"/>
        </p:nvPicPr>
        <p:blipFill rotWithShape="1">
          <a:blip r:embed="rId16">
            <a:extLst>
              <a:ext uri="{28A0092B-C50C-407E-A947-70E740481C1C}">
                <a14:useLocalDpi xmlns:a14="http://schemas.microsoft.com/office/drawing/2010/main" val="0"/>
              </a:ext>
            </a:extLst>
          </a:blip>
          <a:srcRect r="78248"/>
          <a:stretch/>
        </p:blipFill>
        <p:spPr>
          <a:xfrm>
            <a:off x="49482" y="6425185"/>
            <a:ext cx="606523" cy="399823"/>
          </a:xfrm>
          <a:prstGeom prst="rect">
            <a:avLst/>
          </a:prstGeom>
        </p:spPr>
      </p:pic>
      <p:pic>
        <p:nvPicPr>
          <p:cNvPr id="10" name="Picture 5"/>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656005" y="6411889"/>
            <a:ext cx="1015786" cy="413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bout.west-life.eu/network/west-life/about/project"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tiff"/><Relationship Id="rId11" Type="http://schemas.openxmlformats.org/officeDocument/2006/relationships/image" Target="../media/image44.tiff"/><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h2020-westlife-eu.gitbook.io/satisfaction-plugin"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internal-wiki.west-life.eu/index.php/Enabling_SAML2_for_end_services"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auth.west-life.eu/oidc" TargetMode="Externa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api-dev.scipion.ics.muni.cz/" TargetMode="External"/><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34999" y="2174351"/>
            <a:ext cx="8043333" cy="1470025"/>
          </a:xfrm>
          <a:noFill/>
          <a:ln>
            <a:noFill/>
          </a:ln>
        </p:spPr>
        <p:txBody>
          <a:bodyPr vert="horz" wrap="square" lIns="91440" tIns="45720" rIns="91440" bIns="45720" numCol="1" anchor="ctr" anchorCtr="0" compatLnSpc="1">
            <a:prstTxWarp prst="textNoShape">
              <a:avLst/>
            </a:prstTxWarp>
          </a:bodyPr>
          <a:lstStyle/>
          <a:p>
            <a:r>
              <a:rPr lang="en-US" sz="4800" b="1" dirty="0">
                <a:solidFill>
                  <a:srgbClr val="1F497D"/>
                </a:solidFill>
                <a:latin typeface="Calibri" charset="0"/>
                <a:ea typeface="ヒラギノ角ゴ Pro W3" charset="0"/>
                <a:cs typeface="Arial" charset="0"/>
              </a:rPr>
              <a:t>West-Life</a:t>
            </a:r>
            <a:br>
              <a:rPr lang="en-US" sz="4800" b="1" dirty="0">
                <a:solidFill>
                  <a:srgbClr val="1F497D"/>
                </a:solidFill>
                <a:latin typeface="Calibri" charset="0"/>
                <a:ea typeface="ヒラギノ角ゴ Pro W3" charset="0"/>
                <a:cs typeface="Arial" charset="0"/>
              </a:rPr>
            </a:br>
            <a:r>
              <a:rPr lang="en-US" sz="4800" b="1" dirty="0">
                <a:solidFill>
                  <a:srgbClr val="1F497D"/>
                </a:solidFill>
                <a:latin typeface="Calibri" charset="0"/>
                <a:ea typeface="ヒラギノ角ゴ Pro W3" charset="0"/>
                <a:cs typeface="Arial" charset="0"/>
              </a:rPr>
              <a:t>Services overview</a:t>
            </a:r>
            <a:br>
              <a:rPr lang="en-US" sz="4800" b="1" dirty="0">
                <a:solidFill>
                  <a:srgbClr val="1F497D"/>
                </a:solidFill>
                <a:latin typeface="Calibri" charset="0"/>
                <a:ea typeface="ヒラギノ角ゴ Pro W3" charset="0"/>
                <a:cs typeface="Arial" charset="0"/>
              </a:rPr>
            </a:br>
            <a:r>
              <a:rPr lang="en-US" sz="4800" b="1" dirty="0">
                <a:solidFill>
                  <a:srgbClr val="1F497D"/>
                </a:solidFill>
                <a:latin typeface="Calibri" charset="0"/>
                <a:ea typeface="ヒラギノ角ゴ Pro W3" charset="0"/>
                <a:cs typeface="Arial" charset="0"/>
              </a:rPr>
              <a:t>WP4/5</a:t>
            </a:r>
          </a:p>
        </p:txBody>
      </p:sp>
      <p:sp>
        <p:nvSpPr>
          <p:cNvPr id="6" name="Subtitle 2"/>
          <p:cNvSpPr>
            <a:spLocks noGrp="1"/>
          </p:cNvSpPr>
          <p:nvPr>
            <p:ph type="subTitle" idx="1"/>
          </p:nvPr>
        </p:nvSpPr>
        <p:spPr>
          <a:xfrm>
            <a:off x="1557867" y="4023140"/>
            <a:ext cx="6400800" cy="1752600"/>
          </a:xfrm>
          <a:noFill/>
          <a:ln>
            <a:noFill/>
          </a:ln>
        </p:spPr>
        <p:txBody>
          <a:bodyPr vert="horz" wrap="square" lIns="91440" tIns="45720" rIns="91440" bIns="45720" numCol="1" anchor="ctr" anchorCtr="0" compatLnSpc="1">
            <a:prstTxWarp prst="textNoShape">
              <a:avLst/>
            </a:prstTxWarp>
          </a:bodyPr>
          <a:lstStyle/>
          <a:p>
            <a:pPr>
              <a:spcBef>
                <a:spcPct val="0"/>
              </a:spcBef>
            </a:pPr>
            <a:r>
              <a:rPr lang="en-US" sz="2800" b="1" dirty="0">
                <a:solidFill>
                  <a:srgbClr val="1F497D"/>
                </a:solidFill>
                <a:latin typeface="Calibri" charset="0"/>
                <a:ea typeface="ヒラギノ角ゴ Pro W3" charset="0"/>
                <a:cs typeface="Arial" charset="0"/>
              </a:rPr>
              <a:t>Alexandre </a:t>
            </a:r>
            <a:r>
              <a:rPr lang="en-US" sz="2800" b="1" dirty="0" err="1">
                <a:solidFill>
                  <a:srgbClr val="1F497D"/>
                </a:solidFill>
                <a:latin typeface="Calibri" charset="0"/>
                <a:ea typeface="ヒラギノ角ゴ Pro W3" charset="0"/>
                <a:cs typeface="Arial" charset="0"/>
              </a:rPr>
              <a:t>Bonvin</a:t>
            </a:r>
            <a:r>
              <a:rPr lang="en-US" sz="2800" b="1" dirty="0">
                <a:solidFill>
                  <a:srgbClr val="1F497D"/>
                </a:solidFill>
                <a:latin typeface="Calibri" charset="0"/>
                <a:ea typeface="ヒラギノ角ゴ Pro W3" charset="0"/>
                <a:cs typeface="Arial" charset="0"/>
              </a:rPr>
              <a:t>, Utrecht University</a:t>
            </a:r>
          </a:p>
        </p:txBody>
      </p:sp>
      <p:sp>
        <p:nvSpPr>
          <p:cNvPr id="7" name="Subtitle 2"/>
          <p:cNvSpPr txBox="1">
            <a:spLocks/>
          </p:cNvSpPr>
          <p:nvPr/>
        </p:nvSpPr>
        <p:spPr bwMode="auto">
          <a:xfrm>
            <a:off x="5382382" y="5883570"/>
            <a:ext cx="3019418" cy="74364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ct val="0"/>
              </a:spcBef>
            </a:pPr>
            <a:r>
              <a:rPr lang="en-US" sz="1600" b="1" dirty="0">
                <a:solidFill>
                  <a:srgbClr val="1F497D"/>
                </a:solidFill>
                <a:latin typeface="Calibri" charset="0"/>
                <a:ea typeface="ヒラギノ角ゴ Pro W3" charset="0"/>
                <a:cs typeface="Arial" charset="0"/>
              </a:rPr>
              <a:t>Madrid, May3/4 2018</a:t>
            </a:r>
          </a:p>
        </p:txBody>
      </p:sp>
    </p:spTree>
    <p:extLst>
      <p:ext uri="{BB962C8B-B14F-4D97-AF65-F5344CB8AC3E}">
        <p14:creationId xmlns:p14="http://schemas.microsoft.com/office/powerpoint/2010/main" val="4022597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GB" sz="3200" b="1" dirty="0">
                <a:solidFill>
                  <a:srgbClr val="1F497D"/>
                </a:solidFill>
                <a:latin typeface="Calibri" charset="0"/>
                <a:ea typeface="ヒラギノ角ゴ Pro W3" charset="0"/>
                <a:cs typeface="Arial" charset="0"/>
              </a:rPr>
              <a:t>WP4 deliverables</a:t>
            </a:r>
          </a:p>
        </p:txBody>
      </p:sp>
      <p:sp>
        <p:nvSpPr>
          <p:cNvPr id="3" name="Content Placeholder 2"/>
          <p:cNvSpPr>
            <a:spLocks noGrp="1"/>
          </p:cNvSpPr>
          <p:nvPr>
            <p:ph idx="1"/>
          </p:nvPr>
        </p:nvSpPr>
        <p:spPr>
          <a:xfrm>
            <a:off x="457200" y="1417638"/>
            <a:ext cx="8229600" cy="4751173"/>
          </a:xfrm>
        </p:spPr>
        <p:txBody>
          <a:bodyPr/>
          <a:lstStyle/>
          <a:p>
            <a:r>
              <a:rPr lang="en-GB" sz="2400" b="1" dirty="0">
                <a:solidFill>
                  <a:schemeClr val="tx2"/>
                </a:solidFill>
              </a:rPr>
              <a:t>Period I</a:t>
            </a:r>
          </a:p>
          <a:p>
            <a:pPr lvl="1"/>
            <a:r>
              <a:rPr lang="en-GB" sz="1800" b="1" dirty="0">
                <a:solidFill>
                  <a:schemeClr val="tx2"/>
                </a:solidFill>
              </a:rPr>
              <a:t>D4.1: Consolidated architecture of job submission and interaction with infrastructure</a:t>
            </a:r>
          </a:p>
          <a:p>
            <a:pPr lvl="1"/>
            <a:r>
              <a:rPr lang="en-GB" sz="1800" b="1" dirty="0">
                <a:solidFill>
                  <a:schemeClr val="tx2"/>
                </a:solidFill>
              </a:rPr>
              <a:t>D4.1 Common security model design</a:t>
            </a:r>
          </a:p>
          <a:p>
            <a:pPr lvl="1"/>
            <a:r>
              <a:rPr lang="en-GB" sz="1800" b="1" dirty="0">
                <a:solidFill>
                  <a:schemeClr val="tx2"/>
                </a:solidFill>
              </a:rPr>
              <a:t>D.4 Report on experience with consolidated platform and its interaction with infrastructure</a:t>
            </a:r>
          </a:p>
          <a:p>
            <a:pPr lvl="1"/>
            <a:r>
              <a:rPr lang="en-GB" sz="1800" b="1" dirty="0">
                <a:solidFill>
                  <a:schemeClr val="tx2"/>
                </a:solidFill>
              </a:rPr>
              <a:t>D4.4 Overview of external datasets, strategy of access methods, and implications on the portal architecture.</a:t>
            </a:r>
          </a:p>
          <a:p>
            <a:r>
              <a:rPr lang="en-GB" sz="2400" b="1" dirty="0">
                <a:solidFill>
                  <a:schemeClr val="tx2"/>
                </a:solidFill>
              </a:rPr>
              <a:t>Period II to date</a:t>
            </a:r>
          </a:p>
          <a:p>
            <a:pPr lvl="1"/>
            <a:r>
              <a:rPr lang="en-GB" sz="1800" b="1" dirty="0">
                <a:solidFill>
                  <a:schemeClr val="tx2"/>
                </a:solidFill>
              </a:rPr>
              <a:t>D4.5 Report on the progress of the deployment of the consolidated platform and its interactions with infrastructure</a:t>
            </a:r>
          </a:p>
          <a:p>
            <a:r>
              <a:rPr lang="en-GB" sz="2400" b="1" dirty="0">
                <a:solidFill>
                  <a:schemeClr val="tx2"/>
                </a:solidFill>
              </a:rPr>
              <a:t>Forthcoming</a:t>
            </a:r>
          </a:p>
          <a:p>
            <a:pPr lvl="1"/>
            <a:r>
              <a:rPr lang="en-GB" sz="1800" b="1" dirty="0">
                <a:solidFill>
                  <a:schemeClr val="tx2"/>
                </a:solidFill>
              </a:rPr>
              <a:t>D4.6 Final report on deployment of consolidated platform and the overall architecture</a:t>
            </a:r>
          </a:p>
        </p:txBody>
      </p:sp>
    </p:spTree>
    <p:extLst>
      <p:ext uri="{BB962C8B-B14F-4D97-AF65-F5344CB8AC3E}">
        <p14:creationId xmlns:p14="http://schemas.microsoft.com/office/powerpoint/2010/main" val="264049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GB" sz="3200" b="1" dirty="0">
                <a:solidFill>
                  <a:srgbClr val="1F497D"/>
                </a:solidFill>
                <a:latin typeface="Calibri" charset="0"/>
                <a:ea typeface="ヒラギノ角ゴ Pro W3" charset="0"/>
                <a:cs typeface="Arial" charset="0"/>
              </a:rPr>
              <a:t>WP4 KPIs</a:t>
            </a:r>
          </a:p>
        </p:txBody>
      </p:sp>
      <p:sp>
        <p:nvSpPr>
          <p:cNvPr id="3" name="Content Placeholder 2"/>
          <p:cNvSpPr>
            <a:spLocks noGrp="1"/>
          </p:cNvSpPr>
          <p:nvPr>
            <p:ph idx="1"/>
          </p:nvPr>
        </p:nvSpPr>
        <p:spPr>
          <a:xfrm>
            <a:off x="457200" y="4111476"/>
            <a:ext cx="8229600" cy="1072900"/>
          </a:xfrm>
        </p:spPr>
        <p:txBody>
          <a:bodyPr/>
          <a:lstStyle/>
          <a:p>
            <a:pPr marL="0" indent="0" algn="ctr">
              <a:buNone/>
            </a:pPr>
            <a:r>
              <a:rPr lang="en-GB" sz="1800" dirty="0">
                <a:hlinkClick r:id="rId2"/>
              </a:rPr>
              <a:t>https://about.west-life.eu/network/west-life/about/project</a:t>
            </a:r>
            <a:r>
              <a:rPr lang="en-GB" sz="1800" dirty="0"/>
              <a:t>, </a:t>
            </a:r>
          </a:p>
          <a:p>
            <a:pPr marL="0" indent="0" algn="ctr">
              <a:buNone/>
            </a:pPr>
            <a:r>
              <a:rPr lang="en-GB" sz="1800" dirty="0"/>
              <a:t>at 16:40 1 May 2018</a:t>
            </a:r>
          </a:p>
        </p:txBody>
      </p:sp>
      <p:pic>
        <p:nvPicPr>
          <p:cNvPr id="5" name="Picture 4">
            <a:extLst>
              <a:ext uri="{FF2B5EF4-FFF2-40B4-BE49-F238E27FC236}">
                <a16:creationId xmlns:a16="http://schemas.microsoft.com/office/drawing/2014/main" id="{39D038FA-DA8C-BD40-9F42-E9DA06847730}"/>
              </a:ext>
            </a:extLst>
          </p:cNvPr>
          <p:cNvPicPr>
            <a:picLocks noChangeAspect="1"/>
          </p:cNvPicPr>
          <p:nvPr/>
        </p:nvPicPr>
        <p:blipFill>
          <a:blip r:embed="rId3"/>
          <a:stretch>
            <a:fillRect/>
          </a:stretch>
        </p:blipFill>
        <p:spPr>
          <a:xfrm>
            <a:off x="1460715" y="1247156"/>
            <a:ext cx="6052088" cy="2656567"/>
          </a:xfrm>
          <a:prstGeom prst="rect">
            <a:avLst/>
          </a:prstGeom>
          <a:ln>
            <a:noFill/>
          </a:ln>
          <a:effectLst>
            <a:outerShdw blurRad="292100" dist="139700" dir="2700000" algn="tl" rotWithShape="0">
              <a:srgbClr val="333333">
                <a:alpha val="65000"/>
              </a:srgbClr>
            </a:outerShdw>
          </a:effectLst>
        </p:spPr>
      </p:pic>
      <p:pic>
        <p:nvPicPr>
          <p:cNvPr id="7" name="Content Placeholder 6">
            <a:extLst>
              <a:ext uri="{FF2B5EF4-FFF2-40B4-BE49-F238E27FC236}">
                <a16:creationId xmlns:a16="http://schemas.microsoft.com/office/drawing/2014/main" id="{2B4616A2-59DF-1946-AC3B-B85DBAF4D68B}"/>
              </a:ext>
            </a:extLst>
          </p:cNvPr>
          <p:cNvPicPr>
            <a:picLocks noChangeAspect="1"/>
          </p:cNvPicPr>
          <p:nvPr/>
        </p:nvPicPr>
        <p:blipFill>
          <a:blip r:embed="rId4"/>
          <a:stretch>
            <a:fillRect/>
          </a:stretch>
        </p:blipFill>
        <p:spPr bwMode="auto">
          <a:xfrm>
            <a:off x="371959" y="4111476"/>
            <a:ext cx="8229600" cy="22928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00998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AAI infrastructure highlights</a:t>
            </a:r>
          </a:p>
        </p:txBody>
      </p:sp>
      <p:sp>
        <p:nvSpPr>
          <p:cNvPr id="3" name="Zástupný symbol pro obsah 2"/>
          <p:cNvSpPr>
            <a:spLocks noGrp="1"/>
          </p:cNvSpPr>
          <p:nvPr>
            <p:ph idx="1"/>
          </p:nvPr>
        </p:nvSpPr>
        <p:spPr>
          <a:xfrm>
            <a:off x="457200" y="1584701"/>
            <a:ext cx="8229600" cy="4525963"/>
          </a:xfrm>
        </p:spPr>
        <p:txBody>
          <a:bodyPr>
            <a:normAutofit/>
          </a:bodyPr>
          <a:lstStyle/>
          <a:p>
            <a:r>
              <a:rPr lang="en-US" sz="2800" b="1" dirty="0" err="1">
                <a:solidFill>
                  <a:schemeClr val="tx2"/>
                </a:solidFill>
              </a:rPr>
              <a:t>WestLife</a:t>
            </a:r>
            <a:r>
              <a:rPr lang="en-US" sz="2800" b="1" dirty="0">
                <a:solidFill>
                  <a:schemeClr val="tx2"/>
                </a:solidFill>
              </a:rPr>
              <a:t> Architecture presented at DI4R in Brussels</a:t>
            </a:r>
          </a:p>
          <a:p>
            <a:r>
              <a:rPr lang="en-US" sz="2800" b="1" dirty="0">
                <a:solidFill>
                  <a:schemeClr val="tx2"/>
                </a:solidFill>
              </a:rPr>
              <a:t>New functions introduced</a:t>
            </a:r>
          </a:p>
          <a:p>
            <a:pPr lvl="1"/>
            <a:r>
              <a:rPr lang="en-US" sz="2400" b="1" dirty="0">
                <a:solidFill>
                  <a:schemeClr val="tx2"/>
                </a:solidFill>
              </a:rPr>
              <a:t>Support for </a:t>
            </a:r>
            <a:r>
              <a:rPr lang="en-US" sz="2400" b="1" dirty="0" err="1">
                <a:solidFill>
                  <a:schemeClr val="tx2"/>
                </a:solidFill>
              </a:rPr>
              <a:t>OpenId</a:t>
            </a:r>
            <a:r>
              <a:rPr lang="en-US" sz="2400" b="1" dirty="0">
                <a:solidFill>
                  <a:schemeClr val="tx2"/>
                </a:solidFill>
              </a:rPr>
              <a:t> Connect protocol </a:t>
            </a:r>
          </a:p>
          <a:p>
            <a:pPr marL="457200" lvl="1" indent="0">
              <a:buNone/>
            </a:pPr>
            <a:r>
              <a:rPr lang="en-US" sz="2400" b="1" dirty="0">
                <a:solidFill>
                  <a:schemeClr val="tx2"/>
                </a:solidFill>
              </a:rPr>
              <a:t>	(in addition to SAML)</a:t>
            </a:r>
          </a:p>
          <a:p>
            <a:r>
              <a:rPr lang="en-US" sz="2800" b="1" dirty="0">
                <a:solidFill>
                  <a:schemeClr val="tx2"/>
                </a:solidFill>
              </a:rPr>
              <a:t>Integration in EGI </a:t>
            </a:r>
            <a:r>
              <a:rPr lang="en-US" sz="2800" b="1" dirty="0" err="1">
                <a:solidFill>
                  <a:schemeClr val="tx2"/>
                </a:solidFill>
              </a:rPr>
              <a:t>fedcloud</a:t>
            </a:r>
            <a:r>
              <a:rPr lang="en-US" sz="2800" b="1" dirty="0">
                <a:solidFill>
                  <a:schemeClr val="tx2"/>
                </a:solidFill>
              </a:rPr>
              <a:t> </a:t>
            </a:r>
          </a:p>
          <a:p>
            <a:r>
              <a:rPr lang="en-US" sz="2800" b="1" dirty="0">
                <a:solidFill>
                  <a:schemeClr val="tx2"/>
                </a:solidFill>
              </a:rPr>
              <a:t>Integration in </a:t>
            </a:r>
            <a:r>
              <a:rPr lang="en-US" sz="2800" b="1" dirty="0" err="1">
                <a:solidFill>
                  <a:schemeClr val="tx2"/>
                </a:solidFill>
              </a:rPr>
              <a:t>Onedata</a:t>
            </a:r>
            <a:endParaRPr lang="en-US" sz="2800" b="1" dirty="0">
              <a:solidFill>
                <a:schemeClr val="tx2"/>
              </a:solidFill>
            </a:endParaRPr>
          </a:p>
          <a:p>
            <a:endParaRPr lang="en-US" sz="2800" b="1" dirty="0">
              <a:solidFill>
                <a:schemeClr val="tx2"/>
              </a:solidFill>
            </a:endParaRPr>
          </a:p>
          <a:p>
            <a:endParaRPr lang="en-US" sz="2800" b="1" dirty="0">
              <a:solidFill>
                <a:schemeClr val="tx2"/>
              </a:solidFill>
            </a:endParaRPr>
          </a:p>
        </p:txBody>
      </p:sp>
      <p:pic>
        <p:nvPicPr>
          <p:cNvPr id="4" name="Picture 4">
            <a:extLst>
              <a:ext uri="{FF2B5EF4-FFF2-40B4-BE49-F238E27FC236}">
                <a16:creationId xmlns:a16="http://schemas.microsoft.com/office/drawing/2014/main" id="{5BD25E57-1712-104E-BCE7-2F9204EE2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112" y="2812561"/>
            <a:ext cx="2447688" cy="3635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6E39AC5F-E0A7-B641-90FF-F75CBE9F8E8F}"/>
              </a:ext>
            </a:extLst>
          </p:cNvPr>
          <p:cNvPicPr/>
          <p:nvPr/>
        </p:nvPicPr>
        <p:blipFill>
          <a:blip r:embed="rId3"/>
          <a:stretch/>
        </p:blipFill>
        <p:spPr>
          <a:xfrm>
            <a:off x="4034954" y="4676499"/>
            <a:ext cx="1823405" cy="17717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8160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34999" y="2174351"/>
            <a:ext cx="8043333" cy="1470025"/>
          </a:xfrm>
          <a:noFill/>
          <a:ln>
            <a:noFill/>
          </a:ln>
        </p:spPr>
        <p:txBody>
          <a:bodyPr vert="horz" wrap="square" lIns="91440" tIns="45720" rIns="91440" bIns="45720" numCol="1" anchor="ctr" anchorCtr="0" compatLnSpc="1">
            <a:prstTxWarp prst="textNoShape">
              <a:avLst/>
            </a:prstTxWarp>
          </a:bodyPr>
          <a:lstStyle/>
          <a:p>
            <a:r>
              <a:rPr lang="en-US" sz="4800" b="1" dirty="0">
                <a:solidFill>
                  <a:srgbClr val="1F497D"/>
                </a:solidFill>
                <a:latin typeface="Calibri" charset="0"/>
                <a:ea typeface="ヒラギノ角ゴ Pro W3" charset="0"/>
                <a:cs typeface="Arial" charset="0"/>
              </a:rPr>
              <a:t>West-Life</a:t>
            </a:r>
            <a:br>
              <a:rPr lang="en-US" sz="4800" b="1" dirty="0">
                <a:solidFill>
                  <a:srgbClr val="1F497D"/>
                </a:solidFill>
                <a:latin typeface="Calibri" charset="0"/>
                <a:ea typeface="ヒラギノ角ゴ Pro W3" charset="0"/>
                <a:cs typeface="Arial" charset="0"/>
              </a:rPr>
            </a:br>
            <a:br>
              <a:rPr lang="en-US" sz="4800" b="1" dirty="0">
                <a:solidFill>
                  <a:srgbClr val="1F497D"/>
                </a:solidFill>
                <a:latin typeface="Calibri" charset="0"/>
                <a:ea typeface="ヒラギノ角ゴ Pro W3" charset="0"/>
                <a:cs typeface="Arial" charset="0"/>
              </a:rPr>
            </a:br>
            <a:r>
              <a:rPr lang="en-US" sz="4800" b="1" dirty="0">
                <a:solidFill>
                  <a:srgbClr val="1F497D"/>
                </a:solidFill>
                <a:latin typeface="Calibri" charset="0"/>
                <a:ea typeface="ヒラギノ角ゴ Pro W3" charset="0"/>
                <a:cs typeface="Arial" charset="0"/>
              </a:rPr>
              <a:t>Virtual Research Environment</a:t>
            </a:r>
            <a:br>
              <a:rPr lang="en-US" sz="4800" b="1" dirty="0">
                <a:solidFill>
                  <a:srgbClr val="1F497D"/>
                </a:solidFill>
                <a:latin typeface="Calibri" charset="0"/>
                <a:ea typeface="ヒラギノ角ゴ Pro W3" charset="0"/>
                <a:cs typeface="Arial" charset="0"/>
              </a:rPr>
            </a:br>
            <a:br>
              <a:rPr lang="en-US" sz="4800" b="1" dirty="0">
                <a:solidFill>
                  <a:srgbClr val="1F497D"/>
                </a:solidFill>
                <a:latin typeface="Calibri" charset="0"/>
                <a:ea typeface="ヒラギノ角ゴ Pro W3" charset="0"/>
                <a:cs typeface="Arial" charset="0"/>
              </a:rPr>
            </a:br>
            <a:r>
              <a:rPr lang="en-US" sz="4800" b="1" dirty="0">
                <a:solidFill>
                  <a:srgbClr val="1F497D"/>
                </a:solidFill>
                <a:latin typeface="Calibri" charset="0"/>
                <a:ea typeface="ヒラギノ角ゴ Pro W3" charset="0"/>
                <a:cs typeface="Arial" charset="0"/>
              </a:rPr>
              <a:t>WP5</a:t>
            </a:r>
          </a:p>
        </p:txBody>
      </p:sp>
    </p:spTree>
    <p:extLst>
      <p:ext uri="{BB962C8B-B14F-4D97-AF65-F5344CB8AC3E}">
        <p14:creationId xmlns:p14="http://schemas.microsoft.com/office/powerpoint/2010/main" val="54855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WP5 – objectives</a:t>
            </a:r>
          </a:p>
        </p:txBody>
      </p:sp>
      <p:sp>
        <p:nvSpPr>
          <p:cNvPr id="2" name="Content Placeholder 1"/>
          <p:cNvSpPr>
            <a:spLocks noGrp="1"/>
          </p:cNvSpPr>
          <p:nvPr>
            <p:ph idx="1"/>
          </p:nvPr>
        </p:nvSpPr>
        <p:spPr/>
        <p:txBody>
          <a:bodyPr/>
          <a:lstStyle/>
          <a:p>
            <a:r>
              <a:rPr lang="en-US" sz="2000" b="1" dirty="0">
                <a:solidFill>
                  <a:schemeClr val="tx2"/>
                </a:solidFill>
              </a:rPr>
              <a:t>O5.1</a:t>
            </a:r>
            <a:r>
              <a:rPr lang="en-US" sz="2000" dirty="0">
                <a:solidFill>
                  <a:schemeClr val="tx2"/>
                </a:solidFill>
              </a:rPr>
              <a:t>: Deployment and operation of the West-Life-VRE portal</a:t>
            </a:r>
          </a:p>
          <a:p>
            <a:endParaRPr lang="en-US" sz="800" b="1" dirty="0">
              <a:solidFill>
                <a:schemeClr val="tx2"/>
              </a:solidFill>
            </a:endParaRPr>
          </a:p>
          <a:p>
            <a:r>
              <a:rPr lang="en-US" sz="2000" b="1" dirty="0">
                <a:solidFill>
                  <a:schemeClr val="tx2"/>
                </a:solidFill>
              </a:rPr>
              <a:t>O5.2</a:t>
            </a:r>
            <a:r>
              <a:rPr lang="en-US" sz="2000" dirty="0">
                <a:solidFill>
                  <a:schemeClr val="tx2"/>
                </a:solidFill>
              </a:rPr>
              <a:t>: Establishment and operation of the West-Life-VRE support and expertise center for users and software developers, covering all VRE areas</a:t>
            </a:r>
          </a:p>
          <a:p>
            <a:r>
              <a:rPr lang="en-US" sz="800" dirty="0">
                <a:solidFill>
                  <a:schemeClr val="tx2"/>
                </a:solidFill>
              </a:rPr>
              <a:t> </a:t>
            </a:r>
          </a:p>
          <a:p>
            <a:r>
              <a:rPr lang="en-US" sz="2000" b="1" dirty="0">
                <a:solidFill>
                  <a:schemeClr val="tx2"/>
                </a:solidFill>
              </a:rPr>
              <a:t>O5.3</a:t>
            </a:r>
            <a:r>
              <a:rPr lang="en-US" sz="2000" dirty="0">
                <a:solidFill>
                  <a:schemeClr val="tx2"/>
                </a:solidFill>
              </a:rPr>
              <a:t>: Provision of information and training material covering all VRE areas and offered services. </a:t>
            </a:r>
          </a:p>
          <a:p>
            <a:endParaRPr lang="en-US" sz="800" b="1" dirty="0">
              <a:solidFill>
                <a:schemeClr val="tx2"/>
              </a:solidFill>
            </a:endParaRPr>
          </a:p>
          <a:p>
            <a:r>
              <a:rPr lang="en-US" sz="2000" b="1" dirty="0">
                <a:solidFill>
                  <a:schemeClr val="tx2"/>
                </a:solidFill>
              </a:rPr>
              <a:t>O5.4</a:t>
            </a:r>
            <a:r>
              <a:rPr lang="en-US" sz="2000" dirty="0">
                <a:solidFill>
                  <a:schemeClr val="tx2"/>
                </a:solidFill>
              </a:rPr>
              <a:t>: Development and integration of new service portals. </a:t>
            </a:r>
          </a:p>
          <a:p>
            <a:endParaRPr lang="en-US" sz="800" b="1" dirty="0">
              <a:solidFill>
                <a:schemeClr val="tx2"/>
              </a:solidFill>
            </a:endParaRPr>
          </a:p>
          <a:p>
            <a:r>
              <a:rPr lang="en-US" sz="2000" b="1" dirty="0">
                <a:solidFill>
                  <a:schemeClr val="tx2"/>
                </a:solidFill>
              </a:rPr>
              <a:t>O5.5</a:t>
            </a:r>
            <a:r>
              <a:rPr lang="en-US" sz="2000" dirty="0">
                <a:solidFill>
                  <a:schemeClr val="tx2"/>
                </a:solidFill>
              </a:rPr>
              <a:t>: Provision of customized end-users VMs and/or containers for various applications. </a:t>
            </a:r>
          </a:p>
        </p:txBody>
      </p:sp>
    </p:spTree>
    <p:extLst>
      <p:ext uri="{BB962C8B-B14F-4D97-AF65-F5344CB8AC3E}">
        <p14:creationId xmlns:p14="http://schemas.microsoft.com/office/powerpoint/2010/main" val="1224094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a:solidFill>
                  <a:srgbClr val="1F497D"/>
                </a:solidFill>
                <a:latin typeface="Calibri" charset="0"/>
                <a:ea typeface="ヒラギノ角ゴ Pro W3" charset="0"/>
                <a:cs typeface="Arial" charset="0"/>
              </a:rPr>
              <a:t>T5.1 </a:t>
            </a:r>
            <a:br>
              <a:rPr lang="en-US" sz="2800" b="1" dirty="0">
                <a:solidFill>
                  <a:srgbClr val="1F497D"/>
                </a:solidFill>
                <a:latin typeface="Calibri" charset="0"/>
                <a:ea typeface="ヒラギノ角ゴ Pro W3" charset="0"/>
                <a:cs typeface="Arial" charset="0"/>
              </a:rPr>
            </a:br>
            <a:r>
              <a:rPr lang="en-US" sz="2800" b="1" dirty="0">
                <a:solidFill>
                  <a:schemeClr val="tx2"/>
                </a:solidFill>
              </a:rPr>
              <a:t>Deployment and operation of the West-Life-VRE portal</a:t>
            </a:r>
            <a:r>
              <a:rPr lang="en-US" sz="2800" b="1" dirty="0">
                <a:solidFill>
                  <a:srgbClr val="1F497D"/>
                </a:solidFill>
                <a:latin typeface="Calibri" charset="0"/>
                <a:ea typeface="ヒラギノ角ゴ Pro W3" charset="0"/>
                <a:cs typeface="Arial" charset="0"/>
              </a:rPr>
              <a:t> </a:t>
            </a:r>
          </a:p>
        </p:txBody>
      </p:sp>
      <p:sp>
        <p:nvSpPr>
          <p:cNvPr id="2" name="Content Placeholder 1"/>
          <p:cNvSpPr>
            <a:spLocks noGrp="1"/>
          </p:cNvSpPr>
          <p:nvPr>
            <p:ph idx="1"/>
          </p:nvPr>
        </p:nvSpPr>
        <p:spPr>
          <a:xfrm>
            <a:off x="457200" y="1357132"/>
            <a:ext cx="8229600" cy="4525963"/>
          </a:xfrm>
        </p:spPr>
        <p:txBody>
          <a:bodyPr/>
          <a:lstStyle/>
          <a:p>
            <a:r>
              <a:rPr lang="en-US" sz="2400" b="1" dirty="0">
                <a:solidFill>
                  <a:schemeClr val="tx2"/>
                </a:solidFill>
              </a:rPr>
              <a:t>Single entry point for all our services:  west-</a:t>
            </a:r>
            <a:r>
              <a:rPr lang="en-US" sz="2400" b="1" dirty="0" err="1">
                <a:solidFill>
                  <a:schemeClr val="tx2"/>
                </a:solidFill>
              </a:rPr>
              <a:t>life.eu</a:t>
            </a:r>
            <a:endParaRPr lang="en-US" sz="2400" b="1" dirty="0">
              <a:solidFill>
                <a:schemeClr val="tx2"/>
              </a:solidFill>
            </a:endParaRPr>
          </a:p>
          <a:p>
            <a:r>
              <a:rPr lang="en-US" sz="2400" b="1" dirty="0">
                <a:solidFill>
                  <a:schemeClr val="tx2"/>
                </a:solidFill>
              </a:rPr>
              <a:t>Hosted and built on the ARIA CMS from INSTRUCT </a:t>
            </a:r>
            <a:r>
              <a:rPr lang="en-US" sz="2400" dirty="0">
                <a:solidFill>
                  <a:schemeClr val="tx2"/>
                </a:solidFill>
              </a:rPr>
              <a:t>(ensures sustainability)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118" y="2407535"/>
            <a:ext cx="5795682" cy="4085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3160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a:solidFill>
                  <a:srgbClr val="1F497D"/>
                </a:solidFill>
                <a:latin typeface="Calibri" charset="0"/>
                <a:ea typeface="ヒラギノ角ゴ Pro W3" charset="0"/>
                <a:cs typeface="Arial" charset="0"/>
              </a:rPr>
              <a:t>T5.1 </a:t>
            </a:r>
            <a:br>
              <a:rPr lang="en-US" sz="2800" b="1" dirty="0">
                <a:solidFill>
                  <a:srgbClr val="1F497D"/>
                </a:solidFill>
                <a:latin typeface="Calibri" charset="0"/>
                <a:ea typeface="ヒラギノ角ゴ Pro W3" charset="0"/>
                <a:cs typeface="Arial" charset="0"/>
              </a:rPr>
            </a:br>
            <a:r>
              <a:rPr lang="en-US" sz="2800" b="1" dirty="0">
                <a:solidFill>
                  <a:schemeClr val="tx2"/>
                </a:solidFill>
              </a:rPr>
              <a:t>Deployment and operation of the West-Life-VRE portal</a:t>
            </a:r>
            <a:r>
              <a:rPr lang="en-US" sz="2800" b="1" dirty="0">
                <a:solidFill>
                  <a:srgbClr val="1F497D"/>
                </a:solidFill>
                <a:latin typeface="Calibri" charset="0"/>
                <a:ea typeface="ヒラギノ角ゴ Pro W3" charset="0"/>
                <a:cs typeface="Arial" charset="0"/>
              </a:rPr>
              <a:t> </a:t>
            </a:r>
          </a:p>
        </p:txBody>
      </p:sp>
      <p:sp>
        <p:nvSpPr>
          <p:cNvPr id="2" name="Content Placeholder 1"/>
          <p:cNvSpPr>
            <a:spLocks noGrp="1"/>
          </p:cNvSpPr>
          <p:nvPr>
            <p:ph idx="1"/>
          </p:nvPr>
        </p:nvSpPr>
        <p:spPr>
          <a:xfrm>
            <a:off x="457200" y="1357132"/>
            <a:ext cx="8229600" cy="4525963"/>
          </a:xfrm>
        </p:spPr>
        <p:txBody>
          <a:bodyPr/>
          <a:lstStyle/>
          <a:p>
            <a:r>
              <a:rPr lang="en-US" sz="2400" b="1" dirty="0">
                <a:solidFill>
                  <a:schemeClr val="tx2"/>
                </a:solidFill>
              </a:rPr>
              <a:t>Entry point for all our services </a:t>
            </a:r>
            <a:r>
              <a:rPr lang="en-US" sz="2000" dirty="0">
                <a:solidFill>
                  <a:schemeClr val="tx2"/>
                </a:solidFill>
              </a:rPr>
              <a:t>(several inherited from </a:t>
            </a:r>
            <a:r>
              <a:rPr lang="en-US" sz="2000" dirty="0" err="1">
                <a:solidFill>
                  <a:schemeClr val="tx2"/>
                </a:solidFill>
              </a:rPr>
              <a:t>WeNMR</a:t>
            </a:r>
            <a:r>
              <a:rPr lang="en-US" sz="2000" dirty="0">
                <a:solidFill>
                  <a:schemeClr val="tx2"/>
                </a:solidFill>
              </a:rPr>
              <a:t>)</a:t>
            </a:r>
            <a:endParaRPr lang="en-US" sz="2400" dirty="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118" y="2407535"/>
            <a:ext cx="5795682" cy="4085863"/>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3680749" y="2905246"/>
            <a:ext cx="451413" cy="266217"/>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923" y="2013996"/>
            <a:ext cx="2399639" cy="36987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08933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a:solidFill>
                  <a:srgbClr val="1F497D"/>
                </a:solidFill>
                <a:latin typeface="Calibri" charset="0"/>
                <a:ea typeface="ヒラギノ角ゴ Pro W3" charset="0"/>
                <a:cs typeface="Arial" charset="0"/>
              </a:rPr>
              <a:t>T5.1 </a:t>
            </a:r>
            <a:br>
              <a:rPr lang="en-US" sz="2800" b="1" dirty="0">
                <a:solidFill>
                  <a:srgbClr val="1F497D"/>
                </a:solidFill>
                <a:latin typeface="Calibri" charset="0"/>
                <a:ea typeface="ヒラギノ角ゴ Pro W3" charset="0"/>
                <a:cs typeface="Arial" charset="0"/>
              </a:rPr>
            </a:br>
            <a:r>
              <a:rPr lang="en-US" sz="2800" b="1" dirty="0">
                <a:solidFill>
                  <a:schemeClr val="tx2"/>
                </a:solidFill>
              </a:rPr>
              <a:t>Deployment and operation of the West-Life-VRE portal</a:t>
            </a:r>
            <a:r>
              <a:rPr lang="en-US" sz="2800" b="1" dirty="0">
                <a:solidFill>
                  <a:srgbClr val="1F497D"/>
                </a:solidFill>
                <a:latin typeface="Calibri" charset="0"/>
                <a:ea typeface="ヒラギノ角ゴ Pro W3" charset="0"/>
                <a:cs typeface="Arial" charset="0"/>
              </a:rPr>
              <a:t> </a:t>
            </a:r>
          </a:p>
        </p:txBody>
      </p:sp>
      <p:sp>
        <p:nvSpPr>
          <p:cNvPr id="2" name="Content Placeholder 1"/>
          <p:cNvSpPr>
            <a:spLocks noGrp="1"/>
          </p:cNvSpPr>
          <p:nvPr>
            <p:ph idx="1"/>
          </p:nvPr>
        </p:nvSpPr>
        <p:spPr>
          <a:xfrm>
            <a:off x="457200" y="1357132"/>
            <a:ext cx="8229600" cy="4525963"/>
          </a:xfrm>
        </p:spPr>
        <p:txBody>
          <a:bodyPr/>
          <a:lstStyle/>
          <a:p>
            <a:r>
              <a:rPr lang="en-US" sz="2400" b="1" dirty="0">
                <a:solidFill>
                  <a:schemeClr val="tx2"/>
                </a:solidFill>
              </a:rPr>
              <a:t>Crystallography services </a:t>
            </a:r>
            <a:endParaRPr lang="en-US" sz="2400" dirty="0">
              <a:solidFill>
                <a:schemeClr val="tx2"/>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32" y="1968107"/>
            <a:ext cx="8099868" cy="40717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2549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a:solidFill>
                  <a:srgbClr val="1F497D"/>
                </a:solidFill>
                <a:latin typeface="Calibri" charset="0"/>
                <a:ea typeface="ヒラギノ角ゴ Pro W3" charset="0"/>
                <a:cs typeface="Arial" charset="0"/>
              </a:rPr>
              <a:t>T5.1 </a:t>
            </a:r>
            <a:br>
              <a:rPr lang="en-US" sz="2800" b="1" dirty="0">
                <a:solidFill>
                  <a:srgbClr val="1F497D"/>
                </a:solidFill>
                <a:latin typeface="Calibri" charset="0"/>
                <a:ea typeface="ヒラギノ角ゴ Pro W3" charset="0"/>
                <a:cs typeface="Arial" charset="0"/>
              </a:rPr>
            </a:br>
            <a:r>
              <a:rPr lang="en-US" sz="2800" b="1" dirty="0">
                <a:solidFill>
                  <a:schemeClr val="tx2"/>
                </a:solidFill>
              </a:rPr>
              <a:t>Deployment and operation of the West-Life-VRE portal</a:t>
            </a:r>
            <a:r>
              <a:rPr lang="en-US" sz="2800" b="1" dirty="0">
                <a:solidFill>
                  <a:srgbClr val="1F497D"/>
                </a:solidFill>
                <a:latin typeface="Calibri" charset="0"/>
                <a:ea typeface="ヒラギノ角ゴ Pro W3" charset="0"/>
                <a:cs typeface="Arial" charset="0"/>
              </a:rPr>
              <a:t> </a:t>
            </a:r>
          </a:p>
        </p:txBody>
      </p:sp>
      <p:sp>
        <p:nvSpPr>
          <p:cNvPr id="2" name="Content Placeholder 1"/>
          <p:cNvSpPr>
            <a:spLocks noGrp="1"/>
          </p:cNvSpPr>
          <p:nvPr>
            <p:ph idx="1"/>
          </p:nvPr>
        </p:nvSpPr>
        <p:spPr>
          <a:xfrm>
            <a:off x="457200" y="1357132"/>
            <a:ext cx="8229600" cy="4525963"/>
          </a:xfrm>
        </p:spPr>
        <p:txBody>
          <a:bodyPr/>
          <a:lstStyle/>
          <a:p>
            <a:r>
              <a:rPr lang="en-US" sz="2400" b="1" dirty="0">
                <a:solidFill>
                  <a:schemeClr val="tx2"/>
                </a:solidFill>
              </a:rPr>
              <a:t>Electron microscopy services </a:t>
            </a:r>
            <a:endParaRPr lang="en-US" sz="2400" dirty="0">
              <a:solidFill>
                <a:schemeClr val="tx2"/>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32" y="2049060"/>
            <a:ext cx="8099868" cy="3909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6452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a:solidFill>
                  <a:srgbClr val="1F497D"/>
                </a:solidFill>
                <a:latin typeface="Calibri" charset="0"/>
                <a:ea typeface="ヒラギノ角ゴ Pro W3" charset="0"/>
                <a:cs typeface="Arial" charset="0"/>
              </a:rPr>
              <a:t>T5.1 </a:t>
            </a:r>
            <a:br>
              <a:rPr lang="en-US" sz="2800" b="1" dirty="0">
                <a:solidFill>
                  <a:srgbClr val="1F497D"/>
                </a:solidFill>
                <a:latin typeface="Calibri" charset="0"/>
                <a:ea typeface="ヒラギノ角ゴ Pro W3" charset="0"/>
                <a:cs typeface="Arial" charset="0"/>
              </a:rPr>
            </a:br>
            <a:r>
              <a:rPr lang="en-US" sz="2800" b="1" dirty="0">
                <a:solidFill>
                  <a:schemeClr val="tx2"/>
                </a:solidFill>
              </a:rPr>
              <a:t>Deployment and operation of the West-Life-VRE portal</a:t>
            </a:r>
            <a:r>
              <a:rPr lang="en-US" sz="2800" b="1" dirty="0">
                <a:solidFill>
                  <a:srgbClr val="1F497D"/>
                </a:solidFill>
                <a:latin typeface="Calibri" charset="0"/>
                <a:ea typeface="ヒラギノ角ゴ Pro W3" charset="0"/>
                <a:cs typeface="Arial" charset="0"/>
              </a:rPr>
              <a:t> </a:t>
            </a:r>
          </a:p>
        </p:txBody>
      </p:sp>
      <p:sp>
        <p:nvSpPr>
          <p:cNvPr id="2" name="Content Placeholder 1"/>
          <p:cNvSpPr>
            <a:spLocks noGrp="1"/>
          </p:cNvSpPr>
          <p:nvPr>
            <p:ph idx="1"/>
          </p:nvPr>
        </p:nvSpPr>
        <p:spPr>
          <a:xfrm>
            <a:off x="457199" y="1357132"/>
            <a:ext cx="2489199" cy="4525963"/>
          </a:xfrm>
        </p:spPr>
        <p:txBody>
          <a:bodyPr/>
          <a:lstStyle/>
          <a:p>
            <a:r>
              <a:rPr lang="en-US" sz="2000" b="1" dirty="0">
                <a:solidFill>
                  <a:schemeClr val="tx2"/>
                </a:solidFill>
              </a:rPr>
              <a:t>NMR services</a:t>
            </a:r>
          </a:p>
          <a:p>
            <a:endParaRPr lang="en-US" sz="2000" b="1" dirty="0">
              <a:solidFill>
                <a:schemeClr val="tx2"/>
              </a:solidFill>
            </a:endParaRPr>
          </a:p>
          <a:p>
            <a:r>
              <a:rPr lang="en-US" sz="2000" b="1" dirty="0">
                <a:solidFill>
                  <a:schemeClr val="tx2"/>
                </a:solidFill>
              </a:rPr>
              <a:t>Most are </a:t>
            </a:r>
            <a:br>
              <a:rPr lang="en-US" sz="2000" b="1" dirty="0">
                <a:solidFill>
                  <a:schemeClr val="tx2"/>
                </a:solidFill>
              </a:rPr>
            </a:br>
            <a:r>
              <a:rPr lang="en-US" sz="2000" b="1" dirty="0" err="1">
                <a:solidFill>
                  <a:schemeClr val="tx2"/>
                </a:solidFill>
              </a:rPr>
              <a:t>WeNMR</a:t>
            </a:r>
            <a:r>
              <a:rPr lang="en-US" sz="2000" b="1" dirty="0">
                <a:solidFill>
                  <a:schemeClr val="tx2"/>
                </a:solidFill>
              </a:rPr>
              <a:t> legacy </a:t>
            </a:r>
            <a:r>
              <a:rPr lang="mr-IN" sz="2000" b="1" dirty="0">
                <a:solidFill>
                  <a:schemeClr val="tx2"/>
                </a:solidFill>
              </a:rPr>
              <a:t>–</a:t>
            </a:r>
            <a:r>
              <a:rPr lang="en-US" sz="2000" b="1" dirty="0">
                <a:solidFill>
                  <a:schemeClr val="tx2"/>
                </a:solidFill>
              </a:rPr>
              <a:t> in active use and maintained/</a:t>
            </a:r>
            <a:br>
              <a:rPr lang="en-US" sz="2000" b="1" dirty="0">
                <a:solidFill>
                  <a:schemeClr val="tx2"/>
                </a:solidFill>
              </a:rPr>
            </a:br>
            <a:r>
              <a:rPr lang="en-US" sz="2000" b="1" dirty="0">
                <a:solidFill>
                  <a:schemeClr val="tx2"/>
                </a:solidFill>
              </a:rPr>
              <a:t>further developed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399" y="1200362"/>
            <a:ext cx="5995473" cy="54421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9576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480" y="1029729"/>
            <a:ext cx="6681953" cy="4714606"/>
          </a:xfrm>
          <a:prstGeom prst="rect">
            <a:avLst/>
          </a:prstGeom>
        </p:spPr>
      </p:pic>
    </p:spTree>
    <p:extLst>
      <p:ext uri="{BB962C8B-B14F-4D97-AF65-F5344CB8AC3E}">
        <p14:creationId xmlns:p14="http://schemas.microsoft.com/office/powerpoint/2010/main" val="160833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0438" y="1345860"/>
            <a:ext cx="5172650" cy="3231025"/>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dirty="0">
                <a:solidFill>
                  <a:srgbClr val="1F497D"/>
                </a:solidFill>
                <a:latin typeface="Calibri" charset="0"/>
                <a:ea typeface="ヒラギノ角ゴ Pro W3" charset="0"/>
                <a:cs typeface="Arial" charset="0"/>
              </a:rPr>
              <a:t>T5.1 </a:t>
            </a:r>
            <a:br>
              <a:rPr lang="en-US" sz="2800" b="1" dirty="0">
                <a:solidFill>
                  <a:srgbClr val="1F497D"/>
                </a:solidFill>
                <a:latin typeface="Calibri" charset="0"/>
                <a:ea typeface="ヒラギノ角ゴ Pro W3" charset="0"/>
                <a:cs typeface="Arial" charset="0"/>
              </a:rPr>
            </a:br>
            <a:r>
              <a:rPr lang="en-US" sz="2800" b="1" dirty="0">
                <a:solidFill>
                  <a:schemeClr val="tx2"/>
                </a:solidFill>
              </a:rPr>
              <a:t>Deployment and operation of the West-Life-VRE portal</a:t>
            </a:r>
            <a:r>
              <a:rPr lang="en-US" sz="2800" b="1" dirty="0">
                <a:solidFill>
                  <a:srgbClr val="1F497D"/>
                </a:solidFill>
                <a:latin typeface="Calibri" charset="0"/>
                <a:ea typeface="ヒラギノ角ゴ Pro W3" charset="0"/>
                <a:cs typeface="Arial" charset="0"/>
              </a:rPr>
              <a:t> </a:t>
            </a:r>
          </a:p>
        </p:txBody>
      </p:sp>
      <p:sp>
        <p:nvSpPr>
          <p:cNvPr id="2" name="Content Placeholder 1"/>
          <p:cNvSpPr>
            <a:spLocks noGrp="1"/>
          </p:cNvSpPr>
          <p:nvPr>
            <p:ph idx="1"/>
          </p:nvPr>
        </p:nvSpPr>
        <p:spPr>
          <a:xfrm>
            <a:off x="457200" y="1357132"/>
            <a:ext cx="8229600" cy="4525963"/>
          </a:xfrm>
        </p:spPr>
        <p:txBody>
          <a:bodyPr/>
          <a:lstStyle/>
          <a:p>
            <a:r>
              <a:rPr lang="en-US" sz="2400" b="1" dirty="0">
                <a:solidFill>
                  <a:schemeClr val="tx2"/>
                </a:solidFill>
              </a:rPr>
              <a:t>D5.6 Virtual machines </a:t>
            </a:r>
            <a:endParaRPr lang="en-US" sz="2400" dirty="0">
              <a:solidFill>
                <a:schemeClr val="tx2"/>
              </a:solidFill>
            </a:endParaRPr>
          </a:p>
        </p:txBody>
      </p:sp>
      <p:sp>
        <p:nvSpPr>
          <p:cNvPr id="4" name="TextBox 3"/>
          <p:cNvSpPr txBox="1"/>
          <p:nvPr/>
        </p:nvSpPr>
        <p:spPr>
          <a:xfrm>
            <a:off x="2426130" y="6220360"/>
            <a:ext cx="4923527" cy="523220"/>
          </a:xfrm>
          <a:prstGeom prst="rect">
            <a:avLst/>
          </a:prstGeom>
          <a:noFill/>
        </p:spPr>
        <p:txBody>
          <a:bodyPr wrap="none" rtlCol="0">
            <a:spAutoFit/>
          </a:bodyPr>
          <a:lstStyle/>
          <a:p>
            <a:pPr algn="ctr"/>
            <a:r>
              <a:rPr lang="en-US" sz="1400" b="1" dirty="0">
                <a:solidFill>
                  <a:schemeClr val="tx2"/>
                </a:solidFill>
                <a:latin typeface="Calibri" charset="0"/>
                <a:ea typeface="Calibri" charset="0"/>
                <a:cs typeface="Calibri" charset="0"/>
              </a:rPr>
              <a:t>Already used for several workshops </a:t>
            </a:r>
          </a:p>
          <a:p>
            <a:pPr algn="ctr"/>
            <a:r>
              <a:rPr lang="en-US" sz="1400" b="1" dirty="0">
                <a:solidFill>
                  <a:schemeClr val="tx2"/>
                </a:solidFill>
                <a:latin typeface="Calibri" charset="0"/>
                <a:ea typeface="Calibri" charset="0"/>
                <a:cs typeface="Calibri" charset="0"/>
              </a:rPr>
              <a:t>(INSTRUCT Utrecht Apr. 2016; </a:t>
            </a:r>
            <a:r>
              <a:rPr lang="en-US" sz="1400" b="1" dirty="0" err="1">
                <a:solidFill>
                  <a:schemeClr val="tx2"/>
                </a:solidFill>
                <a:latin typeface="Calibri" charset="0"/>
                <a:ea typeface="Calibri" charset="0"/>
                <a:cs typeface="Calibri" charset="0"/>
              </a:rPr>
              <a:t>NeCEN</a:t>
            </a:r>
            <a:r>
              <a:rPr lang="en-US" sz="1400" b="1" dirty="0">
                <a:solidFill>
                  <a:schemeClr val="tx2"/>
                </a:solidFill>
                <a:latin typeface="Calibri" charset="0"/>
                <a:ea typeface="Calibri" charset="0"/>
                <a:cs typeface="Calibri" charset="0"/>
              </a:rPr>
              <a:t>, Leiden, ISCG2017, Taipei)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55632"/>
            <a:ext cx="4291746" cy="4084233"/>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64300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dirty="0">
                <a:solidFill>
                  <a:srgbClr val="1F497D"/>
                </a:solidFill>
                <a:latin typeface="Calibri" charset="0"/>
                <a:ea typeface="ヒラギノ角ゴ Pro W3" charset="0"/>
                <a:cs typeface="Arial" charset="0"/>
              </a:rPr>
              <a:t>T5.1 </a:t>
            </a:r>
            <a:br>
              <a:rPr lang="en-US" sz="2800" b="1" dirty="0">
                <a:solidFill>
                  <a:srgbClr val="1F497D"/>
                </a:solidFill>
                <a:latin typeface="Calibri" charset="0"/>
                <a:ea typeface="ヒラギノ角ゴ Pro W3" charset="0"/>
                <a:cs typeface="Arial" charset="0"/>
              </a:rPr>
            </a:br>
            <a:r>
              <a:rPr lang="en-US" sz="2800" b="1" dirty="0">
                <a:solidFill>
                  <a:schemeClr val="tx2"/>
                </a:solidFill>
              </a:rPr>
              <a:t>Deployment and operation of the West-Life-VRE portal</a:t>
            </a:r>
            <a:r>
              <a:rPr lang="en-US" sz="2800" b="1" dirty="0">
                <a:solidFill>
                  <a:srgbClr val="1F497D"/>
                </a:solidFill>
                <a:latin typeface="Calibri" charset="0"/>
                <a:ea typeface="ヒラギノ角ゴ Pro W3" charset="0"/>
                <a:cs typeface="Arial" charset="0"/>
              </a:rPr>
              <a:t> </a:t>
            </a:r>
          </a:p>
        </p:txBody>
      </p:sp>
      <p:sp>
        <p:nvSpPr>
          <p:cNvPr id="2" name="Content Placeholder 1"/>
          <p:cNvSpPr>
            <a:spLocks noGrp="1"/>
          </p:cNvSpPr>
          <p:nvPr>
            <p:ph idx="1"/>
          </p:nvPr>
        </p:nvSpPr>
        <p:spPr>
          <a:xfrm>
            <a:off x="457200" y="1357132"/>
            <a:ext cx="4258816" cy="4525963"/>
          </a:xfrm>
        </p:spPr>
        <p:txBody>
          <a:bodyPr/>
          <a:lstStyle/>
          <a:p>
            <a:r>
              <a:rPr lang="en-US" sz="2400" b="1" dirty="0">
                <a:solidFill>
                  <a:schemeClr val="tx2"/>
                </a:solidFill>
              </a:rPr>
              <a:t>D5.6 Virtual machines </a:t>
            </a:r>
          </a:p>
          <a:p>
            <a:r>
              <a:rPr lang="en-US" sz="2400" b="1" dirty="0">
                <a:solidFill>
                  <a:schemeClr val="tx2"/>
                </a:solidFill>
              </a:rPr>
              <a:t>West-Life VM – usage of </a:t>
            </a:r>
            <a:r>
              <a:rPr lang="en-US" sz="2400" b="1" dirty="0" err="1">
                <a:solidFill>
                  <a:schemeClr val="tx2"/>
                </a:solidFill>
              </a:rPr>
              <a:t>CernVM</a:t>
            </a:r>
            <a:r>
              <a:rPr lang="en-US" sz="2400" b="1" dirty="0">
                <a:solidFill>
                  <a:schemeClr val="tx2"/>
                </a:solidFill>
              </a:rPr>
              <a:t> technology</a:t>
            </a:r>
          </a:p>
          <a:p>
            <a:pPr lvl="1"/>
            <a:r>
              <a:rPr lang="en-US" sz="1600" b="1" dirty="0">
                <a:solidFill>
                  <a:schemeClr val="tx2"/>
                </a:solidFill>
              </a:rPr>
              <a:t>Minimalistic </a:t>
            </a:r>
            <a:r>
              <a:rPr lang="en-US" sz="1600" b="1" dirty="0" err="1">
                <a:solidFill>
                  <a:schemeClr val="tx2"/>
                </a:solidFill>
              </a:rPr>
              <a:t>CernVM</a:t>
            </a:r>
            <a:r>
              <a:rPr lang="en-US" sz="1600" b="1" dirty="0">
                <a:solidFill>
                  <a:schemeClr val="tx2"/>
                </a:solidFill>
              </a:rPr>
              <a:t> 4.0 image</a:t>
            </a:r>
          </a:p>
          <a:p>
            <a:pPr lvl="1"/>
            <a:r>
              <a:rPr lang="en-US" sz="1600" b="1" dirty="0">
                <a:solidFill>
                  <a:schemeClr val="tx2"/>
                </a:solidFill>
              </a:rPr>
              <a:t>(18 MB)</a:t>
            </a:r>
          </a:p>
          <a:p>
            <a:pPr lvl="1"/>
            <a:r>
              <a:rPr lang="en-US" sz="1600" b="1" dirty="0">
                <a:solidFill>
                  <a:schemeClr val="tx2"/>
                </a:solidFill>
              </a:rPr>
              <a:t>Operating system (Scientific Linux 7.x) and all software available via </a:t>
            </a:r>
            <a:r>
              <a:rPr lang="en-US" sz="1600" b="1" dirty="0" err="1">
                <a:solidFill>
                  <a:schemeClr val="tx2"/>
                </a:solidFill>
              </a:rPr>
              <a:t>cernvmfs</a:t>
            </a:r>
            <a:endParaRPr lang="en-US" sz="1600" b="1" dirty="0">
              <a:solidFill>
                <a:schemeClr val="tx2"/>
              </a:solidFill>
            </a:endParaRPr>
          </a:p>
          <a:p>
            <a:pPr marL="457200" lvl="1" indent="0">
              <a:buNone/>
            </a:pPr>
            <a:r>
              <a:rPr lang="en-US" sz="1600" b="1" dirty="0">
                <a:solidFill>
                  <a:schemeClr val="tx2"/>
                </a:solidFill>
              </a:rPr>
              <a:t>/</a:t>
            </a:r>
            <a:r>
              <a:rPr lang="en-US" sz="1600" b="1" dirty="0" err="1">
                <a:solidFill>
                  <a:schemeClr val="tx2"/>
                </a:solidFill>
              </a:rPr>
              <a:t>cvmfs</a:t>
            </a:r>
            <a:r>
              <a:rPr lang="en-US" sz="1600" b="1" dirty="0">
                <a:solidFill>
                  <a:schemeClr val="tx2"/>
                </a:solidFill>
              </a:rPr>
              <a:t>/west-life.egi.eu/software</a:t>
            </a:r>
          </a:p>
          <a:p>
            <a:pPr marL="457200" lvl="1" indent="0">
              <a:buNone/>
            </a:pPr>
            <a:r>
              <a:rPr lang="en-US" sz="1600" b="1" dirty="0">
                <a:solidFill>
                  <a:schemeClr val="tx2"/>
                </a:solidFill>
              </a:rPr>
              <a:t>/</a:t>
            </a:r>
            <a:r>
              <a:rPr lang="en-US" sz="1600" b="1" dirty="0" err="1">
                <a:solidFill>
                  <a:schemeClr val="tx2"/>
                </a:solidFill>
              </a:rPr>
              <a:t>cvmfs</a:t>
            </a:r>
            <a:r>
              <a:rPr lang="en-US" sz="1600" b="1" dirty="0">
                <a:solidFill>
                  <a:schemeClr val="tx2"/>
                </a:solidFill>
              </a:rPr>
              <a:t>/wenmr.egi.eu/</a:t>
            </a:r>
          </a:p>
          <a:p>
            <a:pPr marL="457200" lvl="1" indent="0">
              <a:buNone/>
            </a:pPr>
            <a:r>
              <a:rPr lang="en-US" sz="1600" b="1" dirty="0">
                <a:solidFill>
                  <a:schemeClr val="tx2"/>
                </a:solidFill>
              </a:rPr>
              <a:t>…</a:t>
            </a:r>
          </a:p>
          <a:p>
            <a:pPr lvl="1"/>
            <a:r>
              <a:rPr lang="en-US" sz="1600" b="1" dirty="0">
                <a:solidFill>
                  <a:schemeClr val="tx2"/>
                </a:solidFill>
              </a:rPr>
              <a:t>Software is downloaded, cached transparently on request</a:t>
            </a:r>
          </a:p>
          <a:p>
            <a:pPr lvl="1"/>
            <a:r>
              <a:rPr lang="en-US" sz="1600" b="1" dirty="0">
                <a:solidFill>
                  <a:schemeClr val="tx2"/>
                </a:solidFill>
              </a:rPr>
              <a:t>CCP4, SCIPION, WENMR</a:t>
            </a:r>
          </a:p>
          <a:p>
            <a:pPr lvl="1"/>
            <a:r>
              <a:rPr lang="en-US" sz="1600" b="1" dirty="0">
                <a:solidFill>
                  <a:schemeClr val="tx2"/>
                </a:solidFill>
              </a:rPr>
              <a:t>West-Life Virtual Folder, Repository,…</a:t>
            </a:r>
          </a:p>
          <a:p>
            <a:pPr marL="457200" lvl="1" indent="0">
              <a:buNone/>
            </a:pPr>
            <a:endParaRPr lang="en-US" sz="1600" dirty="0">
              <a:solidFill>
                <a:schemeClr val="tx2"/>
              </a:solidFill>
            </a:endParaRPr>
          </a:p>
        </p:txBody>
      </p:sp>
      <p:sp>
        <p:nvSpPr>
          <p:cNvPr id="4" name="TextBox 3"/>
          <p:cNvSpPr txBox="1"/>
          <p:nvPr/>
        </p:nvSpPr>
        <p:spPr>
          <a:xfrm>
            <a:off x="2110239" y="6075270"/>
            <a:ext cx="4923527" cy="523220"/>
          </a:xfrm>
          <a:prstGeom prst="rect">
            <a:avLst/>
          </a:prstGeom>
          <a:noFill/>
        </p:spPr>
        <p:txBody>
          <a:bodyPr wrap="none" rtlCol="0">
            <a:spAutoFit/>
          </a:bodyPr>
          <a:lstStyle/>
          <a:p>
            <a:pPr algn="ctr"/>
            <a:r>
              <a:rPr lang="en-US" sz="1400" b="1" dirty="0">
                <a:solidFill>
                  <a:schemeClr val="tx2"/>
                </a:solidFill>
                <a:latin typeface="Calibri" charset="0"/>
                <a:ea typeface="Calibri" charset="0"/>
                <a:cs typeface="Calibri" charset="0"/>
              </a:rPr>
              <a:t>Already used for several workshops </a:t>
            </a:r>
          </a:p>
          <a:p>
            <a:pPr algn="ctr"/>
            <a:r>
              <a:rPr lang="en-US" sz="1400" b="1" dirty="0">
                <a:solidFill>
                  <a:schemeClr val="tx2"/>
                </a:solidFill>
                <a:latin typeface="Calibri" charset="0"/>
                <a:ea typeface="Calibri" charset="0"/>
                <a:cs typeface="Calibri" charset="0"/>
              </a:rPr>
              <a:t>(INSTRUCT Utrecht Apr. 2016; </a:t>
            </a:r>
            <a:r>
              <a:rPr lang="en-US" sz="1400" b="1" dirty="0" err="1">
                <a:solidFill>
                  <a:schemeClr val="tx2"/>
                </a:solidFill>
                <a:latin typeface="Calibri" charset="0"/>
                <a:ea typeface="Calibri" charset="0"/>
                <a:cs typeface="Calibri" charset="0"/>
              </a:rPr>
              <a:t>NeCEN</a:t>
            </a:r>
            <a:r>
              <a:rPr lang="en-US" sz="1400" b="1" dirty="0">
                <a:solidFill>
                  <a:schemeClr val="tx2"/>
                </a:solidFill>
                <a:latin typeface="Calibri" charset="0"/>
                <a:ea typeface="Calibri" charset="0"/>
                <a:cs typeface="Calibri" charset="0"/>
              </a:rPr>
              <a:t>, Leiden, ISCG2017, Taipei)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340768"/>
            <a:ext cx="4291746" cy="4084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493276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a:solidFill>
                  <a:srgbClr val="1F497D"/>
                </a:solidFill>
                <a:latin typeface="Calibri" charset="0"/>
                <a:ea typeface="ヒラギノ角ゴ Pro W3" charset="0"/>
                <a:cs typeface="Arial" charset="0"/>
              </a:rPr>
              <a:t>T5.1 </a:t>
            </a:r>
            <a:br>
              <a:rPr lang="en-US" sz="2800" b="1" dirty="0">
                <a:solidFill>
                  <a:srgbClr val="1F497D"/>
                </a:solidFill>
                <a:latin typeface="Calibri" charset="0"/>
                <a:ea typeface="ヒラギノ角ゴ Pro W3" charset="0"/>
                <a:cs typeface="Arial" charset="0"/>
              </a:rPr>
            </a:br>
            <a:r>
              <a:rPr lang="en-US" sz="2800" b="1" dirty="0">
                <a:solidFill>
                  <a:schemeClr val="tx2"/>
                </a:solidFill>
              </a:rPr>
              <a:t>Deployment and operation of the West-Life-VRE portal</a:t>
            </a:r>
            <a:r>
              <a:rPr lang="en-US" sz="2800" b="1" dirty="0">
                <a:solidFill>
                  <a:srgbClr val="1F497D"/>
                </a:solidFill>
                <a:latin typeface="Calibri" charset="0"/>
                <a:ea typeface="ヒラギノ角ゴ Pro W3" charset="0"/>
                <a:cs typeface="Arial" charset="0"/>
              </a:rPr>
              <a:t> </a:t>
            </a:r>
          </a:p>
        </p:txBody>
      </p:sp>
      <p:sp>
        <p:nvSpPr>
          <p:cNvPr id="2" name="Content Placeholder 1"/>
          <p:cNvSpPr>
            <a:spLocks noGrp="1"/>
          </p:cNvSpPr>
          <p:nvPr>
            <p:ph idx="1"/>
          </p:nvPr>
        </p:nvSpPr>
        <p:spPr>
          <a:xfrm>
            <a:off x="539552" y="1340768"/>
            <a:ext cx="8229600" cy="4525963"/>
          </a:xfrm>
        </p:spPr>
        <p:txBody>
          <a:bodyPr/>
          <a:lstStyle/>
          <a:p>
            <a:r>
              <a:rPr lang="en-US" sz="2400" b="1" dirty="0">
                <a:solidFill>
                  <a:schemeClr val="tx2"/>
                </a:solidFill>
              </a:rPr>
              <a:t>Virtual folder portal  (SSO via ARIA)</a:t>
            </a:r>
            <a:r>
              <a:rPr lang="en-US" sz="2400" dirty="0">
                <a:solidFill>
                  <a:schemeClr val="tx2"/>
                </a:solidFill>
              </a:rPr>
              <a:t> </a:t>
            </a:r>
            <a:r>
              <a:rPr lang="mr-IN" sz="2400" dirty="0">
                <a:solidFill>
                  <a:schemeClr val="tx2"/>
                </a:solidFill>
              </a:rPr>
              <a:t>–</a:t>
            </a:r>
            <a:r>
              <a:rPr lang="en-US" sz="2400" dirty="0">
                <a:solidFill>
                  <a:schemeClr val="tx2"/>
                </a:solidFill>
              </a:rPr>
              <a:t> current support for B2DROP, Dropbox, </a:t>
            </a:r>
            <a:r>
              <a:rPr lang="en-US" sz="2400" dirty="0" err="1">
                <a:solidFill>
                  <a:schemeClr val="tx2"/>
                </a:solidFill>
              </a:rPr>
              <a:t>WebDav</a:t>
            </a:r>
            <a:r>
              <a:rPr lang="en-US" sz="2400" dirty="0">
                <a:solidFill>
                  <a:schemeClr val="tx2"/>
                </a:solidFill>
              </a:rPr>
              <a:t> services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261" y="2202497"/>
            <a:ext cx="6939486" cy="280831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546" y="2351925"/>
            <a:ext cx="5219191" cy="2764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547" y="5221260"/>
            <a:ext cx="5219191" cy="1447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521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T5.2 - </a:t>
            </a:r>
            <a:r>
              <a:rPr lang="en-US" sz="3200" b="1" dirty="0">
                <a:solidFill>
                  <a:schemeClr val="tx2"/>
                </a:solidFill>
              </a:rPr>
              <a:t>Knowledge and support center</a:t>
            </a:r>
            <a:endParaRPr lang="en-US" sz="3200" b="1" dirty="0">
              <a:solidFill>
                <a:srgbClr val="1F497D"/>
              </a:solidFill>
              <a:latin typeface="Calibri" charset="0"/>
              <a:ea typeface="ヒラギノ角ゴ Pro W3" charset="0"/>
              <a:cs typeface="Arial" charset="0"/>
            </a:endParaRPr>
          </a:p>
        </p:txBody>
      </p:sp>
      <p:sp>
        <p:nvSpPr>
          <p:cNvPr id="2" name="Content Placeholder 1"/>
          <p:cNvSpPr>
            <a:spLocks noGrp="1"/>
          </p:cNvSpPr>
          <p:nvPr>
            <p:ph idx="1"/>
          </p:nvPr>
        </p:nvSpPr>
        <p:spPr>
          <a:xfrm>
            <a:off x="457200" y="1417638"/>
            <a:ext cx="8229600" cy="4525963"/>
          </a:xfrm>
        </p:spPr>
        <p:txBody>
          <a:bodyPr/>
          <a:lstStyle/>
          <a:p>
            <a:r>
              <a:rPr lang="en-US" sz="2600" b="1" dirty="0">
                <a:solidFill>
                  <a:schemeClr val="tx2"/>
                </a:solidFill>
              </a:rPr>
              <a:t>The portal integrates both internal forum functionalities </a:t>
            </a:r>
            <a:r>
              <a:rPr lang="en-US" sz="2600" dirty="0">
                <a:solidFill>
                  <a:schemeClr val="tx2"/>
                </a:solidFill>
              </a:rPr>
              <a:t>(a very recent development </a:t>
            </a:r>
            <a:r>
              <a:rPr lang="mr-IN" sz="2600" dirty="0">
                <a:solidFill>
                  <a:schemeClr val="tx2"/>
                </a:solidFill>
              </a:rPr>
              <a:t>–</a:t>
            </a:r>
            <a:r>
              <a:rPr lang="en-US" sz="2600" dirty="0">
                <a:solidFill>
                  <a:schemeClr val="tx2"/>
                </a:solidFill>
              </a:rPr>
              <a:t> no usage stats) </a:t>
            </a:r>
            <a:r>
              <a:rPr lang="en-US" sz="2600" b="1" dirty="0">
                <a:solidFill>
                  <a:schemeClr val="tx2"/>
                </a:solidFill>
              </a:rPr>
              <a:t>and links to external forums in use</a:t>
            </a:r>
            <a:endParaRPr lang="en-US" sz="2600" dirty="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749" y="2748725"/>
            <a:ext cx="6354501" cy="3562131"/>
          </a:xfrm>
          <a:prstGeom prst="rect">
            <a:avLst/>
          </a:prstGeom>
        </p:spPr>
      </p:pic>
    </p:spTree>
    <p:extLst>
      <p:ext uri="{BB962C8B-B14F-4D97-AF65-F5344CB8AC3E}">
        <p14:creationId xmlns:p14="http://schemas.microsoft.com/office/powerpoint/2010/main" val="1264117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T5.2 - </a:t>
            </a:r>
            <a:r>
              <a:rPr lang="en-US" sz="3200" b="1" dirty="0">
                <a:solidFill>
                  <a:schemeClr val="tx2"/>
                </a:solidFill>
              </a:rPr>
              <a:t>Knowledge and support center</a:t>
            </a:r>
            <a:endParaRPr lang="en-US" sz="3200" b="1" dirty="0">
              <a:solidFill>
                <a:srgbClr val="1F497D"/>
              </a:solidFill>
              <a:latin typeface="Calibri" charset="0"/>
              <a:ea typeface="ヒラギノ角ゴ Pro W3" charset="0"/>
              <a:cs typeface="Arial" charset="0"/>
            </a:endParaRPr>
          </a:p>
        </p:txBody>
      </p:sp>
      <p:sp>
        <p:nvSpPr>
          <p:cNvPr id="2" name="Content Placeholder 1"/>
          <p:cNvSpPr>
            <a:spLocks noGrp="1"/>
          </p:cNvSpPr>
          <p:nvPr>
            <p:ph idx="1"/>
          </p:nvPr>
        </p:nvSpPr>
        <p:spPr>
          <a:xfrm>
            <a:off x="457200" y="1417638"/>
            <a:ext cx="8229600" cy="4525963"/>
          </a:xfrm>
        </p:spPr>
        <p:txBody>
          <a:bodyPr/>
          <a:lstStyle/>
          <a:p>
            <a:r>
              <a:rPr lang="en-US" sz="2800" b="1" dirty="0">
                <a:solidFill>
                  <a:schemeClr val="tx2"/>
                </a:solidFill>
              </a:rPr>
              <a:t>HADDOCK forum in collaboration with the </a:t>
            </a:r>
            <a:r>
              <a:rPr lang="en-US" sz="2800" b="1" dirty="0" err="1">
                <a:solidFill>
                  <a:schemeClr val="tx2"/>
                </a:solidFill>
              </a:rPr>
              <a:t>BioExcel</a:t>
            </a:r>
            <a:r>
              <a:rPr lang="en-US" sz="2800" b="1" dirty="0">
                <a:solidFill>
                  <a:schemeClr val="tx2"/>
                </a:solidFill>
              </a:rPr>
              <a:t> </a:t>
            </a:r>
            <a:r>
              <a:rPr lang="en-US" sz="2800" b="1" dirty="0" err="1">
                <a:solidFill>
                  <a:schemeClr val="tx2"/>
                </a:solidFill>
              </a:rPr>
              <a:t>CoE</a:t>
            </a:r>
            <a:r>
              <a:rPr lang="en-US" sz="2800" dirty="0">
                <a:solidFill>
                  <a:schemeClr val="tx2"/>
                </a:solidFill>
              </a:rPr>
              <a:t> (</a:t>
            </a:r>
            <a:r>
              <a:rPr lang="en-US" sz="2800" dirty="0" err="1">
                <a:solidFill>
                  <a:schemeClr val="tx2"/>
                </a:solidFill>
              </a:rPr>
              <a:t>ask.bioexcel.eu</a:t>
            </a:r>
            <a:r>
              <a:rPr lang="en-US" sz="2800" dirty="0">
                <a:solidFill>
                  <a:schemeClr val="tx2"/>
                </a:solidFill>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815" y="2448952"/>
            <a:ext cx="6391918" cy="4233524"/>
          </a:xfrm>
          <a:prstGeom prst="rect">
            <a:avLst/>
          </a:prstGeom>
        </p:spPr>
      </p:pic>
    </p:spTree>
    <p:extLst>
      <p:ext uri="{BB962C8B-B14F-4D97-AF65-F5344CB8AC3E}">
        <p14:creationId xmlns:p14="http://schemas.microsoft.com/office/powerpoint/2010/main" val="440986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T5.2 - </a:t>
            </a:r>
            <a:r>
              <a:rPr lang="en-US" sz="3200" b="1" dirty="0">
                <a:solidFill>
                  <a:schemeClr val="tx2"/>
                </a:solidFill>
              </a:rPr>
              <a:t>Knowledge and support center</a:t>
            </a:r>
            <a:endParaRPr lang="en-US" sz="3200" b="1" dirty="0">
              <a:solidFill>
                <a:srgbClr val="1F497D"/>
              </a:solidFill>
              <a:latin typeface="Calibri" charset="0"/>
              <a:ea typeface="ヒラギノ角ゴ Pro W3" charset="0"/>
              <a:cs typeface="Arial" charset="0"/>
            </a:endParaRPr>
          </a:p>
        </p:txBody>
      </p:sp>
      <p:sp>
        <p:nvSpPr>
          <p:cNvPr id="2" name="Content Placeholder 1"/>
          <p:cNvSpPr>
            <a:spLocks noGrp="1"/>
          </p:cNvSpPr>
          <p:nvPr>
            <p:ph idx="1"/>
          </p:nvPr>
        </p:nvSpPr>
        <p:spPr>
          <a:xfrm>
            <a:off x="457200" y="1417638"/>
            <a:ext cx="8229600" cy="4525963"/>
          </a:xfrm>
        </p:spPr>
        <p:txBody>
          <a:bodyPr/>
          <a:lstStyle/>
          <a:p>
            <a:r>
              <a:rPr lang="en-US" sz="2800" b="1" dirty="0">
                <a:solidFill>
                  <a:schemeClr val="tx2"/>
                </a:solidFill>
              </a:rPr>
              <a:t>For any e-infra related requests (e.g. grid or cloud-related) we use the GGUS portal</a:t>
            </a:r>
            <a:endParaRPr lang="en-US" sz="2800" dirty="0">
              <a:solidFill>
                <a:schemeClr val="tx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216" y="2425916"/>
            <a:ext cx="6368078" cy="3517685"/>
          </a:xfrm>
          <a:prstGeom prst="rect">
            <a:avLst/>
          </a:prstGeom>
        </p:spPr>
      </p:pic>
      <p:sp>
        <p:nvSpPr>
          <p:cNvPr id="7" name="TextBox 6"/>
          <p:cNvSpPr txBox="1"/>
          <p:nvPr/>
        </p:nvSpPr>
        <p:spPr>
          <a:xfrm>
            <a:off x="2626636" y="6206106"/>
            <a:ext cx="5642658" cy="368691"/>
          </a:xfrm>
          <a:prstGeom prst="rect">
            <a:avLst/>
          </a:prstGeom>
          <a:noFill/>
        </p:spPr>
        <p:txBody>
          <a:bodyPr wrap="square" rtlCol="0">
            <a:spAutoFit/>
          </a:bodyPr>
          <a:lstStyle/>
          <a:p>
            <a:pPr algn="ctr">
              <a:lnSpc>
                <a:spcPct val="110000"/>
              </a:lnSpc>
            </a:pPr>
            <a:r>
              <a:rPr lang="en-US" sz="1800" b="1" dirty="0">
                <a:solidFill>
                  <a:schemeClr val="tx2"/>
                </a:solidFill>
                <a:latin typeface="Verdana" charset="0"/>
                <a:ea typeface="Verdana" charset="0"/>
                <a:cs typeface="Verdana" charset="0"/>
              </a:rPr>
              <a:t>56 tickets handled in the 1</a:t>
            </a:r>
            <a:r>
              <a:rPr lang="en-US" sz="1800" b="1" baseline="30000" dirty="0">
                <a:solidFill>
                  <a:schemeClr val="tx2"/>
                </a:solidFill>
                <a:latin typeface="Verdana" charset="0"/>
                <a:ea typeface="Verdana" charset="0"/>
                <a:cs typeface="Verdana" charset="0"/>
              </a:rPr>
              <a:t>st</a:t>
            </a:r>
            <a:r>
              <a:rPr lang="en-US" sz="1800" b="1" dirty="0">
                <a:solidFill>
                  <a:schemeClr val="tx2"/>
                </a:solidFill>
                <a:latin typeface="Verdana" charset="0"/>
                <a:ea typeface="Verdana" charset="0"/>
                <a:cs typeface="Verdana" charset="0"/>
              </a:rPr>
              <a:t> year</a:t>
            </a:r>
          </a:p>
        </p:txBody>
      </p:sp>
    </p:spTree>
    <p:extLst>
      <p:ext uri="{BB962C8B-B14F-4D97-AF65-F5344CB8AC3E}">
        <p14:creationId xmlns:p14="http://schemas.microsoft.com/office/powerpoint/2010/main" val="1941021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T5.2 - </a:t>
            </a:r>
            <a:r>
              <a:rPr lang="en-US" sz="3200" b="1" dirty="0">
                <a:solidFill>
                  <a:schemeClr val="tx2"/>
                </a:solidFill>
              </a:rPr>
              <a:t>Knowledge and support center</a:t>
            </a:r>
            <a:endParaRPr lang="en-US" sz="3200" b="1" dirty="0">
              <a:solidFill>
                <a:srgbClr val="1F497D"/>
              </a:solidFill>
              <a:latin typeface="Calibri" charset="0"/>
              <a:ea typeface="ヒラギノ角ゴ Pro W3" charset="0"/>
              <a:cs typeface="Arial" charset="0"/>
            </a:endParaRPr>
          </a:p>
        </p:txBody>
      </p:sp>
      <p:sp>
        <p:nvSpPr>
          <p:cNvPr id="2" name="Content Placeholder 1"/>
          <p:cNvSpPr>
            <a:spLocks noGrp="1"/>
          </p:cNvSpPr>
          <p:nvPr>
            <p:ph idx="1"/>
          </p:nvPr>
        </p:nvSpPr>
        <p:spPr>
          <a:xfrm>
            <a:off x="457200" y="1417638"/>
            <a:ext cx="3084653" cy="4525963"/>
          </a:xfrm>
        </p:spPr>
        <p:txBody>
          <a:bodyPr/>
          <a:lstStyle/>
          <a:p>
            <a:r>
              <a:rPr lang="en-US" sz="2800" b="1" dirty="0">
                <a:solidFill>
                  <a:schemeClr val="tx2"/>
                </a:solidFill>
              </a:rPr>
              <a:t>Various online tutorials aggregated in the support center</a:t>
            </a:r>
            <a:endParaRPr lang="en-US" sz="2800" dirty="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2326" y="1193244"/>
            <a:ext cx="5306992" cy="5536670"/>
          </a:xfrm>
          <a:prstGeom prst="rect">
            <a:avLst/>
          </a:prstGeom>
        </p:spPr>
      </p:pic>
    </p:spTree>
    <p:extLst>
      <p:ext uri="{BB962C8B-B14F-4D97-AF65-F5344CB8AC3E}">
        <p14:creationId xmlns:p14="http://schemas.microsoft.com/office/powerpoint/2010/main" val="5831836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0"/>
              </a:spcBef>
            </a:pPr>
            <a:r>
              <a:rPr lang="en-US" sz="2800" b="1" dirty="0">
                <a:solidFill>
                  <a:schemeClr val="tx2"/>
                </a:solidFill>
              </a:rPr>
              <a:t>Three new portals added in 2017:</a:t>
            </a:r>
          </a:p>
          <a:p>
            <a:pPr lvl="1">
              <a:lnSpc>
                <a:spcPct val="120000"/>
              </a:lnSpc>
              <a:spcBef>
                <a:spcPts val="0"/>
              </a:spcBef>
            </a:pPr>
            <a:r>
              <a:rPr lang="en-US" sz="2400" b="1" dirty="0" err="1">
                <a:solidFill>
                  <a:schemeClr val="tx2"/>
                </a:solidFill>
              </a:rPr>
              <a:t>SpotON</a:t>
            </a:r>
            <a:r>
              <a:rPr lang="en-US" sz="2400" b="1" dirty="0">
                <a:solidFill>
                  <a:schemeClr val="tx2"/>
                </a:solidFill>
              </a:rPr>
              <a:t>: </a:t>
            </a:r>
            <a:r>
              <a:rPr lang="en-US" sz="2400" dirty="0">
                <a:solidFill>
                  <a:schemeClr val="tx2"/>
                </a:solidFill>
              </a:rPr>
              <a:t>prediction of hot-spot residues in protein complexes</a:t>
            </a:r>
          </a:p>
        </p:txBody>
      </p:sp>
      <p:sp>
        <p:nvSpPr>
          <p:cNvPr id="6" name="Title 11"/>
          <p:cNvSpPr>
            <a:spLocks noGrp="1"/>
          </p:cNvSpPr>
          <p:nvPr>
            <p:ph type="title"/>
          </p:nvPr>
        </p:nvSpPr>
        <p:spPr>
          <a:xfrm>
            <a:off x="457200" y="274638"/>
            <a:ext cx="8229600"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a:solidFill>
                  <a:srgbClr val="1F497D"/>
                </a:solidFill>
                <a:latin typeface="Calibri" charset="0"/>
                <a:ea typeface="ヒラギノ角ゴ Pro W3" charset="0"/>
                <a:cs typeface="Arial" charset="0"/>
              </a:rPr>
              <a:t>T5.3 </a:t>
            </a:r>
            <a:br>
              <a:rPr lang="en-US" sz="2800" b="1">
                <a:solidFill>
                  <a:srgbClr val="1F497D"/>
                </a:solidFill>
                <a:latin typeface="Calibri" charset="0"/>
                <a:ea typeface="ヒラギノ角ゴ Pro W3" charset="0"/>
                <a:cs typeface="Arial" charset="0"/>
              </a:rPr>
            </a:br>
            <a:r>
              <a:rPr lang="en-US" sz="2800" b="1">
                <a:solidFill>
                  <a:schemeClr val="tx2"/>
                </a:solidFill>
              </a:rPr>
              <a:t>Development and integration of new service portals</a:t>
            </a:r>
            <a:endParaRPr lang="en-US" sz="2800" b="1" dirty="0">
              <a:solidFill>
                <a:srgbClr val="1F497D"/>
              </a:solidFill>
              <a:latin typeface="Calibri" charset="0"/>
              <a:ea typeface="ヒラギノ角ゴ Pro W3" charset="0"/>
              <a:cs typeface="Arial" charset="0"/>
            </a:endParaRPr>
          </a:p>
        </p:txBody>
      </p:sp>
      <p:pic>
        <p:nvPicPr>
          <p:cNvPr id="4" name="Picture 3">
            <a:extLst>
              <a:ext uri="{FF2B5EF4-FFF2-40B4-BE49-F238E27FC236}">
                <a16:creationId xmlns:a16="http://schemas.microsoft.com/office/drawing/2014/main" id="{079354C5-3C6E-0947-A246-DE64EEAB6B5B}"/>
              </a:ext>
            </a:extLst>
          </p:cNvPr>
          <p:cNvPicPr>
            <a:picLocks noChangeAspect="1"/>
          </p:cNvPicPr>
          <p:nvPr/>
        </p:nvPicPr>
        <p:blipFill>
          <a:blip r:embed="rId2"/>
          <a:stretch>
            <a:fillRect/>
          </a:stretch>
        </p:blipFill>
        <p:spPr>
          <a:xfrm>
            <a:off x="2950464" y="2843200"/>
            <a:ext cx="5535168" cy="328296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9B4C1F4-EEC8-2A49-8C6B-12A509A52B76}"/>
              </a:ext>
            </a:extLst>
          </p:cNvPr>
          <p:cNvSpPr/>
          <p:nvPr/>
        </p:nvSpPr>
        <p:spPr>
          <a:xfrm>
            <a:off x="3233928" y="6308725"/>
            <a:ext cx="4968240" cy="400110"/>
          </a:xfrm>
          <a:prstGeom prst="rect">
            <a:avLst/>
          </a:prstGeom>
        </p:spPr>
        <p:txBody>
          <a:bodyPr wrap="square">
            <a:spAutoFit/>
          </a:bodyPr>
          <a:lstStyle/>
          <a:p>
            <a:r>
              <a:rPr lang="en-US" sz="2000" dirty="0">
                <a:solidFill>
                  <a:schemeClr val="tx2"/>
                </a:solidFill>
                <a:latin typeface="Calibri" panose="020F0502020204030204" pitchFamily="34" charset="0"/>
                <a:cs typeface="Calibri" panose="020F0502020204030204" pitchFamily="34" charset="0"/>
              </a:rPr>
              <a:t>https://</a:t>
            </a:r>
            <a:r>
              <a:rPr lang="en-US" sz="2000" dirty="0" err="1">
                <a:solidFill>
                  <a:schemeClr val="tx2"/>
                </a:solidFill>
                <a:latin typeface="Calibri" panose="020F0502020204030204" pitchFamily="34" charset="0"/>
                <a:cs typeface="Calibri" panose="020F0502020204030204" pitchFamily="34" charset="0"/>
              </a:rPr>
              <a:t>milou.science.uu.nl</a:t>
            </a:r>
            <a:r>
              <a:rPr lang="en-US" sz="2000" dirty="0">
                <a:solidFill>
                  <a:schemeClr val="tx2"/>
                </a:solidFill>
                <a:latin typeface="Calibri" panose="020F0502020204030204" pitchFamily="34" charset="0"/>
                <a:cs typeface="Calibri" panose="020F0502020204030204" pitchFamily="34" charset="0"/>
              </a:rPr>
              <a:t>/services/SPOTON</a:t>
            </a:r>
          </a:p>
        </p:txBody>
      </p:sp>
    </p:spTree>
    <p:extLst>
      <p:ext uri="{BB962C8B-B14F-4D97-AF65-F5344CB8AC3E}">
        <p14:creationId xmlns:p14="http://schemas.microsoft.com/office/powerpoint/2010/main" val="1287038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0"/>
              </a:spcBef>
            </a:pPr>
            <a:r>
              <a:rPr lang="en-US" sz="2800" b="1" dirty="0">
                <a:solidFill>
                  <a:schemeClr val="tx2"/>
                </a:solidFill>
              </a:rPr>
              <a:t>Three new portals added in 2017:</a:t>
            </a:r>
          </a:p>
          <a:p>
            <a:pPr lvl="1">
              <a:lnSpc>
                <a:spcPct val="120000"/>
              </a:lnSpc>
              <a:spcBef>
                <a:spcPts val="0"/>
              </a:spcBef>
            </a:pPr>
            <a:r>
              <a:rPr lang="en-US" sz="2400" b="1" dirty="0">
                <a:solidFill>
                  <a:schemeClr val="tx2"/>
                </a:solidFill>
              </a:rPr>
              <a:t>3DBionotes:</a:t>
            </a:r>
            <a:r>
              <a:rPr lang="en-US" sz="2400" dirty="0">
                <a:solidFill>
                  <a:schemeClr val="tx2"/>
                </a:solidFill>
              </a:rPr>
              <a:t> Web application to automatically annotate biochemical and biomedical information onto structural models </a:t>
            </a:r>
          </a:p>
        </p:txBody>
      </p:sp>
      <p:sp>
        <p:nvSpPr>
          <p:cNvPr id="6" name="Title 11"/>
          <p:cNvSpPr>
            <a:spLocks noGrp="1"/>
          </p:cNvSpPr>
          <p:nvPr>
            <p:ph type="title"/>
          </p:nvPr>
        </p:nvSpPr>
        <p:spPr>
          <a:xfrm>
            <a:off x="457200" y="274638"/>
            <a:ext cx="8229600"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a:solidFill>
                  <a:srgbClr val="1F497D"/>
                </a:solidFill>
                <a:latin typeface="Calibri" charset="0"/>
                <a:ea typeface="ヒラギノ角ゴ Pro W3" charset="0"/>
                <a:cs typeface="Arial" charset="0"/>
              </a:rPr>
              <a:t>T5.3 </a:t>
            </a:r>
            <a:br>
              <a:rPr lang="en-US" sz="2800" b="1">
                <a:solidFill>
                  <a:srgbClr val="1F497D"/>
                </a:solidFill>
                <a:latin typeface="Calibri" charset="0"/>
                <a:ea typeface="ヒラギノ角ゴ Pro W3" charset="0"/>
                <a:cs typeface="Arial" charset="0"/>
              </a:rPr>
            </a:br>
            <a:r>
              <a:rPr lang="en-US" sz="2800" b="1">
                <a:solidFill>
                  <a:schemeClr val="tx2"/>
                </a:solidFill>
              </a:rPr>
              <a:t>Development and integration of new service portals</a:t>
            </a:r>
            <a:endParaRPr lang="en-US" sz="2800" b="1" dirty="0">
              <a:solidFill>
                <a:srgbClr val="1F497D"/>
              </a:solidFill>
              <a:latin typeface="Calibri" charset="0"/>
              <a:ea typeface="ヒラギノ角ゴ Pro W3" charset="0"/>
              <a:cs typeface="Arial" charset="0"/>
            </a:endParaRPr>
          </a:p>
        </p:txBody>
      </p:sp>
      <p:pic>
        <p:nvPicPr>
          <p:cNvPr id="4" name="Picture 3">
            <a:extLst>
              <a:ext uri="{FF2B5EF4-FFF2-40B4-BE49-F238E27FC236}">
                <a16:creationId xmlns:a16="http://schemas.microsoft.com/office/drawing/2014/main" id="{3EBA2E14-37F8-2B4D-94FE-CE0D5A8D4108}"/>
              </a:ext>
            </a:extLst>
          </p:cNvPr>
          <p:cNvPicPr>
            <a:picLocks noChangeAspect="1"/>
          </p:cNvPicPr>
          <p:nvPr/>
        </p:nvPicPr>
        <p:blipFill>
          <a:blip r:embed="rId2"/>
          <a:stretch>
            <a:fillRect/>
          </a:stretch>
        </p:blipFill>
        <p:spPr>
          <a:xfrm>
            <a:off x="2812795" y="3050724"/>
            <a:ext cx="5488242" cy="3446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9197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0"/>
              </a:spcBef>
            </a:pPr>
            <a:r>
              <a:rPr lang="en-US" sz="2800" b="1" dirty="0">
                <a:solidFill>
                  <a:schemeClr val="tx2"/>
                </a:solidFill>
              </a:rPr>
              <a:t>Three new portals added in 2017:</a:t>
            </a:r>
          </a:p>
          <a:p>
            <a:pPr lvl="1">
              <a:lnSpc>
                <a:spcPct val="120000"/>
              </a:lnSpc>
              <a:spcBef>
                <a:spcPts val="0"/>
              </a:spcBef>
            </a:pPr>
            <a:r>
              <a:rPr lang="en-US" sz="2400" b="1" dirty="0" err="1">
                <a:solidFill>
                  <a:schemeClr val="tx2"/>
                </a:solidFill>
              </a:rPr>
              <a:t>DipCheck</a:t>
            </a:r>
            <a:r>
              <a:rPr lang="en-US" sz="2400" b="1" dirty="0">
                <a:solidFill>
                  <a:schemeClr val="tx2"/>
                </a:solidFill>
              </a:rPr>
              <a:t>:</a:t>
            </a:r>
            <a:r>
              <a:rPr lang="en-US" sz="2400" dirty="0">
                <a:solidFill>
                  <a:schemeClr val="tx2"/>
                </a:solidFill>
              </a:rPr>
              <a:t> A validation tool for the evaluation of protein backbone geometry </a:t>
            </a:r>
          </a:p>
        </p:txBody>
      </p:sp>
      <p:sp>
        <p:nvSpPr>
          <p:cNvPr id="6" name="Title 11"/>
          <p:cNvSpPr>
            <a:spLocks noGrp="1"/>
          </p:cNvSpPr>
          <p:nvPr>
            <p:ph type="title"/>
          </p:nvPr>
        </p:nvSpPr>
        <p:spPr>
          <a:xfrm>
            <a:off x="457200" y="274638"/>
            <a:ext cx="8229600"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a:solidFill>
                  <a:srgbClr val="1F497D"/>
                </a:solidFill>
                <a:latin typeface="Calibri" charset="0"/>
                <a:ea typeface="ヒラギノ角ゴ Pro W3" charset="0"/>
                <a:cs typeface="Arial" charset="0"/>
              </a:rPr>
              <a:t>T5.3 </a:t>
            </a:r>
            <a:br>
              <a:rPr lang="en-US" sz="2800" b="1">
                <a:solidFill>
                  <a:srgbClr val="1F497D"/>
                </a:solidFill>
                <a:latin typeface="Calibri" charset="0"/>
                <a:ea typeface="ヒラギノ角ゴ Pro W3" charset="0"/>
                <a:cs typeface="Arial" charset="0"/>
              </a:rPr>
            </a:br>
            <a:r>
              <a:rPr lang="en-US" sz="2800" b="1">
                <a:solidFill>
                  <a:schemeClr val="tx2"/>
                </a:solidFill>
              </a:rPr>
              <a:t>Development and integration of new service portals</a:t>
            </a:r>
            <a:endParaRPr lang="en-US" sz="2800" b="1" dirty="0">
              <a:solidFill>
                <a:srgbClr val="1F497D"/>
              </a:solidFill>
              <a:latin typeface="Calibri" charset="0"/>
              <a:ea typeface="ヒラギノ角ゴ Pro W3" charset="0"/>
              <a:cs typeface="Arial" charset="0"/>
            </a:endParaRPr>
          </a:p>
        </p:txBody>
      </p:sp>
      <p:pic>
        <p:nvPicPr>
          <p:cNvPr id="5" name="Picture 4">
            <a:extLst>
              <a:ext uri="{FF2B5EF4-FFF2-40B4-BE49-F238E27FC236}">
                <a16:creationId xmlns:a16="http://schemas.microsoft.com/office/drawing/2014/main" id="{5022BFF5-6016-BC43-A6B7-C3631B76C4DD}"/>
              </a:ext>
            </a:extLst>
          </p:cNvPr>
          <p:cNvPicPr>
            <a:picLocks noChangeAspect="1"/>
          </p:cNvPicPr>
          <p:nvPr/>
        </p:nvPicPr>
        <p:blipFill>
          <a:blip r:embed="rId2"/>
          <a:stretch>
            <a:fillRect/>
          </a:stretch>
        </p:blipFill>
        <p:spPr>
          <a:xfrm>
            <a:off x="2745913" y="3057449"/>
            <a:ext cx="5526549" cy="339732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9151A22-5B21-084E-8716-3FE74A1601DD}"/>
              </a:ext>
            </a:extLst>
          </p:cNvPr>
          <p:cNvSpPr txBox="1"/>
          <p:nvPr/>
        </p:nvSpPr>
        <p:spPr>
          <a:xfrm>
            <a:off x="457200" y="5597973"/>
            <a:ext cx="2143125" cy="461665"/>
          </a:xfrm>
          <a:prstGeom prst="rect">
            <a:avLst/>
          </a:prstGeom>
          <a:noFill/>
        </p:spPr>
        <p:txBody>
          <a:bodyPr wrap="square" rtlCol="0">
            <a:spAutoFit/>
          </a:bodyPr>
          <a:lstStyle/>
          <a:p>
            <a:r>
              <a:rPr lang="en-US" sz="1200" dirty="0">
                <a:solidFill>
                  <a:schemeClr val="tx2"/>
                </a:solidFill>
              </a:rPr>
              <a:t>Pereira J, </a:t>
            </a:r>
            <a:r>
              <a:rPr lang="en-US" sz="1200" dirty="0" err="1">
                <a:solidFill>
                  <a:schemeClr val="tx2"/>
                </a:solidFill>
              </a:rPr>
              <a:t>Lamzin</a:t>
            </a:r>
            <a:r>
              <a:rPr lang="en-US" sz="1200" dirty="0">
                <a:solidFill>
                  <a:schemeClr val="tx2"/>
                </a:solidFill>
              </a:rPr>
              <a:t> VS. </a:t>
            </a:r>
          </a:p>
          <a:p>
            <a:r>
              <a:rPr lang="en-US" sz="1200" dirty="0" err="1">
                <a:solidFill>
                  <a:schemeClr val="tx2"/>
                </a:solidFill>
              </a:rPr>
              <a:t>IUCrJ</a:t>
            </a:r>
            <a:r>
              <a:rPr lang="en-US" sz="1200" dirty="0">
                <a:solidFill>
                  <a:schemeClr val="tx2"/>
                </a:solidFill>
              </a:rPr>
              <a:t> (2017) 4, 657-670</a:t>
            </a:r>
          </a:p>
        </p:txBody>
      </p:sp>
    </p:spTree>
    <p:extLst>
      <p:ext uri="{BB962C8B-B14F-4D97-AF65-F5344CB8AC3E}">
        <p14:creationId xmlns:p14="http://schemas.microsoft.com/office/powerpoint/2010/main" val="3480093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West-Life services benefits to end users</a:t>
            </a:r>
          </a:p>
        </p:txBody>
      </p:sp>
      <p:sp>
        <p:nvSpPr>
          <p:cNvPr id="2" name="Content Placeholder 1"/>
          <p:cNvSpPr>
            <a:spLocks noGrp="1"/>
          </p:cNvSpPr>
          <p:nvPr>
            <p:ph idx="1"/>
          </p:nvPr>
        </p:nvSpPr>
        <p:spPr>
          <a:xfrm>
            <a:off x="563262" y="1493108"/>
            <a:ext cx="8017476" cy="4525963"/>
          </a:xfrm>
        </p:spPr>
        <p:txBody>
          <a:bodyPr/>
          <a:lstStyle/>
          <a:p>
            <a:r>
              <a:rPr lang="en-US" sz="2000" b="1" dirty="0">
                <a:solidFill>
                  <a:schemeClr val="tx2"/>
                </a:solidFill>
              </a:rPr>
              <a:t>Seamless and transparent access to compute e-Infrastructure (grid / cloud / storage), single-sign-on solutions/implementations (WP4)</a:t>
            </a:r>
          </a:p>
          <a:p>
            <a:endParaRPr lang="en-US" sz="800" b="1" dirty="0">
              <a:solidFill>
                <a:schemeClr val="tx2"/>
              </a:solidFill>
            </a:endParaRPr>
          </a:p>
          <a:p>
            <a:r>
              <a:rPr lang="en-US" sz="2000" b="1" dirty="0">
                <a:solidFill>
                  <a:schemeClr val="tx2"/>
                </a:solidFill>
              </a:rPr>
              <a:t>Access to user-friendly web portals that facilitates the use of complex software and workflows and guide the choices to be made and the interpretation of results (WP5)</a:t>
            </a:r>
          </a:p>
          <a:p>
            <a:endParaRPr lang="en-US" sz="800" b="1" dirty="0">
              <a:solidFill>
                <a:schemeClr val="tx2"/>
              </a:solidFill>
            </a:endParaRPr>
          </a:p>
          <a:p>
            <a:r>
              <a:rPr lang="en-US" sz="2000" b="1" dirty="0">
                <a:solidFill>
                  <a:schemeClr val="tx2"/>
                </a:solidFill>
              </a:rPr>
              <a:t>Aggregated access at a single location to documentation and tutorials (WP5)</a:t>
            </a:r>
          </a:p>
          <a:p>
            <a:endParaRPr lang="en-US" sz="800" b="1" dirty="0">
              <a:solidFill>
                <a:schemeClr val="tx2"/>
              </a:solidFill>
            </a:endParaRPr>
          </a:p>
          <a:p>
            <a:r>
              <a:rPr lang="en-US" sz="2000" b="1" dirty="0">
                <a:solidFill>
                  <a:schemeClr val="tx2"/>
                </a:solidFill>
              </a:rPr>
              <a:t>Support center (WP5)</a:t>
            </a:r>
          </a:p>
          <a:p>
            <a:endParaRPr lang="en-US" sz="800" b="1" dirty="0">
              <a:solidFill>
                <a:schemeClr val="tx2"/>
              </a:solidFill>
            </a:endParaRPr>
          </a:p>
          <a:p>
            <a:r>
              <a:rPr lang="en-US" sz="2000" b="1" dirty="0">
                <a:solidFill>
                  <a:schemeClr val="tx2"/>
                </a:solidFill>
              </a:rPr>
              <a:t>Aggregated access to their data via the virtual folder mechanism (WP5/6)</a:t>
            </a:r>
            <a:endParaRPr lang="en-US" sz="2000" dirty="0">
              <a:solidFill>
                <a:schemeClr val="tx2"/>
              </a:solidFill>
            </a:endParaRPr>
          </a:p>
          <a:p>
            <a:endParaRPr lang="en-US" sz="800" b="1" dirty="0">
              <a:solidFill>
                <a:schemeClr val="tx2"/>
              </a:solidFill>
            </a:endParaRPr>
          </a:p>
        </p:txBody>
      </p:sp>
    </p:spTree>
    <p:extLst>
      <p:ext uri="{BB962C8B-B14F-4D97-AF65-F5344CB8AC3E}">
        <p14:creationId xmlns:p14="http://schemas.microsoft.com/office/powerpoint/2010/main" val="2068389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3471333" cy="4525963"/>
          </a:xfrm>
        </p:spPr>
        <p:txBody>
          <a:bodyPr/>
          <a:lstStyle/>
          <a:p>
            <a:pPr>
              <a:spcBef>
                <a:spcPts val="0"/>
              </a:spcBef>
            </a:pPr>
            <a:r>
              <a:rPr lang="en-US" sz="2400" b="1" dirty="0">
                <a:solidFill>
                  <a:schemeClr val="tx2"/>
                </a:solidFill>
              </a:rPr>
              <a:t>Several 3</a:t>
            </a:r>
            <a:r>
              <a:rPr lang="en-US" sz="2400" b="1" baseline="30000" dirty="0">
                <a:solidFill>
                  <a:schemeClr val="tx2"/>
                </a:solidFill>
              </a:rPr>
              <a:t>rd</a:t>
            </a:r>
            <a:r>
              <a:rPr lang="en-US" sz="2400" b="1" dirty="0">
                <a:solidFill>
                  <a:schemeClr val="tx2"/>
                </a:solidFill>
              </a:rPr>
              <a:t> party services (external to the project) have been included upon request from their developers</a:t>
            </a:r>
          </a:p>
          <a:p>
            <a:pPr>
              <a:spcBef>
                <a:spcPts val="0"/>
              </a:spcBef>
            </a:pPr>
            <a:endParaRPr lang="en-US" sz="2400" b="1" dirty="0">
              <a:solidFill>
                <a:schemeClr val="tx2"/>
              </a:solidFill>
            </a:endParaRPr>
          </a:p>
          <a:p>
            <a:pPr>
              <a:spcBef>
                <a:spcPts val="0"/>
              </a:spcBef>
            </a:pPr>
            <a:r>
              <a:rPr lang="en-US" sz="2400" b="1" dirty="0">
                <a:solidFill>
                  <a:schemeClr val="tx2"/>
                </a:solidFill>
              </a:rPr>
              <a:t>Services have been registered in ELIXIR </a:t>
            </a:r>
            <a:r>
              <a:rPr lang="en-US" sz="2400" b="1" dirty="0" err="1">
                <a:solidFill>
                  <a:schemeClr val="tx2"/>
                </a:solidFill>
              </a:rPr>
              <a:t>bio.tools</a:t>
            </a:r>
            <a:r>
              <a:rPr lang="en-US" sz="2400" dirty="0">
                <a:solidFill>
                  <a:schemeClr val="tx2"/>
                </a:solidFill>
              </a:rPr>
              <a:t> (searchable from the VRE)</a:t>
            </a:r>
          </a:p>
        </p:txBody>
      </p:sp>
      <p:sp>
        <p:nvSpPr>
          <p:cNvPr id="6" name="Title 11"/>
          <p:cNvSpPr>
            <a:spLocks noGrp="1"/>
          </p:cNvSpPr>
          <p:nvPr>
            <p:ph type="title"/>
          </p:nvPr>
        </p:nvSpPr>
        <p:spPr>
          <a:xfrm>
            <a:off x="457200" y="274638"/>
            <a:ext cx="8229600"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a:solidFill>
                  <a:srgbClr val="1F497D"/>
                </a:solidFill>
                <a:latin typeface="Calibri" charset="0"/>
                <a:ea typeface="ヒラギノ角ゴ Pro W3" charset="0"/>
                <a:cs typeface="Arial" charset="0"/>
              </a:rPr>
              <a:t>T5.3 </a:t>
            </a:r>
            <a:br>
              <a:rPr lang="en-US" sz="2800" b="1">
                <a:solidFill>
                  <a:srgbClr val="1F497D"/>
                </a:solidFill>
                <a:latin typeface="Calibri" charset="0"/>
                <a:ea typeface="ヒラギノ角ゴ Pro W3" charset="0"/>
                <a:cs typeface="Arial" charset="0"/>
              </a:rPr>
            </a:br>
            <a:r>
              <a:rPr lang="en-US" sz="2800" b="1">
                <a:solidFill>
                  <a:schemeClr val="tx2"/>
                </a:solidFill>
              </a:rPr>
              <a:t>Development and integration of new service portals</a:t>
            </a:r>
            <a:endParaRPr lang="en-US" sz="2800" b="1" dirty="0">
              <a:solidFill>
                <a:srgbClr val="1F497D"/>
              </a:solidFill>
              <a:latin typeface="Calibri" charset="0"/>
              <a:ea typeface="ヒラギノ角ゴ Pro W3"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066" y="1600200"/>
            <a:ext cx="4979376" cy="49106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09" y="5381067"/>
            <a:ext cx="3554911" cy="1129800"/>
          </a:xfrm>
          <a:prstGeom prst="rect">
            <a:avLst/>
          </a:prstGeom>
        </p:spPr>
      </p:pic>
    </p:spTree>
    <p:extLst>
      <p:ext uri="{BB962C8B-B14F-4D97-AF65-F5344CB8AC3E}">
        <p14:creationId xmlns:p14="http://schemas.microsoft.com/office/powerpoint/2010/main" val="1029090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T5.4 - </a:t>
            </a:r>
            <a:r>
              <a:rPr lang="en-US" sz="3200" b="1" dirty="0">
                <a:solidFill>
                  <a:schemeClr val="tx2"/>
                </a:solidFill>
              </a:rPr>
              <a:t>Customized end-users VMs</a:t>
            </a:r>
            <a:endParaRPr lang="en-US" sz="3200" b="1" dirty="0">
              <a:solidFill>
                <a:srgbClr val="1F497D"/>
              </a:solidFill>
              <a:latin typeface="Calibri" charset="0"/>
              <a:ea typeface="ヒラギノ角ゴ Pro W3" charset="0"/>
              <a:cs typeface="Arial" charset="0"/>
            </a:endParaRPr>
          </a:p>
        </p:txBody>
      </p:sp>
      <p:sp>
        <p:nvSpPr>
          <p:cNvPr id="2" name="Content Placeholder 1"/>
          <p:cNvSpPr>
            <a:spLocks noGrp="1"/>
          </p:cNvSpPr>
          <p:nvPr>
            <p:ph idx="1"/>
          </p:nvPr>
        </p:nvSpPr>
        <p:spPr>
          <a:xfrm>
            <a:off x="457200" y="1417638"/>
            <a:ext cx="8229600" cy="4525963"/>
          </a:xfrm>
        </p:spPr>
        <p:txBody>
          <a:bodyPr/>
          <a:lstStyle/>
          <a:p>
            <a:r>
              <a:rPr lang="en-US" sz="2400" b="1" dirty="0">
                <a:solidFill>
                  <a:schemeClr val="tx2"/>
                </a:solidFill>
              </a:rPr>
              <a:t>The virtual folder portal (see T5.1) is an example of customized VM</a:t>
            </a:r>
          </a:p>
          <a:p>
            <a:endParaRPr lang="en-US" sz="2400" b="1" dirty="0">
              <a:solidFill>
                <a:schemeClr val="tx2"/>
              </a:solidFill>
            </a:endParaRPr>
          </a:p>
          <a:p>
            <a:r>
              <a:rPr lang="en-US" sz="2400" b="1" dirty="0">
                <a:solidFill>
                  <a:schemeClr val="tx2"/>
                </a:solidFill>
              </a:rPr>
              <a:t>Other VMs in EGI </a:t>
            </a:r>
            <a:r>
              <a:rPr lang="en-US" sz="2400" b="1" dirty="0" err="1">
                <a:solidFill>
                  <a:schemeClr val="tx2"/>
                </a:solidFill>
              </a:rPr>
              <a:t>AppDB</a:t>
            </a:r>
            <a:r>
              <a:rPr lang="en-US" sz="2400" b="1" dirty="0">
                <a:solidFill>
                  <a:schemeClr val="tx2"/>
                </a:solidFill>
              </a:rPr>
              <a:t>: </a:t>
            </a:r>
            <a:r>
              <a:rPr lang="en-US" sz="2400" b="1" dirty="0" err="1">
                <a:solidFill>
                  <a:schemeClr val="tx2"/>
                </a:solidFill>
              </a:rPr>
              <a:t>Scipion</a:t>
            </a:r>
            <a:r>
              <a:rPr lang="en-US" sz="2400" b="1" dirty="0">
                <a:solidFill>
                  <a:schemeClr val="tx2"/>
                </a:solidFill>
              </a:rPr>
              <a:t> (see T5.1) and a standalone Virtual folder VM  (more in WP6)</a:t>
            </a:r>
          </a:p>
          <a:p>
            <a:endParaRPr lang="en-US" sz="2400" b="1" dirty="0">
              <a:solidFill>
                <a:schemeClr val="tx2"/>
              </a:solidFill>
            </a:endParaRPr>
          </a:p>
          <a:p>
            <a:endParaRPr lang="en-US" sz="1600" dirty="0">
              <a:solidFill>
                <a:schemeClr val="tx2"/>
              </a:solidFill>
            </a:endParaRPr>
          </a:p>
          <a:p>
            <a:pPr lvl="1"/>
            <a:endParaRPr lang="en-US" sz="1600" dirty="0">
              <a:solidFill>
                <a:schemeClr val="tx2"/>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022" y="3495424"/>
            <a:ext cx="6918778" cy="3012552"/>
          </a:xfrm>
          <a:prstGeom prst="rect">
            <a:avLst/>
          </a:prstGeom>
        </p:spPr>
      </p:pic>
      <p:sp>
        <p:nvSpPr>
          <p:cNvPr id="3" name="TextBox 2"/>
          <p:cNvSpPr txBox="1"/>
          <p:nvPr/>
        </p:nvSpPr>
        <p:spPr>
          <a:xfrm>
            <a:off x="4888523" y="6445572"/>
            <a:ext cx="1820755" cy="307777"/>
          </a:xfrm>
          <a:prstGeom prst="rect">
            <a:avLst/>
          </a:prstGeom>
          <a:noFill/>
        </p:spPr>
        <p:txBody>
          <a:bodyPr wrap="none" rtlCol="0">
            <a:spAutoFit/>
          </a:bodyPr>
          <a:lstStyle/>
          <a:p>
            <a:r>
              <a:rPr lang="en-US" sz="1400" b="1">
                <a:solidFill>
                  <a:schemeClr val="tx2"/>
                </a:solidFill>
                <a:latin typeface="Calibri" charset="0"/>
                <a:ea typeface="Calibri" charset="0"/>
                <a:cs typeface="Calibri" charset="0"/>
              </a:rPr>
              <a:t>https://</a:t>
            </a:r>
            <a:r>
              <a:rPr lang="en-US" sz="1400" b="1" dirty="0" err="1">
                <a:solidFill>
                  <a:schemeClr val="tx2"/>
                </a:solidFill>
                <a:latin typeface="Calibri" charset="0"/>
                <a:ea typeface="Calibri" charset="0"/>
                <a:cs typeface="Calibri" charset="0"/>
              </a:rPr>
              <a:t>appdb.egi.eu</a:t>
            </a:r>
            <a:r>
              <a:rPr lang="en-US" sz="1400" b="1" dirty="0">
                <a:solidFill>
                  <a:schemeClr val="tx2"/>
                </a:solidFill>
                <a:latin typeface="Calibri" charset="0"/>
                <a:ea typeface="Calibri" charset="0"/>
                <a:cs typeface="Calibri" charset="0"/>
              </a:rPr>
              <a:t>/</a:t>
            </a:r>
          </a:p>
        </p:txBody>
      </p:sp>
    </p:spTree>
    <p:extLst>
      <p:ext uri="{BB962C8B-B14F-4D97-AF65-F5344CB8AC3E}">
        <p14:creationId xmlns:p14="http://schemas.microsoft.com/office/powerpoint/2010/main" val="1478301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2389067"/>
            <a:ext cx="7772400" cy="1470025"/>
          </a:xfrm>
          <a:noFill/>
          <a:ln>
            <a:noFill/>
          </a:ln>
        </p:spPr>
        <p:txBody>
          <a:bodyPr vert="horz" wrap="square" lIns="91440" tIns="45720" rIns="91440" bIns="45720" numCol="1" anchor="ctr" anchorCtr="0" compatLnSpc="1">
            <a:prstTxWarp prst="textNoShape">
              <a:avLst/>
            </a:prstTxWarp>
          </a:bodyPr>
          <a:lstStyle/>
          <a:p>
            <a:br>
              <a:rPr lang="en-US" sz="4800" b="1" dirty="0">
                <a:solidFill>
                  <a:srgbClr val="1F497D"/>
                </a:solidFill>
                <a:latin typeface="Calibri" charset="0"/>
                <a:ea typeface="ヒラギノ角ゴ Pro W3" charset="0"/>
                <a:cs typeface="Arial" charset="0"/>
              </a:rPr>
            </a:br>
            <a:r>
              <a:rPr lang="en-US" sz="4800" b="1" dirty="0">
                <a:solidFill>
                  <a:srgbClr val="1F497D"/>
                </a:solidFill>
                <a:latin typeface="Calibri" charset="0"/>
                <a:ea typeface="ヒラギノ角ゴ Pro W3" charset="0"/>
                <a:cs typeface="Arial" charset="0"/>
              </a:rPr>
              <a:t>Consolidation / update of existing portals</a:t>
            </a:r>
          </a:p>
        </p:txBody>
      </p:sp>
    </p:spTree>
    <p:extLst>
      <p:ext uri="{BB962C8B-B14F-4D97-AF65-F5344CB8AC3E}">
        <p14:creationId xmlns:p14="http://schemas.microsoft.com/office/powerpoint/2010/main" val="2098014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a:spLocks noGrp="1"/>
          </p:cNvSpPr>
          <p:nvPr>
            <p:ph type="title"/>
          </p:nvPr>
        </p:nvSpPr>
        <p:spPr>
          <a:xfrm>
            <a:off x="457200" y="274638"/>
            <a:ext cx="8229600"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err="1">
                <a:solidFill>
                  <a:srgbClr val="1F497D"/>
                </a:solidFill>
                <a:latin typeface="Calibri" charset="0"/>
                <a:ea typeface="ヒラギノ角ゴ Pro W3" charset="0"/>
                <a:cs typeface="Arial" charset="0"/>
              </a:rPr>
              <a:t>Xplor</a:t>
            </a:r>
            <a:r>
              <a:rPr lang="en-US" sz="3200" b="1" dirty="0">
                <a:solidFill>
                  <a:srgbClr val="1F497D"/>
                </a:solidFill>
                <a:latin typeface="Calibri" charset="0"/>
                <a:ea typeface="ヒラギノ角ゴ Pro W3" charset="0"/>
                <a:cs typeface="Arial" charset="0"/>
              </a:rPr>
              <a:t>-NIH put back into production</a:t>
            </a:r>
          </a:p>
        </p:txBody>
      </p:sp>
      <p:pic>
        <p:nvPicPr>
          <p:cNvPr id="5" name="Immagine 1" descr="C:\Users\user\AppData\Local\Microsoft\Windows\INetCache\Content.Word\1.jpg">
            <a:extLst>
              <a:ext uri="{FF2B5EF4-FFF2-40B4-BE49-F238E27FC236}">
                <a16:creationId xmlns:a16="http://schemas.microsoft.com/office/drawing/2014/main" id="{FB64046E-5149-5C47-9434-832231715D87}"/>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1999" y="1417638"/>
            <a:ext cx="6620296" cy="4961021"/>
          </a:xfrm>
          <a:prstGeom prst="rect">
            <a:avLst/>
          </a:prstGeom>
          <a:noFill/>
          <a:ln>
            <a:noFill/>
          </a:ln>
        </p:spPr>
      </p:pic>
    </p:spTree>
    <p:extLst>
      <p:ext uri="{BB962C8B-B14F-4D97-AF65-F5344CB8AC3E}">
        <p14:creationId xmlns:p14="http://schemas.microsoft.com/office/powerpoint/2010/main" val="334755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AMBER</a:t>
            </a:r>
            <a:endParaRPr lang="en-US" sz="3200" b="1" baseline="30000" dirty="0">
              <a:solidFill>
                <a:srgbClr val="1F497D"/>
              </a:solidFill>
              <a:latin typeface="Calibri" charset="0"/>
              <a:ea typeface="ヒラギノ角ゴ Pro W3" charset="0"/>
              <a:cs typeface="Arial" charset="0"/>
            </a:endParaRPr>
          </a:p>
        </p:txBody>
      </p:sp>
      <p:sp>
        <p:nvSpPr>
          <p:cNvPr id="4" name="AutoShape 2" descr="https://www.ccp4.ac.uk/ccp4online/images/morda.png"/>
          <p:cNvSpPr>
            <a:spLocks noChangeAspect="1" noChangeArrowheads="1"/>
          </p:cNvSpPr>
          <p:nvPr/>
        </p:nvSpPr>
        <p:spPr bwMode="auto">
          <a:xfrm>
            <a:off x="63500" y="-136525"/>
            <a:ext cx="762000" cy="7620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797442" y="1225133"/>
            <a:ext cx="7889358" cy="3307957"/>
          </a:xfrm>
          <a:prstGeom prst="rect">
            <a:avLst/>
          </a:prstGeom>
          <a:noFill/>
        </p:spPr>
        <p:txBody>
          <a:bodyPr wrap="square" rtlCol="0">
            <a:spAutoFit/>
          </a:bodyPr>
          <a:lstStyle/>
          <a:p>
            <a:pPr marL="457200" indent="-457200">
              <a:lnSpc>
                <a:spcPct val="120000"/>
              </a:lnSpc>
              <a:buFont typeface="Arial" panose="020B0604020202020204" pitchFamily="34" charset="0"/>
              <a:buChar char="•"/>
            </a:pPr>
            <a:endParaRPr lang="en-GB" sz="2800" b="1" dirty="0">
              <a:solidFill>
                <a:schemeClr val="tx2"/>
              </a:solidFill>
              <a:latin typeface="+mn-lt"/>
              <a:ea typeface="ＭＳ Ｐゴシック" charset="-128"/>
              <a:cs typeface="+mn-cs"/>
            </a:endParaRPr>
          </a:p>
          <a:p>
            <a:pPr marL="457200" indent="-457200">
              <a:lnSpc>
                <a:spcPct val="120000"/>
              </a:lnSpc>
              <a:buFont typeface="Arial" panose="020B0604020202020204" pitchFamily="34" charset="0"/>
              <a:buChar char="•"/>
            </a:pPr>
            <a:r>
              <a:rPr lang="en-GB" sz="3200" b="1" dirty="0">
                <a:solidFill>
                  <a:schemeClr val="tx2"/>
                </a:solidFill>
                <a:latin typeface="+mn-lt"/>
                <a:ea typeface="ＭＳ Ｐゴシック" charset="-128"/>
                <a:cs typeface="+mn-cs"/>
              </a:rPr>
              <a:t>Implemented features for/with West-Life:</a:t>
            </a:r>
          </a:p>
          <a:p>
            <a:pPr marL="914400" lvl="1" indent="-457200">
              <a:lnSpc>
                <a:spcPct val="120000"/>
              </a:lnSpc>
              <a:buFont typeface="Arial" panose="020B0604020202020204" pitchFamily="34" charset="0"/>
              <a:buChar char="•"/>
            </a:pPr>
            <a:r>
              <a:rPr lang="en-GB" sz="3200" b="1" dirty="0">
                <a:solidFill>
                  <a:schemeClr val="tx2"/>
                </a:solidFill>
                <a:latin typeface="+mn-lt"/>
                <a:ea typeface="ＭＳ Ｐゴシック" charset="-128"/>
                <a:cs typeface="+mn-cs"/>
              </a:rPr>
              <a:t>c</a:t>
            </a:r>
            <a:r>
              <a:rPr lang="en-GB" sz="2800" b="1" dirty="0">
                <a:solidFill>
                  <a:schemeClr val="tx2"/>
                </a:solidFill>
                <a:latin typeface="+mn-lt"/>
                <a:ea typeface="ＭＳ Ｐゴシック" charset="-128"/>
                <a:cs typeface="+mn-cs"/>
              </a:rPr>
              <a:t>onsolidation of portal machinery</a:t>
            </a:r>
          </a:p>
          <a:p>
            <a:pPr marL="914400" lvl="1" indent="-457200">
              <a:lnSpc>
                <a:spcPct val="120000"/>
              </a:lnSpc>
              <a:buFont typeface="Arial" panose="020B0604020202020204" pitchFamily="34" charset="0"/>
              <a:buChar char="•"/>
            </a:pPr>
            <a:r>
              <a:rPr lang="en-GB" sz="2800" b="1" dirty="0">
                <a:solidFill>
                  <a:schemeClr val="tx2"/>
                </a:solidFill>
                <a:latin typeface="+mn-lt"/>
                <a:ea typeface="ＭＳ Ｐゴシック" charset="-128"/>
                <a:cs typeface="+mn-cs"/>
              </a:rPr>
              <a:t>connection to grid / DIRAC4EGI</a:t>
            </a:r>
          </a:p>
          <a:p>
            <a:pPr marL="914400" lvl="1" indent="-457200">
              <a:lnSpc>
                <a:spcPct val="120000"/>
              </a:lnSpc>
              <a:buFont typeface="Arial" panose="020B0604020202020204" pitchFamily="34" charset="0"/>
              <a:buChar char="•"/>
            </a:pPr>
            <a:r>
              <a:rPr lang="en-GB" sz="2800" b="1" dirty="0">
                <a:solidFill>
                  <a:schemeClr val="tx2"/>
                </a:solidFill>
                <a:latin typeface="+mn-lt"/>
                <a:ea typeface="ＭＳ Ｐゴシック" charset="-128"/>
                <a:cs typeface="+mn-cs"/>
              </a:rPr>
              <a:t>connection to data (e.g. via the </a:t>
            </a:r>
            <a:r>
              <a:rPr lang="en-GB" sz="2800" b="1" dirty="0" err="1">
                <a:solidFill>
                  <a:schemeClr val="tx2"/>
                </a:solidFill>
                <a:latin typeface="+mn-lt"/>
                <a:ea typeface="ＭＳ Ｐゴシック" charset="-128"/>
                <a:cs typeface="+mn-cs"/>
              </a:rPr>
              <a:t>VirtualFolder</a:t>
            </a:r>
            <a:r>
              <a:rPr lang="en-GB" sz="2800" b="1" dirty="0">
                <a:solidFill>
                  <a:schemeClr val="tx2"/>
                </a:solidFill>
                <a:latin typeface="+mn-lt"/>
                <a:ea typeface="ＭＳ Ｐゴシック" charset="-128"/>
                <a:cs typeface="+mn-cs"/>
              </a:rPr>
              <a:t> mechanism)</a:t>
            </a:r>
          </a:p>
        </p:txBody>
      </p:sp>
    </p:spTree>
    <p:extLst>
      <p:ext uri="{BB962C8B-B14F-4D97-AF65-F5344CB8AC3E}">
        <p14:creationId xmlns:p14="http://schemas.microsoft.com/office/powerpoint/2010/main" val="4176094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CCD</a:t>
            </a:r>
            <a:r>
              <a:rPr lang="en-US" sz="3200" b="1" baseline="30000" dirty="0">
                <a:solidFill>
                  <a:srgbClr val="1F497D"/>
                </a:solidFill>
                <a:latin typeface="Calibri" charset="0"/>
                <a:ea typeface="ヒラギノ角ゴ Pro W3" charset="0"/>
                <a:cs typeface="Arial" charset="0"/>
              </a:rPr>
              <a:t>2</a:t>
            </a:r>
          </a:p>
        </p:txBody>
      </p:sp>
      <p:sp>
        <p:nvSpPr>
          <p:cNvPr id="4" name="AutoShape 2" descr="https://www.ccp4.ac.uk/ccp4online/images/morda.png"/>
          <p:cNvSpPr>
            <a:spLocks noChangeAspect="1" noChangeArrowheads="1"/>
          </p:cNvSpPr>
          <p:nvPr/>
        </p:nvSpPr>
        <p:spPr bwMode="auto">
          <a:xfrm>
            <a:off x="63500" y="-136525"/>
            <a:ext cx="762000" cy="7620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797442" y="1417638"/>
            <a:ext cx="7889358" cy="3995837"/>
          </a:xfrm>
          <a:prstGeom prst="rect">
            <a:avLst/>
          </a:prstGeom>
          <a:noFill/>
        </p:spPr>
        <p:txBody>
          <a:bodyPr wrap="square" rtlCol="0">
            <a:spAutoFit/>
          </a:bodyPr>
          <a:lstStyle/>
          <a:p>
            <a:pPr>
              <a:lnSpc>
                <a:spcPct val="150000"/>
              </a:lnSpc>
            </a:pPr>
            <a:r>
              <a:rPr lang="en-GB" sz="3200" b="1" dirty="0">
                <a:solidFill>
                  <a:schemeClr val="tx2"/>
                </a:solidFill>
                <a:latin typeface="+mn-lt"/>
                <a:ea typeface="ＭＳ Ｐゴシック" charset="-128"/>
                <a:cs typeface="+mn-cs"/>
              </a:rPr>
              <a:t>Implemented features for/with West-Life:</a:t>
            </a:r>
          </a:p>
          <a:p>
            <a:pPr marL="361950" indent="-361950">
              <a:lnSpc>
                <a:spcPct val="150000"/>
              </a:lnSpc>
              <a:buFont typeface="Arial" charset="0"/>
              <a:buChar char="•"/>
            </a:pPr>
            <a:r>
              <a:rPr lang="en-GB" sz="2800" b="1" dirty="0">
                <a:solidFill>
                  <a:schemeClr val="tx2"/>
                </a:solidFill>
                <a:latin typeface="+mn-lt"/>
                <a:ea typeface="ＭＳ Ｐゴシック" charset="-128"/>
                <a:cs typeface="+mn-cs"/>
              </a:rPr>
              <a:t>Migration to modern development environment</a:t>
            </a:r>
          </a:p>
          <a:p>
            <a:pPr marL="361950" indent="-361950">
              <a:lnSpc>
                <a:spcPct val="150000"/>
              </a:lnSpc>
              <a:buFont typeface="Arial" charset="0"/>
              <a:buChar char="•"/>
            </a:pPr>
            <a:r>
              <a:rPr lang="en-GB" sz="2800" b="1" dirty="0">
                <a:solidFill>
                  <a:schemeClr val="tx2"/>
                </a:solidFill>
                <a:latin typeface="+mn-lt"/>
                <a:ea typeface="ＭＳ Ｐゴシック" charset="-128"/>
                <a:cs typeface="+mn-cs"/>
              </a:rPr>
              <a:t>New front end design with extended functionality</a:t>
            </a:r>
          </a:p>
          <a:p>
            <a:pPr marL="361950" indent="-361950">
              <a:lnSpc>
                <a:spcPct val="150000"/>
              </a:lnSpc>
              <a:buFont typeface="Arial" charset="0"/>
              <a:buChar char="•"/>
            </a:pPr>
            <a:r>
              <a:rPr lang="en-GB" sz="2800" b="1" dirty="0">
                <a:solidFill>
                  <a:schemeClr val="tx2"/>
                </a:solidFill>
                <a:latin typeface="+mn-lt"/>
                <a:ea typeface="ＭＳ Ｐゴシック" charset="-128"/>
                <a:cs typeface="+mn-cs"/>
              </a:rPr>
              <a:t>ARIA and West-Life login </a:t>
            </a:r>
          </a:p>
          <a:p>
            <a:pPr marL="361950" indent="-361950">
              <a:lnSpc>
                <a:spcPct val="150000"/>
              </a:lnSpc>
              <a:buFont typeface="Arial" charset="0"/>
              <a:buChar char="•"/>
            </a:pPr>
            <a:r>
              <a:rPr lang="en-GB" sz="2800" b="1" dirty="0">
                <a:solidFill>
                  <a:schemeClr val="tx2"/>
                </a:solidFill>
                <a:latin typeface="+mn-lt"/>
                <a:ea typeface="ＭＳ Ｐゴシック" charset="-128"/>
                <a:cs typeface="+mn-cs"/>
              </a:rPr>
              <a:t>Ability to save results locally and on shared folder</a:t>
            </a:r>
          </a:p>
        </p:txBody>
      </p:sp>
    </p:spTree>
    <p:extLst>
      <p:ext uri="{BB962C8B-B14F-4D97-AF65-F5344CB8AC3E}">
        <p14:creationId xmlns:p14="http://schemas.microsoft.com/office/powerpoint/2010/main" val="3887166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PDB-REDO </a:t>
            </a:r>
          </a:p>
        </p:txBody>
      </p:sp>
      <p:sp>
        <p:nvSpPr>
          <p:cNvPr id="4" name="AutoShape 2" descr="https://www.ccp4.ac.uk/ccp4online/images/morda.png"/>
          <p:cNvSpPr>
            <a:spLocks noChangeAspect="1" noChangeArrowheads="1"/>
          </p:cNvSpPr>
          <p:nvPr/>
        </p:nvSpPr>
        <p:spPr bwMode="auto">
          <a:xfrm>
            <a:off x="63500" y="-136525"/>
            <a:ext cx="762000" cy="7620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627321" y="1152852"/>
            <a:ext cx="8175716" cy="4559390"/>
          </a:xfrm>
          <a:prstGeom prst="rect">
            <a:avLst/>
          </a:prstGeom>
          <a:noFill/>
        </p:spPr>
        <p:txBody>
          <a:bodyPr wrap="square" rtlCol="0">
            <a:spAutoFit/>
          </a:bodyPr>
          <a:lstStyle/>
          <a:p>
            <a:pPr>
              <a:lnSpc>
                <a:spcPct val="150000"/>
              </a:lnSpc>
            </a:pPr>
            <a:r>
              <a:rPr lang="en-GB" sz="2800" b="1" dirty="0">
                <a:solidFill>
                  <a:schemeClr val="tx2"/>
                </a:solidFill>
                <a:latin typeface="+mn-lt"/>
                <a:ea typeface="ＭＳ Ｐゴシック" charset="-128"/>
                <a:cs typeface="+mn-cs"/>
              </a:rPr>
              <a:t>Implemented features for/with West-Life:</a:t>
            </a:r>
          </a:p>
          <a:p>
            <a:pPr marL="361950" indent="-361950">
              <a:lnSpc>
                <a:spcPct val="150000"/>
              </a:lnSpc>
              <a:buFont typeface="Arial" charset="0"/>
              <a:buChar char="•"/>
            </a:pPr>
            <a:r>
              <a:rPr lang="en-GB" b="1" dirty="0">
                <a:solidFill>
                  <a:schemeClr val="tx2"/>
                </a:solidFill>
                <a:latin typeface="+mn-lt"/>
                <a:ea typeface="ＭＳ Ｐゴシック" charset="-128"/>
                <a:cs typeface="+mn-cs"/>
              </a:rPr>
              <a:t>Consolidated web server and databank</a:t>
            </a:r>
          </a:p>
          <a:p>
            <a:pPr marL="361950" indent="-361950">
              <a:lnSpc>
                <a:spcPct val="150000"/>
              </a:lnSpc>
              <a:buFont typeface="Arial" charset="0"/>
              <a:buChar char="•"/>
            </a:pPr>
            <a:r>
              <a:rPr lang="en-GB" b="1" dirty="0" err="1">
                <a:solidFill>
                  <a:schemeClr val="tx2"/>
                </a:solidFill>
                <a:latin typeface="+mn-lt"/>
                <a:ea typeface="ＭＳ Ｐゴシック" charset="-128"/>
                <a:cs typeface="+mn-cs"/>
              </a:rPr>
              <a:t>mmCIF</a:t>
            </a:r>
            <a:r>
              <a:rPr lang="en-GB" b="1" dirty="0">
                <a:solidFill>
                  <a:schemeClr val="tx2"/>
                </a:solidFill>
                <a:latin typeface="+mn-lt"/>
                <a:ea typeface="ＭＳ Ｐゴシック" charset="-128"/>
                <a:cs typeface="+mn-cs"/>
              </a:rPr>
              <a:t> support on data in and data out</a:t>
            </a:r>
          </a:p>
          <a:p>
            <a:pPr marL="361950" indent="-361950">
              <a:lnSpc>
                <a:spcPct val="150000"/>
              </a:lnSpc>
              <a:buFont typeface="Arial" charset="0"/>
              <a:buChar char="•"/>
            </a:pPr>
            <a:r>
              <a:rPr lang="en-GB" b="1" dirty="0">
                <a:solidFill>
                  <a:schemeClr val="tx2"/>
                </a:solidFill>
                <a:latin typeface="+mn-lt"/>
                <a:ea typeface="ＭＳ Ｐゴシック" charset="-128"/>
                <a:cs typeface="+mn-cs"/>
              </a:rPr>
              <a:t>Full databank update (&gt;100k entries; 1Mhr CPU-time)</a:t>
            </a:r>
          </a:p>
          <a:p>
            <a:pPr marL="361950" indent="-361950">
              <a:lnSpc>
                <a:spcPct val="150000"/>
              </a:lnSpc>
              <a:buFont typeface="Arial" charset="0"/>
              <a:buChar char="•"/>
            </a:pPr>
            <a:r>
              <a:rPr lang="en-GB" b="1" dirty="0">
                <a:solidFill>
                  <a:schemeClr val="tx2"/>
                </a:solidFill>
                <a:latin typeface="+mn-lt"/>
                <a:ea typeface="ＭＳ Ｐゴシック" charset="-128"/>
                <a:cs typeface="+mn-cs"/>
              </a:rPr>
              <a:t>ARIA and West-Life SSO</a:t>
            </a:r>
          </a:p>
          <a:p>
            <a:pPr marL="361950" indent="-361950">
              <a:lnSpc>
                <a:spcPct val="150000"/>
              </a:lnSpc>
              <a:buFont typeface="Arial" charset="0"/>
              <a:buChar char="•"/>
            </a:pPr>
            <a:r>
              <a:rPr lang="en-GB" b="1" dirty="0">
                <a:solidFill>
                  <a:schemeClr val="tx2"/>
                </a:solidFill>
                <a:latin typeface="+mn-lt"/>
                <a:ea typeface="ＭＳ Ｐゴシック" charset="-128"/>
                <a:cs typeface="+mn-cs"/>
              </a:rPr>
              <a:t>User-initiated databank updates (registered users or SSO)</a:t>
            </a:r>
          </a:p>
          <a:p>
            <a:pPr marL="361950" indent="-361950">
              <a:lnSpc>
                <a:spcPct val="150000"/>
              </a:lnSpc>
              <a:buFont typeface="Arial" charset="0"/>
              <a:buChar char="•"/>
            </a:pPr>
            <a:r>
              <a:rPr lang="en-GB" b="1" dirty="0">
                <a:solidFill>
                  <a:schemeClr val="tx2"/>
                </a:solidFill>
                <a:latin typeface="+mn-lt"/>
                <a:ea typeface="ＭＳ Ｐゴシック" charset="-128"/>
                <a:cs typeface="+mn-cs"/>
              </a:rPr>
              <a:t>Interfaced with CCP4 online and ARP/</a:t>
            </a:r>
            <a:r>
              <a:rPr lang="en-GB" b="1" dirty="0" err="1">
                <a:solidFill>
                  <a:schemeClr val="tx2"/>
                </a:solidFill>
                <a:latin typeface="+mn-lt"/>
                <a:ea typeface="ＭＳ Ｐゴシック" charset="-128"/>
                <a:cs typeface="+mn-cs"/>
              </a:rPr>
              <a:t>wARP</a:t>
            </a:r>
            <a:r>
              <a:rPr lang="en-GB" b="1" dirty="0">
                <a:solidFill>
                  <a:schemeClr val="tx2"/>
                </a:solidFill>
                <a:latin typeface="+mn-lt"/>
                <a:ea typeface="ＭＳ Ｐゴシック" charset="-128"/>
                <a:cs typeface="+mn-cs"/>
              </a:rPr>
              <a:t> (server)</a:t>
            </a:r>
          </a:p>
          <a:p>
            <a:pPr marL="342900" indent="-342900">
              <a:lnSpc>
                <a:spcPct val="150000"/>
              </a:lnSpc>
              <a:buFont typeface="Arial" charset="0"/>
              <a:buChar char="•"/>
            </a:pPr>
            <a:r>
              <a:rPr lang="en-GB" b="1" dirty="0">
                <a:solidFill>
                  <a:schemeClr val="tx2"/>
                </a:solidFill>
                <a:latin typeface="+mn-lt"/>
                <a:ea typeface="ＭＳ Ｐゴシック" charset="-128"/>
                <a:cs typeface="+mn-cs"/>
              </a:rPr>
              <a:t>Interfaced with 3D-Bionotes and PDBe (databank)</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097" y="5793229"/>
            <a:ext cx="1584251" cy="862426"/>
          </a:xfrm>
          <a:prstGeom prst="rect">
            <a:avLst/>
          </a:prstGeom>
        </p:spPr>
      </p:pic>
    </p:spTree>
    <p:extLst>
      <p:ext uri="{BB962C8B-B14F-4D97-AF65-F5344CB8AC3E}">
        <p14:creationId xmlns:p14="http://schemas.microsoft.com/office/powerpoint/2010/main" val="2040007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912" y="377275"/>
            <a:ext cx="7026524"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Consolidation and operation of the</a:t>
            </a:r>
            <a:br>
              <a:rPr lang="en-US" sz="3200" b="1" dirty="0">
                <a:solidFill>
                  <a:srgbClr val="1F497D"/>
                </a:solidFill>
                <a:latin typeface="Calibri" charset="0"/>
                <a:ea typeface="ヒラギノ角ゴ Pro W3" charset="0"/>
                <a:cs typeface="Arial" charset="0"/>
              </a:rPr>
            </a:br>
            <a:r>
              <a:rPr lang="en-US" sz="3200" b="1" dirty="0">
                <a:solidFill>
                  <a:srgbClr val="1F497D"/>
                </a:solidFill>
                <a:latin typeface="Calibri" charset="0"/>
                <a:ea typeface="ヒラギノ角ゴ Pro W3" charset="0"/>
                <a:cs typeface="Arial" charset="0"/>
              </a:rPr>
              <a:t>infrastructure - Web Portals (UU)  </a:t>
            </a:r>
            <a:endParaRPr lang="it-IT" sz="3200" b="1" dirty="0">
              <a:solidFill>
                <a:srgbClr val="1F497D"/>
              </a:solidFill>
              <a:latin typeface="Calibri" charset="0"/>
              <a:ea typeface="ヒラギノ角ゴ Pro W3" charset="0"/>
              <a:cs typeface="Arial" charset="0"/>
            </a:endParaRPr>
          </a:p>
        </p:txBody>
      </p:sp>
      <p:sp>
        <p:nvSpPr>
          <p:cNvPr id="3" name="Content Placeholder 2"/>
          <p:cNvSpPr>
            <a:spLocks noGrp="1"/>
          </p:cNvSpPr>
          <p:nvPr>
            <p:ph idx="1"/>
          </p:nvPr>
        </p:nvSpPr>
        <p:spPr>
          <a:xfrm>
            <a:off x="1313912" y="1762468"/>
            <a:ext cx="7594561" cy="4525963"/>
          </a:xfrm>
        </p:spPr>
        <p:txBody>
          <a:bodyPr/>
          <a:lstStyle/>
          <a:p>
            <a:pPr marL="0" indent="0">
              <a:buNone/>
            </a:pPr>
            <a:r>
              <a:rPr lang="en-US" sz="2400" b="1" dirty="0">
                <a:solidFill>
                  <a:schemeClr val="tx2"/>
                </a:solidFill>
              </a:rPr>
              <a:t>Migration from several standalone services to a single base server with individual services as optional modules</a:t>
            </a:r>
          </a:p>
          <a:p>
            <a:r>
              <a:rPr lang="en-US" sz="2400" b="1" dirty="0">
                <a:solidFill>
                  <a:schemeClr val="tx2"/>
                </a:solidFill>
              </a:rPr>
              <a:t>Portal base</a:t>
            </a:r>
          </a:p>
          <a:p>
            <a:pPr lvl="1"/>
            <a:r>
              <a:rPr lang="en-US" sz="2000" dirty="0">
                <a:solidFill>
                  <a:schemeClr val="tx2"/>
                </a:solidFill>
              </a:rPr>
              <a:t>Provides general layout, styles, and utility scripts and static pages  </a:t>
            </a:r>
          </a:p>
          <a:p>
            <a:pPr lvl="1"/>
            <a:r>
              <a:rPr lang="en-US" sz="2000" dirty="0">
                <a:solidFill>
                  <a:schemeClr val="tx2"/>
                </a:solidFill>
              </a:rPr>
              <a:t>Central user management (Flask-Login, SSO)</a:t>
            </a:r>
          </a:p>
          <a:p>
            <a:pPr lvl="2"/>
            <a:r>
              <a:rPr lang="en-US" sz="1600" dirty="0">
                <a:solidFill>
                  <a:schemeClr val="tx2"/>
                </a:solidFill>
              </a:rPr>
              <a:t>Personal User pages (Job monitoring/management, Profile management )</a:t>
            </a:r>
          </a:p>
          <a:p>
            <a:pPr lvl="1"/>
            <a:r>
              <a:rPr lang="en-US" sz="2000" dirty="0">
                <a:solidFill>
                  <a:schemeClr val="tx2"/>
                </a:solidFill>
              </a:rPr>
              <a:t>Administration interface</a:t>
            </a:r>
          </a:p>
          <a:p>
            <a:pPr lvl="1"/>
            <a:endParaRPr lang="en-US" sz="2000" dirty="0">
              <a:solidFill>
                <a:schemeClr val="tx2"/>
              </a:solidFill>
            </a:endParaRPr>
          </a:p>
          <a:p>
            <a:r>
              <a:rPr lang="en-US" sz="2400" b="1" dirty="0">
                <a:solidFill>
                  <a:schemeClr val="tx2"/>
                </a:solidFill>
              </a:rPr>
              <a:t>Services</a:t>
            </a:r>
          </a:p>
          <a:p>
            <a:pPr lvl="1"/>
            <a:r>
              <a:rPr lang="en-US" sz="2000" dirty="0">
                <a:solidFill>
                  <a:schemeClr val="tx2"/>
                </a:solidFill>
              </a:rPr>
              <a:t>Define custom views and forms</a:t>
            </a:r>
            <a:endParaRPr lang="en-US" sz="2000" b="1" dirty="0">
              <a:solidFill>
                <a:schemeClr val="tx2"/>
              </a:solidFill>
            </a:endParaRPr>
          </a:p>
          <a:p>
            <a:pPr lvl="1"/>
            <a:r>
              <a:rPr lang="en-US" sz="2000" dirty="0">
                <a:solidFill>
                  <a:schemeClr val="tx2"/>
                </a:solidFill>
              </a:rPr>
              <a:t>Registered via portal configuration</a:t>
            </a:r>
          </a:p>
        </p:txBody>
      </p:sp>
      <p:pic>
        <p:nvPicPr>
          <p:cNvPr id="5" name="Picture 4">
            <a:extLst>
              <a:ext uri="{FF2B5EF4-FFF2-40B4-BE49-F238E27FC236}">
                <a16:creationId xmlns:a16="http://schemas.microsoft.com/office/drawing/2014/main" id="{2F65AF4D-4F7B-5143-89C1-A684E7FA4E03}"/>
              </a:ext>
            </a:extLst>
          </p:cNvPr>
          <p:cNvPicPr>
            <a:picLocks noChangeAspect="1"/>
          </p:cNvPicPr>
          <p:nvPr/>
        </p:nvPicPr>
        <p:blipFill>
          <a:blip r:embed="rId2"/>
          <a:stretch>
            <a:fillRect/>
          </a:stretch>
        </p:blipFill>
        <p:spPr>
          <a:xfrm>
            <a:off x="-235526" y="266439"/>
            <a:ext cx="1766454" cy="1766454"/>
          </a:xfrm>
          <a:prstGeom prst="rect">
            <a:avLst/>
          </a:prstGeom>
        </p:spPr>
      </p:pic>
    </p:spTree>
    <p:extLst>
      <p:ext uri="{BB962C8B-B14F-4D97-AF65-F5344CB8AC3E}">
        <p14:creationId xmlns:p14="http://schemas.microsoft.com/office/powerpoint/2010/main" val="3602584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3912" y="1520275"/>
            <a:ext cx="7594561" cy="2680050"/>
          </a:xfrm>
        </p:spPr>
        <p:txBody>
          <a:bodyPr/>
          <a:lstStyle/>
          <a:p>
            <a:pPr marL="0" indent="0">
              <a:buNone/>
            </a:pPr>
            <a:r>
              <a:rPr lang="en-US" sz="2400" b="1" dirty="0">
                <a:solidFill>
                  <a:schemeClr val="tx2"/>
                </a:solidFill>
              </a:rPr>
              <a:t>Migration from local provisioning to provisioning via docker-compose</a:t>
            </a:r>
          </a:p>
          <a:p>
            <a:r>
              <a:rPr lang="en-US" sz="2000" dirty="0">
                <a:solidFill>
                  <a:schemeClr val="tx2"/>
                </a:solidFill>
              </a:rPr>
              <a:t>Improves portability and development</a:t>
            </a:r>
          </a:p>
          <a:p>
            <a:r>
              <a:rPr lang="en-US" sz="2000" dirty="0">
                <a:solidFill>
                  <a:schemeClr val="tx2"/>
                </a:solidFill>
              </a:rPr>
              <a:t>Separation of the different components</a:t>
            </a:r>
          </a:p>
          <a:p>
            <a:r>
              <a:rPr lang="en-US" sz="2000" dirty="0">
                <a:solidFill>
                  <a:schemeClr val="tx2"/>
                </a:solidFill>
              </a:rPr>
              <a:t>Important configuration stored in docker compose file</a:t>
            </a:r>
          </a:p>
          <a:p>
            <a:r>
              <a:rPr lang="en-US" sz="2000" dirty="0">
                <a:solidFill>
                  <a:schemeClr val="tx2"/>
                </a:solidFill>
              </a:rPr>
              <a:t>Easy to switch between development/production configuration</a:t>
            </a:r>
          </a:p>
          <a:p>
            <a:r>
              <a:rPr lang="en-US" sz="2000" dirty="0">
                <a:solidFill>
                  <a:schemeClr val="tx2"/>
                </a:solidFill>
              </a:rPr>
              <a:t>Easy scaling by deploying to a docker swarm</a:t>
            </a:r>
          </a:p>
        </p:txBody>
      </p:sp>
      <p:pic>
        <p:nvPicPr>
          <p:cNvPr id="6" name="Picture 5">
            <a:extLst>
              <a:ext uri="{FF2B5EF4-FFF2-40B4-BE49-F238E27FC236}">
                <a16:creationId xmlns:a16="http://schemas.microsoft.com/office/drawing/2014/main" id="{A0E7171B-0D06-CF4E-99C9-840297DAD92B}"/>
              </a:ext>
            </a:extLst>
          </p:cNvPr>
          <p:cNvPicPr>
            <a:picLocks noChangeAspect="1"/>
          </p:cNvPicPr>
          <p:nvPr/>
        </p:nvPicPr>
        <p:blipFill rotWithShape="1">
          <a:blip r:embed="rId3">
            <a:clrChange>
              <a:clrFrom>
                <a:srgbClr val="FFFFFF"/>
              </a:clrFrom>
              <a:clrTo>
                <a:srgbClr val="FFFFFF">
                  <a:alpha val="0"/>
                </a:srgbClr>
              </a:clrTo>
            </a:clrChange>
          </a:blip>
          <a:srcRect l="27364" t="1892" r="31258" b="-1892"/>
          <a:stretch/>
        </p:blipFill>
        <p:spPr>
          <a:xfrm>
            <a:off x="7576845" y="2120043"/>
            <a:ext cx="969818" cy="1184898"/>
          </a:xfrm>
          <a:prstGeom prst="rect">
            <a:avLst/>
          </a:prstGeom>
        </p:spPr>
      </p:pic>
      <p:sp>
        <p:nvSpPr>
          <p:cNvPr id="11" name="Title 1">
            <a:extLst>
              <a:ext uri="{FF2B5EF4-FFF2-40B4-BE49-F238E27FC236}">
                <a16:creationId xmlns:a16="http://schemas.microsoft.com/office/drawing/2014/main" id="{1234AD8D-A928-F547-9F24-6A95738B5D5B}"/>
              </a:ext>
            </a:extLst>
          </p:cNvPr>
          <p:cNvSpPr txBox="1">
            <a:spLocks/>
          </p:cNvSpPr>
          <p:nvPr/>
        </p:nvSpPr>
        <p:spPr bwMode="auto">
          <a:xfrm>
            <a:off x="1313912" y="377275"/>
            <a:ext cx="7026524" cy="1143000"/>
          </a:xfrm>
          <a:prstGeom prst="rect">
            <a:avLst/>
          </a:prstGeom>
          <a:noFill/>
          <a:ln>
            <a:noFill/>
          </a:ln>
          <a:effectLst>
            <a:outerShdw blurRad="63500" dist="25400" dir="5400000" rotWithShape="0">
              <a:srgbClr val="000000">
                <a:alpha val="50000"/>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200" b="1" dirty="0">
                <a:solidFill>
                  <a:srgbClr val="1F497D"/>
                </a:solidFill>
                <a:latin typeface="Calibri" charset="0"/>
                <a:ea typeface="ヒラギノ角ゴ Pro W3" charset="0"/>
                <a:cs typeface="Arial" charset="0"/>
              </a:rPr>
              <a:t>Consolidation and operation of the</a:t>
            </a:r>
            <a:br>
              <a:rPr lang="en-US" sz="3200" b="1" dirty="0">
                <a:solidFill>
                  <a:srgbClr val="1F497D"/>
                </a:solidFill>
                <a:latin typeface="Calibri" charset="0"/>
                <a:ea typeface="ヒラギノ角ゴ Pro W3" charset="0"/>
                <a:cs typeface="Arial" charset="0"/>
              </a:rPr>
            </a:br>
            <a:r>
              <a:rPr lang="en-US" sz="3200" b="1" dirty="0">
                <a:solidFill>
                  <a:srgbClr val="1F497D"/>
                </a:solidFill>
                <a:latin typeface="Calibri" charset="0"/>
                <a:ea typeface="ヒラギノ角ゴ Pro W3" charset="0"/>
                <a:cs typeface="Arial" charset="0"/>
              </a:rPr>
              <a:t>infrastructure - Web Portals (UU)  </a:t>
            </a:r>
            <a:endParaRPr lang="it-IT" sz="3200" b="1" dirty="0">
              <a:solidFill>
                <a:srgbClr val="1F497D"/>
              </a:solidFill>
              <a:latin typeface="Calibri" charset="0"/>
              <a:ea typeface="ヒラギノ角ゴ Pro W3" charset="0"/>
              <a:cs typeface="Arial" charset="0"/>
            </a:endParaRPr>
          </a:p>
        </p:txBody>
      </p:sp>
      <p:sp>
        <p:nvSpPr>
          <p:cNvPr id="12" name="Rounded Rectangle 11">
            <a:extLst>
              <a:ext uri="{FF2B5EF4-FFF2-40B4-BE49-F238E27FC236}">
                <a16:creationId xmlns:a16="http://schemas.microsoft.com/office/drawing/2014/main" id="{AC95DE8F-CDFF-A840-A128-692CD313B93D}"/>
              </a:ext>
            </a:extLst>
          </p:cNvPr>
          <p:cNvSpPr/>
          <p:nvPr/>
        </p:nvSpPr>
        <p:spPr>
          <a:xfrm>
            <a:off x="550344" y="4301531"/>
            <a:ext cx="8077203" cy="1948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6" name="Graphic 15">
            <a:extLst>
              <a:ext uri="{FF2B5EF4-FFF2-40B4-BE49-F238E27FC236}">
                <a16:creationId xmlns:a16="http://schemas.microsoft.com/office/drawing/2014/main" id="{BA108B5B-8CCB-0248-82B9-1E4DB3066DA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8" t="-1" r="57337" b="-958"/>
          <a:stretch/>
        </p:blipFill>
        <p:spPr>
          <a:xfrm>
            <a:off x="124690" y="624584"/>
            <a:ext cx="1406623" cy="775951"/>
          </a:xfrm>
          <a:prstGeom prst="rect">
            <a:avLst/>
          </a:prstGeom>
        </p:spPr>
      </p:pic>
      <p:grpSp>
        <p:nvGrpSpPr>
          <p:cNvPr id="22" name="Group 21">
            <a:extLst>
              <a:ext uri="{FF2B5EF4-FFF2-40B4-BE49-F238E27FC236}">
                <a16:creationId xmlns:a16="http://schemas.microsoft.com/office/drawing/2014/main" id="{15C50179-E089-1947-88E9-E14984FE75D9}"/>
              </a:ext>
            </a:extLst>
          </p:cNvPr>
          <p:cNvGrpSpPr/>
          <p:nvPr/>
        </p:nvGrpSpPr>
        <p:grpSpPr>
          <a:xfrm>
            <a:off x="6020053" y="4398375"/>
            <a:ext cx="2438966" cy="1789498"/>
            <a:chOff x="1094509" y="4320227"/>
            <a:chExt cx="2438966" cy="1789498"/>
          </a:xfrm>
        </p:grpSpPr>
        <p:sp>
          <p:nvSpPr>
            <p:cNvPr id="15" name="Rounded Rectangle 14">
              <a:extLst>
                <a:ext uri="{FF2B5EF4-FFF2-40B4-BE49-F238E27FC236}">
                  <a16:creationId xmlns:a16="http://schemas.microsoft.com/office/drawing/2014/main" id="{FC8D194E-15E6-9540-A091-2536A3FBF489}"/>
                </a:ext>
              </a:extLst>
            </p:cNvPr>
            <p:cNvSpPr/>
            <p:nvPr/>
          </p:nvSpPr>
          <p:spPr>
            <a:xfrm>
              <a:off x="1094509" y="4320227"/>
              <a:ext cx="2167100" cy="1535070"/>
            </a:xfrm>
            <a:prstGeom prst="roundRect">
              <a:avLst/>
            </a:prstGeom>
            <a:ln>
              <a:solidFill>
                <a:srgbClr val="33629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3" name="Picture 12">
              <a:extLst>
                <a:ext uri="{FF2B5EF4-FFF2-40B4-BE49-F238E27FC236}">
                  <a16:creationId xmlns:a16="http://schemas.microsoft.com/office/drawing/2014/main" id="{F3B94E2D-2839-AA41-8645-9A603CF46377}"/>
                </a:ext>
              </a:extLst>
            </p:cNvPr>
            <p:cNvPicPr>
              <a:picLocks noChangeAspect="1"/>
            </p:cNvPicPr>
            <p:nvPr/>
          </p:nvPicPr>
          <p:blipFill rotWithShape="1">
            <a:blip r:embed="rId6">
              <a:clrChange>
                <a:clrFrom>
                  <a:srgbClr val="FFFFFF"/>
                </a:clrFrom>
                <a:clrTo>
                  <a:srgbClr val="FFFFFF">
                    <a:alpha val="0"/>
                  </a:srgbClr>
                </a:clrTo>
              </a:clrChange>
            </a:blip>
            <a:srcRect l="12776" t="-2156" r="24491" b="-4874"/>
            <a:stretch/>
          </p:blipFill>
          <p:spPr>
            <a:xfrm>
              <a:off x="2575242" y="5541689"/>
              <a:ext cx="958233" cy="568036"/>
            </a:xfrm>
            <a:prstGeom prst="rect">
              <a:avLst/>
            </a:prstGeom>
          </p:spPr>
        </p:pic>
        <p:pic>
          <p:nvPicPr>
            <p:cNvPr id="20" name="Graphic 19">
              <a:extLst>
                <a:ext uri="{FF2B5EF4-FFF2-40B4-BE49-F238E27FC236}">
                  <a16:creationId xmlns:a16="http://schemas.microsoft.com/office/drawing/2014/main" id="{0FD76E48-64AA-4749-856D-6B77F2858D73}"/>
                </a:ext>
              </a:extLst>
            </p:cNvPr>
            <p:cNvPicPr>
              <a:picLocks noChangeAspect="1"/>
            </p:cNvPicPr>
            <p:nvPr/>
          </p:nvPicPr>
          <p:blipFill>
            <a:blip r:embed="rId7"/>
            <a:stretch>
              <a:fillRect/>
            </a:stretch>
          </p:blipFill>
          <p:spPr>
            <a:xfrm>
              <a:off x="1227946" y="4420786"/>
              <a:ext cx="1787268" cy="820386"/>
            </a:xfrm>
            <a:prstGeom prst="rect">
              <a:avLst/>
            </a:prstGeom>
          </p:spPr>
        </p:pic>
        <p:sp>
          <p:nvSpPr>
            <p:cNvPr id="21" name="Rectangle 20">
              <a:extLst>
                <a:ext uri="{FF2B5EF4-FFF2-40B4-BE49-F238E27FC236}">
                  <a16:creationId xmlns:a16="http://schemas.microsoft.com/office/drawing/2014/main" id="{3C758C86-80F5-6543-BC04-DF18E7FE2946}"/>
                </a:ext>
              </a:extLst>
            </p:cNvPr>
            <p:cNvSpPr/>
            <p:nvPr/>
          </p:nvSpPr>
          <p:spPr>
            <a:xfrm>
              <a:off x="1219908" y="5252747"/>
              <a:ext cx="1916302" cy="369332"/>
            </a:xfrm>
            <a:prstGeom prst="rect">
              <a:avLst/>
            </a:prstGeom>
          </p:spPr>
          <p:txBody>
            <a:bodyPr wrap="square">
              <a:spAutoFit/>
            </a:bodyPr>
            <a:lstStyle/>
            <a:p>
              <a:pPr marL="342900" indent="-342900">
                <a:buFont typeface="Arial" panose="020B0604020202020204" pitchFamily="34" charset="0"/>
                <a:buChar char="•"/>
              </a:pPr>
              <a:r>
                <a:rPr lang="en-US" sz="1800" dirty="0">
                  <a:latin typeface="+mn-lt"/>
                </a:rPr>
                <a:t>User database</a:t>
              </a:r>
            </a:p>
          </p:txBody>
        </p:sp>
      </p:grpSp>
      <p:grpSp>
        <p:nvGrpSpPr>
          <p:cNvPr id="23" name="Group 22">
            <a:extLst>
              <a:ext uri="{FF2B5EF4-FFF2-40B4-BE49-F238E27FC236}">
                <a16:creationId xmlns:a16="http://schemas.microsoft.com/office/drawing/2014/main" id="{2CA1BBCC-46B7-734F-A1B8-0391BD09BE8B}"/>
              </a:ext>
            </a:extLst>
          </p:cNvPr>
          <p:cNvGrpSpPr/>
          <p:nvPr/>
        </p:nvGrpSpPr>
        <p:grpSpPr>
          <a:xfrm>
            <a:off x="3501197" y="4398375"/>
            <a:ext cx="2438966" cy="1789498"/>
            <a:chOff x="1094509" y="4320227"/>
            <a:chExt cx="2438966" cy="1789498"/>
          </a:xfrm>
        </p:grpSpPr>
        <p:sp>
          <p:nvSpPr>
            <p:cNvPr id="24" name="Rounded Rectangle 23">
              <a:extLst>
                <a:ext uri="{FF2B5EF4-FFF2-40B4-BE49-F238E27FC236}">
                  <a16:creationId xmlns:a16="http://schemas.microsoft.com/office/drawing/2014/main" id="{C82D7736-2149-9641-B27F-F48725219F56}"/>
                </a:ext>
              </a:extLst>
            </p:cNvPr>
            <p:cNvSpPr/>
            <p:nvPr/>
          </p:nvSpPr>
          <p:spPr>
            <a:xfrm>
              <a:off x="1094509" y="4320227"/>
              <a:ext cx="2167100" cy="1535069"/>
            </a:xfrm>
            <a:prstGeom prst="roundRect">
              <a:avLst/>
            </a:prstGeom>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25" name="Picture 24">
              <a:extLst>
                <a:ext uri="{FF2B5EF4-FFF2-40B4-BE49-F238E27FC236}">
                  <a16:creationId xmlns:a16="http://schemas.microsoft.com/office/drawing/2014/main" id="{353D90D3-2359-A047-B3D6-8885A81D40C0}"/>
                </a:ext>
              </a:extLst>
            </p:cNvPr>
            <p:cNvPicPr>
              <a:picLocks noChangeAspect="1"/>
            </p:cNvPicPr>
            <p:nvPr/>
          </p:nvPicPr>
          <p:blipFill rotWithShape="1">
            <a:blip r:embed="rId6">
              <a:clrChange>
                <a:clrFrom>
                  <a:srgbClr val="FFFFFF"/>
                </a:clrFrom>
                <a:clrTo>
                  <a:srgbClr val="FFFFFF">
                    <a:alpha val="0"/>
                  </a:srgbClr>
                </a:clrTo>
              </a:clrChange>
            </a:blip>
            <a:srcRect l="12776" t="-2156" r="24491" b="-4874"/>
            <a:stretch/>
          </p:blipFill>
          <p:spPr>
            <a:xfrm>
              <a:off x="2575242" y="5541689"/>
              <a:ext cx="958233" cy="568036"/>
            </a:xfrm>
            <a:prstGeom prst="rect">
              <a:avLst/>
            </a:prstGeom>
          </p:spPr>
        </p:pic>
        <p:pic>
          <p:nvPicPr>
            <p:cNvPr id="26" name="Graphic 25">
              <a:extLst>
                <a:ext uri="{FF2B5EF4-FFF2-40B4-BE49-F238E27FC236}">
                  <a16:creationId xmlns:a16="http://schemas.microsoft.com/office/drawing/2014/main" id="{2641AEB2-FD7C-B749-B790-D725AC76A8CB}"/>
                </a:ext>
              </a:extLst>
            </p:cNvPr>
            <p:cNvPicPr>
              <a:picLocks noChangeAspect="1"/>
            </p:cNvPicPr>
            <p:nvPr/>
          </p:nvPicPr>
          <p:blipFill>
            <a:blip r:embed="rId8"/>
            <a:stretch>
              <a:fillRect/>
            </a:stretch>
          </p:blipFill>
          <p:spPr>
            <a:xfrm>
              <a:off x="1418257" y="4403354"/>
              <a:ext cx="1519603" cy="850978"/>
            </a:xfrm>
            <a:prstGeom prst="rect">
              <a:avLst/>
            </a:prstGeom>
          </p:spPr>
        </p:pic>
        <p:sp>
          <p:nvSpPr>
            <p:cNvPr id="27" name="Rectangle 26">
              <a:extLst>
                <a:ext uri="{FF2B5EF4-FFF2-40B4-BE49-F238E27FC236}">
                  <a16:creationId xmlns:a16="http://schemas.microsoft.com/office/drawing/2014/main" id="{D9468517-8AC4-D74C-B970-553A5AACDEAF}"/>
                </a:ext>
              </a:extLst>
            </p:cNvPr>
            <p:cNvSpPr/>
            <p:nvPr/>
          </p:nvSpPr>
          <p:spPr>
            <a:xfrm>
              <a:off x="1280574" y="5254332"/>
              <a:ext cx="1916302" cy="369332"/>
            </a:xfrm>
            <a:prstGeom prst="rect">
              <a:avLst/>
            </a:prstGeom>
          </p:spPr>
          <p:txBody>
            <a:bodyPr wrap="square">
              <a:spAutoFit/>
            </a:bodyPr>
            <a:lstStyle/>
            <a:p>
              <a:pPr marL="342900" indent="-342900">
                <a:buFont typeface="Arial" panose="020B0604020202020204" pitchFamily="34" charset="0"/>
                <a:buChar char="•"/>
              </a:pPr>
              <a:r>
                <a:rPr lang="en-US" sz="1800" dirty="0">
                  <a:latin typeface="+mn-lt"/>
                </a:rPr>
                <a:t>Web portal</a:t>
              </a:r>
            </a:p>
          </p:txBody>
        </p:sp>
      </p:grpSp>
      <p:grpSp>
        <p:nvGrpSpPr>
          <p:cNvPr id="28" name="Group 27">
            <a:extLst>
              <a:ext uri="{FF2B5EF4-FFF2-40B4-BE49-F238E27FC236}">
                <a16:creationId xmlns:a16="http://schemas.microsoft.com/office/drawing/2014/main" id="{F37564C1-4D1D-E240-A697-FDE624FE89DB}"/>
              </a:ext>
            </a:extLst>
          </p:cNvPr>
          <p:cNvGrpSpPr/>
          <p:nvPr/>
        </p:nvGrpSpPr>
        <p:grpSpPr>
          <a:xfrm>
            <a:off x="1035253" y="4398375"/>
            <a:ext cx="2438966" cy="1789498"/>
            <a:chOff x="1094509" y="4320227"/>
            <a:chExt cx="2438966" cy="1789498"/>
          </a:xfrm>
        </p:grpSpPr>
        <p:sp>
          <p:nvSpPr>
            <p:cNvPr id="29" name="Rounded Rectangle 28">
              <a:extLst>
                <a:ext uri="{FF2B5EF4-FFF2-40B4-BE49-F238E27FC236}">
                  <a16:creationId xmlns:a16="http://schemas.microsoft.com/office/drawing/2014/main" id="{AE66CD17-15C6-8F43-B55E-E28DF8868856}"/>
                </a:ext>
              </a:extLst>
            </p:cNvPr>
            <p:cNvSpPr/>
            <p:nvPr/>
          </p:nvSpPr>
          <p:spPr>
            <a:xfrm>
              <a:off x="1094509" y="4320227"/>
              <a:ext cx="2167100" cy="1535069"/>
            </a:xfrm>
            <a:prstGeom prst="roundRect">
              <a:avLst/>
            </a:prstGeom>
            <a:ln>
              <a:solidFill>
                <a:srgbClr val="18A95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30" name="Picture 29">
              <a:extLst>
                <a:ext uri="{FF2B5EF4-FFF2-40B4-BE49-F238E27FC236}">
                  <a16:creationId xmlns:a16="http://schemas.microsoft.com/office/drawing/2014/main" id="{28060457-20A4-7F46-918E-328CC5E5E2D7}"/>
                </a:ext>
              </a:extLst>
            </p:cNvPr>
            <p:cNvPicPr>
              <a:picLocks noChangeAspect="1"/>
            </p:cNvPicPr>
            <p:nvPr/>
          </p:nvPicPr>
          <p:blipFill rotWithShape="1">
            <a:blip r:embed="rId6">
              <a:clrChange>
                <a:clrFrom>
                  <a:srgbClr val="FFFFFF"/>
                </a:clrFrom>
                <a:clrTo>
                  <a:srgbClr val="FFFFFF">
                    <a:alpha val="0"/>
                  </a:srgbClr>
                </a:clrTo>
              </a:clrChange>
            </a:blip>
            <a:srcRect l="12776" t="-2156" r="24491" b="-4874"/>
            <a:stretch/>
          </p:blipFill>
          <p:spPr>
            <a:xfrm>
              <a:off x="2575242" y="5541689"/>
              <a:ext cx="958233" cy="568036"/>
            </a:xfrm>
            <a:prstGeom prst="rect">
              <a:avLst/>
            </a:prstGeom>
          </p:spPr>
        </p:pic>
        <p:pic>
          <p:nvPicPr>
            <p:cNvPr id="31" name="Graphic 30">
              <a:extLst>
                <a:ext uri="{FF2B5EF4-FFF2-40B4-BE49-F238E27FC236}">
                  <a16:creationId xmlns:a16="http://schemas.microsoft.com/office/drawing/2014/main" id="{C9019562-DB46-534D-9EA7-66017A8338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5244" y="4615013"/>
              <a:ext cx="1752600" cy="381000"/>
            </a:xfrm>
            <a:prstGeom prst="rect">
              <a:avLst/>
            </a:prstGeom>
          </p:spPr>
        </p:pic>
        <p:sp>
          <p:nvSpPr>
            <p:cNvPr id="32" name="Rectangle 31">
              <a:extLst>
                <a:ext uri="{FF2B5EF4-FFF2-40B4-BE49-F238E27FC236}">
                  <a16:creationId xmlns:a16="http://schemas.microsoft.com/office/drawing/2014/main" id="{A68AEF7A-0E7E-A145-9441-3271A602AF3A}"/>
                </a:ext>
              </a:extLst>
            </p:cNvPr>
            <p:cNvSpPr/>
            <p:nvPr/>
          </p:nvSpPr>
          <p:spPr>
            <a:xfrm>
              <a:off x="1275244" y="5159338"/>
              <a:ext cx="1916302" cy="646331"/>
            </a:xfrm>
            <a:prstGeom prst="rect">
              <a:avLst/>
            </a:prstGeom>
          </p:spPr>
          <p:txBody>
            <a:bodyPr wrap="square">
              <a:spAutoFit/>
            </a:bodyPr>
            <a:lstStyle/>
            <a:p>
              <a:pPr marL="342900" indent="-342900">
                <a:buFont typeface="Arial" panose="020B0604020202020204" pitchFamily="34" charset="0"/>
                <a:buChar char="•"/>
              </a:pPr>
              <a:r>
                <a:rPr lang="en-US" sz="1800" dirty="0">
                  <a:latin typeface="+mn-lt"/>
                </a:rPr>
                <a:t>Static content</a:t>
              </a:r>
            </a:p>
            <a:p>
              <a:pPr marL="342900" indent="-342900">
                <a:buFont typeface="Arial" panose="020B0604020202020204" pitchFamily="34" charset="0"/>
                <a:buChar char="•"/>
              </a:pPr>
              <a:r>
                <a:rPr lang="en-US" sz="1800" dirty="0">
                  <a:latin typeface="+mn-lt"/>
                </a:rPr>
                <a:t>SSL</a:t>
              </a:r>
            </a:p>
          </p:txBody>
        </p:sp>
      </p:grpSp>
      <p:pic>
        <p:nvPicPr>
          <p:cNvPr id="17" name="Picture 16">
            <a:extLst>
              <a:ext uri="{FF2B5EF4-FFF2-40B4-BE49-F238E27FC236}">
                <a16:creationId xmlns:a16="http://schemas.microsoft.com/office/drawing/2014/main" id="{D7456364-7998-A74B-9C0C-7C9925D981B9}"/>
              </a:ext>
            </a:extLst>
          </p:cNvPr>
          <p:cNvPicPr>
            <a:picLocks noChangeAspect="1"/>
          </p:cNvPicPr>
          <p:nvPr/>
        </p:nvPicPr>
        <p:blipFill>
          <a:blip r:embed="rId11"/>
          <a:stretch>
            <a:fillRect/>
          </a:stretch>
        </p:blipFill>
        <p:spPr>
          <a:xfrm>
            <a:off x="3497868" y="5779869"/>
            <a:ext cx="1951250" cy="1122400"/>
          </a:xfrm>
          <a:prstGeom prst="rect">
            <a:avLst/>
          </a:prstGeom>
        </p:spPr>
      </p:pic>
    </p:spTree>
    <p:extLst>
      <p:ext uri="{BB962C8B-B14F-4D97-AF65-F5344CB8AC3E}">
        <p14:creationId xmlns:p14="http://schemas.microsoft.com/office/powerpoint/2010/main" val="14881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User satisfaction </a:t>
            </a:r>
          </a:p>
        </p:txBody>
      </p:sp>
      <p:sp>
        <p:nvSpPr>
          <p:cNvPr id="4" name="AutoShape 2" descr="https://www.ccp4.ac.uk/ccp4online/images/morda.png"/>
          <p:cNvSpPr>
            <a:spLocks noChangeAspect="1" noChangeArrowheads="1"/>
          </p:cNvSpPr>
          <p:nvPr/>
        </p:nvSpPr>
        <p:spPr bwMode="auto">
          <a:xfrm>
            <a:off x="63500" y="-136525"/>
            <a:ext cx="762000" cy="7620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457200" y="1230887"/>
            <a:ext cx="8474148" cy="5053691"/>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GB" sz="2800" b="1" dirty="0">
                <a:solidFill>
                  <a:schemeClr val="tx2"/>
                </a:solidFill>
                <a:latin typeface="+mn-lt"/>
                <a:ea typeface="ＭＳ Ｐゴシック" charset="-128"/>
                <a:cs typeface="+mn-cs"/>
              </a:rPr>
              <a:t>Implementation of a simple user satisfaction survey in a number of portals</a:t>
            </a:r>
          </a:p>
          <a:p>
            <a:pPr marL="457200" indent="-457200">
              <a:lnSpc>
                <a:spcPct val="120000"/>
              </a:lnSpc>
              <a:buFont typeface="Arial" panose="020B0604020202020204" pitchFamily="34" charset="0"/>
              <a:buChar char="•"/>
            </a:pPr>
            <a:endParaRPr lang="en-GB" sz="2000" b="1" dirty="0">
              <a:solidFill>
                <a:schemeClr val="tx2"/>
              </a:solidFill>
              <a:latin typeface="+mn-lt"/>
              <a:ea typeface="ＭＳ Ｐゴシック" charset="-128"/>
              <a:cs typeface="+mn-cs"/>
            </a:endParaRPr>
          </a:p>
          <a:p>
            <a:pPr marL="457200" indent="-457200">
              <a:lnSpc>
                <a:spcPct val="120000"/>
              </a:lnSpc>
              <a:buFont typeface="Arial" panose="020B0604020202020204" pitchFamily="34" charset="0"/>
              <a:buChar char="•"/>
            </a:pPr>
            <a:endParaRPr lang="en-GB" sz="2000" b="1" dirty="0">
              <a:solidFill>
                <a:schemeClr val="tx2"/>
              </a:solidFill>
              <a:latin typeface="+mn-lt"/>
              <a:ea typeface="ＭＳ Ｐゴシック" charset="-128"/>
              <a:cs typeface="+mn-cs"/>
            </a:endParaRPr>
          </a:p>
          <a:p>
            <a:pPr marL="457200" indent="-457200">
              <a:lnSpc>
                <a:spcPct val="120000"/>
              </a:lnSpc>
              <a:buFont typeface="Arial" panose="020B0604020202020204" pitchFamily="34" charset="0"/>
              <a:buChar char="•"/>
            </a:pPr>
            <a:r>
              <a:rPr lang="en-GB" sz="2800" b="1" dirty="0">
                <a:solidFill>
                  <a:schemeClr val="tx2"/>
                </a:solidFill>
                <a:latin typeface="+mn-lt"/>
                <a:ea typeface="ＭＳ Ｐゴシック" charset="-128"/>
                <a:cs typeface="+mn-cs"/>
              </a:rPr>
              <a:t>Sample code and documentation in </a:t>
            </a:r>
            <a:r>
              <a:rPr lang="en-GB" sz="2800" b="1" dirty="0" err="1">
                <a:solidFill>
                  <a:schemeClr val="tx2"/>
                </a:solidFill>
                <a:latin typeface="+mn-lt"/>
                <a:ea typeface="ＭＳ Ｐゴシック" charset="-128"/>
                <a:cs typeface="+mn-cs"/>
              </a:rPr>
              <a:t>GitBook</a:t>
            </a:r>
            <a:r>
              <a:rPr lang="en-GB" sz="2800" b="1" dirty="0">
                <a:solidFill>
                  <a:schemeClr val="tx2"/>
                </a:solidFill>
                <a:latin typeface="+mn-lt"/>
                <a:ea typeface="ＭＳ Ｐゴシック" charset="-128"/>
                <a:cs typeface="+mn-cs"/>
              </a:rPr>
              <a:t> </a:t>
            </a:r>
          </a:p>
          <a:p>
            <a:pPr lvl="1">
              <a:lnSpc>
                <a:spcPct val="120000"/>
              </a:lnSpc>
            </a:pPr>
            <a:r>
              <a:rPr lang="en-GB" b="1" dirty="0">
                <a:solidFill>
                  <a:schemeClr val="tx2"/>
                </a:solidFill>
                <a:latin typeface="+mn-lt"/>
                <a:ea typeface="ＭＳ Ｐゴシック" charset="-128"/>
                <a:cs typeface="+mn-cs"/>
                <a:hlinkClick r:id="rId2"/>
              </a:rPr>
              <a:t>https://h2020-westlife-eu.gitbook.io/satisfaction-plugin</a:t>
            </a:r>
            <a:endParaRPr lang="en-GB" b="1" dirty="0">
              <a:solidFill>
                <a:schemeClr val="tx2"/>
              </a:solidFill>
              <a:latin typeface="+mn-lt"/>
              <a:ea typeface="ＭＳ Ｐゴシック" charset="-128"/>
              <a:cs typeface="+mn-cs"/>
            </a:endParaRPr>
          </a:p>
          <a:p>
            <a:pPr marL="457200" indent="-457200">
              <a:lnSpc>
                <a:spcPct val="120000"/>
              </a:lnSpc>
              <a:buFont typeface="Arial" panose="020B0604020202020204" pitchFamily="34" charset="0"/>
              <a:buChar char="•"/>
            </a:pPr>
            <a:endParaRPr lang="en-GB" sz="1400" b="1" dirty="0">
              <a:solidFill>
                <a:schemeClr val="tx2"/>
              </a:solidFill>
              <a:latin typeface="+mn-lt"/>
              <a:ea typeface="ＭＳ Ｐゴシック" charset="-128"/>
              <a:cs typeface="+mn-cs"/>
            </a:endParaRPr>
          </a:p>
          <a:p>
            <a:pPr marL="457200" indent="-457200">
              <a:lnSpc>
                <a:spcPct val="120000"/>
              </a:lnSpc>
              <a:buFont typeface="Arial" panose="020B0604020202020204" pitchFamily="34" charset="0"/>
              <a:buChar char="•"/>
            </a:pPr>
            <a:r>
              <a:rPr lang="en-GB" b="1" dirty="0">
                <a:solidFill>
                  <a:schemeClr val="tx2"/>
                </a:solidFill>
                <a:latin typeface="+mn-lt"/>
                <a:ea typeface="ＭＳ Ｐゴシック" charset="-128"/>
                <a:cs typeface="+mn-cs"/>
              </a:rPr>
              <a:t>Some stats (Since April 8</a:t>
            </a:r>
            <a:r>
              <a:rPr lang="en-GB" b="1" baseline="30000" dirty="0">
                <a:solidFill>
                  <a:schemeClr val="tx2"/>
                </a:solidFill>
                <a:latin typeface="+mn-lt"/>
                <a:ea typeface="ＭＳ Ｐゴシック" charset="-128"/>
                <a:cs typeface="+mn-cs"/>
              </a:rPr>
              <a:t>th</a:t>
            </a:r>
            <a:r>
              <a:rPr lang="en-GB" b="1" dirty="0">
                <a:solidFill>
                  <a:schemeClr val="tx2"/>
                </a:solidFill>
                <a:latin typeface="+mn-lt"/>
                <a:ea typeface="ＭＳ Ｐゴシック" charset="-128"/>
                <a:cs typeface="+mn-cs"/>
              </a:rPr>
              <a:t>)</a:t>
            </a:r>
          </a:p>
          <a:p>
            <a:pPr marL="914400" lvl="1" indent="-457200">
              <a:lnSpc>
                <a:spcPct val="120000"/>
              </a:lnSpc>
              <a:buFont typeface="Arial" panose="020B0604020202020204" pitchFamily="34" charset="0"/>
              <a:buChar char="•"/>
            </a:pPr>
            <a:r>
              <a:rPr lang="en-GB" sz="2000" b="1" dirty="0">
                <a:solidFill>
                  <a:schemeClr val="tx2"/>
                </a:solidFill>
                <a:latin typeface="+mn-lt"/>
                <a:ea typeface="ＭＳ Ｐゴシック" charset="-128"/>
                <a:cs typeface="+mn-cs"/>
              </a:rPr>
              <a:t>HADDOCK		4.8 (114 respondents)</a:t>
            </a:r>
          </a:p>
          <a:p>
            <a:pPr marL="914400" lvl="1" indent="-457200">
              <a:lnSpc>
                <a:spcPct val="120000"/>
              </a:lnSpc>
              <a:buFont typeface="Arial" panose="020B0604020202020204" pitchFamily="34" charset="0"/>
              <a:buChar char="•"/>
            </a:pPr>
            <a:r>
              <a:rPr lang="en-GB" sz="2000" b="1" dirty="0">
                <a:solidFill>
                  <a:schemeClr val="tx2"/>
                </a:solidFill>
                <a:latin typeface="+mn-lt"/>
                <a:ea typeface="ＭＳ Ｐゴシック" charset="-128"/>
                <a:cs typeface="+mn-cs"/>
              </a:rPr>
              <a:t>DISVIS			5.0 (2 respondents)</a:t>
            </a:r>
          </a:p>
          <a:p>
            <a:pPr marL="914400" lvl="1" indent="-457200">
              <a:lnSpc>
                <a:spcPct val="120000"/>
              </a:lnSpc>
              <a:buFont typeface="Arial" panose="020B0604020202020204" pitchFamily="34" charset="0"/>
              <a:buChar char="•"/>
            </a:pPr>
            <a:r>
              <a:rPr lang="en-GB" sz="2000" b="1" dirty="0" err="1">
                <a:solidFill>
                  <a:schemeClr val="tx2"/>
                </a:solidFill>
                <a:latin typeface="+mn-lt"/>
                <a:ea typeface="ＭＳ Ｐゴシック" charset="-128"/>
                <a:cs typeface="+mn-cs"/>
              </a:rPr>
              <a:t>PowerFit</a:t>
            </a:r>
            <a:r>
              <a:rPr lang="en-GB" sz="2000" b="1" dirty="0">
                <a:solidFill>
                  <a:schemeClr val="tx2"/>
                </a:solidFill>
                <a:latin typeface="+mn-lt"/>
                <a:ea typeface="ＭＳ Ｐゴシック" charset="-128"/>
                <a:cs typeface="+mn-cs"/>
              </a:rPr>
              <a:t>		5.0 (2 respondents)</a:t>
            </a:r>
          </a:p>
          <a:p>
            <a:pPr marL="914400" lvl="1" indent="-457200">
              <a:lnSpc>
                <a:spcPct val="120000"/>
              </a:lnSpc>
              <a:buFont typeface="Arial" panose="020B0604020202020204" pitchFamily="34" charset="0"/>
              <a:buChar char="•"/>
            </a:pPr>
            <a:r>
              <a:rPr lang="en-GB" sz="2000" b="1" dirty="0" err="1">
                <a:solidFill>
                  <a:schemeClr val="tx2"/>
                </a:solidFill>
                <a:latin typeface="+mn-lt"/>
                <a:ea typeface="ＭＳ Ｐゴシック" charset="-128"/>
                <a:cs typeface="+mn-cs"/>
              </a:rPr>
              <a:t>SpotON</a:t>
            </a:r>
            <a:r>
              <a:rPr lang="en-GB" sz="2000" b="1" dirty="0">
                <a:solidFill>
                  <a:schemeClr val="tx2"/>
                </a:solidFill>
                <a:latin typeface="+mn-lt"/>
                <a:ea typeface="ＭＳ Ｐゴシック" charset="-128"/>
                <a:cs typeface="+mn-cs"/>
              </a:rPr>
              <a:t>			4.9 (7 respondents)</a:t>
            </a:r>
          </a:p>
        </p:txBody>
      </p:sp>
      <p:pic>
        <p:nvPicPr>
          <p:cNvPr id="3" name="Picture 2">
            <a:extLst>
              <a:ext uri="{FF2B5EF4-FFF2-40B4-BE49-F238E27FC236}">
                <a16:creationId xmlns:a16="http://schemas.microsoft.com/office/drawing/2014/main" id="{44EADBF7-4811-1D4C-8F04-88FCC5D3D996}"/>
              </a:ext>
            </a:extLst>
          </p:cNvPr>
          <p:cNvPicPr>
            <a:picLocks noChangeAspect="1"/>
          </p:cNvPicPr>
          <p:nvPr/>
        </p:nvPicPr>
        <p:blipFill>
          <a:blip r:embed="rId3"/>
          <a:stretch>
            <a:fillRect/>
          </a:stretch>
        </p:blipFill>
        <p:spPr>
          <a:xfrm>
            <a:off x="1066799" y="2249901"/>
            <a:ext cx="7474189" cy="770366"/>
          </a:xfrm>
          <a:prstGeom prst="rect">
            <a:avLst/>
          </a:prstGeom>
        </p:spPr>
      </p:pic>
    </p:spTree>
    <p:extLst>
      <p:ext uri="{BB962C8B-B14F-4D97-AF65-F5344CB8AC3E}">
        <p14:creationId xmlns:p14="http://schemas.microsoft.com/office/powerpoint/2010/main" val="2345012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34999" y="2174351"/>
            <a:ext cx="8043333" cy="1470025"/>
          </a:xfrm>
          <a:noFill/>
          <a:ln>
            <a:noFill/>
          </a:ln>
        </p:spPr>
        <p:txBody>
          <a:bodyPr vert="horz" wrap="square" lIns="91440" tIns="45720" rIns="91440" bIns="45720" numCol="1" anchor="ctr" anchorCtr="0" compatLnSpc="1">
            <a:prstTxWarp prst="textNoShape">
              <a:avLst/>
            </a:prstTxWarp>
          </a:bodyPr>
          <a:lstStyle/>
          <a:p>
            <a:r>
              <a:rPr lang="en-US" sz="4800" b="1" dirty="0">
                <a:solidFill>
                  <a:srgbClr val="1F497D"/>
                </a:solidFill>
                <a:latin typeface="Calibri" charset="0"/>
                <a:ea typeface="ヒラギノ角ゴ Pro W3" charset="0"/>
                <a:cs typeface="Arial" charset="0"/>
              </a:rPr>
              <a:t>West-Life</a:t>
            </a:r>
            <a:br>
              <a:rPr lang="en-US" sz="4800" b="1" dirty="0">
                <a:solidFill>
                  <a:srgbClr val="1F497D"/>
                </a:solidFill>
                <a:latin typeface="Calibri" charset="0"/>
                <a:ea typeface="ヒラギノ角ゴ Pro W3" charset="0"/>
                <a:cs typeface="Arial" charset="0"/>
              </a:rPr>
            </a:br>
            <a:br>
              <a:rPr lang="en-US" sz="4800" b="1" dirty="0">
                <a:solidFill>
                  <a:srgbClr val="1F497D"/>
                </a:solidFill>
                <a:latin typeface="Calibri" charset="0"/>
                <a:ea typeface="ヒラギノ角ゴ Pro W3" charset="0"/>
                <a:cs typeface="Arial" charset="0"/>
              </a:rPr>
            </a:br>
            <a:r>
              <a:rPr lang="en-US" b="1" dirty="0">
                <a:solidFill>
                  <a:srgbClr val="1F497D"/>
                </a:solidFill>
                <a:latin typeface="Calibri" charset="0"/>
                <a:ea typeface="ヒラギノ角ゴ Pro W3" charset="0"/>
                <a:cs typeface="Arial" charset="0"/>
              </a:rPr>
              <a:t>Operation and maintenance of the computing and data infrastructure </a:t>
            </a:r>
            <a:br>
              <a:rPr lang="en-US" sz="4800" b="1" dirty="0">
                <a:solidFill>
                  <a:srgbClr val="1F497D"/>
                </a:solidFill>
                <a:latin typeface="Calibri" charset="0"/>
                <a:ea typeface="ヒラギノ角ゴ Pro W3" charset="0"/>
                <a:cs typeface="Arial" charset="0"/>
              </a:rPr>
            </a:br>
            <a:br>
              <a:rPr lang="en-US" sz="4800" b="1" dirty="0">
                <a:solidFill>
                  <a:srgbClr val="1F497D"/>
                </a:solidFill>
                <a:latin typeface="Calibri" charset="0"/>
                <a:ea typeface="ヒラギノ角ゴ Pro W3" charset="0"/>
                <a:cs typeface="Arial" charset="0"/>
              </a:rPr>
            </a:br>
            <a:r>
              <a:rPr lang="en-US" sz="4800" b="1" dirty="0">
                <a:solidFill>
                  <a:srgbClr val="1F497D"/>
                </a:solidFill>
                <a:latin typeface="Calibri" charset="0"/>
                <a:ea typeface="ヒラギノ角ゴ Pro W3" charset="0"/>
                <a:cs typeface="Arial" charset="0"/>
              </a:rPr>
              <a:t>WP4</a:t>
            </a:r>
          </a:p>
        </p:txBody>
      </p:sp>
    </p:spTree>
    <p:extLst>
      <p:ext uri="{BB962C8B-B14F-4D97-AF65-F5344CB8AC3E}">
        <p14:creationId xmlns:p14="http://schemas.microsoft.com/office/powerpoint/2010/main" val="4003327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8301A-7134-BE49-92B7-37EC9A07A4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0"/>
            <a:ext cx="12192000" cy="6858000"/>
          </a:xfrm>
          <a:prstGeom prst="rect">
            <a:avLst/>
          </a:prstGeom>
        </p:spPr>
      </p:pic>
      <p:sp>
        <p:nvSpPr>
          <p:cNvPr id="3" name="Title 11">
            <a:extLst>
              <a:ext uri="{FF2B5EF4-FFF2-40B4-BE49-F238E27FC236}">
                <a16:creationId xmlns:a16="http://schemas.microsoft.com/office/drawing/2014/main" id="{00592437-E942-D14A-A9DD-13B3AFD3AA27}"/>
              </a:ext>
            </a:extLst>
          </p:cNvPr>
          <p:cNvSpPr txBox="1">
            <a:spLocks/>
          </p:cNvSpPr>
          <p:nvPr/>
        </p:nvSpPr>
        <p:spPr>
          <a:xfrm>
            <a:off x="292261" y="5043699"/>
            <a:ext cx="8559478" cy="1143000"/>
          </a:xfrm>
          <a:prstGeom prst="rect">
            <a:avLst/>
          </a:prstGeom>
          <a:noFill/>
          <a:ln>
            <a:noFill/>
          </a:ln>
          <a:effectLst>
            <a:outerShdw blurRad="50800" dist="127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lang="en-US" sz="3200" b="1" kern="1200">
                <a:solidFill>
                  <a:srgbClr val="1F497D"/>
                </a:solidFill>
                <a:latin typeface="Calibri" charset="0"/>
                <a:ea typeface="ヒラギノ角ゴ Pro W3" charset="0"/>
                <a:cs typeface="Arial"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600" dirty="0">
                <a:solidFill>
                  <a:schemeClr val="bg1"/>
                </a:solidFill>
              </a:rPr>
              <a:t>Building bridges between services</a:t>
            </a:r>
          </a:p>
        </p:txBody>
      </p:sp>
    </p:spTree>
    <p:extLst>
      <p:ext uri="{BB962C8B-B14F-4D97-AF65-F5344CB8AC3E}">
        <p14:creationId xmlns:p14="http://schemas.microsoft.com/office/powerpoint/2010/main" val="21282608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p:cNvSpPr>
          <p:nvPr>
            <p:ph type="title"/>
          </p:nvPr>
        </p:nvSpPr>
        <p:spPr>
          <a:xfrm>
            <a:off x="1897806" y="149154"/>
            <a:ext cx="5014334" cy="985789"/>
          </a:xfrm>
          <a:prstGeom prst="rect">
            <a:avLst/>
          </a:prstGeo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err="1">
                <a:solidFill>
                  <a:srgbClr val="1F497D"/>
                </a:solidFill>
                <a:latin typeface="Calibri" charset="0"/>
                <a:ea typeface="ヒラギノ角ゴ Pro W3" charset="0"/>
                <a:cs typeface="Arial" charset="0"/>
              </a:rPr>
              <a:t>Scipion</a:t>
            </a:r>
            <a:r>
              <a:rPr lang="en-US" sz="3200" b="1" dirty="0">
                <a:solidFill>
                  <a:srgbClr val="1F497D"/>
                </a:solidFill>
                <a:latin typeface="Calibri" charset="0"/>
                <a:ea typeface="ヒラギノ角ゴ Pro W3" charset="0"/>
                <a:cs typeface="Arial" charset="0"/>
              </a:rPr>
              <a:t> </a:t>
            </a:r>
            <a:r>
              <a:rPr lang="mr-IN" sz="3200" b="1" dirty="0">
                <a:solidFill>
                  <a:srgbClr val="1F497D"/>
                </a:solidFill>
                <a:latin typeface="Calibri" charset="0"/>
                <a:ea typeface="ヒラギノ角ゴ Pro W3" charset="0"/>
                <a:cs typeface="Arial" charset="0"/>
              </a:rPr>
              <a:t>–</a:t>
            </a:r>
            <a:r>
              <a:rPr lang="en-US" sz="3200" b="1" dirty="0">
                <a:solidFill>
                  <a:srgbClr val="1F497D"/>
                </a:solidFill>
                <a:latin typeface="Calibri" charset="0"/>
                <a:ea typeface="ヒラギノ角ゴ Pro W3" charset="0"/>
                <a:cs typeface="Arial" charset="0"/>
              </a:rPr>
              <a:t> </a:t>
            </a:r>
            <a:r>
              <a:rPr lang="en-US" sz="3200" b="1" dirty="0" err="1">
                <a:solidFill>
                  <a:srgbClr val="1F497D"/>
                </a:solidFill>
                <a:latin typeface="Calibri" charset="0"/>
                <a:ea typeface="ヒラギノ角ゴ Pro W3" charset="0"/>
                <a:cs typeface="Arial" charset="0"/>
              </a:rPr>
              <a:t>PowerFit</a:t>
            </a:r>
            <a:r>
              <a:rPr lang="en-US" sz="3200" b="1" dirty="0">
                <a:solidFill>
                  <a:srgbClr val="1F497D"/>
                </a:solidFill>
                <a:latin typeface="Calibri" charset="0"/>
                <a:ea typeface="ヒラギノ角ゴ Pro W3" charset="0"/>
                <a:cs typeface="Arial" charset="0"/>
              </a:rPr>
              <a:t> workflow</a:t>
            </a:r>
            <a:endParaRPr sz="3200" b="1" dirty="0">
              <a:solidFill>
                <a:srgbClr val="1F497D"/>
              </a:solidFill>
              <a:latin typeface="Calibri" charset="0"/>
              <a:ea typeface="ヒラギノ角ゴ Pro W3" charset="0"/>
              <a:cs typeface="Arial"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5576" y="1134943"/>
            <a:ext cx="3869713" cy="3285541"/>
          </a:xfrm>
          <a:prstGeom prst="rect">
            <a:avLst/>
          </a:prstGeom>
        </p:spPr>
      </p:pic>
      <p:grpSp>
        <p:nvGrpSpPr>
          <p:cNvPr id="7" name="Group 6"/>
          <p:cNvGrpSpPr/>
          <p:nvPr/>
        </p:nvGrpSpPr>
        <p:grpSpPr>
          <a:xfrm>
            <a:off x="4139665" y="2613512"/>
            <a:ext cx="4752432" cy="4102167"/>
            <a:chOff x="4139665" y="2613512"/>
            <a:chExt cx="4752432" cy="4102167"/>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1429" y="2613512"/>
              <a:ext cx="3900668" cy="4102167"/>
            </a:xfrm>
            <a:prstGeom prst="rect">
              <a:avLst/>
            </a:prstGeom>
          </p:spPr>
        </p:pic>
        <p:sp>
          <p:nvSpPr>
            <p:cNvPr id="5" name="Right Arrow 4"/>
            <p:cNvSpPr/>
            <p:nvPr/>
          </p:nvSpPr>
          <p:spPr>
            <a:xfrm>
              <a:off x="4139665" y="3828726"/>
              <a:ext cx="838734" cy="357129"/>
            </a:xfrm>
            <a:prstGeom prst="rightArrow">
              <a:avLst>
                <a:gd name="adj1" fmla="val 35193"/>
                <a:gd name="adj2" fmla="val 8933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ounded Rectangle 14"/>
          <p:cNvSpPr/>
          <p:nvPr/>
        </p:nvSpPr>
        <p:spPr>
          <a:xfrm>
            <a:off x="5532699" y="4190035"/>
            <a:ext cx="1006997" cy="230449"/>
          </a:xfrm>
          <a:prstGeom prst="round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4057042" y="4420483"/>
            <a:ext cx="3958541" cy="1576524"/>
            <a:chOff x="4057042" y="4420483"/>
            <a:chExt cx="3958541" cy="1576524"/>
          </a:xfrm>
        </p:grpSpPr>
        <p:sp>
          <p:nvSpPr>
            <p:cNvPr id="11" name="Trapezoid 10"/>
            <p:cNvSpPr/>
            <p:nvPr/>
          </p:nvSpPr>
          <p:spPr>
            <a:xfrm>
              <a:off x="4057042" y="4420483"/>
              <a:ext cx="3958310" cy="602465"/>
            </a:xfrm>
            <a:prstGeom prst="trapezoid">
              <a:avLst>
                <a:gd name="adj" fmla="val 277282"/>
              </a:avLst>
            </a:prstGeom>
            <a:gradFill>
              <a:gsLst>
                <a:gs pos="0">
                  <a:schemeClr val="accent1">
                    <a:tint val="100000"/>
                    <a:shade val="100000"/>
                    <a:satMod val="130000"/>
                    <a:alpha val="20000"/>
                  </a:schemeClr>
                </a:gs>
                <a:gs pos="99000">
                  <a:schemeClr val="accent1">
                    <a:tint val="50000"/>
                    <a:shade val="100000"/>
                    <a:satMod val="350000"/>
                    <a:alpha val="19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57042" y="5022949"/>
              <a:ext cx="3958541" cy="974058"/>
            </a:xfrm>
            <a:prstGeom prst="roundRect">
              <a:avLst>
                <a:gd name="adj" fmla="val 11111"/>
              </a:avLst>
            </a:prstGeom>
            <a:ln w="190500" cap="rnd">
              <a:solidFill>
                <a:schemeClr val="accent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10" name="Rounded Rectangle 9"/>
          <p:cNvSpPr/>
          <p:nvPr/>
        </p:nvSpPr>
        <p:spPr>
          <a:xfrm>
            <a:off x="626033" y="1725250"/>
            <a:ext cx="578735" cy="219919"/>
          </a:xfrm>
          <a:prstGeom prst="round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204772" y="1244899"/>
            <a:ext cx="5195151" cy="1180617"/>
            <a:chOff x="1204772" y="1244899"/>
            <a:chExt cx="5195151" cy="1180617"/>
          </a:xfrm>
        </p:grpSpPr>
        <p:sp>
          <p:nvSpPr>
            <p:cNvPr id="19" name="Trapezoid 18"/>
            <p:cNvSpPr/>
            <p:nvPr/>
          </p:nvSpPr>
          <p:spPr>
            <a:xfrm rot="16200000">
              <a:off x="1656133" y="817572"/>
              <a:ext cx="1132544" cy="2035266"/>
            </a:xfrm>
            <a:prstGeom prst="trapezoid">
              <a:avLst>
                <a:gd name="adj" fmla="val 40724"/>
              </a:avLst>
            </a:prstGeom>
            <a:gradFill>
              <a:gsLst>
                <a:gs pos="0">
                  <a:schemeClr val="accent1">
                    <a:tint val="100000"/>
                    <a:shade val="100000"/>
                    <a:satMod val="130000"/>
                    <a:alpha val="20000"/>
                  </a:schemeClr>
                </a:gs>
                <a:gs pos="99000">
                  <a:schemeClr val="accent1">
                    <a:tint val="50000"/>
                    <a:shade val="100000"/>
                    <a:satMod val="350000"/>
                    <a:alpha val="19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0035" y="1244899"/>
              <a:ext cx="3159888" cy="1180617"/>
            </a:xfrm>
            <a:prstGeom prst="roundRect">
              <a:avLst>
                <a:gd name="adj" fmla="val 11111"/>
              </a:avLst>
            </a:prstGeom>
            <a:ln w="190500" cap="rnd">
              <a:solidFill>
                <a:schemeClr val="accent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Tree>
    <p:extLst>
      <p:ext uri="{BB962C8B-B14F-4D97-AF65-F5344CB8AC3E}">
        <p14:creationId xmlns:p14="http://schemas.microsoft.com/office/powerpoint/2010/main" val="4265539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7"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ppt_x</p:attrName>
                                        </p:attrNameLst>
                                      </p:cBhvr>
                                      <p:tavLst>
                                        <p:tav tm="0">
                                          <p:val>
                                            <p:strVal val="#ppt_x-#ppt_w/2"/>
                                          </p:val>
                                        </p:tav>
                                        <p:tav tm="100000">
                                          <p:val>
                                            <p:strVal val="#ppt_x"/>
                                          </p:val>
                                        </p:tav>
                                      </p:tavLst>
                                    </p:anim>
                                    <p:anim calcmode="lin" valueType="num">
                                      <p:cBhvr>
                                        <p:cTn id="11" dur="500" fill="hold"/>
                                        <p:tgtEl>
                                          <p:spTgt spid="4"/>
                                        </p:tgtEl>
                                        <p:attrNameLst>
                                          <p:attrName>ppt_y</p:attrName>
                                        </p:attrNameLst>
                                      </p:cBhvr>
                                      <p:tavLst>
                                        <p:tav tm="0">
                                          <p:val>
                                            <p:strVal val="#ppt_y"/>
                                          </p:val>
                                        </p:tav>
                                        <p:tav tm="100000">
                                          <p:val>
                                            <p:strVal val="#ppt_y"/>
                                          </p:val>
                                        </p:tav>
                                      </p:tavLst>
                                    </p:anim>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ppt_x</p:attrName>
                                        </p:attrNameLst>
                                      </p:cBhvr>
                                      <p:tavLst>
                                        <p:tav tm="0">
                                          <p:val>
                                            <p:strVal val="#ppt_x-#ppt_w/2"/>
                                          </p:val>
                                        </p:tav>
                                        <p:tav tm="100000">
                                          <p:val>
                                            <p:strVal val="#ppt_x"/>
                                          </p:val>
                                        </p:tav>
                                      </p:tavLst>
                                    </p:anim>
                                    <p:anim calcmode="lin" valueType="num">
                                      <p:cBhvr>
                                        <p:cTn id="19" dur="500" fill="hold"/>
                                        <p:tgtEl>
                                          <p:spTgt spid="7"/>
                                        </p:tgtEl>
                                        <p:attrNameLst>
                                          <p:attrName>ppt_y</p:attrName>
                                        </p:attrNameLst>
                                      </p:cBhvr>
                                      <p:tavLst>
                                        <p:tav tm="0">
                                          <p:val>
                                            <p:strVal val="#ppt_y"/>
                                          </p:val>
                                        </p:tav>
                                        <p:tav tm="100000">
                                          <p:val>
                                            <p:strVal val="#ppt_y"/>
                                          </p:val>
                                        </p:tav>
                                      </p:tavLst>
                                    </p:anim>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0"/>
                            </p:stCondLst>
                            <p:childTnLst>
                              <p:par>
                                <p:cTn id="27" presetID="17"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ppt_h/2"/>
                                          </p:val>
                                        </p:tav>
                                        <p:tav tm="100000">
                                          <p:val>
                                            <p:strVal val="#ppt_y"/>
                                          </p:val>
                                        </p:tav>
                                      </p:tavLst>
                                    </p:anim>
                                    <p:anim calcmode="lin" valueType="num">
                                      <p:cBhvr>
                                        <p:cTn id="31" dur="500" fill="hold"/>
                                        <p:tgtEl>
                                          <p:spTgt spid="6"/>
                                        </p:tgtEl>
                                        <p:attrNameLst>
                                          <p:attrName>ppt_w</p:attrName>
                                        </p:attrNameLst>
                                      </p:cBhvr>
                                      <p:tavLst>
                                        <p:tav tm="0">
                                          <p:val>
                                            <p:strVal val="#ppt_w"/>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23"/>
          <p:cNvSpPr>
            <a:spLocks noGrp="1"/>
          </p:cNvSpPr>
          <p:nvPr>
            <p:ph type="title"/>
          </p:nvPr>
        </p:nvSpPr>
        <p:spPr>
          <a:xfrm>
            <a:off x="1630017" y="149154"/>
            <a:ext cx="5605669" cy="985789"/>
          </a:xfrm>
          <a:prstGeom prst="rect">
            <a:avLst/>
          </a:prstGeo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FANTEN </a:t>
            </a:r>
            <a:r>
              <a:rPr lang="mr-IN" sz="3200" b="1" dirty="0">
                <a:solidFill>
                  <a:srgbClr val="1F497D"/>
                </a:solidFill>
                <a:latin typeface="Calibri" charset="0"/>
                <a:ea typeface="ヒラギノ角ゴ Pro W3" charset="0"/>
                <a:cs typeface="Arial" charset="0"/>
              </a:rPr>
              <a:t>–</a:t>
            </a:r>
            <a:r>
              <a:rPr lang="en-US" sz="3200" b="1" dirty="0">
                <a:solidFill>
                  <a:srgbClr val="1F497D"/>
                </a:solidFill>
                <a:latin typeface="Calibri" charset="0"/>
                <a:ea typeface="ヒラギノ角ゴ Pro W3" charset="0"/>
                <a:cs typeface="Arial" charset="0"/>
              </a:rPr>
              <a:t> HADDOCK workflow</a:t>
            </a:r>
            <a:endParaRPr sz="3200" b="1" dirty="0">
              <a:solidFill>
                <a:srgbClr val="1F497D"/>
              </a:solidFill>
              <a:latin typeface="Calibri" charset="0"/>
              <a:ea typeface="ヒラギノ角ゴ Pro W3" charset="0"/>
              <a:cs typeface="Arial" charset="0"/>
            </a:endParaRPr>
          </a:p>
        </p:txBody>
      </p:sp>
      <p:grpSp>
        <p:nvGrpSpPr>
          <p:cNvPr id="15" name="Group 14"/>
          <p:cNvGrpSpPr/>
          <p:nvPr/>
        </p:nvGrpSpPr>
        <p:grpSpPr>
          <a:xfrm>
            <a:off x="139700" y="1134943"/>
            <a:ext cx="3782943" cy="3739663"/>
            <a:chOff x="139700" y="1134943"/>
            <a:chExt cx="3782943" cy="3739663"/>
          </a:xfrm>
          <a:effectLst>
            <a:outerShdw blurRad="50800" dist="76200" dir="2700000" algn="tl" rotWithShape="0">
              <a:prstClr val="black">
                <a:alpha val="40000"/>
              </a:prstClr>
            </a:outerShdw>
          </a:effectLst>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9700" y="2559773"/>
              <a:ext cx="3782943" cy="231483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700" y="1134943"/>
              <a:ext cx="3782943" cy="1424831"/>
            </a:xfrm>
            <a:prstGeom prst="rect">
              <a:avLst/>
            </a:prstGeom>
          </p:spPr>
        </p:pic>
      </p:grpSp>
      <p:grpSp>
        <p:nvGrpSpPr>
          <p:cNvPr id="11" name="Group 10"/>
          <p:cNvGrpSpPr/>
          <p:nvPr/>
        </p:nvGrpSpPr>
        <p:grpSpPr>
          <a:xfrm>
            <a:off x="2031171" y="1370503"/>
            <a:ext cx="4066867" cy="1739045"/>
            <a:chOff x="2031171" y="1370503"/>
            <a:chExt cx="4066867" cy="1739045"/>
          </a:xfrm>
        </p:grpSpPr>
        <p:sp>
          <p:nvSpPr>
            <p:cNvPr id="7" name="Rounded Rectangle 6"/>
            <p:cNvSpPr/>
            <p:nvPr/>
          </p:nvSpPr>
          <p:spPr>
            <a:xfrm>
              <a:off x="2031171" y="2889629"/>
              <a:ext cx="863333" cy="219919"/>
            </a:xfrm>
            <a:prstGeom prst="round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apezoid 11"/>
            <p:cNvSpPr/>
            <p:nvPr/>
          </p:nvSpPr>
          <p:spPr>
            <a:xfrm rot="13873564">
              <a:off x="3153288" y="1348907"/>
              <a:ext cx="1001353" cy="1949095"/>
            </a:xfrm>
            <a:prstGeom prst="trapezoid">
              <a:avLst>
                <a:gd name="adj" fmla="val 36658"/>
              </a:avLst>
            </a:prstGeom>
            <a:gradFill>
              <a:gsLst>
                <a:gs pos="0">
                  <a:schemeClr val="accent1">
                    <a:tint val="100000"/>
                    <a:shade val="100000"/>
                    <a:satMod val="130000"/>
                    <a:alpha val="20000"/>
                  </a:schemeClr>
                </a:gs>
                <a:gs pos="99000">
                  <a:schemeClr val="accent1">
                    <a:tint val="50000"/>
                    <a:shade val="100000"/>
                    <a:satMod val="350000"/>
                    <a:alpha val="19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72627" y="1370503"/>
              <a:ext cx="2025411" cy="796192"/>
            </a:xfrm>
            <a:prstGeom prst="roundRect">
              <a:avLst>
                <a:gd name="adj" fmla="val 11111"/>
              </a:avLst>
            </a:prstGeom>
            <a:ln w="190500" cap="rnd">
              <a:solidFill>
                <a:schemeClr val="accent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grpSp>
        <p:nvGrpSpPr>
          <p:cNvPr id="2" name="Group 1"/>
          <p:cNvGrpSpPr/>
          <p:nvPr/>
        </p:nvGrpSpPr>
        <p:grpSpPr>
          <a:xfrm>
            <a:off x="3208815" y="2999588"/>
            <a:ext cx="1924399" cy="2591395"/>
            <a:chOff x="3208815" y="2999588"/>
            <a:chExt cx="1924399" cy="2591395"/>
          </a:xfrm>
        </p:grpSpPr>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40212" y="2999588"/>
              <a:ext cx="1393002" cy="2591395"/>
            </a:xfrm>
            <a:prstGeom prst="rect">
              <a:avLst/>
            </a:prstGeom>
            <a:effectLst>
              <a:outerShdw blurRad="50800" dist="76200" dir="2700000" algn="tl" rotWithShape="0">
                <a:prstClr val="black">
                  <a:alpha val="40000"/>
                </a:prstClr>
              </a:outerShdw>
            </a:effectLst>
          </p:spPr>
        </p:pic>
        <p:sp>
          <p:nvSpPr>
            <p:cNvPr id="14" name="Bent-Up Arrow 13"/>
            <p:cNvSpPr/>
            <p:nvPr/>
          </p:nvSpPr>
          <p:spPr>
            <a:xfrm rot="5400000">
              <a:off x="3187045" y="5012417"/>
              <a:ext cx="484294" cy="440754"/>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 name="Group 2"/>
          <p:cNvGrpSpPr/>
          <p:nvPr/>
        </p:nvGrpSpPr>
        <p:grpSpPr>
          <a:xfrm>
            <a:off x="4518028" y="3617008"/>
            <a:ext cx="4422040" cy="3155472"/>
            <a:chOff x="4518028" y="3617008"/>
            <a:chExt cx="4422040" cy="3155472"/>
          </a:xfrm>
        </p:grpSpPr>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8066" y="3617008"/>
              <a:ext cx="3902002" cy="3155472"/>
            </a:xfrm>
            <a:prstGeom prst="rect">
              <a:avLst/>
            </a:prstGeom>
            <a:effectLst>
              <a:outerShdw blurRad="50800" dist="76200" dir="2700000" algn="tl" rotWithShape="0">
                <a:prstClr val="black">
                  <a:alpha val="40000"/>
                </a:prstClr>
              </a:outerShdw>
            </a:effectLst>
          </p:spPr>
        </p:pic>
        <p:sp>
          <p:nvSpPr>
            <p:cNvPr id="16" name="Bent-Up Arrow 15"/>
            <p:cNvSpPr/>
            <p:nvPr/>
          </p:nvSpPr>
          <p:spPr>
            <a:xfrm rot="5400000">
              <a:off x="4496258" y="5719207"/>
              <a:ext cx="484294" cy="440754"/>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78336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ppt_w/2"/>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ppt_x-#ppt_w/2"/>
                                          </p:val>
                                        </p:tav>
                                        <p:tav tm="100000">
                                          <p:val>
                                            <p:strVal val="#ppt_x"/>
                                          </p:val>
                                        </p:tav>
                                      </p:tavLst>
                                    </p:anim>
                                    <p:anim calcmode="lin" valueType="num">
                                      <p:cBhvr>
                                        <p:cTn id="24" dur="500" fill="hold"/>
                                        <p:tgtEl>
                                          <p:spTgt spid="3"/>
                                        </p:tgtEl>
                                        <p:attrNameLst>
                                          <p:attrName>ppt_y</p:attrName>
                                        </p:attrNameLst>
                                      </p:cBhvr>
                                      <p:tavLst>
                                        <p:tav tm="0">
                                          <p:val>
                                            <p:strVal val="#ppt_y"/>
                                          </p:val>
                                        </p:tav>
                                        <p:tav tm="100000">
                                          <p:val>
                                            <p:strVal val="#ppt_y"/>
                                          </p:val>
                                        </p:tav>
                                      </p:tavLst>
                                    </p:anim>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Connecting portals to data repos</a:t>
            </a:r>
          </a:p>
        </p:txBody>
      </p:sp>
      <p:pic>
        <p:nvPicPr>
          <p:cNvPr id="3" name="Picture 2"/>
          <p:cNvPicPr>
            <a:picLocks noChangeAspect="1"/>
          </p:cNvPicPr>
          <p:nvPr/>
        </p:nvPicPr>
        <p:blipFill>
          <a:blip r:embed="rId2"/>
          <a:stretch>
            <a:fillRect/>
          </a:stretch>
        </p:blipFill>
        <p:spPr>
          <a:xfrm>
            <a:off x="807937" y="1258882"/>
            <a:ext cx="7528125" cy="468965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4931AC8-96DE-E945-9BA2-D14A538B9FBE}"/>
              </a:ext>
            </a:extLst>
          </p:cNvPr>
          <p:cNvSpPr txBox="1"/>
          <p:nvPr/>
        </p:nvSpPr>
        <p:spPr>
          <a:xfrm>
            <a:off x="3811376" y="5948533"/>
            <a:ext cx="1682320" cy="461665"/>
          </a:xfrm>
          <a:prstGeom prst="rect">
            <a:avLst/>
          </a:prstGeom>
          <a:noFill/>
        </p:spPr>
        <p:txBody>
          <a:bodyPr wrap="none" rtlCol="0">
            <a:spAutoFit/>
          </a:bodyPr>
          <a:lstStyle/>
          <a:p>
            <a:r>
              <a:rPr lang="en-US" b="1" dirty="0">
                <a:solidFill>
                  <a:schemeClr val="tx2"/>
                </a:solidFill>
                <a:latin typeface="Calibri" panose="020F0502020204030204" pitchFamily="34" charset="0"/>
                <a:cs typeface="Calibri" panose="020F0502020204030204" pitchFamily="34" charset="0"/>
              </a:rPr>
              <a:t>west-</a:t>
            </a:r>
            <a:r>
              <a:rPr lang="en-US" b="1" dirty="0" err="1">
                <a:solidFill>
                  <a:schemeClr val="tx2"/>
                </a:solidFill>
                <a:latin typeface="Calibri" panose="020F0502020204030204" pitchFamily="34" charset="0"/>
                <a:cs typeface="Calibri" panose="020F0502020204030204" pitchFamily="34" charset="0"/>
              </a:rPr>
              <a:t>life.eu</a:t>
            </a:r>
            <a:endParaRPr lang="en-US" b="1" dirty="0">
              <a:solidFill>
                <a:schemeClr val="tx2"/>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B94F6F3D-39B8-794C-9DFA-53F4503A885D}"/>
              </a:ext>
            </a:extLst>
          </p:cNvPr>
          <p:cNvPicPr>
            <a:picLocks noChangeAspect="1"/>
          </p:cNvPicPr>
          <p:nvPr/>
        </p:nvPicPr>
        <p:blipFill>
          <a:blip r:embed="rId3"/>
          <a:stretch>
            <a:fillRect/>
          </a:stretch>
        </p:blipFill>
        <p:spPr>
          <a:xfrm>
            <a:off x="1338251" y="1598211"/>
            <a:ext cx="1370824" cy="3636027"/>
          </a:xfrm>
          <a:prstGeom prst="rect">
            <a:avLst/>
          </a:prstGeom>
          <a:ln>
            <a:noFill/>
          </a:ln>
          <a:effectLst>
            <a:outerShdw blurRad="292100" dist="139700" dir="2700000" algn="tl" rotWithShape="0">
              <a:srgbClr val="333333">
                <a:alpha val="65000"/>
              </a:srgbClr>
            </a:outerShdw>
          </a:effectLst>
        </p:spPr>
      </p:pic>
      <p:sp>
        <p:nvSpPr>
          <p:cNvPr id="2" name="Frame 1">
            <a:extLst>
              <a:ext uri="{FF2B5EF4-FFF2-40B4-BE49-F238E27FC236}">
                <a16:creationId xmlns:a16="http://schemas.microsoft.com/office/drawing/2014/main" id="{75DD42B7-9613-8440-BEA1-E9C43B2D639F}"/>
              </a:ext>
            </a:extLst>
          </p:cNvPr>
          <p:cNvSpPr/>
          <p:nvPr/>
        </p:nvSpPr>
        <p:spPr>
          <a:xfrm>
            <a:off x="1338251" y="2150076"/>
            <a:ext cx="1370824" cy="308919"/>
          </a:xfrm>
          <a:prstGeom prst="fram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63754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Connecting portals to data repos</a:t>
            </a:r>
          </a:p>
        </p:txBody>
      </p:sp>
      <p:pic>
        <p:nvPicPr>
          <p:cNvPr id="5" name="Picture 4">
            <a:extLst>
              <a:ext uri="{FF2B5EF4-FFF2-40B4-BE49-F238E27FC236}">
                <a16:creationId xmlns:a16="http://schemas.microsoft.com/office/drawing/2014/main" id="{9207DF8A-01C1-A447-A8D6-983A5123F9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738" y="1200362"/>
            <a:ext cx="7936523" cy="5002579"/>
          </a:xfrm>
          <a:prstGeom prst="rect">
            <a:avLst/>
          </a:prstGeom>
          <a:noFill/>
          <a:ln>
            <a:noFill/>
          </a:ln>
          <a:effectLst>
            <a:outerShdw blurRad="63500" dist="25400" dir="5400000" rotWithShape="0">
              <a:srgbClr val="000000">
                <a:alpha val="50000"/>
              </a:srgbClr>
            </a:outerShdw>
          </a:effectLst>
        </p:spPr>
      </p:pic>
      <p:sp>
        <p:nvSpPr>
          <p:cNvPr id="11" name="Frame 10">
            <a:extLst>
              <a:ext uri="{FF2B5EF4-FFF2-40B4-BE49-F238E27FC236}">
                <a16:creationId xmlns:a16="http://schemas.microsoft.com/office/drawing/2014/main" id="{51253818-D034-5742-8ED5-7882BACC4ED5}"/>
              </a:ext>
            </a:extLst>
          </p:cNvPr>
          <p:cNvSpPr/>
          <p:nvPr/>
        </p:nvSpPr>
        <p:spPr>
          <a:xfrm>
            <a:off x="775544" y="2970692"/>
            <a:ext cx="736733" cy="370385"/>
          </a:xfrm>
          <a:prstGeom prst="fram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40947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Connecting portals to data repos</a:t>
            </a:r>
          </a:p>
        </p:txBody>
      </p:sp>
      <p:pic>
        <p:nvPicPr>
          <p:cNvPr id="5" name="Picture 4">
            <a:extLst>
              <a:ext uri="{FF2B5EF4-FFF2-40B4-BE49-F238E27FC236}">
                <a16:creationId xmlns:a16="http://schemas.microsoft.com/office/drawing/2014/main" id="{9207DF8A-01C1-A447-A8D6-983A5123F962}"/>
              </a:ext>
            </a:extLst>
          </p:cNvPr>
          <p:cNvPicPr>
            <a:picLocks noChangeAspect="1"/>
          </p:cNvPicPr>
          <p:nvPr/>
        </p:nvPicPr>
        <p:blipFill>
          <a:blip r:embed="rId2"/>
          <a:stretch>
            <a:fillRect/>
          </a:stretch>
        </p:blipFill>
        <p:spPr>
          <a:xfrm>
            <a:off x="603738" y="1568069"/>
            <a:ext cx="7936523" cy="335551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CD3CA7CE-EF39-0143-BB82-64C3BE55DD60}"/>
              </a:ext>
            </a:extLst>
          </p:cNvPr>
          <p:cNvSpPr txBox="1"/>
          <p:nvPr/>
        </p:nvSpPr>
        <p:spPr>
          <a:xfrm>
            <a:off x="1695450" y="5429250"/>
            <a:ext cx="6075830" cy="523220"/>
          </a:xfrm>
          <a:prstGeom prst="rect">
            <a:avLst/>
          </a:prstGeom>
          <a:noFill/>
        </p:spPr>
        <p:txBody>
          <a:bodyPr wrap="non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SSO </a:t>
            </a:r>
            <a:r>
              <a:rPr lang="en-US" sz="2800" b="1" dirty="0" err="1">
                <a:solidFill>
                  <a:schemeClr val="tx1">
                    <a:lumMod val="75000"/>
                    <a:lumOff val="25000"/>
                  </a:schemeClr>
                </a:solidFill>
                <a:latin typeface="Calibri" panose="020F0502020204030204" pitchFamily="34" charset="0"/>
                <a:cs typeface="Calibri" panose="020F0502020204030204" pitchFamily="34" charset="0"/>
              </a:rPr>
              <a:t>authentification</a:t>
            </a:r>
            <a:r>
              <a:rPr lang="en-US" sz="2800" b="1" dirty="0">
                <a:solidFill>
                  <a:schemeClr val="tx1">
                    <a:lumMod val="75000"/>
                    <a:lumOff val="25000"/>
                  </a:schemeClr>
                </a:solidFill>
                <a:latin typeface="Calibri" panose="020F0502020204030204" pitchFamily="34" charset="0"/>
                <a:cs typeface="Calibri" panose="020F0502020204030204" pitchFamily="34" charset="0"/>
              </a:rPr>
              <a:t> via INSTRUCT-ERIC</a:t>
            </a:r>
          </a:p>
        </p:txBody>
      </p:sp>
    </p:spTree>
    <p:extLst>
      <p:ext uri="{BB962C8B-B14F-4D97-AF65-F5344CB8AC3E}">
        <p14:creationId xmlns:p14="http://schemas.microsoft.com/office/powerpoint/2010/main" val="4148653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Connecting portals to data repos</a:t>
            </a:r>
          </a:p>
        </p:txBody>
      </p:sp>
      <p:pic>
        <p:nvPicPr>
          <p:cNvPr id="5" name="Picture 4">
            <a:extLst>
              <a:ext uri="{FF2B5EF4-FFF2-40B4-BE49-F238E27FC236}">
                <a16:creationId xmlns:a16="http://schemas.microsoft.com/office/drawing/2014/main" id="{9207DF8A-01C1-A447-A8D6-983A5123F962}"/>
              </a:ext>
            </a:extLst>
          </p:cNvPr>
          <p:cNvPicPr>
            <a:picLocks noChangeAspect="1"/>
          </p:cNvPicPr>
          <p:nvPr/>
        </p:nvPicPr>
        <p:blipFill>
          <a:blip r:embed="rId2"/>
          <a:stretch>
            <a:fillRect/>
          </a:stretch>
        </p:blipFill>
        <p:spPr>
          <a:xfrm>
            <a:off x="603738" y="1876786"/>
            <a:ext cx="7936523" cy="287604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CD3CA7CE-EF39-0143-BB82-64C3BE55DD60}"/>
              </a:ext>
            </a:extLst>
          </p:cNvPr>
          <p:cNvSpPr txBox="1"/>
          <p:nvPr/>
        </p:nvSpPr>
        <p:spPr>
          <a:xfrm>
            <a:off x="1695450" y="5429250"/>
            <a:ext cx="5789534" cy="523220"/>
          </a:xfrm>
          <a:prstGeom prst="rect">
            <a:avLst/>
          </a:prstGeom>
          <a:noFill/>
        </p:spPr>
        <p:txBody>
          <a:bodyPr wrap="non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Allows to aggregate storage providers</a:t>
            </a:r>
          </a:p>
        </p:txBody>
      </p:sp>
    </p:spTree>
    <p:extLst>
      <p:ext uri="{BB962C8B-B14F-4D97-AF65-F5344CB8AC3E}">
        <p14:creationId xmlns:p14="http://schemas.microsoft.com/office/powerpoint/2010/main" val="284190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1"/>
          <p:cNvSpPr>
            <a:spLocks noGrp="1"/>
          </p:cNvSpPr>
          <p:nvPr>
            <p:ph type="title"/>
          </p:nvPr>
        </p:nvSpPr>
        <p:spPr>
          <a:xfrm>
            <a:off x="292261" y="57362"/>
            <a:ext cx="8559478"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Connecting portals to data repos</a:t>
            </a:r>
          </a:p>
        </p:txBody>
      </p:sp>
      <p:pic>
        <p:nvPicPr>
          <p:cNvPr id="5" name="Picture 4">
            <a:extLst>
              <a:ext uri="{FF2B5EF4-FFF2-40B4-BE49-F238E27FC236}">
                <a16:creationId xmlns:a16="http://schemas.microsoft.com/office/drawing/2014/main" id="{9207DF8A-01C1-A447-A8D6-983A5123F962}"/>
              </a:ext>
            </a:extLst>
          </p:cNvPr>
          <p:cNvPicPr>
            <a:picLocks noChangeAspect="1"/>
          </p:cNvPicPr>
          <p:nvPr/>
        </p:nvPicPr>
        <p:blipFill>
          <a:blip r:embed="rId2"/>
          <a:stretch>
            <a:fillRect/>
          </a:stretch>
        </p:blipFill>
        <p:spPr>
          <a:xfrm>
            <a:off x="1817937" y="1510634"/>
            <a:ext cx="5508126" cy="419394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CD3CA7CE-EF39-0143-BB82-64C3BE55DD60}"/>
              </a:ext>
            </a:extLst>
          </p:cNvPr>
          <p:cNvSpPr txBox="1"/>
          <p:nvPr/>
        </p:nvSpPr>
        <p:spPr>
          <a:xfrm>
            <a:off x="2605532" y="6009906"/>
            <a:ext cx="3932936" cy="523220"/>
          </a:xfrm>
          <a:prstGeom prst="rect">
            <a:avLst/>
          </a:prstGeom>
          <a:noFill/>
        </p:spPr>
        <p:txBody>
          <a:bodyPr wrap="non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Allows to browse storage</a:t>
            </a:r>
          </a:p>
        </p:txBody>
      </p:sp>
    </p:spTree>
    <p:extLst>
      <p:ext uri="{BB962C8B-B14F-4D97-AF65-F5344CB8AC3E}">
        <p14:creationId xmlns:p14="http://schemas.microsoft.com/office/powerpoint/2010/main" val="1797616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a:spLocks noGrp="1"/>
          </p:cNvSpPr>
          <p:nvPr>
            <p:ph type="title"/>
          </p:nvPr>
        </p:nvSpPr>
        <p:spPr>
          <a:xfrm>
            <a:off x="457200" y="274638"/>
            <a:ext cx="8229600"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Connecting portals to data repos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867" y="1660638"/>
            <a:ext cx="5852265" cy="4180189"/>
          </a:xfrm>
          <a:prstGeom prst="rect">
            <a:avLst/>
          </a:prstGeom>
        </p:spPr>
      </p:pic>
      <p:sp>
        <p:nvSpPr>
          <p:cNvPr id="5" name="Rounded Rectangle 4"/>
          <p:cNvSpPr/>
          <p:nvPr/>
        </p:nvSpPr>
        <p:spPr>
          <a:xfrm>
            <a:off x="3285067" y="3750733"/>
            <a:ext cx="1168400" cy="203200"/>
          </a:xfrm>
          <a:prstGeom prst="roundRect">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4221146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872" y="1759015"/>
            <a:ext cx="5114122" cy="4488344"/>
          </a:xfrm>
          <a:prstGeom prst="rect">
            <a:avLst/>
          </a:prstGeom>
        </p:spPr>
      </p:pic>
      <p:sp>
        <p:nvSpPr>
          <p:cNvPr id="7" name="Rounded Rectangle 6"/>
          <p:cNvSpPr/>
          <p:nvPr/>
        </p:nvSpPr>
        <p:spPr>
          <a:xfrm>
            <a:off x="3725333" y="4003187"/>
            <a:ext cx="1473200" cy="221680"/>
          </a:xfrm>
          <a:prstGeom prst="roundRect">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8" name="Title 11">
            <a:extLst>
              <a:ext uri="{FF2B5EF4-FFF2-40B4-BE49-F238E27FC236}">
                <a16:creationId xmlns:a16="http://schemas.microsoft.com/office/drawing/2014/main" id="{6F5061EE-FD46-2B46-908B-05AE55C70DFF}"/>
              </a:ext>
            </a:extLst>
          </p:cNvPr>
          <p:cNvSpPr txBox="1">
            <a:spLocks/>
          </p:cNvSpPr>
          <p:nvPr/>
        </p:nvSpPr>
        <p:spPr bwMode="auto">
          <a:xfrm>
            <a:off x="609600" y="427038"/>
            <a:ext cx="8229600" cy="1143000"/>
          </a:xfrm>
          <a:prstGeom prst="rect">
            <a:avLst/>
          </a:prstGeom>
          <a:noFill/>
          <a:ln>
            <a:noFill/>
          </a:ln>
          <a:effectLst>
            <a:outerShdw blurRad="63500" dist="25400" dir="5400000" rotWithShape="0">
              <a:srgbClr val="000000">
                <a:alpha val="50000"/>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200" b="1" dirty="0">
                <a:solidFill>
                  <a:srgbClr val="1F497D"/>
                </a:solidFill>
                <a:latin typeface="Calibri" charset="0"/>
                <a:ea typeface="ヒラギノ角ゴ Pro W3" charset="0"/>
                <a:cs typeface="Arial" charset="0"/>
              </a:rPr>
              <a:t>Connecting portals to data repos</a:t>
            </a:r>
          </a:p>
        </p:txBody>
      </p:sp>
      <p:sp>
        <p:nvSpPr>
          <p:cNvPr id="11" name="TextBox 10">
            <a:extLst>
              <a:ext uri="{FF2B5EF4-FFF2-40B4-BE49-F238E27FC236}">
                <a16:creationId xmlns:a16="http://schemas.microsoft.com/office/drawing/2014/main" id="{E6B886D0-94BA-0E4A-93F0-A3B6B4E807C1}"/>
              </a:ext>
            </a:extLst>
          </p:cNvPr>
          <p:cNvSpPr txBox="1"/>
          <p:nvPr/>
        </p:nvSpPr>
        <p:spPr>
          <a:xfrm>
            <a:off x="2742840" y="6351633"/>
            <a:ext cx="3438185" cy="461665"/>
          </a:xfrm>
          <a:prstGeom prst="rect">
            <a:avLst/>
          </a:prstGeom>
          <a:noFill/>
        </p:spPr>
        <p:txBody>
          <a:bodyPr wrap="none" rtlCol="0">
            <a:spAutoFit/>
          </a:bodyPr>
          <a:lstStyle/>
          <a:p>
            <a:r>
              <a:rPr lang="en-US" b="1" dirty="0">
                <a:solidFill>
                  <a:schemeClr val="tx2"/>
                </a:solidFill>
                <a:latin typeface="Calibri" panose="020F0502020204030204" pitchFamily="34" charset="0"/>
                <a:cs typeface="Calibri" panose="020F0502020204030204" pitchFamily="34" charset="0"/>
              </a:rPr>
              <a:t>Upload now also possible</a:t>
            </a:r>
          </a:p>
        </p:txBody>
      </p:sp>
    </p:spTree>
    <p:extLst>
      <p:ext uri="{BB962C8B-B14F-4D97-AF65-F5344CB8AC3E}">
        <p14:creationId xmlns:p14="http://schemas.microsoft.com/office/powerpoint/2010/main" val="1073635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275"/>
            <a:ext cx="8229600"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T4.1: Consolidation and operation of the</a:t>
            </a:r>
            <a:br>
              <a:rPr lang="en-US" sz="3200" b="1" dirty="0">
                <a:solidFill>
                  <a:srgbClr val="1F497D"/>
                </a:solidFill>
                <a:latin typeface="Calibri" charset="0"/>
                <a:ea typeface="ヒラギノ角ゴ Pro W3" charset="0"/>
                <a:cs typeface="Arial" charset="0"/>
              </a:rPr>
            </a:br>
            <a:r>
              <a:rPr lang="en-US" sz="3200" b="1" dirty="0">
                <a:solidFill>
                  <a:srgbClr val="1F497D"/>
                </a:solidFill>
                <a:latin typeface="Calibri" charset="0"/>
                <a:ea typeface="ヒラギノ角ゴ Pro W3" charset="0"/>
                <a:cs typeface="Arial" charset="0"/>
              </a:rPr>
              <a:t>infrastructure</a:t>
            </a:r>
            <a:endParaRPr lang="it-IT" sz="3200" b="1" dirty="0">
              <a:solidFill>
                <a:srgbClr val="1F497D"/>
              </a:solidFill>
              <a:latin typeface="Calibri" charset="0"/>
              <a:ea typeface="ヒラギノ角ゴ Pro W3" charset="0"/>
              <a:cs typeface="Arial" charset="0"/>
            </a:endParaRPr>
          </a:p>
        </p:txBody>
      </p:sp>
      <p:sp>
        <p:nvSpPr>
          <p:cNvPr id="3" name="Content Placeholder 2"/>
          <p:cNvSpPr>
            <a:spLocks noGrp="1"/>
          </p:cNvSpPr>
          <p:nvPr>
            <p:ph idx="1"/>
          </p:nvPr>
        </p:nvSpPr>
        <p:spPr>
          <a:xfrm>
            <a:off x="457199" y="1600200"/>
            <a:ext cx="8377881" cy="4525963"/>
          </a:xfrm>
        </p:spPr>
        <p:txBody>
          <a:bodyPr/>
          <a:lstStyle/>
          <a:p>
            <a:r>
              <a:rPr lang="en-US" sz="2400" b="1" dirty="0">
                <a:solidFill>
                  <a:schemeClr val="tx2"/>
                </a:solidFill>
              </a:rPr>
              <a:t>34 grid sites (31 in EU) as taken from VAPOR monitoring tool, but currently only 24 properly accounted by EGI accounting portal</a:t>
            </a:r>
            <a:endParaRPr lang="it-IT" sz="2400" b="1" dirty="0">
              <a:solidFill>
                <a:schemeClr val="tx2"/>
              </a:solidFill>
            </a:endParaRPr>
          </a:p>
        </p:txBody>
      </p:sp>
      <p:pic>
        <p:nvPicPr>
          <p:cNvPr id="4" name="Picture 3"/>
          <p:cNvPicPr>
            <a:picLocks noChangeAspect="1"/>
          </p:cNvPicPr>
          <p:nvPr/>
        </p:nvPicPr>
        <p:blipFill>
          <a:blip r:embed="rId2"/>
          <a:stretch>
            <a:fillRect/>
          </a:stretch>
        </p:blipFill>
        <p:spPr>
          <a:xfrm>
            <a:off x="1932948" y="2504288"/>
            <a:ext cx="6288833" cy="39953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449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a:extLst>
              <a:ext uri="{FF2B5EF4-FFF2-40B4-BE49-F238E27FC236}">
                <a16:creationId xmlns:a16="http://schemas.microsoft.com/office/drawing/2014/main" id="{D26EC1D0-3880-2249-8826-53DBDD2F5E16}"/>
              </a:ext>
            </a:extLst>
          </p:cNvPr>
          <p:cNvCxnSpPr>
            <a:cxnSpLocks/>
            <a:stCxn id="26" idx="1"/>
            <a:endCxn id="19" idx="1"/>
          </p:cNvCxnSpPr>
          <p:nvPr/>
        </p:nvCxnSpPr>
        <p:spPr>
          <a:xfrm rot="10800000">
            <a:off x="7049587" y="2261281"/>
            <a:ext cx="337285" cy="986790"/>
          </a:xfrm>
          <a:prstGeom prst="curvedConnector3">
            <a:avLst>
              <a:gd name="adj1" fmla="val 193422"/>
            </a:avLst>
          </a:prstGeom>
          <a:ln w="38100">
            <a:tailEnd type="stealth" w="lg" len="lg"/>
          </a:ln>
        </p:spPr>
        <p:style>
          <a:lnRef idx="2">
            <a:schemeClr val="accent3"/>
          </a:lnRef>
          <a:fillRef idx="0">
            <a:schemeClr val="accent3"/>
          </a:fillRef>
          <a:effectRef idx="1">
            <a:schemeClr val="accent3"/>
          </a:effectRef>
          <a:fontRef idx="minor">
            <a:schemeClr val="tx1"/>
          </a:fontRef>
        </p:style>
      </p:cxnSp>
      <p:cxnSp>
        <p:nvCxnSpPr>
          <p:cNvPr id="68" name="Curved Connector 67">
            <a:extLst>
              <a:ext uri="{FF2B5EF4-FFF2-40B4-BE49-F238E27FC236}">
                <a16:creationId xmlns:a16="http://schemas.microsoft.com/office/drawing/2014/main" id="{E2563FAD-0F8D-2149-A33A-25E5845F0FC7}"/>
              </a:ext>
            </a:extLst>
          </p:cNvPr>
          <p:cNvCxnSpPr>
            <a:cxnSpLocks/>
            <a:stCxn id="15" idx="2"/>
            <a:endCxn id="16" idx="3"/>
          </p:cNvCxnSpPr>
          <p:nvPr/>
        </p:nvCxnSpPr>
        <p:spPr>
          <a:xfrm rot="5400000">
            <a:off x="1268976" y="1010135"/>
            <a:ext cx="3713135" cy="3060480"/>
          </a:xfrm>
          <a:prstGeom prst="curvedConnector2">
            <a:avLst/>
          </a:prstGeom>
          <a:ln w="38100">
            <a:tailEnd type="stealth" w="lg" len="lg"/>
          </a:ln>
        </p:spPr>
        <p:style>
          <a:lnRef idx="2">
            <a:schemeClr val="accent3"/>
          </a:lnRef>
          <a:fillRef idx="0">
            <a:schemeClr val="accent3"/>
          </a:fillRef>
          <a:effectRef idx="1">
            <a:schemeClr val="accent3"/>
          </a:effectRef>
          <a:fontRef idx="minor">
            <a:schemeClr val="tx1"/>
          </a:fontRef>
        </p:style>
      </p:cxnSp>
      <p:cxnSp>
        <p:nvCxnSpPr>
          <p:cNvPr id="78" name="Curved Connector 77">
            <a:extLst>
              <a:ext uri="{FF2B5EF4-FFF2-40B4-BE49-F238E27FC236}">
                <a16:creationId xmlns:a16="http://schemas.microsoft.com/office/drawing/2014/main" id="{2FDC2C3A-6C28-1E49-B808-161C79838EC4}"/>
              </a:ext>
            </a:extLst>
          </p:cNvPr>
          <p:cNvCxnSpPr>
            <a:cxnSpLocks/>
            <a:stCxn id="13" idx="3"/>
            <a:endCxn id="38" idx="1"/>
          </p:cNvCxnSpPr>
          <p:nvPr/>
        </p:nvCxnSpPr>
        <p:spPr>
          <a:xfrm flipV="1">
            <a:off x="1482007" y="720200"/>
            <a:ext cx="4200950" cy="2805413"/>
          </a:xfrm>
          <a:prstGeom prst="curvedConnector3">
            <a:avLst>
              <a:gd name="adj1" fmla="val 50000"/>
            </a:avLst>
          </a:prstGeom>
          <a:ln w="38100">
            <a:tailEnd type="stealth" w="lg" len="lg"/>
          </a:ln>
        </p:spPr>
        <p:style>
          <a:lnRef idx="2">
            <a:schemeClr val="accent3"/>
          </a:lnRef>
          <a:fillRef idx="0">
            <a:schemeClr val="accent3"/>
          </a:fillRef>
          <a:effectRef idx="1">
            <a:schemeClr val="accent3"/>
          </a:effectRef>
          <a:fontRef idx="minor">
            <a:schemeClr val="tx1"/>
          </a:fontRef>
        </p:style>
      </p:cxnSp>
      <p:sp>
        <p:nvSpPr>
          <p:cNvPr id="147" name="Rounded Rectangle 146">
            <a:extLst>
              <a:ext uri="{FF2B5EF4-FFF2-40B4-BE49-F238E27FC236}">
                <a16:creationId xmlns:a16="http://schemas.microsoft.com/office/drawing/2014/main" id="{D88F33C4-F3FB-3943-96E3-C5AB77806CB2}"/>
              </a:ext>
            </a:extLst>
          </p:cNvPr>
          <p:cNvSpPr/>
          <p:nvPr/>
        </p:nvSpPr>
        <p:spPr>
          <a:xfrm>
            <a:off x="4250779" y="1769770"/>
            <a:ext cx="1157136" cy="147523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Curved Connector 84">
            <a:extLst>
              <a:ext uri="{FF2B5EF4-FFF2-40B4-BE49-F238E27FC236}">
                <a16:creationId xmlns:a16="http://schemas.microsoft.com/office/drawing/2014/main" id="{7735BA8C-8E84-9146-B201-12B1C0A6BA20}"/>
              </a:ext>
            </a:extLst>
          </p:cNvPr>
          <p:cNvCxnSpPr>
            <a:stCxn id="21" idx="1"/>
            <a:endCxn id="43" idx="0"/>
          </p:cNvCxnSpPr>
          <p:nvPr/>
        </p:nvCxnSpPr>
        <p:spPr>
          <a:xfrm rot="10800000" flipV="1">
            <a:off x="5407916" y="4071164"/>
            <a:ext cx="1775427" cy="1969319"/>
          </a:xfrm>
          <a:prstGeom prst="curvedConnector2">
            <a:avLst/>
          </a:prstGeom>
          <a:ln w="38100">
            <a:tailEnd type="stealth" w="lg" len="lg"/>
          </a:ln>
        </p:spPr>
        <p:style>
          <a:lnRef idx="2">
            <a:schemeClr val="accent3"/>
          </a:lnRef>
          <a:fillRef idx="0">
            <a:schemeClr val="accent3"/>
          </a:fillRef>
          <a:effectRef idx="1">
            <a:schemeClr val="accent3"/>
          </a:effectRef>
          <a:fontRef idx="minor">
            <a:schemeClr val="tx1"/>
          </a:fontRef>
        </p:style>
      </p:cxnSp>
      <p:sp>
        <p:nvSpPr>
          <p:cNvPr id="179" name="Rounded Rectangle 178">
            <a:extLst>
              <a:ext uri="{FF2B5EF4-FFF2-40B4-BE49-F238E27FC236}">
                <a16:creationId xmlns:a16="http://schemas.microsoft.com/office/drawing/2014/main" id="{6E0708F6-923D-2940-A6D1-65A345FE907B}"/>
              </a:ext>
            </a:extLst>
          </p:cNvPr>
          <p:cNvSpPr/>
          <p:nvPr/>
        </p:nvSpPr>
        <p:spPr>
          <a:xfrm>
            <a:off x="3968031" y="3782691"/>
            <a:ext cx="1817918" cy="103549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C21CCA7E-E3FC-5749-9E23-1EEDA18A0E21}"/>
              </a:ext>
            </a:extLst>
          </p:cNvPr>
          <p:cNvSpPr/>
          <p:nvPr/>
        </p:nvSpPr>
        <p:spPr>
          <a:xfrm>
            <a:off x="858862" y="1650403"/>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AMBER</a:t>
            </a:r>
          </a:p>
        </p:txBody>
      </p:sp>
      <p:sp>
        <p:nvSpPr>
          <p:cNvPr id="8" name="Rounded Rectangle 7">
            <a:extLst>
              <a:ext uri="{FF2B5EF4-FFF2-40B4-BE49-F238E27FC236}">
                <a16:creationId xmlns:a16="http://schemas.microsoft.com/office/drawing/2014/main" id="{66D8CBD8-7416-DE42-9C86-18115829C888}"/>
              </a:ext>
            </a:extLst>
          </p:cNvPr>
          <p:cNvSpPr/>
          <p:nvPr/>
        </p:nvSpPr>
        <p:spPr>
          <a:xfrm>
            <a:off x="2671389" y="308733"/>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FANTEN</a:t>
            </a:r>
          </a:p>
        </p:txBody>
      </p:sp>
      <p:sp>
        <p:nvSpPr>
          <p:cNvPr id="9" name="Rounded Rectangle 8">
            <a:extLst>
              <a:ext uri="{FF2B5EF4-FFF2-40B4-BE49-F238E27FC236}">
                <a16:creationId xmlns:a16="http://schemas.microsoft.com/office/drawing/2014/main" id="{D98927D2-E0EA-024A-9FCA-D2513A3335DA}"/>
              </a:ext>
            </a:extLst>
          </p:cNvPr>
          <p:cNvSpPr/>
          <p:nvPr/>
        </p:nvSpPr>
        <p:spPr>
          <a:xfrm>
            <a:off x="1353623" y="891787"/>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XPLOR-NIH</a:t>
            </a:r>
          </a:p>
        </p:txBody>
      </p:sp>
      <p:sp>
        <p:nvSpPr>
          <p:cNvPr id="10" name="Rounded Rectangle 9">
            <a:extLst>
              <a:ext uri="{FF2B5EF4-FFF2-40B4-BE49-F238E27FC236}">
                <a16:creationId xmlns:a16="http://schemas.microsoft.com/office/drawing/2014/main" id="{22235886-9EFA-6B4A-80C7-61C3D13A0B10}"/>
              </a:ext>
            </a:extLst>
          </p:cNvPr>
          <p:cNvSpPr/>
          <p:nvPr/>
        </p:nvSpPr>
        <p:spPr>
          <a:xfrm>
            <a:off x="455754" y="2367577"/>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CS-ROSETTA</a:t>
            </a:r>
          </a:p>
        </p:txBody>
      </p:sp>
      <p:sp>
        <p:nvSpPr>
          <p:cNvPr id="11" name="Rounded Rectangle 10">
            <a:extLst>
              <a:ext uri="{FF2B5EF4-FFF2-40B4-BE49-F238E27FC236}">
                <a16:creationId xmlns:a16="http://schemas.microsoft.com/office/drawing/2014/main" id="{031D1D16-87F4-154C-9758-DA6BCC69E3BD}"/>
              </a:ext>
            </a:extLst>
          </p:cNvPr>
          <p:cNvSpPr/>
          <p:nvPr/>
        </p:nvSpPr>
        <p:spPr>
          <a:xfrm>
            <a:off x="1031402" y="5026815"/>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GROMACS</a:t>
            </a:r>
          </a:p>
        </p:txBody>
      </p:sp>
      <p:sp>
        <p:nvSpPr>
          <p:cNvPr id="12" name="Rounded Rectangle 11">
            <a:extLst>
              <a:ext uri="{FF2B5EF4-FFF2-40B4-BE49-F238E27FC236}">
                <a16:creationId xmlns:a16="http://schemas.microsoft.com/office/drawing/2014/main" id="{8B069378-A55D-584D-97D4-415EDED76D6E}"/>
              </a:ext>
            </a:extLst>
          </p:cNvPr>
          <p:cNvSpPr/>
          <p:nvPr/>
        </p:nvSpPr>
        <p:spPr>
          <a:xfrm>
            <a:off x="2009389" y="5743613"/>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DISVIS</a:t>
            </a:r>
          </a:p>
        </p:txBody>
      </p:sp>
      <p:sp>
        <p:nvSpPr>
          <p:cNvPr id="13" name="Rounded Rectangle 12">
            <a:extLst>
              <a:ext uri="{FF2B5EF4-FFF2-40B4-BE49-F238E27FC236}">
                <a16:creationId xmlns:a16="http://schemas.microsoft.com/office/drawing/2014/main" id="{674487AE-35C1-694F-BED7-532D9A5EBAA9}"/>
              </a:ext>
            </a:extLst>
          </p:cNvPr>
          <p:cNvSpPr/>
          <p:nvPr/>
        </p:nvSpPr>
        <p:spPr>
          <a:xfrm>
            <a:off x="391144" y="3293002"/>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HADDOCK</a:t>
            </a:r>
          </a:p>
        </p:txBody>
      </p:sp>
      <p:sp>
        <p:nvSpPr>
          <p:cNvPr id="14" name="Rounded Rectangle 13">
            <a:extLst>
              <a:ext uri="{FF2B5EF4-FFF2-40B4-BE49-F238E27FC236}">
                <a16:creationId xmlns:a16="http://schemas.microsoft.com/office/drawing/2014/main" id="{6AC7D0BC-F622-0D40-AC51-CDEF8D09CE99}"/>
              </a:ext>
            </a:extLst>
          </p:cNvPr>
          <p:cNvSpPr/>
          <p:nvPr/>
        </p:nvSpPr>
        <p:spPr>
          <a:xfrm>
            <a:off x="3424666" y="6030570"/>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err="1"/>
              <a:t>SpotON</a:t>
            </a:r>
            <a:endParaRPr lang="en-US" sz="1400" b="1" dirty="0"/>
          </a:p>
        </p:txBody>
      </p:sp>
      <p:sp>
        <p:nvSpPr>
          <p:cNvPr id="15" name="Rounded Rectangle 14">
            <a:extLst>
              <a:ext uri="{FF2B5EF4-FFF2-40B4-BE49-F238E27FC236}">
                <a16:creationId xmlns:a16="http://schemas.microsoft.com/office/drawing/2014/main" id="{62B3CA92-3CBB-5044-A028-937C1A38F06A}"/>
              </a:ext>
            </a:extLst>
          </p:cNvPr>
          <p:cNvSpPr/>
          <p:nvPr/>
        </p:nvSpPr>
        <p:spPr>
          <a:xfrm>
            <a:off x="4110351" y="218587"/>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SCIPION</a:t>
            </a:r>
          </a:p>
        </p:txBody>
      </p:sp>
      <p:sp>
        <p:nvSpPr>
          <p:cNvPr id="16" name="Rounded Rectangle 15">
            <a:extLst>
              <a:ext uri="{FF2B5EF4-FFF2-40B4-BE49-F238E27FC236}">
                <a16:creationId xmlns:a16="http://schemas.microsoft.com/office/drawing/2014/main" id="{A55ADB89-173F-3E4E-8321-00424B79DDC0}"/>
              </a:ext>
            </a:extLst>
          </p:cNvPr>
          <p:cNvSpPr/>
          <p:nvPr/>
        </p:nvSpPr>
        <p:spPr>
          <a:xfrm>
            <a:off x="504440" y="4164332"/>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POWERFIT</a:t>
            </a:r>
          </a:p>
        </p:txBody>
      </p:sp>
      <p:sp>
        <p:nvSpPr>
          <p:cNvPr id="19" name="Rounded Rectangle 18">
            <a:extLst>
              <a:ext uri="{FF2B5EF4-FFF2-40B4-BE49-F238E27FC236}">
                <a16:creationId xmlns:a16="http://schemas.microsoft.com/office/drawing/2014/main" id="{83AFA204-7E07-AC44-95EB-8FFC12491590}"/>
              </a:ext>
            </a:extLst>
          </p:cNvPr>
          <p:cNvSpPr/>
          <p:nvPr/>
        </p:nvSpPr>
        <p:spPr>
          <a:xfrm>
            <a:off x="7049586" y="2028670"/>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PDB-REDO</a:t>
            </a:r>
          </a:p>
        </p:txBody>
      </p:sp>
      <p:sp>
        <p:nvSpPr>
          <p:cNvPr id="20" name="Rounded Rectangle 19">
            <a:extLst>
              <a:ext uri="{FF2B5EF4-FFF2-40B4-BE49-F238E27FC236}">
                <a16:creationId xmlns:a16="http://schemas.microsoft.com/office/drawing/2014/main" id="{F260E3B2-8E78-FC40-9DA7-F4A3B9F9C6B4}"/>
              </a:ext>
            </a:extLst>
          </p:cNvPr>
          <p:cNvSpPr/>
          <p:nvPr/>
        </p:nvSpPr>
        <p:spPr>
          <a:xfrm>
            <a:off x="6710132" y="1191810"/>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CCD</a:t>
            </a:r>
          </a:p>
        </p:txBody>
      </p:sp>
      <p:sp>
        <p:nvSpPr>
          <p:cNvPr id="21" name="Rounded Rectangle 20">
            <a:extLst>
              <a:ext uri="{FF2B5EF4-FFF2-40B4-BE49-F238E27FC236}">
                <a16:creationId xmlns:a16="http://schemas.microsoft.com/office/drawing/2014/main" id="{A4025CA8-E1A2-5543-B256-63197A8E27BB}"/>
              </a:ext>
            </a:extLst>
          </p:cNvPr>
          <p:cNvSpPr/>
          <p:nvPr/>
        </p:nvSpPr>
        <p:spPr>
          <a:xfrm>
            <a:off x="7183342" y="3838554"/>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ARP/WARP</a:t>
            </a:r>
          </a:p>
        </p:txBody>
      </p:sp>
      <p:sp>
        <p:nvSpPr>
          <p:cNvPr id="22" name="Rounded Rectangle 21">
            <a:extLst>
              <a:ext uri="{FF2B5EF4-FFF2-40B4-BE49-F238E27FC236}">
                <a16:creationId xmlns:a16="http://schemas.microsoft.com/office/drawing/2014/main" id="{17D4CC9A-709E-2945-A23E-B4A34D8F0CE5}"/>
              </a:ext>
            </a:extLst>
          </p:cNvPr>
          <p:cNvSpPr/>
          <p:nvPr/>
        </p:nvSpPr>
        <p:spPr>
          <a:xfrm>
            <a:off x="6791309" y="4689536"/>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AUTORICKSSHAW</a:t>
            </a:r>
          </a:p>
        </p:txBody>
      </p:sp>
      <p:sp>
        <p:nvSpPr>
          <p:cNvPr id="26" name="Rounded Rectangle 25">
            <a:extLst>
              <a:ext uri="{FF2B5EF4-FFF2-40B4-BE49-F238E27FC236}">
                <a16:creationId xmlns:a16="http://schemas.microsoft.com/office/drawing/2014/main" id="{790067A7-E92A-604F-BAF1-C1A0900C43CE}"/>
              </a:ext>
            </a:extLst>
          </p:cNvPr>
          <p:cNvSpPr/>
          <p:nvPr/>
        </p:nvSpPr>
        <p:spPr>
          <a:xfrm>
            <a:off x="7386871" y="3015460"/>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CCP4online</a:t>
            </a:r>
          </a:p>
        </p:txBody>
      </p:sp>
      <p:sp>
        <p:nvSpPr>
          <p:cNvPr id="30" name="Rounded Rectangle 29">
            <a:extLst>
              <a:ext uri="{FF2B5EF4-FFF2-40B4-BE49-F238E27FC236}">
                <a16:creationId xmlns:a16="http://schemas.microsoft.com/office/drawing/2014/main" id="{715A400D-C830-0142-B46A-AADC93A5BDC8}"/>
              </a:ext>
            </a:extLst>
          </p:cNvPr>
          <p:cNvSpPr/>
          <p:nvPr/>
        </p:nvSpPr>
        <p:spPr>
          <a:xfrm>
            <a:off x="5953346" y="5365010"/>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VICI</a:t>
            </a:r>
          </a:p>
        </p:txBody>
      </p:sp>
      <p:sp>
        <p:nvSpPr>
          <p:cNvPr id="38" name="Rounded Rectangle 37">
            <a:extLst>
              <a:ext uri="{FF2B5EF4-FFF2-40B4-BE49-F238E27FC236}">
                <a16:creationId xmlns:a16="http://schemas.microsoft.com/office/drawing/2014/main" id="{073992E0-0C05-F140-9BD1-42BF076F71A7}"/>
              </a:ext>
            </a:extLst>
          </p:cNvPr>
          <p:cNvSpPr/>
          <p:nvPr/>
        </p:nvSpPr>
        <p:spPr>
          <a:xfrm>
            <a:off x="5682957" y="487589"/>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3DBionotes</a:t>
            </a:r>
          </a:p>
        </p:txBody>
      </p:sp>
      <p:sp>
        <p:nvSpPr>
          <p:cNvPr id="43" name="Rounded Rectangle 42">
            <a:extLst>
              <a:ext uri="{FF2B5EF4-FFF2-40B4-BE49-F238E27FC236}">
                <a16:creationId xmlns:a16="http://schemas.microsoft.com/office/drawing/2014/main" id="{56F5AD42-0A00-1248-B974-491A37C8FFF5}"/>
              </a:ext>
            </a:extLst>
          </p:cNvPr>
          <p:cNvSpPr/>
          <p:nvPr/>
        </p:nvSpPr>
        <p:spPr>
          <a:xfrm>
            <a:off x="4862483" y="6040484"/>
            <a:ext cx="1090863" cy="465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err="1"/>
              <a:t>DipCheck</a:t>
            </a:r>
            <a:endParaRPr lang="en-US" sz="1400" b="1" dirty="0"/>
          </a:p>
        </p:txBody>
      </p:sp>
      <p:cxnSp>
        <p:nvCxnSpPr>
          <p:cNvPr id="66" name="Curved Connector 65">
            <a:extLst>
              <a:ext uri="{FF2B5EF4-FFF2-40B4-BE49-F238E27FC236}">
                <a16:creationId xmlns:a16="http://schemas.microsoft.com/office/drawing/2014/main" id="{AD23986C-2CA8-654B-A721-23A7330AB87F}"/>
              </a:ext>
            </a:extLst>
          </p:cNvPr>
          <p:cNvCxnSpPr>
            <a:stCxn id="8" idx="2"/>
            <a:endCxn id="13" idx="3"/>
          </p:cNvCxnSpPr>
          <p:nvPr/>
        </p:nvCxnSpPr>
        <p:spPr>
          <a:xfrm rot="5400000">
            <a:off x="973585" y="1282376"/>
            <a:ext cx="2751659" cy="1734814"/>
          </a:xfrm>
          <a:prstGeom prst="curvedConnector2">
            <a:avLst/>
          </a:prstGeom>
          <a:ln w="38100">
            <a:tailEnd type="stealth" w="lg" len="lg"/>
          </a:ln>
        </p:spPr>
        <p:style>
          <a:lnRef idx="2">
            <a:schemeClr val="accent3"/>
          </a:lnRef>
          <a:fillRef idx="0">
            <a:schemeClr val="accent3"/>
          </a:fillRef>
          <a:effectRef idx="1">
            <a:schemeClr val="accent3"/>
          </a:effectRef>
          <a:fontRef idx="minor">
            <a:schemeClr val="tx1"/>
          </a:fontRef>
        </p:style>
      </p:cxnSp>
      <p:cxnSp>
        <p:nvCxnSpPr>
          <p:cNvPr id="70" name="Curved Connector 69">
            <a:extLst>
              <a:ext uri="{FF2B5EF4-FFF2-40B4-BE49-F238E27FC236}">
                <a16:creationId xmlns:a16="http://schemas.microsoft.com/office/drawing/2014/main" id="{7DC85EAD-93BA-B941-BF3A-8F0DBDA5C990}"/>
              </a:ext>
            </a:extLst>
          </p:cNvPr>
          <p:cNvCxnSpPr>
            <a:cxnSpLocks/>
            <a:stCxn id="4" idx="1"/>
            <a:endCxn id="9" idx="1"/>
          </p:cNvCxnSpPr>
          <p:nvPr/>
        </p:nvCxnSpPr>
        <p:spPr>
          <a:xfrm rot="10800000" flipH="1">
            <a:off x="858861" y="1124398"/>
            <a:ext cx="494761" cy="758616"/>
          </a:xfrm>
          <a:prstGeom prst="curvedConnector3">
            <a:avLst>
              <a:gd name="adj1" fmla="val -46204"/>
            </a:avLst>
          </a:prstGeom>
          <a:ln w="38100">
            <a:headEnd w="lg" len="med"/>
            <a:tailEnd type="stealth" w="lg" len="lg"/>
          </a:ln>
        </p:spPr>
        <p:style>
          <a:lnRef idx="2">
            <a:schemeClr val="accent3"/>
          </a:lnRef>
          <a:fillRef idx="0">
            <a:schemeClr val="accent3"/>
          </a:fillRef>
          <a:effectRef idx="1">
            <a:schemeClr val="accent3"/>
          </a:effectRef>
          <a:fontRef idx="minor">
            <a:schemeClr val="tx1"/>
          </a:fontRef>
        </p:style>
      </p:cxnSp>
      <p:cxnSp>
        <p:nvCxnSpPr>
          <p:cNvPr id="87" name="Curved Connector 86">
            <a:extLst>
              <a:ext uri="{FF2B5EF4-FFF2-40B4-BE49-F238E27FC236}">
                <a16:creationId xmlns:a16="http://schemas.microsoft.com/office/drawing/2014/main" id="{2D36B2F9-BFC7-1B48-8764-E1F4A0EE62CA}"/>
              </a:ext>
            </a:extLst>
          </p:cNvPr>
          <p:cNvCxnSpPr>
            <a:cxnSpLocks/>
            <a:stCxn id="21" idx="1"/>
            <a:endCxn id="30" idx="0"/>
          </p:cNvCxnSpPr>
          <p:nvPr/>
        </p:nvCxnSpPr>
        <p:spPr>
          <a:xfrm rot="10800000" flipV="1">
            <a:off x="6498778" y="4071164"/>
            <a:ext cx="684564" cy="1293845"/>
          </a:xfrm>
          <a:prstGeom prst="curvedConnector2">
            <a:avLst/>
          </a:prstGeom>
          <a:ln w="38100">
            <a:tailEnd type="stealth" w="lg" len="lg"/>
          </a:ln>
        </p:spPr>
        <p:style>
          <a:lnRef idx="2">
            <a:schemeClr val="accent3"/>
          </a:lnRef>
          <a:fillRef idx="0">
            <a:schemeClr val="accent3"/>
          </a:fillRef>
          <a:effectRef idx="1">
            <a:schemeClr val="accent3"/>
          </a:effectRef>
          <a:fontRef idx="minor">
            <a:schemeClr val="tx1"/>
          </a:fontRef>
        </p:style>
      </p:cxnSp>
      <p:cxnSp>
        <p:nvCxnSpPr>
          <p:cNvPr id="90" name="Curved Connector 89">
            <a:extLst>
              <a:ext uri="{FF2B5EF4-FFF2-40B4-BE49-F238E27FC236}">
                <a16:creationId xmlns:a16="http://schemas.microsoft.com/office/drawing/2014/main" id="{B7A9F7D6-839B-6F47-8567-DD8CEF437600}"/>
              </a:ext>
            </a:extLst>
          </p:cNvPr>
          <p:cNvCxnSpPr>
            <a:cxnSpLocks/>
            <a:stCxn id="21" idx="1"/>
            <a:endCxn id="19" idx="1"/>
          </p:cNvCxnSpPr>
          <p:nvPr/>
        </p:nvCxnSpPr>
        <p:spPr>
          <a:xfrm rot="10800000">
            <a:off x="7049586" y="2261281"/>
            <a:ext cx="133756" cy="1809884"/>
          </a:xfrm>
          <a:prstGeom prst="curvedConnector3">
            <a:avLst>
              <a:gd name="adj1" fmla="val 483388"/>
            </a:avLst>
          </a:prstGeom>
          <a:ln w="38100">
            <a:tailEnd type="stealth" w="lg" len="lg"/>
          </a:ln>
        </p:spPr>
        <p:style>
          <a:lnRef idx="2">
            <a:schemeClr val="accent3"/>
          </a:lnRef>
          <a:fillRef idx="0">
            <a:schemeClr val="accent3"/>
          </a:fillRef>
          <a:effectRef idx="1">
            <a:schemeClr val="accent3"/>
          </a:effectRef>
          <a:fontRef idx="minor">
            <a:schemeClr val="tx1"/>
          </a:fontRef>
        </p:style>
      </p:cxnSp>
      <p:cxnSp>
        <p:nvCxnSpPr>
          <p:cNvPr id="93" name="Curved Connector 92">
            <a:extLst>
              <a:ext uri="{FF2B5EF4-FFF2-40B4-BE49-F238E27FC236}">
                <a16:creationId xmlns:a16="http://schemas.microsoft.com/office/drawing/2014/main" id="{AFEB8325-B7B2-AB44-9150-F71EDDC64E8B}"/>
              </a:ext>
            </a:extLst>
          </p:cNvPr>
          <p:cNvCxnSpPr>
            <a:cxnSpLocks/>
            <a:stCxn id="26" idx="1"/>
            <a:endCxn id="21" idx="1"/>
          </p:cNvCxnSpPr>
          <p:nvPr/>
        </p:nvCxnSpPr>
        <p:spPr>
          <a:xfrm rot="10800000" flipV="1">
            <a:off x="7183343" y="3248071"/>
            <a:ext cx="203529" cy="823094"/>
          </a:xfrm>
          <a:prstGeom prst="curvedConnector3">
            <a:avLst>
              <a:gd name="adj1" fmla="val 212318"/>
            </a:avLst>
          </a:prstGeom>
          <a:ln w="38100">
            <a:tailEnd type="stealth" w="lg" len="lg"/>
          </a:ln>
        </p:spPr>
        <p:style>
          <a:lnRef idx="2">
            <a:schemeClr val="accent3"/>
          </a:lnRef>
          <a:fillRef idx="0">
            <a:schemeClr val="accent3"/>
          </a:fillRef>
          <a:effectRef idx="1">
            <a:schemeClr val="accent3"/>
          </a:effectRef>
          <a:fontRef idx="minor">
            <a:schemeClr val="tx1"/>
          </a:fontRef>
        </p:style>
      </p:cxnSp>
      <p:cxnSp>
        <p:nvCxnSpPr>
          <p:cNvPr id="96" name="Curved Connector 95">
            <a:extLst>
              <a:ext uri="{FF2B5EF4-FFF2-40B4-BE49-F238E27FC236}">
                <a16:creationId xmlns:a16="http://schemas.microsoft.com/office/drawing/2014/main" id="{803443CC-9EE2-5D4C-A810-E24E2512BA5B}"/>
              </a:ext>
            </a:extLst>
          </p:cNvPr>
          <p:cNvCxnSpPr>
            <a:cxnSpLocks/>
            <a:stCxn id="22" idx="1"/>
            <a:endCxn id="21" idx="1"/>
          </p:cNvCxnSpPr>
          <p:nvPr/>
        </p:nvCxnSpPr>
        <p:spPr>
          <a:xfrm rot="10800000" flipH="1">
            <a:off x="6791308" y="4071165"/>
            <a:ext cx="392033" cy="850982"/>
          </a:xfrm>
          <a:prstGeom prst="curvedConnector3">
            <a:avLst>
              <a:gd name="adj1" fmla="val -58311"/>
            </a:avLst>
          </a:prstGeom>
          <a:ln w="38100">
            <a:tailEnd type="stealth" w="lg" len="lg"/>
          </a:ln>
        </p:spPr>
        <p:style>
          <a:lnRef idx="2">
            <a:schemeClr val="accent3"/>
          </a:lnRef>
          <a:fillRef idx="0">
            <a:schemeClr val="accent3"/>
          </a:fillRef>
          <a:effectRef idx="1">
            <a:schemeClr val="accent3"/>
          </a:effectRef>
          <a:fontRef idx="minor">
            <a:schemeClr val="tx1"/>
          </a:fontRef>
        </p:style>
      </p:cxnSp>
      <p:cxnSp>
        <p:nvCxnSpPr>
          <p:cNvPr id="115" name="Curved Connector 114">
            <a:extLst>
              <a:ext uri="{FF2B5EF4-FFF2-40B4-BE49-F238E27FC236}">
                <a16:creationId xmlns:a16="http://schemas.microsoft.com/office/drawing/2014/main" id="{3AF869A8-63F1-794D-8D34-B5CCA22A851F}"/>
              </a:ext>
            </a:extLst>
          </p:cNvPr>
          <p:cNvCxnSpPr>
            <a:cxnSpLocks/>
            <a:stCxn id="13" idx="3"/>
            <a:endCxn id="179" idx="1"/>
          </p:cNvCxnSpPr>
          <p:nvPr/>
        </p:nvCxnSpPr>
        <p:spPr>
          <a:xfrm>
            <a:off x="1482007" y="3525613"/>
            <a:ext cx="2486024" cy="774826"/>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117" name="Curved Connector 116">
            <a:extLst>
              <a:ext uri="{FF2B5EF4-FFF2-40B4-BE49-F238E27FC236}">
                <a16:creationId xmlns:a16="http://schemas.microsoft.com/office/drawing/2014/main" id="{CE2FD372-B93C-8C4C-AAC4-1960766FBBA3}"/>
              </a:ext>
            </a:extLst>
          </p:cNvPr>
          <p:cNvCxnSpPr>
            <a:cxnSpLocks/>
            <a:stCxn id="179" idx="3"/>
            <a:endCxn id="21" idx="1"/>
          </p:cNvCxnSpPr>
          <p:nvPr/>
        </p:nvCxnSpPr>
        <p:spPr>
          <a:xfrm flipV="1">
            <a:off x="5785949" y="4071165"/>
            <a:ext cx="1397393" cy="229274"/>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grpSp>
        <p:nvGrpSpPr>
          <p:cNvPr id="148" name="Group 147">
            <a:extLst>
              <a:ext uri="{FF2B5EF4-FFF2-40B4-BE49-F238E27FC236}">
                <a16:creationId xmlns:a16="http://schemas.microsoft.com/office/drawing/2014/main" id="{3A27303D-F196-AD43-AF77-4A9F760E932F}"/>
              </a:ext>
            </a:extLst>
          </p:cNvPr>
          <p:cNvGrpSpPr/>
          <p:nvPr/>
        </p:nvGrpSpPr>
        <p:grpSpPr>
          <a:xfrm>
            <a:off x="4224031" y="1691812"/>
            <a:ext cx="1196854" cy="1608349"/>
            <a:chOff x="4224031" y="1691812"/>
            <a:chExt cx="1196854" cy="1608349"/>
          </a:xfrm>
        </p:grpSpPr>
        <p:pic>
          <p:nvPicPr>
            <p:cNvPr id="122" name="Imagen 5">
              <a:extLst>
                <a:ext uri="{FF2B5EF4-FFF2-40B4-BE49-F238E27FC236}">
                  <a16:creationId xmlns:a16="http://schemas.microsoft.com/office/drawing/2014/main" id="{86179B6E-5FD6-914A-976E-09C695D880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675" t="2827" r="8923" b="13615"/>
            <a:stretch/>
          </p:blipFill>
          <p:spPr>
            <a:xfrm>
              <a:off x="4277749" y="1691812"/>
              <a:ext cx="1143136" cy="1140986"/>
            </a:xfrm>
            <a:prstGeom prst="rect">
              <a:avLst/>
            </a:prstGeom>
          </p:spPr>
        </p:pic>
        <p:sp>
          <p:nvSpPr>
            <p:cNvPr id="133" name="TextBox 132">
              <a:extLst>
                <a:ext uri="{FF2B5EF4-FFF2-40B4-BE49-F238E27FC236}">
                  <a16:creationId xmlns:a16="http://schemas.microsoft.com/office/drawing/2014/main" id="{1142EF6C-2A13-6A47-946F-3DF9F6B435CD}"/>
                </a:ext>
              </a:extLst>
            </p:cNvPr>
            <p:cNvSpPr txBox="1"/>
            <p:nvPr/>
          </p:nvSpPr>
          <p:spPr>
            <a:xfrm>
              <a:off x="4224031" y="2715386"/>
              <a:ext cx="1184107" cy="584775"/>
            </a:xfrm>
            <a:prstGeom prst="rect">
              <a:avLst/>
            </a:prstGeom>
            <a:noFill/>
          </p:spPr>
          <p:txBody>
            <a:bodyPr wrap="none" rtlCol="0">
              <a:spAutoFit/>
            </a:bodyPr>
            <a:lstStyle/>
            <a:p>
              <a:pPr algn="ctr"/>
              <a:r>
                <a:rPr lang="en-US" sz="1600" b="1" dirty="0" err="1">
                  <a:solidFill>
                    <a:schemeClr val="tx2"/>
                  </a:solidFill>
                  <a:latin typeface="Calibri" panose="020F0502020204030204" pitchFamily="34" charset="0"/>
                  <a:cs typeface="Calibri" panose="020F0502020204030204" pitchFamily="34" charset="0"/>
                </a:rPr>
                <a:t>OneData</a:t>
              </a:r>
              <a:r>
                <a:rPr lang="en-US" sz="1600" b="1" dirty="0">
                  <a:solidFill>
                    <a:schemeClr val="tx2"/>
                  </a:solidFill>
                  <a:latin typeface="Calibri" panose="020F0502020204030204" pitchFamily="34" charset="0"/>
                  <a:cs typeface="Calibri" panose="020F0502020204030204" pitchFamily="34" charset="0"/>
                </a:rPr>
                <a:t>/</a:t>
              </a:r>
            </a:p>
            <a:p>
              <a:pPr algn="ctr"/>
              <a:r>
                <a:rPr lang="en-US" sz="1600" b="1" dirty="0">
                  <a:solidFill>
                    <a:schemeClr val="tx2"/>
                  </a:solidFill>
                  <a:latin typeface="Calibri" panose="020F0502020204030204" pitchFamily="34" charset="0"/>
                  <a:cs typeface="Calibri" panose="020F0502020204030204" pitchFamily="34" charset="0"/>
                </a:rPr>
                <a:t>EUDAT/PDB</a:t>
              </a:r>
            </a:p>
          </p:txBody>
        </p:sp>
      </p:grpSp>
      <p:cxnSp>
        <p:nvCxnSpPr>
          <p:cNvPr id="136" name="Curved Connector 135">
            <a:extLst>
              <a:ext uri="{FF2B5EF4-FFF2-40B4-BE49-F238E27FC236}">
                <a16:creationId xmlns:a16="http://schemas.microsoft.com/office/drawing/2014/main" id="{53638A4C-4041-B541-95F2-2DDD890D5990}"/>
              </a:ext>
            </a:extLst>
          </p:cNvPr>
          <p:cNvCxnSpPr>
            <a:cxnSpLocks/>
            <a:stCxn id="19" idx="1"/>
            <a:endCxn id="38" idx="2"/>
          </p:cNvCxnSpPr>
          <p:nvPr/>
        </p:nvCxnSpPr>
        <p:spPr>
          <a:xfrm rot="10800000">
            <a:off x="6228390" y="952811"/>
            <a:ext cx="821197" cy="1308471"/>
          </a:xfrm>
          <a:prstGeom prst="curvedConnector2">
            <a:avLst/>
          </a:prstGeom>
          <a:ln w="38100">
            <a:tailEnd type="stealth" w="lg" len="lg"/>
          </a:ln>
        </p:spPr>
        <p:style>
          <a:lnRef idx="2">
            <a:schemeClr val="accent3"/>
          </a:lnRef>
          <a:fillRef idx="0">
            <a:schemeClr val="accent3"/>
          </a:fillRef>
          <a:effectRef idx="1">
            <a:schemeClr val="accent3"/>
          </a:effectRef>
          <a:fontRef idx="minor">
            <a:schemeClr val="tx1"/>
          </a:fontRef>
        </p:style>
      </p:cxnSp>
      <p:cxnSp>
        <p:nvCxnSpPr>
          <p:cNvPr id="157" name="Curved Connector 156">
            <a:extLst>
              <a:ext uri="{FF2B5EF4-FFF2-40B4-BE49-F238E27FC236}">
                <a16:creationId xmlns:a16="http://schemas.microsoft.com/office/drawing/2014/main" id="{974C1576-FEE2-7046-9B39-A96D6E8BF471}"/>
              </a:ext>
            </a:extLst>
          </p:cNvPr>
          <p:cNvCxnSpPr>
            <a:cxnSpLocks/>
            <a:stCxn id="179" idx="3"/>
            <a:endCxn id="19" idx="1"/>
          </p:cNvCxnSpPr>
          <p:nvPr/>
        </p:nvCxnSpPr>
        <p:spPr>
          <a:xfrm flipV="1">
            <a:off x="5785949" y="2261281"/>
            <a:ext cx="1263637" cy="2039158"/>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175" name="Curved Connector 174">
            <a:extLst>
              <a:ext uri="{FF2B5EF4-FFF2-40B4-BE49-F238E27FC236}">
                <a16:creationId xmlns:a16="http://schemas.microsoft.com/office/drawing/2014/main" id="{5DCA05D5-C45A-6E44-9DEE-98B1B8785140}"/>
              </a:ext>
            </a:extLst>
          </p:cNvPr>
          <p:cNvCxnSpPr>
            <a:cxnSpLocks/>
            <a:stCxn id="11" idx="3"/>
            <a:endCxn id="179" idx="1"/>
          </p:cNvCxnSpPr>
          <p:nvPr/>
        </p:nvCxnSpPr>
        <p:spPr>
          <a:xfrm flipV="1">
            <a:off x="2122265" y="4300439"/>
            <a:ext cx="1845766" cy="958987"/>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201" name="Curved Connector 200">
            <a:extLst>
              <a:ext uri="{FF2B5EF4-FFF2-40B4-BE49-F238E27FC236}">
                <a16:creationId xmlns:a16="http://schemas.microsoft.com/office/drawing/2014/main" id="{B9E57B82-1636-8E4E-AE7B-E95F961B350E}"/>
              </a:ext>
            </a:extLst>
          </p:cNvPr>
          <p:cNvCxnSpPr>
            <a:cxnSpLocks/>
            <a:stCxn id="10" idx="3"/>
            <a:endCxn id="179" idx="1"/>
          </p:cNvCxnSpPr>
          <p:nvPr/>
        </p:nvCxnSpPr>
        <p:spPr>
          <a:xfrm>
            <a:off x="1546617" y="2600188"/>
            <a:ext cx="2421414" cy="1700251"/>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204" name="Curved Connector 203">
            <a:extLst>
              <a:ext uri="{FF2B5EF4-FFF2-40B4-BE49-F238E27FC236}">
                <a16:creationId xmlns:a16="http://schemas.microsoft.com/office/drawing/2014/main" id="{39C6DD29-9E48-5147-9B15-FE867FC221CD}"/>
              </a:ext>
            </a:extLst>
          </p:cNvPr>
          <p:cNvCxnSpPr>
            <a:cxnSpLocks/>
            <a:stCxn id="4" idx="3"/>
            <a:endCxn id="179" idx="1"/>
          </p:cNvCxnSpPr>
          <p:nvPr/>
        </p:nvCxnSpPr>
        <p:spPr>
          <a:xfrm>
            <a:off x="1949725" y="1883014"/>
            <a:ext cx="2018306" cy="2417425"/>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207" name="Curved Connector 206">
            <a:extLst>
              <a:ext uri="{FF2B5EF4-FFF2-40B4-BE49-F238E27FC236}">
                <a16:creationId xmlns:a16="http://schemas.microsoft.com/office/drawing/2014/main" id="{E375AEC0-2548-1F45-9E2D-62981C4A110A}"/>
              </a:ext>
            </a:extLst>
          </p:cNvPr>
          <p:cNvCxnSpPr>
            <a:cxnSpLocks/>
            <a:stCxn id="9" idx="3"/>
            <a:endCxn id="179" idx="1"/>
          </p:cNvCxnSpPr>
          <p:nvPr/>
        </p:nvCxnSpPr>
        <p:spPr>
          <a:xfrm>
            <a:off x="2444486" y="1124398"/>
            <a:ext cx="1523545" cy="3176041"/>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grpSp>
        <p:nvGrpSpPr>
          <p:cNvPr id="218" name="Group 217">
            <a:extLst>
              <a:ext uri="{FF2B5EF4-FFF2-40B4-BE49-F238E27FC236}">
                <a16:creationId xmlns:a16="http://schemas.microsoft.com/office/drawing/2014/main" id="{EDAF3F5F-8454-CD48-B0CC-BDD815C06C6D}"/>
              </a:ext>
            </a:extLst>
          </p:cNvPr>
          <p:cNvGrpSpPr/>
          <p:nvPr/>
        </p:nvGrpSpPr>
        <p:grpSpPr>
          <a:xfrm>
            <a:off x="4064598" y="3724926"/>
            <a:ext cx="1637936" cy="1020721"/>
            <a:chOff x="3768435" y="4145147"/>
            <a:chExt cx="1637936" cy="1020721"/>
          </a:xfrm>
        </p:grpSpPr>
        <p:pic>
          <p:nvPicPr>
            <p:cNvPr id="114" name="Picture 113">
              <a:extLst>
                <a:ext uri="{FF2B5EF4-FFF2-40B4-BE49-F238E27FC236}">
                  <a16:creationId xmlns:a16="http://schemas.microsoft.com/office/drawing/2014/main" id="{0C7E0397-93FD-B442-9DE5-E14E01641D56}"/>
                </a:ext>
              </a:extLst>
            </p:cNvPr>
            <p:cNvPicPr>
              <a:picLocks noChangeAspect="1"/>
            </p:cNvPicPr>
            <p:nvPr/>
          </p:nvPicPr>
          <p:blipFill>
            <a:blip r:embed="rId3"/>
            <a:stretch>
              <a:fillRect/>
            </a:stretch>
          </p:blipFill>
          <p:spPr>
            <a:xfrm>
              <a:off x="4759786" y="4475399"/>
              <a:ext cx="594827" cy="311140"/>
            </a:xfrm>
            <a:prstGeom prst="rect">
              <a:avLst/>
            </a:prstGeom>
          </p:spPr>
        </p:pic>
        <p:pic>
          <p:nvPicPr>
            <p:cNvPr id="213" name="Picture 212">
              <a:extLst>
                <a:ext uri="{FF2B5EF4-FFF2-40B4-BE49-F238E27FC236}">
                  <a16:creationId xmlns:a16="http://schemas.microsoft.com/office/drawing/2014/main" id="{9EDC8198-7D65-ED43-A27E-B7A1874F9AB2}"/>
                </a:ext>
              </a:extLst>
            </p:cNvPr>
            <p:cNvPicPr>
              <a:picLocks noChangeAspect="1"/>
            </p:cNvPicPr>
            <p:nvPr/>
          </p:nvPicPr>
          <p:blipFill>
            <a:blip r:embed="rId4"/>
            <a:stretch>
              <a:fillRect/>
            </a:stretch>
          </p:blipFill>
          <p:spPr>
            <a:xfrm>
              <a:off x="3768435" y="4787883"/>
              <a:ext cx="1637936" cy="377985"/>
            </a:xfrm>
            <a:prstGeom prst="rect">
              <a:avLst/>
            </a:prstGeom>
          </p:spPr>
        </p:pic>
        <p:pic>
          <p:nvPicPr>
            <p:cNvPr id="215" name="Picture 214">
              <a:extLst>
                <a:ext uri="{FF2B5EF4-FFF2-40B4-BE49-F238E27FC236}">
                  <a16:creationId xmlns:a16="http://schemas.microsoft.com/office/drawing/2014/main" id="{1CCA39BD-A119-C745-814E-98BC6B862A46}"/>
                </a:ext>
              </a:extLst>
            </p:cNvPr>
            <p:cNvPicPr>
              <a:picLocks noChangeAspect="1"/>
            </p:cNvPicPr>
            <p:nvPr/>
          </p:nvPicPr>
          <p:blipFill>
            <a:blip r:embed="rId5"/>
            <a:stretch>
              <a:fillRect/>
            </a:stretch>
          </p:blipFill>
          <p:spPr>
            <a:xfrm>
              <a:off x="3788416" y="4523820"/>
              <a:ext cx="781310" cy="294367"/>
            </a:xfrm>
            <a:prstGeom prst="rect">
              <a:avLst/>
            </a:prstGeom>
          </p:spPr>
        </p:pic>
        <p:sp>
          <p:nvSpPr>
            <p:cNvPr id="216" name="TextBox 215">
              <a:extLst>
                <a:ext uri="{FF2B5EF4-FFF2-40B4-BE49-F238E27FC236}">
                  <a16:creationId xmlns:a16="http://schemas.microsoft.com/office/drawing/2014/main" id="{C0237F85-9E5C-344A-AE7D-BE71C616AB7A}"/>
                </a:ext>
              </a:extLst>
            </p:cNvPr>
            <p:cNvSpPr txBox="1"/>
            <p:nvPr/>
          </p:nvSpPr>
          <p:spPr>
            <a:xfrm>
              <a:off x="4197930" y="4145147"/>
              <a:ext cx="684803" cy="461665"/>
            </a:xfrm>
            <a:prstGeom prst="rect">
              <a:avLst/>
            </a:prstGeom>
            <a:noFill/>
          </p:spPr>
          <p:txBody>
            <a:bodyPr wrap="none" rtlCol="0">
              <a:spAutoFit/>
            </a:bodyPr>
            <a:lstStyle/>
            <a:p>
              <a:r>
                <a:rPr lang="en-US" b="1" dirty="0">
                  <a:solidFill>
                    <a:schemeClr val="tx2"/>
                  </a:solidFill>
                  <a:latin typeface="Calibri" panose="020F0502020204030204" pitchFamily="34" charset="0"/>
                  <a:cs typeface="Calibri" panose="020F0502020204030204" pitchFamily="34" charset="0"/>
                </a:rPr>
                <a:t>SSO</a:t>
              </a:r>
            </a:p>
          </p:txBody>
        </p:sp>
      </p:grpSp>
      <p:cxnSp>
        <p:nvCxnSpPr>
          <p:cNvPr id="126" name="Curved Connector 125">
            <a:extLst>
              <a:ext uri="{FF2B5EF4-FFF2-40B4-BE49-F238E27FC236}">
                <a16:creationId xmlns:a16="http://schemas.microsoft.com/office/drawing/2014/main" id="{73564573-46B2-B64E-BCFE-0709FF163512}"/>
              </a:ext>
            </a:extLst>
          </p:cNvPr>
          <p:cNvCxnSpPr>
            <a:cxnSpLocks/>
            <a:stCxn id="4" idx="3"/>
            <a:endCxn id="147" idx="1"/>
          </p:cNvCxnSpPr>
          <p:nvPr/>
        </p:nvCxnSpPr>
        <p:spPr>
          <a:xfrm>
            <a:off x="1949725" y="1883014"/>
            <a:ext cx="2301054" cy="624372"/>
          </a:xfrm>
          <a:prstGeom prst="curvedConnector3">
            <a:avLst>
              <a:gd name="adj1" fmla="val 50000"/>
            </a:avLst>
          </a:prstGeom>
          <a:ln w="38100">
            <a:solidFill>
              <a:schemeClr val="accent6">
                <a:lumMod val="75000"/>
              </a:schemeClr>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152" name="Curved Connector 151">
            <a:extLst>
              <a:ext uri="{FF2B5EF4-FFF2-40B4-BE49-F238E27FC236}">
                <a16:creationId xmlns:a16="http://schemas.microsoft.com/office/drawing/2014/main" id="{C810E3D5-B430-EB4E-BD0A-721D0446D553}"/>
              </a:ext>
            </a:extLst>
          </p:cNvPr>
          <p:cNvCxnSpPr>
            <a:cxnSpLocks/>
            <a:stCxn id="13" idx="3"/>
            <a:endCxn id="147" idx="1"/>
          </p:cNvCxnSpPr>
          <p:nvPr/>
        </p:nvCxnSpPr>
        <p:spPr>
          <a:xfrm flipV="1">
            <a:off x="1482007" y="2507386"/>
            <a:ext cx="2768772" cy="1018227"/>
          </a:xfrm>
          <a:prstGeom prst="curvedConnector3">
            <a:avLst>
              <a:gd name="adj1" fmla="val 50000"/>
            </a:avLst>
          </a:prstGeom>
          <a:ln w="38100">
            <a:solidFill>
              <a:schemeClr val="accent6">
                <a:lumMod val="75000"/>
              </a:schemeClr>
            </a:solidFill>
            <a:headEnd type="stealth" w="lg" len="lg"/>
            <a:tailEnd type="none" w="lg" len="lg"/>
          </a:ln>
        </p:spPr>
        <p:style>
          <a:lnRef idx="2">
            <a:schemeClr val="accent1"/>
          </a:lnRef>
          <a:fillRef idx="0">
            <a:schemeClr val="accent1"/>
          </a:fillRef>
          <a:effectRef idx="1">
            <a:schemeClr val="accent1"/>
          </a:effectRef>
          <a:fontRef idx="minor">
            <a:schemeClr val="tx1"/>
          </a:fontRef>
        </p:style>
      </p:cxnSp>
      <p:cxnSp>
        <p:nvCxnSpPr>
          <p:cNvPr id="166" name="Curved Connector 165">
            <a:extLst>
              <a:ext uri="{FF2B5EF4-FFF2-40B4-BE49-F238E27FC236}">
                <a16:creationId xmlns:a16="http://schemas.microsoft.com/office/drawing/2014/main" id="{BCDD22D8-F340-0B40-80F1-B8617EB1F8E5}"/>
              </a:ext>
            </a:extLst>
          </p:cNvPr>
          <p:cNvCxnSpPr>
            <a:cxnSpLocks/>
            <a:stCxn id="19" idx="1"/>
            <a:endCxn id="147" idx="3"/>
          </p:cNvCxnSpPr>
          <p:nvPr/>
        </p:nvCxnSpPr>
        <p:spPr>
          <a:xfrm rot="10800000" flipV="1">
            <a:off x="5407916" y="2261280"/>
            <a:ext cx="1641671" cy="246105"/>
          </a:xfrm>
          <a:prstGeom prst="curvedConnector3">
            <a:avLst>
              <a:gd name="adj1" fmla="val 50000"/>
            </a:avLst>
          </a:prstGeom>
          <a:ln w="38100">
            <a:solidFill>
              <a:schemeClr val="accent6">
                <a:lumMod val="75000"/>
              </a:schemeClr>
            </a:solidFill>
            <a:headEnd type="stealth"/>
            <a:tailEnd type="stealth" w="lg" len="lg"/>
          </a:ln>
        </p:spPr>
        <p:style>
          <a:lnRef idx="2">
            <a:schemeClr val="accent1"/>
          </a:lnRef>
          <a:fillRef idx="0">
            <a:schemeClr val="accent1"/>
          </a:fillRef>
          <a:effectRef idx="1">
            <a:schemeClr val="accent1"/>
          </a:effectRef>
          <a:fontRef idx="minor">
            <a:schemeClr val="tx1"/>
          </a:fontRef>
        </p:style>
      </p:cxnSp>
      <p:cxnSp>
        <p:nvCxnSpPr>
          <p:cNvPr id="56" name="Curved Connector 55">
            <a:extLst>
              <a:ext uri="{FF2B5EF4-FFF2-40B4-BE49-F238E27FC236}">
                <a16:creationId xmlns:a16="http://schemas.microsoft.com/office/drawing/2014/main" id="{B3C73AEB-6E31-0D40-9202-AB4DF86C51BD}"/>
              </a:ext>
            </a:extLst>
          </p:cNvPr>
          <p:cNvCxnSpPr>
            <a:cxnSpLocks/>
            <a:stCxn id="12" idx="3"/>
            <a:endCxn id="179" idx="1"/>
          </p:cNvCxnSpPr>
          <p:nvPr/>
        </p:nvCxnSpPr>
        <p:spPr>
          <a:xfrm flipV="1">
            <a:off x="3100252" y="4300439"/>
            <a:ext cx="867779" cy="1675785"/>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105" name="Curved Connector 104">
            <a:extLst>
              <a:ext uri="{FF2B5EF4-FFF2-40B4-BE49-F238E27FC236}">
                <a16:creationId xmlns:a16="http://schemas.microsoft.com/office/drawing/2014/main" id="{3271E946-03B7-D14C-B8A8-6B6A4CB5AC24}"/>
              </a:ext>
            </a:extLst>
          </p:cNvPr>
          <p:cNvCxnSpPr>
            <a:cxnSpLocks/>
            <a:stCxn id="179" idx="3"/>
            <a:endCxn id="26" idx="1"/>
          </p:cNvCxnSpPr>
          <p:nvPr/>
        </p:nvCxnSpPr>
        <p:spPr>
          <a:xfrm flipV="1">
            <a:off x="5785949" y="3248071"/>
            <a:ext cx="1600922" cy="1052368"/>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52" name="Curved Connector 51">
            <a:extLst>
              <a:ext uri="{FF2B5EF4-FFF2-40B4-BE49-F238E27FC236}">
                <a16:creationId xmlns:a16="http://schemas.microsoft.com/office/drawing/2014/main" id="{0C2AC37C-6B2B-CB4B-9716-7470D7EBF634}"/>
              </a:ext>
            </a:extLst>
          </p:cNvPr>
          <p:cNvCxnSpPr>
            <a:cxnSpLocks/>
            <a:stCxn id="20" idx="1"/>
            <a:endCxn id="147" idx="3"/>
          </p:cNvCxnSpPr>
          <p:nvPr/>
        </p:nvCxnSpPr>
        <p:spPr>
          <a:xfrm rot="10800000" flipV="1">
            <a:off x="5407916" y="1424420"/>
            <a:ext cx="1302217" cy="1082965"/>
          </a:xfrm>
          <a:prstGeom prst="curvedConnector3">
            <a:avLst>
              <a:gd name="adj1" fmla="val 50000"/>
            </a:avLst>
          </a:prstGeom>
          <a:ln w="38100">
            <a:solidFill>
              <a:schemeClr val="accent6">
                <a:lumMod val="75000"/>
              </a:schemeClr>
            </a:solidFill>
            <a:headEnd type="stealth"/>
            <a:tailEnd type="none" w="lg" len="lg"/>
          </a:ln>
        </p:spPr>
        <p:style>
          <a:lnRef idx="2">
            <a:schemeClr val="accent1"/>
          </a:lnRef>
          <a:fillRef idx="0">
            <a:schemeClr val="accent1"/>
          </a:fillRef>
          <a:effectRef idx="1">
            <a:schemeClr val="accent1"/>
          </a:effectRef>
          <a:fontRef idx="minor">
            <a:schemeClr val="tx1"/>
          </a:fontRef>
        </p:style>
      </p:cxnSp>
      <p:cxnSp>
        <p:nvCxnSpPr>
          <p:cNvPr id="55" name="Curved Connector 54">
            <a:extLst>
              <a:ext uri="{FF2B5EF4-FFF2-40B4-BE49-F238E27FC236}">
                <a16:creationId xmlns:a16="http://schemas.microsoft.com/office/drawing/2014/main" id="{5E085DF7-03B3-094C-BA48-82D21B5D9D13}"/>
              </a:ext>
            </a:extLst>
          </p:cNvPr>
          <p:cNvCxnSpPr>
            <a:cxnSpLocks/>
            <a:stCxn id="179" idx="3"/>
            <a:endCxn id="20" idx="1"/>
          </p:cNvCxnSpPr>
          <p:nvPr/>
        </p:nvCxnSpPr>
        <p:spPr>
          <a:xfrm flipV="1">
            <a:off x="5785949" y="1424421"/>
            <a:ext cx="924183" cy="2876018"/>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61" name="Curved Connector 60">
            <a:extLst>
              <a:ext uri="{FF2B5EF4-FFF2-40B4-BE49-F238E27FC236}">
                <a16:creationId xmlns:a16="http://schemas.microsoft.com/office/drawing/2014/main" id="{6466214D-957C-8A48-83CE-6AC00496B1EE}"/>
              </a:ext>
            </a:extLst>
          </p:cNvPr>
          <p:cNvCxnSpPr>
            <a:cxnSpLocks/>
            <a:stCxn id="15" idx="2"/>
            <a:endCxn id="122" idx="0"/>
          </p:cNvCxnSpPr>
          <p:nvPr/>
        </p:nvCxnSpPr>
        <p:spPr>
          <a:xfrm rot="16200000" flipH="1">
            <a:off x="4248548" y="1091043"/>
            <a:ext cx="1008004" cy="193534"/>
          </a:xfrm>
          <a:prstGeom prst="curvedConnector3">
            <a:avLst>
              <a:gd name="adj1" fmla="val 50000"/>
            </a:avLst>
          </a:prstGeom>
          <a:ln w="38100">
            <a:solidFill>
              <a:schemeClr val="accent6">
                <a:lumMod val="75000"/>
              </a:schemeClr>
            </a:solidFill>
            <a:headEnd type="stealth"/>
            <a:tailEnd type="stealth" w="lg" len="lg"/>
          </a:ln>
        </p:spPr>
        <p:style>
          <a:lnRef idx="2">
            <a:schemeClr val="accent1"/>
          </a:lnRef>
          <a:fillRef idx="0">
            <a:schemeClr val="accent1"/>
          </a:fillRef>
          <a:effectRef idx="1">
            <a:schemeClr val="accent1"/>
          </a:effectRef>
          <a:fontRef idx="minor">
            <a:schemeClr val="tx1"/>
          </a:fontRef>
        </p:style>
      </p:cxnSp>
      <p:cxnSp>
        <p:nvCxnSpPr>
          <p:cNvPr id="65" name="Curved Connector 64">
            <a:extLst>
              <a:ext uri="{FF2B5EF4-FFF2-40B4-BE49-F238E27FC236}">
                <a16:creationId xmlns:a16="http://schemas.microsoft.com/office/drawing/2014/main" id="{0C73AEE5-C39E-5545-A86C-70C0F996A6A8}"/>
              </a:ext>
            </a:extLst>
          </p:cNvPr>
          <p:cNvCxnSpPr>
            <a:cxnSpLocks/>
            <a:stCxn id="15" idx="2"/>
            <a:endCxn id="179" idx="1"/>
          </p:cNvCxnSpPr>
          <p:nvPr/>
        </p:nvCxnSpPr>
        <p:spPr>
          <a:xfrm rot="5400000">
            <a:off x="2503592" y="2148247"/>
            <a:ext cx="3616631" cy="687752"/>
          </a:xfrm>
          <a:prstGeom prst="curvedConnector4">
            <a:avLst>
              <a:gd name="adj1" fmla="val 23367"/>
              <a:gd name="adj2" fmla="val 133239"/>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57" name="Curved Connector 56">
            <a:extLst>
              <a:ext uri="{FF2B5EF4-FFF2-40B4-BE49-F238E27FC236}">
                <a16:creationId xmlns:a16="http://schemas.microsoft.com/office/drawing/2014/main" id="{492EB2CC-3C13-B241-A297-3B05EFC9053F}"/>
              </a:ext>
            </a:extLst>
          </p:cNvPr>
          <p:cNvCxnSpPr>
            <a:cxnSpLocks/>
            <a:stCxn id="43" idx="0"/>
            <a:endCxn id="179" idx="2"/>
          </p:cNvCxnSpPr>
          <p:nvPr/>
        </p:nvCxnSpPr>
        <p:spPr>
          <a:xfrm rot="16200000" flipV="1">
            <a:off x="4531305" y="5163873"/>
            <a:ext cx="1222297" cy="530925"/>
          </a:xfrm>
          <a:prstGeom prst="curvedConnector3">
            <a:avLst>
              <a:gd name="adj1" fmla="val 50000"/>
            </a:avLst>
          </a:prstGeom>
          <a:ln w="38100">
            <a:solidFill>
              <a:srgbClr val="7030A0"/>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cxnSp>
        <p:nvCxnSpPr>
          <p:cNvPr id="58" name="Curved Connector 57">
            <a:extLst>
              <a:ext uri="{FF2B5EF4-FFF2-40B4-BE49-F238E27FC236}">
                <a16:creationId xmlns:a16="http://schemas.microsoft.com/office/drawing/2014/main" id="{FB543767-50A0-4D4B-BC5B-972257E5426C}"/>
              </a:ext>
            </a:extLst>
          </p:cNvPr>
          <p:cNvCxnSpPr>
            <a:cxnSpLocks/>
            <a:stCxn id="8" idx="2"/>
            <a:endCxn id="147" idx="1"/>
          </p:cNvCxnSpPr>
          <p:nvPr/>
        </p:nvCxnSpPr>
        <p:spPr>
          <a:xfrm rot="16200000" flipH="1">
            <a:off x="2867084" y="1123691"/>
            <a:ext cx="1733432" cy="1033958"/>
          </a:xfrm>
          <a:prstGeom prst="curvedConnector2">
            <a:avLst/>
          </a:prstGeom>
          <a:ln w="38100">
            <a:solidFill>
              <a:schemeClr val="accent6">
                <a:lumMod val="75000"/>
              </a:schemeClr>
            </a:solidFill>
            <a:headEnd type="stealth" w="lg" len="lg"/>
            <a:tailEnd type="stealth" w="lg" len="lg"/>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229234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2389067"/>
            <a:ext cx="7772400" cy="1470025"/>
          </a:xfrm>
          <a:noFill/>
          <a:ln>
            <a:noFill/>
          </a:ln>
        </p:spPr>
        <p:txBody>
          <a:bodyPr vert="horz" wrap="square" lIns="91440" tIns="45720" rIns="91440" bIns="45720" numCol="1" anchor="ctr" anchorCtr="0" compatLnSpc="1">
            <a:prstTxWarp prst="textNoShape">
              <a:avLst/>
            </a:prstTxWarp>
          </a:bodyPr>
          <a:lstStyle/>
          <a:p>
            <a:br>
              <a:rPr lang="en-US" sz="4800" b="1" dirty="0">
                <a:solidFill>
                  <a:srgbClr val="1F497D"/>
                </a:solidFill>
                <a:latin typeface="Calibri" charset="0"/>
                <a:ea typeface="ヒラギノ角ゴ Pro W3" charset="0"/>
                <a:cs typeface="Arial" charset="0"/>
              </a:rPr>
            </a:br>
            <a:r>
              <a:rPr lang="en-US" sz="4800" b="1" dirty="0">
                <a:solidFill>
                  <a:srgbClr val="1F497D"/>
                </a:solidFill>
                <a:latin typeface="Calibri" charset="0"/>
                <a:ea typeface="ヒラギノ角ゴ Pro W3" charset="0"/>
                <a:cs typeface="Arial" charset="0"/>
              </a:rPr>
              <a:t>WP5 output and KPIs</a:t>
            </a:r>
            <a:br>
              <a:rPr lang="en-US" sz="4800" b="1" dirty="0">
                <a:solidFill>
                  <a:srgbClr val="1F497D"/>
                </a:solidFill>
                <a:latin typeface="Calibri" charset="0"/>
                <a:ea typeface="ヒラギノ角ゴ Pro W3" charset="0"/>
                <a:cs typeface="Arial" charset="0"/>
              </a:rPr>
            </a:br>
            <a:endParaRPr lang="en-US" sz="4800" b="1" dirty="0">
              <a:solidFill>
                <a:srgbClr val="1F497D"/>
              </a:solidFill>
              <a:latin typeface="Calibri" charset="0"/>
              <a:ea typeface="ヒラギノ角ゴ Pro W3" charset="0"/>
              <a:cs typeface="Arial" charset="0"/>
            </a:endParaRPr>
          </a:p>
        </p:txBody>
      </p:sp>
    </p:spTree>
    <p:extLst>
      <p:ext uri="{BB962C8B-B14F-4D97-AF65-F5344CB8AC3E}">
        <p14:creationId xmlns:p14="http://schemas.microsoft.com/office/powerpoint/2010/main" val="24702671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WP5 - Milestones</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230" y="1684458"/>
            <a:ext cx="8377539" cy="2918278"/>
          </a:xfr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187" y="2532184"/>
            <a:ext cx="394677" cy="3946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187" y="3505975"/>
            <a:ext cx="394677" cy="3946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187" y="3986689"/>
            <a:ext cx="394677" cy="394677"/>
          </a:xfrm>
          <a:prstGeom prst="rect">
            <a:avLst/>
          </a:prstGeom>
        </p:spPr>
      </p:pic>
      <p:pic>
        <p:nvPicPr>
          <p:cNvPr id="9" name="Picture 8"/>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315187" y="3025261"/>
            <a:ext cx="394677" cy="394677"/>
          </a:xfrm>
          <a:prstGeom prst="rect">
            <a:avLst/>
          </a:prstGeom>
        </p:spPr>
      </p:pic>
    </p:spTree>
    <p:extLst>
      <p:ext uri="{BB962C8B-B14F-4D97-AF65-F5344CB8AC3E}">
        <p14:creationId xmlns:p14="http://schemas.microsoft.com/office/powerpoint/2010/main" val="253359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Deliverables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4062" y="1185307"/>
            <a:ext cx="4977726" cy="520211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788" y="1354015"/>
            <a:ext cx="394677" cy="3946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788" y="1946030"/>
            <a:ext cx="394677" cy="39467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788" y="2538045"/>
            <a:ext cx="394677" cy="39467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788" y="3442615"/>
            <a:ext cx="394677" cy="394677"/>
          </a:xfrm>
          <a:prstGeom prst="rect">
            <a:avLst/>
          </a:prstGeom>
        </p:spPr>
      </p:pic>
      <p:pic>
        <p:nvPicPr>
          <p:cNvPr id="10" name="Picture 9">
            <a:extLst>
              <a:ext uri="{FF2B5EF4-FFF2-40B4-BE49-F238E27FC236}">
                <a16:creationId xmlns:a16="http://schemas.microsoft.com/office/drawing/2014/main" id="{48896732-90B1-7849-BAD5-27F5B993F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788" y="4068790"/>
            <a:ext cx="394677" cy="394677"/>
          </a:xfrm>
          <a:prstGeom prst="rect">
            <a:avLst/>
          </a:prstGeom>
        </p:spPr>
      </p:pic>
      <p:pic>
        <p:nvPicPr>
          <p:cNvPr id="11" name="Picture 10">
            <a:extLst>
              <a:ext uri="{FF2B5EF4-FFF2-40B4-BE49-F238E27FC236}">
                <a16:creationId xmlns:a16="http://schemas.microsoft.com/office/drawing/2014/main" id="{FFEC2B8A-9F23-BA4B-891D-7787C8A9B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788" y="4757704"/>
            <a:ext cx="394677" cy="394677"/>
          </a:xfrm>
          <a:prstGeom prst="rect">
            <a:avLst/>
          </a:prstGeom>
        </p:spPr>
      </p:pic>
      <p:pic>
        <p:nvPicPr>
          <p:cNvPr id="12" name="Picture 11">
            <a:extLst>
              <a:ext uri="{FF2B5EF4-FFF2-40B4-BE49-F238E27FC236}">
                <a16:creationId xmlns:a16="http://schemas.microsoft.com/office/drawing/2014/main" id="{C7DC309A-6F6C-BA4A-9CF5-E49BA9A64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788" y="2994908"/>
            <a:ext cx="394677" cy="394677"/>
          </a:xfrm>
          <a:prstGeom prst="rect">
            <a:avLst/>
          </a:prstGeom>
        </p:spPr>
      </p:pic>
    </p:spTree>
    <p:extLst>
      <p:ext uri="{BB962C8B-B14F-4D97-AF65-F5344CB8AC3E}">
        <p14:creationId xmlns:p14="http://schemas.microsoft.com/office/powerpoint/2010/main" val="460758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KPIs for WP5</a:t>
            </a:r>
          </a:p>
        </p:txBody>
      </p:sp>
      <p:sp>
        <p:nvSpPr>
          <p:cNvPr id="2" name="Content Placeholder 1"/>
          <p:cNvSpPr>
            <a:spLocks noGrp="1"/>
          </p:cNvSpPr>
          <p:nvPr>
            <p:ph idx="1"/>
          </p:nvPr>
        </p:nvSpPr>
        <p:spPr>
          <a:xfrm>
            <a:off x="457200" y="1417638"/>
            <a:ext cx="8431078" cy="4525963"/>
          </a:xfrm>
        </p:spPr>
        <p:txBody>
          <a:bodyPr/>
          <a:lstStyle/>
          <a:p>
            <a:r>
              <a:rPr lang="en-US" sz="2800" b="1" dirty="0">
                <a:solidFill>
                  <a:schemeClr val="tx2"/>
                </a:solidFill>
              </a:rPr>
              <a:t>#services integrated in the VRE portal </a:t>
            </a:r>
            <a:r>
              <a:rPr lang="en-US" sz="2800" dirty="0">
                <a:solidFill>
                  <a:schemeClr val="tx2"/>
                </a:solidFill>
              </a:rPr>
              <a:t>(% increase with respect to previous report)</a:t>
            </a:r>
          </a:p>
          <a:p>
            <a:pPr lvl="1"/>
            <a:r>
              <a:rPr lang="en-US" sz="2400" b="1" dirty="0">
                <a:solidFill>
                  <a:schemeClr val="tx2"/>
                </a:solidFill>
              </a:rPr>
              <a:t>Previous (D5.2): 22 portals	  Current (D5.7): 23    </a:t>
            </a:r>
            <a:r>
              <a:rPr lang="en-US" sz="2400" b="1" dirty="0">
                <a:solidFill>
                  <a:srgbClr val="008F00"/>
                </a:solidFill>
              </a:rPr>
              <a:t>+4%</a:t>
            </a:r>
          </a:p>
          <a:p>
            <a:endParaRPr lang="en-US" sz="900" b="1" dirty="0">
              <a:solidFill>
                <a:schemeClr val="tx2"/>
              </a:solidFill>
            </a:endParaRPr>
          </a:p>
          <a:p>
            <a:r>
              <a:rPr lang="en-US" sz="2800" b="1" dirty="0">
                <a:solidFill>
                  <a:schemeClr val="tx2"/>
                </a:solidFill>
              </a:rPr>
              <a:t>#tutorials and use cases </a:t>
            </a:r>
            <a:r>
              <a:rPr lang="en-US" sz="2800" dirty="0">
                <a:solidFill>
                  <a:schemeClr val="tx2"/>
                </a:solidFill>
              </a:rPr>
              <a:t>(% increase with respect to the previous report) </a:t>
            </a:r>
          </a:p>
          <a:p>
            <a:pPr lvl="1"/>
            <a:r>
              <a:rPr lang="en-US" sz="2400" b="1" dirty="0">
                <a:solidFill>
                  <a:schemeClr val="tx2"/>
                </a:solidFill>
              </a:rPr>
              <a:t>Previous: 11 tutorials    Current 15   </a:t>
            </a:r>
            <a:r>
              <a:rPr lang="en-US" sz="2400" b="1" dirty="0">
                <a:solidFill>
                  <a:srgbClr val="008F00"/>
                </a:solidFill>
              </a:rPr>
              <a:t>+36%</a:t>
            </a:r>
            <a:endParaRPr lang="en-US" sz="2400" b="1" dirty="0">
              <a:solidFill>
                <a:schemeClr val="tx2"/>
              </a:solidFill>
            </a:endParaRPr>
          </a:p>
          <a:p>
            <a:pPr lvl="1"/>
            <a:endParaRPr lang="en-US" sz="2400" b="1" dirty="0">
              <a:solidFill>
                <a:schemeClr val="tx2"/>
              </a:solidFill>
            </a:endParaRPr>
          </a:p>
          <a:p>
            <a:pPr marL="457200" lvl="1" indent="0">
              <a:buNone/>
            </a:pPr>
            <a:r>
              <a:rPr lang="en-US" sz="2400" dirty="0">
                <a:solidFill>
                  <a:schemeClr val="tx2"/>
                </a:solidFill>
              </a:rPr>
              <a:t>https://</a:t>
            </a:r>
            <a:r>
              <a:rPr lang="en-US" sz="2400" dirty="0" err="1">
                <a:solidFill>
                  <a:schemeClr val="tx2"/>
                </a:solidFill>
              </a:rPr>
              <a:t>about.west-life.eu</a:t>
            </a:r>
            <a:r>
              <a:rPr lang="en-US" sz="2400" dirty="0">
                <a:solidFill>
                  <a:schemeClr val="tx2"/>
                </a:solidFill>
              </a:rPr>
              <a:t>/network/west-life/support/tutorials</a:t>
            </a:r>
          </a:p>
          <a:p>
            <a:pPr lvl="1"/>
            <a:endParaRPr lang="en-US" sz="2400" b="1" dirty="0">
              <a:solidFill>
                <a:srgbClr val="008F00"/>
              </a:solidFill>
            </a:endParaRPr>
          </a:p>
        </p:txBody>
      </p:sp>
    </p:spTree>
    <p:extLst>
      <p:ext uri="{BB962C8B-B14F-4D97-AF65-F5344CB8AC3E}">
        <p14:creationId xmlns:p14="http://schemas.microsoft.com/office/powerpoint/2010/main" val="1870322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KPIs for WP5 </a:t>
            </a:r>
            <a:r>
              <a:rPr lang="mr-IN" sz="3200" b="1" dirty="0">
                <a:solidFill>
                  <a:srgbClr val="1F497D"/>
                </a:solidFill>
                <a:latin typeface="Calibri" charset="0"/>
                <a:ea typeface="ヒラギノ角ゴ Pro W3" charset="0"/>
                <a:cs typeface="Arial" charset="0"/>
              </a:rPr>
              <a:t>–</a:t>
            </a:r>
            <a:r>
              <a:rPr lang="en-US" sz="3200" b="1" dirty="0">
                <a:solidFill>
                  <a:srgbClr val="1F497D"/>
                </a:solidFill>
                <a:latin typeface="Calibri" charset="0"/>
                <a:ea typeface="ヒラギノ角ゴ Pro W3" charset="0"/>
                <a:cs typeface="Arial" charset="0"/>
              </a:rPr>
              <a:t> usage stats</a:t>
            </a:r>
          </a:p>
        </p:txBody>
      </p:sp>
      <p:pic>
        <p:nvPicPr>
          <p:cNvPr id="4" name="Picture 3">
            <a:extLst>
              <a:ext uri="{FF2B5EF4-FFF2-40B4-BE49-F238E27FC236}">
                <a16:creationId xmlns:a16="http://schemas.microsoft.com/office/drawing/2014/main" id="{1F257FD2-ADD0-844E-8DBF-20F28A3AE23E}"/>
              </a:ext>
            </a:extLst>
          </p:cNvPr>
          <p:cNvPicPr>
            <a:picLocks noChangeAspect="1"/>
          </p:cNvPicPr>
          <p:nvPr/>
        </p:nvPicPr>
        <p:blipFill>
          <a:blip r:embed="rId2"/>
          <a:stretch>
            <a:fillRect/>
          </a:stretch>
        </p:blipFill>
        <p:spPr>
          <a:xfrm>
            <a:off x="195270" y="1278913"/>
            <a:ext cx="8778173" cy="4602904"/>
          </a:xfrm>
          <a:prstGeom prst="rect">
            <a:avLst/>
          </a:prstGeom>
        </p:spPr>
      </p:pic>
      <p:pic>
        <p:nvPicPr>
          <p:cNvPr id="7" name="Picture 6">
            <a:extLst>
              <a:ext uri="{FF2B5EF4-FFF2-40B4-BE49-F238E27FC236}">
                <a16:creationId xmlns:a16="http://schemas.microsoft.com/office/drawing/2014/main" id="{E09D3837-0B0E-2C48-B2CD-A170DC015133}"/>
              </a:ext>
            </a:extLst>
          </p:cNvPr>
          <p:cNvPicPr>
            <a:picLocks noChangeAspect="1"/>
          </p:cNvPicPr>
          <p:nvPr/>
        </p:nvPicPr>
        <p:blipFill>
          <a:blip r:embed="rId3"/>
          <a:stretch>
            <a:fillRect/>
          </a:stretch>
        </p:blipFill>
        <p:spPr>
          <a:xfrm>
            <a:off x="222935" y="3335320"/>
            <a:ext cx="8722843" cy="613190"/>
          </a:xfrm>
          <a:prstGeom prst="rect">
            <a:avLst/>
          </a:prstGeom>
        </p:spPr>
      </p:pic>
      <p:sp>
        <p:nvSpPr>
          <p:cNvPr id="8" name="TextBox 7">
            <a:extLst>
              <a:ext uri="{FF2B5EF4-FFF2-40B4-BE49-F238E27FC236}">
                <a16:creationId xmlns:a16="http://schemas.microsoft.com/office/drawing/2014/main" id="{958FCC5B-1A9B-8C4D-8EE6-9D12DD7D818D}"/>
              </a:ext>
            </a:extLst>
          </p:cNvPr>
          <p:cNvSpPr txBox="1"/>
          <p:nvPr/>
        </p:nvSpPr>
        <p:spPr>
          <a:xfrm>
            <a:off x="3030085" y="6004917"/>
            <a:ext cx="3108543" cy="369332"/>
          </a:xfrm>
          <a:prstGeom prst="rect">
            <a:avLst/>
          </a:prstGeom>
          <a:noFill/>
        </p:spPr>
        <p:txBody>
          <a:bodyPr wrap="none" rtlCol="0">
            <a:spAutoFit/>
          </a:bodyPr>
          <a:lstStyle/>
          <a:p>
            <a:r>
              <a:rPr lang="en-US" sz="1800" b="1" dirty="0">
                <a:solidFill>
                  <a:schemeClr val="tx1">
                    <a:lumMod val="75000"/>
                    <a:lumOff val="25000"/>
                  </a:schemeClr>
                </a:solidFill>
              </a:rPr>
              <a:t>* not in production in 2017</a:t>
            </a:r>
          </a:p>
        </p:txBody>
      </p:sp>
    </p:spTree>
    <p:extLst>
      <p:ext uri="{BB962C8B-B14F-4D97-AF65-F5344CB8AC3E}">
        <p14:creationId xmlns:p14="http://schemas.microsoft.com/office/powerpoint/2010/main" val="1540826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9" presetClass="emph" presetSubtype="0" nodeType="withEffect">
                                  <p:stCondLst>
                                    <p:cond delay="0"/>
                                  </p:stCondLst>
                                  <p:childTnLst>
                                    <p:set>
                                      <p:cBhvr>
                                        <p:cTn id="9" dur="indefinite"/>
                                        <p:tgtEl>
                                          <p:spTgt spid="4"/>
                                        </p:tgtEl>
                                        <p:attrNameLst>
                                          <p:attrName>style.opacity</p:attrName>
                                        </p:attrNameLst>
                                      </p:cBhvr>
                                      <p:to>
                                        <p:strVal val="0.25"/>
                                      </p:to>
                                    </p:set>
                                    <p:animEffect filter="image" prLst="opacity: 0.25">
                                      <p:cBhvr rctx="IE">
                                        <p:cTn id="10"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64"/>
          <p:cNvSpPr>
            <a:spLocks noGrp="1"/>
          </p:cNvSpPr>
          <p:nvPr>
            <p:ph type="title"/>
          </p:nvPr>
        </p:nvSpPr>
        <p:spPr>
          <a:xfrm>
            <a:off x="1191885" y="340271"/>
            <a:ext cx="6921035" cy="985789"/>
          </a:xfrm>
          <a:prstGeom prst="rect">
            <a:avLst/>
          </a:prstGeo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dirty="0">
                <a:solidFill>
                  <a:srgbClr val="1F497D"/>
                </a:solidFill>
                <a:latin typeface="Calibri" charset="0"/>
                <a:ea typeface="ヒラギノ角ゴ Pro W3" charset="0"/>
                <a:cs typeface="Arial" charset="0"/>
              </a:rPr>
              <a:t>Impact: HADDOCK</a:t>
            </a:r>
            <a:endParaRPr sz="2800" b="1" dirty="0">
              <a:solidFill>
                <a:srgbClr val="1F497D"/>
              </a:solidFill>
              <a:latin typeface="Calibri" charset="0"/>
              <a:ea typeface="ヒラギノ角ゴ Pro W3" charset="0"/>
              <a:cs typeface="Arial" charset="0"/>
            </a:endParaRPr>
          </a:p>
        </p:txBody>
      </p:sp>
      <p:sp>
        <p:nvSpPr>
          <p:cNvPr id="15" name="TextBox 14"/>
          <p:cNvSpPr txBox="1"/>
          <p:nvPr/>
        </p:nvSpPr>
        <p:spPr>
          <a:xfrm>
            <a:off x="194839" y="5847049"/>
            <a:ext cx="8611981" cy="1015663"/>
          </a:xfrm>
          <a:prstGeom prst="rect">
            <a:avLst/>
          </a:prstGeom>
          <a:noFill/>
        </p:spPr>
        <p:txBody>
          <a:bodyPr wrap="square" rtlCol="0">
            <a:spAutoFit/>
          </a:bodyPr>
          <a:lstStyle/>
          <a:p>
            <a:pPr algn="ctr"/>
            <a:r>
              <a:rPr lang="en-GB" sz="2000" b="1" dirty="0">
                <a:solidFill>
                  <a:schemeClr val="tx2"/>
                </a:solidFill>
                <a:latin typeface="+mn-lt"/>
                <a:ea typeface="ＭＳ Ｐゴシック" charset="-128"/>
                <a:cs typeface="+mn-cs"/>
              </a:rPr>
              <a:t>Total Users: 10312 </a:t>
            </a:r>
            <a:br>
              <a:rPr lang="en-GB" sz="2000" b="1" dirty="0">
                <a:solidFill>
                  <a:schemeClr val="tx2"/>
                </a:solidFill>
                <a:latin typeface="+mn-lt"/>
                <a:ea typeface="ＭＳ Ｐゴシック" charset="-128"/>
                <a:cs typeface="+mn-cs"/>
              </a:rPr>
            </a:br>
            <a:r>
              <a:rPr lang="en-GB" sz="2000" b="1" dirty="0">
                <a:solidFill>
                  <a:schemeClr val="tx2"/>
                </a:solidFill>
                <a:latin typeface="+mn-lt"/>
                <a:ea typeface="ＭＳ Ｐゴシック" charset="-128"/>
                <a:cs typeface="+mn-cs"/>
              </a:rPr>
              <a:t>EU Users: 2201 (21.3%) </a:t>
            </a:r>
            <a:br>
              <a:rPr lang="en-GB" sz="2000" b="1" dirty="0">
                <a:solidFill>
                  <a:schemeClr val="tx2"/>
                </a:solidFill>
                <a:latin typeface="+mn-lt"/>
                <a:ea typeface="ＭＳ Ｐゴシック" charset="-128"/>
                <a:cs typeface="+mn-cs"/>
              </a:rPr>
            </a:br>
            <a:r>
              <a:rPr lang="en-GB" sz="2000" b="1" dirty="0">
                <a:solidFill>
                  <a:schemeClr val="tx2"/>
                </a:solidFill>
                <a:latin typeface="+mn-lt"/>
                <a:ea typeface="ＭＳ Ｐゴシック" charset="-128"/>
                <a:cs typeface="+mn-cs"/>
              </a:rPr>
              <a:t># of countries: 87</a:t>
            </a:r>
          </a:p>
        </p:txBody>
      </p:sp>
      <p:pic>
        <p:nvPicPr>
          <p:cNvPr id="4" name="Picture 3">
            <a:extLst>
              <a:ext uri="{FF2B5EF4-FFF2-40B4-BE49-F238E27FC236}">
                <a16:creationId xmlns:a16="http://schemas.microsoft.com/office/drawing/2014/main" id="{6BF84096-0ADB-634E-8713-C74435FA5EB7}"/>
              </a:ext>
            </a:extLst>
          </p:cNvPr>
          <p:cNvPicPr>
            <a:picLocks noChangeAspect="1"/>
          </p:cNvPicPr>
          <p:nvPr/>
        </p:nvPicPr>
        <p:blipFill>
          <a:blip r:embed="rId2"/>
          <a:stretch>
            <a:fillRect/>
          </a:stretch>
        </p:blipFill>
        <p:spPr>
          <a:xfrm>
            <a:off x="1089393" y="1151125"/>
            <a:ext cx="7076355" cy="4567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4782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64"/>
          <p:cNvSpPr>
            <a:spLocks noGrp="1"/>
          </p:cNvSpPr>
          <p:nvPr>
            <p:ph type="title"/>
          </p:nvPr>
        </p:nvSpPr>
        <p:spPr>
          <a:xfrm>
            <a:off x="1191885" y="340271"/>
            <a:ext cx="6921035" cy="985789"/>
          </a:xfrm>
          <a:prstGeom prst="rect">
            <a:avLst/>
          </a:prstGeo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dirty="0">
                <a:solidFill>
                  <a:srgbClr val="1F497D"/>
                </a:solidFill>
                <a:latin typeface="Calibri" charset="0"/>
                <a:ea typeface="ヒラギノ角ゴ Pro W3" charset="0"/>
                <a:cs typeface="Arial" charset="0"/>
              </a:rPr>
              <a:t>Impact: DISVIS</a:t>
            </a:r>
            <a:endParaRPr sz="2800" b="1" dirty="0">
              <a:solidFill>
                <a:srgbClr val="1F497D"/>
              </a:solidFill>
              <a:latin typeface="Calibri" charset="0"/>
              <a:ea typeface="ヒラギノ角ゴ Pro W3" charset="0"/>
              <a:cs typeface="Arial" charset="0"/>
            </a:endParaRPr>
          </a:p>
        </p:txBody>
      </p:sp>
      <p:sp>
        <p:nvSpPr>
          <p:cNvPr id="15" name="TextBox 14"/>
          <p:cNvSpPr txBox="1"/>
          <p:nvPr/>
        </p:nvSpPr>
        <p:spPr>
          <a:xfrm>
            <a:off x="197559" y="5797291"/>
            <a:ext cx="8611981" cy="1015663"/>
          </a:xfrm>
          <a:prstGeom prst="rect">
            <a:avLst/>
          </a:prstGeom>
          <a:noFill/>
        </p:spPr>
        <p:txBody>
          <a:bodyPr wrap="square" rtlCol="0">
            <a:spAutoFit/>
          </a:bodyPr>
          <a:lstStyle/>
          <a:p>
            <a:pPr algn="ctr"/>
            <a:r>
              <a:rPr lang="en-GB" sz="2000" b="1" dirty="0">
                <a:solidFill>
                  <a:schemeClr val="tx2"/>
                </a:solidFill>
                <a:latin typeface="+mn-lt"/>
                <a:ea typeface="ＭＳ Ｐゴシック" charset="-128"/>
                <a:cs typeface="+mn-cs"/>
              </a:rPr>
              <a:t>Total Users: 220 </a:t>
            </a:r>
            <a:br>
              <a:rPr lang="en-GB" sz="2000" b="1" dirty="0">
                <a:solidFill>
                  <a:schemeClr val="tx2"/>
                </a:solidFill>
                <a:latin typeface="+mn-lt"/>
                <a:ea typeface="ＭＳ Ｐゴシック" charset="-128"/>
                <a:cs typeface="+mn-cs"/>
              </a:rPr>
            </a:br>
            <a:r>
              <a:rPr lang="en-GB" sz="2000" b="1" dirty="0">
                <a:solidFill>
                  <a:schemeClr val="tx2"/>
                </a:solidFill>
                <a:latin typeface="+mn-lt"/>
                <a:ea typeface="ＭＳ Ｐゴシック" charset="-128"/>
                <a:cs typeface="+mn-cs"/>
              </a:rPr>
              <a:t>EU Users: 105 (47.7%) </a:t>
            </a:r>
            <a:br>
              <a:rPr lang="en-GB" sz="2000" b="1" dirty="0">
                <a:solidFill>
                  <a:schemeClr val="tx2"/>
                </a:solidFill>
                <a:latin typeface="+mn-lt"/>
                <a:ea typeface="ＭＳ Ｐゴシック" charset="-128"/>
                <a:cs typeface="+mn-cs"/>
              </a:rPr>
            </a:br>
            <a:r>
              <a:rPr lang="en-GB" sz="2000" b="1" dirty="0">
                <a:solidFill>
                  <a:schemeClr val="tx2"/>
                </a:solidFill>
                <a:latin typeface="+mn-lt"/>
                <a:ea typeface="ＭＳ Ｐゴシック" charset="-128"/>
                <a:cs typeface="+mn-cs"/>
              </a:rPr>
              <a:t># of countries: 36</a:t>
            </a:r>
          </a:p>
        </p:txBody>
      </p:sp>
      <p:pic>
        <p:nvPicPr>
          <p:cNvPr id="3" name="Picture 2">
            <a:extLst>
              <a:ext uri="{FF2B5EF4-FFF2-40B4-BE49-F238E27FC236}">
                <a16:creationId xmlns:a16="http://schemas.microsoft.com/office/drawing/2014/main" id="{394D3C59-11AE-D242-AE18-32BC005D29A7}"/>
              </a:ext>
            </a:extLst>
          </p:cNvPr>
          <p:cNvPicPr>
            <a:picLocks noChangeAspect="1"/>
          </p:cNvPicPr>
          <p:nvPr/>
        </p:nvPicPr>
        <p:blipFill>
          <a:blip r:embed="rId2"/>
          <a:stretch>
            <a:fillRect/>
          </a:stretch>
        </p:blipFill>
        <p:spPr>
          <a:xfrm>
            <a:off x="1191884" y="1138990"/>
            <a:ext cx="6882439" cy="4625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8419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64"/>
          <p:cNvSpPr>
            <a:spLocks noGrp="1"/>
          </p:cNvSpPr>
          <p:nvPr>
            <p:ph type="title"/>
          </p:nvPr>
        </p:nvSpPr>
        <p:spPr>
          <a:xfrm>
            <a:off x="1191885" y="340271"/>
            <a:ext cx="6921035" cy="985789"/>
          </a:xfrm>
          <a:prstGeom prst="rect">
            <a:avLst/>
          </a:prstGeo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dirty="0">
                <a:solidFill>
                  <a:srgbClr val="1F497D"/>
                </a:solidFill>
                <a:latin typeface="Calibri" charset="0"/>
                <a:ea typeface="ヒラギノ角ゴ Pro W3" charset="0"/>
                <a:cs typeface="Arial" charset="0"/>
              </a:rPr>
              <a:t>Impact: </a:t>
            </a:r>
            <a:r>
              <a:rPr lang="en-US" sz="2800" b="1" dirty="0" err="1">
                <a:solidFill>
                  <a:srgbClr val="1F497D"/>
                </a:solidFill>
                <a:latin typeface="Calibri" charset="0"/>
                <a:ea typeface="ヒラギノ角ゴ Pro W3" charset="0"/>
                <a:cs typeface="Arial" charset="0"/>
              </a:rPr>
              <a:t>PowerFit</a:t>
            </a:r>
            <a:endParaRPr sz="2800" b="1" dirty="0">
              <a:solidFill>
                <a:srgbClr val="1F497D"/>
              </a:solidFill>
              <a:latin typeface="Calibri" charset="0"/>
              <a:ea typeface="ヒラギノ角ゴ Pro W3" charset="0"/>
              <a:cs typeface="Arial" charset="0"/>
            </a:endParaRPr>
          </a:p>
        </p:txBody>
      </p:sp>
      <p:sp>
        <p:nvSpPr>
          <p:cNvPr id="15" name="TextBox 14"/>
          <p:cNvSpPr txBox="1"/>
          <p:nvPr/>
        </p:nvSpPr>
        <p:spPr>
          <a:xfrm>
            <a:off x="117349" y="5893543"/>
            <a:ext cx="8611981" cy="1015663"/>
          </a:xfrm>
          <a:prstGeom prst="rect">
            <a:avLst/>
          </a:prstGeom>
          <a:noFill/>
        </p:spPr>
        <p:txBody>
          <a:bodyPr wrap="square" rtlCol="0">
            <a:spAutoFit/>
          </a:bodyPr>
          <a:lstStyle/>
          <a:p>
            <a:pPr algn="ctr"/>
            <a:r>
              <a:rPr lang="en-GB" sz="2000" b="1" dirty="0">
                <a:solidFill>
                  <a:schemeClr val="tx2"/>
                </a:solidFill>
                <a:latin typeface="+mn-lt"/>
                <a:ea typeface="ＭＳ Ｐゴシック" charset="-128"/>
                <a:cs typeface="+mn-cs"/>
              </a:rPr>
              <a:t>Total Users: 113 </a:t>
            </a:r>
            <a:br>
              <a:rPr lang="en-GB" sz="2000" b="1" dirty="0">
                <a:solidFill>
                  <a:schemeClr val="tx2"/>
                </a:solidFill>
                <a:latin typeface="+mn-lt"/>
                <a:ea typeface="ＭＳ Ｐゴシック" charset="-128"/>
                <a:cs typeface="+mn-cs"/>
              </a:rPr>
            </a:br>
            <a:r>
              <a:rPr lang="en-GB" sz="2000" b="1" dirty="0">
                <a:solidFill>
                  <a:schemeClr val="tx2"/>
                </a:solidFill>
                <a:latin typeface="+mn-lt"/>
                <a:ea typeface="ＭＳ Ｐゴシック" charset="-128"/>
                <a:cs typeface="+mn-cs"/>
              </a:rPr>
              <a:t>EU Users: 36 (31.9%) </a:t>
            </a:r>
            <a:br>
              <a:rPr lang="en-GB" sz="2000" b="1" dirty="0">
                <a:solidFill>
                  <a:schemeClr val="tx2"/>
                </a:solidFill>
                <a:latin typeface="+mn-lt"/>
                <a:ea typeface="ＭＳ Ｐゴシック" charset="-128"/>
                <a:cs typeface="+mn-cs"/>
              </a:rPr>
            </a:br>
            <a:r>
              <a:rPr lang="en-GB" sz="2000" b="1" dirty="0">
                <a:solidFill>
                  <a:schemeClr val="tx2"/>
                </a:solidFill>
                <a:latin typeface="+mn-lt"/>
                <a:ea typeface="ＭＳ Ｐゴシック" charset="-128"/>
                <a:cs typeface="+mn-cs"/>
              </a:rPr>
              <a:t># of countries: 30</a:t>
            </a:r>
          </a:p>
        </p:txBody>
      </p:sp>
      <p:pic>
        <p:nvPicPr>
          <p:cNvPr id="3" name="Picture 2">
            <a:extLst>
              <a:ext uri="{FF2B5EF4-FFF2-40B4-BE49-F238E27FC236}">
                <a16:creationId xmlns:a16="http://schemas.microsoft.com/office/drawing/2014/main" id="{617EE31B-B99A-094F-81C3-687DE3468367}"/>
              </a:ext>
            </a:extLst>
          </p:cNvPr>
          <p:cNvPicPr>
            <a:picLocks noChangeAspect="1"/>
          </p:cNvPicPr>
          <p:nvPr/>
        </p:nvPicPr>
        <p:blipFill>
          <a:blip r:embed="rId2"/>
          <a:stretch>
            <a:fillRect/>
          </a:stretch>
        </p:blipFill>
        <p:spPr>
          <a:xfrm>
            <a:off x="1042736" y="1177872"/>
            <a:ext cx="7158681" cy="4608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33134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64"/>
          <p:cNvSpPr>
            <a:spLocks noGrp="1"/>
          </p:cNvSpPr>
          <p:nvPr>
            <p:ph type="title"/>
          </p:nvPr>
        </p:nvSpPr>
        <p:spPr>
          <a:xfrm>
            <a:off x="1191885" y="340271"/>
            <a:ext cx="6921035" cy="985789"/>
          </a:xfrm>
          <a:prstGeom prst="rect">
            <a:avLst/>
          </a:prstGeo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dirty="0">
                <a:solidFill>
                  <a:srgbClr val="1F497D"/>
                </a:solidFill>
                <a:latin typeface="Calibri" charset="0"/>
                <a:ea typeface="ヒラギノ角ゴ Pro W3" charset="0"/>
                <a:cs typeface="Arial" charset="0"/>
              </a:rPr>
              <a:t>Impact: </a:t>
            </a:r>
            <a:r>
              <a:rPr lang="en-US" sz="2800" b="1" dirty="0" err="1">
                <a:solidFill>
                  <a:srgbClr val="1F497D"/>
                </a:solidFill>
                <a:latin typeface="Calibri" charset="0"/>
                <a:ea typeface="ヒラギノ角ゴ Pro W3" charset="0"/>
                <a:cs typeface="Arial" charset="0"/>
              </a:rPr>
              <a:t>SpotON</a:t>
            </a:r>
            <a:endParaRPr sz="2800" b="1" dirty="0">
              <a:solidFill>
                <a:srgbClr val="1F497D"/>
              </a:solidFill>
              <a:latin typeface="Calibri" charset="0"/>
              <a:ea typeface="ヒラギノ角ゴ Pro W3" charset="0"/>
              <a:cs typeface="Arial" charset="0"/>
            </a:endParaRPr>
          </a:p>
        </p:txBody>
      </p:sp>
      <p:sp>
        <p:nvSpPr>
          <p:cNvPr id="15" name="TextBox 14"/>
          <p:cNvSpPr txBox="1"/>
          <p:nvPr/>
        </p:nvSpPr>
        <p:spPr>
          <a:xfrm>
            <a:off x="117349" y="5893543"/>
            <a:ext cx="8611981" cy="1015663"/>
          </a:xfrm>
          <a:prstGeom prst="rect">
            <a:avLst/>
          </a:prstGeom>
          <a:noFill/>
        </p:spPr>
        <p:txBody>
          <a:bodyPr wrap="square" rtlCol="0">
            <a:spAutoFit/>
          </a:bodyPr>
          <a:lstStyle/>
          <a:p>
            <a:pPr algn="ctr"/>
            <a:r>
              <a:rPr lang="en-GB" sz="2000" b="1" dirty="0">
                <a:solidFill>
                  <a:schemeClr val="tx2"/>
                </a:solidFill>
                <a:latin typeface="+mn-lt"/>
                <a:ea typeface="ＭＳ Ｐゴシック" charset="-128"/>
                <a:cs typeface="+mn-cs"/>
              </a:rPr>
              <a:t>Total Users: 153 </a:t>
            </a:r>
            <a:br>
              <a:rPr lang="en-GB" sz="2000" b="1" dirty="0">
                <a:solidFill>
                  <a:schemeClr val="tx2"/>
                </a:solidFill>
                <a:latin typeface="+mn-lt"/>
                <a:ea typeface="ＭＳ Ｐゴシック" charset="-128"/>
                <a:cs typeface="+mn-cs"/>
              </a:rPr>
            </a:br>
            <a:r>
              <a:rPr lang="en-GB" sz="2000" b="1" dirty="0">
                <a:solidFill>
                  <a:schemeClr val="tx2"/>
                </a:solidFill>
                <a:latin typeface="+mn-lt"/>
                <a:ea typeface="ＭＳ Ｐゴシック" charset="-128"/>
                <a:cs typeface="+mn-cs"/>
              </a:rPr>
              <a:t>EU Users: 60 (39.2%) </a:t>
            </a:r>
            <a:br>
              <a:rPr lang="en-GB" sz="2000" b="1" dirty="0">
                <a:solidFill>
                  <a:schemeClr val="tx2"/>
                </a:solidFill>
                <a:latin typeface="+mn-lt"/>
                <a:ea typeface="ＭＳ Ｐゴシック" charset="-128"/>
                <a:cs typeface="+mn-cs"/>
              </a:rPr>
            </a:br>
            <a:r>
              <a:rPr lang="en-GB" sz="2000" b="1" dirty="0">
                <a:solidFill>
                  <a:schemeClr val="tx2"/>
                </a:solidFill>
                <a:latin typeface="+mn-lt"/>
                <a:ea typeface="ＭＳ Ｐゴシック" charset="-128"/>
                <a:cs typeface="+mn-cs"/>
              </a:rPr>
              <a:t># of countries: 30</a:t>
            </a:r>
          </a:p>
        </p:txBody>
      </p:sp>
      <p:pic>
        <p:nvPicPr>
          <p:cNvPr id="3" name="Picture 2">
            <a:extLst>
              <a:ext uri="{FF2B5EF4-FFF2-40B4-BE49-F238E27FC236}">
                <a16:creationId xmlns:a16="http://schemas.microsoft.com/office/drawing/2014/main" id="{934A6D19-D35F-1A4B-B093-C73EA78FAD7C}"/>
              </a:ext>
            </a:extLst>
          </p:cNvPr>
          <p:cNvPicPr>
            <a:picLocks noChangeAspect="1"/>
          </p:cNvPicPr>
          <p:nvPr/>
        </p:nvPicPr>
        <p:blipFill>
          <a:blip r:embed="rId2"/>
          <a:stretch>
            <a:fillRect/>
          </a:stretch>
        </p:blipFill>
        <p:spPr>
          <a:xfrm>
            <a:off x="1026694" y="1197185"/>
            <a:ext cx="7054141" cy="45669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8081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35" y="377275"/>
            <a:ext cx="8621485" cy="114300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T4.1: Consolidation and operation of the</a:t>
            </a:r>
            <a:br>
              <a:rPr lang="en-US" sz="3200" b="1" dirty="0">
                <a:solidFill>
                  <a:srgbClr val="1F497D"/>
                </a:solidFill>
                <a:latin typeface="Calibri" charset="0"/>
                <a:ea typeface="ヒラギノ角ゴ Pro W3" charset="0"/>
                <a:cs typeface="Arial" charset="0"/>
              </a:rPr>
            </a:br>
            <a:r>
              <a:rPr lang="en-US" sz="3200" b="1" dirty="0">
                <a:solidFill>
                  <a:srgbClr val="1F497D"/>
                </a:solidFill>
                <a:latin typeface="Calibri" charset="0"/>
                <a:ea typeface="ヒラギノ角ゴ Pro W3" charset="0"/>
                <a:cs typeface="Arial" charset="0"/>
              </a:rPr>
              <a:t>infrastructure</a:t>
            </a:r>
            <a:endParaRPr lang="it-IT" sz="3200" b="1" dirty="0">
              <a:solidFill>
                <a:srgbClr val="1F497D"/>
              </a:solidFill>
              <a:latin typeface="Calibri" charset="0"/>
              <a:ea typeface="ヒラギノ角ゴ Pro W3" charset="0"/>
              <a:cs typeface="Arial" charset="0"/>
            </a:endParaRPr>
          </a:p>
        </p:txBody>
      </p:sp>
      <p:sp>
        <p:nvSpPr>
          <p:cNvPr id="3" name="Content Placeholder 2"/>
          <p:cNvSpPr>
            <a:spLocks noGrp="1"/>
          </p:cNvSpPr>
          <p:nvPr>
            <p:ph idx="1"/>
          </p:nvPr>
        </p:nvSpPr>
        <p:spPr>
          <a:xfrm>
            <a:off x="233257" y="1544214"/>
            <a:ext cx="8845425" cy="4525963"/>
          </a:xfrm>
        </p:spPr>
        <p:txBody>
          <a:bodyPr/>
          <a:lstStyle/>
          <a:p>
            <a:r>
              <a:rPr lang="en-US" sz="2400" b="1" dirty="0">
                <a:solidFill>
                  <a:schemeClr val="tx2"/>
                </a:solidFill>
              </a:rPr>
              <a:t>Resources in EGI HTC platform (aka grid), available to enmr.eu VO</a:t>
            </a:r>
          </a:p>
          <a:p>
            <a:pPr lvl="1"/>
            <a:r>
              <a:rPr lang="en-US" sz="2000" dirty="0">
                <a:solidFill>
                  <a:schemeClr val="tx2"/>
                </a:solidFill>
              </a:rPr>
              <a:t>34 sites, 90,000 CPU cores available in best effort</a:t>
            </a:r>
          </a:p>
          <a:p>
            <a:pPr lvl="1"/>
            <a:r>
              <a:rPr lang="en-US" sz="2000" b="1" dirty="0">
                <a:solidFill>
                  <a:schemeClr val="tx2"/>
                </a:solidFill>
              </a:rPr>
              <a:t>SLA extended until 12/2020: 5 sites, 53 Million CPU hours (6000 CPU years), 54 TB storage</a:t>
            </a:r>
          </a:p>
          <a:p>
            <a:pPr lvl="1"/>
            <a:r>
              <a:rPr lang="en-US" sz="2000" dirty="0">
                <a:solidFill>
                  <a:schemeClr val="tx2"/>
                </a:solidFill>
              </a:rPr>
              <a:t>GPU support at CIRMMP and Queen Mary University</a:t>
            </a:r>
          </a:p>
          <a:p>
            <a:r>
              <a:rPr lang="en-US" sz="2400" b="1" dirty="0">
                <a:solidFill>
                  <a:schemeClr val="tx2"/>
                </a:solidFill>
              </a:rPr>
              <a:t>EGI Federated Cloud resources</a:t>
            </a:r>
          </a:p>
          <a:p>
            <a:pPr lvl="1"/>
            <a:r>
              <a:rPr lang="en-US" sz="2000" dirty="0">
                <a:solidFill>
                  <a:schemeClr val="tx2"/>
                </a:solidFill>
              </a:rPr>
              <a:t>support by 4 sites: INFN, CESNET/MU, IISAS, STFC</a:t>
            </a:r>
          </a:p>
          <a:p>
            <a:pPr lvl="1"/>
            <a:r>
              <a:rPr lang="en-US" sz="2000" b="1" dirty="0">
                <a:solidFill>
                  <a:schemeClr val="tx2"/>
                </a:solidFill>
              </a:rPr>
              <a:t>SLA extended until 12/2020: 2 sites (INFN and CESNET/MU), up to 160 VCPUs, 3 TB storage </a:t>
            </a:r>
          </a:p>
          <a:p>
            <a:pPr lvl="1"/>
            <a:r>
              <a:rPr lang="en-US" sz="2000" dirty="0">
                <a:solidFill>
                  <a:schemeClr val="tx2"/>
                </a:solidFill>
              </a:rPr>
              <a:t>GPU support at IISAS (OpenStack) and CESNET/MU (</a:t>
            </a:r>
            <a:r>
              <a:rPr lang="en-US" sz="2000" dirty="0" err="1">
                <a:solidFill>
                  <a:schemeClr val="tx2"/>
                </a:solidFill>
              </a:rPr>
              <a:t>OpenNebula</a:t>
            </a:r>
            <a:r>
              <a:rPr lang="en-US" sz="2000" dirty="0">
                <a:solidFill>
                  <a:schemeClr val="tx2"/>
                </a:solidFill>
              </a:rPr>
              <a:t>)</a:t>
            </a:r>
          </a:p>
          <a:p>
            <a:r>
              <a:rPr lang="en-US" sz="2400" b="1" dirty="0" err="1">
                <a:solidFill>
                  <a:schemeClr val="tx2"/>
                </a:solidFill>
              </a:rPr>
              <a:t>Onedata</a:t>
            </a:r>
            <a:r>
              <a:rPr lang="en-US" sz="2400" b="1" dirty="0">
                <a:solidFill>
                  <a:schemeClr val="tx2"/>
                </a:solidFill>
              </a:rPr>
              <a:t> storage (14 TB) at INFN</a:t>
            </a:r>
          </a:p>
          <a:p>
            <a:r>
              <a:rPr lang="en-US" sz="2400" b="1" dirty="0">
                <a:solidFill>
                  <a:schemeClr val="tx2"/>
                </a:solidFill>
              </a:rPr>
              <a:t>Grid/cloud related user support via EGI GGUS (79 tickets solved)</a:t>
            </a:r>
          </a:p>
        </p:txBody>
      </p:sp>
    </p:spTree>
    <p:extLst>
      <p:ext uri="{BB962C8B-B14F-4D97-AF65-F5344CB8AC3E}">
        <p14:creationId xmlns:p14="http://schemas.microsoft.com/office/powerpoint/2010/main" val="567413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64"/>
          <p:cNvSpPr>
            <a:spLocks noGrp="1"/>
          </p:cNvSpPr>
          <p:nvPr>
            <p:ph type="title"/>
          </p:nvPr>
        </p:nvSpPr>
        <p:spPr>
          <a:xfrm>
            <a:off x="1191885" y="340271"/>
            <a:ext cx="6921035" cy="985789"/>
          </a:xfrm>
          <a:prstGeom prst="rect">
            <a:avLst/>
          </a:prstGeo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dirty="0">
                <a:solidFill>
                  <a:srgbClr val="1F497D"/>
                </a:solidFill>
                <a:latin typeface="Calibri" charset="0"/>
                <a:ea typeface="ヒラギノ角ゴ Pro W3" charset="0"/>
                <a:cs typeface="Arial" charset="0"/>
              </a:rPr>
              <a:t>Impact: PDB-REDO.EU</a:t>
            </a:r>
            <a:endParaRPr sz="2800" b="1" dirty="0">
              <a:solidFill>
                <a:srgbClr val="1F497D"/>
              </a:solidFill>
              <a:latin typeface="Calibri" charset="0"/>
              <a:ea typeface="ヒラギノ角ゴ Pro W3"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3973"/>
            <a:ext cx="9144000" cy="4650054"/>
          </a:xfrm>
          <a:prstGeom prst="rect">
            <a:avLst/>
          </a:prstGeom>
        </p:spPr>
      </p:pic>
      <p:sp>
        <p:nvSpPr>
          <p:cNvPr id="15" name="TextBox 14"/>
          <p:cNvSpPr txBox="1"/>
          <p:nvPr/>
        </p:nvSpPr>
        <p:spPr>
          <a:xfrm>
            <a:off x="117349" y="5893543"/>
            <a:ext cx="8611981" cy="400110"/>
          </a:xfrm>
          <a:prstGeom prst="rect">
            <a:avLst/>
          </a:prstGeom>
          <a:noFill/>
        </p:spPr>
        <p:txBody>
          <a:bodyPr wrap="square" rtlCol="0">
            <a:spAutoFit/>
          </a:bodyPr>
          <a:lstStyle/>
          <a:p>
            <a:pPr algn="ctr"/>
            <a:r>
              <a:rPr lang="en-GB" sz="2000" b="1" dirty="0">
                <a:solidFill>
                  <a:schemeClr val="tx2"/>
                </a:solidFill>
                <a:latin typeface="+mn-lt"/>
                <a:ea typeface="ＭＳ Ｐゴシック" charset="-128"/>
                <a:cs typeface="+mn-cs"/>
              </a:rPr>
              <a:t>&gt;1800 registered users (map) and 17k unique visitors/month</a:t>
            </a:r>
          </a:p>
        </p:txBody>
      </p:sp>
    </p:spTree>
    <p:extLst>
      <p:ext uri="{BB962C8B-B14F-4D97-AF65-F5344CB8AC3E}">
        <p14:creationId xmlns:p14="http://schemas.microsoft.com/office/powerpoint/2010/main" val="27864848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64"/>
          <p:cNvSpPr>
            <a:spLocks noGrp="1"/>
          </p:cNvSpPr>
          <p:nvPr>
            <p:ph type="title"/>
          </p:nvPr>
        </p:nvSpPr>
        <p:spPr>
          <a:xfrm>
            <a:off x="1191885" y="340271"/>
            <a:ext cx="6921035" cy="985789"/>
          </a:xfrm>
          <a:prstGeom prst="rect">
            <a:avLst/>
          </a:prstGeo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2800" b="1" dirty="0">
                <a:solidFill>
                  <a:srgbClr val="1F497D"/>
                </a:solidFill>
                <a:latin typeface="Calibri" charset="0"/>
                <a:ea typeface="ヒラギノ角ゴ Pro W3" charset="0"/>
                <a:cs typeface="Arial" charset="0"/>
              </a:rPr>
              <a:t>Impact: ARP-Warp</a:t>
            </a:r>
            <a:endParaRPr sz="2800" b="1" dirty="0">
              <a:solidFill>
                <a:srgbClr val="1F497D"/>
              </a:solidFill>
              <a:latin typeface="Calibri" charset="0"/>
              <a:ea typeface="ヒラギノ角ゴ Pro W3" charset="0"/>
              <a:cs typeface="Arial" charset="0"/>
            </a:endParaRPr>
          </a:p>
        </p:txBody>
      </p:sp>
      <p:pic>
        <p:nvPicPr>
          <p:cNvPr id="4" name="Picture 3">
            <a:extLst>
              <a:ext uri="{FF2B5EF4-FFF2-40B4-BE49-F238E27FC236}">
                <a16:creationId xmlns:a16="http://schemas.microsoft.com/office/drawing/2014/main" id="{F66FE85B-E77C-9F40-882B-467059806005}"/>
              </a:ext>
            </a:extLst>
          </p:cNvPr>
          <p:cNvPicPr>
            <a:picLocks noChangeAspect="1"/>
          </p:cNvPicPr>
          <p:nvPr/>
        </p:nvPicPr>
        <p:blipFill>
          <a:blip r:embed="rId2"/>
          <a:stretch>
            <a:fillRect/>
          </a:stretch>
        </p:blipFill>
        <p:spPr>
          <a:xfrm>
            <a:off x="0" y="1498179"/>
            <a:ext cx="9144000" cy="4246652"/>
          </a:xfrm>
          <a:prstGeom prst="rect">
            <a:avLst/>
          </a:prstGeom>
        </p:spPr>
      </p:pic>
    </p:spTree>
    <p:extLst>
      <p:ext uri="{BB962C8B-B14F-4D97-AF65-F5344CB8AC3E}">
        <p14:creationId xmlns:p14="http://schemas.microsoft.com/office/powerpoint/2010/main" val="3559771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WP5 - Conclusions</a:t>
            </a:r>
          </a:p>
        </p:txBody>
      </p:sp>
      <p:sp>
        <p:nvSpPr>
          <p:cNvPr id="2" name="Content Placeholder 1"/>
          <p:cNvSpPr>
            <a:spLocks noGrp="1"/>
          </p:cNvSpPr>
          <p:nvPr>
            <p:ph idx="1"/>
          </p:nvPr>
        </p:nvSpPr>
        <p:spPr>
          <a:xfrm>
            <a:off x="457199" y="1600200"/>
            <a:ext cx="8559801" cy="4525963"/>
          </a:xfrm>
        </p:spPr>
        <p:txBody>
          <a:bodyPr/>
          <a:lstStyle/>
          <a:p>
            <a:pPr>
              <a:spcBef>
                <a:spcPts val="0"/>
              </a:spcBef>
            </a:pPr>
            <a:r>
              <a:rPr lang="en-US" sz="2400" b="1" dirty="0">
                <a:solidFill>
                  <a:schemeClr val="tx2"/>
                </a:solidFill>
              </a:rPr>
              <a:t>Very much improved branding of our entry portal</a:t>
            </a:r>
          </a:p>
          <a:p>
            <a:pPr marL="0" indent="0">
              <a:spcBef>
                <a:spcPts val="0"/>
              </a:spcBef>
              <a:buNone/>
            </a:pPr>
            <a:endParaRPr lang="en-US" sz="1200" b="1" dirty="0">
              <a:solidFill>
                <a:schemeClr val="tx2"/>
              </a:solidFill>
            </a:endParaRPr>
          </a:p>
          <a:p>
            <a:pPr>
              <a:spcBef>
                <a:spcPts val="0"/>
              </a:spcBef>
            </a:pPr>
            <a:r>
              <a:rPr lang="en-US" sz="2400" b="1" dirty="0">
                <a:solidFill>
                  <a:schemeClr val="tx2"/>
                </a:solidFill>
              </a:rPr>
              <a:t>Gaining visibility: We are getting requests to integrate 3</a:t>
            </a:r>
            <a:r>
              <a:rPr lang="en-US" sz="2400" b="1" baseline="30000" dirty="0">
                <a:solidFill>
                  <a:schemeClr val="tx2"/>
                </a:solidFill>
              </a:rPr>
              <a:t>rd</a:t>
            </a:r>
            <a:r>
              <a:rPr lang="en-US" sz="2400" b="1" dirty="0">
                <a:solidFill>
                  <a:schemeClr val="tx2"/>
                </a:solidFill>
              </a:rPr>
              <a:t> party services</a:t>
            </a:r>
          </a:p>
          <a:p>
            <a:pPr>
              <a:spcBef>
                <a:spcPts val="0"/>
              </a:spcBef>
            </a:pPr>
            <a:endParaRPr lang="en-US" sz="1200" b="1" dirty="0">
              <a:solidFill>
                <a:schemeClr val="tx2"/>
              </a:solidFill>
            </a:endParaRPr>
          </a:p>
          <a:p>
            <a:pPr>
              <a:spcBef>
                <a:spcPts val="0"/>
              </a:spcBef>
            </a:pPr>
            <a:r>
              <a:rPr lang="en-US" sz="2400" b="1" dirty="0">
                <a:solidFill>
                  <a:schemeClr val="tx2"/>
                </a:solidFill>
              </a:rPr>
              <a:t>World wide impact</a:t>
            </a:r>
          </a:p>
          <a:p>
            <a:pPr>
              <a:spcBef>
                <a:spcPts val="0"/>
              </a:spcBef>
            </a:pPr>
            <a:endParaRPr lang="en-US" sz="1200" b="1" dirty="0">
              <a:solidFill>
                <a:schemeClr val="tx2"/>
              </a:solidFill>
            </a:endParaRPr>
          </a:p>
          <a:p>
            <a:pPr>
              <a:spcBef>
                <a:spcPts val="0"/>
              </a:spcBef>
            </a:pPr>
            <a:r>
              <a:rPr lang="en-US" sz="2400" b="1" dirty="0">
                <a:solidFill>
                  <a:schemeClr val="tx2"/>
                </a:solidFill>
              </a:rPr>
              <a:t>New portals have been developed</a:t>
            </a:r>
          </a:p>
          <a:p>
            <a:pPr>
              <a:spcBef>
                <a:spcPts val="0"/>
              </a:spcBef>
            </a:pPr>
            <a:endParaRPr lang="en-US" sz="1200" b="1" dirty="0">
              <a:solidFill>
                <a:schemeClr val="tx2"/>
              </a:solidFill>
            </a:endParaRPr>
          </a:p>
          <a:p>
            <a:pPr>
              <a:spcBef>
                <a:spcPts val="0"/>
              </a:spcBef>
            </a:pPr>
            <a:r>
              <a:rPr lang="en-US" sz="2400" b="1" dirty="0">
                <a:solidFill>
                  <a:schemeClr val="tx2"/>
                </a:solidFill>
              </a:rPr>
              <a:t>Most portals are well used</a:t>
            </a:r>
            <a:endParaRPr lang="en-US" sz="2000" dirty="0">
              <a:solidFill>
                <a:srgbClr val="008F00"/>
              </a:solidFill>
            </a:endParaRPr>
          </a:p>
        </p:txBody>
      </p:sp>
    </p:spTree>
    <p:extLst>
      <p:ext uri="{BB962C8B-B14F-4D97-AF65-F5344CB8AC3E}">
        <p14:creationId xmlns:p14="http://schemas.microsoft.com/office/powerpoint/2010/main" val="601375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Questions/discussion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010" y="1999746"/>
            <a:ext cx="4379979" cy="3284984"/>
          </a:xfrm>
          <a:prstGeom prst="rect">
            <a:avLst/>
          </a:prstGeom>
        </p:spPr>
      </p:pic>
    </p:spTree>
    <p:extLst>
      <p:ext uri="{BB962C8B-B14F-4D97-AF65-F5344CB8AC3E}">
        <p14:creationId xmlns:p14="http://schemas.microsoft.com/office/powerpoint/2010/main" val="922019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D420C-0F48-FD4B-81B3-86E3E155E5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686A40-7B71-BD41-8750-2CF7D33236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15101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AAI infrastructure summary</a:t>
            </a:r>
          </a:p>
        </p:txBody>
      </p:sp>
      <p:sp>
        <p:nvSpPr>
          <p:cNvPr id="3" name="Zástupný symbol pro obsah 2"/>
          <p:cNvSpPr>
            <a:spLocks noGrp="1"/>
          </p:cNvSpPr>
          <p:nvPr>
            <p:ph idx="1"/>
          </p:nvPr>
        </p:nvSpPr>
        <p:spPr/>
        <p:txBody>
          <a:bodyPr>
            <a:normAutofit/>
          </a:bodyPr>
          <a:lstStyle/>
          <a:p>
            <a:r>
              <a:rPr lang="en-US" sz="2800" b="1" dirty="0">
                <a:solidFill>
                  <a:schemeClr val="tx2"/>
                </a:solidFill>
              </a:rPr>
              <a:t>Standard service components</a:t>
            </a:r>
          </a:p>
          <a:p>
            <a:pPr lvl="1"/>
            <a:r>
              <a:rPr lang="en-US" sz="2400" b="1" dirty="0">
                <a:solidFill>
                  <a:schemeClr val="tx2"/>
                </a:solidFill>
              </a:rPr>
              <a:t>Identity management based on </a:t>
            </a:r>
            <a:r>
              <a:rPr lang="en-US" sz="2400" b="1" dirty="0" err="1">
                <a:solidFill>
                  <a:schemeClr val="tx2"/>
                </a:solidFill>
              </a:rPr>
              <a:t>Perun</a:t>
            </a:r>
            <a:endParaRPr lang="en-US" sz="2400" b="1" dirty="0">
              <a:solidFill>
                <a:schemeClr val="tx2"/>
              </a:solidFill>
            </a:endParaRPr>
          </a:p>
          <a:p>
            <a:pPr lvl="2"/>
            <a:r>
              <a:rPr lang="en-US" sz="2000" b="1" dirty="0">
                <a:solidFill>
                  <a:schemeClr val="tx2"/>
                </a:solidFill>
              </a:rPr>
              <a:t>Operated by CESNET/Masaryk University</a:t>
            </a:r>
          </a:p>
          <a:p>
            <a:pPr lvl="1"/>
            <a:r>
              <a:rPr lang="en-US" sz="2400" b="1" dirty="0" err="1">
                <a:solidFill>
                  <a:schemeClr val="tx2"/>
                </a:solidFill>
              </a:rPr>
              <a:t>IdP</a:t>
            </a:r>
            <a:r>
              <a:rPr lang="en-US" sz="2400" b="1" dirty="0">
                <a:solidFill>
                  <a:schemeClr val="tx2"/>
                </a:solidFill>
              </a:rPr>
              <a:t>-SP-Proxy (auth.west-life.eu) providing interface to services</a:t>
            </a:r>
          </a:p>
          <a:p>
            <a:pPr lvl="2"/>
            <a:r>
              <a:rPr lang="en-US" sz="2000" b="1" dirty="0">
                <a:solidFill>
                  <a:schemeClr val="tx2"/>
                </a:solidFill>
              </a:rPr>
              <a:t>Technology aligned with ELIXIR</a:t>
            </a:r>
          </a:p>
          <a:p>
            <a:pPr lvl="1"/>
            <a:r>
              <a:rPr lang="en-US" sz="2400" b="1" dirty="0">
                <a:solidFill>
                  <a:schemeClr val="tx2"/>
                </a:solidFill>
              </a:rPr>
              <a:t>Follows technologies of ELIXIR AAI</a:t>
            </a:r>
          </a:p>
          <a:p>
            <a:endParaRPr lang="en-US" sz="2800" b="1" dirty="0">
              <a:solidFill>
                <a:schemeClr val="tx2"/>
              </a:solidFill>
            </a:endParaRPr>
          </a:p>
          <a:p>
            <a:r>
              <a:rPr lang="en-US" sz="2800" b="1" dirty="0">
                <a:solidFill>
                  <a:schemeClr val="tx2"/>
                </a:solidFill>
              </a:rPr>
              <a:t>Architecture presented at DI4R in Brussels</a:t>
            </a:r>
          </a:p>
        </p:txBody>
      </p:sp>
    </p:spTree>
    <p:extLst>
      <p:ext uri="{BB962C8B-B14F-4D97-AF65-F5344CB8AC3E}">
        <p14:creationId xmlns:p14="http://schemas.microsoft.com/office/powerpoint/2010/main" val="2626805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AAI recent development</a:t>
            </a:r>
          </a:p>
        </p:txBody>
      </p:sp>
      <p:sp>
        <p:nvSpPr>
          <p:cNvPr id="3" name="Zástupný symbol pro obsah 2"/>
          <p:cNvSpPr>
            <a:spLocks noGrp="1"/>
          </p:cNvSpPr>
          <p:nvPr>
            <p:ph idx="1"/>
          </p:nvPr>
        </p:nvSpPr>
        <p:spPr>
          <a:noFill/>
          <a:ln>
            <a:noFill/>
          </a:ln>
        </p:spPr>
        <p:txBody>
          <a:bodyPr vert="horz" wrap="square" lIns="91440" tIns="45720" rIns="91440" bIns="45720" numCol="1" anchor="t" anchorCtr="0" compatLnSpc="1">
            <a:prstTxWarp prst="textNoShape">
              <a:avLst/>
            </a:prstTxWarp>
            <a:normAutofit/>
          </a:bodyPr>
          <a:lstStyle/>
          <a:p>
            <a:r>
              <a:rPr lang="en-US" sz="2800" b="1" dirty="0">
                <a:solidFill>
                  <a:schemeClr val="tx2"/>
                </a:solidFill>
              </a:rPr>
              <a:t>New functions introduced</a:t>
            </a:r>
          </a:p>
          <a:p>
            <a:pPr lvl="1"/>
            <a:r>
              <a:rPr lang="en-US" sz="2400" b="1" dirty="0">
                <a:solidFill>
                  <a:schemeClr val="tx2"/>
                </a:solidFill>
              </a:rPr>
              <a:t>Support for </a:t>
            </a:r>
            <a:r>
              <a:rPr lang="en-US" sz="2400" b="1" dirty="0" err="1">
                <a:solidFill>
                  <a:schemeClr val="tx2"/>
                </a:solidFill>
              </a:rPr>
              <a:t>OpenId</a:t>
            </a:r>
            <a:r>
              <a:rPr lang="en-US" sz="2400" b="1" dirty="0">
                <a:solidFill>
                  <a:schemeClr val="tx2"/>
                </a:solidFill>
              </a:rPr>
              <a:t> Connect protocol (in addition to SAML)</a:t>
            </a:r>
          </a:p>
          <a:p>
            <a:pPr lvl="1"/>
            <a:r>
              <a:rPr lang="en-US" sz="2400" b="1" dirty="0">
                <a:solidFill>
                  <a:schemeClr val="tx2"/>
                </a:solidFill>
              </a:rPr>
              <a:t>Easier for end-services</a:t>
            </a:r>
          </a:p>
          <a:p>
            <a:r>
              <a:rPr lang="en-US" sz="2800" b="1" dirty="0">
                <a:solidFill>
                  <a:schemeClr val="tx2"/>
                </a:solidFill>
              </a:rPr>
              <a:t>16 portals registered with the Proxy</a:t>
            </a:r>
          </a:p>
          <a:p>
            <a:r>
              <a:rPr lang="en-US" sz="2800" b="1" dirty="0">
                <a:solidFill>
                  <a:schemeClr val="tx2"/>
                </a:solidFill>
              </a:rPr>
              <a:t>“Acceptable Usage Policy” fixed </a:t>
            </a:r>
          </a:p>
          <a:p>
            <a:r>
              <a:rPr lang="en-US" sz="2800" b="1" dirty="0">
                <a:solidFill>
                  <a:schemeClr val="tx2"/>
                </a:solidFill>
              </a:rPr>
              <a:t>The West-Life application form extended</a:t>
            </a:r>
          </a:p>
          <a:p>
            <a:pPr lvl="1"/>
            <a:r>
              <a:rPr lang="en-US" sz="2400" b="1" dirty="0">
                <a:solidFill>
                  <a:schemeClr val="tx2"/>
                </a:solidFill>
              </a:rPr>
              <a:t>User’s consent (GDPR), AUP</a:t>
            </a:r>
          </a:p>
          <a:p>
            <a:endParaRPr lang="en-US" sz="2800" b="1" dirty="0">
              <a:solidFill>
                <a:schemeClr val="tx2"/>
              </a:solidFill>
            </a:endParaRPr>
          </a:p>
          <a:p>
            <a:endParaRPr lang="en-US" sz="2800" b="1" dirty="0">
              <a:solidFill>
                <a:schemeClr val="tx2"/>
              </a:solidFill>
            </a:endParaRPr>
          </a:p>
        </p:txBody>
      </p:sp>
    </p:spTree>
    <p:extLst>
      <p:ext uri="{BB962C8B-B14F-4D97-AF65-F5344CB8AC3E}">
        <p14:creationId xmlns:p14="http://schemas.microsoft.com/office/powerpoint/2010/main" val="2198354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AAI future work</a:t>
            </a:r>
          </a:p>
        </p:txBody>
      </p:sp>
      <p:sp>
        <p:nvSpPr>
          <p:cNvPr id="3" name="Zástupný symbol pro obsah 2"/>
          <p:cNvSpPr>
            <a:spLocks noGrp="1"/>
          </p:cNvSpPr>
          <p:nvPr>
            <p:ph idx="1"/>
          </p:nvPr>
        </p:nvSpPr>
        <p:spPr>
          <a:noFill/>
          <a:ln>
            <a:noFill/>
          </a:ln>
        </p:spPr>
        <p:txBody>
          <a:bodyPr vert="horz" wrap="square" lIns="91440" tIns="45720" rIns="91440" bIns="45720" numCol="1" anchor="t" anchorCtr="0" compatLnSpc="1">
            <a:prstTxWarp prst="textNoShape">
              <a:avLst/>
            </a:prstTxWarp>
            <a:normAutofit/>
          </a:bodyPr>
          <a:lstStyle/>
          <a:p>
            <a:r>
              <a:rPr lang="en-US" sz="2800" b="1" dirty="0">
                <a:solidFill>
                  <a:schemeClr val="tx2"/>
                </a:solidFill>
              </a:rPr>
              <a:t>Improved coverage of AAI</a:t>
            </a:r>
          </a:p>
          <a:p>
            <a:pPr lvl="1"/>
            <a:r>
              <a:rPr lang="en-US" sz="2400" b="1" dirty="0">
                <a:solidFill>
                  <a:schemeClr val="tx2"/>
                </a:solidFill>
              </a:rPr>
              <a:t>Integration of additional end services</a:t>
            </a:r>
          </a:p>
          <a:p>
            <a:pPr marL="457200" lvl="1" indent="0">
              <a:buNone/>
            </a:pPr>
            <a:endParaRPr lang="en-US" sz="2400" b="1" dirty="0">
              <a:solidFill>
                <a:schemeClr val="tx2"/>
              </a:solidFill>
            </a:endParaRPr>
          </a:p>
          <a:p>
            <a:r>
              <a:rPr lang="en-US" sz="2800" b="1" dirty="0">
                <a:solidFill>
                  <a:schemeClr val="tx2"/>
                </a:solidFill>
              </a:rPr>
              <a:t>Support for accounting</a:t>
            </a:r>
          </a:p>
          <a:p>
            <a:pPr lvl="1"/>
            <a:r>
              <a:rPr lang="en-US" sz="2400" b="1" dirty="0">
                <a:solidFill>
                  <a:schemeClr val="tx2"/>
                </a:solidFill>
              </a:rPr>
              <a:t>Leverage trust relationship between Proxy and services</a:t>
            </a:r>
          </a:p>
          <a:p>
            <a:pPr lvl="1"/>
            <a:r>
              <a:rPr lang="en-US" sz="2400" b="1" dirty="0">
                <a:solidFill>
                  <a:schemeClr val="tx2"/>
                </a:solidFill>
              </a:rPr>
              <a:t>Introduce framework to collect usage records</a:t>
            </a:r>
          </a:p>
          <a:p>
            <a:pPr lvl="1"/>
            <a:r>
              <a:rPr lang="en-US" sz="2400" b="1" dirty="0">
                <a:solidFill>
                  <a:schemeClr val="tx2"/>
                </a:solidFill>
              </a:rPr>
              <a:t>Utilize EGI accounting schemas/tools where possible</a:t>
            </a:r>
          </a:p>
          <a:p>
            <a:endParaRPr lang="en-US" sz="2800" b="1" dirty="0">
              <a:solidFill>
                <a:schemeClr val="tx2"/>
              </a:solidFill>
            </a:endParaRPr>
          </a:p>
        </p:txBody>
      </p:sp>
    </p:spTree>
    <p:extLst>
      <p:ext uri="{BB962C8B-B14F-4D97-AF65-F5344CB8AC3E}">
        <p14:creationId xmlns:p14="http://schemas.microsoft.com/office/powerpoint/2010/main" val="2348242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BE2C-8BBC-D84F-B98A-776C07F79198}"/>
              </a:ext>
            </a:extLst>
          </p:cNvPr>
          <p:cNvSpPr>
            <a:spLocks noGrp="1"/>
          </p:cNvSpPr>
          <p:nvPr>
            <p:ph type="title"/>
          </p:nvPr>
        </p:nvSpPr>
        <p:spPr>
          <a:xfrm>
            <a:off x="457200" y="364620"/>
            <a:ext cx="8229240" cy="1142640"/>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br>
              <a:rPr lang="en-US" sz="3200" b="1" dirty="0">
                <a:solidFill>
                  <a:srgbClr val="1F497D"/>
                </a:solidFill>
                <a:latin typeface="Calibri" charset="0"/>
                <a:ea typeface="ヒラギノ角ゴ Pro W3" charset="0"/>
                <a:cs typeface="Arial" charset="0"/>
              </a:rPr>
            </a:br>
            <a:r>
              <a:rPr lang="en-US" sz="3200" b="1" dirty="0">
                <a:solidFill>
                  <a:srgbClr val="1F497D"/>
                </a:solidFill>
                <a:latin typeface="Calibri" charset="0"/>
                <a:ea typeface="ヒラギノ角ゴ Pro W3" charset="0"/>
                <a:cs typeface="Arial" charset="0"/>
              </a:rPr>
              <a:t>West-Life SSO in EGI Federated Cloud</a:t>
            </a:r>
            <a:br>
              <a:rPr lang="en-US" sz="3200" b="1" dirty="0">
                <a:solidFill>
                  <a:srgbClr val="1F497D"/>
                </a:solidFill>
                <a:latin typeface="Calibri" charset="0"/>
                <a:ea typeface="ヒラギノ角ゴ Pro W3" charset="0"/>
                <a:cs typeface="Arial" charset="0"/>
              </a:rPr>
            </a:br>
            <a:endParaRPr lang="it-IT" sz="3200" b="1" dirty="0">
              <a:solidFill>
                <a:srgbClr val="1F497D"/>
              </a:solidFill>
              <a:latin typeface="Calibri" charset="0"/>
              <a:ea typeface="ヒラギノ角ゴ Pro W3" charset="0"/>
              <a:cs typeface="Arial" charset="0"/>
            </a:endParaRPr>
          </a:p>
        </p:txBody>
      </p:sp>
      <p:sp>
        <p:nvSpPr>
          <p:cNvPr id="3" name="Subtitle 2">
            <a:extLst>
              <a:ext uri="{FF2B5EF4-FFF2-40B4-BE49-F238E27FC236}">
                <a16:creationId xmlns:a16="http://schemas.microsoft.com/office/drawing/2014/main" id="{81C47035-3D23-0B4E-BD1B-552488A0E6EF}"/>
              </a:ext>
            </a:extLst>
          </p:cNvPr>
          <p:cNvSpPr>
            <a:spLocks noGrp="1"/>
          </p:cNvSpPr>
          <p:nvPr>
            <p:ph type="subTitle"/>
          </p:nvPr>
        </p:nvSpPr>
        <p:spPr>
          <a:xfrm>
            <a:off x="3792511" y="1352816"/>
            <a:ext cx="5238702" cy="5173768"/>
          </a:xfrm>
        </p:spPr>
        <p:txBody>
          <a:bodyPr/>
          <a:lstStyle/>
          <a:p>
            <a:pPr marL="285750" indent="-285750" algn="l">
              <a:spcBef>
                <a:spcPts val="1200"/>
              </a:spcBef>
              <a:buFont typeface="Arial" panose="020B0604020202020204" pitchFamily="34" charset="0"/>
              <a:buChar char="•"/>
            </a:pPr>
            <a:r>
              <a:rPr lang="en-US" sz="1800" b="1" dirty="0">
                <a:solidFill>
                  <a:schemeClr val="tx2"/>
                </a:solidFill>
                <a:latin typeface="Calibri" panose="020F0502020204030204" pitchFamily="34" charset="0"/>
                <a:cs typeface="Calibri" panose="020F0502020204030204" pitchFamily="34" charset="0"/>
              </a:rPr>
              <a:t>The EGI Fed-Cloud site in Padova supports many authentication systems: </a:t>
            </a:r>
            <a:r>
              <a:rPr lang="en-US" sz="1800" b="1" dirty="0" err="1">
                <a:solidFill>
                  <a:schemeClr val="tx2"/>
                </a:solidFill>
                <a:latin typeface="Calibri" panose="020F0502020204030204" pitchFamily="34" charset="0"/>
                <a:cs typeface="Calibri" panose="020F0502020204030204" pitchFamily="34" charset="0"/>
              </a:rPr>
              <a:t>Openstack</a:t>
            </a:r>
            <a:r>
              <a:rPr lang="en-US" sz="1800" b="1" dirty="0">
                <a:solidFill>
                  <a:schemeClr val="tx2"/>
                </a:solidFill>
                <a:latin typeface="Calibri" panose="020F0502020204030204" pitchFamily="34" charset="0"/>
                <a:cs typeface="Calibri" panose="020F0502020204030204" pitchFamily="34" charset="0"/>
              </a:rPr>
              <a:t> native, Indigo IAM, West-Life SSO</a:t>
            </a:r>
          </a:p>
          <a:p>
            <a:pPr marL="285750" indent="-285750" algn="l">
              <a:spcBef>
                <a:spcPts val="1200"/>
              </a:spcBef>
              <a:buFont typeface="Arial" panose="020B0604020202020204" pitchFamily="34" charset="0"/>
              <a:buChar char="•"/>
            </a:pPr>
            <a:r>
              <a:rPr lang="en-US" sz="1800" b="1" dirty="0">
                <a:solidFill>
                  <a:schemeClr val="tx2"/>
                </a:solidFill>
                <a:latin typeface="Calibri" panose="020F0502020204030204" pitchFamily="34" charset="0"/>
                <a:cs typeface="Calibri" panose="020F0502020204030204" pitchFamily="34" charset="0"/>
              </a:rPr>
              <a:t>The West-Life SSO pilot service is based on Secure Assertion Markup Language v.2 (SAML)</a:t>
            </a:r>
          </a:p>
          <a:p>
            <a:pPr marL="285750" indent="-285750" algn="l">
              <a:spcBef>
                <a:spcPts val="1200"/>
              </a:spcBef>
              <a:buFont typeface="Arial" panose="020B0604020202020204" pitchFamily="34" charset="0"/>
              <a:buChar char="•"/>
            </a:pPr>
            <a:r>
              <a:rPr lang="en-US" sz="1800" b="1" dirty="0">
                <a:solidFill>
                  <a:schemeClr val="tx2"/>
                </a:solidFill>
                <a:latin typeface="Calibri" panose="020F0502020204030204" pitchFamily="34" charset="0"/>
                <a:cs typeface="Calibri" panose="020F0502020204030204" pitchFamily="34" charset="0"/>
              </a:rPr>
              <a:t>The </a:t>
            </a:r>
            <a:r>
              <a:rPr lang="en-US" sz="1800" b="1" dirty="0" err="1">
                <a:solidFill>
                  <a:schemeClr val="tx2"/>
                </a:solidFill>
                <a:latin typeface="Calibri" panose="020F0502020204030204" pitchFamily="34" charset="0"/>
                <a:cs typeface="Calibri" panose="020F0502020204030204" pitchFamily="34" charset="0"/>
              </a:rPr>
              <a:t>Openstack</a:t>
            </a:r>
            <a:r>
              <a:rPr lang="en-US" sz="1800" b="1" dirty="0">
                <a:solidFill>
                  <a:schemeClr val="tx2"/>
                </a:solidFill>
                <a:latin typeface="Calibri" panose="020F0502020204030204" pitchFamily="34" charset="0"/>
                <a:cs typeface="Calibri" panose="020F0502020204030204" pitchFamily="34" charset="0"/>
              </a:rPr>
              <a:t> Federated Identity API (OS-Federation) is used for both Indigo IAM and West-Life SSO</a:t>
            </a:r>
          </a:p>
          <a:p>
            <a:pPr marL="285750" indent="-285750" algn="l">
              <a:spcBef>
                <a:spcPts val="1200"/>
              </a:spcBef>
              <a:buFont typeface="Arial" panose="020B0604020202020204" pitchFamily="34" charset="0"/>
              <a:buChar char="•"/>
            </a:pPr>
            <a:r>
              <a:rPr lang="en-US" sz="1800" b="1" dirty="0">
                <a:solidFill>
                  <a:schemeClr val="tx2"/>
                </a:solidFill>
                <a:latin typeface="Calibri" panose="020F0502020204030204" pitchFamily="34" charset="0"/>
                <a:cs typeface="Calibri" panose="020F0502020204030204" pitchFamily="34" charset="0"/>
              </a:rPr>
              <a:t>The configuration of the </a:t>
            </a:r>
            <a:r>
              <a:rPr lang="en-US" sz="1800" b="1" dirty="0" err="1">
                <a:solidFill>
                  <a:schemeClr val="tx2"/>
                </a:solidFill>
                <a:latin typeface="Calibri" panose="020F0502020204030204" pitchFamily="34" charset="0"/>
                <a:cs typeface="Calibri" panose="020F0502020204030204" pitchFamily="34" charset="0"/>
              </a:rPr>
              <a:t>Openstack</a:t>
            </a:r>
            <a:r>
              <a:rPr lang="en-US" sz="1800" b="1" dirty="0">
                <a:solidFill>
                  <a:schemeClr val="tx2"/>
                </a:solidFill>
                <a:latin typeface="Calibri" panose="020F0502020204030204" pitchFamily="34" charset="0"/>
                <a:cs typeface="Calibri" panose="020F0502020204030204" pitchFamily="34" charset="0"/>
              </a:rPr>
              <a:t> Identity Service (Keystone)  has been changed in order to be compliant with the  requirements from West-Life: </a:t>
            </a:r>
          </a:p>
          <a:p>
            <a:pPr algn="l">
              <a:spcBef>
                <a:spcPts val="1200"/>
              </a:spcBef>
            </a:pPr>
            <a:r>
              <a:rPr lang="en-US" sz="1200" b="1" dirty="0">
                <a:solidFill>
                  <a:schemeClr val="tx2"/>
                </a:solidFill>
                <a:latin typeface="Calibri" panose="020F0502020204030204" pitchFamily="34" charset="0"/>
                <a:cs typeface="Calibri" panose="020F0502020204030204" pitchFamily="34" charset="0"/>
                <a:hlinkClick r:id="rId2"/>
              </a:rPr>
              <a:t>http://internal-wiki.west-life.eu/index.php/Enabling_SAML2_for_end_services</a:t>
            </a:r>
            <a:r>
              <a:rPr lang="en-US" sz="1200" b="1" dirty="0">
                <a:solidFill>
                  <a:schemeClr val="tx2"/>
                </a:solidFill>
                <a:latin typeface="Calibri" panose="020F0502020204030204" pitchFamily="34" charset="0"/>
                <a:cs typeface="Calibri" panose="020F0502020204030204" pitchFamily="34" charset="0"/>
              </a:rPr>
              <a:t>  </a:t>
            </a:r>
          </a:p>
          <a:p>
            <a:pPr marL="285750" indent="-285750" algn="l">
              <a:spcBef>
                <a:spcPts val="1200"/>
              </a:spcBef>
              <a:buFont typeface="Arial" panose="020B0604020202020204" pitchFamily="34" charset="0"/>
              <a:buChar char="•"/>
            </a:pPr>
            <a:r>
              <a:rPr lang="en-US" sz="1800" b="1" dirty="0">
                <a:solidFill>
                  <a:schemeClr val="tx2"/>
                </a:solidFill>
                <a:latin typeface="Calibri" panose="020F0502020204030204" pitchFamily="34" charset="0"/>
                <a:cs typeface="Calibri" panose="020F0502020204030204" pitchFamily="34" charset="0"/>
              </a:rPr>
              <a:t>The framework Shibboleth is used for dealing with SAML handshake</a:t>
            </a:r>
          </a:p>
        </p:txBody>
      </p:sp>
      <p:pic>
        <p:nvPicPr>
          <p:cNvPr id="8" name="Picture 4">
            <a:extLst>
              <a:ext uri="{FF2B5EF4-FFF2-40B4-BE49-F238E27FC236}">
                <a16:creationId xmlns:a16="http://schemas.microsoft.com/office/drawing/2014/main" id="{D5A380BD-6FB5-5642-AE4E-2AB37D074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81" y="1352815"/>
            <a:ext cx="3300287" cy="49020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098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BE2C-8BBC-D84F-B98A-776C07F79198}"/>
              </a:ext>
            </a:extLst>
          </p:cNvPr>
          <p:cNvSpPr>
            <a:spLocks noGrp="1"/>
          </p:cNvSpPr>
          <p:nvPr>
            <p:ph type="title"/>
          </p:nvPr>
        </p:nvSpPr>
        <p:spPr>
          <a:xfrm>
            <a:off x="648222" y="275902"/>
            <a:ext cx="7772400" cy="1470025"/>
          </a:xfr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West-Life SSO in </a:t>
            </a:r>
            <a:r>
              <a:rPr lang="en-US" sz="3200" b="1" dirty="0" err="1">
                <a:solidFill>
                  <a:srgbClr val="1F497D"/>
                </a:solidFill>
                <a:latin typeface="Calibri" charset="0"/>
                <a:ea typeface="ヒラギノ角ゴ Pro W3" charset="0"/>
                <a:cs typeface="Arial" charset="0"/>
              </a:rPr>
              <a:t>Onedata</a:t>
            </a:r>
            <a:br>
              <a:rPr lang="en-US" sz="3200" b="1" dirty="0">
                <a:solidFill>
                  <a:srgbClr val="1F497D"/>
                </a:solidFill>
                <a:latin typeface="Calibri" charset="0"/>
                <a:ea typeface="ヒラギノ角ゴ Pro W3" charset="0"/>
                <a:cs typeface="Arial" charset="0"/>
              </a:rPr>
            </a:br>
            <a:endParaRPr lang="it-IT" sz="3200" b="1" dirty="0">
              <a:solidFill>
                <a:srgbClr val="1F497D"/>
              </a:solidFill>
              <a:latin typeface="Calibri" charset="0"/>
              <a:ea typeface="ヒラギノ角ゴ Pro W3" charset="0"/>
              <a:cs typeface="Arial" charset="0"/>
            </a:endParaRPr>
          </a:p>
        </p:txBody>
      </p:sp>
      <p:sp>
        <p:nvSpPr>
          <p:cNvPr id="3" name="Subtitle 2">
            <a:extLst>
              <a:ext uri="{FF2B5EF4-FFF2-40B4-BE49-F238E27FC236}">
                <a16:creationId xmlns:a16="http://schemas.microsoft.com/office/drawing/2014/main" id="{81C47035-3D23-0B4E-BD1B-552488A0E6EF}"/>
              </a:ext>
            </a:extLst>
          </p:cNvPr>
          <p:cNvSpPr>
            <a:spLocks noGrp="1"/>
          </p:cNvSpPr>
          <p:nvPr>
            <p:ph type="subTitle"/>
          </p:nvPr>
        </p:nvSpPr>
        <p:spPr>
          <a:xfrm>
            <a:off x="5111646" y="1251523"/>
            <a:ext cx="3919567" cy="4525560"/>
          </a:xfrm>
        </p:spPr>
        <p:txBody>
          <a:bodyPr/>
          <a:lstStyle/>
          <a:p>
            <a:pPr>
              <a:spcBef>
                <a:spcPts val="1200"/>
              </a:spcBef>
            </a:pPr>
            <a:r>
              <a:rPr lang="en-US" sz="2000" b="1" dirty="0">
                <a:solidFill>
                  <a:schemeClr val="tx2"/>
                </a:solidFill>
              </a:rPr>
              <a:t>Federated login in </a:t>
            </a:r>
            <a:r>
              <a:rPr lang="en-US" sz="2000" b="1" dirty="0" err="1">
                <a:solidFill>
                  <a:schemeClr val="tx2"/>
                </a:solidFill>
              </a:rPr>
              <a:t>Onezone</a:t>
            </a:r>
            <a:r>
              <a:rPr lang="en-US" sz="2000" b="1" dirty="0">
                <a:solidFill>
                  <a:schemeClr val="tx2"/>
                </a:solidFill>
              </a:rPr>
              <a:t> is based on </a:t>
            </a:r>
            <a:r>
              <a:rPr lang="en-US" sz="1800" b="1" dirty="0" err="1">
                <a:solidFill>
                  <a:schemeClr val="tx2"/>
                </a:solidFill>
              </a:rPr>
              <a:t>OpenId</a:t>
            </a:r>
            <a:r>
              <a:rPr lang="en-US" sz="1800" b="1" dirty="0">
                <a:solidFill>
                  <a:schemeClr val="tx2"/>
                </a:solidFill>
              </a:rPr>
              <a:t> Connect (OIDC)</a:t>
            </a:r>
          </a:p>
          <a:p>
            <a:pPr>
              <a:spcBef>
                <a:spcPts val="1800"/>
              </a:spcBef>
            </a:pPr>
            <a:r>
              <a:rPr lang="en-US" sz="1800" b="1" dirty="0">
                <a:solidFill>
                  <a:schemeClr val="tx2"/>
                </a:solidFill>
              </a:rPr>
              <a:t>The West-Life SSO team makes available a pilot OIDC endpoint:</a:t>
            </a:r>
          </a:p>
          <a:p>
            <a:pPr marL="0" indent="0">
              <a:spcBef>
                <a:spcPts val="1200"/>
              </a:spcBef>
              <a:buNone/>
            </a:pPr>
            <a:r>
              <a:rPr lang="en-US" sz="1800" b="1" dirty="0">
                <a:solidFill>
                  <a:schemeClr val="tx2"/>
                </a:solidFill>
              </a:rPr>
              <a:t>	</a:t>
            </a:r>
            <a:r>
              <a:rPr lang="en-US" sz="1800" b="1" dirty="0">
                <a:solidFill>
                  <a:schemeClr val="tx2"/>
                </a:solidFill>
                <a:hlinkClick r:id="rId2"/>
              </a:rPr>
              <a:t>https://auth.west-life.eu/oidc</a:t>
            </a:r>
            <a:r>
              <a:rPr lang="en-US" sz="1800" b="1" dirty="0">
                <a:solidFill>
                  <a:schemeClr val="tx2"/>
                </a:solidFill>
              </a:rPr>
              <a:t> </a:t>
            </a:r>
          </a:p>
          <a:p>
            <a:pPr>
              <a:spcBef>
                <a:spcPts val="1800"/>
              </a:spcBef>
            </a:pPr>
            <a:r>
              <a:rPr lang="en-US" sz="1800" b="1" dirty="0">
                <a:solidFill>
                  <a:schemeClr val="tx2"/>
                </a:solidFill>
              </a:rPr>
              <a:t>A pre-production installation of </a:t>
            </a:r>
            <a:r>
              <a:rPr lang="en-US" sz="1800" b="1" dirty="0" err="1">
                <a:solidFill>
                  <a:schemeClr val="tx2"/>
                </a:solidFill>
              </a:rPr>
              <a:t>Onezone</a:t>
            </a:r>
            <a:r>
              <a:rPr lang="en-US" sz="1800" b="1" dirty="0">
                <a:solidFill>
                  <a:schemeClr val="tx2"/>
                </a:solidFill>
              </a:rPr>
              <a:t> with the support to West-Life SSO is available at CNAF-INFN (Bologna)</a:t>
            </a:r>
          </a:p>
          <a:p>
            <a:endParaRPr lang="it-IT" b="1" dirty="0">
              <a:solidFill>
                <a:schemeClr val="tx2"/>
              </a:solidFill>
            </a:endParaRPr>
          </a:p>
        </p:txBody>
      </p:sp>
      <p:sp>
        <p:nvSpPr>
          <p:cNvPr id="5" name="Content Placeholder 1">
            <a:extLst>
              <a:ext uri="{FF2B5EF4-FFF2-40B4-BE49-F238E27FC236}">
                <a16:creationId xmlns:a16="http://schemas.microsoft.com/office/drawing/2014/main" id="{C275F518-27E0-FB45-B888-687C99522E80}"/>
              </a:ext>
            </a:extLst>
          </p:cNvPr>
          <p:cNvSpPr txBox="1">
            <a:spLocks/>
          </p:cNvSpPr>
          <p:nvPr/>
        </p:nvSpPr>
        <p:spPr>
          <a:xfrm>
            <a:off x="2235503" y="4952939"/>
            <a:ext cx="6510135" cy="164828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2"/>
                </a:solidFill>
              </a:rPr>
              <a:t>Steps required for the integration:</a:t>
            </a:r>
          </a:p>
          <a:p>
            <a:r>
              <a:rPr lang="en-US" sz="2000" dirty="0">
                <a:solidFill>
                  <a:schemeClr val="tx2"/>
                </a:solidFill>
              </a:rPr>
              <a:t>Developed a West-Life SSO plugin for the business logic  of </a:t>
            </a:r>
            <a:r>
              <a:rPr lang="en-US" sz="2000" dirty="0" err="1">
                <a:solidFill>
                  <a:schemeClr val="tx2"/>
                </a:solidFill>
              </a:rPr>
              <a:t>Onezone</a:t>
            </a:r>
            <a:r>
              <a:rPr lang="en-US" sz="2000" dirty="0">
                <a:solidFill>
                  <a:schemeClr val="tx2"/>
                </a:solidFill>
              </a:rPr>
              <a:t> (Erlang)</a:t>
            </a:r>
          </a:p>
          <a:p>
            <a:pPr>
              <a:spcBef>
                <a:spcPts val="600"/>
              </a:spcBef>
            </a:pPr>
            <a:r>
              <a:rPr lang="en-US" sz="2000" dirty="0">
                <a:solidFill>
                  <a:schemeClr val="tx2"/>
                </a:solidFill>
              </a:rPr>
              <a:t>Updated the front-end (</a:t>
            </a:r>
            <a:r>
              <a:rPr lang="en-US" sz="2000" dirty="0" err="1">
                <a:solidFill>
                  <a:schemeClr val="tx2"/>
                </a:solidFill>
              </a:rPr>
              <a:t>Ember.js</a:t>
            </a:r>
            <a:r>
              <a:rPr lang="en-US" sz="2000" dirty="0">
                <a:solidFill>
                  <a:schemeClr val="tx2"/>
                </a:solidFill>
              </a:rPr>
              <a:t>) of </a:t>
            </a:r>
            <a:r>
              <a:rPr lang="en-US" sz="2000" dirty="0" err="1">
                <a:solidFill>
                  <a:schemeClr val="tx2"/>
                </a:solidFill>
              </a:rPr>
              <a:t>Onezone</a:t>
            </a:r>
            <a:r>
              <a:rPr lang="en-US" sz="2000" dirty="0">
                <a:solidFill>
                  <a:schemeClr val="tx2"/>
                </a:solidFill>
              </a:rPr>
              <a:t> with West-Life specific definitions (style-sheet, logo)</a:t>
            </a:r>
          </a:p>
        </p:txBody>
      </p:sp>
      <p:pic>
        <p:nvPicPr>
          <p:cNvPr id="6" name="Picture 5">
            <a:extLst>
              <a:ext uri="{FF2B5EF4-FFF2-40B4-BE49-F238E27FC236}">
                <a16:creationId xmlns:a16="http://schemas.microsoft.com/office/drawing/2014/main" id="{EFE65A7A-97AF-554B-B036-DE956144E67B}"/>
              </a:ext>
            </a:extLst>
          </p:cNvPr>
          <p:cNvPicPr/>
          <p:nvPr/>
        </p:nvPicPr>
        <p:blipFill>
          <a:blip r:embed="rId3"/>
          <a:stretch/>
        </p:blipFill>
        <p:spPr>
          <a:xfrm>
            <a:off x="1663713" y="1251523"/>
            <a:ext cx="3314160" cy="32202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8EA1C0B-A9D0-5A4B-8FC0-30AEC4CF603A}"/>
              </a:ext>
            </a:extLst>
          </p:cNvPr>
          <p:cNvPicPr/>
          <p:nvPr/>
        </p:nvPicPr>
        <p:blipFill>
          <a:blip r:embed="rId4"/>
          <a:stretch/>
        </p:blipFill>
        <p:spPr>
          <a:xfrm>
            <a:off x="214091" y="3227692"/>
            <a:ext cx="1828440" cy="2969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17719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T4.1: Consolidation and operation of the</a:t>
            </a:r>
            <a:br>
              <a:rPr lang="en-US" sz="3200" b="1" dirty="0">
                <a:solidFill>
                  <a:srgbClr val="1F497D"/>
                </a:solidFill>
                <a:latin typeface="Calibri" charset="0"/>
                <a:ea typeface="ヒラギノ角ゴ Pro W3" charset="0"/>
                <a:cs typeface="Arial" charset="0"/>
              </a:rPr>
            </a:br>
            <a:r>
              <a:rPr lang="en-US" sz="3200" b="1" dirty="0">
                <a:solidFill>
                  <a:srgbClr val="1F497D"/>
                </a:solidFill>
                <a:latin typeface="Calibri" charset="0"/>
                <a:ea typeface="ヒラギノ角ゴ Pro W3" charset="0"/>
                <a:cs typeface="Arial" charset="0"/>
              </a:rPr>
              <a:t>infrastructure</a:t>
            </a:r>
            <a:endParaRPr lang="it-IT" sz="3200" b="1" dirty="0">
              <a:solidFill>
                <a:srgbClr val="1F497D"/>
              </a:solidFill>
              <a:latin typeface="Calibri" charset="0"/>
              <a:ea typeface="ヒラギノ角ゴ Pro W3" charset="0"/>
              <a:cs typeface="Arial" charset="0"/>
            </a:endParaRPr>
          </a:p>
        </p:txBody>
      </p:sp>
      <p:sp>
        <p:nvSpPr>
          <p:cNvPr id="6" name="TextBox 5"/>
          <p:cNvSpPr txBox="1"/>
          <p:nvPr/>
        </p:nvSpPr>
        <p:spPr>
          <a:xfrm>
            <a:off x="483471" y="1768273"/>
            <a:ext cx="3639856" cy="4832092"/>
          </a:xfrm>
          <a:prstGeom prst="rect">
            <a:avLst/>
          </a:prstGeom>
          <a:noFill/>
        </p:spPr>
        <p:txBody>
          <a:bodyPr wrap="square" rtlCol="0">
            <a:spAutoFit/>
          </a:bodyPr>
          <a:lstStyle/>
          <a:p>
            <a:r>
              <a:rPr lang="en-US" sz="2000" b="1" dirty="0">
                <a:solidFill>
                  <a:schemeClr val="tx2"/>
                </a:solidFill>
                <a:latin typeface="Calibri" panose="020F0502020204030204" pitchFamily="34" charset="0"/>
                <a:cs typeface="Calibri" panose="020F0502020204030204" pitchFamily="34" charset="0"/>
              </a:rPr>
              <a:t>Infrastructure usage over project duration:</a:t>
            </a:r>
          </a:p>
          <a:p>
            <a:endParaRPr lang="en-US" sz="2000" b="1" dirty="0">
              <a:solidFill>
                <a:schemeClr val="tx2"/>
              </a:solidFill>
              <a:latin typeface="Calibri" panose="020F0502020204030204" pitchFamily="34" charset="0"/>
              <a:cs typeface="Calibri" panose="020F0502020204030204" pitchFamily="34" charset="0"/>
            </a:endParaRPr>
          </a:p>
          <a:p>
            <a:r>
              <a:rPr lang="en-US" sz="2000" b="1" dirty="0">
                <a:solidFill>
                  <a:schemeClr val="tx2"/>
                </a:solidFill>
                <a:latin typeface="Calibri" panose="020F0502020204030204" pitchFamily="34" charset="0"/>
                <a:cs typeface="Calibri" panose="020F0502020204030204" pitchFamily="34" charset="0"/>
              </a:rPr>
              <a:t>HTC:</a:t>
            </a:r>
          </a:p>
          <a:p>
            <a:pPr marL="342900" indent="-342900">
              <a:buFont typeface="Arial" panose="020B0604020202020204" pitchFamily="34" charset="0"/>
              <a:buChar char="•"/>
            </a:pPr>
            <a:r>
              <a:rPr lang="en-US" sz="2000" b="1" dirty="0">
                <a:solidFill>
                  <a:schemeClr val="tx2"/>
                </a:solidFill>
                <a:latin typeface="Calibri" panose="020F0502020204030204" pitchFamily="34" charset="0"/>
                <a:cs typeface="Calibri" panose="020F0502020204030204" pitchFamily="34" charset="0"/>
              </a:rPr>
              <a:t>52 Million CPU hours</a:t>
            </a:r>
          </a:p>
          <a:p>
            <a:pPr marL="342900" indent="-342900">
              <a:buFont typeface="Arial" panose="020B0604020202020204" pitchFamily="34" charset="0"/>
              <a:buChar char="•"/>
            </a:pPr>
            <a:r>
              <a:rPr lang="en-US" sz="2000" b="1" dirty="0">
                <a:solidFill>
                  <a:schemeClr val="tx2"/>
                </a:solidFill>
                <a:latin typeface="Calibri" panose="020F0502020204030204" pitchFamily="34" charset="0"/>
                <a:cs typeface="Calibri" panose="020F0502020204030204" pitchFamily="34" charset="0"/>
              </a:rPr>
              <a:t>8.5 Million HTC jobs </a:t>
            </a:r>
          </a:p>
          <a:p>
            <a:pPr marL="342900" indent="-342900">
              <a:buFont typeface="Arial" panose="020B0604020202020204" pitchFamily="34" charset="0"/>
              <a:buChar char="•"/>
            </a:pPr>
            <a:endParaRPr lang="en-US" sz="2000" b="1" dirty="0">
              <a:solidFill>
                <a:schemeClr val="tx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b="1" dirty="0">
              <a:solidFill>
                <a:schemeClr val="tx2"/>
              </a:solidFill>
              <a:latin typeface="Calibri" panose="020F0502020204030204" pitchFamily="34" charset="0"/>
              <a:cs typeface="Calibri" panose="020F0502020204030204" pitchFamily="34" charset="0"/>
            </a:endParaRPr>
          </a:p>
          <a:p>
            <a:endParaRPr lang="en-US" sz="2000" b="1" dirty="0">
              <a:solidFill>
                <a:schemeClr val="tx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b="1" dirty="0">
              <a:solidFill>
                <a:schemeClr val="tx2"/>
              </a:solidFill>
              <a:latin typeface="Calibri" panose="020F0502020204030204" pitchFamily="34" charset="0"/>
              <a:cs typeface="Calibri" panose="020F0502020204030204" pitchFamily="34" charset="0"/>
            </a:endParaRPr>
          </a:p>
          <a:p>
            <a:r>
              <a:rPr lang="en-US" sz="2000" b="1" dirty="0">
                <a:solidFill>
                  <a:schemeClr val="tx2"/>
                </a:solidFill>
                <a:latin typeface="Calibri" panose="020F0502020204030204" pitchFamily="34" charset="0"/>
                <a:cs typeface="Calibri" panose="020F0502020204030204" pitchFamily="34" charset="0"/>
              </a:rPr>
              <a:t>Cloud</a:t>
            </a:r>
          </a:p>
          <a:p>
            <a:pPr marL="342900" indent="-342900">
              <a:buFont typeface="Arial" panose="020B0604020202020204" pitchFamily="34" charset="0"/>
              <a:buChar char="•"/>
            </a:pPr>
            <a:r>
              <a:rPr lang="en-US" sz="2000" b="1" dirty="0">
                <a:solidFill>
                  <a:schemeClr val="tx2"/>
                </a:solidFill>
                <a:latin typeface="Calibri" panose="020F0502020204030204" pitchFamily="34" charset="0"/>
                <a:cs typeface="Calibri" panose="020F0502020204030204" pitchFamily="34" charset="0"/>
              </a:rPr>
              <a:t>0.55 Million Wall time hours</a:t>
            </a:r>
          </a:p>
          <a:p>
            <a:pPr marL="342900" indent="-342900">
              <a:buFont typeface="Arial" panose="020B0604020202020204" pitchFamily="34" charset="0"/>
              <a:buChar char="•"/>
            </a:pPr>
            <a:r>
              <a:rPr lang="en-US" sz="2000" b="1" dirty="0">
                <a:solidFill>
                  <a:schemeClr val="tx2"/>
                </a:solidFill>
                <a:latin typeface="Calibri" panose="020F0502020204030204" pitchFamily="34" charset="0"/>
                <a:cs typeface="Calibri" panose="020F0502020204030204" pitchFamily="34" charset="0"/>
              </a:rPr>
              <a:t>3262 Virtual Machines</a:t>
            </a:r>
          </a:p>
          <a:p>
            <a:endParaRPr lang="en-US" b="1" dirty="0">
              <a:solidFill>
                <a:schemeClr val="tx2"/>
              </a:solidFill>
              <a:latin typeface="Calibri" panose="020F0502020204030204" pitchFamily="34" charset="0"/>
              <a:cs typeface="Calibri" panose="020F0502020204030204" pitchFamily="34" charset="0"/>
            </a:endParaRPr>
          </a:p>
          <a:p>
            <a:endParaRPr lang="it-IT" b="1" dirty="0">
              <a:solidFill>
                <a:schemeClr val="tx2"/>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a:stretch>
            <a:fillRect/>
          </a:stretch>
        </p:blipFill>
        <p:spPr>
          <a:xfrm>
            <a:off x="4188641" y="1417638"/>
            <a:ext cx="4498159" cy="250090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a:off x="4188640" y="4117614"/>
            <a:ext cx="4498159" cy="2482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46155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457200" y="274680"/>
            <a:ext cx="8229240" cy="1142640"/>
          </a:xfrm>
          <a:prstGeom prst="rect">
            <a:avLst/>
          </a:prstGeom>
          <a:noFill/>
          <a:ln>
            <a:noFill/>
          </a:ln>
        </p:spPr>
        <p:txBody>
          <a:bodyPr anchor="ctr"/>
          <a:lstStyle/>
          <a:p>
            <a:endParaRPr lang="en-US" sz="2400" b="0" strike="noStrike" spc="-1">
              <a:solidFill>
                <a:srgbClr val="000000"/>
              </a:solidFill>
              <a:uFill>
                <a:solidFill>
                  <a:srgbClr val="FFFFFF"/>
                </a:solidFill>
              </a:uFill>
              <a:latin typeface="Arial"/>
            </a:endParaRPr>
          </a:p>
        </p:txBody>
      </p:sp>
      <p:sp>
        <p:nvSpPr>
          <p:cNvPr id="84" name="TextShape 2"/>
          <p:cNvSpPr txBox="1"/>
          <p:nvPr/>
        </p:nvSpPr>
        <p:spPr>
          <a:xfrm>
            <a:off x="457200" y="1417320"/>
            <a:ext cx="8229240" cy="4708440"/>
          </a:xfrm>
          <a:prstGeom prst="rect">
            <a:avLst/>
          </a:prstGeom>
          <a:noFill/>
          <a:ln>
            <a:noFill/>
          </a:ln>
        </p:spPr>
        <p:txBody>
          <a:bodyPr/>
          <a:lstStyle/>
          <a:p>
            <a:pPr algn="ctr"/>
            <a:endParaRPr lang="en-US" b="1" strike="noStrike" spc="-1" dirty="0">
              <a:solidFill>
                <a:schemeClr val="tx2"/>
              </a:solidFill>
              <a:uFill>
                <a:solidFill>
                  <a:srgbClr val="FFFFFF"/>
                </a:solidFill>
              </a:uFill>
              <a:latin typeface="Calibri"/>
            </a:endParaRPr>
          </a:p>
          <a:p>
            <a:pPr marL="432000" indent="-324000" algn="just">
              <a:buClr>
                <a:srgbClr val="000000"/>
              </a:buClr>
              <a:buSzPct val="45000"/>
              <a:buFont typeface="Wingdings" charset="2"/>
              <a:buChar char=""/>
            </a:pPr>
            <a:r>
              <a:rPr lang="en-US" sz="2800" b="1" strike="noStrike" spc="-1" dirty="0">
                <a:solidFill>
                  <a:schemeClr val="tx2"/>
                </a:solidFill>
                <a:uFill>
                  <a:solidFill>
                    <a:srgbClr val="FFFFFF"/>
                  </a:solidFill>
                </a:uFill>
                <a:latin typeface="Calibri"/>
              </a:rPr>
              <a:t>The integration consists of:</a:t>
            </a:r>
            <a:endParaRPr lang="en-US" sz="4000" b="1" strike="noStrike" spc="-1" dirty="0">
              <a:solidFill>
                <a:schemeClr val="tx2"/>
              </a:solidFill>
              <a:uFill>
                <a:solidFill>
                  <a:srgbClr val="FFFFFF"/>
                </a:solidFill>
              </a:uFill>
              <a:latin typeface="Calibri"/>
            </a:endParaRPr>
          </a:p>
          <a:p>
            <a:pPr marL="864000" lvl="1" indent="-324000">
              <a:buClr>
                <a:srgbClr val="000000"/>
              </a:buClr>
              <a:buSzPct val="75000"/>
              <a:buFont typeface="Symbol" charset="2"/>
              <a:buChar char=""/>
            </a:pPr>
            <a:r>
              <a:rPr lang="en-US" strike="noStrike" spc="-1" dirty="0">
                <a:solidFill>
                  <a:schemeClr val="tx2"/>
                </a:solidFill>
                <a:uFill>
                  <a:solidFill>
                    <a:srgbClr val="FFFFFF"/>
                  </a:solidFill>
                </a:uFill>
                <a:latin typeface="Calibri"/>
              </a:rPr>
              <a:t>A plugin for the metadata service, tracking directories and files</a:t>
            </a:r>
            <a:endParaRPr lang="en-US" sz="3200" strike="noStrike" spc="-1" dirty="0">
              <a:solidFill>
                <a:schemeClr val="tx2"/>
              </a:solidFill>
              <a:uFill>
                <a:solidFill>
                  <a:srgbClr val="FFFFFF"/>
                </a:solidFill>
              </a:uFill>
              <a:latin typeface="Calibri"/>
            </a:endParaRPr>
          </a:p>
          <a:p>
            <a:pPr marL="864000" lvl="1" indent="-324000">
              <a:buClr>
                <a:srgbClr val="000000"/>
              </a:buClr>
              <a:buSzPct val="75000"/>
              <a:buFont typeface="Symbol" charset="2"/>
              <a:buChar char=""/>
            </a:pPr>
            <a:r>
              <a:rPr lang="en-US" strike="noStrike" spc="-1" dirty="0">
                <a:solidFill>
                  <a:schemeClr val="tx2"/>
                </a:solidFill>
                <a:uFill>
                  <a:solidFill>
                    <a:srgbClr val="FFFFFF"/>
                  </a:solidFill>
                </a:uFill>
                <a:latin typeface="Calibri"/>
              </a:rPr>
              <a:t>An extension of the front-end, based on Aurelia framework, handling user credentials</a:t>
            </a:r>
            <a:endParaRPr lang="en-US" sz="3200" strike="noStrike" spc="-1" dirty="0">
              <a:solidFill>
                <a:schemeClr val="tx2"/>
              </a:solidFill>
              <a:uFill>
                <a:solidFill>
                  <a:srgbClr val="FFFFFF"/>
                </a:solidFill>
              </a:uFill>
              <a:latin typeface="Calibri"/>
            </a:endParaRPr>
          </a:p>
          <a:p>
            <a:pPr marL="864000" lvl="1" indent="-324000">
              <a:buClr>
                <a:srgbClr val="000000"/>
              </a:buClr>
              <a:buSzPct val="75000"/>
              <a:buFont typeface="Symbol" charset="2"/>
              <a:buChar char=""/>
            </a:pPr>
            <a:r>
              <a:rPr lang="en-US" strike="noStrike" spc="-1" dirty="0">
                <a:solidFill>
                  <a:schemeClr val="tx2"/>
                </a:solidFill>
                <a:uFill>
                  <a:solidFill>
                    <a:srgbClr val="FFFFFF"/>
                  </a:solidFill>
                </a:uFill>
                <a:latin typeface="Calibri"/>
              </a:rPr>
              <a:t>The </a:t>
            </a:r>
            <a:r>
              <a:rPr lang="en-US" strike="noStrike" spc="-1" dirty="0" err="1">
                <a:solidFill>
                  <a:schemeClr val="tx2"/>
                </a:solidFill>
                <a:uFill>
                  <a:solidFill>
                    <a:srgbClr val="FFFFFF"/>
                  </a:solidFill>
                </a:uFill>
                <a:latin typeface="Calibri"/>
              </a:rPr>
              <a:t>oneclient</a:t>
            </a:r>
            <a:r>
              <a:rPr lang="en-US" strike="noStrike" spc="-1" dirty="0">
                <a:solidFill>
                  <a:schemeClr val="tx2"/>
                </a:solidFill>
                <a:uFill>
                  <a:solidFill>
                    <a:srgbClr val="FFFFFF"/>
                  </a:solidFill>
                </a:uFill>
                <a:latin typeface="Calibri"/>
              </a:rPr>
              <a:t>, it mounts spaces from different </a:t>
            </a:r>
            <a:r>
              <a:rPr lang="en-US" strike="noStrike" spc="-1" dirty="0" err="1">
                <a:solidFill>
                  <a:schemeClr val="tx2"/>
                </a:solidFill>
                <a:uFill>
                  <a:solidFill>
                    <a:srgbClr val="FFFFFF"/>
                  </a:solidFill>
                </a:uFill>
                <a:latin typeface="Calibri"/>
              </a:rPr>
              <a:t>Oneprovider</a:t>
            </a:r>
            <a:r>
              <a:rPr lang="en-US" strike="noStrike" spc="-1" dirty="0">
                <a:solidFill>
                  <a:schemeClr val="tx2"/>
                </a:solidFill>
                <a:uFill>
                  <a:solidFill>
                    <a:srgbClr val="FFFFFF"/>
                  </a:solidFill>
                </a:uFill>
                <a:latin typeface="Calibri"/>
              </a:rPr>
              <a:t> sites on the local </a:t>
            </a:r>
            <a:r>
              <a:rPr lang="en-US" strike="noStrike" spc="-1" dirty="0" err="1">
                <a:solidFill>
                  <a:schemeClr val="tx2"/>
                </a:solidFill>
                <a:uFill>
                  <a:solidFill>
                    <a:srgbClr val="FFFFFF"/>
                  </a:solidFill>
                </a:uFill>
                <a:latin typeface="Calibri"/>
              </a:rPr>
              <a:t>webDAV</a:t>
            </a:r>
            <a:r>
              <a:rPr lang="en-US" strike="noStrike" spc="-1" dirty="0">
                <a:solidFill>
                  <a:schemeClr val="tx2"/>
                </a:solidFill>
                <a:uFill>
                  <a:solidFill>
                    <a:srgbClr val="FFFFFF"/>
                  </a:solidFill>
                </a:uFill>
                <a:latin typeface="Calibri"/>
              </a:rPr>
              <a:t> area</a:t>
            </a:r>
            <a:endParaRPr lang="en-US" sz="3200" strike="noStrike" spc="-1" dirty="0">
              <a:solidFill>
                <a:schemeClr val="tx2"/>
              </a:solidFill>
              <a:uFill>
                <a:solidFill>
                  <a:srgbClr val="FFFFFF"/>
                </a:solidFill>
              </a:uFill>
              <a:latin typeface="Calibri"/>
            </a:endParaRPr>
          </a:p>
          <a:p>
            <a:pPr marL="432000" indent="-324000">
              <a:buClr>
                <a:srgbClr val="000000"/>
              </a:buClr>
              <a:buSzPct val="45000"/>
              <a:buFont typeface="Wingdings" charset="2"/>
              <a:buChar char=""/>
            </a:pPr>
            <a:r>
              <a:rPr lang="en-US" sz="2800" b="1" strike="noStrike" spc="-1" dirty="0">
                <a:solidFill>
                  <a:schemeClr val="tx2"/>
                </a:solidFill>
                <a:uFill>
                  <a:solidFill>
                    <a:srgbClr val="FFFFFF"/>
                  </a:solidFill>
                </a:uFill>
                <a:latin typeface="Calibri"/>
              </a:rPr>
              <a:t>The credential required is the access token created by the </a:t>
            </a:r>
            <a:r>
              <a:rPr lang="en-US" sz="2800" b="1" strike="noStrike" spc="-1" dirty="0" err="1">
                <a:solidFill>
                  <a:schemeClr val="tx2"/>
                </a:solidFill>
                <a:uFill>
                  <a:solidFill>
                    <a:srgbClr val="FFFFFF"/>
                  </a:solidFill>
                </a:uFill>
                <a:latin typeface="Calibri"/>
              </a:rPr>
              <a:t>Onezone</a:t>
            </a:r>
            <a:r>
              <a:rPr lang="en-US" sz="2800" b="1" strike="noStrike" spc="-1" dirty="0">
                <a:solidFill>
                  <a:schemeClr val="tx2"/>
                </a:solidFill>
                <a:uFill>
                  <a:solidFill>
                    <a:srgbClr val="FFFFFF"/>
                  </a:solidFill>
                </a:uFill>
                <a:latin typeface="Calibri"/>
              </a:rPr>
              <a:t> service</a:t>
            </a:r>
            <a:endParaRPr lang="en-US" sz="4000" b="1" strike="noStrike" spc="-1" dirty="0">
              <a:solidFill>
                <a:schemeClr val="tx2"/>
              </a:solidFill>
              <a:uFill>
                <a:solidFill>
                  <a:srgbClr val="FFFFFF"/>
                </a:solidFill>
              </a:uFill>
              <a:latin typeface="Calibri"/>
            </a:endParaRPr>
          </a:p>
        </p:txBody>
      </p:sp>
      <p:sp>
        <p:nvSpPr>
          <p:cNvPr id="4" name="Title 1">
            <a:extLst>
              <a:ext uri="{FF2B5EF4-FFF2-40B4-BE49-F238E27FC236}">
                <a16:creationId xmlns:a16="http://schemas.microsoft.com/office/drawing/2014/main" id="{49F518A1-FBA7-2840-ABA5-C938567B5D0D}"/>
              </a:ext>
            </a:extLst>
          </p:cNvPr>
          <p:cNvSpPr txBox="1">
            <a:spLocks/>
          </p:cNvSpPr>
          <p:nvPr/>
        </p:nvSpPr>
        <p:spPr>
          <a:xfrm>
            <a:off x="457200" y="839449"/>
            <a:ext cx="8229240" cy="419725"/>
          </a:xfrm>
          <a:prstGeom prst="rect">
            <a:avLst/>
          </a:prstGeo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lvl1pPr algn="ctr" eaLnBrk="0" hangingPunct="0">
              <a:defRPr sz="3200" b="1">
                <a:solidFill>
                  <a:srgbClr val="1F497D"/>
                </a:solidFill>
                <a:latin typeface="Calibri" charset="0"/>
                <a:ea typeface="ヒラギノ角ゴ Pro W3" charset="0"/>
                <a:cs typeface="Arial" charset="0"/>
              </a:defRPr>
            </a:lvl1pPr>
            <a:lvl2pPr algn="ctr" eaLnBrk="0" hangingPunct="0">
              <a:defRPr sz="4400">
                <a:latin typeface="Calibri" charset="0"/>
                <a:ea typeface="ＭＳ Ｐゴシック" charset="-128"/>
                <a:cs typeface="ＭＳ Ｐゴシック" charset="-128"/>
              </a:defRPr>
            </a:lvl2pPr>
            <a:lvl3pPr algn="ctr" eaLnBrk="0" hangingPunct="0">
              <a:defRPr sz="4400">
                <a:latin typeface="Calibri" charset="0"/>
                <a:ea typeface="ＭＳ Ｐゴシック" charset="-128"/>
                <a:cs typeface="ＭＳ Ｐゴシック" charset="-128"/>
              </a:defRPr>
            </a:lvl3pPr>
            <a:lvl4pPr algn="ctr" eaLnBrk="0" hangingPunct="0">
              <a:defRPr sz="4400">
                <a:latin typeface="Calibri" charset="0"/>
                <a:ea typeface="ＭＳ Ｐゴシック" charset="-128"/>
                <a:cs typeface="ＭＳ Ｐゴシック" charset="-128"/>
              </a:defRPr>
            </a:lvl4pPr>
            <a:lvl5pPr algn="ctr" eaLnBrk="0" hangingPunct="0">
              <a:defRPr sz="4400">
                <a:latin typeface="Calibri" charset="0"/>
                <a:ea typeface="ＭＳ Ｐゴシック" charset="-128"/>
                <a:cs typeface="ＭＳ Ｐゴシック" charset="-128"/>
              </a:defRPr>
            </a:lvl5pPr>
            <a:lvl6pPr marL="457200" algn="ctr" fontAlgn="base">
              <a:spcBef>
                <a:spcPct val="0"/>
              </a:spcBef>
              <a:spcAft>
                <a:spcPct val="0"/>
              </a:spcAft>
              <a:defRPr sz="4400">
                <a:latin typeface="Calibri" charset="0"/>
                <a:ea typeface="ＭＳ Ｐゴシック" charset="-128"/>
                <a:cs typeface="ＭＳ Ｐゴシック" charset="-128"/>
              </a:defRPr>
            </a:lvl6pPr>
            <a:lvl7pPr marL="914400" algn="ctr" fontAlgn="base">
              <a:spcBef>
                <a:spcPct val="0"/>
              </a:spcBef>
              <a:spcAft>
                <a:spcPct val="0"/>
              </a:spcAft>
              <a:defRPr sz="4400">
                <a:latin typeface="Calibri" charset="0"/>
                <a:ea typeface="ＭＳ Ｐゴシック" charset="-128"/>
                <a:cs typeface="ＭＳ Ｐゴシック" charset="-128"/>
              </a:defRPr>
            </a:lvl7pPr>
            <a:lvl8pPr marL="1371600" algn="ctr" fontAlgn="base">
              <a:spcBef>
                <a:spcPct val="0"/>
              </a:spcBef>
              <a:spcAft>
                <a:spcPct val="0"/>
              </a:spcAft>
              <a:defRPr sz="4400">
                <a:latin typeface="Calibri" charset="0"/>
                <a:ea typeface="ＭＳ Ｐゴシック" charset="-128"/>
                <a:cs typeface="ＭＳ Ｐゴシック" charset="-128"/>
              </a:defRPr>
            </a:lvl8pPr>
            <a:lvl9pPr marL="1828800" algn="ctr" fontAlgn="base">
              <a:spcBef>
                <a:spcPct val="0"/>
              </a:spcBef>
              <a:spcAft>
                <a:spcPct val="0"/>
              </a:spcAft>
              <a:defRPr sz="4400">
                <a:latin typeface="Calibri" charset="0"/>
                <a:ea typeface="ＭＳ Ｐゴシック" charset="-128"/>
                <a:cs typeface="ＭＳ Ｐゴシック" charset="-128"/>
              </a:defRPr>
            </a:lvl9pPr>
          </a:lstStyle>
          <a:p>
            <a:r>
              <a:rPr lang="en-US" dirty="0"/>
              <a:t>Integration “Virtual Folder” – </a:t>
            </a:r>
            <a:r>
              <a:rPr lang="en-US" dirty="0" err="1"/>
              <a:t>Onedata</a:t>
            </a:r>
            <a:r>
              <a:rPr lang="en-US" dirty="0"/>
              <a:t> /1</a:t>
            </a:r>
            <a:endParaRPr lang="it-IT" dirty="0"/>
          </a:p>
        </p:txBody>
      </p:sp>
    </p:spTree>
    <p:extLst>
      <p:ext uri="{BB962C8B-B14F-4D97-AF65-F5344CB8AC3E}">
        <p14:creationId xmlns:p14="http://schemas.microsoft.com/office/powerpoint/2010/main" val="4610746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Shape 1"/>
          <p:cNvSpPr txBox="1"/>
          <p:nvPr/>
        </p:nvSpPr>
        <p:spPr>
          <a:xfrm>
            <a:off x="457200" y="274680"/>
            <a:ext cx="8229240" cy="1142640"/>
          </a:xfrm>
          <a:prstGeom prst="rect">
            <a:avLst/>
          </a:prstGeom>
          <a:noFill/>
          <a:ln>
            <a:noFill/>
          </a:ln>
        </p:spPr>
        <p:txBody>
          <a:bodyPr anchor="ctr"/>
          <a:lstStyle/>
          <a:p>
            <a:endParaRPr lang="en-US" sz="2400" b="0" strike="noStrike" spc="-1">
              <a:solidFill>
                <a:srgbClr val="000000"/>
              </a:solidFill>
              <a:uFill>
                <a:solidFill>
                  <a:srgbClr val="FFFFFF"/>
                </a:solidFill>
              </a:uFill>
              <a:latin typeface="Arial"/>
            </a:endParaRPr>
          </a:p>
        </p:txBody>
      </p:sp>
      <p:sp>
        <p:nvSpPr>
          <p:cNvPr id="86" name="TextShape 2"/>
          <p:cNvSpPr txBox="1"/>
          <p:nvPr/>
        </p:nvSpPr>
        <p:spPr>
          <a:xfrm>
            <a:off x="457200" y="1573966"/>
            <a:ext cx="8229240" cy="4551793"/>
          </a:xfrm>
          <a:prstGeom prst="rect">
            <a:avLst/>
          </a:prstGeom>
          <a:noFill/>
          <a:ln>
            <a:noFill/>
          </a:ln>
        </p:spPr>
        <p:txBody>
          <a:bodyPr/>
          <a:lstStyle/>
          <a:p>
            <a:pPr algn="ctr"/>
            <a:endParaRPr lang="en-US" sz="1200" b="1" strike="noStrike" spc="-1" dirty="0">
              <a:solidFill>
                <a:schemeClr val="tx2"/>
              </a:solidFill>
              <a:uFill>
                <a:solidFill>
                  <a:srgbClr val="FFFFFF"/>
                </a:solidFill>
              </a:uFill>
              <a:latin typeface="Calibri"/>
            </a:endParaRPr>
          </a:p>
          <a:p>
            <a:pPr algn="ctr"/>
            <a:r>
              <a:rPr lang="en-US" sz="3200" b="1" strike="noStrike" spc="-1" dirty="0">
                <a:solidFill>
                  <a:schemeClr val="tx2"/>
                </a:solidFill>
                <a:uFill>
                  <a:solidFill>
                    <a:srgbClr val="FFFFFF"/>
                  </a:solidFill>
                </a:uFill>
                <a:latin typeface="Calibri"/>
              </a:rPr>
              <a:t>Status</a:t>
            </a:r>
          </a:p>
          <a:p>
            <a:pPr algn="ctr"/>
            <a:endParaRPr lang="en-US" sz="1200" b="1" strike="noStrike" spc="-1" dirty="0">
              <a:solidFill>
                <a:schemeClr val="tx2"/>
              </a:solidFill>
              <a:uFill>
                <a:solidFill>
                  <a:srgbClr val="FFFFFF"/>
                </a:solidFill>
              </a:uFill>
              <a:latin typeface="Calibri"/>
            </a:endParaRPr>
          </a:p>
          <a:p>
            <a:pPr marL="432000" indent="-324000" algn="just">
              <a:buClr>
                <a:srgbClr val="000000"/>
              </a:buClr>
              <a:buSzPct val="45000"/>
              <a:buFont typeface="Wingdings" charset="2"/>
              <a:buChar char=""/>
            </a:pPr>
            <a:r>
              <a:rPr lang="en-US" b="1" strike="noStrike" spc="-1" dirty="0">
                <a:solidFill>
                  <a:schemeClr val="tx2"/>
                </a:solidFill>
                <a:uFill>
                  <a:solidFill>
                    <a:srgbClr val="FFFFFF"/>
                  </a:solidFill>
                </a:uFill>
                <a:latin typeface="Calibri"/>
              </a:rPr>
              <a:t>The plugin for the metadata service is quite ready</a:t>
            </a:r>
            <a:endParaRPr lang="en-US" sz="3600" b="1" strike="noStrike" spc="-1" dirty="0">
              <a:solidFill>
                <a:schemeClr val="tx2"/>
              </a:solidFill>
              <a:uFill>
                <a:solidFill>
                  <a:srgbClr val="FFFFFF"/>
                </a:solidFill>
              </a:uFill>
              <a:latin typeface="Calibri"/>
            </a:endParaRPr>
          </a:p>
          <a:p>
            <a:pPr marL="432000" indent="-324000" algn="just">
              <a:buClr>
                <a:srgbClr val="000000"/>
              </a:buClr>
              <a:buSzPct val="45000"/>
              <a:buFont typeface="Wingdings" charset="2"/>
              <a:buChar char=""/>
            </a:pPr>
            <a:r>
              <a:rPr lang="en-US" b="1" strike="noStrike" spc="-1" dirty="0">
                <a:solidFill>
                  <a:schemeClr val="tx2"/>
                </a:solidFill>
                <a:uFill>
                  <a:solidFill>
                    <a:srgbClr val="FFFFFF"/>
                  </a:solidFill>
                </a:uFill>
                <a:latin typeface="Calibri"/>
              </a:rPr>
              <a:t>Some troubles mounting the spaces and the renewal of the access token</a:t>
            </a:r>
            <a:endParaRPr lang="en-US" sz="3600" b="1" strike="noStrike" spc="-1" dirty="0">
              <a:solidFill>
                <a:schemeClr val="tx2"/>
              </a:solidFill>
              <a:uFill>
                <a:solidFill>
                  <a:srgbClr val="FFFFFF"/>
                </a:solidFill>
              </a:uFill>
              <a:latin typeface="Calibri"/>
            </a:endParaRPr>
          </a:p>
          <a:p>
            <a:pPr marL="432000" indent="-324000" algn="just">
              <a:buClr>
                <a:srgbClr val="000000"/>
              </a:buClr>
              <a:buSzPct val="45000"/>
              <a:buFont typeface="Wingdings" charset="2"/>
              <a:buChar char=""/>
            </a:pPr>
            <a:r>
              <a:rPr lang="en-US" b="1" strike="noStrike" spc="-1" dirty="0">
                <a:solidFill>
                  <a:schemeClr val="tx2"/>
                </a:solidFill>
                <a:uFill>
                  <a:solidFill>
                    <a:srgbClr val="FFFFFF"/>
                  </a:solidFill>
                </a:uFill>
                <a:latin typeface="Calibri"/>
              </a:rPr>
              <a:t>Front-end not yet implemented</a:t>
            </a:r>
            <a:r>
              <a:rPr lang="en-US" sz="2800" b="1" strike="noStrike" spc="-1" dirty="0">
                <a:solidFill>
                  <a:schemeClr val="tx2"/>
                </a:solidFill>
                <a:uFill>
                  <a:solidFill>
                    <a:srgbClr val="FFFFFF"/>
                  </a:solidFill>
                </a:uFill>
                <a:latin typeface="Calibri"/>
              </a:rPr>
              <a:t> </a:t>
            </a:r>
            <a:endParaRPr lang="en-US" sz="3600" b="1" strike="noStrike" spc="-1" dirty="0">
              <a:solidFill>
                <a:schemeClr val="tx2"/>
              </a:solidFill>
              <a:uFill>
                <a:solidFill>
                  <a:srgbClr val="FFFFFF"/>
                </a:solidFill>
              </a:uFill>
              <a:latin typeface="Calibri"/>
            </a:endParaRPr>
          </a:p>
          <a:p>
            <a:pPr marL="432000" indent="-324000" algn="just">
              <a:buClr>
                <a:srgbClr val="000000"/>
              </a:buClr>
              <a:buSzPct val="45000"/>
              <a:buFont typeface="Wingdings" charset="2"/>
              <a:buChar char=""/>
            </a:pPr>
            <a:r>
              <a:rPr lang="en-US" b="1" strike="noStrike" spc="-1" dirty="0">
                <a:solidFill>
                  <a:schemeClr val="tx2"/>
                </a:solidFill>
                <a:uFill>
                  <a:solidFill>
                    <a:srgbClr val="FFFFFF"/>
                  </a:solidFill>
                </a:uFill>
                <a:latin typeface="Calibri"/>
              </a:rPr>
              <a:t>For further details</a:t>
            </a:r>
            <a:r>
              <a:rPr lang="en-US" sz="2800" b="1" strike="noStrike" spc="-1" dirty="0">
                <a:solidFill>
                  <a:schemeClr val="tx2"/>
                </a:solidFill>
                <a:uFill>
                  <a:solidFill>
                    <a:srgbClr val="FFFFFF"/>
                  </a:solidFill>
                </a:uFill>
                <a:latin typeface="Calibri"/>
              </a:rPr>
              <a:t>:</a:t>
            </a:r>
            <a:endParaRPr lang="en-US" sz="3600" b="1" strike="noStrike" spc="-1" dirty="0">
              <a:solidFill>
                <a:schemeClr val="tx2"/>
              </a:solidFill>
              <a:uFill>
                <a:solidFill>
                  <a:srgbClr val="FFFFFF"/>
                </a:solidFill>
              </a:uFill>
              <a:latin typeface="Calibri"/>
            </a:endParaRPr>
          </a:p>
          <a:p>
            <a:pPr marL="432000" indent="-324000" algn="just">
              <a:buClr>
                <a:srgbClr val="000000"/>
              </a:buClr>
              <a:buSzPct val="45000"/>
              <a:buFont typeface="Wingdings" charset="2"/>
              <a:buChar char=""/>
            </a:pPr>
            <a:r>
              <a:rPr lang="en-US" sz="2000" b="1" strike="noStrike" spc="-1" dirty="0">
                <a:solidFill>
                  <a:schemeClr val="tx2"/>
                </a:solidFill>
                <a:uFill>
                  <a:solidFill>
                    <a:srgbClr val="FFFFFF"/>
                  </a:solidFill>
                </a:uFill>
                <a:latin typeface="Calibri"/>
              </a:rPr>
              <a:t>https://</a:t>
            </a:r>
            <a:r>
              <a:rPr lang="en-US" sz="2000" b="1" strike="noStrike" spc="-1" dirty="0" err="1">
                <a:solidFill>
                  <a:schemeClr val="tx2"/>
                </a:solidFill>
                <a:uFill>
                  <a:solidFill>
                    <a:srgbClr val="FFFFFF"/>
                  </a:solidFill>
                </a:uFill>
                <a:latin typeface="Calibri"/>
              </a:rPr>
              <a:t>issues.infn.it</a:t>
            </a:r>
            <a:r>
              <a:rPr lang="en-US" sz="2000" b="1" strike="noStrike" spc="-1" dirty="0">
                <a:solidFill>
                  <a:schemeClr val="tx2"/>
                </a:solidFill>
                <a:uFill>
                  <a:solidFill>
                    <a:srgbClr val="FFFFFF"/>
                  </a:solidFill>
                </a:uFill>
                <a:latin typeface="Calibri"/>
              </a:rPr>
              <a:t>/</a:t>
            </a:r>
            <a:r>
              <a:rPr lang="en-US" sz="2000" b="1" strike="noStrike" spc="-1" dirty="0" err="1">
                <a:solidFill>
                  <a:schemeClr val="tx2"/>
                </a:solidFill>
                <a:uFill>
                  <a:solidFill>
                    <a:srgbClr val="FFFFFF"/>
                  </a:solidFill>
                </a:uFill>
                <a:latin typeface="Calibri"/>
              </a:rPr>
              <a:t>jira</a:t>
            </a:r>
            <a:r>
              <a:rPr lang="en-US" sz="2000" b="1" strike="noStrike" spc="-1" dirty="0">
                <a:solidFill>
                  <a:schemeClr val="tx2"/>
                </a:solidFill>
                <a:uFill>
                  <a:solidFill>
                    <a:srgbClr val="FFFFFF"/>
                  </a:solidFill>
                </a:uFill>
                <a:latin typeface="Calibri"/>
              </a:rPr>
              <a:t>/browse/EOSCHUBPD-1</a:t>
            </a:r>
            <a:endParaRPr lang="en-US" sz="3600" b="1" strike="noStrike" spc="-1" dirty="0">
              <a:solidFill>
                <a:schemeClr val="tx2"/>
              </a:solidFill>
              <a:uFill>
                <a:solidFill>
                  <a:srgbClr val="FFFFFF"/>
                </a:solidFill>
              </a:uFill>
              <a:latin typeface="Calibri"/>
            </a:endParaRPr>
          </a:p>
        </p:txBody>
      </p:sp>
      <p:sp>
        <p:nvSpPr>
          <p:cNvPr id="4" name="Title 1">
            <a:extLst>
              <a:ext uri="{FF2B5EF4-FFF2-40B4-BE49-F238E27FC236}">
                <a16:creationId xmlns:a16="http://schemas.microsoft.com/office/drawing/2014/main" id="{1AD8653A-8AC9-4A44-B58D-88407BD70059}"/>
              </a:ext>
            </a:extLst>
          </p:cNvPr>
          <p:cNvSpPr txBox="1">
            <a:spLocks/>
          </p:cNvSpPr>
          <p:nvPr/>
        </p:nvSpPr>
        <p:spPr>
          <a:xfrm>
            <a:off x="457200" y="839449"/>
            <a:ext cx="8229240" cy="419725"/>
          </a:xfrm>
          <a:prstGeom prst="rect">
            <a:avLst/>
          </a:prstGeom>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defPPr>
              <a:defRPr lang="en-US"/>
            </a:defPPr>
            <a:lvl1pPr algn="ctr" eaLnBrk="0" hangingPunct="0">
              <a:defRPr sz="3200" b="1">
                <a:solidFill>
                  <a:srgbClr val="1F497D"/>
                </a:solidFill>
                <a:latin typeface="Calibri" charset="0"/>
                <a:ea typeface="ヒラギノ角ゴ Pro W3" charset="0"/>
                <a:cs typeface="Arial" charset="0"/>
              </a:defRPr>
            </a:lvl1pPr>
            <a:lvl2pPr algn="ctr" eaLnBrk="0" hangingPunct="0">
              <a:defRPr sz="4400">
                <a:latin typeface="Calibri" charset="0"/>
                <a:ea typeface="ＭＳ Ｐゴシック" charset="-128"/>
                <a:cs typeface="ＭＳ Ｐゴシック" charset="-128"/>
              </a:defRPr>
            </a:lvl2pPr>
            <a:lvl3pPr algn="ctr" eaLnBrk="0" hangingPunct="0">
              <a:defRPr sz="4400">
                <a:latin typeface="Calibri" charset="0"/>
                <a:ea typeface="ＭＳ Ｐゴシック" charset="-128"/>
                <a:cs typeface="ＭＳ Ｐゴシック" charset="-128"/>
              </a:defRPr>
            </a:lvl3pPr>
            <a:lvl4pPr algn="ctr" eaLnBrk="0" hangingPunct="0">
              <a:defRPr sz="4400">
                <a:latin typeface="Calibri" charset="0"/>
                <a:ea typeface="ＭＳ Ｐゴシック" charset="-128"/>
                <a:cs typeface="ＭＳ Ｐゴシック" charset="-128"/>
              </a:defRPr>
            </a:lvl4pPr>
            <a:lvl5pPr algn="ctr" eaLnBrk="0" hangingPunct="0">
              <a:defRPr sz="4400">
                <a:latin typeface="Calibri" charset="0"/>
                <a:ea typeface="ＭＳ Ｐゴシック" charset="-128"/>
                <a:cs typeface="ＭＳ Ｐゴシック" charset="-128"/>
              </a:defRPr>
            </a:lvl5pPr>
            <a:lvl6pPr marL="457200" algn="ctr" fontAlgn="base">
              <a:spcBef>
                <a:spcPct val="0"/>
              </a:spcBef>
              <a:spcAft>
                <a:spcPct val="0"/>
              </a:spcAft>
              <a:defRPr sz="4400">
                <a:latin typeface="Calibri" charset="0"/>
                <a:ea typeface="ＭＳ Ｐゴシック" charset="-128"/>
                <a:cs typeface="ＭＳ Ｐゴシック" charset="-128"/>
              </a:defRPr>
            </a:lvl6pPr>
            <a:lvl7pPr marL="914400" algn="ctr" fontAlgn="base">
              <a:spcBef>
                <a:spcPct val="0"/>
              </a:spcBef>
              <a:spcAft>
                <a:spcPct val="0"/>
              </a:spcAft>
              <a:defRPr sz="4400">
                <a:latin typeface="Calibri" charset="0"/>
                <a:ea typeface="ＭＳ Ｐゴシック" charset="-128"/>
                <a:cs typeface="ＭＳ Ｐゴシック" charset="-128"/>
              </a:defRPr>
            </a:lvl7pPr>
            <a:lvl8pPr marL="1371600" algn="ctr" fontAlgn="base">
              <a:spcBef>
                <a:spcPct val="0"/>
              </a:spcBef>
              <a:spcAft>
                <a:spcPct val="0"/>
              </a:spcAft>
              <a:defRPr sz="4400">
                <a:latin typeface="Calibri" charset="0"/>
                <a:ea typeface="ＭＳ Ｐゴシック" charset="-128"/>
                <a:cs typeface="ＭＳ Ｐゴシック" charset="-128"/>
              </a:defRPr>
            </a:lvl8pPr>
            <a:lvl9pPr marL="1828800" algn="ctr" fontAlgn="base">
              <a:spcBef>
                <a:spcPct val="0"/>
              </a:spcBef>
              <a:spcAft>
                <a:spcPct val="0"/>
              </a:spcAft>
              <a:defRPr sz="4400">
                <a:latin typeface="Calibri" charset="0"/>
                <a:ea typeface="ＭＳ Ｐゴシック" charset="-128"/>
                <a:cs typeface="ＭＳ Ｐゴシック" charset="-128"/>
              </a:defRPr>
            </a:lvl9pPr>
          </a:lstStyle>
          <a:p>
            <a:r>
              <a:rPr lang="en-US" dirty="0"/>
              <a:t>Integration “Virtual Folder” – </a:t>
            </a:r>
            <a:r>
              <a:rPr lang="en-US" dirty="0" err="1"/>
              <a:t>Onedata</a:t>
            </a:r>
            <a:r>
              <a:rPr lang="en-US" dirty="0"/>
              <a:t> /2</a:t>
            </a:r>
            <a:endParaRPr lang="it-IT" dirty="0"/>
          </a:p>
        </p:txBody>
      </p:sp>
    </p:spTree>
    <p:extLst>
      <p:ext uri="{BB962C8B-B14F-4D97-AF65-F5344CB8AC3E}">
        <p14:creationId xmlns:p14="http://schemas.microsoft.com/office/powerpoint/2010/main" val="736772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GB" sz="3200" b="1" dirty="0" err="1">
                <a:solidFill>
                  <a:srgbClr val="1F497D"/>
                </a:solidFill>
                <a:latin typeface="Calibri" charset="0"/>
                <a:ea typeface="ヒラギノ角ゴ Pro W3" charset="0"/>
                <a:cs typeface="Arial" charset="0"/>
              </a:rPr>
              <a:t>Scipion</a:t>
            </a:r>
            <a:r>
              <a:rPr lang="en-GB" sz="3200" b="1" dirty="0">
                <a:solidFill>
                  <a:srgbClr val="1F497D"/>
                </a:solidFill>
                <a:latin typeface="Calibri" charset="0"/>
                <a:ea typeface="ヒラギノ角ゴ Pro W3" charset="0"/>
                <a:cs typeface="Arial" charset="0"/>
              </a:rPr>
              <a:t> in the cloud</a:t>
            </a:r>
          </a:p>
        </p:txBody>
      </p:sp>
      <p:sp>
        <p:nvSpPr>
          <p:cNvPr id="3" name="Content Placeholder 2"/>
          <p:cNvSpPr>
            <a:spLocks noGrp="1"/>
          </p:cNvSpPr>
          <p:nvPr>
            <p:ph idx="1"/>
          </p:nvPr>
        </p:nvSpPr>
        <p:spPr/>
        <p:txBody>
          <a:bodyPr/>
          <a:lstStyle/>
          <a:p>
            <a:r>
              <a:rPr lang="en-US" sz="2400" dirty="0"/>
              <a:t>(Almost) contradicting requirements</a:t>
            </a:r>
            <a:endParaRPr lang="en-GB" sz="2400" dirty="0"/>
          </a:p>
          <a:p>
            <a:pPr lvl="1"/>
            <a:r>
              <a:rPr lang="en-GB" sz="2000" dirty="0"/>
              <a:t>Complex software framework, many dependencies</a:t>
            </a:r>
          </a:p>
          <a:p>
            <a:pPr lvl="1"/>
            <a:r>
              <a:rPr lang="en-GB" sz="2000" dirty="0"/>
              <a:t>Resource requirements beyond usual user desktop</a:t>
            </a:r>
          </a:p>
          <a:p>
            <a:pPr lvl="1"/>
            <a:r>
              <a:rPr lang="en-GB" sz="2000" dirty="0"/>
              <a:t>Interactivity, including 3D rendering</a:t>
            </a:r>
          </a:p>
          <a:p>
            <a:r>
              <a:rPr lang="en-GB" sz="2400" dirty="0"/>
              <a:t>Deployment via </a:t>
            </a:r>
            <a:r>
              <a:rPr lang="en-GB" sz="2400" dirty="0" err="1"/>
              <a:t>Cloudify</a:t>
            </a:r>
            <a:endParaRPr lang="en-GB" sz="2400" dirty="0"/>
          </a:p>
          <a:p>
            <a:pPr lvl="1"/>
            <a:r>
              <a:rPr lang="en-GB" sz="2000" dirty="0"/>
              <a:t>Access the cloud resources </a:t>
            </a:r>
          </a:p>
          <a:p>
            <a:pPr lvl="1"/>
            <a:r>
              <a:rPr lang="en-GB" sz="2000" dirty="0"/>
              <a:t>Install the right software, resolve dependencies</a:t>
            </a:r>
          </a:p>
          <a:p>
            <a:r>
              <a:rPr lang="en-GB" sz="2400" dirty="0"/>
              <a:t>GPU support</a:t>
            </a:r>
          </a:p>
          <a:p>
            <a:pPr lvl="1"/>
            <a:r>
              <a:rPr lang="en-GB" sz="2000" dirty="0"/>
              <a:t>Available at some EGI cloud sites, supported by OCCI</a:t>
            </a:r>
          </a:p>
          <a:p>
            <a:pPr lvl="1"/>
            <a:r>
              <a:rPr lang="en-GB" sz="2000" dirty="0"/>
              <a:t>Remote access with </a:t>
            </a:r>
            <a:r>
              <a:rPr lang="en-GB" sz="2000" dirty="0" err="1"/>
              <a:t>VirtualGL</a:t>
            </a:r>
            <a:r>
              <a:rPr lang="en-GB" sz="2000" dirty="0"/>
              <a:t> + </a:t>
            </a:r>
            <a:r>
              <a:rPr lang="en-GB" sz="2000" dirty="0" err="1"/>
              <a:t>TurboVNC</a:t>
            </a:r>
            <a:endParaRPr lang="en-GB" sz="2000" dirty="0"/>
          </a:p>
          <a:p>
            <a:r>
              <a:rPr lang="en-GB" sz="2400" dirty="0">
                <a:solidFill>
                  <a:srgbClr val="4180CE"/>
                </a:solidFill>
              </a:rPr>
              <a:t>Still not so user friendly</a:t>
            </a:r>
          </a:p>
        </p:txBody>
      </p:sp>
    </p:spTree>
    <p:extLst>
      <p:ext uri="{BB962C8B-B14F-4D97-AF65-F5344CB8AC3E}">
        <p14:creationId xmlns:p14="http://schemas.microsoft.com/office/powerpoint/2010/main" val="9664479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9018" y="1737497"/>
            <a:ext cx="4377782" cy="4251367"/>
          </a:xfrm>
          <a:prstGeom prst="rect">
            <a:avLst/>
          </a:prstGeom>
        </p:spPr>
      </p:pic>
      <p:sp>
        <p:nvSpPr>
          <p:cNvPr id="2" name="Title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GB" sz="3200" b="1" dirty="0" err="1">
                <a:solidFill>
                  <a:srgbClr val="1F497D"/>
                </a:solidFill>
                <a:latin typeface="Calibri" charset="0"/>
                <a:ea typeface="ヒラギノ角ゴ Pro W3" charset="0"/>
                <a:cs typeface="Arial" charset="0"/>
              </a:rPr>
              <a:t>Scipion</a:t>
            </a:r>
            <a:r>
              <a:rPr lang="en-GB" sz="3200" b="1" dirty="0">
                <a:solidFill>
                  <a:srgbClr val="1F497D"/>
                </a:solidFill>
                <a:latin typeface="Calibri" charset="0"/>
                <a:ea typeface="ヒラギノ角ゴ Pro W3" charset="0"/>
                <a:cs typeface="Arial" charset="0"/>
              </a:rPr>
              <a:t> in the cloud</a:t>
            </a:r>
            <a:endParaRPr lang="en-US" sz="3200" b="1" dirty="0">
              <a:solidFill>
                <a:srgbClr val="1F497D"/>
              </a:solidFill>
              <a:latin typeface="Calibri" charset="0"/>
              <a:ea typeface="ヒラギノ角ゴ Pro W3" charset="0"/>
              <a:cs typeface="Arial" charset="0"/>
            </a:endParaRPr>
          </a:p>
        </p:txBody>
      </p:sp>
      <p:sp>
        <p:nvSpPr>
          <p:cNvPr id="3" name="Content Placeholder 2"/>
          <p:cNvSpPr>
            <a:spLocks noGrp="1"/>
          </p:cNvSpPr>
          <p:nvPr>
            <p:ph idx="1"/>
          </p:nvPr>
        </p:nvSpPr>
        <p:spPr/>
        <p:txBody>
          <a:bodyPr/>
          <a:lstStyle/>
          <a:p>
            <a:r>
              <a:rPr lang="en-US" sz="2400" dirty="0"/>
              <a:t>Manage the deployment 										with web portal</a:t>
            </a:r>
          </a:p>
          <a:p>
            <a:pPr lvl="1"/>
            <a:r>
              <a:rPr lang="en-US" sz="2000" dirty="0"/>
              <a:t>RESTful API keeping track of						 			</a:t>
            </a:r>
            <a:r>
              <a:rPr lang="en-US" sz="2000" dirty="0" err="1"/>
              <a:t>Cloudify</a:t>
            </a:r>
            <a:r>
              <a:rPr lang="en-US" sz="2000" dirty="0"/>
              <a:t> deployments</a:t>
            </a:r>
          </a:p>
          <a:p>
            <a:pPr lvl="1"/>
            <a:r>
              <a:rPr lang="en-US" sz="2000" dirty="0"/>
              <a:t>JS client, including </a:t>
            </a:r>
            <a:r>
              <a:rPr lang="en-US" sz="2000" dirty="0" err="1"/>
              <a:t>noVNC</a:t>
            </a:r>
            <a:r>
              <a:rPr lang="en-US" sz="2000" dirty="0"/>
              <a:t> 									remote desktop display</a:t>
            </a:r>
          </a:p>
          <a:p>
            <a:r>
              <a:rPr lang="en-US" sz="2400" dirty="0" err="1"/>
              <a:t>Scipion</a:t>
            </a:r>
            <a:r>
              <a:rPr lang="en-US" sz="2400" dirty="0"/>
              <a:t> projects on </a:t>
            </a:r>
            <a:r>
              <a:rPr lang="en-US" sz="2400" dirty="0" err="1"/>
              <a:t>OneData</a:t>
            </a:r>
            <a:endParaRPr lang="en-US" sz="2400" dirty="0"/>
          </a:p>
          <a:p>
            <a:r>
              <a:rPr lang="en-US" sz="2400" dirty="0"/>
              <a:t>Try at 													</a:t>
            </a:r>
            <a:r>
              <a:rPr lang="en-US" sz="2400" dirty="0">
                <a:hlinkClick r:id="rId3"/>
              </a:rPr>
              <a:t>https://api-dev.scipion.ics.muni.cz/</a:t>
            </a:r>
            <a:endParaRPr lang="en-US" sz="2400" dirty="0"/>
          </a:p>
          <a:p>
            <a:r>
              <a:rPr lang="en-US" sz="2400" dirty="0"/>
              <a:t>Submitted paper to 												ScienceCloud2018</a:t>
            </a:r>
          </a:p>
        </p:txBody>
      </p:sp>
    </p:spTree>
    <p:extLst>
      <p:ext uri="{BB962C8B-B14F-4D97-AF65-F5344CB8AC3E}">
        <p14:creationId xmlns:p14="http://schemas.microsoft.com/office/powerpoint/2010/main" val="2063979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T4.2: Consolidation of job management mechanisms </a:t>
            </a:r>
          </a:p>
        </p:txBody>
      </p:sp>
      <p:sp>
        <p:nvSpPr>
          <p:cNvPr id="3" name="Content Placeholder 2"/>
          <p:cNvSpPr>
            <a:spLocks noGrp="1"/>
          </p:cNvSpPr>
          <p:nvPr>
            <p:ph idx="1"/>
          </p:nvPr>
        </p:nvSpPr>
        <p:spPr>
          <a:xfrm>
            <a:off x="457200" y="3008871"/>
            <a:ext cx="8229600" cy="3280719"/>
          </a:xfrm>
        </p:spPr>
        <p:txBody>
          <a:bodyPr/>
          <a:lstStyle/>
          <a:p>
            <a:r>
              <a:rPr lang="en-US" sz="2000" b="1" dirty="0">
                <a:solidFill>
                  <a:schemeClr val="tx2"/>
                </a:solidFill>
              </a:rPr>
              <a:t>West-life Virtual Folder</a:t>
            </a:r>
          </a:p>
          <a:p>
            <a:pPr lvl="1"/>
            <a:r>
              <a:rPr lang="en-US" sz="2000" b="1" dirty="0">
                <a:solidFill>
                  <a:schemeClr val="tx2"/>
                </a:solidFill>
                <a:cs typeface="ＭＳ Ｐゴシック" charset="-128"/>
              </a:rPr>
              <a:t>Service and portal components to unify access to datasets</a:t>
            </a:r>
          </a:p>
          <a:p>
            <a:pPr lvl="1"/>
            <a:r>
              <a:rPr lang="en-US" sz="2000" b="1" dirty="0">
                <a:solidFill>
                  <a:schemeClr val="tx2"/>
                </a:solidFill>
                <a:cs typeface="ＭＳ Ｐゴシック" charset="-128"/>
              </a:rPr>
              <a:t>ARIA authentication, W-l SSO in progress</a:t>
            </a:r>
          </a:p>
          <a:p>
            <a:pPr lvl="1"/>
            <a:r>
              <a:rPr lang="en-US" sz="2000" b="1" dirty="0">
                <a:solidFill>
                  <a:schemeClr val="tx2"/>
                </a:solidFill>
                <a:cs typeface="ＭＳ Ｐゴシック" charset="-128"/>
              </a:rPr>
              <a:t>EUDAT B2DROP integration</a:t>
            </a:r>
          </a:p>
          <a:p>
            <a:pPr lvl="1"/>
            <a:r>
              <a:rPr lang="en-US" sz="2000" b="1" dirty="0">
                <a:solidFill>
                  <a:schemeClr val="tx2"/>
                </a:solidFill>
                <a:cs typeface="ＭＳ Ｐゴシック" charset="-128"/>
              </a:rPr>
              <a:t>Prototype </a:t>
            </a:r>
            <a:r>
              <a:rPr lang="en-US" sz="2000" b="1" dirty="0" err="1">
                <a:solidFill>
                  <a:schemeClr val="tx2"/>
                </a:solidFill>
                <a:cs typeface="ＭＳ Ｐゴシック" charset="-128"/>
              </a:rPr>
              <a:t>Onedata</a:t>
            </a:r>
            <a:r>
              <a:rPr lang="en-US" sz="2000" b="1" dirty="0">
                <a:solidFill>
                  <a:schemeClr val="tx2"/>
                </a:solidFill>
                <a:cs typeface="ＭＳ Ｐゴシック" charset="-128"/>
              </a:rPr>
              <a:t> integration</a:t>
            </a:r>
          </a:p>
          <a:p>
            <a:pPr lvl="2"/>
            <a:r>
              <a:rPr lang="en-US" sz="1800" dirty="0">
                <a:solidFill>
                  <a:schemeClr val="tx2"/>
                </a:solidFill>
                <a:cs typeface="ＭＳ Ｐゴシック" charset="-128"/>
              </a:rPr>
              <a:t>Use metadata service to track directories and files</a:t>
            </a:r>
          </a:p>
          <a:p>
            <a:pPr lvl="2"/>
            <a:r>
              <a:rPr lang="en-US" sz="1800" dirty="0" err="1">
                <a:solidFill>
                  <a:schemeClr val="tx2"/>
                </a:solidFill>
                <a:cs typeface="ＭＳ Ｐゴシック" charset="-128"/>
              </a:rPr>
              <a:t>Oneclient</a:t>
            </a:r>
            <a:r>
              <a:rPr lang="en-US" sz="1800" dirty="0">
                <a:solidFill>
                  <a:schemeClr val="tx2"/>
                </a:solidFill>
                <a:cs typeface="ＭＳ Ｐゴシック" charset="-128"/>
              </a:rPr>
              <a:t> to mount different </a:t>
            </a:r>
            <a:r>
              <a:rPr lang="en-US" sz="1800" dirty="0" err="1">
                <a:solidFill>
                  <a:schemeClr val="tx2"/>
                </a:solidFill>
                <a:cs typeface="ＭＳ Ｐゴシック" charset="-128"/>
              </a:rPr>
              <a:t>Oneprovider</a:t>
            </a:r>
            <a:r>
              <a:rPr lang="en-US" sz="1800" dirty="0">
                <a:solidFill>
                  <a:schemeClr val="tx2"/>
                </a:solidFill>
                <a:cs typeface="ＭＳ Ｐゴシック" charset="-128"/>
              </a:rPr>
              <a:t> sites on local </a:t>
            </a:r>
            <a:r>
              <a:rPr lang="en-US" sz="1800" dirty="0" err="1">
                <a:solidFill>
                  <a:schemeClr val="tx2"/>
                </a:solidFill>
                <a:cs typeface="ＭＳ Ｐゴシック" charset="-128"/>
              </a:rPr>
              <a:t>webDAV</a:t>
            </a:r>
            <a:r>
              <a:rPr lang="en-US" sz="1800" dirty="0">
                <a:solidFill>
                  <a:schemeClr val="tx2"/>
                </a:solidFill>
                <a:cs typeface="ＭＳ Ｐゴシック" charset="-128"/>
              </a:rPr>
              <a:t> area</a:t>
            </a:r>
          </a:p>
          <a:p>
            <a:pPr lvl="1"/>
            <a:r>
              <a:rPr lang="en-US" sz="2000" b="1" dirty="0">
                <a:solidFill>
                  <a:schemeClr val="tx2"/>
                </a:solidFill>
                <a:cs typeface="ＭＳ Ｐゴシック" charset="-128"/>
              </a:rPr>
              <a:t>Direct access to PDB and PDB-REDO</a:t>
            </a:r>
          </a:p>
          <a:p>
            <a:pPr lvl="1"/>
            <a:r>
              <a:rPr lang="en-US" sz="2000" b="1" dirty="0">
                <a:solidFill>
                  <a:schemeClr val="tx2"/>
                </a:solidFill>
                <a:cs typeface="ＭＳ Ｐゴシック" charset="-128"/>
              </a:rPr>
              <a:t>Used by DISVIS and </a:t>
            </a:r>
            <a:r>
              <a:rPr lang="en-US" sz="2000" b="1" dirty="0" err="1">
                <a:solidFill>
                  <a:schemeClr val="tx2"/>
                </a:solidFill>
                <a:cs typeface="ＭＳ Ｐゴシック" charset="-128"/>
              </a:rPr>
              <a:t>Scipion</a:t>
            </a:r>
            <a:r>
              <a:rPr lang="en-US" sz="2000" b="1" dirty="0">
                <a:solidFill>
                  <a:schemeClr val="tx2"/>
                </a:solidFill>
                <a:cs typeface="ＭＳ Ｐゴシック" charset="-128"/>
              </a:rPr>
              <a:t> Web Tools</a:t>
            </a:r>
          </a:p>
        </p:txBody>
      </p:sp>
      <p:sp>
        <p:nvSpPr>
          <p:cNvPr id="4" name="Title 1">
            <a:extLst>
              <a:ext uri="{FF2B5EF4-FFF2-40B4-BE49-F238E27FC236}">
                <a16:creationId xmlns:a16="http://schemas.microsoft.com/office/drawing/2014/main" id="{C46E1425-D053-DA42-993C-A3EE0D732533}"/>
              </a:ext>
            </a:extLst>
          </p:cNvPr>
          <p:cNvSpPr txBox="1">
            <a:spLocks/>
          </p:cNvSpPr>
          <p:nvPr/>
        </p:nvSpPr>
        <p:spPr bwMode="auto">
          <a:xfrm>
            <a:off x="358346" y="1751270"/>
            <a:ext cx="8229600" cy="1143000"/>
          </a:xfrm>
          <a:prstGeom prst="rect">
            <a:avLst/>
          </a:prstGeom>
          <a:noFill/>
          <a:ln>
            <a:noFill/>
          </a:ln>
          <a:effectLst>
            <a:outerShdw blurRad="63500" dist="25400" dir="5400000" rotWithShape="0">
              <a:srgbClr val="000000">
                <a:alpha val="50000"/>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br>
              <a:rPr lang="en-US" sz="3200" b="1" dirty="0">
                <a:solidFill>
                  <a:srgbClr val="1F497D"/>
                </a:solidFill>
                <a:latin typeface="Calibri" charset="0"/>
                <a:ea typeface="ヒラギノ角ゴ Pro W3" charset="0"/>
                <a:cs typeface="Arial" charset="0"/>
              </a:rPr>
            </a:br>
            <a:r>
              <a:rPr lang="en-US" sz="3200" b="1" dirty="0">
                <a:solidFill>
                  <a:srgbClr val="1F497D"/>
                </a:solidFill>
                <a:latin typeface="Calibri" charset="0"/>
                <a:ea typeface="ヒラギノ角ゴ Pro W3" charset="0"/>
                <a:cs typeface="Arial" charset="0"/>
              </a:rPr>
              <a:t>T4.3: Programmatic Access to datasets </a:t>
            </a:r>
          </a:p>
        </p:txBody>
      </p:sp>
      <p:sp>
        <p:nvSpPr>
          <p:cNvPr id="5" name="Content Placeholder 2">
            <a:extLst>
              <a:ext uri="{FF2B5EF4-FFF2-40B4-BE49-F238E27FC236}">
                <a16:creationId xmlns:a16="http://schemas.microsoft.com/office/drawing/2014/main" id="{7215F71A-0751-5346-8F17-81F2AE4DCD9E}"/>
              </a:ext>
            </a:extLst>
          </p:cNvPr>
          <p:cNvSpPr txBox="1">
            <a:spLocks/>
          </p:cNvSpPr>
          <p:nvPr/>
        </p:nvSpPr>
        <p:spPr bwMode="auto">
          <a:xfrm>
            <a:off x="457200" y="1636669"/>
            <a:ext cx="8229600" cy="81863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chemeClr val="tx2"/>
                </a:solidFill>
              </a:rPr>
              <a:t>3 portals make now use of DIRAC4EGI (HADDOCK/CS-Rosetta/AMBER) </a:t>
            </a:r>
            <a:endParaRPr lang="en-US" sz="2000" b="1" dirty="0">
              <a:solidFill>
                <a:schemeClr val="tx2"/>
              </a:solidFill>
              <a:cs typeface="ＭＳ Ｐゴシック" charset="-128"/>
            </a:endParaRPr>
          </a:p>
        </p:txBody>
      </p:sp>
    </p:spTree>
    <p:extLst>
      <p:ext uri="{BB962C8B-B14F-4D97-AF65-F5344CB8AC3E}">
        <p14:creationId xmlns:p14="http://schemas.microsoft.com/office/powerpoint/2010/main" val="3873863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outerShdw blurRad="63500" dist="25400" dir="5400000" rotWithShape="0">
              <a:srgbClr val="000000">
                <a:alpha val="50000"/>
              </a:srgbClr>
            </a:outerShdw>
          </a:effectLst>
        </p:spPr>
        <p:txBody>
          <a:bodyPr vert="horz" wrap="square" lIns="91440" tIns="45720" rIns="91440" bIns="45720" numCol="1" anchor="ctr" anchorCtr="0" compatLnSpc="1">
            <a:prstTxWarp prst="textNoShape">
              <a:avLst/>
            </a:prstTxWarp>
          </a:bodyPr>
          <a:lstStyle/>
          <a:p>
            <a:r>
              <a:rPr lang="en-US" sz="3200" b="1" dirty="0">
                <a:solidFill>
                  <a:srgbClr val="1F497D"/>
                </a:solidFill>
                <a:latin typeface="Calibri" charset="0"/>
                <a:ea typeface="ヒラギノ角ゴ Pro W3" charset="0"/>
                <a:cs typeface="Arial" charset="0"/>
              </a:rPr>
              <a:t>T4.4: Unified security and accounting model </a:t>
            </a:r>
          </a:p>
        </p:txBody>
      </p:sp>
      <p:sp>
        <p:nvSpPr>
          <p:cNvPr id="3" name="Content Placeholder 2"/>
          <p:cNvSpPr>
            <a:spLocks noGrp="1"/>
          </p:cNvSpPr>
          <p:nvPr>
            <p:ph idx="1"/>
          </p:nvPr>
        </p:nvSpPr>
        <p:spPr>
          <a:xfrm>
            <a:off x="457200" y="1417638"/>
            <a:ext cx="8229600" cy="4708525"/>
          </a:xfrm>
        </p:spPr>
        <p:txBody>
          <a:bodyPr/>
          <a:lstStyle/>
          <a:p>
            <a:r>
              <a:rPr lang="en-US" sz="1800" b="1" dirty="0" err="1">
                <a:solidFill>
                  <a:schemeClr val="tx2"/>
                </a:solidFill>
              </a:rPr>
              <a:t>IdP</a:t>
            </a:r>
            <a:r>
              <a:rPr lang="en-US" sz="1800" b="1" dirty="0">
                <a:solidFill>
                  <a:schemeClr val="tx2"/>
                </a:solidFill>
              </a:rPr>
              <a:t>-SP proxy (</a:t>
            </a:r>
            <a:r>
              <a:rPr lang="en-US" sz="1800" b="1" dirty="0" err="1">
                <a:solidFill>
                  <a:schemeClr val="tx2"/>
                </a:solidFill>
              </a:rPr>
              <a:t>auth.west-life.eu</a:t>
            </a:r>
            <a:r>
              <a:rPr lang="en-US" sz="1800" b="1" dirty="0">
                <a:solidFill>
                  <a:schemeClr val="tx2"/>
                </a:solidFill>
              </a:rPr>
              <a:t>) </a:t>
            </a:r>
          </a:p>
          <a:p>
            <a:pPr lvl="1"/>
            <a:r>
              <a:rPr lang="en-US" sz="1800" dirty="0">
                <a:solidFill>
                  <a:schemeClr val="tx2"/>
                </a:solidFill>
                <a:cs typeface="ＭＳ Ｐゴシック" charset="-128"/>
              </a:rPr>
              <a:t>Connect with identity providers (ARIA, </a:t>
            </a:r>
            <a:r>
              <a:rPr lang="mr-IN" sz="1800" dirty="0">
                <a:solidFill>
                  <a:schemeClr val="tx2"/>
                </a:solidFill>
                <a:cs typeface="ＭＳ Ｐゴシック" charset="-128"/>
              </a:rPr>
              <a:t>…</a:t>
            </a:r>
            <a:r>
              <a:rPr lang="en-US" sz="1800" dirty="0">
                <a:solidFill>
                  <a:schemeClr val="tx2"/>
                </a:solidFill>
                <a:cs typeface="ＭＳ Ｐゴシック" charset="-128"/>
              </a:rPr>
              <a:t>, Google)</a:t>
            </a:r>
          </a:p>
          <a:p>
            <a:pPr lvl="1"/>
            <a:r>
              <a:rPr lang="en-US" sz="1800" dirty="0">
                <a:solidFill>
                  <a:schemeClr val="tx2"/>
                </a:solidFill>
                <a:cs typeface="ＭＳ Ｐゴシック" charset="-128"/>
              </a:rPr>
              <a:t>Provide consolidated identities to services</a:t>
            </a:r>
          </a:p>
          <a:p>
            <a:pPr lvl="2"/>
            <a:r>
              <a:rPr lang="en-US" sz="1600" dirty="0">
                <a:solidFill>
                  <a:schemeClr val="tx2"/>
                </a:solidFill>
                <a:cs typeface="ＭＳ Ｐゴシック" charset="-128"/>
              </a:rPr>
              <a:t>Using</a:t>
            </a:r>
            <a:r>
              <a:rPr lang="en-US" sz="1600" b="1" dirty="0">
                <a:solidFill>
                  <a:schemeClr val="tx2"/>
                </a:solidFill>
                <a:cs typeface="ＭＳ Ｐゴシック" charset="-128"/>
              </a:rPr>
              <a:t> Perun </a:t>
            </a:r>
            <a:r>
              <a:rPr lang="en-US" sz="1600" dirty="0">
                <a:solidFill>
                  <a:schemeClr val="tx2"/>
                </a:solidFill>
                <a:cs typeface="ＭＳ Ｐゴシック" charset="-128"/>
              </a:rPr>
              <a:t>(CESNET+MU) identity management</a:t>
            </a:r>
          </a:p>
          <a:p>
            <a:pPr lvl="1"/>
            <a:r>
              <a:rPr lang="en-US" sz="1800" dirty="0">
                <a:solidFill>
                  <a:schemeClr val="tx2"/>
                </a:solidFill>
                <a:cs typeface="ＭＳ Ｐゴシック" charset="-128"/>
              </a:rPr>
              <a:t>SAML and OpenID Connect protocols </a:t>
            </a:r>
          </a:p>
          <a:p>
            <a:r>
              <a:rPr lang="en-US" sz="1800" b="1" dirty="0">
                <a:solidFill>
                  <a:schemeClr val="tx2"/>
                </a:solidFill>
              </a:rPr>
              <a:t>16 registered services </a:t>
            </a:r>
          </a:p>
          <a:p>
            <a:pPr lvl="1"/>
            <a:r>
              <a:rPr lang="en-US" sz="1800" dirty="0">
                <a:solidFill>
                  <a:schemeClr val="tx2"/>
                </a:solidFill>
                <a:cs typeface="ＭＳ Ｐゴシック" charset="-128"/>
              </a:rPr>
              <a:t>8 end-user portals, </a:t>
            </a:r>
            <a:r>
              <a:rPr lang="en-US" sz="1800" dirty="0" err="1">
                <a:solidFill>
                  <a:schemeClr val="tx2"/>
                </a:solidFill>
                <a:cs typeface="ＭＳ Ｐゴシック" charset="-128"/>
              </a:rPr>
              <a:t>Openstack</a:t>
            </a:r>
            <a:r>
              <a:rPr lang="en-US" sz="1800" dirty="0">
                <a:solidFill>
                  <a:schemeClr val="tx2"/>
                </a:solidFill>
                <a:cs typeface="ＭＳ Ｐゴシック" charset="-128"/>
              </a:rPr>
              <a:t> &amp; </a:t>
            </a:r>
            <a:r>
              <a:rPr lang="en-US" sz="1800" dirty="0" err="1">
                <a:solidFill>
                  <a:schemeClr val="tx2"/>
                </a:solidFill>
                <a:cs typeface="ＭＳ Ｐゴシック" charset="-128"/>
              </a:rPr>
              <a:t>Onedata</a:t>
            </a:r>
            <a:r>
              <a:rPr lang="en-US" sz="1800" dirty="0">
                <a:solidFill>
                  <a:schemeClr val="tx2"/>
                </a:solidFill>
                <a:cs typeface="ＭＳ Ｐゴシック" charset="-128"/>
              </a:rPr>
              <a:t> (INFN), and internal/experimental services</a:t>
            </a:r>
          </a:p>
          <a:p>
            <a:r>
              <a:rPr lang="en-US" sz="1800" b="1" dirty="0">
                <a:solidFill>
                  <a:schemeClr val="tx2"/>
                </a:solidFill>
              </a:rPr>
              <a:t>Following technology of ELIXIR AAI</a:t>
            </a:r>
          </a:p>
          <a:p>
            <a:r>
              <a:rPr lang="en-US" sz="1800" b="1" dirty="0">
                <a:solidFill>
                  <a:schemeClr val="tx2"/>
                </a:solidFill>
              </a:rPr>
              <a:t>Legal and formal steps</a:t>
            </a:r>
          </a:p>
          <a:p>
            <a:pPr lvl="1"/>
            <a:r>
              <a:rPr lang="en-US" sz="1800" dirty="0">
                <a:solidFill>
                  <a:schemeClr val="tx2"/>
                </a:solidFill>
                <a:cs typeface="ＭＳ Ｐゴシック" charset="-128"/>
              </a:rPr>
              <a:t>Fixed Acceptable Usage Policy</a:t>
            </a:r>
          </a:p>
          <a:p>
            <a:pPr lvl="1"/>
            <a:r>
              <a:rPr lang="en-US" sz="1800" dirty="0">
                <a:solidFill>
                  <a:schemeClr val="tx2"/>
                </a:solidFill>
                <a:cs typeface="ＭＳ Ｐゴシック" charset="-128"/>
              </a:rPr>
              <a:t>User’s consent (GDPR)</a:t>
            </a:r>
          </a:p>
          <a:p>
            <a:r>
              <a:rPr lang="en-US" sz="1800" b="1" dirty="0">
                <a:solidFill>
                  <a:schemeClr val="tx2"/>
                </a:solidFill>
              </a:rPr>
              <a:t>Accounting support</a:t>
            </a:r>
          </a:p>
          <a:p>
            <a:pPr lvl="1"/>
            <a:r>
              <a:rPr lang="en-US" sz="1800" dirty="0">
                <a:solidFill>
                  <a:schemeClr val="tx2"/>
                </a:solidFill>
                <a:cs typeface="ＭＳ Ｐゴシック" charset="-128"/>
              </a:rPr>
              <a:t>Leverage trust between Proxy and services</a:t>
            </a:r>
          </a:p>
          <a:p>
            <a:pPr lvl="1"/>
            <a:r>
              <a:rPr lang="en-US" sz="1800" dirty="0">
                <a:solidFill>
                  <a:schemeClr val="tx2"/>
                </a:solidFill>
                <a:cs typeface="ＭＳ Ｐゴシック" charset="-128"/>
              </a:rPr>
              <a:t>Utilize EGI accounting schemas &amp; tools</a:t>
            </a:r>
          </a:p>
          <a:p>
            <a:pPr lvl="2"/>
            <a:endParaRPr lang="en-US" sz="1800" dirty="0">
              <a:solidFill>
                <a:schemeClr val="tx2"/>
              </a:solidFill>
              <a:cs typeface="ＭＳ Ｐゴシック" charset="-128"/>
            </a:endParaRPr>
          </a:p>
        </p:txBody>
      </p:sp>
    </p:spTree>
    <p:extLst>
      <p:ext uri="{BB962C8B-B14F-4D97-AF65-F5344CB8AC3E}">
        <p14:creationId xmlns:p14="http://schemas.microsoft.com/office/powerpoint/2010/main" val="2994051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7446</TotalTime>
  <Words>2192</Words>
  <Application>Microsoft Macintosh PowerPoint</Application>
  <PresentationFormat>On-screen Show (4:3)</PresentationFormat>
  <Paragraphs>368</Paragraphs>
  <Slides>73</Slides>
  <Notes>2</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ＭＳ Ｐゴシック</vt:lpstr>
      <vt:lpstr>ヒラギノ角ゴ Pro W3</vt:lpstr>
      <vt:lpstr>Arial</vt:lpstr>
      <vt:lpstr>Calibri</vt:lpstr>
      <vt:lpstr>Symbol</vt:lpstr>
      <vt:lpstr>Verdana</vt:lpstr>
      <vt:lpstr>Wingdings</vt:lpstr>
      <vt:lpstr>Office Theme</vt:lpstr>
      <vt:lpstr>West-Life Services overview WP4/5</vt:lpstr>
      <vt:lpstr>PowerPoint Presentation</vt:lpstr>
      <vt:lpstr>West-Life services benefits to end users</vt:lpstr>
      <vt:lpstr>West-Life  Operation and maintenance of the computing and data infrastructure   WP4</vt:lpstr>
      <vt:lpstr>T4.1: Consolidation and operation of the infrastructure</vt:lpstr>
      <vt:lpstr>T4.1: Consolidation and operation of the infrastructure</vt:lpstr>
      <vt:lpstr>T4.1: Consolidation and operation of the infrastructure</vt:lpstr>
      <vt:lpstr>T4.2: Consolidation of job management mechanisms </vt:lpstr>
      <vt:lpstr>T4.4: Unified security and accounting model </vt:lpstr>
      <vt:lpstr>WP4 deliverables</vt:lpstr>
      <vt:lpstr>WP4 KPIs</vt:lpstr>
      <vt:lpstr>AAI infrastructure highlights</vt:lpstr>
      <vt:lpstr>West-Life  Virtual Research Environment  WP5</vt:lpstr>
      <vt:lpstr>WP5 – objectives</vt:lpstr>
      <vt:lpstr>T5.1  Deployment and operation of the West-Life-VRE portal </vt:lpstr>
      <vt:lpstr>T5.1  Deployment and operation of the West-Life-VRE portal </vt:lpstr>
      <vt:lpstr>T5.1  Deployment and operation of the West-Life-VRE portal </vt:lpstr>
      <vt:lpstr>T5.1  Deployment and operation of the West-Life-VRE portal </vt:lpstr>
      <vt:lpstr>T5.1  Deployment and operation of the West-Life-VRE portal </vt:lpstr>
      <vt:lpstr>T5.1  Deployment and operation of the West-Life-VRE portal </vt:lpstr>
      <vt:lpstr>T5.1  Deployment and operation of the West-Life-VRE portal </vt:lpstr>
      <vt:lpstr>T5.1  Deployment and operation of the West-Life-VRE portal </vt:lpstr>
      <vt:lpstr>T5.2 - Knowledge and support center</vt:lpstr>
      <vt:lpstr>T5.2 - Knowledge and support center</vt:lpstr>
      <vt:lpstr>T5.2 - Knowledge and support center</vt:lpstr>
      <vt:lpstr>T5.2 - Knowledge and support center</vt:lpstr>
      <vt:lpstr>T5.3  Development and integration of new service portals</vt:lpstr>
      <vt:lpstr>T5.3  Development and integration of new service portals</vt:lpstr>
      <vt:lpstr>T5.3  Development and integration of new service portals</vt:lpstr>
      <vt:lpstr>T5.3  Development and integration of new service portals</vt:lpstr>
      <vt:lpstr>T5.4 - Customized end-users VMs</vt:lpstr>
      <vt:lpstr> Consolidation / update of existing portals</vt:lpstr>
      <vt:lpstr>Xplor-NIH put back into production</vt:lpstr>
      <vt:lpstr>AMBER</vt:lpstr>
      <vt:lpstr>CCD2</vt:lpstr>
      <vt:lpstr>PDB-REDO </vt:lpstr>
      <vt:lpstr>Consolidation and operation of the infrastructure - Web Portals (UU)  </vt:lpstr>
      <vt:lpstr>PowerPoint Presentation</vt:lpstr>
      <vt:lpstr>User satisfaction </vt:lpstr>
      <vt:lpstr>PowerPoint Presentation</vt:lpstr>
      <vt:lpstr>Scipion – PowerFit workflow</vt:lpstr>
      <vt:lpstr>FANTEN – HADDOCK workflow</vt:lpstr>
      <vt:lpstr>Connecting portals to data repos</vt:lpstr>
      <vt:lpstr>Connecting portals to data repos</vt:lpstr>
      <vt:lpstr>Connecting portals to data repos</vt:lpstr>
      <vt:lpstr>Connecting portals to data repos</vt:lpstr>
      <vt:lpstr>Connecting portals to data repos</vt:lpstr>
      <vt:lpstr>Connecting portals to data repos</vt:lpstr>
      <vt:lpstr>PowerPoint Presentation</vt:lpstr>
      <vt:lpstr>PowerPoint Presentation</vt:lpstr>
      <vt:lpstr> WP5 output and KPIs </vt:lpstr>
      <vt:lpstr>WP5 - Milestones</vt:lpstr>
      <vt:lpstr>Deliverables</vt:lpstr>
      <vt:lpstr>KPIs for WP5</vt:lpstr>
      <vt:lpstr>KPIs for WP5 – usage stats</vt:lpstr>
      <vt:lpstr>Impact: HADDOCK</vt:lpstr>
      <vt:lpstr>Impact: DISVIS</vt:lpstr>
      <vt:lpstr>Impact: PowerFit</vt:lpstr>
      <vt:lpstr>Impact: SpotON</vt:lpstr>
      <vt:lpstr>Impact: PDB-REDO.EU</vt:lpstr>
      <vt:lpstr>Impact: ARP-Warp</vt:lpstr>
      <vt:lpstr>WP5 - Conclusions</vt:lpstr>
      <vt:lpstr>Questions/discussion</vt:lpstr>
      <vt:lpstr>PowerPoint Presentation</vt:lpstr>
      <vt:lpstr>AAI infrastructure summary</vt:lpstr>
      <vt:lpstr>AAI recent development</vt:lpstr>
      <vt:lpstr>AAI future work</vt:lpstr>
      <vt:lpstr> West-Life SSO in EGI Federated Cloud </vt:lpstr>
      <vt:lpstr>West-Life SSO in Onedata </vt:lpstr>
      <vt:lpstr>PowerPoint Presentation</vt:lpstr>
      <vt:lpstr>PowerPoint Presentation</vt:lpstr>
      <vt:lpstr>Scipion in the cloud</vt:lpstr>
      <vt:lpstr>Scipion in the cloud</vt:lpstr>
    </vt:vector>
  </TitlesOfParts>
  <Company>NMR Spectroscopy Department</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 Schmitz</dc:creator>
  <cp:lastModifiedBy>Alexandre Bonvin</cp:lastModifiedBy>
  <cp:revision>514</cp:revision>
  <cp:lastPrinted>2014-05-19T12:18:41Z</cp:lastPrinted>
  <dcterms:created xsi:type="dcterms:W3CDTF">2011-06-14T13:35:07Z</dcterms:created>
  <dcterms:modified xsi:type="dcterms:W3CDTF">2018-05-03T15:36:33Z</dcterms:modified>
</cp:coreProperties>
</file>