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Encode Sans"/>
      <p:regular r:id="rId20"/>
      <p:bold r:id="rId21"/>
    </p:embeddedFont>
    <p:embeddedFont>
      <p:font typeface="Helvetica Neue Light"/>
      <p:regular r:id="rId22"/>
      <p:bold r:id="rId23"/>
      <p:italic r:id="rId24"/>
      <p:boldItalic r:id="rId25"/>
    </p:embeddedFont>
    <p:embeddedFont>
      <p:font typeface="Encode Sans Light"/>
      <p:regular r:id="rId26"/>
      <p:bold r:id="rId27"/>
    </p:embeddedFont>
    <p:embeddedFont>
      <p:font typeface="Encode Sans Condensed Thin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ncodeSans-regular.fntdata"/><Relationship Id="rId22" Type="http://schemas.openxmlformats.org/officeDocument/2006/relationships/font" Target="fonts/HelveticaNeueLight-regular.fntdata"/><Relationship Id="rId21" Type="http://schemas.openxmlformats.org/officeDocument/2006/relationships/font" Target="fonts/EncodeSans-bold.fntdata"/><Relationship Id="rId24" Type="http://schemas.openxmlformats.org/officeDocument/2006/relationships/font" Target="fonts/HelveticaNeueLight-italic.fntdata"/><Relationship Id="rId23" Type="http://schemas.openxmlformats.org/officeDocument/2006/relationships/font" Target="fonts/HelveticaNeue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ncodeSansLight-regular.fntdata"/><Relationship Id="rId25" Type="http://schemas.openxmlformats.org/officeDocument/2006/relationships/font" Target="fonts/HelveticaNeueLight-boldItalic.fntdata"/><Relationship Id="rId28" Type="http://schemas.openxmlformats.org/officeDocument/2006/relationships/font" Target="fonts/EncodeSansCondensedThin-regular.fntdata"/><Relationship Id="rId27" Type="http://schemas.openxmlformats.org/officeDocument/2006/relationships/font" Target="fonts/EncodeSans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ncodeSansCondensedThin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6194077b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6194077b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81e7fcbb1b_35_1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81e7fcbb1b_35_1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81eb9112b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81eb9112b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31f0a2f88_34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b31f0a2f88_34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81e7fcbb1b_35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81e7fcbb1b_35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9ff530e23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9ff530e23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2e1dc2948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b2e1dc2948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b2e1dc2948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b2e1dc2948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b2e1dc2948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b2e1dc2948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9ff530e23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9ff530e23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2e1dc2948_2_36:notes"/>
          <p:cNvSpPr/>
          <p:nvPr>
            <p:ph idx="2" type="sldImg"/>
          </p:nvPr>
        </p:nvSpPr>
        <p:spPr>
          <a:xfrm>
            <a:off x="381375" y="685800"/>
            <a:ext cx="60939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2b2e1dc2948_2_36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2b2e1dc2948_2_36:notes"/>
          <p:cNvSpPr txBox="1"/>
          <p:nvPr>
            <p:ph idx="12" type="sldNum"/>
          </p:nvPr>
        </p:nvSpPr>
        <p:spPr>
          <a:xfrm>
            <a:off x="3884613" y="8685213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f8d6c22d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f8d6c22d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81eb9112b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81eb9112b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81eb9112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81eb9112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accen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3794950"/>
            <a:ext cx="9144000" cy="134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3747300" y="3794800"/>
            <a:ext cx="1649400" cy="134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984050" y="0"/>
            <a:ext cx="7175700" cy="3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549600" y="1200150"/>
            <a:ext cx="2416500" cy="30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2" type="body"/>
          </p:nvPr>
        </p:nvSpPr>
        <p:spPr>
          <a:xfrm>
            <a:off x="3089850" y="1200150"/>
            <a:ext cx="2416500" cy="30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9pPr>
          </a:lstStyle>
          <a:p/>
        </p:txBody>
      </p:sp>
      <p:cxnSp>
        <p:nvCxnSpPr>
          <p:cNvPr id="70" name="Google Shape;70;p11"/>
          <p:cNvCxnSpPr/>
          <p:nvPr/>
        </p:nvCxnSpPr>
        <p:spPr>
          <a:xfrm>
            <a:off x="-11050" y="887200"/>
            <a:ext cx="80604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71" name="Google Shape;71;p11"/>
          <p:cNvCxnSpPr/>
          <p:nvPr/>
        </p:nvCxnSpPr>
        <p:spPr>
          <a:xfrm>
            <a:off x="-11050" y="887200"/>
            <a:ext cx="55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11"/>
          <p:cNvSpPr txBox="1"/>
          <p:nvPr>
            <p:ph idx="3" type="body"/>
          </p:nvPr>
        </p:nvSpPr>
        <p:spPr>
          <a:xfrm>
            <a:off x="5630099" y="1200150"/>
            <a:ext cx="2416500" cy="30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▫"/>
              <a:defRPr sz="1900"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▫"/>
              <a:defRPr sz="1900"/>
            </a:lvl9pPr>
          </a:lstStyle>
          <a:p/>
        </p:txBody>
      </p:sp>
      <p:grpSp>
        <p:nvGrpSpPr>
          <p:cNvPr id="73" name="Google Shape;73;p11"/>
          <p:cNvGrpSpPr/>
          <p:nvPr/>
        </p:nvGrpSpPr>
        <p:grpSpPr>
          <a:xfrm>
            <a:off x="0" y="4851125"/>
            <a:ext cx="9144000" cy="354000"/>
            <a:chOff x="0" y="4853150"/>
            <a:chExt cx="9144000" cy="354000"/>
          </a:xfrm>
        </p:grpSpPr>
        <p:sp>
          <p:nvSpPr>
            <p:cNvPr id="74" name="Google Shape;74;p11"/>
            <p:cNvSpPr/>
            <p:nvPr/>
          </p:nvSpPr>
          <p:spPr>
            <a:xfrm>
              <a:off x="0" y="4917050"/>
              <a:ext cx="9144000" cy="22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>
              <a:off x="0" y="4917100"/>
              <a:ext cx="549600" cy="22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1"/>
            <p:cNvSpPr txBox="1"/>
            <p:nvPr/>
          </p:nvSpPr>
          <p:spPr>
            <a:xfrm>
              <a:off x="7465600" y="4853150"/>
              <a:ext cx="1678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nl" sz="1100">
                  <a:solidFill>
                    <a:schemeClr val="lt1"/>
                  </a:solidFill>
                  <a:latin typeface="Encode Sans Condensed Thin"/>
                  <a:ea typeface="Encode Sans Condensed Thin"/>
                  <a:cs typeface="Encode Sans Condensed Thin"/>
                  <a:sym typeface="Encode Sans Condensed Thin"/>
                </a:rPr>
                <a:t>Viva Fysica 2024</a:t>
              </a:r>
              <a:endParaRPr sz="11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hort + 1 column + image">
  <p:cSld name="TITLE_AND_BODY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p12"/>
          <p:cNvCxnSpPr/>
          <p:nvPr/>
        </p:nvCxnSpPr>
        <p:spPr>
          <a:xfrm>
            <a:off x="-11050" y="887200"/>
            <a:ext cx="80604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79" name="Google Shape;79;p12"/>
          <p:cNvCxnSpPr/>
          <p:nvPr/>
        </p:nvCxnSpPr>
        <p:spPr>
          <a:xfrm>
            <a:off x="-11050" y="887200"/>
            <a:ext cx="55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" name="Google Shape;80;p12"/>
          <p:cNvSpPr txBox="1"/>
          <p:nvPr>
            <p:ph type="title"/>
          </p:nvPr>
        </p:nvSpPr>
        <p:spPr>
          <a:xfrm>
            <a:off x="549600" y="361375"/>
            <a:ext cx="37404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549600" y="1200150"/>
            <a:ext cx="3740400" cy="29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9pPr>
          </a:lstStyle>
          <a:p/>
        </p:txBody>
      </p:sp>
      <p:sp>
        <p:nvSpPr>
          <p:cNvPr id="82" name="Google Shape;82;p12"/>
          <p:cNvSpPr txBox="1"/>
          <p:nvPr/>
        </p:nvSpPr>
        <p:spPr>
          <a:xfrm>
            <a:off x="549600" y="4698100"/>
            <a:ext cx="2180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Encode Sans Condensed Thin"/>
              <a:ea typeface="Encode Sans Condensed Thin"/>
              <a:cs typeface="Encode Sans Condensed Thin"/>
              <a:sym typeface="Encode Sans Condensed Thin"/>
            </a:endParaRPr>
          </a:p>
        </p:txBody>
      </p:sp>
      <p:grpSp>
        <p:nvGrpSpPr>
          <p:cNvPr id="83" name="Google Shape;83;p12"/>
          <p:cNvGrpSpPr/>
          <p:nvPr/>
        </p:nvGrpSpPr>
        <p:grpSpPr>
          <a:xfrm>
            <a:off x="0" y="4853150"/>
            <a:ext cx="9144000" cy="354000"/>
            <a:chOff x="0" y="4853150"/>
            <a:chExt cx="9144000" cy="354000"/>
          </a:xfrm>
        </p:grpSpPr>
        <p:sp>
          <p:nvSpPr>
            <p:cNvPr id="84" name="Google Shape;84;p12"/>
            <p:cNvSpPr/>
            <p:nvPr/>
          </p:nvSpPr>
          <p:spPr>
            <a:xfrm>
              <a:off x="0" y="4917050"/>
              <a:ext cx="9144000" cy="22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2"/>
            <p:cNvSpPr/>
            <p:nvPr/>
          </p:nvSpPr>
          <p:spPr>
            <a:xfrm>
              <a:off x="0" y="4917100"/>
              <a:ext cx="549600" cy="22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2"/>
            <p:cNvSpPr txBox="1"/>
            <p:nvPr/>
          </p:nvSpPr>
          <p:spPr>
            <a:xfrm>
              <a:off x="7315200" y="4853150"/>
              <a:ext cx="1828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nl" sz="1100">
                  <a:solidFill>
                    <a:schemeClr val="lt1"/>
                  </a:solidFill>
                  <a:latin typeface="Encode Sans Condensed Thin"/>
                  <a:ea typeface="Encode Sans Condensed Thin"/>
                  <a:cs typeface="Encode Sans Condensed Thin"/>
                  <a:sym typeface="Encode Sans Condensed Thin"/>
                </a:rPr>
                <a:t>Viva Fysica 2024</a:t>
              </a:r>
              <a:endParaRPr sz="11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hort + 1 column + image 1">
  <p:cSld name="TITLE_AND_BODY_1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Google Shape;88;p13"/>
          <p:cNvCxnSpPr/>
          <p:nvPr/>
        </p:nvCxnSpPr>
        <p:spPr>
          <a:xfrm>
            <a:off x="-11100" y="887275"/>
            <a:ext cx="43119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89" name="Google Shape;89;p13"/>
          <p:cNvCxnSpPr/>
          <p:nvPr/>
        </p:nvCxnSpPr>
        <p:spPr>
          <a:xfrm>
            <a:off x="-11050" y="887200"/>
            <a:ext cx="55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" name="Google Shape;90;p13"/>
          <p:cNvSpPr txBox="1"/>
          <p:nvPr>
            <p:ph idx="1" type="body"/>
          </p:nvPr>
        </p:nvSpPr>
        <p:spPr>
          <a:xfrm>
            <a:off x="549600" y="1200150"/>
            <a:ext cx="3740400" cy="29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9pPr>
          </a:lstStyle>
          <a:p/>
        </p:txBody>
      </p:sp>
      <p:sp>
        <p:nvSpPr>
          <p:cNvPr id="91" name="Google Shape;91;p13"/>
          <p:cNvSpPr txBox="1"/>
          <p:nvPr/>
        </p:nvSpPr>
        <p:spPr>
          <a:xfrm>
            <a:off x="549600" y="4698100"/>
            <a:ext cx="2180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Encode Sans Condensed Thin"/>
              <a:ea typeface="Encode Sans Condensed Thin"/>
              <a:cs typeface="Encode Sans Condensed Thin"/>
              <a:sym typeface="Encode Sans Condensed Thin"/>
            </a:endParaRPr>
          </a:p>
        </p:txBody>
      </p:sp>
      <p:grpSp>
        <p:nvGrpSpPr>
          <p:cNvPr id="92" name="Google Shape;92;p13"/>
          <p:cNvGrpSpPr/>
          <p:nvPr/>
        </p:nvGrpSpPr>
        <p:grpSpPr>
          <a:xfrm>
            <a:off x="0" y="4853150"/>
            <a:ext cx="9144000" cy="354000"/>
            <a:chOff x="0" y="4853150"/>
            <a:chExt cx="9144000" cy="354000"/>
          </a:xfrm>
        </p:grpSpPr>
        <p:sp>
          <p:nvSpPr>
            <p:cNvPr id="93" name="Google Shape;93;p13"/>
            <p:cNvSpPr/>
            <p:nvPr/>
          </p:nvSpPr>
          <p:spPr>
            <a:xfrm>
              <a:off x="0" y="4917050"/>
              <a:ext cx="9144000" cy="22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0" y="4917100"/>
              <a:ext cx="549600" cy="22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3"/>
            <p:cNvSpPr txBox="1"/>
            <p:nvPr/>
          </p:nvSpPr>
          <p:spPr>
            <a:xfrm>
              <a:off x="7152775" y="4853150"/>
              <a:ext cx="1991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100">
                  <a:solidFill>
                    <a:schemeClr val="lt1"/>
                  </a:solidFill>
                  <a:latin typeface="Encode Sans Condensed Thin"/>
                  <a:ea typeface="Encode Sans Condensed Thin"/>
                  <a:cs typeface="Encode Sans Condensed Thin"/>
                  <a:sym typeface="Encode Sans Condensed Thin"/>
                </a:rPr>
                <a:t>Viva Fysica 2024</a:t>
              </a:r>
              <a:endParaRPr sz="11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endParaRPr>
            </a:p>
          </p:txBody>
        </p:sp>
      </p:grpSp>
      <p:sp>
        <p:nvSpPr>
          <p:cNvPr id="96" name="Google Shape;96;p13"/>
          <p:cNvSpPr txBox="1"/>
          <p:nvPr>
            <p:ph type="title"/>
          </p:nvPr>
        </p:nvSpPr>
        <p:spPr>
          <a:xfrm>
            <a:off x="549600" y="361375"/>
            <a:ext cx="37404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14"/>
          <p:cNvCxnSpPr/>
          <p:nvPr/>
        </p:nvCxnSpPr>
        <p:spPr>
          <a:xfrm>
            <a:off x="-11050" y="887200"/>
            <a:ext cx="80604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99" name="Google Shape;99;p14"/>
          <p:cNvCxnSpPr/>
          <p:nvPr/>
        </p:nvCxnSpPr>
        <p:spPr>
          <a:xfrm>
            <a:off x="-11050" y="887200"/>
            <a:ext cx="55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" name="Google Shape;100;p14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/>
        </p:nvSpPr>
        <p:spPr>
          <a:xfrm>
            <a:off x="549600" y="4698100"/>
            <a:ext cx="2180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Encode Sans Condensed Thin"/>
              <a:ea typeface="Encode Sans Condensed Thin"/>
              <a:cs typeface="Encode Sans Condensed Thin"/>
              <a:sym typeface="Encode Sans Condensed Thin"/>
            </a:endParaRPr>
          </a:p>
        </p:txBody>
      </p:sp>
      <p:grpSp>
        <p:nvGrpSpPr>
          <p:cNvPr id="102" name="Google Shape;102;p14"/>
          <p:cNvGrpSpPr/>
          <p:nvPr/>
        </p:nvGrpSpPr>
        <p:grpSpPr>
          <a:xfrm>
            <a:off x="0" y="4853150"/>
            <a:ext cx="9144000" cy="354000"/>
            <a:chOff x="0" y="4853150"/>
            <a:chExt cx="9144000" cy="354000"/>
          </a:xfrm>
        </p:grpSpPr>
        <p:sp>
          <p:nvSpPr>
            <p:cNvPr id="103" name="Google Shape;103;p14"/>
            <p:cNvSpPr/>
            <p:nvPr/>
          </p:nvSpPr>
          <p:spPr>
            <a:xfrm>
              <a:off x="0" y="4917050"/>
              <a:ext cx="9144000" cy="22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0" y="4917100"/>
              <a:ext cx="549600" cy="22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4"/>
            <p:cNvSpPr txBox="1"/>
            <p:nvPr/>
          </p:nvSpPr>
          <p:spPr>
            <a:xfrm>
              <a:off x="7333250" y="4853150"/>
              <a:ext cx="1810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100">
                  <a:solidFill>
                    <a:schemeClr val="lt1"/>
                  </a:solidFill>
                  <a:latin typeface="Encode Sans Condensed Thin"/>
                  <a:ea typeface="Encode Sans Condensed Thin"/>
                  <a:cs typeface="Encode Sans Condensed Thin"/>
                  <a:sym typeface="Encode Sans Condensed Thin"/>
                </a:rPr>
                <a:t>Viva Fysica 2024</a:t>
              </a:r>
              <a:endParaRPr sz="11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, no bar">
  <p:cSld name="TITLE_ONLY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15"/>
          <p:cNvCxnSpPr/>
          <p:nvPr/>
        </p:nvCxnSpPr>
        <p:spPr>
          <a:xfrm>
            <a:off x="-11050" y="887200"/>
            <a:ext cx="80604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108" name="Google Shape;108;p15"/>
          <p:cNvCxnSpPr/>
          <p:nvPr/>
        </p:nvCxnSpPr>
        <p:spPr>
          <a:xfrm>
            <a:off x="-11050" y="887200"/>
            <a:ext cx="55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" name="Google Shape;109;p15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10" name="Google Shape;110;p15"/>
          <p:cNvSpPr txBox="1"/>
          <p:nvPr/>
        </p:nvSpPr>
        <p:spPr>
          <a:xfrm>
            <a:off x="549600" y="4698100"/>
            <a:ext cx="2180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Encode Sans Condensed Thin"/>
              <a:ea typeface="Encode Sans Condensed Thin"/>
              <a:cs typeface="Encode Sans Condensed Thin"/>
              <a:sym typeface="Encode Sans Condensed Thi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/>
          <p:nvPr/>
        </p:nvSpPr>
        <p:spPr>
          <a:xfrm>
            <a:off x="0" y="4917050"/>
            <a:ext cx="9144000" cy="22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/>
          <p:nvPr/>
        </p:nvSpPr>
        <p:spPr>
          <a:xfrm>
            <a:off x="3473700" y="4917050"/>
            <a:ext cx="2196600" cy="22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457200" y="0"/>
            <a:ext cx="82296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600"/>
              <a:buNone/>
              <a:defRPr/>
            </a:lvl1pPr>
          </a:lstStyle>
          <a:p/>
        </p:txBody>
      </p:sp>
      <p:cxnSp>
        <p:nvCxnSpPr>
          <p:cNvPr id="115" name="Google Shape;115;p16"/>
          <p:cNvCxnSpPr/>
          <p:nvPr/>
        </p:nvCxnSpPr>
        <p:spPr>
          <a:xfrm>
            <a:off x="3527100" y="887200"/>
            <a:ext cx="2089800" cy="0"/>
          </a:xfrm>
          <a:prstGeom prst="straightConnector1">
            <a:avLst/>
          </a:prstGeom>
          <a:noFill/>
          <a:ln cap="flat" cmpd="sng" w="19050">
            <a:solidFill>
              <a:srgbClr val="BA3B21"/>
            </a:solidFill>
            <a:prstDash val="solid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ack">
  <p:cSld name="CAPTION_ONLY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2">
    <p:bg>
      <p:bgPr>
        <a:solidFill>
          <a:schemeClr val="accen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/>
          <p:nvPr/>
        </p:nvSpPr>
        <p:spPr>
          <a:xfrm>
            <a:off x="-20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/>
          <p:nvPr/>
        </p:nvSpPr>
        <p:spPr>
          <a:xfrm>
            <a:off x="8210558" y="211930"/>
            <a:ext cx="642300" cy="120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1" name="Google Shape;121;p19"/>
          <p:cNvSpPr txBox="1"/>
          <p:nvPr>
            <p:ph type="title"/>
          </p:nvPr>
        </p:nvSpPr>
        <p:spPr>
          <a:xfrm>
            <a:off x="498475" y="363071"/>
            <a:ext cx="75564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498475" y="1485902"/>
            <a:ext cx="75564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normAutofit/>
          </a:bodyPr>
          <a:lstStyle>
            <a:lvl1pPr indent="-285750" lvl="0" marL="457200" rtl="0" algn="l">
              <a:spcBef>
                <a:spcPts val="1800"/>
              </a:spcBef>
              <a:spcAft>
                <a:spcPts val="0"/>
              </a:spcAft>
              <a:buSzPts val="900"/>
              <a:buChar char="▪"/>
              <a:defRPr/>
            </a:lvl1pPr>
            <a:lvl2pPr indent="-285750" lvl="1" marL="914400" rtl="0" algn="l">
              <a:spcBef>
                <a:spcPts val="500"/>
              </a:spcBef>
              <a:spcAft>
                <a:spcPts val="0"/>
              </a:spcAft>
              <a:buSzPts val="900"/>
              <a:buChar char="▫"/>
              <a:defRPr/>
            </a:lvl2pPr>
            <a:lvl3pPr indent="-285750" lvl="2" marL="1371600" rtl="0" algn="l">
              <a:spcBef>
                <a:spcPts val="500"/>
              </a:spcBef>
              <a:spcAft>
                <a:spcPts val="0"/>
              </a:spcAft>
              <a:buSzPts val="900"/>
              <a:buChar char="▫"/>
              <a:defRPr/>
            </a:lvl3pPr>
            <a:lvl4pPr indent="-285750" lvl="3" marL="1828800" rtl="0" algn="l">
              <a:spcBef>
                <a:spcPts val="500"/>
              </a:spcBef>
              <a:spcAft>
                <a:spcPts val="0"/>
              </a:spcAft>
              <a:buSzPts val="900"/>
              <a:buChar char="▫"/>
              <a:defRPr/>
            </a:lvl4pPr>
            <a:lvl5pPr indent="-304800" lvl="4" marL="2286000" rtl="0" algn="l">
              <a:spcBef>
                <a:spcPts val="500"/>
              </a:spcBef>
              <a:spcAft>
                <a:spcPts val="0"/>
              </a:spcAft>
              <a:buSzPts val="1200"/>
              <a:buChar char="▫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SzPts val="900"/>
              <a:buChar char="▫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SzPts val="900"/>
              <a:buChar char="▫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SzPts val="900"/>
              <a:buChar char="▫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SzPts val="900"/>
              <a:buChar char="▫"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10" type="dt"/>
          </p:nvPr>
        </p:nvSpPr>
        <p:spPr>
          <a:xfrm>
            <a:off x="6795254" y="481769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450" lIns="58925" spcFirstLastPara="1" rIns="58925" wrap="square" tIns="2945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4" name="Google Shape;124;p19"/>
          <p:cNvSpPr txBox="1"/>
          <p:nvPr>
            <p:ph idx="11" type="ftr"/>
          </p:nvPr>
        </p:nvSpPr>
        <p:spPr>
          <a:xfrm>
            <a:off x="201706" y="4817696"/>
            <a:ext cx="6123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450" lIns="58925" spcFirstLastPara="1" rIns="58925" wrap="square" tIns="294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5" name="Google Shape;125;p19"/>
          <p:cNvSpPr txBox="1"/>
          <p:nvPr>
            <p:ph idx="12" type="sldNum"/>
          </p:nvPr>
        </p:nvSpPr>
        <p:spPr>
          <a:xfrm>
            <a:off x="8305808" y="181676"/>
            <a:ext cx="55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450" lIns="58925" spcFirstLastPara="1" rIns="58925" wrap="square" tIns="2945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126" name="Google Shape;126;p19"/>
          <p:cNvSpPr txBox="1"/>
          <p:nvPr/>
        </p:nvSpPr>
        <p:spPr>
          <a:xfrm>
            <a:off x="223186" y="171450"/>
            <a:ext cx="261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3300" u="none" cap="none" strike="noStrike">
                <a:solidFill>
                  <a:srgbClr val="FF2728"/>
                </a:solidFill>
                <a:latin typeface="Rockwell"/>
                <a:ea typeface="Rockwell"/>
                <a:cs typeface="Rockwell"/>
                <a:sym typeface="Rockwell"/>
              </a:rPr>
              <a:t>+</a:t>
            </a:r>
            <a:endParaRPr sz="900"/>
          </a:p>
        </p:txBody>
      </p:sp>
      <p:sp>
        <p:nvSpPr>
          <p:cNvPr id="127" name="Google Shape;127;p19"/>
          <p:cNvSpPr/>
          <p:nvPr/>
        </p:nvSpPr>
        <p:spPr>
          <a:xfrm>
            <a:off x="8068243" y="211930"/>
            <a:ext cx="91200" cy="120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3"/>
          <p:cNvCxnSpPr/>
          <p:nvPr/>
        </p:nvCxnSpPr>
        <p:spPr>
          <a:xfrm>
            <a:off x="-11050" y="887200"/>
            <a:ext cx="80604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15" name="Google Shape;15;p3"/>
          <p:cNvCxnSpPr/>
          <p:nvPr/>
        </p:nvCxnSpPr>
        <p:spPr>
          <a:xfrm>
            <a:off x="-11050" y="887200"/>
            <a:ext cx="55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549600" y="1200150"/>
            <a:ext cx="3639000" cy="31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2" type="body"/>
          </p:nvPr>
        </p:nvSpPr>
        <p:spPr>
          <a:xfrm>
            <a:off x="4407604" y="1200150"/>
            <a:ext cx="3639000" cy="31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9pPr>
          </a:lstStyle>
          <a:p/>
        </p:txBody>
      </p:sp>
      <p:grpSp>
        <p:nvGrpSpPr>
          <p:cNvPr id="19" name="Google Shape;19;p3"/>
          <p:cNvGrpSpPr/>
          <p:nvPr/>
        </p:nvGrpSpPr>
        <p:grpSpPr>
          <a:xfrm>
            <a:off x="0" y="4853150"/>
            <a:ext cx="9144000" cy="523200"/>
            <a:chOff x="0" y="4853150"/>
            <a:chExt cx="9144000" cy="523200"/>
          </a:xfrm>
        </p:grpSpPr>
        <p:sp>
          <p:nvSpPr>
            <p:cNvPr id="20" name="Google Shape;20;p3"/>
            <p:cNvSpPr/>
            <p:nvPr/>
          </p:nvSpPr>
          <p:spPr>
            <a:xfrm>
              <a:off x="0" y="4917050"/>
              <a:ext cx="9144000" cy="22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0" y="4917100"/>
              <a:ext cx="549600" cy="22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 txBox="1"/>
            <p:nvPr/>
          </p:nvSpPr>
          <p:spPr>
            <a:xfrm>
              <a:off x="7212925" y="4853150"/>
              <a:ext cx="1930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nl" sz="1100">
                  <a:solidFill>
                    <a:schemeClr val="lt1"/>
                  </a:solidFill>
                  <a:latin typeface="Encode Sans Condensed Thin"/>
                  <a:ea typeface="Encode Sans Condensed Thin"/>
                  <a:cs typeface="Encode Sans Condensed Thin"/>
                  <a:sym typeface="Encode Sans Condensed Thin"/>
                </a:rPr>
                <a:t>Viva Fysica 2024</a:t>
              </a:r>
              <a:endParaRPr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4917050"/>
            <a:ext cx="9144000" cy="22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3473700" y="4917100"/>
            <a:ext cx="2196600" cy="22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accent2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4044100"/>
            <a:ext cx="9144000" cy="109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4022400" y="4044100"/>
            <a:ext cx="1099200" cy="109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5"/>
          <p:cNvSpPr txBox="1"/>
          <p:nvPr>
            <p:ph type="ctrTitle"/>
          </p:nvPr>
        </p:nvSpPr>
        <p:spPr>
          <a:xfrm>
            <a:off x="1735925" y="1126150"/>
            <a:ext cx="56721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" name="Google Shape;30;p5"/>
          <p:cNvSpPr txBox="1"/>
          <p:nvPr>
            <p:ph idx="1" type="subTitle"/>
          </p:nvPr>
        </p:nvSpPr>
        <p:spPr>
          <a:xfrm>
            <a:off x="1735925" y="2665541"/>
            <a:ext cx="56721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9pPr>
          </a:lstStyle>
          <a:p/>
        </p:txBody>
      </p:sp>
      <p:cxnSp>
        <p:nvCxnSpPr>
          <p:cNvPr id="31" name="Google Shape;31;p5"/>
          <p:cNvCxnSpPr/>
          <p:nvPr/>
        </p:nvCxnSpPr>
        <p:spPr>
          <a:xfrm>
            <a:off x="3527100" y="2474305"/>
            <a:ext cx="20898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4917050"/>
            <a:ext cx="9144000" cy="22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3473700" y="4917100"/>
            <a:ext cx="2196600" cy="22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35;p6"/>
          <p:cNvCxnSpPr/>
          <p:nvPr/>
        </p:nvCxnSpPr>
        <p:spPr>
          <a:xfrm>
            <a:off x="3527100" y="887200"/>
            <a:ext cx="2089800" cy="0"/>
          </a:xfrm>
          <a:prstGeom prst="straightConnector1">
            <a:avLst/>
          </a:prstGeom>
          <a:noFill/>
          <a:ln cap="flat" cmpd="sng" w="19050">
            <a:solidFill>
              <a:srgbClr val="BA3B21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1404225" y="1194150"/>
            <a:ext cx="6335400" cy="30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19100" lvl="0" marL="4572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000"/>
              <a:buChar char="▪"/>
              <a:defRPr i="1" sz="3000"/>
            </a:lvl1pPr>
            <a:lvl2pPr indent="-4191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2pPr>
            <a:lvl3pPr indent="-4191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3pPr>
            <a:lvl4pPr indent="-4191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4pPr>
            <a:lvl5pPr indent="-4191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5pPr>
            <a:lvl6pPr indent="-4191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6pPr>
            <a:lvl7pPr indent="-4191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7pPr>
            <a:lvl8pPr indent="-4191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8pPr>
            <a:lvl9pPr indent="-4191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9pPr>
          </a:lstStyle>
          <a:p/>
        </p:txBody>
      </p:sp>
      <p:sp>
        <p:nvSpPr>
          <p:cNvPr id="37" name="Google Shape;37;p6"/>
          <p:cNvSpPr txBox="1"/>
          <p:nvPr/>
        </p:nvSpPr>
        <p:spPr>
          <a:xfrm>
            <a:off x="3593400" y="84512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1" i="0" lang="nl" sz="6800" u="none" cap="none" strike="noStrike">
                <a:solidFill>
                  <a:srgbClr val="F55C21"/>
                </a:solidFill>
                <a:latin typeface="Encode Sans"/>
                <a:ea typeface="Encode Sans"/>
                <a:cs typeface="Encode Sans"/>
                <a:sym typeface="Encode Sans"/>
              </a:rPr>
              <a:t>“</a:t>
            </a:r>
            <a:endParaRPr b="1" i="0" sz="6800" u="none" cap="none" strike="noStrike">
              <a:solidFill>
                <a:srgbClr val="F55C2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7"/>
          <p:cNvCxnSpPr/>
          <p:nvPr/>
        </p:nvCxnSpPr>
        <p:spPr>
          <a:xfrm>
            <a:off x="-11050" y="887200"/>
            <a:ext cx="80604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40" name="Google Shape;40;p7"/>
          <p:cNvCxnSpPr/>
          <p:nvPr/>
        </p:nvCxnSpPr>
        <p:spPr>
          <a:xfrm>
            <a:off x="-11050" y="887200"/>
            <a:ext cx="55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9pPr>
          </a:lstStyle>
          <a:p/>
        </p:txBody>
      </p:sp>
      <p:grpSp>
        <p:nvGrpSpPr>
          <p:cNvPr id="43" name="Google Shape;43;p7"/>
          <p:cNvGrpSpPr/>
          <p:nvPr/>
        </p:nvGrpSpPr>
        <p:grpSpPr>
          <a:xfrm>
            <a:off x="0" y="4853150"/>
            <a:ext cx="9144000" cy="354000"/>
            <a:chOff x="0" y="4853150"/>
            <a:chExt cx="9144000" cy="354000"/>
          </a:xfrm>
        </p:grpSpPr>
        <p:sp>
          <p:nvSpPr>
            <p:cNvPr id="44" name="Google Shape;44;p7"/>
            <p:cNvSpPr/>
            <p:nvPr/>
          </p:nvSpPr>
          <p:spPr>
            <a:xfrm>
              <a:off x="0" y="4917050"/>
              <a:ext cx="9144000" cy="22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7"/>
            <p:cNvSpPr/>
            <p:nvPr/>
          </p:nvSpPr>
          <p:spPr>
            <a:xfrm>
              <a:off x="0" y="4917100"/>
              <a:ext cx="549600" cy="22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7"/>
            <p:cNvSpPr txBox="1"/>
            <p:nvPr/>
          </p:nvSpPr>
          <p:spPr>
            <a:xfrm>
              <a:off x="7459575" y="4853150"/>
              <a:ext cx="1684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nl" sz="1100">
                  <a:solidFill>
                    <a:schemeClr val="lt1"/>
                  </a:solidFill>
                  <a:latin typeface="Encode Sans Condensed Thin"/>
                  <a:ea typeface="Encode Sans Condensed Thin"/>
                  <a:cs typeface="Encode Sans Condensed Thin"/>
                  <a:sym typeface="Encode Sans Condensed Thin"/>
                </a:rPr>
                <a:t>Viva Fysica 2024</a:t>
              </a:r>
              <a:endParaRPr sz="11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, no bottom bar">
  <p:cSld name="TITLE_AND_BODY_4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549600" y="361375"/>
            <a:ext cx="36435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9pPr>
          </a:lstStyle>
          <a:p/>
        </p:txBody>
      </p:sp>
      <p:cxnSp>
        <p:nvCxnSpPr>
          <p:cNvPr id="50" name="Google Shape;50;p8"/>
          <p:cNvCxnSpPr/>
          <p:nvPr/>
        </p:nvCxnSpPr>
        <p:spPr>
          <a:xfrm>
            <a:off x="-11100" y="887275"/>
            <a:ext cx="43119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51" name="Google Shape;51;p8"/>
          <p:cNvCxnSpPr/>
          <p:nvPr/>
        </p:nvCxnSpPr>
        <p:spPr>
          <a:xfrm>
            <a:off x="-11050" y="887200"/>
            <a:ext cx="55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- short bar">
  <p:cSld name="TITLE_AND_BODY_3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Google Shape;53;p9"/>
          <p:cNvCxnSpPr/>
          <p:nvPr/>
        </p:nvCxnSpPr>
        <p:spPr>
          <a:xfrm>
            <a:off x="-11050" y="887200"/>
            <a:ext cx="80604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54" name="Google Shape;54;p9"/>
          <p:cNvCxnSpPr/>
          <p:nvPr/>
        </p:nvCxnSpPr>
        <p:spPr>
          <a:xfrm>
            <a:off x="-11050" y="887200"/>
            <a:ext cx="55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" name="Google Shape;55;p9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9pPr>
          </a:lstStyle>
          <a:p/>
        </p:txBody>
      </p:sp>
      <p:grpSp>
        <p:nvGrpSpPr>
          <p:cNvPr id="57" name="Google Shape;57;p9"/>
          <p:cNvGrpSpPr/>
          <p:nvPr/>
        </p:nvGrpSpPr>
        <p:grpSpPr>
          <a:xfrm>
            <a:off x="0" y="4853150"/>
            <a:ext cx="9144000" cy="354000"/>
            <a:chOff x="0" y="4853150"/>
            <a:chExt cx="9144000" cy="354000"/>
          </a:xfrm>
        </p:grpSpPr>
        <p:sp>
          <p:nvSpPr>
            <p:cNvPr id="58" name="Google Shape;58;p9"/>
            <p:cNvSpPr/>
            <p:nvPr/>
          </p:nvSpPr>
          <p:spPr>
            <a:xfrm>
              <a:off x="0" y="4917050"/>
              <a:ext cx="9144000" cy="22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0" y="4917100"/>
              <a:ext cx="549600" cy="22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9"/>
            <p:cNvSpPr txBox="1"/>
            <p:nvPr/>
          </p:nvSpPr>
          <p:spPr>
            <a:xfrm>
              <a:off x="7591925" y="4853150"/>
              <a:ext cx="1551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100">
                  <a:solidFill>
                    <a:schemeClr val="lt1"/>
                  </a:solidFill>
                  <a:latin typeface="Encode Sans Condensed Thin"/>
                  <a:ea typeface="Encode Sans Condensed Thin"/>
                  <a:cs typeface="Encode Sans Condensed Thin"/>
                  <a:sym typeface="Encode Sans Condensed Thin"/>
                </a:rPr>
                <a:t>Viva Fysica 2024</a:t>
              </a:r>
              <a:endParaRPr sz="11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ed">
  <p:cSld name="BLANK_1">
    <p:bg>
      <p:bgPr>
        <a:solidFill>
          <a:schemeClr val="accent2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/>
          <p:nvPr/>
        </p:nvSpPr>
        <p:spPr>
          <a:xfrm>
            <a:off x="0" y="4917050"/>
            <a:ext cx="9144000" cy="22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0"/>
          <p:cNvSpPr/>
          <p:nvPr/>
        </p:nvSpPr>
        <p:spPr>
          <a:xfrm>
            <a:off x="3473700" y="4916800"/>
            <a:ext cx="2196600" cy="226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0"/>
          <p:cNvSpPr/>
          <p:nvPr/>
        </p:nvSpPr>
        <p:spPr>
          <a:xfrm>
            <a:off x="4023300" y="4917100"/>
            <a:ext cx="1097400" cy="22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4023300" y="4917050"/>
            <a:ext cx="10974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i="0" sz="1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i="0" sz="1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i="0" sz="1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i="0" sz="1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i="0" sz="1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i="0" sz="1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i="0" sz="1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i="0" sz="1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i="0" sz="1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Encode Sans Light"/>
              <a:buChar char="▪"/>
              <a:defRPr i="0" sz="1600" u="none" cap="none" strike="noStrike">
                <a:solidFill>
                  <a:schemeClr val="lt1"/>
                </a:solidFill>
                <a:latin typeface="Encode Sans Light"/>
                <a:ea typeface="Encode Sans Light"/>
                <a:cs typeface="Encode Sans Light"/>
                <a:sym typeface="Encode Sans Light"/>
              </a:defRPr>
            </a:lvl1pPr>
            <a:lvl2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ncode Sans Light"/>
              <a:buChar char="▫"/>
              <a:defRPr i="0" sz="1600" u="none" cap="none" strike="noStrike">
                <a:solidFill>
                  <a:schemeClr val="lt1"/>
                </a:solidFill>
                <a:latin typeface="Encode Sans Light"/>
                <a:ea typeface="Encode Sans Light"/>
                <a:cs typeface="Encode Sans Light"/>
                <a:sym typeface="Encode Sans Light"/>
              </a:defRPr>
            </a:lvl2pPr>
            <a:lvl3pPr indent="-3302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ncode Sans Light"/>
              <a:buChar char="▫"/>
              <a:defRPr i="0" sz="1600" u="none" cap="none" strike="noStrike">
                <a:solidFill>
                  <a:schemeClr val="lt1"/>
                </a:solidFill>
                <a:latin typeface="Encode Sans Light"/>
                <a:ea typeface="Encode Sans Light"/>
                <a:cs typeface="Encode Sans Light"/>
                <a:sym typeface="Encode Sans Light"/>
              </a:defRPr>
            </a:lvl3pPr>
            <a:lvl4pPr indent="-3302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ncode Sans Light"/>
              <a:buChar char="▫"/>
              <a:defRPr i="0" sz="1600" u="none" cap="none" strike="noStrike">
                <a:solidFill>
                  <a:schemeClr val="lt1"/>
                </a:solidFill>
                <a:latin typeface="Encode Sans Light"/>
                <a:ea typeface="Encode Sans Light"/>
                <a:cs typeface="Encode Sans Light"/>
                <a:sym typeface="Encode Sans Light"/>
              </a:defRPr>
            </a:lvl4pPr>
            <a:lvl5pPr indent="-3302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ncode Sans Light"/>
              <a:buChar char="▫"/>
              <a:defRPr i="0" sz="1600" u="none" cap="none" strike="noStrike">
                <a:solidFill>
                  <a:schemeClr val="lt1"/>
                </a:solidFill>
                <a:latin typeface="Encode Sans Light"/>
                <a:ea typeface="Encode Sans Light"/>
                <a:cs typeface="Encode Sans Light"/>
                <a:sym typeface="Encode Sans Light"/>
              </a:defRPr>
            </a:lvl5pPr>
            <a:lvl6pPr indent="-3302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ncode Sans Light"/>
              <a:buChar char="▫"/>
              <a:defRPr i="0" sz="1600" u="none" cap="none" strike="noStrike">
                <a:solidFill>
                  <a:schemeClr val="lt1"/>
                </a:solidFill>
                <a:latin typeface="Encode Sans Light"/>
                <a:ea typeface="Encode Sans Light"/>
                <a:cs typeface="Encode Sans Light"/>
                <a:sym typeface="Encode Sans Light"/>
              </a:defRPr>
            </a:lvl6pPr>
            <a:lvl7pPr indent="-3302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ncode Sans Light"/>
              <a:buChar char="▫"/>
              <a:defRPr i="0" sz="1600" u="none" cap="none" strike="noStrike">
                <a:solidFill>
                  <a:schemeClr val="lt1"/>
                </a:solidFill>
                <a:latin typeface="Encode Sans Light"/>
                <a:ea typeface="Encode Sans Light"/>
                <a:cs typeface="Encode Sans Light"/>
                <a:sym typeface="Encode Sans Light"/>
              </a:defRPr>
            </a:lvl7pPr>
            <a:lvl8pPr indent="-3302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ncode Sans Light"/>
              <a:buChar char="▫"/>
              <a:defRPr i="0" sz="1600" u="none" cap="none" strike="noStrike">
                <a:solidFill>
                  <a:schemeClr val="lt1"/>
                </a:solidFill>
                <a:latin typeface="Encode Sans Light"/>
                <a:ea typeface="Encode Sans Light"/>
                <a:cs typeface="Encode Sans Light"/>
                <a:sym typeface="Encode Sans Light"/>
              </a:defRPr>
            </a:lvl8pPr>
            <a:lvl9pPr indent="-3302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ncode Sans Light"/>
              <a:buChar char="▫"/>
              <a:defRPr i="0" sz="1600" u="none" cap="none" strike="noStrike">
                <a:solidFill>
                  <a:schemeClr val="lt1"/>
                </a:solidFill>
                <a:latin typeface="Encode Sans Light"/>
                <a:ea typeface="Encode Sans Light"/>
                <a:cs typeface="Encode Sans Light"/>
                <a:sym typeface="Encode Sans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046650" y="4593850"/>
            <a:ext cx="10974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21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32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5" Type="http://schemas.openxmlformats.org/officeDocument/2006/relationships/image" Target="../media/image19.jpg"/><Relationship Id="rId6" Type="http://schemas.openxmlformats.org/officeDocument/2006/relationships/image" Target="../media/image25.png"/><Relationship Id="rId7" Type="http://schemas.openxmlformats.org/officeDocument/2006/relationships/image" Target="../media/image28.png"/><Relationship Id="rId8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44.png"/><Relationship Id="rId7" Type="http://schemas.openxmlformats.org/officeDocument/2006/relationships/image" Target="../media/image42.png"/><Relationship Id="rId8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50.png"/><Relationship Id="rId8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hyperlink" Target="http://drive.google.com/file/d/1gqseLFOrV4_mGrt9mDiQEfkqU3FdR2H9/view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DUE8r0eL9o0eN-f4NEpM5HgvMMRnN2Ax/view" TargetMode="External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13.jpg"/><Relationship Id="rId7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950" y="0"/>
            <a:ext cx="77201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>
            <p:ph idx="4294967295" type="ctrTitle"/>
          </p:nvPr>
        </p:nvSpPr>
        <p:spPr>
          <a:xfrm>
            <a:off x="1880250" y="2092050"/>
            <a:ext cx="5383500" cy="44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nl" sz="1700">
                <a:solidFill>
                  <a:schemeClr val="accent2"/>
                </a:solidFill>
              </a:rPr>
              <a:t>Daniëlle Pieterse</a:t>
            </a:r>
            <a:endParaRPr b="0" sz="1700">
              <a:solidFill>
                <a:schemeClr val="accent2"/>
              </a:solidFill>
            </a:endParaRPr>
          </a:p>
        </p:txBody>
      </p:sp>
      <p:sp>
        <p:nvSpPr>
          <p:cNvPr id="134" name="Google Shape;134;p20"/>
          <p:cNvSpPr txBox="1"/>
          <p:nvPr>
            <p:ph idx="4294967295" type="ctrTitle"/>
          </p:nvPr>
        </p:nvSpPr>
        <p:spPr>
          <a:xfrm>
            <a:off x="158700" y="883375"/>
            <a:ext cx="88266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900"/>
              <a:t>Help mee met zoeken naar zwarte gaten via 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>
                <a:solidFill>
                  <a:srgbClr val="FFFFFF"/>
                </a:solidFill>
              </a:rPr>
              <a:t>Black Hole Finder</a:t>
            </a:r>
            <a:endParaRPr sz="4000"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14" y="4585585"/>
            <a:ext cx="545763" cy="53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1075" y="4736256"/>
            <a:ext cx="1961841" cy="3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6">
            <a:alphaModFix/>
          </a:blip>
          <a:srcRect b="26261" l="11409" r="11029" t="30041"/>
          <a:stretch/>
        </p:blipFill>
        <p:spPr>
          <a:xfrm>
            <a:off x="7126978" y="4637324"/>
            <a:ext cx="1951570" cy="53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549600" y="1200150"/>
            <a:ext cx="6462600" cy="32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Apple &amp; Android app stores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www.blackholefinder.org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latin typeface="Encode Sans"/>
              <a:ea typeface="Encode Sans"/>
              <a:cs typeface="Encode Sans"/>
              <a:sym typeface="Encode Sans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Iedereen kan meedoen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latin typeface="Encode Sans"/>
              <a:ea typeface="Encode Sans"/>
              <a:cs typeface="Encode Sans"/>
              <a:sym typeface="Encode Sans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b="1" lang="nl">
                <a:latin typeface="Encode Sans"/>
                <a:ea typeface="Encode Sans"/>
                <a:cs typeface="Encode Sans"/>
                <a:sym typeface="Encode Sans"/>
              </a:rPr>
              <a:t>Real-time</a:t>
            </a:r>
            <a:r>
              <a:rPr lang="nl"/>
              <a:t> wetenschap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sz="1400"/>
              <a:t>Binnen 20 minuten staan de foto’s in de app</a:t>
            </a:r>
            <a:endParaRPr sz="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23" name="Google Shape;223;p29"/>
          <p:cNvSpPr txBox="1"/>
          <p:nvPr>
            <p:ph type="title"/>
          </p:nvPr>
        </p:nvSpPr>
        <p:spPr>
          <a:xfrm>
            <a:off x="549600" y="361375"/>
            <a:ext cx="36435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Black Hole Finder</a:t>
            </a:r>
            <a:endParaRPr/>
          </a:p>
        </p:txBody>
      </p:sp>
      <p:pic>
        <p:nvPicPr>
          <p:cNvPr id="224" name="Google Shape;22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38700" y="1437297"/>
            <a:ext cx="699400" cy="77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4600" y="2119"/>
            <a:ext cx="699400" cy="73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8700" y="741536"/>
            <a:ext cx="699400" cy="69942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/>
        </p:nvSpPr>
        <p:spPr>
          <a:xfrm>
            <a:off x="6861006" y="145725"/>
            <a:ext cx="15777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 prof. dr. </a:t>
            </a: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Peter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Jonker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6847129" y="2333388"/>
            <a:ext cx="15777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Fiorenzo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Stoppa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6860994" y="875188"/>
            <a:ext cx="15777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 dr. </a:t>
            </a: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Steven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Bloemen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sp>
        <p:nvSpPr>
          <p:cNvPr id="230" name="Google Shape;230;p29"/>
          <p:cNvSpPr txBox="1"/>
          <p:nvPr/>
        </p:nvSpPr>
        <p:spPr>
          <a:xfrm>
            <a:off x="6861000" y="3054613"/>
            <a:ext cx="15777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Joep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v.d. Heijden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 rotWithShape="1">
          <a:blip r:embed="rId6">
            <a:alphaModFix/>
          </a:blip>
          <a:srcRect b="12204" l="0" r="0" t="1847"/>
          <a:stretch/>
        </p:blipFill>
        <p:spPr>
          <a:xfrm>
            <a:off x="8438700" y="4362687"/>
            <a:ext cx="699400" cy="7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 rotWithShape="1">
          <a:blip r:embed="rId7">
            <a:alphaModFix/>
          </a:blip>
          <a:srcRect b="22146" l="10000" r="9992" t="11368"/>
          <a:stretch/>
        </p:blipFill>
        <p:spPr>
          <a:xfrm>
            <a:off x="8438700" y="3602823"/>
            <a:ext cx="699399" cy="7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 txBox="1"/>
          <p:nvPr/>
        </p:nvSpPr>
        <p:spPr>
          <a:xfrm>
            <a:off x="6861000" y="3766900"/>
            <a:ext cx="15777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Norbert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Schmidt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6847125" y="4537525"/>
            <a:ext cx="15777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dr. </a:t>
            </a: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Pedro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Russo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pic>
        <p:nvPicPr>
          <p:cNvPr id="235" name="Google Shape;23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44725" y="870000"/>
            <a:ext cx="1968075" cy="18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/>
        </p:nvSpPr>
        <p:spPr>
          <a:xfrm>
            <a:off x="6861004" y="1607763"/>
            <a:ext cx="15777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Daniëlle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999999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Pieterse</a:t>
            </a:r>
            <a:endParaRPr sz="1200">
              <a:solidFill>
                <a:srgbClr val="999999"/>
              </a:solidFill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pic>
        <p:nvPicPr>
          <p:cNvPr id="237" name="Google Shape;237;p29"/>
          <p:cNvPicPr preferRelativeResize="0"/>
          <p:nvPr/>
        </p:nvPicPr>
        <p:blipFill rotWithShape="1">
          <a:blip r:embed="rId9">
            <a:alphaModFix/>
          </a:blip>
          <a:srcRect b="0" l="9375" r="5234" t="5392"/>
          <a:stretch/>
        </p:blipFill>
        <p:spPr>
          <a:xfrm>
            <a:off x="8438700" y="2203538"/>
            <a:ext cx="699400" cy="7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 rotWithShape="1">
          <a:blip r:embed="rId10">
            <a:alphaModFix/>
          </a:blip>
          <a:srcRect b="27336" l="13846" r="13846" t="0"/>
          <a:stretch/>
        </p:blipFill>
        <p:spPr>
          <a:xfrm>
            <a:off x="8438700" y="2911232"/>
            <a:ext cx="699400" cy="70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0375" y="4671718"/>
            <a:ext cx="1961841" cy="3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60450" y="4565388"/>
            <a:ext cx="1046856" cy="5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Waarom de app?</a:t>
            </a:r>
            <a:endParaRPr/>
          </a:p>
        </p:txBody>
      </p:sp>
      <p:sp>
        <p:nvSpPr>
          <p:cNvPr id="246" name="Google Shape;246;p30"/>
          <p:cNvSpPr txBox="1"/>
          <p:nvPr>
            <p:ph idx="1" type="body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Machine learning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Grotere trainingsset leidt tot betere classificatie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Kans om als co-</a:t>
            </a:r>
            <a:r>
              <a:rPr lang="nl"/>
              <a:t>auteur</a:t>
            </a:r>
            <a:r>
              <a:rPr lang="nl"/>
              <a:t> bij te dragen bij wetenschappelijke publicaties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In de toekomst ook superusers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Aanvraag van vervolgwaarnemingen met LCO netwerk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250" y="3982900"/>
            <a:ext cx="2198072" cy="6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/>
          <p:nvPr/>
        </p:nvSpPr>
        <p:spPr>
          <a:xfrm>
            <a:off x="1234050" y="-1448200"/>
            <a:ext cx="6696900" cy="6251100"/>
          </a:xfrm>
          <a:prstGeom prst="ellipse">
            <a:avLst/>
          </a:prstGeom>
          <a:noFill/>
          <a:ln cap="flat" cmpd="sng" w="19050">
            <a:solidFill>
              <a:srgbClr val="F55C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sp>
        <p:nvSpPr>
          <p:cNvPr id="253" name="Google Shape;253;p31"/>
          <p:cNvSpPr/>
          <p:nvPr/>
        </p:nvSpPr>
        <p:spPr>
          <a:xfrm>
            <a:off x="1234050" y="460200"/>
            <a:ext cx="6696900" cy="6251100"/>
          </a:xfrm>
          <a:prstGeom prst="ellipse">
            <a:avLst/>
          </a:prstGeom>
          <a:noFill/>
          <a:ln cap="flat" cmpd="sng" w="19050">
            <a:solidFill>
              <a:srgbClr val="F55C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sp>
        <p:nvSpPr>
          <p:cNvPr id="254" name="Google Shape;254;p31"/>
          <p:cNvSpPr txBox="1"/>
          <p:nvPr>
            <p:ph idx="4294967295" type="body"/>
          </p:nvPr>
        </p:nvSpPr>
        <p:spPr>
          <a:xfrm>
            <a:off x="1609650" y="1317825"/>
            <a:ext cx="5924700" cy="15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nl" sz="4000">
                <a:latin typeface="Encode Sans"/>
                <a:ea typeface="Encode Sans"/>
                <a:cs typeface="Encode Sans"/>
                <a:sym typeface="Encode Sans"/>
              </a:rPr>
              <a:t>Bedankt voor het luisteren!</a:t>
            </a:r>
            <a:endParaRPr/>
          </a:p>
        </p:txBody>
      </p:sp>
      <p:pic>
        <p:nvPicPr>
          <p:cNvPr id="255" name="Google Shape;25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1077" y="2951300"/>
            <a:ext cx="1601850" cy="153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‘Echte’ astronomische bronnen</a:t>
            </a:r>
            <a:endParaRPr/>
          </a:p>
        </p:txBody>
      </p:sp>
      <p:sp>
        <p:nvSpPr>
          <p:cNvPr id="261" name="Google Shape;261;p32"/>
          <p:cNvSpPr txBox="1"/>
          <p:nvPr/>
        </p:nvSpPr>
        <p:spPr>
          <a:xfrm>
            <a:off x="836038" y="993450"/>
            <a:ext cx="75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Nieuw</a:t>
            </a:r>
            <a:endParaRPr sz="1200">
              <a:solidFill>
                <a:schemeClr val="accen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62" name="Google Shape;262;p32"/>
          <p:cNvSpPr txBox="1"/>
          <p:nvPr/>
        </p:nvSpPr>
        <p:spPr>
          <a:xfrm>
            <a:off x="2238800" y="993450"/>
            <a:ext cx="56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Oud</a:t>
            </a:r>
            <a:endParaRPr sz="1200">
              <a:solidFill>
                <a:schemeClr val="accen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3427719" y="993450"/>
            <a:ext cx="8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Verschil</a:t>
            </a:r>
            <a:endParaRPr sz="1200">
              <a:solidFill>
                <a:schemeClr val="accen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264" name="Google Shape;26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213" y="1393650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479" y="1393650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224" y="2531026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2474" y="2531026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0724" y="2531025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58045" y="1393650"/>
            <a:ext cx="977825" cy="9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Valse bronnen</a:t>
            </a:r>
            <a:endParaRPr/>
          </a:p>
        </p:txBody>
      </p:sp>
      <p:pic>
        <p:nvPicPr>
          <p:cNvPr id="275" name="Google Shape;2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213" y="1393650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3075" y="1393650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1925" y="1393650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225" y="2530425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63067" y="2530425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01920" y="2530425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4223" y="3667200"/>
            <a:ext cx="977825" cy="9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63075" y="3667198"/>
            <a:ext cx="977825" cy="97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01925" y="3667199"/>
            <a:ext cx="977825" cy="9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3"/>
          <p:cNvSpPr txBox="1"/>
          <p:nvPr/>
        </p:nvSpPr>
        <p:spPr>
          <a:xfrm>
            <a:off x="836025" y="993450"/>
            <a:ext cx="75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Nieuw</a:t>
            </a:r>
            <a:endParaRPr sz="1200">
              <a:solidFill>
                <a:schemeClr val="accen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85" name="Google Shape;285;p33"/>
          <p:cNvSpPr txBox="1"/>
          <p:nvPr/>
        </p:nvSpPr>
        <p:spPr>
          <a:xfrm>
            <a:off x="2269375" y="993450"/>
            <a:ext cx="56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Oud</a:t>
            </a:r>
            <a:endParaRPr sz="1200">
              <a:solidFill>
                <a:schemeClr val="accen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86" name="Google Shape;286;p33"/>
          <p:cNvSpPr txBox="1"/>
          <p:nvPr/>
        </p:nvSpPr>
        <p:spPr>
          <a:xfrm>
            <a:off x="3471581" y="993450"/>
            <a:ext cx="8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Encode Sans Light"/>
                <a:ea typeface="Encode Sans Light"/>
                <a:cs typeface="Encode Sans Light"/>
                <a:sym typeface="Encode Sans Light"/>
              </a:rPr>
              <a:t>Verschil</a:t>
            </a:r>
            <a:endParaRPr sz="1200">
              <a:solidFill>
                <a:schemeClr val="accen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Zwarte gaten</a:t>
            </a:r>
            <a:endParaRPr/>
          </a:p>
        </p:txBody>
      </p:sp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549600" y="1200150"/>
            <a:ext cx="5160000" cy="35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Zwart gat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Extreem sterke zwaartekracht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Zelfs licht kan niet ontsnappen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Alleen foto’s van de twee dichtstbijzijnde superzware zwarte gaten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Botsingen van neutronensterren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Geboorteplaatsen zwarte gaten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Neutronenster</a:t>
            </a:r>
            <a:endParaRPr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Massa vergelijkbaar met de zon</a:t>
            </a:r>
            <a:endParaRPr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straal 10 km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3">
            <a:alphaModFix/>
          </a:blip>
          <a:srcRect b="11132" l="21918" r="25047" t="11287"/>
          <a:stretch/>
        </p:blipFill>
        <p:spPr>
          <a:xfrm>
            <a:off x="5709675" y="1075650"/>
            <a:ext cx="2336927" cy="192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 b="0" l="0" r="15902" t="0"/>
          <a:stretch/>
        </p:blipFill>
        <p:spPr>
          <a:xfrm>
            <a:off x="5744225" y="2928550"/>
            <a:ext cx="2631951" cy="17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1234050" y="-1448200"/>
            <a:ext cx="6696900" cy="6251100"/>
          </a:xfrm>
          <a:prstGeom prst="ellipse">
            <a:avLst/>
          </a:prstGeom>
          <a:noFill/>
          <a:ln cap="flat" cmpd="sng" w="19050">
            <a:solidFill>
              <a:srgbClr val="F55C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1223550" y="447100"/>
            <a:ext cx="6696900" cy="6251100"/>
          </a:xfrm>
          <a:prstGeom prst="ellipse">
            <a:avLst/>
          </a:prstGeom>
          <a:noFill/>
          <a:ln cap="flat" cmpd="sng" w="19050">
            <a:solidFill>
              <a:srgbClr val="F55C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Light"/>
              <a:ea typeface="Encode Sans Light"/>
              <a:cs typeface="Encode Sans Light"/>
              <a:sym typeface="Encode Sans Light"/>
            </a:endParaRPr>
          </a:p>
        </p:txBody>
      </p:sp>
      <p:sp>
        <p:nvSpPr>
          <p:cNvPr id="152" name="Google Shape;152;p22"/>
          <p:cNvSpPr txBox="1"/>
          <p:nvPr>
            <p:ph idx="4294967295" type="body"/>
          </p:nvPr>
        </p:nvSpPr>
        <p:spPr>
          <a:xfrm>
            <a:off x="1609650" y="1782450"/>
            <a:ext cx="5924700" cy="15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nl"/>
              <a:t>Volume neutronenster is:</a:t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nl" sz="4000">
                <a:latin typeface="Encode Sans"/>
                <a:ea typeface="Encode Sans"/>
                <a:cs typeface="Encode Sans"/>
                <a:sym typeface="Encode Sans"/>
              </a:rPr>
              <a:t>0.000000000000004</a:t>
            </a:r>
            <a:endParaRPr b="1" sz="4000"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nl"/>
              <a:t>(4x10</a:t>
            </a:r>
            <a:r>
              <a:rPr baseline="30000" lang="nl"/>
              <a:t>-15</a:t>
            </a:r>
            <a:r>
              <a:rPr lang="nl"/>
              <a:t>) keer de zon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Botsingen van neutronensterren</a:t>
            </a:r>
            <a:endParaRPr/>
          </a:p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549600" y="1200150"/>
            <a:ext cx="5160000" cy="31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&gt; 85% van sterren leeft in een dubbelstersysteem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Energieverlies door </a:t>
            </a:r>
            <a:r>
              <a:rPr lang="nl"/>
              <a:t>zwaartekrachtgolven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Straling in verschillende golflengtes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7350" y="2846675"/>
            <a:ext cx="3666648" cy="206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 title="GW170817-detection.wa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1875" y="165022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 rotWithShape="1">
          <a:blip r:embed="rId6">
            <a:alphaModFix/>
          </a:blip>
          <a:srcRect b="26057" l="0" r="0" t="0"/>
          <a:stretch/>
        </p:blipFill>
        <p:spPr>
          <a:xfrm>
            <a:off x="1046800" y="3364397"/>
            <a:ext cx="3825075" cy="13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4" title="12740_Neutron_Star_Merger_high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112" y="0"/>
            <a:ext cx="685798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/>
          <p:nvPr/>
        </p:nvSpPr>
        <p:spPr>
          <a:xfrm>
            <a:off x="4971449" y="3188975"/>
            <a:ext cx="3313800" cy="1485600"/>
          </a:xfrm>
          <a:prstGeom prst="rect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3" name="Google Shape;173;p25"/>
          <p:cNvSpPr/>
          <p:nvPr/>
        </p:nvSpPr>
        <p:spPr>
          <a:xfrm>
            <a:off x="4246793" y="1280268"/>
            <a:ext cx="4691100" cy="1605900"/>
          </a:xfrm>
          <a:prstGeom prst="rect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7499" y="3255472"/>
            <a:ext cx="2629690" cy="110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838" y="1032925"/>
            <a:ext cx="2554824" cy="9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/>
          <p:nvPr/>
        </p:nvSpPr>
        <p:spPr>
          <a:xfrm>
            <a:off x="395700" y="2924723"/>
            <a:ext cx="3313800" cy="1890600"/>
          </a:xfrm>
          <a:prstGeom prst="rect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599849" y="1019375"/>
            <a:ext cx="2554800" cy="1605900"/>
          </a:xfrm>
          <a:prstGeom prst="rect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503549" y="2042363"/>
            <a:ext cx="27474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Detectie</a:t>
            </a:r>
            <a:endParaRPr sz="1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zwaartekrachtgolf</a:t>
            </a:r>
            <a:endParaRPr sz="1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2647178" y="3578550"/>
            <a:ext cx="8211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Grove </a:t>
            </a:r>
            <a:endParaRPr sz="1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positie</a:t>
            </a:r>
            <a:endParaRPr sz="1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descr="MeerLICHT_May2016.pdf" id="180" name="Google Shape;18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4303151" y="1645728"/>
            <a:ext cx="1205774" cy="646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erLICHT_May2016.pdf" id="181" name="Google Shape;18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160856" y="1824169"/>
            <a:ext cx="1205774" cy="646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erLICHT_May2016.pdf" id="182" name="Google Shape;18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6018557" y="1645718"/>
            <a:ext cx="1205774" cy="64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 txBox="1"/>
          <p:nvPr/>
        </p:nvSpPr>
        <p:spPr>
          <a:xfrm>
            <a:off x="6944575" y="1496925"/>
            <a:ext cx="1758900" cy="11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Lokalisatie</a:t>
            </a:r>
            <a:r>
              <a:rPr lang="nl" sz="1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met</a:t>
            </a:r>
            <a:endParaRPr sz="1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telescopen met een breed beeldveld</a:t>
            </a:r>
            <a:endParaRPr sz="1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4953750" y="4358775"/>
            <a:ext cx="3349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Follow-up met grote telescopen</a:t>
            </a:r>
            <a:endParaRPr sz="900">
              <a:solidFill>
                <a:schemeClr val="lt1"/>
              </a:solidFill>
            </a:endParaRPr>
          </a:p>
        </p:txBody>
      </p:sp>
      <p:cxnSp>
        <p:nvCxnSpPr>
          <p:cNvPr id="185" name="Google Shape;185;p25"/>
          <p:cNvCxnSpPr>
            <a:stCxn id="177" idx="2"/>
            <a:endCxn id="176" idx="0"/>
          </p:cNvCxnSpPr>
          <p:nvPr/>
        </p:nvCxnSpPr>
        <p:spPr>
          <a:xfrm flipH="1" rot="-5400000">
            <a:off x="1815299" y="2687225"/>
            <a:ext cx="299400" cy="175500"/>
          </a:xfrm>
          <a:prstGeom prst="curvedConnector3">
            <a:avLst>
              <a:gd fmla="val 50008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6" name="Google Shape;186;p25"/>
          <p:cNvCxnSpPr>
            <a:stCxn id="176" idx="3"/>
            <a:endCxn id="173" idx="1"/>
          </p:cNvCxnSpPr>
          <p:nvPr/>
        </p:nvCxnSpPr>
        <p:spPr>
          <a:xfrm flipH="1" rot="10800000">
            <a:off x="3709500" y="2083223"/>
            <a:ext cx="537300" cy="1786800"/>
          </a:xfrm>
          <a:prstGeom prst="curvedConnector3">
            <a:avLst>
              <a:gd fmla="val 49999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7" name="Google Shape;187;p25"/>
          <p:cNvCxnSpPr>
            <a:stCxn id="173" idx="2"/>
            <a:endCxn id="172" idx="0"/>
          </p:cNvCxnSpPr>
          <p:nvPr/>
        </p:nvCxnSpPr>
        <p:spPr>
          <a:xfrm flipH="1" rot="-5400000">
            <a:off x="6458993" y="3019518"/>
            <a:ext cx="302700" cy="36000"/>
          </a:xfrm>
          <a:prstGeom prst="curvedConnector3">
            <a:avLst>
              <a:gd fmla="val 50018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8" name="Google Shape;188;p25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De botsingen vinden</a:t>
            </a:r>
            <a:endParaRPr/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250" y="2983974"/>
            <a:ext cx="1993501" cy="1772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6"/>
          <p:cNvPicPr preferRelativeResize="0"/>
          <p:nvPr/>
        </p:nvPicPr>
        <p:blipFill rotWithShape="1">
          <a:blip r:embed="rId3">
            <a:alphaModFix/>
          </a:blip>
          <a:srcRect b="24741" l="16876" r="3594" t="15119"/>
          <a:stretch/>
        </p:blipFill>
        <p:spPr>
          <a:xfrm>
            <a:off x="1069075" y="1220700"/>
            <a:ext cx="7005850" cy="362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BlackGEM &amp; MeerLICHT</a:t>
            </a:r>
            <a:endParaRPr/>
          </a:p>
        </p:txBody>
      </p:sp>
      <p:cxnSp>
        <p:nvCxnSpPr>
          <p:cNvPr id="196" name="Google Shape;196;p26"/>
          <p:cNvCxnSpPr/>
          <p:nvPr/>
        </p:nvCxnSpPr>
        <p:spPr>
          <a:xfrm flipH="1">
            <a:off x="4889800" y="3033800"/>
            <a:ext cx="1514700" cy="902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6"/>
          <p:cNvCxnSpPr/>
          <p:nvPr/>
        </p:nvCxnSpPr>
        <p:spPr>
          <a:xfrm rot="10800000">
            <a:off x="2016248" y="3082351"/>
            <a:ext cx="864300" cy="782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8" name="Google Shape;19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5125" y="1506350"/>
            <a:ext cx="3008877" cy="169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0050" y="981000"/>
            <a:ext cx="1941774" cy="14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436051"/>
            <a:ext cx="2061248" cy="20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7">
            <a:alphaModFix/>
          </a:blip>
          <a:srcRect b="12503" l="18389" r="27617" t="48325"/>
          <a:stretch/>
        </p:blipFill>
        <p:spPr>
          <a:xfrm>
            <a:off x="-2" y="980988"/>
            <a:ext cx="3605776" cy="174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BlackGEM waarnemingen</a:t>
            </a:r>
            <a:endParaRPr/>
          </a:p>
        </p:txBody>
      </p:sp>
      <p:sp>
        <p:nvSpPr>
          <p:cNvPr id="207" name="Google Shape;207;p27"/>
          <p:cNvSpPr txBox="1"/>
          <p:nvPr>
            <p:ph idx="1" type="body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Beeldveld BlackGEM: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2.7 vierkante graden per telescoop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13x de volle maan per telescoop</a:t>
            </a:r>
            <a:endParaRPr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Robotisch waarnemen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10 miljoen puntbronnen per nacht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Neutronensterbotsingen zijn zeldzaam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08" name="Google Shape;2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600" y="1001750"/>
            <a:ext cx="3622602" cy="241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Zoek de verschillen</a:t>
            </a:r>
            <a:endParaRPr/>
          </a:p>
        </p:txBody>
      </p:sp>
      <p:sp>
        <p:nvSpPr>
          <p:cNvPr id="214" name="Google Shape;214;p28"/>
          <p:cNvSpPr txBox="1"/>
          <p:nvPr>
            <p:ph idx="1" type="body"/>
          </p:nvPr>
        </p:nvSpPr>
        <p:spPr>
          <a:xfrm>
            <a:off x="549600" y="1200150"/>
            <a:ext cx="7497000" cy="19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Vergelijking met oudere foto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Zo’n 100,000 verschillen (transients) per nacht met BlackGEM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Veruit de meeste verschillen komen niet door astronomische bronnen!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lang="nl"/>
              <a:t>Machine learning algoritme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1"/>
              </a:solidFill>
            </a:endParaRPr>
          </a:p>
        </p:txBody>
      </p:sp>
      <p:pic>
        <p:nvPicPr>
          <p:cNvPr id="215" name="Google Shape;21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925" y="3108950"/>
            <a:ext cx="1685850" cy="16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5175" y="3108950"/>
            <a:ext cx="1685850" cy="16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3425" y="3108950"/>
            <a:ext cx="1685850" cy="16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aertes template">
  <a:themeElements>
    <a:clrScheme name="Custom 347">
      <a:dk1>
        <a:srgbClr val="000000"/>
      </a:dk1>
      <a:lt1>
        <a:srgbClr val="FFFFFF"/>
      </a:lt1>
      <a:dk2>
        <a:srgbClr val="434343"/>
      </a:dk2>
      <a:lt2>
        <a:srgbClr val="F3F3F3"/>
      </a:lt2>
      <a:accent1>
        <a:srgbClr val="F55C21"/>
      </a:accent1>
      <a:accent2>
        <a:srgbClr val="BA3B21"/>
      </a:accent2>
      <a:accent3>
        <a:srgbClr val="661201"/>
      </a:accent3>
      <a:accent4>
        <a:srgbClr val="000000"/>
      </a:accent4>
      <a:accent5>
        <a:srgbClr val="000000"/>
      </a:accent5>
      <a:accent6>
        <a:srgbClr val="D4D3D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