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78" r:id="rId1"/>
  </p:sldMasterIdLst>
  <p:notesMasterIdLst>
    <p:notesMasterId r:id="rId73"/>
  </p:notesMasterIdLst>
  <p:sldIdLst>
    <p:sldId id="297" r:id="rId2"/>
    <p:sldId id="347" r:id="rId3"/>
    <p:sldId id="335" r:id="rId4"/>
    <p:sldId id="346" r:id="rId5"/>
    <p:sldId id="353" r:id="rId6"/>
    <p:sldId id="348" r:id="rId7"/>
    <p:sldId id="354" r:id="rId8"/>
    <p:sldId id="300" r:id="rId9"/>
    <p:sldId id="301" r:id="rId10"/>
    <p:sldId id="308" r:id="rId11"/>
    <p:sldId id="303" r:id="rId12"/>
    <p:sldId id="304" r:id="rId13"/>
    <p:sldId id="306" r:id="rId14"/>
    <p:sldId id="307" r:id="rId15"/>
    <p:sldId id="320" r:id="rId16"/>
    <p:sldId id="355" r:id="rId17"/>
    <p:sldId id="302" r:id="rId18"/>
    <p:sldId id="319" r:id="rId19"/>
    <p:sldId id="365" r:id="rId20"/>
    <p:sldId id="257" r:id="rId21"/>
    <p:sldId id="281" r:id="rId22"/>
    <p:sldId id="282" r:id="rId23"/>
    <p:sldId id="283" r:id="rId24"/>
    <p:sldId id="271" r:id="rId25"/>
    <p:sldId id="270" r:id="rId26"/>
    <p:sldId id="258" r:id="rId27"/>
    <p:sldId id="272" r:id="rId28"/>
    <p:sldId id="273" r:id="rId29"/>
    <p:sldId id="274" r:id="rId30"/>
    <p:sldId id="275" r:id="rId31"/>
    <p:sldId id="284" r:id="rId32"/>
    <p:sldId id="277" r:id="rId33"/>
    <p:sldId id="278" r:id="rId34"/>
    <p:sldId id="279" r:id="rId35"/>
    <p:sldId id="261" r:id="rId36"/>
    <p:sldId id="291" r:id="rId37"/>
    <p:sldId id="376" r:id="rId38"/>
    <p:sldId id="367" r:id="rId39"/>
    <p:sldId id="363" r:id="rId40"/>
    <p:sldId id="349" r:id="rId41"/>
    <p:sldId id="369" r:id="rId42"/>
    <p:sldId id="368" r:id="rId43"/>
    <p:sldId id="362" r:id="rId44"/>
    <p:sldId id="345" r:id="rId45"/>
    <p:sldId id="364" r:id="rId46"/>
    <p:sldId id="321" r:id="rId47"/>
    <p:sldId id="313" r:id="rId48"/>
    <p:sldId id="322" r:id="rId49"/>
    <p:sldId id="342" r:id="rId50"/>
    <p:sldId id="324" r:id="rId51"/>
    <p:sldId id="329" r:id="rId52"/>
    <p:sldId id="332" r:id="rId53"/>
    <p:sldId id="336" r:id="rId54"/>
    <p:sldId id="333" r:id="rId55"/>
    <p:sldId id="334" r:id="rId56"/>
    <p:sldId id="344" r:id="rId57"/>
    <p:sldId id="366" r:id="rId58"/>
    <p:sldId id="360" r:id="rId59"/>
    <p:sldId id="351" r:id="rId60"/>
    <p:sldId id="352" r:id="rId61"/>
    <p:sldId id="371" r:id="rId62"/>
    <p:sldId id="350" r:id="rId63"/>
    <p:sldId id="358" r:id="rId64"/>
    <p:sldId id="359" r:id="rId65"/>
    <p:sldId id="357" r:id="rId66"/>
    <p:sldId id="361" r:id="rId67"/>
    <p:sldId id="370" r:id="rId68"/>
    <p:sldId id="372" r:id="rId69"/>
    <p:sldId id="374" r:id="rId70"/>
    <p:sldId id="375" r:id="rId71"/>
    <p:sldId id="33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92D050"/>
    <a:srgbClr val="0000FF"/>
    <a:srgbClr val="AAF2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5"/>
    <p:restoredTop sz="85314"/>
  </p:normalViewPr>
  <p:slideViewPr>
    <p:cSldViewPr snapToGrid="0" snapToObjects="1" showGuides="1">
      <p:cViewPr>
        <p:scale>
          <a:sx n="105" d="100"/>
          <a:sy n="105" d="100"/>
        </p:scale>
        <p:origin x="496" y="-360"/>
      </p:cViewPr>
      <p:guideLst>
        <p:guide orient="horz" pos="234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2A265-EE8F-AF4B-A47C-13077D5C5D5B}" type="datetimeFigureOut">
              <a:rPr lang="en-US" smtClean="0"/>
              <a:t>1/15/18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D72E2-57C2-224F-8C56-46D095273E20}" type="slidenum">
              <a:rPr lang="en-US" smtClean="0"/>
              <a:t>‹#›</a:t>
            </a:fld>
            <a:endParaRPr lang="en-US"/>
          </a:p>
        </p:txBody>
      </p:sp>
    </p:spTree>
    <p:extLst>
      <p:ext uri="{BB962C8B-B14F-4D97-AF65-F5344CB8AC3E}">
        <p14:creationId xmlns:p14="http://schemas.microsoft.com/office/powerpoint/2010/main" val="110852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Here’s everything I know about Q crypto</a:t>
            </a:r>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2</a:t>
            </a:fld>
            <a:endParaRPr lang="en-US"/>
          </a:p>
        </p:txBody>
      </p:sp>
    </p:spTree>
    <p:extLst>
      <p:ext uri="{BB962C8B-B14F-4D97-AF65-F5344CB8AC3E}">
        <p14:creationId xmlns:p14="http://schemas.microsoft.com/office/powerpoint/2010/main" val="152827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36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521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smtClean="0"/>
              <a:t>add link to BB84</a:t>
            </a:r>
            <a:endParaRPr lang="en-US"/>
          </a:p>
        </p:txBody>
      </p:sp>
    </p:spTree>
    <p:extLst>
      <p:ext uri="{BB962C8B-B14F-4D97-AF65-F5344CB8AC3E}">
        <p14:creationId xmlns:p14="http://schemas.microsoft.com/office/powerpoint/2010/main" val="711560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smtClean="0"/>
              <a:t>add link to BB84</a:t>
            </a:r>
            <a:endParaRPr lang="en-US"/>
          </a:p>
        </p:txBody>
      </p:sp>
    </p:spTree>
    <p:extLst>
      <p:ext uri="{BB962C8B-B14F-4D97-AF65-F5344CB8AC3E}">
        <p14:creationId xmlns:p14="http://schemas.microsoft.com/office/powerpoint/2010/main" val="42033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37</a:t>
            </a:fld>
            <a:endParaRPr lang="en-US"/>
          </a:p>
        </p:txBody>
      </p:sp>
    </p:spTree>
    <p:extLst>
      <p:ext uri="{BB962C8B-B14F-4D97-AF65-F5344CB8AC3E}">
        <p14:creationId xmlns:p14="http://schemas.microsoft.com/office/powerpoint/2010/main" val="118434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435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3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Going back to the original paper on quantum bit commitment [BCJL93], we note that a subtlety in the definition of the binding property is the origin of the false claim of security: while it is true that the protocol is such that Alice is unable to simultaneously hold messages that would unveil a commitment to b=0 and as b=1 (and thus, to be able to choose to open b=0 and b=1), this is insufficient to prove security, since in fact Alice is able to delay her choice of commitment until the very end of the protocol—at which point she can choose to open as either b = 0 or b = 1 (but not necessarily both at the same time!). </a:t>
            </a:r>
            <a:endParaRPr lang="en-US" smtClean="0"/>
          </a:p>
          <a:p>
            <a:endParaRPr lang="en-US"/>
          </a:p>
        </p:txBody>
      </p:sp>
    </p:spTree>
    <p:extLst>
      <p:ext uri="{BB962C8B-B14F-4D97-AF65-F5344CB8AC3E}">
        <p14:creationId xmlns:p14="http://schemas.microsoft.com/office/powerpoint/2010/main" val="593140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4178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97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Why did they invite me?</a:t>
            </a:r>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3</a:t>
            </a:fld>
            <a:endParaRPr lang="en-US"/>
          </a:p>
        </p:txBody>
      </p:sp>
    </p:spTree>
    <p:extLst>
      <p:ext uri="{BB962C8B-B14F-4D97-AF65-F5344CB8AC3E}">
        <p14:creationId xmlns:p14="http://schemas.microsoft.com/office/powerpoint/2010/main" val="37657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848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783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44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8339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5223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56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92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63</a:t>
            </a:fld>
            <a:endParaRPr lang="en-US"/>
          </a:p>
        </p:txBody>
      </p:sp>
    </p:spTree>
    <p:extLst>
      <p:ext uri="{BB962C8B-B14F-4D97-AF65-F5344CB8AC3E}">
        <p14:creationId xmlns:p14="http://schemas.microsoft.com/office/powerpoint/2010/main" val="1269815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64</a:t>
            </a:fld>
            <a:endParaRPr lang="en-US"/>
          </a:p>
        </p:txBody>
      </p:sp>
    </p:spTree>
    <p:extLst>
      <p:ext uri="{BB962C8B-B14F-4D97-AF65-F5344CB8AC3E}">
        <p14:creationId xmlns:p14="http://schemas.microsoft.com/office/powerpoint/2010/main" val="115859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4</a:t>
            </a:fld>
            <a:endParaRPr lang="en-US"/>
          </a:p>
        </p:txBody>
      </p:sp>
    </p:spTree>
    <p:extLst>
      <p:ext uri="{BB962C8B-B14F-4D97-AF65-F5344CB8AC3E}">
        <p14:creationId xmlns:p14="http://schemas.microsoft.com/office/powerpoint/2010/main" val="38465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Started from an</a:t>
            </a:r>
            <a:r>
              <a:rPr lang="en-US" baseline="0" smtClean="0"/>
              <a:t> 10-year old </a:t>
            </a:r>
            <a:r>
              <a:rPr lang="en-US" baseline="0" err="1" smtClean="0"/>
              <a:t>mindmap</a:t>
            </a:r>
            <a:r>
              <a:rPr lang="en-US" baseline="0" smtClean="0"/>
              <a:t> from 2008, right after my PhD. Added new things, more tools</a:t>
            </a:r>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5</a:t>
            </a:fld>
            <a:endParaRPr lang="en-US"/>
          </a:p>
        </p:txBody>
      </p:sp>
    </p:spTree>
    <p:extLst>
      <p:ext uri="{BB962C8B-B14F-4D97-AF65-F5344CB8AC3E}">
        <p14:creationId xmlns:p14="http://schemas.microsoft.com/office/powerpoint/2010/main" val="102595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6</a:t>
            </a:fld>
            <a:endParaRPr lang="en-US"/>
          </a:p>
        </p:txBody>
      </p:sp>
    </p:spTree>
    <p:extLst>
      <p:ext uri="{BB962C8B-B14F-4D97-AF65-F5344CB8AC3E}">
        <p14:creationId xmlns:p14="http://schemas.microsoft.com/office/powerpoint/2010/main" val="104782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189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smtClean="0"/>
              <a:t>information </a:t>
            </a:r>
            <a:r>
              <a:rPr lang="en-US" err="1" smtClean="0"/>
              <a:t>vs</a:t>
            </a:r>
            <a:r>
              <a:rPr lang="en-US" smtClean="0"/>
              <a:t> disturbance trade-off</a:t>
            </a:r>
            <a:endParaRPr lang="en-US"/>
          </a:p>
        </p:txBody>
      </p:sp>
    </p:spTree>
    <p:extLst>
      <p:ext uri="{BB962C8B-B14F-4D97-AF65-F5344CB8AC3E}">
        <p14:creationId xmlns:p14="http://schemas.microsoft.com/office/powerpoint/2010/main" val="126109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smtClean="0"/>
              <a:t>add link to BB84</a:t>
            </a:r>
            <a:endParaRPr lang="en-US"/>
          </a:p>
        </p:txBody>
      </p:sp>
    </p:spTree>
    <p:extLst>
      <p:ext uri="{BB962C8B-B14F-4D97-AF65-F5344CB8AC3E}">
        <p14:creationId xmlns:p14="http://schemas.microsoft.com/office/powerpoint/2010/main" val="82537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027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FB926-A42C-4643-B444-CB24CE5B4C0E}" type="datetimeFigureOut">
              <a:rPr lang="en-US" smtClean="0"/>
              <a:t>1/15/18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07633" y="0"/>
            <a:ext cx="10972800" cy="763793"/>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5"/>
            <a:ext cx="53848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5"/>
            <a:ext cx="53848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41763"/>
            <a:ext cx="53848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41763"/>
            <a:ext cx="53848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837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753303"/>
          </a:xfrm>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1097280" y="860806"/>
            <a:ext cx="10058400" cy="49177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4FB926-A42C-4643-B444-CB24CE5B4C0E}"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4FB926-A42C-4643-B444-CB24CE5B4C0E}"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4FB926-A42C-4643-B444-CB24CE5B4C0E}" type="datetimeFigureOut">
              <a:rPr lang="en-US" smtClean="0"/>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4FB926-A42C-4643-B444-CB24CE5B4C0E}" type="datetimeFigureOut">
              <a:rPr lang="en-US" smtClean="0"/>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4FB926-A42C-4643-B444-CB24CE5B4C0E}" type="datetimeFigureOut">
              <a:rPr lang="en-US" smtClean="0"/>
              <a:t>1/15/18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4FB926-A42C-4643-B444-CB24CE5B4C0E}" type="datetimeFigureOut">
              <a:rPr lang="en-US" smtClean="0"/>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extLst>
      <p:ext uri="{BB962C8B-B14F-4D97-AF65-F5344CB8AC3E}">
        <p14:creationId xmlns:p14="http://schemas.microsoft.com/office/powerpoint/2010/main" val="129237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4FB926-A42C-4643-B444-CB24CE5B4C0E}" type="datetimeFigureOut">
              <a:rPr lang="en-US" smtClean="0"/>
              <a:t>1/15/18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0"/>
            <a:ext cx="10058400" cy="753303"/>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882430"/>
            <a:ext cx="10058400" cy="4917734"/>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4FB926-A42C-4643-B444-CB24CE5B4C0E}" type="datetimeFigureOut">
              <a:rPr lang="en-US" smtClean="0"/>
              <a:t>1/15/18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B9C781-4B8F-1846-8DE8-689CA53543D3}" type="slidenum">
              <a:rPr lang="en-US" smtClean="0"/>
              <a:t>‹#›</a:t>
            </a:fld>
            <a:endParaRPr lang="en-US"/>
          </a:p>
        </p:txBody>
      </p:sp>
      <p:cxnSp>
        <p:nvCxnSpPr>
          <p:cNvPr id="10" name="Straight Connector 9"/>
          <p:cNvCxnSpPr/>
          <p:nvPr/>
        </p:nvCxnSpPr>
        <p:spPr>
          <a:xfrm flipV="1">
            <a:off x="1097280" y="745889"/>
            <a:ext cx="10058400" cy="765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53224"/>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91" r:id="rId8"/>
    <p:sldLayoutId id="2147484786" r:id="rId9"/>
    <p:sldLayoutId id="2147484787" r:id="rId10"/>
    <p:sldLayoutId id="2147484788" r:id="rId11"/>
    <p:sldLayoutId id="2147484789" r:id="rId12"/>
    <p:sldLayoutId id="214748479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hyperlink" Target="http://www.qusoft.org/" TargetMode="External"/><Relationship Id="rId6" Type="http://schemas.openxmlformats.org/officeDocument/2006/relationships/image" Target="../media/image4.png"/><Relationship Id="rId7" Type="http://schemas.openxmlformats.org/officeDocument/2006/relationships/hyperlink" Target="https://homepages.cwi.nl/~schaffne"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dx.doi.org/10.1016/j.tcs.2014.05.025" TargetMode="External"/><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6.wmf"/><Relationship Id="rId6"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6.wmf"/><Relationship Id="rId6" Type="http://schemas.openxmlformats.org/officeDocument/2006/relationships/image" Target="../media/image18.png"/><Relationship Id="rId7" Type="http://schemas.openxmlformats.org/officeDocument/2006/relationships/image" Target="../media/image15.jpeg"/><Relationship Id="rId8"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0.png"/><Relationship Id="rId9" Type="http://schemas.openxmlformats.org/officeDocument/2006/relationships/image" Target="../media/image23.png"/><Relationship Id="rId10"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www.vad1.com/" TargetMode="External"/><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dx.doi.org/10.1016/j.tcs.2014.05.025" TargetMode="External"/><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1711.02276" TargetMode="External"/><Relationship Id="rId4" Type="http://schemas.openxmlformats.org/officeDocument/2006/relationships/hyperlink" Target="http://dx.doi.org/10.1016/j.tcs.2014.05.025" TargetMode="External"/><Relationship Id="rId5" Type="http://schemas.openxmlformats.org/officeDocument/2006/relationships/image" Target="../media/image28.emf"/><Relationship Id="rId6" Type="http://schemas.openxmlformats.org/officeDocument/2006/relationships/image" Target="../media/image30.png"/><Relationship Id="rId7" Type="http://schemas.openxmlformats.org/officeDocument/2006/relationships/image" Target="../media/image9.em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hyperlink" Target="http://arxiv.org/abs/1602.0144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1" Type="http://schemas.openxmlformats.org/officeDocument/2006/relationships/image" Target="../media/image1000.png"/><Relationship Id="rId12" Type="http://schemas.openxmlformats.org/officeDocument/2006/relationships/image" Target="../media/image1200.png"/><Relationship Id="rId13" Type="http://schemas.openxmlformats.org/officeDocument/2006/relationships/image" Target="../media/image35.png"/><Relationship Id="rId1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511.png"/><Relationship Id="rId3" Type="http://schemas.openxmlformats.org/officeDocument/2006/relationships/image" Target="../media/image16.w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4.PNG"/><Relationship Id="rId7" Type="http://schemas.openxmlformats.org/officeDocument/2006/relationships/image" Target="../media/image1010.png"/><Relationship Id="rId8" Type="http://schemas.openxmlformats.org/officeDocument/2006/relationships/image" Target="../media/image1100.png"/><Relationship Id="rId9" Type="http://schemas.openxmlformats.org/officeDocument/2006/relationships/image" Target="../media/image20.png"/><Relationship Id="rId10" Type="http://schemas.openxmlformats.org/officeDocument/2006/relationships/image" Target="../media/image1300.png"/></Relationships>
</file>

<file path=ppt/slides/_rels/slide21.xml.rels><?xml version="1.0" encoding="UTF-8" standalone="yes"?>
<Relationships xmlns="http://schemas.openxmlformats.org/package/2006/relationships"><Relationship Id="rId11" Type="http://schemas.openxmlformats.org/officeDocument/2006/relationships/image" Target="../media/image1200.png"/><Relationship Id="rId12" Type="http://schemas.openxmlformats.org/officeDocument/2006/relationships/image" Target="../media/image171.PNG"/><Relationship Id="rId13" Type="http://schemas.openxmlformats.org/officeDocument/2006/relationships/image" Target="../media/image16.wmf"/><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34.PNG"/><Relationship Id="rId17" Type="http://schemas.openxmlformats.org/officeDocument/2006/relationships/image" Target="../media/image20.png"/><Relationship Id="rId18" Type="http://schemas.openxmlformats.org/officeDocument/2006/relationships/image" Target="../media/image150.png"/><Relationship Id="rId1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010.png"/><Relationship Id="rId7" Type="http://schemas.openxmlformats.org/officeDocument/2006/relationships/image" Target="../media/image1100.png"/><Relationship Id="rId9" Type="http://schemas.openxmlformats.org/officeDocument/2006/relationships/image" Target="../media/image1300.png"/><Relationship Id="rId10" Type="http://schemas.openxmlformats.org/officeDocument/2006/relationships/image" Target="../media/image1000.png"/></Relationships>
</file>

<file path=ppt/slides/_rels/slide22.xml.rels><?xml version="1.0" encoding="UTF-8" standalone="yes"?>
<Relationships xmlns="http://schemas.openxmlformats.org/package/2006/relationships"><Relationship Id="rId11" Type="http://schemas.openxmlformats.org/officeDocument/2006/relationships/image" Target="../media/image1000.png"/><Relationship Id="rId12" Type="http://schemas.openxmlformats.org/officeDocument/2006/relationships/image" Target="../media/image1200.png"/><Relationship Id="rId18"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0.png"/><Relationship Id="rId3" Type="http://schemas.openxmlformats.org/officeDocument/2006/relationships/image" Target="../media/image16.w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4.PNG"/><Relationship Id="rId7" Type="http://schemas.openxmlformats.org/officeDocument/2006/relationships/image" Target="../media/image1010.png"/><Relationship Id="rId8" Type="http://schemas.openxmlformats.org/officeDocument/2006/relationships/image" Target="../media/image1100.png"/><Relationship Id="rId9" Type="http://schemas.openxmlformats.org/officeDocument/2006/relationships/image" Target="../media/image20.png"/><Relationship Id="rId10" Type="http://schemas.openxmlformats.org/officeDocument/2006/relationships/image" Target="../media/image1300.png"/></Relationships>
</file>

<file path=ppt/slides/_rels/slide23.xml.rels><?xml version="1.0" encoding="UTF-8" standalone="yes"?>
<Relationships xmlns="http://schemas.openxmlformats.org/package/2006/relationships"><Relationship Id="rId11" Type="http://schemas.openxmlformats.org/officeDocument/2006/relationships/image" Target="../media/image1200.png"/><Relationship Id="rId12" Type="http://schemas.openxmlformats.org/officeDocument/2006/relationships/image" Target="../media/image36.emf"/><Relationship Id="rId13" Type="http://schemas.openxmlformats.org/officeDocument/2006/relationships/image" Target="../media/image37.jpg"/><Relationship Id="rId1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6.wmf"/><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34.PNG"/><Relationship Id="rId6" Type="http://schemas.openxmlformats.org/officeDocument/2006/relationships/image" Target="../media/image1010.png"/><Relationship Id="rId7" Type="http://schemas.openxmlformats.org/officeDocument/2006/relationships/image" Target="../media/image1100.png"/><Relationship Id="rId8" Type="http://schemas.openxmlformats.org/officeDocument/2006/relationships/image" Target="../media/image20.png"/><Relationship Id="rId9" Type="http://schemas.openxmlformats.org/officeDocument/2006/relationships/image" Target="../media/image1300.png"/><Relationship Id="rId10" Type="http://schemas.openxmlformats.org/officeDocument/2006/relationships/image" Target="../media/image1000.png"/></Relationships>
</file>

<file path=ppt/slides/_rels/slide24.xml.rels><?xml version="1.0" encoding="UTF-8" standalone="yes"?>
<Relationships xmlns="http://schemas.openxmlformats.org/package/2006/relationships"><Relationship Id="rId11" Type="http://schemas.openxmlformats.org/officeDocument/2006/relationships/image" Target="../media/image250.png"/><Relationship Id="rId12" Type="http://schemas.openxmlformats.org/officeDocument/2006/relationships/image" Target="../media/image40.png"/><Relationship Id="rId14" Type="http://schemas.openxmlformats.org/officeDocument/2006/relationships/image" Target="../media/image260.png"/><Relationship Id="rId15" Type="http://schemas.openxmlformats.org/officeDocument/2006/relationships/image" Target="../media/image271.png"/><Relationship Id="rId16" Type="http://schemas.openxmlformats.org/officeDocument/2006/relationships/image" Target="../media/image281.png"/><Relationship Id="rId17"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17.png"/><Relationship Id="rId4" Type="http://schemas.openxmlformats.org/officeDocument/2006/relationships/image" Target="../media/image582.png"/><Relationship Id="rId5" Type="http://schemas.openxmlformats.org/officeDocument/2006/relationships/image" Target="../media/image170.png"/><Relationship Id="rId6" Type="http://schemas.openxmlformats.org/officeDocument/2006/relationships/image" Target="../media/image210.png"/><Relationship Id="rId7" Type="http://schemas.openxmlformats.org/officeDocument/2006/relationships/image" Target="../media/image38.png"/><Relationship Id="rId8" Type="http://schemas.openxmlformats.org/officeDocument/2006/relationships/image" Target="../media/image220.png"/><Relationship Id="rId9" Type="http://schemas.openxmlformats.org/officeDocument/2006/relationships/image" Target="../media/image39.png"/><Relationship Id="rId10" Type="http://schemas.openxmlformats.org/officeDocument/2006/relationships/image" Target="../media/image240.png"/></Relationships>
</file>

<file path=ppt/slides/_rels/slide25.xml.rels><?xml version="1.0" encoding="UTF-8" standalone="yes"?>
<Relationships xmlns="http://schemas.openxmlformats.org/package/2006/relationships"><Relationship Id="rId11" Type="http://schemas.openxmlformats.org/officeDocument/2006/relationships/image" Target="../media/image340.png"/><Relationship Id="rId12" Type="http://schemas.openxmlformats.org/officeDocument/2006/relationships/image" Target="../media/image360.png"/><Relationship Id="rId13" Type="http://schemas.openxmlformats.org/officeDocument/2006/relationships/image" Target="../media/image370.png"/><Relationship Id="rId14" Type="http://schemas.openxmlformats.org/officeDocument/2006/relationships/image" Target="../media/image18.png"/><Relationship Id="rId15" Type="http://schemas.openxmlformats.org/officeDocument/2006/relationships/image" Target="../media/image350.png"/><Relationship Id="rId16" Type="http://schemas.openxmlformats.org/officeDocument/2006/relationships/image" Target="../media/image41.png"/><Relationship Id="rId1" Type="http://schemas.openxmlformats.org/officeDocument/2006/relationships/slideLayout" Target="../slideLayouts/slideLayout2.xml"/><Relationship Id="rId3" Type="http://schemas.openxmlformats.org/officeDocument/2006/relationships/image" Target="../media/image270.png"/><Relationship Id="rId4" Type="http://schemas.openxmlformats.org/officeDocument/2006/relationships/image" Target="../media/image290.png"/><Relationship Id="rId7" Type="http://schemas.openxmlformats.org/officeDocument/2006/relationships/image" Target="../media/image310.png"/><Relationship Id="rId8" Type="http://schemas.openxmlformats.org/officeDocument/2006/relationships/image" Target="../media/image300.png"/><Relationship Id="rId9" Type="http://schemas.openxmlformats.org/officeDocument/2006/relationships/image" Target="../media/image320.png"/><Relationship Id="rId10" Type="http://schemas.openxmlformats.org/officeDocument/2006/relationships/image" Target="../media/image3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image" Target="../media/image420.png"/><Relationship Id="rId13" Type="http://schemas.openxmlformats.org/officeDocument/2006/relationships/image" Target="../media/image430.png"/><Relationship Id="rId14" Type="http://schemas.openxmlformats.org/officeDocument/2006/relationships/image" Target="../media/image440.png"/><Relationship Id="rId15" Type="http://schemas.openxmlformats.org/officeDocument/2006/relationships/image" Target="../media/image450.png"/><Relationship Id="rId16" Type="http://schemas.openxmlformats.org/officeDocument/2006/relationships/image" Target="../media/image42.png"/><Relationship Id="rId17" Type="http://schemas.openxmlformats.org/officeDocument/2006/relationships/image" Target="../media/image470.png"/><Relationship Id="rId18"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17.png"/><Relationship Id="rId4" Type="http://schemas.openxmlformats.org/officeDocument/2006/relationships/image" Target="../media/image390.png"/><Relationship Id="rId5" Type="http://schemas.openxmlformats.org/officeDocument/2006/relationships/image" Target="../media/image400.png"/><Relationship Id="rId6" Type="http://schemas.openxmlformats.org/officeDocument/2006/relationships/image" Target="../media/image411.png"/><Relationship Id="rId8" Type="http://schemas.openxmlformats.org/officeDocument/2006/relationships/image" Target="../media/image410.png"/><Relationship Id="rId9" Type="http://schemas.openxmlformats.org/officeDocument/2006/relationships/image" Target="../media/image18.png"/><Relationship Id="rId10" Type="http://schemas.openxmlformats.org/officeDocument/2006/relationships/image" Target="../media/image220.png"/></Relationships>
</file>

<file path=ppt/slides/_rels/slide28.xml.rels><?xml version="1.0" encoding="UTF-8" standalone="yes"?>
<Relationships xmlns="http://schemas.openxmlformats.org/package/2006/relationships"><Relationship Id="rId12" Type="http://schemas.openxmlformats.org/officeDocument/2006/relationships/image" Target="../media/image510.png"/><Relationship Id="rId13" Type="http://schemas.openxmlformats.org/officeDocument/2006/relationships/image" Target="../media/image520.png"/><Relationship Id="rId14" Type="http://schemas.openxmlformats.org/officeDocument/2006/relationships/image" Target="../media/image530.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480.png"/><Relationship Id="rId4" Type="http://schemas.openxmlformats.org/officeDocument/2006/relationships/image" Target="../media/image280.png"/><Relationship Id="rId5" Type="http://schemas.openxmlformats.org/officeDocument/2006/relationships/image" Target="../media/image41.png"/><Relationship Id="rId6" Type="http://schemas.openxmlformats.org/officeDocument/2006/relationships/image" Target="../media/image491.png"/><Relationship Id="rId7" Type="http://schemas.openxmlformats.org/officeDocument/2006/relationships/image" Target="../media/image310.png"/><Relationship Id="rId8" Type="http://schemas.openxmlformats.org/officeDocument/2006/relationships/image" Target="../media/image490.png"/><Relationship Id="rId9" Type="http://schemas.openxmlformats.org/officeDocument/2006/relationships/image" Target="../media/image500.png"/><Relationship Id="rId10" Type="http://schemas.openxmlformats.org/officeDocument/2006/relationships/image" Target="../media/image512.png"/></Relationships>
</file>

<file path=ppt/slides/_rels/slide29.xml.rels><?xml version="1.0" encoding="UTF-8" standalone="yes"?>
<Relationships xmlns="http://schemas.openxmlformats.org/package/2006/relationships"><Relationship Id="rId12" Type="http://schemas.openxmlformats.org/officeDocument/2006/relationships/image" Target="../media/image550.png"/><Relationship Id="rId13" Type="http://schemas.openxmlformats.org/officeDocument/2006/relationships/image" Target="../media/image560.png"/><Relationship Id="rId14" Type="http://schemas.openxmlformats.org/officeDocument/2006/relationships/image" Target="../media/image570.png"/><Relationship Id="rId15" Type="http://schemas.openxmlformats.org/officeDocument/2006/relationships/image" Target="../media/image500.png"/><Relationship Id="rId16" Type="http://schemas.openxmlformats.org/officeDocument/2006/relationships/image" Target="../media/image581.png"/><Relationship Id="rId17" Type="http://schemas.openxmlformats.org/officeDocument/2006/relationships/image" Target="../media/image860.png"/><Relationship Id="rId18" Type="http://schemas.openxmlformats.org/officeDocument/2006/relationships/image" Target="../media/image41.png"/><Relationship Id="rId19" Type="http://schemas.openxmlformats.org/officeDocument/2006/relationships/image" Target="../media/image530.png"/><Relationship Id="rId1" Type="http://schemas.openxmlformats.org/officeDocument/2006/relationships/slideLayout" Target="../slideLayouts/slideLayout2.xml"/><Relationship Id="rId2" Type="http://schemas.openxmlformats.org/officeDocument/2006/relationships/image" Target="../media/image18.png"/><Relationship Id="rId4" Type="http://schemas.openxmlformats.org/officeDocument/2006/relationships/image" Target="../media/image280.png"/><Relationship Id="rId6" Type="http://schemas.openxmlformats.org/officeDocument/2006/relationships/image" Target="../media/image540.PNG"/><Relationship Id="rId7" Type="http://schemas.openxmlformats.org/officeDocument/2006/relationships/image" Target="../media/image310.png"/><Relationship Id="rId8" Type="http://schemas.openxmlformats.org/officeDocument/2006/relationships/image" Target="../media/image490.png"/><Relationship Id="rId9" Type="http://schemas.openxmlformats.org/officeDocument/2006/relationships/image" Target="../media/image3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arxiv.org/abs/1510.06120" TargetMode="External"/><Relationship Id="rId5" Type="http://schemas.openxmlformats.org/officeDocument/2006/relationships/hyperlink" Target="http://dx.doi.org/10.1007/s10623-015-0157-4"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2" Type="http://schemas.openxmlformats.org/officeDocument/2006/relationships/image" Target="../media/image620.png"/><Relationship Id="rId13" Type="http://schemas.openxmlformats.org/officeDocument/2006/relationships/image" Target="../media/image600.png"/><Relationship Id="rId14" Type="http://schemas.openxmlformats.org/officeDocument/2006/relationships/image" Target="../media/image610.png"/><Relationship Id="rId15" Type="http://schemas.openxmlformats.org/officeDocument/2006/relationships/image" Target="../media/image630.png"/><Relationship Id="rId16" Type="http://schemas.openxmlformats.org/officeDocument/2006/relationships/image" Target="../media/image640.png"/><Relationship Id="rId17" Type="http://schemas.openxmlformats.org/officeDocument/2006/relationships/image" Target="../media/image460.png"/><Relationship Id="rId18" Type="http://schemas.openxmlformats.org/officeDocument/2006/relationships/image" Target="../media/image660.png"/><Relationship Id="rId19" Type="http://schemas.openxmlformats.org/officeDocument/2006/relationships/image" Target="../media/image670.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590.png"/><Relationship Id="rId4" Type="http://schemas.openxmlformats.org/officeDocument/2006/relationships/image" Target="../media/image280.png"/><Relationship Id="rId5" Type="http://schemas.openxmlformats.org/officeDocument/2006/relationships/image" Target="../media/image41.png"/><Relationship Id="rId6" Type="http://schemas.openxmlformats.org/officeDocument/2006/relationships/image" Target="../media/image540.PNG"/><Relationship Id="rId7" Type="http://schemas.openxmlformats.org/officeDocument/2006/relationships/image" Target="../media/image310.png"/><Relationship Id="rId8" Type="http://schemas.openxmlformats.org/officeDocument/2006/relationships/image" Target="../media/image580.png"/><Relationship Id="rId9" Type="http://schemas.openxmlformats.org/officeDocument/2006/relationships/image" Target="../media/image530.png"/><Relationship Id="rId10" Type="http://schemas.openxmlformats.org/officeDocument/2006/relationships/image" Target="../media/image5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6.wm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4" Type="http://schemas.openxmlformats.org/officeDocument/2006/relationships/image" Target="../media/image710.png"/><Relationship Id="rId5" Type="http://schemas.openxmlformats.org/officeDocument/2006/relationships/image" Target="../media/image720.png"/><Relationship Id="rId10" Type="http://schemas.openxmlformats.org/officeDocument/2006/relationships/image" Target="../media/image750.png"/><Relationship Id="rId8" Type="http://schemas.openxmlformats.org/officeDocument/2006/relationships/image" Target="../media/image730.png"/><Relationship Id="rId12" Type="http://schemas.openxmlformats.org/officeDocument/2006/relationships/image" Target="../media/image870.png"/><Relationship Id="rId13" Type="http://schemas.openxmlformats.org/officeDocument/2006/relationships/image" Target="../media/image37.jpg"/><Relationship Id="rId14" Type="http://schemas.openxmlformats.org/officeDocument/2006/relationships/image" Target="../media/image16.wmf"/><Relationship Id="rId9" Type="http://schemas.openxmlformats.org/officeDocument/2006/relationships/image" Target="../media/image740.png"/><Relationship Id="rId11" Type="http://schemas.openxmlformats.org/officeDocument/2006/relationships/image" Target="../media/image760.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770.png"/><Relationship Id="rId4" Type="http://schemas.openxmlformats.org/officeDocument/2006/relationships/image" Target="../media/image44.png"/><Relationship Id="rId5" Type="http://schemas.openxmlformats.org/officeDocument/2006/relationships/image" Target="../media/image780.png"/><Relationship Id="rId6" Type="http://schemas.openxmlformats.org/officeDocument/2006/relationships/image" Target="../media/image16.wm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4.png"/><Relationship Id="rId5" Type="http://schemas.openxmlformats.org/officeDocument/2006/relationships/image" Target="../media/image810.png"/><Relationship Id="rId6" Type="http://schemas.openxmlformats.org/officeDocument/2006/relationships/image" Target="../media/image820.png"/><Relationship Id="rId7" Type="http://schemas.openxmlformats.org/officeDocument/2006/relationships/image" Target="../media/image830.png"/><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github.com/cschaffner/QCryptoMindmap" TargetMode="External"/><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2017.qcrypt.net/qcrypt-charter/" TargetMode="External"/><Relationship Id="rId4" Type="http://schemas.openxmlformats.org/officeDocument/2006/relationships/hyperlink" Target="http://2017.qcrypt.net/wp-content/uploads/2017/09/qc2017_bus.pdf" TargetMode="External"/><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hyperlink" Target="https://eprint.iacr.org/2013/606"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hyperlink" Target="https://www.youtube.com/watch?v=kaS7OFAm-6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https://csrc.nist.gov/Projects/Post-Quantum-Cryptography" TargetMode="External"/><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9" Type="http://schemas.openxmlformats.org/officeDocument/2006/relationships/image" Target="../media/image52.png"/><Relationship Id="rId20" Type="http://schemas.openxmlformats.org/officeDocument/2006/relationships/image" Target="../media/image380.png"/><Relationship Id="rId21" Type="http://schemas.openxmlformats.org/officeDocument/2006/relationships/image" Target="../media/image391.png"/><Relationship Id="rId22" Type="http://schemas.openxmlformats.org/officeDocument/2006/relationships/image" Target="../media/image401.png"/><Relationship Id="rId23" Type="http://schemas.openxmlformats.org/officeDocument/2006/relationships/image" Target="../media/image412.png"/><Relationship Id="rId24" Type="http://schemas.openxmlformats.org/officeDocument/2006/relationships/image" Target="../media/image492.png"/><Relationship Id="rId25" Type="http://schemas.openxmlformats.org/officeDocument/2006/relationships/image" Target="../media/image501.png"/><Relationship Id="rId26" Type="http://schemas.openxmlformats.org/officeDocument/2006/relationships/image" Target="../media/image513.png"/><Relationship Id="rId27" Type="http://schemas.openxmlformats.org/officeDocument/2006/relationships/image" Target="../media/image521.png"/><Relationship Id="rId10" Type="http://schemas.openxmlformats.org/officeDocument/2006/relationships/image" Target="../media/image53.emf"/><Relationship Id="rId11" Type="http://schemas.openxmlformats.org/officeDocument/2006/relationships/image" Target="../media/image54.wmf"/><Relationship Id="rId12" Type="http://schemas.openxmlformats.org/officeDocument/2006/relationships/image" Target="../media/image55.wmf"/><Relationship Id="rId13" Type="http://schemas.openxmlformats.org/officeDocument/2006/relationships/image" Target="../media/image431.png"/><Relationship Id="rId14" Type="http://schemas.openxmlformats.org/officeDocument/2006/relationships/image" Target="../media/image441.png"/><Relationship Id="rId15" Type="http://schemas.openxmlformats.org/officeDocument/2006/relationships/image" Target="../media/image451.PNG"/><Relationship Id="rId16" Type="http://schemas.openxmlformats.org/officeDocument/2006/relationships/image" Target="../media/image461.png"/><Relationship Id="rId17" Type="http://schemas.openxmlformats.org/officeDocument/2006/relationships/image" Target="../media/image471.png"/><Relationship Id="rId18" Type="http://schemas.openxmlformats.org/officeDocument/2006/relationships/image" Target="../media/image361.png"/><Relationship Id="rId19" Type="http://schemas.openxmlformats.org/officeDocument/2006/relationships/image" Target="../media/image481.png"/><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02.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272.png"/></Relationships>
</file>

<file path=ppt/slides/_rels/slide47.xml.rels><?xml version="1.0" encoding="UTF-8" standalone="yes"?>
<Relationships xmlns="http://schemas.openxmlformats.org/package/2006/relationships"><Relationship Id="rId3" Type="http://schemas.openxmlformats.org/officeDocument/2006/relationships/image" Target="../media/image421.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3.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17.png"/><Relationship Id="rId6"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611.png"/><Relationship Id="rId5" Type="http://schemas.openxmlformats.org/officeDocument/2006/relationships/image" Target="../media/image54.wmf"/><Relationship Id="rId6" Type="http://schemas.openxmlformats.org/officeDocument/2006/relationships/image" Target="../media/image55.wmf"/><Relationship Id="rId7" Type="http://schemas.openxmlformats.org/officeDocument/2006/relationships/image" Target="../media/image53.emf"/><Relationship Id="rId8"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9" Type="http://schemas.openxmlformats.org/officeDocument/2006/relationships/image" Target="../media/image74.png"/><Relationship Id="rId20" Type="http://schemas.openxmlformats.org/officeDocument/2006/relationships/image" Target="../media/image85.png"/><Relationship Id="rId21" Type="http://schemas.openxmlformats.org/officeDocument/2006/relationships/image" Target="../media/image86.png"/><Relationship Id="rId22" Type="http://schemas.openxmlformats.org/officeDocument/2006/relationships/image" Target="../media/image87.png"/><Relationship Id="rId23" Type="http://schemas.openxmlformats.org/officeDocument/2006/relationships/image" Target="../media/image88.png"/><Relationship Id="rId24" Type="http://schemas.openxmlformats.org/officeDocument/2006/relationships/image" Target="../media/image17.png"/><Relationship Id="rId25" Type="http://schemas.openxmlformats.org/officeDocument/2006/relationships/image" Target="../media/image20.png"/><Relationship Id="rId26" Type="http://schemas.openxmlformats.org/officeDocument/2006/relationships/image" Target="../media/image55.wmf"/><Relationship Id="rId27" Type="http://schemas.openxmlformats.org/officeDocument/2006/relationships/image" Target="../media/image89.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png"/><Relationship Id="rId17" Type="http://schemas.openxmlformats.org/officeDocument/2006/relationships/image" Target="../media/image82.png"/><Relationship Id="rId18" Type="http://schemas.openxmlformats.org/officeDocument/2006/relationships/image" Target="../media/image83.png"/><Relationship Id="rId19"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501.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57.emf"/></Relationships>
</file>

<file path=ppt/slides/_rels/slide51.xml.rels><?xml version="1.0" encoding="UTF-8" standalone="yes"?>
<Relationships xmlns="http://schemas.openxmlformats.org/package/2006/relationships"><Relationship Id="rId11" Type="http://schemas.openxmlformats.org/officeDocument/2006/relationships/image" Target="../media/image101.png"/><Relationship Id="rId12" Type="http://schemas.openxmlformats.org/officeDocument/2006/relationships/image" Target="../media/image102.png"/><Relationship Id="rId13" Type="http://schemas.openxmlformats.org/officeDocument/2006/relationships/image" Target="../media/image103.png"/><Relationship Id="rId14" Type="http://schemas.openxmlformats.org/officeDocument/2006/relationships/image" Target="../media/image70.png"/><Relationship Id="rId15" Type="http://schemas.openxmlformats.org/officeDocument/2006/relationships/image" Target="../media/image90.png"/><Relationship Id="rId16" Type="http://schemas.openxmlformats.org/officeDocument/2006/relationships/image" Target="../media/image91.png"/><Relationship Id="rId17"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16.wmf"/><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png"/></Relationships>
</file>

<file path=ppt/slides/_rels/slide52.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2.png"/><Relationship Id="rId16" Type="http://schemas.openxmlformats.org/officeDocument/2006/relationships/image" Target="../media/image103.png"/><Relationship Id="rId17"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0.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20.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16.wmf"/></Relationships>
</file>

<file path=ppt/slides/_rels/slide53.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104.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5.png"/><Relationship Id="rId16" Type="http://schemas.openxmlformats.org/officeDocument/2006/relationships/image" Target="../media/image103.png"/><Relationship Id="rId17" Type="http://schemas.openxmlformats.org/officeDocument/2006/relationships/image" Target="../media/image50.png"/><Relationship Id="rId18" Type="http://schemas.openxmlformats.org/officeDocument/2006/relationships/image" Target="../media/image106.png"/><Relationship Id="rId19"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17.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16.wmf"/></Relationships>
</file>

<file path=ppt/slides/_rels/slide54.xml.rels><?xml version="1.0" encoding="UTF-8" standalone="yes"?>
<Relationships xmlns="http://schemas.openxmlformats.org/package/2006/relationships"><Relationship Id="rId9" Type="http://schemas.openxmlformats.org/officeDocument/2006/relationships/image" Target="../media/image20.png"/><Relationship Id="rId20" Type="http://schemas.openxmlformats.org/officeDocument/2006/relationships/image" Target="../media/image55.wmf"/><Relationship Id="rId10" Type="http://schemas.openxmlformats.org/officeDocument/2006/relationships/image" Target="../media/image119.png"/><Relationship Id="rId11" Type="http://schemas.openxmlformats.org/officeDocument/2006/relationships/image" Target="../media/image97.png"/><Relationship Id="rId12" Type="http://schemas.openxmlformats.org/officeDocument/2006/relationships/image" Target="../media/image16.wmf"/><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00.png"/><Relationship Id="rId16" Type="http://schemas.openxmlformats.org/officeDocument/2006/relationships/image" Target="../media/image112.png"/><Relationship Id="rId17" Type="http://schemas.openxmlformats.org/officeDocument/2006/relationships/image" Target="../media/image122.png"/><Relationship Id="rId18" Type="http://schemas.openxmlformats.org/officeDocument/2006/relationships/image" Target="../media/image123.png"/><Relationship Id="rId19" Type="http://schemas.openxmlformats.org/officeDocument/2006/relationships/image" Target="../media/image54.wmf"/><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66.png"/><Relationship Id="rId7" Type="http://schemas.openxmlformats.org/officeDocument/2006/relationships/image" Target="../media/image118.png"/><Relationship Id="rId8" Type="http://schemas.openxmlformats.org/officeDocument/2006/relationships/image" Target="../media/image17.png"/></Relationships>
</file>

<file path=ppt/slides/_rels/slide55.xml.rels><?xml version="1.0" encoding="UTF-8" standalone="yes"?>
<Relationships xmlns="http://schemas.openxmlformats.org/package/2006/relationships"><Relationship Id="rId11" Type="http://schemas.openxmlformats.org/officeDocument/2006/relationships/image" Target="../media/image16.wmf"/><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png"/><Relationship Id="rId17"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66.png"/><Relationship Id="rId8" Type="http://schemas.openxmlformats.org/officeDocument/2006/relationships/image" Target="../media/image118.png"/><Relationship Id="rId9" Type="http://schemas.openxmlformats.org/officeDocument/2006/relationships/image" Target="../media/image96.png"/><Relationship Id="rId10" Type="http://schemas.openxmlformats.org/officeDocument/2006/relationships/image" Target="../media/image97.png"/></Relationships>
</file>

<file path=ppt/slides/_rels/slide56.xml.rels><?xml version="1.0" encoding="UTF-8" standalone="yes"?>
<Relationships xmlns="http://schemas.openxmlformats.org/package/2006/relationships"><Relationship Id="rId9" Type="http://schemas.openxmlformats.org/officeDocument/2006/relationships/image" Target="../media/image126.png"/><Relationship Id="rId20" Type="http://schemas.openxmlformats.org/officeDocument/2006/relationships/image" Target="../media/image135.png"/><Relationship Id="rId21" Type="http://schemas.openxmlformats.org/officeDocument/2006/relationships/image" Target="../media/image66.png"/><Relationship Id="rId22" Type="http://schemas.openxmlformats.org/officeDocument/2006/relationships/image" Target="../media/image67.png"/><Relationship Id="rId10" Type="http://schemas.openxmlformats.org/officeDocument/2006/relationships/image" Target="../media/image127.png"/><Relationship Id="rId11" Type="http://schemas.openxmlformats.org/officeDocument/2006/relationships/image" Target="../media/image128.png"/><Relationship Id="rId12" Type="http://schemas.openxmlformats.org/officeDocument/2006/relationships/image" Target="../media/image64.png"/><Relationship Id="rId13" Type="http://schemas.openxmlformats.org/officeDocument/2006/relationships/image" Target="../media/image129.png"/><Relationship Id="rId14" Type="http://schemas.openxmlformats.org/officeDocument/2006/relationships/image" Target="../media/image130.png"/><Relationship Id="rId15" Type="http://schemas.openxmlformats.org/officeDocument/2006/relationships/image" Target="../media/image131.png"/><Relationship Id="rId16" Type="http://schemas.openxmlformats.org/officeDocument/2006/relationships/image" Target="../media/image132.png"/><Relationship Id="rId17" Type="http://schemas.openxmlformats.org/officeDocument/2006/relationships/image" Target="../media/image133.png"/><Relationship Id="rId18" Type="http://schemas.openxmlformats.org/officeDocument/2006/relationships/image" Target="../media/image134.png"/><Relationship Id="rId19" Type="http://schemas.openxmlformats.org/officeDocument/2006/relationships/image" Target="../media/image116.pn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52.png"/><Relationship Id="rId6" Type="http://schemas.openxmlformats.org/officeDocument/2006/relationships/image" Target="../media/image53.emf"/><Relationship Id="rId7" Type="http://schemas.openxmlformats.org/officeDocument/2006/relationships/image" Target="../media/image54.wmf"/><Relationship Id="rId8" Type="http://schemas.openxmlformats.org/officeDocument/2006/relationships/image" Target="../media/image55.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abs/1509.09180" TargetMode="External"/><Relationship Id="rId4" Type="http://schemas.openxmlformats.org/officeDocument/2006/relationships/hyperlink" Target="https://arxiv.org/abs/1611.10107" TargetMode="External"/><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github.com/cschaffner/QCryptoMindmap" TargetMode="External"/><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hyperlink" Target="https://journals.aps.org/pra/abstract/10.1103/PhysRevA.96.012303" TargetMode="External"/><Relationship Id="rId4" Type="http://schemas.openxmlformats.org/officeDocument/2006/relationships/hyperlink" Target="https://arxiv.org/abs/1509.09180" TargetMode="External"/><Relationship Id="rId5" Type="http://schemas.openxmlformats.org/officeDocument/2006/relationships/hyperlink" Target="https://arxiv.org/abs/1708.09156" TargetMode="External"/><Relationship Id="rId6" Type="http://schemas.openxmlformats.org/officeDocument/2006/relationships/hyperlink" Target="https://arxiv.org/abs/1209.0448" TargetMode="External"/><Relationship Id="rId7" Type="http://schemas.openxmlformats.org/officeDocument/2006/relationships/hyperlink" Target="https://arxiv.org/abs/1708.07359" TargetMode="External"/><Relationship Id="rId8" Type="http://schemas.openxmlformats.org/officeDocument/2006/relationships/hyperlink" Target="https://arxiv.org/abs/1704.08482" TargetMode="External"/><Relationship Id="rId9" Type="http://schemas.openxmlformats.org/officeDocument/2006/relationships/hyperlink" Target="https://arxiv.org/abs/1611.10107" TargetMode="External"/><Relationship Id="rId10"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602.01771" TargetMode="External"/><Relationship Id="rId3" Type="http://schemas.openxmlformats.org/officeDocument/2006/relationships/image" Target="../media/image61.emf"/></Relationships>
</file>

<file path=ppt/slides/_rels/slide63.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Layout" Target="../slideLayouts/slideLayout2.xml"/><Relationship Id="rId5" Type="http://schemas.openxmlformats.org/officeDocument/2006/relationships/notesSlide" Target="../notesSlides/notesSlide26.xml"/><Relationship Id="rId6" Type="http://schemas.openxmlformats.org/officeDocument/2006/relationships/hyperlink" Target="https://arxiv.org/abs/1602.01771" TargetMode="External"/><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5.png"/><Relationship Id="rId1" Type="http://schemas.openxmlformats.org/officeDocument/2006/relationships/tags" Target="../tags/tag9.xml"/><Relationship Id="rId2"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hyperlink" Target="https://arxiv.org/abs/1602.01771" TargetMode="External"/><Relationship Id="rId6" Type="http://schemas.openxmlformats.org/officeDocument/2006/relationships/image" Target="../media/image68.png"/><Relationship Id="rId7" Type="http://schemas.openxmlformats.org/officeDocument/2006/relationships/image" Target="../media/image73.png"/><Relationship Id="rId1" Type="http://schemas.openxmlformats.org/officeDocument/2006/relationships/tags" Target="../tags/tag12.xml"/><Relationship Id="rId2" Type="http://schemas.openxmlformats.org/officeDocument/2006/relationships/tags" Target="../tags/tag13.xml"/></Relationships>
</file>

<file path=ppt/slides/_rels/slide65.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slideLayout" Target="../slideLayouts/slideLayout2.xml"/><Relationship Id="rId5" Type="http://schemas.openxmlformats.org/officeDocument/2006/relationships/image" Target="../media/image6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emf"/><Relationship Id="rId9" Type="http://schemas.openxmlformats.org/officeDocument/2006/relationships/hyperlink" Target="https://arxiv.org/abs/1602.01771" TargetMode="External"/><Relationship Id="rId10" Type="http://schemas.openxmlformats.org/officeDocument/2006/relationships/image" Target="../media/image9.emf"/><Relationship Id="rId1" Type="http://schemas.openxmlformats.org/officeDocument/2006/relationships/tags" Target="../tags/tag14.xml"/><Relationship Id="rId2" Type="http://schemas.openxmlformats.org/officeDocument/2006/relationships/tags" Target="../tags/tag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hyperlink" Target="https://csrc.nist.gov/Projects/Post-Quantum-Cryptography" TargetMode="External"/><Relationship Id="rId4" Type="http://schemas.openxmlformats.org/officeDocument/2006/relationships/image" Target="../media/image9.em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abs/1711.00385" TargetMode="External"/><Relationship Id="rId4" Type="http://schemas.openxmlformats.org/officeDocument/2006/relationships/image" Target="../media/image9.emf"/><Relationship Id="rId5" Type="http://schemas.openxmlformats.org/officeDocument/2006/relationships/image" Target="../media/image109.tiff"/><Relationship Id="rId6"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s://csrc.nist.gov/Projects/Post-Quantum-Cryptography" TargetMode="External"/><Relationship Id="rId4" Type="http://schemas.openxmlformats.org/officeDocument/2006/relationships/image" Target="../media/image9.em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hyperlink" Target="http://arxiv.org/abs/1510.06120" TargetMode="External"/><Relationship Id="rId5" Type="http://schemas.openxmlformats.org/officeDocument/2006/relationships/hyperlink" Target="http://dx.doi.org/10.1007/s10623-015-0157-4" TargetMode="External"/><Relationship Id="rId6" Type="http://schemas.openxmlformats.org/officeDocument/2006/relationships/hyperlink" Target="https://github.com/cschaffner/QCryptoMindmap" TargetMode="External"/><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notesSlide" Target="../notesSlides/notesSlide6.xml"/><Relationship Id="rId7" Type="http://schemas.openxmlformats.org/officeDocument/2006/relationships/image" Target="../media/image29.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tags" Target="../tags/tag1.x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slideLayout" Target="../slideLayouts/slideLayout2.xml"/><Relationship Id="rId6" Type="http://schemas.openxmlformats.org/officeDocument/2006/relationships/notesSlide" Target="../notesSlides/notesSlide7.xml"/><Relationship Id="rId7" Type="http://schemas.openxmlformats.org/officeDocument/2006/relationships/image" Target="../media/image15.jpe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tags" Target="../tags/tag5.xml"/><Relationship Id="rId2"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746166" y="2471632"/>
            <a:ext cx="8208912" cy="3456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Wingdings" charset="2"/>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en-US" sz="2000" dirty="0"/>
              <a:t>Research Center for Quantum Software</a:t>
            </a:r>
            <a:br>
              <a:rPr lang="en-US" sz="2000" dirty="0"/>
            </a:br>
            <a:endParaRPr lang="en-US" sz="2000" dirty="0"/>
          </a:p>
          <a:p>
            <a:r>
              <a:rPr lang="en-US" sz="2000" dirty="0"/>
              <a:t>Institute for Logic, Language and Computation (ILLC)</a:t>
            </a:r>
          </a:p>
          <a:p>
            <a:r>
              <a:rPr lang="en-US" sz="2000" dirty="0"/>
              <a:t>University of Amsterdam</a:t>
            </a:r>
          </a:p>
          <a:p>
            <a:endParaRPr lang="en-US" sz="2000" dirty="0"/>
          </a:p>
          <a:p>
            <a:pPr algn="r"/>
            <a:r>
              <a:rPr lang="en-US" sz="2000" dirty="0"/>
              <a:t>Centrum </a:t>
            </a:r>
            <a:r>
              <a:rPr lang="en-US" sz="2000" dirty="0" err="1"/>
              <a:t>Wiskunde</a:t>
            </a:r>
            <a:r>
              <a:rPr lang="en-US" sz="2000"/>
              <a:t> &amp; </a:t>
            </a:r>
            <a:r>
              <a:rPr lang="en-US" sz="2000" err="1"/>
              <a:t>Informatica</a:t>
            </a:r>
            <a:endParaRPr lang="en-US" sz="2000"/>
          </a:p>
          <a:p>
            <a:endParaRPr lang="en-US" sz="2000"/>
          </a:p>
        </p:txBody>
      </p:sp>
      <p:sp>
        <p:nvSpPr>
          <p:cNvPr id="12" name="Title 1"/>
          <p:cNvSpPr>
            <a:spLocks noGrp="1"/>
          </p:cNvSpPr>
          <p:nvPr>
            <p:ph type="ctrTitle"/>
          </p:nvPr>
        </p:nvSpPr>
        <p:spPr>
          <a:xfrm>
            <a:off x="564357" y="25563"/>
            <a:ext cx="10894217" cy="1152128"/>
          </a:xfrm>
        </p:spPr>
        <p:txBody>
          <a:bodyPr>
            <a:normAutofit/>
          </a:bodyPr>
          <a:lstStyle/>
          <a:p>
            <a:pPr algn="ctr"/>
            <a:r>
              <a:rPr lang="en-US" sz="5400">
                <a:latin typeface="Gill Sans Light" charset="0"/>
                <a:ea typeface="Gill Sans Light" charset="0"/>
                <a:cs typeface="Gill Sans Light" charset="0"/>
              </a:rPr>
              <a:t>Quantum Cryptography Beyond QKD</a:t>
            </a:r>
          </a:p>
        </p:txBody>
      </p:sp>
      <p:sp>
        <p:nvSpPr>
          <p:cNvPr id="13" name="Subtitle 2"/>
          <p:cNvSpPr>
            <a:spLocks noGrp="1"/>
          </p:cNvSpPr>
          <p:nvPr>
            <p:ph type="subTitle" idx="1"/>
          </p:nvPr>
        </p:nvSpPr>
        <p:spPr>
          <a:xfrm>
            <a:off x="2812367" y="1560367"/>
            <a:ext cx="6768752" cy="811845"/>
          </a:xfrm>
        </p:spPr>
        <p:txBody>
          <a:bodyPr>
            <a:normAutofit/>
          </a:bodyPr>
          <a:lstStyle/>
          <a:p>
            <a:pPr algn="ctr"/>
            <a:r>
              <a:rPr lang="en-US" sz="3900"/>
              <a:t>Christian </a:t>
            </a:r>
            <a:r>
              <a:rPr lang="en-US" sz="3900" err="1"/>
              <a:t>Schaffner</a:t>
            </a:r>
            <a:endParaRPr lang="en-US"/>
          </a:p>
        </p:txBody>
      </p:sp>
      <p:pic>
        <p:nvPicPr>
          <p:cNvPr id="8" name="Picture 43" descr="nwologo"/>
          <p:cNvPicPr>
            <a:picLocks noChangeAspect="1" noChangeArrowheads="1"/>
          </p:cNvPicPr>
          <p:nvPr/>
        </p:nvPicPr>
        <p:blipFill>
          <a:blip r:embed="rId2" cstate="print"/>
          <a:srcRect/>
          <a:stretch>
            <a:fillRect/>
          </a:stretch>
        </p:blipFill>
        <p:spPr bwMode="auto">
          <a:xfrm>
            <a:off x="10416941" y="5011515"/>
            <a:ext cx="1650868" cy="1270393"/>
          </a:xfrm>
          <a:prstGeom prst="rect">
            <a:avLst/>
          </a:prstGeom>
          <a:noFill/>
        </p:spPr>
      </p:pic>
      <p:pic>
        <p:nvPicPr>
          <p:cNvPr id="14" name="Picture 13"/>
          <p:cNvPicPr>
            <a:picLocks noChangeAspect="1"/>
          </p:cNvPicPr>
          <p:nvPr/>
        </p:nvPicPr>
        <p:blipFill>
          <a:blip r:embed="rId3"/>
          <a:stretch>
            <a:fillRect/>
          </a:stretch>
        </p:blipFill>
        <p:spPr>
          <a:xfrm>
            <a:off x="2912068" y="4492855"/>
            <a:ext cx="1981200" cy="893482"/>
          </a:xfrm>
          <a:prstGeom prst="rect">
            <a:avLst/>
          </a:prstGeom>
        </p:spPr>
      </p:pic>
      <p:pic>
        <p:nvPicPr>
          <p:cNvPr id="15" name="Picture 14"/>
          <p:cNvPicPr>
            <a:picLocks noChangeAspect="1"/>
          </p:cNvPicPr>
          <p:nvPr/>
        </p:nvPicPr>
        <p:blipFill>
          <a:blip r:embed="rId4"/>
          <a:stretch>
            <a:fillRect/>
          </a:stretch>
        </p:blipFill>
        <p:spPr>
          <a:xfrm>
            <a:off x="9581119" y="3122812"/>
            <a:ext cx="1131996" cy="1224136"/>
          </a:xfrm>
          <a:prstGeom prst="rect">
            <a:avLst/>
          </a:prstGeom>
        </p:spPr>
      </p:pic>
      <p:pic>
        <p:nvPicPr>
          <p:cNvPr id="2" name="Picture 1">
            <a:hlinkClick r:id="rId5"/>
          </p:cNvPr>
          <p:cNvPicPr>
            <a:picLocks noChangeAspect="1"/>
          </p:cNvPicPr>
          <p:nvPr/>
        </p:nvPicPr>
        <p:blipFill>
          <a:blip r:embed="rId6"/>
          <a:stretch>
            <a:fillRect/>
          </a:stretch>
        </p:blipFill>
        <p:spPr>
          <a:xfrm>
            <a:off x="1746166" y="2279930"/>
            <a:ext cx="2174437" cy="576064"/>
          </a:xfrm>
          <a:prstGeom prst="rect">
            <a:avLst/>
          </a:prstGeom>
        </p:spPr>
      </p:pic>
      <p:sp>
        <p:nvSpPr>
          <p:cNvPr id="9" name="Rectangle 8"/>
          <p:cNvSpPr/>
          <p:nvPr/>
        </p:nvSpPr>
        <p:spPr>
          <a:xfrm>
            <a:off x="443945" y="6411798"/>
            <a:ext cx="5483326" cy="369332"/>
          </a:xfrm>
          <a:prstGeom prst="rect">
            <a:avLst/>
          </a:prstGeom>
        </p:spPr>
        <p:txBody>
          <a:bodyPr wrap="square">
            <a:spAutoFit/>
          </a:bodyPr>
          <a:lstStyle/>
          <a:p>
            <a:r>
              <a:rPr lang="en-US" smtClean="0">
                <a:solidFill>
                  <a:schemeClr val="bg1"/>
                </a:solidFill>
              </a:rPr>
              <a:t>QIP 2018 Tutorial in Delft</a:t>
            </a:r>
            <a:endParaRPr lang="en-US">
              <a:solidFill>
                <a:schemeClr val="bg1"/>
              </a:solidFill>
            </a:endParaRPr>
          </a:p>
        </p:txBody>
      </p:sp>
      <p:sp>
        <p:nvSpPr>
          <p:cNvPr id="10" name="Rectangle 9"/>
          <p:cNvSpPr/>
          <p:nvPr/>
        </p:nvSpPr>
        <p:spPr>
          <a:xfrm>
            <a:off x="6790056" y="6413493"/>
            <a:ext cx="3165022" cy="369332"/>
          </a:xfrm>
          <a:prstGeom prst="rect">
            <a:avLst/>
          </a:prstGeom>
        </p:spPr>
        <p:txBody>
          <a:bodyPr wrap="square">
            <a:spAutoFit/>
          </a:bodyPr>
          <a:lstStyle/>
          <a:p>
            <a:r>
              <a:rPr lang="en-US" smtClean="0">
                <a:solidFill>
                  <a:schemeClr val="bg1"/>
                </a:solidFill>
              </a:rPr>
              <a:t>Sunday, 14 January 2018</a:t>
            </a:r>
            <a:endParaRPr lang="en-US">
              <a:solidFill>
                <a:schemeClr val="bg1"/>
              </a:solidFill>
            </a:endParaRPr>
          </a:p>
        </p:txBody>
      </p:sp>
      <p:sp>
        <p:nvSpPr>
          <p:cNvPr id="16" name="Rectangle 15"/>
          <p:cNvSpPr/>
          <p:nvPr/>
        </p:nvSpPr>
        <p:spPr>
          <a:xfrm>
            <a:off x="250778" y="5974131"/>
            <a:ext cx="7023781" cy="307777"/>
          </a:xfrm>
          <a:prstGeom prst="rect">
            <a:avLst/>
          </a:prstGeom>
        </p:spPr>
        <p:txBody>
          <a:bodyPr wrap="square">
            <a:spAutoFit/>
          </a:bodyPr>
          <a:lstStyle/>
          <a:p>
            <a:r>
              <a:rPr lang="en-US" sz="1400" smtClean="0"/>
              <a:t>All material available </a:t>
            </a:r>
            <a:r>
              <a:rPr lang="en-US" sz="1400"/>
              <a:t>on </a:t>
            </a:r>
            <a:r>
              <a:rPr lang="en-US" sz="1400">
                <a:hlinkClick r:id="rId7"/>
              </a:rPr>
              <a:t>https://homepages.cwi.nl/~</a:t>
            </a:r>
            <a:r>
              <a:rPr lang="en-US" sz="1400" smtClean="0">
                <a:hlinkClick r:id="rId7"/>
              </a:rPr>
              <a:t>schaffne</a:t>
            </a:r>
            <a:r>
              <a:rPr lang="en-US" sz="1400" smtClean="0"/>
              <a:t>  </a:t>
            </a:r>
            <a:endParaRPr lang="en-US" sz="1400"/>
          </a:p>
        </p:txBody>
      </p:sp>
    </p:spTree>
    <p:extLst>
      <p:ext uri="{BB962C8B-B14F-4D97-AF65-F5344CB8AC3E}">
        <p14:creationId xmlns:p14="http://schemas.microsoft.com/office/powerpoint/2010/main" val="914733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32683" y="50056"/>
            <a:ext cx="8229600" cy="720725"/>
          </a:xfrm>
        </p:spPr>
        <p:txBody>
          <a:bodyPr>
            <a:normAutofit/>
          </a:bodyPr>
          <a:lstStyle/>
          <a:p>
            <a:pPr algn="l"/>
            <a:r>
              <a:rPr lang="fr-CH" smtClean="0"/>
              <a:t>Quantum Key Distribution (QKD)</a:t>
            </a:r>
            <a:endParaRPr lang="en-US"/>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1484972" y="4394557"/>
            <a:ext cx="9482816" cy="216024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Offers an </a:t>
            </a:r>
            <a:r>
              <a:rPr lang="en-US" sz="2400">
                <a:solidFill>
                  <a:srgbClr val="0000FF"/>
                </a:solidFill>
                <a:cs typeface="Arial" charset="0"/>
              </a:rPr>
              <a:t>quantum solution </a:t>
            </a:r>
            <a:r>
              <a:rPr lang="en-US" sz="2400">
                <a:cs typeface="Arial" charset="0"/>
              </a:rPr>
              <a:t>to the key-exchange problem which does </a:t>
            </a:r>
            <a:r>
              <a:rPr lang="en-US" sz="2400">
                <a:solidFill>
                  <a:srgbClr val="0000FF"/>
                </a:solidFill>
                <a:cs typeface="Arial" charset="0"/>
              </a:rPr>
              <a:t>not </a:t>
            </a:r>
            <a:r>
              <a:rPr lang="en-US" sz="2400">
                <a:cs typeface="Arial" charset="0"/>
              </a:rPr>
              <a:t>rely on </a:t>
            </a:r>
            <a:r>
              <a:rPr lang="en-US" sz="2400">
                <a:solidFill>
                  <a:srgbClr val="0000FF"/>
                </a:solidFill>
                <a:cs typeface="Arial" charset="0"/>
              </a:rPr>
              <a:t>computational assumptions </a:t>
            </a:r>
            <a:r>
              <a:rPr lang="en-US" sz="2400">
                <a:cs typeface="Arial" charset="0"/>
              </a:rPr>
              <a:t>(such as factoring, discrete logarithms, security of AES, SHA-3 etc.)</a:t>
            </a:r>
          </a:p>
          <a:p>
            <a:pPr marL="342900" indent="-342900">
              <a:spcBef>
                <a:spcPct val="20000"/>
              </a:spcBef>
              <a:buClr>
                <a:schemeClr val="accent1"/>
              </a:buClr>
              <a:buSzPct val="65000"/>
              <a:buFont typeface="Wingdings" pitchFamily="2" charset="2"/>
              <a:buChar char="n"/>
            </a:pPr>
            <a:r>
              <a:rPr lang="en-US" sz="2400" smtClean="0">
                <a:cs typeface="Arial" charset="0"/>
              </a:rPr>
              <a:t>Caveat: classical communication has to be authenticated to prevent man-in-the-middle attacks</a:t>
            </a:r>
            <a:endParaRPr lang="en-US" sz="2400">
              <a:cs typeface="Arial" charset="0"/>
            </a:endParaRP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0215" y="1411436"/>
            <a:ext cx="2423927" cy="432048"/>
          </a:xfrm>
          <a:prstGeom prst="rect">
            <a:avLst/>
          </a:prstGeom>
        </p:spPr>
        <p:txBody>
          <a:bodyPr/>
          <a:lstStyle/>
          <a:p>
            <a:pPr marL="342900" indent="-342900">
              <a:spcBef>
                <a:spcPct val="20000"/>
              </a:spcBef>
              <a:buClr>
                <a:schemeClr val="accent1"/>
              </a:buClr>
              <a:buSzPct val="65000"/>
              <a:defRPr/>
            </a:pPr>
            <a:r>
              <a:rPr lang="de-CH" sz="2000">
                <a:cs typeface="Arial" charset="0"/>
                <a:hlinkClick r:id="rId6"/>
              </a:rPr>
              <a:t>[</a:t>
            </a:r>
            <a:r>
              <a:rPr lang="en-US" sz="2000">
                <a:cs typeface="Arial" charset="0"/>
                <a:hlinkClick r:id="rId6"/>
              </a:rPr>
              <a:t>Bennett Brassard 84]</a:t>
            </a:r>
            <a:endParaRPr lang="en-US" sz="2000">
              <a:cs typeface="Arial" charset="0"/>
            </a:endParaRPr>
          </a:p>
        </p:txBody>
      </p:sp>
      <p:pic>
        <p:nvPicPr>
          <p:cNvPr id="1026" name="Picture 2"/>
          <p:cNvPicPr>
            <a:picLocks noChangeAspect="1" noChangeArrowheads="1"/>
          </p:cNvPicPr>
          <p:nvPr/>
        </p:nvPicPr>
        <p:blipFill>
          <a:blip r:embed="rId7" cstate="print"/>
          <a:srcRect r="50930"/>
          <a:stretch>
            <a:fillRect/>
          </a:stretch>
        </p:blipFill>
        <p:spPr bwMode="auto">
          <a:xfrm>
            <a:off x="11227206" y="79643"/>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7" cstate="print"/>
          <a:srcRect l="49070"/>
          <a:stretch>
            <a:fillRect/>
          </a:stretch>
        </p:blipFill>
        <p:spPr bwMode="auto">
          <a:xfrm>
            <a:off x="10219093" y="79645"/>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186655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8150"/>
                                        </p:tgtEl>
                                        <p:attrNameLst>
                                          <p:attrName>style.visibility</p:attrName>
                                        </p:attrNameLst>
                                      </p:cBhvr>
                                      <p:to>
                                        <p:strVal val="visible"/>
                                      </p:to>
                                    </p:set>
                                    <p:animEffect transition="in" filter="wipe(left)">
                                      <p:cBhvr>
                                        <p:cTn id="12" dur="500"/>
                                        <p:tgtEl>
                                          <p:spTgt spid="518150"/>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18152"/>
                                        </p:tgtEl>
                                        <p:attrNameLst>
                                          <p:attrName>style.visibility</p:attrName>
                                        </p:attrNameLst>
                                      </p:cBhvr>
                                      <p:to>
                                        <p:strVal val="visible"/>
                                      </p:to>
                                    </p:set>
                                    <p:animEffect transition="in" filter="wipe(right)">
                                      <p:cBhvr>
                                        <p:cTn id="16" dur="500"/>
                                        <p:tgtEl>
                                          <p:spTgt spid="51815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81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8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81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8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81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518152" grpId="0" animBg="1"/>
      <p:bldP spid="518185" grpId="0" animBg="1"/>
      <p:bldP spid="518186" grpId="0" animBg="1"/>
      <p:bldP spid="79" grpId="0"/>
      <p:bldP spid="80" grpId="0" build="p"/>
      <p:bldP spid="57" grpId="0"/>
      <p:bldP spid="60" grpId="0"/>
      <p:bldP spid="61" grpId="0" animBg="1"/>
      <p:bldP spid="62" grpId="0" animBg="1"/>
      <p:bldP spid="5181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50" name="Line 6"/>
          <p:cNvSpPr>
            <a:spLocks noChangeShapeType="1"/>
          </p:cNvSpPr>
          <p:nvPr/>
        </p:nvSpPr>
        <p:spPr bwMode="auto">
          <a:xfrm>
            <a:off x="5086600" y="3285679"/>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5179206"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2" name="Group 1"/>
          <p:cNvGrpSpPr/>
          <p:nvPr/>
        </p:nvGrpSpPr>
        <p:grpSpPr>
          <a:xfrm>
            <a:off x="249560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2495601" y="1844824"/>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5730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9" name="Group 8"/>
          <p:cNvGrpSpPr/>
          <p:nvPr/>
        </p:nvGrpSpPr>
        <p:grpSpPr>
          <a:xfrm>
            <a:off x="2207568" y="4240644"/>
            <a:ext cx="7848872" cy="1717929"/>
            <a:chOff x="683568" y="4240643"/>
            <a:chExt cx="7848872"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795801" y="5118275"/>
              <a:ext cx="647700" cy="484187"/>
            </a:xfrm>
            <a:prstGeom prst="rect">
              <a:avLst/>
            </a:prstGeom>
            <a:solidFill>
              <a:srgbClr val="FFFF00"/>
            </a:solidFill>
            <a:ln w="9525">
              <a:noFill/>
              <a:miter lim="800000"/>
              <a:headEnd/>
              <a:tailEnd/>
            </a:ln>
          </p:spPr>
        </p:pic>
        <p:pic>
          <p:nvPicPr>
            <p:cNvPr id="341" name="Picture 40" descr="BS00996_"/>
            <p:cNvPicPr>
              <a:picLocks noChangeAspect="1" noChangeArrowheads="1"/>
            </p:cNvPicPr>
            <p:nvPr/>
          </p:nvPicPr>
          <p:blipFill>
            <a:blip r:embed="rId5" cstate="print"/>
            <a:srcRect/>
            <a:stretch>
              <a:fillRect/>
            </a:stretch>
          </p:blipFill>
          <p:spPr bwMode="auto">
            <a:xfrm flipH="1">
              <a:off x="7638283" y="5059265"/>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930329" y="4240643"/>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3" name="Freeform 42"/>
            <p:cNvSpPr>
              <a:spLocks/>
            </p:cNvSpPr>
            <p:nvPr/>
          </p:nvSpPr>
          <p:spPr bwMode="auto">
            <a:xfrm>
              <a:off x="7816337" y="4255375"/>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683568" y="5589240"/>
              <a:ext cx="936104"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110</a:t>
              </a:r>
            </a:p>
          </p:txBody>
        </p:sp>
        <p:sp>
          <p:nvSpPr>
            <p:cNvPr id="345" name="TextBox 344"/>
            <p:cNvSpPr txBox="1"/>
            <p:nvPr/>
          </p:nvSpPr>
          <p:spPr>
            <a:xfrm>
              <a:off x="7559859" y="5518300"/>
              <a:ext cx="972581"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3" name="Rectangle 2"/>
          <p:cNvSpPr>
            <a:spLocks noGrp="1" noChangeArrowheads="1"/>
          </p:cNvSpPr>
          <p:nvPr>
            <p:ph type="title" sz="quarter"/>
          </p:nvPr>
        </p:nvSpPr>
        <p:spPr>
          <a:xfrm>
            <a:off x="932683" y="50056"/>
            <a:ext cx="8229600" cy="720725"/>
          </a:xfrm>
        </p:spPr>
        <p:txBody>
          <a:bodyPr>
            <a:normAutofit/>
          </a:bodyPr>
          <a:lstStyle/>
          <a:p>
            <a:pPr algn="l"/>
            <a:r>
              <a:rPr lang="fr-CH" smtClean="0"/>
              <a:t>Quantum Key Distribution (QKD)</a:t>
            </a:r>
            <a:endParaRPr lang="en-US"/>
          </a:p>
        </p:txBody>
      </p:sp>
      <p:pic>
        <p:nvPicPr>
          <p:cNvPr id="95" name="Picture 2"/>
          <p:cNvPicPr>
            <a:picLocks noChangeAspect="1" noChangeArrowheads="1"/>
          </p:cNvPicPr>
          <p:nvPr/>
        </p:nvPicPr>
        <p:blipFill>
          <a:blip r:embed="rId6" cstate="print"/>
          <a:srcRect r="50930"/>
          <a:stretch>
            <a:fillRect/>
          </a:stretch>
        </p:blipFill>
        <p:spPr bwMode="auto">
          <a:xfrm>
            <a:off x="11227206" y="79643"/>
            <a:ext cx="936103" cy="1331793"/>
          </a:xfrm>
          <a:prstGeom prst="rect">
            <a:avLst/>
          </a:prstGeom>
          <a:noFill/>
          <a:ln w="9525">
            <a:noFill/>
            <a:miter lim="800000"/>
            <a:headEnd/>
            <a:tailEnd/>
          </a:ln>
        </p:spPr>
      </p:pic>
      <p:pic>
        <p:nvPicPr>
          <p:cNvPr id="96" name="Picture 2"/>
          <p:cNvPicPr>
            <a:picLocks noChangeAspect="1" noChangeArrowheads="1"/>
          </p:cNvPicPr>
          <p:nvPr/>
        </p:nvPicPr>
        <p:blipFill>
          <a:blip r:embed="rId6" cstate="print"/>
          <a:srcRect l="49070"/>
          <a:stretch>
            <a:fillRect/>
          </a:stretch>
        </p:blipFill>
        <p:spPr bwMode="auto">
          <a:xfrm>
            <a:off x="10219093" y="79645"/>
            <a:ext cx="971600" cy="1331793"/>
          </a:xfrm>
          <a:prstGeom prst="rect">
            <a:avLst/>
          </a:prstGeom>
          <a:noFill/>
          <a:ln w="9525">
            <a:noFill/>
            <a:miter lim="800000"/>
            <a:headEnd/>
            <a:tailEnd/>
          </a:ln>
        </p:spPr>
      </p:pic>
      <p:sp>
        <p:nvSpPr>
          <p:cNvPr id="97" name="Rectangle 96"/>
          <p:cNvSpPr/>
          <p:nvPr/>
        </p:nvSpPr>
        <p:spPr>
          <a:xfrm>
            <a:off x="1394605" y="6441586"/>
            <a:ext cx="2262995" cy="369332"/>
          </a:xfrm>
          <a:prstGeom prst="rect">
            <a:avLst/>
          </a:prstGeom>
        </p:spPr>
        <p:txBody>
          <a:bodyPr wrap="square">
            <a:spAutoFit/>
          </a:bodyPr>
          <a:lstStyle/>
          <a:p>
            <a:r>
              <a:rPr lang="en-US" smtClean="0">
                <a:solidFill>
                  <a:schemeClr val="bg1"/>
                </a:solidFill>
              </a:rPr>
              <a:t>[Bennett Brassard 84]</a:t>
            </a:r>
            <a:endParaRPr lang="en-US">
              <a:solidFill>
                <a:schemeClr val="bg1"/>
              </a:solidFill>
            </a:endParaRPr>
          </a:p>
        </p:txBody>
      </p:sp>
    </p:spTree>
    <p:extLst>
      <p:ext uri="{BB962C8B-B14F-4D97-AF65-F5344CB8AC3E}">
        <p14:creationId xmlns:p14="http://schemas.microsoft.com/office/powerpoint/2010/main" val="155943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25E-6 2.77556E-17 L 0.38633 -0.00023 " pathEditMode="relative" rAng="0" ptsTypes="AA">
                                      <p:cBhvr>
                                        <p:cTn id="19" dur="2000" fill="hold"/>
                                        <p:tgtEl>
                                          <p:spTgt spid="2"/>
                                        </p:tgtEl>
                                        <p:attrNameLst>
                                          <p:attrName>ppt_x</p:attrName>
                                          <p:attrName>ppt_y</p:attrName>
                                        </p:attrNameLst>
                                      </p:cBhvr>
                                      <p:rCtr x="19310" y="-23"/>
                                    </p:animMotion>
                                  </p:childTnLst>
                                </p:cTn>
                              </p:par>
                              <p:par>
                                <p:cTn id="20" presetID="22" presetClass="entr" presetSubtype="8"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left)">
                                      <p:cBhvr>
                                        <p:cTn id="22" dur="10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wipe(up)">
                                      <p:cBhvr>
                                        <p:cTn id="31" dur="500"/>
                                        <p:tgtEl>
                                          <p:spTgt spid="245"/>
                                        </p:tgtEl>
                                      </p:cBhvr>
                                    </p:animEffect>
                                  </p:childTnLst>
                                </p:cTn>
                              </p:par>
                              <p:par>
                                <p:cTn id="32" presetID="1" presetClass="entr" presetSubtype="0" fill="hold" nodeType="withEffect">
                                  <p:stCondLst>
                                    <p:cond delay="0"/>
                                  </p:stCondLst>
                                  <p:childTnLst>
                                    <p:set>
                                      <p:cBhvr>
                                        <p:cTn id="33" dur="1" fill="hold">
                                          <p:stCondLst>
                                            <p:cond delay="0"/>
                                          </p:stCondLst>
                                        </p:cTn>
                                        <p:tgtEl>
                                          <p:spTgt spid="2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45833E-6 3.7037E-6 L 0.39023 0.15486 " pathEditMode="relative" rAng="0" ptsTypes="AA">
                                      <p:cBhvr>
                                        <p:cTn id="37" dur="2000" fill="hold"/>
                                        <p:tgtEl>
                                          <p:spTgt spid="7"/>
                                        </p:tgtEl>
                                        <p:attrNameLst>
                                          <p:attrName>ppt_x</p:attrName>
                                          <p:attrName>ppt_y</p:attrName>
                                        </p:attrNameLst>
                                      </p:cBhvr>
                                      <p:rCtr x="19505" y="7731"/>
                                    </p:animMotion>
                                  </p:childTnLst>
                                </p:cTn>
                              </p:par>
                              <p:par>
                                <p:cTn id="38" presetID="22" presetClass="entr" presetSubtype="8" fill="hold" grpId="0" nodeType="withEffect">
                                  <p:stCondLst>
                                    <p:cond delay="0"/>
                                  </p:stCondLst>
                                  <p:childTnLst>
                                    <p:set>
                                      <p:cBhvr>
                                        <p:cTn id="39" dur="1" fill="hold">
                                          <p:stCondLst>
                                            <p:cond delay="0"/>
                                          </p:stCondLst>
                                        </p:cTn>
                                        <p:tgtEl>
                                          <p:spTgt spid="518150"/>
                                        </p:tgtEl>
                                        <p:attrNameLst>
                                          <p:attrName>style.visibility</p:attrName>
                                        </p:attrNameLst>
                                      </p:cBhvr>
                                      <p:to>
                                        <p:strVal val="visible"/>
                                      </p:to>
                                    </p:set>
                                    <p:animEffect transition="in" filter="wipe(left)">
                                      <p:cBhvr>
                                        <p:cTn id="40" dur="1000"/>
                                        <p:tgtEl>
                                          <p:spTgt spid="51815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333"/>
                                        </p:tgtEl>
                                        <p:attrNameLst>
                                          <p:attrName>style.visibility</p:attrName>
                                        </p:attrNameLst>
                                      </p:cBhvr>
                                      <p:to>
                                        <p:strVal val="visible"/>
                                      </p:to>
                                    </p:set>
                                    <p:animEffect transition="in" filter="box(out)">
                                      <p:cBhvr>
                                        <p:cTn id="45" dur="500"/>
                                        <p:tgtEl>
                                          <p:spTgt spid="333"/>
                                        </p:tgtEl>
                                      </p:cBhvr>
                                    </p:animEffect>
                                  </p:childTnLst>
                                </p:cTn>
                              </p:par>
                            </p:childTnLst>
                          </p:cTn>
                        </p:par>
                        <p:par>
                          <p:cTn id="46" fill="hold">
                            <p:stCondLst>
                              <p:cond delay="500"/>
                            </p:stCondLst>
                            <p:childTnLst>
                              <p:par>
                                <p:cTn id="47" presetID="4" presetClass="entr" presetSubtype="32" fill="hold" nodeType="afterEffect">
                                  <p:stCondLst>
                                    <p:cond delay="0"/>
                                  </p:stCondLst>
                                  <p:childTnLst>
                                    <p:set>
                                      <p:cBhvr>
                                        <p:cTn id="48" dur="1" fill="hold">
                                          <p:stCondLst>
                                            <p:cond delay="0"/>
                                          </p:stCondLst>
                                        </p:cTn>
                                        <p:tgtEl>
                                          <p:spTgt spid="336"/>
                                        </p:tgtEl>
                                        <p:attrNameLst>
                                          <p:attrName>style.visibility</p:attrName>
                                        </p:attrNameLst>
                                      </p:cBhvr>
                                      <p:to>
                                        <p:strVal val="visible"/>
                                      </p:to>
                                    </p:set>
                                    <p:animEffect transition="in" filter="box(out)">
                                      <p:cBhvr>
                                        <p:cTn id="49" dur="500"/>
                                        <p:tgtEl>
                                          <p:spTgt spid="3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39"/>
                                        </p:tgtEl>
                                        <p:attrNameLst>
                                          <p:attrName>style.visibility</p:attrName>
                                        </p:attrNameLst>
                                      </p:cBhvr>
                                      <p:to>
                                        <p:strVal val="visible"/>
                                      </p:to>
                                    </p:set>
                                    <p:animEffect transition="in" filter="wipe(right)">
                                      <p:cBhvr>
                                        <p:cTn id="54" dur="500"/>
                                        <p:tgtEl>
                                          <p:spTgt spid="339"/>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32" fill="hold" nodeType="clickEffect">
                                  <p:stCondLst>
                                    <p:cond delay="0"/>
                                  </p:stCondLst>
                                  <p:childTnLst>
                                    <p:set>
                                      <p:cBhvr>
                                        <p:cTn id="58" dur="1" fill="hold">
                                          <p:stCondLst>
                                            <p:cond delay="0"/>
                                          </p:stCondLst>
                                        </p:cTn>
                                        <p:tgtEl>
                                          <p:spTgt spid="346"/>
                                        </p:tgtEl>
                                        <p:attrNameLst>
                                          <p:attrName>style.visibility</p:attrName>
                                        </p:attrNameLst>
                                      </p:cBhvr>
                                      <p:to>
                                        <p:strVal val="visible"/>
                                      </p:to>
                                    </p:set>
                                    <p:animEffect transition="in" filter="box(out)">
                                      <p:cBhvr>
                                        <p:cTn id="59" dur="500"/>
                                        <p:tgtEl>
                                          <p:spTgt spid="346"/>
                                        </p:tgtEl>
                                      </p:cBhvr>
                                    </p:animEffect>
                                  </p:childTnLst>
                                </p:cTn>
                              </p:par>
                            </p:childTnLst>
                          </p:cTn>
                        </p:par>
                        <p:par>
                          <p:cTn id="60" fill="hold">
                            <p:stCondLst>
                              <p:cond delay="500"/>
                            </p:stCondLst>
                            <p:childTnLst>
                              <p:par>
                                <p:cTn id="61" presetID="4" presetClass="entr" presetSubtype="32" fill="hold"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box(out)">
                                      <p:cBhvr>
                                        <p:cTn id="63" dur="500"/>
                                        <p:tgtEl>
                                          <p:spTgt spid="3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185" grpId="0" animBg="1"/>
      <p:bldP spid="223" grpId="0"/>
      <p:bldP spid="245" grpId="0"/>
      <p:bldP spid="3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50" name="Line 6"/>
          <p:cNvSpPr>
            <a:spLocks noChangeShapeType="1"/>
          </p:cNvSpPr>
          <p:nvPr/>
        </p:nvSpPr>
        <p:spPr bwMode="auto">
          <a:xfrm>
            <a:off x="5086600" y="314096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4981640" y="183301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2" name="Group 1"/>
          <p:cNvGrpSpPr/>
          <p:nvPr/>
        </p:nvGrpSpPr>
        <p:grpSpPr>
          <a:xfrm>
            <a:off x="717612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7249506" y="2996952"/>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35699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6" name="Group 5"/>
          <p:cNvGrpSpPr/>
          <p:nvPr/>
        </p:nvGrpSpPr>
        <p:grpSpPr>
          <a:xfrm>
            <a:off x="3287688" y="3583280"/>
            <a:ext cx="936104" cy="1717929"/>
            <a:chOff x="1763688" y="3429000"/>
            <a:chExt cx="936104"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1875921" y="4306632"/>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2010449"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1763688" y="4777597"/>
              <a:ext cx="936104"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10</a:t>
              </a:r>
            </a:p>
          </p:txBody>
        </p:sp>
      </p:grpSp>
      <p:grpSp>
        <p:nvGrpSpPr>
          <p:cNvPr id="3" name="Group 2"/>
          <p:cNvGrpSpPr/>
          <p:nvPr/>
        </p:nvGrpSpPr>
        <p:grpSpPr>
          <a:xfrm>
            <a:off x="9443900" y="3573017"/>
            <a:ext cx="972581" cy="1632257"/>
            <a:chOff x="7559859" y="3443732"/>
            <a:chExt cx="972581" cy="1632257"/>
          </a:xfrm>
        </p:grpSpPr>
        <p:pic>
          <p:nvPicPr>
            <p:cNvPr id="341" name="Picture 40" descr="BS00996_"/>
            <p:cNvPicPr>
              <a:picLocks noChangeAspect="1" noChangeArrowheads="1"/>
            </p:cNvPicPr>
            <p:nvPr/>
          </p:nvPicPr>
          <p:blipFill>
            <a:blip r:embed="rId5" cstate="print"/>
            <a:srcRect/>
            <a:stretch>
              <a:fillRect/>
            </a:stretch>
          </p:blipFill>
          <p:spPr bwMode="auto">
            <a:xfrm flipH="1">
              <a:off x="7638283" y="4247622"/>
              <a:ext cx="647700" cy="484187"/>
            </a:xfrm>
            <a:prstGeom prst="rect">
              <a:avLst/>
            </a:prstGeom>
            <a:solidFill>
              <a:srgbClr val="FFFF00"/>
            </a:solidFill>
            <a:ln w="9525">
              <a:noFill/>
              <a:miter lim="800000"/>
              <a:headEnd/>
              <a:tailEnd/>
            </a:ln>
          </p:spPr>
        </p:pic>
        <p:sp>
          <p:nvSpPr>
            <p:cNvPr id="3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5" name="TextBox 344"/>
            <p:cNvSpPr txBox="1"/>
            <p:nvPr/>
          </p:nvSpPr>
          <p:spPr>
            <a:xfrm>
              <a:off x="7559859" y="4706657"/>
              <a:ext cx="972581"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2" name="Line 27"/>
          <p:cNvSpPr>
            <a:spLocks noChangeShapeType="1"/>
          </p:cNvSpPr>
          <p:nvPr/>
        </p:nvSpPr>
        <p:spPr bwMode="auto">
          <a:xfrm flipV="1">
            <a:off x="5663952" y="1772816"/>
            <a:ext cx="360040" cy="237626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93" name="Picture 92" descr="QueenOfHearts.png"/>
          <p:cNvPicPr>
            <a:picLocks noChangeAspect="1"/>
          </p:cNvPicPr>
          <p:nvPr/>
        </p:nvPicPr>
        <p:blipFill>
          <a:blip r:embed="rId6" cstate="print"/>
          <a:srcRect l="6597" r="7636"/>
          <a:stretch>
            <a:fillRect/>
          </a:stretch>
        </p:blipFill>
        <p:spPr>
          <a:xfrm>
            <a:off x="5087889" y="4149080"/>
            <a:ext cx="1280649" cy="1083626"/>
          </a:xfrm>
          <a:prstGeom prst="rect">
            <a:avLst/>
          </a:prstGeom>
        </p:spPr>
      </p:pic>
      <p:sp>
        <p:nvSpPr>
          <p:cNvPr id="94" name="Rectangle 298"/>
          <p:cNvSpPr>
            <a:spLocks noChangeArrowheads="1"/>
          </p:cNvSpPr>
          <p:nvPr/>
        </p:nvSpPr>
        <p:spPr bwMode="auto">
          <a:xfrm>
            <a:off x="941294" y="5411606"/>
            <a:ext cx="8196893"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de-CH" sz="2400">
                <a:cs typeface="Arial" charset="0"/>
              </a:rPr>
              <a:t>Quantum </a:t>
            </a:r>
            <a:r>
              <a:rPr lang="de-CH" sz="2400" err="1">
                <a:cs typeface="Arial" charset="0"/>
              </a:rPr>
              <a:t>states</a:t>
            </a:r>
            <a:r>
              <a:rPr lang="de-CH" sz="2400">
                <a:cs typeface="Arial" charset="0"/>
              </a:rPr>
              <a:t> </a:t>
            </a:r>
            <a:r>
              <a:rPr lang="de-CH" sz="2400" err="1">
                <a:cs typeface="Arial" charset="0"/>
              </a:rPr>
              <a:t>are</a:t>
            </a:r>
            <a:r>
              <a:rPr lang="de-CH" sz="2400">
                <a:cs typeface="Arial" charset="0"/>
              </a:rPr>
              <a:t> </a:t>
            </a:r>
            <a:r>
              <a:rPr lang="de-CH" sz="2400" err="1">
                <a:cs typeface="Arial" charset="0"/>
              </a:rPr>
              <a:t>unknown</a:t>
            </a:r>
            <a:r>
              <a:rPr lang="de-CH" sz="2400">
                <a:cs typeface="Arial" charset="0"/>
              </a:rPr>
              <a:t> </a:t>
            </a:r>
            <a:r>
              <a:rPr lang="de-CH" sz="2400" err="1">
                <a:cs typeface="Arial" charset="0"/>
              </a:rPr>
              <a:t>to</a:t>
            </a:r>
            <a:r>
              <a:rPr lang="de-CH" sz="2400">
                <a:cs typeface="Arial" charset="0"/>
              </a:rPr>
              <a:t> Eve, </a:t>
            </a:r>
            <a:r>
              <a:rPr lang="de-CH" sz="2400" err="1">
                <a:cs typeface="Arial" charset="0"/>
              </a:rPr>
              <a:t>she</a:t>
            </a:r>
            <a:r>
              <a:rPr lang="de-CH" sz="2400">
                <a:cs typeface="Arial" charset="0"/>
              </a:rPr>
              <a:t> </a:t>
            </a:r>
            <a:r>
              <a:rPr lang="de-CH" sz="2400" err="1">
                <a:solidFill>
                  <a:srgbClr val="0000FF"/>
                </a:solidFill>
                <a:cs typeface="Arial" charset="0"/>
              </a:rPr>
              <a:t>cannot</a:t>
            </a:r>
            <a:r>
              <a:rPr lang="de-CH" sz="2400">
                <a:solidFill>
                  <a:srgbClr val="0000FF"/>
                </a:solidFill>
                <a:cs typeface="Arial" charset="0"/>
              </a:rPr>
              <a:t> </a:t>
            </a:r>
            <a:r>
              <a:rPr lang="de-CH" sz="2400" err="1">
                <a:solidFill>
                  <a:srgbClr val="0000FF"/>
                </a:solidFill>
                <a:cs typeface="Arial" charset="0"/>
              </a:rPr>
              <a:t>copy</a:t>
            </a:r>
            <a:r>
              <a:rPr lang="de-CH" sz="2400">
                <a:solidFill>
                  <a:srgbClr val="0000FF"/>
                </a:solidFill>
                <a:cs typeface="Arial" charset="0"/>
              </a:rPr>
              <a:t> </a:t>
            </a:r>
            <a:r>
              <a:rPr lang="de-CH" sz="2400" err="1">
                <a:solidFill>
                  <a:srgbClr val="0000FF"/>
                </a:solidFill>
                <a:cs typeface="Arial" charset="0"/>
              </a:rPr>
              <a:t>them</a:t>
            </a:r>
            <a:r>
              <a:rPr lang="de-CH" sz="2400">
                <a:cs typeface="Arial" charset="0"/>
              </a:rPr>
              <a:t>.</a:t>
            </a:r>
            <a:endParaRPr lang="de-CH" sz="2400">
              <a:solidFill>
                <a:srgbClr val="FF0000"/>
              </a:solidFill>
              <a:cs typeface="Arial" charset="0"/>
            </a:endParaRPr>
          </a:p>
          <a:p>
            <a:pPr marL="342900" indent="-342900">
              <a:spcBef>
                <a:spcPct val="20000"/>
              </a:spcBef>
              <a:buClr>
                <a:schemeClr val="accent1"/>
              </a:buClr>
              <a:buSzPct val="65000"/>
              <a:buFont typeface="Wingdings" pitchFamily="2" charset="2"/>
              <a:buChar char="n"/>
            </a:pPr>
            <a:r>
              <a:rPr lang="de-CH" sz="2400">
                <a:cs typeface="Arial" charset="0"/>
              </a:rPr>
              <a:t>Honest </a:t>
            </a:r>
            <a:r>
              <a:rPr lang="de-CH" sz="2400" err="1">
                <a:cs typeface="Arial" charset="0"/>
              </a:rPr>
              <a:t>players</a:t>
            </a:r>
            <a:r>
              <a:rPr lang="de-CH" sz="2400">
                <a:cs typeface="Arial" charset="0"/>
              </a:rPr>
              <a:t> </a:t>
            </a:r>
            <a:r>
              <a:rPr lang="de-CH" sz="2400" err="1">
                <a:cs typeface="Arial" charset="0"/>
              </a:rPr>
              <a:t>can</a:t>
            </a:r>
            <a:r>
              <a:rPr lang="de-CH" sz="2400">
                <a:cs typeface="Arial" charset="0"/>
              </a:rPr>
              <a:t> </a:t>
            </a:r>
            <a:r>
              <a:rPr lang="de-CH" sz="2400" err="1">
                <a:solidFill>
                  <a:srgbClr val="0000FF"/>
                </a:solidFill>
                <a:cs typeface="Arial" charset="0"/>
              </a:rPr>
              <a:t>test</a:t>
            </a:r>
            <a:r>
              <a:rPr lang="de-CH" sz="2400">
                <a:solidFill>
                  <a:srgbClr val="0000FF"/>
                </a:solidFill>
                <a:cs typeface="Arial" charset="0"/>
              </a:rPr>
              <a:t> </a:t>
            </a:r>
            <a:r>
              <a:rPr lang="de-CH" sz="2400" err="1">
                <a:cs typeface="Arial" charset="0"/>
              </a:rPr>
              <a:t>whether</a:t>
            </a:r>
            <a:r>
              <a:rPr lang="de-CH" sz="2400">
                <a:cs typeface="Arial" charset="0"/>
              </a:rPr>
              <a:t> Eve </a:t>
            </a:r>
            <a:r>
              <a:rPr lang="de-CH" sz="2400" err="1">
                <a:cs typeface="Arial" charset="0"/>
              </a:rPr>
              <a:t>interfered</a:t>
            </a:r>
            <a:r>
              <a:rPr lang="de-CH" sz="2400">
                <a:cs typeface="Arial" charset="0"/>
              </a:rPr>
              <a:t>.</a:t>
            </a:r>
          </a:p>
        </p:txBody>
      </p:sp>
      <p:grpSp>
        <p:nvGrpSpPr>
          <p:cNvPr id="10" name="Group 9"/>
          <p:cNvGrpSpPr/>
          <p:nvPr/>
        </p:nvGrpSpPr>
        <p:grpSpPr>
          <a:xfrm>
            <a:off x="4630688" y="1268759"/>
            <a:ext cx="2329408" cy="523220"/>
            <a:chOff x="2915816" y="1268759"/>
            <a:chExt cx="2329408" cy="523220"/>
          </a:xfrm>
        </p:grpSpPr>
        <p:grpSp>
          <p:nvGrpSpPr>
            <p:cNvPr id="97" name="Group 97"/>
            <p:cNvGrpSpPr/>
            <p:nvPr/>
          </p:nvGrpSpPr>
          <p:grpSpPr>
            <a:xfrm>
              <a:off x="3383868" y="1268759"/>
              <a:ext cx="457200" cy="523220"/>
              <a:chOff x="1018819" y="3721632"/>
              <a:chExt cx="719137" cy="809345"/>
            </a:xfrm>
            <a:effectLst>
              <a:outerShdw blurRad="50800" dist="38100" dir="2700000" algn="tl" rotWithShape="0">
                <a:prstClr val="black">
                  <a:alpha val="40000"/>
                </a:prstClr>
              </a:outerShdw>
            </a:effectLst>
          </p:grpSpPr>
          <p:sp>
            <p:nvSpPr>
              <p:cNvPr id="98"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9"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0" name="Group 97"/>
            <p:cNvGrpSpPr/>
            <p:nvPr/>
          </p:nvGrpSpPr>
          <p:grpSpPr>
            <a:xfrm>
              <a:off x="3851920" y="1268759"/>
              <a:ext cx="457200" cy="523220"/>
              <a:chOff x="1018819" y="3721632"/>
              <a:chExt cx="719137" cy="809345"/>
            </a:xfrm>
            <a:effectLst>
              <a:outerShdw blurRad="50800" dist="38100" dir="2700000" algn="tl" rotWithShape="0">
                <a:prstClr val="black">
                  <a:alpha val="40000"/>
                </a:prstClr>
              </a:outerShdw>
            </a:effectLst>
          </p:grpSpPr>
          <p:sp>
            <p:nvSpPr>
              <p:cNvPr id="101"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2"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3" name="Group 97"/>
            <p:cNvGrpSpPr/>
            <p:nvPr/>
          </p:nvGrpSpPr>
          <p:grpSpPr>
            <a:xfrm>
              <a:off x="4319972" y="1268759"/>
              <a:ext cx="457200" cy="523220"/>
              <a:chOff x="1018819" y="3721632"/>
              <a:chExt cx="719137" cy="809345"/>
            </a:xfrm>
            <a:effectLst>
              <a:outerShdw blurRad="50800" dist="38100" dir="2700000" algn="tl" rotWithShape="0">
                <a:prstClr val="black">
                  <a:alpha val="40000"/>
                </a:prstClr>
              </a:outerShdw>
            </a:effectLst>
          </p:grpSpPr>
          <p:sp>
            <p:nvSpPr>
              <p:cNvPr id="104"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5"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6" name="Group 97"/>
            <p:cNvGrpSpPr/>
            <p:nvPr/>
          </p:nvGrpSpPr>
          <p:grpSpPr>
            <a:xfrm>
              <a:off x="4788024" y="1268759"/>
              <a:ext cx="457200" cy="523220"/>
              <a:chOff x="1018819" y="3721632"/>
              <a:chExt cx="719137" cy="809345"/>
            </a:xfrm>
            <a:effectLst>
              <a:outerShdw blurRad="50800" dist="38100" dir="2700000" algn="tl" rotWithShape="0">
                <a:prstClr val="black">
                  <a:alpha val="40000"/>
                </a:prstClr>
              </a:outerShdw>
            </a:effectLst>
          </p:grpSpPr>
          <p:sp>
            <p:nvSpPr>
              <p:cNvPr id="107"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8"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nvGrpSpPr>
            <p:cNvPr id="109" name="Group 97"/>
            <p:cNvGrpSpPr/>
            <p:nvPr/>
          </p:nvGrpSpPr>
          <p:grpSpPr>
            <a:xfrm>
              <a:off x="2915816" y="1268759"/>
              <a:ext cx="457200" cy="523220"/>
              <a:chOff x="1018819" y="3721632"/>
              <a:chExt cx="719137" cy="809345"/>
            </a:xfrm>
            <a:effectLst>
              <a:outerShdw blurRad="50800" dist="38100" dir="2700000" algn="tl" rotWithShape="0">
                <a:prstClr val="black">
                  <a:alpha val="40000"/>
                </a:prstClr>
              </a:outerShdw>
            </a:effectLst>
          </p:grpSpPr>
          <p:sp>
            <p:nvSpPr>
              <p:cNvPr id="11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1"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a:t>
                </a:r>
                <a:endParaRPr lang="de-CH" sz="2800">
                  <a:cs typeface="Arial" charset="0"/>
                </a:endParaRPr>
              </a:p>
            </p:txBody>
          </p:sp>
        </p:grpSp>
      </p:grpSp>
      <p:sp>
        <p:nvSpPr>
          <p:cNvPr id="113" name="Line 6"/>
          <p:cNvSpPr>
            <a:spLocks noChangeShapeType="1"/>
          </p:cNvSpPr>
          <p:nvPr/>
        </p:nvSpPr>
        <p:spPr bwMode="auto">
          <a:xfrm>
            <a:off x="5086600" y="3573016"/>
            <a:ext cx="1513457" cy="0"/>
          </a:xfrm>
          <a:prstGeom prst="line">
            <a:avLst/>
          </a:prstGeom>
          <a:noFill/>
          <a:ln w="38100">
            <a:solidFill>
              <a:srgbClr val="0000FF"/>
            </a:solidFill>
            <a:round/>
            <a:headEnd type="none" w="med" len="med"/>
            <a:tailEnd type="triangle"/>
          </a:ln>
          <a:effectLst/>
        </p:spPr>
        <p:txBody>
          <a:bodyPr lIns="0" tIns="0" rIns="0" bIns="0" anchor="ctr"/>
          <a:lstStyle/>
          <a:p>
            <a:endParaRPr lang="en-US"/>
          </a:p>
        </p:txBody>
      </p:sp>
      <p:sp>
        <p:nvSpPr>
          <p:cNvPr id="114" name="Line 8"/>
          <p:cNvSpPr>
            <a:spLocks noChangeShapeType="1"/>
          </p:cNvSpPr>
          <p:nvPr/>
        </p:nvSpPr>
        <p:spPr bwMode="auto">
          <a:xfrm>
            <a:off x="5086600" y="3789040"/>
            <a:ext cx="1513457" cy="0"/>
          </a:xfrm>
          <a:prstGeom prst="line">
            <a:avLst/>
          </a:prstGeom>
          <a:noFill/>
          <a:ln w="38100">
            <a:solidFill>
              <a:srgbClr val="0000FF"/>
            </a:solidFill>
            <a:round/>
            <a:headEnd type="triangle"/>
            <a:tailEnd type="none" w="med" len="med"/>
          </a:ln>
          <a:effectLst/>
        </p:spPr>
        <p:txBody>
          <a:bodyPr lIns="0" tIns="0" rIns="0" bIns="0" anchor="ctr"/>
          <a:lstStyle/>
          <a:p>
            <a:endParaRPr lang="en-US"/>
          </a:p>
        </p:txBody>
      </p:sp>
      <p:grpSp>
        <p:nvGrpSpPr>
          <p:cNvPr id="115" name="Group 74"/>
          <p:cNvGrpSpPr/>
          <p:nvPr/>
        </p:nvGrpSpPr>
        <p:grpSpPr>
          <a:xfrm rot="5400000">
            <a:off x="2783632" y="2420889"/>
            <a:ext cx="2592289" cy="288032"/>
            <a:chOff x="2809127" y="3501009"/>
            <a:chExt cx="3326202" cy="2232248"/>
          </a:xfrm>
        </p:grpSpPr>
        <p:sp>
          <p:nvSpPr>
            <p:cNvPr id="116"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17"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18" name="Group 74"/>
          <p:cNvGrpSpPr/>
          <p:nvPr/>
        </p:nvGrpSpPr>
        <p:grpSpPr>
          <a:xfrm rot="5400000">
            <a:off x="7536161" y="2348881"/>
            <a:ext cx="2592289" cy="288032"/>
            <a:chOff x="2809127" y="3501009"/>
            <a:chExt cx="3326202" cy="2232248"/>
          </a:xfrm>
        </p:grpSpPr>
        <p:sp>
          <p:nvSpPr>
            <p:cNvPr id="119"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2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21" name="Group 120"/>
          <p:cNvGrpSpPr/>
          <p:nvPr/>
        </p:nvGrpSpPr>
        <p:grpSpPr>
          <a:xfrm>
            <a:off x="9148005" y="5320129"/>
            <a:ext cx="3096344" cy="1368152"/>
            <a:chOff x="2915816" y="3284984"/>
            <a:chExt cx="3096344" cy="1368152"/>
          </a:xfrm>
        </p:grpSpPr>
        <p:pic>
          <p:nvPicPr>
            <p:cNvPr id="122" name="Picture 9" descr="dolly"/>
            <p:cNvPicPr>
              <a:picLocks noChangeAspect="1" noChangeArrowheads="1"/>
            </p:cNvPicPr>
            <p:nvPr/>
          </p:nvPicPr>
          <p:blipFill>
            <a:blip r:embed="rId7" cstate="print"/>
            <a:srcRect/>
            <a:stretch>
              <a:fillRect/>
            </a:stretch>
          </p:blipFill>
          <p:spPr bwMode="auto">
            <a:xfrm>
              <a:off x="3059832" y="3284984"/>
              <a:ext cx="1368152" cy="1258766"/>
            </a:xfrm>
            <a:prstGeom prst="rect">
              <a:avLst/>
            </a:prstGeom>
            <a:noFill/>
          </p:spPr>
        </p:pic>
        <p:pic>
          <p:nvPicPr>
            <p:cNvPr id="123" name="Picture 9" descr="dolly"/>
            <p:cNvPicPr>
              <a:picLocks noChangeAspect="1" noChangeArrowheads="1"/>
            </p:cNvPicPr>
            <p:nvPr/>
          </p:nvPicPr>
          <p:blipFill>
            <a:blip r:embed="rId7" cstate="print"/>
            <a:srcRect/>
            <a:stretch>
              <a:fillRect/>
            </a:stretch>
          </p:blipFill>
          <p:spPr bwMode="auto">
            <a:xfrm>
              <a:off x="4499992" y="3284984"/>
              <a:ext cx="1368152" cy="1258766"/>
            </a:xfrm>
            <a:prstGeom prst="rect">
              <a:avLst/>
            </a:prstGeom>
            <a:noFill/>
          </p:spPr>
        </p:pic>
        <p:grpSp>
          <p:nvGrpSpPr>
            <p:cNvPr id="124" name="Group 74"/>
            <p:cNvGrpSpPr/>
            <p:nvPr/>
          </p:nvGrpSpPr>
          <p:grpSpPr>
            <a:xfrm>
              <a:off x="2915816" y="3284984"/>
              <a:ext cx="3096344" cy="1368152"/>
              <a:chOff x="2809127" y="3501009"/>
              <a:chExt cx="3326202" cy="2232248"/>
            </a:xfrm>
          </p:grpSpPr>
          <p:sp>
            <p:nvSpPr>
              <p:cNvPr id="125"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26"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sp>
        <p:nvSpPr>
          <p:cNvPr id="127" name="AutoShape 109"/>
          <p:cNvSpPr>
            <a:spLocks noChangeArrowheads="1"/>
          </p:cNvSpPr>
          <p:nvPr/>
        </p:nvSpPr>
        <p:spPr bwMode="auto">
          <a:xfrm>
            <a:off x="6240016" y="4005064"/>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132" name="Rectangle 2"/>
          <p:cNvSpPr>
            <a:spLocks noGrp="1" noChangeArrowheads="1"/>
          </p:cNvSpPr>
          <p:nvPr>
            <p:ph type="title" sz="quarter"/>
          </p:nvPr>
        </p:nvSpPr>
        <p:spPr>
          <a:xfrm>
            <a:off x="932683" y="50056"/>
            <a:ext cx="8229600" cy="720725"/>
          </a:xfrm>
        </p:spPr>
        <p:txBody>
          <a:bodyPr>
            <a:normAutofit/>
          </a:bodyPr>
          <a:lstStyle/>
          <a:p>
            <a:pPr algn="l"/>
            <a:r>
              <a:rPr lang="fr-CH" smtClean="0"/>
              <a:t>Quantum Key Distribution (QKD)</a:t>
            </a:r>
            <a:endParaRPr lang="en-US"/>
          </a:p>
        </p:txBody>
      </p:sp>
      <p:pic>
        <p:nvPicPr>
          <p:cNvPr id="133" name="Picture 132"/>
          <p:cNvPicPr>
            <a:picLocks noChangeAspect="1" noChangeArrowheads="1"/>
          </p:cNvPicPr>
          <p:nvPr/>
        </p:nvPicPr>
        <p:blipFill>
          <a:blip r:embed="rId8" cstate="print"/>
          <a:srcRect r="50930"/>
          <a:stretch>
            <a:fillRect/>
          </a:stretch>
        </p:blipFill>
        <p:spPr bwMode="auto">
          <a:xfrm>
            <a:off x="11227206" y="79643"/>
            <a:ext cx="936103" cy="1331793"/>
          </a:xfrm>
          <a:prstGeom prst="rect">
            <a:avLst/>
          </a:prstGeom>
          <a:noFill/>
          <a:ln w="9525">
            <a:noFill/>
            <a:miter lim="800000"/>
            <a:headEnd/>
            <a:tailEnd/>
          </a:ln>
        </p:spPr>
      </p:pic>
      <p:pic>
        <p:nvPicPr>
          <p:cNvPr id="134" name="Picture 2"/>
          <p:cNvPicPr>
            <a:picLocks noChangeAspect="1" noChangeArrowheads="1"/>
          </p:cNvPicPr>
          <p:nvPr/>
        </p:nvPicPr>
        <p:blipFill>
          <a:blip r:embed="rId8" cstate="print"/>
          <a:srcRect l="49070"/>
          <a:stretch>
            <a:fillRect/>
          </a:stretch>
        </p:blipFill>
        <p:spPr bwMode="auto">
          <a:xfrm>
            <a:off x="10219093" y="79645"/>
            <a:ext cx="971600" cy="1331793"/>
          </a:xfrm>
          <a:prstGeom prst="rect">
            <a:avLst/>
          </a:prstGeom>
          <a:noFill/>
          <a:ln w="9525">
            <a:noFill/>
            <a:miter lim="800000"/>
            <a:headEnd/>
            <a:tailEnd/>
          </a:ln>
        </p:spPr>
      </p:pic>
      <p:sp>
        <p:nvSpPr>
          <p:cNvPr id="135" name="Rectangle 134"/>
          <p:cNvSpPr/>
          <p:nvPr/>
        </p:nvSpPr>
        <p:spPr>
          <a:xfrm>
            <a:off x="1394605" y="6441586"/>
            <a:ext cx="2262995" cy="369332"/>
          </a:xfrm>
          <a:prstGeom prst="rect">
            <a:avLst/>
          </a:prstGeom>
        </p:spPr>
        <p:txBody>
          <a:bodyPr wrap="square">
            <a:spAutoFit/>
          </a:bodyPr>
          <a:lstStyle/>
          <a:p>
            <a:r>
              <a:rPr lang="en-US" smtClean="0">
                <a:solidFill>
                  <a:schemeClr val="bg1"/>
                </a:solidFill>
              </a:rPr>
              <a:t>[Bennett Brassard 84]</a:t>
            </a:r>
            <a:endParaRPr lang="en-US">
              <a:solidFill>
                <a:schemeClr val="bg1"/>
              </a:solidFill>
            </a:endParaRPr>
          </a:p>
        </p:txBody>
      </p:sp>
    </p:spTree>
    <p:extLst>
      <p:ext uri="{BB962C8B-B14F-4D97-AF65-F5344CB8AC3E}">
        <p14:creationId xmlns:p14="http://schemas.microsoft.com/office/powerpoint/2010/main" val="1722149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circle(out)">
                                      <p:cBhvr>
                                        <p:cTn id="11" dur="1000"/>
                                        <p:tgtEl>
                                          <p:spTgt spid="12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wipe(right)">
                                      <p:cBhvr>
                                        <p:cTn id="26" dur="500"/>
                                        <p:tgtEl>
                                          <p:spTgt spid="1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circle(out)">
                                      <p:cBhvr>
                                        <p:cTn id="31" dur="500"/>
                                        <p:tgtEl>
                                          <p:spTgt spid="118"/>
                                        </p:tgtEl>
                                      </p:cBhvr>
                                    </p:animEffect>
                                  </p:childTnLst>
                                </p:cTn>
                              </p:par>
                            </p:childTnLst>
                          </p:cTn>
                        </p:par>
                        <p:par>
                          <p:cTn id="32" fill="hold">
                            <p:stCondLst>
                              <p:cond delay="500"/>
                            </p:stCondLst>
                            <p:childTnLst>
                              <p:par>
                                <p:cTn id="33" presetID="6" presetClass="entr" presetSubtype="32"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circle(out)">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P spid="113" grpId="0" animBg="1"/>
      <p:bldP spid="114" grpId="0" animBg="1"/>
      <p:bldP spid="1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518171" name="Line 27"/>
          <p:cNvSpPr>
            <a:spLocks noChangeShapeType="1"/>
          </p:cNvSpPr>
          <p:nvPr/>
        </p:nvSpPr>
        <p:spPr bwMode="auto">
          <a:xfrm flipV="1">
            <a:off x="5951984" y="1700808"/>
            <a:ext cx="216024" cy="136815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81312" y="4355120"/>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1920626" y="5157192"/>
            <a:ext cx="8351838"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solidFill>
                  <a:srgbClr val="0000FF"/>
                </a:solidFill>
                <a:cs typeface="Arial" charset="0"/>
              </a:rPr>
              <a:t>technically feasible: no quantum computer required, </a:t>
            </a:r>
            <a:br>
              <a:rPr lang="en-US" sz="2400">
                <a:solidFill>
                  <a:srgbClr val="0000FF"/>
                </a:solidFill>
                <a:cs typeface="Arial" charset="0"/>
              </a:rPr>
            </a:br>
            <a:r>
              <a:rPr lang="en-US" sz="2400">
                <a:cs typeface="Arial" charset="0"/>
              </a:rPr>
              <a:t>only quantum communication</a:t>
            </a:r>
            <a:endParaRPr lang="de-CH" sz="2400">
              <a:cs typeface="Arial" charset="0"/>
            </a:endParaRP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303913" y="3212976"/>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56" name="Picture 4"/>
          <p:cNvPicPr>
            <a:picLocks noChangeAspect="1" noChangeArrowheads="1"/>
          </p:cNvPicPr>
          <p:nvPr/>
        </p:nvPicPr>
        <p:blipFill>
          <a:blip r:embed="rId6" cstate="print"/>
          <a:stretch>
            <a:fillRect/>
          </a:stretch>
        </p:blipFill>
        <p:spPr bwMode="auto">
          <a:xfrm>
            <a:off x="2999656" y="2348880"/>
            <a:ext cx="1993314" cy="1008112"/>
          </a:xfrm>
          <a:prstGeom prst="rect">
            <a:avLst/>
          </a:prstGeom>
          <a:noFill/>
          <a:ln w="9525" cap="flat" cmpd="sng">
            <a:noFill/>
            <a:prstDash val="solid"/>
            <a:miter lim="800000"/>
            <a:headEnd/>
            <a:tailEnd/>
          </a:ln>
          <a:effectLst/>
        </p:spPr>
      </p:pic>
      <p:pic>
        <p:nvPicPr>
          <p:cNvPr id="57" name="Picture 6"/>
          <p:cNvPicPr>
            <a:picLocks noChangeAspect="1" noChangeArrowheads="1"/>
          </p:cNvPicPr>
          <p:nvPr/>
        </p:nvPicPr>
        <p:blipFill>
          <a:blip r:embed="rId7" cstate="print"/>
          <a:srcRect t="19951"/>
          <a:stretch>
            <a:fillRect/>
          </a:stretch>
        </p:blipFill>
        <p:spPr bwMode="auto">
          <a:xfrm>
            <a:off x="7104112" y="2492896"/>
            <a:ext cx="1868934" cy="936104"/>
          </a:xfrm>
          <a:prstGeom prst="rect">
            <a:avLst/>
          </a:prstGeom>
          <a:noFill/>
          <a:ln w="9525" cap="flat" cmpd="sng">
            <a:noFill/>
            <a:prstDash val="solid"/>
            <a:miter lim="800000"/>
            <a:headEnd/>
            <a:tailEnd/>
          </a:ln>
          <a:effectLst/>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pic>
        <p:nvPicPr>
          <p:cNvPr id="60" name="Picture 59"/>
          <p:cNvPicPr>
            <a:picLocks noChangeAspect="1"/>
          </p:cNvPicPr>
          <p:nvPr/>
        </p:nvPicPr>
        <p:blipFill>
          <a:blip r:embed="rId9"/>
          <a:stretch>
            <a:fillRect/>
          </a:stretch>
        </p:blipFill>
        <p:spPr>
          <a:xfrm>
            <a:off x="2927649" y="1772817"/>
            <a:ext cx="6494119" cy="4868211"/>
          </a:xfrm>
          <a:prstGeom prst="rect">
            <a:avLst/>
          </a:prstGeom>
        </p:spPr>
      </p:pic>
      <p:sp>
        <p:nvSpPr>
          <p:cNvPr id="62" name="Rectangle 2"/>
          <p:cNvSpPr>
            <a:spLocks noGrp="1" noChangeArrowheads="1"/>
          </p:cNvSpPr>
          <p:nvPr>
            <p:ph type="title" sz="quarter"/>
          </p:nvPr>
        </p:nvSpPr>
        <p:spPr>
          <a:xfrm>
            <a:off x="932683" y="50056"/>
            <a:ext cx="8229600" cy="720725"/>
          </a:xfrm>
        </p:spPr>
        <p:txBody>
          <a:bodyPr>
            <a:normAutofit/>
          </a:bodyPr>
          <a:lstStyle/>
          <a:p>
            <a:pPr algn="l"/>
            <a:r>
              <a:rPr lang="fr-CH" smtClean="0"/>
              <a:t>Quantum Key Distribution (QKD)</a:t>
            </a:r>
            <a:endParaRPr lang="en-US"/>
          </a:p>
        </p:txBody>
      </p:sp>
      <p:pic>
        <p:nvPicPr>
          <p:cNvPr id="63" name="Picture 62"/>
          <p:cNvPicPr>
            <a:picLocks noChangeAspect="1" noChangeArrowheads="1"/>
          </p:cNvPicPr>
          <p:nvPr/>
        </p:nvPicPr>
        <p:blipFill>
          <a:blip r:embed="rId10" cstate="print"/>
          <a:srcRect r="50930"/>
          <a:stretch>
            <a:fillRect/>
          </a:stretch>
        </p:blipFill>
        <p:spPr bwMode="auto">
          <a:xfrm>
            <a:off x="11227206" y="79643"/>
            <a:ext cx="936103" cy="1331793"/>
          </a:xfrm>
          <a:prstGeom prst="rect">
            <a:avLst/>
          </a:prstGeom>
          <a:noFill/>
          <a:ln w="9525">
            <a:noFill/>
            <a:miter lim="800000"/>
            <a:headEnd/>
            <a:tailEnd/>
          </a:ln>
        </p:spPr>
      </p:pic>
      <p:pic>
        <p:nvPicPr>
          <p:cNvPr id="64" name="Picture 2"/>
          <p:cNvPicPr>
            <a:picLocks noChangeAspect="1" noChangeArrowheads="1"/>
          </p:cNvPicPr>
          <p:nvPr/>
        </p:nvPicPr>
        <p:blipFill>
          <a:blip r:embed="rId10" cstate="print"/>
          <a:srcRect l="49070"/>
          <a:stretch>
            <a:fillRect/>
          </a:stretch>
        </p:blipFill>
        <p:spPr bwMode="auto">
          <a:xfrm>
            <a:off x="10219093" y="79645"/>
            <a:ext cx="971600" cy="1331793"/>
          </a:xfrm>
          <a:prstGeom prst="rect">
            <a:avLst/>
          </a:prstGeom>
          <a:noFill/>
          <a:ln w="9525">
            <a:noFill/>
            <a:miter lim="800000"/>
            <a:headEnd/>
            <a:tailEnd/>
          </a:ln>
        </p:spPr>
      </p:pic>
    </p:spTree>
    <p:extLst>
      <p:ext uri="{BB962C8B-B14F-4D97-AF65-F5344CB8AC3E}">
        <p14:creationId xmlns:p14="http://schemas.microsoft.com/office/powerpoint/2010/main" val="1207415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843" name="Rectangle 139"/>
          <p:cNvSpPr>
            <a:spLocks noGrp="1" noChangeArrowheads="1"/>
          </p:cNvSpPr>
          <p:nvPr>
            <p:ph type="title"/>
          </p:nvPr>
        </p:nvSpPr>
        <p:spPr>
          <a:xfrm>
            <a:off x="1057834" y="107576"/>
            <a:ext cx="8166847" cy="684763"/>
          </a:xfrm>
          <a:noFill/>
          <a:ln/>
        </p:spPr>
        <p:txBody>
          <a:bodyPr>
            <a:normAutofit/>
          </a:bodyPr>
          <a:lstStyle/>
          <a:p>
            <a:r>
              <a:rPr lang="en-US" sz="4000"/>
              <a:t>Quantum Hacking</a:t>
            </a:r>
          </a:p>
        </p:txBody>
      </p:sp>
      <p:pic>
        <p:nvPicPr>
          <p:cNvPr id="42" name="Picture 41"/>
          <p:cNvPicPr>
            <a:picLocks noChangeAspect="1"/>
          </p:cNvPicPr>
          <p:nvPr/>
        </p:nvPicPr>
        <p:blipFill>
          <a:blip r:embed="rId2"/>
          <a:stretch>
            <a:fillRect/>
          </a:stretch>
        </p:blipFill>
        <p:spPr>
          <a:xfrm>
            <a:off x="6059021" y="3367700"/>
            <a:ext cx="4477895" cy="3356781"/>
          </a:xfrm>
          <a:prstGeom prst="rect">
            <a:avLst/>
          </a:prstGeom>
        </p:spPr>
      </p:pic>
      <p:pic>
        <p:nvPicPr>
          <p:cNvPr id="4" name="Picture 3"/>
          <p:cNvPicPr>
            <a:picLocks noChangeAspect="1"/>
          </p:cNvPicPr>
          <p:nvPr/>
        </p:nvPicPr>
        <p:blipFill>
          <a:blip r:embed="rId3"/>
          <a:stretch>
            <a:fillRect/>
          </a:stretch>
        </p:blipFill>
        <p:spPr>
          <a:xfrm>
            <a:off x="2077326" y="1340768"/>
            <a:ext cx="5890882" cy="3528392"/>
          </a:xfrm>
          <a:prstGeom prst="rect">
            <a:avLst/>
          </a:prstGeom>
        </p:spPr>
      </p:pic>
      <p:pic>
        <p:nvPicPr>
          <p:cNvPr id="5" name="Picture 4"/>
          <p:cNvPicPr>
            <a:picLocks noChangeAspect="1"/>
          </p:cNvPicPr>
          <p:nvPr/>
        </p:nvPicPr>
        <p:blipFill>
          <a:blip r:embed="rId4"/>
          <a:stretch>
            <a:fillRect/>
          </a:stretch>
        </p:blipFill>
        <p:spPr>
          <a:xfrm>
            <a:off x="9336360" y="800156"/>
            <a:ext cx="2771800" cy="3248203"/>
          </a:xfrm>
          <a:prstGeom prst="rect">
            <a:avLst/>
          </a:prstGeom>
        </p:spPr>
      </p:pic>
      <p:sp>
        <p:nvSpPr>
          <p:cNvPr id="45" name="Rectangle 44"/>
          <p:cNvSpPr/>
          <p:nvPr/>
        </p:nvSpPr>
        <p:spPr>
          <a:xfrm>
            <a:off x="2063553" y="908720"/>
            <a:ext cx="6680547" cy="369332"/>
          </a:xfrm>
          <a:prstGeom prst="rect">
            <a:avLst/>
          </a:prstGeom>
        </p:spPr>
        <p:txBody>
          <a:bodyPr wrap="none">
            <a:spAutoFit/>
          </a:bodyPr>
          <a:lstStyle/>
          <a:p>
            <a:pPr marL="342900" indent="-342900">
              <a:spcBef>
                <a:spcPct val="20000"/>
              </a:spcBef>
              <a:buClr>
                <a:schemeClr val="accent1"/>
              </a:buClr>
              <a:buSzPct val="65000"/>
              <a:defRPr/>
            </a:pPr>
            <a:r>
              <a:rPr lang="en-US">
                <a:cs typeface="Arial" charset="0"/>
              </a:rPr>
              <a:t>e.g. by the group of </a:t>
            </a:r>
            <a:r>
              <a:rPr lang="en-US">
                <a:cs typeface="Arial" charset="0"/>
                <a:hlinkClick r:id="rId5"/>
              </a:rPr>
              <a:t>Vadim Makarov</a:t>
            </a:r>
            <a:r>
              <a:rPr lang="en-US">
                <a:cs typeface="Arial" charset="0"/>
              </a:rPr>
              <a:t> (University of Waterloo, Canada)</a:t>
            </a:r>
          </a:p>
        </p:txBody>
      </p:sp>
      <p:pic>
        <p:nvPicPr>
          <p:cNvPr id="6" name="Picture 5"/>
          <p:cNvPicPr>
            <a:picLocks noChangeAspect="1"/>
          </p:cNvPicPr>
          <p:nvPr/>
        </p:nvPicPr>
        <p:blipFill>
          <a:blip r:embed="rId6"/>
          <a:stretch>
            <a:fillRect/>
          </a:stretch>
        </p:blipFill>
        <p:spPr>
          <a:xfrm>
            <a:off x="9336360" y="23204"/>
            <a:ext cx="1200556" cy="1036269"/>
          </a:xfrm>
          <a:prstGeom prst="rect">
            <a:avLst/>
          </a:prstGeom>
        </p:spPr>
      </p:pic>
      <p:pic>
        <p:nvPicPr>
          <p:cNvPr id="2" name="Picture 1"/>
          <p:cNvPicPr>
            <a:picLocks noChangeAspect="1"/>
          </p:cNvPicPr>
          <p:nvPr/>
        </p:nvPicPr>
        <p:blipFill>
          <a:blip r:embed="rId7"/>
          <a:stretch>
            <a:fillRect/>
          </a:stretch>
        </p:blipFill>
        <p:spPr>
          <a:xfrm>
            <a:off x="297505" y="4554524"/>
            <a:ext cx="3024336" cy="2016224"/>
          </a:xfrm>
          <a:prstGeom prst="rect">
            <a:avLst/>
          </a:prstGeom>
        </p:spPr>
      </p:pic>
    </p:spTree>
    <p:extLst>
      <p:ext uri="{BB962C8B-B14F-4D97-AF65-F5344CB8AC3E}">
        <p14:creationId xmlns:p14="http://schemas.microsoft.com/office/powerpoint/2010/main" val="94780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32683" y="50056"/>
            <a:ext cx="8229600" cy="720725"/>
          </a:xfrm>
        </p:spPr>
        <p:txBody>
          <a:bodyPr>
            <a:normAutofit/>
          </a:bodyPr>
          <a:lstStyle/>
          <a:p>
            <a:pPr algn="l"/>
            <a:r>
              <a:rPr lang="fr-CH" smtClean="0"/>
              <a:t>Quantum Key Distribution (QKD)</a:t>
            </a:r>
            <a:endParaRPr lang="en-US"/>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932683" y="4782321"/>
            <a:ext cx="10807560" cy="138160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b="1" smtClean="0">
                <a:cs typeface="Arial" charset="0"/>
              </a:rPr>
              <a:t>Three-party scenario</a:t>
            </a:r>
            <a:r>
              <a:rPr lang="en-US" sz="2400" smtClean="0">
                <a:cs typeface="Arial" charset="0"/>
              </a:rPr>
              <a:t>: two honest players versus one dishonest eavesdropper</a:t>
            </a:r>
          </a:p>
          <a:p>
            <a:pPr marL="342900" indent="-342900">
              <a:spcBef>
                <a:spcPct val="20000"/>
              </a:spcBef>
              <a:buClr>
                <a:schemeClr val="accent1"/>
              </a:buClr>
              <a:buSzPct val="65000"/>
              <a:buFont typeface="Wingdings" pitchFamily="2" charset="2"/>
              <a:buChar char="n"/>
            </a:pPr>
            <a:r>
              <a:rPr lang="en-US" sz="2400" b="1" smtClean="0">
                <a:cs typeface="Arial" charset="0"/>
              </a:rPr>
              <a:t>Quantum Advantage:</a:t>
            </a:r>
            <a:r>
              <a:rPr lang="en-US" sz="2400" smtClean="0">
                <a:cs typeface="Arial" charset="0"/>
              </a:rPr>
              <a:t> Information-theoretic security is provably impossible with only classical communication (Shannon’s theorem about perfect security)</a:t>
            </a:r>
            <a:endParaRPr lang="en-US" sz="2400">
              <a:cs typeface="Arial" charset="0"/>
            </a:endParaRP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0215" y="1411436"/>
            <a:ext cx="2423927" cy="432048"/>
          </a:xfrm>
          <a:prstGeom prst="rect">
            <a:avLst/>
          </a:prstGeom>
        </p:spPr>
        <p:txBody>
          <a:bodyPr/>
          <a:lstStyle/>
          <a:p>
            <a:pPr marL="342900" indent="-342900">
              <a:spcBef>
                <a:spcPct val="20000"/>
              </a:spcBef>
              <a:buClr>
                <a:schemeClr val="accent1"/>
              </a:buClr>
              <a:buSzPct val="65000"/>
              <a:defRPr/>
            </a:pPr>
            <a:r>
              <a:rPr lang="de-CH" sz="2000">
                <a:cs typeface="Arial" charset="0"/>
                <a:hlinkClick r:id="rId6"/>
              </a:rPr>
              <a:t>[</a:t>
            </a:r>
            <a:r>
              <a:rPr lang="en-US" sz="2000">
                <a:cs typeface="Arial" charset="0"/>
                <a:hlinkClick r:id="rId6"/>
              </a:rPr>
              <a:t>Bennett Brassard 84]</a:t>
            </a:r>
            <a:endParaRPr lang="en-US" sz="2000">
              <a:cs typeface="Arial" charset="0"/>
            </a:endParaRPr>
          </a:p>
        </p:txBody>
      </p:sp>
      <p:pic>
        <p:nvPicPr>
          <p:cNvPr id="1026" name="Picture 2"/>
          <p:cNvPicPr>
            <a:picLocks noChangeAspect="1" noChangeArrowheads="1"/>
          </p:cNvPicPr>
          <p:nvPr/>
        </p:nvPicPr>
        <p:blipFill>
          <a:blip r:embed="rId7" cstate="print"/>
          <a:srcRect r="50930"/>
          <a:stretch>
            <a:fillRect/>
          </a:stretch>
        </p:blipFill>
        <p:spPr bwMode="auto">
          <a:xfrm>
            <a:off x="11227206" y="79643"/>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7" cstate="print"/>
          <a:srcRect l="49070"/>
          <a:stretch>
            <a:fillRect/>
          </a:stretch>
        </p:blipFill>
        <p:spPr bwMode="auto">
          <a:xfrm>
            <a:off x="10219093" y="79645"/>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617058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459" b="7053"/>
          <a:stretch/>
        </p:blipFill>
        <p:spPr>
          <a:xfrm>
            <a:off x="970850" y="876820"/>
            <a:ext cx="10062073" cy="5411245"/>
          </a:xfrm>
          <a:prstGeom prst="rect">
            <a:avLst/>
          </a:prstGeom>
        </p:spPr>
      </p:pic>
      <p:sp>
        <p:nvSpPr>
          <p:cNvPr id="2" name="Title 1"/>
          <p:cNvSpPr>
            <a:spLocks noGrp="1"/>
          </p:cNvSpPr>
          <p:nvPr>
            <p:ph type="title"/>
          </p:nvPr>
        </p:nvSpPr>
        <p:spPr/>
        <p:txBody>
          <a:bodyPr/>
          <a:lstStyle/>
          <a:p>
            <a:r>
              <a:rPr lang="en-US" smtClean="0"/>
              <a:t>Quantum Key Distribution (QKD)</a:t>
            </a:r>
            <a:endParaRPr lang="en-US"/>
          </a:p>
        </p:txBody>
      </p:sp>
    </p:spTree>
    <p:extLst>
      <p:ext uri="{BB962C8B-B14F-4D97-AF65-F5344CB8AC3E}">
        <p14:creationId xmlns:p14="http://schemas.microsoft.com/office/powerpoint/2010/main" val="1757770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a:bodyPr>
          <a:lstStyle/>
          <a:p>
            <a:pPr algn="l"/>
            <a:r>
              <a:rPr lang="fr-CH" err="1" smtClean="0"/>
              <a:t>Conjugate</a:t>
            </a:r>
            <a:r>
              <a:rPr lang="fr-CH" smtClean="0"/>
              <a:t> </a:t>
            </a:r>
            <a:r>
              <a:rPr lang="fr-CH" err="1" smtClean="0"/>
              <a:t>Coding</a:t>
            </a:r>
            <a:r>
              <a:rPr lang="fr-CH" smtClean="0"/>
              <a:t> &amp; Q Money</a:t>
            </a:r>
            <a:endParaRPr lang="en-US"/>
          </a:p>
        </p:txBody>
      </p:sp>
      <p:sp>
        <p:nvSpPr>
          <p:cNvPr id="80" name="Rectangle 298"/>
          <p:cNvSpPr>
            <a:spLocks noChangeArrowheads="1"/>
          </p:cNvSpPr>
          <p:nvPr/>
        </p:nvSpPr>
        <p:spPr bwMode="auto">
          <a:xfrm>
            <a:off x="604639" y="4219187"/>
            <a:ext cx="9386069" cy="217150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Originally proposed for securing </a:t>
            </a:r>
            <a:r>
              <a:rPr lang="en-US" sz="2400" smtClean="0">
                <a:solidFill>
                  <a:srgbClr val="0000FF"/>
                </a:solidFill>
                <a:cs typeface="Arial" charset="0"/>
              </a:rPr>
              <a:t>quantum banknotes</a:t>
            </a:r>
            <a:r>
              <a:rPr lang="en-US" sz="2400" smtClean="0">
                <a:cs typeface="Arial" charset="0"/>
              </a:rPr>
              <a:t> (private-key quantum money)</a:t>
            </a:r>
          </a:p>
          <a:p>
            <a:pPr marL="342900" indent="-342900">
              <a:spcBef>
                <a:spcPct val="20000"/>
              </a:spcBef>
              <a:buClr>
                <a:schemeClr val="accent1"/>
              </a:buClr>
              <a:buSzPct val="65000"/>
              <a:buFont typeface="Wingdings" pitchFamily="2" charset="2"/>
              <a:buChar char="n"/>
            </a:pPr>
            <a:r>
              <a:rPr lang="en-US" sz="2400" smtClean="0">
                <a:cs typeface="Arial" charset="0"/>
              </a:rPr>
              <a:t>Adaptive attack if money is returned after successful verification</a:t>
            </a:r>
          </a:p>
          <a:p>
            <a:pPr marL="342900" indent="-342900">
              <a:spcBef>
                <a:spcPct val="20000"/>
              </a:spcBef>
              <a:buClr>
                <a:schemeClr val="accent1"/>
              </a:buClr>
              <a:buSzPct val="65000"/>
              <a:buFont typeface="Wingdings" pitchFamily="2" charset="2"/>
              <a:buChar char="n"/>
            </a:pPr>
            <a:r>
              <a:rPr lang="en-US" sz="2400" smtClean="0">
                <a:cs typeface="Arial" charset="0"/>
              </a:rPr>
              <a:t>Publicly verifiable quantum money is still a topic of active </a:t>
            </a:r>
            <a:r>
              <a:rPr lang="en-US" sz="2400">
                <a:cs typeface="Arial" charset="0"/>
              </a:rPr>
              <a:t>research, </a:t>
            </a:r>
            <a:r>
              <a:rPr lang="en-US" sz="2400" smtClean="0">
                <a:cs typeface="Arial" charset="0"/>
              </a:rPr>
              <a:t>e.g</a:t>
            </a:r>
            <a:r>
              <a:rPr lang="en-US" sz="2400">
                <a:cs typeface="Arial" charset="0"/>
              </a:rPr>
              <a:t>. very recent </a:t>
            </a:r>
            <a:r>
              <a:rPr lang="en-US" sz="2400" smtClean="0">
                <a:cs typeface="Arial" charset="0"/>
              </a:rPr>
              <a:t>preprint by </a:t>
            </a:r>
            <a:r>
              <a:rPr lang="en-US" sz="2400" smtClean="0">
                <a:cs typeface="Arial" charset="0"/>
                <a:hlinkClick r:id="rId3"/>
              </a:rPr>
              <a:t>Zhandry17</a:t>
            </a:r>
            <a:endParaRPr lang="en-US" sz="2400">
              <a:cs typeface="Arial" charset="0"/>
            </a:endParaRP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endParaRPr lang="en-US" sz="2400">
              <a:cs typeface="Arial" charset="0"/>
            </a:endParaRPr>
          </a:p>
        </p:txBody>
      </p:sp>
      <p:sp>
        <p:nvSpPr>
          <p:cNvPr id="37" name="Content Placeholder 1"/>
          <p:cNvSpPr txBox="1">
            <a:spLocks/>
          </p:cNvSpPr>
          <p:nvPr/>
        </p:nvSpPr>
        <p:spPr>
          <a:xfrm>
            <a:off x="1000944" y="734052"/>
            <a:ext cx="1742256" cy="432048"/>
          </a:xfrm>
          <a:prstGeom prst="rect">
            <a:avLst/>
          </a:prstGeom>
        </p:spPr>
        <p:txBody>
          <a:bodyPr/>
          <a:lstStyle/>
          <a:p>
            <a:pPr marL="342900" indent="-342900">
              <a:spcBef>
                <a:spcPct val="20000"/>
              </a:spcBef>
              <a:buClr>
                <a:schemeClr val="accent1"/>
              </a:buClr>
              <a:buSzPct val="65000"/>
              <a:defRPr/>
            </a:pPr>
            <a:r>
              <a:rPr lang="de-CH" sz="2000" smtClean="0">
                <a:cs typeface="Arial" charset="0"/>
                <a:hlinkClick r:id="rId4"/>
              </a:rPr>
              <a:t>[</a:t>
            </a:r>
            <a:r>
              <a:rPr lang="en-US" sz="2000" smtClean="0">
                <a:cs typeface="Arial" charset="0"/>
                <a:hlinkClick r:id="rId4"/>
              </a:rPr>
              <a:t>Wiesner 68]</a:t>
            </a:r>
            <a:endParaRPr lang="en-US" sz="2000">
              <a:cs typeface="Arial" charset="0"/>
            </a:endParaRPr>
          </a:p>
        </p:txBody>
      </p:sp>
      <p:pic>
        <p:nvPicPr>
          <p:cNvPr id="3" name="Picture 2"/>
          <p:cNvPicPr>
            <a:picLocks noChangeAspect="1"/>
          </p:cNvPicPr>
          <p:nvPr/>
        </p:nvPicPr>
        <p:blipFill>
          <a:blip r:embed="rId5"/>
          <a:stretch>
            <a:fillRect/>
          </a:stretch>
        </p:blipFill>
        <p:spPr>
          <a:xfrm>
            <a:off x="7159270" y="1283251"/>
            <a:ext cx="4680924" cy="2872889"/>
          </a:xfrm>
          <a:prstGeom prst="rect">
            <a:avLst/>
          </a:prstGeom>
        </p:spPr>
      </p:pic>
      <p:sp>
        <p:nvSpPr>
          <p:cNvPr id="55" name="Rectangle 54"/>
          <p:cNvSpPr/>
          <p:nvPr/>
        </p:nvSpPr>
        <p:spPr>
          <a:xfrm>
            <a:off x="1057919" y="6390694"/>
            <a:ext cx="8479510" cy="369332"/>
          </a:xfrm>
          <a:prstGeom prst="rect">
            <a:avLst/>
          </a:prstGeom>
        </p:spPr>
        <p:txBody>
          <a:bodyPr wrap="square">
            <a:spAutoFit/>
          </a:bodyPr>
          <a:lstStyle/>
          <a:p>
            <a:r>
              <a:rPr lang="en-US" smtClean="0">
                <a:solidFill>
                  <a:schemeClr val="bg1"/>
                </a:solidFill>
              </a:rPr>
              <a:t>[Molina </a:t>
            </a:r>
            <a:r>
              <a:rPr lang="en-US" err="1" smtClean="0">
                <a:solidFill>
                  <a:schemeClr val="bg1"/>
                </a:solidFill>
              </a:rPr>
              <a:t>Vidick</a:t>
            </a:r>
            <a:r>
              <a:rPr lang="en-US" smtClean="0">
                <a:solidFill>
                  <a:schemeClr val="bg1"/>
                </a:solidFill>
              </a:rPr>
              <a:t> </a:t>
            </a:r>
            <a:r>
              <a:rPr lang="en-US" err="1" smtClean="0">
                <a:solidFill>
                  <a:schemeClr val="bg1"/>
                </a:solidFill>
              </a:rPr>
              <a:t>Watrous</a:t>
            </a:r>
            <a:r>
              <a:rPr lang="en-US" smtClean="0">
                <a:solidFill>
                  <a:schemeClr val="bg1"/>
                </a:solidFill>
              </a:rPr>
              <a:t> 13</a:t>
            </a:r>
            <a:r>
              <a:rPr lang="en-US">
                <a:solidFill>
                  <a:schemeClr val="bg1"/>
                </a:solidFill>
              </a:rPr>
              <a:t>, </a:t>
            </a:r>
            <a:r>
              <a:rPr lang="en-US" err="1">
                <a:solidFill>
                  <a:schemeClr val="bg1"/>
                </a:solidFill>
              </a:rPr>
              <a:t>Brodutch</a:t>
            </a:r>
            <a:r>
              <a:rPr lang="en-US">
                <a:solidFill>
                  <a:schemeClr val="bg1"/>
                </a:solidFill>
              </a:rPr>
              <a:t> </a:t>
            </a:r>
            <a:r>
              <a:rPr lang="en-US" err="1">
                <a:solidFill>
                  <a:schemeClr val="bg1"/>
                </a:solidFill>
              </a:rPr>
              <a:t>Nagaj</a:t>
            </a:r>
            <a:r>
              <a:rPr lang="en-US">
                <a:solidFill>
                  <a:schemeClr val="bg1"/>
                </a:solidFill>
              </a:rPr>
              <a:t> </a:t>
            </a:r>
            <a:r>
              <a:rPr lang="en-US" err="1">
                <a:solidFill>
                  <a:schemeClr val="bg1"/>
                </a:solidFill>
              </a:rPr>
              <a:t>Sattath</a:t>
            </a:r>
            <a:r>
              <a:rPr lang="en-US">
                <a:solidFill>
                  <a:schemeClr val="bg1"/>
                </a:solidFill>
              </a:rPr>
              <a:t> Unruh 14]</a:t>
            </a:r>
          </a:p>
        </p:txBody>
      </p:sp>
      <p:sp>
        <p:nvSpPr>
          <p:cNvPr id="23" name="Rectangle 298"/>
          <p:cNvSpPr>
            <a:spLocks noChangeArrowheads="1"/>
          </p:cNvSpPr>
          <p:nvPr/>
        </p:nvSpPr>
        <p:spPr bwMode="auto">
          <a:xfrm>
            <a:off x="1627183" y="3006558"/>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24" name="Group 23"/>
          <p:cNvGrpSpPr/>
          <p:nvPr/>
        </p:nvGrpSpPr>
        <p:grpSpPr>
          <a:xfrm>
            <a:off x="1591072" y="1939626"/>
            <a:ext cx="2304256" cy="460694"/>
            <a:chOff x="971600" y="1268760"/>
            <a:chExt cx="2304256" cy="460694"/>
          </a:xfrm>
        </p:grpSpPr>
        <p:grpSp>
          <p:nvGrpSpPr>
            <p:cNvPr id="25" name="Group 28"/>
            <p:cNvGrpSpPr/>
            <p:nvPr/>
          </p:nvGrpSpPr>
          <p:grpSpPr>
            <a:xfrm>
              <a:off x="971600" y="1268760"/>
              <a:ext cx="457692" cy="460694"/>
              <a:chOff x="4214810" y="2000240"/>
              <a:chExt cx="457692" cy="460694"/>
            </a:xfrm>
          </p:grpSpPr>
          <p:sp>
            <p:nvSpPr>
              <p:cNvPr id="5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 name="Group 28"/>
            <p:cNvGrpSpPr/>
            <p:nvPr/>
          </p:nvGrpSpPr>
          <p:grpSpPr>
            <a:xfrm>
              <a:off x="1894882" y="1268760"/>
              <a:ext cx="457692" cy="460694"/>
              <a:chOff x="4214810" y="2000240"/>
              <a:chExt cx="457692" cy="460694"/>
            </a:xfrm>
          </p:grpSpPr>
          <p:sp>
            <p:nvSpPr>
              <p:cNvPr id="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7" name="Group 28"/>
            <p:cNvGrpSpPr/>
            <p:nvPr/>
          </p:nvGrpSpPr>
          <p:grpSpPr>
            <a:xfrm>
              <a:off x="1433241" y="1268760"/>
              <a:ext cx="457692" cy="460694"/>
              <a:chOff x="4214810" y="2000240"/>
              <a:chExt cx="457692" cy="460694"/>
            </a:xfrm>
          </p:grpSpPr>
          <p:sp>
            <p:nvSpPr>
              <p:cNvPr id="3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8" name="Group 133"/>
            <p:cNvGrpSpPr/>
            <p:nvPr/>
          </p:nvGrpSpPr>
          <p:grpSpPr>
            <a:xfrm>
              <a:off x="2818164" y="1268760"/>
              <a:ext cx="457692" cy="460694"/>
              <a:chOff x="7597837" y="2707419"/>
              <a:chExt cx="457692" cy="460694"/>
            </a:xfrm>
          </p:grpSpPr>
          <p:sp>
            <p:nvSpPr>
              <p:cNvPr id="3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9" name="Group 28"/>
            <p:cNvGrpSpPr/>
            <p:nvPr/>
          </p:nvGrpSpPr>
          <p:grpSpPr>
            <a:xfrm>
              <a:off x="2356523" y="1268760"/>
              <a:ext cx="457692" cy="460694"/>
              <a:chOff x="4214810" y="2000240"/>
              <a:chExt cx="457692" cy="460694"/>
            </a:xfrm>
          </p:grpSpPr>
          <p:sp>
            <p:nvSpPr>
              <p:cNvPr id="3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8" name="Group 57"/>
          <p:cNvGrpSpPr/>
          <p:nvPr/>
        </p:nvGrpSpPr>
        <p:grpSpPr>
          <a:xfrm>
            <a:off x="1591073" y="2472328"/>
            <a:ext cx="2302879" cy="460694"/>
            <a:chOff x="971600" y="1844824"/>
            <a:chExt cx="2302879" cy="460694"/>
          </a:xfrm>
        </p:grpSpPr>
        <p:sp>
          <p:nvSpPr>
            <p:cNvPr id="59"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0"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1"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2"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3"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4"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5" name="Group 64"/>
            <p:cNvGrpSpPr/>
            <p:nvPr/>
          </p:nvGrpSpPr>
          <p:grpSpPr>
            <a:xfrm>
              <a:off x="971600" y="1844824"/>
              <a:ext cx="457692" cy="460694"/>
              <a:chOff x="971600" y="1844824"/>
              <a:chExt cx="457692" cy="460694"/>
            </a:xfrm>
          </p:grpSpPr>
          <p:sp>
            <p:nvSpPr>
              <p:cNvPr id="73"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4"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66"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7"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9" name="Group 68"/>
            <p:cNvGrpSpPr/>
            <p:nvPr/>
          </p:nvGrpSpPr>
          <p:grpSpPr>
            <a:xfrm>
              <a:off x="2816787" y="1844824"/>
              <a:ext cx="457692" cy="460694"/>
              <a:chOff x="2818164" y="1844824"/>
              <a:chExt cx="457692" cy="460694"/>
            </a:xfrm>
          </p:grpSpPr>
          <p:sp>
            <p:nvSpPr>
              <p:cNvPr id="7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76" name="Rectangle 298"/>
          <p:cNvSpPr>
            <a:spLocks noChangeArrowheads="1"/>
          </p:cNvSpPr>
          <p:nvPr/>
        </p:nvSpPr>
        <p:spPr bwMode="auto">
          <a:xfrm>
            <a:off x="2873579" y="849319"/>
            <a:ext cx="7709358" cy="445027"/>
          </a:xfrm>
          <a:prstGeom prst="rect">
            <a:avLst/>
          </a:prstGeom>
          <a:noFill/>
          <a:ln w="9525">
            <a:noFill/>
            <a:miter lim="800000"/>
            <a:headEnd/>
            <a:tailEnd/>
          </a:ln>
          <a:effectLst/>
        </p:spPr>
        <p:txBody>
          <a:bodyPr/>
          <a:lstStyle/>
          <a:p>
            <a:pPr>
              <a:spcBef>
                <a:spcPct val="20000"/>
              </a:spcBef>
              <a:buClr>
                <a:schemeClr val="accent1"/>
              </a:buClr>
              <a:buSzPct val="65000"/>
            </a:pPr>
            <a:r>
              <a:rPr lang="en-US" sz="2400" smtClean="0">
                <a:cs typeface="Arial" charset="0"/>
              </a:rPr>
              <a:t>also known as  </a:t>
            </a:r>
            <a:r>
              <a:rPr lang="en-US" sz="2400" b="1" smtClean="0">
                <a:solidFill>
                  <a:srgbClr val="0000FF"/>
                </a:solidFill>
                <a:cs typeface="Arial" charset="0"/>
              </a:rPr>
              <a:t>quantum coding</a:t>
            </a:r>
            <a:r>
              <a:rPr lang="en-US" sz="2400" smtClean="0">
                <a:cs typeface="Arial" charset="0"/>
              </a:rPr>
              <a:t> or </a:t>
            </a:r>
            <a:r>
              <a:rPr lang="en-US" sz="2400" b="1" smtClean="0">
                <a:solidFill>
                  <a:srgbClr val="0000FF"/>
                </a:solidFill>
                <a:cs typeface="Arial" charset="0"/>
              </a:rPr>
              <a:t>quantum multiplexing</a:t>
            </a:r>
            <a:endParaRPr lang="en-US" sz="2400" b="1">
              <a:solidFill>
                <a:srgbClr val="0000FF"/>
              </a:solidFill>
              <a:cs typeface="Arial" charset="0"/>
            </a:endParaRPr>
          </a:p>
        </p:txBody>
      </p:sp>
      <p:pic>
        <p:nvPicPr>
          <p:cNvPr id="43" name="Picture 42"/>
          <p:cNvPicPr>
            <a:picLocks noChangeAspect="1"/>
          </p:cNvPicPr>
          <p:nvPr/>
        </p:nvPicPr>
        <p:blipFill>
          <a:blip r:embed="rId6"/>
          <a:stretch>
            <a:fillRect/>
          </a:stretch>
        </p:blipFill>
        <p:spPr>
          <a:xfrm>
            <a:off x="100208" y="1705622"/>
            <a:ext cx="6699901" cy="2102289"/>
          </a:xfrm>
          <a:prstGeom prst="rect">
            <a:avLst/>
          </a:prstGeom>
        </p:spPr>
      </p:pic>
      <p:pic>
        <p:nvPicPr>
          <p:cNvPr id="44" name="Picture 43"/>
          <p:cNvPicPr>
            <a:picLocks noChangeAspect="1"/>
          </p:cNvPicPr>
          <p:nvPr/>
        </p:nvPicPr>
        <p:blipFill>
          <a:blip r:embed="rId7"/>
          <a:stretch>
            <a:fillRect/>
          </a:stretch>
        </p:blipFill>
        <p:spPr>
          <a:xfrm>
            <a:off x="9990708" y="4401679"/>
            <a:ext cx="1430979" cy="1665018"/>
          </a:xfrm>
          <a:prstGeom prst="rect">
            <a:avLst/>
          </a:prstGeom>
        </p:spPr>
      </p:pic>
    </p:spTree>
    <p:extLst>
      <p:ext uri="{BB962C8B-B14F-4D97-AF65-F5344CB8AC3E}">
        <p14:creationId xmlns:p14="http://schemas.microsoft.com/office/powerpoint/2010/main" val="1536625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0">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7447" y="550464"/>
            <a:ext cx="9708010" cy="1793748"/>
          </a:xfrm>
        </p:spPr>
        <p:txBody>
          <a:bodyPr>
            <a:noAutofit/>
          </a:bodyPr>
          <a:lstStyle/>
          <a:p>
            <a:r>
              <a:rPr lang="en-US" sz="6000"/>
              <a:t>Computational Security of Quantum Encryption</a:t>
            </a:r>
          </a:p>
        </p:txBody>
      </p:sp>
      <p:sp>
        <p:nvSpPr>
          <p:cNvPr id="3" name="Subtitle 2"/>
          <p:cNvSpPr>
            <a:spLocks noGrp="1"/>
          </p:cNvSpPr>
          <p:nvPr>
            <p:ph type="subTitle" idx="1"/>
          </p:nvPr>
        </p:nvSpPr>
        <p:spPr>
          <a:xfrm>
            <a:off x="1297447" y="2735204"/>
            <a:ext cx="5896495" cy="1857237"/>
          </a:xfrm>
        </p:spPr>
        <p:txBody>
          <a:bodyPr>
            <a:noAutofit/>
          </a:bodyPr>
          <a:lstStyle/>
          <a:p>
            <a:r>
              <a:rPr lang="en-US" err="1"/>
              <a:t>Gorjan</a:t>
            </a:r>
            <a:r>
              <a:rPr lang="en-US"/>
              <a:t> </a:t>
            </a:r>
            <a:r>
              <a:rPr lang="en-US" err="1" smtClean="0"/>
              <a:t>Alagic</a:t>
            </a:r>
            <a:r>
              <a:rPr lang="en-US" smtClean="0"/>
              <a:t>, Copenhagen</a:t>
            </a:r>
            <a:br>
              <a:rPr lang="en-US" smtClean="0"/>
            </a:br>
            <a:r>
              <a:rPr lang="en-US" smtClean="0"/>
              <a:t>Anne Broadbent, Ottawa</a:t>
            </a:r>
            <a:br>
              <a:rPr lang="en-US" smtClean="0"/>
            </a:br>
            <a:r>
              <a:rPr lang="en-US" smtClean="0"/>
              <a:t>Bill </a:t>
            </a:r>
            <a:r>
              <a:rPr lang="en-US" err="1" smtClean="0"/>
              <a:t>Fefferman</a:t>
            </a:r>
            <a:r>
              <a:rPr lang="en-US" smtClean="0"/>
              <a:t>, Maryland</a:t>
            </a:r>
            <a:br>
              <a:rPr lang="en-US" smtClean="0"/>
            </a:br>
            <a:r>
              <a:rPr lang="en-US" err="1" smtClean="0"/>
              <a:t>Tommaso</a:t>
            </a:r>
            <a:r>
              <a:rPr lang="en-US" smtClean="0"/>
              <a:t> </a:t>
            </a:r>
            <a:r>
              <a:rPr lang="en-US" err="1" smtClean="0"/>
              <a:t>Gagliardoni</a:t>
            </a:r>
            <a:r>
              <a:rPr lang="en-US" smtClean="0"/>
              <a:t>, Darmstadt</a:t>
            </a:r>
            <a:br>
              <a:rPr lang="en-US" smtClean="0"/>
            </a:br>
            <a:r>
              <a:rPr lang="en-US" smtClean="0"/>
              <a:t>Michael </a:t>
            </a:r>
            <a:r>
              <a:rPr lang="en-US"/>
              <a:t>St </a:t>
            </a:r>
            <a:r>
              <a:rPr lang="en-US" smtClean="0"/>
              <a:t>Jules, Ottawa</a:t>
            </a:r>
            <a:endParaRPr lang="en-US"/>
          </a:p>
        </p:txBody>
      </p:sp>
      <p:sp>
        <p:nvSpPr>
          <p:cNvPr id="4" name="Rectangle 3"/>
          <p:cNvSpPr/>
          <p:nvPr/>
        </p:nvSpPr>
        <p:spPr>
          <a:xfrm>
            <a:off x="2312675" y="5020678"/>
            <a:ext cx="3866041" cy="830997"/>
          </a:xfrm>
          <a:prstGeom prst="rect">
            <a:avLst/>
          </a:prstGeom>
        </p:spPr>
        <p:txBody>
          <a:bodyPr wrap="square">
            <a:spAutoFit/>
          </a:bodyPr>
          <a:lstStyle/>
          <a:p>
            <a:r>
              <a:rPr lang="en-US" sz="2400" cap="all" spc="200">
                <a:solidFill>
                  <a:schemeClr val="tx2"/>
                </a:solidFill>
                <a:latin typeface="+mj-lt"/>
              </a:rPr>
              <a:t>Christian </a:t>
            </a:r>
            <a:r>
              <a:rPr lang="en-US" sz="2400" cap="all" spc="200" err="1">
                <a:solidFill>
                  <a:schemeClr val="tx2"/>
                </a:solidFill>
                <a:latin typeface="+mj-lt"/>
              </a:rPr>
              <a:t>Schaffner</a:t>
            </a:r>
            <a:r>
              <a:rPr lang="en-US" sz="2400" cap="all" spc="200">
                <a:solidFill>
                  <a:schemeClr val="tx2"/>
                </a:solidFill>
                <a:latin typeface="+mj-lt"/>
              </a:rPr>
              <a:t>, Amsterdam</a:t>
            </a:r>
          </a:p>
        </p:txBody>
      </p:sp>
      <p:cxnSp>
        <p:nvCxnSpPr>
          <p:cNvPr id="6" name="Straight Connector 5"/>
          <p:cNvCxnSpPr/>
          <p:nvPr/>
        </p:nvCxnSpPr>
        <p:spPr>
          <a:xfrm flipV="1">
            <a:off x="1439435" y="2390483"/>
            <a:ext cx="9566022" cy="967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815990" y="2469860"/>
            <a:ext cx="3297704" cy="646331"/>
          </a:xfrm>
          <a:prstGeom prst="rect">
            <a:avLst/>
          </a:prstGeom>
        </p:spPr>
        <p:txBody>
          <a:bodyPr wrap="square">
            <a:spAutoFit/>
          </a:bodyPr>
          <a:lstStyle/>
          <a:p>
            <a:r>
              <a:rPr lang="de-DE">
                <a:hlinkClick r:id="rId2"/>
              </a:rPr>
              <a:t>http://</a:t>
            </a:r>
            <a:r>
              <a:rPr lang="de-DE" smtClean="0">
                <a:hlinkClick r:id="rId2"/>
              </a:rPr>
              <a:t>arxiv.org/abs/1602.01441</a:t>
            </a:r>
            <a:endParaRPr lang="de-DE" smtClean="0"/>
          </a:p>
          <a:p>
            <a:r>
              <a:rPr lang="de-DE" smtClean="0"/>
              <a:t>at ICITS 2016  </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927" y="5575104"/>
            <a:ext cx="1791447" cy="474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073" y="4599615"/>
            <a:ext cx="1987296" cy="896112"/>
          </a:xfrm>
          <a:prstGeom prst="rect">
            <a:avLst/>
          </a:prstGeom>
        </p:spPr>
      </p:pic>
      <p:pic>
        <p:nvPicPr>
          <p:cNvPr id="10" name="Picture 9"/>
          <p:cNvPicPr>
            <a:picLocks noChangeAspect="1"/>
          </p:cNvPicPr>
          <p:nvPr/>
        </p:nvPicPr>
        <p:blipFill>
          <a:blip r:embed="rId5"/>
          <a:stretch>
            <a:fillRect/>
          </a:stretch>
        </p:blipFill>
        <p:spPr>
          <a:xfrm>
            <a:off x="6476894" y="4718196"/>
            <a:ext cx="1131996" cy="1224136"/>
          </a:xfrm>
          <a:prstGeom prst="rect">
            <a:avLst/>
          </a:prstGeom>
        </p:spPr>
      </p:pic>
      <p:sp>
        <p:nvSpPr>
          <p:cNvPr id="13" name="Rectangle 12"/>
          <p:cNvSpPr/>
          <p:nvPr/>
        </p:nvSpPr>
        <p:spPr>
          <a:xfrm>
            <a:off x="1297447" y="6413493"/>
            <a:ext cx="3039411" cy="369332"/>
          </a:xfrm>
          <a:prstGeom prst="rect">
            <a:avLst/>
          </a:prstGeom>
        </p:spPr>
        <p:txBody>
          <a:bodyPr wrap="square">
            <a:spAutoFit/>
          </a:bodyPr>
          <a:lstStyle/>
          <a:p>
            <a:r>
              <a:rPr lang="en-US">
                <a:solidFill>
                  <a:schemeClr val="bg1"/>
                </a:solidFill>
              </a:rPr>
              <a:t>FOQUS workshop, Paris</a:t>
            </a:r>
          </a:p>
        </p:txBody>
      </p:sp>
      <p:sp>
        <p:nvSpPr>
          <p:cNvPr id="14" name="Rectangle 13"/>
          <p:cNvSpPr/>
          <p:nvPr/>
        </p:nvSpPr>
        <p:spPr>
          <a:xfrm>
            <a:off x="6476894" y="6413493"/>
            <a:ext cx="3165022" cy="369332"/>
          </a:xfrm>
          <a:prstGeom prst="rect">
            <a:avLst/>
          </a:prstGeom>
        </p:spPr>
        <p:txBody>
          <a:bodyPr wrap="square">
            <a:spAutoFit/>
          </a:bodyPr>
          <a:lstStyle/>
          <a:p>
            <a:r>
              <a:rPr lang="en-US">
                <a:solidFill>
                  <a:schemeClr val="bg1"/>
                </a:solidFill>
              </a:rPr>
              <a:t>Saturday, 29 April 2017</a:t>
            </a:r>
          </a:p>
        </p:txBody>
      </p:sp>
    </p:spTree>
    <p:extLst>
      <p:ext uri="{BB962C8B-B14F-4D97-AF65-F5344CB8AC3E}">
        <p14:creationId xmlns:p14="http://schemas.microsoft.com/office/powerpoint/2010/main" val="1518844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7447" y="550464"/>
            <a:ext cx="9708010" cy="1793748"/>
          </a:xfrm>
        </p:spPr>
        <p:txBody>
          <a:bodyPr>
            <a:noAutofit/>
          </a:bodyPr>
          <a:lstStyle/>
          <a:p>
            <a:r>
              <a:rPr lang="en-US" sz="6000"/>
              <a:t>Computational Security of Quantum Encryption</a:t>
            </a:r>
          </a:p>
        </p:txBody>
      </p:sp>
      <p:cxnSp>
        <p:nvCxnSpPr>
          <p:cNvPr id="6" name="Straight Connector 5"/>
          <p:cNvCxnSpPr/>
          <p:nvPr/>
        </p:nvCxnSpPr>
        <p:spPr>
          <a:xfrm flipV="1">
            <a:off x="1439435" y="2390483"/>
            <a:ext cx="9566022" cy="967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847583" y="2807936"/>
            <a:ext cx="10749725" cy="3197778"/>
          </a:xfrm>
          <a:prstGeom prst="rect">
            <a:avLst/>
          </a:prstGeom>
        </p:spPr>
      </p:pic>
    </p:spTree>
    <p:extLst>
      <p:ext uri="{BB962C8B-B14F-4D97-AF65-F5344CB8AC3E}">
        <p14:creationId xmlns:p14="http://schemas.microsoft.com/office/powerpoint/2010/main" val="1484980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 y="263047"/>
            <a:ext cx="12452943" cy="6263013"/>
          </a:xfrm>
          <a:prstGeom prst="rect">
            <a:avLst/>
          </a:prstGeom>
        </p:spPr>
      </p:pic>
    </p:spTree>
    <p:extLst>
      <p:ext uri="{BB962C8B-B14F-4D97-AF65-F5344CB8AC3E}">
        <p14:creationId xmlns:p14="http://schemas.microsoft.com/office/powerpoint/2010/main" val="1941610108"/>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36" y="31068"/>
            <a:ext cx="7952740" cy="805596"/>
          </a:xfrm>
        </p:spPr>
        <p:txBody>
          <a:bodyPr>
            <a:noAutofit/>
          </a:bodyPr>
          <a:lstStyle/>
          <a:p>
            <a:r>
              <a:rPr lang="en-US" smtClean="0"/>
              <a:t>Secure Encryption</a:t>
            </a:r>
            <a:endParaRPr lang="en-US"/>
          </a:p>
        </p:txBody>
      </p:sp>
      <mc:AlternateContent xmlns:mc="http://schemas.openxmlformats.org/markup-compatibility/2006" xmlns:a14="http://schemas.microsoft.com/office/drawing/2010/main">
        <mc:Choice Requires="a14">
          <p:sp>
            <p:nvSpPr>
              <p:cNvPr id="33" name="Content Placeholder 32"/>
              <p:cNvSpPr>
                <a:spLocks noGrp="1"/>
              </p:cNvSpPr>
              <p:nvPr>
                <p:ph idx="1"/>
              </p:nvPr>
            </p:nvSpPr>
            <p:spPr>
              <a:xfrm>
                <a:off x="1847527" y="4049915"/>
                <a:ext cx="8646870" cy="2010231"/>
              </a:xfrm>
            </p:spPr>
            <p:txBody>
              <a:bodyPr>
                <a:normAutofit/>
              </a:bodyPr>
              <a:lstStyle/>
              <a:p>
                <a:pPr marL="0" indent="0">
                  <a:buNone/>
                </a:pPr>
                <a:r>
                  <a:rPr lang="en-US" smtClean="0"/>
                  <a:t>One-Time Pad:</a:t>
                </a:r>
              </a:p>
              <a:p>
                <a:r>
                  <a:rPr lang="en-US" smtClean="0"/>
                  <a:t>Classical: </a:t>
                </a:r>
                <a14:m>
                  <m:oMath xmlns:m="http://schemas.openxmlformats.org/officeDocument/2006/math">
                    <m:r>
                      <a:rPr lang="en-US" b="0" i="1" smtClean="0">
                        <a:latin typeface="Cambria Math" charset="0"/>
                      </a:rPr>
                      <m:t>𝑐</m:t>
                    </m:r>
                    <m:r>
                      <a:rPr lang="en-US" b="0" i="1" smtClean="0">
                        <a:latin typeface="Cambria Math" charset="0"/>
                      </a:rPr>
                      <m:t>=</m:t>
                    </m:r>
                    <m:r>
                      <a:rPr lang="en-US" b="0" i="1" smtClean="0">
                        <a:latin typeface="Cambria Math" charset="0"/>
                      </a:rPr>
                      <m:t>𝐸𝑛</m:t>
                    </m:r>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𝑠𝑘</m:t>
                        </m:r>
                      </m:sub>
                    </m:sSub>
                    <m:d>
                      <m:dPr>
                        <m:ctrlPr>
                          <a:rPr lang="en-US" b="0" i="1" smtClean="0">
                            <a:latin typeface="Cambria Math" charset="0"/>
                          </a:rPr>
                        </m:ctrlPr>
                      </m:dPr>
                      <m:e>
                        <m:r>
                          <a:rPr lang="en-US" b="0" i="1" smtClean="0">
                            <a:latin typeface="Cambria Math" charset="0"/>
                          </a:rPr>
                          <m:t>𝑚</m:t>
                        </m:r>
                      </m:e>
                    </m:d>
                    <m:r>
                      <a:rPr lang="en-US" b="0" i="1" smtClean="0">
                        <a:latin typeface="Cambria Math" charset="0"/>
                      </a:rPr>
                      <m:t> :=</m:t>
                    </m:r>
                    <m:r>
                      <a:rPr lang="en-US" b="0" i="1" smtClean="0">
                        <a:latin typeface="Cambria Math" charset="0"/>
                      </a:rPr>
                      <m:t>𝑚</m:t>
                    </m:r>
                    <m:r>
                      <a:rPr lang="en-US" b="0" i="1" smtClean="0">
                        <a:latin typeface="Cambria Math" charset="0"/>
                      </a:rPr>
                      <m:t>⊕</m:t>
                    </m:r>
                    <m:r>
                      <a:rPr lang="en-US" b="0" i="1" smtClean="0">
                        <a:latin typeface="Cambria Math" charset="0"/>
                      </a:rPr>
                      <m:t>𝑠𝑘</m:t>
                    </m:r>
                  </m:oMath>
                </a14:m>
                <a:r>
                  <a:rPr lang="en-US" smtClean="0"/>
                  <a:t>  ,   </a:t>
                </a:r>
                <a14:m>
                  <m:oMath xmlns:m="http://schemas.openxmlformats.org/officeDocument/2006/math">
                    <m:r>
                      <a:rPr lang="en-US" b="0" i="1" smtClean="0">
                        <a:latin typeface="Cambria Math" charset="0"/>
                      </a:rPr>
                      <m:t>𝐷𝑒</m:t>
                    </m:r>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𝑠𝑘</m:t>
                        </m:r>
                      </m:sub>
                    </m:sSub>
                    <m:d>
                      <m:dPr>
                        <m:ctrlPr>
                          <a:rPr lang="en-US" b="0" i="1" smtClean="0">
                            <a:latin typeface="Cambria Math" charset="0"/>
                          </a:rPr>
                        </m:ctrlPr>
                      </m:dPr>
                      <m:e>
                        <m:r>
                          <a:rPr lang="en-US" b="0" i="1" smtClean="0">
                            <a:latin typeface="Cambria Math" charset="0"/>
                          </a:rPr>
                          <m:t>𝑐</m:t>
                        </m:r>
                      </m:e>
                    </m:d>
                    <m:r>
                      <a:rPr lang="en-US" b="0" i="1" smtClean="0">
                        <a:latin typeface="Cambria Math" charset="0"/>
                      </a:rPr>
                      <m:t>≔</m:t>
                    </m:r>
                    <m:r>
                      <a:rPr lang="en-US" b="0" i="1" smtClean="0">
                        <a:latin typeface="Cambria Math" charset="0"/>
                      </a:rPr>
                      <m:t>𝑐</m:t>
                    </m:r>
                    <m:r>
                      <a:rPr lang="en-US" b="0" i="1" smtClean="0">
                        <a:latin typeface="Cambria Math" charset="0"/>
                      </a:rPr>
                      <m:t>⊕</m:t>
                    </m:r>
                    <m:r>
                      <a:rPr lang="en-US" b="0" i="1" smtClean="0">
                        <a:latin typeface="Cambria Math" charset="0"/>
                      </a:rPr>
                      <m:t>𝑠𝑘</m:t>
                    </m:r>
                  </m:oMath>
                </a14:m>
                <a:endParaRPr lang="en-US" smtClean="0"/>
              </a:p>
              <a:p>
                <a:r>
                  <a:rPr lang="en-US" smtClean="0"/>
                  <a:t>Quantum:	</a:t>
                </a:r>
                <a14:m>
                  <m:oMath xmlns:m="http://schemas.openxmlformats.org/officeDocument/2006/math">
                    <m:r>
                      <a:rPr lang="en-US" i="1">
                        <a:latin typeface="Cambria Math" charset="0"/>
                      </a:rPr>
                      <m:t>𝐸𝑛</m:t>
                    </m:r>
                    <m:sSub>
                      <m:sSubPr>
                        <m:ctrlPr>
                          <a:rPr lang="en-US" i="1">
                            <a:latin typeface="Cambria Math" charset="0"/>
                          </a:rPr>
                        </m:ctrlPr>
                      </m:sSubPr>
                      <m:e>
                        <m:r>
                          <a:rPr lang="en-US" i="1">
                            <a:latin typeface="Cambria Math" charset="0"/>
                          </a:rPr>
                          <m:t>𝑐</m:t>
                        </m:r>
                      </m:e>
                      <m:sub>
                        <m:r>
                          <a:rPr lang="en-US" b="0" i="1" smtClean="0">
                            <a:latin typeface="Cambria Math" charset="0"/>
                          </a:rPr>
                          <m:t>𝑎</m:t>
                        </m:r>
                        <m:r>
                          <a:rPr lang="en-US" b="0" i="1" smtClean="0">
                            <a:latin typeface="Cambria Math" charset="0"/>
                          </a:rPr>
                          <m:t>,</m:t>
                        </m:r>
                        <m:r>
                          <a:rPr lang="en-US" b="0" i="1" smtClean="0">
                            <a:latin typeface="Cambria Math" charset="0"/>
                          </a:rPr>
                          <m:t>𝑏</m:t>
                        </m:r>
                      </m:sub>
                    </m:sSub>
                    <m:d>
                      <m:dPr>
                        <m:ctrlPr>
                          <a:rPr lang="en-US" i="1">
                            <a:latin typeface="Cambria Math" charset="0"/>
                          </a:rPr>
                        </m:ctrlPr>
                      </m:dPr>
                      <m:e>
                        <m:sSub>
                          <m:sSubPr>
                            <m:ctrlPr>
                              <a:rPr lang="en-US" b="0" i="1" smtClean="0">
                                <a:latin typeface="Cambria Math" charset="0"/>
                              </a:rPr>
                            </m:ctrlPr>
                          </m:sSubPr>
                          <m:e>
                            <m:r>
                              <a:rPr lang="en-US" b="0" i="1" smtClean="0">
                                <a:latin typeface="Cambria Math" charset="0"/>
                              </a:rPr>
                              <m:t>𝜌</m:t>
                            </m:r>
                          </m:e>
                          <m:sub>
                            <m:r>
                              <a:rPr lang="en-US" b="0" i="1" smtClean="0">
                                <a:latin typeface="Cambria Math" charset="0"/>
                              </a:rPr>
                              <m:t>𝑀</m:t>
                            </m:r>
                          </m:sub>
                        </m:sSub>
                      </m:e>
                    </m:d>
                    <m:r>
                      <a:rPr lang="en-US" b="0" i="1" smtClean="0">
                        <a:latin typeface="Cambria Math" charset="0"/>
                      </a:rPr>
                      <m:t>≔</m:t>
                    </m:r>
                    <m:sSup>
                      <m:sSupPr>
                        <m:ctrlPr>
                          <a:rPr lang="en-US" b="0" i="1" smtClean="0">
                            <a:latin typeface="Cambria Math" charset="0"/>
                          </a:rPr>
                        </m:ctrlPr>
                      </m:sSupPr>
                      <m:e>
                        <m:r>
                          <a:rPr lang="en-US" b="0" i="1" smtClean="0">
                            <a:latin typeface="Cambria Math" charset="0"/>
                          </a:rPr>
                          <m:t>𝑋</m:t>
                        </m:r>
                      </m:e>
                      <m:sup>
                        <m:r>
                          <a:rPr lang="en-US" b="0" i="1" smtClean="0">
                            <a:latin typeface="Cambria Math" charset="0"/>
                          </a:rPr>
                          <m:t>𝑎</m:t>
                        </m:r>
                      </m:sup>
                    </m:sSup>
                    <m:sSup>
                      <m:sSupPr>
                        <m:ctrlPr>
                          <a:rPr lang="en-US" b="0" i="1" smtClean="0">
                            <a:latin typeface="Cambria Math" charset="0"/>
                          </a:rPr>
                        </m:ctrlPr>
                      </m:sSupPr>
                      <m:e>
                        <m:r>
                          <a:rPr lang="en-US" b="0" i="1" smtClean="0">
                            <a:latin typeface="Cambria Math" charset="0"/>
                          </a:rPr>
                          <m:t>𝑍</m:t>
                        </m:r>
                      </m:e>
                      <m:sup>
                        <m:r>
                          <a:rPr lang="en-US" b="0" i="1" smtClean="0">
                            <a:latin typeface="Cambria Math" charset="0"/>
                          </a:rPr>
                          <m:t>𝑏</m:t>
                        </m:r>
                      </m:sup>
                    </m:sSup>
                    <m:sSub>
                      <m:sSubPr>
                        <m:ctrlPr>
                          <a:rPr lang="en-US" b="0" i="1" smtClean="0">
                            <a:latin typeface="Cambria Math" charset="0"/>
                          </a:rPr>
                        </m:ctrlPr>
                      </m:sSubPr>
                      <m:e>
                        <m:r>
                          <a:rPr lang="en-US" b="0" i="1" smtClean="0">
                            <a:latin typeface="Cambria Math" charset="0"/>
                          </a:rPr>
                          <m:t>𝜌</m:t>
                        </m:r>
                      </m:e>
                      <m:sub>
                        <m:r>
                          <a:rPr lang="en-US" b="0" i="1" smtClean="0">
                            <a:latin typeface="Cambria Math" charset="0"/>
                          </a:rPr>
                          <m:t>𝑀</m:t>
                        </m:r>
                      </m:sub>
                    </m:sSub>
                    <m:sSup>
                      <m:sSupPr>
                        <m:ctrlPr>
                          <a:rPr lang="en-US" b="0" i="1" smtClean="0">
                            <a:latin typeface="Cambria Math" charset="0"/>
                          </a:rPr>
                        </m:ctrlPr>
                      </m:sSupPr>
                      <m:e>
                        <m:sSup>
                          <m:sSupPr>
                            <m:ctrlPr>
                              <a:rPr lang="en-US" i="1">
                                <a:latin typeface="Cambria Math" charset="0"/>
                              </a:rPr>
                            </m:ctrlPr>
                          </m:sSupPr>
                          <m:e>
                            <m:r>
                              <a:rPr lang="en-US" i="1">
                                <a:latin typeface="Cambria Math" charset="0"/>
                              </a:rPr>
                              <m:t>𝑍</m:t>
                            </m:r>
                          </m:e>
                          <m:sup>
                            <m:r>
                              <a:rPr lang="en-US" i="1">
                                <a:latin typeface="Cambria Math" charset="0"/>
                              </a:rPr>
                              <m:t>𝑏</m:t>
                            </m:r>
                          </m:sup>
                        </m:sSup>
                        <m:r>
                          <a:rPr lang="en-US" b="0" i="1" smtClean="0">
                            <a:latin typeface="Cambria Math" charset="0"/>
                          </a:rPr>
                          <m:t>𝑋</m:t>
                        </m:r>
                      </m:e>
                      <m:sup>
                        <m:r>
                          <a:rPr lang="en-US" b="0" i="1" smtClean="0">
                            <a:latin typeface="Cambria Math" charset="0"/>
                          </a:rPr>
                          <m:t>𝑎</m:t>
                        </m:r>
                      </m:sup>
                    </m:sSup>
                    <m:r>
                      <a:rPr lang="en-US" b="0" i="1" smtClean="0">
                        <a:latin typeface="Cambria Math" charset="0"/>
                      </a:rPr>
                      <m:t>,  </m:t>
                    </m:r>
                  </m:oMath>
                </a14:m>
                <a:r>
                  <a:rPr lang="en-US" b="0" i="1" smtClean="0">
                    <a:latin typeface="Cambria Math" charset="0"/>
                  </a:rPr>
                  <a:t/>
                </a:r>
                <a:br>
                  <a:rPr lang="en-US" b="0" i="1" smtClean="0">
                    <a:latin typeface="Cambria Math" charset="0"/>
                  </a:rPr>
                </a:br>
                <a:r>
                  <a:rPr lang="en-US" b="0" i="1" smtClean="0">
                    <a:latin typeface="Cambria Math" charset="0"/>
                  </a:rPr>
                  <a:t>		</a:t>
                </a:r>
                <a14:m>
                  <m:oMath xmlns:m="http://schemas.openxmlformats.org/officeDocument/2006/math">
                    <m:r>
                      <a:rPr lang="en-US" b="0" i="1" smtClean="0">
                        <a:latin typeface="Cambria Math" charset="0"/>
                      </a:rPr>
                      <m:t>𝐷𝑒</m:t>
                    </m:r>
                    <m:sSub>
                      <m:sSubPr>
                        <m:ctrlPr>
                          <a:rPr lang="en-US" i="1">
                            <a:latin typeface="Cambria Math" charset="0"/>
                          </a:rPr>
                        </m:ctrlPr>
                      </m:sSubPr>
                      <m:e>
                        <m:r>
                          <a:rPr lang="en-US" i="1">
                            <a:latin typeface="Cambria Math" charset="0"/>
                          </a:rPr>
                          <m:t>𝑐</m:t>
                        </m:r>
                      </m:e>
                      <m:sub>
                        <m:r>
                          <a:rPr lang="en-US" i="1">
                            <a:latin typeface="Cambria Math" charset="0"/>
                          </a:rPr>
                          <m:t>𝑎</m:t>
                        </m:r>
                        <m:r>
                          <a:rPr lang="en-US" i="1">
                            <a:latin typeface="Cambria Math" charset="0"/>
                          </a:rPr>
                          <m:t>,</m:t>
                        </m:r>
                        <m:r>
                          <a:rPr lang="en-US" i="1">
                            <a:latin typeface="Cambria Math" charset="0"/>
                          </a:rPr>
                          <m:t>𝑏</m:t>
                        </m:r>
                      </m:sub>
                    </m:sSub>
                    <m:d>
                      <m:dPr>
                        <m:ctrlPr>
                          <a:rPr lang="en-US" i="1">
                            <a:latin typeface="Cambria Math" charset="0"/>
                          </a:rPr>
                        </m:ctrlPr>
                      </m:dPr>
                      <m:e>
                        <m:sSub>
                          <m:sSubPr>
                            <m:ctrlPr>
                              <a:rPr lang="en-US" b="0" i="1" smtClean="0">
                                <a:latin typeface="Cambria Math" charset="0"/>
                              </a:rPr>
                            </m:ctrlPr>
                          </m:sSubPr>
                          <m:e>
                            <m:r>
                              <a:rPr lang="en-US" i="1">
                                <a:latin typeface="Cambria Math" charset="0"/>
                              </a:rPr>
                              <m:t>𝜌</m:t>
                            </m:r>
                          </m:e>
                          <m:sub>
                            <m:r>
                              <a:rPr lang="en-US" b="0" i="1" smtClean="0">
                                <a:latin typeface="Cambria Math" charset="0"/>
                              </a:rPr>
                              <m:t>𝐶</m:t>
                            </m:r>
                          </m:sub>
                        </m:sSub>
                      </m:e>
                    </m:d>
                    <m:r>
                      <a:rPr lang="en-US" i="1">
                        <a:latin typeface="Cambria Math" charset="0"/>
                      </a:rPr>
                      <m:t>≔</m:t>
                    </m:r>
                    <m:sSup>
                      <m:sSupPr>
                        <m:ctrlPr>
                          <a:rPr lang="en-US" i="1">
                            <a:latin typeface="Cambria Math" charset="0"/>
                          </a:rPr>
                        </m:ctrlPr>
                      </m:sSupPr>
                      <m:e>
                        <m:r>
                          <a:rPr lang="en-US" i="1">
                            <a:latin typeface="Cambria Math" charset="0"/>
                          </a:rPr>
                          <m:t>𝑋</m:t>
                        </m:r>
                      </m:e>
                      <m:sup>
                        <m:r>
                          <a:rPr lang="en-US" i="1">
                            <a:latin typeface="Cambria Math" charset="0"/>
                          </a:rPr>
                          <m:t>𝑎</m:t>
                        </m:r>
                      </m:sup>
                    </m:sSup>
                    <m:sSup>
                      <m:sSupPr>
                        <m:ctrlPr>
                          <a:rPr lang="en-US" i="1">
                            <a:latin typeface="Cambria Math" charset="0"/>
                          </a:rPr>
                        </m:ctrlPr>
                      </m:sSupPr>
                      <m:e>
                        <m:r>
                          <a:rPr lang="en-US" i="1">
                            <a:latin typeface="Cambria Math" charset="0"/>
                          </a:rPr>
                          <m:t>𝑍</m:t>
                        </m:r>
                      </m:e>
                      <m:sup>
                        <m:r>
                          <a:rPr lang="en-US" i="1">
                            <a:latin typeface="Cambria Math" charset="0"/>
                          </a:rPr>
                          <m:t>𝑏</m:t>
                        </m:r>
                      </m:sup>
                    </m:sSup>
                    <m:sSub>
                      <m:sSubPr>
                        <m:ctrlPr>
                          <a:rPr lang="en-US" b="0" i="1" smtClean="0">
                            <a:latin typeface="Cambria Math" charset="0"/>
                          </a:rPr>
                        </m:ctrlPr>
                      </m:sSubPr>
                      <m:e>
                        <m:r>
                          <a:rPr lang="en-US" i="1">
                            <a:latin typeface="Cambria Math" charset="0"/>
                          </a:rPr>
                          <m:t>𝜌</m:t>
                        </m:r>
                      </m:e>
                      <m:sub>
                        <m:r>
                          <a:rPr lang="en-US" b="0" i="1" smtClean="0">
                            <a:latin typeface="Cambria Math" charset="0"/>
                          </a:rPr>
                          <m:t>𝐶</m:t>
                        </m:r>
                      </m:sub>
                    </m:sSub>
                    <m:sSup>
                      <m:sSupPr>
                        <m:ctrlPr>
                          <a:rPr lang="en-US" i="1">
                            <a:latin typeface="Cambria Math" charset="0"/>
                          </a:rPr>
                        </m:ctrlPr>
                      </m:sSupPr>
                      <m:e>
                        <m:sSup>
                          <m:sSupPr>
                            <m:ctrlPr>
                              <a:rPr lang="en-US" i="1">
                                <a:latin typeface="Cambria Math" charset="0"/>
                              </a:rPr>
                            </m:ctrlPr>
                          </m:sSupPr>
                          <m:e>
                            <m:r>
                              <a:rPr lang="en-US" i="1">
                                <a:latin typeface="Cambria Math" charset="0"/>
                              </a:rPr>
                              <m:t>𝑍</m:t>
                            </m:r>
                          </m:e>
                          <m:sup>
                            <m:r>
                              <a:rPr lang="en-US" i="1">
                                <a:latin typeface="Cambria Math" charset="0"/>
                              </a:rPr>
                              <m:t>𝑏</m:t>
                            </m:r>
                          </m:sup>
                        </m:sSup>
                        <m:r>
                          <a:rPr lang="en-US" i="1">
                            <a:latin typeface="Cambria Math" charset="0"/>
                          </a:rPr>
                          <m:t>𝑋</m:t>
                        </m:r>
                      </m:e>
                      <m:sup>
                        <m:r>
                          <a:rPr lang="en-US" i="1">
                            <a:latin typeface="Cambria Math" charset="0"/>
                          </a:rPr>
                          <m:t>𝑎</m:t>
                        </m:r>
                      </m:sup>
                    </m:sSup>
                  </m:oMath>
                </a14:m>
                <a:endParaRPr lang="en-US" smtClean="0"/>
              </a:p>
            </p:txBody>
          </p:sp>
        </mc:Choice>
        <mc:Fallback xmlns="">
          <p:sp>
            <p:nvSpPr>
              <p:cNvPr id="33" name="Content Placeholder 32"/>
              <p:cNvSpPr>
                <a:spLocks noGrp="1" noRot="1" noChangeAspect="1" noMove="1" noResize="1" noEditPoints="1" noAdjustHandles="1" noChangeArrowheads="1" noChangeShapeType="1" noTextEdit="1"/>
              </p:cNvSpPr>
              <p:nvPr>
                <p:ph idx="1"/>
              </p:nvPr>
            </p:nvSpPr>
            <p:spPr>
              <a:xfrm>
                <a:off x="323527" y="4049910"/>
                <a:ext cx="8646870" cy="2010231"/>
              </a:xfrm>
              <a:blipFill rotWithShape="0">
                <a:blip r:embed="rId2"/>
                <a:stretch>
                  <a:fillRect l="-2114" t="-4242"/>
                </a:stretch>
              </a:blipFill>
            </p:spPr>
            <p:txBody>
              <a:bodyPr/>
              <a:lstStyle/>
              <a:p>
                <a:r>
                  <a:rPr lang="en-US">
                    <a:noFill/>
                  </a:rPr>
                  <a:t> </a:t>
                </a:r>
              </a:p>
            </p:txBody>
          </p:sp>
        </mc:Fallback>
      </mc:AlternateContent>
      <p:sp>
        <p:nvSpPr>
          <p:cNvPr id="29" name="Rounded Rectangle 28"/>
          <p:cNvSpPr/>
          <p:nvPr/>
        </p:nvSpPr>
        <p:spPr>
          <a:xfrm>
            <a:off x="7765367" y="5264679"/>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QOTP</a:t>
            </a:r>
          </a:p>
        </p:txBody>
      </p:sp>
      <p:pic>
        <p:nvPicPr>
          <p:cNvPr id="14" name="Picture 39" descr="BS00996_"/>
          <p:cNvPicPr>
            <a:picLocks noChangeAspect="1" noChangeArrowheads="1"/>
          </p:cNvPicPr>
          <p:nvPr/>
        </p:nvPicPr>
        <p:blipFill>
          <a:blip r:embed="rId3" cstate="print"/>
          <a:srcRect/>
          <a:stretch>
            <a:fillRect/>
          </a:stretch>
        </p:blipFill>
        <p:spPr bwMode="auto">
          <a:xfrm flipH="1">
            <a:off x="2351584" y="2708925"/>
            <a:ext cx="647700" cy="484187"/>
          </a:xfrm>
          <a:prstGeom prst="rect">
            <a:avLst/>
          </a:prstGeom>
          <a:solidFill>
            <a:srgbClr val="FFFF00"/>
          </a:solidFill>
          <a:ln w="9525">
            <a:noFill/>
            <a:miter lim="800000"/>
            <a:headEnd/>
            <a:tailEnd/>
          </a:ln>
        </p:spPr>
      </p:pic>
      <p:pic>
        <p:nvPicPr>
          <p:cNvPr id="15" name="Picture 40" descr="BS00996_"/>
          <p:cNvPicPr>
            <a:picLocks noChangeAspect="1" noChangeArrowheads="1"/>
          </p:cNvPicPr>
          <p:nvPr/>
        </p:nvPicPr>
        <p:blipFill>
          <a:blip r:embed="rId3" cstate="print"/>
          <a:srcRect/>
          <a:stretch>
            <a:fillRect/>
          </a:stretch>
        </p:blipFill>
        <p:spPr bwMode="auto">
          <a:xfrm flipH="1">
            <a:off x="9155867" y="2708925"/>
            <a:ext cx="647700" cy="484187"/>
          </a:xfrm>
          <a:prstGeom prst="rect">
            <a:avLst/>
          </a:prstGeom>
          <a:solidFill>
            <a:srgbClr val="FFFF00"/>
          </a:solidFill>
          <a:ln w="9525">
            <a:noFill/>
            <a:miter lim="800000"/>
            <a:headEnd/>
            <a:tailEnd/>
          </a:ln>
        </p:spPr>
      </p:pic>
      <p:sp>
        <p:nvSpPr>
          <p:cNvPr id="16" name="TextBox 15"/>
          <p:cNvSpPr txBox="1"/>
          <p:nvPr/>
        </p:nvSpPr>
        <p:spPr>
          <a:xfrm>
            <a:off x="1524000" y="1484784"/>
            <a:ext cx="1165122" cy="523220"/>
          </a:xfrm>
          <a:prstGeom prst="rect">
            <a:avLst/>
          </a:prstGeom>
          <a:noFill/>
        </p:spPr>
        <p:txBody>
          <a:bodyPr wrap="square" rtlCol="0">
            <a:spAutoFit/>
          </a:bodyPr>
          <a:lstStyle/>
          <a:p>
            <a:r>
              <a:rPr lang="en-US" sz="2800">
                <a:cs typeface="Arial" pitchFamily="34" charset="0"/>
              </a:rPr>
              <a:t>Alice</a:t>
            </a:r>
          </a:p>
        </p:txBody>
      </p:sp>
      <p:sp>
        <p:nvSpPr>
          <p:cNvPr id="17" name="TextBox 16"/>
          <p:cNvSpPr txBox="1"/>
          <p:nvPr/>
        </p:nvSpPr>
        <p:spPr>
          <a:xfrm>
            <a:off x="9515907" y="2204864"/>
            <a:ext cx="1165122" cy="523220"/>
          </a:xfrm>
          <a:prstGeom prst="rect">
            <a:avLst/>
          </a:prstGeom>
          <a:noFill/>
        </p:spPr>
        <p:txBody>
          <a:bodyPr wrap="square" rtlCol="0">
            <a:spAutoFit/>
          </a:bodyPr>
          <a:lstStyle/>
          <a:p>
            <a:r>
              <a:rPr lang="en-US" sz="2800">
                <a:cs typeface="Arial" pitchFamily="34" charset="0"/>
              </a:rPr>
              <a:t>Bob</a:t>
            </a:r>
          </a:p>
        </p:txBody>
      </p:sp>
      <p:pic>
        <p:nvPicPr>
          <p:cNvPr id="18" name="Picture 17" descr="AliceBlue.eps"/>
          <p:cNvPicPr>
            <a:picLocks noChangeAspect="1"/>
          </p:cNvPicPr>
          <p:nvPr/>
        </p:nvPicPr>
        <p:blipFill>
          <a:blip r:embed="rId4" cstate="print"/>
          <a:stretch>
            <a:fillRect/>
          </a:stretch>
        </p:blipFill>
        <p:spPr>
          <a:xfrm flipH="1">
            <a:off x="2351584" y="1484784"/>
            <a:ext cx="1059740" cy="1080120"/>
          </a:xfrm>
          <a:prstGeom prst="rect">
            <a:avLst/>
          </a:prstGeom>
        </p:spPr>
      </p:pic>
      <p:grpSp>
        <p:nvGrpSpPr>
          <p:cNvPr id="19" name="Group 18"/>
          <p:cNvGrpSpPr/>
          <p:nvPr/>
        </p:nvGrpSpPr>
        <p:grpSpPr>
          <a:xfrm>
            <a:off x="4691651" y="2045514"/>
            <a:ext cx="2195795" cy="1747356"/>
            <a:chOff x="2987824" y="1700808"/>
            <a:chExt cx="2195795" cy="1747356"/>
          </a:xfrm>
        </p:grpSpPr>
        <p:sp>
          <p:nvSpPr>
            <p:cNvPr id="20"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21" name="TextBox 20"/>
            <p:cNvSpPr txBox="1"/>
            <p:nvPr/>
          </p:nvSpPr>
          <p:spPr>
            <a:xfrm>
              <a:off x="4283968" y="2924944"/>
              <a:ext cx="899651" cy="523220"/>
            </a:xfrm>
            <a:prstGeom prst="rect">
              <a:avLst/>
            </a:prstGeom>
            <a:noFill/>
          </p:spPr>
          <p:txBody>
            <a:bodyPr wrap="square" rtlCol="0">
              <a:spAutoFit/>
            </a:bodyPr>
            <a:lstStyle/>
            <a:p>
              <a:r>
                <a:rPr lang="en-US" sz="2800">
                  <a:cs typeface="Arial" pitchFamily="34" charset="0"/>
                </a:rPr>
                <a:t>Eve</a:t>
              </a:r>
            </a:p>
          </p:txBody>
        </p:sp>
        <p:pic>
          <p:nvPicPr>
            <p:cNvPr id="22" name="Picture 21" descr="QueenOfHearts.png"/>
            <p:cNvPicPr>
              <a:picLocks noChangeAspect="1"/>
            </p:cNvPicPr>
            <p:nvPr/>
          </p:nvPicPr>
          <p:blipFill>
            <a:blip r:embed="rId5" cstate="print"/>
            <a:srcRect l="6597" r="7636"/>
            <a:stretch>
              <a:fillRect/>
            </a:stretch>
          </p:blipFill>
          <p:spPr>
            <a:xfrm>
              <a:off x="2987824" y="2348880"/>
              <a:ext cx="1280649" cy="1083626"/>
            </a:xfrm>
            <a:prstGeom prst="rect">
              <a:avLst/>
            </a:prstGeom>
          </p:spPr>
        </p:pic>
      </p:grpSp>
      <p:grpSp>
        <p:nvGrpSpPr>
          <p:cNvPr id="23" name="Group 22"/>
          <p:cNvGrpSpPr/>
          <p:nvPr/>
        </p:nvGrpSpPr>
        <p:grpSpPr>
          <a:xfrm>
            <a:off x="4654555" y="1556792"/>
            <a:ext cx="2881313" cy="864096"/>
            <a:chOff x="3130550" y="1556792"/>
            <a:chExt cx="2881313" cy="864096"/>
          </a:xfrm>
        </p:grpSpPr>
        <p:sp>
          <p:nvSpPr>
            <p:cNvPr id="24" name="Line 7"/>
            <p:cNvSpPr>
              <a:spLocks noChangeShapeType="1"/>
            </p:cNvSpPr>
            <p:nvPr/>
          </p:nvSpPr>
          <p:spPr bwMode="auto">
            <a:xfrm>
              <a:off x="3130550"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5" name="Picture 24" descr="MC9004414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556792"/>
              <a:ext cx="864096" cy="864096"/>
            </a:xfrm>
            <a:prstGeom prst="rect">
              <a:avLst/>
            </a:prstGeom>
          </p:spPr>
        </p:pic>
      </p:grpSp>
      <mc:AlternateContent xmlns:mc="http://schemas.openxmlformats.org/markup-compatibility/2006" xmlns:a14="http://schemas.microsoft.com/office/drawing/2010/main">
        <mc:Choice Requires="a14">
          <p:sp>
            <p:nvSpPr>
              <p:cNvPr id="26" name="TextBox 25"/>
              <p:cNvSpPr txBox="1"/>
              <p:nvPr/>
            </p:nvSpPr>
            <p:spPr>
              <a:xfrm>
                <a:off x="1991544" y="3212976"/>
                <a:ext cx="1944216"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7544" y="3212976"/>
                <a:ext cx="1944216" cy="369332"/>
              </a:xfrm>
              <a:prstGeom prst="rect">
                <a:avLst/>
              </a:prstGeom>
              <a:blipFill rotWithShape="0">
                <a:blip r:embed="rId7"/>
                <a:stretch>
                  <a:fillRect l="-282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867835" y="3212976"/>
                <a:ext cx="1691680"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343835" y="3212976"/>
                <a:ext cx="1691680" cy="369332"/>
              </a:xfrm>
              <a:prstGeom prst="rect">
                <a:avLst/>
              </a:prstGeom>
              <a:blipFill rotWithShape="0">
                <a:blip r:embed="rId8"/>
                <a:stretch>
                  <a:fillRect l="-3249" t="-8197" b="-24590"/>
                </a:stretch>
              </a:blipFill>
            </p:spPr>
            <p:txBody>
              <a:bodyPr/>
              <a:lstStyle/>
              <a:p>
                <a:r>
                  <a:rPr lang="en-US">
                    <a:noFill/>
                  </a:rPr>
                  <a:t> </a:t>
                </a:r>
              </a:p>
            </p:txBody>
          </p:sp>
        </mc:Fallback>
      </mc:AlternateContent>
      <p:pic>
        <p:nvPicPr>
          <p:cNvPr id="28"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400261" y="1628800"/>
            <a:ext cx="1285425" cy="914208"/>
          </a:xfrm>
          <a:prstGeom prst="rect">
            <a:avLst/>
          </a:prstGeom>
          <a:noFill/>
        </p:spPr>
      </p:pic>
      <mc:AlternateContent xmlns:mc="http://schemas.openxmlformats.org/markup-compatibility/2006" xmlns:a14="http://schemas.microsoft.com/office/drawing/2010/main">
        <mc:Choice Requires="a14">
          <p:sp>
            <p:nvSpPr>
              <p:cNvPr id="31" name="TextBox 30"/>
              <p:cNvSpPr txBox="1"/>
              <p:nvPr/>
            </p:nvSpPr>
            <p:spPr>
              <a:xfrm>
                <a:off x="1847528" y="1124744"/>
                <a:ext cx="2376264" cy="369332"/>
              </a:xfrm>
              <a:prstGeom prst="rect">
                <a:avLst/>
              </a:prstGeom>
              <a:noFill/>
            </p:spPr>
            <p:txBody>
              <a:bodyPr wrap="square" rtlCol="0">
                <a:spAutoFit/>
              </a:bodyPr>
              <a:lstStyle/>
              <a:p>
                <a:r>
                  <a:rPr lang="en-US">
                    <a:cs typeface="Arial" pitchFamily="34" charset="0"/>
                  </a:rPr>
                  <a:t>plaintext message </a:t>
                </a:r>
                <a14:m>
                  <m:oMath xmlns:m="http://schemas.openxmlformats.org/officeDocument/2006/math">
                    <m:r>
                      <a:rPr lang="en-US" i="1">
                        <a:latin typeface="Cambria Math" charset="0"/>
                        <a:cs typeface="Arial" pitchFamily="34" charset="0"/>
                      </a:rPr>
                      <m:t>𝑚</m:t>
                    </m:r>
                  </m:oMath>
                </a14:m>
                <a:endParaRPr lang="en-US">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23528" y="1124744"/>
                <a:ext cx="2376264" cy="369332"/>
              </a:xfrm>
              <a:prstGeom prst="rect">
                <a:avLst/>
              </a:prstGeom>
              <a:blipFill rotWithShape="0">
                <a:blip r:embed="rId10"/>
                <a:stretch>
                  <a:fillRect l="-205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727848" y="1180233"/>
                <a:ext cx="2677060" cy="369332"/>
              </a:xfrm>
              <a:prstGeom prst="rect">
                <a:avLst/>
              </a:prstGeom>
              <a:noFill/>
            </p:spPr>
            <p:txBody>
              <a:bodyPr wrap="square" rtlCol="0">
                <a:spAutoFit/>
              </a:bodyPr>
              <a:lstStyle/>
              <a:p>
                <a:r>
                  <a:rPr lang="en-US" err="1">
                    <a:cs typeface="Arial" pitchFamily="34" charset="0"/>
                  </a:rPr>
                  <a:t>ciphertext</a:t>
                </a:r>
                <a:r>
                  <a:rPr lang="en-US">
                    <a:cs typeface="Arial" pitchFamily="34" charset="0"/>
                  </a:rPr>
                  <a:t> </a:t>
                </a:r>
                <a14:m>
                  <m:oMath xmlns:m="http://schemas.openxmlformats.org/officeDocument/2006/math">
                    <m:r>
                      <a:rPr lang="en-US" i="1">
                        <a:latin typeface="Cambria Math" charset="0"/>
                        <a:cs typeface="Arial" pitchFamily="34" charset="0"/>
                      </a:rPr>
                      <m:t>𝑐</m:t>
                    </m:r>
                    <m:r>
                      <a:rPr lang="en-US" i="1">
                        <a:latin typeface="Cambria Math" charset="0"/>
                        <a:cs typeface="Arial" pitchFamily="34" charset="0"/>
                      </a:rPr>
                      <m:t>=</m:t>
                    </m:r>
                    <m:r>
                      <a:rPr lang="en-US" i="1">
                        <a:latin typeface="Cambria Math" charset="0"/>
                        <a:cs typeface="Arial" pitchFamily="34" charset="0"/>
                      </a:rPr>
                      <m:t>𝐸𝑛</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m:t>
                    </m:r>
                    <m:r>
                      <a:rPr lang="en-US" i="1">
                        <a:latin typeface="Cambria Math" charset="0"/>
                        <a:cs typeface="Arial" pitchFamily="34" charset="0"/>
                      </a:rPr>
                      <m:t>𝑚</m:t>
                    </m:r>
                    <m:r>
                      <a:rPr lang="en-US" i="1">
                        <a:latin typeface="Cambria Math" charset="0"/>
                        <a:cs typeface="Arial" pitchFamily="34" charset="0"/>
                      </a:rPr>
                      <m:t>)</m:t>
                    </m:r>
                  </m:oMath>
                </a14:m>
                <a:endParaRPr lang="en-US">
                  <a:cs typeface="Consola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203848" y="1180233"/>
                <a:ext cx="2677060" cy="369332"/>
              </a:xfrm>
              <a:prstGeom prst="rect">
                <a:avLst/>
              </a:prstGeom>
              <a:blipFill rotWithShape="0">
                <a:blip r:embed="rId11"/>
                <a:stretch>
                  <a:fillRect l="-205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817337" y="1200871"/>
                <a:ext cx="2677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cs typeface="Arial" pitchFamily="34" charset="0"/>
                        </a:rPr>
                        <m:t>𝑚</m:t>
                      </m:r>
                      <m:r>
                        <a:rPr lang="en-US" i="1">
                          <a:latin typeface="Cambria Math" charset="0"/>
                          <a:cs typeface="Arial" pitchFamily="34" charset="0"/>
                        </a:rPr>
                        <m:t>=</m:t>
                      </m:r>
                      <m:r>
                        <a:rPr lang="en-US" i="1">
                          <a:latin typeface="Cambria Math" charset="0"/>
                          <a:cs typeface="Arial" pitchFamily="34" charset="0"/>
                        </a:rPr>
                        <m:t>𝐷𝑒</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 (</m:t>
                      </m:r>
                      <m:r>
                        <a:rPr lang="en-US" i="1">
                          <a:latin typeface="Cambria Math" charset="0"/>
                          <a:cs typeface="Arial" pitchFamily="34" charset="0"/>
                        </a:rPr>
                        <m:t>𝑐</m:t>
                      </m:r>
                      <m:r>
                        <a:rPr lang="en-US" i="1">
                          <a:latin typeface="Cambria Math" charset="0"/>
                          <a:cs typeface="Arial" pitchFamily="34" charset="0"/>
                        </a:rPr>
                        <m:t>)</m:t>
                      </m:r>
                    </m:oMath>
                  </m:oMathPara>
                </a14:m>
                <a:endParaRPr lang="en-US">
                  <a:cs typeface="Consola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293337" y="1200871"/>
                <a:ext cx="2677060" cy="369332"/>
              </a:xfrm>
              <a:prstGeom prst="rect">
                <a:avLst/>
              </a:prstGeom>
              <a:blipFill rotWithShape="0">
                <a:blip r:embed="rId12"/>
                <a:stretch>
                  <a:fillRect t="-96721" b="-119672"/>
                </a:stretch>
              </a:blipFill>
            </p:spPr>
            <p:txBody>
              <a:bodyPr/>
              <a:lstStyle/>
              <a:p>
                <a:r>
                  <a:rPr lang="en-US">
                    <a:noFill/>
                  </a:rPr>
                  <a:t> </a:t>
                </a:r>
              </a:p>
            </p:txBody>
          </p:sp>
        </mc:Fallback>
      </mc:AlternateContent>
      <p:sp>
        <p:nvSpPr>
          <p:cNvPr id="37" name="Rectangle 36"/>
          <p:cNvSpPr/>
          <p:nvPr/>
        </p:nvSpPr>
        <p:spPr>
          <a:xfrm rot="718106">
            <a:off x="4152025" y="4703404"/>
            <a:ext cx="3828715" cy="1161420"/>
          </a:xfrm>
          <a:prstGeom prst="rect">
            <a:avLst/>
          </a:prstGeom>
          <a:blipFill dpi="0" rotWithShape="1">
            <a:blip r:embed="rId13">
              <a:alphaModFix amt="38000"/>
            </a:blip>
            <a:srcRect/>
            <a:tile tx="6350" ty="-127000" sx="65000" sy="64000" flip="none" algn="tl"/>
          </a:blipFill>
          <a:ln w="47625">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8000" cap="all">
                <a:solidFill>
                  <a:srgbClr val="FF0000"/>
                </a:solidFill>
              </a:rPr>
              <a:t>Secure</a:t>
            </a:r>
          </a:p>
        </p:txBody>
      </p:sp>
      <mc:AlternateContent xmlns:mc="http://schemas.openxmlformats.org/markup-compatibility/2006" xmlns:a14="http://schemas.microsoft.com/office/drawing/2010/main">
        <mc:Choice Requires="a14">
          <p:sp>
            <p:nvSpPr>
              <p:cNvPr id="13" name="AutoShape 109"/>
              <p:cNvSpPr>
                <a:spLocks noChangeArrowheads="1"/>
              </p:cNvSpPr>
              <p:nvPr/>
            </p:nvSpPr>
            <p:spPr bwMode="auto">
              <a:xfrm>
                <a:off x="5879980" y="2348880"/>
                <a:ext cx="1512465"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14:m>
                  <m:oMath xmlns:m="http://schemas.openxmlformats.org/officeDocument/2006/math">
                    <m:r>
                      <a:rPr lang="en-US" sz="2400" i="1">
                        <a:latin typeface="Cambria Math" charset="0"/>
                        <a:cs typeface="Arial" pitchFamily="34" charset="0"/>
                      </a:rPr>
                      <m:t>𝑠𝑘</m:t>
                    </m:r>
                  </m:oMath>
                </a14:m>
                <a:r>
                  <a:rPr lang="en-US" sz="2400">
                    <a:cs typeface="Arial" pitchFamily="34" charset="0"/>
                  </a:rPr>
                  <a:t> = </a:t>
                </a:r>
                <a:r>
                  <a:rPr lang="en-US" sz="2400">
                    <a:cs typeface="Consolas"/>
                  </a:rPr>
                  <a:t>?</a:t>
                </a:r>
              </a:p>
            </p:txBody>
          </p:sp>
        </mc:Choice>
        <mc:Fallback xmlns="">
          <p:sp>
            <p:nvSpPr>
              <p:cNvPr id="13" name="AutoShape 109"/>
              <p:cNvSpPr>
                <a:spLocks noRot="1" noChangeAspect="1" noMove="1" noResize="1" noEditPoints="1" noAdjustHandles="1" noChangeArrowheads="1" noChangeShapeType="1" noTextEdit="1"/>
              </p:cNvSpPr>
              <p:nvPr/>
            </p:nvSpPr>
            <p:spPr bwMode="auto">
              <a:xfrm>
                <a:off x="4355975" y="2348880"/>
                <a:ext cx="1512465" cy="648072"/>
              </a:xfrm>
              <a:prstGeom prst="cloudCallout">
                <a:avLst>
                  <a:gd name="adj1" fmla="val -68259"/>
                  <a:gd name="adj2" fmla="val 35277"/>
                </a:avLst>
              </a:prstGeom>
              <a:blipFill rotWithShape="0">
                <a:blip r:embed="rId14"/>
                <a:stretch>
                  <a:fillRect b="-2727"/>
                </a:stretch>
              </a:blipFill>
              <a:ln w="9525">
                <a:solidFill>
                  <a:schemeClr val="tx1"/>
                </a:solidFill>
                <a:round/>
                <a:headEnd/>
                <a:tailEnd/>
              </a:ln>
              <a:effectLst/>
            </p:spPr>
            <p:txBody>
              <a:bodyPr/>
              <a:lstStyle/>
              <a:p>
                <a:r>
                  <a:rPr lang="en-US">
                    <a:noFill/>
                  </a:rPr>
                  <a:t> </a:t>
                </a:r>
              </a:p>
            </p:txBody>
          </p:sp>
        </mc:Fallback>
      </mc:AlternateContent>
      <p:sp>
        <p:nvSpPr>
          <p:cNvPr id="30" name="Rectangle 29"/>
          <p:cNvSpPr/>
          <p:nvPr/>
        </p:nvSpPr>
        <p:spPr>
          <a:xfrm>
            <a:off x="1847527" y="6426194"/>
            <a:ext cx="8479510" cy="369332"/>
          </a:xfrm>
          <a:prstGeom prst="rect">
            <a:avLst/>
          </a:prstGeom>
        </p:spPr>
        <p:txBody>
          <a:bodyPr wrap="square">
            <a:spAutoFit/>
          </a:bodyPr>
          <a:lstStyle/>
          <a:p>
            <a:r>
              <a:rPr lang="en-US">
                <a:solidFill>
                  <a:schemeClr val="bg1"/>
                </a:solidFill>
              </a:rPr>
              <a:t>[Miller 1882, </a:t>
            </a:r>
            <a:r>
              <a:rPr lang="en-US" err="1">
                <a:solidFill>
                  <a:schemeClr val="bg1"/>
                </a:solidFill>
              </a:rPr>
              <a:t>Vernam</a:t>
            </a:r>
            <a:r>
              <a:rPr lang="en-US">
                <a:solidFill>
                  <a:schemeClr val="bg1"/>
                </a:solidFill>
              </a:rPr>
              <a:t> 1919, </a:t>
            </a:r>
            <a:r>
              <a:rPr lang="en-US" err="1">
                <a:solidFill>
                  <a:schemeClr val="bg1"/>
                </a:solidFill>
              </a:rPr>
              <a:t>Ambainis</a:t>
            </a:r>
            <a:r>
              <a:rPr lang="en-US">
                <a:solidFill>
                  <a:schemeClr val="bg1"/>
                </a:solidFill>
              </a:rPr>
              <a:t> </a:t>
            </a:r>
            <a:r>
              <a:rPr lang="en-US" err="1">
                <a:solidFill>
                  <a:schemeClr val="bg1"/>
                </a:solidFill>
              </a:rPr>
              <a:t>Mosca</a:t>
            </a:r>
            <a:r>
              <a:rPr lang="en-US">
                <a:solidFill>
                  <a:schemeClr val="bg1"/>
                </a:solidFill>
              </a:rPr>
              <a:t> </a:t>
            </a:r>
            <a:r>
              <a:rPr lang="en-US" err="1">
                <a:solidFill>
                  <a:schemeClr val="bg1"/>
                </a:solidFill>
              </a:rPr>
              <a:t>Tapp</a:t>
            </a:r>
            <a:r>
              <a:rPr lang="en-US">
                <a:solidFill>
                  <a:schemeClr val="bg1"/>
                </a:solidFill>
              </a:rPr>
              <a:t> de Wolf 00, Boykin </a:t>
            </a:r>
            <a:r>
              <a:rPr lang="en-US" err="1">
                <a:solidFill>
                  <a:schemeClr val="bg1"/>
                </a:solidFill>
              </a:rPr>
              <a:t>Roychowdhury</a:t>
            </a:r>
            <a:r>
              <a:rPr lang="en-US">
                <a:solidFill>
                  <a:schemeClr val="bg1"/>
                </a:solidFill>
              </a:rPr>
              <a:t> 03]</a:t>
            </a:r>
          </a:p>
        </p:txBody>
      </p:sp>
    </p:spTree>
    <p:extLst>
      <p:ext uri="{BB962C8B-B14F-4D97-AF65-F5344CB8AC3E}">
        <p14:creationId xmlns:p14="http://schemas.microsoft.com/office/powerpoint/2010/main" val="58259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800" decel="100000"/>
                                        <p:tgtEl>
                                          <p:spTgt spid="37"/>
                                        </p:tgtEl>
                                      </p:cBhvr>
                                    </p:animEffect>
                                    <p:anim calcmode="lin" valueType="num">
                                      <p:cBhvr>
                                        <p:cTn id="52" dur="800" decel="100000" fill="hold"/>
                                        <p:tgtEl>
                                          <p:spTgt spid="37"/>
                                        </p:tgtEl>
                                        <p:attrNameLst>
                                          <p:attrName>style.rotation</p:attrName>
                                        </p:attrNameLst>
                                      </p:cBhvr>
                                      <p:tavLst>
                                        <p:tav tm="0">
                                          <p:val>
                                            <p:fltVal val="-90"/>
                                          </p:val>
                                        </p:tav>
                                        <p:tav tm="100000">
                                          <p:val>
                                            <p:fltVal val="0"/>
                                          </p:val>
                                        </p:tav>
                                      </p:tavLst>
                                    </p:anim>
                                    <p:anim calcmode="lin" valueType="num">
                                      <p:cBhvr>
                                        <p:cTn id="53" dur="800" decel="100000" fill="hold"/>
                                        <p:tgtEl>
                                          <p:spTgt spid="37"/>
                                        </p:tgtEl>
                                        <p:attrNameLst>
                                          <p:attrName>ppt_x</p:attrName>
                                        </p:attrNameLst>
                                      </p:cBhvr>
                                      <p:tavLst>
                                        <p:tav tm="0">
                                          <p:val>
                                            <p:strVal val="#ppt_x+0.4"/>
                                          </p:val>
                                        </p:tav>
                                        <p:tav tm="100000">
                                          <p:val>
                                            <p:strVal val="#ppt_x-0.05"/>
                                          </p:val>
                                        </p:tav>
                                      </p:tavLst>
                                    </p:anim>
                                    <p:anim calcmode="lin" valueType="num">
                                      <p:cBhvr>
                                        <p:cTn id="54" dur="800" decel="100000" fill="hold"/>
                                        <p:tgtEl>
                                          <p:spTgt spid="37"/>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P spid="29" grpId="0" animBg="1"/>
      <p:bldP spid="26" grpId="0"/>
      <p:bldP spid="27" grpId="0"/>
      <p:bldP spid="32" grpId="0"/>
      <p:bldP spid="35" grpId="0"/>
      <p:bldP spid="37" grpId="0" animBg="1"/>
      <p:bldP spid="13"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36" y="31068"/>
            <a:ext cx="7952740" cy="805596"/>
          </a:xfrm>
        </p:spPr>
        <p:txBody>
          <a:bodyPr>
            <a:noAutofit/>
          </a:bodyPr>
          <a:lstStyle/>
          <a:p>
            <a:r>
              <a:rPr lang="en-US"/>
              <a:t>Information-Theoretic Security</a:t>
            </a:r>
          </a:p>
        </p:txBody>
      </p:sp>
      <mc:AlternateContent xmlns:mc="http://schemas.openxmlformats.org/markup-compatibility/2006" xmlns:a14="http://schemas.microsoft.com/office/drawing/2010/main">
        <mc:Choice Requires="a14">
          <p:sp>
            <p:nvSpPr>
              <p:cNvPr id="29" name="Content Placeholder 32"/>
              <p:cNvSpPr>
                <a:spLocks noGrp="1"/>
              </p:cNvSpPr>
              <p:nvPr>
                <p:ph idx="1"/>
              </p:nvPr>
            </p:nvSpPr>
            <p:spPr>
              <a:xfrm>
                <a:off x="1847527" y="4049915"/>
                <a:ext cx="8646870" cy="2297047"/>
              </a:xfrm>
            </p:spPr>
            <p:txBody>
              <a:bodyPr>
                <a:noAutofit/>
              </a:bodyPr>
              <a:lstStyle/>
              <a:p>
                <a:pPr marL="0" indent="0">
                  <a:buNone/>
                </a:pPr>
                <a:r>
                  <a:rPr lang="en-US" smtClean="0"/>
                  <a:t>Perfect / information-theoretic security:</a:t>
                </a:r>
              </a:p>
              <a:p>
                <a:r>
                  <a:rPr lang="en-US" err="1" smtClean="0"/>
                  <a:t>Ciphertext</a:t>
                </a:r>
                <a:r>
                  <a:rPr lang="en-US" smtClean="0"/>
                  <a:t> distribution </a:t>
                </a:r>
                <a14:m>
                  <m:oMath xmlns:m="http://schemas.openxmlformats.org/officeDocument/2006/math">
                    <m:sSub>
                      <m:sSubPr>
                        <m:ctrlPr>
                          <a:rPr lang="en-US" b="0" i="1" smtClean="0">
                            <a:latin typeface="Cambria Math" charset="0"/>
                          </a:rPr>
                        </m:ctrlPr>
                      </m:sSubPr>
                      <m:e>
                        <m:r>
                          <a:rPr lang="en-US" b="0" i="1" smtClean="0">
                            <a:latin typeface="Cambria Math" charset="0"/>
                          </a:rPr>
                          <m:t>𝑃</m:t>
                        </m:r>
                      </m:e>
                      <m:sub>
                        <m:r>
                          <a:rPr lang="en-US" b="0" i="1" smtClean="0">
                            <a:latin typeface="Cambria Math" charset="0"/>
                          </a:rPr>
                          <m:t>𝐶</m:t>
                        </m:r>
                      </m:sub>
                    </m:sSub>
                  </m:oMath>
                </a14:m>
                <a:r>
                  <a:rPr lang="en-US" smtClean="0"/>
                  <a:t> is statistically independent of message distribution </a:t>
                </a:r>
                <a14:m>
                  <m:oMath xmlns:m="http://schemas.openxmlformats.org/officeDocument/2006/math">
                    <m:sSub>
                      <m:sSubPr>
                        <m:ctrlPr>
                          <a:rPr lang="en-US" b="0" i="1" smtClean="0">
                            <a:latin typeface="Cambria Math" charset="0"/>
                          </a:rPr>
                        </m:ctrlPr>
                      </m:sSubPr>
                      <m:e>
                        <m:r>
                          <a:rPr lang="en-US" b="0" i="1" smtClean="0">
                            <a:latin typeface="Cambria Math" charset="0"/>
                          </a:rPr>
                          <m:t>𝑃</m:t>
                        </m:r>
                      </m:e>
                      <m:sub>
                        <m:r>
                          <a:rPr lang="en-US" b="0" i="1" smtClean="0">
                            <a:latin typeface="Cambria Math" charset="0"/>
                          </a:rPr>
                          <m:t>𝑀</m:t>
                        </m:r>
                      </m:sub>
                    </m:sSub>
                  </m:oMath>
                </a14:m>
                <a:r>
                  <a:rPr lang="en-US" smtClean="0"/>
                  <a:t>.</a:t>
                </a:r>
              </a:p>
              <a:p>
                <a:pPr marL="0" indent="0">
                  <a:buNone/>
                </a:pPr>
                <a:r>
                  <a:rPr lang="en-US" b="1" smtClean="0"/>
                  <a:t>Theorem:</a:t>
                </a:r>
                <a:r>
                  <a:rPr lang="en-US" smtClean="0"/>
                  <a:t>  Secret key has to be as large as the message.</a:t>
                </a:r>
              </a:p>
              <a:p>
                <a:pPr marL="0" indent="0">
                  <a:buNone/>
                </a:pPr>
                <a:r>
                  <a:rPr lang="en-US" smtClean="0">
                    <a:solidFill>
                      <a:schemeClr val="accent5"/>
                    </a:solidFill>
                  </a:rPr>
                  <a:t>Highly impractical</a:t>
                </a:r>
                <a:r>
                  <a:rPr lang="en-US" smtClean="0"/>
                  <a:t>, e.g. for encrypting a video stream</a:t>
                </a:r>
                <a:r>
                  <a:rPr lang="is-IS" smtClean="0"/>
                  <a:t>…</a:t>
                </a:r>
                <a:endParaRPr lang="en-US"/>
              </a:p>
              <a:p>
                <a:endParaRPr lang="en-US" smtClean="0"/>
              </a:p>
            </p:txBody>
          </p:sp>
        </mc:Choice>
        <mc:Fallback xmlns="">
          <p:sp>
            <p:nvSpPr>
              <p:cNvPr id="29" name="Content Placeholder 32"/>
              <p:cNvSpPr>
                <a:spLocks noGrp="1" noRot="1" noChangeAspect="1" noMove="1" noResize="1" noEditPoints="1" noAdjustHandles="1" noChangeArrowheads="1" noChangeShapeType="1" noTextEdit="1"/>
              </p:cNvSpPr>
              <p:nvPr>
                <p:ph idx="1"/>
              </p:nvPr>
            </p:nvSpPr>
            <p:spPr>
              <a:xfrm>
                <a:off x="323527" y="4049910"/>
                <a:ext cx="8646870" cy="2297047"/>
              </a:xfrm>
              <a:blipFill rotWithShape="0">
                <a:blip r:embed="rId12"/>
                <a:stretch>
                  <a:fillRect l="-2114" t="-3714" b="-4775"/>
                </a:stretch>
              </a:blipFill>
            </p:spPr>
            <p:txBody>
              <a:bodyPr/>
              <a:lstStyle/>
              <a:p>
                <a:r>
                  <a:rPr lang="en-US">
                    <a:noFill/>
                  </a:rPr>
                  <a:t> </a:t>
                </a:r>
              </a:p>
            </p:txBody>
          </p:sp>
        </mc:Fallback>
      </mc:AlternateContent>
      <p:pic>
        <p:nvPicPr>
          <p:cNvPr id="14" name="Picture 39" descr="BS00996_"/>
          <p:cNvPicPr>
            <a:picLocks noChangeAspect="1" noChangeArrowheads="1"/>
          </p:cNvPicPr>
          <p:nvPr/>
        </p:nvPicPr>
        <p:blipFill>
          <a:blip r:embed="rId13" cstate="print"/>
          <a:srcRect/>
          <a:stretch>
            <a:fillRect/>
          </a:stretch>
        </p:blipFill>
        <p:spPr bwMode="auto">
          <a:xfrm flipH="1">
            <a:off x="2351584" y="2708925"/>
            <a:ext cx="647700" cy="484187"/>
          </a:xfrm>
          <a:prstGeom prst="rect">
            <a:avLst/>
          </a:prstGeom>
          <a:solidFill>
            <a:srgbClr val="FFFF00"/>
          </a:solidFill>
          <a:ln w="9525">
            <a:noFill/>
            <a:miter lim="800000"/>
            <a:headEnd/>
            <a:tailEnd/>
          </a:ln>
        </p:spPr>
      </p:pic>
      <p:pic>
        <p:nvPicPr>
          <p:cNvPr id="15" name="Picture 40" descr="BS00996_"/>
          <p:cNvPicPr>
            <a:picLocks noChangeAspect="1" noChangeArrowheads="1"/>
          </p:cNvPicPr>
          <p:nvPr/>
        </p:nvPicPr>
        <p:blipFill>
          <a:blip r:embed="rId13" cstate="print"/>
          <a:srcRect/>
          <a:stretch>
            <a:fillRect/>
          </a:stretch>
        </p:blipFill>
        <p:spPr bwMode="auto">
          <a:xfrm flipH="1">
            <a:off x="9155867" y="2708925"/>
            <a:ext cx="647700" cy="484187"/>
          </a:xfrm>
          <a:prstGeom prst="rect">
            <a:avLst/>
          </a:prstGeom>
          <a:solidFill>
            <a:srgbClr val="FFFF00"/>
          </a:solidFill>
          <a:ln w="9525">
            <a:noFill/>
            <a:miter lim="800000"/>
            <a:headEnd/>
            <a:tailEnd/>
          </a:ln>
        </p:spPr>
      </p:pic>
      <p:sp>
        <p:nvSpPr>
          <p:cNvPr id="16" name="TextBox 15"/>
          <p:cNvSpPr txBox="1"/>
          <p:nvPr/>
        </p:nvSpPr>
        <p:spPr>
          <a:xfrm>
            <a:off x="1524000" y="1484784"/>
            <a:ext cx="1165122" cy="523220"/>
          </a:xfrm>
          <a:prstGeom prst="rect">
            <a:avLst/>
          </a:prstGeom>
          <a:noFill/>
        </p:spPr>
        <p:txBody>
          <a:bodyPr wrap="square" rtlCol="0">
            <a:spAutoFit/>
          </a:bodyPr>
          <a:lstStyle/>
          <a:p>
            <a:r>
              <a:rPr lang="en-US" sz="2800">
                <a:cs typeface="Arial" pitchFamily="34" charset="0"/>
              </a:rPr>
              <a:t>Alice</a:t>
            </a:r>
          </a:p>
        </p:txBody>
      </p:sp>
      <p:sp>
        <p:nvSpPr>
          <p:cNvPr id="17" name="TextBox 16"/>
          <p:cNvSpPr txBox="1"/>
          <p:nvPr/>
        </p:nvSpPr>
        <p:spPr>
          <a:xfrm>
            <a:off x="9515907" y="2204864"/>
            <a:ext cx="1165122" cy="523220"/>
          </a:xfrm>
          <a:prstGeom prst="rect">
            <a:avLst/>
          </a:prstGeom>
          <a:noFill/>
        </p:spPr>
        <p:txBody>
          <a:bodyPr wrap="square" rtlCol="0">
            <a:spAutoFit/>
          </a:bodyPr>
          <a:lstStyle/>
          <a:p>
            <a:r>
              <a:rPr lang="en-US" sz="2800">
                <a:cs typeface="Arial" pitchFamily="34" charset="0"/>
              </a:rPr>
              <a:t>Bob</a:t>
            </a:r>
          </a:p>
        </p:txBody>
      </p:sp>
      <p:pic>
        <p:nvPicPr>
          <p:cNvPr id="18" name="Picture 17" descr="AliceBlue.eps"/>
          <p:cNvPicPr>
            <a:picLocks noChangeAspect="1"/>
          </p:cNvPicPr>
          <p:nvPr/>
        </p:nvPicPr>
        <p:blipFill>
          <a:blip r:embed="rId14" cstate="print"/>
          <a:stretch>
            <a:fillRect/>
          </a:stretch>
        </p:blipFill>
        <p:spPr>
          <a:xfrm flipH="1">
            <a:off x="2351584" y="1484784"/>
            <a:ext cx="1059740" cy="1080120"/>
          </a:xfrm>
          <a:prstGeom prst="rect">
            <a:avLst/>
          </a:prstGeom>
        </p:spPr>
      </p:pic>
      <p:grpSp>
        <p:nvGrpSpPr>
          <p:cNvPr id="19" name="Group 18"/>
          <p:cNvGrpSpPr/>
          <p:nvPr/>
        </p:nvGrpSpPr>
        <p:grpSpPr>
          <a:xfrm>
            <a:off x="4691651" y="2045514"/>
            <a:ext cx="2195795" cy="1747356"/>
            <a:chOff x="2987824" y="1700808"/>
            <a:chExt cx="2195795" cy="1747356"/>
          </a:xfrm>
        </p:grpSpPr>
        <p:sp>
          <p:nvSpPr>
            <p:cNvPr id="20"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21" name="TextBox 20"/>
            <p:cNvSpPr txBox="1"/>
            <p:nvPr/>
          </p:nvSpPr>
          <p:spPr>
            <a:xfrm>
              <a:off x="4283968" y="2924944"/>
              <a:ext cx="899651" cy="523220"/>
            </a:xfrm>
            <a:prstGeom prst="rect">
              <a:avLst/>
            </a:prstGeom>
            <a:noFill/>
          </p:spPr>
          <p:txBody>
            <a:bodyPr wrap="square" rtlCol="0">
              <a:spAutoFit/>
            </a:bodyPr>
            <a:lstStyle/>
            <a:p>
              <a:r>
                <a:rPr lang="en-US" sz="2800">
                  <a:cs typeface="Arial" pitchFamily="34" charset="0"/>
                </a:rPr>
                <a:t>Eve</a:t>
              </a:r>
            </a:p>
          </p:txBody>
        </p:sp>
        <p:pic>
          <p:nvPicPr>
            <p:cNvPr id="22" name="Picture 21" descr="QueenOfHearts.png"/>
            <p:cNvPicPr>
              <a:picLocks noChangeAspect="1"/>
            </p:cNvPicPr>
            <p:nvPr/>
          </p:nvPicPr>
          <p:blipFill>
            <a:blip r:embed="rId15" cstate="print"/>
            <a:srcRect l="6597" r="7636"/>
            <a:stretch>
              <a:fillRect/>
            </a:stretch>
          </p:blipFill>
          <p:spPr>
            <a:xfrm>
              <a:off x="2987824" y="2348880"/>
              <a:ext cx="1280649" cy="1083626"/>
            </a:xfrm>
            <a:prstGeom prst="rect">
              <a:avLst/>
            </a:prstGeom>
          </p:spPr>
        </p:pic>
      </p:grpSp>
      <p:grpSp>
        <p:nvGrpSpPr>
          <p:cNvPr id="23" name="Group 22"/>
          <p:cNvGrpSpPr/>
          <p:nvPr/>
        </p:nvGrpSpPr>
        <p:grpSpPr>
          <a:xfrm>
            <a:off x="4654555" y="1556792"/>
            <a:ext cx="2881313" cy="864096"/>
            <a:chOff x="3130550" y="1556792"/>
            <a:chExt cx="2881313" cy="864096"/>
          </a:xfrm>
        </p:grpSpPr>
        <p:sp>
          <p:nvSpPr>
            <p:cNvPr id="24" name="Line 7"/>
            <p:cNvSpPr>
              <a:spLocks noChangeShapeType="1"/>
            </p:cNvSpPr>
            <p:nvPr/>
          </p:nvSpPr>
          <p:spPr bwMode="auto">
            <a:xfrm>
              <a:off x="3130550"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5" name="Picture 24" descr="MC900441455.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39952" y="1556792"/>
              <a:ext cx="864096" cy="864096"/>
            </a:xfrm>
            <a:prstGeom prst="rect">
              <a:avLst/>
            </a:prstGeom>
          </p:spPr>
        </p:pic>
      </p:grpSp>
      <mc:AlternateContent xmlns:mc="http://schemas.openxmlformats.org/markup-compatibility/2006" xmlns:a14="http://schemas.microsoft.com/office/drawing/2010/main">
        <mc:Choice Requires="a14">
          <p:sp>
            <p:nvSpPr>
              <p:cNvPr id="26" name="TextBox 25"/>
              <p:cNvSpPr txBox="1"/>
              <p:nvPr/>
            </p:nvSpPr>
            <p:spPr>
              <a:xfrm>
                <a:off x="1991544" y="3212976"/>
                <a:ext cx="1944216"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7544" y="3212976"/>
                <a:ext cx="1944216" cy="369332"/>
              </a:xfrm>
              <a:prstGeom prst="rect">
                <a:avLst/>
              </a:prstGeom>
              <a:blipFill rotWithShape="0">
                <a:blip r:embed="rId6"/>
                <a:stretch>
                  <a:fillRect l="-282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867835" y="3212976"/>
                <a:ext cx="1691680"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343835" y="3212976"/>
                <a:ext cx="1691680" cy="369332"/>
              </a:xfrm>
              <a:prstGeom prst="rect">
                <a:avLst/>
              </a:prstGeom>
              <a:blipFill rotWithShape="0">
                <a:blip r:embed="rId7"/>
                <a:stretch>
                  <a:fillRect l="-3249" t="-8197" b="-24590"/>
                </a:stretch>
              </a:blipFill>
            </p:spPr>
            <p:txBody>
              <a:bodyPr/>
              <a:lstStyle/>
              <a:p>
                <a:r>
                  <a:rPr lang="en-US">
                    <a:noFill/>
                  </a:rPr>
                  <a:t> </a:t>
                </a:r>
              </a:p>
            </p:txBody>
          </p:sp>
        </mc:Fallback>
      </mc:AlternateContent>
      <p:pic>
        <p:nvPicPr>
          <p:cNvPr id="28" name="Picture 6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8400261" y="1628800"/>
            <a:ext cx="1285425" cy="914208"/>
          </a:xfrm>
          <a:prstGeom prst="rect">
            <a:avLst/>
          </a:prstGeom>
          <a:noFill/>
        </p:spPr>
      </p:pic>
      <mc:AlternateContent xmlns:mc="http://schemas.openxmlformats.org/markup-compatibility/2006" xmlns:a14="http://schemas.microsoft.com/office/drawing/2010/main">
        <mc:Choice Requires="a14">
          <p:sp>
            <p:nvSpPr>
              <p:cNvPr id="31" name="TextBox 30"/>
              <p:cNvSpPr txBox="1"/>
              <p:nvPr/>
            </p:nvSpPr>
            <p:spPr>
              <a:xfrm>
                <a:off x="1847528" y="1124744"/>
                <a:ext cx="2376264" cy="369332"/>
              </a:xfrm>
              <a:prstGeom prst="rect">
                <a:avLst/>
              </a:prstGeom>
              <a:noFill/>
            </p:spPr>
            <p:txBody>
              <a:bodyPr wrap="square" rtlCol="0">
                <a:spAutoFit/>
              </a:bodyPr>
              <a:lstStyle/>
              <a:p>
                <a:r>
                  <a:rPr lang="en-US">
                    <a:cs typeface="Arial" pitchFamily="34" charset="0"/>
                  </a:rPr>
                  <a:t>plaintext message </a:t>
                </a:r>
                <a14:m>
                  <m:oMath xmlns:m="http://schemas.openxmlformats.org/officeDocument/2006/math">
                    <m:r>
                      <a:rPr lang="en-US" i="1">
                        <a:latin typeface="Cambria Math" charset="0"/>
                        <a:cs typeface="Arial" pitchFamily="34" charset="0"/>
                      </a:rPr>
                      <m:t>𝑚</m:t>
                    </m:r>
                  </m:oMath>
                </a14:m>
                <a:endParaRPr lang="en-US">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23528" y="1124744"/>
                <a:ext cx="2376264" cy="369332"/>
              </a:xfrm>
              <a:prstGeom prst="rect">
                <a:avLst/>
              </a:prstGeom>
              <a:blipFill rotWithShape="0">
                <a:blip r:embed="rId9"/>
                <a:stretch>
                  <a:fillRect l="-205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727848" y="1180233"/>
                <a:ext cx="2677060" cy="369332"/>
              </a:xfrm>
              <a:prstGeom prst="rect">
                <a:avLst/>
              </a:prstGeom>
              <a:noFill/>
            </p:spPr>
            <p:txBody>
              <a:bodyPr wrap="square" rtlCol="0">
                <a:spAutoFit/>
              </a:bodyPr>
              <a:lstStyle/>
              <a:p>
                <a:r>
                  <a:rPr lang="en-US" err="1">
                    <a:cs typeface="Arial" pitchFamily="34" charset="0"/>
                  </a:rPr>
                  <a:t>ciphertext</a:t>
                </a:r>
                <a:r>
                  <a:rPr lang="en-US">
                    <a:cs typeface="Arial" pitchFamily="34" charset="0"/>
                  </a:rPr>
                  <a:t> </a:t>
                </a:r>
                <a14:m>
                  <m:oMath xmlns:m="http://schemas.openxmlformats.org/officeDocument/2006/math">
                    <m:r>
                      <a:rPr lang="en-US" i="1">
                        <a:latin typeface="Cambria Math" charset="0"/>
                        <a:cs typeface="Arial" pitchFamily="34" charset="0"/>
                      </a:rPr>
                      <m:t>𝑐</m:t>
                    </m:r>
                    <m:r>
                      <a:rPr lang="en-US" i="1">
                        <a:latin typeface="Cambria Math" charset="0"/>
                        <a:cs typeface="Arial" pitchFamily="34" charset="0"/>
                      </a:rPr>
                      <m:t>=</m:t>
                    </m:r>
                    <m:r>
                      <a:rPr lang="en-US" i="1">
                        <a:latin typeface="Cambria Math" charset="0"/>
                        <a:cs typeface="Arial" pitchFamily="34" charset="0"/>
                      </a:rPr>
                      <m:t>𝐸𝑛</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m:t>
                    </m:r>
                    <m:r>
                      <a:rPr lang="en-US" i="1">
                        <a:latin typeface="Cambria Math" charset="0"/>
                        <a:cs typeface="Arial" pitchFamily="34" charset="0"/>
                      </a:rPr>
                      <m:t>𝑚</m:t>
                    </m:r>
                    <m:r>
                      <a:rPr lang="en-US" i="1">
                        <a:latin typeface="Cambria Math" charset="0"/>
                        <a:cs typeface="Arial" pitchFamily="34" charset="0"/>
                      </a:rPr>
                      <m:t>)</m:t>
                    </m:r>
                  </m:oMath>
                </a14:m>
                <a:endParaRPr lang="en-US">
                  <a:cs typeface="Consola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203848" y="1180233"/>
                <a:ext cx="2677060" cy="369332"/>
              </a:xfrm>
              <a:prstGeom prst="rect">
                <a:avLst/>
              </a:prstGeom>
              <a:blipFill rotWithShape="0">
                <a:blip r:embed="rId10"/>
                <a:stretch>
                  <a:fillRect l="-205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817337" y="1200871"/>
                <a:ext cx="2677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cs typeface="Arial" pitchFamily="34" charset="0"/>
                        </a:rPr>
                        <m:t>𝑚</m:t>
                      </m:r>
                      <m:r>
                        <a:rPr lang="en-US" i="1">
                          <a:latin typeface="Cambria Math" charset="0"/>
                          <a:cs typeface="Arial" pitchFamily="34" charset="0"/>
                        </a:rPr>
                        <m:t>=</m:t>
                      </m:r>
                      <m:r>
                        <a:rPr lang="en-US" i="1">
                          <a:latin typeface="Cambria Math" charset="0"/>
                          <a:cs typeface="Arial" pitchFamily="34" charset="0"/>
                        </a:rPr>
                        <m:t>𝐷𝑒</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 (</m:t>
                      </m:r>
                      <m:r>
                        <a:rPr lang="en-US" i="1">
                          <a:latin typeface="Cambria Math" charset="0"/>
                          <a:cs typeface="Arial" pitchFamily="34" charset="0"/>
                        </a:rPr>
                        <m:t>𝑐</m:t>
                      </m:r>
                      <m:r>
                        <a:rPr lang="en-US" i="1">
                          <a:latin typeface="Cambria Math" charset="0"/>
                          <a:cs typeface="Arial" pitchFamily="34" charset="0"/>
                        </a:rPr>
                        <m:t>)</m:t>
                      </m:r>
                    </m:oMath>
                  </m:oMathPara>
                </a14:m>
                <a:endParaRPr lang="en-US">
                  <a:cs typeface="Consola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293337" y="1200871"/>
                <a:ext cx="2677060" cy="369332"/>
              </a:xfrm>
              <a:prstGeom prst="rect">
                <a:avLst/>
              </a:prstGeom>
              <a:blipFill rotWithShape="0">
                <a:blip r:embed="rId11"/>
                <a:stretch>
                  <a:fillRect t="-96721" b="-119672"/>
                </a:stretch>
              </a:blipFill>
            </p:spPr>
            <p:txBody>
              <a:bodyPr/>
              <a:lstStyle/>
              <a:p>
                <a:r>
                  <a:rPr lang="en-US">
                    <a:noFill/>
                  </a:rPr>
                  <a:t> </a:t>
                </a:r>
              </a:p>
            </p:txBody>
          </p:sp>
        </mc:Fallback>
      </mc:AlternateContent>
      <p:sp>
        <p:nvSpPr>
          <p:cNvPr id="30" name="Rectangle 29"/>
          <p:cNvSpPr/>
          <p:nvPr/>
        </p:nvSpPr>
        <p:spPr>
          <a:xfrm>
            <a:off x="1847531" y="6426194"/>
            <a:ext cx="8078351" cy="369332"/>
          </a:xfrm>
          <a:prstGeom prst="rect">
            <a:avLst/>
          </a:prstGeom>
        </p:spPr>
        <p:txBody>
          <a:bodyPr wrap="square">
            <a:spAutoFit/>
          </a:bodyPr>
          <a:lstStyle/>
          <a:p>
            <a:r>
              <a:rPr lang="en-US">
                <a:solidFill>
                  <a:schemeClr val="bg1"/>
                </a:solidFill>
              </a:rPr>
              <a:t>[Shannon 48, </a:t>
            </a:r>
            <a:r>
              <a:rPr lang="en-US" err="1">
                <a:solidFill>
                  <a:schemeClr val="bg1"/>
                </a:solidFill>
              </a:rPr>
              <a:t>Dodis</a:t>
            </a:r>
            <a:r>
              <a:rPr lang="en-US">
                <a:solidFill>
                  <a:schemeClr val="bg1"/>
                </a:solidFill>
              </a:rPr>
              <a:t> 12, </a:t>
            </a:r>
            <a:r>
              <a:rPr lang="en-US" err="1">
                <a:solidFill>
                  <a:schemeClr val="bg1"/>
                </a:solidFill>
              </a:rPr>
              <a:t>Ambainis</a:t>
            </a:r>
            <a:r>
              <a:rPr lang="en-US">
                <a:solidFill>
                  <a:schemeClr val="bg1"/>
                </a:solidFill>
              </a:rPr>
              <a:t> </a:t>
            </a:r>
            <a:r>
              <a:rPr lang="en-US" err="1">
                <a:solidFill>
                  <a:schemeClr val="bg1"/>
                </a:solidFill>
              </a:rPr>
              <a:t>Mosca</a:t>
            </a:r>
            <a:r>
              <a:rPr lang="en-US">
                <a:solidFill>
                  <a:schemeClr val="bg1"/>
                </a:solidFill>
              </a:rPr>
              <a:t> </a:t>
            </a:r>
            <a:r>
              <a:rPr lang="en-US" err="1">
                <a:solidFill>
                  <a:schemeClr val="bg1"/>
                </a:solidFill>
              </a:rPr>
              <a:t>Tapp</a:t>
            </a:r>
            <a:r>
              <a:rPr lang="en-US">
                <a:solidFill>
                  <a:schemeClr val="bg1"/>
                </a:solidFill>
              </a:rPr>
              <a:t> de Wolf 00, Boykin </a:t>
            </a:r>
            <a:r>
              <a:rPr lang="en-US" err="1">
                <a:solidFill>
                  <a:schemeClr val="bg1"/>
                </a:solidFill>
              </a:rPr>
              <a:t>Roychowdhury</a:t>
            </a:r>
            <a:r>
              <a:rPr lang="en-US">
                <a:solidFill>
                  <a:schemeClr val="bg1"/>
                </a:solidFill>
              </a:rPr>
              <a:t> 03] </a:t>
            </a:r>
          </a:p>
        </p:txBody>
      </p:sp>
      <mc:AlternateContent xmlns:mc="http://schemas.openxmlformats.org/markup-compatibility/2006" xmlns:a14="http://schemas.microsoft.com/office/drawing/2010/main">
        <mc:Choice Requires="a14">
          <p:sp>
            <p:nvSpPr>
              <p:cNvPr id="13" name="AutoShape 109"/>
              <p:cNvSpPr>
                <a:spLocks noChangeArrowheads="1"/>
              </p:cNvSpPr>
              <p:nvPr/>
            </p:nvSpPr>
            <p:spPr bwMode="auto">
              <a:xfrm>
                <a:off x="5879980" y="2348880"/>
                <a:ext cx="1512465"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14:m>
                  <m:oMath xmlns:m="http://schemas.openxmlformats.org/officeDocument/2006/math">
                    <m:r>
                      <a:rPr lang="en-US" sz="2400" i="1">
                        <a:latin typeface="Cambria Math" charset="0"/>
                        <a:cs typeface="Arial" pitchFamily="34" charset="0"/>
                      </a:rPr>
                      <m:t>𝑠𝑘</m:t>
                    </m:r>
                  </m:oMath>
                </a14:m>
                <a:r>
                  <a:rPr lang="en-US" sz="2400">
                    <a:cs typeface="Arial" pitchFamily="34" charset="0"/>
                  </a:rPr>
                  <a:t> = </a:t>
                </a:r>
                <a:r>
                  <a:rPr lang="en-US" sz="2400">
                    <a:cs typeface="Consolas"/>
                  </a:rPr>
                  <a:t>?</a:t>
                </a:r>
              </a:p>
            </p:txBody>
          </p:sp>
        </mc:Choice>
        <mc:Fallback xmlns="">
          <p:sp>
            <p:nvSpPr>
              <p:cNvPr id="13" name="AutoShape 109"/>
              <p:cNvSpPr>
                <a:spLocks noRot="1" noChangeAspect="1" noMove="1" noResize="1" noEditPoints="1" noAdjustHandles="1" noChangeArrowheads="1" noChangeShapeType="1" noTextEdit="1"/>
              </p:cNvSpPr>
              <p:nvPr/>
            </p:nvSpPr>
            <p:spPr bwMode="auto">
              <a:xfrm>
                <a:off x="4355975" y="2348880"/>
                <a:ext cx="1512465" cy="648072"/>
              </a:xfrm>
              <a:prstGeom prst="cloudCallout">
                <a:avLst>
                  <a:gd name="adj1" fmla="val -68259"/>
                  <a:gd name="adj2" fmla="val 35277"/>
                </a:avLst>
              </a:prstGeom>
              <a:blipFill rotWithShape="0">
                <a:blip r:embed="rId18"/>
                <a:stretch>
                  <a:fillRect b="-2727"/>
                </a:stretch>
              </a:blipFill>
              <a:ln w="9525">
                <a:solidFill>
                  <a:schemeClr val="tx1"/>
                </a:solidFill>
                <a:round/>
                <a:headEnd/>
                <a:tailEnd/>
              </a:ln>
              <a:effectLst/>
            </p:spPr>
            <p:txBody>
              <a:bodyPr/>
              <a:lstStyle/>
              <a:p>
                <a:r>
                  <a:rPr lang="en-US">
                    <a:noFill/>
                  </a:rPr>
                  <a:t> </a:t>
                </a:r>
              </a:p>
            </p:txBody>
          </p:sp>
        </mc:Fallback>
      </mc:AlternateContent>
      <p:sp>
        <p:nvSpPr>
          <p:cNvPr id="34" name="Rounded Rectangle 33"/>
          <p:cNvSpPr/>
          <p:nvPr/>
        </p:nvSpPr>
        <p:spPr>
          <a:xfrm>
            <a:off x="7692836" y="3800000"/>
            <a:ext cx="1001819" cy="49982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ea typeface="Cambria Math" charset="0"/>
                <a:cs typeface="Cambria Math" charset="0"/>
              </a:rPr>
              <a:t>QOTP</a:t>
            </a:r>
          </a:p>
        </p:txBody>
      </p:sp>
      <p:sp>
        <p:nvSpPr>
          <p:cNvPr id="36" name="Rectangle 35"/>
          <p:cNvSpPr/>
          <p:nvPr/>
        </p:nvSpPr>
        <p:spPr>
          <a:xfrm rot="718106">
            <a:off x="7102816" y="3670557"/>
            <a:ext cx="2292158" cy="747442"/>
          </a:xfrm>
          <a:prstGeom prst="rect">
            <a:avLst/>
          </a:prstGeom>
          <a:blipFill dpi="0" rotWithShape="1">
            <a:blip r:embed="rId19">
              <a:alphaModFix amt="38000"/>
            </a:blip>
            <a:srcRect/>
            <a:tile tx="6350" ty="-127000" sx="65000" sy="64000" flip="none" algn="tl"/>
          </a:blipFill>
          <a:ln w="47625">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cap="all">
                <a:solidFill>
                  <a:srgbClr val="FF0000"/>
                </a:solidFill>
              </a:rPr>
              <a:t>Secure</a:t>
            </a:r>
          </a:p>
        </p:txBody>
      </p:sp>
    </p:spTree>
    <p:extLst>
      <p:ext uri="{BB962C8B-B14F-4D97-AF65-F5344CB8AC3E}">
        <p14:creationId xmlns:p14="http://schemas.microsoft.com/office/powerpoint/2010/main" val="14467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36" y="31068"/>
            <a:ext cx="7952740" cy="805596"/>
          </a:xfrm>
        </p:spPr>
        <p:txBody>
          <a:bodyPr>
            <a:noAutofit/>
          </a:bodyPr>
          <a:lstStyle/>
          <a:p>
            <a:r>
              <a:rPr lang="en-US"/>
              <a:t>Computational Security</a:t>
            </a:r>
          </a:p>
        </p:txBody>
      </p:sp>
      <mc:AlternateContent xmlns:mc="http://schemas.openxmlformats.org/markup-compatibility/2006" xmlns:a14="http://schemas.microsoft.com/office/drawing/2010/main">
        <mc:Choice Requires="a14">
          <p:sp>
            <p:nvSpPr>
              <p:cNvPr id="33" name="Content Placeholder 32"/>
              <p:cNvSpPr>
                <a:spLocks noGrp="1"/>
              </p:cNvSpPr>
              <p:nvPr>
                <p:ph idx="1"/>
              </p:nvPr>
            </p:nvSpPr>
            <p:spPr>
              <a:xfrm>
                <a:off x="6567687" y="3921233"/>
                <a:ext cx="4585029" cy="2353535"/>
              </a:xfrm>
            </p:spPr>
            <p:txBody>
              <a:bodyPr>
                <a:noAutofit/>
              </a:bodyPr>
              <a:lstStyle/>
              <a:p>
                <a:pPr marL="0" indent="0">
                  <a:buNone/>
                </a:pPr>
                <a:r>
                  <a:rPr lang="en-US" sz="2200" b="1"/>
                  <a:t>Security guarantee:</a:t>
                </a:r>
              </a:p>
              <a:p>
                <a:r>
                  <a:rPr lang="en-US" sz="2200"/>
                  <a:t>c does not reveal </a:t>
                </a:r>
                <a14:m>
                  <m:oMath xmlns:m="http://schemas.openxmlformats.org/officeDocument/2006/math">
                    <m:r>
                      <a:rPr lang="en-US" sz="2200" i="1">
                        <a:latin typeface="Cambria Math" charset="0"/>
                      </a:rPr>
                      <m:t>𝑠𝑘</m:t>
                    </m:r>
                  </m:oMath>
                </a14:m>
                <a:endParaRPr lang="en-US" sz="2200"/>
              </a:p>
              <a:p>
                <a:r>
                  <a:rPr lang="en-US" sz="2200"/>
                  <a:t>c does not reveal the whole </a:t>
                </a:r>
                <a14:m>
                  <m:oMath xmlns:m="http://schemas.openxmlformats.org/officeDocument/2006/math">
                    <m:r>
                      <a:rPr lang="en-US" sz="2200" i="1">
                        <a:latin typeface="Cambria Math" charset="0"/>
                      </a:rPr>
                      <m:t>𝑚</m:t>
                    </m:r>
                  </m:oMath>
                </a14:m>
                <a:endParaRPr lang="en-US" sz="2200"/>
              </a:p>
              <a:p>
                <a:r>
                  <a:rPr lang="en-US" sz="2200"/>
                  <a:t>c does not reveal any bit of </a:t>
                </a:r>
                <a14:m>
                  <m:oMath xmlns:m="http://schemas.openxmlformats.org/officeDocument/2006/math">
                    <m:r>
                      <a:rPr lang="en-US" sz="2200" i="1">
                        <a:latin typeface="Cambria Math" charset="0"/>
                      </a:rPr>
                      <m:t>𝑚</m:t>
                    </m:r>
                  </m:oMath>
                </a14:m>
                <a:endParaRPr lang="en-US" sz="2200"/>
              </a:p>
              <a:p>
                <a:r>
                  <a:rPr lang="en-US" sz="2200"/>
                  <a:t>c does not reveal “anything” about </a:t>
                </a:r>
                <a14:m>
                  <m:oMath xmlns:m="http://schemas.openxmlformats.org/officeDocument/2006/math">
                    <m:r>
                      <a:rPr lang="en-US" sz="2200" i="1">
                        <a:latin typeface="Cambria Math" charset="0"/>
                      </a:rPr>
                      <m:t>𝑚</m:t>
                    </m:r>
                  </m:oMath>
                </a14:m>
                <a:endParaRPr lang="en-US" sz="2200"/>
              </a:p>
            </p:txBody>
          </p:sp>
        </mc:Choice>
        <mc:Fallback xmlns="">
          <p:sp>
            <p:nvSpPr>
              <p:cNvPr id="33" name="Content Placeholder 32"/>
              <p:cNvSpPr>
                <a:spLocks noGrp="1" noRot="1" noChangeAspect="1" noMove="1" noResize="1" noEditPoints="1" noAdjustHandles="1" noChangeArrowheads="1" noChangeShapeType="1" noTextEdit="1"/>
              </p:cNvSpPr>
              <p:nvPr>
                <p:ph idx="1"/>
              </p:nvPr>
            </p:nvSpPr>
            <p:spPr>
              <a:xfrm>
                <a:off x="6567687" y="3921233"/>
                <a:ext cx="4585029" cy="2353535"/>
              </a:xfrm>
              <a:blipFill rotWithShape="0">
                <a:blip r:embed="rId2"/>
                <a:stretch>
                  <a:fillRect l="-3718" t="-3368" b="-3627"/>
                </a:stretch>
              </a:blipFill>
            </p:spPr>
            <p:txBody>
              <a:bodyPr/>
              <a:lstStyle/>
              <a:p>
                <a:r>
                  <a:rPr lang="en-US">
                    <a:noFill/>
                  </a:rPr>
                  <a:t> </a:t>
                </a:r>
              </a:p>
            </p:txBody>
          </p:sp>
        </mc:Fallback>
      </mc:AlternateContent>
      <p:pic>
        <p:nvPicPr>
          <p:cNvPr id="14" name="Picture 39" descr="BS00996_"/>
          <p:cNvPicPr>
            <a:picLocks noChangeAspect="1" noChangeArrowheads="1"/>
          </p:cNvPicPr>
          <p:nvPr/>
        </p:nvPicPr>
        <p:blipFill>
          <a:blip r:embed="rId3" cstate="print"/>
          <a:srcRect/>
          <a:stretch>
            <a:fillRect/>
          </a:stretch>
        </p:blipFill>
        <p:spPr bwMode="auto">
          <a:xfrm flipH="1">
            <a:off x="2351584" y="2708925"/>
            <a:ext cx="647700" cy="484187"/>
          </a:xfrm>
          <a:prstGeom prst="rect">
            <a:avLst/>
          </a:prstGeom>
          <a:solidFill>
            <a:srgbClr val="FFFF00"/>
          </a:solidFill>
          <a:ln w="9525">
            <a:noFill/>
            <a:miter lim="800000"/>
            <a:headEnd/>
            <a:tailEnd/>
          </a:ln>
        </p:spPr>
      </p:pic>
      <p:pic>
        <p:nvPicPr>
          <p:cNvPr id="15" name="Picture 40" descr="BS00996_"/>
          <p:cNvPicPr>
            <a:picLocks noChangeAspect="1" noChangeArrowheads="1"/>
          </p:cNvPicPr>
          <p:nvPr/>
        </p:nvPicPr>
        <p:blipFill>
          <a:blip r:embed="rId3" cstate="print"/>
          <a:srcRect/>
          <a:stretch>
            <a:fillRect/>
          </a:stretch>
        </p:blipFill>
        <p:spPr bwMode="auto">
          <a:xfrm flipH="1">
            <a:off x="9155867" y="2708925"/>
            <a:ext cx="647700" cy="484187"/>
          </a:xfrm>
          <a:prstGeom prst="rect">
            <a:avLst/>
          </a:prstGeom>
          <a:solidFill>
            <a:srgbClr val="FFFF00"/>
          </a:solidFill>
          <a:ln w="9525">
            <a:noFill/>
            <a:miter lim="800000"/>
            <a:headEnd/>
            <a:tailEnd/>
          </a:ln>
        </p:spPr>
      </p:pic>
      <p:sp>
        <p:nvSpPr>
          <p:cNvPr id="16" name="TextBox 15"/>
          <p:cNvSpPr txBox="1"/>
          <p:nvPr/>
        </p:nvSpPr>
        <p:spPr>
          <a:xfrm>
            <a:off x="1524000" y="1484784"/>
            <a:ext cx="1165122" cy="523220"/>
          </a:xfrm>
          <a:prstGeom prst="rect">
            <a:avLst/>
          </a:prstGeom>
          <a:noFill/>
        </p:spPr>
        <p:txBody>
          <a:bodyPr wrap="square" rtlCol="0">
            <a:spAutoFit/>
          </a:bodyPr>
          <a:lstStyle/>
          <a:p>
            <a:r>
              <a:rPr lang="en-US" sz="2800">
                <a:cs typeface="Arial" pitchFamily="34" charset="0"/>
              </a:rPr>
              <a:t>Alice</a:t>
            </a:r>
          </a:p>
        </p:txBody>
      </p:sp>
      <p:sp>
        <p:nvSpPr>
          <p:cNvPr id="17" name="TextBox 16"/>
          <p:cNvSpPr txBox="1"/>
          <p:nvPr/>
        </p:nvSpPr>
        <p:spPr>
          <a:xfrm>
            <a:off x="9515907" y="2204864"/>
            <a:ext cx="1165122" cy="523220"/>
          </a:xfrm>
          <a:prstGeom prst="rect">
            <a:avLst/>
          </a:prstGeom>
          <a:noFill/>
        </p:spPr>
        <p:txBody>
          <a:bodyPr wrap="square" rtlCol="0">
            <a:spAutoFit/>
          </a:bodyPr>
          <a:lstStyle/>
          <a:p>
            <a:r>
              <a:rPr lang="en-US" sz="2800">
                <a:cs typeface="Arial" pitchFamily="34" charset="0"/>
              </a:rPr>
              <a:t>Bob</a:t>
            </a:r>
          </a:p>
        </p:txBody>
      </p:sp>
      <p:pic>
        <p:nvPicPr>
          <p:cNvPr id="18" name="Picture 17" descr="AliceBlue.eps"/>
          <p:cNvPicPr>
            <a:picLocks noChangeAspect="1"/>
          </p:cNvPicPr>
          <p:nvPr/>
        </p:nvPicPr>
        <p:blipFill>
          <a:blip r:embed="rId4" cstate="print"/>
          <a:stretch>
            <a:fillRect/>
          </a:stretch>
        </p:blipFill>
        <p:spPr>
          <a:xfrm flipH="1">
            <a:off x="2351584" y="1484784"/>
            <a:ext cx="1059740" cy="1080120"/>
          </a:xfrm>
          <a:prstGeom prst="rect">
            <a:avLst/>
          </a:prstGeom>
        </p:spPr>
      </p:pic>
      <p:grpSp>
        <p:nvGrpSpPr>
          <p:cNvPr id="19" name="Group 18"/>
          <p:cNvGrpSpPr/>
          <p:nvPr/>
        </p:nvGrpSpPr>
        <p:grpSpPr>
          <a:xfrm>
            <a:off x="4691651" y="2045514"/>
            <a:ext cx="2195795" cy="1747356"/>
            <a:chOff x="2987824" y="1700808"/>
            <a:chExt cx="2195795" cy="1747356"/>
          </a:xfrm>
        </p:grpSpPr>
        <p:sp>
          <p:nvSpPr>
            <p:cNvPr id="20"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21" name="TextBox 20"/>
            <p:cNvSpPr txBox="1"/>
            <p:nvPr/>
          </p:nvSpPr>
          <p:spPr>
            <a:xfrm>
              <a:off x="4283968" y="2924944"/>
              <a:ext cx="899651" cy="523220"/>
            </a:xfrm>
            <a:prstGeom prst="rect">
              <a:avLst/>
            </a:prstGeom>
            <a:noFill/>
          </p:spPr>
          <p:txBody>
            <a:bodyPr wrap="square" rtlCol="0">
              <a:spAutoFit/>
            </a:bodyPr>
            <a:lstStyle/>
            <a:p>
              <a:r>
                <a:rPr lang="en-US" sz="2800">
                  <a:cs typeface="Arial" pitchFamily="34" charset="0"/>
                </a:rPr>
                <a:t>Eve</a:t>
              </a:r>
            </a:p>
          </p:txBody>
        </p:sp>
        <p:pic>
          <p:nvPicPr>
            <p:cNvPr id="22" name="Picture 21" descr="QueenOfHearts.png"/>
            <p:cNvPicPr>
              <a:picLocks noChangeAspect="1"/>
            </p:cNvPicPr>
            <p:nvPr/>
          </p:nvPicPr>
          <p:blipFill>
            <a:blip r:embed="rId5" cstate="print"/>
            <a:srcRect l="6597" r="7636"/>
            <a:stretch>
              <a:fillRect/>
            </a:stretch>
          </p:blipFill>
          <p:spPr>
            <a:xfrm>
              <a:off x="2987824" y="2348880"/>
              <a:ext cx="1280649" cy="1083626"/>
            </a:xfrm>
            <a:prstGeom prst="rect">
              <a:avLst/>
            </a:prstGeom>
          </p:spPr>
        </p:pic>
      </p:grpSp>
      <p:grpSp>
        <p:nvGrpSpPr>
          <p:cNvPr id="23" name="Group 22"/>
          <p:cNvGrpSpPr/>
          <p:nvPr/>
        </p:nvGrpSpPr>
        <p:grpSpPr>
          <a:xfrm>
            <a:off x="4654555" y="1556792"/>
            <a:ext cx="2881313" cy="864096"/>
            <a:chOff x="3130550" y="1556792"/>
            <a:chExt cx="2881313" cy="864096"/>
          </a:xfrm>
        </p:grpSpPr>
        <p:sp>
          <p:nvSpPr>
            <p:cNvPr id="24" name="Line 7"/>
            <p:cNvSpPr>
              <a:spLocks noChangeShapeType="1"/>
            </p:cNvSpPr>
            <p:nvPr/>
          </p:nvSpPr>
          <p:spPr bwMode="auto">
            <a:xfrm>
              <a:off x="3130550"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5" name="Picture 24" descr="MC9004414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556792"/>
              <a:ext cx="864096" cy="864096"/>
            </a:xfrm>
            <a:prstGeom prst="rect">
              <a:avLst/>
            </a:prstGeom>
          </p:spPr>
        </p:pic>
      </p:grpSp>
      <mc:AlternateContent xmlns:mc="http://schemas.openxmlformats.org/markup-compatibility/2006" xmlns:a14="http://schemas.microsoft.com/office/drawing/2010/main">
        <mc:Choice Requires="a14">
          <p:sp>
            <p:nvSpPr>
              <p:cNvPr id="26" name="TextBox 25"/>
              <p:cNvSpPr txBox="1"/>
              <p:nvPr/>
            </p:nvSpPr>
            <p:spPr>
              <a:xfrm>
                <a:off x="1991544" y="3212976"/>
                <a:ext cx="1944216"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7544" y="3212976"/>
                <a:ext cx="1944216" cy="369332"/>
              </a:xfrm>
              <a:prstGeom prst="rect">
                <a:avLst/>
              </a:prstGeom>
              <a:blipFill rotWithShape="0">
                <a:blip r:embed="rId7"/>
                <a:stretch>
                  <a:fillRect l="-282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867835" y="3212976"/>
                <a:ext cx="1691680"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343835" y="3212976"/>
                <a:ext cx="1691680" cy="369332"/>
              </a:xfrm>
              <a:prstGeom prst="rect">
                <a:avLst/>
              </a:prstGeom>
              <a:blipFill rotWithShape="0">
                <a:blip r:embed="rId8"/>
                <a:stretch>
                  <a:fillRect l="-3249" t="-8197" b="-24590"/>
                </a:stretch>
              </a:blipFill>
            </p:spPr>
            <p:txBody>
              <a:bodyPr/>
              <a:lstStyle/>
              <a:p>
                <a:r>
                  <a:rPr lang="en-US">
                    <a:noFill/>
                  </a:rPr>
                  <a:t> </a:t>
                </a:r>
              </a:p>
            </p:txBody>
          </p:sp>
        </mc:Fallback>
      </mc:AlternateContent>
      <p:pic>
        <p:nvPicPr>
          <p:cNvPr id="28"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400261" y="1628800"/>
            <a:ext cx="1285425" cy="914208"/>
          </a:xfrm>
          <a:prstGeom prst="rect">
            <a:avLst/>
          </a:prstGeom>
          <a:noFill/>
        </p:spPr>
      </p:pic>
      <mc:AlternateContent xmlns:mc="http://schemas.openxmlformats.org/markup-compatibility/2006" xmlns:a14="http://schemas.microsoft.com/office/drawing/2010/main">
        <mc:Choice Requires="a14">
          <p:sp>
            <p:nvSpPr>
              <p:cNvPr id="31" name="TextBox 30"/>
              <p:cNvSpPr txBox="1"/>
              <p:nvPr/>
            </p:nvSpPr>
            <p:spPr>
              <a:xfrm>
                <a:off x="1847528" y="1124744"/>
                <a:ext cx="2376264" cy="369332"/>
              </a:xfrm>
              <a:prstGeom prst="rect">
                <a:avLst/>
              </a:prstGeom>
              <a:noFill/>
            </p:spPr>
            <p:txBody>
              <a:bodyPr wrap="square" rtlCol="0">
                <a:spAutoFit/>
              </a:bodyPr>
              <a:lstStyle/>
              <a:p>
                <a:r>
                  <a:rPr lang="en-US">
                    <a:cs typeface="Arial" pitchFamily="34" charset="0"/>
                  </a:rPr>
                  <a:t>plaintext message </a:t>
                </a:r>
                <a14:m>
                  <m:oMath xmlns:m="http://schemas.openxmlformats.org/officeDocument/2006/math">
                    <m:r>
                      <a:rPr lang="en-US" i="1">
                        <a:latin typeface="Cambria Math" charset="0"/>
                        <a:cs typeface="Arial" pitchFamily="34" charset="0"/>
                      </a:rPr>
                      <m:t>𝑚</m:t>
                    </m:r>
                  </m:oMath>
                </a14:m>
                <a:endParaRPr lang="en-US">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23528" y="1124744"/>
                <a:ext cx="2376264" cy="369332"/>
              </a:xfrm>
              <a:prstGeom prst="rect">
                <a:avLst/>
              </a:prstGeom>
              <a:blipFill rotWithShape="0">
                <a:blip r:embed="rId10"/>
                <a:stretch>
                  <a:fillRect l="-205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727848" y="1180233"/>
                <a:ext cx="2677060" cy="369332"/>
              </a:xfrm>
              <a:prstGeom prst="rect">
                <a:avLst/>
              </a:prstGeom>
              <a:noFill/>
            </p:spPr>
            <p:txBody>
              <a:bodyPr wrap="square" rtlCol="0">
                <a:spAutoFit/>
              </a:bodyPr>
              <a:lstStyle/>
              <a:p>
                <a:r>
                  <a:rPr lang="en-US" err="1">
                    <a:cs typeface="Arial" pitchFamily="34" charset="0"/>
                  </a:rPr>
                  <a:t>ciphertext</a:t>
                </a:r>
                <a:r>
                  <a:rPr lang="en-US">
                    <a:cs typeface="Arial" pitchFamily="34" charset="0"/>
                  </a:rPr>
                  <a:t> </a:t>
                </a:r>
                <a14:m>
                  <m:oMath xmlns:m="http://schemas.openxmlformats.org/officeDocument/2006/math">
                    <m:r>
                      <a:rPr lang="en-US" i="1">
                        <a:latin typeface="Cambria Math" charset="0"/>
                        <a:cs typeface="Arial" pitchFamily="34" charset="0"/>
                      </a:rPr>
                      <m:t>𝑐</m:t>
                    </m:r>
                    <m:r>
                      <a:rPr lang="en-US" i="1">
                        <a:latin typeface="Cambria Math" charset="0"/>
                        <a:cs typeface="Arial" pitchFamily="34" charset="0"/>
                      </a:rPr>
                      <m:t>=</m:t>
                    </m:r>
                    <m:r>
                      <a:rPr lang="en-US" i="1">
                        <a:latin typeface="Cambria Math" charset="0"/>
                        <a:cs typeface="Arial" pitchFamily="34" charset="0"/>
                      </a:rPr>
                      <m:t>𝐸𝑛</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m:t>
                    </m:r>
                    <m:r>
                      <a:rPr lang="en-US" i="1">
                        <a:latin typeface="Cambria Math" charset="0"/>
                        <a:cs typeface="Arial" pitchFamily="34" charset="0"/>
                      </a:rPr>
                      <m:t>𝑚</m:t>
                    </m:r>
                    <m:r>
                      <a:rPr lang="en-US" i="1">
                        <a:latin typeface="Cambria Math" charset="0"/>
                        <a:cs typeface="Arial" pitchFamily="34" charset="0"/>
                      </a:rPr>
                      <m:t>)</m:t>
                    </m:r>
                  </m:oMath>
                </a14:m>
                <a:endParaRPr lang="en-US">
                  <a:cs typeface="Consola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203848" y="1180233"/>
                <a:ext cx="2677060" cy="369332"/>
              </a:xfrm>
              <a:prstGeom prst="rect">
                <a:avLst/>
              </a:prstGeom>
              <a:blipFill rotWithShape="0">
                <a:blip r:embed="rId11"/>
                <a:stretch>
                  <a:fillRect l="-205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817337" y="1200871"/>
                <a:ext cx="2677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cs typeface="Arial" pitchFamily="34" charset="0"/>
                        </a:rPr>
                        <m:t>𝑚</m:t>
                      </m:r>
                      <m:r>
                        <a:rPr lang="en-US" i="1">
                          <a:latin typeface="Cambria Math" charset="0"/>
                          <a:cs typeface="Arial" pitchFamily="34" charset="0"/>
                        </a:rPr>
                        <m:t>=</m:t>
                      </m:r>
                      <m:r>
                        <a:rPr lang="en-US" i="1">
                          <a:latin typeface="Cambria Math" charset="0"/>
                          <a:cs typeface="Arial" pitchFamily="34" charset="0"/>
                        </a:rPr>
                        <m:t>𝐷𝑒</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 (</m:t>
                      </m:r>
                      <m:r>
                        <a:rPr lang="en-US" i="1">
                          <a:latin typeface="Cambria Math" charset="0"/>
                          <a:cs typeface="Arial" pitchFamily="34" charset="0"/>
                        </a:rPr>
                        <m:t>𝑐</m:t>
                      </m:r>
                      <m:r>
                        <a:rPr lang="en-US" i="1">
                          <a:latin typeface="Cambria Math" charset="0"/>
                          <a:cs typeface="Arial" pitchFamily="34" charset="0"/>
                        </a:rPr>
                        <m:t>)</m:t>
                      </m:r>
                    </m:oMath>
                  </m:oMathPara>
                </a14:m>
                <a:endParaRPr lang="en-US">
                  <a:cs typeface="Consola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293337" y="1200871"/>
                <a:ext cx="2677060" cy="369332"/>
              </a:xfrm>
              <a:prstGeom prst="rect">
                <a:avLst/>
              </a:prstGeom>
              <a:blipFill rotWithShape="0">
                <a:blip r:embed="rId12"/>
                <a:stretch>
                  <a:fillRect t="-96721" b="-119672"/>
                </a:stretch>
              </a:blipFill>
            </p:spPr>
            <p:txBody>
              <a:bodyPr/>
              <a:lstStyle/>
              <a:p>
                <a:r>
                  <a:rPr lang="en-US">
                    <a:noFill/>
                  </a:rPr>
                  <a:t> </a:t>
                </a:r>
              </a:p>
            </p:txBody>
          </p:sp>
        </mc:Fallback>
      </mc:AlternateContent>
      <p:sp>
        <p:nvSpPr>
          <p:cNvPr id="34" name="Content Placeholder 32"/>
          <p:cNvSpPr txBox="1">
            <a:spLocks/>
          </p:cNvSpPr>
          <p:nvPr/>
        </p:nvSpPr>
        <p:spPr>
          <a:xfrm>
            <a:off x="1683435" y="3921233"/>
            <a:ext cx="4347384" cy="2464569"/>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b="1"/>
              <a:t>Threat model:</a:t>
            </a:r>
          </a:p>
          <a:p>
            <a:r>
              <a:rPr lang="en-US"/>
              <a:t>Eve sees </a:t>
            </a:r>
            <a:r>
              <a:rPr lang="en-US" err="1"/>
              <a:t>ciphertexts</a:t>
            </a:r>
            <a:r>
              <a:rPr lang="en-US"/>
              <a:t> (eavesdropper)</a:t>
            </a:r>
          </a:p>
          <a:p>
            <a:r>
              <a:rPr lang="en-US"/>
              <a:t>Eve knows plaintext/</a:t>
            </a:r>
            <a:r>
              <a:rPr lang="en-US" err="1"/>
              <a:t>ciphertext</a:t>
            </a:r>
            <a:r>
              <a:rPr lang="en-US"/>
              <a:t> pairs</a:t>
            </a:r>
          </a:p>
          <a:p>
            <a:r>
              <a:rPr lang="en-US"/>
              <a:t>Eve chooses plaintexts to be encrypted</a:t>
            </a:r>
          </a:p>
          <a:p>
            <a:r>
              <a:rPr lang="en-US"/>
              <a:t>Eve can decrypt </a:t>
            </a:r>
            <a:r>
              <a:rPr lang="en-US" err="1"/>
              <a:t>ciphertexts</a:t>
            </a:r>
            <a:endParaRPr lang="en-US"/>
          </a:p>
        </p:txBody>
      </p:sp>
      <mc:AlternateContent xmlns:mc="http://schemas.openxmlformats.org/markup-compatibility/2006" xmlns:a14="http://schemas.microsoft.com/office/drawing/2010/main">
        <mc:Choice Requires="a14">
          <p:sp>
            <p:nvSpPr>
              <p:cNvPr id="13" name="AutoShape 109"/>
              <p:cNvSpPr>
                <a:spLocks noChangeArrowheads="1"/>
              </p:cNvSpPr>
              <p:nvPr/>
            </p:nvSpPr>
            <p:spPr bwMode="auto">
              <a:xfrm>
                <a:off x="5879980" y="2348880"/>
                <a:ext cx="1512465"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14:m>
                  <m:oMath xmlns:m="http://schemas.openxmlformats.org/officeDocument/2006/math">
                    <m:r>
                      <a:rPr lang="en-US" sz="2400" i="1">
                        <a:latin typeface="Cambria Math" charset="0"/>
                        <a:cs typeface="Arial" pitchFamily="34" charset="0"/>
                      </a:rPr>
                      <m:t>𝑠𝑘</m:t>
                    </m:r>
                  </m:oMath>
                </a14:m>
                <a:r>
                  <a:rPr lang="en-US" sz="2400">
                    <a:cs typeface="Arial" pitchFamily="34" charset="0"/>
                  </a:rPr>
                  <a:t> = </a:t>
                </a:r>
                <a:r>
                  <a:rPr lang="en-US" sz="2400">
                    <a:cs typeface="Consolas"/>
                  </a:rPr>
                  <a:t>?</a:t>
                </a:r>
              </a:p>
            </p:txBody>
          </p:sp>
        </mc:Choice>
        <mc:Fallback xmlns="">
          <p:sp>
            <p:nvSpPr>
              <p:cNvPr id="13" name="AutoShape 109"/>
              <p:cNvSpPr>
                <a:spLocks noRot="1" noChangeAspect="1" noMove="1" noResize="1" noEditPoints="1" noAdjustHandles="1" noChangeArrowheads="1" noChangeShapeType="1" noTextEdit="1"/>
              </p:cNvSpPr>
              <p:nvPr/>
            </p:nvSpPr>
            <p:spPr bwMode="auto">
              <a:xfrm>
                <a:off x="4355975" y="2348880"/>
                <a:ext cx="1512465" cy="648072"/>
              </a:xfrm>
              <a:prstGeom prst="cloudCallout">
                <a:avLst>
                  <a:gd name="adj1" fmla="val -68259"/>
                  <a:gd name="adj2" fmla="val 35277"/>
                </a:avLst>
              </a:prstGeom>
              <a:blipFill rotWithShape="0">
                <a:blip r:embed="rId18"/>
                <a:stretch>
                  <a:fillRect b="-2727"/>
                </a:stretch>
              </a:blipFill>
              <a:ln w="9525">
                <a:solidFill>
                  <a:schemeClr val="tx1"/>
                </a:solidFill>
                <a:round/>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102941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36" y="31068"/>
            <a:ext cx="7952740" cy="805596"/>
          </a:xfrm>
        </p:spPr>
        <p:txBody>
          <a:bodyPr>
            <a:noAutofit/>
          </a:bodyPr>
          <a:lstStyle/>
          <a:p>
            <a:r>
              <a:rPr lang="en-US"/>
              <a:t>Semantic Security</a:t>
            </a:r>
          </a:p>
        </p:txBody>
      </p:sp>
      <p:pic>
        <p:nvPicPr>
          <p:cNvPr id="14" name="Picture 39" descr="BS00996_"/>
          <p:cNvPicPr>
            <a:picLocks noChangeAspect="1" noChangeArrowheads="1"/>
          </p:cNvPicPr>
          <p:nvPr/>
        </p:nvPicPr>
        <p:blipFill>
          <a:blip r:embed="rId2" cstate="print"/>
          <a:srcRect/>
          <a:stretch>
            <a:fillRect/>
          </a:stretch>
        </p:blipFill>
        <p:spPr bwMode="auto">
          <a:xfrm flipH="1">
            <a:off x="2351584" y="2708925"/>
            <a:ext cx="647700" cy="484187"/>
          </a:xfrm>
          <a:prstGeom prst="rect">
            <a:avLst/>
          </a:prstGeom>
          <a:solidFill>
            <a:srgbClr val="FFFF00"/>
          </a:solidFill>
          <a:ln w="9525">
            <a:noFill/>
            <a:miter lim="800000"/>
            <a:headEnd/>
            <a:tailEnd/>
          </a:ln>
        </p:spPr>
      </p:pic>
      <p:pic>
        <p:nvPicPr>
          <p:cNvPr id="15" name="Picture 40" descr="BS00996_"/>
          <p:cNvPicPr>
            <a:picLocks noChangeAspect="1" noChangeArrowheads="1"/>
          </p:cNvPicPr>
          <p:nvPr/>
        </p:nvPicPr>
        <p:blipFill>
          <a:blip r:embed="rId2" cstate="print"/>
          <a:srcRect/>
          <a:stretch>
            <a:fillRect/>
          </a:stretch>
        </p:blipFill>
        <p:spPr bwMode="auto">
          <a:xfrm flipH="1">
            <a:off x="9155867" y="2708925"/>
            <a:ext cx="647700" cy="484187"/>
          </a:xfrm>
          <a:prstGeom prst="rect">
            <a:avLst/>
          </a:prstGeom>
          <a:solidFill>
            <a:srgbClr val="FFFF00"/>
          </a:solidFill>
          <a:ln w="9525">
            <a:noFill/>
            <a:miter lim="800000"/>
            <a:headEnd/>
            <a:tailEnd/>
          </a:ln>
        </p:spPr>
      </p:pic>
      <p:sp>
        <p:nvSpPr>
          <p:cNvPr id="16" name="TextBox 15"/>
          <p:cNvSpPr txBox="1"/>
          <p:nvPr/>
        </p:nvSpPr>
        <p:spPr>
          <a:xfrm>
            <a:off x="1524000" y="1484784"/>
            <a:ext cx="1165122" cy="523220"/>
          </a:xfrm>
          <a:prstGeom prst="rect">
            <a:avLst/>
          </a:prstGeom>
          <a:noFill/>
        </p:spPr>
        <p:txBody>
          <a:bodyPr wrap="square" rtlCol="0">
            <a:spAutoFit/>
          </a:bodyPr>
          <a:lstStyle/>
          <a:p>
            <a:r>
              <a:rPr lang="en-US" sz="2800">
                <a:cs typeface="Arial" pitchFamily="34" charset="0"/>
              </a:rPr>
              <a:t>Alice</a:t>
            </a:r>
          </a:p>
        </p:txBody>
      </p:sp>
      <p:sp>
        <p:nvSpPr>
          <p:cNvPr id="17" name="TextBox 16"/>
          <p:cNvSpPr txBox="1"/>
          <p:nvPr/>
        </p:nvSpPr>
        <p:spPr>
          <a:xfrm>
            <a:off x="9515907" y="2204864"/>
            <a:ext cx="1165122" cy="523220"/>
          </a:xfrm>
          <a:prstGeom prst="rect">
            <a:avLst/>
          </a:prstGeom>
          <a:noFill/>
        </p:spPr>
        <p:txBody>
          <a:bodyPr wrap="square" rtlCol="0">
            <a:spAutoFit/>
          </a:bodyPr>
          <a:lstStyle/>
          <a:p>
            <a:r>
              <a:rPr lang="en-US" sz="2800">
                <a:cs typeface="Arial" pitchFamily="34" charset="0"/>
              </a:rPr>
              <a:t>Bob</a:t>
            </a:r>
          </a:p>
        </p:txBody>
      </p:sp>
      <p:pic>
        <p:nvPicPr>
          <p:cNvPr id="18" name="Picture 17" descr="AliceBlue.eps"/>
          <p:cNvPicPr>
            <a:picLocks noChangeAspect="1"/>
          </p:cNvPicPr>
          <p:nvPr/>
        </p:nvPicPr>
        <p:blipFill>
          <a:blip r:embed="rId3" cstate="print"/>
          <a:stretch>
            <a:fillRect/>
          </a:stretch>
        </p:blipFill>
        <p:spPr>
          <a:xfrm flipH="1">
            <a:off x="2351584" y="1484784"/>
            <a:ext cx="1059740" cy="1080120"/>
          </a:xfrm>
          <a:prstGeom prst="rect">
            <a:avLst/>
          </a:prstGeom>
        </p:spPr>
      </p:pic>
      <p:grpSp>
        <p:nvGrpSpPr>
          <p:cNvPr id="19" name="Group 18"/>
          <p:cNvGrpSpPr/>
          <p:nvPr/>
        </p:nvGrpSpPr>
        <p:grpSpPr>
          <a:xfrm>
            <a:off x="4691651" y="2045514"/>
            <a:ext cx="2195795" cy="1747356"/>
            <a:chOff x="2987824" y="1700808"/>
            <a:chExt cx="2195795" cy="1747356"/>
          </a:xfrm>
        </p:grpSpPr>
        <p:sp>
          <p:nvSpPr>
            <p:cNvPr id="20"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21" name="TextBox 20"/>
            <p:cNvSpPr txBox="1"/>
            <p:nvPr/>
          </p:nvSpPr>
          <p:spPr>
            <a:xfrm>
              <a:off x="4283968" y="2924944"/>
              <a:ext cx="899651" cy="523220"/>
            </a:xfrm>
            <a:prstGeom prst="rect">
              <a:avLst/>
            </a:prstGeom>
            <a:noFill/>
          </p:spPr>
          <p:txBody>
            <a:bodyPr wrap="square" rtlCol="0">
              <a:spAutoFit/>
            </a:bodyPr>
            <a:lstStyle/>
            <a:p>
              <a:r>
                <a:rPr lang="en-US" sz="2800">
                  <a:cs typeface="Arial" pitchFamily="34" charset="0"/>
                </a:rPr>
                <a:t>Eve</a:t>
              </a:r>
            </a:p>
          </p:txBody>
        </p:sp>
        <p:pic>
          <p:nvPicPr>
            <p:cNvPr id="22" name="Picture 21" descr="QueenOfHearts.png"/>
            <p:cNvPicPr>
              <a:picLocks noChangeAspect="1"/>
            </p:cNvPicPr>
            <p:nvPr/>
          </p:nvPicPr>
          <p:blipFill>
            <a:blip r:embed="rId4" cstate="print"/>
            <a:srcRect l="6597" r="7636"/>
            <a:stretch>
              <a:fillRect/>
            </a:stretch>
          </p:blipFill>
          <p:spPr>
            <a:xfrm>
              <a:off x="2987824" y="2348880"/>
              <a:ext cx="1280649" cy="1083626"/>
            </a:xfrm>
            <a:prstGeom prst="rect">
              <a:avLst/>
            </a:prstGeom>
          </p:spPr>
        </p:pic>
      </p:grpSp>
      <p:grpSp>
        <p:nvGrpSpPr>
          <p:cNvPr id="23" name="Group 22"/>
          <p:cNvGrpSpPr/>
          <p:nvPr/>
        </p:nvGrpSpPr>
        <p:grpSpPr>
          <a:xfrm>
            <a:off x="4654555" y="1556792"/>
            <a:ext cx="2881313" cy="864096"/>
            <a:chOff x="3130550" y="1556792"/>
            <a:chExt cx="2881313" cy="864096"/>
          </a:xfrm>
        </p:grpSpPr>
        <p:sp>
          <p:nvSpPr>
            <p:cNvPr id="24" name="Line 7"/>
            <p:cNvSpPr>
              <a:spLocks noChangeShapeType="1"/>
            </p:cNvSpPr>
            <p:nvPr/>
          </p:nvSpPr>
          <p:spPr bwMode="auto">
            <a:xfrm>
              <a:off x="3130550"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5" name="Picture 24" descr="MC90044145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1556792"/>
              <a:ext cx="864096" cy="864096"/>
            </a:xfrm>
            <a:prstGeom prst="rect">
              <a:avLst/>
            </a:prstGeom>
          </p:spPr>
        </p:pic>
      </p:grpSp>
      <mc:AlternateContent xmlns:mc="http://schemas.openxmlformats.org/markup-compatibility/2006" xmlns:a14="http://schemas.microsoft.com/office/drawing/2010/main">
        <mc:Choice Requires="a14">
          <p:sp>
            <p:nvSpPr>
              <p:cNvPr id="26" name="TextBox 25"/>
              <p:cNvSpPr txBox="1"/>
              <p:nvPr/>
            </p:nvSpPr>
            <p:spPr>
              <a:xfrm>
                <a:off x="1991544" y="3212976"/>
                <a:ext cx="1944216"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7544" y="3212976"/>
                <a:ext cx="1944216" cy="369332"/>
              </a:xfrm>
              <a:prstGeom prst="rect">
                <a:avLst/>
              </a:prstGeom>
              <a:blipFill rotWithShape="0">
                <a:blip r:embed="rId6"/>
                <a:stretch>
                  <a:fillRect l="-282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867835" y="3212976"/>
                <a:ext cx="1691680" cy="369332"/>
              </a:xfrm>
              <a:prstGeom prst="rect">
                <a:avLst/>
              </a:prstGeom>
              <a:noFill/>
            </p:spPr>
            <p:txBody>
              <a:bodyPr wrap="square" rtlCol="0">
                <a:spAutoFit/>
              </a:bodyPr>
              <a:lstStyle/>
              <a:p>
                <a:r>
                  <a:rPr lang="en-US">
                    <a:cs typeface="Arial" pitchFamily="34" charset="0"/>
                  </a:rPr>
                  <a:t>Secret key </a:t>
                </a:r>
                <a14:m>
                  <m:oMath xmlns:m="http://schemas.openxmlformats.org/officeDocument/2006/math">
                    <m:r>
                      <a:rPr lang="en-US" i="1">
                        <a:latin typeface="Cambria Math" charset="0"/>
                        <a:cs typeface="Arial" pitchFamily="34" charset="0"/>
                      </a:rPr>
                      <m:t>𝑠𝑘</m:t>
                    </m:r>
                  </m:oMath>
                </a14:m>
                <a:endParaRPr lang="en-US">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343835" y="3212976"/>
                <a:ext cx="1691680" cy="369332"/>
              </a:xfrm>
              <a:prstGeom prst="rect">
                <a:avLst/>
              </a:prstGeom>
              <a:blipFill rotWithShape="0">
                <a:blip r:embed="rId7"/>
                <a:stretch>
                  <a:fillRect l="-3249" t="-8197" b="-24590"/>
                </a:stretch>
              </a:blipFill>
            </p:spPr>
            <p:txBody>
              <a:bodyPr/>
              <a:lstStyle/>
              <a:p>
                <a:r>
                  <a:rPr lang="en-US">
                    <a:noFill/>
                  </a:rPr>
                  <a:t> </a:t>
                </a:r>
              </a:p>
            </p:txBody>
          </p:sp>
        </mc:Fallback>
      </mc:AlternateContent>
      <p:pic>
        <p:nvPicPr>
          <p:cNvPr id="2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400261" y="1628800"/>
            <a:ext cx="1285425" cy="914208"/>
          </a:xfrm>
          <a:prstGeom prst="rect">
            <a:avLst/>
          </a:prstGeom>
          <a:noFill/>
        </p:spPr>
      </p:pic>
      <mc:AlternateContent xmlns:mc="http://schemas.openxmlformats.org/markup-compatibility/2006" xmlns:a14="http://schemas.microsoft.com/office/drawing/2010/main">
        <mc:Choice Requires="a14">
          <p:sp>
            <p:nvSpPr>
              <p:cNvPr id="31" name="TextBox 30"/>
              <p:cNvSpPr txBox="1"/>
              <p:nvPr/>
            </p:nvSpPr>
            <p:spPr>
              <a:xfrm>
                <a:off x="1847528" y="1124744"/>
                <a:ext cx="2376264" cy="369332"/>
              </a:xfrm>
              <a:prstGeom prst="rect">
                <a:avLst/>
              </a:prstGeom>
              <a:noFill/>
            </p:spPr>
            <p:txBody>
              <a:bodyPr wrap="square" rtlCol="0">
                <a:spAutoFit/>
              </a:bodyPr>
              <a:lstStyle/>
              <a:p>
                <a:r>
                  <a:rPr lang="en-US">
                    <a:cs typeface="Arial" pitchFamily="34" charset="0"/>
                  </a:rPr>
                  <a:t>plaintext message </a:t>
                </a:r>
                <a14:m>
                  <m:oMath xmlns:m="http://schemas.openxmlformats.org/officeDocument/2006/math">
                    <m:r>
                      <a:rPr lang="en-US" i="1">
                        <a:latin typeface="Cambria Math" charset="0"/>
                        <a:cs typeface="Arial" pitchFamily="34" charset="0"/>
                      </a:rPr>
                      <m:t>𝑚</m:t>
                    </m:r>
                  </m:oMath>
                </a14:m>
                <a:endParaRPr lang="en-US">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23528" y="1124744"/>
                <a:ext cx="2376264" cy="369332"/>
              </a:xfrm>
              <a:prstGeom prst="rect">
                <a:avLst/>
              </a:prstGeom>
              <a:blipFill rotWithShape="0">
                <a:blip r:embed="rId9"/>
                <a:stretch>
                  <a:fillRect l="-205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727848" y="1180233"/>
                <a:ext cx="2677060" cy="369332"/>
              </a:xfrm>
              <a:prstGeom prst="rect">
                <a:avLst/>
              </a:prstGeom>
              <a:noFill/>
            </p:spPr>
            <p:txBody>
              <a:bodyPr wrap="square" rtlCol="0">
                <a:spAutoFit/>
              </a:bodyPr>
              <a:lstStyle/>
              <a:p>
                <a:r>
                  <a:rPr lang="en-US" err="1">
                    <a:cs typeface="Arial" pitchFamily="34" charset="0"/>
                  </a:rPr>
                  <a:t>ciphertext</a:t>
                </a:r>
                <a:r>
                  <a:rPr lang="en-US">
                    <a:cs typeface="Arial" pitchFamily="34" charset="0"/>
                  </a:rPr>
                  <a:t> </a:t>
                </a:r>
                <a14:m>
                  <m:oMath xmlns:m="http://schemas.openxmlformats.org/officeDocument/2006/math">
                    <m:r>
                      <a:rPr lang="en-US" i="1">
                        <a:latin typeface="Cambria Math" charset="0"/>
                        <a:cs typeface="Arial" pitchFamily="34" charset="0"/>
                      </a:rPr>
                      <m:t>𝑐</m:t>
                    </m:r>
                    <m:r>
                      <a:rPr lang="en-US" i="1">
                        <a:latin typeface="Cambria Math" charset="0"/>
                        <a:cs typeface="Arial" pitchFamily="34" charset="0"/>
                      </a:rPr>
                      <m:t>=</m:t>
                    </m:r>
                    <m:r>
                      <a:rPr lang="en-US" i="1">
                        <a:latin typeface="Cambria Math" charset="0"/>
                        <a:cs typeface="Arial" pitchFamily="34" charset="0"/>
                      </a:rPr>
                      <m:t>𝐸𝑛</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m:t>
                    </m:r>
                    <m:r>
                      <a:rPr lang="en-US" i="1">
                        <a:latin typeface="Cambria Math" charset="0"/>
                        <a:cs typeface="Arial" pitchFamily="34" charset="0"/>
                      </a:rPr>
                      <m:t>𝑚</m:t>
                    </m:r>
                    <m:r>
                      <a:rPr lang="en-US" i="1">
                        <a:latin typeface="Cambria Math" charset="0"/>
                        <a:cs typeface="Arial" pitchFamily="34" charset="0"/>
                      </a:rPr>
                      <m:t>)</m:t>
                    </m:r>
                  </m:oMath>
                </a14:m>
                <a:endParaRPr lang="en-US">
                  <a:cs typeface="Consola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203848" y="1180233"/>
                <a:ext cx="2677060" cy="369332"/>
              </a:xfrm>
              <a:prstGeom prst="rect">
                <a:avLst/>
              </a:prstGeom>
              <a:blipFill rotWithShape="0">
                <a:blip r:embed="rId10"/>
                <a:stretch>
                  <a:fillRect l="-205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817337" y="1200871"/>
                <a:ext cx="2677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cs typeface="Arial" pitchFamily="34" charset="0"/>
                        </a:rPr>
                        <m:t>𝑚</m:t>
                      </m:r>
                      <m:r>
                        <a:rPr lang="en-US" i="1">
                          <a:latin typeface="Cambria Math" charset="0"/>
                          <a:cs typeface="Arial" pitchFamily="34" charset="0"/>
                        </a:rPr>
                        <m:t>=</m:t>
                      </m:r>
                      <m:r>
                        <a:rPr lang="en-US" i="1">
                          <a:latin typeface="Cambria Math" charset="0"/>
                          <a:cs typeface="Arial" pitchFamily="34" charset="0"/>
                        </a:rPr>
                        <m:t>𝐷𝑒</m:t>
                      </m:r>
                      <m:sSub>
                        <m:sSubPr>
                          <m:ctrlPr>
                            <a:rPr lang="en-US" i="1">
                              <a:latin typeface="Cambria Math" charset="0"/>
                              <a:cs typeface="Arial" pitchFamily="34" charset="0"/>
                            </a:rPr>
                          </m:ctrlPr>
                        </m:sSubPr>
                        <m:e>
                          <m:r>
                            <a:rPr lang="en-US" i="1">
                              <a:latin typeface="Cambria Math" charset="0"/>
                              <a:cs typeface="Arial" pitchFamily="34" charset="0"/>
                            </a:rPr>
                            <m:t>𝑐</m:t>
                          </m:r>
                        </m:e>
                        <m:sub>
                          <m:r>
                            <a:rPr lang="en-US" i="1">
                              <a:latin typeface="Cambria Math" charset="0"/>
                              <a:cs typeface="Arial" pitchFamily="34" charset="0"/>
                            </a:rPr>
                            <m:t>𝑠𝑘</m:t>
                          </m:r>
                        </m:sub>
                      </m:sSub>
                      <m:r>
                        <a:rPr lang="en-US" i="1">
                          <a:latin typeface="Cambria Math" charset="0"/>
                          <a:cs typeface="Arial" pitchFamily="34" charset="0"/>
                        </a:rPr>
                        <m:t> (</m:t>
                      </m:r>
                      <m:r>
                        <a:rPr lang="en-US" i="1">
                          <a:latin typeface="Cambria Math" charset="0"/>
                          <a:cs typeface="Arial" pitchFamily="34" charset="0"/>
                        </a:rPr>
                        <m:t>𝑐</m:t>
                      </m:r>
                      <m:r>
                        <a:rPr lang="en-US" i="1">
                          <a:latin typeface="Cambria Math" charset="0"/>
                          <a:cs typeface="Arial" pitchFamily="34" charset="0"/>
                        </a:rPr>
                        <m:t>)</m:t>
                      </m:r>
                    </m:oMath>
                  </m:oMathPara>
                </a14:m>
                <a:endParaRPr lang="en-US">
                  <a:cs typeface="Consola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293337" y="1200871"/>
                <a:ext cx="2677060" cy="369332"/>
              </a:xfrm>
              <a:prstGeom prst="rect">
                <a:avLst/>
              </a:prstGeom>
              <a:blipFill rotWithShape="0">
                <a:blip r:embed="rId11"/>
                <a:stretch>
                  <a:fillRect t="-96721" b="-119672"/>
                </a:stretch>
              </a:blipFill>
            </p:spPr>
            <p:txBody>
              <a:bodyPr/>
              <a:lstStyle/>
              <a:p>
                <a:r>
                  <a:rPr lang="en-US">
                    <a:noFill/>
                  </a:rPr>
                  <a:t> </a:t>
                </a:r>
              </a:p>
            </p:txBody>
          </p:sp>
        </mc:Fallback>
      </mc:AlternateContent>
      <p:pic>
        <p:nvPicPr>
          <p:cNvPr id="29" name="Picture 28"/>
          <p:cNvPicPr>
            <a:picLocks noChangeAspect="1"/>
          </p:cNvPicPr>
          <p:nvPr/>
        </p:nvPicPr>
        <p:blipFill>
          <a:blip r:embed="rId12"/>
          <a:stretch>
            <a:fillRect/>
          </a:stretch>
        </p:blipFill>
        <p:spPr>
          <a:xfrm>
            <a:off x="2112604" y="3886730"/>
            <a:ext cx="6287657" cy="2298120"/>
          </a:xfrm>
          <a:prstGeom prst="rect">
            <a:avLst/>
          </a:prstGeom>
        </p:spPr>
      </p:pic>
      <p:sp>
        <p:nvSpPr>
          <p:cNvPr id="30" name="Rectangle 29"/>
          <p:cNvSpPr/>
          <p:nvPr/>
        </p:nvSpPr>
        <p:spPr>
          <a:xfrm>
            <a:off x="1847527" y="6426194"/>
            <a:ext cx="7162154" cy="369332"/>
          </a:xfrm>
          <a:prstGeom prst="rect">
            <a:avLst/>
          </a:prstGeom>
        </p:spPr>
        <p:txBody>
          <a:bodyPr wrap="square">
            <a:spAutoFit/>
          </a:bodyPr>
          <a:lstStyle/>
          <a:p>
            <a:r>
              <a:rPr lang="en-US" dirty="0">
                <a:solidFill>
                  <a:schemeClr val="bg1"/>
                </a:solidFill>
              </a:rPr>
              <a:t>[</a:t>
            </a:r>
            <a:r>
              <a:rPr lang="en-US" dirty="0" err="1">
                <a:solidFill>
                  <a:schemeClr val="bg1"/>
                </a:solidFill>
              </a:rPr>
              <a:t>Goldwasser</a:t>
            </a:r>
            <a:r>
              <a:rPr lang="en-US" dirty="0">
                <a:solidFill>
                  <a:schemeClr val="bg1"/>
                </a:solidFill>
              </a:rPr>
              <a:t> </a:t>
            </a:r>
            <a:r>
              <a:rPr lang="en-US" dirty="0" err="1">
                <a:solidFill>
                  <a:schemeClr val="bg1"/>
                </a:solidFill>
              </a:rPr>
              <a:t>Micali</a:t>
            </a:r>
            <a:r>
              <a:rPr lang="en-US" dirty="0">
                <a:solidFill>
                  <a:schemeClr val="bg1"/>
                </a:solidFill>
              </a:rPr>
              <a:t> 84] leading to Turing-Award </a:t>
            </a:r>
            <a:r>
              <a:rPr lang="en-US" dirty="0" smtClean="0">
                <a:solidFill>
                  <a:schemeClr val="bg1"/>
                </a:solidFill>
              </a:rPr>
              <a:t>(Nobel price </a:t>
            </a:r>
            <a:r>
              <a:rPr lang="en-US" dirty="0">
                <a:solidFill>
                  <a:schemeClr val="bg1"/>
                </a:solidFill>
              </a:rPr>
              <a:t>for CS)</a:t>
            </a:r>
          </a:p>
        </p:txBody>
      </p:sp>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6711" y="3680267"/>
            <a:ext cx="1973086" cy="3034167"/>
          </a:xfrm>
          <a:prstGeom prst="rect">
            <a:avLst/>
          </a:prstGeom>
        </p:spPr>
      </p:pic>
      <mc:AlternateContent xmlns:mc="http://schemas.openxmlformats.org/markup-compatibility/2006" xmlns:a14="http://schemas.microsoft.com/office/drawing/2010/main">
        <mc:Choice Requires="a14">
          <p:sp>
            <p:nvSpPr>
              <p:cNvPr id="13" name="AutoShape 109"/>
              <p:cNvSpPr>
                <a:spLocks noChangeArrowheads="1"/>
              </p:cNvSpPr>
              <p:nvPr/>
            </p:nvSpPr>
            <p:spPr bwMode="auto">
              <a:xfrm>
                <a:off x="5879980" y="2348880"/>
                <a:ext cx="1512465"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14:m>
                  <m:oMath xmlns:m="http://schemas.openxmlformats.org/officeDocument/2006/math">
                    <m:r>
                      <a:rPr lang="en-US" sz="2400" i="1">
                        <a:latin typeface="Cambria Math" charset="0"/>
                        <a:cs typeface="Arial" pitchFamily="34" charset="0"/>
                      </a:rPr>
                      <m:t>𝑠𝑘</m:t>
                    </m:r>
                  </m:oMath>
                </a14:m>
                <a:r>
                  <a:rPr lang="en-US" sz="2400">
                    <a:cs typeface="Arial" pitchFamily="34" charset="0"/>
                  </a:rPr>
                  <a:t> = </a:t>
                </a:r>
                <a:r>
                  <a:rPr lang="en-US" sz="2400">
                    <a:cs typeface="Consolas"/>
                  </a:rPr>
                  <a:t>?</a:t>
                </a:r>
              </a:p>
            </p:txBody>
          </p:sp>
        </mc:Choice>
        <mc:Fallback xmlns="">
          <p:sp>
            <p:nvSpPr>
              <p:cNvPr id="13" name="AutoShape 109"/>
              <p:cNvSpPr>
                <a:spLocks noRot="1" noChangeAspect="1" noMove="1" noResize="1" noEditPoints="1" noAdjustHandles="1" noChangeArrowheads="1" noChangeShapeType="1" noTextEdit="1"/>
              </p:cNvSpPr>
              <p:nvPr/>
            </p:nvSpPr>
            <p:spPr bwMode="auto">
              <a:xfrm>
                <a:off x="4355975" y="2348880"/>
                <a:ext cx="1512465" cy="648072"/>
              </a:xfrm>
              <a:prstGeom prst="cloudCallout">
                <a:avLst>
                  <a:gd name="adj1" fmla="val -68259"/>
                  <a:gd name="adj2" fmla="val 35277"/>
                </a:avLst>
              </a:prstGeom>
              <a:blipFill rotWithShape="0">
                <a:blip r:embed="rId14"/>
                <a:stretch>
                  <a:fillRect b="-2727"/>
                </a:stretch>
              </a:blipFill>
              <a:ln w="9525">
                <a:solidFill>
                  <a:schemeClr val="tx1"/>
                </a:solidFill>
                <a:round/>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3116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092" y="32836"/>
            <a:ext cx="8437825" cy="805596"/>
          </a:xfrm>
        </p:spPr>
        <p:txBody>
          <a:bodyPr>
            <a:noAutofit/>
          </a:bodyPr>
          <a:lstStyle/>
          <a:p>
            <a:r>
              <a:rPr lang="en-US" smtClean="0"/>
              <a:t>Classical Semantic Security</a:t>
            </a:r>
            <a:endParaRPr lang="en-US"/>
          </a:p>
        </p:txBody>
      </p:sp>
      <p:pic>
        <p:nvPicPr>
          <p:cNvPr id="18" name="Picture 17" descr="AliceBlue.eps"/>
          <p:cNvPicPr>
            <a:picLocks noChangeAspect="1"/>
          </p:cNvPicPr>
          <p:nvPr/>
        </p:nvPicPr>
        <p:blipFill>
          <a:blip r:embed="rId2" cstate="print"/>
          <a:stretch>
            <a:fillRect/>
          </a:stretch>
        </p:blipFill>
        <p:spPr>
          <a:xfrm flipH="1">
            <a:off x="2010141" y="942132"/>
            <a:ext cx="1059740" cy="108012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665074" y="2288430"/>
                <a:ext cx="59143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Consolas"/>
                        </a:rPr>
                        <m:t>𝑚</m:t>
                      </m:r>
                    </m:oMath>
                  </m:oMathPara>
                </a14:m>
                <a:endParaRPr lang="en-US" sz="2400">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141074" y="2288425"/>
                <a:ext cx="591438" cy="46166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p:cNvSpPr/>
              <p:nvPr/>
            </p:nvSpPr>
            <p:spPr>
              <a:xfrm>
                <a:off x="1553015" y="2173195"/>
                <a:ext cx="710415" cy="706724"/>
              </a:xfrm>
              <a:prstGeom prst="round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 </m:t>
                      </m:r>
                      <m:r>
                        <a:rPr lang="en-US" sz="4000" i="1">
                          <a:latin typeface="Cambria Math" charset="0"/>
                          <a:ea typeface="Cambria Math" charset="0"/>
                          <a:cs typeface="Cambria Math" charset="0"/>
                        </a:rPr>
                        <m:t>ℳ</m:t>
                      </m:r>
                    </m:oMath>
                  </m:oMathPara>
                </a14:m>
                <a:endParaRPr lang="en-US" sz="4000">
                  <a:ea typeface="Cambria Math" charset="0"/>
                  <a:cs typeface="Cambria Math"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29010" y="2173195"/>
                <a:ext cx="710415" cy="706724"/>
              </a:xfrm>
              <a:prstGeom prst="roundRect">
                <a:avLst/>
              </a:prstGeom>
              <a:blipFill rotWithShape="0">
                <a:blip r:embed="rId5"/>
                <a:stretch>
                  <a:fillRect/>
                </a:stretch>
              </a:blipFill>
              <a:ln>
                <a:solidFill>
                  <a:schemeClr val="bg2">
                    <a:lumMod val="10000"/>
                  </a:schemeClr>
                </a:solidFill>
              </a:ln>
            </p:spPr>
            <p:txBody>
              <a:bodyPr/>
              <a:lstStyle/>
              <a:p>
                <a:r>
                  <a:rPr lang="en-US">
                    <a:noFill/>
                  </a:rPr>
                  <a:t> </a:t>
                </a:r>
              </a:p>
            </p:txBody>
          </p:sp>
        </mc:Fallback>
      </mc:AlternateContent>
      <p:cxnSp>
        <p:nvCxnSpPr>
          <p:cNvPr id="8" name="Straight Arrow Connector 7"/>
          <p:cNvCxnSpPr>
            <a:stCxn id="3" idx="3"/>
            <a:endCxn id="31" idx="1"/>
          </p:cNvCxnSpPr>
          <p:nvPr/>
        </p:nvCxnSpPr>
        <p:spPr>
          <a:xfrm flipV="1">
            <a:off x="2263430" y="2519263"/>
            <a:ext cx="401649" cy="7299"/>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256517" y="1058832"/>
            <a:ext cx="2278395" cy="1460431"/>
            <a:chOff x="1732512" y="1058827"/>
            <a:chExt cx="2278395" cy="1460431"/>
          </a:xfrm>
        </p:grpSpPr>
        <mc:AlternateContent xmlns:mc="http://schemas.openxmlformats.org/markup-compatibility/2006" xmlns:a14="http://schemas.microsoft.com/office/drawing/2010/main">
          <mc:Choice Requires="a14">
            <p:sp>
              <p:nvSpPr>
                <p:cNvPr id="36" name="Rounded Rectangle 35"/>
                <p:cNvSpPr/>
                <p:nvPr/>
              </p:nvSpPr>
              <p:spPr>
                <a:xfrm>
                  <a:off x="3092401" y="1058827"/>
                  <a:ext cx="918506" cy="838588"/>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a:latin typeface="Cambria Math" charset="0"/>
                            <a:ea typeface="Cambria Math" charset="0"/>
                            <a:cs typeface="Cambria Math" charset="0"/>
                          </a:rPr>
                          <m:t> </m:t>
                        </m:r>
                        <m:r>
                          <a:rPr lang="en-US" sz="2800" i="1">
                            <a:latin typeface="Cambria Math" charset="0"/>
                            <a:ea typeface="Cambria Math" charset="0"/>
                            <a:cs typeface="Cambria Math" charset="0"/>
                          </a:rPr>
                          <m:t>𝐸𝑛𝑐</m:t>
                        </m:r>
                      </m:oMath>
                    </m:oMathPara>
                  </a14:m>
                  <a:endParaRPr lang="en-US" sz="2800"/>
                </a:p>
              </p:txBody>
            </p:sp>
          </mc:Choice>
          <mc:Fallback xmlns="">
            <p:sp>
              <p:nvSpPr>
                <p:cNvPr id="36" name="Rounded Rectangle 35"/>
                <p:cNvSpPr>
                  <a:spLocks noRot="1" noChangeAspect="1" noMove="1" noResize="1" noEditPoints="1" noAdjustHandles="1" noChangeArrowheads="1" noChangeShapeType="1" noTextEdit="1"/>
                </p:cNvSpPr>
                <p:nvPr/>
              </p:nvSpPr>
              <p:spPr>
                <a:xfrm>
                  <a:off x="3092401" y="1058827"/>
                  <a:ext cx="918506" cy="838588"/>
                </a:xfrm>
                <a:prstGeom prst="roundRect">
                  <a:avLst/>
                </a:prstGeom>
                <a:blipFill rotWithShape="0">
                  <a:blip r:embed="rId6"/>
                  <a:stretch>
                    <a:fillRect/>
                  </a:stretch>
                </a:blipFill>
                <a:ln>
                  <a:solidFill>
                    <a:schemeClr val="accent5"/>
                  </a:solidFill>
                </a:ln>
              </p:spPr>
              <p:txBody>
                <a:bodyPr/>
                <a:lstStyle/>
                <a:p>
                  <a:r>
                    <a:rPr lang="en-US">
                      <a:noFill/>
                    </a:rPr>
                    <a:t> </a:t>
                  </a:r>
                </a:p>
              </p:txBody>
            </p:sp>
          </mc:Fallback>
        </mc:AlternateContent>
        <p:cxnSp>
          <p:nvCxnSpPr>
            <p:cNvPr id="12" name="Curved Connector 11"/>
            <p:cNvCxnSpPr>
              <a:stCxn id="31" idx="3"/>
              <a:endCxn id="36" idx="1"/>
            </p:cNvCxnSpPr>
            <p:nvPr/>
          </p:nvCxnSpPr>
          <p:spPr>
            <a:xfrm flipV="1">
              <a:off x="1732512" y="1478121"/>
              <a:ext cx="1359889" cy="1041137"/>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048345" y="894768"/>
            <a:ext cx="3963084" cy="2237850"/>
            <a:chOff x="2524345" y="894768"/>
            <a:chExt cx="3963084" cy="2237850"/>
          </a:xfrm>
        </p:grpSpPr>
        <p:sp>
          <p:nvSpPr>
            <p:cNvPr id="163" name="Rounded Rectangle 162"/>
            <p:cNvSpPr/>
            <p:nvPr/>
          </p:nvSpPr>
          <p:spPr>
            <a:xfrm>
              <a:off x="4743115" y="894768"/>
              <a:ext cx="1639281" cy="1860349"/>
            </a:xfrm>
            <a:prstGeom prst="roundRect">
              <a:avLst/>
            </a:prstGeom>
            <a:solidFill>
              <a:srgbClr val="7030A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ea typeface="Cambria Math" charset="0"/>
                <a:cs typeface="Cambria Math"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1743" y="1157793"/>
              <a:ext cx="1112396" cy="1130632"/>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a:off x="4699311" y="2227387"/>
                  <a:ext cx="1788118" cy="461665"/>
                </a:xfrm>
                <a:prstGeom prst="rect">
                  <a:avLst/>
                </a:prstGeom>
              </p:spPr>
              <p:txBody>
                <a:bodyPr wrap="none">
                  <a:spAutoFit/>
                </a:bodyPr>
                <a:lstStyle/>
                <a:p>
                  <a:r>
                    <a:rPr lang="en-US" sz="2400">
                      <a:solidFill>
                        <a:schemeClr val="bg1"/>
                      </a:solidFill>
                      <a:ea typeface="Cambria Math" charset="0"/>
                      <a:cs typeface="Cambria Math" charset="0"/>
                    </a:rPr>
                    <a:t>Adversary </a:t>
                  </a:r>
                  <a14:m>
                    <m:oMath xmlns:m="http://schemas.openxmlformats.org/officeDocument/2006/math">
                      <m:r>
                        <a:rPr lang="en-US" sz="2400" i="1">
                          <a:solidFill>
                            <a:schemeClr val="bg1"/>
                          </a:solidFill>
                          <a:latin typeface="Cambria Math" charset="0"/>
                          <a:ea typeface="Cambria Math" charset="0"/>
                          <a:cs typeface="Cambria Math" charset="0"/>
                        </a:rPr>
                        <m:t>𝒜</m:t>
                      </m:r>
                    </m:oMath>
                  </a14:m>
                  <a:endParaRPr lang="en-US" sz="2400"/>
                </a:p>
              </p:txBody>
            </p:sp>
          </mc:Choice>
          <mc:Fallback xmlns="">
            <p:sp>
              <p:nvSpPr>
                <p:cNvPr id="37" name="Rectangle 36"/>
                <p:cNvSpPr>
                  <a:spLocks noRot="1" noChangeAspect="1" noMove="1" noResize="1" noEditPoints="1" noAdjustHandles="1" noChangeArrowheads="1" noChangeShapeType="1" noTextEdit="1"/>
                </p:cNvSpPr>
                <p:nvPr/>
              </p:nvSpPr>
              <p:spPr>
                <a:xfrm>
                  <a:off x="4699311" y="2227387"/>
                  <a:ext cx="1788118" cy="461665"/>
                </a:xfrm>
                <a:prstGeom prst="rect">
                  <a:avLst/>
                </a:prstGeom>
                <a:blipFill rotWithShape="0">
                  <a:blip r:embed="rId8"/>
                  <a:stretch>
                    <a:fillRect l="-5461" t="-10526" b="-28947"/>
                  </a:stretch>
                </a:blipFill>
              </p:spPr>
              <p:txBody>
                <a:bodyPr/>
                <a:lstStyle/>
                <a:p>
                  <a:r>
                    <a:rPr lang="en-US">
                      <a:noFill/>
                    </a:rPr>
                    <a:t> </a:t>
                  </a:r>
                </a:p>
              </p:txBody>
            </p:sp>
          </mc:Fallback>
        </mc:AlternateContent>
        <p:cxnSp>
          <p:nvCxnSpPr>
            <p:cNvPr id="38" name="Straight Arrow Connector 37"/>
            <p:cNvCxnSpPr>
              <a:stCxn id="36" idx="3"/>
            </p:cNvCxnSpPr>
            <p:nvPr/>
          </p:nvCxnSpPr>
          <p:spPr>
            <a:xfrm>
              <a:off x="4010907" y="1478121"/>
              <a:ext cx="713839" cy="645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109" idx="3"/>
              <a:endCxn id="163" idx="1"/>
            </p:cNvCxnSpPr>
            <p:nvPr/>
          </p:nvCxnSpPr>
          <p:spPr>
            <a:xfrm flipV="1">
              <a:off x="2524345" y="1824943"/>
              <a:ext cx="2218770" cy="1307675"/>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1" name="TextBox 160"/>
          <p:cNvSpPr txBox="1"/>
          <p:nvPr/>
        </p:nvSpPr>
        <p:spPr>
          <a:xfrm>
            <a:off x="8652581" y="1843831"/>
            <a:ext cx="1830566" cy="523220"/>
          </a:xfrm>
          <a:prstGeom prst="rect">
            <a:avLst/>
          </a:prstGeom>
          <a:noFill/>
        </p:spPr>
        <p:txBody>
          <a:bodyPr wrap="none" rtlCol="0">
            <a:spAutoFit/>
          </a:bodyPr>
          <a:lstStyle/>
          <a:p>
            <a:r>
              <a:rPr lang="en-US" sz="2800"/>
              <a:t>REAL world</a:t>
            </a:r>
          </a:p>
        </p:txBody>
      </p:sp>
      <p:sp>
        <p:nvSpPr>
          <p:cNvPr id="162" name="TextBox 161"/>
          <p:cNvSpPr txBox="1"/>
          <p:nvPr/>
        </p:nvSpPr>
        <p:spPr>
          <a:xfrm>
            <a:off x="8652581" y="4839072"/>
            <a:ext cx="1945982" cy="523220"/>
          </a:xfrm>
          <a:prstGeom prst="rect">
            <a:avLst/>
          </a:prstGeom>
          <a:noFill/>
        </p:spPr>
        <p:txBody>
          <a:bodyPr wrap="none" rtlCol="0">
            <a:spAutoFit/>
          </a:bodyPr>
          <a:lstStyle/>
          <a:p>
            <a:r>
              <a:rPr lang="en-US" sz="2800"/>
              <a:t>IDEAL world</a:t>
            </a:r>
          </a:p>
        </p:txBody>
      </p:sp>
      <p:grpSp>
        <p:nvGrpSpPr>
          <p:cNvPr id="11" name="Group 10"/>
          <p:cNvGrpSpPr/>
          <p:nvPr/>
        </p:nvGrpSpPr>
        <p:grpSpPr>
          <a:xfrm>
            <a:off x="4048345" y="3132623"/>
            <a:ext cx="3863900" cy="2369929"/>
            <a:chOff x="2524345" y="3132618"/>
            <a:chExt cx="3863900" cy="2369929"/>
          </a:xfrm>
        </p:grpSpPr>
        <p:grpSp>
          <p:nvGrpSpPr>
            <p:cNvPr id="10" name="Group 9"/>
            <p:cNvGrpSpPr/>
            <p:nvPr/>
          </p:nvGrpSpPr>
          <p:grpSpPr>
            <a:xfrm>
              <a:off x="4724746" y="3538271"/>
              <a:ext cx="1663499" cy="1964276"/>
              <a:chOff x="4724746" y="3538271"/>
              <a:chExt cx="1663499" cy="1964276"/>
            </a:xfrm>
          </p:grpSpPr>
          <p:sp>
            <p:nvSpPr>
              <p:cNvPr id="164" name="Rounded Rectangle 163"/>
              <p:cNvSpPr/>
              <p:nvPr/>
            </p:nvSpPr>
            <p:spPr>
              <a:xfrm>
                <a:off x="4724746" y="3538271"/>
                <a:ext cx="1639281" cy="1923572"/>
              </a:xfrm>
              <a:prstGeom prst="roundRect">
                <a:avLst/>
              </a:prstGeom>
              <a:solidFill>
                <a:schemeClr val="accent1">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ea typeface="Cambria Math" charset="0"/>
                  <a:cs typeface="Cambria Math" charset="0"/>
                </a:endParaRPr>
              </a:p>
            </p:txBody>
          </p:sp>
          <p:pic>
            <p:nvPicPr>
              <p:cNvPr id="126" name="Picture 1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796" y="3600614"/>
                <a:ext cx="1524000" cy="1578864"/>
              </a:xfrm>
              <a:prstGeom prst="rect">
                <a:avLst/>
              </a:prstGeom>
            </p:spPr>
          </p:pic>
          <mc:AlternateContent xmlns:mc="http://schemas.openxmlformats.org/markup-compatibility/2006" xmlns:a14="http://schemas.microsoft.com/office/drawing/2010/main">
            <mc:Choice Requires="a14">
              <p:sp>
                <p:nvSpPr>
                  <p:cNvPr id="128" name="Rectangle 127"/>
                  <p:cNvSpPr/>
                  <p:nvPr/>
                </p:nvSpPr>
                <p:spPr>
                  <a:xfrm>
                    <a:off x="4743115" y="5040882"/>
                    <a:ext cx="1645130" cy="461665"/>
                  </a:xfrm>
                  <a:prstGeom prst="rect">
                    <a:avLst/>
                  </a:prstGeom>
                </p:spPr>
                <p:txBody>
                  <a:bodyPr wrap="none">
                    <a:spAutoFit/>
                  </a:bodyPr>
                  <a:lstStyle/>
                  <a:p>
                    <a:r>
                      <a:rPr lang="en-US" sz="2400">
                        <a:ea typeface="Cambria Math" charset="0"/>
                        <a:cs typeface="Cambria Math" charset="0"/>
                      </a:rPr>
                      <a:t>Simulator </a:t>
                    </a:r>
                    <a14:m>
                      <m:oMath xmlns:m="http://schemas.openxmlformats.org/officeDocument/2006/math">
                        <m:r>
                          <a:rPr lang="en-US" sz="2400" i="1">
                            <a:latin typeface="Cambria Math" charset="0"/>
                            <a:ea typeface="Cambria Math" charset="0"/>
                            <a:cs typeface="Cambria Math" charset="0"/>
                          </a:rPr>
                          <m:t>𝒮</m:t>
                        </m:r>
                      </m:oMath>
                    </a14:m>
                    <a:endParaRPr lang="en-US" sz="2400"/>
                  </a:p>
                </p:txBody>
              </p:sp>
            </mc:Choice>
            <mc:Fallback xmlns="">
              <p:sp>
                <p:nvSpPr>
                  <p:cNvPr id="128" name="Rectangle 127"/>
                  <p:cNvSpPr>
                    <a:spLocks noRot="1" noChangeAspect="1" noMove="1" noResize="1" noEditPoints="1" noAdjustHandles="1" noChangeArrowheads="1" noChangeShapeType="1" noTextEdit="1"/>
                  </p:cNvSpPr>
                  <p:nvPr/>
                </p:nvSpPr>
                <p:spPr>
                  <a:xfrm>
                    <a:off x="4743115" y="5040882"/>
                    <a:ext cx="1645130" cy="461665"/>
                  </a:xfrm>
                  <a:prstGeom prst="rect">
                    <a:avLst/>
                  </a:prstGeom>
                  <a:blipFill rotWithShape="0">
                    <a:blip r:embed="rId10"/>
                    <a:stretch>
                      <a:fillRect l="-5556" t="-10526" b="-2894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3" name="TextBox 142"/>
                <p:cNvSpPr txBox="1"/>
                <p:nvPr/>
              </p:nvSpPr>
              <p:spPr>
                <a:xfrm>
                  <a:off x="3358101" y="4699327"/>
                  <a:ext cx="595856" cy="461665"/>
                </a:xfrm>
                <a:prstGeom prst="rect">
                  <a:avLst/>
                </a:prstGeom>
                <a:noFill/>
              </p:spPr>
              <p:txBody>
                <a:bodyPr wrap="square" rtlCol="0">
                  <a:spAutoFit/>
                </a:bodyPr>
                <a:lstStyle/>
                <a:p>
                  <a14:m>
                    <m:oMath xmlns:m="http://schemas.openxmlformats.org/officeDocument/2006/math">
                      <m:r>
                        <a:rPr lang="en-US" sz="2400" i="1">
                          <a:latin typeface="Cambria Math" charset="0"/>
                          <a:cs typeface="Consolas"/>
                        </a:rPr>
                        <m:t>|</m:t>
                      </m:r>
                      <m:r>
                        <a:rPr lang="en-US" sz="2400" i="1">
                          <a:latin typeface="Cambria Math" charset="0"/>
                          <a:cs typeface="Consolas"/>
                        </a:rPr>
                        <m:t>𝑚</m:t>
                      </m:r>
                      <m:r>
                        <a:rPr lang="en-US" sz="2400" i="1">
                          <a:latin typeface="Cambria Math" charset="0"/>
                          <a:cs typeface="Consolas"/>
                        </a:rPr>
                        <m:t>|</m:t>
                      </m:r>
                    </m:oMath>
                  </a14:m>
                  <a:r>
                    <a:rPr lang="en-US" sz="2400">
                      <a:cs typeface="Consolas"/>
                    </a:rPr>
                    <a:t> </a:t>
                  </a:r>
                </a:p>
              </p:txBody>
            </p:sp>
          </mc:Choice>
          <mc:Fallback xmlns="">
            <p:sp>
              <p:nvSpPr>
                <p:cNvPr id="143" name="TextBox 142"/>
                <p:cNvSpPr txBox="1">
                  <a:spLocks noRot="1" noChangeAspect="1" noMove="1" noResize="1" noEditPoints="1" noAdjustHandles="1" noChangeArrowheads="1" noChangeShapeType="1" noTextEdit="1"/>
                </p:cNvSpPr>
                <p:nvPr/>
              </p:nvSpPr>
              <p:spPr>
                <a:xfrm>
                  <a:off x="3358101" y="4699327"/>
                  <a:ext cx="595856" cy="461665"/>
                </a:xfrm>
                <a:prstGeom prst="rect">
                  <a:avLst/>
                </a:prstGeom>
                <a:blipFill rotWithShape="0">
                  <a:blip r:embed="rId11"/>
                  <a:stretch>
                    <a:fillRect l="-8163" r="-15306" b="-14474"/>
                  </a:stretch>
                </a:blipFill>
              </p:spPr>
              <p:txBody>
                <a:bodyPr/>
                <a:lstStyle/>
                <a:p>
                  <a:r>
                    <a:rPr lang="en-US">
                      <a:noFill/>
                    </a:rPr>
                    <a:t> </a:t>
                  </a:r>
                </a:p>
              </p:txBody>
            </p:sp>
          </mc:Fallback>
        </mc:AlternateContent>
        <p:cxnSp>
          <p:nvCxnSpPr>
            <p:cNvPr id="145" name="Curved Connector 144"/>
            <p:cNvCxnSpPr>
              <a:stCxn id="109" idx="3"/>
              <a:endCxn id="164" idx="1"/>
            </p:cNvCxnSpPr>
            <p:nvPr/>
          </p:nvCxnSpPr>
          <p:spPr>
            <a:xfrm>
              <a:off x="2524345" y="3132618"/>
              <a:ext cx="2200401" cy="1367439"/>
            </a:xfrm>
            <a:prstGeom prst="curvedConnector3">
              <a:avLst>
                <a:gd name="adj1" fmla="val 50000"/>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002779" y="4946325"/>
              <a:ext cx="713839" cy="645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681157" y="1824943"/>
            <a:ext cx="7673909" cy="2035072"/>
            <a:chOff x="1157152" y="1824943"/>
            <a:chExt cx="7673909" cy="2035072"/>
          </a:xfrm>
        </p:grpSpPr>
        <p:cxnSp>
          <p:nvCxnSpPr>
            <p:cNvPr id="60" name="Curved Connector 59"/>
            <p:cNvCxnSpPr>
              <a:stCxn id="163" idx="3"/>
            </p:cNvCxnSpPr>
            <p:nvPr/>
          </p:nvCxnSpPr>
          <p:spPr>
            <a:xfrm>
              <a:off x="6382396" y="1824943"/>
              <a:ext cx="1130472" cy="1368256"/>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20" idx="3"/>
            </p:cNvCxnSpPr>
            <p:nvPr/>
          </p:nvCxnSpPr>
          <p:spPr>
            <a:xfrm flipV="1">
              <a:off x="1157152" y="3437755"/>
              <a:ext cx="6343016" cy="162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2082" y="2656606"/>
              <a:ext cx="1458979" cy="1203409"/>
            </a:xfrm>
            <a:prstGeom prst="rect">
              <a:avLst/>
            </a:prstGeom>
          </p:spPr>
        </p:pic>
      </p:grpSp>
      <mc:AlternateContent xmlns:mc="http://schemas.openxmlformats.org/markup-compatibility/2006" xmlns:a14="http://schemas.microsoft.com/office/drawing/2010/main">
        <mc:Choice Requires="a14">
          <p:sp>
            <p:nvSpPr>
              <p:cNvPr id="93" name="TextBox 92"/>
              <p:cNvSpPr txBox="1"/>
              <p:nvPr/>
            </p:nvSpPr>
            <p:spPr>
              <a:xfrm>
                <a:off x="1526022" y="5484067"/>
                <a:ext cx="9034404" cy="830997"/>
              </a:xfrm>
              <a:prstGeom prst="rect">
                <a:avLst/>
              </a:prstGeom>
              <a:noFill/>
            </p:spPr>
            <p:txBody>
              <a:bodyPr wrap="square" rtlCol="0">
                <a:spAutoFit/>
              </a:bodyPr>
              <a:lstStyle/>
              <a:p>
                <a:r>
                  <a:rPr lang="en-US" sz="2400" b="1"/>
                  <a:t>Definition (SEM):</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𝒮</m:t>
                    </m:r>
                    <m:r>
                      <a:rPr lang="en-US" sz="2400" i="1">
                        <a:latin typeface="Cambria Math" charset="0"/>
                        <a:ea typeface="Cambria Math" charset="0"/>
                        <a:cs typeface="Cambria Math" charset="0"/>
                      </a:rPr>
                      <m:t> :∀</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ℳ</m:t>
                        </m:r>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h</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𝑓</m:t>
                        </m:r>
                      </m:e>
                    </m:d>
                    <m:r>
                      <a:rPr lang="en-US" sz="2400" i="1">
                        <a:latin typeface="Cambria Math" charset="0"/>
                        <a:ea typeface="Cambria Math" charset="0"/>
                        <a:cs typeface="Cambria Math" charset="0"/>
                      </a:rPr>
                      <m:t> </m:t>
                    </m:r>
                  </m:oMath>
                </a14:m>
                <a:endParaRPr lang="en-US" sz="2400" i="1">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m:rPr>
                          <m:sty m:val="p"/>
                        </m:rPr>
                        <a:rPr lang="en-US" sz="2400">
                          <a:latin typeface="Cambria Math" charset="0"/>
                          <a:ea typeface="Cambria Math" charset="0"/>
                          <a:cs typeface="Cambria Math" charset="0"/>
                        </a:rPr>
                        <m:t>Pr</m:t>
                      </m:r>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𝒜</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𝐸𝑛</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𝑐</m:t>
                                  </m:r>
                                </m:e>
                                <m:sub>
                                  <m:r>
                                    <a:rPr lang="en-US" sz="2400" i="1">
                                      <a:latin typeface="Cambria Math" charset="0"/>
                                      <a:ea typeface="Cambria Math" charset="0"/>
                                      <a:cs typeface="Cambria Math" charset="0"/>
                                    </a:rPr>
                                    <m:t>𝑘</m:t>
                                  </m:r>
                                </m:sub>
                              </m:sSub>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𝑚</m:t>
                                  </m:r>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h</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𝑚</m:t>
                              </m:r>
                              <m:r>
                                <a:rPr lang="en-US" sz="2400" i="1">
                                  <a:latin typeface="Cambria Math" charset="0"/>
                                  <a:ea typeface="Cambria Math" charset="0"/>
                                  <a:cs typeface="Cambria Math" charset="0"/>
                                </a:rPr>
                                <m:t>)</m:t>
                              </m:r>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𝑓</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𝑚</m:t>
                          </m:r>
                          <m:r>
                            <a:rPr lang="en-US" sz="2400" i="1">
                              <a:latin typeface="Cambria Math" charset="0"/>
                              <a:ea typeface="Cambria Math" charset="0"/>
                              <a:cs typeface="Cambria Math" charset="0"/>
                            </a:rPr>
                            <m:t>)</m:t>
                          </m:r>
                        </m:e>
                      </m:d>
                      <m:r>
                        <a:rPr lang="en-US" sz="2400" i="1">
                          <a:latin typeface="Cambria Math" charset="0"/>
                          <a:ea typeface="Cambria Math" charset="0"/>
                          <a:cs typeface="Cambria Math" charset="0"/>
                        </a:rPr>
                        <m:t>≈</m:t>
                      </m:r>
                      <m:r>
                        <m:rPr>
                          <m:sty m:val="p"/>
                        </m:rPr>
                        <a:rPr lang="en-US" sz="2400">
                          <a:latin typeface="Cambria Math" charset="0"/>
                          <a:ea typeface="Cambria Math" charset="0"/>
                          <a:cs typeface="Cambria Math" charset="0"/>
                        </a:rPr>
                        <m:t>Pr</m:t>
                      </m:r>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𝒮</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𝑚</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h</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𝑚</m:t>
                              </m:r>
                              <m:r>
                                <a:rPr lang="en-US" sz="2400" i="1">
                                  <a:latin typeface="Cambria Math" charset="0"/>
                                  <a:ea typeface="Cambria Math" charset="0"/>
                                  <a:cs typeface="Cambria Math" charset="0"/>
                                </a:rPr>
                                <m:t>)</m:t>
                              </m:r>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𝑓</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𝑚</m:t>
                          </m:r>
                          <m:r>
                            <a:rPr lang="en-US" sz="2400" i="1">
                              <a:latin typeface="Cambria Math" charset="0"/>
                              <a:ea typeface="Cambria Math" charset="0"/>
                              <a:cs typeface="Cambria Math" charset="0"/>
                            </a:rPr>
                            <m:t>)</m:t>
                          </m:r>
                        </m:e>
                      </m:d>
                    </m:oMath>
                  </m:oMathPara>
                </a14:m>
                <a:endParaRPr lang="en-US" sz="2400"/>
              </a:p>
            </p:txBody>
          </p:sp>
        </mc:Choice>
        <mc:Fallback xmlns="">
          <p:sp>
            <p:nvSpPr>
              <p:cNvPr id="93" name="TextBox 92"/>
              <p:cNvSpPr txBox="1">
                <a:spLocks noRot="1" noChangeAspect="1" noMove="1" noResize="1" noEditPoints="1" noAdjustHandles="1" noChangeArrowheads="1" noChangeShapeType="1" noTextEdit="1"/>
              </p:cNvSpPr>
              <p:nvPr/>
            </p:nvSpPr>
            <p:spPr>
              <a:xfrm>
                <a:off x="2022" y="5484062"/>
                <a:ext cx="9034404" cy="830997"/>
              </a:xfrm>
              <a:prstGeom prst="rect">
                <a:avLst/>
              </a:prstGeom>
              <a:blipFill rotWithShape="0">
                <a:blip r:embed="rId14"/>
                <a:stretch>
                  <a:fillRect l="-1012" t="-58088" b="-28676"/>
                </a:stretch>
              </a:blipFill>
            </p:spPr>
            <p:txBody>
              <a:bodyPr/>
              <a:lstStyle/>
              <a:p>
                <a:r>
                  <a:rPr lang="en-US">
                    <a:noFill/>
                  </a:rPr>
                  <a:t> </a:t>
                </a:r>
              </a:p>
            </p:txBody>
          </p:sp>
        </mc:Fallback>
      </mc:AlternateContent>
      <p:grpSp>
        <p:nvGrpSpPr>
          <p:cNvPr id="13" name="Group 12"/>
          <p:cNvGrpSpPr/>
          <p:nvPr/>
        </p:nvGrpSpPr>
        <p:grpSpPr>
          <a:xfrm>
            <a:off x="1666609" y="2588880"/>
            <a:ext cx="2913479" cy="1478058"/>
            <a:chOff x="142604" y="2588880"/>
            <a:chExt cx="2913479" cy="1478058"/>
          </a:xfrm>
        </p:grpSpPr>
        <mc:AlternateContent xmlns:mc="http://schemas.openxmlformats.org/markup-compatibility/2006" xmlns:a14="http://schemas.microsoft.com/office/drawing/2010/main">
          <mc:Choice Requires="a14">
            <p:sp>
              <p:nvSpPr>
                <p:cNvPr id="109" name="TextBox 108"/>
                <p:cNvSpPr txBox="1"/>
                <p:nvPr/>
              </p:nvSpPr>
              <p:spPr>
                <a:xfrm>
                  <a:off x="1688890" y="2901785"/>
                  <a:ext cx="8354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Consolas"/>
                          </a:rPr>
                          <m:t>h</m:t>
                        </m:r>
                        <m:r>
                          <a:rPr lang="en-US" sz="2400" i="1">
                            <a:latin typeface="Cambria Math" charset="0"/>
                            <a:cs typeface="Consolas"/>
                          </a:rPr>
                          <m:t>(</m:t>
                        </m:r>
                        <m:r>
                          <a:rPr lang="en-US" sz="2400" i="1">
                            <a:latin typeface="Cambria Math" charset="0"/>
                            <a:cs typeface="Consolas"/>
                          </a:rPr>
                          <m:t>𝑚</m:t>
                        </m:r>
                        <m:r>
                          <a:rPr lang="en-US" sz="2400" i="1">
                            <a:latin typeface="Cambria Math" charset="0"/>
                            <a:cs typeface="Consolas"/>
                          </a:rPr>
                          <m:t>)</m:t>
                        </m:r>
                      </m:oMath>
                    </m:oMathPara>
                  </a14:m>
                  <a:endParaRPr lang="en-US" sz="2400">
                    <a:cs typeface="Consolas"/>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1688890" y="2901785"/>
                  <a:ext cx="835455" cy="461665"/>
                </a:xfrm>
                <a:prstGeom prst="rect">
                  <a:avLst/>
                </a:prstGeom>
                <a:blipFill rotWithShape="0">
                  <a:blip r:embed="rId15"/>
                  <a:stretch>
                    <a:fillRect l="-2190" r="-10949"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321697" y="3208543"/>
                  <a:ext cx="8354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Consolas"/>
                          </a:rPr>
                          <m:t>𝑓</m:t>
                        </m:r>
                        <m:r>
                          <a:rPr lang="en-US" sz="2400" i="1">
                            <a:latin typeface="Cambria Math" charset="0"/>
                            <a:cs typeface="Consolas"/>
                          </a:rPr>
                          <m:t>(</m:t>
                        </m:r>
                        <m:r>
                          <a:rPr lang="en-US" sz="2400" i="1">
                            <a:latin typeface="Cambria Math" charset="0"/>
                            <a:cs typeface="Consolas"/>
                          </a:rPr>
                          <m:t>𝑚</m:t>
                        </m:r>
                        <m:r>
                          <a:rPr lang="en-US" sz="2400" i="1">
                            <a:latin typeface="Cambria Math" charset="0"/>
                            <a:cs typeface="Consolas"/>
                          </a:rPr>
                          <m:t>)</m:t>
                        </m:r>
                      </m:oMath>
                    </m:oMathPara>
                  </a14:m>
                  <a:endParaRPr lang="en-US" sz="2400">
                    <a:cs typeface="Consolas"/>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321697" y="3208543"/>
                  <a:ext cx="835455" cy="461665"/>
                </a:xfrm>
                <a:prstGeom prst="rect">
                  <a:avLst/>
                </a:prstGeom>
                <a:blipFill rotWithShape="0">
                  <a:blip r:embed="rId16"/>
                  <a:stretch>
                    <a:fillRect l="-6569" r="-10949" b="-17105"/>
                  </a:stretch>
                </a:blipFill>
              </p:spPr>
              <p:txBody>
                <a:bodyPr/>
                <a:lstStyle/>
                <a:p>
                  <a:r>
                    <a:rPr lang="en-US">
                      <a:noFill/>
                    </a:rPr>
                    <a:t> </a:t>
                  </a:r>
                </a:p>
              </p:txBody>
            </p:sp>
          </mc:Fallback>
        </mc:AlternateContent>
        <p:cxnSp>
          <p:nvCxnSpPr>
            <p:cNvPr id="55" name="Straight Arrow Connector 54"/>
            <p:cNvCxnSpPr/>
            <p:nvPr/>
          </p:nvCxnSpPr>
          <p:spPr>
            <a:xfrm>
              <a:off x="1603090" y="2715998"/>
              <a:ext cx="174615" cy="288084"/>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739425" y="2726507"/>
              <a:ext cx="519038" cy="483139"/>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142604" y="3605273"/>
              <a:ext cx="931217" cy="461665"/>
            </a:xfrm>
            <a:prstGeom prst="rect">
              <a:avLst/>
            </a:prstGeom>
          </p:spPr>
          <p:txBody>
            <a:bodyPr wrap="none">
              <a:spAutoFit/>
            </a:bodyPr>
            <a:lstStyle/>
            <a:p>
              <a:r>
                <a:rPr lang="en-US" sz="2400">
                  <a:ea typeface="Cambria Math" charset="0"/>
                  <a:cs typeface="Cambria Math" charset="0"/>
                </a:rPr>
                <a:t>target</a:t>
              </a:r>
              <a:endParaRPr lang="en-US" sz="2400"/>
            </a:p>
          </p:txBody>
        </p:sp>
        <p:sp>
          <p:nvSpPr>
            <p:cNvPr id="97" name="Rectangle 96"/>
            <p:cNvSpPr/>
            <p:nvPr/>
          </p:nvSpPr>
          <p:spPr>
            <a:xfrm>
              <a:off x="1821834" y="2588880"/>
              <a:ext cx="1234249" cy="461665"/>
            </a:xfrm>
            <a:prstGeom prst="rect">
              <a:avLst/>
            </a:prstGeom>
          </p:spPr>
          <p:txBody>
            <a:bodyPr wrap="none">
              <a:spAutoFit/>
            </a:bodyPr>
            <a:lstStyle/>
            <a:p>
              <a:r>
                <a:rPr lang="en-US" sz="2400">
                  <a:ea typeface="Cambria Math" charset="0"/>
                  <a:cs typeface="Cambria Math" charset="0"/>
                </a:rPr>
                <a:t>auxiliary</a:t>
              </a:r>
              <a:endParaRPr lang="en-US" sz="2400"/>
            </a:p>
          </p:txBody>
        </p:sp>
      </p:grpSp>
      <p:pic>
        <p:nvPicPr>
          <p:cNvPr id="35" name="Picture 34"/>
          <p:cNvPicPr>
            <a:picLocks noChangeAspect="1"/>
          </p:cNvPicPr>
          <p:nvPr/>
        </p:nvPicPr>
        <p:blipFill>
          <a:blip r:embed="rId17"/>
          <a:stretch>
            <a:fillRect/>
          </a:stretch>
        </p:blipFill>
        <p:spPr>
          <a:xfrm>
            <a:off x="8074630" y="879924"/>
            <a:ext cx="2548149" cy="931341"/>
          </a:xfrm>
          <a:prstGeom prst="rect">
            <a:avLst/>
          </a:prstGeom>
        </p:spPr>
      </p:pic>
      <p:cxnSp>
        <p:nvCxnSpPr>
          <p:cNvPr id="149" name="Curved Connector 148"/>
          <p:cNvCxnSpPr>
            <a:stCxn id="164" idx="3"/>
          </p:cNvCxnSpPr>
          <p:nvPr/>
        </p:nvCxnSpPr>
        <p:spPr>
          <a:xfrm flipV="1">
            <a:off x="7888032" y="3193199"/>
            <a:ext cx="1148841" cy="1306858"/>
          </a:xfrm>
          <a:prstGeom prst="curvedConnector3">
            <a:avLst>
              <a:gd name="adj1" fmla="val 50000"/>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847527" y="6426194"/>
            <a:ext cx="7162154" cy="369332"/>
          </a:xfrm>
          <a:prstGeom prst="rect">
            <a:avLst/>
          </a:prstGeom>
        </p:spPr>
        <p:txBody>
          <a:bodyPr wrap="square">
            <a:spAutoFit/>
          </a:bodyPr>
          <a:lstStyle/>
          <a:p>
            <a:r>
              <a:rPr lang="en-US" dirty="0">
                <a:solidFill>
                  <a:schemeClr val="bg1"/>
                </a:solidFill>
              </a:rPr>
              <a:t>[</a:t>
            </a:r>
            <a:r>
              <a:rPr lang="en-US" dirty="0" err="1">
                <a:solidFill>
                  <a:schemeClr val="bg1"/>
                </a:solidFill>
              </a:rPr>
              <a:t>Goldwasser</a:t>
            </a:r>
            <a:r>
              <a:rPr lang="en-US" dirty="0">
                <a:solidFill>
                  <a:schemeClr val="bg1"/>
                </a:solidFill>
              </a:rPr>
              <a:t> </a:t>
            </a:r>
            <a:r>
              <a:rPr lang="en-US" dirty="0" err="1">
                <a:solidFill>
                  <a:schemeClr val="bg1"/>
                </a:solidFill>
              </a:rPr>
              <a:t>Micali</a:t>
            </a:r>
            <a:r>
              <a:rPr lang="en-US" dirty="0">
                <a:solidFill>
                  <a:schemeClr val="bg1"/>
                </a:solidFill>
              </a:rPr>
              <a:t> 84] leading to Turing-Award </a:t>
            </a:r>
            <a:r>
              <a:rPr lang="en-US" dirty="0" smtClean="0">
                <a:solidFill>
                  <a:schemeClr val="bg1"/>
                </a:solidFill>
              </a:rPr>
              <a:t>(Nobel price </a:t>
            </a:r>
            <a:r>
              <a:rPr lang="en-US" dirty="0">
                <a:solidFill>
                  <a:schemeClr val="bg1"/>
                </a:solidFill>
              </a:rPr>
              <a:t>for CS)</a:t>
            </a:r>
          </a:p>
        </p:txBody>
      </p:sp>
    </p:spTree>
    <p:extLst>
      <p:ext uri="{BB962C8B-B14F-4D97-AF65-F5344CB8AC3E}">
        <p14:creationId xmlns:p14="http://schemas.microsoft.com/office/powerpoint/2010/main" val="3524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wipe(down)">
                                      <p:cBhvr>
                                        <p:cTn id="40" dur="500"/>
                                        <p:tgtEl>
                                          <p:spTgt spid="1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2680" y="1162564"/>
            <a:ext cx="7547485" cy="3716784"/>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7092" y="32836"/>
            <a:ext cx="8437825" cy="805596"/>
          </a:xfrm>
        </p:spPr>
        <p:txBody>
          <a:bodyPr>
            <a:noAutofit/>
          </a:bodyPr>
          <a:lstStyle/>
          <a:p>
            <a:r>
              <a:rPr lang="en-US" smtClean="0"/>
              <a:t>Classical Indistinguishability</a:t>
            </a:r>
            <a:endParaRPr lang="en-US"/>
          </a:p>
        </p:txBody>
      </p:sp>
      <mc:AlternateContent xmlns:mc="http://schemas.openxmlformats.org/markup-compatibility/2006" xmlns:a14="http://schemas.microsoft.com/office/drawing/2010/main">
        <mc:Choice Requires="a14">
          <p:sp>
            <p:nvSpPr>
              <p:cNvPr id="30" name="TextBox 29"/>
              <p:cNvSpPr txBox="1"/>
              <p:nvPr/>
            </p:nvSpPr>
            <p:spPr>
              <a:xfrm>
                <a:off x="1633596" y="5124601"/>
                <a:ext cx="9034404" cy="613886"/>
              </a:xfrm>
              <a:prstGeom prst="rect">
                <a:avLst/>
              </a:prstGeom>
              <a:noFill/>
            </p:spPr>
            <p:txBody>
              <a:bodyPr wrap="square" rtlCol="0">
                <a:spAutoFit/>
              </a:bodyPr>
              <a:lstStyle/>
              <a:p>
                <a:r>
                  <a:rPr lang="en-US" sz="2400" b="1"/>
                  <a:t>Definition (IND):</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Pr</m:t>
                        </m:r>
                      </m:fName>
                      <m:e>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a:rPr lang="en-US" sz="2400" i="1">
                                <a:latin typeface="Cambria Math" charset="0"/>
                                <a:ea typeface="Cambria Math" charset="0"/>
                                <a:cs typeface="Cambria Math" charset="0"/>
                              </a:rPr>
                              <m:t>𝑃𝑟𝑖𝑣</m:t>
                            </m:r>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𝐾</m:t>
                                </m:r>
                              </m:e>
                              <m:sup>
                                <m:r>
                                  <a:rPr lang="en-US" sz="2400" i="1">
                                    <a:latin typeface="Cambria Math" charset="0"/>
                                    <a:ea typeface="Cambria Math" charset="0"/>
                                    <a:cs typeface="Cambria Math" charset="0"/>
                                  </a:rPr>
                                  <m:t>𝑒𝑎𝑣</m:t>
                                </m:r>
                              </m:sup>
                            </m:sSup>
                          </m:e>
                        </m:d>
                        <m:r>
                          <a:rPr lang="en-US" sz="2400" i="1">
                            <a:latin typeface="Cambria Math" charset="0"/>
                            <a:ea typeface="Cambria Math" charset="0"/>
                            <a:cs typeface="Cambria Math" charset="0"/>
                          </a:rPr>
                          <m:t>≤</m:t>
                        </m:r>
                        <m:f>
                          <m:fPr>
                            <m:ctrlPr>
                              <a:rPr lang="en-US" sz="2400" i="1">
                                <a:latin typeface="Cambria Math" charset="0"/>
                                <a:ea typeface="Cambria Math" charset="0"/>
                                <a:cs typeface="Cambria Math" charset="0"/>
                              </a:rPr>
                            </m:ctrlPr>
                          </m:fPr>
                          <m:num>
                            <m:r>
                              <a:rPr lang="en-US" sz="2400" i="1">
                                <a:latin typeface="Cambria Math" charset="0"/>
                                <a:ea typeface="Cambria Math" charset="0"/>
                                <a:cs typeface="Cambria Math" charset="0"/>
                              </a:rPr>
                              <m:t>1</m:t>
                            </m:r>
                          </m:num>
                          <m:den>
                            <m:r>
                              <a:rPr lang="en-US" sz="2400" i="1">
                                <a:latin typeface="Cambria Math" charset="0"/>
                                <a:ea typeface="Cambria Math" charset="0"/>
                                <a:cs typeface="Cambria Math" charset="0"/>
                              </a:rPr>
                              <m:t>2</m:t>
                            </m:r>
                          </m:den>
                        </m:f>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𝑛𝑒𝑔𝑙</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𝑛</m:t>
                        </m:r>
                        <m:r>
                          <a:rPr lang="en-US" sz="2400" i="1">
                            <a:latin typeface="Cambria Math" charset="0"/>
                            <a:ea typeface="Cambria Math" charset="0"/>
                            <a:cs typeface="Cambria Math" charset="0"/>
                          </a:rPr>
                          <m:t>)</m:t>
                        </m:r>
                      </m:e>
                    </m:func>
                  </m:oMath>
                </a14:m>
                <a:r>
                  <a:rPr lang="en-US" sz="240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109596" y="5124601"/>
                <a:ext cx="9034404" cy="613886"/>
              </a:xfrm>
              <a:prstGeom prst="rect">
                <a:avLst/>
              </a:prstGeom>
              <a:blipFill rotWithShape="0">
                <a:blip r:embed="rId3"/>
                <a:stretch>
                  <a:fillRect l="-1080" b="-11000"/>
                </a:stretch>
              </a:blipFill>
            </p:spPr>
            <p:txBody>
              <a:bodyPr/>
              <a:lstStyle/>
              <a:p>
                <a:r>
                  <a:rPr lang="en-US">
                    <a:noFill/>
                  </a:rPr>
                  <a:t> </a:t>
                </a:r>
              </a:p>
            </p:txBody>
          </p:sp>
        </mc:Fallback>
      </mc:AlternateContent>
      <p:grpSp>
        <p:nvGrpSpPr>
          <p:cNvPr id="4" name="Group 3"/>
          <p:cNvGrpSpPr/>
          <p:nvPr/>
        </p:nvGrpSpPr>
        <p:grpSpPr>
          <a:xfrm>
            <a:off x="5575650" y="1961184"/>
            <a:ext cx="1049160" cy="461666"/>
            <a:chOff x="4051650" y="1961184"/>
            <a:chExt cx="1049160" cy="461666"/>
          </a:xfrm>
        </p:grpSpPr>
        <p:cxnSp>
          <p:nvCxnSpPr>
            <p:cNvPr id="38" name="Straight Arrow Connector 37"/>
            <p:cNvCxnSpPr/>
            <p:nvPr/>
          </p:nvCxnSpPr>
          <p:spPr>
            <a:xfrm flipH="1">
              <a:off x="4051650" y="2422849"/>
              <a:ext cx="1049160" cy="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4368844" y="1961184"/>
                  <a:ext cx="4063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𝑚</m:t>
                        </m:r>
                      </m:oMath>
                    </m:oMathPara>
                  </a14:m>
                  <a:endParaRPr lang="en-US" sz="2400">
                    <a:cs typeface="Consola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368844" y="1961184"/>
                  <a:ext cx="406311" cy="461665"/>
                </a:xfrm>
                <a:prstGeom prst="rect">
                  <a:avLst/>
                </a:prstGeom>
                <a:blipFill rotWithShape="0">
                  <a:blip r:embed="rId4"/>
                  <a:stretch>
                    <a:fillRect r="-454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p:cNvSpPr txBox="1"/>
              <p:nvPr/>
            </p:nvSpPr>
            <p:spPr>
              <a:xfrm>
                <a:off x="3251172" y="2516510"/>
                <a:ext cx="14343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←{0,1}</m:t>
                      </m:r>
                    </m:oMath>
                  </m:oMathPara>
                </a14:m>
                <a:endParaRPr lang="en-US" sz="2400">
                  <a:cs typeface="Consola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27167" y="2516505"/>
                <a:ext cx="1434353" cy="461665"/>
              </a:xfrm>
              <a:prstGeom prst="rect">
                <a:avLst/>
              </a:prstGeom>
              <a:blipFill rotWithShape="0">
                <a:blip r:embed="rId7"/>
                <a:stretch>
                  <a:fillRect l="-424" r="-2966"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535895" y="2981123"/>
                <a:ext cx="4434596" cy="10515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𝑐</m:t>
                      </m:r>
                      <m:r>
                        <a:rPr lang="en-US" sz="2400" i="1">
                          <a:latin typeface="Cambria Math" charset="0"/>
                          <a:cs typeface="Arial" pitchFamily="34" charset="0"/>
                        </a:rPr>
                        <m:t>=</m:t>
                      </m:r>
                      <m:d>
                        <m:dPr>
                          <m:begChr m:val="{"/>
                          <m:endChr m:val=""/>
                          <m:ctrlPr>
                            <a:rPr lang="cs-CZ" sz="2400" i="1">
                              <a:latin typeface="Cambria Math" charset="0"/>
                              <a:cs typeface="Arial" pitchFamily="34" charset="0"/>
                            </a:rPr>
                          </m:ctrlPr>
                        </m:dPr>
                        <m:e>
                          <m:eqArr>
                            <m:eqArrPr>
                              <m:ctrlPr>
                                <a:rPr lang="cs-CZ" sz="2400" i="1">
                                  <a:latin typeface="Cambria Math" charset="0"/>
                                  <a:cs typeface="Arial" pitchFamily="34" charset="0"/>
                                </a:rPr>
                              </m:ctrlPr>
                            </m:eqArrPr>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sSup>
                                    <m:sSupPr>
                                      <m:ctrlPr>
                                        <a:rPr lang="en-US" sz="2400" i="1">
                                          <a:latin typeface="Cambria Math" charset="0"/>
                                          <a:cs typeface="Arial" pitchFamily="34" charset="0"/>
                                        </a:rPr>
                                      </m:ctrlPr>
                                    </m:sSupPr>
                                    <m:e>
                                      <m:r>
                                        <a:rPr lang="en-US" sz="2400" i="1">
                                          <a:latin typeface="Cambria Math" charset="0"/>
                                          <a:cs typeface="Arial" pitchFamily="34" charset="0"/>
                                        </a:rPr>
                                        <m:t>0</m:t>
                                      </m:r>
                                    </m:e>
                                    <m:sup>
                                      <m:d>
                                        <m:dPr>
                                          <m:begChr m:val="|"/>
                                          <m:endChr m:val="|"/>
                                          <m:ctrlPr>
                                            <a:rPr lang="en-US" sz="2400" i="1">
                                              <a:latin typeface="Cambria Math" charset="0"/>
                                              <a:cs typeface="Arial" pitchFamily="34" charset="0"/>
                                            </a:rPr>
                                          </m:ctrlPr>
                                        </m:dPr>
                                        <m:e>
                                          <m:r>
                                            <a:rPr lang="en-US" sz="2400" i="1">
                                              <a:latin typeface="Cambria Math" charset="0"/>
                                              <a:cs typeface="Arial" pitchFamily="34" charset="0"/>
                                            </a:rPr>
                                            <m:t>𝑚</m:t>
                                          </m:r>
                                        </m:e>
                                      </m:d>
                                    </m:sup>
                                  </m:sSup>
                                </m:e>
                              </m:d>
                              <m:r>
                                <m:rPr>
                                  <m:nor/>
                                </m:rPr>
                                <a:rPr lang="en-US" sz="2400">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=0</m:t>
                              </m:r>
                            </m:e>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r>
                                    <a:rPr lang="en-US" sz="2400" i="1">
                                      <a:latin typeface="Cambria Math" charset="0"/>
                                      <a:cs typeface="Arial" pitchFamily="34" charset="0"/>
                                    </a:rPr>
                                    <m:t>𝑚</m:t>
                                  </m:r>
                                </m:e>
                              </m:d>
                              <m:r>
                                <a:rPr lang="en-US" sz="2400" i="1">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=1    </m:t>
                              </m:r>
                            </m:e>
                          </m:eqArr>
                        </m:e>
                      </m:d>
                    </m:oMath>
                  </m:oMathPara>
                </a14:m>
                <a:endParaRPr lang="en-US" sz="2400">
                  <a:cs typeface="Consola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1895" y="2981123"/>
                <a:ext cx="4434596" cy="1051570"/>
              </a:xfrm>
              <a:prstGeom prst="rect">
                <a:avLst/>
              </a:prstGeom>
              <a:blipFill rotWithShape="0">
                <a:blip r:embed="rId8"/>
                <a:stretch>
                  <a:fillRect/>
                </a:stretch>
              </a:blipFill>
            </p:spPr>
            <p:txBody>
              <a:bodyPr/>
              <a:lstStyle/>
              <a:p>
                <a:r>
                  <a:rPr lang="en-US">
                    <a:noFill/>
                  </a:rPr>
                  <a:t> </a:t>
                </a:r>
              </a:p>
            </p:txBody>
          </p:sp>
        </mc:Fallback>
      </mc:AlternateContent>
      <p:grpSp>
        <p:nvGrpSpPr>
          <p:cNvPr id="6" name="Group 5"/>
          <p:cNvGrpSpPr/>
          <p:nvPr/>
        </p:nvGrpSpPr>
        <p:grpSpPr>
          <a:xfrm>
            <a:off x="5575649" y="4102004"/>
            <a:ext cx="1049160" cy="461665"/>
            <a:chOff x="4051650" y="4101997"/>
            <a:chExt cx="960168" cy="490554"/>
          </a:xfrm>
        </p:grpSpPr>
        <p:cxnSp>
          <p:nvCxnSpPr>
            <p:cNvPr id="49" name="Straight Arrow Connector 48"/>
            <p:cNvCxnSpPr/>
            <p:nvPr/>
          </p:nvCxnSpPr>
          <p:spPr>
            <a:xfrm flipH="1">
              <a:off x="4051650" y="4563662"/>
              <a:ext cx="960168" cy="2"/>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4368844" y="4101997"/>
                  <a:ext cx="406311" cy="490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m:t>
                        </m:r>
                      </m:oMath>
                    </m:oMathPara>
                  </a14:m>
                  <a:endParaRPr lang="en-US" sz="2400">
                    <a:cs typeface="Consola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68844" y="4101997"/>
                  <a:ext cx="406311" cy="461665"/>
                </a:xfrm>
                <a:prstGeom prst="rect">
                  <a:avLst/>
                </a:prstGeom>
                <a:blipFill rotWithShape="0">
                  <a:blip r:embed="rId9"/>
                  <a:stretch>
                    <a:fillRect l="-4110" r="-4110" b="-4225"/>
                  </a:stretch>
                </a:blipFill>
              </p:spPr>
              <p:txBody>
                <a:bodyPr/>
                <a:lstStyle/>
                <a:p>
                  <a:r>
                    <a:rPr lang="en-US">
                      <a:noFill/>
                    </a:rPr>
                    <a:t> </a:t>
                  </a:r>
                </a:p>
              </p:txBody>
            </p:sp>
          </mc:Fallback>
        </mc:AlternateContent>
      </p:grpSp>
      <p:grpSp>
        <p:nvGrpSpPr>
          <p:cNvPr id="5" name="Group 4"/>
          <p:cNvGrpSpPr/>
          <p:nvPr/>
        </p:nvGrpSpPr>
        <p:grpSpPr>
          <a:xfrm>
            <a:off x="5612438" y="3089761"/>
            <a:ext cx="1044770" cy="461665"/>
            <a:chOff x="4088438" y="3089756"/>
            <a:chExt cx="1044770" cy="461665"/>
          </a:xfrm>
        </p:grpSpPr>
        <p:cxnSp>
          <p:nvCxnSpPr>
            <p:cNvPr id="52" name="Straight Arrow Connector 51"/>
            <p:cNvCxnSpPr/>
            <p:nvPr/>
          </p:nvCxnSpPr>
          <p:spPr>
            <a:xfrm flipV="1">
              <a:off x="4088438" y="3540183"/>
              <a:ext cx="1044770" cy="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4368844" y="3089756"/>
                  <a:ext cx="4063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𝑐</m:t>
                        </m:r>
                      </m:oMath>
                    </m:oMathPara>
                  </a14:m>
                  <a:endParaRPr lang="en-US" sz="2400">
                    <a:cs typeface="Consola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368844" y="3089756"/>
                  <a:ext cx="406311" cy="461665"/>
                </a:xfrm>
                <a:prstGeom prst="rect">
                  <a:avLst/>
                </a:prstGeom>
                <a:blipFill rotWithShape="0">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p:cNvSpPr txBox="1"/>
              <p:nvPr/>
            </p:nvSpPr>
            <p:spPr>
              <a:xfrm>
                <a:off x="3023891" y="4295466"/>
                <a:ext cx="24494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ea typeface="Cambria Math" charset="0"/>
                          <a:cs typeface="Cambria Math" charset="0"/>
                        </a:rPr>
                        <m:t>𝒜</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iff</m:t>
                      </m:r>
                      <m:r>
                        <m:rPr>
                          <m:nor/>
                        </m:rPr>
                        <a:rPr lang="en-US" sz="2400">
                          <a:latin typeface="Cambria Math" charset="0"/>
                          <a:ea typeface="Cambria Math" charset="0"/>
                          <a:cs typeface="Cambria Math" charset="0"/>
                        </a:rPr>
                        <m:t> </m:t>
                      </m:r>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a:p>
            </p:txBody>
          </p:sp>
        </mc:Choice>
        <mc:Fallback xmlns="">
          <p:sp>
            <p:nvSpPr>
              <p:cNvPr id="11" name="TextBox 10"/>
              <p:cNvSpPr txBox="1">
                <a:spLocks noRot="1" noChangeAspect="1" noMove="1" noResize="1" noEditPoints="1" noAdjustHandles="1" noChangeArrowheads="1" noChangeShapeType="1" noTextEdit="1"/>
              </p:cNvSpPr>
              <p:nvPr/>
            </p:nvSpPr>
            <p:spPr>
              <a:xfrm>
                <a:off x="1499886" y="4295461"/>
                <a:ext cx="2449453" cy="461665"/>
              </a:xfrm>
              <a:prstGeom prst="rect">
                <a:avLst/>
              </a:prstGeom>
              <a:blipFill rotWithShape="0">
                <a:blip r:embed="rId11"/>
                <a:stretch>
                  <a:fillRect t="-105333" b="-1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7204338" y="729922"/>
                <a:ext cx="238122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𝑃𝑟𝑖𝑣</m:t>
                      </m:r>
                      <m:sSup>
                        <m:sSupPr>
                          <m:ctrlPr>
                            <a:rPr lang="en-US" sz="4000" i="1">
                              <a:latin typeface="Cambria Math" charset="0"/>
                              <a:ea typeface="Cambria Math" charset="0"/>
                              <a:cs typeface="Cambria Math" charset="0"/>
                            </a:rPr>
                          </m:ctrlPr>
                        </m:sSupPr>
                        <m:e>
                          <m:r>
                            <a:rPr lang="en-US" sz="4000" i="1">
                              <a:latin typeface="Cambria Math" charset="0"/>
                              <a:ea typeface="Cambria Math" charset="0"/>
                              <a:cs typeface="Cambria Math" charset="0"/>
                            </a:rPr>
                            <m:t>𝐾</m:t>
                          </m:r>
                        </m:e>
                        <m:sup>
                          <m:r>
                            <a:rPr lang="en-US" sz="4000" i="1">
                              <a:latin typeface="Cambria Math" charset="0"/>
                              <a:ea typeface="Cambria Math" charset="0"/>
                              <a:cs typeface="Cambria Math" charset="0"/>
                            </a:rPr>
                            <m:t>𝑒𝑎𝑣</m:t>
                          </m:r>
                        </m:sup>
                      </m:sSup>
                    </m:oMath>
                  </m:oMathPara>
                </a14:m>
                <a:endParaRPr lang="en-US" sz="4000"/>
              </a:p>
            </p:txBody>
          </p:sp>
        </mc:Choice>
        <mc:Fallback xmlns="">
          <p:sp>
            <p:nvSpPr>
              <p:cNvPr id="55" name="Rectangle 54"/>
              <p:cNvSpPr>
                <a:spLocks noRot="1" noChangeAspect="1" noMove="1" noResize="1" noEditPoints="1" noAdjustHandles="1" noChangeArrowheads="1" noChangeShapeType="1" noTextEdit="1"/>
              </p:cNvSpPr>
              <p:nvPr/>
            </p:nvSpPr>
            <p:spPr>
              <a:xfrm>
                <a:off x="5680338" y="729922"/>
                <a:ext cx="2381228" cy="707886"/>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633596" y="5719280"/>
                <a:ext cx="9034404" cy="461665"/>
              </a:xfrm>
              <a:prstGeom prst="rect">
                <a:avLst/>
              </a:prstGeom>
              <a:noFill/>
            </p:spPr>
            <p:txBody>
              <a:bodyPr wrap="square" rtlCol="0">
                <a:spAutoFit/>
              </a:bodyPr>
              <a:lstStyle/>
              <a:p>
                <a:r>
                  <a:rPr lang="en-US" sz="2400" b="1"/>
                  <a:t>Theorem:</a:t>
                </a:r>
                <a:r>
                  <a:rPr lang="en-US" sz="2400"/>
                  <a:t> SEM </a:t>
                </a:r>
                <a14:m>
                  <m:oMath xmlns:m="http://schemas.openxmlformats.org/officeDocument/2006/math">
                    <m:r>
                      <a:rPr lang="en-US" sz="2400" b="1" i="1">
                        <a:latin typeface="Cambria Math" charset="0"/>
                      </a:rPr>
                      <m:t>⇔ </m:t>
                    </m:r>
                  </m:oMath>
                </a14:m>
                <a:r>
                  <a:rPr lang="en-US" sz="2400"/>
                  <a:t>IND</a:t>
                </a:r>
              </a:p>
            </p:txBody>
          </p:sp>
        </mc:Choice>
        <mc:Fallback xmlns="">
          <p:sp>
            <p:nvSpPr>
              <p:cNvPr id="58" name="TextBox 57"/>
              <p:cNvSpPr txBox="1">
                <a:spLocks noRot="1" noChangeAspect="1" noMove="1" noResize="1" noEditPoints="1" noAdjustHandles="1" noChangeArrowheads="1" noChangeShapeType="1" noTextEdit="1"/>
              </p:cNvSpPr>
              <p:nvPr/>
            </p:nvSpPr>
            <p:spPr>
              <a:xfrm>
                <a:off x="109596" y="5719275"/>
                <a:ext cx="9034404" cy="461665"/>
              </a:xfrm>
              <a:prstGeom prst="rect">
                <a:avLst/>
              </a:prstGeom>
              <a:blipFill rotWithShape="0">
                <a:blip r:embed="rId13"/>
                <a:stretch>
                  <a:fillRect l="-1080" t="-102632" b="-130263"/>
                </a:stretch>
              </a:blipFill>
            </p:spPr>
            <p:txBody>
              <a:bodyPr/>
              <a:lstStyle/>
              <a:p>
                <a:r>
                  <a:rPr lang="en-US">
                    <a:noFill/>
                  </a:rPr>
                  <a:t> </a:t>
                </a:r>
              </a:p>
            </p:txBody>
          </p:sp>
        </mc:Fallback>
      </mc:AlternateContent>
      <p:grpSp>
        <p:nvGrpSpPr>
          <p:cNvPr id="3" name="Group 2"/>
          <p:cNvGrpSpPr/>
          <p:nvPr/>
        </p:nvGrpSpPr>
        <p:grpSpPr>
          <a:xfrm>
            <a:off x="2379509" y="1212040"/>
            <a:ext cx="6960263" cy="1597426"/>
            <a:chOff x="855504" y="1212040"/>
            <a:chExt cx="6960263" cy="1597426"/>
          </a:xfrm>
        </p:grpSpPr>
        <p:pic>
          <p:nvPicPr>
            <p:cNvPr id="22" name="Picture 21" descr="QueenOfHearts.png"/>
            <p:cNvPicPr>
              <a:picLocks noChangeAspect="1"/>
            </p:cNvPicPr>
            <p:nvPr/>
          </p:nvPicPr>
          <p:blipFill>
            <a:blip r:embed="rId14" cstate="print"/>
            <a:srcRect l="6597" r="7636"/>
            <a:stretch>
              <a:fillRect/>
            </a:stretch>
          </p:blipFill>
          <p:spPr>
            <a:xfrm>
              <a:off x="5822302" y="1508521"/>
              <a:ext cx="1280649" cy="1300945"/>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a:off x="7038759" y="2039451"/>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𝒜</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7038759" y="2039451"/>
                  <a:ext cx="777008" cy="707886"/>
                </a:xfrm>
                <a:prstGeom prst="rect">
                  <a:avLst/>
                </a:prstGeom>
                <a:blipFill rotWithShape="0">
                  <a:blip r:embed="rId15"/>
                  <a:stretch>
                    <a:fillRect/>
                  </a:stretch>
                </a:blipFill>
              </p:spPr>
              <p:txBody>
                <a:bodyPr/>
                <a:lstStyle/>
                <a:p>
                  <a:r>
                    <a:rPr lang="en-US">
                      <a:noFill/>
                    </a:rPr>
                    <a:t> </a:t>
                  </a:r>
                </a:p>
              </p:txBody>
            </p:sp>
          </mc:Fallback>
        </mc:AlternateContent>
        <p:pic>
          <p:nvPicPr>
            <p:cNvPr id="44" name="Picture 43" descr="AliceBlue.eps"/>
            <p:cNvPicPr>
              <a:picLocks noChangeAspect="1"/>
            </p:cNvPicPr>
            <p:nvPr/>
          </p:nvPicPr>
          <p:blipFill>
            <a:blip r:embed="rId16" cstate="print"/>
            <a:srcRect b="23529"/>
            <a:stretch>
              <a:fillRect/>
            </a:stretch>
          </p:blipFill>
          <p:spPr>
            <a:xfrm>
              <a:off x="2511117" y="1212040"/>
              <a:ext cx="1150423" cy="1296144"/>
            </a:xfrm>
            <a:prstGeom prst="rect">
              <a:avLst/>
            </a:prstGeom>
          </p:spPr>
        </p:pic>
        <p:sp>
          <p:nvSpPr>
            <p:cNvPr id="59" name="TextBox 58"/>
            <p:cNvSpPr txBox="1"/>
            <p:nvPr/>
          </p:nvSpPr>
          <p:spPr>
            <a:xfrm>
              <a:off x="855504" y="1627605"/>
              <a:ext cx="1885594" cy="523220"/>
            </a:xfrm>
            <a:prstGeom prst="rect">
              <a:avLst/>
            </a:prstGeom>
            <a:noFill/>
          </p:spPr>
          <p:txBody>
            <a:bodyPr wrap="square" rtlCol="0">
              <a:spAutoFit/>
            </a:bodyPr>
            <a:lstStyle/>
            <a:p>
              <a:r>
                <a:rPr lang="en-US" sz="2800">
                  <a:cs typeface="Arial" pitchFamily="34" charset="0"/>
                </a:rPr>
                <a:t>Challenger</a:t>
              </a:r>
            </a:p>
          </p:txBody>
        </p:sp>
      </p:grpSp>
      <p:sp>
        <p:nvSpPr>
          <p:cNvPr id="25" name="Rectangle 24"/>
          <p:cNvSpPr/>
          <p:nvPr/>
        </p:nvSpPr>
        <p:spPr>
          <a:xfrm>
            <a:off x="1847527" y="6426194"/>
            <a:ext cx="7162154" cy="369332"/>
          </a:xfrm>
          <a:prstGeom prst="rect">
            <a:avLst/>
          </a:prstGeom>
        </p:spPr>
        <p:txBody>
          <a:bodyPr wrap="square">
            <a:spAutoFit/>
          </a:bodyPr>
          <a:lstStyle/>
          <a:p>
            <a:r>
              <a:rPr lang="en-US" dirty="0">
                <a:solidFill>
                  <a:schemeClr val="bg1"/>
                </a:solidFill>
              </a:rPr>
              <a:t>[</a:t>
            </a:r>
            <a:r>
              <a:rPr lang="en-US" dirty="0" err="1">
                <a:solidFill>
                  <a:schemeClr val="bg1"/>
                </a:solidFill>
              </a:rPr>
              <a:t>Goldwasser</a:t>
            </a:r>
            <a:r>
              <a:rPr lang="en-US" dirty="0">
                <a:solidFill>
                  <a:schemeClr val="bg1"/>
                </a:solidFill>
              </a:rPr>
              <a:t> </a:t>
            </a:r>
            <a:r>
              <a:rPr lang="en-US" dirty="0" err="1">
                <a:solidFill>
                  <a:schemeClr val="bg1"/>
                </a:solidFill>
              </a:rPr>
              <a:t>Micali</a:t>
            </a:r>
            <a:r>
              <a:rPr lang="en-US" dirty="0">
                <a:solidFill>
                  <a:schemeClr val="bg1"/>
                </a:solidFill>
              </a:rPr>
              <a:t> 84] leading to Turing-Award </a:t>
            </a:r>
            <a:r>
              <a:rPr lang="en-US" smtClean="0">
                <a:solidFill>
                  <a:schemeClr val="bg1"/>
                </a:solidFill>
              </a:rPr>
              <a:t>(Nobel price </a:t>
            </a:r>
            <a:r>
              <a:rPr lang="en-US" dirty="0">
                <a:solidFill>
                  <a:schemeClr val="bg1"/>
                </a:solidFill>
              </a:rPr>
              <a:t>for CS)</a:t>
            </a:r>
          </a:p>
        </p:txBody>
      </p:sp>
    </p:spTree>
    <p:extLst>
      <p:ext uri="{BB962C8B-B14F-4D97-AF65-F5344CB8AC3E}">
        <p14:creationId xmlns:p14="http://schemas.microsoft.com/office/powerpoint/2010/main" val="209759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11"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Our Contributions</a:t>
            </a:r>
            <a:endParaRPr lang="en-US"/>
          </a:p>
        </p:txBody>
      </p:sp>
      <p:sp>
        <p:nvSpPr>
          <p:cNvPr id="8" name="Rectangle 7"/>
          <p:cNvSpPr>
            <a:spLocks noChangeArrowheads="1"/>
          </p:cNvSpPr>
          <p:nvPr/>
        </p:nvSpPr>
        <p:spPr bwMode="auto">
          <a:xfrm>
            <a:off x="2254342" y="1814950"/>
            <a:ext cx="7683316" cy="1080655"/>
          </a:xfrm>
          <a:prstGeom prst="rect">
            <a:avLst/>
          </a:prstGeom>
          <a:noFill/>
          <a:ln w="38100">
            <a:solidFill>
              <a:srgbClr val="FF0000"/>
            </a:solidFill>
            <a:miter lim="800000"/>
            <a:headEnd/>
            <a:tailEnd/>
          </a:ln>
          <a:effectLst/>
        </p:spPr>
        <p:txBody>
          <a:bodyPr wrap="none" anchor="ctr"/>
          <a:lstStyle/>
          <a:p>
            <a:endParaRPr lang="en-US"/>
          </a:p>
        </p:txBody>
      </p:sp>
      <p:sp>
        <p:nvSpPr>
          <p:cNvPr id="6" name="Content Placeholder 2"/>
          <p:cNvSpPr txBox="1">
            <a:spLocks/>
          </p:cNvSpPr>
          <p:nvPr/>
        </p:nvSpPr>
        <p:spPr>
          <a:xfrm>
            <a:off x="2504213" y="1913082"/>
            <a:ext cx="7543801" cy="32350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a:pPr>
            <a:r>
              <a:rPr lang="en-US"/>
              <a:t>Formal definition of Quantum Semantic Security</a:t>
            </a:r>
          </a:p>
          <a:p>
            <a:pPr marL="457200" indent="-457200">
              <a:buFont typeface="+mj-lt"/>
              <a:buAutoNum type="arabicPeriod"/>
            </a:pPr>
            <a:r>
              <a:rPr lang="en-US"/>
              <a:t>Equivalence to Quantum Indistinguishability</a:t>
            </a:r>
          </a:p>
          <a:p>
            <a:pPr marL="457200" indent="-457200">
              <a:buFont typeface="+mj-lt"/>
              <a:buAutoNum type="arabicPeriod"/>
            </a:pPr>
            <a:r>
              <a:rPr lang="en-US"/>
              <a:t>Extension to CPA and CCA1 scenarios</a:t>
            </a:r>
          </a:p>
          <a:p>
            <a:pPr marL="457200" indent="-457200">
              <a:buFont typeface="+mj-lt"/>
              <a:buAutoNum type="arabicPeriod"/>
            </a:pPr>
            <a:r>
              <a:rPr lang="en-US"/>
              <a:t>Construction of IND-CCA1 Quantum Secret-Key Encryption from One-Way Functions</a:t>
            </a:r>
          </a:p>
          <a:p>
            <a:pPr marL="457200" indent="-457200">
              <a:buFont typeface="+mj-lt"/>
              <a:buAutoNum type="arabicPeriod"/>
            </a:pPr>
            <a:r>
              <a:rPr lang="en-US"/>
              <a:t>Construction of Quantum Public-Key Encryption from One-Way Trapdoor Permutations</a:t>
            </a:r>
          </a:p>
        </p:txBody>
      </p:sp>
    </p:spTree>
    <p:extLst>
      <p:ext uri="{BB962C8B-B14F-4D97-AF65-F5344CB8AC3E}">
        <p14:creationId xmlns:p14="http://schemas.microsoft.com/office/powerpoint/2010/main" val="189731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092" y="32836"/>
            <a:ext cx="8437825" cy="805596"/>
          </a:xfrm>
        </p:spPr>
        <p:txBody>
          <a:bodyPr>
            <a:noAutofit/>
          </a:bodyPr>
          <a:lstStyle/>
          <a:p>
            <a:r>
              <a:rPr lang="en-US" smtClean="0"/>
              <a:t>Quantum Semantic Security</a:t>
            </a:r>
            <a:endParaRPr lang="en-US"/>
          </a:p>
        </p:txBody>
      </p:sp>
      <p:pic>
        <p:nvPicPr>
          <p:cNvPr id="18" name="Picture 17" descr="AliceBlue.eps"/>
          <p:cNvPicPr>
            <a:picLocks noChangeAspect="1"/>
          </p:cNvPicPr>
          <p:nvPr/>
        </p:nvPicPr>
        <p:blipFill>
          <a:blip r:embed="rId2" cstate="print"/>
          <a:stretch>
            <a:fillRect/>
          </a:stretch>
        </p:blipFill>
        <p:spPr>
          <a:xfrm flipH="1">
            <a:off x="2010141" y="942132"/>
            <a:ext cx="1059740" cy="108012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789759" y="2264847"/>
                <a:ext cx="59143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𝜑</m:t>
                          </m:r>
                        </m:e>
                        <m:sub>
                          <m:r>
                            <a:rPr lang="en-US" sz="2400" i="1">
                              <a:latin typeface="Cambria Math" charset="0"/>
                              <a:cs typeface="Consolas"/>
                            </a:rPr>
                            <m:t>𝑀</m:t>
                          </m:r>
                          <m:r>
                            <a:rPr lang="en-US" sz="2400" i="1">
                              <a:latin typeface="Cambria Math" charset="0"/>
                              <a:cs typeface="Consolas"/>
                            </a:rPr>
                            <m:t> </m:t>
                          </m:r>
                        </m:sub>
                      </m:sSub>
                    </m:oMath>
                  </m:oMathPara>
                </a14:m>
                <a:endParaRPr lang="en-US" sz="2400">
                  <a:cs typeface="Consola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265759" y="2264842"/>
                <a:ext cx="591438" cy="461665"/>
              </a:xfrm>
              <a:prstGeom prst="rect">
                <a:avLst/>
              </a:prstGeom>
              <a:blipFill rotWithShape="0">
                <a:blip r:embed="rId4"/>
                <a:stretch>
                  <a:fillRect l="-3093" t="-46667" r="-12371" b="-10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p:cNvSpPr/>
              <p:nvPr/>
            </p:nvSpPr>
            <p:spPr>
              <a:xfrm>
                <a:off x="1553015" y="2173195"/>
                <a:ext cx="710415" cy="1622610"/>
              </a:xfrm>
              <a:prstGeom prst="round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 </m:t>
                      </m:r>
                      <m:r>
                        <a:rPr lang="en-US" sz="4000" i="1">
                          <a:latin typeface="Cambria Math" charset="0"/>
                          <a:ea typeface="Cambria Math" charset="0"/>
                          <a:cs typeface="Cambria Math" charset="0"/>
                        </a:rPr>
                        <m:t>ℳ</m:t>
                      </m:r>
                    </m:oMath>
                  </m:oMathPara>
                </a14:m>
                <a:endParaRPr lang="en-US" sz="4000">
                  <a:ea typeface="Cambria Math" charset="0"/>
                  <a:cs typeface="Cambria Math"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29010" y="2173195"/>
                <a:ext cx="710415" cy="1622610"/>
              </a:xfrm>
              <a:prstGeom prst="roundRect">
                <a:avLst/>
              </a:prstGeom>
              <a:blipFill rotWithShape="0">
                <a:blip r:embed="rId5"/>
                <a:stretch>
                  <a:fillRect/>
                </a:stretch>
              </a:blipFill>
              <a:ln>
                <a:solidFill>
                  <a:schemeClr val="bg2">
                    <a:lumMod val="10000"/>
                  </a:schemeClr>
                </a:solidFill>
              </a:ln>
            </p:spPr>
            <p:txBody>
              <a:bodyPr/>
              <a:lstStyle/>
              <a:p>
                <a:r>
                  <a:rPr lang="en-US">
                    <a:noFill/>
                  </a:rPr>
                  <a:t> </a:t>
                </a:r>
              </a:p>
            </p:txBody>
          </p:sp>
        </mc:Fallback>
      </mc:AlternateContent>
      <p:cxnSp>
        <p:nvCxnSpPr>
          <p:cNvPr id="8" name="Straight Arrow Connector 7"/>
          <p:cNvCxnSpPr/>
          <p:nvPr/>
        </p:nvCxnSpPr>
        <p:spPr>
          <a:xfrm flipV="1">
            <a:off x="2270210" y="2542059"/>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381202" y="1060755"/>
            <a:ext cx="1755903" cy="1434920"/>
            <a:chOff x="1857197" y="1060755"/>
            <a:chExt cx="1755903" cy="1434920"/>
          </a:xfrm>
        </p:grpSpPr>
        <mc:AlternateContent xmlns:mc="http://schemas.openxmlformats.org/markup-compatibility/2006" xmlns:a14="http://schemas.microsoft.com/office/drawing/2010/main">
          <mc:Choice Requires="a14">
            <p:sp>
              <p:nvSpPr>
                <p:cNvPr id="36" name="Rounded Rectangle 35"/>
                <p:cNvSpPr/>
                <p:nvPr/>
              </p:nvSpPr>
              <p:spPr>
                <a:xfrm>
                  <a:off x="2694594" y="1060755"/>
                  <a:ext cx="918506" cy="838588"/>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a:latin typeface="Cambria Math" charset="0"/>
                            <a:ea typeface="Cambria Math" charset="0"/>
                            <a:cs typeface="Cambria Math" charset="0"/>
                          </a:rPr>
                          <m:t> </m:t>
                        </m:r>
                        <m:r>
                          <a:rPr lang="en-US" sz="2800" i="1">
                            <a:latin typeface="Cambria Math" charset="0"/>
                            <a:ea typeface="Cambria Math" charset="0"/>
                            <a:cs typeface="Cambria Math" charset="0"/>
                          </a:rPr>
                          <m:t>𝐸𝑛𝑐</m:t>
                        </m:r>
                      </m:oMath>
                    </m:oMathPara>
                  </a14:m>
                  <a:endParaRPr lang="en-US" sz="2800"/>
                </a:p>
              </p:txBody>
            </p:sp>
          </mc:Choice>
          <mc:Fallback xmlns="">
            <p:sp>
              <p:nvSpPr>
                <p:cNvPr id="36" name="Rounded Rectangle 35"/>
                <p:cNvSpPr>
                  <a:spLocks noRot="1" noChangeAspect="1" noMove="1" noResize="1" noEditPoints="1" noAdjustHandles="1" noChangeArrowheads="1" noChangeShapeType="1" noTextEdit="1"/>
                </p:cNvSpPr>
                <p:nvPr/>
              </p:nvSpPr>
              <p:spPr>
                <a:xfrm>
                  <a:off x="2694594" y="1060755"/>
                  <a:ext cx="918506" cy="838588"/>
                </a:xfrm>
                <a:prstGeom prst="roundRect">
                  <a:avLst/>
                </a:prstGeom>
                <a:blipFill rotWithShape="0">
                  <a:blip r:embed="rId6"/>
                  <a:stretch>
                    <a:fillRect/>
                  </a:stretch>
                </a:blipFill>
                <a:ln>
                  <a:solidFill>
                    <a:schemeClr val="accent5"/>
                  </a:solidFill>
                </a:ln>
              </p:spPr>
              <p:txBody>
                <a:bodyPr/>
                <a:lstStyle/>
                <a:p>
                  <a:r>
                    <a:rPr lang="en-US">
                      <a:noFill/>
                    </a:rPr>
                    <a:t> </a:t>
                  </a:r>
                </a:p>
              </p:txBody>
            </p:sp>
          </mc:Fallback>
        </mc:AlternateContent>
        <p:cxnSp>
          <p:nvCxnSpPr>
            <p:cNvPr id="12" name="Curved Connector 11"/>
            <p:cNvCxnSpPr>
              <a:stCxn id="31" idx="3"/>
              <a:endCxn id="36" idx="1"/>
            </p:cNvCxnSpPr>
            <p:nvPr/>
          </p:nvCxnSpPr>
          <p:spPr>
            <a:xfrm flipV="1">
              <a:off x="1857197" y="1480049"/>
              <a:ext cx="837397" cy="1015626"/>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9" name="TextBox 108"/>
              <p:cNvSpPr txBox="1"/>
              <p:nvPr/>
            </p:nvSpPr>
            <p:spPr>
              <a:xfrm>
                <a:off x="2782467" y="2747986"/>
                <a:ext cx="8354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𝜑</m:t>
                          </m:r>
                        </m:e>
                        <m:sub>
                          <m:r>
                            <a:rPr lang="en-US" sz="2400" i="1">
                              <a:latin typeface="Cambria Math" charset="0"/>
                              <a:cs typeface="Consolas"/>
                            </a:rPr>
                            <m:t>𝑎𝑢𝑥</m:t>
                          </m:r>
                        </m:sub>
                      </m:sSub>
                    </m:oMath>
                  </m:oMathPara>
                </a14:m>
                <a:endParaRPr lang="en-US" sz="2400">
                  <a:cs typeface="Consolas"/>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1258462" y="2747981"/>
                <a:ext cx="835455" cy="461665"/>
              </a:xfrm>
              <a:prstGeom prst="rect">
                <a:avLst/>
              </a:prstGeom>
              <a:blipFill rotWithShape="0">
                <a:blip r:embed="rId8"/>
                <a:stretch>
                  <a:fillRect b="-7895"/>
                </a:stretch>
              </a:blipFill>
            </p:spPr>
            <p:txBody>
              <a:bodyPr/>
              <a:lstStyle/>
              <a:p>
                <a:r>
                  <a:rPr lang="en-US">
                    <a:noFill/>
                  </a:rPr>
                  <a:t> </a:t>
                </a:r>
              </a:p>
            </p:txBody>
          </p:sp>
        </mc:Fallback>
      </mc:AlternateContent>
      <p:grpSp>
        <p:nvGrpSpPr>
          <p:cNvPr id="17" name="Group 16"/>
          <p:cNvGrpSpPr/>
          <p:nvPr/>
        </p:nvGrpSpPr>
        <p:grpSpPr>
          <a:xfrm>
            <a:off x="3617917" y="909034"/>
            <a:ext cx="3990504" cy="2069780"/>
            <a:chOff x="2093917" y="909034"/>
            <a:chExt cx="3990504" cy="2069780"/>
          </a:xfrm>
        </p:grpSpPr>
        <p:sp>
          <p:nvSpPr>
            <p:cNvPr id="163" name="Rounded Rectangle 162"/>
            <p:cNvSpPr/>
            <p:nvPr/>
          </p:nvSpPr>
          <p:spPr>
            <a:xfrm>
              <a:off x="4340107" y="909034"/>
              <a:ext cx="1639281" cy="1860349"/>
            </a:xfrm>
            <a:prstGeom prst="roundRect">
              <a:avLst/>
            </a:prstGeom>
            <a:solidFill>
              <a:srgbClr val="7030A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ea typeface="Cambria Math" charset="0"/>
                <a:cs typeface="Cambria Math" charset="0"/>
              </a:endParaRPr>
            </a:p>
          </p:txBody>
        </p:sp>
        <p:pic>
          <p:nvPicPr>
            <p:cNvPr id="22" name="Picture 21" descr="QueenOfHearts.png"/>
            <p:cNvPicPr>
              <a:picLocks noChangeAspect="1"/>
            </p:cNvPicPr>
            <p:nvPr/>
          </p:nvPicPr>
          <p:blipFill>
            <a:blip r:embed="rId9" cstate="print"/>
            <a:srcRect l="6597" r="7636"/>
            <a:stretch>
              <a:fillRect/>
            </a:stretch>
          </p:blipFill>
          <p:spPr>
            <a:xfrm>
              <a:off x="4518437" y="1172059"/>
              <a:ext cx="1112993" cy="1130632"/>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a:off x="4296303" y="2241653"/>
                  <a:ext cx="1788118" cy="461665"/>
                </a:xfrm>
                <a:prstGeom prst="rect">
                  <a:avLst/>
                </a:prstGeom>
              </p:spPr>
              <p:txBody>
                <a:bodyPr wrap="none">
                  <a:spAutoFit/>
                </a:bodyPr>
                <a:lstStyle/>
                <a:p>
                  <a:r>
                    <a:rPr lang="en-US" sz="2400">
                      <a:solidFill>
                        <a:schemeClr val="bg1"/>
                      </a:solidFill>
                      <a:ea typeface="Cambria Math" charset="0"/>
                      <a:cs typeface="Cambria Math" charset="0"/>
                    </a:rPr>
                    <a:t>Adversary </a:t>
                  </a:r>
                  <a14:m>
                    <m:oMath xmlns:m="http://schemas.openxmlformats.org/officeDocument/2006/math">
                      <m:r>
                        <a:rPr lang="en-US" sz="2400" i="1">
                          <a:solidFill>
                            <a:schemeClr val="bg1"/>
                          </a:solidFill>
                          <a:latin typeface="Cambria Math" charset="0"/>
                          <a:ea typeface="Cambria Math" charset="0"/>
                          <a:cs typeface="Cambria Math" charset="0"/>
                        </a:rPr>
                        <m:t>𝒜</m:t>
                      </m:r>
                    </m:oMath>
                  </a14:m>
                  <a:endParaRPr lang="en-US" sz="2400"/>
                </a:p>
              </p:txBody>
            </p:sp>
          </mc:Choice>
          <mc:Fallback xmlns="">
            <p:sp>
              <p:nvSpPr>
                <p:cNvPr id="37" name="Rectangle 36"/>
                <p:cNvSpPr>
                  <a:spLocks noRot="1" noChangeAspect="1" noMove="1" noResize="1" noEditPoints="1" noAdjustHandles="1" noChangeArrowheads="1" noChangeShapeType="1" noTextEdit="1"/>
                </p:cNvSpPr>
                <p:nvPr/>
              </p:nvSpPr>
              <p:spPr>
                <a:xfrm>
                  <a:off x="4296303" y="2241653"/>
                  <a:ext cx="1788118" cy="461665"/>
                </a:xfrm>
                <a:prstGeom prst="rect">
                  <a:avLst/>
                </a:prstGeom>
                <a:blipFill rotWithShape="0">
                  <a:blip r:embed="rId10"/>
                  <a:stretch>
                    <a:fillRect l="-5461" t="-10667" b="-30667"/>
                  </a:stretch>
                </a:blipFill>
              </p:spPr>
              <p:txBody>
                <a:bodyPr/>
                <a:lstStyle/>
                <a:p>
                  <a:r>
                    <a:rPr lang="en-US">
                      <a:noFill/>
                    </a:rPr>
                    <a:t> </a:t>
                  </a:r>
                </a:p>
              </p:txBody>
            </p:sp>
          </mc:Fallback>
        </mc:AlternateContent>
        <p:cxnSp>
          <p:nvCxnSpPr>
            <p:cNvPr id="38" name="Straight Arrow Connector 37"/>
            <p:cNvCxnSpPr>
              <a:stCxn id="36" idx="3"/>
            </p:cNvCxnSpPr>
            <p:nvPr/>
          </p:nvCxnSpPr>
          <p:spPr>
            <a:xfrm>
              <a:off x="3613100" y="1480049"/>
              <a:ext cx="713839" cy="645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109" idx="3"/>
              <a:endCxn id="163" idx="1"/>
            </p:cNvCxnSpPr>
            <p:nvPr/>
          </p:nvCxnSpPr>
          <p:spPr>
            <a:xfrm flipV="1">
              <a:off x="2093917" y="1839209"/>
              <a:ext cx="2246190" cy="1139605"/>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0" name="TextBox 119"/>
              <p:cNvSpPr txBox="1"/>
              <p:nvPr/>
            </p:nvSpPr>
            <p:spPr>
              <a:xfrm>
                <a:off x="2752573" y="3169653"/>
                <a:ext cx="835455" cy="491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𝜑</m:t>
                          </m:r>
                        </m:e>
                        <m:sub>
                          <m:r>
                            <a:rPr lang="en-US" sz="2400" i="1">
                              <a:latin typeface="Cambria Math" charset="0"/>
                              <a:cs typeface="Consolas"/>
                            </a:rPr>
                            <m:t>𝑡𝑔𝑡</m:t>
                          </m:r>
                        </m:sub>
                      </m:sSub>
                    </m:oMath>
                  </m:oMathPara>
                </a14:m>
                <a:endParaRPr lang="en-US" sz="2400">
                  <a:cs typeface="Consolas"/>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1228568" y="3169653"/>
                <a:ext cx="835455" cy="491738"/>
              </a:xfrm>
              <a:prstGeom prst="rect">
                <a:avLst/>
              </a:prstGeom>
              <a:blipFill rotWithShape="0">
                <a:blip r:embed="rId11"/>
                <a:stretch>
                  <a:fillRect b="-9877"/>
                </a:stretch>
              </a:blipFill>
            </p:spPr>
            <p:txBody>
              <a:bodyPr/>
              <a:lstStyle/>
              <a:p>
                <a:r>
                  <a:rPr lang="en-US">
                    <a:noFill/>
                  </a:rPr>
                  <a:t> </a:t>
                </a:r>
              </a:p>
            </p:txBody>
          </p:sp>
        </mc:Fallback>
      </mc:AlternateContent>
      <p:sp>
        <p:nvSpPr>
          <p:cNvPr id="161" name="TextBox 160"/>
          <p:cNvSpPr txBox="1"/>
          <p:nvPr/>
        </p:nvSpPr>
        <p:spPr>
          <a:xfrm>
            <a:off x="8652581" y="1843831"/>
            <a:ext cx="1830566" cy="523220"/>
          </a:xfrm>
          <a:prstGeom prst="rect">
            <a:avLst/>
          </a:prstGeom>
          <a:noFill/>
        </p:spPr>
        <p:txBody>
          <a:bodyPr wrap="none" rtlCol="0">
            <a:spAutoFit/>
          </a:bodyPr>
          <a:lstStyle/>
          <a:p>
            <a:r>
              <a:rPr lang="en-US" sz="2800"/>
              <a:t>REAL world</a:t>
            </a:r>
          </a:p>
        </p:txBody>
      </p:sp>
      <p:sp>
        <p:nvSpPr>
          <p:cNvPr id="162" name="TextBox 161"/>
          <p:cNvSpPr txBox="1"/>
          <p:nvPr/>
        </p:nvSpPr>
        <p:spPr>
          <a:xfrm>
            <a:off x="8652581" y="4839072"/>
            <a:ext cx="1945982" cy="523220"/>
          </a:xfrm>
          <a:prstGeom prst="rect">
            <a:avLst/>
          </a:prstGeom>
          <a:noFill/>
        </p:spPr>
        <p:txBody>
          <a:bodyPr wrap="none" rtlCol="0">
            <a:spAutoFit/>
          </a:bodyPr>
          <a:lstStyle/>
          <a:p>
            <a:r>
              <a:rPr lang="en-US" sz="2800"/>
              <a:t>IDEAL world</a:t>
            </a:r>
          </a:p>
        </p:txBody>
      </p:sp>
      <mc:AlternateContent xmlns:mc="http://schemas.openxmlformats.org/markup-compatibility/2006" xmlns:a14="http://schemas.microsoft.com/office/drawing/2010/main">
        <mc:Choice Requires="a14">
          <p:sp>
            <p:nvSpPr>
              <p:cNvPr id="30" name="TextBox 29"/>
              <p:cNvSpPr txBox="1"/>
              <p:nvPr/>
            </p:nvSpPr>
            <p:spPr>
              <a:xfrm>
                <a:off x="1526022" y="5484067"/>
                <a:ext cx="9034404" cy="830997"/>
              </a:xfrm>
              <a:prstGeom prst="rect">
                <a:avLst/>
              </a:prstGeom>
              <a:noFill/>
            </p:spPr>
            <p:txBody>
              <a:bodyPr wrap="square" rtlCol="0">
                <a:spAutoFit/>
              </a:bodyPr>
              <a:lstStyle/>
              <a:p>
                <a:r>
                  <a:rPr lang="en-US" sz="2400" b="1"/>
                  <a:t>Definition (QSEM):</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𝒮</m:t>
                    </m:r>
                    <m:r>
                      <a:rPr lang="en-US" sz="2400" i="1">
                        <a:latin typeface="Cambria Math" charset="0"/>
                        <a:ea typeface="Cambria Math" charset="0"/>
                        <a:cs typeface="Cambria Math" charset="0"/>
                      </a:rPr>
                      <m:t> ∀</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ℳ</m:t>
                        </m:r>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𝒟</m:t>
                        </m:r>
                      </m:e>
                    </m:d>
                    <m:r>
                      <a:rPr lang="en-US" sz="2400" i="1">
                        <a:latin typeface="Cambria Math" charset="0"/>
                        <a:ea typeface="Cambria Math" charset="0"/>
                        <a:cs typeface="Cambria Math" charset="0"/>
                      </a:rPr>
                      <m:t> :</m:t>
                    </m:r>
                  </m:oMath>
                </a14:m>
                <a:endParaRPr lang="en-US" sz="2400" i="1">
                  <a:latin typeface="Cambria Math" charset="0"/>
                  <a:ea typeface="Cambria Math" charset="0"/>
                  <a:cs typeface="Cambria Math" charset="0"/>
                </a:endParaRPr>
              </a:p>
              <a:p>
                <a:r>
                  <a:rPr lang="en-US" sz="2400">
                    <a:ea typeface="Cambria Math" charset="0"/>
                    <a:cs typeface="Cambria Math" charset="0"/>
                  </a:rPr>
                  <a:t>			</a:t>
                </a:r>
                <a14:m>
                  <m:oMath xmlns:m="http://schemas.openxmlformats.org/officeDocument/2006/math">
                    <m:r>
                      <m:rPr>
                        <m:sty m:val="p"/>
                      </m:rPr>
                      <a:rPr lang="en-US" sz="2400">
                        <a:latin typeface="Cambria Math" charset="0"/>
                        <a:ea typeface="Cambria Math" charset="0"/>
                        <a:cs typeface="Cambria Math" charset="0"/>
                      </a:rPr>
                      <m:t>Pr</m:t>
                    </m:r>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𝒟</m:t>
                        </m:r>
                        <m:d>
                          <m:dPr>
                            <m:ctrlPr>
                              <a:rPr lang="en-US" sz="2400" i="1">
                                <a:latin typeface="Cambria Math" charset="0"/>
                                <a:ea typeface="Cambria Math" charset="0"/>
                                <a:cs typeface="Cambria Math" charset="0"/>
                              </a:rPr>
                            </m:ctrlPr>
                          </m:dPr>
                          <m:e>
                            <m:r>
                              <m:rPr>
                                <m:nor/>
                              </m:rPr>
                              <a:rPr lang="en-US" sz="2400">
                                <a:latin typeface="Cambria Math" charset="0"/>
                                <a:ea typeface="Cambria Math" charset="0"/>
                                <a:cs typeface="Cambria Math" charset="0"/>
                              </a:rPr>
                              <m:t>REAL</m:t>
                            </m:r>
                          </m:e>
                        </m:d>
                        <m:r>
                          <a:rPr lang="en-US" sz="2400" i="1">
                            <a:latin typeface="Cambria Math" charset="0"/>
                            <a:ea typeface="Cambria Math" charset="0"/>
                            <a:cs typeface="Cambria Math" charset="0"/>
                          </a:rPr>
                          <m:t>=1</m:t>
                        </m:r>
                      </m:e>
                    </m:d>
                    <m:r>
                      <a:rPr lang="en-US" sz="2400" i="1">
                        <a:latin typeface="Cambria Math" charset="0"/>
                        <a:ea typeface="Cambria Math" charset="0"/>
                        <a:cs typeface="Cambria Math" charset="0"/>
                      </a:rPr>
                      <m:t>≈</m:t>
                    </m:r>
                    <m:r>
                      <m:rPr>
                        <m:sty m:val="p"/>
                      </m:rPr>
                      <a:rPr lang="en-US" sz="2400">
                        <a:latin typeface="Cambria Math" charset="0"/>
                        <a:ea typeface="Cambria Math" charset="0"/>
                        <a:cs typeface="Cambria Math" charset="0"/>
                      </a:rPr>
                      <m:t>Pr</m:t>
                    </m:r>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𝒟</m:t>
                        </m:r>
                        <m:d>
                          <m:dPr>
                            <m:ctrlPr>
                              <a:rPr lang="en-US" sz="2400" i="1">
                                <a:latin typeface="Cambria Math" charset="0"/>
                                <a:ea typeface="Cambria Math" charset="0"/>
                                <a:cs typeface="Cambria Math" charset="0"/>
                              </a:rPr>
                            </m:ctrlPr>
                          </m:dPr>
                          <m:e>
                            <m:r>
                              <m:rPr>
                                <m:nor/>
                              </m:rPr>
                              <a:rPr lang="en-US" sz="2400">
                                <a:latin typeface="Cambria Math" charset="0"/>
                                <a:ea typeface="Cambria Math" charset="0"/>
                                <a:cs typeface="Cambria Math" charset="0"/>
                              </a:rPr>
                              <m:t>IDEAL</m:t>
                            </m:r>
                          </m:e>
                        </m:d>
                        <m:r>
                          <a:rPr lang="en-US" sz="2400" i="1">
                            <a:latin typeface="Cambria Math" charset="0"/>
                            <a:ea typeface="Cambria Math" charset="0"/>
                            <a:cs typeface="Cambria Math" charset="0"/>
                          </a:rPr>
                          <m:t>=1</m:t>
                        </m:r>
                      </m:e>
                    </m:d>
                  </m:oMath>
                </a14:m>
                <a:endParaRPr lang="en-US" sz="2400"/>
              </a:p>
            </p:txBody>
          </p:sp>
        </mc:Choice>
        <mc:Fallback xmlns="">
          <p:sp>
            <p:nvSpPr>
              <p:cNvPr id="30" name="TextBox 29"/>
              <p:cNvSpPr txBox="1">
                <a:spLocks noRot="1" noChangeAspect="1" noMove="1" noResize="1" noEditPoints="1" noAdjustHandles="1" noChangeArrowheads="1" noChangeShapeType="1" noTextEdit="1"/>
              </p:cNvSpPr>
              <p:nvPr/>
            </p:nvSpPr>
            <p:spPr>
              <a:xfrm>
                <a:off x="2022" y="5484062"/>
                <a:ext cx="9034404" cy="830997"/>
              </a:xfrm>
              <a:prstGeom prst="rect">
                <a:avLst/>
              </a:prstGeom>
              <a:blipFill rotWithShape="0">
                <a:blip r:embed="rId14"/>
                <a:stretch>
                  <a:fillRect l="-1012" t="-58088" b="-28676"/>
                </a:stretch>
              </a:blipFill>
            </p:spPr>
            <p:txBody>
              <a:bodyPr/>
              <a:lstStyle/>
              <a:p>
                <a:r>
                  <a:rPr lang="en-US">
                    <a:noFill/>
                  </a:rPr>
                  <a:t> </a:t>
                </a:r>
              </a:p>
            </p:txBody>
          </p:sp>
        </mc:Fallback>
      </mc:AlternateContent>
      <p:cxnSp>
        <p:nvCxnSpPr>
          <p:cNvPr id="55" name="Straight Arrow Connector 54"/>
          <p:cNvCxnSpPr/>
          <p:nvPr/>
        </p:nvCxnSpPr>
        <p:spPr>
          <a:xfrm flipV="1">
            <a:off x="2263425" y="2991054"/>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257981" y="3450960"/>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582799" y="1839209"/>
            <a:ext cx="7167965" cy="2497314"/>
            <a:chOff x="2058794" y="1839209"/>
            <a:chExt cx="7167965" cy="2497314"/>
          </a:xfrm>
        </p:grpSpPr>
        <mc:AlternateContent xmlns:mc="http://schemas.openxmlformats.org/markup-compatibility/2006" xmlns:a14="http://schemas.microsoft.com/office/drawing/2010/main">
          <mc:Choice Requires="a14">
            <p:sp>
              <p:nvSpPr>
                <p:cNvPr id="71" name="Rectangle 70"/>
                <p:cNvSpPr/>
                <p:nvPr/>
              </p:nvSpPr>
              <p:spPr>
                <a:xfrm>
                  <a:off x="7109192" y="3874858"/>
                  <a:ext cx="2117567" cy="461665"/>
                </a:xfrm>
                <a:prstGeom prst="rect">
                  <a:avLst/>
                </a:prstGeom>
              </p:spPr>
              <p:txBody>
                <a:bodyPr wrap="none">
                  <a:spAutoFit/>
                </a:bodyPr>
                <a:lstStyle/>
                <a:p>
                  <a:r>
                    <a:rPr lang="en-US" sz="2400">
                      <a:ea typeface="Cambria Math" charset="0"/>
                      <a:cs typeface="Cambria Math" charset="0"/>
                    </a:rPr>
                    <a:t>Distinguisher </a:t>
                  </a:r>
                  <a14:m>
                    <m:oMath xmlns:m="http://schemas.openxmlformats.org/officeDocument/2006/math">
                      <m:r>
                        <a:rPr lang="en-US" sz="2400" i="1">
                          <a:latin typeface="Cambria Math" charset="0"/>
                          <a:ea typeface="Cambria Math" charset="0"/>
                          <a:cs typeface="Cambria Math" charset="0"/>
                        </a:rPr>
                        <m:t>𝒟</m:t>
                      </m:r>
                    </m:oMath>
                  </a14:m>
                  <a:endParaRPr lang="en-US" sz="2400"/>
                </a:p>
              </p:txBody>
            </p:sp>
          </mc:Choice>
          <mc:Fallback xmlns="">
            <p:sp>
              <p:nvSpPr>
                <p:cNvPr id="71" name="Rectangle 70"/>
                <p:cNvSpPr>
                  <a:spLocks noRot="1" noChangeAspect="1" noMove="1" noResize="1" noEditPoints="1" noAdjustHandles="1" noChangeArrowheads="1" noChangeShapeType="1" noTextEdit="1"/>
                </p:cNvSpPr>
                <p:nvPr/>
              </p:nvSpPr>
              <p:spPr>
                <a:xfrm>
                  <a:off x="7109192" y="3874858"/>
                  <a:ext cx="2117567" cy="461665"/>
                </a:xfrm>
                <a:prstGeom prst="rect">
                  <a:avLst/>
                </a:prstGeom>
                <a:blipFill rotWithShape="0">
                  <a:blip r:embed="rId15"/>
                  <a:stretch>
                    <a:fillRect l="-4310" t="-10667" b="-30667"/>
                  </a:stretch>
                </a:blipFill>
              </p:spPr>
              <p:txBody>
                <a:bodyPr/>
                <a:lstStyle/>
                <a:p>
                  <a:r>
                    <a:rPr lang="en-US">
                      <a:noFill/>
                    </a:rPr>
                    <a:t> </a:t>
                  </a:r>
                </a:p>
              </p:txBody>
            </p:sp>
          </mc:Fallback>
        </mc:AlternateContent>
        <p:cxnSp>
          <p:nvCxnSpPr>
            <p:cNvPr id="121" name="Straight Arrow Connector 120"/>
            <p:cNvCxnSpPr/>
            <p:nvPr/>
          </p:nvCxnSpPr>
          <p:spPr>
            <a:xfrm>
              <a:off x="2058794" y="3429047"/>
              <a:ext cx="5026895" cy="7598"/>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a:stCxn id="163" idx="3"/>
              <a:endCxn id="44" idx="1"/>
            </p:cNvCxnSpPr>
            <p:nvPr/>
          </p:nvCxnSpPr>
          <p:spPr>
            <a:xfrm>
              <a:off x="5979388" y="1839209"/>
              <a:ext cx="1106301" cy="1350574"/>
            </a:xfrm>
            <a:prstGeom prst="curved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85689" y="2504515"/>
              <a:ext cx="902856" cy="1370535"/>
            </a:xfrm>
            <a:prstGeom prst="rect">
              <a:avLst/>
            </a:prstGeom>
          </p:spPr>
        </p:pic>
        <mc:AlternateContent xmlns:mc="http://schemas.openxmlformats.org/markup-compatibility/2006" xmlns:a14="http://schemas.microsoft.com/office/drawing/2010/main">
          <mc:Choice Requires="a14">
            <p:sp>
              <p:nvSpPr>
                <p:cNvPr id="78" name="TextBox 77"/>
                <p:cNvSpPr txBox="1"/>
                <p:nvPr/>
              </p:nvSpPr>
              <p:spPr>
                <a:xfrm>
                  <a:off x="8357017" y="2866848"/>
                  <a:ext cx="7869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Consolas"/>
                          </a:rPr>
                          <m:t>0/1</m:t>
                        </m:r>
                      </m:oMath>
                    </m:oMathPara>
                  </a14:m>
                  <a:endParaRPr lang="en-US" sz="2400">
                    <a:cs typeface="Consolas"/>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8357017" y="2866848"/>
                  <a:ext cx="786983" cy="461665"/>
                </a:xfrm>
                <a:prstGeom prst="rect">
                  <a:avLst/>
                </a:prstGeom>
                <a:blipFill rotWithShape="0">
                  <a:blip r:embed="rId17"/>
                  <a:stretch>
                    <a:fillRect b="-15789"/>
                  </a:stretch>
                </a:blipFill>
              </p:spPr>
              <p:txBody>
                <a:bodyPr/>
                <a:lstStyle/>
                <a:p>
                  <a:r>
                    <a:rPr lang="en-US">
                      <a:noFill/>
                    </a:rPr>
                    <a:t> </a:t>
                  </a:r>
                </a:p>
              </p:txBody>
            </p:sp>
          </mc:Fallback>
        </mc:AlternateContent>
        <p:cxnSp>
          <p:nvCxnSpPr>
            <p:cNvPr id="79" name="Straight Arrow Connector 78"/>
            <p:cNvCxnSpPr/>
            <p:nvPr/>
          </p:nvCxnSpPr>
          <p:spPr>
            <a:xfrm flipV="1">
              <a:off x="7964906" y="3103229"/>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617917" y="2978814"/>
            <a:ext cx="4991772" cy="2524422"/>
            <a:chOff x="2093917" y="2978814"/>
            <a:chExt cx="4991772" cy="2524422"/>
          </a:xfrm>
        </p:grpSpPr>
        <p:grpSp>
          <p:nvGrpSpPr>
            <p:cNvPr id="171" name="Group 170"/>
            <p:cNvGrpSpPr/>
            <p:nvPr/>
          </p:nvGrpSpPr>
          <p:grpSpPr>
            <a:xfrm>
              <a:off x="4338015" y="3538960"/>
              <a:ext cx="1663499" cy="1964276"/>
              <a:chOff x="4823346" y="4093093"/>
              <a:chExt cx="1663499" cy="1964276"/>
            </a:xfrm>
          </p:grpSpPr>
          <p:sp>
            <p:nvSpPr>
              <p:cNvPr id="164" name="Rounded Rectangle 163"/>
              <p:cNvSpPr/>
              <p:nvPr/>
            </p:nvSpPr>
            <p:spPr>
              <a:xfrm>
                <a:off x="4823346" y="4093093"/>
                <a:ext cx="1639281" cy="1923572"/>
              </a:xfrm>
              <a:prstGeom prst="roundRect">
                <a:avLst/>
              </a:prstGeom>
              <a:solidFill>
                <a:schemeClr val="accent1">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ea typeface="Cambria Math" charset="0"/>
                  <a:cs typeface="Cambria Math" charset="0"/>
                </a:endParaRPr>
              </a:p>
            </p:txBody>
          </p:sp>
          <p:pic>
            <p:nvPicPr>
              <p:cNvPr id="126" name="Picture 1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8396" y="4155436"/>
                <a:ext cx="1524000" cy="1578864"/>
              </a:xfrm>
              <a:prstGeom prst="rect">
                <a:avLst/>
              </a:prstGeom>
            </p:spPr>
          </p:pic>
          <mc:AlternateContent xmlns:mc="http://schemas.openxmlformats.org/markup-compatibility/2006" xmlns:a14="http://schemas.microsoft.com/office/drawing/2010/main">
            <mc:Choice Requires="a14">
              <p:sp>
                <p:nvSpPr>
                  <p:cNvPr id="128" name="Rectangle 127"/>
                  <p:cNvSpPr/>
                  <p:nvPr/>
                </p:nvSpPr>
                <p:spPr>
                  <a:xfrm>
                    <a:off x="4841715" y="5595704"/>
                    <a:ext cx="1645130" cy="461665"/>
                  </a:xfrm>
                  <a:prstGeom prst="rect">
                    <a:avLst/>
                  </a:prstGeom>
                </p:spPr>
                <p:txBody>
                  <a:bodyPr wrap="none">
                    <a:spAutoFit/>
                  </a:bodyPr>
                  <a:lstStyle/>
                  <a:p>
                    <a:r>
                      <a:rPr lang="en-US" sz="2400">
                        <a:ea typeface="Cambria Math" charset="0"/>
                        <a:cs typeface="Cambria Math" charset="0"/>
                      </a:rPr>
                      <a:t>Simulator </a:t>
                    </a:r>
                    <a14:m>
                      <m:oMath xmlns:m="http://schemas.openxmlformats.org/officeDocument/2006/math">
                        <m:r>
                          <a:rPr lang="en-US" sz="2400" i="1">
                            <a:latin typeface="Cambria Math" charset="0"/>
                            <a:ea typeface="Cambria Math" charset="0"/>
                            <a:cs typeface="Cambria Math" charset="0"/>
                          </a:rPr>
                          <m:t>𝒮</m:t>
                        </m:r>
                      </m:oMath>
                    </a14:m>
                    <a:endParaRPr lang="en-US" sz="2400"/>
                  </a:p>
                </p:txBody>
              </p:sp>
            </mc:Choice>
            <mc:Fallback xmlns="">
              <p:sp>
                <p:nvSpPr>
                  <p:cNvPr id="128" name="Rectangle 127"/>
                  <p:cNvSpPr>
                    <a:spLocks noRot="1" noChangeAspect="1" noMove="1" noResize="1" noEditPoints="1" noAdjustHandles="1" noChangeArrowheads="1" noChangeShapeType="1" noTextEdit="1"/>
                  </p:cNvSpPr>
                  <p:nvPr/>
                </p:nvSpPr>
                <p:spPr>
                  <a:xfrm>
                    <a:off x="4841715" y="5595704"/>
                    <a:ext cx="1645130" cy="461665"/>
                  </a:xfrm>
                  <a:prstGeom prst="rect">
                    <a:avLst/>
                  </a:prstGeom>
                  <a:blipFill rotWithShape="0">
                    <a:blip r:embed="rId13"/>
                    <a:stretch>
                      <a:fillRect l="-5926" t="-10526" b="-28947"/>
                    </a:stretch>
                  </a:blipFill>
                </p:spPr>
                <p:txBody>
                  <a:bodyPr/>
                  <a:lstStyle/>
                  <a:p>
                    <a:r>
                      <a:rPr lang="en-US">
                        <a:noFill/>
                      </a:rPr>
                      <a:t> </a:t>
                    </a:r>
                  </a:p>
                </p:txBody>
              </p:sp>
            </mc:Fallback>
          </mc:AlternateContent>
        </p:grpSp>
        <p:cxnSp>
          <p:nvCxnSpPr>
            <p:cNvPr id="145" name="Curved Connector 144"/>
            <p:cNvCxnSpPr>
              <a:stCxn id="109" idx="3"/>
              <a:endCxn id="164" idx="1"/>
            </p:cNvCxnSpPr>
            <p:nvPr/>
          </p:nvCxnSpPr>
          <p:spPr>
            <a:xfrm>
              <a:off x="2093917" y="2978814"/>
              <a:ext cx="2244098" cy="1521932"/>
            </a:xfrm>
            <a:prstGeom prst="curvedConnector3">
              <a:avLst>
                <a:gd name="adj1" fmla="val 50000"/>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urved Connector 148"/>
            <p:cNvCxnSpPr>
              <a:stCxn id="164" idx="3"/>
              <a:endCxn id="44" idx="1"/>
            </p:cNvCxnSpPr>
            <p:nvPr/>
          </p:nvCxnSpPr>
          <p:spPr>
            <a:xfrm flipV="1">
              <a:off x="5977296" y="3189783"/>
              <a:ext cx="1108393" cy="1310963"/>
            </a:xfrm>
            <a:prstGeom prst="curvedConnector3">
              <a:avLst>
                <a:gd name="adj1" fmla="val 50000"/>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57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2680" y="1162564"/>
            <a:ext cx="7547485" cy="3716784"/>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7092" y="32836"/>
            <a:ext cx="8437825" cy="805596"/>
          </a:xfrm>
        </p:spPr>
        <p:txBody>
          <a:bodyPr>
            <a:noAutofit/>
          </a:bodyPr>
          <a:lstStyle/>
          <a:p>
            <a:r>
              <a:rPr lang="en-US" smtClean="0"/>
              <a:t>Quantum Indistinguishability</a:t>
            </a:r>
            <a:endParaRPr lang="en-US"/>
          </a:p>
        </p:txBody>
      </p:sp>
      <p:pic>
        <p:nvPicPr>
          <p:cNvPr id="22" name="Picture 21" descr="QueenOfHearts.png"/>
          <p:cNvPicPr>
            <a:picLocks noChangeAspect="1"/>
          </p:cNvPicPr>
          <p:nvPr/>
        </p:nvPicPr>
        <p:blipFill>
          <a:blip r:embed="rId2" cstate="print"/>
          <a:srcRect l="6597" r="7636"/>
          <a:stretch>
            <a:fillRect/>
          </a:stretch>
        </p:blipFill>
        <p:spPr>
          <a:xfrm>
            <a:off x="7346307" y="1508526"/>
            <a:ext cx="1280649" cy="1300945"/>
          </a:xfrm>
          <a:prstGeom prst="rect">
            <a:avLst/>
          </a:prstGeom>
        </p:spPr>
      </p:pic>
      <mc:AlternateContent xmlns:mc="http://schemas.openxmlformats.org/markup-compatibility/2006" xmlns:a14="http://schemas.microsoft.com/office/drawing/2010/main">
        <mc:Choice Requires="a14">
          <p:sp>
            <p:nvSpPr>
              <p:cNvPr id="30" name="TextBox 29"/>
              <p:cNvSpPr txBox="1"/>
              <p:nvPr/>
            </p:nvSpPr>
            <p:spPr>
              <a:xfrm>
                <a:off x="1633596" y="5124601"/>
                <a:ext cx="9034404" cy="613886"/>
              </a:xfrm>
              <a:prstGeom prst="rect">
                <a:avLst/>
              </a:prstGeom>
              <a:noFill/>
            </p:spPr>
            <p:txBody>
              <a:bodyPr wrap="square" rtlCol="0">
                <a:spAutoFit/>
              </a:bodyPr>
              <a:lstStyle/>
              <a:p>
                <a:r>
                  <a:rPr lang="en-US" sz="2400" b="1"/>
                  <a:t>Definition (QIND):</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Pr</m:t>
                        </m:r>
                      </m:fName>
                      <m:e>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a:rPr lang="en-US" sz="2400" i="1">
                                <a:latin typeface="Cambria Math" charset="0"/>
                                <a:ea typeface="Cambria Math" charset="0"/>
                                <a:cs typeface="Cambria Math" charset="0"/>
                              </a:rPr>
                              <m:t>𝑄𝑃𝑟𝑖𝑣</m:t>
                            </m:r>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𝐾</m:t>
                                </m:r>
                              </m:e>
                              <m:sup>
                                <m:r>
                                  <a:rPr lang="en-US" sz="2400" i="1">
                                    <a:latin typeface="Cambria Math" charset="0"/>
                                    <a:ea typeface="Cambria Math" charset="0"/>
                                    <a:cs typeface="Cambria Math" charset="0"/>
                                  </a:rPr>
                                  <m:t>𝑒𝑎𝑣</m:t>
                                </m:r>
                              </m:sup>
                            </m:sSup>
                          </m:e>
                        </m:d>
                        <m:r>
                          <a:rPr lang="en-US" sz="2400" i="1">
                            <a:latin typeface="Cambria Math" charset="0"/>
                            <a:ea typeface="Cambria Math" charset="0"/>
                            <a:cs typeface="Cambria Math" charset="0"/>
                          </a:rPr>
                          <m:t>≤</m:t>
                        </m:r>
                        <m:f>
                          <m:fPr>
                            <m:ctrlPr>
                              <a:rPr lang="en-US" sz="2400" i="1">
                                <a:latin typeface="Cambria Math" charset="0"/>
                                <a:ea typeface="Cambria Math" charset="0"/>
                                <a:cs typeface="Cambria Math" charset="0"/>
                              </a:rPr>
                            </m:ctrlPr>
                          </m:fPr>
                          <m:num>
                            <m:r>
                              <a:rPr lang="en-US" sz="2400" i="1">
                                <a:latin typeface="Cambria Math" charset="0"/>
                                <a:ea typeface="Cambria Math" charset="0"/>
                                <a:cs typeface="Cambria Math" charset="0"/>
                              </a:rPr>
                              <m:t>1</m:t>
                            </m:r>
                          </m:num>
                          <m:den>
                            <m:r>
                              <a:rPr lang="en-US" sz="2400" i="1">
                                <a:latin typeface="Cambria Math" charset="0"/>
                                <a:ea typeface="Cambria Math" charset="0"/>
                                <a:cs typeface="Cambria Math" charset="0"/>
                              </a:rPr>
                              <m:t>2</m:t>
                            </m:r>
                          </m:den>
                        </m:f>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𝑛𝑒𝑔𝑙</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𝑛</m:t>
                        </m:r>
                        <m:r>
                          <a:rPr lang="en-US" sz="2400" i="1">
                            <a:latin typeface="Cambria Math" charset="0"/>
                            <a:ea typeface="Cambria Math" charset="0"/>
                            <a:cs typeface="Cambria Math" charset="0"/>
                          </a:rPr>
                          <m:t>)</m:t>
                        </m:r>
                      </m:e>
                    </m:func>
                  </m:oMath>
                </a14:m>
                <a:r>
                  <a:rPr lang="en-US" sz="240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109596" y="5124601"/>
                <a:ext cx="9034404" cy="613886"/>
              </a:xfrm>
              <a:prstGeom prst="rect">
                <a:avLst/>
              </a:prstGeom>
              <a:blipFill rotWithShape="0">
                <a:blip r:embed="rId3"/>
                <a:stretch>
                  <a:fillRect l="-1080"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562759" y="2039451"/>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𝒜</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7038759" y="2039451"/>
                <a:ext cx="777008" cy="707886"/>
              </a:xfrm>
              <a:prstGeom prst="rect">
                <a:avLst/>
              </a:prstGeom>
              <a:blipFill rotWithShape="0">
                <a:blip r:embed="rId4"/>
                <a:stretch>
                  <a:fillRect/>
                </a:stretch>
              </a:blipFill>
            </p:spPr>
            <p:txBody>
              <a:bodyPr/>
              <a:lstStyle/>
              <a:p>
                <a:r>
                  <a:rPr lang="en-US">
                    <a:noFill/>
                  </a:rPr>
                  <a:t> </a:t>
                </a:r>
              </a:p>
            </p:txBody>
          </p:sp>
        </mc:Fallback>
      </mc:AlternateContent>
      <p:pic>
        <p:nvPicPr>
          <p:cNvPr id="44" name="Picture 43" descr="AliceBlue.eps"/>
          <p:cNvPicPr>
            <a:picLocks noChangeAspect="1"/>
          </p:cNvPicPr>
          <p:nvPr/>
        </p:nvPicPr>
        <p:blipFill>
          <a:blip r:embed="rId5" cstate="print"/>
          <a:srcRect b="23529"/>
          <a:stretch>
            <a:fillRect/>
          </a:stretch>
        </p:blipFill>
        <p:spPr>
          <a:xfrm>
            <a:off x="4035122" y="1212040"/>
            <a:ext cx="1150423" cy="1296144"/>
          </a:xfrm>
          <a:prstGeom prst="rect">
            <a:avLst/>
          </a:prstGeom>
        </p:spPr>
      </p:pic>
      <p:grpSp>
        <p:nvGrpSpPr>
          <p:cNvPr id="3" name="Group 2"/>
          <p:cNvGrpSpPr/>
          <p:nvPr/>
        </p:nvGrpSpPr>
        <p:grpSpPr>
          <a:xfrm>
            <a:off x="5575650" y="1946762"/>
            <a:ext cx="1057836" cy="476088"/>
            <a:chOff x="4051650" y="1946762"/>
            <a:chExt cx="1057836" cy="476088"/>
          </a:xfrm>
        </p:grpSpPr>
        <p:cxnSp>
          <p:nvCxnSpPr>
            <p:cNvPr id="38" name="Straight Arrow Connector 37"/>
            <p:cNvCxnSpPr/>
            <p:nvPr/>
          </p:nvCxnSpPr>
          <p:spPr>
            <a:xfrm flipH="1">
              <a:off x="4051650" y="2422849"/>
              <a:ext cx="1057836" cy="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4312417" y="1946762"/>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𝜌</m:t>
                            </m:r>
                          </m:e>
                          <m:sub>
                            <m:r>
                              <a:rPr lang="en-US" sz="2400" i="1">
                                <a:latin typeface="Cambria Math" charset="0"/>
                                <a:cs typeface="Consolas"/>
                              </a:rPr>
                              <m:t>𝑀</m:t>
                            </m:r>
                          </m:sub>
                        </m:sSub>
                      </m:oMath>
                    </m:oMathPara>
                  </a14:m>
                  <a:endParaRPr lang="en-US" sz="2400">
                    <a:cs typeface="Consola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312417" y="1946762"/>
                  <a:ext cx="597603" cy="461665"/>
                </a:xfrm>
                <a:prstGeom prst="rect">
                  <a:avLst/>
                </a:prstGeom>
                <a:blipFill rotWithShape="0">
                  <a:blip r:embed="rId6"/>
                  <a:stretch>
                    <a:fillRect b="-78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p:cNvSpPr txBox="1"/>
              <p:nvPr/>
            </p:nvSpPr>
            <p:spPr>
              <a:xfrm>
                <a:off x="3251172" y="2516510"/>
                <a:ext cx="14343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←{0,1}</m:t>
                      </m:r>
                    </m:oMath>
                  </m:oMathPara>
                </a14:m>
                <a:endParaRPr lang="en-US" sz="2400">
                  <a:cs typeface="Consola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27167" y="2516505"/>
                <a:ext cx="1434353" cy="461665"/>
              </a:xfrm>
              <a:prstGeom prst="rect">
                <a:avLst/>
              </a:prstGeom>
              <a:blipFill rotWithShape="0">
                <a:blip r:embed="rId7"/>
                <a:stretch>
                  <a:fillRect l="-424" r="-2966"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535895" y="2981123"/>
                <a:ext cx="4434596" cy="9161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r>
                        <a:rPr lang="en-US" sz="2400" i="1">
                          <a:latin typeface="Cambria Math" charset="0"/>
                          <a:cs typeface="Arial" pitchFamily="34" charset="0"/>
                        </a:rPr>
                        <m:t>=</m:t>
                      </m:r>
                      <m:d>
                        <m:dPr>
                          <m:begChr m:val="{"/>
                          <m:endChr m:val=""/>
                          <m:ctrlPr>
                            <a:rPr lang="cs-CZ" sz="2400" i="1">
                              <a:latin typeface="Cambria Math" charset="0"/>
                              <a:cs typeface="Arial" pitchFamily="34" charset="0"/>
                            </a:rPr>
                          </m:ctrlPr>
                        </m:dPr>
                        <m:e>
                          <m:eqArr>
                            <m:eqArrPr>
                              <m:ctrlPr>
                                <a:rPr lang="cs-CZ" sz="2400" i="1">
                                  <a:latin typeface="Cambria Math" charset="0"/>
                                  <a:cs typeface="Arial" pitchFamily="34" charset="0"/>
                                </a:rPr>
                              </m:ctrlPr>
                            </m:eqArrPr>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r>
                                    <a:rPr lang="en-US" sz="2400" i="1">
                                      <a:latin typeface="Cambria Math" charset="0"/>
                                      <a:cs typeface="Arial" pitchFamily="34" charset="0"/>
                                    </a:rPr>
                                    <m:t>|0〉</m:t>
                                  </m:r>
                                </m:e>
                              </m:d>
                              <m:r>
                                <m:rPr>
                                  <m:nor/>
                                </m:rPr>
                                <a:rPr lang="en-US" sz="2400">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=0</m:t>
                              </m:r>
                            </m:e>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𝑀</m:t>
                                      </m:r>
                                    </m:sub>
                                  </m:sSub>
                                </m:e>
                              </m:d>
                              <m:r>
                                <a:rPr lang="en-US" sz="2400" i="1">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=1</m:t>
                              </m:r>
                            </m:e>
                          </m:eqArr>
                        </m:e>
                      </m:d>
                    </m:oMath>
                  </m:oMathPara>
                </a14:m>
                <a:endParaRPr lang="en-US" sz="2400">
                  <a:cs typeface="Consola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1895" y="2981123"/>
                <a:ext cx="4434596" cy="916148"/>
              </a:xfrm>
              <a:prstGeom prst="rect">
                <a:avLst/>
              </a:prstGeom>
              <a:blipFill rotWithShape="0">
                <a:blip r:embed="rId8"/>
                <a:stretch>
                  <a:fillRect/>
                </a:stretch>
              </a:blipFill>
            </p:spPr>
            <p:txBody>
              <a:bodyPr/>
              <a:lstStyle/>
              <a:p>
                <a:r>
                  <a:rPr lang="en-US">
                    <a:noFill/>
                  </a:rPr>
                  <a:t> </a:t>
                </a:r>
              </a:p>
            </p:txBody>
          </p:sp>
        </mc:Fallback>
      </mc:AlternateContent>
      <p:grpSp>
        <p:nvGrpSpPr>
          <p:cNvPr id="4" name="Group 3"/>
          <p:cNvGrpSpPr/>
          <p:nvPr/>
        </p:nvGrpSpPr>
        <p:grpSpPr>
          <a:xfrm>
            <a:off x="5575650" y="3103024"/>
            <a:ext cx="1057836" cy="461665"/>
            <a:chOff x="4051650" y="3103019"/>
            <a:chExt cx="1057836" cy="461665"/>
          </a:xfrm>
        </p:grpSpPr>
        <p:cxnSp>
          <p:nvCxnSpPr>
            <p:cNvPr id="52" name="Straight Arrow Connector 51"/>
            <p:cNvCxnSpPr/>
            <p:nvPr/>
          </p:nvCxnSpPr>
          <p:spPr>
            <a:xfrm>
              <a:off x="4051650" y="3551421"/>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4332940" y="3103019"/>
                  <a:ext cx="4952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oMath>
                    </m:oMathPara>
                  </a14:m>
                  <a:endParaRPr lang="en-US" sz="2400">
                    <a:cs typeface="Consola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332940" y="3103019"/>
                  <a:ext cx="495255" cy="461665"/>
                </a:xfrm>
                <a:prstGeom prst="rect">
                  <a:avLst/>
                </a:prstGeom>
                <a:blipFill rotWithShape="0">
                  <a:blip r:embed="rId9"/>
                  <a:stretch>
                    <a:fillRect l="-3704" b="-78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p:cNvSpPr txBox="1"/>
              <p:nvPr/>
            </p:nvSpPr>
            <p:spPr>
              <a:xfrm>
                <a:off x="3023891" y="4281611"/>
                <a:ext cx="24494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ea typeface="Cambria Math" charset="0"/>
                          <a:cs typeface="Cambria Math" charset="0"/>
                        </a:rPr>
                        <m:t>𝒜</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iff</m:t>
                      </m:r>
                      <m:r>
                        <m:rPr>
                          <m:nor/>
                        </m:rPr>
                        <a:rPr lang="en-US" sz="2400">
                          <a:latin typeface="Cambria Math" charset="0"/>
                          <a:ea typeface="Cambria Math" charset="0"/>
                          <a:cs typeface="Cambria Math" charset="0"/>
                        </a:rPr>
                        <m:t> </m:t>
                      </m:r>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a:p>
            </p:txBody>
          </p:sp>
        </mc:Choice>
        <mc:Fallback xmlns="">
          <p:sp>
            <p:nvSpPr>
              <p:cNvPr id="11" name="TextBox 10"/>
              <p:cNvSpPr txBox="1">
                <a:spLocks noRot="1" noChangeAspect="1" noMove="1" noResize="1" noEditPoints="1" noAdjustHandles="1" noChangeArrowheads="1" noChangeShapeType="1" noTextEdit="1"/>
              </p:cNvSpPr>
              <p:nvPr/>
            </p:nvSpPr>
            <p:spPr>
              <a:xfrm>
                <a:off x="1499886" y="4281606"/>
                <a:ext cx="2449453" cy="461665"/>
              </a:xfrm>
              <a:prstGeom prst="rect">
                <a:avLst/>
              </a:prstGeom>
              <a:blipFill rotWithShape="0">
                <a:blip r:embed="rId10"/>
                <a:stretch>
                  <a:fillRect t="-102632" b="-1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7204338" y="729922"/>
                <a:ext cx="272747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𝑄𝑃𝑟𝑖𝑣</m:t>
                      </m:r>
                      <m:sSup>
                        <m:sSupPr>
                          <m:ctrlPr>
                            <a:rPr lang="en-US" sz="4000" i="1">
                              <a:latin typeface="Cambria Math" charset="0"/>
                              <a:ea typeface="Cambria Math" charset="0"/>
                              <a:cs typeface="Cambria Math" charset="0"/>
                            </a:rPr>
                          </m:ctrlPr>
                        </m:sSupPr>
                        <m:e>
                          <m:r>
                            <a:rPr lang="en-US" sz="4000" i="1">
                              <a:latin typeface="Cambria Math" charset="0"/>
                              <a:ea typeface="Cambria Math" charset="0"/>
                              <a:cs typeface="Cambria Math" charset="0"/>
                            </a:rPr>
                            <m:t>𝐾</m:t>
                          </m:r>
                        </m:e>
                        <m:sup>
                          <m:r>
                            <a:rPr lang="en-US" sz="4000" i="1">
                              <a:latin typeface="Cambria Math" charset="0"/>
                              <a:ea typeface="Cambria Math" charset="0"/>
                              <a:cs typeface="Cambria Math" charset="0"/>
                            </a:rPr>
                            <m:t>𝑒𝑎𝑣</m:t>
                          </m:r>
                        </m:sup>
                      </m:sSup>
                    </m:oMath>
                  </m:oMathPara>
                </a14:m>
                <a:endParaRPr lang="en-US" sz="4000"/>
              </a:p>
            </p:txBody>
          </p:sp>
        </mc:Choice>
        <mc:Fallback xmlns="">
          <p:sp>
            <p:nvSpPr>
              <p:cNvPr id="55" name="Rectangle 54"/>
              <p:cNvSpPr>
                <a:spLocks noRot="1" noChangeAspect="1" noMove="1" noResize="1" noEditPoints="1" noAdjustHandles="1" noChangeArrowheads="1" noChangeShapeType="1" noTextEdit="1"/>
              </p:cNvSpPr>
              <p:nvPr/>
            </p:nvSpPr>
            <p:spPr>
              <a:xfrm>
                <a:off x="5680338" y="729922"/>
                <a:ext cx="2727478" cy="707886"/>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633596" y="5719280"/>
                <a:ext cx="9034404" cy="461665"/>
              </a:xfrm>
              <a:prstGeom prst="rect">
                <a:avLst/>
              </a:prstGeom>
              <a:noFill/>
            </p:spPr>
            <p:txBody>
              <a:bodyPr wrap="square" rtlCol="0">
                <a:spAutoFit/>
              </a:bodyPr>
              <a:lstStyle/>
              <a:p>
                <a:r>
                  <a:rPr lang="en-US" sz="2400" b="1"/>
                  <a:t>Theorem:</a:t>
                </a:r>
                <a:r>
                  <a:rPr lang="en-US" sz="2400"/>
                  <a:t> QSEM </a:t>
                </a:r>
                <a14:m>
                  <m:oMath xmlns:m="http://schemas.openxmlformats.org/officeDocument/2006/math">
                    <m:r>
                      <a:rPr lang="en-US" sz="2400" b="1" i="1">
                        <a:latin typeface="Cambria Math" charset="0"/>
                      </a:rPr>
                      <m:t>⇔</m:t>
                    </m:r>
                  </m:oMath>
                </a14:m>
                <a:r>
                  <a:rPr lang="en-US" sz="2400"/>
                  <a:t> QIND</a:t>
                </a:r>
              </a:p>
            </p:txBody>
          </p:sp>
        </mc:Choice>
        <mc:Fallback xmlns="">
          <p:sp>
            <p:nvSpPr>
              <p:cNvPr id="58" name="TextBox 57"/>
              <p:cNvSpPr txBox="1">
                <a:spLocks noRot="1" noChangeAspect="1" noMove="1" noResize="1" noEditPoints="1" noAdjustHandles="1" noChangeArrowheads="1" noChangeShapeType="1" noTextEdit="1"/>
              </p:cNvSpPr>
              <p:nvPr/>
            </p:nvSpPr>
            <p:spPr>
              <a:xfrm>
                <a:off x="109596" y="5719275"/>
                <a:ext cx="9034404" cy="461665"/>
              </a:xfrm>
              <a:prstGeom prst="rect">
                <a:avLst/>
              </a:prstGeom>
              <a:blipFill rotWithShape="0">
                <a:blip r:embed="rId13"/>
                <a:stretch>
                  <a:fillRect l="-1080" t="-10526" b="-28947"/>
                </a:stretch>
              </a:blipFill>
            </p:spPr>
            <p:txBody>
              <a:bodyPr/>
              <a:lstStyle/>
              <a:p>
                <a:r>
                  <a:rPr lang="en-US">
                    <a:noFill/>
                  </a:rPr>
                  <a:t> </a:t>
                </a:r>
              </a:p>
            </p:txBody>
          </p:sp>
        </mc:Fallback>
      </mc:AlternateContent>
      <p:sp>
        <p:nvSpPr>
          <p:cNvPr id="59" name="TextBox 58"/>
          <p:cNvSpPr txBox="1"/>
          <p:nvPr/>
        </p:nvSpPr>
        <p:spPr>
          <a:xfrm>
            <a:off x="2379504" y="1627605"/>
            <a:ext cx="1885594" cy="523220"/>
          </a:xfrm>
          <a:prstGeom prst="rect">
            <a:avLst/>
          </a:prstGeom>
          <a:noFill/>
        </p:spPr>
        <p:txBody>
          <a:bodyPr wrap="square" rtlCol="0">
            <a:spAutoFit/>
          </a:bodyPr>
          <a:lstStyle/>
          <a:p>
            <a:r>
              <a:rPr lang="en-US" sz="2800">
                <a:cs typeface="Arial" pitchFamily="34" charset="0"/>
              </a:rPr>
              <a:t>Challenger</a:t>
            </a:r>
          </a:p>
        </p:txBody>
      </p:sp>
      <p:sp>
        <p:nvSpPr>
          <p:cNvPr id="23" name="Rectangle 22"/>
          <p:cNvSpPr/>
          <p:nvPr/>
        </p:nvSpPr>
        <p:spPr>
          <a:xfrm>
            <a:off x="1847527" y="6426194"/>
            <a:ext cx="6346214" cy="369332"/>
          </a:xfrm>
          <a:prstGeom prst="rect">
            <a:avLst/>
          </a:prstGeom>
        </p:spPr>
        <p:txBody>
          <a:bodyPr wrap="square">
            <a:spAutoFit/>
          </a:bodyPr>
          <a:lstStyle/>
          <a:p>
            <a:r>
              <a:rPr lang="en-US">
                <a:solidFill>
                  <a:schemeClr val="bg1"/>
                </a:solidFill>
              </a:rPr>
              <a:t>QIND: [Broadbent Jeffery 15, </a:t>
            </a:r>
            <a:r>
              <a:rPr lang="en-US" err="1">
                <a:solidFill>
                  <a:schemeClr val="bg1"/>
                </a:solidFill>
              </a:rPr>
              <a:t>Gagliardoni</a:t>
            </a:r>
            <a:r>
              <a:rPr lang="en-US">
                <a:solidFill>
                  <a:schemeClr val="bg1"/>
                </a:solidFill>
              </a:rPr>
              <a:t> </a:t>
            </a:r>
            <a:r>
              <a:rPr lang="en-US" err="1">
                <a:solidFill>
                  <a:schemeClr val="bg1"/>
                </a:solidFill>
              </a:rPr>
              <a:t>Huelsing</a:t>
            </a:r>
            <a:r>
              <a:rPr lang="en-US">
                <a:solidFill>
                  <a:schemeClr val="bg1"/>
                </a:solidFill>
              </a:rPr>
              <a:t> </a:t>
            </a:r>
            <a:r>
              <a:rPr lang="en-US" err="1">
                <a:solidFill>
                  <a:schemeClr val="bg1"/>
                </a:solidFill>
              </a:rPr>
              <a:t>Schaffner</a:t>
            </a:r>
            <a:r>
              <a:rPr lang="en-US">
                <a:solidFill>
                  <a:schemeClr val="bg1"/>
                </a:solidFill>
              </a:rPr>
              <a:t> 16]</a:t>
            </a:r>
          </a:p>
        </p:txBody>
      </p:sp>
      <p:grpSp>
        <p:nvGrpSpPr>
          <p:cNvPr id="5" name="Group 4"/>
          <p:cNvGrpSpPr/>
          <p:nvPr/>
        </p:nvGrpSpPr>
        <p:grpSpPr>
          <a:xfrm>
            <a:off x="5575650" y="4102002"/>
            <a:ext cx="1057836" cy="461665"/>
            <a:chOff x="4051650" y="4101997"/>
            <a:chExt cx="1057836" cy="461665"/>
          </a:xfrm>
        </p:grpSpPr>
        <mc:AlternateContent xmlns:mc="http://schemas.openxmlformats.org/markup-compatibility/2006" xmlns:a14="http://schemas.microsoft.com/office/drawing/2010/main">
          <mc:Choice Requires="a14">
            <p:sp>
              <p:nvSpPr>
                <p:cNvPr id="50" name="TextBox 49"/>
                <p:cNvSpPr txBox="1"/>
                <p:nvPr/>
              </p:nvSpPr>
              <p:spPr>
                <a:xfrm>
                  <a:off x="4368844" y="4101997"/>
                  <a:ext cx="4063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m:t>
                        </m:r>
                      </m:oMath>
                    </m:oMathPara>
                  </a14:m>
                  <a:endParaRPr lang="en-US" sz="2400">
                    <a:cs typeface="Consola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68844" y="4101997"/>
                  <a:ext cx="406311" cy="461665"/>
                </a:xfrm>
                <a:prstGeom prst="rect">
                  <a:avLst/>
                </a:prstGeom>
                <a:blipFill rotWithShape="0">
                  <a:blip r:embed="rId14"/>
                  <a:stretch>
                    <a:fillRect l="-7576" r="-12121"/>
                  </a:stretch>
                </a:blipFill>
              </p:spPr>
              <p:txBody>
                <a:bodyPr/>
                <a:lstStyle/>
                <a:p>
                  <a:r>
                    <a:rPr lang="en-US">
                      <a:noFill/>
                    </a:rPr>
                    <a:t> </a:t>
                  </a:r>
                </a:p>
              </p:txBody>
            </p:sp>
          </mc:Fallback>
        </mc:AlternateContent>
        <p:cxnSp>
          <p:nvCxnSpPr>
            <p:cNvPr id="26" name="Straight Arrow Connector 25"/>
            <p:cNvCxnSpPr/>
            <p:nvPr/>
          </p:nvCxnSpPr>
          <p:spPr>
            <a:xfrm flipH="1" flipV="1">
              <a:off x="4051650" y="4560812"/>
              <a:ext cx="1057836" cy="285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1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11"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2680" y="1162568"/>
            <a:ext cx="7547485" cy="3451001"/>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7092" y="32836"/>
            <a:ext cx="8437825" cy="805596"/>
          </a:xfrm>
        </p:spPr>
        <p:txBody>
          <a:bodyPr>
            <a:noAutofit/>
          </a:bodyPr>
          <a:lstStyle/>
          <a:p>
            <a:r>
              <a:rPr lang="en-US" smtClean="0"/>
              <a:t>Chosen-Plaintext Attacks (CPA)</a:t>
            </a:r>
            <a:endParaRPr lang="en-US"/>
          </a:p>
        </p:txBody>
      </p:sp>
      <p:pic>
        <p:nvPicPr>
          <p:cNvPr id="22" name="Picture 21" descr="QueenOfHearts.png"/>
          <p:cNvPicPr>
            <a:picLocks noChangeAspect="1"/>
          </p:cNvPicPr>
          <p:nvPr/>
        </p:nvPicPr>
        <p:blipFill>
          <a:blip r:embed="rId2" cstate="print"/>
          <a:srcRect l="6597" r="7636"/>
          <a:stretch>
            <a:fillRect/>
          </a:stretch>
        </p:blipFill>
        <p:spPr>
          <a:xfrm>
            <a:off x="7346307" y="1508526"/>
            <a:ext cx="1280649" cy="1300945"/>
          </a:xfrm>
          <a:prstGeom prst="rect">
            <a:avLst/>
          </a:prstGeom>
        </p:spPr>
      </p:pic>
      <mc:AlternateContent xmlns:mc="http://schemas.openxmlformats.org/markup-compatibility/2006" xmlns:a14="http://schemas.microsoft.com/office/drawing/2010/main">
        <mc:Choice Requires="a14">
          <p:sp>
            <p:nvSpPr>
              <p:cNvPr id="30" name="TextBox 29"/>
              <p:cNvSpPr txBox="1"/>
              <p:nvPr/>
            </p:nvSpPr>
            <p:spPr>
              <a:xfrm>
                <a:off x="1633596" y="4819801"/>
                <a:ext cx="9034404" cy="613886"/>
              </a:xfrm>
              <a:prstGeom prst="rect">
                <a:avLst/>
              </a:prstGeom>
              <a:noFill/>
            </p:spPr>
            <p:txBody>
              <a:bodyPr wrap="square" rtlCol="0">
                <a:spAutoFit/>
              </a:bodyPr>
              <a:lstStyle/>
              <a:p>
                <a:r>
                  <a:rPr lang="en-US" sz="2400" b="1"/>
                  <a:t>Definition (QIND-CPA):</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Pr</m:t>
                        </m:r>
                      </m:fName>
                      <m:e>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a:rPr lang="en-US" sz="2400" i="1">
                                <a:latin typeface="Cambria Math" charset="0"/>
                                <a:ea typeface="Cambria Math" charset="0"/>
                                <a:cs typeface="Cambria Math" charset="0"/>
                              </a:rPr>
                              <m:t>𝑄𝑃𝑟𝑖𝑣</m:t>
                            </m:r>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𝐾</m:t>
                                </m:r>
                              </m:e>
                              <m:sup>
                                <m:r>
                                  <a:rPr lang="en-US" sz="2400" i="1">
                                    <a:latin typeface="Cambria Math" charset="0"/>
                                    <a:ea typeface="Cambria Math" charset="0"/>
                                    <a:cs typeface="Cambria Math" charset="0"/>
                                  </a:rPr>
                                  <m:t>𝑐𝑝𝑎</m:t>
                                </m:r>
                              </m:sup>
                            </m:sSup>
                          </m:e>
                        </m:d>
                        <m:r>
                          <a:rPr lang="en-US" sz="2400" i="1">
                            <a:latin typeface="Cambria Math" charset="0"/>
                            <a:ea typeface="Cambria Math" charset="0"/>
                            <a:cs typeface="Cambria Math" charset="0"/>
                          </a:rPr>
                          <m:t>≤</m:t>
                        </m:r>
                        <m:f>
                          <m:fPr>
                            <m:ctrlPr>
                              <a:rPr lang="en-US" sz="2400" i="1">
                                <a:latin typeface="Cambria Math" charset="0"/>
                                <a:ea typeface="Cambria Math" charset="0"/>
                                <a:cs typeface="Cambria Math" charset="0"/>
                              </a:rPr>
                            </m:ctrlPr>
                          </m:fPr>
                          <m:num>
                            <m:r>
                              <a:rPr lang="en-US" sz="2400" i="1">
                                <a:latin typeface="Cambria Math" charset="0"/>
                                <a:ea typeface="Cambria Math" charset="0"/>
                                <a:cs typeface="Cambria Math" charset="0"/>
                              </a:rPr>
                              <m:t>1</m:t>
                            </m:r>
                          </m:num>
                          <m:den>
                            <m:r>
                              <a:rPr lang="en-US" sz="2400" i="1">
                                <a:latin typeface="Cambria Math" charset="0"/>
                                <a:ea typeface="Cambria Math" charset="0"/>
                                <a:cs typeface="Cambria Math" charset="0"/>
                              </a:rPr>
                              <m:t>2</m:t>
                            </m:r>
                          </m:den>
                        </m:f>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𝑛𝑒𝑔𝑙</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𝑛</m:t>
                        </m:r>
                        <m:r>
                          <a:rPr lang="en-US" sz="2400" i="1">
                            <a:latin typeface="Cambria Math" charset="0"/>
                            <a:ea typeface="Cambria Math" charset="0"/>
                            <a:cs typeface="Cambria Math" charset="0"/>
                          </a:rPr>
                          <m:t>)</m:t>
                        </m:r>
                      </m:e>
                    </m:func>
                  </m:oMath>
                </a14:m>
                <a:r>
                  <a:rPr lang="en-US" sz="240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109596" y="4819801"/>
                <a:ext cx="9034404" cy="613886"/>
              </a:xfrm>
              <a:prstGeom prst="rect">
                <a:avLst/>
              </a:prstGeom>
              <a:blipFill rotWithShape="0">
                <a:blip r:embed="rId17"/>
                <a:stretch>
                  <a:fillRect l="-1080"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562759" y="2039451"/>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𝒜</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7038759" y="2039451"/>
                <a:ext cx="777008" cy="707886"/>
              </a:xfrm>
              <a:prstGeom prst="rect">
                <a:avLst/>
              </a:prstGeom>
              <a:blipFill rotWithShape="0">
                <a:blip r:embed="rId4"/>
                <a:stretch>
                  <a:fillRect/>
                </a:stretch>
              </a:blipFill>
            </p:spPr>
            <p:txBody>
              <a:bodyPr/>
              <a:lstStyle/>
              <a:p>
                <a:r>
                  <a:rPr lang="en-US">
                    <a:noFill/>
                  </a:rPr>
                  <a:t> </a:t>
                </a:r>
              </a:p>
            </p:txBody>
          </p:sp>
        </mc:Fallback>
      </mc:AlternateContent>
      <p:cxnSp>
        <p:nvCxnSpPr>
          <p:cNvPr id="38" name="Straight Arrow Connector 37"/>
          <p:cNvCxnSpPr/>
          <p:nvPr/>
        </p:nvCxnSpPr>
        <p:spPr>
          <a:xfrm flipH="1">
            <a:off x="5545009" y="2978170"/>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AliceBlue.eps"/>
          <p:cNvPicPr>
            <a:picLocks noChangeAspect="1"/>
          </p:cNvPicPr>
          <p:nvPr/>
        </p:nvPicPr>
        <p:blipFill>
          <a:blip r:embed="rId18" cstate="print"/>
          <a:srcRect b="23529"/>
          <a:stretch>
            <a:fillRect/>
          </a:stretch>
        </p:blipFill>
        <p:spPr>
          <a:xfrm>
            <a:off x="4035122" y="1212040"/>
            <a:ext cx="1150423" cy="1296144"/>
          </a:xfrm>
          <a:prstGeom prst="rect">
            <a:avLst/>
          </a:prstGeom>
        </p:spPr>
      </p:pic>
      <mc:AlternateContent xmlns:mc="http://schemas.openxmlformats.org/markup-compatibility/2006" xmlns:a14="http://schemas.microsoft.com/office/drawing/2010/main">
        <mc:Choice Requires="a14">
          <p:sp>
            <p:nvSpPr>
              <p:cNvPr id="45" name="TextBox 44"/>
              <p:cNvSpPr txBox="1"/>
              <p:nvPr/>
            </p:nvSpPr>
            <p:spPr>
              <a:xfrm>
                <a:off x="5813096" y="2519973"/>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𝜌</m:t>
                          </m:r>
                        </m:e>
                        <m:sub>
                          <m:r>
                            <a:rPr lang="en-US" sz="2400" i="1">
                              <a:latin typeface="Cambria Math" charset="0"/>
                              <a:cs typeface="Consolas"/>
                            </a:rPr>
                            <m:t>𝑀</m:t>
                          </m:r>
                        </m:sub>
                      </m:sSub>
                    </m:oMath>
                  </m:oMathPara>
                </a14:m>
                <a:endParaRPr lang="en-US" sz="2400">
                  <a:cs typeface="Consola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289091" y="2519968"/>
                <a:ext cx="597603" cy="461665"/>
              </a:xfrm>
              <a:prstGeom prst="rect">
                <a:avLst/>
              </a:prstGeom>
              <a:blipFill rotWithShape="0">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251172" y="2516510"/>
                <a:ext cx="14343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←{0,1}</m:t>
                      </m:r>
                    </m:oMath>
                  </m:oMathPara>
                </a14:m>
                <a:endParaRPr lang="en-US" sz="2400">
                  <a:cs typeface="Consola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27167" y="2516505"/>
                <a:ext cx="1434353" cy="461665"/>
              </a:xfrm>
              <a:prstGeom prst="rect">
                <a:avLst/>
              </a:prstGeom>
              <a:blipFill rotWithShape="0">
                <a:blip r:embed="rId7"/>
                <a:stretch>
                  <a:fillRect l="-424" r="-2966"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535895" y="2981123"/>
                <a:ext cx="4434596" cy="9161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r>
                        <a:rPr lang="en-US" sz="2400" i="1">
                          <a:latin typeface="Cambria Math" charset="0"/>
                          <a:cs typeface="Arial" pitchFamily="34" charset="0"/>
                        </a:rPr>
                        <m:t>=</m:t>
                      </m:r>
                      <m:d>
                        <m:dPr>
                          <m:begChr m:val="{"/>
                          <m:endChr m:val=""/>
                          <m:ctrlPr>
                            <a:rPr lang="cs-CZ" sz="2400" i="1">
                              <a:latin typeface="Cambria Math" charset="0"/>
                              <a:cs typeface="Arial" pitchFamily="34" charset="0"/>
                            </a:rPr>
                          </m:ctrlPr>
                        </m:dPr>
                        <m:e>
                          <m:eqArr>
                            <m:eqArrPr>
                              <m:ctrlPr>
                                <a:rPr lang="cs-CZ" sz="2400" i="1">
                                  <a:latin typeface="Cambria Math" charset="0"/>
                                  <a:cs typeface="Arial" pitchFamily="34" charset="0"/>
                                </a:rPr>
                              </m:ctrlPr>
                            </m:eqArrPr>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r>
                                    <a:rPr lang="en-US" sz="2400" i="1">
                                      <a:latin typeface="Cambria Math" charset="0"/>
                                      <a:cs typeface="Arial" pitchFamily="34" charset="0"/>
                                    </a:rPr>
                                    <m:t>|0〉</m:t>
                                  </m:r>
                                </m:e>
                              </m:d>
                              <m:r>
                                <m:rPr>
                                  <m:nor/>
                                </m:rPr>
                                <a:rPr lang="en-US" sz="2400">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=0</m:t>
                              </m:r>
                            </m:e>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𝑀</m:t>
                                      </m:r>
                                    </m:sub>
                                  </m:sSub>
                                </m:e>
                              </m:d>
                              <m:r>
                                <a:rPr lang="en-US" sz="2400" i="1">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=1</m:t>
                              </m:r>
                            </m:e>
                          </m:eqArr>
                        </m:e>
                      </m:d>
                    </m:oMath>
                  </m:oMathPara>
                </a14:m>
                <a:endParaRPr lang="en-US" sz="2400">
                  <a:cs typeface="Consola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1895" y="2981123"/>
                <a:ext cx="4434596" cy="91614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5892849" y="3861752"/>
                <a:ext cx="4063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m:t>
                      </m:r>
                    </m:oMath>
                  </m:oMathPara>
                </a14:m>
                <a:endParaRPr lang="en-US" sz="2400">
                  <a:cs typeface="Consola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68844" y="3861747"/>
                <a:ext cx="406311" cy="461665"/>
              </a:xfrm>
              <a:prstGeom prst="rect">
                <a:avLst/>
              </a:prstGeom>
              <a:blipFill rotWithShape="0">
                <a:blip r:embed="rId19"/>
                <a:stretch>
                  <a:fillRect l="-7576" r="-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023891" y="4039056"/>
                <a:ext cx="24494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ea typeface="Cambria Math" charset="0"/>
                          <a:cs typeface="Cambria Math" charset="0"/>
                        </a:rPr>
                        <m:t>𝒜</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iff</m:t>
                      </m:r>
                      <m:r>
                        <m:rPr>
                          <m:nor/>
                        </m:rPr>
                        <a:rPr lang="en-US" sz="2400">
                          <a:latin typeface="Cambria Math" charset="0"/>
                          <a:ea typeface="Cambria Math" charset="0"/>
                          <a:cs typeface="Cambria Math" charset="0"/>
                        </a:rPr>
                        <m:t> </m:t>
                      </m:r>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a:p>
            </p:txBody>
          </p:sp>
        </mc:Choice>
        <mc:Fallback xmlns="">
          <p:sp>
            <p:nvSpPr>
              <p:cNvPr id="11" name="TextBox 10"/>
              <p:cNvSpPr txBox="1">
                <a:spLocks noRot="1" noChangeAspect="1" noMove="1" noResize="1" noEditPoints="1" noAdjustHandles="1" noChangeArrowheads="1" noChangeShapeType="1" noTextEdit="1"/>
              </p:cNvSpPr>
              <p:nvPr/>
            </p:nvSpPr>
            <p:spPr>
              <a:xfrm>
                <a:off x="1499886" y="4039051"/>
                <a:ext cx="2449453" cy="461665"/>
              </a:xfrm>
              <a:prstGeom prst="rect">
                <a:avLst/>
              </a:prstGeom>
              <a:blipFill rotWithShape="0">
                <a:blip r:embed="rId9"/>
                <a:stretch>
                  <a:fillRect t="-105333" b="-1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7204343" y="729922"/>
                <a:ext cx="273677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𝑄𝑃𝑟𝑖𝑣</m:t>
                      </m:r>
                      <m:sSup>
                        <m:sSupPr>
                          <m:ctrlPr>
                            <a:rPr lang="en-US" sz="4000" i="1">
                              <a:latin typeface="Cambria Math" charset="0"/>
                              <a:ea typeface="Cambria Math" charset="0"/>
                              <a:cs typeface="Cambria Math" charset="0"/>
                            </a:rPr>
                          </m:ctrlPr>
                        </m:sSupPr>
                        <m:e>
                          <m:r>
                            <a:rPr lang="en-US" sz="4000" i="1">
                              <a:latin typeface="Cambria Math" charset="0"/>
                              <a:ea typeface="Cambria Math" charset="0"/>
                              <a:cs typeface="Cambria Math" charset="0"/>
                            </a:rPr>
                            <m:t>𝐾</m:t>
                          </m:r>
                        </m:e>
                        <m:sup>
                          <m:r>
                            <a:rPr lang="en-US" sz="4000" i="1">
                              <a:latin typeface="Cambria Math" charset="0"/>
                              <a:ea typeface="Cambria Math" charset="0"/>
                              <a:cs typeface="Cambria Math" charset="0"/>
                            </a:rPr>
                            <m:t>𝑐𝑝𝑎</m:t>
                          </m:r>
                        </m:sup>
                      </m:sSup>
                    </m:oMath>
                  </m:oMathPara>
                </a14:m>
                <a:endParaRPr lang="en-US" sz="4000"/>
              </a:p>
            </p:txBody>
          </p:sp>
        </mc:Choice>
        <mc:Fallback xmlns="">
          <p:sp>
            <p:nvSpPr>
              <p:cNvPr id="55" name="Rectangle 54"/>
              <p:cNvSpPr>
                <a:spLocks noRot="1" noChangeAspect="1" noMove="1" noResize="1" noEditPoints="1" noAdjustHandles="1" noChangeArrowheads="1" noChangeShapeType="1" noTextEdit="1"/>
              </p:cNvSpPr>
              <p:nvPr/>
            </p:nvSpPr>
            <p:spPr>
              <a:xfrm>
                <a:off x="5680338" y="729922"/>
                <a:ext cx="2736775" cy="707886"/>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633596" y="5363680"/>
                <a:ext cx="9034404" cy="461665"/>
              </a:xfrm>
              <a:prstGeom prst="rect">
                <a:avLst/>
              </a:prstGeom>
              <a:noFill/>
            </p:spPr>
            <p:txBody>
              <a:bodyPr wrap="square" rtlCol="0">
                <a:spAutoFit/>
              </a:bodyPr>
              <a:lstStyle/>
              <a:p>
                <a:r>
                  <a:rPr lang="en-US" sz="2400" b="1"/>
                  <a:t>Theorem:</a:t>
                </a:r>
                <a:r>
                  <a:rPr lang="en-US" sz="2400"/>
                  <a:t> QSEM-CPA </a:t>
                </a:r>
                <a14:m>
                  <m:oMath xmlns:m="http://schemas.openxmlformats.org/officeDocument/2006/math">
                    <m:r>
                      <a:rPr lang="en-US" sz="2400" b="1" i="1">
                        <a:latin typeface="Cambria Math" charset="0"/>
                      </a:rPr>
                      <m:t>⇔</m:t>
                    </m:r>
                  </m:oMath>
                </a14:m>
                <a:r>
                  <a:rPr lang="en-US" sz="2400"/>
                  <a:t> QIND-CPA</a:t>
                </a:r>
              </a:p>
            </p:txBody>
          </p:sp>
        </mc:Choice>
        <mc:Fallback xmlns="">
          <p:sp>
            <p:nvSpPr>
              <p:cNvPr id="58" name="TextBox 57"/>
              <p:cNvSpPr txBox="1">
                <a:spLocks noRot="1" noChangeAspect="1" noMove="1" noResize="1" noEditPoints="1" noAdjustHandles="1" noChangeArrowheads="1" noChangeShapeType="1" noTextEdit="1"/>
              </p:cNvSpPr>
              <p:nvPr/>
            </p:nvSpPr>
            <p:spPr>
              <a:xfrm>
                <a:off x="109596" y="5363675"/>
                <a:ext cx="9034404" cy="461665"/>
              </a:xfrm>
              <a:prstGeom prst="rect">
                <a:avLst/>
              </a:prstGeom>
              <a:blipFill rotWithShape="0">
                <a:blip r:embed="rId13"/>
                <a:stretch>
                  <a:fillRect l="-1080" t="-10526" b="-28947"/>
                </a:stretch>
              </a:blipFill>
            </p:spPr>
            <p:txBody>
              <a:bodyPr/>
              <a:lstStyle/>
              <a:p>
                <a:r>
                  <a:rPr lang="en-US">
                    <a:noFill/>
                  </a:rPr>
                  <a:t> </a:t>
                </a:r>
              </a:p>
            </p:txBody>
          </p:sp>
        </mc:Fallback>
      </mc:AlternateContent>
      <p:sp>
        <p:nvSpPr>
          <p:cNvPr id="59" name="TextBox 58"/>
          <p:cNvSpPr txBox="1"/>
          <p:nvPr/>
        </p:nvSpPr>
        <p:spPr>
          <a:xfrm>
            <a:off x="2379504" y="1627605"/>
            <a:ext cx="1885594" cy="523220"/>
          </a:xfrm>
          <a:prstGeom prst="rect">
            <a:avLst/>
          </a:prstGeom>
          <a:noFill/>
        </p:spPr>
        <p:txBody>
          <a:bodyPr wrap="square" rtlCol="0">
            <a:spAutoFit/>
          </a:bodyPr>
          <a:lstStyle/>
          <a:p>
            <a:r>
              <a:rPr lang="en-US" sz="2800">
                <a:cs typeface="Arial" pitchFamily="34" charset="0"/>
              </a:rPr>
              <a:t>Challenger</a:t>
            </a:r>
          </a:p>
        </p:txBody>
      </p:sp>
      <p:grpSp>
        <p:nvGrpSpPr>
          <p:cNvPr id="3" name="Group 2"/>
          <p:cNvGrpSpPr/>
          <p:nvPr/>
        </p:nvGrpSpPr>
        <p:grpSpPr>
          <a:xfrm>
            <a:off x="5545009" y="1085225"/>
            <a:ext cx="1057836" cy="461666"/>
            <a:chOff x="4021009" y="1085225"/>
            <a:chExt cx="1057836" cy="461666"/>
          </a:xfrm>
        </p:grpSpPr>
        <p:cxnSp>
          <p:nvCxnSpPr>
            <p:cNvPr id="21" name="Straight Arrow Connector 20"/>
            <p:cNvCxnSpPr/>
            <p:nvPr/>
          </p:nvCxnSpPr>
          <p:spPr>
            <a:xfrm flipH="1">
              <a:off x="4021009" y="1546890"/>
              <a:ext cx="1057836" cy="1"/>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338203" y="1085225"/>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charset="0"/>
                                <a:cs typeface="Consolas"/>
                              </a:rPr>
                            </m:ctrlPr>
                          </m:sSubPr>
                          <m:e>
                            <m:r>
                              <a:rPr lang="en-US" sz="2400" i="1">
                                <a:solidFill>
                                  <a:srgbClr val="0070C0"/>
                                </a:solidFill>
                                <a:latin typeface="Cambria Math" charset="0"/>
                                <a:cs typeface="Consolas"/>
                              </a:rPr>
                              <m:t>𝜌</m:t>
                            </m:r>
                          </m:e>
                          <m:sub>
                            <m:r>
                              <a:rPr lang="en-US" sz="2400" i="1">
                                <a:solidFill>
                                  <a:srgbClr val="0070C0"/>
                                </a:solidFill>
                                <a:latin typeface="Cambria Math" charset="0"/>
                                <a:cs typeface="Consolas"/>
                              </a:rPr>
                              <m:t>𝑀</m:t>
                            </m:r>
                          </m:sub>
                        </m:sSub>
                      </m:oMath>
                    </m:oMathPara>
                  </a14:m>
                  <a:endParaRPr lang="en-US" sz="2400">
                    <a:solidFill>
                      <a:srgbClr val="0070C0"/>
                    </a:solidFill>
                    <a:cs typeface="Consola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338203" y="1085225"/>
                  <a:ext cx="597603" cy="461665"/>
                </a:xfrm>
                <a:prstGeom prst="rect">
                  <a:avLst/>
                </a:prstGeom>
                <a:blipFill rotWithShape="0">
                  <a:blip r:embed="rId14"/>
                  <a:stretch>
                    <a:fillRect b="-78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TextBox 26"/>
              <p:cNvSpPr txBox="1"/>
              <p:nvPr/>
            </p:nvSpPr>
            <p:spPr>
              <a:xfrm>
                <a:off x="5844085" y="3105490"/>
                <a:ext cx="4952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oMath>
                  </m:oMathPara>
                </a14:m>
                <a:endParaRPr lang="en-US" sz="2400">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320080" y="3105485"/>
                <a:ext cx="495255" cy="461665"/>
              </a:xfrm>
              <a:prstGeom prst="rect">
                <a:avLst/>
              </a:prstGeom>
              <a:blipFill rotWithShape="0">
                <a:blip r:embed="rId15"/>
                <a:stretch>
                  <a:fillRect l="-3704" b="-7895"/>
                </a:stretch>
              </a:blipFill>
            </p:spPr>
            <p:txBody>
              <a:bodyPr/>
              <a:lstStyle/>
              <a:p>
                <a:r>
                  <a:rPr lang="en-US">
                    <a:noFill/>
                  </a:rPr>
                  <a:t> </a:t>
                </a:r>
              </a:p>
            </p:txBody>
          </p:sp>
        </mc:Fallback>
      </mc:AlternateContent>
      <p:grpSp>
        <p:nvGrpSpPr>
          <p:cNvPr id="4" name="Group 3"/>
          <p:cNvGrpSpPr/>
          <p:nvPr/>
        </p:nvGrpSpPr>
        <p:grpSpPr>
          <a:xfrm>
            <a:off x="5298751" y="1679904"/>
            <a:ext cx="1542402" cy="479047"/>
            <a:chOff x="3774751" y="1679899"/>
            <a:chExt cx="1542402" cy="479047"/>
          </a:xfrm>
        </p:grpSpPr>
        <mc:AlternateContent xmlns:mc="http://schemas.openxmlformats.org/markup-compatibility/2006" xmlns:a14="http://schemas.microsoft.com/office/drawing/2010/main">
          <mc:Choice Requires="a14">
            <p:sp>
              <p:nvSpPr>
                <p:cNvPr id="53" name="TextBox 52"/>
                <p:cNvSpPr txBox="1"/>
                <p:nvPr/>
              </p:nvSpPr>
              <p:spPr>
                <a:xfrm>
                  <a:off x="3774751" y="1679899"/>
                  <a:ext cx="154240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70C0"/>
                            </a:solidFill>
                            <a:latin typeface="Cambria Math" charset="0"/>
                            <a:cs typeface="Arial" pitchFamily="34" charset="0"/>
                          </a:rPr>
                          <m:t>𝐸𝑛</m:t>
                        </m:r>
                        <m:sSub>
                          <m:sSubPr>
                            <m:ctrlPr>
                              <a:rPr lang="en-US" sz="2400" i="1">
                                <a:solidFill>
                                  <a:srgbClr val="0070C0"/>
                                </a:solidFill>
                                <a:latin typeface="Cambria Math" charset="0"/>
                                <a:cs typeface="Arial" pitchFamily="34" charset="0"/>
                              </a:rPr>
                            </m:ctrlPr>
                          </m:sSubPr>
                          <m:e>
                            <m:r>
                              <a:rPr lang="en-US" sz="2400" i="1">
                                <a:solidFill>
                                  <a:srgbClr val="0070C0"/>
                                </a:solidFill>
                                <a:latin typeface="Cambria Math" charset="0"/>
                                <a:cs typeface="Arial" pitchFamily="34" charset="0"/>
                              </a:rPr>
                              <m:t>𝑐</m:t>
                            </m:r>
                          </m:e>
                          <m:sub>
                            <m:r>
                              <a:rPr lang="en-US" sz="2400" i="1">
                                <a:solidFill>
                                  <a:srgbClr val="0070C0"/>
                                </a:solidFill>
                                <a:latin typeface="Cambria Math" charset="0"/>
                                <a:cs typeface="Arial" pitchFamily="34" charset="0"/>
                              </a:rPr>
                              <m:t>𝑠𝑘</m:t>
                            </m:r>
                          </m:sub>
                        </m:sSub>
                        <m:r>
                          <a:rPr lang="en-US" sz="2400" i="1">
                            <a:solidFill>
                              <a:srgbClr val="0070C0"/>
                            </a:solidFill>
                            <a:latin typeface="Cambria Math" charset="0"/>
                            <a:cs typeface="Arial" pitchFamily="34" charset="0"/>
                          </a:rPr>
                          <m:t>(</m:t>
                        </m:r>
                        <m:sSub>
                          <m:sSubPr>
                            <m:ctrlPr>
                              <a:rPr lang="en-US" sz="2400" i="1">
                                <a:solidFill>
                                  <a:srgbClr val="0070C0"/>
                                </a:solidFill>
                                <a:latin typeface="Cambria Math" charset="0"/>
                                <a:cs typeface="Arial" pitchFamily="34" charset="0"/>
                              </a:rPr>
                            </m:ctrlPr>
                          </m:sSubPr>
                          <m:e>
                            <m:r>
                              <a:rPr lang="en-US" sz="2400" i="1">
                                <a:solidFill>
                                  <a:srgbClr val="0070C0"/>
                                </a:solidFill>
                                <a:latin typeface="Cambria Math" charset="0"/>
                                <a:cs typeface="Arial" pitchFamily="34" charset="0"/>
                              </a:rPr>
                              <m:t>𝜌</m:t>
                            </m:r>
                          </m:e>
                          <m:sub>
                            <m:r>
                              <a:rPr lang="en-US" sz="2400" i="1">
                                <a:solidFill>
                                  <a:srgbClr val="0070C0"/>
                                </a:solidFill>
                                <a:latin typeface="Cambria Math" charset="0"/>
                                <a:cs typeface="Arial" pitchFamily="34" charset="0"/>
                              </a:rPr>
                              <m:t>𝑀</m:t>
                            </m:r>
                          </m:sub>
                        </m:sSub>
                        <m:r>
                          <a:rPr lang="en-US" sz="2400" i="1">
                            <a:solidFill>
                              <a:srgbClr val="0070C0"/>
                            </a:solidFill>
                            <a:latin typeface="Cambria Math" charset="0"/>
                            <a:cs typeface="Arial" pitchFamily="34" charset="0"/>
                          </a:rPr>
                          <m:t>)</m:t>
                        </m:r>
                      </m:oMath>
                    </m:oMathPara>
                  </a14:m>
                  <a:endParaRPr lang="en-US" sz="2400">
                    <a:solidFill>
                      <a:srgbClr val="0070C0"/>
                    </a:solidFill>
                    <a:cs typeface="Consola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774751" y="1679899"/>
                  <a:ext cx="1542402" cy="461665"/>
                </a:xfrm>
                <a:prstGeom prst="rect">
                  <a:avLst/>
                </a:prstGeom>
                <a:blipFill rotWithShape="0">
                  <a:blip r:embed="rId16"/>
                  <a:stretch>
                    <a:fillRect l="-791" r="-6324" b="-18667"/>
                  </a:stretch>
                </a:blipFill>
              </p:spPr>
              <p:txBody>
                <a:bodyPr/>
                <a:lstStyle/>
                <a:p>
                  <a:r>
                    <a:rPr lang="en-US">
                      <a:noFill/>
                    </a:rPr>
                    <a:t> </a:t>
                  </a:r>
                </a:p>
              </p:txBody>
            </p:sp>
          </mc:Fallback>
        </mc:AlternateContent>
        <p:cxnSp>
          <p:nvCxnSpPr>
            <p:cNvPr id="28" name="Straight Arrow Connector 27"/>
            <p:cNvCxnSpPr/>
            <p:nvPr/>
          </p:nvCxnSpPr>
          <p:spPr>
            <a:xfrm>
              <a:off x="4051650" y="2158946"/>
              <a:ext cx="1057836" cy="0"/>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5575650" y="3551421"/>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45009" y="4323412"/>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43807" y="5793158"/>
            <a:ext cx="6918957" cy="461665"/>
          </a:xfrm>
          <a:prstGeom prst="rect">
            <a:avLst/>
          </a:prstGeom>
          <a:noFill/>
        </p:spPr>
        <p:txBody>
          <a:bodyPr wrap="square" rtlCol="0">
            <a:spAutoFit/>
          </a:bodyPr>
          <a:lstStyle/>
          <a:p>
            <a:r>
              <a:rPr lang="en-US" sz="2400" b="1"/>
              <a:t>Fact:</a:t>
            </a:r>
            <a:r>
              <a:rPr lang="en-US" sz="2400"/>
              <a:t> CPA security requires </a:t>
            </a:r>
            <a:r>
              <a:rPr lang="en-US" sz="2400" b="1"/>
              <a:t>randomized encryption</a:t>
            </a:r>
          </a:p>
        </p:txBody>
      </p:sp>
    </p:spTree>
    <p:extLst>
      <p:ext uri="{BB962C8B-B14F-4D97-AF65-F5344CB8AC3E}">
        <p14:creationId xmlns:p14="http://schemas.microsoft.com/office/powerpoint/2010/main" val="80729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591"/>
          <a:stretch/>
        </p:blipFill>
        <p:spPr>
          <a:xfrm>
            <a:off x="9843" y="1228182"/>
            <a:ext cx="6135142" cy="4759351"/>
          </a:xfrm>
          <a:prstGeom prst="rect">
            <a:avLst/>
          </a:prstGeom>
        </p:spPr>
      </p:pic>
      <p:sp>
        <p:nvSpPr>
          <p:cNvPr id="2" name="Title 1"/>
          <p:cNvSpPr>
            <a:spLocks noGrp="1"/>
          </p:cNvSpPr>
          <p:nvPr>
            <p:ph type="title"/>
          </p:nvPr>
        </p:nvSpPr>
        <p:spPr>
          <a:xfrm>
            <a:off x="1066800" y="0"/>
            <a:ext cx="10058400" cy="825021"/>
          </a:xfrm>
          <a:noFill/>
        </p:spPr>
        <p:txBody>
          <a:bodyPr/>
          <a:lstStyle/>
          <a:p>
            <a:r>
              <a:rPr lang="en-US" smtClean="0"/>
              <a:t>Quantum Cryptography Beyond QKD</a:t>
            </a:r>
            <a:endParaRPr lang="en-US"/>
          </a:p>
        </p:txBody>
      </p:sp>
      <p:sp>
        <p:nvSpPr>
          <p:cNvPr id="6" name="Content Placeholder 2"/>
          <p:cNvSpPr txBox="1">
            <a:spLocks/>
          </p:cNvSpPr>
          <p:nvPr/>
        </p:nvSpPr>
        <p:spPr>
          <a:xfrm>
            <a:off x="6450212" y="1800438"/>
            <a:ext cx="5264268" cy="27106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smtClean="0">
                <a:solidFill>
                  <a:schemeClr val="tx1"/>
                </a:solidFill>
                <a:cs typeface="Arial" charset="0"/>
              </a:rPr>
              <a:t>survey </a:t>
            </a:r>
            <a:r>
              <a:rPr lang="en-US" sz="2800">
                <a:solidFill>
                  <a:schemeClr val="tx1"/>
                </a:solidFill>
                <a:cs typeface="Arial" charset="0"/>
              </a:rPr>
              <a:t>article with </a:t>
            </a:r>
            <a:r>
              <a:rPr lang="en-US" sz="2800" smtClean="0">
                <a:solidFill>
                  <a:schemeClr val="tx1"/>
                </a:solidFill>
                <a:cs typeface="Arial" charset="0"/>
              </a:rPr>
              <a:t/>
            </a:r>
            <a:br>
              <a:rPr lang="en-US" sz="2800" smtClean="0">
                <a:solidFill>
                  <a:schemeClr val="tx1"/>
                </a:solidFill>
                <a:cs typeface="Arial" charset="0"/>
              </a:rPr>
            </a:br>
            <a:r>
              <a:rPr lang="en-US" sz="2800" smtClean="0">
                <a:solidFill>
                  <a:schemeClr val="tx1"/>
                </a:solidFill>
                <a:cs typeface="Arial" charset="0"/>
              </a:rPr>
              <a:t>Anne </a:t>
            </a:r>
            <a:r>
              <a:rPr lang="en-US" sz="2800">
                <a:solidFill>
                  <a:schemeClr val="tx1"/>
                </a:solidFill>
                <a:cs typeface="Arial" charset="0"/>
              </a:rPr>
              <a:t>Broadbent </a:t>
            </a:r>
          </a:p>
          <a:p>
            <a:pPr marL="342900" indent="-342900">
              <a:spcBef>
                <a:spcPct val="20000"/>
              </a:spcBef>
              <a:buSzPct val="65000"/>
              <a:buFont typeface="Wingdings" pitchFamily="2" charset="2"/>
              <a:buChar char="n"/>
            </a:pPr>
            <a:r>
              <a:rPr lang="en-US" sz="2800">
                <a:solidFill>
                  <a:schemeClr val="tx1"/>
                </a:solidFill>
                <a:cs typeface="Arial" charset="0"/>
              </a:rPr>
              <a:t>aimed at classical cryptographers</a:t>
            </a:r>
          </a:p>
        </p:txBody>
      </p:sp>
      <p:sp>
        <p:nvSpPr>
          <p:cNvPr id="8" name="Rectangle 7"/>
          <p:cNvSpPr/>
          <p:nvPr/>
        </p:nvSpPr>
        <p:spPr>
          <a:xfrm>
            <a:off x="1057919" y="6390694"/>
            <a:ext cx="8479510" cy="369332"/>
          </a:xfrm>
          <a:prstGeom prst="rect">
            <a:avLst/>
          </a:prstGeom>
        </p:spPr>
        <p:txBody>
          <a:bodyPr wrap="square">
            <a:spAutoFit/>
          </a:bodyPr>
          <a:lstStyle/>
          <a:p>
            <a:r>
              <a:rPr lang="en-US" smtClean="0">
                <a:solidFill>
                  <a:schemeClr val="bg1"/>
                </a:solidFill>
              </a:rPr>
              <a:t>[Broadbent </a:t>
            </a:r>
            <a:r>
              <a:rPr lang="en-US" err="1" smtClean="0">
                <a:solidFill>
                  <a:schemeClr val="bg1"/>
                </a:solidFill>
              </a:rPr>
              <a:t>Schaffner</a:t>
            </a:r>
            <a:r>
              <a:rPr lang="en-US">
                <a:solidFill>
                  <a:schemeClr val="bg1"/>
                </a:solidFill>
              </a:rPr>
              <a:t> </a:t>
            </a:r>
            <a:r>
              <a:rPr lang="en-US" smtClean="0">
                <a:solidFill>
                  <a:schemeClr val="bg1"/>
                </a:solidFill>
              </a:rPr>
              <a:t>16 in</a:t>
            </a:r>
            <a:r>
              <a:rPr lang="en-US">
                <a:solidFill>
                  <a:schemeClr val="bg1"/>
                </a:solidFill>
              </a:rPr>
              <a:t> </a:t>
            </a:r>
            <a:r>
              <a:rPr lang="en-US" smtClean="0">
                <a:solidFill>
                  <a:schemeClr val="bg1"/>
                </a:solidFill>
              </a:rPr>
              <a:t>Designs, Codes and Cryptography]</a:t>
            </a:r>
            <a:endParaRPr lang="en-US">
              <a:solidFill>
                <a:schemeClr val="bg1"/>
              </a:solidFill>
            </a:endParaRPr>
          </a:p>
        </p:txBody>
      </p:sp>
      <p:sp>
        <p:nvSpPr>
          <p:cNvPr id="7" name="Rectangle 6"/>
          <p:cNvSpPr/>
          <p:nvPr/>
        </p:nvSpPr>
        <p:spPr>
          <a:xfrm>
            <a:off x="6607244" y="5542782"/>
            <a:ext cx="4736843" cy="646331"/>
          </a:xfrm>
          <a:prstGeom prst="rect">
            <a:avLst/>
          </a:prstGeom>
        </p:spPr>
        <p:txBody>
          <a:bodyPr wrap="square">
            <a:spAutoFit/>
          </a:bodyPr>
          <a:lstStyle/>
          <a:p>
            <a:r>
              <a:rPr lang="de-DE">
                <a:hlinkClick r:id="rId4"/>
              </a:rPr>
              <a:t>http://</a:t>
            </a:r>
            <a:r>
              <a:rPr lang="de-DE" smtClean="0">
                <a:hlinkClick r:id="rId4"/>
              </a:rPr>
              <a:t>arxiv.org/abs/</a:t>
            </a:r>
            <a:r>
              <a:rPr lang="is-IS" smtClean="0">
                <a:hlinkClick r:id="rId4"/>
              </a:rPr>
              <a:t>1510.06120</a:t>
            </a:r>
            <a:endParaRPr lang="is-IS" smtClean="0"/>
          </a:p>
          <a:p>
            <a:r>
              <a:rPr lang="en-US" smtClean="0"/>
              <a:t>I</a:t>
            </a:r>
            <a:r>
              <a:rPr lang="is-IS" smtClean="0"/>
              <a:t>n </a:t>
            </a:r>
            <a:r>
              <a:rPr lang="is-IS" smtClean="0">
                <a:hlinkClick r:id="rId5"/>
              </a:rPr>
              <a:t>Designs, Codes and Cryptography 2016</a:t>
            </a:r>
            <a:r>
              <a:rPr lang="is-IS" smtClean="0"/>
              <a:t> </a:t>
            </a:r>
            <a:r>
              <a:rPr lang="de-DE" smtClean="0"/>
              <a:t>  </a:t>
            </a:r>
            <a:endParaRPr lang="en-US"/>
          </a:p>
        </p:txBody>
      </p:sp>
    </p:spTree>
    <p:extLst>
      <p:ext uri="{BB962C8B-B14F-4D97-AF65-F5344CB8AC3E}">
        <p14:creationId xmlns:p14="http://schemas.microsoft.com/office/powerpoint/2010/main" val="14299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2680" y="1162564"/>
            <a:ext cx="7547485" cy="3824318"/>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7092" y="32836"/>
            <a:ext cx="8437825" cy="805596"/>
          </a:xfrm>
        </p:spPr>
        <p:txBody>
          <a:bodyPr>
            <a:noAutofit/>
          </a:bodyPr>
          <a:lstStyle/>
          <a:p>
            <a:r>
              <a:rPr lang="en-US" smtClean="0"/>
              <a:t>Chosen-</a:t>
            </a:r>
            <a:r>
              <a:rPr lang="en-US" err="1" smtClean="0"/>
              <a:t>Ciphertext</a:t>
            </a:r>
            <a:r>
              <a:rPr lang="en-US" smtClean="0"/>
              <a:t> Attacks (CCA1)</a:t>
            </a:r>
            <a:endParaRPr lang="en-US"/>
          </a:p>
        </p:txBody>
      </p:sp>
      <p:pic>
        <p:nvPicPr>
          <p:cNvPr id="22" name="Picture 21" descr="QueenOfHearts.png"/>
          <p:cNvPicPr>
            <a:picLocks noChangeAspect="1"/>
          </p:cNvPicPr>
          <p:nvPr/>
        </p:nvPicPr>
        <p:blipFill>
          <a:blip r:embed="rId2" cstate="print"/>
          <a:srcRect l="6597" r="7636"/>
          <a:stretch>
            <a:fillRect/>
          </a:stretch>
        </p:blipFill>
        <p:spPr>
          <a:xfrm>
            <a:off x="7346307" y="1508526"/>
            <a:ext cx="1280649" cy="1300945"/>
          </a:xfrm>
          <a:prstGeom prst="rect">
            <a:avLst/>
          </a:prstGeom>
        </p:spPr>
      </p:pic>
      <mc:AlternateContent xmlns:mc="http://schemas.openxmlformats.org/markup-compatibility/2006" xmlns:a14="http://schemas.microsoft.com/office/drawing/2010/main">
        <mc:Choice Requires="a14">
          <p:sp>
            <p:nvSpPr>
              <p:cNvPr id="30" name="TextBox 29"/>
              <p:cNvSpPr txBox="1"/>
              <p:nvPr/>
            </p:nvSpPr>
            <p:spPr>
              <a:xfrm>
                <a:off x="1633596" y="5018381"/>
                <a:ext cx="9034404" cy="613886"/>
              </a:xfrm>
              <a:prstGeom prst="rect">
                <a:avLst/>
              </a:prstGeom>
              <a:noFill/>
            </p:spPr>
            <p:txBody>
              <a:bodyPr wrap="square" rtlCol="0">
                <a:spAutoFit/>
              </a:bodyPr>
              <a:lstStyle/>
              <a:p>
                <a:r>
                  <a:rPr lang="en-US" sz="2400" b="1"/>
                  <a:t>Definition (QIND-CCA1):</a:t>
                </a:r>
                <a:r>
                  <a:rPr lang="en-US" sz="2400"/>
                  <a:t> </a:t>
                </a:r>
                <a14:m>
                  <m:oMath xmlns:m="http://schemas.openxmlformats.org/officeDocument/2006/math">
                    <m:r>
                      <a:rPr lang="en-US" sz="2400" i="1">
                        <a:latin typeface="Cambria Math" charset="0"/>
                      </a:rPr>
                      <m:t>∀</m:t>
                    </m:r>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Pr</m:t>
                        </m:r>
                      </m:fName>
                      <m:e>
                        <m:d>
                          <m:dPr>
                            <m:begChr m:val="["/>
                            <m:endChr m:val="]"/>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𝒜</m:t>
                            </m:r>
                            <m:r>
                              <a:rPr lang="en-US" sz="2400" i="1">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a:rPr lang="en-US" sz="2400" i="1">
                                <a:latin typeface="Cambria Math" charset="0"/>
                                <a:ea typeface="Cambria Math" charset="0"/>
                                <a:cs typeface="Cambria Math" charset="0"/>
                              </a:rPr>
                              <m:t>𝑄𝑃𝑟𝑖𝑣</m:t>
                            </m:r>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𝐾</m:t>
                                </m:r>
                              </m:e>
                              <m:sup>
                                <m:r>
                                  <a:rPr lang="en-US" sz="2400" i="1">
                                    <a:latin typeface="Cambria Math" charset="0"/>
                                    <a:ea typeface="Cambria Math" charset="0"/>
                                    <a:cs typeface="Cambria Math" charset="0"/>
                                  </a:rPr>
                                  <m:t>𝑐𝑐𝑎</m:t>
                                </m:r>
                              </m:sup>
                            </m:sSup>
                          </m:e>
                        </m:d>
                        <m:r>
                          <a:rPr lang="en-US" sz="2400" i="1">
                            <a:latin typeface="Cambria Math" charset="0"/>
                            <a:ea typeface="Cambria Math" charset="0"/>
                            <a:cs typeface="Cambria Math" charset="0"/>
                          </a:rPr>
                          <m:t>≤</m:t>
                        </m:r>
                        <m:f>
                          <m:fPr>
                            <m:ctrlPr>
                              <a:rPr lang="en-US" sz="2400" i="1">
                                <a:latin typeface="Cambria Math" charset="0"/>
                                <a:ea typeface="Cambria Math" charset="0"/>
                                <a:cs typeface="Cambria Math" charset="0"/>
                              </a:rPr>
                            </m:ctrlPr>
                          </m:fPr>
                          <m:num>
                            <m:r>
                              <a:rPr lang="en-US" sz="2400" i="1">
                                <a:latin typeface="Cambria Math" charset="0"/>
                                <a:ea typeface="Cambria Math" charset="0"/>
                                <a:cs typeface="Cambria Math" charset="0"/>
                              </a:rPr>
                              <m:t>1</m:t>
                            </m:r>
                          </m:num>
                          <m:den>
                            <m:r>
                              <a:rPr lang="en-US" sz="2400" i="1">
                                <a:latin typeface="Cambria Math" charset="0"/>
                                <a:ea typeface="Cambria Math" charset="0"/>
                                <a:cs typeface="Cambria Math" charset="0"/>
                              </a:rPr>
                              <m:t>2</m:t>
                            </m:r>
                          </m:den>
                        </m:f>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𝑛𝑒𝑔𝑙</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𝑛</m:t>
                        </m:r>
                        <m:r>
                          <a:rPr lang="en-US" sz="2400" i="1">
                            <a:latin typeface="Cambria Math" charset="0"/>
                            <a:ea typeface="Cambria Math" charset="0"/>
                            <a:cs typeface="Cambria Math" charset="0"/>
                          </a:rPr>
                          <m:t>)</m:t>
                        </m:r>
                      </m:e>
                    </m:func>
                  </m:oMath>
                </a14:m>
                <a:r>
                  <a:rPr lang="en-US" sz="240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109596" y="5018381"/>
                <a:ext cx="9034404" cy="613886"/>
              </a:xfrm>
              <a:prstGeom prst="rect">
                <a:avLst/>
              </a:prstGeom>
              <a:blipFill rotWithShape="0">
                <a:blip r:embed="rId3"/>
                <a:stretch>
                  <a:fillRect l="-1080"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562759" y="2039451"/>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𝒜</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7038759" y="2039451"/>
                <a:ext cx="777008" cy="707886"/>
              </a:xfrm>
              <a:prstGeom prst="rect">
                <a:avLst/>
              </a:prstGeom>
              <a:blipFill rotWithShape="0">
                <a:blip r:embed="rId4"/>
                <a:stretch>
                  <a:fillRect/>
                </a:stretch>
              </a:blipFill>
            </p:spPr>
            <p:txBody>
              <a:bodyPr/>
              <a:lstStyle/>
              <a:p>
                <a:r>
                  <a:rPr lang="en-US">
                    <a:noFill/>
                  </a:rPr>
                  <a:t> </a:t>
                </a:r>
              </a:p>
            </p:txBody>
          </p:sp>
        </mc:Fallback>
      </mc:AlternateContent>
      <p:cxnSp>
        <p:nvCxnSpPr>
          <p:cNvPr id="38" name="Straight Arrow Connector 37"/>
          <p:cNvCxnSpPr/>
          <p:nvPr/>
        </p:nvCxnSpPr>
        <p:spPr>
          <a:xfrm flipH="1">
            <a:off x="5545009" y="2727630"/>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AliceBlue.eps"/>
          <p:cNvPicPr>
            <a:picLocks noChangeAspect="1"/>
          </p:cNvPicPr>
          <p:nvPr/>
        </p:nvPicPr>
        <p:blipFill>
          <a:blip r:embed="rId5" cstate="print"/>
          <a:srcRect b="23529"/>
          <a:stretch>
            <a:fillRect/>
          </a:stretch>
        </p:blipFill>
        <p:spPr>
          <a:xfrm>
            <a:off x="4035122" y="1212040"/>
            <a:ext cx="1150423" cy="1296144"/>
          </a:xfrm>
          <a:prstGeom prst="rect">
            <a:avLst/>
          </a:prstGeom>
        </p:spPr>
      </p:pic>
      <mc:AlternateContent xmlns:mc="http://schemas.openxmlformats.org/markup-compatibility/2006" xmlns:a14="http://schemas.microsoft.com/office/drawing/2010/main">
        <mc:Choice Requires="a14">
          <p:sp>
            <p:nvSpPr>
              <p:cNvPr id="45" name="TextBox 44"/>
              <p:cNvSpPr txBox="1"/>
              <p:nvPr/>
            </p:nvSpPr>
            <p:spPr>
              <a:xfrm>
                <a:off x="5806890" y="2256810"/>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Consolas"/>
                            </a:rPr>
                          </m:ctrlPr>
                        </m:sSubPr>
                        <m:e>
                          <m:r>
                            <a:rPr lang="en-US" sz="2400" i="1">
                              <a:latin typeface="Cambria Math" charset="0"/>
                              <a:cs typeface="Consolas"/>
                            </a:rPr>
                            <m:t>𝜌</m:t>
                          </m:r>
                        </m:e>
                        <m:sub>
                          <m:r>
                            <a:rPr lang="en-US" sz="2400" i="1">
                              <a:latin typeface="Cambria Math" charset="0"/>
                              <a:cs typeface="Consolas"/>
                            </a:rPr>
                            <m:t>𝑀</m:t>
                          </m:r>
                        </m:sub>
                      </m:sSub>
                    </m:oMath>
                  </m:oMathPara>
                </a14:m>
                <a:endParaRPr lang="en-US" sz="2400">
                  <a:cs typeface="Consola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282885" y="2256805"/>
                <a:ext cx="597603" cy="461665"/>
              </a:xfrm>
              <a:prstGeom prst="rect">
                <a:avLst/>
              </a:prstGeom>
              <a:blipFill rotWithShape="0">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251172" y="2376810"/>
                <a:ext cx="14343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←{0,1}</m:t>
                      </m:r>
                    </m:oMath>
                  </m:oMathPara>
                </a14:m>
                <a:endParaRPr lang="en-US" sz="2400">
                  <a:cs typeface="Consola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27167" y="2376805"/>
                <a:ext cx="1434353" cy="461665"/>
              </a:xfrm>
              <a:prstGeom prst="rect">
                <a:avLst/>
              </a:prstGeom>
              <a:blipFill rotWithShape="0">
                <a:blip r:embed="rId7"/>
                <a:stretch>
                  <a:fillRect l="-424" r="-2966"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2171704" y="2841423"/>
                <a:ext cx="3798791" cy="91614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r>
                        <a:rPr lang="en-US" sz="2400" i="1">
                          <a:latin typeface="Cambria Math" charset="0"/>
                          <a:cs typeface="Arial" pitchFamily="34" charset="0"/>
                        </a:rPr>
                        <m:t>=</m:t>
                      </m:r>
                      <m:d>
                        <m:dPr>
                          <m:begChr m:val="{"/>
                          <m:endChr m:val=""/>
                          <m:ctrlPr>
                            <a:rPr lang="cs-CZ" sz="2400" i="1">
                              <a:latin typeface="Cambria Math" charset="0"/>
                              <a:cs typeface="Arial" pitchFamily="34" charset="0"/>
                            </a:rPr>
                          </m:ctrlPr>
                        </m:dPr>
                        <m:e>
                          <m:eqArr>
                            <m:eqArrPr>
                              <m:ctrlPr>
                                <a:rPr lang="cs-CZ" sz="2400" i="1">
                                  <a:latin typeface="Cambria Math" charset="0"/>
                                  <a:cs typeface="Arial" pitchFamily="34" charset="0"/>
                                </a:rPr>
                              </m:ctrlPr>
                            </m:eqArrPr>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r>
                                    <a:rPr lang="en-US" sz="2400" i="1">
                                      <a:latin typeface="Cambria Math" charset="0"/>
                                      <a:cs typeface="Arial" pitchFamily="34" charset="0"/>
                                    </a:rPr>
                                    <m:t>|0〉</m:t>
                                  </m:r>
                                </m:e>
                              </m:d>
                              <m:r>
                                <m:rPr>
                                  <m:nor/>
                                </m:rPr>
                                <a:rPr lang="en-US" sz="2400">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=0</m:t>
                              </m:r>
                            </m:e>
                            <m:e>
                              <m:r>
                                <a:rPr lang="en-US" sz="2400" i="1">
                                  <a:latin typeface="Cambria Math" charset="0"/>
                                  <a:cs typeface="Arial" pitchFamily="34" charset="0"/>
                                </a:rPr>
                                <m:t>𝐸𝑛</m:t>
                              </m:r>
                              <m:sSub>
                                <m:sSubPr>
                                  <m:ctrlPr>
                                    <a:rPr lang="en-US" sz="2400" i="1">
                                      <a:latin typeface="Cambria Math" charset="0"/>
                                      <a:cs typeface="Arial" pitchFamily="34" charset="0"/>
                                    </a:rPr>
                                  </m:ctrlPr>
                                </m:sSubPr>
                                <m:e>
                                  <m:r>
                                    <a:rPr lang="en-US" sz="2400" i="1">
                                      <a:latin typeface="Cambria Math" charset="0"/>
                                      <a:cs typeface="Arial" pitchFamily="34" charset="0"/>
                                    </a:rPr>
                                    <m:t>𝑐</m:t>
                                  </m:r>
                                </m:e>
                                <m:sub>
                                  <m:r>
                                    <a:rPr lang="en-US" sz="2400" i="1">
                                      <a:latin typeface="Cambria Math" charset="0"/>
                                      <a:cs typeface="Arial" pitchFamily="34" charset="0"/>
                                    </a:rPr>
                                    <m:t>𝑠𝑘</m:t>
                                  </m:r>
                                </m:sub>
                              </m:sSub>
                              <m:d>
                                <m:dPr>
                                  <m:ctrlPr>
                                    <a:rPr lang="en-US" sz="2400" i="1">
                                      <a:latin typeface="Cambria Math" charset="0"/>
                                      <a:cs typeface="Arial" pitchFamily="34" charset="0"/>
                                    </a:rPr>
                                  </m:ctrlPr>
                                </m:dPr>
                                <m:e>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𝑀</m:t>
                                      </m:r>
                                    </m:sub>
                                  </m:sSub>
                                </m:e>
                              </m:d>
                              <m:r>
                                <a:rPr lang="en-US" sz="2400" i="1">
                                  <a:latin typeface="Cambria Math" charset="0"/>
                                  <a:cs typeface="Arial" pitchFamily="34" charset="0"/>
                                </a:rPr>
                                <m:t> </m:t>
                              </m:r>
                              <m:r>
                                <m:rPr>
                                  <m:nor/>
                                </m:rPr>
                                <a:rPr lang="en-US" sz="2400">
                                  <a:latin typeface="Cambria Math" charset="0"/>
                                  <a:cs typeface="Arial" pitchFamily="34" charset="0"/>
                                </a:rPr>
                                <m:t>if</m:t>
                              </m:r>
                              <m:r>
                                <m:rPr>
                                  <m:nor/>
                                </m:rPr>
                                <a:rPr lang="en-US" sz="2400">
                                  <a:latin typeface="Cambria Math" charset="0"/>
                                  <a:cs typeface="Arial" pitchFamily="34" charset="0"/>
                                </a:rPr>
                                <m:t> </m:t>
                              </m:r>
                              <m:r>
                                <m:rPr>
                                  <m:nor/>
                                </m:rPr>
                                <a:rPr lang="en-US" sz="2400">
                                  <a:latin typeface="Cambria Math" charset="0"/>
                                  <a:cs typeface="Arial" pitchFamily="34" charset="0"/>
                                </a:rPr>
                                <m:t>b</m:t>
                              </m:r>
                              <m:r>
                                <m:rPr>
                                  <m:nor/>
                                </m:rPr>
                                <a:rPr lang="en-US" sz="2400">
                                  <a:latin typeface="Cambria Math" charset="0"/>
                                  <a:cs typeface="Arial" pitchFamily="34" charset="0"/>
                                </a:rPr>
                                <m:t>=1</m:t>
                              </m:r>
                            </m:e>
                          </m:eqArr>
                        </m:e>
                      </m:d>
                    </m:oMath>
                  </m:oMathPara>
                </a14:m>
                <a:endParaRPr lang="en-US" sz="2400">
                  <a:cs typeface="Consola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47699" y="2841423"/>
                <a:ext cx="3798791" cy="91614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5892849" y="4367542"/>
                <a:ext cx="4063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cs typeface="Arial" pitchFamily="34" charset="0"/>
                        </a:rPr>
                        <m:t>𝑏</m:t>
                      </m:r>
                      <m:r>
                        <a:rPr lang="en-US" sz="2400" i="1">
                          <a:latin typeface="Cambria Math" charset="0"/>
                          <a:cs typeface="Arial" pitchFamily="34" charset="0"/>
                        </a:rPr>
                        <m:t>′</m:t>
                      </m:r>
                    </m:oMath>
                  </m:oMathPara>
                </a14:m>
                <a:endParaRPr lang="en-US" sz="2400">
                  <a:cs typeface="Consola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68844" y="4367537"/>
                <a:ext cx="406311" cy="461665"/>
              </a:xfrm>
              <a:prstGeom prst="rect">
                <a:avLst/>
              </a:prstGeom>
              <a:blipFill rotWithShape="0">
                <a:blip r:embed="rId9"/>
                <a:stretch>
                  <a:fillRect l="-7576" r="-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023891" y="4525221"/>
                <a:ext cx="24494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ea typeface="Cambria Math" charset="0"/>
                          <a:cs typeface="Cambria Math" charset="0"/>
                        </a:rPr>
                        <m:t>𝒜</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wins</m:t>
                      </m:r>
                      <m:r>
                        <m:rPr>
                          <m:nor/>
                        </m:rPr>
                        <a:rPr lang="en-US" sz="2400">
                          <a:latin typeface="Cambria Math" charset="0"/>
                          <a:ea typeface="Cambria Math" charset="0"/>
                          <a:cs typeface="Cambria Math" charset="0"/>
                        </a:rPr>
                        <m:t> </m:t>
                      </m:r>
                      <m:r>
                        <m:rPr>
                          <m:nor/>
                        </m:rPr>
                        <a:rPr lang="en-US" sz="2400">
                          <a:latin typeface="Cambria Math" charset="0"/>
                          <a:ea typeface="Cambria Math" charset="0"/>
                          <a:cs typeface="Cambria Math" charset="0"/>
                        </a:rPr>
                        <m:t>iff</m:t>
                      </m:r>
                      <m:r>
                        <m:rPr>
                          <m:nor/>
                        </m:rPr>
                        <a:rPr lang="en-US" sz="2400">
                          <a:latin typeface="Cambria Math" charset="0"/>
                          <a:ea typeface="Cambria Math" charset="0"/>
                          <a:cs typeface="Cambria Math" charset="0"/>
                        </a:rPr>
                        <m:t> </m:t>
                      </m:r>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a:p>
            </p:txBody>
          </p:sp>
        </mc:Choice>
        <mc:Fallback xmlns="">
          <p:sp>
            <p:nvSpPr>
              <p:cNvPr id="11" name="TextBox 10"/>
              <p:cNvSpPr txBox="1">
                <a:spLocks noRot="1" noChangeAspect="1" noMove="1" noResize="1" noEditPoints="1" noAdjustHandles="1" noChangeArrowheads="1" noChangeShapeType="1" noTextEdit="1"/>
              </p:cNvSpPr>
              <p:nvPr/>
            </p:nvSpPr>
            <p:spPr>
              <a:xfrm>
                <a:off x="1499886" y="4525216"/>
                <a:ext cx="2449453" cy="461665"/>
              </a:xfrm>
              <a:prstGeom prst="rect">
                <a:avLst/>
              </a:prstGeom>
              <a:blipFill rotWithShape="0">
                <a:blip r:embed="rId10"/>
                <a:stretch>
                  <a:fillRect t="-102632" b="-1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7204338" y="729922"/>
                <a:ext cx="269028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charset="0"/>
                          <a:ea typeface="Cambria Math" charset="0"/>
                          <a:cs typeface="Cambria Math" charset="0"/>
                        </a:rPr>
                        <m:t>𝑄𝑃𝑟𝑖𝑣</m:t>
                      </m:r>
                      <m:sSup>
                        <m:sSupPr>
                          <m:ctrlPr>
                            <a:rPr lang="en-US" sz="4000" i="1">
                              <a:latin typeface="Cambria Math" charset="0"/>
                              <a:ea typeface="Cambria Math" charset="0"/>
                              <a:cs typeface="Cambria Math" charset="0"/>
                            </a:rPr>
                          </m:ctrlPr>
                        </m:sSupPr>
                        <m:e>
                          <m:r>
                            <a:rPr lang="en-US" sz="4000" i="1">
                              <a:latin typeface="Cambria Math" charset="0"/>
                              <a:ea typeface="Cambria Math" charset="0"/>
                              <a:cs typeface="Cambria Math" charset="0"/>
                            </a:rPr>
                            <m:t>𝐾</m:t>
                          </m:r>
                        </m:e>
                        <m:sup>
                          <m:r>
                            <a:rPr lang="en-US" sz="4000" i="1">
                              <a:latin typeface="Cambria Math" charset="0"/>
                              <a:ea typeface="Cambria Math" charset="0"/>
                              <a:cs typeface="Cambria Math" charset="0"/>
                            </a:rPr>
                            <m:t>𝑐𝑐𝑎</m:t>
                          </m:r>
                        </m:sup>
                      </m:sSup>
                    </m:oMath>
                  </m:oMathPara>
                </a14:m>
                <a:endParaRPr lang="en-US" sz="4000"/>
              </a:p>
            </p:txBody>
          </p:sp>
        </mc:Choice>
        <mc:Fallback xmlns="">
          <p:sp>
            <p:nvSpPr>
              <p:cNvPr id="55" name="Rectangle 54"/>
              <p:cNvSpPr>
                <a:spLocks noRot="1" noChangeAspect="1" noMove="1" noResize="1" noEditPoints="1" noAdjustHandles="1" noChangeArrowheads="1" noChangeShapeType="1" noTextEdit="1"/>
              </p:cNvSpPr>
              <p:nvPr/>
            </p:nvSpPr>
            <p:spPr>
              <a:xfrm>
                <a:off x="5680338" y="729922"/>
                <a:ext cx="2690288" cy="707886"/>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633596" y="5486060"/>
                <a:ext cx="9034404" cy="461665"/>
              </a:xfrm>
              <a:prstGeom prst="rect">
                <a:avLst/>
              </a:prstGeom>
              <a:noFill/>
            </p:spPr>
            <p:txBody>
              <a:bodyPr wrap="square" rtlCol="0">
                <a:spAutoFit/>
              </a:bodyPr>
              <a:lstStyle/>
              <a:p>
                <a:r>
                  <a:rPr lang="en-US" sz="2400" b="1"/>
                  <a:t>Theorem:</a:t>
                </a:r>
                <a:r>
                  <a:rPr lang="en-US" sz="2400"/>
                  <a:t> QSEM-CCA1 </a:t>
                </a:r>
                <a14:m>
                  <m:oMath xmlns:m="http://schemas.openxmlformats.org/officeDocument/2006/math">
                    <m:r>
                      <a:rPr lang="en-US" sz="2400" b="1" i="1">
                        <a:latin typeface="Cambria Math" charset="0"/>
                      </a:rPr>
                      <m:t>⇔</m:t>
                    </m:r>
                  </m:oMath>
                </a14:m>
                <a:r>
                  <a:rPr lang="en-US" sz="2400"/>
                  <a:t> QIND-CCA1</a:t>
                </a:r>
              </a:p>
            </p:txBody>
          </p:sp>
        </mc:Choice>
        <mc:Fallback xmlns="">
          <p:sp>
            <p:nvSpPr>
              <p:cNvPr id="58" name="TextBox 57"/>
              <p:cNvSpPr txBox="1">
                <a:spLocks noRot="1" noChangeAspect="1" noMove="1" noResize="1" noEditPoints="1" noAdjustHandles="1" noChangeArrowheads="1" noChangeShapeType="1" noTextEdit="1"/>
              </p:cNvSpPr>
              <p:nvPr/>
            </p:nvSpPr>
            <p:spPr>
              <a:xfrm>
                <a:off x="109596" y="5486055"/>
                <a:ext cx="9034404" cy="461665"/>
              </a:xfrm>
              <a:prstGeom prst="rect">
                <a:avLst/>
              </a:prstGeom>
              <a:blipFill rotWithShape="0">
                <a:blip r:embed="rId13"/>
                <a:stretch>
                  <a:fillRect l="-1080" t="-10526" b="-28947"/>
                </a:stretch>
              </a:blipFill>
            </p:spPr>
            <p:txBody>
              <a:bodyPr/>
              <a:lstStyle/>
              <a:p>
                <a:r>
                  <a:rPr lang="en-US">
                    <a:noFill/>
                  </a:rPr>
                  <a:t> </a:t>
                </a:r>
              </a:p>
            </p:txBody>
          </p:sp>
        </mc:Fallback>
      </mc:AlternateContent>
      <p:sp>
        <p:nvSpPr>
          <p:cNvPr id="59" name="TextBox 58"/>
          <p:cNvSpPr txBox="1"/>
          <p:nvPr/>
        </p:nvSpPr>
        <p:spPr>
          <a:xfrm>
            <a:off x="2379504" y="1627605"/>
            <a:ext cx="1885594" cy="523220"/>
          </a:xfrm>
          <a:prstGeom prst="rect">
            <a:avLst/>
          </a:prstGeom>
          <a:noFill/>
        </p:spPr>
        <p:txBody>
          <a:bodyPr wrap="square" rtlCol="0">
            <a:spAutoFit/>
          </a:bodyPr>
          <a:lstStyle/>
          <a:p>
            <a:r>
              <a:rPr lang="en-US" sz="2800">
                <a:cs typeface="Arial" pitchFamily="34" charset="0"/>
              </a:rPr>
              <a:t>Challenger</a:t>
            </a:r>
          </a:p>
        </p:txBody>
      </p:sp>
      <p:grpSp>
        <p:nvGrpSpPr>
          <p:cNvPr id="3" name="Group 2"/>
          <p:cNvGrpSpPr/>
          <p:nvPr/>
        </p:nvGrpSpPr>
        <p:grpSpPr>
          <a:xfrm>
            <a:off x="5545009" y="1085225"/>
            <a:ext cx="1057836" cy="461666"/>
            <a:chOff x="4021009" y="1085225"/>
            <a:chExt cx="1057836" cy="461666"/>
          </a:xfrm>
        </p:grpSpPr>
        <p:cxnSp>
          <p:nvCxnSpPr>
            <p:cNvPr id="21" name="Straight Arrow Connector 20"/>
            <p:cNvCxnSpPr/>
            <p:nvPr/>
          </p:nvCxnSpPr>
          <p:spPr>
            <a:xfrm flipH="1">
              <a:off x="4021009" y="1546890"/>
              <a:ext cx="1057836" cy="1"/>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282885" y="1085225"/>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charset="0"/>
                                <a:cs typeface="Consolas"/>
                              </a:rPr>
                            </m:ctrlPr>
                          </m:sSubPr>
                          <m:e>
                            <m:r>
                              <a:rPr lang="en-US" sz="2400" i="1">
                                <a:solidFill>
                                  <a:srgbClr val="7030A0"/>
                                </a:solidFill>
                                <a:latin typeface="Cambria Math" charset="0"/>
                                <a:cs typeface="Consolas"/>
                              </a:rPr>
                              <m:t>𝜌</m:t>
                            </m:r>
                          </m:e>
                          <m:sub>
                            <m:r>
                              <a:rPr lang="en-US" sz="2400" i="1">
                                <a:solidFill>
                                  <a:srgbClr val="7030A0"/>
                                </a:solidFill>
                                <a:latin typeface="Cambria Math" charset="0"/>
                                <a:cs typeface="Consolas"/>
                              </a:rPr>
                              <m:t>𝐶</m:t>
                            </m:r>
                          </m:sub>
                        </m:sSub>
                      </m:oMath>
                    </m:oMathPara>
                  </a14:m>
                  <a:endParaRPr lang="en-US" sz="2400">
                    <a:solidFill>
                      <a:srgbClr val="7030A0"/>
                    </a:solidFill>
                    <a:cs typeface="Consola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282885" y="1085225"/>
                  <a:ext cx="597603" cy="461665"/>
                </a:xfrm>
                <a:prstGeom prst="rect">
                  <a:avLst/>
                </a:prstGeom>
                <a:blipFill rotWithShape="0">
                  <a:blip r:embed="rId14"/>
                  <a:stretch>
                    <a:fillRect b="-78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TextBox 26"/>
              <p:cNvSpPr txBox="1"/>
              <p:nvPr/>
            </p:nvSpPr>
            <p:spPr>
              <a:xfrm>
                <a:off x="5862203" y="2839221"/>
                <a:ext cx="43695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charset="0"/>
                              <a:cs typeface="Arial" pitchFamily="34" charset="0"/>
                            </a:rPr>
                          </m:ctrlPr>
                        </m:sSubPr>
                        <m:e>
                          <m:r>
                            <a:rPr lang="en-US" sz="2400" i="1">
                              <a:latin typeface="Cambria Math" charset="0"/>
                              <a:cs typeface="Arial" pitchFamily="34" charset="0"/>
                            </a:rPr>
                            <m:t>𝜌</m:t>
                          </m:r>
                        </m:e>
                        <m:sub>
                          <m:r>
                            <a:rPr lang="en-US" sz="2400" i="1">
                              <a:latin typeface="Cambria Math" charset="0"/>
                              <a:cs typeface="Arial" pitchFamily="34" charset="0"/>
                            </a:rPr>
                            <m:t>𝐶</m:t>
                          </m:r>
                        </m:sub>
                      </m:sSub>
                    </m:oMath>
                  </m:oMathPara>
                </a14:m>
                <a:endParaRPr lang="en-US" sz="2400">
                  <a:cs typeface="Consola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338203" y="2839216"/>
                <a:ext cx="436952" cy="461665"/>
              </a:xfrm>
              <a:prstGeom prst="rect">
                <a:avLst/>
              </a:prstGeom>
              <a:blipFill rotWithShape="0">
                <a:blip r:embed="rId15"/>
                <a:stretch>
                  <a:fillRect l="-4225" r="-5634" b="-9333"/>
                </a:stretch>
              </a:blipFill>
            </p:spPr>
            <p:txBody>
              <a:bodyPr/>
              <a:lstStyle/>
              <a:p>
                <a:r>
                  <a:rPr lang="en-US">
                    <a:noFill/>
                  </a:rPr>
                  <a:t> </a:t>
                </a:r>
              </a:p>
            </p:txBody>
          </p:sp>
        </mc:Fallback>
      </mc:AlternateContent>
      <p:grpSp>
        <p:nvGrpSpPr>
          <p:cNvPr id="4" name="Group 3"/>
          <p:cNvGrpSpPr/>
          <p:nvPr/>
        </p:nvGrpSpPr>
        <p:grpSpPr>
          <a:xfrm>
            <a:off x="5298751" y="1679904"/>
            <a:ext cx="1542402" cy="479047"/>
            <a:chOff x="3774751" y="1679899"/>
            <a:chExt cx="1542402" cy="479047"/>
          </a:xfrm>
        </p:grpSpPr>
        <mc:AlternateContent xmlns:mc="http://schemas.openxmlformats.org/markup-compatibility/2006" xmlns:a14="http://schemas.microsoft.com/office/drawing/2010/main">
          <mc:Choice Requires="a14">
            <p:sp>
              <p:nvSpPr>
                <p:cNvPr id="53" name="TextBox 52"/>
                <p:cNvSpPr txBox="1"/>
                <p:nvPr/>
              </p:nvSpPr>
              <p:spPr>
                <a:xfrm>
                  <a:off x="3774751" y="1679899"/>
                  <a:ext cx="154240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7030A0"/>
                            </a:solidFill>
                            <a:latin typeface="Cambria Math" charset="0"/>
                            <a:cs typeface="Arial" pitchFamily="34" charset="0"/>
                          </a:rPr>
                          <m:t>𝐷𝑒</m:t>
                        </m:r>
                        <m:sSub>
                          <m:sSubPr>
                            <m:ctrlPr>
                              <a:rPr lang="en-US" sz="2400" i="1">
                                <a:solidFill>
                                  <a:srgbClr val="7030A0"/>
                                </a:solidFill>
                                <a:latin typeface="Cambria Math" charset="0"/>
                                <a:cs typeface="Arial" pitchFamily="34" charset="0"/>
                              </a:rPr>
                            </m:ctrlPr>
                          </m:sSubPr>
                          <m:e>
                            <m:r>
                              <a:rPr lang="en-US" sz="2400" i="1">
                                <a:solidFill>
                                  <a:srgbClr val="7030A0"/>
                                </a:solidFill>
                                <a:latin typeface="Cambria Math" charset="0"/>
                                <a:cs typeface="Arial" pitchFamily="34" charset="0"/>
                              </a:rPr>
                              <m:t>𝑐</m:t>
                            </m:r>
                          </m:e>
                          <m:sub>
                            <m:r>
                              <a:rPr lang="en-US" sz="2400" i="1">
                                <a:solidFill>
                                  <a:srgbClr val="7030A0"/>
                                </a:solidFill>
                                <a:latin typeface="Cambria Math" charset="0"/>
                                <a:cs typeface="Arial" pitchFamily="34" charset="0"/>
                              </a:rPr>
                              <m:t>𝑠𝑘</m:t>
                            </m:r>
                          </m:sub>
                        </m:sSub>
                        <m:r>
                          <a:rPr lang="en-US" sz="2400" i="1">
                            <a:solidFill>
                              <a:srgbClr val="7030A0"/>
                            </a:solidFill>
                            <a:latin typeface="Cambria Math" charset="0"/>
                            <a:cs typeface="Arial" pitchFamily="34" charset="0"/>
                          </a:rPr>
                          <m:t>(</m:t>
                        </m:r>
                        <m:sSub>
                          <m:sSubPr>
                            <m:ctrlPr>
                              <a:rPr lang="en-US" sz="2400" i="1">
                                <a:solidFill>
                                  <a:srgbClr val="7030A0"/>
                                </a:solidFill>
                                <a:latin typeface="Cambria Math" charset="0"/>
                                <a:cs typeface="Arial" pitchFamily="34" charset="0"/>
                              </a:rPr>
                            </m:ctrlPr>
                          </m:sSubPr>
                          <m:e>
                            <m:r>
                              <a:rPr lang="en-US" sz="2400" i="1">
                                <a:solidFill>
                                  <a:srgbClr val="7030A0"/>
                                </a:solidFill>
                                <a:latin typeface="Cambria Math" charset="0"/>
                                <a:cs typeface="Arial" pitchFamily="34" charset="0"/>
                              </a:rPr>
                              <m:t>𝜌</m:t>
                            </m:r>
                          </m:e>
                          <m:sub>
                            <m:r>
                              <a:rPr lang="en-US" sz="2400" i="1">
                                <a:solidFill>
                                  <a:srgbClr val="7030A0"/>
                                </a:solidFill>
                                <a:latin typeface="Cambria Math" charset="0"/>
                                <a:cs typeface="Arial" pitchFamily="34" charset="0"/>
                              </a:rPr>
                              <m:t>𝐶</m:t>
                            </m:r>
                          </m:sub>
                        </m:sSub>
                        <m:r>
                          <a:rPr lang="en-US" sz="2400" i="1">
                            <a:solidFill>
                              <a:srgbClr val="7030A0"/>
                            </a:solidFill>
                            <a:latin typeface="Cambria Math" charset="0"/>
                            <a:cs typeface="Arial" pitchFamily="34" charset="0"/>
                          </a:rPr>
                          <m:t>)</m:t>
                        </m:r>
                      </m:oMath>
                    </m:oMathPara>
                  </a14:m>
                  <a:endParaRPr lang="en-US" sz="2400">
                    <a:solidFill>
                      <a:srgbClr val="7030A0"/>
                    </a:solidFill>
                    <a:cs typeface="Consola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774751" y="1679899"/>
                  <a:ext cx="1542402" cy="461665"/>
                </a:xfrm>
                <a:prstGeom prst="rect">
                  <a:avLst/>
                </a:prstGeom>
                <a:blipFill rotWithShape="0">
                  <a:blip r:embed="rId16"/>
                  <a:stretch>
                    <a:fillRect r="-2767" b="-18667"/>
                  </a:stretch>
                </a:blipFill>
              </p:spPr>
              <p:txBody>
                <a:bodyPr/>
                <a:lstStyle/>
                <a:p>
                  <a:r>
                    <a:rPr lang="en-US">
                      <a:noFill/>
                    </a:rPr>
                    <a:t> </a:t>
                  </a:r>
                </a:p>
              </p:txBody>
            </p:sp>
          </mc:Fallback>
        </mc:AlternateContent>
        <p:cxnSp>
          <p:nvCxnSpPr>
            <p:cNvPr id="28" name="Straight Arrow Connector 27"/>
            <p:cNvCxnSpPr/>
            <p:nvPr/>
          </p:nvCxnSpPr>
          <p:spPr>
            <a:xfrm>
              <a:off x="4051650" y="2158946"/>
              <a:ext cx="1057836" cy="0"/>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5575650" y="3300881"/>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45009" y="4829202"/>
            <a:ext cx="1057836" cy="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1643802" y="5841643"/>
                <a:ext cx="9034404" cy="941348"/>
              </a:xfrm>
              <a:prstGeom prst="rect">
                <a:avLst/>
              </a:prstGeom>
              <a:noFill/>
            </p:spPr>
            <p:txBody>
              <a:bodyPr wrap="square" rtlCol="0">
                <a:spAutoFit/>
              </a:bodyPr>
              <a:lstStyle/>
              <a:p>
                <a:r>
                  <a:rPr lang="en-US" sz="2400" b="1"/>
                  <a:t>Fact:</a:t>
                </a:r>
                <a:r>
                  <a:rPr lang="en-US" sz="2400"/>
                  <a:t> QSEM-CCA1 </a:t>
                </a:r>
                <a14:m>
                  <m:oMath xmlns:m="http://schemas.openxmlformats.org/officeDocument/2006/math">
                    <m:groupChr>
                      <m:groupChrPr>
                        <m:chr m:val="⇒"/>
                        <m:vertJc m:val="bot"/>
                        <m:ctrlPr>
                          <a:rPr lang="en-US" sz="2400" i="1">
                            <a:latin typeface="Cambria Math" charset="0"/>
                          </a:rPr>
                        </m:ctrlPr>
                      </m:groupChrPr>
                      <m:e>
                        <m:r>
                          <a:rPr lang="en-US" sz="2400" i="1">
                            <a:latin typeface="Cambria Math" charset="0"/>
                          </a:rPr>
                          <m:t>≠</m:t>
                        </m:r>
                      </m:e>
                    </m:groupChr>
                  </m:oMath>
                </a14:m>
                <a:r>
                  <a:rPr lang="en-US" sz="2400"/>
                  <a:t> QIND-CPA </a:t>
                </a:r>
                <a14:m>
                  <m:oMath xmlns:m="http://schemas.openxmlformats.org/officeDocument/2006/math">
                    <m:groupChr>
                      <m:groupChrPr>
                        <m:chr m:val="⇒"/>
                        <m:vertJc m:val="bot"/>
                        <m:ctrlPr>
                          <a:rPr lang="en-US" sz="2400" i="1">
                            <a:latin typeface="Cambria Math" charset="0"/>
                          </a:rPr>
                        </m:ctrlPr>
                      </m:groupChrPr>
                      <m:e>
                        <m:r>
                          <a:rPr lang="en-US" sz="2400" i="1">
                            <a:latin typeface="Cambria Math" charset="0"/>
                          </a:rPr>
                          <m:t>≠</m:t>
                        </m:r>
                      </m:e>
                    </m:groupChr>
                  </m:oMath>
                </a14:m>
                <a:r>
                  <a:rPr lang="en-US" sz="2400"/>
                  <a:t> QIND, </a:t>
                </a:r>
              </a:p>
              <a:p>
                <a:r>
                  <a:rPr lang="en-US" sz="2400"/>
                  <a:t>stronger adversaries yield stronger encryption schemes</a:t>
                </a:r>
              </a:p>
            </p:txBody>
          </p:sp>
        </mc:Choice>
        <mc:Fallback xmlns="">
          <p:sp>
            <p:nvSpPr>
              <p:cNvPr id="36" name="TextBox 35"/>
              <p:cNvSpPr txBox="1">
                <a:spLocks noRot="1" noChangeAspect="1" noMove="1" noResize="1" noEditPoints="1" noAdjustHandles="1" noChangeArrowheads="1" noChangeShapeType="1" noTextEdit="1"/>
              </p:cNvSpPr>
              <p:nvPr/>
            </p:nvSpPr>
            <p:spPr>
              <a:xfrm>
                <a:off x="119802" y="5841643"/>
                <a:ext cx="9034404" cy="941348"/>
              </a:xfrm>
              <a:prstGeom prst="rect">
                <a:avLst/>
              </a:prstGeom>
              <a:blipFill rotWithShape="0">
                <a:blip r:embed="rId17"/>
                <a:stretch>
                  <a:fillRect l="-1080" b="-13548"/>
                </a:stretch>
              </a:blipFill>
            </p:spPr>
            <p:txBody>
              <a:bodyPr/>
              <a:lstStyle/>
              <a:p>
                <a:r>
                  <a:rPr lang="nl-NL">
                    <a:noFill/>
                  </a:rPr>
                  <a:t> </a:t>
                </a:r>
              </a:p>
            </p:txBody>
          </p:sp>
        </mc:Fallback>
      </mc:AlternateContent>
      <p:grpSp>
        <p:nvGrpSpPr>
          <p:cNvPr id="39" name="Group 38"/>
          <p:cNvGrpSpPr/>
          <p:nvPr/>
        </p:nvGrpSpPr>
        <p:grpSpPr>
          <a:xfrm>
            <a:off x="5494486" y="3288807"/>
            <a:ext cx="1057836" cy="461666"/>
            <a:chOff x="4021009" y="1085225"/>
            <a:chExt cx="1057836" cy="461666"/>
          </a:xfrm>
        </p:grpSpPr>
        <p:cxnSp>
          <p:nvCxnSpPr>
            <p:cNvPr id="40" name="Straight Arrow Connector 39"/>
            <p:cNvCxnSpPr/>
            <p:nvPr/>
          </p:nvCxnSpPr>
          <p:spPr>
            <a:xfrm flipH="1">
              <a:off x="4021009" y="1546890"/>
              <a:ext cx="1057836" cy="1"/>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4338203" y="1085225"/>
                  <a:ext cx="59760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charset="0"/>
                                <a:cs typeface="Consolas"/>
                              </a:rPr>
                            </m:ctrlPr>
                          </m:sSubPr>
                          <m:e>
                            <m:r>
                              <a:rPr lang="en-US" sz="2400" i="1">
                                <a:solidFill>
                                  <a:srgbClr val="0070C0"/>
                                </a:solidFill>
                                <a:latin typeface="Cambria Math" charset="0"/>
                                <a:cs typeface="Consolas"/>
                              </a:rPr>
                              <m:t>𝜌</m:t>
                            </m:r>
                          </m:e>
                          <m:sub>
                            <m:r>
                              <a:rPr lang="en-US" sz="2400" i="1">
                                <a:solidFill>
                                  <a:srgbClr val="0070C0"/>
                                </a:solidFill>
                                <a:latin typeface="Cambria Math" charset="0"/>
                                <a:cs typeface="Consolas"/>
                              </a:rPr>
                              <m:t>𝑀</m:t>
                            </m:r>
                          </m:sub>
                        </m:sSub>
                      </m:oMath>
                    </m:oMathPara>
                  </a14:m>
                  <a:endParaRPr lang="en-US" sz="2400">
                    <a:solidFill>
                      <a:srgbClr val="0070C0"/>
                    </a:solidFill>
                    <a:cs typeface="Consola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4338203" y="1085225"/>
                  <a:ext cx="597603" cy="461665"/>
                </a:xfrm>
                <a:prstGeom prst="rect">
                  <a:avLst/>
                </a:prstGeom>
                <a:blipFill rotWithShape="0">
                  <a:blip r:embed="rId18"/>
                  <a:stretch>
                    <a:fillRect b="-9333"/>
                  </a:stretch>
                </a:blipFill>
              </p:spPr>
              <p:txBody>
                <a:bodyPr/>
                <a:lstStyle/>
                <a:p>
                  <a:r>
                    <a:rPr lang="en-US">
                      <a:noFill/>
                    </a:rPr>
                    <a:t> </a:t>
                  </a:r>
                </a:p>
              </p:txBody>
            </p:sp>
          </mc:Fallback>
        </mc:AlternateContent>
      </p:grpSp>
      <p:grpSp>
        <p:nvGrpSpPr>
          <p:cNvPr id="42" name="Group 41"/>
          <p:cNvGrpSpPr/>
          <p:nvPr/>
        </p:nvGrpSpPr>
        <p:grpSpPr>
          <a:xfrm>
            <a:off x="5248228" y="3883486"/>
            <a:ext cx="1542402" cy="479047"/>
            <a:chOff x="3774751" y="1679899"/>
            <a:chExt cx="1542402" cy="479047"/>
          </a:xfrm>
        </p:grpSpPr>
        <mc:AlternateContent xmlns:mc="http://schemas.openxmlformats.org/markup-compatibility/2006" xmlns:a14="http://schemas.microsoft.com/office/drawing/2010/main">
          <mc:Choice Requires="a14">
            <p:sp>
              <p:nvSpPr>
                <p:cNvPr id="43" name="TextBox 42"/>
                <p:cNvSpPr txBox="1"/>
                <p:nvPr/>
              </p:nvSpPr>
              <p:spPr>
                <a:xfrm>
                  <a:off x="3774751" y="1679899"/>
                  <a:ext cx="154240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70C0"/>
                            </a:solidFill>
                            <a:latin typeface="Cambria Math" charset="0"/>
                            <a:cs typeface="Arial" pitchFamily="34" charset="0"/>
                          </a:rPr>
                          <m:t>𝐸𝑛</m:t>
                        </m:r>
                        <m:sSub>
                          <m:sSubPr>
                            <m:ctrlPr>
                              <a:rPr lang="en-US" sz="2400" i="1">
                                <a:solidFill>
                                  <a:srgbClr val="0070C0"/>
                                </a:solidFill>
                                <a:latin typeface="Cambria Math" charset="0"/>
                                <a:cs typeface="Arial" pitchFamily="34" charset="0"/>
                              </a:rPr>
                            </m:ctrlPr>
                          </m:sSubPr>
                          <m:e>
                            <m:r>
                              <a:rPr lang="en-US" sz="2400" i="1">
                                <a:solidFill>
                                  <a:srgbClr val="0070C0"/>
                                </a:solidFill>
                                <a:latin typeface="Cambria Math" charset="0"/>
                                <a:cs typeface="Arial" pitchFamily="34" charset="0"/>
                              </a:rPr>
                              <m:t>𝑐</m:t>
                            </m:r>
                          </m:e>
                          <m:sub>
                            <m:r>
                              <a:rPr lang="en-US" sz="2400" i="1">
                                <a:solidFill>
                                  <a:srgbClr val="0070C0"/>
                                </a:solidFill>
                                <a:latin typeface="Cambria Math" charset="0"/>
                                <a:cs typeface="Arial" pitchFamily="34" charset="0"/>
                              </a:rPr>
                              <m:t>𝑠𝑘</m:t>
                            </m:r>
                          </m:sub>
                        </m:sSub>
                        <m:r>
                          <a:rPr lang="en-US" sz="2400" i="1">
                            <a:solidFill>
                              <a:srgbClr val="0070C0"/>
                            </a:solidFill>
                            <a:latin typeface="Cambria Math" charset="0"/>
                            <a:cs typeface="Arial" pitchFamily="34" charset="0"/>
                          </a:rPr>
                          <m:t>(</m:t>
                        </m:r>
                        <m:sSub>
                          <m:sSubPr>
                            <m:ctrlPr>
                              <a:rPr lang="en-US" sz="2400" i="1">
                                <a:solidFill>
                                  <a:srgbClr val="0070C0"/>
                                </a:solidFill>
                                <a:latin typeface="Cambria Math" charset="0"/>
                                <a:cs typeface="Arial" pitchFamily="34" charset="0"/>
                              </a:rPr>
                            </m:ctrlPr>
                          </m:sSubPr>
                          <m:e>
                            <m:r>
                              <a:rPr lang="en-US" sz="2400" i="1">
                                <a:solidFill>
                                  <a:srgbClr val="0070C0"/>
                                </a:solidFill>
                                <a:latin typeface="Cambria Math" charset="0"/>
                                <a:cs typeface="Arial" pitchFamily="34" charset="0"/>
                              </a:rPr>
                              <m:t>𝜌</m:t>
                            </m:r>
                          </m:e>
                          <m:sub>
                            <m:r>
                              <a:rPr lang="en-US" sz="2400" i="1">
                                <a:solidFill>
                                  <a:srgbClr val="0070C0"/>
                                </a:solidFill>
                                <a:latin typeface="Cambria Math" charset="0"/>
                                <a:cs typeface="Arial" pitchFamily="34" charset="0"/>
                              </a:rPr>
                              <m:t>𝑀</m:t>
                            </m:r>
                          </m:sub>
                        </m:sSub>
                        <m:r>
                          <a:rPr lang="en-US" sz="2400" i="1">
                            <a:solidFill>
                              <a:srgbClr val="0070C0"/>
                            </a:solidFill>
                            <a:latin typeface="Cambria Math" charset="0"/>
                            <a:cs typeface="Arial" pitchFamily="34" charset="0"/>
                          </a:rPr>
                          <m:t>)</m:t>
                        </m:r>
                      </m:oMath>
                    </m:oMathPara>
                  </a14:m>
                  <a:endParaRPr lang="en-US" sz="2400">
                    <a:solidFill>
                      <a:srgbClr val="0070C0"/>
                    </a:solidFill>
                    <a:cs typeface="Consolas"/>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774751" y="1679899"/>
                  <a:ext cx="1542402" cy="461665"/>
                </a:xfrm>
                <a:prstGeom prst="rect">
                  <a:avLst/>
                </a:prstGeom>
                <a:blipFill rotWithShape="0">
                  <a:blip r:embed="rId19"/>
                  <a:stretch>
                    <a:fillRect l="-791" r="-5929" b="-17105"/>
                  </a:stretch>
                </a:blipFill>
              </p:spPr>
              <p:txBody>
                <a:bodyPr/>
                <a:lstStyle/>
                <a:p>
                  <a:r>
                    <a:rPr lang="en-US">
                      <a:noFill/>
                    </a:rPr>
                    <a:t> </a:t>
                  </a:r>
                </a:p>
              </p:txBody>
            </p:sp>
          </mc:Fallback>
        </mc:AlternateContent>
        <p:cxnSp>
          <p:nvCxnSpPr>
            <p:cNvPr id="46" name="Straight Arrow Connector 45"/>
            <p:cNvCxnSpPr/>
            <p:nvPr/>
          </p:nvCxnSpPr>
          <p:spPr>
            <a:xfrm>
              <a:off x="4051650" y="2158946"/>
              <a:ext cx="1057836" cy="0"/>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37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a:t>
            </a:r>
            <a:r>
              <a:rPr lang="en-US" smtClean="0">
                <a:solidFill>
                  <a:schemeClr val="tx1"/>
                </a:solidFill>
              </a:rPr>
              <a:t> </a:t>
            </a:r>
            <a:r>
              <a:rPr lang="en-US" smtClean="0"/>
              <a:t>Contributions</a:t>
            </a:r>
            <a:endParaRPr lang="en-US"/>
          </a:p>
        </p:txBody>
      </p:sp>
      <p:sp>
        <p:nvSpPr>
          <p:cNvPr id="8" name="Rectangle 7"/>
          <p:cNvSpPr>
            <a:spLocks noChangeArrowheads="1"/>
          </p:cNvSpPr>
          <p:nvPr/>
        </p:nvSpPr>
        <p:spPr bwMode="auto">
          <a:xfrm>
            <a:off x="2254342" y="3429004"/>
            <a:ext cx="7683316" cy="755073"/>
          </a:xfrm>
          <a:prstGeom prst="rect">
            <a:avLst/>
          </a:prstGeom>
          <a:noFill/>
          <a:ln w="38100">
            <a:solidFill>
              <a:srgbClr val="FF0000"/>
            </a:solidFill>
            <a:miter lim="800000"/>
            <a:headEnd/>
            <a:tailEnd/>
          </a:ln>
          <a:effectLst/>
        </p:spPr>
        <p:txBody>
          <a:bodyPr wrap="none" anchor="ctr"/>
          <a:lstStyle/>
          <a:p>
            <a:endParaRPr lang="en-US"/>
          </a:p>
        </p:txBody>
      </p:sp>
      <p:sp>
        <p:nvSpPr>
          <p:cNvPr id="6" name="Content Placeholder 2"/>
          <p:cNvSpPr txBox="1">
            <a:spLocks/>
          </p:cNvSpPr>
          <p:nvPr/>
        </p:nvSpPr>
        <p:spPr>
          <a:xfrm>
            <a:off x="2504213" y="1913082"/>
            <a:ext cx="7543801" cy="32350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ü"/>
            </a:pPr>
            <a:r>
              <a:rPr lang="en-US"/>
              <a:t>Formal definition of Quantum Semantic Security</a:t>
            </a:r>
          </a:p>
          <a:p>
            <a:pPr>
              <a:buFont typeface="Wingdings" charset="2"/>
              <a:buChar char="ü"/>
            </a:pPr>
            <a:r>
              <a:rPr lang="en-US"/>
              <a:t>Equivalence to Quantum Indistinguishability</a:t>
            </a:r>
          </a:p>
          <a:p>
            <a:pPr>
              <a:buFont typeface="Wingdings" charset="2"/>
              <a:buChar char="ü"/>
            </a:pPr>
            <a:r>
              <a:rPr lang="en-US"/>
              <a:t>Extension to CPA and CCA1 scenarios</a:t>
            </a:r>
          </a:p>
          <a:p>
            <a:pPr marL="457200" indent="-457200">
              <a:buFont typeface="+mj-lt"/>
              <a:buAutoNum type="arabicPeriod" startAt="4"/>
            </a:pPr>
            <a:r>
              <a:rPr lang="en-US"/>
              <a:t>Construction of IND-CCA1 Quantum Secret-Key Encryption from One-Way Functions</a:t>
            </a:r>
          </a:p>
          <a:p>
            <a:pPr marL="457200" indent="-457200">
              <a:buFont typeface="+mj-lt"/>
              <a:buAutoNum type="arabicPeriod" startAt="4"/>
            </a:pPr>
            <a:r>
              <a:rPr lang="en-US"/>
              <a:t>Construction of Quantum Public-Key Encryption from One-Way Trapdoor Permutations</a:t>
            </a:r>
          </a:p>
        </p:txBody>
      </p:sp>
    </p:spTree>
    <p:extLst>
      <p:ext uri="{BB962C8B-B14F-4D97-AF65-F5344CB8AC3E}">
        <p14:creationId xmlns:p14="http://schemas.microsoft.com/office/powerpoint/2010/main" val="213848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Quantum Secret-Key Encryption</a:t>
            </a:r>
            <a:endParaRPr lang="en-US">
              <a:blipFill dpi="0" rotWithShape="1">
                <a:blip r:embed="rId2">
                  <a:extLst>
                    <a:ext uri="{28A0092B-C50C-407E-A947-70E740481C1C}">
                      <a14:useLocalDpi xmlns:a14="http://schemas.microsoft.com/office/drawing/2010/main" val="0"/>
                    </a:ext>
                  </a:extLst>
                </a:blip>
                <a:srcRect/>
                <a:tile tx="6350" ty="-127000" sx="65000" sy="64000" flip="none" algn="tl"/>
              </a:blipFill>
            </a:endParaRPr>
          </a:p>
        </p:txBody>
      </p:sp>
      <p:sp>
        <p:nvSpPr>
          <p:cNvPr id="23" name="Content Placeholder 2"/>
          <p:cNvSpPr>
            <a:spLocks noGrp="1"/>
          </p:cNvSpPr>
          <p:nvPr>
            <p:ph idx="1"/>
          </p:nvPr>
        </p:nvSpPr>
        <p:spPr>
          <a:xfrm>
            <a:off x="2346964" y="898960"/>
            <a:ext cx="7571741" cy="2011407"/>
          </a:xfrm>
        </p:spPr>
        <p:txBody>
          <a:bodyPr>
            <a:noAutofit/>
          </a:bodyPr>
          <a:lstStyle/>
          <a:p>
            <a:pPr marL="0" indent="0">
              <a:buNone/>
            </a:pPr>
            <a:r>
              <a:rPr lang="en-US" smtClean="0"/>
              <a:t>Goal: build CCA1-secure quantum secret-key encryption</a:t>
            </a:r>
          </a:p>
          <a:p>
            <a:pPr marL="0" indent="0">
              <a:buNone/>
            </a:pPr>
            <a:r>
              <a:rPr lang="en-US" smtClean="0"/>
              <a:t>Ingredients: </a:t>
            </a:r>
          </a:p>
          <a:p>
            <a:r>
              <a:rPr lang="en-US" smtClean="0"/>
              <a:t>quantum one-time pad (QOTP)</a:t>
            </a:r>
          </a:p>
        </p:txBody>
      </p:sp>
      <p:sp>
        <p:nvSpPr>
          <p:cNvPr id="24" name="Content Placeholder 2"/>
          <p:cNvSpPr txBox="1">
            <a:spLocks/>
          </p:cNvSpPr>
          <p:nvPr/>
        </p:nvSpPr>
        <p:spPr>
          <a:xfrm>
            <a:off x="1967116" y="5411981"/>
            <a:ext cx="8566672" cy="625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200"/>
              <a:t>Not even CPA secure, scheme is not randomized!</a:t>
            </a:r>
          </a:p>
        </p:txBody>
      </p:sp>
      <p:grpSp>
        <p:nvGrpSpPr>
          <p:cNvPr id="11" name="Group 10"/>
          <p:cNvGrpSpPr/>
          <p:nvPr/>
        </p:nvGrpSpPr>
        <p:grpSpPr>
          <a:xfrm>
            <a:off x="2994664" y="2783870"/>
            <a:ext cx="6332223" cy="2215784"/>
            <a:chOff x="1470659" y="2783870"/>
            <a:chExt cx="6332223" cy="2215784"/>
          </a:xfrm>
        </p:grpSpPr>
        <p:grpSp>
          <p:nvGrpSpPr>
            <p:cNvPr id="8" name="Group 7"/>
            <p:cNvGrpSpPr/>
            <p:nvPr/>
          </p:nvGrpSpPr>
          <p:grpSpPr>
            <a:xfrm>
              <a:off x="1470659" y="4013200"/>
              <a:ext cx="2110741" cy="482600"/>
              <a:chOff x="822959" y="5054600"/>
              <a:chExt cx="2110741" cy="482600"/>
            </a:xfrm>
          </p:grpSpPr>
          <p:sp>
            <p:nvSpPr>
              <p:cNvPr id="7" name="Rounded Rectangle 6"/>
              <p:cNvSpPr/>
              <p:nvPr/>
            </p:nvSpPr>
            <p:spPr>
              <a:xfrm>
                <a:off x="822959" y="5054600"/>
                <a:ext cx="2110741"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p:sp>
          <p:nvSpPr>
            <p:cNvPr id="9" name="TextBox 8"/>
            <p:cNvSpPr txBox="1"/>
            <p:nvPr/>
          </p:nvSpPr>
          <p:spPr>
            <a:xfrm>
              <a:off x="1751462" y="4476434"/>
              <a:ext cx="1885594" cy="523220"/>
            </a:xfrm>
            <a:prstGeom prst="rect">
              <a:avLst/>
            </a:prstGeom>
            <a:noFill/>
          </p:spPr>
          <p:txBody>
            <a:bodyPr wrap="square" rtlCol="0">
              <a:spAutoFit/>
            </a:bodyPr>
            <a:lstStyle/>
            <a:p>
              <a:r>
                <a:rPr lang="en-US" sz="2800">
                  <a:cs typeface="Arial" pitchFamily="34" charset="0"/>
                </a:rPr>
                <a:t>Plaintext</a:t>
              </a:r>
            </a:p>
          </p:txBody>
        </p:sp>
        <p:cxnSp>
          <p:nvCxnSpPr>
            <p:cNvPr id="10" name="Straight Arrow Connector 9"/>
            <p:cNvCxnSpPr/>
            <p:nvPr/>
          </p:nvCxnSpPr>
          <p:spPr>
            <a:xfrm flipV="1">
              <a:off x="3630227" y="4262514"/>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133223" y="4002164"/>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QOTP</a:t>
              </a:r>
            </a:p>
          </p:txBody>
        </p:sp>
        <p:cxnSp>
          <p:nvCxnSpPr>
            <p:cNvPr id="13" name="Straight Arrow Connector 12"/>
            <p:cNvCxnSpPr/>
            <p:nvPr/>
          </p:nvCxnSpPr>
          <p:spPr>
            <a:xfrm flipV="1">
              <a:off x="5148937" y="4249814"/>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04714" y="4476434"/>
              <a:ext cx="1885594" cy="523220"/>
            </a:xfrm>
            <a:prstGeom prst="rect">
              <a:avLst/>
            </a:prstGeom>
            <a:noFill/>
          </p:spPr>
          <p:txBody>
            <a:bodyPr wrap="square" rtlCol="0">
              <a:spAutoFit/>
            </a:bodyPr>
            <a:lstStyle/>
            <a:p>
              <a:r>
                <a:rPr lang="en-US" sz="2800" err="1">
                  <a:cs typeface="Arial" pitchFamily="34" charset="0"/>
                </a:rPr>
                <a:t>Ciphertext</a:t>
              </a:r>
              <a:endParaRPr lang="en-US" sz="2800">
                <a:cs typeface="Arial" pitchFamily="34" charset="0"/>
              </a:endParaRPr>
            </a:p>
          </p:txBody>
        </p:sp>
        <p:cxnSp>
          <p:nvCxnSpPr>
            <p:cNvPr id="19" name="Straight Arrow Connector 18"/>
            <p:cNvCxnSpPr/>
            <p:nvPr/>
          </p:nvCxnSpPr>
          <p:spPr>
            <a:xfrm>
              <a:off x="4574052" y="3359340"/>
              <a:ext cx="11208" cy="538490"/>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6"/>
            <p:cNvSpPr/>
            <p:nvPr/>
          </p:nvSpPr>
          <p:spPr>
            <a:xfrm>
              <a:off x="3581400" y="2783870"/>
              <a:ext cx="2110741" cy="482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Long Key</a:t>
              </a:r>
            </a:p>
          </p:txBody>
        </p:sp>
        <p:grpSp>
          <p:nvGrpSpPr>
            <p:cNvPr id="18" name="Group 17"/>
            <p:cNvGrpSpPr/>
            <p:nvPr/>
          </p:nvGrpSpPr>
          <p:grpSpPr>
            <a:xfrm>
              <a:off x="5692141" y="4008514"/>
              <a:ext cx="2110741" cy="482600"/>
              <a:chOff x="822959" y="5054600"/>
              <a:chExt cx="2110741" cy="482600"/>
            </a:xfrm>
          </p:grpSpPr>
          <p:sp>
            <p:nvSpPr>
              <p:cNvPr id="20" name="Rounded Rectangle 6"/>
              <p:cNvSpPr/>
              <p:nvPr/>
            </p:nvSpPr>
            <p:spPr>
              <a:xfrm>
                <a:off x="822959" y="5054600"/>
                <a:ext cx="2110741" cy="482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p:pic>
          <p:nvPicPr>
            <p:cNvPr id="25" name="Picture 39" descr="BS00996_"/>
            <p:cNvPicPr>
              <a:picLocks noChangeAspect="1" noChangeArrowheads="1"/>
            </p:cNvPicPr>
            <p:nvPr/>
          </p:nvPicPr>
          <p:blipFill>
            <a:blip r:embed="rId4" cstate="print"/>
            <a:srcRect/>
            <a:stretch>
              <a:fillRect/>
            </a:stretch>
          </p:blipFill>
          <p:spPr bwMode="auto">
            <a:xfrm flipH="1">
              <a:off x="2730500" y="2783870"/>
              <a:ext cx="647700" cy="484187"/>
            </a:xfrm>
            <a:prstGeom prst="rect">
              <a:avLst/>
            </a:prstGeom>
            <a:solidFill>
              <a:srgbClr val="FFFF00"/>
            </a:solidFill>
            <a:ln w="9525">
              <a:noFill/>
              <a:miter lim="800000"/>
              <a:headEnd/>
              <a:tailEnd/>
            </a:ln>
          </p:spPr>
        </p:pic>
      </p:grpSp>
    </p:spTree>
    <p:extLst>
      <p:ext uri="{BB962C8B-B14F-4D97-AF65-F5344CB8AC3E}">
        <p14:creationId xmlns:p14="http://schemas.microsoft.com/office/powerpoint/2010/main" val="4453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Quantum Secret-Key Encryption</a:t>
            </a:r>
            <a:endParaRPr lang="en-US">
              <a:blipFill dpi="0" rotWithShape="1">
                <a:blip r:embed="rId2">
                  <a:extLst>
                    <a:ext uri="{28A0092B-C50C-407E-A947-70E740481C1C}">
                      <a14:useLocalDpi xmlns:a14="http://schemas.microsoft.com/office/drawing/2010/main" val="0"/>
                    </a:ext>
                  </a:extLst>
                </a:blip>
                <a:srcRect/>
                <a:tile tx="6350" ty="-127000" sx="65000" sy="64000" flip="none" algn="tl"/>
              </a:blipFill>
            </a:endParaRPr>
          </a:p>
        </p:txBody>
      </p:sp>
      <p:sp>
        <p:nvSpPr>
          <p:cNvPr id="3" name="Content Placeholder 2"/>
          <p:cNvSpPr>
            <a:spLocks noGrp="1"/>
          </p:cNvSpPr>
          <p:nvPr>
            <p:ph idx="1"/>
          </p:nvPr>
        </p:nvSpPr>
        <p:spPr>
          <a:xfrm>
            <a:off x="2346964" y="898960"/>
            <a:ext cx="7571741" cy="2011407"/>
          </a:xfrm>
        </p:spPr>
        <p:txBody>
          <a:bodyPr>
            <a:noAutofit/>
          </a:bodyPr>
          <a:lstStyle/>
          <a:p>
            <a:pPr marL="0" indent="0">
              <a:buNone/>
            </a:pPr>
            <a:r>
              <a:rPr lang="en-US" smtClean="0"/>
              <a:t>Goal: build CCA1-secure quantum secret-key encryption</a:t>
            </a:r>
          </a:p>
          <a:p>
            <a:pPr marL="0" indent="0">
              <a:buNone/>
            </a:pPr>
            <a:r>
              <a:rPr lang="en-US" smtClean="0"/>
              <a:t>Ingredients: </a:t>
            </a:r>
          </a:p>
          <a:p>
            <a:r>
              <a:rPr lang="en-US" smtClean="0"/>
              <a:t>quantum one-time pad (QOTP)</a:t>
            </a:r>
          </a:p>
          <a:p>
            <a:r>
              <a:rPr lang="en-US"/>
              <a:t>q</a:t>
            </a:r>
            <a:r>
              <a:rPr lang="en-US" smtClean="0"/>
              <a:t>uantum-secure one-way function (OWF)</a:t>
            </a:r>
          </a:p>
          <a:p>
            <a:pPr marL="0" indent="0">
              <a:buNone/>
            </a:pPr>
            <a:endParaRPr lang="en-US" smtClean="0"/>
          </a:p>
        </p:txBody>
      </p:sp>
      <mc:AlternateContent xmlns:mc="http://schemas.openxmlformats.org/markup-compatibility/2006" xmlns:a14="http://schemas.microsoft.com/office/drawing/2010/main">
        <mc:Choice Requires="a14">
          <p:sp>
            <p:nvSpPr>
              <p:cNvPr id="34" name="Content Placeholder 2"/>
              <p:cNvSpPr txBox="1">
                <a:spLocks/>
              </p:cNvSpPr>
              <p:nvPr/>
            </p:nvSpPr>
            <p:spPr>
              <a:xfrm>
                <a:off x="4012150" y="2972135"/>
                <a:ext cx="5271771" cy="115072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ClrTx/>
                  <a:buSzTx/>
                  <a:buNone/>
                  <a:defRPr/>
                </a:pPr>
                <a14:m>
                  <m:oMath xmlns:m="http://schemas.openxmlformats.org/officeDocument/2006/math">
                    <m:r>
                      <a:rPr lang="en-US" i="1">
                        <a:latin typeface="Cambria Math" charset="0"/>
                      </a:rPr>
                      <m:t>𝑓</m:t>
                    </m:r>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oMath>
                </a14:m>
                <a:r>
                  <a:rPr lang="en-US"/>
                  <a:t> easy to compute, but hard to invert even for quantum adversaries, e.g. lattice-problems, </a:t>
                </a:r>
                <a:r>
                  <a:rPr lang="is-IS"/>
                  <a:t>…</a:t>
                </a:r>
                <a:endParaRPr lang="en-US"/>
              </a:p>
            </p:txBody>
          </p:sp>
        </mc:Choice>
        <mc:Fallback xmlns="">
          <p:sp>
            <p:nvSpPr>
              <p:cNvPr id="34" name="Content Placeholder 2"/>
              <p:cNvSpPr txBox="1">
                <a:spLocks noRot="1" noChangeAspect="1" noMove="1" noResize="1" noEditPoints="1" noAdjustHandles="1" noChangeArrowheads="1" noChangeShapeType="1" noTextEdit="1"/>
              </p:cNvSpPr>
              <p:nvPr/>
            </p:nvSpPr>
            <p:spPr>
              <a:xfrm>
                <a:off x="2488145" y="2972135"/>
                <a:ext cx="5271771" cy="1150722"/>
              </a:xfrm>
              <a:prstGeom prst="rect">
                <a:avLst/>
              </a:prstGeom>
              <a:blipFill rotWithShape="0">
                <a:blip r:embed="rId12"/>
                <a:stretch>
                  <a:fillRect l="-3468" t="-4255" r="-1272" b="-15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004436" y="4355745"/>
                <a:ext cx="7638622" cy="461665"/>
              </a:xfrm>
              <a:prstGeom prst="rect">
                <a:avLst/>
              </a:prstGeom>
              <a:noFill/>
            </p:spPr>
            <p:txBody>
              <a:bodyPr wrap="square" rtlCol="0">
                <a:spAutoFit/>
              </a:bodyPr>
              <a:lstStyle/>
              <a:p>
                <a:r>
                  <a:rPr lang="en-US" sz="2400" b="1"/>
                  <a:t>Theorem:</a:t>
                </a:r>
                <a:r>
                  <a:rPr lang="en-US" sz="2400"/>
                  <a:t> One-Way Function </a:t>
                </a:r>
                <a14:m>
                  <m:oMath xmlns:m="http://schemas.openxmlformats.org/officeDocument/2006/math">
                    <m:r>
                      <a:rPr lang="en-US" sz="2400" i="1">
                        <a:latin typeface="Cambria Math" charset="0"/>
                        <a:ea typeface="Cambria Math" charset="0"/>
                        <a:cs typeface="Cambria Math" charset="0"/>
                      </a:rPr>
                      <m:t>⟹</m:t>
                    </m:r>
                  </m:oMath>
                </a14:m>
                <a:r>
                  <a:rPr lang="en-US" sz="2400"/>
                  <a:t> Pseudo-Random Function</a:t>
                </a:r>
              </a:p>
            </p:txBody>
          </p:sp>
        </mc:Choice>
        <mc:Fallback xmlns="">
          <p:sp>
            <p:nvSpPr>
              <p:cNvPr id="35" name="TextBox 34"/>
              <p:cNvSpPr txBox="1">
                <a:spLocks noRot="1" noChangeAspect="1" noMove="1" noResize="1" noEditPoints="1" noAdjustHandles="1" noChangeArrowheads="1" noChangeShapeType="1" noTextEdit="1"/>
              </p:cNvSpPr>
              <p:nvPr/>
            </p:nvSpPr>
            <p:spPr>
              <a:xfrm>
                <a:off x="480436" y="4355740"/>
                <a:ext cx="7638622" cy="461665"/>
              </a:xfrm>
              <a:prstGeom prst="rect">
                <a:avLst/>
              </a:prstGeom>
              <a:blipFill rotWithShape="0">
                <a:blip r:embed="rId4"/>
                <a:stretch>
                  <a:fillRect l="-127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Content Placeholder 2"/>
              <p:cNvSpPr txBox="1">
                <a:spLocks/>
              </p:cNvSpPr>
              <p:nvPr/>
            </p:nvSpPr>
            <p:spPr>
              <a:xfrm>
                <a:off x="4503900" y="5060293"/>
                <a:ext cx="4780021" cy="115072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ClrTx/>
                  <a:buSzTx/>
                  <a:buNone/>
                </a:pPr>
                <a14:m>
                  <m:oMath xmlns:m="http://schemas.openxmlformats.org/officeDocument/2006/math">
                    <m:sSub>
                      <m:sSubPr>
                        <m:ctrlPr>
                          <a:rPr lang="en-US" i="1">
                            <a:latin typeface="Cambria Math" charset="0"/>
                          </a:rPr>
                        </m:ctrlPr>
                      </m:sSubPr>
                      <m:e>
                        <m:sSub>
                          <m:sSubPr>
                            <m:ctrlPr>
                              <a:rPr lang="en-US" i="1">
                                <a:latin typeface="Cambria Math" charset="0"/>
                              </a:rPr>
                            </m:ctrlPr>
                          </m:sSubPr>
                          <m:e>
                            <m:r>
                              <a:rPr lang="en-US" i="1">
                                <a:latin typeface="Cambria Math" charset="0"/>
                              </a:rPr>
                              <m:t>{</m:t>
                            </m:r>
                            <m:r>
                              <a:rPr lang="en-US" i="1">
                                <a:latin typeface="Cambria Math" charset="0"/>
                              </a:rPr>
                              <m:t>𝑓</m:t>
                            </m:r>
                          </m:e>
                          <m:sub>
                            <m:r>
                              <a:rPr lang="en-US" i="1">
                                <a:latin typeface="Cambria Math" charset="0"/>
                              </a:rPr>
                              <m:t>𝑘</m:t>
                            </m:r>
                          </m:sub>
                        </m:sSub>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r>
                          <a:rPr lang="en-US" i="1">
                            <a:latin typeface="Cambria Math" charset="0"/>
                          </a:rPr>
                          <m:t>}</m:t>
                        </m:r>
                      </m:e>
                      <m:sub>
                        <m:r>
                          <a:rPr lang="en-US" i="1">
                            <a:latin typeface="Cambria Math" charset="0"/>
                          </a:rPr>
                          <m:t>𝑘</m:t>
                        </m:r>
                      </m:sub>
                    </m:sSub>
                    <m:r>
                      <a:rPr lang="en-US" i="1">
                        <a:latin typeface="Cambria Math" charset="0"/>
                      </a:rPr>
                      <m:t> </m:t>
                    </m:r>
                  </m:oMath>
                </a14:m>
                <a:r>
                  <a:rPr lang="en-US"/>
                  <a:t> is indistinguishable from random function if key </a:t>
                </a:r>
                <a14:m>
                  <m:oMath xmlns:m="http://schemas.openxmlformats.org/officeDocument/2006/math">
                    <m:r>
                      <a:rPr lang="en-US" i="1">
                        <a:latin typeface="Cambria Math" charset="0"/>
                      </a:rPr>
                      <m:t>𝑘</m:t>
                    </m:r>
                  </m:oMath>
                </a14:m>
                <a:r>
                  <a:rPr lang="en-US"/>
                  <a:t> is unknown</a:t>
                </a:r>
              </a:p>
            </p:txBody>
          </p:sp>
        </mc:Choice>
        <mc:Fallback xmlns="">
          <p:sp>
            <p:nvSpPr>
              <p:cNvPr id="36" name="Content Placeholder 2"/>
              <p:cNvSpPr txBox="1">
                <a:spLocks noRot="1" noChangeAspect="1" noMove="1" noResize="1" noEditPoints="1" noAdjustHandles="1" noChangeArrowheads="1" noChangeShapeType="1" noTextEdit="1"/>
              </p:cNvSpPr>
              <p:nvPr/>
            </p:nvSpPr>
            <p:spPr>
              <a:xfrm>
                <a:off x="2979895" y="5060293"/>
                <a:ext cx="4780021" cy="1150722"/>
              </a:xfrm>
              <a:prstGeom prst="rect">
                <a:avLst/>
              </a:prstGeom>
              <a:blipFill rotWithShape="0">
                <a:blip r:embed="rId5"/>
                <a:stretch>
                  <a:fillRect l="-3954" t="-41270" r="-4209"/>
                </a:stretch>
              </a:blipFill>
            </p:spPr>
            <p:txBody>
              <a:bodyPr/>
              <a:lstStyle/>
              <a:p>
                <a:r>
                  <a:rPr lang="en-US">
                    <a:noFill/>
                  </a:rPr>
                  <a:t> </a:t>
                </a:r>
              </a:p>
            </p:txBody>
          </p:sp>
        </mc:Fallback>
      </mc:AlternateContent>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3916" y="4824027"/>
            <a:ext cx="1269568" cy="1952313"/>
          </a:xfrm>
          <a:prstGeom prst="rect">
            <a:avLst/>
          </a:prstGeom>
        </p:spPr>
      </p:pic>
      <p:sp>
        <p:nvSpPr>
          <p:cNvPr id="9" name="Rectangle 8"/>
          <p:cNvSpPr/>
          <p:nvPr/>
        </p:nvSpPr>
        <p:spPr>
          <a:xfrm>
            <a:off x="1847527" y="6426194"/>
            <a:ext cx="6346214" cy="369332"/>
          </a:xfrm>
          <a:prstGeom prst="rect">
            <a:avLst/>
          </a:prstGeom>
        </p:spPr>
        <p:txBody>
          <a:bodyPr wrap="square">
            <a:spAutoFit/>
          </a:bodyPr>
          <a:lstStyle/>
          <a:p>
            <a:r>
              <a:rPr lang="en-US">
                <a:solidFill>
                  <a:schemeClr val="bg1"/>
                </a:solidFill>
              </a:rPr>
              <a:t>[</a:t>
            </a:r>
            <a:r>
              <a:rPr lang="en-US" err="1">
                <a:solidFill>
                  <a:schemeClr val="bg1"/>
                </a:solidFill>
              </a:rPr>
              <a:t>Hastad</a:t>
            </a:r>
            <a:r>
              <a:rPr lang="en-US">
                <a:solidFill>
                  <a:schemeClr val="bg1"/>
                </a:solidFill>
              </a:rPr>
              <a:t> </a:t>
            </a:r>
            <a:r>
              <a:rPr lang="en-US" err="1">
                <a:solidFill>
                  <a:schemeClr val="bg1"/>
                </a:solidFill>
              </a:rPr>
              <a:t>Impagliazzo</a:t>
            </a:r>
            <a:r>
              <a:rPr lang="en-US">
                <a:solidFill>
                  <a:schemeClr val="bg1"/>
                </a:solidFill>
              </a:rPr>
              <a:t> Levin </a:t>
            </a:r>
            <a:r>
              <a:rPr lang="en-US" err="1">
                <a:solidFill>
                  <a:schemeClr val="bg1"/>
                </a:solidFill>
              </a:rPr>
              <a:t>Luby</a:t>
            </a:r>
            <a:r>
              <a:rPr lang="en-US">
                <a:solidFill>
                  <a:schemeClr val="bg1"/>
                </a:solidFill>
              </a:rPr>
              <a:t> 99]</a:t>
            </a:r>
          </a:p>
        </p:txBody>
      </p:sp>
      <p:grpSp>
        <p:nvGrpSpPr>
          <p:cNvPr id="22" name="Group 21"/>
          <p:cNvGrpSpPr/>
          <p:nvPr/>
        </p:nvGrpSpPr>
        <p:grpSpPr>
          <a:xfrm>
            <a:off x="1847532" y="4649394"/>
            <a:ext cx="2294713" cy="1714718"/>
            <a:chOff x="323527" y="4649394"/>
            <a:chExt cx="2294713" cy="1714718"/>
          </a:xfrm>
        </p:grpSpPr>
        <p:sp>
          <p:nvSpPr>
            <p:cNvPr id="17" name="Rounded Rectangle 16"/>
            <p:cNvSpPr/>
            <p:nvPr/>
          </p:nvSpPr>
          <p:spPr>
            <a:xfrm>
              <a:off x="1661192" y="5273929"/>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PRF</a:t>
              </a:r>
            </a:p>
          </p:txBody>
        </p:sp>
        <p:cxnSp>
          <p:nvCxnSpPr>
            <p:cNvPr id="18" name="Straight Arrow Connector 17"/>
            <p:cNvCxnSpPr/>
            <p:nvPr/>
          </p:nvCxnSpPr>
          <p:spPr>
            <a:xfrm>
              <a:off x="2139716" y="4971771"/>
              <a:ext cx="4560" cy="26640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39" descr="BS00996_"/>
            <p:cNvPicPr>
              <a:picLocks noChangeAspect="1" noChangeArrowheads="1"/>
            </p:cNvPicPr>
            <p:nvPr/>
          </p:nvPicPr>
          <p:blipFill>
            <a:blip r:embed="rId14" cstate="print"/>
            <a:srcRect/>
            <a:stretch>
              <a:fillRect/>
            </a:stretch>
          </p:blipFill>
          <p:spPr bwMode="auto">
            <a:xfrm flipH="1">
              <a:off x="323527" y="5324793"/>
              <a:ext cx="647700" cy="484187"/>
            </a:xfrm>
            <a:prstGeom prst="rect">
              <a:avLst/>
            </a:prstGeom>
            <a:solidFill>
              <a:srgbClr val="FFFF00"/>
            </a:solidFill>
            <a:ln w="9525">
              <a:noFill/>
              <a:miter lim="800000"/>
              <a:headEnd/>
              <a:tailEnd/>
            </a:ln>
          </p:spPr>
        </p:pic>
        <p:cxnSp>
          <p:nvCxnSpPr>
            <p:cNvPr id="20" name="Straight Arrow Connector 19"/>
            <p:cNvCxnSpPr/>
            <p:nvPr/>
          </p:nvCxnSpPr>
          <p:spPr>
            <a:xfrm flipV="1">
              <a:off x="1081361" y="5531936"/>
              <a:ext cx="566886" cy="2343"/>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1955723" y="4649394"/>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𝑥</m:t>
                        </m:r>
                      </m:oMath>
                    </m:oMathPara>
                  </a14:m>
                  <a:endParaRPr lang="en-US"/>
                </a:p>
              </p:txBody>
            </p:sp>
          </mc:Choice>
          <mc:Fallback xmlns="">
            <p:sp>
              <p:nvSpPr>
                <p:cNvPr id="15" name="TextBox 14"/>
                <p:cNvSpPr txBox="1">
                  <a:spLocks noRot="1" noChangeAspect="1" noMove="1" noResize="1" noEditPoints="1" noAdjustHandles="1" noChangeArrowheads="1" noChangeShapeType="1" noTextEdit="1"/>
                </p:cNvSpPr>
                <p:nvPr/>
              </p:nvSpPr>
              <p:spPr>
                <a:xfrm>
                  <a:off x="1955723" y="4649394"/>
                  <a:ext cx="367986" cy="369332"/>
                </a:xfrm>
                <a:prstGeom prst="rect">
                  <a:avLst/>
                </a:prstGeom>
                <a:blipFill rotWithShape="0">
                  <a:blip r:embed="rId8"/>
                  <a:stretch>
                    <a:fillRect/>
                  </a:stretch>
                </a:blipFill>
              </p:spPr>
              <p:txBody>
                <a:bodyPr/>
                <a:lstStyle/>
                <a:p>
                  <a:r>
                    <a:rPr lang="en-US">
                      <a:noFill/>
                    </a:rPr>
                    <a:t> </a:t>
                  </a:r>
                </a:p>
              </p:txBody>
            </p:sp>
          </mc:Fallback>
        </mc:AlternateContent>
        <p:cxnSp>
          <p:nvCxnSpPr>
            <p:cNvPr id="24" name="Straight Arrow Connector 23"/>
            <p:cNvCxnSpPr/>
            <p:nvPr/>
          </p:nvCxnSpPr>
          <p:spPr>
            <a:xfrm>
              <a:off x="2139716" y="5837604"/>
              <a:ext cx="4560" cy="26640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1955723" y="5994780"/>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𝑦</m:t>
                        </m:r>
                      </m:oMath>
                    </m:oMathPara>
                  </a14:m>
                  <a:endParaRPr lang="en-US"/>
                </a:p>
              </p:txBody>
            </p:sp>
          </mc:Choice>
          <mc:Fallback xmlns="">
            <p:sp>
              <p:nvSpPr>
                <p:cNvPr id="25" name="TextBox 24"/>
                <p:cNvSpPr txBox="1">
                  <a:spLocks noRot="1" noChangeAspect="1" noMove="1" noResize="1" noEditPoints="1" noAdjustHandles="1" noChangeArrowheads="1" noChangeShapeType="1" noTextEdit="1"/>
                </p:cNvSpPr>
                <p:nvPr/>
              </p:nvSpPr>
              <p:spPr>
                <a:xfrm>
                  <a:off x="1955723" y="5994780"/>
                  <a:ext cx="367986" cy="369332"/>
                </a:xfrm>
                <a:prstGeom prst="rect">
                  <a:avLst/>
                </a:prstGeom>
                <a:blipFill rotWithShape="0">
                  <a:blip r:embed="rId9"/>
                  <a:stretch>
                    <a:fillRect b="-4918"/>
                  </a:stretch>
                </a:blipFill>
              </p:spPr>
              <p:txBody>
                <a:bodyPr/>
                <a:lstStyle/>
                <a:p>
                  <a:r>
                    <a:rPr lang="en-US">
                      <a:noFill/>
                    </a:rPr>
                    <a:t> </a:t>
                  </a:r>
                </a:p>
              </p:txBody>
            </p:sp>
          </mc:Fallback>
        </mc:AlternateContent>
      </p:grpSp>
      <p:grpSp>
        <p:nvGrpSpPr>
          <p:cNvPr id="32" name="Group 31"/>
          <p:cNvGrpSpPr/>
          <p:nvPr/>
        </p:nvGrpSpPr>
        <p:grpSpPr>
          <a:xfrm>
            <a:off x="2563377" y="2710802"/>
            <a:ext cx="957048" cy="1714718"/>
            <a:chOff x="1039377" y="2710802"/>
            <a:chExt cx="957048" cy="1714718"/>
          </a:xfrm>
        </p:grpSpPr>
        <p:sp>
          <p:nvSpPr>
            <p:cNvPr id="11" name="Rounded Rectangle 10"/>
            <p:cNvSpPr/>
            <p:nvPr/>
          </p:nvSpPr>
          <p:spPr>
            <a:xfrm>
              <a:off x="1039377" y="3332561"/>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OWF</a:t>
              </a:r>
            </a:p>
          </p:txBody>
        </p:sp>
        <p:cxnSp>
          <p:nvCxnSpPr>
            <p:cNvPr id="26" name="Straight Arrow Connector 25"/>
            <p:cNvCxnSpPr/>
            <p:nvPr/>
          </p:nvCxnSpPr>
          <p:spPr>
            <a:xfrm>
              <a:off x="1477199" y="3033179"/>
              <a:ext cx="4560" cy="26640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1293206" y="2710802"/>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𝑥</m:t>
                        </m:r>
                      </m:oMath>
                    </m:oMathPara>
                  </a14:m>
                  <a:endParaRPr lang="en-US"/>
                </a:p>
              </p:txBody>
            </p:sp>
          </mc:Choice>
          <mc:Fallback xmlns="">
            <p:sp>
              <p:nvSpPr>
                <p:cNvPr id="27" name="TextBox 26"/>
                <p:cNvSpPr txBox="1">
                  <a:spLocks noRot="1" noChangeAspect="1" noMove="1" noResize="1" noEditPoints="1" noAdjustHandles="1" noChangeArrowheads="1" noChangeShapeType="1" noTextEdit="1"/>
                </p:cNvSpPr>
                <p:nvPr/>
              </p:nvSpPr>
              <p:spPr>
                <a:xfrm>
                  <a:off x="1293206" y="2710802"/>
                  <a:ext cx="367986" cy="369332"/>
                </a:xfrm>
                <a:prstGeom prst="rect">
                  <a:avLst/>
                </a:prstGeom>
                <a:blipFill rotWithShape="0">
                  <a:blip r:embed="rId10"/>
                  <a:stretch>
                    <a:fillRect/>
                  </a:stretch>
                </a:blipFill>
              </p:spPr>
              <p:txBody>
                <a:bodyPr/>
                <a:lstStyle/>
                <a:p>
                  <a:r>
                    <a:rPr lang="en-US">
                      <a:noFill/>
                    </a:rPr>
                    <a:t> </a:t>
                  </a:r>
                </a:p>
              </p:txBody>
            </p:sp>
          </mc:Fallback>
        </mc:AlternateContent>
        <p:cxnSp>
          <p:nvCxnSpPr>
            <p:cNvPr id="28" name="Straight Arrow Connector 27"/>
            <p:cNvCxnSpPr/>
            <p:nvPr/>
          </p:nvCxnSpPr>
          <p:spPr>
            <a:xfrm>
              <a:off x="1477199" y="3899012"/>
              <a:ext cx="4560" cy="266401"/>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1293206" y="405618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𝑦</m:t>
                        </m:r>
                      </m:oMath>
                    </m:oMathPara>
                  </a14:m>
                  <a:endParaRPr lang="en-US"/>
                </a:p>
              </p:txBody>
            </p:sp>
          </mc:Choice>
          <mc:Fallback xmlns="">
            <p:sp>
              <p:nvSpPr>
                <p:cNvPr id="29" name="TextBox 28"/>
                <p:cNvSpPr txBox="1">
                  <a:spLocks noRot="1" noChangeAspect="1" noMove="1" noResize="1" noEditPoints="1" noAdjustHandles="1" noChangeArrowheads="1" noChangeShapeType="1" noTextEdit="1"/>
                </p:cNvSpPr>
                <p:nvPr/>
              </p:nvSpPr>
              <p:spPr>
                <a:xfrm>
                  <a:off x="1293206" y="4056188"/>
                  <a:ext cx="367986" cy="369332"/>
                </a:xfrm>
                <a:prstGeom prst="rect">
                  <a:avLst/>
                </a:prstGeom>
                <a:blipFill rotWithShape="0">
                  <a:blip r:embed="rId11"/>
                  <a:stretch>
                    <a:fillRect b="-4918"/>
                  </a:stretch>
                </a:blipFill>
              </p:spPr>
              <p:txBody>
                <a:bodyPr/>
                <a:lstStyle/>
                <a:p>
                  <a:r>
                    <a:rPr lang="en-US">
                      <a:noFill/>
                    </a:rPr>
                    <a:t> </a:t>
                  </a:r>
                </a:p>
              </p:txBody>
            </p:sp>
          </mc:Fallback>
        </mc:AlternateContent>
      </p:grpSp>
    </p:spTree>
    <p:extLst>
      <p:ext uri="{BB962C8B-B14F-4D97-AF65-F5344CB8AC3E}">
        <p14:creationId xmlns:p14="http://schemas.microsoft.com/office/powerpoint/2010/main" val="7778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Quantum Secret-Key Encryption</a:t>
            </a:r>
            <a:endParaRPr lang="en-US">
              <a:blipFill dpi="0" rotWithShape="1">
                <a:blip r:embed="rId2">
                  <a:extLst>
                    <a:ext uri="{28A0092B-C50C-407E-A947-70E740481C1C}">
                      <a14:useLocalDpi xmlns:a14="http://schemas.microsoft.com/office/drawing/2010/main" val="0"/>
                    </a:ext>
                  </a:extLst>
                </a:blip>
                <a:srcRect/>
                <a:tile tx="6350" ty="-127000" sx="65000" sy="64000" flip="none" algn="tl"/>
              </a:blipFill>
            </a:endParaRPr>
          </a:p>
        </p:txBody>
      </p:sp>
      <mc:AlternateContent xmlns:mc="http://schemas.openxmlformats.org/markup-compatibility/2006" xmlns:a14="http://schemas.microsoft.com/office/drawing/2010/main">
        <mc:Choice Requires="a14">
          <p:sp>
            <p:nvSpPr>
              <p:cNvPr id="33" name="Content Placeholder 2"/>
              <p:cNvSpPr>
                <a:spLocks noGrp="1"/>
              </p:cNvSpPr>
              <p:nvPr>
                <p:ph idx="1"/>
              </p:nvPr>
            </p:nvSpPr>
            <p:spPr>
              <a:xfrm>
                <a:off x="2346964" y="898960"/>
                <a:ext cx="7571741" cy="2011407"/>
              </a:xfrm>
            </p:spPr>
            <p:txBody>
              <a:bodyPr>
                <a:noAutofit/>
              </a:bodyPr>
              <a:lstStyle/>
              <a:p>
                <a:pPr marL="0" indent="0">
                  <a:buNone/>
                </a:pPr>
                <a:r>
                  <a:rPr lang="en-US" smtClean="0"/>
                  <a:t>Goal: build CCA1-secure quantum secret-key encryption</a:t>
                </a:r>
              </a:p>
              <a:p>
                <a:pPr marL="0" indent="0">
                  <a:buNone/>
                </a:pPr>
                <a:r>
                  <a:rPr lang="en-US" smtClean="0"/>
                  <a:t>Ingredients: </a:t>
                </a:r>
              </a:p>
              <a:p>
                <a:r>
                  <a:rPr lang="en-US" smtClean="0"/>
                  <a:t>quantum one-time pad (QOTP)</a:t>
                </a:r>
              </a:p>
              <a:p>
                <a:r>
                  <a:rPr lang="en-US"/>
                  <a:t>q</a:t>
                </a:r>
                <a:r>
                  <a:rPr lang="en-US" smtClean="0"/>
                  <a:t>uantum-secure one-way function (OWF) </a:t>
                </a:r>
                <a14:m>
                  <m:oMath xmlns:m="http://schemas.openxmlformats.org/officeDocument/2006/math">
                    <m:r>
                      <a:rPr lang="en-US" i="1" smtClean="0">
                        <a:latin typeface="Cambria Math" charset="0"/>
                        <a:ea typeface="Cambria Math" charset="0"/>
                        <a:cs typeface="Cambria Math" charset="0"/>
                      </a:rPr>
                      <m:t>⟹</m:t>
                    </m:r>
                  </m:oMath>
                </a14:m>
                <a:r>
                  <a:rPr lang="en-US" smtClean="0"/>
                  <a:t> PRF</a:t>
                </a:r>
              </a:p>
              <a:p>
                <a:pPr marL="0" indent="0">
                  <a:buNone/>
                </a:pPr>
                <a:endParaRPr lang="en-US" smtClean="0"/>
              </a:p>
            </p:txBody>
          </p:sp>
        </mc:Choice>
        <mc:Fallback xmlns="">
          <p:sp>
            <p:nvSpPr>
              <p:cNvPr id="33" name="Content Placeholder 2"/>
              <p:cNvSpPr>
                <a:spLocks noGrp="1" noRot="1" noChangeAspect="1" noMove="1" noResize="1" noEditPoints="1" noAdjustHandles="1" noChangeArrowheads="1" noChangeShapeType="1" noTextEdit="1"/>
              </p:cNvSpPr>
              <p:nvPr>
                <p:ph idx="1"/>
              </p:nvPr>
            </p:nvSpPr>
            <p:spPr>
              <a:xfrm>
                <a:off x="822959" y="898955"/>
                <a:ext cx="7571741" cy="2011407"/>
              </a:xfrm>
              <a:blipFill rotWithShape="0">
                <a:blip r:embed="rId3"/>
                <a:stretch>
                  <a:fillRect l="-2415" t="-4242" b="-3333"/>
                </a:stretch>
              </a:blipFill>
            </p:spPr>
            <p:txBody>
              <a:bodyPr/>
              <a:lstStyle/>
              <a:p>
                <a:r>
                  <a:rPr lang="en-US">
                    <a:noFill/>
                  </a:rPr>
                  <a:t> </a:t>
                </a:r>
              </a:p>
            </p:txBody>
          </p:sp>
        </mc:Fallback>
      </mc:AlternateContent>
      <p:grpSp>
        <p:nvGrpSpPr>
          <p:cNvPr id="8" name="Group 7"/>
          <p:cNvGrpSpPr/>
          <p:nvPr/>
        </p:nvGrpSpPr>
        <p:grpSpPr>
          <a:xfrm>
            <a:off x="1918453" y="5463310"/>
            <a:ext cx="2110741" cy="482600"/>
            <a:chOff x="822959" y="5054600"/>
            <a:chExt cx="2110741" cy="482600"/>
          </a:xfrm>
        </p:grpSpPr>
        <p:sp>
          <p:nvSpPr>
            <p:cNvPr id="7" name="Rounded Rectangle 6"/>
            <p:cNvSpPr/>
            <p:nvPr/>
          </p:nvSpPr>
          <p:spPr>
            <a:xfrm>
              <a:off x="822959" y="5054600"/>
              <a:ext cx="2110741"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p:sp>
        <p:nvSpPr>
          <p:cNvPr id="9" name="TextBox 8"/>
          <p:cNvSpPr txBox="1"/>
          <p:nvPr/>
        </p:nvSpPr>
        <p:spPr>
          <a:xfrm>
            <a:off x="2199251" y="5926549"/>
            <a:ext cx="1885594" cy="461665"/>
          </a:xfrm>
          <a:prstGeom prst="rect">
            <a:avLst/>
          </a:prstGeom>
          <a:noFill/>
        </p:spPr>
        <p:txBody>
          <a:bodyPr wrap="square" rtlCol="0">
            <a:spAutoFit/>
          </a:bodyPr>
          <a:lstStyle/>
          <a:p>
            <a:r>
              <a:rPr lang="en-US" sz="2400">
                <a:cs typeface="Arial" pitchFamily="34" charset="0"/>
              </a:rPr>
              <a:t>Plaintext</a:t>
            </a:r>
          </a:p>
        </p:txBody>
      </p:sp>
      <p:cxnSp>
        <p:nvCxnSpPr>
          <p:cNvPr id="10" name="Straight Arrow Connector 9"/>
          <p:cNvCxnSpPr/>
          <p:nvPr/>
        </p:nvCxnSpPr>
        <p:spPr>
          <a:xfrm flipV="1">
            <a:off x="4078016" y="5712624"/>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81012" y="5452274"/>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QOTP</a:t>
            </a:r>
          </a:p>
        </p:txBody>
      </p:sp>
      <p:cxnSp>
        <p:nvCxnSpPr>
          <p:cNvPr id="13" name="Straight Arrow Connector 12"/>
          <p:cNvCxnSpPr/>
          <p:nvPr/>
        </p:nvCxnSpPr>
        <p:spPr>
          <a:xfrm flipV="1">
            <a:off x="5596726" y="5699924"/>
            <a:ext cx="454168" cy="4686"/>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139935" y="5464658"/>
            <a:ext cx="2110741" cy="482600"/>
            <a:chOff x="822959" y="5054600"/>
            <a:chExt cx="2110741" cy="482600"/>
          </a:xfrm>
        </p:grpSpPr>
        <p:sp>
          <p:nvSpPr>
            <p:cNvPr id="15" name="Rounded Rectangle 6"/>
            <p:cNvSpPr/>
            <p:nvPr/>
          </p:nvSpPr>
          <p:spPr>
            <a:xfrm>
              <a:off x="822959" y="5054600"/>
              <a:ext cx="2110741" cy="482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p:sp>
        <p:nvSpPr>
          <p:cNvPr id="17" name="TextBox 16"/>
          <p:cNvSpPr txBox="1"/>
          <p:nvPr/>
        </p:nvSpPr>
        <p:spPr>
          <a:xfrm>
            <a:off x="6252503" y="5926549"/>
            <a:ext cx="1885594" cy="461665"/>
          </a:xfrm>
          <a:prstGeom prst="rect">
            <a:avLst/>
          </a:prstGeom>
          <a:noFill/>
        </p:spPr>
        <p:txBody>
          <a:bodyPr wrap="square" rtlCol="0">
            <a:spAutoFit/>
          </a:bodyPr>
          <a:lstStyle/>
          <a:p>
            <a:r>
              <a:rPr lang="en-US" sz="2400" err="1">
                <a:cs typeface="Arial" pitchFamily="34" charset="0"/>
              </a:rPr>
              <a:t>Ciphertext</a:t>
            </a:r>
            <a:endParaRPr lang="en-US" sz="2400">
              <a:cs typeface="Arial" pitchFamily="34" charset="0"/>
            </a:endParaRPr>
          </a:p>
        </p:txBody>
      </p:sp>
      <p:cxnSp>
        <p:nvCxnSpPr>
          <p:cNvPr id="19" name="Straight Arrow Connector 18"/>
          <p:cNvCxnSpPr/>
          <p:nvPr/>
        </p:nvCxnSpPr>
        <p:spPr>
          <a:xfrm flipH="1">
            <a:off x="5059541" y="5059662"/>
            <a:ext cx="1" cy="378253"/>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6"/>
          <p:cNvSpPr/>
          <p:nvPr/>
        </p:nvSpPr>
        <p:spPr>
          <a:xfrm>
            <a:off x="4029194" y="4507793"/>
            <a:ext cx="2110741" cy="482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Long Key</a:t>
            </a:r>
          </a:p>
        </p:txBody>
      </p:sp>
      <p:sp>
        <p:nvSpPr>
          <p:cNvPr id="18" name="Rounded Rectangle 6"/>
          <p:cNvSpPr/>
          <p:nvPr/>
        </p:nvSpPr>
        <p:spPr>
          <a:xfrm>
            <a:off x="1890445" y="2829568"/>
            <a:ext cx="2110741" cy="482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Randomness</a:t>
            </a:r>
          </a:p>
        </p:txBody>
      </p:sp>
      <p:cxnSp>
        <p:nvCxnSpPr>
          <p:cNvPr id="27" name="Elbow Connector 26"/>
          <p:cNvCxnSpPr>
            <a:stCxn id="18" idx="3"/>
            <a:endCxn id="31" idx="0"/>
          </p:cNvCxnSpPr>
          <p:nvPr/>
        </p:nvCxnSpPr>
        <p:spPr>
          <a:xfrm>
            <a:off x="4001181" y="3070868"/>
            <a:ext cx="5283790" cy="2392442"/>
          </a:xfrm>
          <a:prstGeom prst="bentConnector2">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ounded Rectangle 6"/>
              <p:cNvSpPr/>
              <p:nvPr/>
            </p:nvSpPr>
            <p:spPr>
              <a:xfrm>
                <a:off x="8250670" y="5463310"/>
                <a:ext cx="2068602" cy="482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charset="0"/>
                        </a:rPr>
                        <m:t>𝑟</m:t>
                      </m:r>
                    </m:oMath>
                  </m:oMathPara>
                </a14:m>
                <a:endParaRPr lang="en-US" sz="2400">
                  <a:solidFill>
                    <a:schemeClr val="tx1"/>
                  </a:solidFill>
                </a:endParaRPr>
              </a:p>
            </p:txBody>
          </p:sp>
        </mc:Choice>
        <mc:Fallback xmlns="">
          <p:sp>
            <p:nvSpPr>
              <p:cNvPr id="31" name="Rounded Rectangle 6"/>
              <p:cNvSpPr>
                <a:spLocks noRot="1" noChangeAspect="1" noMove="1" noResize="1" noEditPoints="1" noAdjustHandles="1" noChangeArrowheads="1" noChangeShapeType="1" noTextEdit="1"/>
              </p:cNvSpPr>
              <p:nvPr/>
            </p:nvSpPr>
            <p:spPr>
              <a:xfrm>
                <a:off x="6726670" y="5463310"/>
                <a:ext cx="2068602" cy="482600"/>
              </a:xfrm>
              <a:prstGeom prst="rect">
                <a:avLst/>
              </a:prstGeom>
              <a:blipFill rotWithShape="0">
                <a:blip r:embed="rId5"/>
                <a:stretch>
                  <a:fillRect/>
                </a:stretch>
              </a:blipFill>
              <a:ln>
                <a:solidFill>
                  <a:srgbClr val="00B050"/>
                </a:solidFill>
              </a:ln>
            </p:spPr>
            <p:txBody>
              <a:bodyPr/>
              <a:lstStyle/>
              <a:p>
                <a:r>
                  <a:rPr lang="en-US">
                    <a:noFill/>
                  </a:rPr>
                  <a:t> </a:t>
                </a:r>
              </a:p>
            </p:txBody>
          </p:sp>
        </mc:Fallback>
      </mc:AlternateContent>
      <p:pic>
        <p:nvPicPr>
          <p:cNvPr id="35" name="Picture 39" descr="BS00996_"/>
          <p:cNvPicPr>
            <a:picLocks noChangeAspect="1" noChangeArrowheads="1"/>
          </p:cNvPicPr>
          <p:nvPr/>
        </p:nvPicPr>
        <p:blipFill>
          <a:blip r:embed="rId6" cstate="print"/>
          <a:srcRect/>
          <a:stretch>
            <a:fillRect/>
          </a:stretch>
        </p:blipFill>
        <p:spPr bwMode="auto">
          <a:xfrm flipH="1">
            <a:off x="3243347" y="4518118"/>
            <a:ext cx="647700" cy="484187"/>
          </a:xfrm>
          <a:prstGeom prst="rect">
            <a:avLst/>
          </a:prstGeom>
          <a:solidFill>
            <a:srgbClr val="FFFF00"/>
          </a:solidFill>
          <a:ln w="9525">
            <a:noFill/>
            <a:miter lim="800000"/>
            <a:headEnd/>
            <a:tailEnd/>
          </a:ln>
        </p:spPr>
      </p:pic>
      <p:grpSp>
        <p:nvGrpSpPr>
          <p:cNvPr id="29" name="Group 28"/>
          <p:cNvGrpSpPr/>
          <p:nvPr/>
        </p:nvGrpSpPr>
        <p:grpSpPr>
          <a:xfrm>
            <a:off x="4001186" y="3083757"/>
            <a:ext cx="1536879" cy="1382227"/>
            <a:chOff x="2477181" y="3083752"/>
            <a:chExt cx="1536879" cy="1382227"/>
          </a:xfrm>
        </p:grpSpPr>
        <p:cxnSp>
          <p:nvCxnSpPr>
            <p:cNvPr id="20" name="Straight Arrow Connector 19"/>
            <p:cNvCxnSpPr/>
            <p:nvPr/>
          </p:nvCxnSpPr>
          <p:spPr>
            <a:xfrm flipH="1">
              <a:off x="3535536" y="4087726"/>
              <a:ext cx="1" cy="378253"/>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057012" y="3497762"/>
              <a:ext cx="957048" cy="5207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ea typeface="Cambria Math" charset="0"/>
                  <a:cs typeface="Cambria Math" charset="0"/>
                </a:rPr>
                <a:t>PRF</a:t>
              </a:r>
            </a:p>
          </p:txBody>
        </p:sp>
        <p:cxnSp>
          <p:nvCxnSpPr>
            <p:cNvPr id="32" name="Straight Arrow Connector 31"/>
            <p:cNvCxnSpPr/>
            <p:nvPr/>
          </p:nvCxnSpPr>
          <p:spPr>
            <a:xfrm flipH="1">
              <a:off x="3540095" y="3083752"/>
              <a:ext cx="1" cy="378253"/>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477181" y="3755769"/>
              <a:ext cx="566886" cy="2343"/>
            </a:xfrm>
            <a:prstGeom prst="straightConnector1">
              <a:avLst/>
            </a:prstGeom>
            <a:ln w="444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1847527" y="6426194"/>
            <a:ext cx="6346214" cy="369332"/>
          </a:xfrm>
          <a:prstGeom prst="rect">
            <a:avLst/>
          </a:prstGeom>
        </p:spPr>
        <p:txBody>
          <a:bodyPr wrap="square">
            <a:spAutoFit/>
          </a:bodyPr>
          <a:lstStyle/>
          <a:p>
            <a:r>
              <a:rPr lang="en-US">
                <a:solidFill>
                  <a:schemeClr val="bg1"/>
                </a:solidFill>
              </a:rPr>
              <a:t>Classical version: [</a:t>
            </a:r>
            <a:r>
              <a:rPr lang="en-US" err="1">
                <a:solidFill>
                  <a:schemeClr val="bg1"/>
                </a:solidFill>
              </a:rPr>
              <a:t>Goldreich</a:t>
            </a:r>
            <a:r>
              <a:rPr lang="en-US">
                <a:solidFill>
                  <a:schemeClr val="bg1"/>
                </a:solidFill>
              </a:rPr>
              <a:t> </a:t>
            </a:r>
            <a:r>
              <a:rPr lang="en-US" err="1">
                <a:solidFill>
                  <a:schemeClr val="bg1"/>
                </a:solidFill>
              </a:rPr>
              <a:t>Goldwasser</a:t>
            </a:r>
            <a:r>
              <a:rPr lang="en-US">
                <a:solidFill>
                  <a:schemeClr val="bg1"/>
                </a:solidFill>
              </a:rPr>
              <a:t> </a:t>
            </a:r>
            <a:r>
              <a:rPr lang="en-US" err="1">
                <a:solidFill>
                  <a:schemeClr val="bg1"/>
                </a:solidFill>
              </a:rPr>
              <a:t>Micali</a:t>
            </a:r>
            <a:r>
              <a:rPr lang="en-US">
                <a:solidFill>
                  <a:schemeClr val="bg1"/>
                </a:solidFill>
              </a:rPr>
              <a:t> 85]</a:t>
            </a:r>
          </a:p>
        </p:txBody>
      </p:sp>
    </p:spTree>
    <p:extLst>
      <p:ext uri="{BB962C8B-B14F-4D97-AF65-F5344CB8AC3E}">
        <p14:creationId xmlns:p14="http://schemas.microsoft.com/office/powerpoint/2010/main" val="97007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5E-6 -1.48148E-6 L -0.00226 -0.14606 " pathEditMode="relative" rAng="0" ptsTypes="AA">
                                      <p:cBhvr>
                                        <p:cTn id="9" dur="2000" fill="hold"/>
                                        <p:tgtEl>
                                          <p:spTgt spid="35"/>
                                        </p:tgtEl>
                                        <p:attrNameLst>
                                          <p:attrName>ppt_x</p:attrName>
                                          <p:attrName>ppt_y</p:attrName>
                                        </p:attrNameLst>
                                      </p:cBhvr>
                                      <p:rCtr x="-122" y="-731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Intuition of CCA1 security</a:t>
            </a:r>
            <a:endParaRPr lang="en-US"/>
          </a:p>
        </p:txBody>
      </p:sp>
      <p:sp>
        <p:nvSpPr>
          <p:cNvPr id="28" name="Content Placeholder 2"/>
          <p:cNvSpPr>
            <a:spLocks noGrp="1"/>
          </p:cNvSpPr>
          <p:nvPr>
            <p:ph idx="1"/>
          </p:nvPr>
        </p:nvSpPr>
        <p:spPr>
          <a:xfrm>
            <a:off x="400227" y="3853727"/>
            <a:ext cx="7349256" cy="2661258"/>
          </a:xfrm>
        </p:spPr>
        <p:txBody>
          <a:bodyPr>
            <a:noAutofit/>
          </a:bodyPr>
          <a:lstStyle/>
          <a:p>
            <a:pPr marL="457200" indent="-457200">
              <a:buFont typeface="+mj-lt"/>
              <a:buAutoNum type="arabicPeriod"/>
            </a:pPr>
            <a:r>
              <a:rPr lang="en-US" smtClean="0"/>
              <a:t>Replace pseudo-random function with totally random function</a:t>
            </a:r>
          </a:p>
          <a:p>
            <a:pPr marL="457200" indent="-457200">
              <a:buFont typeface="+mj-lt"/>
              <a:buAutoNum type="arabicPeriod"/>
            </a:pPr>
            <a:r>
              <a:rPr lang="en-US" smtClean="0"/>
              <a:t>Encryption queries result in </a:t>
            </a:r>
            <a:r>
              <a:rPr lang="en-US" err="1" smtClean="0"/>
              <a:t>polynomially</a:t>
            </a:r>
            <a:r>
              <a:rPr lang="en-US" smtClean="0"/>
              <a:t> many </a:t>
            </a:r>
            <a:r>
              <a:rPr lang="en-US" err="1" smtClean="0"/>
              <a:t>ciphertexts</a:t>
            </a:r>
            <a:r>
              <a:rPr lang="en-US" smtClean="0"/>
              <a:t> with different randomness:</a:t>
            </a:r>
            <a:endParaRPr lang="en-US"/>
          </a:p>
          <a:p>
            <a:pPr marL="457200" indent="-457200">
              <a:buFont typeface="+mj-lt"/>
              <a:buAutoNum type="arabicPeriod"/>
            </a:pPr>
            <a:r>
              <a:rPr lang="en-US" smtClean="0"/>
              <a:t>With overwhelming probability the randomness of the challenge </a:t>
            </a:r>
            <a:r>
              <a:rPr lang="en-US" err="1" smtClean="0"/>
              <a:t>ciphertext</a:t>
            </a:r>
            <a:r>
              <a:rPr lang="en-US" smtClean="0"/>
              <a:t> will be different from previous r’s.</a:t>
            </a:r>
          </a:p>
        </p:txBody>
      </p:sp>
      <p:pic>
        <p:nvPicPr>
          <p:cNvPr id="26" name="Picture 25"/>
          <p:cNvPicPr>
            <a:picLocks noChangeAspect="1"/>
          </p:cNvPicPr>
          <p:nvPr/>
        </p:nvPicPr>
        <p:blipFill>
          <a:blip r:embed="rId2"/>
          <a:stretch>
            <a:fillRect/>
          </a:stretch>
        </p:blipFill>
        <p:spPr>
          <a:xfrm>
            <a:off x="1656512" y="1283856"/>
            <a:ext cx="4692504" cy="2145144"/>
          </a:xfrm>
          <a:prstGeom prst="rect">
            <a:avLst/>
          </a:prstGeom>
        </p:spPr>
      </p:pic>
      <p:pic>
        <p:nvPicPr>
          <p:cNvPr id="27" name="Picture 26"/>
          <p:cNvPicPr>
            <a:picLocks noChangeAspect="1"/>
          </p:cNvPicPr>
          <p:nvPr/>
        </p:nvPicPr>
        <p:blipFill>
          <a:blip r:embed="rId3"/>
          <a:stretch>
            <a:fillRect/>
          </a:stretch>
        </p:blipFill>
        <p:spPr>
          <a:xfrm>
            <a:off x="6051842" y="859129"/>
            <a:ext cx="4722957" cy="3186403"/>
          </a:xfrm>
          <a:prstGeom prst="rect">
            <a:avLst/>
          </a:prstGeom>
        </p:spPr>
      </p:pic>
      <p:grpSp>
        <p:nvGrpSpPr>
          <p:cNvPr id="45" name="Group 44"/>
          <p:cNvGrpSpPr/>
          <p:nvPr/>
        </p:nvGrpSpPr>
        <p:grpSpPr>
          <a:xfrm>
            <a:off x="7910950" y="4259087"/>
            <a:ext cx="2590651" cy="1048140"/>
            <a:chOff x="6386945" y="4259087"/>
            <a:chExt cx="2590651" cy="1048140"/>
          </a:xfrm>
        </p:grpSpPr>
        <p:grpSp>
          <p:nvGrpSpPr>
            <p:cNvPr id="29" name="Group 28"/>
            <p:cNvGrpSpPr/>
            <p:nvPr/>
          </p:nvGrpSpPr>
          <p:grpSpPr>
            <a:xfrm>
              <a:off x="6386945" y="4259087"/>
              <a:ext cx="1308386" cy="299149"/>
              <a:chOff x="822959" y="5054600"/>
              <a:chExt cx="2110741" cy="482600"/>
            </a:xfrm>
          </p:grpSpPr>
          <p:sp>
            <p:nvSpPr>
              <p:cNvPr id="30" name="Rounded Rectangle 6"/>
              <p:cNvSpPr/>
              <p:nvPr/>
            </p:nvSpPr>
            <p:spPr>
              <a:xfrm>
                <a:off x="822959" y="5054600"/>
                <a:ext cx="2110741" cy="482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mc:AlternateContent xmlns:mc="http://schemas.openxmlformats.org/markup-compatibility/2006" xmlns:a14="http://schemas.microsoft.com/office/drawing/2010/main">
          <mc:Choice Requires="a14">
            <p:sp>
              <p:nvSpPr>
                <p:cNvPr id="32" name="Rounded Rectangle 6"/>
                <p:cNvSpPr/>
                <p:nvPr/>
              </p:nvSpPr>
              <p:spPr>
                <a:xfrm>
                  <a:off x="7695331" y="4259933"/>
                  <a:ext cx="1282265" cy="29914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charset="0"/>
                              </a:rPr>
                            </m:ctrlPr>
                          </m:sSubPr>
                          <m:e>
                            <m:r>
                              <a:rPr lang="en-US" i="1">
                                <a:solidFill>
                                  <a:schemeClr val="tx1"/>
                                </a:solidFill>
                                <a:latin typeface="Cambria Math" charset="0"/>
                              </a:rPr>
                              <m:t>𝑟</m:t>
                            </m:r>
                          </m:e>
                          <m:sub>
                            <m:r>
                              <a:rPr lang="en-US" i="1">
                                <a:solidFill>
                                  <a:schemeClr val="tx1"/>
                                </a:solidFill>
                                <a:latin typeface="Cambria Math" charset="0"/>
                              </a:rPr>
                              <m:t>1</m:t>
                            </m:r>
                          </m:sub>
                        </m:sSub>
                      </m:oMath>
                    </m:oMathPara>
                  </a14:m>
                  <a:endParaRPr lang="en-US">
                    <a:solidFill>
                      <a:schemeClr val="tx1"/>
                    </a:solidFill>
                  </a:endParaRPr>
                </a:p>
              </p:txBody>
            </p:sp>
          </mc:Choice>
          <mc:Fallback xmlns="">
            <p:sp>
              <p:nvSpPr>
                <p:cNvPr id="32" name="Rounded Rectangle 6"/>
                <p:cNvSpPr>
                  <a:spLocks noRot="1" noChangeAspect="1" noMove="1" noResize="1" noEditPoints="1" noAdjustHandles="1" noChangeArrowheads="1" noChangeShapeType="1" noTextEdit="1"/>
                </p:cNvSpPr>
                <p:nvPr/>
              </p:nvSpPr>
              <p:spPr>
                <a:xfrm>
                  <a:off x="7695331" y="4259933"/>
                  <a:ext cx="1282265" cy="299149"/>
                </a:xfrm>
                <a:prstGeom prst="rect">
                  <a:avLst/>
                </a:prstGeom>
                <a:blipFill rotWithShape="0">
                  <a:blip r:embed="rId5"/>
                  <a:stretch>
                    <a:fillRect b="-5769"/>
                  </a:stretch>
                </a:blipFill>
                <a:ln>
                  <a:solidFill>
                    <a:srgbClr val="00B050"/>
                  </a:solidFill>
                </a:ln>
              </p:spPr>
              <p:txBody>
                <a:bodyPr/>
                <a:lstStyle/>
                <a:p>
                  <a:r>
                    <a:rPr lang="en-US">
                      <a:noFill/>
                    </a:rPr>
                    <a:t> </a:t>
                  </a:r>
                </a:p>
              </p:txBody>
            </p:sp>
          </mc:Fallback>
        </mc:AlternateContent>
        <p:grpSp>
          <p:nvGrpSpPr>
            <p:cNvPr id="33" name="Group 32"/>
            <p:cNvGrpSpPr/>
            <p:nvPr/>
          </p:nvGrpSpPr>
          <p:grpSpPr>
            <a:xfrm>
              <a:off x="6386945" y="5007232"/>
              <a:ext cx="1308386" cy="299149"/>
              <a:chOff x="822959" y="5054600"/>
              <a:chExt cx="2110741" cy="482600"/>
            </a:xfrm>
          </p:grpSpPr>
          <p:sp>
            <p:nvSpPr>
              <p:cNvPr id="34" name="Rounded Rectangle 6"/>
              <p:cNvSpPr/>
              <p:nvPr/>
            </p:nvSpPr>
            <p:spPr>
              <a:xfrm>
                <a:off x="822959" y="5054600"/>
                <a:ext cx="2110741" cy="482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mc:AlternateContent xmlns:mc="http://schemas.openxmlformats.org/markup-compatibility/2006" xmlns:a14="http://schemas.microsoft.com/office/drawing/2010/main">
          <mc:Choice Requires="a14">
            <p:sp>
              <p:nvSpPr>
                <p:cNvPr id="36" name="Rounded Rectangle 6"/>
                <p:cNvSpPr/>
                <p:nvPr/>
              </p:nvSpPr>
              <p:spPr>
                <a:xfrm>
                  <a:off x="7695331" y="5008078"/>
                  <a:ext cx="1282265" cy="29914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charset="0"/>
                              </a:rPr>
                            </m:ctrlPr>
                          </m:sSubPr>
                          <m:e>
                            <m:r>
                              <a:rPr lang="en-US" i="1">
                                <a:solidFill>
                                  <a:schemeClr val="tx1"/>
                                </a:solidFill>
                                <a:latin typeface="Cambria Math" charset="0"/>
                              </a:rPr>
                              <m:t>𝑟</m:t>
                            </m:r>
                          </m:e>
                          <m:sub>
                            <m:r>
                              <a:rPr lang="en-US" i="1">
                                <a:solidFill>
                                  <a:schemeClr val="tx1"/>
                                </a:solidFill>
                                <a:latin typeface="Cambria Math" charset="0"/>
                              </a:rPr>
                              <m:t>𝑞</m:t>
                            </m:r>
                          </m:sub>
                        </m:sSub>
                      </m:oMath>
                    </m:oMathPara>
                  </a14:m>
                  <a:endParaRPr lang="en-US">
                    <a:solidFill>
                      <a:schemeClr val="tx1"/>
                    </a:solidFill>
                  </a:endParaRPr>
                </a:p>
              </p:txBody>
            </p:sp>
          </mc:Choice>
          <mc:Fallback xmlns="">
            <p:sp>
              <p:nvSpPr>
                <p:cNvPr id="36" name="Rounded Rectangle 6"/>
                <p:cNvSpPr>
                  <a:spLocks noRot="1" noChangeAspect="1" noMove="1" noResize="1" noEditPoints="1" noAdjustHandles="1" noChangeArrowheads="1" noChangeShapeType="1" noTextEdit="1"/>
                </p:cNvSpPr>
                <p:nvPr/>
              </p:nvSpPr>
              <p:spPr>
                <a:xfrm>
                  <a:off x="7695331" y="5008078"/>
                  <a:ext cx="1282265" cy="299149"/>
                </a:xfrm>
                <a:prstGeom prst="rect">
                  <a:avLst/>
                </a:prstGeom>
                <a:blipFill rotWithShape="0">
                  <a:blip r:embed="rId6"/>
                  <a:stretch>
                    <a:fillRect b="-15385"/>
                  </a:stretch>
                </a:blipFill>
                <a:ln>
                  <a:solidFill>
                    <a:srgbClr val="00B050"/>
                  </a:solidFill>
                </a:ln>
              </p:spPr>
              <p:txBody>
                <a:bodyPr/>
                <a:lstStyle/>
                <a:p>
                  <a:r>
                    <a:rPr lang="en-US">
                      <a:noFill/>
                    </a:rPr>
                    <a:t> </a:t>
                  </a:r>
                </a:p>
              </p:txBody>
            </p:sp>
          </mc:Fallback>
        </mc:AlternateContent>
        <p:cxnSp>
          <p:nvCxnSpPr>
            <p:cNvPr id="37" name="Straight Arrow Connector 36"/>
            <p:cNvCxnSpPr/>
            <p:nvPr/>
          </p:nvCxnSpPr>
          <p:spPr>
            <a:xfrm flipH="1">
              <a:off x="8336463" y="4682573"/>
              <a:ext cx="2" cy="217286"/>
            </a:xfrm>
            <a:prstGeom prst="straightConnector1">
              <a:avLst/>
            </a:prstGeom>
            <a:ln w="44450" cap="sq">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910950" y="5519855"/>
            <a:ext cx="2590651" cy="299995"/>
            <a:chOff x="6386945" y="5519850"/>
            <a:chExt cx="2590651" cy="299995"/>
          </a:xfrm>
        </p:grpSpPr>
        <p:grpSp>
          <p:nvGrpSpPr>
            <p:cNvPr id="39" name="Group 38"/>
            <p:cNvGrpSpPr/>
            <p:nvPr/>
          </p:nvGrpSpPr>
          <p:grpSpPr>
            <a:xfrm>
              <a:off x="6386945" y="5519850"/>
              <a:ext cx="1308386" cy="299149"/>
              <a:chOff x="822959" y="5054600"/>
              <a:chExt cx="2110741" cy="482600"/>
            </a:xfrm>
          </p:grpSpPr>
          <p:sp>
            <p:nvSpPr>
              <p:cNvPr id="40" name="Rounded Rectangle 6"/>
              <p:cNvSpPr/>
              <p:nvPr/>
            </p:nvSpPr>
            <p:spPr>
              <a:xfrm>
                <a:off x="822959" y="5054600"/>
                <a:ext cx="2110741" cy="482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844" y="5080000"/>
                <a:ext cx="464956" cy="437834"/>
              </a:xfrm>
              <a:prstGeom prst="rect">
                <a:avLst/>
              </a:prstGeom>
              <a:noFill/>
            </p:spPr>
          </p:pic>
        </p:grpSp>
        <mc:AlternateContent xmlns:mc="http://schemas.openxmlformats.org/markup-compatibility/2006" xmlns:a14="http://schemas.microsoft.com/office/drawing/2010/main">
          <mc:Choice Requires="a14">
            <p:sp>
              <p:nvSpPr>
                <p:cNvPr id="42" name="Rounded Rectangle 6"/>
                <p:cNvSpPr/>
                <p:nvPr/>
              </p:nvSpPr>
              <p:spPr>
                <a:xfrm>
                  <a:off x="7695331" y="5520696"/>
                  <a:ext cx="1282265" cy="29914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a:solidFill>
                                  <a:schemeClr val="tx1"/>
                                </a:solidFill>
                                <a:latin typeface="Cambria Math" charset="0"/>
                              </a:rPr>
                            </m:ctrlPr>
                          </m:sSupPr>
                          <m:e>
                            <m:r>
                              <a:rPr lang="en-US" i="1">
                                <a:solidFill>
                                  <a:schemeClr val="tx1"/>
                                </a:solidFill>
                                <a:latin typeface="Cambria Math" charset="0"/>
                              </a:rPr>
                              <m:t>𝑟</m:t>
                            </m:r>
                          </m:e>
                          <m:sup>
                            <m:r>
                              <a:rPr lang="en-US" i="1">
                                <a:solidFill>
                                  <a:schemeClr val="tx1"/>
                                </a:solidFill>
                                <a:latin typeface="Cambria Math" charset="0"/>
                              </a:rPr>
                              <m:t>∗</m:t>
                            </m:r>
                          </m:sup>
                        </m:sSup>
                      </m:oMath>
                    </m:oMathPara>
                  </a14:m>
                  <a:endParaRPr lang="en-US">
                    <a:solidFill>
                      <a:schemeClr val="tx1"/>
                    </a:solidFill>
                  </a:endParaRPr>
                </a:p>
              </p:txBody>
            </p:sp>
          </mc:Choice>
          <mc:Fallback xmlns="">
            <p:sp>
              <p:nvSpPr>
                <p:cNvPr id="42" name="Rounded Rectangle 6"/>
                <p:cNvSpPr>
                  <a:spLocks noRot="1" noChangeAspect="1" noMove="1" noResize="1" noEditPoints="1" noAdjustHandles="1" noChangeArrowheads="1" noChangeShapeType="1" noTextEdit="1"/>
                </p:cNvSpPr>
                <p:nvPr/>
              </p:nvSpPr>
              <p:spPr>
                <a:xfrm>
                  <a:off x="7695331" y="5520696"/>
                  <a:ext cx="1282265" cy="299149"/>
                </a:xfrm>
                <a:prstGeom prst="rect">
                  <a:avLst/>
                </a:prstGeom>
                <a:blipFill rotWithShape="0">
                  <a:blip r:embed="rId7"/>
                  <a:stretch>
                    <a:fillRect/>
                  </a:stretch>
                </a:blipFill>
                <a:ln>
                  <a:solidFill>
                    <a:srgbClr val="00B050"/>
                  </a:solidFill>
                </a:ln>
              </p:spPr>
              <p:txBody>
                <a:bodyPr/>
                <a:lstStyle/>
                <a:p>
                  <a:r>
                    <a:rPr lang="en-US">
                      <a:noFill/>
                    </a:rPr>
                    <a:t> </a:t>
                  </a:r>
                </a:p>
              </p:txBody>
            </p:sp>
          </mc:Fallback>
        </mc:AlternateContent>
      </p:grpSp>
      <p:sp>
        <p:nvSpPr>
          <p:cNvPr id="43" name="Rectangle 42"/>
          <p:cNvSpPr/>
          <p:nvPr/>
        </p:nvSpPr>
        <p:spPr>
          <a:xfrm>
            <a:off x="8257309" y="2452255"/>
            <a:ext cx="962022" cy="5264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229599" y="1145310"/>
            <a:ext cx="989732" cy="669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5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a:t>
            </a:r>
            <a:r>
              <a:rPr lang="en-US" smtClean="0">
                <a:solidFill>
                  <a:schemeClr val="tx1"/>
                </a:solidFill>
              </a:rPr>
              <a:t> </a:t>
            </a:r>
            <a:r>
              <a:rPr lang="en-US" smtClean="0"/>
              <a:t>Contributions</a:t>
            </a:r>
            <a:endParaRPr lang="en-US"/>
          </a:p>
        </p:txBody>
      </p:sp>
      <p:sp>
        <p:nvSpPr>
          <p:cNvPr id="6" name="Content Placeholder 2"/>
          <p:cNvSpPr txBox="1">
            <a:spLocks/>
          </p:cNvSpPr>
          <p:nvPr/>
        </p:nvSpPr>
        <p:spPr>
          <a:xfrm>
            <a:off x="2504213" y="1913082"/>
            <a:ext cx="7543801" cy="32350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ü"/>
            </a:pPr>
            <a:r>
              <a:rPr lang="en-US"/>
              <a:t>Formal definition of Quantum Semantic Security</a:t>
            </a:r>
          </a:p>
          <a:p>
            <a:pPr>
              <a:buFont typeface="Wingdings" charset="2"/>
              <a:buChar char="ü"/>
            </a:pPr>
            <a:r>
              <a:rPr lang="en-US"/>
              <a:t>Equivalence to Quantum Indistinguishability</a:t>
            </a:r>
          </a:p>
          <a:p>
            <a:pPr>
              <a:buFont typeface="Wingdings" charset="2"/>
              <a:buChar char="ü"/>
            </a:pPr>
            <a:r>
              <a:rPr lang="en-US"/>
              <a:t>Extension to CPA and CCA1 scenarios</a:t>
            </a:r>
          </a:p>
          <a:p>
            <a:pPr>
              <a:buFont typeface="Wingdings" charset="2"/>
              <a:buChar char="ü"/>
            </a:pPr>
            <a:r>
              <a:rPr lang="en-US"/>
              <a:t>Construction of IND-CCA1 Quantum Secret-Key Encryption</a:t>
            </a:r>
            <a:br>
              <a:rPr lang="en-US"/>
            </a:br>
            <a:r>
              <a:rPr lang="en-US"/>
              <a:t>   from One-Way Functions</a:t>
            </a:r>
          </a:p>
          <a:p>
            <a:pPr marL="457200" indent="-457200">
              <a:buFont typeface="+mj-lt"/>
              <a:buAutoNum type="arabicPeriod" startAt="5"/>
            </a:pPr>
            <a:r>
              <a:rPr lang="en-US"/>
              <a:t>Construction of Quantum Public-Key Encryption from One-Way Trapdoor Permutations</a:t>
            </a:r>
          </a:p>
        </p:txBody>
      </p:sp>
    </p:spTree>
    <p:extLst>
      <p:ext uri="{BB962C8B-B14F-4D97-AF65-F5344CB8AC3E}">
        <p14:creationId xmlns:p14="http://schemas.microsoft.com/office/powerpoint/2010/main" val="785532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smtClean="0">
                <a:solidFill>
                  <a:schemeClr val="tx1"/>
                </a:solidFill>
                <a:cs typeface="Arial" charset="0"/>
              </a:rPr>
              <a:t>experiments</a:t>
            </a:r>
          </a:p>
          <a:p>
            <a:pPr marL="342900" indent="-342900">
              <a:spcBef>
                <a:spcPct val="20000"/>
              </a:spcBef>
              <a:buSzPct val="65000"/>
              <a:buFont typeface="Wingdings" pitchFamily="2" charset="2"/>
              <a:buChar char="n"/>
            </a:pPr>
            <a:r>
              <a:rPr lang="en-US" sz="2800" smtClean="0">
                <a:solidFill>
                  <a:schemeClr val="tx1"/>
                </a:solidFill>
                <a:effectLst>
                  <a:outerShdw blurRad="50800" dist="50800" dir="5400000" algn="ctr" rotWithShape="0">
                    <a:schemeClr val="bg1"/>
                  </a:outerShdw>
                </a:effectLst>
                <a:cs typeface="Arial" charset="0"/>
              </a:rPr>
              <a:t>Selection of </a:t>
            </a:r>
            <a:br>
              <a:rPr lang="en-US" sz="2800" smtClean="0">
                <a:solidFill>
                  <a:schemeClr val="tx1"/>
                </a:solidFill>
                <a:effectLst>
                  <a:outerShdw blurRad="50800" dist="50800" dir="5400000" algn="ctr" rotWithShape="0">
                    <a:schemeClr val="bg1"/>
                  </a:outerShdw>
                </a:effectLst>
                <a:cs typeface="Arial" charset="0"/>
              </a:rPr>
            </a:br>
            <a:r>
              <a:rPr lang="en-US" sz="2800" smtClean="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smtClean="0">
                <a:solidFill>
                  <a:schemeClr val="tx1"/>
                </a:solidFill>
                <a:effectLst>
                  <a:outerShdw blurRad="50800" dist="50800" dir="5400000" algn="ctr" rotWithShape="0">
                    <a:schemeClr val="bg1"/>
                  </a:outerShdw>
                </a:effectLst>
                <a:cs typeface="Arial" charset="0"/>
              </a:rPr>
              <a:t>Fork me on </a:t>
            </a:r>
            <a:r>
              <a:rPr lang="en-US" sz="2800" err="1" smtClean="0">
                <a:solidFill>
                  <a:schemeClr val="tx1"/>
                </a:solidFill>
                <a:effectLst>
                  <a:outerShdw blurRad="50800" dist="50800" dir="5400000" algn="ctr" rotWithShape="0">
                    <a:schemeClr val="bg1"/>
                  </a:outerShdw>
                </a:effectLst>
                <a:cs typeface="Arial" charset="0"/>
              </a:rPr>
              <a:t>github</a:t>
            </a:r>
            <a:r>
              <a:rPr lang="en-US" sz="2800" smtClean="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smtClean="0"/>
              <a:t>MindMap</a:t>
            </a:r>
            <a:endParaRPr lang="en-US"/>
          </a:p>
        </p:txBody>
      </p:sp>
      <p:sp>
        <p:nvSpPr>
          <p:cNvPr id="9" name="Cloud 8"/>
          <p:cNvSpPr/>
          <p:nvPr/>
        </p:nvSpPr>
        <p:spPr>
          <a:xfrm>
            <a:off x="4146115" y="357862"/>
            <a:ext cx="5091413" cy="29452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Q advantage</a:t>
            </a:r>
            <a:endParaRPr lang="en-US" sz="4000"/>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Q data</a:t>
            </a:r>
            <a:endParaRPr lang="en-US" sz="4000"/>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Post Q crypto</a:t>
            </a:r>
            <a:endParaRPr lang="en-US" sz="4000"/>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Tools</a:t>
            </a:r>
            <a:endParaRPr lang="en-US" sz="4000"/>
          </a:p>
        </p:txBody>
      </p:sp>
      <p:sp>
        <p:nvSpPr>
          <p:cNvPr id="14" name="Rectangle 1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4"/>
              </a:rPr>
              <a:t>https://</a:t>
            </a:r>
            <a:r>
              <a:rPr lang="en-US" err="1" smtClean="0">
                <a:solidFill>
                  <a:schemeClr val="bg1"/>
                </a:solidFill>
                <a:hlinkClick r:id="rId4"/>
              </a:rPr>
              <a:t>github.com</a:t>
            </a:r>
            <a:r>
              <a:rPr lang="en-US" smtClean="0">
                <a:solidFill>
                  <a:schemeClr val="bg1"/>
                </a:solidFill>
                <a:hlinkClick r:id="rId4"/>
              </a:rPr>
              <a:t>/</a:t>
            </a:r>
            <a:r>
              <a:rPr lang="en-US" err="1" smtClean="0">
                <a:solidFill>
                  <a:schemeClr val="bg1"/>
                </a:solidFill>
                <a:hlinkClick r:id="rId4"/>
              </a:rPr>
              <a:t>cschaffner</a:t>
            </a:r>
            <a:r>
              <a:rPr lang="en-US" smtClean="0">
                <a:solidFill>
                  <a:schemeClr val="bg1"/>
                </a:solidFill>
                <a:hlinkClick r:id="rId4"/>
              </a:rPr>
              <a:t>/</a:t>
            </a:r>
            <a:r>
              <a:rPr lang="en-US" err="1" smtClean="0">
                <a:solidFill>
                  <a:schemeClr val="bg1"/>
                </a:solidFill>
                <a:hlinkClick r:id="rId4"/>
              </a:rPr>
              <a:t>QCryptoMindmap</a:t>
            </a:r>
            <a:r>
              <a:rPr lang="en-US" smtClean="0">
                <a:solidFill>
                  <a:schemeClr val="bg1"/>
                </a:solidFill>
              </a:rPr>
              <a:t>]</a:t>
            </a:r>
            <a:endParaRPr lang="en-US">
              <a:solidFill>
                <a:schemeClr val="bg1"/>
              </a:solidFill>
            </a:endParaRP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3027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1617" y="2095014"/>
            <a:ext cx="10749725" cy="3197778"/>
          </a:xfrm>
          <a:prstGeom prst="rect">
            <a:avLst/>
          </a:prstGeom>
        </p:spPr>
      </p:pic>
    </p:spTree>
    <p:extLst>
      <p:ext uri="{BB962C8B-B14F-4D97-AF65-F5344CB8AC3E}">
        <p14:creationId xmlns:p14="http://schemas.microsoft.com/office/powerpoint/2010/main" val="1422093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a:t>
            </a:r>
            <a:endParaRPr lang="en-US"/>
          </a:p>
        </p:txBody>
      </p:sp>
      <p:pic>
        <p:nvPicPr>
          <p:cNvPr id="4" name="Picture 3"/>
          <p:cNvPicPr>
            <a:picLocks noChangeAspect="1"/>
          </p:cNvPicPr>
          <p:nvPr/>
        </p:nvPicPr>
        <p:blipFill>
          <a:blip r:embed="rId2"/>
          <a:stretch>
            <a:fillRect/>
          </a:stretch>
        </p:blipFill>
        <p:spPr>
          <a:xfrm>
            <a:off x="3288145" y="0"/>
            <a:ext cx="5440347" cy="6836004"/>
          </a:xfrm>
          <a:prstGeom prst="rect">
            <a:avLst/>
          </a:prstGeom>
        </p:spPr>
      </p:pic>
    </p:spTree>
    <p:extLst>
      <p:ext uri="{BB962C8B-B14F-4D97-AF65-F5344CB8AC3E}">
        <p14:creationId xmlns:p14="http://schemas.microsoft.com/office/powerpoint/2010/main" val="351909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err="1" smtClean="0"/>
              <a:t>QCrypt</a:t>
            </a:r>
            <a:r>
              <a:rPr lang="en-US" smtClean="0"/>
              <a:t> Conference Series</a:t>
            </a:r>
            <a:endParaRPr lang="en-US"/>
          </a:p>
        </p:txBody>
      </p:sp>
      <p:sp>
        <p:nvSpPr>
          <p:cNvPr id="6" name="Content Placeholder 2"/>
          <p:cNvSpPr txBox="1">
            <a:spLocks/>
          </p:cNvSpPr>
          <p:nvPr/>
        </p:nvSpPr>
        <p:spPr>
          <a:xfrm>
            <a:off x="593698" y="1160358"/>
            <a:ext cx="9527332" cy="4966122"/>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a:solidFill>
                  <a:schemeClr val="tx1"/>
                </a:solidFill>
                <a:cs typeface="Arial" charset="0"/>
              </a:rPr>
              <a:t>Started in 2011 by </a:t>
            </a:r>
            <a:r>
              <a:rPr lang="en-US" sz="2800" err="1">
                <a:solidFill>
                  <a:schemeClr val="tx1"/>
                </a:solidFill>
                <a:cs typeface="Arial" charset="0"/>
              </a:rPr>
              <a:t>Christandl</a:t>
            </a:r>
            <a:r>
              <a:rPr lang="en-US" sz="2800">
                <a:solidFill>
                  <a:schemeClr val="tx1"/>
                </a:solidFill>
                <a:cs typeface="Arial" charset="0"/>
              </a:rPr>
              <a:t> and </a:t>
            </a:r>
            <a:r>
              <a:rPr lang="en-US" sz="2800" err="1">
                <a:solidFill>
                  <a:schemeClr val="tx1"/>
                </a:solidFill>
                <a:cs typeface="Arial" charset="0"/>
              </a:rPr>
              <a:t>Wehner</a:t>
            </a:r>
            <a:endParaRPr lang="en-US" sz="2800">
              <a:solidFill>
                <a:schemeClr val="tx1"/>
              </a:solidFill>
              <a:cs typeface="Arial" charset="0"/>
            </a:endParaRPr>
          </a:p>
          <a:p>
            <a:pPr marL="342900" indent="-342900">
              <a:spcBef>
                <a:spcPct val="20000"/>
              </a:spcBef>
              <a:buSzPct val="65000"/>
              <a:buFont typeface="Wingdings" pitchFamily="2" charset="2"/>
              <a:buChar char="n"/>
            </a:pPr>
            <a:r>
              <a:rPr lang="en-US" sz="2800">
                <a:solidFill>
                  <a:schemeClr val="tx1"/>
                </a:solidFill>
                <a:cs typeface="Arial" charset="0"/>
              </a:rPr>
              <a:t>Steadily growing since then: </a:t>
            </a:r>
            <a:r>
              <a:rPr lang="en-US" sz="2800" smtClean="0">
                <a:solidFill>
                  <a:schemeClr val="tx1"/>
                </a:solidFill>
                <a:cs typeface="Arial" charset="0"/>
              </a:rPr>
              <a:t/>
            </a:r>
            <a:br>
              <a:rPr lang="en-US" sz="2800" smtClean="0">
                <a:solidFill>
                  <a:schemeClr val="tx1"/>
                </a:solidFill>
                <a:cs typeface="Arial" charset="0"/>
              </a:rPr>
            </a:br>
            <a:r>
              <a:rPr lang="en-US" sz="2800" smtClean="0">
                <a:solidFill>
                  <a:schemeClr val="tx1"/>
                </a:solidFill>
                <a:cs typeface="Arial" charset="0"/>
              </a:rPr>
              <a:t>approx</a:t>
            </a:r>
            <a:r>
              <a:rPr lang="en-US" sz="2800">
                <a:solidFill>
                  <a:schemeClr val="tx1"/>
                </a:solidFill>
                <a:cs typeface="Arial" charset="0"/>
              </a:rPr>
              <a:t>. 100 </a:t>
            </a:r>
            <a:r>
              <a:rPr lang="en-US" sz="2800" smtClean="0">
                <a:solidFill>
                  <a:schemeClr val="tx1"/>
                </a:solidFill>
                <a:cs typeface="Arial" charset="0"/>
              </a:rPr>
              <a:t>submissions</a:t>
            </a:r>
            <a:r>
              <a:rPr lang="en-US" sz="2800">
                <a:solidFill>
                  <a:schemeClr val="tx1"/>
                </a:solidFill>
                <a:cs typeface="Arial" charset="0"/>
              </a:rPr>
              <a:t>, 30 </a:t>
            </a:r>
            <a:r>
              <a:rPr lang="en-US" sz="2800" smtClean="0">
                <a:solidFill>
                  <a:schemeClr val="tx1"/>
                </a:solidFill>
                <a:cs typeface="Arial" charset="0"/>
              </a:rPr>
              <a:t>accepted as contributions, </a:t>
            </a:r>
            <a:r>
              <a:rPr lang="en-US" sz="2800">
                <a:solidFill>
                  <a:schemeClr val="tx1"/>
                </a:solidFill>
                <a:cs typeface="Arial" charset="0"/>
              </a:rPr>
              <a:t/>
            </a:r>
            <a:br>
              <a:rPr lang="en-US" sz="2800">
                <a:solidFill>
                  <a:schemeClr val="tx1"/>
                </a:solidFill>
                <a:cs typeface="Arial" charset="0"/>
              </a:rPr>
            </a:br>
            <a:r>
              <a:rPr lang="en-US" sz="2800">
                <a:solidFill>
                  <a:schemeClr val="tx1"/>
                </a:solidFill>
                <a:cs typeface="Arial" charset="0"/>
              </a:rPr>
              <a:t>330 participants in Cambridge 2017. This year: Shanghai, China</a:t>
            </a:r>
          </a:p>
          <a:p>
            <a:pPr marL="342900" indent="-342900">
              <a:spcBef>
                <a:spcPct val="20000"/>
              </a:spcBef>
              <a:buSzPct val="65000"/>
              <a:buFont typeface="Wingdings" pitchFamily="2" charset="2"/>
              <a:buChar char="n"/>
            </a:pPr>
            <a:r>
              <a:rPr lang="en-US" sz="2800">
                <a:solidFill>
                  <a:schemeClr val="tx1"/>
                </a:solidFill>
                <a:cs typeface="Arial" charset="0"/>
              </a:rPr>
              <a:t>It is the goal of the conference to represent the previous year’s best results on quantum cryptography, and to support the building of a research community</a:t>
            </a:r>
          </a:p>
          <a:p>
            <a:pPr marL="342900" indent="-342900">
              <a:spcBef>
                <a:spcPct val="20000"/>
              </a:spcBef>
              <a:buSzPct val="65000"/>
              <a:buFont typeface="Wingdings" pitchFamily="2" charset="2"/>
              <a:buChar char="n"/>
            </a:pPr>
            <a:r>
              <a:rPr lang="en-US" sz="2800">
                <a:solidFill>
                  <a:schemeClr val="tx1"/>
                </a:solidFill>
                <a:cs typeface="Arial" charset="0"/>
              </a:rPr>
              <a:t>Trying to keep a healthy balance between theory and </a:t>
            </a:r>
            <a:r>
              <a:rPr lang="en-US" sz="2800" smtClean="0">
                <a:solidFill>
                  <a:schemeClr val="tx1"/>
                </a:solidFill>
                <a:cs typeface="Arial" charset="0"/>
              </a:rPr>
              <a:t>experiment</a:t>
            </a:r>
          </a:p>
          <a:p>
            <a:pPr marL="342900" indent="-342900">
              <a:spcBef>
                <a:spcPct val="20000"/>
              </a:spcBef>
              <a:buSzPct val="65000"/>
              <a:buFont typeface="Wingdings" pitchFamily="2" charset="2"/>
              <a:buChar char="n"/>
            </a:pPr>
            <a:r>
              <a:rPr lang="en-US" sz="2800" smtClean="0">
                <a:solidFill>
                  <a:schemeClr val="tx1"/>
                </a:solidFill>
                <a:cs typeface="Arial" charset="0"/>
              </a:rPr>
              <a:t>Half the program consists of 4 tutorials of 90 minutes, 6-8 invited talks</a:t>
            </a:r>
          </a:p>
          <a:p>
            <a:pPr marL="342900" indent="-342900">
              <a:spcBef>
                <a:spcPct val="20000"/>
              </a:spcBef>
              <a:buSzPct val="65000"/>
              <a:buFont typeface="Wingdings" pitchFamily="2" charset="2"/>
              <a:buChar char="n"/>
            </a:pPr>
            <a:r>
              <a:rPr lang="en-US" sz="2800" smtClean="0">
                <a:solidFill>
                  <a:schemeClr val="tx1"/>
                </a:solidFill>
                <a:cs typeface="Arial" charset="0"/>
              </a:rPr>
              <a:t>present some statistical observations about the last 4 editions</a:t>
            </a:r>
            <a:endParaRPr lang="en-US" sz="2800">
              <a:solidFill>
                <a:schemeClr val="tx1"/>
              </a:solidFill>
              <a:cs typeface="Arial" charset="0"/>
            </a:endParaRPr>
          </a:p>
        </p:txBody>
      </p:sp>
      <p:sp>
        <p:nvSpPr>
          <p:cNvPr id="8" name="Rectangle 7"/>
          <p:cNvSpPr/>
          <p:nvPr/>
        </p:nvSpPr>
        <p:spPr>
          <a:xfrm>
            <a:off x="1057919" y="6390694"/>
            <a:ext cx="8479510" cy="369332"/>
          </a:xfrm>
          <a:prstGeom prst="rect">
            <a:avLst/>
          </a:prstGeom>
        </p:spPr>
        <p:txBody>
          <a:bodyPr wrap="square">
            <a:spAutoFit/>
          </a:bodyPr>
          <a:lstStyle/>
          <a:p>
            <a:r>
              <a:rPr lang="en-US" smtClean="0">
                <a:solidFill>
                  <a:schemeClr val="bg1"/>
                </a:solidFill>
              </a:rPr>
              <a:t>[</a:t>
            </a:r>
            <a:r>
              <a:rPr lang="en-US" err="1" smtClean="0">
                <a:solidFill>
                  <a:schemeClr val="bg1"/>
                </a:solidFill>
                <a:hlinkClick r:id="rId3"/>
              </a:rPr>
              <a:t>QCrypt</a:t>
            </a:r>
            <a:r>
              <a:rPr lang="en-US" smtClean="0">
                <a:solidFill>
                  <a:schemeClr val="bg1"/>
                </a:solidFill>
                <a:hlinkClick r:id="rId3"/>
              </a:rPr>
              <a:t> charter</a:t>
            </a:r>
            <a:r>
              <a:rPr lang="en-US" smtClean="0">
                <a:solidFill>
                  <a:schemeClr val="bg1"/>
                </a:solidFill>
              </a:rPr>
              <a:t>, </a:t>
            </a:r>
            <a:r>
              <a:rPr lang="en-US" smtClean="0">
                <a:solidFill>
                  <a:schemeClr val="bg1"/>
                </a:solidFill>
                <a:hlinkClick r:id="rId4"/>
              </a:rPr>
              <a:t>QCrypt 2017 business meetings slides</a:t>
            </a:r>
            <a:r>
              <a:rPr lang="en-US" smtClean="0">
                <a:solidFill>
                  <a:schemeClr val="bg1"/>
                </a:solidFill>
              </a:rPr>
              <a:t>]</a:t>
            </a:r>
            <a:endParaRPr lang="en-US">
              <a:solidFill>
                <a:schemeClr val="bg1"/>
              </a:solidFill>
            </a:endParaRPr>
          </a:p>
        </p:txBody>
      </p:sp>
      <p:pic>
        <p:nvPicPr>
          <p:cNvPr id="3" name="Picture 2"/>
          <p:cNvPicPr>
            <a:picLocks noChangeAspect="1"/>
          </p:cNvPicPr>
          <p:nvPr/>
        </p:nvPicPr>
        <p:blipFill rotWithShape="1">
          <a:blip r:embed="rId5"/>
          <a:srcRect l="71571"/>
          <a:stretch/>
        </p:blipFill>
        <p:spPr>
          <a:xfrm>
            <a:off x="9720197" y="120772"/>
            <a:ext cx="2364314" cy="2079171"/>
          </a:xfrm>
          <a:prstGeom prst="rect">
            <a:avLst/>
          </a:prstGeom>
        </p:spPr>
      </p:pic>
    </p:spTree>
    <p:extLst>
      <p:ext uri="{BB962C8B-B14F-4D97-AF65-F5344CB8AC3E}">
        <p14:creationId xmlns:p14="http://schemas.microsoft.com/office/powerpoint/2010/main" val="37678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Open Query-Complexity Question </a:t>
            </a:r>
            <a:endParaRPr lang="en-US"/>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593698" y="1160358"/>
                <a:ext cx="10531502" cy="408634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a:solidFill>
                      <a:schemeClr val="tx1"/>
                    </a:solidFill>
                    <a:cs typeface="Arial" charset="0"/>
                  </a:rPr>
                  <a:t>Let </a:t>
                </a:r>
                <a14:m>
                  <m:oMath xmlns:m="http://schemas.openxmlformats.org/officeDocument/2006/math">
                    <m:r>
                      <a:rPr lang="en-US">
                        <a:solidFill>
                          <a:schemeClr val="tx1"/>
                        </a:solidFill>
                        <a:latin typeface="Cambria Math" charset="0"/>
                        <a:cs typeface="Arial" charset="0"/>
                      </a:rPr>
                      <m:t>𝑓</m:t>
                    </m:r>
                    <m:r>
                      <a:rPr lang="en-US">
                        <a:solidFill>
                          <a:schemeClr val="tx1"/>
                        </a:solidFill>
                        <a:latin typeface="Cambria Math" charset="0"/>
                        <a:cs typeface="Arial" charset="0"/>
                      </a:rPr>
                      <m:t>:</m:t>
                    </m:r>
                    <m:sSup>
                      <m:sSupPr>
                        <m:ctrlPr>
                          <a:rPr lang="en-US" i="1">
                            <a:solidFill>
                              <a:schemeClr val="tx1"/>
                            </a:solidFill>
                            <a:latin typeface="Cambria Math" charset="0"/>
                            <a:cs typeface="Arial" charset="0"/>
                          </a:rPr>
                        </m:ctrlPr>
                      </m:sSupPr>
                      <m:e>
                        <m:d>
                          <m:dPr>
                            <m:begChr m:val="{"/>
                            <m:endChr m:val="}"/>
                            <m:ctrlPr>
                              <a:rPr lang="en-US" i="1">
                                <a:solidFill>
                                  <a:schemeClr val="tx1"/>
                                </a:solidFill>
                                <a:latin typeface="Cambria Math" charset="0"/>
                                <a:cs typeface="Arial" charset="0"/>
                              </a:rPr>
                            </m:ctrlPr>
                          </m:dPr>
                          <m:e>
                            <m:r>
                              <a:rPr lang="en-US">
                                <a:solidFill>
                                  <a:schemeClr val="tx1"/>
                                </a:solidFill>
                                <a:latin typeface="Cambria Math" charset="0"/>
                                <a:cs typeface="Arial" charset="0"/>
                              </a:rPr>
                              <m:t>0,1</m:t>
                            </m:r>
                          </m:e>
                        </m:d>
                      </m:e>
                      <m:sup>
                        <m:r>
                          <a:rPr lang="en-US">
                            <a:solidFill>
                              <a:schemeClr val="tx1"/>
                            </a:solidFill>
                            <a:latin typeface="Cambria Math" charset="0"/>
                            <a:cs typeface="Arial" charset="0"/>
                          </a:rPr>
                          <m:t>𝑛</m:t>
                        </m:r>
                      </m:sup>
                    </m:sSup>
                    <m:r>
                      <a:rPr lang="en-US">
                        <a:solidFill>
                          <a:schemeClr val="tx1"/>
                        </a:solidFill>
                        <a:latin typeface="Cambria Math" charset="0"/>
                        <a:cs typeface="Arial" charset="0"/>
                      </a:rPr>
                      <m:t>→</m:t>
                    </m:r>
                    <m:sSup>
                      <m:sSupPr>
                        <m:ctrlPr>
                          <a:rPr lang="en-US" i="1">
                            <a:solidFill>
                              <a:schemeClr val="tx1"/>
                            </a:solidFill>
                            <a:latin typeface="Cambria Math" charset="0"/>
                            <a:cs typeface="Arial" charset="0"/>
                          </a:rPr>
                        </m:ctrlPr>
                      </m:sSupPr>
                      <m:e>
                        <m:d>
                          <m:dPr>
                            <m:begChr m:val="{"/>
                            <m:endChr m:val="}"/>
                            <m:ctrlPr>
                              <a:rPr lang="en-US" i="1">
                                <a:solidFill>
                                  <a:schemeClr val="tx1"/>
                                </a:solidFill>
                                <a:latin typeface="Cambria Math" charset="0"/>
                                <a:cs typeface="Arial" charset="0"/>
                              </a:rPr>
                            </m:ctrlPr>
                          </m:dPr>
                          <m:e>
                            <m:r>
                              <a:rPr lang="en-US">
                                <a:solidFill>
                                  <a:schemeClr val="tx1"/>
                                </a:solidFill>
                                <a:latin typeface="Cambria Math" charset="0"/>
                                <a:cs typeface="Arial" charset="0"/>
                              </a:rPr>
                              <m:t>0,1</m:t>
                            </m:r>
                          </m:e>
                        </m:d>
                      </m:e>
                      <m:sup>
                        <m:r>
                          <a:rPr lang="en-US">
                            <a:solidFill>
                              <a:schemeClr val="tx1"/>
                            </a:solidFill>
                            <a:latin typeface="Cambria Math" charset="0"/>
                            <a:cs typeface="Arial" charset="0"/>
                          </a:rPr>
                          <m:t>𝑛</m:t>
                        </m:r>
                      </m:sup>
                    </m:sSup>
                  </m:oMath>
                </a14:m>
                <a:r>
                  <a:rPr lang="en-US">
                    <a:solidFill>
                      <a:schemeClr val="tx1"/>
                    </a:solidFill>
                    <a:cs typeface="Arial" charset="0"/>
                  </a:rPr>
                  <a:t> be a random function</a:t>
                </a:r>
              </a:p>
              <a:p>
                <a:pPr marL="342900" indent="-342900">
                  <a:spcBef>
                    <a:spcPct val="20000"/>
                  </a:spcBef>
                  <a:buSzPct val="65000"/>
                  <a:buFont typeface="Wingdings" pitchFamily="2" charset="2"/>
                  <a:buChar char="n"/>
                </a:pPr>
                <a:r>
                  <a:rPr lang="en-US" b="1">
                    <a:solidFill>
                      <a:schemeClr val="tx1"/>
                    </a:solidFill>
                    <a:cs typeface="Arial" charset="0"/>
                  </a:rPr>
                  <a:t>Goal: </a:t>
                </a:r>
                <a:r>
                  <a:rPr lang="en-US">
                    <a:solidFill>
                      <a:schemeClr val="tx1"/>
                    </a:solidFill>
                    <a:cs typeface="Arial" charset="0"/>
                  </a:rPr>
                  <a:t>Given quantum oracle access to </a:t>
                </a:r>
                <a14:m>
                  <m:oMath xmlns:m="http://schemas.openxmlformats.org/officeDocument/2006/math">
                    <m:r>
                      <a:rPr lang="en-US">
                        <a:solidFill>
                          <a:schemeClr val="tx1"/>
                        </a:solidFill>
                        <a:latin typeface="Cambria Math" charset="0"/>
                        <a:cs typeface="Arial" charset="0"/>
                      </a:rPr>
                      <m:t>𝑓</m:t>
                    </m:r>
                  </m:oMath>
                </a14:m>
                <a:r>
                  <a:rPr lang="en-US">
                    <a:solidFill>
                      <a:schemeClr val="tx1"/>
                    </a:solidFill>
                    <a:cs typeface="Arial" charset="0"/>
                  </a:rPr>
                  <a:t>, output a ”chain of values” </a:t>
                </a:r>
                <a14:m>
                  <m:oMath xmlns:m="http://schemas.openxmlformats.org/officeDocument/2006/math">
                    <m:r>
                      <a:rPr lang="en-US">
                        <a:solidFill>
                          <a:schemeClr val="tx1"/>
                        </a:solidFill>
                        <a:latin typeface="Cambria Math" charset="0"/>
                        <a:cs typeface="Arial" charset="0"/>
                      </a:rPr>
                      <m:t>𝑥</m:t>
                    </m:r>
                    <m:r>
                      <a:rPr lang="en-US">
                        <a:solidFill>
                          <a:schemeClr val="tx1"/>
                        </a:solidFill>
                        <a:latin typeface="Cambria Math" charset="0"/>
                        <a:cs typeface="Arial" charset="0"/>
                      </a:rPr>
                      <m:t>, </m:t>
                    </m:r>
                    <m:r>
                      <a:rPr lang="en-US">
                        <a:solidFill>
                          <a:schemeClr val="tx1"/>
                        </a:solidFill>
                        <a:latin typeface="Cambria Math" charset="0"/>
                        <a:cs typeface="Arial" charset="0"/>
                      </a:rPr>
                      <m:t>𝑓</m:t>
                    </m:r>
                    <m:r>
                      <a:rPr lang="en-US">
                        <a:solidFill>
                          <a:schemeClr val="tx1"/>
                        </a:solidFill>
                        <a:latin typeface="Cambria Math" charset="0"/>
                        <a:cs typeface="Arial" charset="0"/>
                      </a:rPr>
                      <m:t>(</m:t>
                    </m:r>
                    <m:r>
                      <a:rPr lang="en-US">
                        <a:solidFill>
                          <a:schemeClr val="tx1"/>
                        </a:solidFill>
                        <a:latin typeface="Cambria Math" charset="0"/>
                        <a:cs typeface="Arial" charset="0"/>
                      </a:rPr>
                      <m:t>𝑥</m:t>
                    </m:r>
                    <m:r>
                      <a:rPr lang="en-US">
                        <a:solidFill>
                          <a:schemeClr val="tx1"/>
                        </a:solidFill>
                        <a:latin typeface="Cambria Math" charset="0"/>
                        <a:cs typeface="Arial" charset="0"/>
                      </a:rPr>
                      <m:t>), </m:t>
                    </m:r>
                    <m:r>
                      <a:rPr lang="en-US">
                        <a:solidFill>
                          <a:schemeClr val="tx1"/>
                        </a:solidFill>
                        <a:latin typeface="Cambria Math" charset="0"/>
                        <a:cs typeface="Arial" charset="0"/>
                      </a:rPr>
                      <m:t>𝑓</m:t>
                    </m:r>
                    <m:r>
                      <a:rPr lang="en-US">
                        <a:solidFill>
                          <a:schemeClr val="tx1"/>
                        </a:solidFill>
                        <a:latin typeface="Cambria Math" charset="0"/>
                        <a:cs typeface="Arial" charset="0"/>
                      </a:rPr>
                      <m:t>(</m:t>
                    </m:r>
                    <m:r>
                      <a:rPr lang="en-US">
                        <a:solidFill>
                          <a:schemeClr val="tx1"/>
                        </a:solidFill>
                        <a:latin typeface="Cambria Math" charset="0"/>
                        <a:cs typeface="Arial" charset="0"/>
                      </a:rPr>
                      <m:t>𝑓</m:t>
                    </m:r>
                    <m:r>
                      <a:rPr lang="en-US">
                        <a:solidFill>
                          <a:schemeClr val="tx1"/>
                        </a:solidFill>
                        <a:latin typeface="Cambria Math" charset="0"/>
                        <a:cs typeface="Arial" charset="0"/>
                      </a:rPr>
                      <m:t>(</m:t>
                    </m:r>
                    <m:r>
                      <a:rPr lang="en-US">
                        <a:solidFill>
                          <a:schemeClr val="tx1"/>
                        </a:solidFill>
                        <a:latin typeface="Cambria Math" charset="0"/>
                        <a:cs typeface="Arial" charset="0"/>
                      </a:rPr>
                      <m:t>𝑥</m:t>
                    </m:r>
                    <m:r>
                      <a:rPr lang="en-US">
                        <a:solidFill>
                          <a:schemeClr val="tx1"/>
                        </a:solidFill>
                        <a:latin typeface="Cambria Math" charset="0"/>
                        <a:cs typeface="Arial" charset="0"/>
                      </a:rPr>
                      <m:t>))</m:t>
                    </m:r>
                  </m:oMath>
                </a14:m>
                <a:endParaRPr lang="en-US">
                  <a:solidFill>
                    <a:schemeClr val="tx1"/>
                  </a:solidFill>
                  <a:cs typeface="Arial" charset="0"/>
                </a:endParaRPr>
              </a:p>
              <a:p>
                <a:pPr marL="342900" indent="-342900">
                  <a:spcBef>
                    <a:spcPct val="20000"/>
                  </a:spcBef>
                  <a:buSzPct val="65000"/>
                  <a:buFont typeface="Wingdings" pitchFamily="2" charset="2"/>
                  <a:buChar char="n"/>
                </a:pPr>
                <a:r>
                  <a:rPr lang="en-US" b="1">
                    <a:solidFill>
                      <a:schemeClr val="tx1"/>
                    </a:solidFill>
                    <a:cs typeface="Arial" charset="0"/>
                  </a:rPr>
                  <a:t>Observation:</a:t>
                </a:r>
                <a:r>
                  <a:rPr lang="en-US">
                    <a:solidFill>
                      <a:schemeClr val="tx1"/>
                    </a:solidFill>
                    <a:cs typeface="Arial" charset="0"/>
                  </a:rPr>
                  <a:t> easy to do with 2 classical queries</a:t>
                </a:r>
              </a:p>
              <a:p>
                <a:pPr marL="342900" indent="-342900">
                  <a:spcBef>
                    <a:spcPct val="20000"/>
                  </a:spcBef>
                  <a:buSzPct val="65000"/>
                  <a:buFont typeface="Wingdings" pitchFamily="2" charset="2"/>
                  <a:buChar char="n"/>
                </a:pPr>
                <a:r>
                  <a:rPr lang="en-US" b="1">
                    <a:solidFill>
                      <a:schemeClr val="tx1"/>
                    </a:solidFill>
                    <a:cs typeface="Arial" charset="0"/>
                  </a:rPr>
                  <a:t>Question: </a:t>
                </a:r>
                <a:r>
                  <a:rPr lang="en-US">
                    <a:solidFill>
                      <a:schemeClr val="tx1"/>
                    </a:solidFill>
                    <a:cs typeface="Arial" charset="0"/>
                  </a:rPr>
                  <a:t>Prove hardness with a single quantum query</a:t>
                </a:r>
              </a:p>
              <a:p>
                <a:pPr marL="342900" indent="-342900">
                  <a:spcBef>
                    <a:spcPct val="20000"/>
                  </a:spcBef>
                  <a:buSzPct val="65000"/>
                  <a:buFont typeface="Wingdings" pitchFamily="2" charset="2"/>
                  <a:buChar char="n"/>
                </a:pPr>
                <a:r>
                  <a:rPr lang="en-US" b="1">
                    <a:solidFill>
                      <a:schemeClr val="tx1"/>
                    </a:solidFill>
                    <a:cs typeface="Arial" charset="0"/>
                  </a:rPr>
                  <a:t>More interesting: </a:t>
                </a:r>
                <a:r>
                  <a:rPr lang="en-US">
                    <a:solidFill>
                      <a:schemeClr val="tx1"/>
                    </a:solidFill>
                    <a:cs typeface="Arial" charset="0"/>
                  </a:rPr>
                  <a:t>Prove hardness with </a:t>
                </a:r>
                <a:r>
                  <a:rPr lang="en-US" err="1">
                    <a:solidFill>
                      <a:schemeClr val="tx1"/>
                    </a:solidFill>
                    <a:cs typeface="Arial" charset="0"/>
                  </a:rPr>
                  <a:t>polynomially</a:t>
                </a:r>
                <a:r>
                  <a:rPr lang="en-US">
                    <a:solidFill>
                      <a:schemeClr val="tx1"/>
                    </a:solidFill>
                    <a:cs typeface="Arial" charset="0"/>
                  </a:rPr>
                  <a:t> many non-adaptive quantum queries</a:t>
                </a:r>
              </a:p>
              <a:p>
                <a:pPr marL="342900" indent="-342900">
                  <a:spcBef>
                    <a:spcPct val="20000"/>
                  </a:spcBef>
                  <a:buSzPct val="65000"/>
                  <a:buFont typeface="Wingdings" pitchFamily="2" charset="2"/>
                  <a:buChar char="n"/>
                </a:pPr>
                <a:r>
                  <a:rPr lang="en-US" b="1">
                    <a:solidFill>
                      <a:schemeClr val="tx1"/>
                    </a:solidFill>
                    <a:cs typeface="Arial" charset="0"/>
                  </a:rPr>
                  <a:t>Classical hardness: </a:t>
                </a:r>
                <a:r>
                  <a:rPr lang="en-US" smtClean="0">
                    <a:solidFill>
                      <a:schemeClr val="tx1"/>
                    </a:solidFill>
                    <a:cs typeface="Arial" charset="0"/>
                  </a:rPr>
                  <a:t>straightforward</a:t>
                </a:r>
                <a:endParaRPr lang="en-US">
                  <a:solidFill>
                    <a:schemeClr val="tx1"/>
                  </a:solidFill>
                  <a:cs typeface="Arial" charset="0"/>
                </a:endParaRPr>
              </a:p>
              <a:p>
                <a:pPr marL="342900" indent="-342900">
                  <a:spcBef>
                    <a:spcPct val="20000"/>
                  </a:spcBef>
                  <a:buSzPct val="65000"/>
                  <a:buFont typeface="Wingdings" pitchFamily="2" charset="2"/>
                  <a:buChar char="n"/>
                </a:pPr>
                <a:r>
                  <a:rPr lang="en-US" b="1">
                    <a:solidFill>
                      <a:schemeClr val="tx1"/>
                    </a:solidFill>
                    <a:cs typeface="Arial" charset="0"/>
                  </a:rPr>
                  <a:t>Partial result: </a:t>
                </a:r>
                <a:r>
                  <a:rPr lang="en-US">
                    <a:solidFill>
                      <a:schemeClr val="tx1"/>
                    </a:solidFill>
                    <a:cs typeface="Arial" charset="0"/>
                  </a:rPr>
                  <a:t>iterated hashing analyzed by Unruh in context of </a:t>
                </a:r>
                <a:r>
                  <a:rPr lang="en-US">
                    <a:solidFill>
                      <a:schemeClr val="tx1"/>
                    </a:solidFill>
                    <a:cs typeface="Arial" charset="0"/>
                    <a:hlinkClick r:id="rId2"/>
                  </a:rPr>
                  <a:t>revocable quantum timed-released encryption</a:t>
                </a:r>
                <a:endParaRPr lang="en-US">
                  <a:solidFill>
                    <a:schemeClr val="tx1"/>
                  </a:solidFill>
                  <a:cs typeface="Arial" charset="0"/>
                </a:endParaRPr>
              </a:p>
              <a:p>
                <a:endParaRPr lang="en-US"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593698" y="1160358"/>
                <a:ext cx="10531502" cy="4086345"/>
              </a:xfrm>
              <a:prstGeom prst="rect">
                <a:avLst/>
              </a:prstGeom>
              <a:blipFill rotWithShape="0">
                <a:blip r:embed="rId3"/>
                <a:stretch>
                  <a:fillRect l="-1100" t="-2086" r="-1505" b="-596"/>
                </a:stretch>
              </a:blipFill>
            </p:spPr>
            <p:txBody>
              <a:bodyPr/>
              <a:lstStyle/>
              <a:p>
                <a:r>
                  <a:rPr lang="en-US">
                    <a:noFill/>
                  </a:rPr>
                  <a:t> </a:t>
                </a:r>
              </a:p>
            </p:txBody>
          </p:sp>
        </mc:Fallback>
      </mc:AlternateContent>
      <p:sp>
        <p:nvSpPr>
          <p:cNvPr id="4" name="Rectangle 3"/>
          <p:cNvSpPr/>
          <p:nvPr/>
        </p:nvSpPr>
        <p:spPr>
          <a:xfrm>
            <a:off x="593698" y="6427890"/>
            <a:ext cx="8479510" cy="369332"/>
          </a:xfrm>
          <a:prstGeom prst="rect">
            <a:avLst/>
          </a:prstGeom>
        </p:spPr>
        <p:txBody>
          <a:bodyPr wrap="square">
            <a:spAutoFit/>
          </a:bodyPr>
          <a:lstStyle/>
          <a:p>
            <a:r>
              <a:rPr lang="en-US" smtClean="0">
                <a:solidFill>
                  <a:schemeClr val="bg1"/>
                </a:solidFill>
              </a:rPr>
              <a:t>[question by Serge Fehr 17, Unruh 13]</a:t>
            </a:r>
            <a:endParaRPr lang="en-US">
              <a:solidFill>
                <a:schemeClr val="bg1"/>
              </a:solidFill>
            </a:endParaRPr>
          </a:p>
        </p:txBody>
      </p:sp>
      <p:pic>
        <p:nvPicPr>
          <p:cNvPr id="5" name="Picture 4"/>
          <p:cNvPicPr>
            <a:picLocks noChangeAspect="1"/>
          </p:cNvPicPr>
          <p:nvPr/>
        </p:nvPicPr>
        <p:blipFill>
          <a:blip r:embed="rId4"/>
          <a:stretch>
            <a:fillRect/>
          </a:stretch>
        </p:blipFill>
        <p:spPr>
          <a:xfrm>
            <a:off x="9588671" y="1160358"/>
            <a:ext cx="1736034" cy="2019965"/>
          </a:xfrm>
          <a:prstGeom prst="rect">
            <a:avLst/>
          </a:prstGeom>
        </p:spPr>
      </p:pic>
    </p:spTree>
    <p:extLst>
      <p:ext uri="{BB962C8B-B14F-4D97-AF65-F5344CB8AC3E}">
        <p14:creationId xmlns:p14="http://schemas.microsoft.com/office/powerpoint/2010/main" val="73161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084916" y="4937759"/>
            <a:ext cx="1180408" cy="465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6800" y="0"/>
            <a:ext cx="10058400" cy="825021"/>
          </a:xfrm>
          <a:noFill/>
        </p:spPr>
        <p:txBody>
          <a:bodyPr/>
          <a:lstStyle/>
          <a:p>
            <a:r>
              <a:rPr lang="en-US" smtClean="0"/>
              <a:t>Quantum Query Solvability</a:t>
            </a:r>
            <a:endParaRPr lang="en-US"/>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593698" y="1093651"/>
                <a:ext cx="10531502" cy="51408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mtClean="0">
                    <a:solidFill>
                      <a:schemeClr val="tx1"/>
                    </a:solidFill>
                    <a:cs typeface="Arial" charset="0"/>
                  </a:rPr>
                  <a:t>Notion introduced by Mark </a:t>
                </a:r>
                <a:r>
                  <a:rPr lang="en-US" err="1" smtClean="0">
                    <a:solidFill>
                      <a:schemeClr val="tx1"/>
                    </a:solidFill>
                    <a:cs typeface="Arial" charset="0"/>
                  </a:rPr>
                  <a:t>Zhandry</a:t>
                </a:r>
                <a:r>
                  <a:rPr lang="en-US">
                    <a:solidFill>
                      <a:schemeClr val="tx1"/>
                    </a:solidFill>
                    <a:cs typeface="Arial" charset="0"/>
                  </a:rPr>
                  <a:t> </a:t>
                </a:r>
                <a:r>
                  <a:rPr lang="en-US" smtClean="0">
                    <a:solidFill>
                      <a:schemeClr val="tx1"/>
                    </a:solidFill>
                    <a:cs typeface="Arial" charset="0"/>
                  </a:rPr>
                  <a:t>at </a:t>
                </a:r>
                <a:r>
                  <a:rPr lang="en-US" err="1" smtClean="0">
                    <a:solidFill>
                      <a:schemeClr val="tx1"/>
                    </a:solidFill>
                    <a:cs typeface="Arial" charset="0"/>
                  </a:rPr>
                  <a:t>QuICS</a:t>
                </a:r>
                <a:r>
                  <a:rPr lang="en-US" smtClean="0">
                    <a:solidFill>
                      <a:schemeClr val="tx1"/>
                    </a:solidFill>
                    <a:cs typeface="Arial" charset="0"/>
                  </a:rPr>
                  <a:t> workshop 2015</a:t>
                </a:r>
                <a:r>
                  <a:rPr lang="en-US">
                    <a:solidFill>
                      <a:schemeClr val="tx1"/>
                    </a:solidFill>
                    <a:cs typeface="Arial" charset="0"/>
                  </a:rPr>
                  <a:t>: </a:t>
                </a:r>
                <a:r>
                  <a:rPr lang="en-US">
                    <a:solidFill>
                      <a:schemeClr val="tx1"/>
                    </a:solidFill>
                    <a:cs typeface="Arial" charset="0"/>
                    <a:hlinkClick r:id="rId2"/>
                  </a:rPr>
                  <a:t>https://</a:t>
                </a:r>
                <a:r>
                  <a:rPr lang="en-US" smtClean="0">
                    <a:solidFill>
                      <a:schemeClr val="tx1"/>
                    </a:solidFill>
                    <a:cs typeface="Arial" charset="0"/>
                    <a:hlinkClick r:id="rId2"/>
                  </a:rPr>
                  <a:t>www.youtube.com/watch?v=kaS7OFAm-6M</a:t>
                </a:r>
                <a:r>
                  <a:rPr lang="en-US" smtClean="0">
                    <a:solidFill>
                      <a:schemeClr val="tx1"/>
                    </a:solidFill>
                    <a:cs typeface="Arial" charset="0"/>
                  </a:rPr>
                  <a:t> </a:t>
                </a:r>
              </a:p>
              <a:p>
                <a:pPr marL="342900" indent="-342900">
                  <a:spcBef>
                    <a:spcPct val="20000"/>
                  </a:spcBef>
                  <a:buSzPct val="65000"/>
                  <a:buFont typeface="Wingdings" pitchFamily="2" charset="2"/>
                  <a:buChar char="n"/>
                </a:pPr>
                <a:r>
                  <a:rPr lang="en-US" smtClean="0">
                    <a:solidFill>
                      <a:schemeClr val="tx1"/>
                    </a:solidFill>
                    <a:cs typeface="Arial" charset="0"/>
                  </a:rPr>
                  <a:t>Often, quantum query-complexity bounds are given in the form:</a:t>
                </a:r>
                <a:r>
                  <a:rPr lang="en-US"/>
                  <a:t> </a:t>
                </a:r>
                <a:r>
                  <a:rPr lang="en-US" smtClean="0"/>
                  <a:t/>
                </a:r>
                <a:br>
                  <a:rPr lang="en-US" smtClean="0"/>
                </a:br>
                <a:r>
                  <a:rPr lang="en-US" smtClean="0"/>
                  <a:t>“</a:t>
                </a:r>
                <a14:m>
                  <m:oMath xmlns:m="http://schemas.openxmlformats.org/officeDocument/2006/math">
                    <m:r>
                      <m:rPr>
                        <m:sty m:val="p"/>
                      </m:rPr>
                      <a:rPr lang="en-US" b="0" i="0" smtClean="0">
                        <a:latin typeface="Cambria Math" charset="0"/>
                      </a:rPr>
                      <m:t>Θ</m:t>
                    </m:r>
                    <m:d>
                      <m:dPr>
                        <m:ctrlPr>
                          <a:rPr lang="en-US" b="0" i="1" smtClean="0">
                            <a:latin typeface="Cambria Math" charset="0"/>
                          </a:rPr>
                        </m:ctrlPr>
                      </m:dPr>
                      <m:e>
                        <m:r>
                          <a:rPr lang="en-US" b="0" i="1" smtClean="0">
                            <a:latin typeface="Cambria Math" charset="0"/>
                          </a:rPr>
                          <m:t>𝑔</m:t>
                        </m:r>
                        <m:r>
                          <a:rPr lang="en-US" b="0" i="1" smtClean="0">
                            <a:latin typeface="Cambria Math" charset="0"/>
                          </a:rPr>
                          <m:t>(</m:t>
                        </m:r>
                        <m:r>
                          <a:rPr lang="en-US" b="0" i="1" smtClean="0">
                            <a:latin typeface="Cambria Math" charset="0"/>
                          </a:rPr>
                          <m:t>𝑁</m:t>
                        </m:r>
                        <m:r>
                          <a:rPr lang="en-US" b="0" i="1" smtClean="0">
                            <a:latin typeface="Cambria Math" charset="0"/>
                          </a:rPr>
                          <m:t>)</m:t>
                        </m:r>
                      </m:e>
                    </m:d>
                  </m:oMath>
                </a14:m>
                <a:r>
                  <a:rPr lang="en-US" smtClean="0">
                    <a:solidFill>
                      <a:schemeClr val="tx1"/>
                    </a:solidFill>
                    <a:cs typeface="Arial" charset="0"/>
                  </a:rPr>
                  <a:t> queries are required to solve a problem with success probability 2/3 (in the worst case)”</a:t>
                </a:r>
              </a:p>
              <a:p>
                <a:pPr marL="342900" indent="-342900">
                  <a:spcBef>
                    <a:spcPct val="20000"/>
                  </a:spcBef>
                  <a:buSzPct val="65000"/>
                  <a:buFont typeface="Wingdings" pitchFamily="2" charset="2"/>
                  <a:buChar char="n"/>
                </a:pPr>
                <a:r>
                  <a:rPr lang="en-US" smtClean="0">
                    <a:solidFill>
                      <a:schemeClr val="tx1"/>
                    </a:solidFill>
                    <a:cs typeface="Arial" charset="0"/>
                  </a:rPr>
                  <a:t>For crypto, it would be way more useful to have: </a:t>
                </a:r>
                <a:br>
                  <a:rPr lang="en-US" smtClean="0">
                    <a:solidFill>
                      <a:schemeClr val="tx1"/>
                    </a:solidFill>
                    <a:cs typeface="Arial" charset="0"/>
                  </a:rPr>
                </a:br>
                <a:r>
                  <a:rPr lang="en-US" smtClean="0">
                    <a:solidFill>
                      <a:schemeClr val="tx1"/>
                    </a:solidFill>
                    <a:cs typeface="Arial" charset="0"/>
                  </a:rPr>
                  <a:t>“Given q quantum queries, the maximal success probability is </a:t>
                </a:r>
                <a14:m>
                  <m:oMath xmlns:m="http://schemas.openxmlformats.org/officeDocument/2006/math">
                    <m:r>
                      <m:rPr>
                        <m:sty m:val="p"/>
                      </m:rPr>
                      <a:rPr lang="en-US">
                        <a:latin typeface="Cambria Math" charset="0"/>
                      </a:rPr>
                      <m:t>Θ</m:t>
                    </m:r>
                    <m:d>
                      <m:dPr>
                        <m:ctrlPr>
                          <a:rPr lang="en-US" i="1">
                            <a:latin typeface="Cambria Math" charset="0"/>
                          </a:rPr>
                        </m:ctrlPr>
                      </m:dPr>
                      <m:e>
                        <m:r>
                          <a:rPr lang="en-US" b="0" i="1" smtClean="0">
                            <a:latin typeface="Cambria Math" charset="0"/>
                          </a:rPr>
                          <m:t>𝑔</m:t>
                        </m:r>
                        <m:r>
                          <a:rPr lang="en-US" b="0" i="1" smtClean="0">
                            <a:latin typeface="Cambria Math" charset="0"/>
                          </a:rPr>
                          <m:t>(</m:t>
                        </m:r>
                        <m:r>
                          <a:rPr lang="en-US" b="0" i="1" smtClean="0">
                            <a:latin typeface="Cambria Math" charset="0"/>
                          </a:rPr>
                          <m:t>𝑞</m:t>
                        </m:r>
                        <m:r>
                          <a:rPr lang="en-US" b="0" i="1" smtClean="0">
                            <a:latin typeface="Cambria Math" charset="0"/>
                          </a:rPr>
                          <m:t>,</m:t>
                        </m:r>
                        <m:r>
                          <a:rPr lang="en-US" i="1">
                            <a:latin typeface="Cambria Math" charset="0"/>
                          </a:rPr>
                          <m:t>𝑁</m:t>
                        </m:r>
                        <m:r>
                          <a:rPr lang="en-US" b="0" i="1" smtClean="0">
                            <a:latin typeface="Cambria Math" charset="0"/>
                          </a:rPr>
                          <m:t>)</m:t>
                        </m:r>
                      </m:e>
                    </m:d>
                  </m:oMath>
                </a14:m>
                <a:r>
                  <a:rPr lang="en-US" smtClean="0">
                    <a:solidFill>
                      <a:schemeClr val="tx1"/>
                    </a:solidFill>
                    <a:cs typeface="Arial" charset="0"/>
                  </a:rPr>
                  <a:t>, in the average case”</a:t>
                </a:r>
              </a:p>
              <a:p>
                <a:pPr marL="342900" indent="-342900">
                  <a:spcBef>
                    <a:spcPct val="20000"/>
                  </a:spcBef>
                  <a:buSzPct val="65000"/>
                  <a:buFont typeface="Wingdings" pitchFamily="2" charset="2"/>
                  <a:buChar char="n"/>
                </a:pPr>
                <a:r>
                  <a:rPr lang="en-US" smtClean="0">
                    <a:solidFill>
                      <a:schemeClr val="tx1"/>
                    </a:solidFill>
                    <a:cs typeface="Arial" charset="0"/>
                  </a:rPr>
                  <a:t>Example: Given a function </a:t>
                </a:r>
                <a14:m>
                  <m:oMath xmlns:m="http://schemas.openxmlformats.org/officeDocument/2006/math">
                    <m:r>
                      <a:rPr lang="en-US" b="0" i="1" smtClean="0">
                        <a:solidFill>
                          <a:schemeClr val="tx1"/>
                        </a:solidFill>
                        <a:latin typeface="Cambria Math" charset="0"/>
                        <a:cs typeface="Arial" charset="0"/>
                      </a:rPr>
                      <m:t>𝐹</m:t>
                    </m:r>
                    <m:r>
                      <a:rPr lang="en-US" b="0" i="1" smtClean="0">
                        <a:solidFill>
                          <a:schemeClr val="tx1"/>
                        </a:solidFill>
                        <a:latin typeface="Cambria Math" charset="0"/>
                        <a:cs typeface="Arial" charset="0"/>
                      </a:rPr>
                      <m:t>:</m:t>
                    </m:r>
                    <m:d>
                      <m:dPr>
                        <m:begChr m:val="["/>
                        <m:endChr m:val="]"/>
                        <m:ctrlPr>
                          <a:rPr lang="en-US" b="0" i="1" smtClean="0">
                            <a:solidFill>
                              <a:schemeClr val="tx1"/>
                            </a:solidFill>
                            <a:latin typeface="Cambria Math" charset="0"/>
                            <a:cs typeface="Arial" charset="0"/>
                          </a:rPr>
                        </m:ctrlPr>
                      </m:dPr>
                      <m:e>
                        <m:r>
                          <a:rPr lang="en-US" b="0" i="1" smtClean="0">
                            <a:solidFill>
                              <a:schemeClr val="tx1"/>
                            </a:solidFill>
                            <a:latin typeface="Cambria Math" charset="0"/>
                            <a:cs typeface="Arial" charset="0"/>
                          </a:rPr>
                          <m:t>𝑁</m:t>
                        </m:r>
                      </m:e>
                    </m:d>
                    <m:r>
                      <a:rPr lang="en-US" b="0" i="1" smtClean="0">
                        <a:solidFill>
                          <a:schemeClr val="tx1"/>
                        </a:solidFill>
                        <a:latin typeface="Cambria Math" charset="0"/>
                        <a:cs typeface="Arial" charset="0"/>
                      </a:rPr>
                      <m:t>→</m:t>
                    </m:r>
                    <m:d>
                      <m:dPr>
                        <m:begChr m:val="{"/>
                        <m:endChr m:val="}"/>
                        <m:ctrlPr>
                          <a:rPr lang="en-US" b="0" i="1" smtClean="0">
                            <a:solidFill>
                              <a:schemeClr val="tx1"/>
                            </a:solidFill>
                            <a:latin typeface="Cambria Math" charset="0"/>
                            <a:cs typeface="Arial" charset="0"/>
                          </a:rPr>
                        </m:ctrlPr>
                      </m:dPr>
                      <m:e>
                        <m:r>
                          <a:rPr lang="en-US" b="0" i="1" smtClean="0">
                            <a:solidFill>
                              <a:schemeClr val="tx1"/>
                            </a:solidFill>
                            <a:latin typeface="Cambria Math" charset="0"/>
                            <a:cs typeface="Arial" charset="0"/>
                          </a:rPr>
                          <m:t>0,1</m:t>
                        </m:r>
                      </m:e>
                    </m:d>
                  </m:oMath>
                </a14:m>
                <a:r>
                  <a:rPr lang="en-US" smtClean="0">
                    <a:solidFill>
                      <a:schemeClr val="tx1"/>
                    </a:solidFill>
                    <a:cs typeface="Arial" charset="0"/>
                  </a:rPr>
                  <a:t>, find </a:t>
                </a:r>
                <a14:m>
                  <m:oMath xmlns:m="http://schemas.openxmlformats.org/officeDocument/2006/math">
                    <m:r>
                      <a:rPr lang="en-US" i="1" smtClean="0">
                        <a:solidFill>
                          <a:schemeClr val="tx1"/>
                        </a:solidFill>
                        <a:latin typeface="Cambria Math" charset="0"/>
                        <a:cs typeface="Arial" charset="0"/>
                      </a:rPr>
                      <m:t>𝑥</m:t>
                    </m:r>
                  </m:oMath>
                </a14:m>
                <a:r>
                  <a:rPr lang="en-US" smtClean="0">
                    <a:solidFill>
                      <a:schemeClr val="tx1"/>
                    </a:solidFill>
                    <a:cs typeface="Arial" charset="0"/>
                  </a:rPr>
                  <a:t> such that </a:t>
                </a:r>
                <a14:m>
                  <m:oMath xmlns:m="http://schemas.openxmlformats.org/officeDocument/2006/math">
                    <m:r>
                      <a:rPr lang="en-US" i="1" smtClean="0">
                        <a:solidFill>
                          <a:schemeClr val="tx1"/>
                        </a:solidFill>
                        <a:latin typeface="Cambria Math" charset="0"/>
                        <a:cs typeface="Arial" charset="0"/>
                      </a:rPr>
                      <m:t>𝐹</m:t>
                    </m:r>
                    <m:r>
                      <a:rPr lang="en-US" i="1" smtClean="0">
                        <a:solidFill>
                          <a:schemeClr val="tx1"/>
                        </a:solidFill>
                        <a:latin typeface="Cambria Math" charset="0"/>
                        <a:cs typeface="Arial" charset="0"/>
                      </a:rPr>
                      <m:t>(</m:t>
                    </m:r>
                    <m:r>
                      <a:rPr lang="en-US" i="1" smtClean="0">
                        <a:solidFill>
                          <a:schemeClr val="tx1"/>
                        </a:solidFill>
                        <a:latin typeface="Cambria Math" charset="0"/>
                        <a:cs typeface="Arial" charset="0"/>
                      </a:rPr>
                      <m:t>𝑥</m:t>
                    </m:r>
                    <m:r>
                      <a:rPr lang="en-US" i="1" smtClean="0">
                        <a:solidFill>
                          <a:schemeClr val="tx1"/>
                        </a:solidFill>
                        <a:latin typeface="Cambria Math" charset="0"/>
                        <a:cs typeface="Arial" charset="0"/>
                      </a:rPr>
                      <m:t>)=1</m:t>
                    </m:r>
                  </m:oMath>
                </a14:m>
                <a:r>
                  <a:rPr lang="en-US" smtClean="0">
                    <a:solidFill>
                      <a:schemeClr val="tx1"/>
                    </a:solidFill>
                    <a:cs typeface="Arial" charset="0"/>
                  </a:rPr>
                  <a:t>.</a:t>
                </a:r>
              </a:p>
              <a:p>
                <a:pPr marL="342900" indent="-342900">
                  <a:spcBef>
                    <a:spcPct val="20000"/>
                  </a:spcBef>
                  <a:buSzPct val="65000"/>
                  <a:buFont typeface="Wingdings" pitchFamily="2" charset="2"/>
                  <a:buChar char="n"/>
                </a:pPr>
                <a:r>
                  <a:rPr lang="en-US" smtClean="0">
                    <a:solidFill>
                      <a:schemeClr val="tx1"/>
                    </a:solidFill>
                    <a:cs typeface="Arial" charset="0"/>
                  </a:rPr>
                  <a:t>Q query-complexity answer: </a:t>
                </a:r>
                <a14:m>
                  <m:oMath xmlns:m="http://schemas.openxmlformats.org/officeDocument/2006/math">
                    <m:r>
                      <m:rPr>
                        <m:sty m:val="p"/>
                      </m:rPr>
                      <a:rPr lang="en-US">
                        <a:latin typeface="Cambria Math" charset="0"/>
                      </a:rPr>
                      <m:t>Θ</m:t>
                    </m:r>
                    <m:d>
                      <m:dPr>
                        <m:ctrlPr>
                          <a:rPr lang="en-US" i="1">
                            <a:latin typeface="Cambria Math" charset="0"/>
                          </a:rPr>
                        </m:ctrlPr>
                      </m:dPr>
                      <m:e>
                        <m:sSup>
                          <m:sSupPr>
                            <m:ctrlPr>
                              <a:rPr lang="en-US" i="1" smtClean="0">
                                <a:latin typeface="Cambria Math" charset="0"/>
                              </a:rPr>
                            </m:ctrlPr>
                          </m:sSupPr>
                          <m:e>
                            <m:r>
                              <a:rPr lang="en-US" b="0" i="1" smtClean="0">
                                <a:latin typeface="Cambria Math" charset="0"/>
                              </a:rPr>
                              <m:t>𝑁</m:t>
                            </m:r>
                          </m:e>
                          <m:sup>
                            <m:r>
                              <a:rPr lang="en-US" b="0" i="1" smtClean="0">
                                <a:latin typeface="Cambria Math" charset="0"/>
                              </a:rPr>
                              <m:t>1/2</m:t>
                            </m:r>
                          </m:sup>
                        </m:sSup>
                      </m:e>
                    </m:d>
                  </m:oMath>
                </a14:m>
                <a:r>
                  <a:rPr lang="en-US" smtClean="0"/>
                  <a:t> by (optimality of) Grover search</a:t>
                </a:r>
              </a:p>
              <a:p>
                <a:pPr marL="342900" indent="-342900">
                  <a:spcBef>
                    <a:spcPct val="20000"/>
                  </a:spcBef>
                  <a:buSzPct val="65000"/>
                  <a:buFont typeface="Wingdings" pitchFamily="2" charset="2"/>
                  <a:buChar char="n"/>
                </a:pPr>
                <a:r>
                  <a:rPr lang="en-US" smtClean="0">
                    <a:solidFill>
                      <a:schemeClr val="tx1"/>
                    </a:solidFill>
                    <a:cs typeface="Arial" charset="0"/>
                  </a:rPr>
                  <a:t>But is the success probability </a:t>
                </a:r>
                <a14:m>
                  <m:oMath xmlns:m="http://schemas.openxmlformats.org/officeDocument/2006/math">
                    <m:r>
                      <m:rPr>
                        <m:sty m:val="p"/>
                      </m:rPr>
                      <a:rPr lang="en-US">
                        <a:latin typeface="Cambria Math" charset="0"/>
                      </a:rPr>
                      <m:t>Θ</m:t>
                    </m:r>
                    <m:d>
                      <m:dPr>
                        <m:ctrlPr>
                          <a:rPr lang="en-US" i="1">
                            <a:latin typeface="Cambria Math" charset="0"/>
                          </a:rPr>
                        </m:ctrlPr>
                      </m:dPr>
                      <m:e>
                        <m:r>
                          <a:rPr lang="en-US" i="1">
                            <a:latin typeface="Cambria Math" charset="0"/>
                          </a:rPr>
                          <m:t>𝑞</m:t>
                        </m:r>
                        <m:r>
                          <a:rPr lang="en-US" b="0" i="1" smtClean="0">
                            <a:latin typeface="Cambria Math" charset="0"/>
                          </a:rPr>
                          <m:t>/</m:t>
                        </m:r>
                        <m:sSup>
                          <m:sSupPr>
                            <m:ctrlPr>
                              <a:rPr lang="en-US" i="1">
                                <a:latin typeface="Cambria Math" charset="0"/>
                              </a:rPr>
                            </m:ctrlPr>
                          </m:sSupPr>
                          <m:e>
                            <m:r>
                              <a:rPr lang="en-US" i="1">
                                <a:latin typeface="Cambria Math" charset="0"/>
                              </a:rPr>
                              <m:t>𝑁</m:t>
                            </m:r>
                          </m:e>
                          <m:sup>
                            <m:r>
                              <a:rPr lang="en-US" i="1">
                                <a:latin typeface="Cambria Math" charset="0"/>
                              </a:rPr>
                              <m:t>1/2</m:t>
                            </m:r>
                          </m:sup>
                        </m:sSup>
                      </m:e>
                    </m:d>
                  </m:oMath>
                </a14:m>
                <a:r>
                  <a:rPr lang="en-US" smtClean="0">
                    <a:solidFill>
                      <a:schemeClr val="tx1"/>
                    </a:solidFill>
                    <a:cs typeface="Arial" charset="0"/>
                  </a:rPr>
                  <a:t>, </a:t>
                </a:r>
                <a14:m>
                  <m:oMath xmlns:m="http://schemas.openxmlformats.org/officeDocument/2006/math">
                    <m:r>
                      <m:rPr>
                        <m:sty m:val="p"/>
                      </m:rPr>
                      <a:rPr lang="en-US">
                        <a:latin typeface="Cambria Math" charset="0"/>
                      </a:rPr>
                      <m:t>Θ</m:t>
                    </m:r>
                    <m:d>
                      <m:dPr>
                        <m:ctrlPr>
                          <a:rPr lang="en-US" i="1">
                            <a:latin typeface="Cambria Math" charset="0"/>
                          </a:rPr>
                        </m:ctrlPr>
                      </m:dPr>
                      <m:e>
                        <m:sSup>
                          <m:sSupPr>
                            <m:ctrlPr>
                              <a:rPr lang="en-US" b="0" i="1" smtClean="0">
                                <a:latin typeface="Cambria Math" charset="0"/>
                              </a:rPr>
                            </m:ctrlPr>
                          </m:sSupPr>
                          <m:e>
                            <m:r>
                              <a:rPr lang="en-US" i="1">
                                <a:latin typeface="Cambria Math" charset="0"/>
                              </a:rPr>
                              <m:t>𝑞</m:t>
                            </m:r>
                          </m:e>
                          <m:sup>
                            <m:r>
                              <a:rPr lang="en-US" b="0" i="1" smtClean="0">
                                <a:latin typeface="Cambria Math" charset="0"/>
                              </a:rPr>
                              <m:t>2</m:t>
                            </m:r>
                          </m:sup>
                        </m:sSup>
                        <m:r>
                          <a:rPr lang="en-US" i="1">
                            <a:latin typeface="Cambria Math" charset="0"/>
                          </a:rPr>
                          <m:t>/</m:t>
                        </m:r>
                        <m:r>
                          <a:rPr lang="en-US" b="0" i="1" smtClean="0">
                            <a:latin typeface="Cambria Math" charset="0"/>
                          </a:rPr>
                          <m:t>𝑁</m:t>
                        </m:r>
                      </m:e>
                    </m:d>
                  </m:oMath>
                </a14:m>
                <a:r>
                  <a:rPr lang="en-US" smtClean="0">
                    <a:solidFill>
                      <a:schemeClr val="tx1"/>
                    </a:solidFill>
                    <a:cs typeface="Arial" charset="0"/>
                  </a:rPr>
                  <a:t>, or </a:t>
                </a:r>
                <a14:m>
                  <m:oMath xmlns:m="http://schemas.openxmlformats.org/officeDocument/2006/math">
                    <m:r>
                      <m:rPr>
                        <m:sty m:val="p"/>
                      </m:rPr>
                      <a:rPr lang="en-US">
                        <a:latin typeface="Cambria Math" charset="0"/>
                      </a:rPr>
                      <m:t>Θ</m:t>
                    </m:r>
                    <m:d>
                      <m:dPr>
                        <m:ctrlPr>
                          <a:rPr lang="en-US" i="1">
                            <a:latin typeface="Cambria Math" charset="0"/>
                          </a:rPr>
                        </m:ctrlPr>
                      </m:dPr>
                      <m:e>
                        <m:sSup>
                          <m:sSupPr>
                            <m:ctrlPr>
                              <a:rPr lang="en-US" i="1">
                                <a:latin typeface="Cambria Math" charset="0"/>
                              </a:rPr>
                            </m:ctrlPr>
                          </m:sSupPr>
                          <m:e>
                            <m:r>
                              <a:rPr lang="en-US" i="1">
                                <a:latin typeface="Cambria Math" charset="0"/>
                              </a:rPr>
                              <m:t>𝑞</m:t>
                            </m:r>
                          </m:e>
                          <m:sup>
                            <m:r>
                              <a:rPr lang="en-US" b="0" i="1" smtClean="0">
                                <a:latin typeface="Cambria Math" charset="0"/>
                              </a:rPr>
                              <m:t>4</m:t>
                            </m:r>
                          </m:sup>
                        </m:sSup>
                        <m:r>
                          <a:rPr lang="en-US" i="1">
                            <a:latin typeface="Cambria Math" charset="0"/>
                          </a:rPr>
                          <m:t>/</m:t>
                        </m:r>
                        <m:sSup>
                          <m:sSupPr>
                            <m:ctrlPr>
                              <a:rPr lang="en-US" b="0" i="1" smtClean="0">
                                <a:latin typeface="Cambria Math" charset="0"/>
                              </a:rPr>
                            </m:ctrlPr>
                          </m:sSupPr>
                          <m:e>
                            <m:r>
                              <a:rPr lang="en-US" i="1">
                                <a:latin typeface="Cambria Math" charset="0"/>
                              </a:rPr>
                              <m:t>𝑁</m:t>
                            </m:r>
                          </m:e>
                          <m:sup>
                            <m:r>
                              <a:rPr lang="en-US" b="0" i="1" smtClean="0">
                                <a:latin typeface="Cambria Math" charset="0"/>
                              </a:rPr>
                              <m:t>2</m:t>
                            </m:r>
                          </m:sup>
                        </m:sSup>
                      </m:e>
                    </m:d>
                  </m:oMath>
                </a14:m>
                <a:r>
                  <a:rPr lang="en-US" smtClean="0">
                    <a:solidFill>
                      <a:schemeClr val="tx1"/>
                    </a:solidFill>
                    <a:cs typeface="Arial" charset="0"/>
                  </a:rPr>
                  <a:t> ?</a:t>
                </a:r>
              </a:p>
              <a:p>
                <a:pPr marL="342900" indent="-342900">
                  <a:spcBef>
                    <a:spcPct val="20000"/>
                  </a:spcBef>
                  <a:buSzPct val="65000"/>
                  <a:buFont typeface="Wingdings" pitchFamily="2" charset="2"/>
                  <a:buChar char="n"/>
                </a:pPr>
                <a:r>
                  <a:rPr lang="en-US" smtClean="0">
                    <a:solidFill>
                      <a:schemeClr val="tx1"/>
                    </a:solidFill>
                    <a:cs typeface="Arial" charset="0"/>
                  </a:rPr>
                  <a:t>Matters for efficiency when choosing crypto parameters in order to get tiny security errors</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593698" y="1093651"/>
                <a:ext cx="10531502" cy="5140895"/>
              </a:xfrm>
              <a:prstGeom prst="rect">
                <a:avLst/>
              </a:prstGeom>
              <a:blipFill rotWithShape="0">
                <a:blip r:embed="rId3"/>
                <a:stretch>
                  <a:fillRect l="-1100" t="-1659" r="-1620" b="-1185"/>
                </a:stretch>
              </a:blipFill>
            </p:spPr>
            <p:txBody>
              <a:bodyPr/>
              <a:lstStyle/>
              <a:p>
                <a:r>
                  <a:rPr lang="en-US">
                    <a:noFill/>
                  </a:rPr>
                  <a:t> </a:t>
                </a:r>
              </a:p>
            </p:txBody>
          </p:sp>
        </mc:Fallback>
      </mc:AlternateContent>
      <p:sp>
        <p:nvSpPr>
          <p:cNvPr id="4" name="Rectangle 3"/>
          <p:cNvSpPr/>
          <p:nvPr/>
        </p:nvSpPr>
        <p:spPr>
          <a:xfrm>
            <a:off x="593698" y="6427890"/>
            <a:ext cx="1412655" cy="369332"/>
          </a:xfrm>
          <a:prstGeom prst="rect">
            <a:avLst/>
          </a:prstGeom>
        </p:spPr>
        <p:txBody>
          <a:bodyPr wrap="square">
            <a:spAutoFit/>
          </a:bodyPr>
          <a:lstStyle/>
          <a:p>
            <a:r>
              <a:rPr lang="en-US" smtClean="0">
                <a:solidFill>
                  <a:schemeClr val="bg1"/>
                </a:solidFill>
              </a:rPr>
              <a:t>[</a:t>
            </a:r>
            <a:r>
              <a:rPr lang="en-US" err="1" smtClean="0">
                <a:solidFill>
                  <a:schemeClr val="bg1"/>
                </a:solidFill>
              </a:rPr>
              <a:t>Zhandry</a:t>
            </a:r>
            <a:r>
              <a:rPr lang="en-US" smtClean="0">
                <a:solidFill>
                  <a:schemeClr val="bg1"/>
                </a:solidFill>
              </a:rPr>
              <a:t> 15]</a:t>
            </a:r>
            <a:endParaRPr lang="en-US">
              <a:solidFill>
                <a:schemeClr val="bg1"/>
              </a:solidFill>
            </a:endParaRPr>
          </a:p>
        </p:txBody>
      </p:sp>
      <p:pic>
        <p:nvPicPr>
          <p:cNvPr id="5" name="Picture 4"/>
          <p:cNvPicPr>
            <a:picLocks noChangeAspect="1"/>
          </p:cNvPicPr>
          <p:nvPr/>
        </p:nvPicPr>
        <p:blipFill>
          <a:blip r:embed="rId4"/>
          <a:stretch>
            <a:fillRect/>
          </a:stretch>
        </p:blipFill>
        <p:spPr>
          <a:xfrm>
            <a:off x="10555551" y="268630"/>
            <a:ext cx="1276750" cy="1485564"/>
          </a:xfrm>
          <a:prstGeom prst="rect">
            <a:avLst/>
          </a:prstGeom>
        </p:spPr>
      </p:pic>
    </p:spTree>
    <p:extLst>
      <p:ext uri="{BB962C8B-B14F-4D97-AF65-F5344CB8AC3E}">
        <p14:creationId xmlns:p14="http://schemas.microsoft.com/office/powerpoint/2010/main" val="6813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a:t>
            </a:r>
            <a:endParaRPr lang="en-US"/>
          </a:p>
        </p:txBody>
      </p:sp>
      <p:pic>
        <p:nvPicPr>
          <p:cNvPr id="4" name="Picture 3"/>
          <p:cNvPicPr>
            <a:picLocks noChangeAspect="1"/>
          </p:cNvPicPr>
          <p:nvPr/>
        </p:nvPicPr>
        <p:blipFill>
          <a:blip r:embed="rId2"/>
          <a:stretch>
            <a:fillRect/>
          </a:stretch>
        </p:blipFill>
        <p:spPr>
          <a:xfrm>
            <a:off x="3288145" y="0"/>
            <a:ext cx="5440347" cy="6836004"/>
          </a:xfrm>
          <a:prstGeom prst="rect">
            <a:avLst/>
          </a:prstGeom>
        </p:spPr>
      </p:pic>
    </p:spTree>
    <p:extLst>
      <p:ext uri="{BB962C8B-B14F-4D97-AF65-F5344CB8AC3E}">
        <p14:creationId xmlns:p14="http://schemas.microsoft.com/office/powerpoint/2010/main" val="71045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7755" y="732349"/>
            <a:ext cx="8995611" cy="5506505"/>
          </a:xfrm>
          <a:prstGeom prst="rect">
            <a:avLst/>
          </a:prstGeom>
        </p:spPr>
      </p:pic>
      <p:sp>
        <p:nvSpPr>
          <p:cNvPr id="2" name="Title 1"/>
          <p:cNvSpPr>
            <a:spLocks noGrp="1"/>
          </p:cNvSpPr>
          <p:nvPr>
            <p:ph type="title"/>
          </p:nvPr>
        </p:nvSpPr>
        <p:spPr>
          <a:xfrm>
            <a:off x="1066800" y="0"/>
            <a:ext cx="10058400" cy="825021"/>
          </a:xfrm>
          <a:noFill/>
        </p:spPr>
        <p:txBody>
          <a:bodyPr/>
          <a:lstStyle/>
          <a:p>
            <a:r>
              <a:rPr lang="en-US" smtClean="0"/>
              <a:t>Post-Quantum Cryptography</a:t>
            </a:r>
            <a:endParaRPr lang="en-US"/>
          </a:p>
        </p:txBody>
      </p:sp>
      <p:sp>
        <p:nvSpPr>
          <p:cNvPr id="6" name="Content Placeholder 2"/>
          <p:cNvSpPr txBox="1">
            <a:spLocks/>
          </p:cNvSpPr>
          <p:nvPr/>
        </p:nvSpPr>
        <p:spPr>
          <a:xfrm>
            <a:off x="251953" y="1114176"/>
            <a:ext cx="6139611" cy="17029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mtClean="0">
                <a:solidFill>
                  <a:schemeClr val="tx1"/>
                </a:solidFill>
                <a:cs typeface="Arial" charset="0"/>
              </a:rPr>
              <a:t>Also known as: quantum-safe or quantum-resistant cryptography</a:t>
            </a:r>
          </a:p>
          <a:p>
            <a:pPr marL="342900" indent="-342900">
              <a:spcBef>
                <a:spcPct val="20000"/>
              </a:spcBef>
              <a:buSzPct val="65000"/>
              <a:buFont typeface="Wingdings" pitchFamily="2" charset="2"/>
              <a:buChar char="n"/>
            </a:pPr>
            <a:r>
              <a:rPr lang="en-US" smtClean="0">
                <a:solidFill>
                  <a:schemeClr val="tx1"/>
                </a:solidFill>
                <a:cs typeface="Arial" charset="0"/>
              </a:rPr>
              <a:t>Classical (i.e. conventional) cryptography secure against quantum attackers</a:t>
            </a:r>
            <a:endParaRPr lang="en-US">
              <a:solidFill>
                <a:schemeClr val="tx1"/>
              </a:solidFill>
              <a:cs typeface="Arial" charset="0"/>
            </a:endParaRPr>
          </a:p>
        </p:txBody>
      </p:sp>
      <p:sp>
        <p:nvSpPr>
          <p:cNvPr id="5" name="Content Placeholder 2"/>
          <p:cNvSpPr txBox="1">
            <a:spLocks/>
          </p:cNvSpPr>
          <p:nvPr/>
        </p:nvSpPr>
        <p:spPr>
          <a:xfrm>
            <a:off x="251953" y="4313381"/>
            <a:ext cx="6139611" cy="17364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mtClean="0">
                <a:solidFill>
                  <a:schemeClr val="tx1"/>
                </a:solidFill>
                <a:cs typeface="Arial" charset="0"/>
              </a:rPr>
              <a:t>NIST “competition”: 82 submissions </a:t>
            </a:r>
            <a:br>
              <a:rPr lang="en-US" smtClean="0">
                <a:solidFill>
                  <a:schemeClr val="tx1"/>
                </a:solidFill>
                <a:cs typeface="Arial" charset="0"/>
              </a:rPr>
            </a:br>
            <a:r>
              <a:rPr lang="en-US" smtClean="0">
                <a:solidFill>
                  <a:schemeClr val="tx1"/>
                </a:solidFill>
                <a:cs typeface="Arial" charset="0"/>
              </a:rPr>
              <a:t>(23 signature, 59 encryption schemes or key-encapsulation mechanisms (KEM)) </a:t>
            </a:r>
          </a:p>
          <a:p>
            <a:pPr marL="342900" indent="-342900">
              <a:spcBef>
                <a:spcPct val="20000"/>
              </a:spcBef>
              <a:buSzPct val="65000"/>
              <a:buFont typeface="Wingdings" pitchFamily="2" charset="2"/>
              <a:buChar char="n"/>
            </a:pPr>
            <a:endParaRPr lang="en-US">
              <a:solidFill>
                <a:schemeClr val="tx1"/>
              </a:solidFill>
              <a:cs typeface="Arial" charset="0"/>
            </a:endParaRPr>
          </a:p>
        </p:txBody>
      </p:sp>
      <p:sp>
        <p:nvSpPr>
          <p:cNvPr id="7" name="Rectangle 6"/>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3"/>
              </a:rPr>
              <a:t>https://</a:t>
            </a:r>
            <a:r>
              <a:rPr lang="en-US" err="1" smtClean="0">
                <a:solidFill>
                  <a:schemeClr val="bg1"/>
                </a:solidFill>
                <a:hlinkClick r:id="rId3"/>
              </a:rPr>
              <a:t>csrc.nist.gov</a:t>
            </a:r>
            <a:r>
              <a:rPr lang="en-US" smtClean="0">
                <a:solidFill>
                  <a:schemeClr val="bg1"/>
                </a:solidFill>
                <a:hlinkClick r:id="rId3"/>
              </a:rPr>
              <a:t>/Projects/Post-Quantum-Cryptography </a:t>
            </a:r>
            <a:r>
              <a:rPr lang="en-US" smtClean="0">
                <a:solidFill>
                  <a:schemeClr val="bg1"/>
                </a:solidFill>
              </a:rPr>
              <a:t>]</a:t>
            </a:r>
            <a:endParaRPr lang="en-US">
              <a:solidFill>
                <a:schemeClr val="bg1"/>
              </a:solidFill>
            </a:endParaRPr>
          </a:p>
        </p:txBody>
      </p:sp>
      <p:pic>
        <p:nvPicPr>
          <p:cNvPr id="8" name="Picture 7"/>
          <p:cNvPicPr>
            <a:picLocks noChangeAspect="1"/>
          </p:cNvPicPr>
          <p:nvPr/>
        </p:nvPicPr>
        <p:blipFill>
          <a:blip r:embed="rId4"/>
          <a:stretch>
            <a:fillRect/>
          </a:stretch>
        </p:blipFill>
        <p:spPr>
          <a:xfrm>
            <a:off x="10539874" y="341625"/>
            <a:ext cx="1079409" cy="1255948"/>
          </a:xfrm>
          <a:prstGeom prst="rect">
            <a:avLst/>
          </a:prstGeom>
        </p:spPr>
      </p:pic>
    </p:spTree>
    <p:extLst>
      <p:ext uri="{BB962C8B-B14F-4D97-AF65-F5344CB8AC3E}">
        <p14:creationId xmlns:p14="http://schemas.microsoft.com/office/powerpoint/2010/main" val="4182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Observations from </a:t>
            </a:r>
            <a:r>
              <a:rPr lang="en-US" err="1" smtClean="0"/>
              <a:t>QCrypts</a:t>
            </a:r>
            <a:r>
              <a:rPr lang="en-US" smtClean="0"/>
              <a:t> 2014-17</a:t>
            </a:r>
            <a:endParaRPr lang="en-US"/>
          </a:p>
        </p:txBody>
      </p:sp>
      <p:sp>
        <p:nvSpPr>
          <p:cNvPr id="6" name="Content Placeholder 2"/>
          <p:cNvSpPr txBox="1">
            <a:spLocks/>
          </p:cNvSpPr>
          <p:nvPr/>
        </p:nvSpPr>
        <p:spPr>
          <a:xfrm>
            <a:off x="593698" y="1313894"/>
            <a:ext cx="9126499" cy="481258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dirty="0">
                <a:solidFill>
                  <a:schemeClr val="tx1"/>
                </a:solidFill>
                <a:cs typeface="Arial" charset="0"/>
              </a:rPr>
              <a:t>Rough classification of contributed, invited and tutorial talks</a:t>
            </a:r>
          </a:p>
          <a:p>
            <a:pPr marL="342900" indent="-342900">
              <a:spcBef>
                <a:spcPct val="20000"/>
              </a:spcBef>
              <a:buSzPct val="65000"/>
              <a:buFont typeface="Wingdings" pitchFamily="2" charset="2"/>
              <a:buChar char="n"/>
            </a:pPr>
            <a:r>
              <a:rPr lang="en-US" dirty="0">
                <a:solidFill>
                  <a:schemeClr val="tx1"/>
                </a:solidFill>
                <a:cs typeface="Arial" charset="0"/>
              </a:rPr>
              <a:t>QKD is the most developed branch of </a:t>
            </a:r>
            <a:r>
              <a:rPr lang="en-US" dirty="0" smtClean="0">
                <a:solidFill>
                  <a:schemeClr val="tx1"/>
                </a:solidFill>
                <a:cs typeface="Arial" charset="0"/>
              </a:rPr>
              <a:t>Q crypto</a:t>
            </a:r>
            <a:r>
              <a:rPr lang="en-US" dirty="0">
                <a:solidFill>
                  <a:schemeClr val="tx1"/>
                </a:solidFill>
                <a:cs typeface="Arial" charset="0"/>
              </a:rPr>
              <a:t>, closest to implementation</a:t>
            </a:r>
          </a:p>
          <a:p>
            <a:pPr marL="342900" indent="-342900">
              <a:spcBef>
                <a:spcPct val="20000"/>
              </a:spcBef>
              <a:buSzPct val="65000"/>
              <a:buFont typeface="Wingdings" pitchFamily="2" charset="2"/>
              <a:buChar char="n"/>
            </a:pPr>
            <a:r>
              <a:rPr lang="en-US" dirty="0">
                <a:solidFill>
                  <a:schemeClr val="tx1"/>
                </a:solidFill>
                <a:cs typeface="Arial" charset="0"/>
              </a:rPr>
              <a:t>When looking at experimental talks: mostly QKD and (closely) related topics</a:t>
            </a:r>
          </a:p>
          <a:p>
            <a:pPr marL="342900" indent="-342900">
              <a:spcBef>
                <a:spcPct val="20000"/>
              </a:spcBef>
              <a:buSzPct val="65000"/>
              <a:buFont typeface="Wingdings" pitchFamily="2" charset="2"/>
              <a:buChar char="n"/>
            </a:pPr>
            <a:r>
              <a:rPr lang="en-US" dirty="0">
                <a:solidFill>
                  <a:schemeClr val="tx1"/>
                </a:solidFill>
                <a:cs typeface="Arial" charset="0"/>
              </a:rPr>
              <a:t>Tools and post-quantum crypto are consistently of interest</a:t>
            </a:r>
          </a:p>
          <a:p>
            <a:pPr marL="342900" indent="-342900">
              <a:spcBef>
                <a:spcPct val="20000"/>
              </a:spcBef>
              <a:buSzPct val="65000"/>
              <a:buFont typeface="Wingdings" pitchFamily="2" charset="2"/>
              <a:buChar char="n"/>
            </a:pPr>
            <a:r>
              <a:rPr lang="en-US" dirty="0">
                <a:solidFill>
                  <a:schemeClr val="tx1"/>
                </a:solidFill>
                <a:cs typeface="Arial" charset="0"/>
              </a:rPr>
              <a:t>2-party crypto was </a:t>
            </a:r>
            <a:r>
              <a:rPr lang="en-US" dirty="0" err="1">
                <a:solidFill>
                  <a:schemeClr val="tx1"/>
                </a:solidFill>
                <a:cs typeface="Arial" charset="0"/>
              </a:rPr>
              <a:t>en</a:t>
            </a:r>
            <a:r>
              <a:rPr lang="en-US" dirty="0">
                <a:solidFill>
                  <a:schemeClr val="tx1"/>
                </a:solidFill>
                <a:cs typeface="Arial" charset="0"/>
              </a:rPr>
              <a:t> vogue in 2014/15, not anymore in </a:t>
            </a:r>
            <a:r>
              <a:rPr lang="en-US" dirty="0" smtClean="0">
                <a:solidFill>
                  <a:schemeClr val="tx1"/>
                </a:solidFill>
                <a:cs typeface="Arial" charset="0"/>
              </a:rPr>
              <a:t>2016/17</a:t>
            </a:r>
            <a:endParaRPr lang="en-US"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Taken over by delegated computation and authentication, started in </a:t>
            </a:r>
            <a:r>
              <a:rPr lang="en-US" dirty="0" smtClean="0">
                <a:solidFill>
                  <a:schemeClr val="tx1"/>
                </a:solidFill>
                <a:cs typeface="Arial" charset="0"/>
              </a:rPr>
              <a:t>2016</a:t>
            </a:r>
            <a:endParaRPr lang="en-US" dirty="0">
              <a:solidFill>
                <a:schemeClr val="tx1"/>
              </a:solidFill>
              <a:cs typeface="Arial" charset="0"/>
            </a:endParaRPr>
          </a:p>
          <a:p>
            <a:pPr marL="342900" indent="-342900">
              <a:spcBef>
                <a:spcPct val="20000"/>
              </a:spcBef>
              <a:buSzPct val="65000"/>
              <a:buFont typeface="Wingdings" pitchFamily="2" charset="2"/>
              <a:buChar char="n"/>
            </a:pPr>
            <a:r>
              <a:rPr lang="en-US" dirty="0">
                <a:solidFill>
                  <a:schemeClr val="tx1"/>
                </a:solidFill>
                <a:cs typeface="Arial" charset="0"/>
              </a:rPr>
              <a:t>2016/17: DI has made a comeback</a:t>
            </a:r>
          </a:p>
          <a:p>
            <a:pPr marL="342900" indent="-342900">
              <a:spcBef>
                <a:spcPct val="20000"/>
              </a:spcBef>
              <a:buSzPct val="65000"/>
              <a:buFont typeface="Wingdings" pitchFamily="2" charset="2"/>
              <a:buChar char="n"/>
            </a:pPr>
            <a:r>
              <a:rPr lang="en-US" dirty="0">
                <a:solidFill>
                  <a:schemeClr val="tx1"/>
                </a:solidFill>
                <a:cs typeface="Arial" charset="0"/>
              </a:rPr>
              <a:t>Long tail: lots of other topics</a:t>
            </a:r>
          </a:p>
        </p:txBody>
      </p:sp>
      <p:pic>
        <p:nvPicPr>
          <p:cNvPr id="4" name="Picture 3"/>
          <p:cNvPicPr>
            <a:picLocks noChangeAspect="1"/>
          </p:cNvPicPr>
          <p:nvPr/>
        </p:nvPicPr>
        <p:blipFill rotWithShape="1">
          <a:blip r:embed="rId2"/>
          <a:srcRect l="71571"/>
          <a:stretch/>
        </p:blipFill>
        <p:spPr>
          <a:xfrm>
            <a:off x="9595910" y="825021"/>
            <a:ext cx="2364314" cy="2079171"/>
          </a:xfrm>
          <a:prstGeom prst="rect">
            <a:avLst/>
          </a:prstGeom>
        </p:spPr>
      </p:pic>
    </p:spTree>
    <p:extLst>
      <p:ext uri="{BB962C8B-B14F-4D97-AF65-F5344CB8AC3E}">
        <p14:creationId xmlns:p14="http://schemas.microsoft.com/office/powerpoint/2010/main" val="110183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040" y="0"/>
            <a:ext cx="10198855" cy="6327945"/>
          </a:xfrm>
          <a:prstGeom prst="rect">
            <a:avLst/>
          </a:prstGeom>
        </p:spPr>
      </p:pic>
    </p:spTree>
    <p:extLst>
      <p:ext uri="{BB962C8B-B14F-4D97-AF65-F5344CB8AC3E}">
        <p14:creationId xmlns:p14="http://schemas.microsoft.com/office/powerpoint/2010/main" val="574343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 name="TextBox 65"/>
              <p:cNvSpPr txBox="1"/>
              <p:nvPr/>
            </p:nvSpPr>
            <p:spPr>
              <a:xfrm rot="5400000">
                <a:off x="3205016" y="3069206"/>
                <a:ext cx="617156" cy="67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3205016" y="3069206"/>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94" name="Rectangle 298"/>
          <p:cNvSpPr>
            <a:spLocks noChangeArrowheads="1"/>
          </p:cNvSpPr>
          <p:nvPr/>
        </p:nvSpPr>
        <p:spPr bwMode="auto">
          <a:xfrm>
            <a:off x="1321886" y="1806400"/>
            <a:ext cx="4387338" cy="46351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Coin-Flipping</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Bit Commitment</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Oblivious Transfer</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Multi-Party Computation </a:t>
            </a:r>
            <a:br>
              <a:rPr lang="en-US" sz="2400" smtClean="0">
                <a:cs typeface="Arial" charset="0"/>
              </a:rPr>
            </a:br>
            <a:r>
              <a:rPr lang="en-US" sz="2400" smtClean="0">
                <a:cs typeface="Arial" charset="0"/>
              </a:rPr>
              <a:t>(with dishonest majority)</a:t>
            </a:r>
            <a:endParaRPr lang="en-US" sz="2400">
              <a:cs typeface="Arial" charset="0"/>
            </a:endParaRPr>
          </a:p>
        </p:txBody>
      </p:sp>
      <p:pic>
        <p:nvPicPr>
          <p:cNvPr id="36" name="Picture 35" descr="AliceBlue.eps"/>
          <p:cNvPicPr>
            <a:picLocks noChangeAspect="1"/>
          </p:cNvPicPr>
          <p:nvPr/>
        </p:nvPicPr>
        <p:blipFill>
          <a:blip r:embed="rId4" cstate="print"/>
          <a:stretch>
            <a:fillRect/>
          </a:stretch>
        </p:blipFill>
        <p:spPr>
          <a:xfrm flipH="1">
            <a:off x="7268725" y="1372411"/>
            <a:ext cx="1059740" cy="1080120"/>
          </a:xfrm>
          <a:prstGeom prst="rect">
            <a:avLst/>
          </a:prstGeom>
        </p:spPr>
      </p:pic>
      <p:pic>
        <p:nvPicPr>
          <p:cNvPr id="58"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1538323"/>
            <a:ext cx="1285425" cy="914208"/>
          </a:xfrm>
          <a:prstGeom prst="rect">
            <a:avLst/>
          </a:prstGeom>
          <a:noFill/>
        </p:spPr>
      </p:pic>
      <p:sp>
        <p:nvSpPr>
          <p:cNvPr id="132" name="Rectangle 2"/>
          <p:cNvSpPr>
            <a:spLocks noGrp="1" noChangeArrowheads="1"/>
          </p:cNvSpPr>
          <p:nvPr>
            <p:ph type="title" sz="quarter"/>
          </p:nvPr>
        </p:nvSpPr>
        <p:spPr>
          <a:xfrm>
            <a:off x="1039397" y="76330"/>
            <a:ext cx="8229600" cy="720725"/>
          </a:xfrm>
        </p:spPr>
        <p:txBody>
          <a:bodyPr>
            <a:normAutofit/>
          </a:bodyPr>
          <a:lstStyle/>
          <a:p>
            <a:pPr algn="l"/>
            <a:r>
              <a:rPr lang="en-US" smtClean="0"/>
              <a:t>Secure Two-Party Cryptography</a:t>
            </a:r>
            <a:endParaRPr lang="en-US"/>
          </a:p>
        </p:txBody>
      </p:sp>
      <p:sp>
        <p:nvSpPr>
          <p:cNvPr id="128" name="Line 6"/>
          <p:cNvSpPr>
            <a:spLocks noChangeShapeType="1"/>
          </p:cNvSpPr>
          <p:nvPr/>
        </p:nvSpPr>
        <p:spPr bwMode="auto">
          <a:xfrm>
            <a:off x="8605405" y="172955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9" name="Line 8"/>
          <p:cNvSpPr>
            <a:spLocks noChangeShapeType="1"/>
          </p:cNvSpPr>
          <p:nvPr/>
        </p:nvSpPr>
        <p:spPr bwMode="auto">
          <a:xfrm>
            <a:off x="8605405" y="194558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30" name="Line 6"/>
          <p:cNvSpPr>
            <a:spLocks noChangeShapeType="1"/>
          </p:cNvSpPr>
          <p:nvPr/>
        </p:nvSpPr>
        <p:spPr bwMode="auto">
          <a:xfrm>
            <a:off x="8605405" y="2161606"/>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sp>
        <p:nvSpPr>
          <p:cNvPr id="131" name="Isosceles Triangle 4"/>
          <p:cNvSpPr/>
          <p:nvPr/>
        </p:nvSpPr>
        <p:spPr>
          <a:xfrm>
            <a:off x="683423" y="1732625"/>
            <a:ext cx="527424" cy="4233525"/>
          </a:xfrm>
          <a:prstGeom prst="triangl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mtClean="0">
                <a:solidFill>
                  <a:srgbClr val="000000"/>
                </a:solidFill>
              </a:rPr>
              <a:t>usefulness</a:t>
            </a:r>
            <a:endParaRPr lang="en-US">
              <a:solidFill>
                <a:srgbClr val="000000"/>
              </a:solidFill>
            </a:endParaRPr>
          </a:p>
        </p:txBody>
      </p:sp>
      <p:sp>
        <p:nvSpPr>
          <p:cNvPr id="133" name="Rectangle 298"/>
          <p:cNvSpPr>
            <a:spLocks noChangeArrowheads="1"/>
          </p:cNvSpPr>
          <p:nvPr/>
        </p:nvSpPr>
        <p:spPr bwMode="auto">
          <a:xfrm>
            <a:off x="298013" y="783289"/>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smtClean="0">
                <a:cs typeface="Arial" charset="0"/>
              </a:rPr>
              <a:t>No computational restrictions</a:t>
            </a:r>
            <a:endParaRPr lang="en-US" sz="2400">
              <a:cs typeface="Arial" charset="0"/>
            </a:endParaRPr>
          </a:p>
        </p:txBody>
      </p:sp>
      <p:sp>
        <p:nvSpPr>
          <p:cNvPr id="147" name="Rectangle 298"/>
          <p:cNvSpPr>
            <a:spLocks noChangeArrowheads="1"/>
          </p:cNvSpPr>
          <p:nvPr/>
        </p:nvSpPr>
        <p:spPr bwMode="auto">
          <a:xfrm>
            <a:off x="8103222" y="1094857"/>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smtClean="0">
                <a:cs typeface="Arial" charset="0"/>
              </a:rPr>
              <a:t>Correctness (both honest)</a:t>
            </a:r>
            <a:endParaRPr lang="en-US" sz="2400">
              <a:cs typeface="Arial" charset="0"/>
            </a:endParaRPr>
          </a:p>
        </p:txBody>
      </p:sp>
      <p:grpSp>
        <p:nvGrpSpPr>
          <p:cNvPr id="5" name="Group 4"/>
          <p:cNvGrpSpPr/>
          <p:nvPr/>
        </p:nvGrpSpPr>
        <p:grpSpPr>
          <a:xfrm>
            <a:off x="7268725" y="2713606"/>
            <a:ext cx="4430751" cy="1484432"/>
            <a:chOff x="7268725" y="2762593"/>
            <a:chExt cx="4430751" cy="1484432"/>
          </a:xfrm>
        </p:grpSpPr>
        <p:pic>
          <p:nvPicPr>
            <p:cNvPr id="134" name="Picture 133" descr="AliceBlue.eps"/>
            <p:cNvPicPr>
              <a:picLocks noChangeAspect="1"/>
            </p:cNvPicPr>
            <p:nvPr/>
          </p:nvPicPr>
          <p:blipFill>
            <a:blip r:embed="rId4" cstate="print"/>
            <a:stretch>
              <a:fillRect/>
            </a:stretch>
          </p:blipFill>
          <p:spPr>
            <a:xfrm flipH="1">
              <a:off x="7268725" y="3166905"/>
              <a:ext cx="1059740" cy="1080120"/>
            </a:xfrm>
            <a:prstGeom prst="rect">
              <a:avLst/>
            </a:prstGeom>
          </p:spPr>
        </p:pic>
        <p:sp>
          <p:nvSpPr>
            <p:cNvPr id="137" name="Line 6"/>
            <p:cNvSpPr>
              <a:spLocks noChangeShapeType="1"/>
            </p:cNvSpPr>
            <p:nvPr/>
          </p:nvSpPr>
          <p:spPr bwMode="auto">
            <a:xfrm>
              <a:off x="8605405" y="352405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38" name="Line 8"/>
            <p:cNvSpPr>
              <a:spLocks noChangeShapeType="1"/>
            </p:cNvSpPr>
            <p:nvPr/>
          </p:nvSpPr>
          <p:spPr bwMode="auto">
            <a:xfrm>
              <a:off x="8605405" y="374007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p:sp>
          <p:nvSpPr>
            <p:cNvPr id="139" name="Line 6"/>
            <p:cNvSpPr>
              <a:spLocks noChangeShapeType="1"/>
            </p:cNvSpPr>
            <p:nvPr/>
          </p:nvSpPr>
          <p:spPr bwMode="auto">
            <a:xfrm>
              <a:off x="8605405" y="3956100"/>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pic>
          <p:nvPicPr>
            <p:cNvPr id="145" name="Picture 2" descr="D:\presentations\Noisy Storage\EvilCatTransparent.png"/>
            <p:cNvPicPr>
              <a:picLocks noChangeAspect="1" noChangeArrowheads="1"/>
            </p:cNvPicPr>
            <p:nvPr/>
          </p:nvPicPr>
          <p:blipFill>
            <a:blip r:embed="rId6" cstate="print"/>
            <a:srcRect/>
            <a:stretch>
              <a:fillRect/>
            </a:stretch>
          </p:blipFill>
          <p:spPr bwMode="auto">
            <a:xfrm flipH="1">
              <a:off x="10692603" y="3206059"/>
              <a:ext cx="1006872" cy="1001812"/>
            </a:xfrm>
            <a:prstGeom prst="rect">
              <a:avLst/>
            </a:prstGeom>
            <a:noFill/>
          </p:spPr>
        </p:pic>
        <p:sp>
          <p:nvSpPr>
            <p:cNvPr id="148" name="Rectangle 298"/>
            <p:cNvSpPr>
              <a:spLocks noChangeArrowheads="1"/>
            </p:cNvSpPr>
            <p:nvPr/>
          </p:nvSpPr>
          <p:spPr bwMode="auto">
            <a:xfrm>
              <a:off x="8103222" y="276259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smtClean="0">
                  <a:cs typeface="Arial" charset="0"/>
                </a:rPr>
                <a:t>Security for honest Alice</a:t>
              </a:r>
              <a:endParaRPr lang="en-US" sz="2400">
                <a:cs typeface="Arial" charset="0"/>
              </a:endParaRPr>
            </a:p>
          </p:txBody>
        </p:sp>
      </p:grpSp>
      <p:grpSp>
        <p:nvGrpSpPr>
          <p:cNvPr id="6" name="Group 5"/>
          <p:cNvGrpSpPr/>
          <p:nvPr/>
        </p:nvGrpSpPr>
        <p:grpSpPr>
          <a:xfrm>
            <a:off x="7377357" y="4491283"/>
            <a:ext cx="4600671" cy="1382463"/>
            <a:chOff x="7377357" y="4491283"/>
            <a:chExt cx="4600671" cy="1382463"/>
          </a:xfrm>
        </p:grpSpPr>
        <p:pic>
          <p:nvPicPr>
            <p:cNvPr id="141"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4959538"/>
              <a:ext cx="1285425" cy="914208"/>
            </a:xfrm>
            <a:prstGeom prst="rect">
              <a:avLst/>
            </a:prstGeom>
            <a:noFill/>
          </p:spPr>
        </p:pic>
        <p:sp>
          <p:nvSpPr>
            <p:cNvPr id="142" name="Line 6"/>
            <p:cNvSpPr>
              <a:spLocks noChangeShapeType="1"/>
            </p:cNvSpPr>
            <p:nvPr/>
          </p:nvSpPr>
          <p:spPr bwMode="auto">
            <a:xfrm>
              <a:off x="8605405" y="5150773"/>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143" name="Line 8"/>
            <p:cNvSpPr>
              <a:spLocks noChangeShapeType="1"/>
            </p:cNvSpPr>
            <p:nvPr/>
          </p:nvSpPr>
          <p:spPr bwMode="auto">
            <a:xfrm>
              <a:off x="8605405" y="5366797"/>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44" name="Line 6"/>
            <p:cNvSpPr>
              <a:spLocks noChangeShapeType="1"/>
            </p:cNvSpPr>
            <p:nvPr/>
          </p:nvSpPr>
          <p:spPr bwMode="auto">
            <a:xfrm>
              <a:off x="8605405" y="558282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357" y="4727870"/>
              <a:ext cx="842476" cy="1083626"/>
            </a:xfrm>
            <a:prstGeom prst="rect">
              <a:avLst/>
            </a:prstGeom>
          </p:spPr>
        </p:pic>
        <p:sp>
          <p:nvSpPr>
            <p:cNvPr id="149" name="Rectangle 298"/>
            <p:cNvSpPr>
              <a:spLocks noChangeArrowheads="1"/>
            </p:cNvSpPr>
            <p:nvPr/>
          </p:nvSpPr>
          <p:spPr bwMode="auto">
            <a:xfrm>
              <a:off x="8103222" y="449128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smtClean="0">
                  <a:cs typeface="Arial" charset="0"/>
                </a:rPr>
                <a:t>Security for honest Bob</a:t>
              </a:r>
              <a:endParaRPr lang="en-US" sz="2400">
                <a:cs typeface="Arial" charset="0"/>
              </a:endParaRPr>
            </a:p>
          </p:txBody>
        </p:sp>
      </p:gr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2679324" y="218039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2679324" y="2180396"/>
                <a:ext cx="621965" cy="677108"/>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3513594" y="1763638"/>
            <a:ext cx="1454331" cy="687097"/>
            <a:chOff x="3513594" y="1763638"/>
            <a:chExt cx="1454331" cy="687097"/>
          </a:xfrm>
        </p:grpSpPr>
        <p:pic>
          <p:nvPicPr>
            <p:cNvPr id="3" name="Picture 2"/>
            <p:cNvPicPr>
              <a:picLocks noChangeAspect="1"/>
            </p:cNvPicPr>
            <p:nvPr/>
          </p:nvPicPr>
          <p:blipFill>
            <a:blip r:embed="rId9"/>
            <a:stretch>
              <a:fillRect/>
            </a:stretch>
          </p:blipFill>
          <p:spPr>
            <a:xfrm>
              <a:off x="4280828" y="1763638"/>
              <a:ext cx="687097" cy="687097"/>
            </a:xfrm>
            <a:prstGeom prst="rect">
              <a:avLst/>
            </a:prstGeom>
          </p:spPr>
        </p:pic>
        <p:pic>
          <p:nvPicPr>
            <p:cNvPr id="28" name="Picture 27"/>
            <p:cNvPicPr>
              <a:picLocks noChangeAspect="1"/>
            </p:cNvPicPr>
            <p:nvPr/>
          </p:nvPicPr>
          <p:blipFill>
            <a:blip r:embed="rId10">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3956191" y="2592796"/>
            <a:ext cx="1674635" cy="773893"/>
            <a:chOff x="3956191" y="2592796"/>
            <a:chExt cx="1674635" cy="773893"/>
          </a:xfrm>
        </p:grpSpPr>
        <p:pic>
          <p:nvPicPr>
            <p:cNvPr id="30" name="Picture 20" descr="BD07434_"/>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 name="Group 9"/>
          <p:cNvGrpSpPr/>
          <p:nvPr/>
        </p:nvGrpSpPr>
        <p:grpSpPr>
          <a:xfrm>
            <a:off x="4186307" y="4741121"/>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3"/>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7"/>
                  <a:stretch>
                    <a:fillRect r="-2000" b="-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2679324" y="303381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2679324" y="3033816"/>
                <a:ext cx="621965" cy="67710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2681732"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2681732" y="3896604"/>
                <a:ext cx="617156" cy="677108"/>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rot="5400000">
                <a:off x="2302129" y="4797313"/>
                <a:ext cx="71173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b="0" smtClean="0">
                  <a:ea typeface="Cambria Math" charset="0"/>
                  <a:cs typeface="Cambria Math"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rot="5400000">
                <a:off x="2302129" y="4797313"/>
                <a:ext cx="711733" cy="67710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1910666"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1910666" y="3896604"/>
                <a:ext cx="617156" cy="67710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1910666" y="3031411"/>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1910666" y="3031411"/>
                <a:ext cx="617156" cy="677108"/>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1910666" y="2176259"/>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1910666" y="2176259"/>
                <a:ext cx="617156" cy="677108"/>
              </a:xfrm>
              <a:prstGeom prst="rect">
                <a:avLst/>
              </a:prstGeom>
              <a:blipFill rotWithShape="0">
                <a:blip r:embed="rId23"/>
                <a:stretch>
                  <a:fillRect/>
                </a:stretch>
              </a:blipFill>
            </p:spPr>
            <p:txBody>
              <a:bodyPr/>
              <a:lstStyle/>
              <a:p>
                <a:r>
                  <a:rPr lang="en-US">
                    <a:noFill/>
                  </a:rPr>
                  <a:t> </a:t>
                </a:r>
              </a:p>
            </p:txBody>
          </p:sp>
        </mc:Fallback>
      </mc:AlternateContent>
      <p:grpSp>
        <p:nvGrpSpPr>
          <p:cNvPr id="9" name="Group 8"/>
          <p:cNvGrpSpPr/>
          <p:nvPr/>
        </p:nvGrpSpPr>
        <p:grpSpPr>
          <a:xfrm>
            <a:off x="4220042" y="3630803"/>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7"/>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smtClean="0">
                <a:solidFill>
                  <a:schemeClr val="bg1"/>
                </a:solidFill>
              </a:rPr>
              <a:t>[Blum 83</a:t>
            </a:r>
            <a:r>
              <a:rPr lang="en-US">
                <a:solidFill>
                  <a:schemeClr val="bg1"/>
                </a:solidFill>
              </a:rPr>
              <a:t>, Kilian </a:t>
            </a:r>
            <a:r>
              <a:rPr lang="en-US" smtClean="0">
                <a:solidFill>
                  <a:schemeClr val="bg1"/>
                </a:solidFill>
              </a:rPr>
              <a:t>88]</a:t>
            </a:r>
            <a:endParaRPr lang="en-US">
              <a:solidFill>
                <a:schemeClr val="bg1"/>
              </a:solidFill>
            </a:endParaRPr>
          </a:p>
        </p:txBody>
      </p:sp>
      <p:grpSp>
        <p:nvGrpSpPr>
          <p:cNvPr id="12" name="Group 11"/>
          <p:cNvGrpSpPr/>
          <p:nvPr/>
        </p:nvGrpSpPr>
        <p:grpSpPr>
          <a:xfrm>
            <a:off x="697928" y="1776386"/>
            <a:ext cx="527423" cy="4220568"/>
            <a:chOff x="21816" y="1734233"/>
            <a:chExt cx="740632" cy="4220568"/>
          </a:xfrm>
        </p:grpSpPr>
        <p:sp>
          <p:nvSpPr>
            <p:cNvPr id="65" name="Isosceles Triangle 4"/>
            <p:cNvSpPr/>
            <p:nvPr/>
          </p:nvSpPr>
          <p:spPr>
            <a:xfrm>
              <a:off x="21816" y="1734233"/>
              <a:ext cx="740632" cy="1971487"/>
            </a:xfrm>
            <a:prstGeom prst="triangle">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1913" y="3705720"/>
              <a:ext cx="740535" cy="2249081"/>
            </a:xfrm>
            <a:prstGeom prst="rect">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solidFill>
                    <a:srgbClr val="000000"/>
                  </a:solidFill>
                </a:rPr>
                <a:t>usefulness</a:t>
              </a:r>
            </a:p>
          </p:txBody>
        </p:sp>
      </p:grpSp>
      <p:grpSp>
        <p:nvGrpSpPr>
          <p:cNvPr id="68" name="Group 67"/>
          <p:cNvGrpSpPr/>
          <p:nvPr/>
        </p:nvGrpSpPr>
        <p:grpSpPr>
          <a:xfrm>
            <a:off x="84616" y="1799413"/>
            <a:ext cx="528245" cy="4216540"/>
            <a:chOff x="21816" y="1742290"/>
            <a:chExt cx="741786" cy="421654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306976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smtClean="0"/>
                <a:t> quantum usefulness</a:t>
              </a:r>
              <a:endParaRPr lang="en-US"/>
            </a:p>
          </p:txBody>
        </p:sp>
      </p:grpSp>
    </p:spTree>
    <p:extLst>
      <p:ext uri="{BB962C8B-B14F-4D97-AF65-F5344CB8AC3E}">
        <p14:creationId xmlns:p14="http://schemas.microsoft.com/office/powerpoint/2010/main" val="98308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uiExpand="1" build="p"/>
      <p:bldP spid="131" grpId="0" animBg="1"/>
      <p:bldP spid="2" grpId="0"/>
      <p:bldP spid="61" grpId="0"/>
      <p:bldP spid="62" grpId="0"/>
      <p:bldP spid="63" grpId="0"/>
      <p:bldP spid="69" grpId="0"/>
      <p:bldP spid="70" grpId="0"/>
      <p:bldP spid="71" grpId="0"/>
      <p:bldP spid="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661670" y="853869"/>
                <a:ext cx="10801460" cy="198209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solidFill>
                      <a:srgbClr val="0000FF"/>
                    </a:solidFill>
                    <a:cs typeface="Arial" charset="0"/>
                  </a:rPr>
                  <a:t>Strong CF</a:t>
                </a:r>
                <a:r>
                  <a:rPr lang="en-US" sz="2400" smtClean="0">
                    <a:cs typeface="Arial" charset="0"/>
                  </a:rPr>
                  <a:t>: No dishonest player can bias the outcome</a:t>
                </a:r>
              </a:p>
              <a:p>
                <a:pPr marL="342900" indent="-342900">
                  <a:spcBef>
                    <a:spcPct val="20000"/>
                  </a:spcBef>
                  <a:buClr>
                    <a:schemeClr val="accent1"/>
                  </a:buClr>
                  <a:buSzPct val="65000"/>
                  <a:buFont typeface="Wingdings" pitchFamily="2" charset="2"/>
                  <a:buChar char="n"/>
                </a:pPr>
                <a:r>
                  <a:rPr lang="en-US" sz="2400" smtClean="0">
                    <a:cs typeface="Arial" charset="0"/>
                  </a:rPr>
                  <a:t>Classically: a cheater can always obtain his desired outcome with </a:t>
                </a:r>
                <a:r>
                  <a:rPr lang="en-US" sz="2400" err="1" smtClean="0">
                    <a:cs typeface="Arial" charset="0"/>
                  </a:rPr>
                  <a:t>prob</a:t>
                </a:r>
                <a:r>
                  <a:rPr lang="en-US" sz="2400" smtClean="0">
                    <a:cs typeface="Arial" charset="0"/>
                  </a:rPr>
                  <a:t> 1</a:t>
                </a:r>
              </a:p>
              <a:p>
                <a:pPr marL="342900" indent="-342900">
                  <a:spcBef>
                    <a:spcPct val="20000"/>
                  </a:spcBef>
                  <a:buClr>
                    <a:schemeClr val="accent1"/>
                  </a:buClr>
                  <a:buSzPct val="65000"/>
                  <a:buFont typeface="Wingdings" pitchFamily="2" charset="2"/>
                  <a:buChar char="n"/>
                </a:pPr>
                <a:r>
                  <a:rPr lang="en-US" sz="2400" smtClean="0">
                    <a:solidFill>
                      <a:srgbClr val="0000FF"/>
                    </a:solidFill>
                    <a:cs typeface="Arial" charset="0"/>
                  </a:rPr>
                  <a:t>Quantum</a:t>
                </a:r>
                <a:r>
                  <a:rPr lang="en-US" sz="2400" smtClean="0">
                    <a:cs typeface="Arial" charset="0"/>
                  </a:rPr>
                  <a:t>: [</a:t>
                </a:r>
                <a:r>
                  <a:rPr lang="en-US" sz="2400" err="1" smtClean="0">
                    <a:cs typeface="Arial" charset="0"/>
                  </a:rPr>
                  <a:t>Kitaev</a:t>
                </a:r>
                <a:r>
                  <a:rPr lang="en-US" sz="2400" smtClean="0">
                    <a:cs typeface="Arial" charset="0"/>
                  </a:rPr>
                  <a:t> 03] lower bounds the bias by 	</a:t>
                </a:r>
                <a14:m>
                  <m:oMath xmlns:m="http://schemas.openxmlformats.org/officeDocument/2006/math">
                    <m:f>
                      <m:fPr>
                        <m:ctrlPr>
                          <a:rPr lang="mr-IN" sz="2400" i="1" smtClean="0">
                            <a:latin typeface="Cambria Math" charset="0"/>
                            <a:cs typeface="Arial" charset="0"/>
                          </a:rPr>
                        </m:ctrlPr>
                      </m:fPr>
                      <m:num>
                        <m:r>
                          <a:rPr lang="en-US" sz="2400" b="0" i="1" smtClean="0">
                            <a:latin typeface="Cambria Math" charset="0"/>
                            <a:cs typeface="Arial" charset="0"/>
                          </a:rPr>
                          <m:t>1</m:t>
                        </m:r>
                      </m:num>
                      <m:den>
                        <m:rad>
                          <m:radPr>
                            <m:degHide m:val="on"/>
                            <m:ctrlPr>
                              <a:rPr lang="mr-IN" sz="2400" i="1" smtClean="0">
                                <a:latin typeface="Cambria Math" charset="0"/>
                                <a:cs typeface="Arial" charset="0"/>
                              </a:rPr>
                            </m:ctrlPr>
                          </m:radPr>
                          <m:deg/>
                          <m:e>
                            <m:r>
                              <a:rPr lang="en-US" sz="2400" b="0" i="1" smtClean="0">
                                <a:latin typeface="Cambria Math" charset="0"/>
                                <a:cs typeface="Arial" charset="0"/>
                              </a:rPr>
                              <m:t>2</m:t>
                            </m:r>
                          </m:e>
                        </m:rad>
                      </m:den>
                    </m:f>
                    <m:r>
                      <a:rPr lang="en-US" sz="2400" b="0" i="1" smtClean="0">
                        <a:latin typeface="Cambria Math" charset="0"/>
                        <a:cs typeface="Arial" charset="0"/>
                      </a:rPr>
                      <m:t>−</m:t>
                    </m:r>
                    <m:f>
                      <m:fPr>
                        <m:ctrlPr>
                          <a:rPr lang="mr-IN" sz="2400" b="0" i="1" smtClean="0">
                            <a:latin typeface="Cambria Math" charset="0"/>
                            <a:cs typeface="Arial" charset="0"/>
                          </a:rPr>
                        </m:ctrlPr>
                      </m:fPr>
                      <m:num>
                        <m:r>
                          <a:rPr lang="en-US" sz="2400" b="0" i="1" smtClean="0">
                            <a:latin typeface="Cambria Math" charset="0"/>
                            <a:cs typeface="Arial" charset="0"/>
                          </a:rPr>
                          <m:t>1</m:t>
                        </m:r>
                      </m:num>
                      <m:den>
                        <m:r>
                          <a:rPr lang="en-US" sz="2400" b="0" i="1" smtClean="0">
                            <a:latin typeface="Cambria Math" charset="0"/>
                            <a:cs typeface="Arial" charset="0"/>
                          </a:rPr>
                          <m:t>2</m:t>
                        </m:r>
                      </m:den>
                    </m:f>
                    <m:r>
                      <a:rPr lang="en-US" sz="2400" b="0" i="1" smtClean="0">
                        <a:latin typeface="Cambria Math" charset="0"/>
                        <a:cs typeface="Arial" charset="0"/>
                      </a:rPr>
                      <m:t>≈0.2</m:t>
                    </m:r>
                  </m:oMath>
                </a14:m>
                <a:r>
                  <a:rPr lang="en-US" sz="2400" smtClean="0">
                    <a:cs typeface="Arial" charset="0"/>
                  </a:rPr>
                  <a:t/>
                </a:r>
                <a:br>
                  <a:rPr lang="en-US" sz="2400" smtClean="0">
                    <a:cs typeface="Arial" charset="0"/>
                  </a:rPr>
                </a:br>
                <a:r>
                  <a:rPr lang="en-US" sz="2400" smtClean="0">
                    <a:cs typeface="Arial" charset="0"/>
                  </a:rPr>
                  <a:t>[</a:t>
                </a:r>
                <a:r>
                  <a:rPr lang="en-US" sz="2400" err="1" smtClean="0">
                    <a:cs typeface="Arial" charset="0"/>
                  </a:rPr>
                  <a:t>Chailloux</a:t>
                </a:r>
                <a:r>
                  <a:rPr lang="en-US" sz="2400" smtClean="0">
                    <a:cs typeface="Arial" charset="0"/>
                  </a:rPr>
                  <a:t> </a:t>
                </a:r>
                <a:r>
                  <a:rPr lang="en-US" sz="2400" err="1" smtClean="0">
                    <a:cs typeface="Arial" charset="0"/>
                  </a:rPr>
                  <a:t>Kerenidis</a:t>
                </a:r>
                <a:r>
                  <a:rPr lang="en-US" sz="2400" smtClean="0">
                    <a:cs typeface="Arial" charset="0"/>
                  </a:rPr>
                  <a:t> 09] give optimal quantum protocol for strong CF with this bias</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661670" y="853869"/>
                <a:ext cx="10801460" cy="1982096"/>
              </a:xfrm>
              <a:prstGeom prst="rect">
                <a:avLst/>
              </a:prstGeom>
              <a:blipFill rotWithShape="0">
                <a:blip r:embed="rId3"/>
                <a:stretch>
                  <a:fillRect l="-226" t="-2462" b="-3385"/>
                </a:stretch>
              </a:blipFill>
              <a:ln w="9525">
                <a:noFill/>
                <a:miter lim="800000"/>
                <a:headEnd/>
                <a:tailEnd/>
              </a:ln>
              <a:effectLst/>
            </p:spPr>
            <p:txBody>
              <a:bodyPr/>
              <a:lstStyle/>
              <a:p>
                <a:r>
                  <a:rPr lang="en-US">
                    <a:noFill/>
                  </a:rPr>
                  <a:t> </a:t>
                </a:r>
              </a:p>
            </p:txBody>
          </p:sp>
        </mc:Fallback>
      </mc:AlternateContent>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smtClean="0"/>
              <a:t>Coin </a:t>
            </a:r>
            <a:r>
              <a:rPr lang="fr-CH" err="1" smtClean="0"/>
              <a:t>Flipping</a:t>
            </a:r>
            <a:r>
              <a:rPr lang="fr-CH" smtClean="0"/>
              <a:t> (CF)</a:t>
            </a:r>
            <a:endParaRPr lang="en-US"/>
          </a:p>
        </p:txBody>
      </p:sp>
      <mc:AlternateContent xmlns:mc="http://schemas.openxmlformats.org/markup-compatibility/2006" xmlns:a14="http://schemas.microsoft.com/office/drawing/2010/main">
        <mc:Choice Requires="a14">
          <p:sp>
            <p:nvSpPr>
              <p:cNvPr id="37" name="Rectangle 298"/>
              <p:cNvSpPr>
                <a:spLocks noChangeArrowheads="1"/>
              </p:cNvSpPr>
              <p:nvPr/>
            </p:nvSpPr>
            <p:spPr bwMode="auto">
              <a:xfrm>
                <a:off x="661670" y="3716337"/>
                <a:ext cx="10801460" cy="228689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solidFill>
                      <a:srgbClr val="0000FF"/>
                    </a:solidFill>
                    <a:cs typeface="Arial" charset="0"/>
                  </a:rPr>
                  <a:t>Weak CF </a:t>
                </a:r>
                <a:r>
                  <a:rPr lang="en-US" sz="2400" smtClean="0">
                    <a:cs typeface="Arial" charset="0"/>
                  </a:rPr>
                  <a:t>(“who has to do the dishes?”): Alice wants heads, Bob wants tails</a:t>
                </a:r>
              </a:p>
              <a:p>
                <a:pPr marL="342900" indent="-342900">
                  <a:spcBef>
                    <a:spcPct val="20000"/>
                  </a:spcBef>
                  <a:buClr>
                    <a:schemeClr val="accent1"/>
                  </a:buClr>
                  <a:buSzPct val="65000"/>
                  <a:buFont typeface="Wingdings" pitchFamily="2" charset="2"/>
                  <a:buChar char="n"/>
                </a:pPr>
                <a:r>
                  <a:rPr lang="en-US" sz="2400" smtClean="0">
                    <a:cs typeface="Arial" charset="0"/>
                  </a:rPr>
                  <a:t>[</a:t>
                </a:r>
                <a:r>
                  <a:rPr lang="en-US" sz="2400" err="1" smtClean="0">
                    <a:cs typeface="Arial" charset="0"/>
                  </a:rPr>
                  <a:t>Mochon</a:t>
                </a:r>
                <a:r>
                  <a:rPr lang="en-US" sz="2400" smtClean="0">
                    <a:cs typeface="Arial" charset="0"/>
                  </a:rPr>
                  <a:t> 07] uses </a:t>
                </a:r>
                <a:r>
                  <a:rPr lang="en-US" sz="2400" err="1" smtClean="0">
                    <a:cs typeface="Arial" charset="0"/>
                  </a:rPr>
                  <a:t>Kitaev’s</a:t>
                </a:r>
                <a:r>
                  <a:rPr lang="en-US" sz="2400" smtClean="0">
                    <a:cs typeface="Arial" charset="0"/>
                  </a:rPr>
                  <a:t> formalism of </a:t>
                </a:r>
                <a:r>
                  <a:rPr lang="en-US" sz="2400" smtClean="0">
                    <a:solidFill>
                      <a:srgbClr val="0000FF"/>
                    </a:solidFill>
                    <a:cs typeface="Arial" charset="0"/>
                  </a:rPr>
                  <a:t>point games </a:t>
                </a:r>
                <a:r>
                  <a:rPr lang="en-US" sz="2400" smtClean="0">
                    <a:cs typeface="Arial" charset="0"/>
                  </a:rPr>
                  <a:t>to give a quantum protocol for weak CF with arbitrarily small bias </a:t>
                </a:r>
                <a14:m>
                  <m:oMath xmlns:m="http://schemas.openxmlformats.org/officeDocument/2006/math">
                    <m:r>
                      <a:rPr lang="en-US" sz="2400" b="0" i="1" smtClean="0">
                        <a:latin typeface="Cambria Math" charset="0"/>
                        <a:cs typeface="Arial" charset="0"/>
                      </a:rPr>
                      <m:t>𝜀</m:t>
                    </m:r>
                    <m:r>
                      <a:rPr lang="en-US" sz="2400" b="0" i="1" smtClean="0">
                        <a:latin typeface="Cambria Math" charset="0"/>
                        <a:cs typeface="Arial" charset="0"/>
                      </a:rPr>
                      <m:t>&gt;0</m:t>
                    </m:r>
                  </m:oMath>
                </a14:m>
                <a:endParaRPr lang="en-US" sz="2400" b="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a:t>
                </a:r>
                <a:r>
                  <a:rPr lang="en-US" sz="2400" err="1" smtClean="0">
                    <a:cs typeface="Arial" charset="0"/>
                  </a:rPr>
                  <a:t>Aharonov</a:t>
                </a:r>
                <a:r>
                  <a:rPr lang="en-US" sz="2400" smtClean="0">
                    <a:cs typeface="Arial" charset="0"/>
                  </a:rPr>
                  <a:t> </a:t>
                </a:r>
                <a:r>
                  <a:rPr lang="en-US" sz="2400" err="1" smtClean="0">
                    <a:cs typeface="Arial" charset="0"/>
                  </a:rPr>
                  <a:t>Chailloux</a:t>
                </a:r>
                <a:r>
                  <a:rPr lang="en-US" sz="2400" smtClean="0">
                    <a:cs typeface="Arial" charset="0"/>
                  </a:rPr>
                  <a:t> Ganz </a:t>
                </a:r>
                <a:r>
                  <a:rPr lang="en-US" sz="2400" err="1" smtClean="0">
                    <a:cs typeface="Arial" charset="0"/>
                  </a:rPr>
                  <a:t>Kerenidis</a:t>
                </a:r>
                <a:r>
                  <a:rPr lang="en-US" sz="2400" smtClean="0">
                    <a:cs typeface="Arial" charset="0"/>
                  </a:rPr>
                  <a:t> </a:t>
                </a:r>
                <a:r>
                  <a:rPr lang="en-US" sz="2400" err="1" smtClean="0">
                    <a:cs typeface="Arial" charset="0"/>
                  </a:rPr>
                  <a:t>Magnin</a:t>
                </a:r>
                <a:r>
                  <a:rPr lang="en-US" sz="2400" smtClean="0">
                    <a:cs typeface="Arial" charset="0"/>
                  </a:rPr>
                  <a:t> 14] reduce the proof complexity from 80 to 50 pages</a:t>
                </a:r>
                <a:r>
                  <a:rPr lang="mr-IN" sz="2400" smtClean="0">
                    <a:cs typeface="Arial" charset="0"/>
                  </a:rPr>
                  <a:t>…</a:t>
                </a:r>
                <a:r>
                  <a:rPr lang="en-US" sz="2400" smtClean="0">
                    <a:cs typeface="Arial" charset="0"/>
                  </a:rPr>
                  <a:t> explicit protocol?</a:t>
                </a:r>
              </a:p>
              <a:p>
                <a:pPr marL="342900" indent="-342900">
                  <a:spcBef>
                    <a:spcPct val="20000"/>
                  </a:spcBef>
                  <a:buClr>
                    <a:schemeClr val="accent1"/>
                  </a:buClr>
                  <a:buSzPct val="65000"/>
                  <a:buFont typeface="Wingdings" pitchFamily="2" charset="2"/>
                  <a:buChar char="n"/>
                </a:pPr>
                <a:endParaRPr lang="en-US" sz="2400" smtClean="0">
                  <a:cs typeface="Arial" charset="0"/>
                </a:endParaRPr>
              </a:p>
            </p:txBody>
          </p:sp>
        </mc:Choice>
        <mc:Fallback xmlns="">
          <p:sp>
            <p:nvSpPr>
              <p:cNvPr id="37" name="Rectangle 298"/>
              <p:cNvSpPr>
                <a:spLocks noRot="1" noChangeAspect="1" noMove="1" noResize="1" noEditPoints="1" noAdjustHandles="1" noChangeArrowheads="1" noChangeShapeType="1" noTextEdit="1"/>
              </p:cNvSpPr>
              <p:nvPr/>
            </p:nvSpPr>
            <p:spPr bwMode="auto">
              <a:xfrm>
                <a:off x="661670" y="3716337"/>
                <a:ext cx="10801460" cy="2286897"/>
              </a:xfrm>
              <a:prstGeom prst="rect">
                <a:avLst/>
              </a:prstGeom>
              <a:blipFill rotWithShape="0">
                <a:blip r:embed="rId4"/>
                <a:stretch>
                  <a:fillRect l="-226" t="-2133"/>
                </a:stretch>
              </a:blipFill>
              <a:ln w="9525">
                <a:noFill/>
                <a:miter lim="800000"/>
                <a:headEnd/>
                <a:tailEnd/>
              </a:ln>
              <a:effectLst/>
            </p:spPr>
            <p:txBody>
              <a:bodyPr/>
              <a:lstStyle/>
              <a:p>
                <a:r>
                  <a:rPr lang="en-US">
                    <a:noFill/>
                  </a:rPr>
                  <a:t> </a:t>
                </a:r>
              </a:p>
            </p:txBody>
          </p:sp>
        </mc:Fallback>
      </mc:AlternateContent>
      <p:pic>
        <p:nvPicPr>
          <p:cNvPr id="54" name="Picture 53"/>
          <p:cNvPicPr>
            <a:picLocks noChangeAspect="1"/>
          </p:cNvPicPr>
          <p:nvPr/>
        </p:nvPicPr>
        <p:blipFill>
          <a:blip r:embed="rId5"/>
          <a:stretch>
            <a:fillRect/>
          </a:stretch>
        </p:blipFill>
        <p:spPr>
          <a:xfrm>
            <a:off x="9524430" y="218045"/>
            <a:ext cx="1105471" cy="1105471"/>
          </a:xfrm>
          <a:prstGeom prst="rect">
            <a:avLst/>
          </a:prstGeom>
        </p:spPr>
      </p:pic>
      <p:pic>
        <p:nvPicPr>
          <p:cNvPr id="55" name="Picture 54"/>
          <p:cNvPicPr>
            <a:picLocks noChangeAspect="1"/>
          </p:cNvPicPr>
          <p:nvPr/>
        </p:nvPicPr>
        <p:blipFill>
          <a:blip r:embed="rId6">
            <a:lum bright="-15000" contrast="15000"/>
          </a:blip>
          <a:stretch>
            <a:fillRect/>
          </a:stretch>
        </p:blipFill>
        <p:spPr>
          <a:xfrm>
            <a:off x="8169367" y="221838"/>
            <a:ext cx="1147014" cy="1097886"/>
          </a:xfrm>
          <a:prstGeom prst="rect">
            <a:avLst/>
          </a:prstGeom>
        </p:spPr>
      </p:pic>
    </p:spTree>
    <p:extLst>
      <p:ext uri="{BB962C8B-B14F-4D97-AF65-F5344CB8AC3E}">
        <p14:creationId xmlns:p14="http://schemas.microsoft.com/office/powerpoint/2010/main" val="1688530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755895"/>
            <a:ext cx="4519930" cy="52419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Two-phase (reactive) protocol:</a:t>
            </a: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smtClean="0"/>
              <a:t>Bit </a:t>
            </a:r>
            <a:r>
              <a:rPr lang="fr-CH" err="1" smtClean="0"/>
              <a:t>Commitment</a:t>
            </a:r>
            <a:r>
              <a:rPr lang="fr-CH" smtClean="0"/>
              <a:t> (BC)</a:t>
            </a:r>
            <a:endParaRPr lang="en-US"/>
          </a:p>
        </p:txBody>
      </p:sp>
      <p:sp>
        <p:nvSpPr>
          <p:cNvPr id="37" name="Rectangle 298"/>
          <p:cNvSpPr>
            <a:spLocks noChangeArrowheads="1"/>
          </p:cNvSpPr>
          <p:nvPr/>
        </p:nvSpPr>
        <p:spPr bwMode="auto">
          <a:xfrm>
            <a:off x="8509303" y="1958474"/>
            <a:ext cx="3565449" cy="18404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Hiding: even dishonest Bob does not learn a</a:t>
            </a:r>
          </a:p>
          <a:p>
            <a:pPr marL="342900" indent="-342900">
              <a:spcBef>
                <a:spcPct val="20000"/>
              </a:spcBef>
              <a:buClr>
                <a:schemeClr val="accent1"/>
              </a:buClr>
              <a:buSzPct val="65000"/>
              <a:buFont typeface="Wingdings" pitchFamily="2" charset="2"/>
              <a:buChar char="n"/>
            </a:pPr>
            <a:r>
              <a:rPr lang="en-US" sz="2400" smtClean="0">
                <a:cs typeface="Arial" charset="0"/>
              </a:rPr>
              <a:t>Binding: dishonest Alice cannot change her mind</a:t>
            </a:r>
          </a:p>
        </p:txBody>
      </p:sp>
      <p:sp>
        <p:nvSpPr>
          <p:cNvPr id="9" name="Rectangle 2"/>
          <p:cNvSpPr>
            <a:spLocks noChangeArrowheads="1"/>
          </p:cNvSpPr>
          <p:nvPr/>
        </p:nvSpPr>
        <p:spPr bwMode="auto">
          <a:xfrm>
            <a:off x="5198125" y="1227939"/>
            <a:ext cx="1511300" cy="1944687"/>
          </a:xfrm>
          <a:prstGeom prst="rect">
            <a:avLst/>
          </a:prstGeom>
          <a:solidFill>
            <a:srgbClr val="FFB400"/>
          </a:solidFill>
          <a:ln w="9525">
            <a:solidFill>
              <a:schemeClr val="tx1"/>
            </a:solidFill>
            <a:miter lim="800000"/>
            <a:headEnd/>
            <a:tailEnd/>
          </a:ln>
          <a:effectLst/>
          <a:extLst/>
        </p:spPr>
        <p:txBody>
          <a:bodyPr wrap="none" anchor="ctr"/>
          <a:lstStyle/>
          <a:p>
            <a:pPr algn="ctr">
              <a:defRPr/>
            </a:pPr>
            <a:r>
              <a:rPr lang="de-CH" sz="2800" err="1">
                <a:cs typeface="+mn-cs"/>
              </a:rPr>
              <a:t>Bob‘s</a:t>
            </a:r>
            <a:endParaRPr lang="de-CH" sz="2800">
              <a:cs typeface="+mn-cs"/>
            </a:endParaRPr>
          </a:p>
          <a:p>
            <a:pPr algn="ctr">
              <a:defRPr/>
            </a:pPr>
            <a:r>
              <a:rPr lang="de-CH" sz="2800" err="1" smtClean="0"/>
              <a:t>view</a:t>
            </a:r>
            <a:endParaRPr lang="da-DK" sz="2800">
              <a:cs typeface="+mn-cs"/>
            </a:endParaRPr>
          </a:p>
        </p:txBody>
      </p:sp>
      <p:grpSp>
        <p:nvGrpSpPr>
          <p:cNvPr id="10" name="Group 19"/>
          <p:cNvGrpSpPr>
            <a:grpSpLocks/>
          </p:cNvGrpSpPr>
          <p:nvPr/>
        </p:nvGrpSpPr>
        <p:grpSpPr bwMode="auto">
          <a:xfrm>
            <a:off x="3037537" y="1140626"/>
            <a:ext cx="2305050" cy="1743075"/>
            <a:chOff x="2394" y="608"/>
            <a:chExt cx="1452" cy="1098"/>
          </a:xfrm>
        </p:grpSpPr>
        <p:sp>
          <p:nvSpPr>
            <p:cNvPr id="11" name="Line 20"/>
            <p:cNvSpPr>
              <a:spLocks noChangeShapeType="1"/>
            </p:cNvSpPr>
            <p:nvPr/>
          </p:nvSpPr>
          <p:spPr bwMode="auto">
            <a:xfrm>
              <a:off x="2395" y="981"/>
              <a:ext cx="1451"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 name="Text Box 21"/>
            <p:cNvSpPr txBox="1">
              <a:spLocks noChangeArrowheads="1"/>
            </p:cNvSpPr>
            <p:nvPr/>
          </p:nvSpPr>
          <p:spPr bwMode="auto">
            <a:xfrm>
              <a:off x="2666" y="608"/>
              <a:ext cx="102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sp>
          <p:nvSpPr>
            <p:cNvPr id="13" name="Line 22"/>
            <p:cNvSpPr>
              <a:spLocks noChangeShapeType="1"/>
            </p:cNvSpPr>
            <p:nvPr/>
          </p:nvSpPr>
          <p:spPr bwMode="auto">
            <a:xfrm>
              <a:off x="2394" y="1162"/>
              <a:ext cx="1451" cy="0"/>
            </a:xfrm>
            <a:prstGeom prst="line">
              <a:avLst/>
            </a:prstGeom>
            <a:noFill/>
            <a:ln w="889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Line 23"/>
            <p:cNvSpPr>
              <a:spLocks noChangeShapeType="1"/>
            </p:cNvSpPr>
            <p:nvPr/>
          </p:nvSpPr>
          <p:spPr bwMode="auto">
            <a:xfrm>
              <a:off x="2394" y="1344"/>
              <a:ext cx="1451"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 name="Line 24"/>
            <p:cNvSpPr>
              <a:spLocks noChangeShapeType="1"/>
            </p:cNvSpPr>
            <p:nvPr/>
          </p:nvSpPr>
          <p:spPr bwMode="auto">
            <a:xfrm>
              <a:off x="3120" y="1480"/>
              <a:ext cx="0" cy="226"/>
            </a:xfrm>
            <a:prstGeom prst="line">
              <a:avLst/>
            </a:prstGeom>
            <a:noFill/>
            <a:ln w="6350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 name="Line 29"/>
          <p:cNvSpPr>
            <a:spLocks noChangeShapeType="1"/>
          </p:cNvSpPr>
          <p:nvPr/>
        </p:nvSpPr>
        <p:spPr bwMode="auto">
          <a:xfrm flipH="1" flipV="1">
            <a:off x="1525765" y="1876233"/>
            <a:ext cx="4104159" cy="1656755"/>
          </a:xfrm>
          <a:prstGeom prst="line">
            <a:avLst/>
          </a:prstGeom>
          <a:noFill/>
          <a:ln w="50800">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 name="Line 30"/>
          <p:cNvSpPr>
            <a:spLocks noChangeShapeType="1"/>
          </p:cNvSpPr>
          <p:nvPr/>
        </p:nvSpPr>
        <p:spPr bwMode="auto">
          <a:xfrm>
            <a:off x="3037537" y="3604426"/>
            <a:ext cx="2303463"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 name="Text Box 31"/>
          <p:cNvSpPr txBox="1">
            <a:spLocks noChangeArrowheads="1"/>
          </p:cNvSpPr>
          <p:nvPr/>
        </p:nvSpPr>
        <p:spPr bwMode="auto">
          <a:xfrm>
            <a:off x="3540204" y="3028164"/>
            <a:ext cx="144194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smtClean="0">
                <a:cs typeface="+mn-cs"/>
              </a:rPr>
              <a:t>open</a:t>
            </a:r>
            <a:endParaRPr lang="en-US" sz="2800">
              <a:cs typeface="+mn-cs"/>
            </a:endParaRPr>
          </a:p>
        </p:txBody>
      </p:sp>
      <p:grpSp>
        <p:nvGrpSpPr>
          <p:cNvPr id="2" name="Group 1"/>
          <p:cNvGrpSpPr/>
          <p:nvPr/>
        </p:nvGrpSpPr>
        <p:grpSpPr>
          <a:xfrm>
            <a:off x="7069787" y="867576"/>
            <a:ext cx="1871663" cy="1079500"/>
            <a:chOff x="7069787" y="1161498"/>
            <a:chExt cx="1871663" cy="1079500"/>
          </a:xfrm>
        </p:grpSpPr>
        <p:sp>
          <p:nvSpPr>
            <p:cNvPr id="16" name="AutoShape 27"/>
            <p:cNvSpPr>
              <a:spLocks noChangeArrowheads="1"/>
            </p:cNvSpPr>
            <p:nvPr/>
          </p:nvSpPr>
          <p:spPr bwMode="auto">
            <a:xfrm>
              <a:off x="7069787" y="1161498"/>
              <a:ext cx="1871663" cy="1079500"/>
            </a:xfrm>
            <a:prstGeom prst="cloudCallout">
              <a:avLst>
                <a:gd name="adj1" fmla="val -73069"/>
                <a:gd name="adj2" fmla="val 33088"/>
              </a:avLst>
            </a:prstGeom>
            <a:solidFill>
              <a:schemeClr val="accent1">
                <a:lumMod val="20000"/>
                <a:lumOff val="80000"/>
              </a:schemeClr>
            </a:solidFill>
            <a:ln w="9525">
              <a:solidFill>
                <a:schemeClr val="tx1"/>
              </a:solidFill>
              <a:round/>
              <a:headEnd/>
              <a:tailEnd/>
            </a:ln>
            <a:effectLst/>
            <a:extLst/>
          </p:spPr>
          <p:txBody>
            <a:bodyPr/>
            <a:lstStyle/>
            <a:p>
              <a:pPr algn="ctr">
                <a:defRPr/>
              </a:pPr>
              <a:endParaRPr lang="en-US" sz="4000" b="1">
                <a:solidFill>
                  <a:srgbClr val="FF0000"/>
                </a:solidFill>
                <a:cs typeface="+mn-cs"/>
              </a:endParaRPr>
            </a:p>
          </p:txBody>
        </p:sp>
        <p:sp>
          <p:nvSpPr>
            <p:cNvPr id="20" name="Text Box 47"/>
            <p:cNvSpPr txBox="1">
              <a:spLocks noChangeArrowheads="1"/>
            </p:cNvSpPr>
            <p:nvPr/>
          </p:nvSpPr>
          <p:spPr bwMode="auto">
            <a:xfrm>
              <a:off x="7430422" y="1378068"/>
              <a:ext cx="115212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smtClean="0">
                  <a:solidFill>
                    <a:srgbClr val="FF0000"/>
                  </a:solidFill>
                  <a:cs typeface="+mn-cs"/>
                </a:rPr>
                <a:t>a = ?</a:t>
              </a:r>
              <a:endParaRPr lang="de-CH" sz="2800">
                <a:solidFill>
                  <a:srgbClr val="FF0000"/>
                </a:solidFill>
                <a:cs typeface="+mn-cs"/>
              </a:endParaRPr>
            </a:p>
          </p:txBody>
        </p:sp>
      </p:grpSp>
      <p:sp>
        <p:nvSpPr>
          <p:cNvPr id="21" name="Text Box 47"/>
          <p:cNvSpPr txBox="1">
            <a:spLocks noChangeArrowheads="1"/>
          </p:cNvSpPr>
          <p:nvPr/>
        </p:nvSpPr>
        <p:spPr bwMode="auto">
          <a:xfrm>
            <a:off x="661670" y="1084146"/>
            <a:ext cx="1368152"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smtClean="0">
                <a:cs typeface="+mn-cs"/>
              </a:rPr>
              <a:t>a=0 or </a:t>
            </a:r>
            <a:br>
              <a:rPr lang="en-US" sz="2800" smtClean="0">
                <a:cs typeface="+mn-cs"/>
              </a:rPr>
            </a:br>
            <a:r>
              <a:rPr lang="en-US" sz="2800" smtClean="0">
                <a:cs typeface="+mn-cs"/>
              </a:rPr>
              <a:t>a=1</a:t>
            </a:r>
            <a:endParaRPr lang="de-CH" sz="2800">
              <a:cs typeface="+mn-cs"/>
            </a:endParaRPr>
          </a:p>
        </p:txBody>
      </p:sp>
      <p:sp>
        <p:nvSpPr>
          <p:cNvPr id="22" name="Text Box 47"/>
          <p:cNvSpPr txBox="1">
            <a:spLocks noChangeArrowheads="1"/>
          </p:cNvSpPr>
          <p:nvPr/>
        </p:nvSpPr>
        <p:spPr bwMode="auto">
          <a:xfrm>
            <a:off x="5702230" y="3316394"/>
            <a:ext cx="5040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smtClean="0">
                <a:cs typeface="+mn-cs"/>
              </a:rPr>
              <a:t>a</a:t>
            </a:r>
            <a:endParaRPr lang="de-CH" sz="2800">
              <a:cs typeface="+mn-cs"/>
            </a:endParaRPr>
          </a:p>
        </p:txBody>
      </p:sp>
      <p:pic>
        <p:nvPicPr>
          <p:cNvPr id="23" name="Picture 13" descr="BD0743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016" y="-142033"/>
            <a:ext cx="1157168" cy="1104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7" descr="j0238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695" y="3697725"/>
            <a:ext cx="1169211" cy="52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descr="AliceBlue.eps"/>
          <p:cNvPicPr>
            <a:picLocks noChangeAspect="1"/>
          </p:cNvPicPr>
          <p:nvPr/>
        </p:nvPicPr>
        <p:blipFill>
          <a:blip r:embed="rId5" cstate="print"/>
          <a:stretch>
            <a:fillRect/>
          </a:stretch>
        </p:blipFill>
        <p:spPr>
          <a:xfrm flipH="1">
            <a:off x="348121" y="2239166"/>
            <a:ext cx="1059740" cy="1080120"/>
          </a:xfrm>
          <a:prstGeom prst="rect">
            <a:avLst/>
          </a:prstGeom>
        </p:spPr>
      </p:pic>
      <p:pic>
        <p:nvPicPr>
          <p:cNvPr id="26" name="Picture 6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82472" y="2339932"/>
            <a:ext cx="1285425" cy="914208"/>
          </a:xfrm>
          <a:prstGeom prst="rect">
            <a:avLst/>
          </a:prstGeom>
          <a:noFill/>
        </p:spPr>
      </p:pic>
      <p:sp>
        <p:nvSpPr>
          <p:cNvPr id="27" name="Rectangle 298"/>
          <p:cNvSpPr>
            <a:spLocks noChangeArrowheads="1"/>
          </p:cNvSpPr>
          <p:nvPr/>
        </p:nvSpPr>
        <p:spPr bwMode="auto">
          <a:xfrm>
            <a:off x="300440" y="3873352"/>
            <a:ext cx="11603089" cy="2505145"/>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Classically: impossible </a:t>
            </a:r>
          </a:p>
          <a:p>
            <a:pPr marL="342900" indent="-342900">
              <a:spcBef>
                <a:spcPct val="20000"/>
              </a:spcBef>
              <a:buClr>
                <a:schemeClr val="accent1"/>
              </a:buClr>
              <a:buSzPct val="65000"/>
              <a:buFont typeface="Wingdings" pitchFamily="2" charset="2"/>
              <a:buChar char="n"/>
            </a:pPr>
            <a:r>
              <a:rPr lang="en-US" sz="2400" smtClean="0">
                <a:solidFill>
                  <a:srgbClr val="0000FF"/>
                </a:solidFill>
                <a:cs typeface="Arial" charset="0"/>
              </a:rPr>
              <a:t>Quantum</a:t>
            </a:r>
            <a:r>
              <a:rPr lang="en-US" sz="2400" smtClean="0">
                <a:cs typeface="Arial" charset="0"/>
              </a:rPr>
              <a:t>: believed to be possible in the early 90s</a:t>
            </a:r>
          </a:p>
          <a:p>
            <a:pPr marL="342900" indent="-342900">
              <a:spcBef>
                <a:spcPct val="20000"/>
              </a:spcBef>
              <a:buClr>
                <a:schemeClr val="accent1"/>
              </a:buClr>
              <a:buSzPct val="65000"/>
              <a:buFont typeface="Wingdings" pitchFamily="2" charset="2"/>
              <a:buChar char="n"/>
            </a:pPr>
            <a:r>
              <a:rPr lang="en-US" sz="2400" smtClean="0">
                <a:cs typeface="Arial" charset="0"/>
              </a:rPr>
              <a:t>shown </a:t>
            </a:r>
            <a:r>
              <a:rPr lang="en-US" sz="2400" smtClean="0">
                <a:solidFill>
                  <a:srgbClr val="0000FF"/>
                </a:solidFill>
                <a:cs typeface="Arial" charset="0"/>
              </a:rPr>
              <a:t>impossible</a:t>
            </a:r>
            <a:r>
              <a:rPr lang="en-US" sz="2400" smtClean="0">
                <a:cs typeface="Arial" charset="0"/>
              </a:rPr>
              <a:t> by [</a:t>
            </a:r>
            <a:r>
              <a:rPr lang="en-US" sz="2400" err="1" smtClean="0">
                <a:cs typeface="Arial" charset="0"/>
              </a:rPr>
              <a:t>Mayers</a:t>
            </a:r>
            <a:r>
              <a:rPr lang="en-US" sz="2400" smtClean="0">
                <a:cs typeface="Arial" charset="0"/>
              </a:rPr>
              <a:t> 97, </a:t>
            </a:r>
            <a:r>
              <a:rPr lang="en-US" sz="2400" err="1" smtClean="0">
                <a:cs typeface="Arial" charset="0"/>
              </a:rPr>
              <a:t>LoChau</a:t>
            </a:r>
            <a:r>
              <a:rPr lang="en-US" sz="2400" smtClean="0">
                <a:cs typeface="Arial" charset="0"/>
              </a:rPr>
              <a:t> 97] by a beautiful argument (purification and </a:t>
            </a:r>
            <a:r>
              <a:rPr lang="en-US" sz="2400" err="1" smtClean="0">
                <a:cs typeface="Arial" charset="0"/>
              </a:rPr>
              <a:t>Uhlmann’s</a:t>
            </a:r>
            <a:r>
              <a:rPr lang="en-US" sz="2400" smtClean="0">
                <a:cs typeface="Arial" charset="0"/>
              </a:rPr>
              <a:t> theorem)</a:t>
            </a:r>
          </a:p>
          <a:p>
            <a:pPr marL="342900" indent="-342900">
              <a:spcBef>
                <a:spcPct val="20000"/>
              </a:spcBef>
              <a:buClr>
                <a:schemeClr val="accent1"/>
              </a:buClr>
              <a:buSzPct val="65000"/>
              <a:buFont typeface="Wingdings" pitchFamily="2" charset="2"/>
              <a:buChar char="n"/>
            </a:pPr>
            <a:r>
              <a:rPr lang="en-US" sz="2400" smtClean="0">
                <a:cs typeface="Arial" charset="0"/>
              </a:rPr>
              <a:t>[</a:t>
            </a:r>
            <a:r>
              <a:rPr lang="en-US" sz="2400" err="1" smtClean="0">
                <a:cs typeface="Arial" charset="0"/>
              </a:rPr>
              <a:t>Chailloux</a:t>
            </a:r>
            <a:r>
              <a:rPr lang="en-US" sz="2400" smtClean="0">
                <a:cs typeface="Arial" charset="0"/>
              </a:rPr>
              <a:t> </a:t>
            </a:r>
            <a:r>
              <a:rPr lang="en-US" sz="2400" err="1" smtClean="0">
                <a:cs typeface="Arial" charset="0"/>
              </a:rPr>
              <a:t>Kerenidis</a:t>
            </a:r>
            <a:r>
              <a:rPr lang="en-US" sz="2400" smtClean="0">
                <a:cs typeface="Arial" charset="0"/>
              </a:rPr>
              <a:t> 11] show that in any quantum BC protocol, one player </a:t>
            </a:r>
            <a:r>
              <a:rPr lang="en-US" sz="2400" smtClean="0">
                <a:solidFill>
                  <a:srgbClr val="0000FF"/>
                </a:solidFill>
                <a:cs typeface="Arial" charset="0"/>
              </a:rPr>
              <a:t>can cheat </a:t>
            </a:r>
            <a:r>
              <a:rPr lang="en-US" sz="2400" smtClean="0">
                <a:cs typeface="Arial" charset="0"/>
              </a:rPr>
              <a:t>with </a:t>
            </a:r>
            <a:r>
              <a:rPr lang="en-US" sz="2400" err="1" smtClean="0">
                <a:cs typeface="Arial" charset="0"/>
              </a:rPr>
              <a:t>prob</a:t>
            </a:r>
            <a:r>
              <a:rPr lang="en-US" sz="2400" smtClean="0">
                <a:cs typeface="Arial" charset="0"/>
              </a:rPr>
              <a:t> 0.739. They also give an </a:t>
            </a:r>
            <a:r>
              <a:rPr lang="en-US" sz="2400" smtClean="0">
                <a:solidFill>
                  <a:srgbClr val="0000FF"/>
                </a:solidFill>
                <a:cs typeface="Arial" charset="0"/>
              </a:rPr>
              <a:t>optimal protocol </a:t>
            </a:r>
            <a:r>
              <a:rPr lang="en-US" sz="2400" smtClean="0">
                <a:cs typeface="Arial" charset="0"/>
              </a:rPr>
              <a:t>achieving this bound. Crypto application?</a:t>
            </a:r>
          </a:p>
        </p:txBody>
      </p:sp>
      <p:sp>
        <p:nvSpPr>
          <p:cNvPr id="28" name="Rectangle 27"/>
          <p:cNvSpPr/>
          <p:nvPr/>
        </p:nvSpPr>
        <p:spPr>
          <a:xfrm>
            <a:off x="394267" y="6431540"/>
            <a:ext cx="10127959" cy="369332"/>
          </a:xfrm>
          <a:prstGeom prst="rect">
            <a:avLst/>
          </a:prstGeom>
        </p:spPr>
        <p:txBody>
          <a:bodyPr wrap="square">
            <a:spAutoFit/>
          </a:bodyPr>
          <a:lstStyle/>
          <a:p>
            <a:r>
              <a:rPr lang="en-US" smtClean="0">
                <a:solidFill>
                  <a:schemeClr val="bg1"/>
                </a:solidFill>
              </a:rPr>
              <a:t>[Brassard </a:t>
            </a:r>
            <a:r>
              <a:rPr lang="en-US" err="1" smtClean="0">
                <a:solidFill>
                  <a:schemeClr val="bg1"/>
                </a:solidFill>
              </a:rPr>
              <a:t>Crepeau</a:t>
            </a:r>
            <a:r>
              <a:rPr lang="en-US" smtClean="0">
                <a:solidFill>
                  <a:schemeClr val="bg1"/>
                </a:solidFill>
              </a:rPr>
              <a:t> </a:t>
            </a:r>
            <a:r>
              <a:rPr lang="en-US" err="1" smtClean="0">
                <a:solidFill>
                  <a:schemeClr val="bg1"/>
                </a:solidFill>
              </a:rPr>
              <a:t>Jozsa</a:t>
            </a:r>
            <a:r>
              <a:rPr lang="en-US" smtClean="0">
                <a:solidFill>
                  <a:schemeClr val="bg1"/>
                </a:solidFill>
              </a:rPr>
              <a:t> </a:t>
            </a:r>
            <a:r>
              <a:rPr lang="en-US" err="1" smtClean="0">
                <a:solidFill>
                  <a:schemeClr val="bg1"/>
                </a:solidFill>
              </a:rPr>
              <a:t>Langlois</a:t>
            </a:r>
            <a:r>
              <a:rPr lang="en-US" smtClean="0">
                <a:solidFill>
                  <a:schemeClr val="bg1"/>
                </a:solidFill>
              </a:rPr>
              <a:t>: A quantum BC scheme provably unbreakable by both parties, FOCS 93]</a:t>
            </a:r>
            <a:endParaRPr lang="en-US">
              <a:solidFill>
                <a:schemeClr val="bg1"/>
              </a:solidFill>
            </a:endParaRPr>
          </a:p>
        </p:txBody>
      </p:sp>
    </p:spTree>
    <p:extLst>
      <p:ext uri="{BB962C8B-B14F-4D97-AF65-F5344CB8AC3E}">
        <p14:creationId xmlns:p14="http://schemas.microsoft.com/office/powerpoint/2010/main" val="198831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9" grpId="0" animBg="1"/>
      <p:bldP spid="19" grpId="0"/>
      <p:bldP spid="22" grpId="0"/>
      <p:bldP spid="27" grpId="0" uiExpand="1" build="p"/>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rotWithShape="1">
          <a:blip r:embed="rId3"/>
          <a:srcRect b="61372"/>
          <a:stretch/>
        </p:blipFill>
        <p:spPr>
          <a:xfrm>
            <a:off x="123384" y="962802"/>
            <a:ext cx="2118891" cy="1404617"/>
          </a:xfrm>
          <a:prstGeom prst="rect">
            <a:avLst/>
          </a:prstGeom>
        </p:spPr>
      </p:pic>
      <p:sp>
        <p:nvSpPr>
          <p:cNvPr id="22" name="Rounded Rectangle 21"/>
          <p:cNvSpPr/>
          <p:nvPr/>
        </p:nvSpPr>
        <p:spPr>
          <a:xfrm>
            <a:off x="5101092" y="188358"/>
            <a:ext cx="484263" cy="444119"/>
          </a:xfrm>
          <a:prstGeom prst="round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Rectangle 2"/>
              <p:cNvSpPr>
                <a:spLocks noGrp="1" noChangeArrowheads="1"/>
              </p:cNvSpPr>
              <p:nvPr>
                <p:ph type="title" sz="quarter"/>
              </p:nvPr>
            </p:nvSpPr>
            <p:spPr>
              <a:xfrm>
                <a:off x="932682" y="50056"/>
                <a:ext cx="10397927" cy="720725"/>
              </a:xfrm>
              <a:solidFill>
                <a:schemeClr val="bg1"/>
              </a:solidFill>
            </p:spPr>
            <p:txBody>
              <a:bodyPr>
                <a:normAutofit/>
              </a:bodyPr>
              <a:lstStyle/>
              <a:p>
                <a:pPr algn="l"/>
                <a:r>
                  <a:rPr lang="fr-CH" smtClean="0"/>
                  <a:t>Bit </a:t>
                </a:r>
                <a:r>
                  <a:rPr lang="fr-CH" err="1" smtClean="0"/>
                  <a:t>Commitment</a:t>
                </a:r>
                <a:r>
                  <a:rPr lang="fr-CH" smtClean="0"/>
                  <a:t> </a:t>
                </a:r>
                <a14:m>
                  <m:oMath xmlns:m="http://schemas.openxmlformats.org/officeDocument/2006/math">
                    <m:r>
                      <a:rPr lang="en-US" b="0" i="1" smtClean="0">
                        <a:latin typeface="Cambria Math" charset="0"/>
                      </a:rPr>
                      <m:t>⇒</m:t>
                    </m:r>
                  </m:oMath>
                </a14:m>
                <a:r>
                  <a:rPr lang="fr-CH" smtClean="0"/>
                  <a:t> Strong Coin </a:t>
                </a:r>
                <a:r>
                  <a:rPr lang="fr-CH" err="1" smtClean="0"/>
                  <a:t>Flipping</a:t>
                </a:r>
                <a:endParaRPr lang="en-US"/>
              </a:p>
            </p:txBody>
          </p:sp>
        </mc:Choice>
        <mc:Fallback xmlns="">
          <p:sp>
            <p:nvSpPr>
              <p:cNvPr id="61" name="Rectangle 2"/>
              <p:cNvSpPr>
                <a:spLocks noGrp="1" noRot="1" noChangeAspect="1" noMove="1" noResize="1" noEditPoints="1" noAdjustHandles="1" noChangeArrowheads="1" noChangeShapeType="1" noTextEdit="1"/>
              </p:cNvSpPr>
              <p:nvPr>
                <p:ph type="title" sz="quarter"/>
              </p:nvPr>
            </p:nvSpPr>
            <p:spPr>
              <a:xfrm>
                <a:off x="932682" y="50056"/>
                <a:ext cx="10397927" cy="720725"/>
              </a:xfrm>
              <a:blipFill rotWithShape="0">
                <a:blip r:embed="rId4"/>
                <a:stretch>
                  <a:fillRect l="-2696" t="-32203" b="-46610"/>
                </a:stretch>
              </a:blipFill>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smtClean="0">
                <a:solidFill>
                  <a:schemeClr val="bg1"/>
                </a:solidFill>
              </a:rPr>
              <a:t>[Blum 83]</a:t>
            </a:r>
            <a:endParaRPr lang="en-US">
              <a:solidFill>
                <a:schemeClr val="bg1"/>
              </a:solidFill>
            </a:endParaRPr>
          </a:p>
        </p:txBody>
      </p:sp>
      <p:sp>
        <p:nvSpPr>
          <p:cNvPr id="29" name="Line 13"/>
          <p:cNvSpPr>
            <a:spLocks noChangeShapeType="1"/>
          </p:cNvSpPr>
          <p:nvPr/>
        </p:nvSpPr>
        <p:spPr bwMode="auto">
          <a:xfrm>
            <a:off x="5843576" y="2111975"/>
            <a:ext cx="2303463"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 name="Line 19"/>
          <p:cNvSpPr>
            <a:spLocks noChangeShapeType="1"/>
          </p:cNvSpPr>
          <p:nvPr/>
        </p:nvSpPr>
        <p:spPr bwMode="auto">
          <a:xfrm>
            <a:off x="5843576" y="4201125"/>
            <a:ext cx="2303463"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1" name="Picture 20" descr="BD07434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914" y="1896075"/>
            <a:ext cx="1511300" cy="144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1"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7">
            <a:lum bright="-15000" contrast="15000"/>
          </a:blip>
          <a:stretch>
            <a:fillRect/>
          </a:stretch>
        </p:blipFill>
        <p:spPr>
          <a:xfrm>
            <a:off x="10369016" y="4056340"/>
            <a:ext cx="1323754" cy="1342140"/>
          </a:xfrm>
          <a:prstGeom prst="rect">
            <a:avLst/>
          </a:prstGeom>
        </p:spPr>
      </p:pic>
      <p:sp>
        <p:nvSpPr>
          <p:cNvPr id="36" name="Text Box 47"/>
          <p:cNvSpPr txBox="1">
            <a:spLocks noChangeArrowheads="1"/>
          </p:cNvSpPr>
          <p:nvPr/>
        </p:nvSpPr>
        <p:spPr bwMode="auto">
          <a:xfrm>
            <a:off x="2772246" y="5568508"/>
            <a:ext cx="1224136"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a = b</a:t>
            </a:r>
            <a:endParaRPr lang="de-CH" sz="3200">
              <a:cs typeface="+mn-cs"/>
            </a:endParaRPr>
          </a:p>
        </p:txBody>
      </p:sp>
      <p:sp>
        <p:nvSpPr>
          <p:cNvPr id="38" name="Text Box 47"/>
          <p:cNvSpPr txBox="1">
            <a:spLocks noChangeArrowheads="1"/>
          </p:cNvSpPr>
          <p:nvPr/>
        </p:nvSpPr>
        <p:spPr bwMode="auto">
          <a:xfrm>
            <a:off x="10513032" y="5496500"/>
            <a:ext cx="1224136"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a ≠ b</a:t>
            </a:r>
            <a:endParaRPr lang="de-CH" sz="3200">
              <a:cs typeface="+mn-cs"/>
            </a:endParaRPr>
          </a:p>
        </p:txBody>
      </p:sp>
      <p:sp>
        <p:nvSpPr>
          <p:cNvPr id="39" name="Text Box 47"/>
          <p:cNvSpPr txBox="1">
            <a:spLocks noChangeArrowheads="1"/>
          </p:cNvSpPr>
          <p:nvPr/>
        </p:nvSpPr>
        <p:spPr bwMode="auto">
          <a:xfrm>
            <a:off x="3240224" y="1049037"/>
            <a:ext cx="136815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a=0 or </a:t>
            </a:r>
            <a:br>
              <a:rPr lang="en-US" sz="3200" smtClean="0">
                <a:cs typeface="+mn-cs"/>
              </a:rPr>
            </a:br>
            <a:r>
              <a:rPr lang="en-US" sz="3200" smtClean="0">
                <a:cs typeface="+mn-cs"/>
              </a:rPr>
              <a:t>a=1</a:t>
            </a:r>
            <a:endParaRPr lang="de-CH" sz="3200">
              <a:cs typeface="+mn-cs"/>
            </a:endParaRPr>
          </a:p>
        </p:txBody>
      </p:sp>
      <p:sp>
        <p:nvSpPr>
          <p:cNvPr id="40" name="Text Box 47"/>
          <p:cNvSpPr txBox="1">
            <a:spLocks noChangeArrowheads="1"/>
          </p:cNvSpPr>
          <p:nvPr/>
        </p:nvSpPr>
        <p:spPr bwMode="auto">
          <a:xfrm>
            <a:off x="9216888" y="2256140"/>
            <a:ext cx="136815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b=0 or </a:t>
            </a:r>
            <a:br>
              <a:rPr lang="en-US" sz="3200" smtClean="0">
                <a:cs typeface="+mn-cs"/>
              </a:rPr>
            </a:br>
            <a:r>
              <a:rPr lang="en-US" sz="3200" smtClean="0">
                <a:cs typeface="+mn-cs"/>
              </a:rPr>
              <a:t>b=1</a:t>
            </a:r>
            <a:endParaRPr lang="de-CH" sz="3200">
              <a:cs typeface="+mn-cs"/>
            </a:endParaRPr>
          </a:p>
        </p:txBody>
      </p:sp>
      <p:grpSp>
        <p:nvGrpSpPr>
          <p:cNvPr id="41" name="Group 40"/>
          <p:cNvGrpSpPr/>
          <p:nvPr/>
        </p:nvGrpSpPr>
        <p:grpSpPr>
          <a:xfrm>
            <a:off x="5843576" y="2472164"/>
            <a:ext cx="2232025" cy="647874"/>
            <a:chOff x="3873500" y="2492796"/>
            <a:chExt cx="2232025" cy="647874"/>
          </a:xfrm>
        </p:grpSpPr>
        <p:sp>
          <p:nvSpPr>
            <p:cNvPr id="42" name="Line 15"/>
            <p:cNvSpPr>
              <a:spLocks noChangeShapeType="1"/>
            </p:cNvSpPr>
            <p:nvPr/>
          </p:nvSpPr>
          <p:spPr bwMode="auto">
            <a:xfrm flipH="1" flipV="1">
              <a:off x="3873500" y="3140670"/>
              <a:ext cx="2232025" cy="0"/>
            </a:xfrm>
            <a:prstGeom prst="line">
              <a:avLst/>
            </a:prstGeom>
            <a:noFill/>
            <a:ln w="889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3" name="Text Box 47"/>
            <p:cNvSpPr txBox="1">
              <a:spLocks noChangeArrowheads="1"/>
            </p:cNvSpPr>
            <p:nvPr/>
          </p:nvSpPr>
          <p:spPr bwMode="auto">
            <a:xfrm>
              <a:off x="4736976" y="2492796"/>
              <a:ext cx="504056"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b</a:t>
              </a:r>
              <a:endParaRPr lang="de-CH" sz="3200">
                <a:cs typeface="+mn-cs"/>
              </a:endParaRPr>
            </a:p>
          </p:txBody>
        </p:sp>
      </p:grpSp>
      <p:sp>
        <p:nvSpPr>
          <p:cNvPr id="44" name="Text Box 47"/>
          <p:cNvSpPr txBox="1">
            <a:spLocks noChangeArrowheads="1"/>
          </p:cNvSpPr>
          <p:nvPr/>
        </p:nvSpPr>
        <p:spPr bwMode="auto">
          <a:xfrm>
            <a:off x="3240224" y="1536060"/>
            <a:ext cx="504056"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a</a:t>
            </a:r>
            <a:endParaRPr lang="de-CH" sz="3200">
              <a:cs typeface="+mn-cs"/>
            </a:endParaRPr>
          </a:p>
        </p:txBody>
      </p:sp>
      <p:sp>
        <p:nvSpPr>
          <p:cNvPr id="45" name="Text Box 47"/>
          <p:cNvSpPr txBox="1">
            <a:spLocks noChangeArrowheads="1"/>
          </p:cNvSpPr>
          <p:nvPr/>
        </p:nvSpPr>
        <p:spPr bwMode="auto">
          <a:xfrm>
            <a:off x="9144880" y="1167408"/>
            <a:ext cx="504056"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smtClean="0">
                <a:cs typeface="+mn-cs"/>
              </a:rPr>
              <a:t>a</a:t>
            </a:r>
            <a:endParaRPr lang="de-CH" sz="3200">
              <a:cs typeface="+mn-cs"/>
            </a:endParaRPr>
          </a:p>
        </p:txBody>
      </p:sp>
      <p:pic>
        <p:nvPicPr>
          <p:cNvPr id="46" name="Picture 45"/>
          <p:cNvPicPr>
            <a:picLocks noChangeAspect="1"/>
          </p:cNvPicPr>
          <p:nvPr/>
        </p:nvPicPr>
        <p:blipFill>
          <a:blip r:embed="rId8"/>
          <a:stretch>
            <a:fillRect/>
          </a:stretch>
        </p:blipFill>
        <p:spPr>
          <a:xfrm>
            <a:off x="2631013" y="4131131"/>
            <a:ext cx="1365369" cy="1365369"/>
          </a:xfrm>
          <a:prstGeom prst="rect">
            <a:avLst/>
          </a:prstGeom>
        </p:spPr>
      </p:pic>
    </p:spTree>
    <p:extLst>
      <p:ext uri="{BB962C8B-B14F-4D97-AF65-F5344CB8AC3E}">
        <p14:creationId xmlns:p14="http://schemas.microsoft.com/office/powerpoint/2010/main" val="1299496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1.66667E-6 3.33333E-6 C 0.0237 -0.03611 0.04752 -0.07199 0.07357 -0.05186 C 0.09948 -0.03172 0.1276 0.04467 0.1556 0.12106 " pathEditMode="relative" rAng="0" ptsTypes="AAA">
                                      <p:cBhvr>
                                        <p:cTn id="10" dur="2000" fill="hold"/>
                                        <p:tgtEl>
                                          <p:spTgt spid="44"/>
                                        </p:tgtEl>
                                        <p:attrNameLst>
                                          <p:attrName>ppt_x</p:attrName>
                                          <p:attrName>ppt_y</p:attrName>
                                        </p:attrNameLst>
                                      </p:cBhvr>
                                      <p:rCtr x="7773" y="3148"/>
                                    </p:animMotion>
                                  </p:childTnLst>
                                </p:cTn>
                              </p:par>
                              <p:par>
                                <p:cTn id="11" presetID="64" presetClass="path" presetSubtype="0" accel="50000" decel="50000" fill="hold" nodeType="withEffect">
                                  <p:stCondLst>
                                    <p:cond delay="0"/>
                                  </p:stCondLst>
                                  <p:childTnLst>
                                    <p:animMotion origin="layout" path="M 3.33333E-6 -2.96296E-6 L 0.00364 -0.16041 " pathEditMode="relative" rAng="0" ptsTypes="AA">
                                      <p:cBhvr>
                                        <p:cTn id="12" dur="2000" fill="hold"/>
                                        <p:tgtEl>
                                          <p:spTgt spid="33"/>
                                        </p:tgtEl>
                                        <p:attrNameLst>
                                          <p:attrName>ppt_x</p:attrName>
                                          <p:attrName>ppt_y</p:attrName>
                                        </p:attrNameLst>
                                      </p:cBhvr>
                                      <p:rCtr x="182" y="-8032"/>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1000"/>
                                        <p:tgtEl>
                                          <p:spTgt spid="33"/>
                                        </p:tgtEl>
                                      </p:cBhvr>
                                    </p:animEffect>
                                    <p:set>
                                      <p:cBhvr>
                                        <p:cTn id="16" dur="1" fill="hold">
                                          <p:stCondLst>
                                            <p:cond delay="999"/>
                                          </p:stCondLst>
                                        </p:cTn>
                                        <p:tgtEl>
                                          <p:spTgt spid="33"/>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7 2.22222E-6 C 0.01966 -0.04653 0.03971 -0.09236 0.09922 -0.11852 C 0.15872 -0.14491 0.31367 -0.15185 0.35703 -0.15787 " pathEditMode="relative" rAng="0" ptsTypes="AAA">
                                      <p:cBhvr>
                                        <p:cTn id="23" dur="2000" fill="hold"/>
                                        <p:tgtEl>
                                          <p:spTgt spid="31"/>
                                        </p:tgtEl>
                                        <p:attrNameLst>
                                          <p:attrName>ppt_x</p:attrName>
                                          <p:attrName>ppt_y</p:attrName>
                                        </p:attrNameLst>
                                      </p:cBhvr>
                                      <p:rCtr x="17852" y="-7894"/>
                                    </p:animMotion>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3.33333E-6 -2.96296E-6 L 0.43958 -2.96296E-6 " pathEditMode="relative" rAng="0" ptsTypes="AA">
                                      <p:cBhvr>
                                        <p:cTn id="39" dur="2000" fill="hold"/>
                                        <p:tgtEl>
                                          <p:spTgt spid="32"/>
                                        </p:tgtEl>
                                        <p:attrNameLst>
                                          <p:attrName>ppt_x</p:attrName>
                                          <p:attrName>ppt_y</p:attrName>
                                        </p:attrNameLst>
                                      </p:cBhvr>
                                      <p:rCtr x="21979" y="0"/>
                                    </p:animMotion>
                                  </p:childTnLst>
                                </p:cTn>
                              </p:par>
                              <p:par>
                                <p:cTn id="40" presetID="22" presetClass="entr" presetSubtype="8"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par>
                                <p:cTn id="46" presetID="42" presetClass="path" presetSubtype="0" accel="50000" decel="50000" fill="hold" grpId="1" nodeType="withEffect">
                                  <p:stCondLst>
                                    <p:cond delay="0"/>
                                  </p:stCondLst>
                                  <p:childTnLst>
                                    <p:animMotion origin="layout" path="M -3.125E-6 -1.48148E-6 L 0.00365 0.43125 " pathEditMode="relative" rAng="0" ptsTypes="AA">
                                      <p:cBhvr>
                                        <p:cTn id="47" dur="2000" fill="hold"/>
                                        <p:tgtEl>
                                          <p:spTgt spid="45"/>
                                        </p:tgtEl>
                                        <p:attrNameLst>
                                          <p:attrName>ppt_x</p:attrName>
                                          <p:attrName>ppt_y</p:attrName>
                                        </p:attrNameLst>
                                      </p:cBhvr>
                                      <p:rCtr x="182" y="2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44" grpId="0"/>
      <p:bldP spid="44" grpId="1"/>
      <p:bldP spid="44" grpId="2"/>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859255"/>
            <a:ext cx="10708640" cy="5385743"/>
          </a:xfrm>
          <a:prstGeom prst="rect">
            <a:avLst/>
          </a:prstGeom>
        </p:spPr>
      </p:pic>
      <p:sp>
        <p:nvSpPr>
          <p:cNvPr id="5" name="Rectangle 4"/>
          <p:cNvSpPr/>
          <p:nvPr/>
        </p:nvSpPr>
        <p:spPr>
          <a:xfrm>
            <a:off x="600719" y="6390694"/>
            <a:ext cx="8479510" cy="369332"/>
          </a:xfrm>
          <a:prstGeom prst="rect">
            <a:avLst/>
          </a:prstGeom>
        </p:spPr>
        <p:txBody>
          <a:bodyPr wrap="square">
            <a:spAutoFit/>
          </a:bodyPr>
          <a:lstStyle/>
          <a:p>
            <a:r>
              <a:rPr lang="en-US" smtClean="0">
                <a:solidFill>
                  <a:schemeClr val="bg1"/>
                </a:solidFill>
              </a:rPr>
              <a:t>[thanks to Serge Fehr, Stacey Jeffery, </a:t>
            </a:r>
            <a:r>
              <a:rPr lang="en-US">
                <a:solidFill>
                  <a:schemeClr val="bg1"/>
                </a:solidFill>
              </a:rPr>
              <a:t>Chris </a:t>
            </a:r>
            <a:r>
              <a:rPr lang="en-US" err="1">
                <a:solidFill>
                  <a:schemeClr val="bg1"/>
                </a:solidFill>
              </a:rPr>
              <a:t>Majenz</a:t>
            </a:r>
            <a:r>
              <a:rPr lang="en-US">
                <a:solidFill>
                  <a:schemeClr val="bg1"/>
                </a:solidFill>
              </a:rPr>
              <a:t>, Florian </a:t>
            </a:r>
            <a:r>
              <a:rPr lang="en-US" err="1" smtClean="0">
                <a:solidFill>
                  <a:schemeClr val="bg1"/>
                </a:solidFill>
              </a:rPr>
              <a:t>Speelman</a:t>
            </a:r>
            <a:r>
              <a:rPr lang="en-US" smtClean="0">
                <a:solidFill>
                  <a:schemeClr val="bg1"/>
                </a:solidFill>
              </a:rPr>
              <a:t>, Ronald de Wolf]</a:t>
            </a:r>
            <a:endParaRPr lang="en-US">
              <a:solidFill>
                <a:schemeClr val="bg1"/>
              </a:solidFill>
            </a:endParaRPr>
          </a:p>
        </p:txBody>
      </p:sp>
    </p:spTree>
    <p:extLst>
      <p:ext uri="{BB962C8B-B14F-4D97-AF65-F5344CB8AC3E}">
        <p14:creationId xmlns:p14="http://schemas.microsoft.com/office/powerpoint/2010/main" val="1824746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853869"/>
            <a:ext cx="4519930" cy="185692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1-out-of-2 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Rabin OT: </a:t>
            </a:r>
            <a:br>
              <a:rPr lang="en-US" sz="2400" smtClean="0">
                <a:cs typeface="Arial" charset="0"/>
              </a:rPr>
            </a:br>
            <a:r>
              <a:rPr lang="en-US" sz="2400" smtClean="0">
                <a:cs typeface="Arial" charset="0"/>
              </a:rPr>
              <a:t>(secure erasure) </a:t>
            </a:r>
            <a:endParaRPr lang="en-US" sz="2400">
              <a:cs typeface="Arial" charset="0"/>
            </a:endParaRP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err="1" smtClean="0"/>
              <a:t>Oblivious</a:t>
            </a:r>
            <a:r>
              <a:rPr lang="fr-CH" smtClean="0"/>
              <a:t> Transfer (OT)</a:t>
            </a:r>
            <a:endParaRPr lang="en-US"/>
          </a:p>
        </p:txBody>
      </p:sp>
      <p:sp>
        <p:nvSpPr>
          <p:cNvPr id="37" name="Rectangle 298"/>
          <p:cNvSpPr>
            <a:spLocks noChangeArrowheads="1"/>
          </p:cNvSpPr>
          <p:nvPr/>
        </p:nvSpPr>
        <p:spPr bwMode="auto">
          <a:xfrm>
            <a:off x="7275996" y="1159606"/>
            <a:ext cx="4712165" cy="152846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Dishonest Alice </a:t>
            </a:r>
            <a:r>
              <a:rPr lang="en-US" sz="2400" smtClean="0">
                <a:solidFill>
                  <a:srgbClr val="0000FF"/>
                </a:solidFill>
                <a:cs typeface="Arial" charset="0"/>
              </a:rPr>
              <a:t>does not learn choice bit</a:t>
            </a:r>
          </a:p>
          <a:p>
            <a:pPr marL="342900" indent="-342900">
              <a:spcBef>
                <a:spcPct val="20000"/>
              </a:spcBef>
              <a:buClr>
                <a:schemeClr val="accent1"/>
              </a:buClr>
              <a:buSzPct val="65000"/>
              <a:buFont typeface="Wingdings" pitchFamily="2" charset="2"/>
              <a:buChar char="n"/>
            </a:pPr>
            <a:r>
              <a:rPr lang="en-US" sz="2400" smtClean="0">
                <a:cs typeface="Arial" charset="0"/>
              </a:rPr>
              <a:t>Dishonest Bob can </a:t>
            </a:r>
            <a:r>
              <a:rPr lang="en-US" sz="2400" smtClean="0">
                <a:solidFill>
                  <a:srgbClr val="0000FF"/>
                </a:solidFill>
                <a:cs typeface="Arial" charset="0"/>
              </a:rPr>
              <a:t>only learn one of the two messages</a:t>
            </a:r>
          </a:p>
        </p:txBody>
      </p:sp>
      <mc:AlternateContent xmlns:mc="http://schemas.openxmlformats.org/markup-compatibility/2006" xmlns:a14="http://schemas.microsoft.com/office/drawing/2010/main">
        <mc:Choice Requires="a14">
          <p:sp>
            <p:nvSpPr>
              <p:cNvPr id="27" name="Rectangle 298"/>
              <p:cNvSpPr>
                <a:spLocks noChangeArrowheads="1"/>
              </p:cNvSpPr>
              <p:nvPr/>
            </p:nvSpPr>
            <p:spPr bwMode="auto">
              <a:xfrm>
                <a:off x="661670" y="2923137"/>
                <a:ext cx="11030169" cy="137596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These OT variants are information-theoretically equivalent (homework! 😉 )</a:t>
                </a:r>
              </a:p>
              <a:p>
                <a:pPr marL="342900" indent="-342900">
                  <a:spcBef>
                    <a:spcPct val="20000"/>
                  </a:spcBef>
                  <a:buClr>
                    <a:schemeClr val="accent1"/>
                  </a:buClr>
                  <a:buSzPct val="65000"/>
                  <a:buFont typeface="Wingdings" pitchFamily="2" charset="2"/>
                  <a:buChar char="n"/>
                </a:pPr>
                <a:r>
                  <a:rPr lang="en-US" sz="2400" smtClean="0">
                    <a:cs typeface="Arial" charset="0"/>
                  </a:rPr>
                  <a:t>OT is symmetric [</a:t>
                </a:r>
                <a:r>
                  <a:rPr lang="en-US" sz="2400">
                    <a:cs typeface="Arial" charset="0"/>
                  </a:rPr>
                  <a:t>Wolf </a:t>
                </a:r>
                <a:r>
                  <a:rPr lang="en-US" sz="2400" err="1" smtClean="0">
                    <a:cs typeface="Arial" charset="0"/>
                  </a:rPr>
                  <a:t>Wullschleger</a:t>
                </a:r>
                <a:r>
                  <a:rPr lang="en-US" sz="2400" smtClean="0">
                    <a:cs typeface="Arial" charset="0"/>
                  </a:rPr>
                  <a:t> at </a:t>
                </a:r>
                <a:r>
                  <a:rPr lang="en-US" sz="2400" err="1" smtClean="0">
                    <a:cs typeface="Arial" charset="0"/>
                  </a:rPr>
                  <a:t>EuroCrypt</a:t>
                </a:r>
                <a:r>
                  <a:rPr lang="en-US" sz="2400" smtClean="0">
                    <a:cs typeface="Arial" charset="0"/>
                  </a:rPr>
                  <a:t> 2006, only 10 pages long]</a:t>
                </a:r>
              </a:p>
              <a:p>
                <a:pPr marL="342900" indent="-342900">
                  <a:spcBef>
                    <a:spcPct val="20000"/>
                  </a:spcBef>
                  <a:buClr>
                    <a:schemeClr val="accent1"/>
                  </a:buClr>
                  <a:buSzPct val="65000"/>
                  <a:buFont typeface="Wingdings" pitchFamily="2" charset="2"/>
                  <a:buChar char="n"/>
                </a:pPr>
                <a:r>
                  <a:rPr lang="en-US" sz="2400" smtClean="0">
                    <a:cs typeface="Arial" charset="0"/>
                  </a:rPr>
                  <a:t>1-2 OT </a:t>
                </a:r>
                <a14:m>
                  <m:oMath xmlns:m="http://schemas.openxmlformats.org/officeDocument/2006/math">
                    <m:r>
                      <a:rPr lang="en-US" sz="2400" b="0" i="1" smtClean="0">
                        <a:latin typeface="Cambria Math" charset="0"/>
                        <a:cs typeface="Arial" charset="0"/>
                      </a:rPr>
                      <m:t>⇒</m:t>
                    </m:r>
                  </m:oMath>
                </a14:m>
                <a:r>
                  <a:rPr lang="en-US" sz="2400" smtClean="0">
                    <a:cs typeface="Arial" charset="0"/>
                  </a:rPr>
                  <a:t> BC:</a:t>
                </a:r>
              </a:p>
            </p:txBody>
          </p:sp>
        </mc:Choice>
        <mc:Fallback xmlns="">
          <p:sp>
            <p:nvSpPr>
              <p:cNvPr id="27" name="Rectangle 298"/>
              <p:cNvSpPr>
                <a:spLocks noRot="1" noChangeAspect="1" noMove="1" noResize="1" noEditPoints="1" noAdjustHandles="1" noChangeArrowheads="1" noChangeShapeType="1" noTextEdit="1"/>
              </p:cNvSpPr>
              <p:nvPr/>
            </p:nvSpPr>
            <p:spPr bwMode="auto">
              <a:xfrm>
                <a:off x="661670" y="2923137"/>
                <a:ext cx="11030169" cy="1375962"/>
              </a:xfrm>
              <a:prstGeom prst="rect">
                <a:avLst/>
              </a:prstGeom>
              <a:blipFill rotWithShape="0">
                <a:blip r:embed="rId3"/>
                <a:stretch>
                  <a:fillRect l="-221" t="-4000" b="-7556"/>
                </a:stretch>
              </a:blipFill>
              <a:ln w="9525">
                <a:noFill/>
                <a:miter lim="800000"/>
                <a:headEnd/>
                <a:tailEnd/>
              </a:ln>
              <a:effectLst/>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smtClean="0">
                <a:solidFill>
                  <a:schemeClr val="bg1"/>
                </a:solidFill>
              </a:rPr>
              <a:t>[</a:t>
            </a:r>
            <a:r>
              <a:rPr lang="en-US" err="1" smtClean="0">
                <a:solidFill>
                  <a:schemeClr val="bg1"/>
                </a:solidFill>
              </a:rPr>
              <a:t>Wiesner</a:t>
            </a:r>
            <a:r>
              <a:rPr lang="en-US" smtClean="0">
                <a:solidFill>
                  <a:schemeClr val="bg1"/>
                </a:solidFill>
              </a:rPr>
              <a:t> 68, Even </a:t>
            </a:r>
            <a:r>
              <a:rPr lang="en-US" err="1" smtClean="0">
                <a:solidFill>
                  <a:schemeClr val="bg1"/>
                </a:solidFill>
              </a:rPr>
              <a:t>Goldreich</a:t>
            </a:r>
            <a:r>
              <a:rPr lang="en-US" smtClean="0">
                <a:solidFill>
                  <a:schemeClr val="bg1"/>
                </a:solidFill>
              </a:rPr>
              <a:t> Lempel 85, Rabin 81]</a:t>
            </a:r>
            <a:endParaRPr lang="en-US">
              <a:solidFill>
                <a:schemeClr val="bg1"/>
              </a:solidFill>
            </a:endParaRPr>
          </a:p>
        </p:txBody>
      </p:sp>
      <p:grpSp>
        <p:nvGrpSpPr>
          <p:cNvPr id="4" name="Group 3"/>
          <p:cNvGrpSpPr/>
          <p:nvPr/>
        </p:nvGrpSpPr>
        <p:grpSpPr>
          <a:xfrm>
            <a:off x="5059936" y="802482"/>
            <a:ext cx="2072128" cy="656093"/>
            <a:chOff x="5181600" y="780699"/>
            <a:chExt cx="2072128" cy="656093"/>
          </a:xfrm>
        </p:grpSpPr>
        <p:sp>
          <p:nvSpPr>
            <p:cNvPr id="29" name="Rounded Rectangle 28"/>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30"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2"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3"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4" name="TextBox 33"/>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4" name="TextBox 33"/>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5" name="TextBox 34"/>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6" name="TextBox 35"/>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8" name="TextBox 3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8"/>
          <a:stretch>
            <a:fillRect/>
          </a:stretch>
        </p:blipFill>
        <p:spPr>
          <a:xfrm>
            <a:off x="7378402" y="320002"/>
            <a:ext cx="4570532" cy="730118"/>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3335715" y="1886306"/>
            <a:ext cx="2571310" cy="556693"/>
            <a:chOff x="3436299" y="1780200"/>
            <a:chExt cx="2571310" cy="556693"/>
          </a:xfrm>
        </p:grpSpPr>
        <p:sp>
          <p:nvSpPr>
            <p:cNvPr id="20" name="Rounded Rectangle 19"/>
            <p:cNvSpPr/>
            <p:nvPr/>
          </p:nvSpPr>
          <p:spPr>
            <a:xfrm>
              <a:off x="4121089" y="1780200"/>
              <a:ext cx="854115"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ROT</a:t>
              </a:r>
              <a:endParaRPr lang="de-DE" sz="2400"/>
            </a:p>
          </p:txBody>
        </p:sp>
        <p:sp>
          <p:nvSpPr>
            <p:cNvPr id="21" name="Line 6"/>
            <p:cNvSpPr>
              <a:spLocks noChangeShapeType="1"/>
            </p:cNvSpPr>
            <p:nvPr/>
          </p:nvSpPr>
          <p:spPr bwMode="auto">
            <a:xfrm>
              <a:off x="3733660" y="2077609"/>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4" name="Line 6"/>
            <p:cNvSpPr>
              <a:spLocks noChangeShapeType="1"/>
            </p:cNvSpPr>
            <p:nvPr/>
          </p:nvSpPr>
          <p:spPr bwMode="auto">
            <a:xfrm>
              <a:off x="5062744" y="2077609"/>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0" name="TextBox 39"/>
                <p:cNvSpPr txBox="1"/>
                <p:nvPr/>
              </p:nvSpPr>
              <p:spPr>
                <a:xfrm>
                  <a:off x="5362945" y="1873881"/>
                  <a:ext cx="644664" cy="369332"/>
                </a:xfrm>
                <a:prstGeom prst="rect">
                  <a:avLst/>
                </a:prstGeom>
                <a:noFill/>
              </p:spPr>
              <p:txBody>
                <a:bodyPr wrap="none" rtlCol="0">
                  <a:spAutoFit/>
                </a:bodyPr>
                <a:lstStyle/>
                <a:p>
                  <a14:m>
                    <m:oMath xmlns:m="http://schemas.openxmlformats.org/officeDocument/2006/math">
                      <m:r>
                        <a:rPr lang="en-US" b="0" i="1" smtClean="0">
                          <a:latin typeface="Cambria Math" charset="0"/>
                        </a:rPr>
                        <m:t>𝑠</m:t>
                      </m:r>
                    </m:oMath>
                  </a14:m>
                  <a:r>
                    <a:rPr lang="en-US" b="0" smtClean="0"/>
                    <a:t> / </a:t>
                  </a:r>
                  <a14:m>
                    <m:oMath xmlns:m="http://schemas.openxmlformats.org/officeDocument/2006/math">
                      <m:r>
                        <a:rPr lang="en-US" b="0" i="1" smtClean="0">
                          <a:latin typeface="Cambria Math" charset="0"/>
                        </a:rPr>
                        <m:t>⊥</m:t>
                      </m:r>
                    </m:oMath>
                  </a14:m>
                  <a:endParaRPr lang="en-US" b="0" smtClean="0"/>
                </a:p>
              </p:txBody>
            </p:sp>
          </mc:Choice>
          <mc:Fallback xmlns="">
            <p:sp>
              <p:nvSpPr>
                <p:cNvPr id="40" name="TextBox 39"/>
                <p:cNvSpPr txBox="1">
                  <a:spLocks noRot="1" noChangeAspect="1" noMove="1" noResize="1" noEditPoints="1" noAdjustHandles="1" noChangeArrowheads="1" noChangeShapeType="1" noTextEdit="1"/>
                </p:cNvSpPr>
                <p:nvPr/>
              </p:nvSpPr>
              <p:spPr>
                <a:xfrm>
                  <a:off x="5362945" y="1873881"/>
                  <a:ext cx="644664" cy="369332"/>
                </a:xfrm>
                <a:prstGeom prst="rect">
                  <a:avLst/>
                </a:prstGeom>
                <a:blipFill rotWithShape="0">
                  <a:blip r:embed="rId9"/>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436299" y="1892943"/>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𝑠</m:t>
                        </m:r>
                      </m:oMath>
                    </m:oMathPara>
                  </a14:m>
                  <a:endParaRPr lang="en-US"/>
                </a:p>
              </p:txBody>
            </p:sp>
          </mc:Choice>
          <mc:Fallback xmlns="">
            <p:sp>
              <p:nvSpPr>
                <p:cNvPr id="41" name="TextBox 40"/>
                <p:cNvSpPr txBox="1">
                  <a:spLocks noRot="1" noChangeAspect="1" noMove="1" noResize="1" noEditPoints="1" noAdjustHandles="1" noChangeArrowheads="1" noChangeShapeType="1" noTextEdit="1"/>
                </p:cNvSpPr>
                <p:nvPr/>
              </p:nvSpPr>
              <p:spPr>
                <a:xfrm>
                  <a:off x="3436299" y="1892943"/>
                  <a:ext cx="349711" cy="369332"/>
                </a:xfrm>
                <a:prstGeom prst="rect">
                  <a:avLst/>
                </a:prstGeom>
                <a:blipFill rotWithShape="0">
                  <a:blip r:embed="rId10"/>
                  <a:stretch>
                    <a:fillRect/>
                  </a:stretch>
                </a:blipFill>
              </p:spPr>
              <p:txBody>
                <a:bodyPr/>
                <a:lstStyle/>
                <a:p>
                  <a:r>
                    <a:rPr lang="en-US">
                      <a:noFill/>
                    </a:rPr>
                    <a:t> </a:t>
                  </a:r>
                </a:p>
              </p:txBody>
            </p:sp>
          </mc:Fallback>
        </mc:AlternateContent>
      </p:grpSp>
      <p:grpSp>
        <p:nvGrpSpPr>
          <p:cNvPr id="6" name="Group 5"/>
          <p:cNvGrpSpPr/>
          <p:nvPr/>
        </p:nvGrpSpPr>
        <p:grpSpPr>
          <a:xfrm>
            <a:off x="404180" y="4092682"/>
            <a:ext cx="6140602" cy="2046314"/>
            <a:chOff x="404180" y="4092682"/>
            <a:chExt cx="6140602" cy="2046314"/>
          </a:xfrm>
        </p:grpSpPr>
        <p:grpSp>
          <p:nvGrpSpPr>
            <p:cNvPr id="43" name="Group 42"/>
            <p:cNvGrpSpPr/>
            <p:nvPr/>
          </p:nvGrpSpPr>
          <p:grpSpPr>
            <a:xfrm>
              <a:off x="2273369" y="4092682"/>
              <a:ext cx="3432307" cy="679882"/>
              <a:chOff x="4708331" y="780699"/>
              <a:chExt cx="3432307" cy="679882"/>
            </a:xfrm>
          </p:grpSpPr>
          <p:sp>
            <p:nvSpPr>
              <p:cNvPr id="44" name="Rounded Rectangle 43"/>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45"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6"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7"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48"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9" name="TextBox 48"/>
                  <p:cNvSpPr txBox="1"/>
                  <p:nvPr/>
                </p:nvSpPr>
                <p:spPr>
                  <a:xfrm>
                    <a:off x="6819058" y="810459"/>
                    <a:ext cx="13215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1</m:t>
                              </m:r>
                            </m:sub>
                          </m:sSub>
                          <m:sSub>
                            <m:sSubPr>
                              <m:ctrlPr>
                                <a:rPr lang="en-US" b="0" i="1" smtClean="0">
                                  <a:latin typeface="Cambria Math" charset="0"/>
                                </a:rPr>
                              </m:ctrlPr>
                            </m:sSubPr>
                            <m:e>
                              <m:r>
                                <a:rPr lang="en-US" b="0" i="1" smtClean="0">
                                  <a:latin typeface="Cambria Math" charset="0"/>
                                </a:rPr>
                                <m:t>∈</m:t>
                              </m:r>
                            </m:e>
                            <m:sub>
                              <m:r>
                                <a:rPr lang="en-US" b="0" i="1" smtClean="0">
                                  <a:latin typeface="Cambria Math" charset="0"/>
                                </a:rPr>
                                <m:t>𝑅</m:t>
                              </m:r>
                            </m:sub>
                          </m:sSub>
                          <m:r>
                            <a:rPr lang="en-US" b="0" i="1" smtClean="0">
                              <a:latin typeface="Cambria Math" charset="0"/>
                            </a:rPr>
                            <m:t>{0,1}</m:t>
                          </m:r>
                        </m:oMath>
                      </m:oMathPara>
                    </a14:m>
                    <a:endParaRPr lang="en-US"/>
                  </a:p>
                </p:txBody>
              </p:sp>
            </mc:Choice>
            <mc:Fallback xmlns="">
              <p:sp>
                <p:nvSpPr>
                  <p:cNvPr id="49" name="TextBox 48"/>
                  <p:cNvSpPr txBox="1">
                    <a:spLocks noRot="1" noChangeAspect="1" noMove="1" noResize="1" noEditPoints="1" noAdjustHandles="1" noChangeArrowheads="1" noChangeShapeType="1" noTextEdit="1"/>
                  </p:cNvSpPr>
                  <p:nvPr/>
                </p:nvSpPr>
                <p:spPr>
                  <a:xfrm>
                    <a:off x="6819058" y="810459"/>
                    <a:ext cx="1321580" cy="369332"/>
                  </a:xfrm>
                  <a:prstGeom prst="rect">
                    <a:avLst/>
                  </a:prstGeom>
                  <a:blipFill rotWithShape="0">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1</m:t>
                                  </m:r>
                                </m:sub>
                              </m:sSub>
                            </m:sub>
                          </m:sSub>
                        </m:oMath>
                      </m:oMathPara>
                    </a14:m>
                    <a:endParaRPr lang="en-US"/>
                  </a:p>
                </p:txBody>
              </p:sp>
            </mc:Choice>
            <mc:Fallback xmlns="">
              <p:sp>
                <p:nvSpPr>
                  <p:cNvPr id="50" name="TextBox 49"/>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224117" y="780699"/>
                    <a:ext cx="423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1" name="TextBox 50"/>
                  <p:cNvSpPr txBox="1">
                    <a:spLocks noRot="1" noChangeAspect="1" noMove="1" noResize="1" noEditPoints="1" noAdjustHandles="1" noChangeArrowheads="1" noChangeShapeType="1" noTextEdit="1"/>
                  </p:cNvSpPr>
                  <p:nvPr/>
                </p:nvSpPr>
                <p:spPr>
                  <a:xfrm>
                    <a:off x="5224117" y="780699"/>
                    <a:ext cx="423193" cy="36933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2" name="TextBox 51"/>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4"/>
                    <a:stretch>
                      <a:fillRect b="-6667"/>
                    </a:stretch>
                  </a:blipFill>
                </p:spPr>
                <p:txBody>
                  <a:bodyPr/>
                  <a:lstStyle/>
                  <a:p>
                    <a:r>
                      <a:rPr lang="en-US">
                        <a:noFill/>
                      </a:rPr>
                      <a:t> </a:t>
                    </a:r>
                  </a:p>
                </p:txBody>
              </p:sp>
            </mc:Fallback>
          </mc:AlternateContent>
        </p:grpSp>
        <p:grpSp>
          <p:nvGrpSpPr>
            <p:cNvPr id="65" name="Group 64"/>
            <p:cNvGrpSpPr/>
            <p:nvPr/>
          </p:nvGrpSpPr>
          <p:grpSpPr>
            <a:xfrm>
              <a:off x="2273369" y="4772564"/>
              <a:ext cx="3486873" cy="679882"/>
              <a:chOff x="4708331" y="780699"/>
              <a:chExt cx="3486873" cy="679882"/>
            </a:xfrm>
          </p:grpSpPr>
          <p:sp>
            <p:nvSpPr>
              <p:cNvPr id="66" name="Rounded Rectangle 6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6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1" name="TextBox 70"/>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2</m:t>
                              </m:r>
                            </m:sub>
                          </m:sSub>
                          <m:sSub>
                            <m:sSubPr>
                              <m:ctrlPr>
                                <a:rPr lang="en-US" i="1">
                                  <a:latin typeface="Cambria Math"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71" name="TextBox 70"/>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2</m:t>
                                  </m:r>
                                </m:sub>
                              </m:sSub>
                            </m:sub>
                          </m:sSub>
                        </m:oMath>
                      </m:oMathPara>
                    </a14:m>
                    <a:endParaRPr lang="en-US"/>
                  </a:p>
                </p:txBody>
              </p:sp>
            </mc:Choice>
            <mc:Fallback xmlns="">
              <p:sp>
                <p:nvSpPr>
                  <p:cNvPr id="72" name="TextBox 71"/>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6"/>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3" name="TextBox 72"/>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4" name="TextBox 73"/>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8"/>
                    <a:stretch>
                      <a:fillRect b="-4918"/>
                    </a:stretch>
                  </a:blipFill>
                </p:spPr>
                <p:txBody>
                  <a:bodyPr/>
                  <a:lstStyle/>
                  <a:p>
                    <a:r>
                      <a:rPr lang="en-US">
                        <a:noFill/>
                      </a:rPr>
                      <a:t> </a:t>
                    </a:r>
                  </a:p>
                </p:txBody>
              </p:sp>
            </mc:Fallback>
          </mc:AlternateContent>
        </p:grpSp>
        <p:grpSp>
          <p:nvGrpSpPr>
            <p:cNvPr id="75" name="Group 74"/>
            <p:cNvGrpSpPr/>
            <p:nvPr/>
          </p:nvGrpSpPr>
          <p:grpSpPr>
            <a:xfrm>
              <a:off x="2273369" y="5459114"/>
              <a:ext cx="3486873" cy="679882"/>
              <a:chOff x="4708331" y="780699"/>
              <a:chExt cx="3486873" cy="679882"/>
            </a:xfrm>
          </p:grpSpPr>
          <p:sp>
            <p:nvSpPr>
              <p:cNvPr id="76" name="Rounded Rectangle 7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7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82" name="TextBox 81"/>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3</m:t>
                              </m:r>
                            </m:sub>
                          </m:sSub>
                          <m:sSub>
                            <m:sSubPr>
                              <m:ctrlPr>
                                <a:rPr lang="en-US" i="1">
                                  <a:latin typeface="Cambria Math"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82" name="TextBox 81"/>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3</m:t>
                                  </m:r>
                                </m:sub>
                              </m:sSub>
                            </m:sub>
                          </m:sSub>
                        </m:oMath>
                      </m:oMathPara>
                    </a14:m>
                    <a:endParaRPr lang="en-US"/>
                  </a:p>
                </p:txBody>
              </p:sp>
            </mc:Choice>
            <mc:Fallback xmlns="">
              <p:sp>
                <p:nvSpPr>
                  <p:cNvPr id="83" name="TextBox 82"/>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20"/>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4" name="TextBox 83"/>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5" name="TextBox 84"/>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22"/>
                    <a:stretch>
                      <a:fillRect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 Box 47"/>
                <p:cNvSpPr txBox="1">
                  <a:spLocks noChangeArrowheads="1"/>
                </p:cNvSpPr>
                <p:nvPr/>
              </p:nvSpPr>
              <p:spPr bwMode="auto">
                <a:xfrm>
                  <a:off x="992715" y="5148362"/>
                  <a:ext cx="950966" cy="58477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 xmlns:m="http://schemas.openxmlformats.org/officeDocument/2006/math">
                      <m:r>
                        <a:rPr lang="en-US" sz="1600" i="1" smtClean="0">
                          <a:latin typeface="Cambria Math" charset="0"/>
                          <a:cs typeface="+mn-cs"/>
                        </a:rPr>
                        <m:t>𝑎</m:t>
                      </m:r>
                      <m:r>
                        <a:rPr lang="en-US" sz="1600" i="1" smtClean="0">
                          <a:latin typeface="Cambria Math" charset="0"/>
                          <a:cs typeface="+mn-cs"/>
                        </a:rPr>
                        <m:t>=0</m:t>
                      </m:r>
                    </m:oMath>
                  </a14:m>
                  <a:r>
                    <a:rPr lang="en-US" sz="1600" smtClean="0">
                      <a:cs typeface="+mn-cs"/>
                    </a:rPr>
                    <a:t> or </a:t>
                  </a:r>
                  <a:br>
                    <a:rPr lang="en-US" sz="1600" smtClean="0">
                      <a:cs typeface="+mn-cs"/>
                    </a:rPr>
                  </a:br>
                  <a14:m>
                    <m:oMathPara xmlns:m="http://schemas.openxmlformats.org/officeDocument/2006/math">
                      <m:oMathParaPr>
                        <m:jc m:val="centerGroup"/>
                      </m:oMathParaPr>
                      <m:oMath xmlns:m="http://schemas.openxmlformats.org/officeDocument/2006/math">
                        <m:r>
                          <a:rPr lang="en-US" sz="1600" i="1" smtClean="0">
                            <a:latin typeface="Cambria Math" charset="0"/>
                            <a:cs typeface="+mn-cs"/>
                          </a:rPr>
                          <m:t>𝑎</m:t>
                        </m:r>
                        <m:r>
                          <a:rPr lang="en-US" sz="1600" i="1" smtClean="0">
                            <a:latin typeface="Cambria Math" charset="0"/>
                            <a:cs typeface="+mn-cs"/>
                          </a:rPr>
                          <m:t>=1</m:t>
                        </m:r>
                      </m:oMath>
                    </m:oMathPara>
                  </a14:m>
                  <a:endParaRPr lang="de-CH" sz="1600">
                    <a:cs typeface="+mn-cs"/>
                  </a:endParaRPr>
                </a:p>
              </p:txBody>
            </p:sp>
          </mc:Choice>
          <mc:Fallback xmlns="">
            <p:sp>
              <p:nvSpPr>
                <p:cNvPr id="86" name="Text Box 47"/>
                <p:cNvSpPr txBox="1">
                  <a:spLocks noRot="1" noChangeAspect="1" noMove="1" noResize="1" noEditPoints="1" noAdjustHandles="1" noChangeArrowheads="1" noChangeShapeType="1" noTextEdit="1"/>
                </p:cNvSpPr>
                <p:nvPr/>
              </p:nvSpPr>
              <p:spPr bwMode="auto">
                <a:xfrm>
                  <a:off x="992715" y="5148362"/>
                  <a:ext cx="950966" cy="584775"/>
                </a:xfrm>
                <a:prstGeom prst="rect">
                  <a:avLst/>
                </a:prstGeom>
                <a:blipFill rotWithShape="0">
                  <a:blip r:embed="rId23"/>
                  <a:stretch>
                    <a:fillRect t="-3158" r="-32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91" name="Line 20"/>
            <p:cNvSpPr>
              <a:spLocks noChangeShapeType="1"/>
            </p:cNvSpPr>
            <p:nvPr/>
          </p:nvSpPr>
          <p:spPr bwMode="auto">
            <a:xfrm>
              <a:off x="618173" y="5080046"/>
              <a:ext cx="1420940" cy="0"/>
            </a:xfrm>
            <a:prstGeom prst="line">
              <a:avLst/>
            </a:prstGeom>
            <a:noFill/>
            <a:ln w="666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2" name="Text Box 21"/>
            <p:cNvSpPr txBox="1">
              <a:spLocks noChangeArrowheads="1"/>
            </p:cNvSpPr>
            <p:nvPr/>
          </p:nvSpPr>
          <p:spPr bwMode="auto">
            <a:xfrm>
              <a:off x="732632" y="4511445"/>
              <a:ext cx="162083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pic>
          <p:nvPicPr>
            <p:cNvPr id="93" name="Picture 92" descr="AliceBlue.eps"/>
            <p:cNvPicPr>
              <a:picLocks noChangeAspect="1"/>
            </p:cNvPicPr>
            <p:nvPr/>
          </p:nvPicPr>
          <p:blipFill>
            <a:blip r:embed="rId24" cstate="print"/>
            <a:stretch>
              <a:fillRect/>
            </a:stretch>
          </p:blipFill>
          <p:spPr>
            <a:xfrm flipH="1">
              <a:off x="404180" y="5258254"/>
              <a:ext cx="734412" cy="748536"/>
            </a:xfrm>
            <a:prstGeom prst="rect">
              <a:avLst/>
            </a:prstGeom>
          </p:spPr>
        </p:pic>
        <p:pic>
          <p:nvPicPr>
            <p:cNvPr id="94"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5554784" y="5059615"/>
              <a:ext cx="989998" cy="704098"/>
            </a:xfrm>
            <a:prstGeom prst="rect">
              <a:avLst/>
            </a:prstGeom>
            <a:noFill/>
          </p:spPr>
        </p:pic>
      </p:grpSp>
      <p:grpSp>
        <p:nvGrpSpPr>
          <p:cNvPr id="7" name="Group 6"/>
          <p:cNvGrpSpPr/>
          <p:nvPr/>
        </p:nvGrpSpPr>
        <p:grpSpPr>
          <a:xfrm>
            <a:off x="7718583" y="4017487"/>
            <a:ext cx="3612026" cy="1810959"/>
            <a:chOff x="7718583" y="4017487"/>
            <a:chExt cx="3612026" cy="1810959"/>
          </a:xfrm>
        </p:grpSpPr>
        <p:pic>
          <p:nvPicPr>
            <p:cNvPr id="87" name="Picture 86" descr="AliceBlue.eps"/>
            <p:cNvPicPr>
              <a:picLocks noChangeAspect="1"/>
            </p:cNvPicPr>
            <p:nvPr/>
          </p:nvPicPr>
          <p:blipFill>
            <a:blip r:embed="rId24" cstate="print"/>
            <a:stretch>
              <a:fillRect/>
            </a:stretch>
          </p:blipFill>
          <p:spPr>
            <a:xfrm flipH="1">
              <a:off x="7718583" y="4772564"/>
              <a:ext cx="734412" cy="748536"/>
            </a:xfrm>
            <a:prstGeom prst="rect">
              <a:avLst/>
            </a:prstGeom>
          </p:spPr>
        </p:pic>
        <p:sp>
          <p:nvSpPr>
            <p:cNvPr id="89" name="Text Box 31"/>
            <p:cNvSpPr txBox="1">
              <a:spLocks noChangeArrowheads="1"/>
            </p:cNvSpPr>
            <p:nvPr/>
          </p:nvSpPr>
          <p:spPr bwMode="auto">
            <a:xfrm>
              <a:off x="8830590" y="4017487"/>
              <a:ext cx="144194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smtClean="0">
                  <a:cs typeface="+mn-cs"/>
                </a:rPr>
                <a:t>open</a:t>
              </a:r>
              <a:endParaRPr lang="en-US" sz="2800">
                <a:cs typeface="+mn-cs"/>
              </a:endParaRPr>
            </a:p>
          </p:txBody>
        </p:sp>
        <p:pic>
          <p:nvPicPr>
            <p:cNvPr id="90" name="Picture 17" descr="j023817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04725" y="4689882"/>
              <a:ext cx="1169211" cy="52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Line 20"/>
            <p:cNvSpPr>
              <a:spLocks noChangeShapeType="1"/>
            </p:cNvSpPr>
            <p:nvPr/>
          </p:nvSpPr>
          <p:spPr bwMode="auto">
            <a:xfrm>
              <a:off x="8578861" y="4578438"/>
              <a:ext cx="1420940" cy="0"/>
            </a:xfrm>
            <a:prstGeom prst="line">
              <a:avLst/>
            </a:prstGeom>
            <a:noFill/>
            <a:ln w="666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mc:AlternateContent xmlns:mc="http://schemas.openxmlformats.org/markup-compatibility/2006" xmlns:a14="http://schemas.microsoft.com/office/drawing/2010/main">
          <mc:Choice Requires="a14">
            <p:sp>
              <p:nvSpPr>
                <p:cNvPr id="96" name="Text Box 31"/>
                <p:cNvSpPr txBox="1">
                  <a:spLocks noChangeArrowheads="1"/>
                </p:cNvSpPr>
                <p:nvPr/>
              </p:nvSpPr>
              <p:spPr bwMode="auto">
                <a:xfrm>
                  <a:off x="8526176" y="5305226"/>
                  <a:ext cx="1776679" cy="5232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Para xmlns:m="http://schemas.openxmlformats.org/officeDocument/2006/math">
                      <m:oMathParaPr>
                        <m:jc m:val="centerGroup"/>
                      </m:oMathParaPr>
                      <m:oMath xmlns:m="http://schemas.openxmlformats.org/officeDocument/2006/math">
                        <m:sSub>
                          <m:sSubPr>
                            <m:ctrlPr>
                              <a:rPr lang="en-US" sz="2800" b="0" i="1" smtClean="0">
                                <a:latin typeface="Cambria Math" charset="0"/>
                                <a:cs typeface="+mn-cs"/>
                              </a:rPr>
                            </m:ctrlPr>
                          </m:sSubPr>
                          <m:e>
                            <m:r>
                              <a:rPr lang="en-US" sz="2800" b="0" i="1" smtClean="0">
                                <a:latin typeface="Cambria Math" charset="0"/>
                                <a:cs typeface="+mn-cs"/>
                              </a:rPr>
                              <m:t>𝑎</m:t>
                            </m:r>
                            <m:r>
                              <a:rPr lang="en-US" sz="2800" b="0" i="1" smtClean="0">
                                <a:latin typeface="Cambria Math" charset="0"/>
                                <a:cs typeface="+mn-cs"/>
                              </a:rPr>
                              <m:t>, </m:t>
                            </m:r>
                            <m:r>
                              <a:rPr lang="en-US" sz="2800" b="0" i="1" smtClean="0">
                                <a:latin typeface="Cambria Math" charset="0"/>
                                <a:cs typeface="+mn-cs"/>
                              </a:rPr>
                              <m:t>𝑟</m:t>
                            </m:r>
                          </m:e>
                          <m:sub>
                            <m:r>
                              <a:rPr lang="en-US" sz="2800" b="0" i="1" smtClean="0">
                                <a:latin typeface="Cambria Math" charset="0"/>
                                <a:cs typeface="+mn-cs"/>
                              </a:rPr>
                              <m:t>1</m:t>
                            </m:r>
                          </m:sub>
                        </m:sSub>
                        <m:r>
                          <a:rPr lang="en-US" sz="2800" b="0" i="1" smtClean="0">
                            <a:latin typeface="Cambria Math" charset="0"/>
                            <a:cs typeface="+mn-cs"/>
                          </a:rPr>
                          <m:t>,</m:t>
                        </m:r>
                        <m:sSub>
                          <m:sSubPr>
                            <m:ctrlPr>
                              <a:rPr lang="en-US" sz="2800" b="0" i="1" smtClean="0">
                                <a:latin typeface="Cambria Math" charset="0"/>
                                <a:cs typeface="+mn-cs"/>
                              </a:rPr>
                            </m:ctrlPr>
                          </m:sSubPr>
                          <m:e>
                            <m:r>
                              <a:rPr lang="en-US" sz="2800" b="0" i="1" smtClean="0">
                                <a:latin typeface="Cambria Math" charset="0"/>
                                <a:cs typeface="+mn-cs"/>
                              </a:rPr>
                              <m:t>𝑟</m:t>
                            </m:r>
                          </m:e>
                          <m:sub>
                            <m:r>
                              <a:rPr lang="en-US" sz="2800" b="0" i="1" smtClean="0">
                                <a:latin typeface="Cambria Math" charset="0"/>
                                <a:cs typeface="+mn-cs"/>
                              </a:rPr>
                              <m:t>2</m:t>
                            </m:r>
                          </m:sub>
                        </m:sSub>
                        <m:r>
                          <a:rPr lang="en-US" sz="2800" b="0" i="1" smtClean="0">
                            <a:latin typeface="Cambria Math" charset="0"/>
                            <a:cs typeface="+mn-cs"/>
                          </a:rPr>
                          <m:t>,…</m:t>
                        </m:r>
                      </m:oMath>
                    </m:oMathPara>
                  </a14:m>
                  <a:endParaRPr lang="en-US" sz="2800" b="0" smtClean="0">
                    <a:cs typeface="+mn-cs"/>
                  </a:endParaRPr>
                </a:p>
              </p:txBody>
            </p:sp>
          </mc:Choice>
          <mc:Fallback xmlns="">
            <p:sp>
              <p:nvSpPr>
                <p:cNvPr id="96" name="Text Box 31"/>
                <p:cNvSpPr txBox="1">
                  <a:spLocks noRot="1" noChangeAspect="1" noMove="1" noResize="1" noEditPoints="1" noAdjustHandles="1" noChangeArrowheads="1" noChangeShapeType="1" noTextEdit="1"/>
                </p:cNvSpPr>
                <p:nvPr/>
              </p:nvSpPr>
              <p:spPr bwMode="auto">
                <a:xfrm>
                  <a:off x="8526176" y="5305226"/>
                  <a:ext cx="1776679" cy="523220"/>
                </a:xfrm>
                <a:prstGeom prst="rect">
                  <a:avLst/>
                </a:prstGeom>
                <a:blipFill rotWithShape="0">
                  <a:blip r:embed="rId27"/>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pic>
          <p:nvPicPr>
            <p:cNvPr id="97"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10340611" y="4636609"/>
              <a:ext cx="989998" cy="704098"/>
            </a:xfrm>
            <a:prstGeom prst="rect">
              <a:avLst/>
            </a:prstGeom>
            <a:noFill/>
          </p:spPr>
        </p:pic>
      </p:grpSp>
    </p:spTree>
    <p:extLst>
      <p:ext uri="{BB962C8B-B14F-4D97-AF65-F5344CB8AC3E}">
        <p14:creationId xmlns:p14="http://schemas.microsoft.com/office/powerpoint/2010/main" val="82079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p:bldP spid="2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smtClean="0"/>
              <a:t>Quantum Protocol for </a:t>
            </a:r>
            <a:r>
              <a:rPr lang="fr-CH" err="1" smtClean="0"/>
              <a:t>Oblivious</a:t>
            </a:r>
            <a:r>
              <a:rPr lang="fr-CH" smtClean="0"/>
              <a:t> Transfer</a:t>
            </a:r>
            <a:endParaRPr lang="en-US"/>
          </a:p>
        </p:txBody>
      </p:sp>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1326445"/>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charset="0"/>
                          </a:rPr>
                        </m:ctrlPr>
                      </m:dPr>
                      <m:e>
                        <m:r>
                          <a:rPr lang="en-US" sz="2400" b="0" i="1" smtClean="0">
                            <a:latin typeface="Cambria Math" charset="0"/>
                          </a:rPr>
                          <m:t>3,4,5</m:t>
                        </m:r>
                      </m:e>
                    </m:d>
                  </m:oMath>
                </a14:m>
                <a:r>
                  <a:rPr lang="en-US" sz="2400" b="0" smtClean="0"/>
                  <a:t>, </a:t>
                </a:r>
                <a14:m>
                  <m:oMath xmlns:m="http://schemas.openxmlformats.org/officeDocument/2006/math">
                    <m:sSub>
                      <m:sSubPr>
                        <m:ctrlPr>
                          <a:rPr lang="en-US" sz="2400" i="1">
                            <a:latin typeface="Cambria Math"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charset="0"/>
                          </a:rPr>
                        </m:ctrlPr>
                      </m:dPr>
                      <m:e>
                        <m:r>
                          <a:rPr lang="en-US" sz="2400" i="1">
                            <a:latin typeface="Cambria Math" charset="0"/>
                          </a:rPr>
                          <m:t>1,2</m:t>
                        </m:r>
                      </m:e>
                    </m:d>
                  </m:oMath>
                </a14:m>
                <a:endParaRPr lang="en-US" sz="2400" b="0" smtClean="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5"/>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6"/>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7"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8"/>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9"/>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0"/>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smtClean="0">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1"/>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charset="0"/>
                            </a:rPr>
                          </m:ctrlPr>
                        </m:dPr>
                        <m:e>
                          <m:r>
                            <a:rPr lang="en-US" sz="2400" i="1">
                              <a:latin typeface="Cambria Math" charset="0"/>
                            </a:rPr>
                            <m:t>110</m:t>
                          </m:r>
                        </m:e>
                      </m:d>
                    </m:oMath>
                  </m:oMathPara>
                </a14:m>
                <a:endParaRPr lang="en-US" sz="2400" b="0" smtClean="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2"/>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smtClean="0">
                <a:solidFill>
                  <a:schemeClr val="bg1"/>
                </a:solidFill>
              </a:rPr>
              <a:t>[</a:t>
            </a:r>
            <a:r>
              <a:rPr lang="en-US" err="1" smtClean="0">
                <a:solidFill>
                  <a:schemeClr val="bg1"/>
                </a:solidFill>
              </a:rPr>
              <a:t>Wiesner</a:t>
            </a:r>
            <a:r>
              <a:rPr lang="en-US" smtClean="0">
                <a:solidFill>
                  <a:schemeClr val="bg1"/>
                </a:solidFill>
              </a:rPr>
              <a:t> 61, Bennett Brassard </a:t>
            </a:r>
            <a:r>
              <a:rPr lang="en-US" err="1" smtClean="0">
                <a:solidFill>
                  <a:schemeClr val="bg1"/>
                </a:solidFill>
              </a:rPr>
              <a:t>Crepeau</a:t>
            </a:r>
            <a:r>
              <a:rPr lang="en-US" smtClean="0">
                <a:solidFill>
                  <a:schemeClr val="bg1"/>
                </a:solidFill>
              </a:rPr>
              <a:t> </a:t>
            </a:r>
            <a:r>
              <a:rPr lang="en-US" err="1" smtClean="0">
                <a:solidFill>
                  <a:schemeClr val="bg1"/>
                </a:solidFill>
              </a:rPr>
              <a:t>Skubiszewska</a:t>
            </a:r>
            <a:r>
              <a:rPr lang="en-US" smtClean="0">
                <a:solidFill>
                  <a:schemeClr val="bg1"/>
                </a:solidFill>
              </a:rPr>
              <a:t> 91]</a:t>
            </a:r>
            <a:endParaRPr lang="en-US">
              <a:solidFill>
                <a:schemeClr val="bg1"/>
              </a:solidFill>
            </a:endParaRP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3"/>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67653" y="5651406"/>
            <a:ext cx="2040174" cy="461665"/>
          </a:xfrm>
          <a:prstGeom prst="rect">
            <a:avLst/>
          </a:prstGeom>
          <a:noFill/>
        </p:spPr>
        <p:txBody>
          <a:bodyPr wrap="none" rtlCol="0">
            <a:spAutoFit/>
          </a:bodyPr>
          <a:lstStyle/>
          <a:p>
            <a:r>
              <a:rPr lang="en-US" sz="2400" smtClean="0"/>
              <a:t>Correctness ✓</a:t>
            </a:r>
            <a:endParaRPr lang="en-US" sz="2400"/>
          </a:p>
        </p:txBody>
      </p:sp>
      <p:grpSp>
        <p:nvGrpSpPr>
          <p:cNvPr id="315" name="Group 314"/>
          <p:cNvGrpSpPr/>
          <p:nvPr/>
        </p:nvGrpSpPr>
        <p:grpSpPr>
          <a:xfrm>
            <a:off x="10028205" y="0"/>
            <a:ext cx="2072128" cy="656093"/>
            <a:chOff x="5181600" y="780699"/>
            <a:chExt cx="2072128" cy="656093"/>
          </a:xfrm>
        </p:grpSpPr>
        <p:sp>
          <p:nvSpPr>
            <p:cNvPr id="316" name="Rounded Rectangle 31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31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2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21" name="TextBox 320"/>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21" name="TextBox 320"/>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2" name="TextBox 321"/>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22" name="TextBox 321"/>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TextBox 322"/>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23" name="TextBox 322"/>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TextBox 323"/>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24" name="TextBox 323"/>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30259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46381 -0.00856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7 L 0.46836 0.14491 " pathEditMode="relative" rAng="0" ptsTypes="AA">
                                      <p:cBhvr>
                                        <p:cTn id="37" dur="2000" fill="hold"/>
                                        <p:tgtEl>
                                          <p:spTgt spid="260"/>
                                        </p:tgtEl>
                                        <p:attrNameLst>
                                          <p:attrName>ppt_x</p:attrName>
                                          <p:attrName>ppt_y</p:attrName>
                                        </p:attrNameLst>
                                      </p:cBhvr>
                                      <p:rCtr x="23411" y="7245"/>
                                    </p:animMotion>
                                  </p:childTnLst>
                                </p:cTn>
                              </p:par>
                              <p:par>
                                <p:cTn id="38" presetID="22" presetClass="entr" presetSubtype="8" fill="hold" grpId="0"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wipe(left)">
                                      <p:cBhvr>
                                        <p:cTn id="40" dur="1000"/>
                                        <p:tgtEl>
                                          <p:spTgt spid="1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84"/>
                                        </p:tgtEl>
                                        <p:attrNameLst>
                                          <p:attrName>style.visibility</p:attrName>
                                        </p:attrNameLst>
                                      </p:cBhvr>
                                      <p:to>
                                        <p:strVal val="visible"/>
                                      </p:to>
                                    </p:set>
                                    <p:animEffect transition="in" filter="wipe(right)">
                                      <p:cBhvr>
                                        <p:cTn id="49" dur="500"/>
                                        <p:tgtEl>
                                          <p:spTgt spid="28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2"/>
                                        </p:tgtEl>
                                        <p:attrNameLst>
                                          <p:attrName>style.visibility</p:attrName>
                                        </p:attrNameLst>
                                      </p:cBhvr>
                                      <p:to>
                                        <p:strVal val="visible"/>
                                      </p:to>
                                    </p:set>
                                    <p:animEffect transition="in" filter="wipe(right)">
                                      <p:cBhvr>
                                        <p:cTn id="52" dur="500"/>
                                        <p:tgtEl>
                                          <p:spTgt spid="292"/>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3"/>
                                        </p:tgtEl>
                                        <p:attrNameLst>
                                          <p:attrName>style.visibility</p:attrName>
                                        </p:attrNameLst>
                                      </p:cBhvr>
                                      <p:to>
                                        <p:strVal val="visible"/>
                                      </p:to>
                                    </p:set>
                                    <p:animEffect transition="in" filter="wipe(up)">
                                      <p:cBhvr>
                                        <p:cTn id="62" dur="500"/>
                                        <p:tgtEl>
                                          <p:spTgt spid="293"/>
                                        </p:tgtEl>
                                      </p:cBhvr>
                                    </p:animEffect>
                                  </p:childTnLst>
                                </p:cTn>
                              </p:par>
                              <p:par>
                                <p:cTn id="63" presetID="22" presetClass="entr" presetSubtype="1" fill="hold" nodeType="withEffect">
                                  <p:stCondLst>
                                    <p:cond delay="0"/>
                                  </p:stCondLst>
                                  <p:childTnLst>
                                    <p:set>
                                      <p:cBhvr>
                                        <p:cTn id="64" dur="1" fill="hold">
                                          <p:stCondLst>
                                            <p:cond delay="0"/>
                                          </p:stCondLst>
                                        </p:cTn>
                                        <p:tgtEl>
                                          <p:spTgt spid="309"/>
                                        </p:tgtEl>
                                        <p:attrNameLst>
                                          <p:attrName>style.visibility</p:attrName>
                                        </p:attrNameLst>
                                      </p:cBhvr>
                                      <p:to>
                                        <p:strVal val="visible"/>
                                      </p:to>
                                    </p:set>
                                    <p:animEffect transition="in" filter="wipe(up)">
                                      <p:cBhvr>
                                        <p:cTn id="65" dur="500"/>
                                        <p:tgtEl>
                                          <p:spTgt spid="30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1"/>
                                        </p:tgtEl>
                                        <p:attrNameLst>
                                          <p:attrName>style.visibility</p:attrName>
                                        </p:attrNameLst>
                                      </p:cBhvr>
                                      <p:to>
                                        <p:strVal val="visible"/>
                                      </p:to>
                                    </p:set>
                                    <p:animEffect transition="in" filter="wipe(left)">
                                      <p:cBhvr>
                                        <p:cTn id="70" dur="1000"/>
                                        <p:tgtEl>
                                          <p:spTgt spid="30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02"/>
                                        </p:tgtEl>
                                        <p:attrNameLst>
                                          <p:attrName>style.visibility</p:attrName>
                                        </p:attrNameLst>
                                      </p:cBhvr>
                                      <p:to>
                                        <p:strVal val="visible"/>
                                      </p:to>
                                    </p:set>
                                    <p:animEffect transition="in" filter="wipe(left)">
                                      <p:cBhvr>
                                        <p:cTn id="73" dur="500"/>
                                        <p:tgtEl>
                                          <p:spTgt spid="30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05"/>
                                        </p:tgtEl>
                                        <p:attrNameLst>
                                          <p:attrName>style.visibility</p:attrName>
                                        </p:attrNameLst>
                                      </p:cBhvr>
                                      <p:to>
                                        <p:strVal val="visible"/>
                                      </p:to>
                                    </p:set>
                                    <p:animEffect transition="in" filter="wipe(left)">
                                      <p:cBhvr>
                                        <p:cTn id="76" dur="1000"/>
                                        <p:tgtEl>
                                          <p:spTgt spid="30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3"/>
                                        </p:tgtEl>
                                        <p:attrNameLst>
                                          <p:attrName>style.visibility</p:attrName>
                                        </p:attrNameLst>
                                      </p:cBhvr>
                                      <p:to>
                                        <p:strVal val="visible"/>
                                      </p:to>
                                    </p:set>
                                    <p:animEffect transition="in" filter="wipe(left)">
                                      <p:cBhvr>
                                        <p:cTn id="79" dur="500"/>
                                        <p:tgtEl>
                                          <p:spTgt spid="30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97"/>
                                        </p:tgtEl>
                                        <p:attrNameLst>
                                          <p:attrName>style.visibility</p:attrName>
                                        </p:attrNameLst>
                                      </p:cBhvr>
                                      <p:to>
                                        <p:strVal val="visible"/>
                                      </p:to>
                                    </p:set>
                                    <p:animEffect transition="in" filter="wipe(up)">
                                      <p:cBhvr>
                                        <p:cTn id="84" dur="500"/>
                                        <p:tgtEl>
                                          <p:spTgt spid="29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smtClean="0"/>
              <a:t>Quantum Protocol for </a:t>
            </a:r>
            <a:r>
              <a:rPr lang="fr-CH" err="1" smtClean="0"/>
              <a:t>Oblivious</a:t>
            </a:r>
            <a:r>
              <a:rPr lang="fr-CH" smtClean="0"/>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081105" y="332630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14"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64643" y="1556792"/>
            <a:ext cx="1546381" cy="0"/>
          </a:xfrm>
          <a:prstGeom prst="line">
            <a:avLst/>
          </a:prstGeom>
          <a:noFill/>
          <a:ln w="38100">
            <a:solidFill>
              <a:srgbClr val="FF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 name="Group 4"/>
          <p:cNvGrpSpPr/>
          <p:nvPr/>
        </p:nvGrpSpPr>
        <p:grpSpPr>
          <a:xfrm>
            <a:off x="6603540" y="1860773"/>
            <a:ext cx="3284172" cy="1080121"/>
            <a:chOff x="6603540" y="1860773"/>
            <a:chExt cx="3284172" cy="1080121"/>
          </a:xfrm>
        </p:grpSpPr>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81105"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charset="0"/>
                          </a:rPr>
                        </m:ctrlPr>
                      </m:dPr>
                      <m:e>
                        <m:r>
                          <a:rPr lang="en-US" sz="2400" b="0" i="1" smtClean="0">
                            <a:latin typeface="Cambria Math" charset="0"/>
                          </a:rPr>
                          <m:t>3,4,5</m:t>
                        </m:r>
                      </m:e>
                    </m:d>
                  </m:oMath>
                </a14:m>
                <a:r>
                  <a:rPr lang="en-US" sz="2400" b="0" smtClean="0"/>
                  <a:t>, </a:t>
                </a:r>
                <a14:m>
                  <m:oMath xmlns:m="http://schemas.openxmlformats.org/officeDocument/2006/math">
                    <m:sSub>
                      <m:sSubPr>
                        <m:ctrlPr>
                          <a:rPr lang="en-US" sz="2400" i="1">
                            <a:latin typeface="Cambria Math"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charset="0"/>
                          </a:rPr>
                        </m:ctrlPr>
                      </m:dPr>
                      <m:e>
                        <m:r>
                          <a:rPr lang="en-US" sz="2400" i="1">
                            <a:latin typeface="Cambria Math" charset="0"/>
                          </a:rPr>
                          <m:t>1,2</m:t>
                        </m:r>
                      </m:e>
                    </m:d>
                  </m:oMath>
                </a14:m>
                <a:endParaRPr lang="en-US" sz="2400" b="0" smtClean="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081105" y="4723848"/>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smtClean="0">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charset="0"/>
                            </a:rPr>
                          </m:ctrlPr>
                        </m:dPr>
                        <m:e>
                          <m:r>
                            <a:rPr lang="en-US" sz="2400" i="1">
                              <a:latin typeface="Cambria Math" charset="0"/>
                            </a:rPr>
                            <m:t>110</m:t>
                          </m:r>
                        </m:e>
                      </m:d>
                    </m:oMath>
                  </m:oMathPara>
                </a14:m>
                <a:endParaRPr lang="en-US" sz="2400" b="0" smtClean="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81105" y="5750517"/>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smtClean="0">
                <a:solidFill>
                  <a:schemeClr val="bg1"/>
                </a:solidFill>
              </a:rPr>
              <a:t>[</a:t>
            </a:r>
            <a:r>
              <a:rPr lang="en-US" err="1" smtClean="0">
                <a:solidFill>
                  <a:schemeClr val="bg1"/>
                </a:solidFill>
              </a:rPr>
              <a:t>Wiesner</a:t>
            </a:r>
            <a:r>
              <a:rPr lang="en-US" smtClean="0">
                <a:solidFill>
                  <a:schemeClr val="bg1"/>
                </a:solidFill>
              </a:rPr>
              <a:t> 61, Bennett Brassard </a:t>
            </a:r>
            <a:r>
              <a:rPr lang="en-US" err="1" smtClean="0">
                <a:solidFill>
                  <a:schemeClr val="bg1"/>
                </a:solidFill>
              </a:rPr>
              <a:t>Crepeau</a:t>
            </a:r>
            <a:r>
              <a:rPr lang="en-US" smtClean="0">
                <a:solidFill>
                  <a:schemeClr val="bg1"/>
                </a:solidFill>
              </a:rPr>
              <a:t> </a:t>
            </a:r>
            <a:r>
              <a:rPr lang="en-US" err="1" smtClean="0">
                <a:solidFill>
                  <a:schemeClr val="bg1"/>
                </a:solidFill>
              </a:rPr>
              <a:t>Skubiszewska</a:t>
            </a:r>
            <a:r>
              <a:rPr lang="en-US" smtClean="0">
                <a:solidFill>
                  <a:schemeClr val="bg1"/>
                </a:solidFill>
              </a:rPr>
              <a:t> 91]</a:t>
            </a:r>
            <a:endParaRPr lang="en-US">
              <a:solidFill>
                <a:schemeClr val="bg1"/>
              </a:solidFill>
            </a:endParaRP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9" y="5582491"/>
            <a:ext cx="3702639" cy="401273"/>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Security for honest Bob </a:t>
            </a:r>
            <a:endParaRPr lang="en-US" sz="2800" smtClean="0"/>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37" name="Rectangle 298"/>
          <p:cNvSpPr>
            <a:spLocks noChangeArrowheads="1"/>
          </p:cNvSpPr>
          <p:nvPr/>
        </p:nvSpPr>
        <p:spPr bwMode="auto">
          <a:xfrm>
            <a:off x="3632302" y="5527844"/>
            <a:ext cx="527908" cy="577260"/>
          </a:xfrm>
          <a:prstGeom prst="rect">
            <a:avLst/>
          </a:prstGeom>
          <a:noFill/>
          <a:ln w="9525">
            <a:noFill/>
            <a:miter lim="800000"/>
            <a:headEnd/>
            <a:tailEnd/>
          </a:ln>
          <a:effectLst/>
        </p:spPr>
        <p:txBody>
          <a:bodyPr/>
          <a:lstStyle/>
          <a:p>
            <a:pPr>
              <a:spcBef>
                <a:spcPct val="20000"/>
              </a:spcBef>
              <a:buClr>
                <a:schemeClr val="accent1"/>
              </a:buClr>
              <a:buSzPct val="65000"/>
            </a:pPr>
            <a:r>
              <a:rPr lang="en-US" sz="2800" smtClean="0"/>
              <a:t>✓</a:t>
            </a:r>
          </a:p>
        </p:txBody>
      </p:sp>
      <p:pic>
        <p:nvPicPr>
          <p:cNvPr id="138" name="Picture 1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9036" y="1623168"/>
            <a:ext cx="842476" cy="1083626"/>
          </a:xfrm>
          <a:prstGeom prst="rect">
            <a:avLst/>
          </a:prstGeom>
        </p:spPr>
      </p:pic>
    </p:spTree>
    <p:extLst>
      <p:ext uri="{BB962C8B-B14F-4D97-AF65-F5344CB8AC3E}">
        <p14:creationId xmlns:p14="http://schemas.microsoft.com/office/powerpoint/2010/main" val="11590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6603540" y="1860773"/>
            <a:ext cx="3284172" cy="1080121"/>
            <a:chOff x="6603540" y="1860773"/>
            <a:chExt cx="3284172" cy="1080121"/>
          </a:xfrm>
        </p:grpSpPr>
        <p:grpSp>
          <p:nvGrpSpPr>
            <p:cNvPr id="145" name="Group 204"/>
            <p:cNvGrpSpPr/>
            <p:nvPr/>
          </p:nvGrpSpPr>
          <p:grpSpPr>
            <a:xfrm>
              <a:off x="6603540" y="2148731"/>
              <a:ext cx="865187" cy="792163"/>
              <a:chOff x="5177248" y="2526481"/>
              <a:chExt cx="865187" cy="792163"/>
            </a:xfrm>
          </p:grpSpPr>
          <p:sp>
            <p:nvSpPr>
              <p:cNvPr id="176"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77"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78"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46"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47" name="Group 146"/>
            <p:cNvGrpSpPr/>
            <p:nvPr/>
          </p:nvGrpSpPr>
          <p:grpSpPr>
            <a:xfrm>
              <a:off x="7288731" y="1860773"/>
              <a:ext cx="2338859" cy="460694"/>
              <a:chOff x="5688148" y="1844824"/>
              <a:chExt cx="2338859" cy="460694"/>
            </a:xfrm>
          </p:grpSpPr>
          <p:grpSp>
            <p:nvGrpSpPr>
              <p:cNvPr id="148" name="Group 147"/>
              <p:cNvGrpSpPr/>
              <p:nvPr/>
            </p:nvGrpSpPr>
            <p:grpSpPr>
              <a:xfrm>
                <a:off x="7096322" y="1844824"/>
                <a:ext cx="457692" cy="460694"/>
                <a:chOff x="2818164" y="1844824"/>
                <a:chExt cx="457692" cy="460694"/>
              </a:xfrm>
            </p:grpSpPr>
            <p:sp>
              <p:nvSpPr>
                <p:cNvPr id="16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7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9" name="Group 148"/>
              <p:cNvGrpSpPr/>
              <p:nvPr/>
            </p:nvGrpSpPr>
            <p:grpSpPr>
              <a:xfrm>
                <a:off x="6156176" y="1844824"/>
                <a:ext cx="457692" cy="460694"/>
                <a:chOff x="971600" y="1844824"/>
                <a:chExt cx="457692" cy="460694"/>
              </a:xfrm>
            </p:grpSpPr>
            <p:sp>
              <p:nvSpPr>
                <p:cNvPr id="16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0" name="Group 149"/>
              <p:cNvGrpSpPr/>
              <p:nvPr/>
            </p:nvGrpSpPr>
            <p:grpSpPr>
              <a:xfrm>
                <a:off x="6624204" y="1844824"/>
                <a:ext cx="457692" cy="460694"/>
                <a:chOff x="971600" y="1844824"/>
                <a:chExt cx="457692" cy="460694"/>
              </a:xfrm>
            </p:grpSpPr>
            <p:sp>
              <p:nvSpPr>
                <p:cNvPr id="161"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2"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3"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150"/>
              <p:cNvGrpSpPr/>
              <p:nvPr/>
            </p:nvGrpSpPr>
            <p:grpSpPr>
              <a:xfrm>
                <a:off x="5688148" y="1844824"/>
                <a:ext cx="457692" cy="460694"/>
                <a:chOff x="2818164" y="1844824"/>
                <a:chExt cx="457692" cy="460694"/>
              </a:xfrm>
            </p:grpSpPr>
            <p:sp>
              <p:nvSpPr>
                <p:cNvPr id="15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0"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2" name="Group 151"/>
              <p:cNvGrpSpPr/>
              <p:nvPr/>
            </p:nvGrpSpPr>
            <p:grpSpPr>
              <a:xfrm>
                <a:off x="7569315" y="1844824"/>
                <a:ext cx="457692" cy="460694"/>
                <a:chOff x="2818164" y="1844824"/>
                <a:chExt cx="457692" cy="460694"/>
              </a:xfrm>
            </p:grpSpPr>
            <p:sp>
              <p:nvSpPr>
                <p:cNvPr id="153"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smtClean="0"/>
              <a:t>Quantum Protocol for </a:t>
            </a:r>
            <a:r>
              <a:rPr lang="fr-CH" err="1" smtClean="0"/>
              <a:t>Oblivious</a:t>
            </a:r>
            <a:r>
              <a:rPr lang="fr-CH" smtClean="0"/>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7"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charset="0"/>
                          </a:rPr>
                        </m:ctrlPr>
                      </m:dPr>
                      <m:e>
                        <m:r>
                          <a:rPr lang="en-US" sz="2400" b="0" i="1" smtClean="0">
                            <a:latin typeface="Cambria Math" charset="0"/>
                          </a:rPr>
                          <m:t>3,4,5</m:t>
                        </m:r>
                      </m:e>
                    </m:d>
                  </m:oMath>
                </a14:m>
                <a:r>
                  <a:rPr lang="en-US" sz="2400" b="0" smtClean="0"/>
                  <a:t>, </a:t>
                </a:r>
                <a14:m>
                  <m:oMath xmlns:m="http://schemas.openxmlformats.org/officeDocument/2006/math">
                    <m:sSub>
                      <m:sSubPr>
                        <m:ctrlPr>
                          <a:rPr lang="en-US" sz="2400" i="1">
                            <a:latin typeface="Cambria Math"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charset="0"/>
                          </a:rPr>
                        </m:ctrlPr>
                      </m:dPr>
                      <m:e>
                        <m:r>
                          <a:rPr lang="en-US" sz="2400" i="1">
                            <a:latin typeface="Cambria Math" charset="0"/>
                          </a:rPr>
                          <m:t>1,2</m:t>
                        </m:r>
                      </m:e>
                    </m:d>
                  </m:oMath>
                </a14:m>
                <a:endParaRPr lang="en-US" sz="2400" b="0" smtClean="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7384597" y="3980610"/>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smtClean="0">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6893431" y="5670588"/>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charset="0"/>
                            </a:rPr>
                          </m:ctrlPr>
                        </m:dPr>
                        <m:e>
                          <m:r>
                            <a:rPr lang="en-US" sz="2400" i="1">
                              <a:latin typeface="Cambria Math" charset="0"/>
                            </a:rPr>
                            <m:t>110</m:t>
                          </m:r>
                        </m:e>
                      </m:d>
                    </m:oMath>
                  </m:oMathPara>
                </a14:m>
                <a:endParaRPr lang="en-US" sz="2400" b="0" smtClean="0"/>
              </a:p>
            </p:txBody>
          </p:sp>
        </mc:Choice>
        <mc:Fallback xmlns="">
          <p:sp>
            <p:nvSpPr>
              <p:cNvPr id="304" name="TextBox 303"/>
              <p:cNvSpPr txBox="1">
                <a:spLocks noRot="1" noChangeAspect="1" noMove="1" noResize="1" noEditPoints="1" noAdjustHandles="1" noChangeArrowheads="1" noChangeShapeType="1" noTextEdit="1"/>
              </p:cNvSpPr>
              <p:nvPr/>
            </p:nvSpPr>
            <p:spPr>
              <a:xfrm>
                <a:off x="6893431" y="5670588"/>
                <a:ext cx="2567437"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smtClean="0">
                <a:solidFill>
                  <a:schemeClr val="bg1"/>
                </a:solidFill>
              </a:rPr>
              <a:t>[</a:t>
            </a:r>
            <a:r>
              <a:rPr lang="en-US" err="1" smtClean="0">
                <a:solidFill>
                  <a:schemeClr val="bg1"/>
                </a:solidFill>
              </a:rPr>
              <a:t>Wiesner</a:t>
            </a:r>
            <a:r>
              <a:rPr lang="en-US" smtClean="0">
                <a:solidFill>
                  <a:schemeClr val="bg1"/>
                </a:solidFill>
              </a:rPr>
              <a:t> 61, Bennett Brassard </a:t>
            </a:r>
            <a:r>
              <a:rPr lang="en-US" err="1" smtClean="0">
                <a:solidFill>
                  <a:schemeClr val="bg1"/>
                </a:solidFill>
              </a:rPr>
              <a:t>Crepeau</a:t>
            </a:r>
            <a:r>
              <a:rPr lang="en-US" smtClean="0">
                <a:solidFill>
                  <a:schemeClr val="bg1"/>
                </a:solidFill>
              </a:rPr>
              <a:t> </a:t>
            </a:r>
            <a:r>
              <a:rPr lang="en-US" err="1" smtClean="0">
                <a:solidFill>
                  <a:schemeClr val="bg1"/>
                </a:solidFill>
              </a:rPr>
              <a:t>Skubiszewska</a:t>
            </a:r>
            <a:r>
              <a:rPr lang="en-US" smtClean="0">
                <a:solidFill>
                  <a:schemeClr val="bg1"/>
                </a:solidFill>
              </a:rPr>
              <a:t> 91]</a:t>
            </a:r>
            <a:endParaRPr lang="en-US">
              <a:solidFill>
                <a:schemeClr val="bg1"/>
              </a:solidFill>
            </a:endParaRP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8" y="5421383"/>
            <a:ext cx="4221815" cy="85273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Security for honest Bob  </a:t>
            </a:r>
            <a:r>
              <a:rPr lang="en-US" sz="2800" smtClean="0"/>
              <a:t>✓</a:t>
            </a:r>
          </a:p>
          <a:p>
            <a:pPr marL="342900" indent="-342900">
              <a:spcBef>
                <a:spcPct val="20000"/>
              </a:spcBef>
              <a:buClr>
                <a:schemeClr val="accent1"/>
              </a:buClr>
              <a:buSzPct val="65000"/>
              <a:buFont typeface="Wingdings" pitchFamily="2" charset="2"/>
              <a:buChar char="n"/>
            </a:pPr>
            <a:r>
              <a:rPr lang="en-US" sz="2400" smtClean="0">
                <a:cs typeface="Arial" charset="0"/>
              </a:rPr>
              <a:t>Security for honest Alice</a:t>
            </a:r>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4" name="Rectangle 3"/>
          <p:cNvSpPr/>
          <p:nvPr/>
        </p:nvSpPr>
        <p:spPr>
          <a:xfrm>
            <a:off x="3783635" y="5953431"/>
            <a:ext cx="415498" cy="369332"/>
          </a:xfrm>
          <a:prstGeom prst="rect">
            <a:avLst/>
          </a:prstGeom>
        </p:spPr>
        <p:txBody>
          <a:bodyPr wrap="none">
            <a:spAutoFit/>
          </a:bodyPr>
          <a:lstStyle/>
          <a:p>
            <a:r>
              <a:rPr lang="en-US">
                <a:cs typeface="Arial" charset="0"/>
              </a:rPr>
              <a:t>❌</a:t>
            </a:r>
            <a:endParaRPr lang="en-US"/>
          </a:p>
        </p:txBody>
      </p:sp>
      <p:pic>
        <p:nvPicPr>
          <p:cNvPr id="137" name="Picture 2" descr="D:\presentations\Noisy Storage\EvilCatTransparent.png"/>
          <p:cNvPicPr>
            <a:picLocks noChangeAspect="1" noChangeArrowheads="1"/>
          </p:cNvPicPr>
          <p:nvPr/>
        </p:nvPicPr>
        <p:blipFill>
          <a:blip r:embed="rId17" cstate="print"/>
          <a:srcRect/>
          <a:stretch>
            <a:fillRect/>
          </a:stretch>
        </p:blipFill>
        <p:spPr bwMode="auto">
          <a:xfrm flipH="1">
            <a:off x="10104614" y="1507282"/>
            <a:ext cx="1006872" cy="1001812"/>
          </a:xfrm>
          <a:prstGeom prst="rect">
            <a:avLst/>
          </a:prstGeom>
          <a:noFill/>
        </p:spPr>
      </p:pic>
      <p:sp>
        <p:nvSpPr>
          <p:cNvPr id="138" name="TextBox 137"/>
          <p:cNvSpPr txBox="1"/>
          <p:nvPr/>
        </p:nvSpPr>
        <p:spPr>
          <a:xfrm>
            <a:off x="7282995" y="2093472"/>
            <a:ext cx="2146100" cy="523220"/>
          </a:xfrm>
          <a:prstGeom prst="rect">
            <a:avLst/>
          </a:prstGeom>
          <a:noFill/>
        </p:spPr>
        <p:txBody>
          <a:bodyPr wrap="none" rtlCol="0">
            <a:spAutoFit/>
          </a:bodyPr>
          <a:lstStyle/>
          <a:p>
            <a:r>
              <a:rPr lang="en-US" sz="2800" smtClean="0">
                <a:solidFill>
                  <a:srgbClr val="0000FF"/>
                </a:solidFill>
              </a:rPr>
              <a:t>store all </a:t>
            </a:r>
            <a:r>
              <a:rPr lang="en-US" sz="2800" err="1" smtClean="0">
                <a:solidFill>
                  <a:srgbClr val="0000FF"/>
                </a:solidFill>
              </a:rPr>
              <a:t>qbits</a:t>
            </a:r>
            <a:endParaRPr lang="en-US" sz="2800">
              <a:solidFill>
                <a:srgbClr val="0000FF"/>
              </a:solidFill>
            </a:endParaRPr>
          </a:p>
        </p:txBody>
      </p:sp>
      <p:grpSp>
        <p:nvGrpSpPr>
          <p:cNvPr id="139" name="Group 138"/>
          <p:cNvGrpSpPr/>
          <p:nvPr/>
        </p:nvGrpSpPr>
        <p:grpSpPr>
          <a:xfrm>
            <a:off x="9964112" y="3890587"/>
            <a:ext cx="2102855" cy="1361819"/>
            <a:chOff x="1665786" y="3429000"/>
            <a:chExt cx="2102855" cy="1361819"/>
          </a:xfrm>
        </p:grpSpPr>
        <p:pic>
          <p:nvPicPr>
            <p:cNvPr id="140"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141"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142" name="TextBox 141"/>
                <p:cNvSpPr txBox="1"/>
                <p:nvPr/>
              </p:nvSpPr>
              <p:spPr>
                <a:xfrm>
                  <a:off x="2362959" y="4408234"/>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2362959" y="4408234"/>
                  <a:ext cx="1405682" cy="369332"/>
                </a:xfrm>
                <a:prstGeom prst="rect">
                  <a:avLst/>
                </a:prstGeom>
                <a:blipFill rotWithShape="0">
                  <a:blip r:embed="rId18"/>
                  <a:stretch>
                    <a:fillRect b="-1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3" name="TextBox 142"/>
              <p:cNvSpPr txBox="1"/>
              <p:nvPr/>
            </p:nvSpPr>
            <p:spPr>
              <a:xfrm>
                <a:off x="9499530" y="5608516"/>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d>
                        <m:dPr>
                          <m:ctrlPr>
                            <a:rPr lang="en-US" sz="2400" i="1">
                              <a:latin typeface="Cambria Math" charset="0"/>
                            </a:rPr>
                          </m:ctrlPr>
                        </m:dPr>
                        <m:e>
                          <m:r>
                            <a:rPr lang="en-US" sz="2400" b="0" i="1" smtClean="0">
                              <a:latin typeface="Cambria Math" charset="0"/>
                            </a:rPr>
                            <m:t>01</m:t>
                          </m:r>
                        </m:e>
                      </m:d>
                    </m:oMath>
                  </m:oMathPara>
                </a14:m>
                <a:endParaRPr lang="en-US" sz="2400" b="0" smtClean="0"/>
              </a:p>
            </p:txBody>
          </p:sp>
        </mc:Choice>
        <mc:Fallback xmlns="">
          <p:sp>
            <p:nvSpPr>
              <p:cNvPr id="143" name="TextBox 142"/>
              <p:cNvSpPr txBox="1">
                <a:spLocks noRot="1" noChangeAspect="1" noMove="1" noResize="1" noEditPoints="1" noAdjustHandles="1" noChangeArrowheads="1" noChangeShapeType="1" noTextEdit="1"/>
              </p:cNvSpPr>
              <p:nvPr/>
            </p:nvSpPr>
            <p:spPr>
              <a:xfrm>
                <a:off x="9499530" y="5608516"/>
                <a:ext cx="2567437" cy="461665"/>
              </a:xfrm>
              <a:prstGeom prst="rect">
                <a:avLst/>
              </a:prstGeom>
              <a:blipFill rotWithShape="0">
                <a:blip r:embed="rId19"/>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792243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144"/>
                                        </p:tgtEl>
                                      </p:cBhvr>
                                    </p:animEffect>
                                    <p:set>
                                      <p:cBhvr>
                                        <p:cTn id="7" dur="1" fill="hold">
                                          <p:stCondLst>
                                            <p:cond delay="999"/>
                                          </p:stCondLst>
                                        </p:cTn>
                                        <p:tgtEl>
                                          <p:spTgt spid="14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dissolve">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wipe(up)">
                                      <p:cBhvr>
                                        <p:cTn id="15" dur="500"/>
                                        <p:tgtEl>
                                          <p:spTgt spid="13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8" grpId="0"/>
      <p:bldP spid="1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2" name="Rectangle 2"/>
              <p:cNvSpPr>
                <a:spLocks noGrp="1" noChangeArrowheads="1"/>
              </p:cNvSpPr>
              <p:nvPr>
                <p:ph type="title" sz="quarter"/>
              </p:nvPr>
            </p:nvSpPr>
            <p:spPr>
              <a:xfrm>
                <a:off x="3285597" y="86271"/>
                <a:ext cx="7399578" cy="720725"/>
              </a:xfrm>
            </p:spPr>
            <p:txBody>
              <a:bodyPr>
                <a:normAutofit/>
              </a:bodyPr>
              <a:lstStyle/>
              <a:p>
                <a:r>
                  <a:rPr lang="fr-CH"/>
                  <a:t>BC </a:t>
                </a:r>
                <a14:m>
                  <m:oMath xmlns:m="http://schemas.openxmlformats.org/officeDocument/2006/math">
                    <m:r>
                      <a:rPr lang="en-US" i="1">
                        <a:latin typeface="Cambria Math" charset="0"/>
                      </a:rPr>
                      <m:t>⇒</m:t>
                    </m:r>
                  </m:oMath>
                </a14:m>
                <a:r>
                  <a:rPr lang="fr-CH"/>
                  <a:t> </a:t>
                </a:r>
                <a:r>
                  <a:rPr lang="fr-CH" err="1"/>
                  <a:t>Oblivious</a:t>
                </a:r>
                <a:r>
                  <a:rPr lang="fr-CH"/>
                  <a:t> Transfer</a:t>
                </a:r>
                <a:endParaRPr lang="en-US"/>
              </a:p>
            </p:txBody>
          </p:sp>
        </mc:Choice>
        <mc:Fallback xmlns="">
          <p:sp>
            <p:nvSpPr>
              <p:cNvPr id="132" name="Rectangle 2"/>
              <p:cNvSpPr>
                <a:spLocks noGrp="1" noRot="1" noChangeAspect="1" noMove="1" noResize="1" noEditPoints="1" noAdjustHandles="1" noChangeArrowheads="1" noChangeShapeType="1" noTextEdit="1"/>
              </p:cNvSpPr>
              <p:nvPr>
                <p:ph type="title" sz="quarter"/>
              </p:nvPr>
            </p:nvSpPr>
            <p:spPr>
              <a:xfrm>
                <a:off x="3285597" y="86271"/>
                <a:ext cx="7399578" cy="720725"/>
              </a:xfrm>
              <a:blipFill rotWithShape="0">
                <a:blip r:embed="rId3"/>
                <a:stretch>
                  <a:fillRect l="-3789" t="-32203" b="-46610"/>
                </a:stretch>
              </a:blipFill>
            </p:spPr>
            <p:txBody>
              <a:bodyPr/>
              <a:lstStyle/>
              <a:p>
                <a:r>
                  <a:rPr lang="en-US">
                    <a:noFill/>
                  </a:rPr>
                  <a:t> </a:t>
                </a:r>
              </a:p>
            </p:txBody>
          </p:sp>
        </mc:Fallback>
      </mc:AlternateContent>
      <p:grpSp>
        <p:nvGrpSpPr>
          <p:cNvPr id="209" name="Group 208"/>
          <p:cNvGrpSpPr/>
          <p:nvPr/>
        </p:nvGrpSpPr>
        <p:grpSpPr>
          <a:xfrm>
            <a:off x="9287653" y="17231"/>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grpSp>
        <p:nvGrpSpPr>
          <p:cNvPr id="108" name="Group 204"/>
          <p:cNvGrpSpPr/>
          <p:nvPr/>
        </p:nvGrpSpPr>
        <p:grpSpPr>
          <a:xfrm>
            <a:off x="6603540" y="1726169"/>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074418" y="3554906"/>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8"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903412" y="1294207"/>
            <a:ext cx="1285425" cy="914208"/>
          </a:xfrm>
          <a:prstGeom prst="rect">
            <a:avLst/>
          </a:prstGeom>
          <a:noFill/>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1974375"/>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438211"/>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19544" y="4258821"/>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657527"/>
                <a:ext cx="2931572"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charset="0"/>
                          </a:rPr>
                        </m:ctrlPr>
                      </m:dPr>
                      <m:e>
                        <m:r>
                          <a:rPr lang="en-US" sz="2400" b="0" i="1" smtClean="0">
                            <a:latin typeface="Cambria Math" charset="0"/>
                          </a:rPr>
                          <m:t>4,5</m:t>
                        </m:r>
                      </m:e>
                    </m:d>
                  </m:oMath>
                </a14:m>
                <a:r>
                  <a:rPr lang="en-US" sz="2400" b="0" smtClean="0"/>
                  <a:t>, </a:t>
                </a:r>
                <a14:m>
                  <m:oMath xmlns:m="http://schemas.openxmlformats.org/officeDocument/2006/math">
                    <m:sSub>
                      <m:sSubPr>
                        <m:ctrlPr>
                          <a:rPr lang="en-US" sz="2400" i="1">
                            <a:latin typeface="Cambria Math"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charset="0"/>
                          </a:rPr>
                        </m:ctrlPr>
                      </m:dPr>
                      <m:e>
                        <m:r>
                          <a:rPr lang="en-US" sz="2400" i="1">
                            <a:latin typeface="Cambria Math" charset="0"/>
                          </a:rPr>
                          <m:t>2</m:t>
                        </m:r>
                      </m:e>
                    </m:d>
                  </m:oMath>
                </a14:m>
                <a:endParaRPr lang="en-US" sz="2400" b="0" smtClean="0"/>
              </a:p>
            </p:txBody>
          </p:sp>
        </mc:Choice>
        <mc:Fallback xmlns="">
          <p:sp>
            <p:nvSpPr>
              <p:cNvPr id="2" name="TextBox 1"/>
              <p:cNvSpPr txBox="1">
                <a:spLocks noRot="1" noChangeAspect="1" noMove="1" noResize="1" noEditPoints="1" noAdjustHandles="1" noChangeArrowheads="1" noChangeShapeType="1" noTextEdit="1"/>
              </p:cNvSpPr>
              <p:nvPr/>
            </p:nvSpPr>
            <p:spPr>
              <a:xfrm>
                <a:off x="7392145" y="3657527"/>
                <a:ext cx="2931572" cy="461665"/>
              </a:xfrm>
              <a:prstGeom prst="rect">
                <a:avLst/>
              </a:prstGeom>
              <a:blipFill rotWithShape="0">
                <a:blip r:embed="rId10"/>
                <a:stretch>
                  <a:fillRect l="-41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719252"/>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719252"/>
                <a:ext cx="843500" cy="461665"/>
              </a:xfrm>
              <a:prstGeom prst="rect">
                <a:avLst/>
              </a:prstGeom>
              <a:blipFill rotWithShape="0">
                <a:blip r:embed="rId11"/>
                <a:stretch>
                  <a:fillRect b="-2632"/>
                </a:stretch>
              </a:blipFill>
            </p:spPr>
            <p:txBody>
              <a:bodyPr/>
              <a:lstStyle/>
              <a:p>
                <a:r>
                  <a:rPr lang="en-US">
                    <a:noFill/>
                  </a:rPr>
                  <a:t> </a:t>
                </a:r>
              </a:p>
            </p:txBody>
          </p:sp>
        </mc:Fallback>
      </mc:AlternateContent>
      <p:grpSp>
        <p:nvGrpSpPr>
          <p:cNvPr id="293" name="Group 292"/>
          <p:cNvGrpSpPr/>
          <p:nvPr/>
        </p:nvGrpSpPr>
        <p:grpSpPr>
          <a:xfrm>
            <a:off x="1444753" y="4123351"/>
            <a:ext cx="1405682" cy="1717929"/>
            <a:chOff x="1343299" y="3429000"/>
            <a:chExt cx="1405682" cy="1717929"/>
          </a:xfrm>
        </p:grpSpPr>
        <p:pic>
          <p:nvPicPr>
            <p:cNvPr id="294" name="Picture 39" descr="BS00996_"/>
            <p:cNvPicPr>
              <a:picLocks noChangeAspect="1" noChangeArrowheads="1"/>
            </p:cNvPicPr>
            <p:nvPr/>
          </p:nvPicPr>
          <p:blipFill>
            <a:blip r:embed="rId12"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3"/>
                  <a:stretch>
                    <a:fillRect b="-11667"/>
                  </a:stretch>
                </a:blipFill>
              </p:spPr>
              <p:txBody>
                <a:bodyPr/>
                <a:lstStyle/>
                <a:p>
                  <a:r>
                    <a:rPr lang="en-US">
                      <a:noFill/>
                    </a:rPr>
                    <a:t> </a:t>
                  </a:r>
                </a:p>
              </p:txBody>
            </p:sp>
          </mc:Fallback>
        </mc:AlternateContent>
      </p:grpSp>
      <p:grpSp>
        <p:nvGrpSpPr>
          <p:cNvPr id="297" name="Group 296"/>
          <p:cNvGrpSpPr/>
          <p:nvPr/>
        </p:nvGrpSpPr>
        <p:grpSpPr>
          <a:xfrm>
            <a:off x="8041076" y="4182687"/>
            <a:ext cx="2160014" cy="1288077"/>
            <a:chOff x="7638283" y="3443732"/>
            <a:chExt cx="2160014" cy="1288077"/>
          </a:xfrm>
        </p:grpSpPr>
        <p:pic>
          <p:nvPicPr>
            <p:cNvPr id="298"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4"/>
                  <a:stretch>
                    <a:fillRect b="-11475"/>
                  </a:stretch>
                </a:blipFill>
              </p:spPr>
              <p:txBody>
                <a:bodyPr/>
                <a:lstStyle/>
                <a:p>
                  <a:r>
                    <a:rPr lang="en-US">
                      <a:noFill/>
                    </a:rPr>
                    <a:t> </a:t>
                  </a:r>
                </a:p>
              </p:txBody>
            </p:sp>
          </mc:Fallback>
        </mc:AlternateContent>
      </p:grpSp>
      <p:sp>
        <p:nvSpPr>
          <p:cNvPr id="301" name="Line 6"/>
          <p:cNvSpPr>
            <a:spLocks noChangeShapeType="1"/>
          </p:cNvSpPr>
          <p:nvPr/>
        </p:nvSpPr>
        <p:spPr bwMode="auto">
          <a:xfrm>
            <a:off x="5074418" y="4952453"/>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456153"/>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456153"/>
                <a:ext cx="889153" cy="461665"/>
              </a:xfrm>
              <a:prstGeom prst="rect">
                <a:avLst/>
              </a:prstGeom>
              <a:blipFill rotWithShape="0">
                <a:blip r:embed="rId15"/>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5115149"/>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smtClean="0">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5115149"/>
                <a:ext cx="1991892" cy="830997"/>
              </a:xfrm>
              <a:prstGeom prst="rect">
                <a:avLst/>
              </a:prstGeom>
              <a:blipFill rotWithShape="0">
                <a:blip r:embed="rId16"/>
                <a:stretch>
                  <a:fillRect t="-13235"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748289"/>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charset="0"/>
                            </a:rPr>
                          </m:ctrlPr>
                        </m:dPr>
                        <m:e>
                          <m:r>
                            <a:rPr lang="en-US" sz="2400" i="1">
                              <a:latin typeface="Cambria Math" charset="0"/>
                            </a:rPr>
                            <m:t>10</m:t>
                          </m:r>
                        </m:e>
                      </m:d>
                    </m:oMath>
                  </m:oMathPara>
                </a14:m>
                <a:endParaRPr lang="en-US" sz="2400" b="0" smtClean="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748289"/>
                <a:ext cx="3114955" cy="461665"/>
              </a:xfrm>
              <a:prstGeom prst="rect">
                <a:avLst/>
              </a:prstGeom>
              <a:blipFill rotWithShape="0">
                <a:blip r:embed="rId17"/>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74418" y="597912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7" y="6412786"/>
            <a:ext cx="11397117" cy="369332"/>
          </a:xfrm>
          <a:prstGeom prst="rect">
            <a:avLst/>
          </a:prstGeom>
        </p:spPr>
        <p:txBody>
          <a:bodyPr wrap="square">
            <a:spAutoFit/>
          </a:bodyPr>
          <a:lstStyle/>
          <a:p>
            <a:r>
              <a:rPr lang="en-US" smtClean="0">
                <a:solidFill>
                  <a:schemeClr val="bg1"/>
                </a:solidFill>
              </a:rPr>
              <a:t>[Bennett Brassard </a:t>
            </a:r>
            <a:r>
              <a:rPr lang="en-US" err="1" smtClean="0">
                <a:solidFill>
                  <a:schemeClr val="bg1"/>
                </a:solidFill>
              </a:rPr>
              <a:t>Crepeau</a:t>
            </a:r>
            <a:r>
              <a:rPr lang="en-US" smtClean="0">
                <a:solidFill>
                  <a:schemeClr val="bg1"/>
                </a:solidFill>
              </a:rPr>
              <a:t> </a:t>
            </a:r>
            <a:r>
              <a:rPr lang="en-US" err="1" smtClean="0">
                <a:solidFill>
                  <a:schemeClr val="bg1"/>
                </a:solidFill>
              </a:rPr>
              <a:t>Skubiszewska</a:t>
            </a:r>
            <a:r>
              <a:rPr lang="en-US">
                <a:solidFill>
                  <a:schemeClr val="bg1"/>
                </a:solidFill>
              </a:rPr>
              <a:t> </a:t>
            </a:r>
            <a:r>
              <a:rPr lang="en-US" smtClean="0">
                <a:solidFill>
                  <a:schemeClr val="bg1"/>
                </a:solidFill>
              </a:rPr>
              <a:t>91, </a:t>
            </a:r>
            <a:r>
              <a:rPr lang="en-US" err="1" smtClean="0">
                <a:solidFill>
                  <a:schemeClr val="bg1"/>
                </a:solidFill>
              </a:rPr>
              <a:t>Damgaard</a:t>
            </a:r>
            <a:r>
              <a:rPr lang="en-US" smtClean="0">
                <a:solidFill>
                  <a:schemeClr val="bg1"/>
                </a:solidFill>
              </a:rPr>
              <a:t> </a:t>
            </a:r>
            <a:r>
              <a:rPr lang="en-US">
                <a:solidFill>
                  <a:schemeClr val="bg1"/>
                </a:solidFill>
              </a:rPr>
              <a:t>Fehr </a:t>
            </a:r>
            <a:r>
              <a:rPr lang="en-US" err="1">
                <a:solidFill>
                  <a:schemeClr val="bg1"/>
                </a:solidFill>
              </a:rPr>
              <a:t>Lunemann</a:t>
            </a:r>
            <a:r>
              <a:rPr lang="en-US">
                <a:solidFill>
                  <a:schemeClr val="bg1"/>
                </a:solidFill>
              </a:rPr>
              <a:t> </a:t>
            </a:r>
            <a:r>
              <a:rPr lang="en-US" err="1">
                <a:solidFill>
                  <a:schemeClr val="bg1"/>
                </a:solidFill>
              </a:rPr>
              <a:t>Salvail</a:t>
            </a:r>
            <a:r>
              <a:rPr lang="en-US">
                <a:solidFill>
                  <a:schemeClr val="bg1"/>
                </a:solidFill>
              </a:rPr>
              <a:t> </a:t>
            </a:r>
            <a:r>
              <a:rPr lang="en-US" err="1">
                <a:solidFill>
                  <a:schemeClr val="bg1"/>
                </a:solidFill>
              </a:rPr>
              <a:t>Schaffner</a:t>
            </a:r>
            <a:r>
              <a:rPr lang="en-US">
                <a:solidFill>
                  <a:schemeClr val="bg1"/>
                </a:solidFill>
              </a:rPr>
              <a:t> 09, Unruh 10</a:t>
            </a:r>
            <a:r>
              <a:rPr lang="en-US" smtClean="0">
                <a:solidFill>
                  <a:schemeClr val="bg1"/>
                </a:solidFill>
              </a:rPr>
              <a:t>]</a:t>
            </a:r>
            <a:endParaRPr lang="en-US">
              <a:solidFill>
                <a:schemeClr val="bg1"/>
              </a:solidFill>
            </a:endParaRPr>
          </a:p>
        </p:txBody>
      </p:sp>
      <p:grpSp>
        <p:nvGrpSpPr>
          <p:cNvPr id="309" name="Group 308"/>
          <p:cNvGrpSpPr/>
          <p:nvPr/>
        </p:nvGrpSpPr>
        <p:grpSpPr>
          <a:xfrm>
            <a:off x="3064427" y="4138271"/>
            <a:ext cx="1472137" cy="1670631"/>
            <a:chOff x="7417113" y="3443732"/>
            <a:chExt cx="1472137" cy="1670631"/>
          </a:xfrm>
        </p:grpSpPr>
        <p:pic>
          <p:nvPicPr>
            <p:cNvPr id="310"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8"/>
                  <a:stretch>
                    <a:fillRect b="-11475"/>
                  </a:stretch>
                </a:blipFill>
              </p:spPr>
              <p:txBody>
                <a:bodyPr/>
                <a:lstStyle/>
                <a:p>
                  <a:r>
                    <a:rPr lang="en-US">
                      <a:noFill/>
                    </a:rPr>
                    <a:t> </a:t>
                  </a:r>
                </a:p>
              </p:txBody>
            </p:sp>
          </mc:Fallback>
        </mc:AlternateContent>
      </p:grpSp>
      <p:sp>
        <p:nvSpPr>
          <p:cNvPr id="3" name="Left Brace 2"/>
          <p:cNvSpPr/>
          <p:nvPr/>
        </p:nvSpPr>
        <p:spPr>
          <a:xfrm rot="16200000">
            <a:off x="3053536" y="3100031"/>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85345" y="3285163"/>
            <a:ext cx="427814" cy="872100"/>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Line 8"/>
          <p:cNvSpPr>
            <a:spLocks noChangeShapeType="1"/>
          </p:cNvSpPr>
          <p:nvPr/>
        </p:nvSpPr>
        <p:spPr bwMode="auto">
          <a:xfrm>
            <a:off x="5019544" y="2314024"/>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103" name="Group 102"/>
          <p:cNvGrpSpPr/>
          <p:nvPr/>
        </p:nvGrpSpPr>
        <p:grpSpPr>
          <a:xfrm>
            <a:off x="5323341" y="2092559"/>
            <a:ext cx="834127" cy="162814"/>
            <a:chOff x="5688148" y="1844824"/>
            <a:chExt cx="2338859" cy="460694"/>
          </a:xfrm>
        </p:grpSpPr>
        <p:sp>
          <p:nvSpPr>
            <p:cNvPr id="104" name="Oval 2"/>
            <p:cNvSpPr>
              <a:spLocks noChangeArrowheads="1"/>
            </p:cNvSpPr>
            <p:nvPr/>
          </p:nvSpPr>
          <p:spPr bwMode="auto">
            <a:xfrm>
              <a:off x="7096322"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Oval 2"/>
            <p:cNvSpPr>
              <a:spLocks noChangeArrowheads="1"/>
            </p:cNvSpPr>
            <p:nvPr/>
          </p:nvSpPr>
          <p:spPr bwMode="auto">
            <a:xfrm>
              <a:off x="615617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7"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Oval 2"/>
            <p:cNvSpPr>
              <a:spLocks noChangeArrowheads="1"/>
            </p:cNvSpPr>
            <p:nvPr/>
          </p:nvSpPr>
          <p:spPr bwMode="auto">
            <a:xfrm>
              <a:off x="7569316"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22" name="Rectangle 298"/>
          <p:cNvSpPr>
            <a:spLocks noChangeArrowheads="1"/>
          </p:cNvSpPr>
          <p:nvPr/>
        </p:nvSpPr>
        <p:spPr bwMode="auto">
          <a:xfrm>
            <a:off x="5277556" y="2314024"/>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0   0</a:t>
            </a:r>
            <a:r>
              <a:rPr lang="de-CH" sz="1000" smtClean="0">
                <a:solidFill>
                  <a:srgbClr val="000000"/>
                </a:solidFill>
                <a:latin typeface="Arial" pitchFamily="34" charset="0"/>
                <a:cs typeface="Arial" pitchFamily="34" charset="0"/>
              </a:rPr>
              <a:t> </a:t>
            </a:r>
            <a:r>
              <a:rPr lang="de-CH" sz="1000" smtClean="0">
                <a:solidFill>
                  <a:schemeClr val="accent2"/>
                </a:solidFill>
                <a:latin typeface="Arial" pitchFamily="34" charset="0"/>
                <a:cs typeface="Arial" pitchFamily="34" charset="0"/>
              </a:rPr>
              <a:t> </a:t>
            </a:r>
            <a:r>
              <a:rPr lang="de-CH" sz="1000">
                <a:latin typeface="Arial" pitchFamily="34" charset="0"/>
                <a:cs typeface="Arial" pitchFamily="34" charset="0"/>
              </a:rPr>
              <a:t>1   1   0</a:t>
            </a:r>
            <a:endParaRPr lang="de-CH" sz="1000" baseline="-25000">
              <a:solidFill>
                <a:schemeClr val="accent2"/>
              </a:solidFill>
              <a:latin typeface="Arial" pitchFamily="34" charset="0"/>
              <a:cs typeface="Arial" pitchFamily="34" charset="0"/>
            </a:endParaRPr>
          </a:p>
        </p:txBody>
      </p:sp>
      <p:sp>
        <p:nvSpPr>
          <p:cNvPr id="123" name="Line 6"/>
          <p:cNvSpPr>
            <a:spLocks noChangeShapeType="1"/>
          </p:cNvSpPr>
          <p:nvPr/>
        </p:nvSpPr>
        <p:spPr bwMode="auto">
          <a:xfrm>
            <a:off x="5074418" y="2737290"/>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4" name="Line 8"/>
          <p:cNvSpPr>
            <a:spLocks noChangeShapeType="1"/>
          </p:cNvSpPr>
          <p:nvPr/>
        </p:nvSpPr>
        <p:spPr bwMode="auto">
          <a:xfrm>
            <a:off x="5019544" y="3121243"/>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125" name="Picture 20"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53347" y="1716021"/>
            <a:ext cx="927156" cy="885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6" name="Group 125"/>
          <p:cNvGrpSpPr/>
          <p:nvPr/>
        </p:nvGrpSpPr>
        <p:grpSpPr>
          <a:xfrm>
            <a:off x="5323341" y="2914251"/>
            <a:ext cx="497064" cy="162814"/>
            <a:chOff x="5688148" y="1844824"/>
            <a:chExt cx="1393748" cy="460694"/>
          </a:xfrm>
        </p:grpSpPr>
        <p:sp>
          <p:nvSpPr>
            <p:cNvPr id="130"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34" name="Rectangle 298"/>
          <p:cNvSpPr>
            <a:spLocks noChangeArrowheads="1"/>
          </p:cNvSpPr>
          <p:nvPr/>
        </p:nvSpPr>
        <p:spPr bwMode="auto">
          <a:xfrm>
            <a:off x="5277556" y="3110041"/>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a:t>
            </a:r>
            <a:r>
              <a:rPr lang="de-CH" sz="1000" smtClean="0">
                <a:solidFill>
                  <a:srgbClr val="000000"/>
                </a:solidFill>
                <a:latin typeface="Arial" pitchFamily="34" charset="0"/>
                <a:cs typeface="Arial" pitchFamily="34" charset="0"/>
              </a:rPr>
              <a:t>  </a:t>
            </a:r>
            <a:r>
              <a:rPr lang="de-CH" sz="1000" smtClean="0">
                <a:solidFill>
                  <a:schemeClr val="accent2"/>
                </a:solidFill>
                <a:latin typeface="Arial" pitchFamily="34" charset="0"/>
                <a:cs typeface="Arial" pitchFamily="34" charset="0"/>
              </a:rPr>
              <a:t>  </a:t>
            </a:r>
            <a:r>
              <a:rPr lang="de-CH" sz="1000" smtClean="0">
                <a:latin typeface="Arial" pitchFamily="34" charset="0"/>
                <a:cs typeface="Arial" pitchFamily="34" charset="0"/>
              </a:rPr>
              <a:t>1</a:t>
            </a:r>
            <a:endParaRPr lang="de-CH" sz="1000" baseline="-25000">
              <a:solidFill>
                <a:schemeClr val="accent2"/>
              </a:solidFill>
              <a:latin typeface="Arial" pitchFamily="34" charset="0"/>
              <a:cs typeface="Arial" pitchFamily="34" charset="0"/>
            </a:endParaRPr>
          </a:p>
        </p:txBody>
      </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53" name="Group 74"/>
          <p:cNvGrpSpPr/>
          <p:nvPr/>
        </p:nvGrpSpPr>
        <p:grpSpPr>
          <a:xfrm rot="5400000">
            <a:off x="6249653" y="1963682"/>
            <a:ext cx="2592289" cy="288032"/>
            <a:chOff x="2809127" y="3501009"/>
            <a:chExt cx="3326202" cy="2232248"/>
          </a:xfrm>
        </p:grpSpPr>
        <p:sp>
          <p:nvSpPr>
            <p:cNvPr id="15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5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56" name="Group 74"/>
          <p:cNvGrpSpPr/>
          <p:nvPr/>
        </p:nvGrpSpPr>
        <p:grpSpPr>
          <a:xfrm rot="5400000">
            <a:off x="7143645" y="1963683"/>
            <a:ext cx="2592289" cy="288032"/>
            <a:chOff x="2809127" y="3501009"/>
            <a:chExt cx="3326202" cy="2232248"/>
          </a:xfrm>
        </p:grpSpPr>
        <p:sp>
          <p:nvSpPr>
            <p:cNvPr id="15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1" name="Group 74"/>
          <p:cNvGrpSpPr/>
          <p:nvPr/>
        </p:nvGrpSpPr>
        <p:grpSpPr>
          <a:xfrm rot="5400000">
            <a:off x="582292" y="2062773"/>
            <a:ext cx="2592289" cy="288032"/>
            <a:chOff x="2809127" y="3501009"/>
            <a:chExt cx="3326202" cy="2232248"/>
          </a:xfrm>
        </p:grpSpPr>
        <p:sp>
          <p:nvSpPr>
            <p:cNvPr id="162"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3"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4" name="Group 74"/>
          <p:cNvGrpSpPr/>
          <p:nvPr/>
        </p:nvGrpSpPr>
        <p:grpSpPr>
          <a:xfrm rot="5400000">
            <a:off x="1472098" y="1937610"/>
            <a:ext cx="2592289" cy="288032"/>
            <a:chOff x="2809127" y="3501009"/>
            <a:chExt cx="3326202" cy="2232248"/>
          </a:xfrm>
        </p:grpSpPr>
        <p:sp>
          <p:nvSpPr>
            <p:cNvPr id="165"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6"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pic>
        <p:nvPicPr>
          <p:cNvPr id="167" name="Picture 13"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3374" y="-231172"/>
            <a:ext cx="1157168" cy="1104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 name="Picture 32" descr="j023817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33688" y="2973839"/>
            <a:ext cx="547040" cy="32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15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wipe(right)">
                                      <p:cBhvr>
                                        <p:cTn id="38" dur="500"/>
                                        <p:tgtEl>
                                          <p:spTgt spid="102"/>
                                        </p:tgtEl>
                                      </p:cBhvr>
                                    </p:animEffect>
                                  </p:childTnLst>
                                </p:cTn>
                              </p:par>
                              <p:par>
                                <p:cTn id="39" presetID="22" presetClass="entr" presetSubtype="2" fill="hold" nodeType="with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wipe(right)">
                                      <p:cBhvr>
                                        <p:cTn id="41" dur="500"/>
                                        <p:tgtEl>
                                          <p:spTgt spid="103"/>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wipe(right)">
                                      <p:cBhvr>
                                        <p:cTn id="44" dur="500"/>
                                        <p:tgtEl>
                                          <p:spTgt spid="1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wipe(left)">
                                      <p:cBhvr>
                                        <p:cTn id="53" dur="1000"/>
                                        <p:tgtEl>
                                          <p:spTgt spid="1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right)">
                                      <p:cBhvr>
                                        <p:cTn id="58" dur="500"/>
                                        <p:tgtEl>
                                          <p:spTgt spid="124"/>
                                        </p:tgtEl>
                                      </p:cBhvr>
                                    </p:animEffect>
                                  </p:childTnLst>
                                </p:cTn>
                              </p:par>
                              <p:par>
                                <p:cTn id="59" presetID="22" presetClass="entr" presetSubtype="2" fill="hold"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wipe(right)">
                                      <p:cBhvr>
                                        <p:cTn id="61" dur="500"/>
                                        <p:tgtEl>
                                          <p:spTgt spid="126"/>
                                        </p:tgtEl>
                                      </p:cBhvr>
                                    </p:animEffect>
                                  </p:childTnLst>
                                </p:cTn>
                              </p:par>
                              <p:par>
                                <p:cTn id="62" presetID="22" presetClass="entr" presetSubtype="2" fill="hold" nodeType="withEffect">
                                  <p:stCondLst>
                                    <p:cond delay="0"/>
                                  </p:stCondLst>
                                  <p:childTnLst>
                                    <p:set>
                                      <p:cBhvr>
                                        <p:cTn id="63" dur="1" fill="hold">
                                          <p:stCondLst>
                                            <p:cond delay="0"/>
                                          </p:stCondLst>
                                        </p:cTn>
                                        <p:tgtEl>
                                          <p:spTgt spid="174"/>
                                        </p:tgtEl>
                                        <p:attrNameLst>
                                          <p:attrName>style.visibility</p:attrName>
                                        </p:attrNameLst>
                                      </p:cBhvr>
                                      <p:to>
                                        <p:strVal val="visible"/>
                                      </p:to>
                                    </p:set>
                                    <p:animEffect transition="in" filter="wipe(right)">
                                      <p:cBhvr>
                                        <p:cTn id="64" dur="500"/>
                                        <p:tgtEl>
                                          <p:spTgt spid="174"/>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animEffect transition="in" filter="wipe(right)">
                                      <p:cBhvr>
                                        <p:cTn id="67" dur="500"/>
                                        <p:tgtEl>
                                          <p:spTgt spid="13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nodeType="clickEffect">
                                  <p:stCondLst>
                                    <p:cond delay="0"/>
                                  </p:stCondLst>
                                  <p:childTnLst>
                                    <p:set>
                                      <p:cBhvr>
                                        <p:cTn id="71" dur="1" fill="hold">
                                          <p:stCondLst>
                                            <p:cond delay="0"/>
                                          </p:stCondLst>
                                        </p:cTn>
                                        <p:tgtEl>
                                          <p:spTgt spid="153"/>
                                        </p:tgtEl>
                                        <p:attrNameLst>
                                          <p:attrName>style.visibility</p:attrName>
                                        </p:attrNameLst>
                                      </p:cBhvr>
                                      <p:to>
                                        <p:strVal val="visible"/>
                                      </p:to>
                                    </p:set>
                                    <p:animEffect transition="in" filter="box(out)">
                                      <p:cBhvr>
                                        <p:cTn id="72" dur="500"/>
                                        <p:tgtEl>
                                          <p:spTgt spid="153"/>
                                        </p:tgtEl>
                                      </p:cBhvr>
                                    </p:animEffect>
                                  </p:childTnLst>
                                </p:cTn>
                              </p:par>
                            </p:childTnLst>
                          </p:cTn>
                        </p:par>
                        <p:par>
                          <p:cTn id="73" fill="hold">
                            <p:stCondLst>
                              <p:cond delay="500"/>
                            </p:stCondLst>
                            <p:childTnLst>
                              <p:par>
                                <p:cTn id="74" presetID="4" presetClass="entr" presetSubtype="32" fill="hold" nodeType="afterEffect">
                                  <p:stCondLst>
                                    <p:cond delay="0"/>
                                  </p:stCondLst>
                                  <p:childTnLst>
                                    <p:set>
                                      <p:cBhvr>
                                        <p:cTn id="75" dur="1" fill="hold">
                                          <p:stCondLst>
                                            <p:cond delay="0"/>
                                          </p:stCondLst>
                                        </p:cTn>
                                        <p:tgtEl>
                                          <p:spTgt spid="156"/>
                                        </p:tgtEl>
                                        <p:attrNameLst>
                                          <p:attrName>style.visibility</p:attrName>
                                        </p:attrNameLst>
                                      </p:cBhvr>
                                      <p:to>
                                        <p:strVal val="visible"/>
                                      </p:to>
                                    </p:set>
                                    <p:animEffect transition="in" filter="box(out)">
                                      <p:cBhvr>
                                        <p:cTn id="76" dur="500"/>
                                        <p:tgtEl>
                                          <p:spTgt spid="156"/>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32" fill="hold" nodeType="clickEffect">
                                  <p:stCondLst>
                                    <p:cond delay="0"/>
                                  </p:stCondLst>
                                  <p:childTnLst>
                                    <p:set>
                                      <p:cBhvr>
                                        <p:cTn id="80" dur="1" fill="hold">
                                          <p:stCondLst>
                                            <p:cond delay="0"/>
                                          </p:stCondLst>
                                        </p:cTn>
                                        <p:tgtEl>
                                          <p:spTgt spid="161"/>
                                        </p:tgtEl>
                                        <p:attrNameLst>
                                          <p:attrName>style.visibility</p:attrName>
                                        </p:attrNameLst>
                                      </p:cBhvr>
                                      <p:to>
                                        <p:strVal val="visible"/>
                                      </p:to>
                                    </p:set>
                                    <p:animEffect transition="in" filter="box(out)">
                                      <p:cBhvr>
                                        <p:cTn id="81" dur="500"/>
                                        <p:tgtEl>
                                          <p:spTgt spid="161"/>
                                        </p:tgtEl>
                                      </p:cBhvr>
                                    </p:animEffect>
                                  </p:childTnLst>
                                </p:cTn>
                              </p:par>
                            </p:childTnLst>
                          </p:cTn>
                        </p:par>
                        <p:par>
                          <p:cTn id="82" fill="hold">
                            <p:stCondLst>
                              <p:cond delay="500"/>
                            </p:stCondLst>
                            <p:childTnLst>
                              <p:par>
                                <p:cTn id="83" presetID="4" presetClass="entr" presetSubtype="32" fill="hold" nodeType="after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box(out)">
                                      <p:cBhvr>
                                        <p:cTn id="85" dur="500"/>
                                        <p:tgtEl>
                                          <p:spTgt spid="16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left)">
                                      <p:cBhvr>
                                        <p:cTn id="90" dur="1000"/>
                                        <p:tgtEl>
                                          <p:spTgt spid="112"/>
                                        </p:tgtEl>
                                      </p:cBhvr>
                                    </p:animEffect>
                                  </p:childTnLst>
                                </p:cTn>
                              </p:par>
                              <p:par>
                                <p:cTn id="91" presetID="42" presetClass="path" presetSubtype="0" accel="50000" decel="50000" fill="hold" nodeType="withEffect">
                                  <p:stCondLst>
                                    <p:cond delay="0"/>
                                  </p:stCondLst>
                                  <p:childTnLst>
                                    <p:animMotion origin="layout" path="M 3.33333E-6 -4.81481E-6 L 0.46836 0.14491 " pathEditMode="relative" rAng="0" ptsTypes="AA">
                                      <p:cBhvr>
                                        <p:cTn id="92" dur="2000" fill="hold"/>
                                        <p:tgtEl>
                                          <p:spTgt spid="135"/>
                                        </p:tgtEl>
                                        <p:attrNameLst>
                                          <p:attrName>ppt_x</p:attrName>
                                          <p:attrName>ppt_y</p:attrName>
                                        </p:attrNameLst>
                                      </p:cBhvr>
                                      <p:rCtr x="23411" y="7245"/>
                                    </p:animMotion>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284"/>
                                        </p:tgtEl>
                                        <p:attrNameLst>
                                          <p:attrName>style.visibility</p:attrName>
                                        </p:attrNameLst>
                                      </p:cBhvr>
                                      <p:to>
                                        <p:strVal val="visible"/>
                                      </p:to>
                                    </p:set>
                                    <p:animEffect transition="in" filter="wipe(right)">
                                      <p:cBhvr>
                                        <p:cTn id="101" dur="500"/>
                                        <p:tgtEl>
                                          <p:spTgt spid="284"/>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292"/>
                                        </p:tgtEl>
                                        <p:attrNameLst>
                                          <p:attrName>style.visibility</p:attrName>
                                        </p:attrNameLst>
                                      </p:cBhvr>
                                      <p:to>
                                        <p:strVal val="visible"/>
                                      </p:to>
                                    </p:set>
                                    <p:animEffect transition="in" filter="wipe(right)">
                                      <p:cBhvr>
                                        <p:cTn id="104" dur="500"/>
                                        <p:tgtEl>
                                          <p:spTgt spid="292"/>
                                        </p:tgtEl>
                                      </p:cBhvr>
                                    </p:animEffect>
                                  </p:childTnLst>
                                </p:cTn>
                              </p:par>
                            </p:childTnLst>
                          </p:cTn>
                        </p:par>
                        <p:par>
                          <p:cTn id="105" fill="hold">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1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93"/>
                                        </p:tgtEl>
                                        <p:attrNameLst>
                                          <p:attrName>style.visibility</p:attrName>
                                        </p:attrNameLst>
                                      </p:cBhvr>
                                      <p:to>
                                        <p:strVal val="visible"/>
                                      </p:to>
                                    </p:set>
                                    <p:animEffect transition="in" filter="wipe(up)">
                                      <p:cBhvr>
                                        <p:cTn id="114" dur="500"/>
                                        <p:tgtEl>
                                          <p:spTgt spid="293"/>
                                        </p:tgtEl>
                                      </p:cBhvr>
                                    </p:animEffect>
                                  </p:childTnLst>
                                </p:cTn>
                              </p:par>
                              <p:par>
                                <p:cTn id="115" presetID="22" presetClass="entr" presetSubtype="1" fill="hold" nodeType="withEffect">
                                  <p:stCondLst>
                                    <p:cond delay="0"/>
                                  </p:stCondLst>
                                  <p:childTnLst>
                                    <p:set>
                                      <p:cBhvr>
                                        <p:cTn id="116" dur="1" fill="hold">
                                          <p:stCondLst>
                                            <p:cond delay="0"/>
                                          </p:stCondLst>
                                        </p:cTn>
                                        <p:tgtEl>
                                          <p:spTgt spid="309"/>
                                        </p:tgtEl>
                                        <p:attrNameLst>
                                          <p:attrName>style.visibility</p:attrName>
                                        </p:attrNameLst>
                                      </p:cBhvr>
                                      <p:to>
                                        <p:strVal val="visible"/>
                                      </p:to>
                                    </p:set>
                                    <p:animEffect transition="in" filter="wipe(up)">
                                      <p:cBhvr>
                                        <p:cTn id="117" dur="500"/>
                                        <p:tgtEl>
                                          <p:spTgt spid="30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01"/>
                                        </p:tgtEl>
                                        <p:attrNameLst>
                                          <p:attrName>style.visibility</p:attrName>
                                        </p:attrNameLst>
                                      </p:cBhvr>
                                      <p:to>
                                        <p:strVal val="visible"/>
                                      </p:to>
                                    </p:set>
                                    <p:animEffect transition="in" filter="wipe(left)">
                                      <p:cBhvr>
                                        <p:cTn id="122" dur="1000"/>
                                        <p:tgtEl>
                                          <p:spTgt spid="301"/>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302"/>
                                        </p:tgtEl>
                                        <p:attrNameLst>
                                          <p:attrName>style.visibility</p:attrName>
                                        </p:attrNameLst>
                                      </p:cBhvr>
                                      <p:to>
                                        <p:strVal val="visible"/>
                                      </p:to>
                                    </p:set>
                                    <p:animEffect transition="in" filter="wipe(down)">
                                      <p:cBhvr>
                                        <p:cTn id="125" dur="500"/>
                                        <p:tgtEl>
                                          <p:spTgt spid="302"/>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305"/>
                                        </p:tgtEl>
                                        <p:attrNameLst>
                                          <p:attrName>style.visibility</p:attrName>
                                        </p:attrNameLst>
                                      </p:cBhvr>
                                      <p:to>
                                        <p:strVal val="visible"/>
                                      </p:to>
                                    </p:set>
                                    <p:animEffect transition="in" filter="wipe(left)">
                                      <p:cBhvr>
                                        <p:cTn id="128" dur="1000"/>
                                        <p:tgtEl>
                                          <p:spTgt spid="305"/>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03"/>
                                        </p:tgtEl>
                                        <p:attrNameLst>
                                          <p:attrName>style.visibility</p:attrName>
                                        </p:attrNameLst>
                                      </p:cBhvr>
                                      <p:to>
                                        <p:strVal val="visible"/>
                                      </p:to>
                                    </p:set>
                                    <p:animEffect transition="in" filter="wipe(down)">
                                      <p:cBhvr>
                                        <p:cTn id="131" dur="500"/>
                                        <p:tgtEl>
                                          <p:spTgt spid="30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97"/>
                                        </p:tgtEl>
                                        <p:attrNameLst>
                                          <p:attrName>style.visibility</p:attrName>
                                        </p:attrNameLst>
                                      </p:cBhvr>
                                      <p:to>
                                        <p:strVal val="visible"/>
                                      </p:to>
                                    </p:set>
                                    <p:animEffect transition="in" filter="wipe(up)">
                                      <p:cBhvr>
                                        <p:cTn id="136" dur="500"/>
                                        <p:tgtEl>
                                          <p:spTgt spid="297"/>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102" grpId="0" animBg="1"/>
      <p:bldP spid="122" grpId="0"/>
      <p:bldP spid="123" grpId="0" animBg="1"/>
      <p:bldP spid="124" grpId="0" animBg="1"/>
      <p:bldP spid="1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29" name="Rectangle 2"/>
          <p:cNvSpPr>
            <a:spLocks noGrp="1" noChangeArrowheads="1"/>
          </p:cNvSpPr>
          <p:nvPr>
            <p:ph type="title" sz="quarter"/>
          </p:nvPr>
        </p:nvSpPr>
        <p:spPr>
          <a:xfrm>
            <a:off x="993635" y="86271"/>
            <a:ext cx="9691540" cy="720725"/>
          </a:xfrm>
        </p:spPr>
        <p:txBody>
          <a:bodyPr>
            <a:normAutofit/>
          </a:bodyPr>
          <a:lstStyle/>
          <a:p>
            <a:pPr algn="l"/>
            <a:r>
              <a:rPr lang="fr-CH" smtClean="0"/>
              <a:t>Limited Quantum Storage</a:t>
            </a:r>
            <a:endParaRPr lang="en-US"/>
          </a:p>
        </p:txBody>
      </p:sp>
      <p:sp>
        <p:nvSpPr>
          <p:cNvPr id="133" name="Rectangle 132"/>
          <p:cNvSpPr/>
          <p:nvPr/>
        </p:nvSpPr>
        <p:spPr>
          <a:xfrm>
            <a:off x="619217" y="6412786"/>
            <a:ext cx="11481115" cy="369332"/>
          </a:xfrm>
          <a:prstGeom prst="rect">
            <a:avLst/>
          </a:prstGeom>
        </p:spPr>
        <p:txBody>
          <a:bodyPr wrap="square">
            <a:spAutoFit/>
          </a:bodyPr>
          <a:lstStyle/>
          <a:p>
            <a:r>
              <a:rPr lang="en-US" smtClean="0">
                <a:solidFill>
                  <a:schemeClr val="bg1"/>
                </a:solidFill>
              </a:rPr>
              <a:t>[</a:t>
            </a:r>
            <a:r>
              <a:rPr lang="en-US" err="1" smtClean="0">
                <a:solidFill>
                  <a:schemeClr val="bg1"/>
                </a:solidFill>
              </a:rPr>
              <a:t>Damgaard</a:t>
            </a:r>
            <a:r>
              <a:rPr lang="en-US" smtClean="0">
                <a:solidFill>
                  <a:schemeClr val="bg1"/>
                </a:solidFill>
              </a:rPr>
              <a:t> Fehr </a:t>
            </a:r>
            <a:r>
              <a:rPr lang="en-US" err="1" smtClean="0">
                <a:solidFill>
                  <a:schemeClr val="bg1"/>
                </a:solidFill>
              </a:rPr>
              <a:t>Salvail</a:t>
            </a:r>
            <a:r>
              <a:rPr lang="en-US" smtClean="0">
                <a:solidFill>
                  <a:schemeClr val="bg1"/>
                </a:solidFill>
              </a:rPr>
              <a:t> </a:t>
            </a:r>
            <a:r>
              <a:rPr lang="en-US" err="1" smtClean="0">
                <a:solidFill>
                  <a:schemeClr val="bg1"/>
                </a:solidFill>
              </a:rPr>
              <a:t>Schaffner</a:t>
            </a:r>
            <a:r>
              <a:rPr lang="en-US" smtClean="0">
                <a:solidFill>
                  <a:schemeClr val="bg1"/>
                </a:solidFill>
              </a:rPr>
              <a:t> 05, </a:t>
            </a:r>
            <a:r>
              <a:rPr lang="en-US" err="1" smtClean="0">
                <a:solidFill>
                  <a:schemeClr val="bg1"/>
                </a:solidFill>
              </a:rPr>
              <a:t>Wehner</a:t>
            </a:r>
            <a:r>
              <a:rPr lang="en-US" smtClean="0">
                <a:solidFill>
                  <a:schemeClr val="bg1"/>
                </a:solidFill>
              </a:rPr>
              <a:t> </a:t>
            </a:r>
            <a:r>
              <a:rPr lang="en-US" err="1" smtClean="0">
                <a:solidFill>
                  <a:schemeClr val="bg1"/>
                </a:solidFill>
              </a:rPr>
              <a:t>Schaffner</a:t>
            </a:r>
            <a:r>
              <a:rPr lang="en-US" smtClean="0">
                <a:solidFill>
                  <a:schemeClr val="bg1"/>
                </a:solidFill>
              </a:rPr>
              <a:t> </a:t>
            </a:r>
            <a:r>
              <a:rPr lang="en-US" err="1" smtClean="0">
                <a:solidFill>
                  <a:schemeClr val="bg1"/>
                </a:solidFill>
              </a:rPr>
              <a:t>Terhal</a:t>
            </a:r>
            <a:r>
              <a:rPr lang="en-US" smtClean="0">
                <a:solidFill>
                  <a:schemeClr val="bg1"/>
                </a:solidFill>
              </a:rPr>
              <a:t> 09]</a:t>
            </a:r>
            <a:endParaRPr lang="en-US">
              <a:solidFill>
                <a:schemeClr val="bg1"/>
              </a:solidFill>
            </a:endParaRPr>
          </a:p>
        </p:txBody>
      </p:sp>
      <p:sp>
        <p:nvSpPr>
          <p:cNvPr id="167" name="Line 6"/>
          <p:cNvSpPr>
            <a:spLocks noChangeShapeType="1"/>
          </p:cNvSpPr>
          <p:nvPr/>
        </p:nvSpPr>
        <p:spPr bwMode="auto">
          <a:xfrm>
            <a:off x="1619580" y="2669100"/>
            <a:ext cx="8228067" cy="57427"/>
          </a:xfrm>
          <a:prstGeom prst="line">
            <a:avLst/>
          </a:prstGeom>
          <a:noFill/>
          <a:ln w="63500">
            <a:solidFill>
              <a:srgbClr val="0000FF"/>
            </a:solidFill>
            <a:prstDash val="dash"/>
            <a:round/>
            <a:headEnd type="none" w="med" len="med"/>
            <a:tailEnd type="none"/>
          </a:ln>
          <a:effectLst/>
        </p:spPr>
        <p:txBody>
          <a:bodyPr lIns="0" tIns="0" rIns="0" bIns="0" anchor="ctr"/>
          <a:lstStyle/>
          <a:p>
            <a:endParaRPr lang="en-US"/>
          </a:p>
        </p:txBody>
      </p:sp>
      <p:pic>
        <p:nvPicPr>
          <p:cNvPr id="174" name="Picture 2" descr="D:\presentations\Noisy Storage\EvilCatTransparent.png"/>
          <p:cNvPicPr>
            <a:picLocks noChangeAspect="1" noChangeArrowheads="1"/>
          </p:cNvPicPr>
          <p:nvPr/>
        </p:nvPicPr>
        <p:blipFill>
          <a:blip r:embed="rId4" cstate="print"/>
          <a:srcRect/>
          <a:stretch>
            <a:fillRect/>
          </a:stretch>
        </p:blipFill>
        <p:spPr bwMode="auto">
          <a:xfrm flipH="1">
            <a:off x="10085912" y="1314794"/>
            <a:ext cx="1148062" cy="1142292"/>
          </a:xfrm>
          <a:prstGeom prst="rect">
            <a:avLst/>
          </a:prstGeom>
          <a:noFill/>
        </p:spPr>
      </p:pic>
      <p:sp>
        <p:nvSpPr>
          <p:cNvPr id="175" name="TextBox 174"/>
          <p:cNvSpPr txBox="1"/>
          <p:nvPr/>
        </p:nvSpPr>
        <p:spPr>
          <a:xfrm>
            <a:off x="4962146" y="2726527"/>
            <a:ext cx="1682512" cy="523220"/>
          </a:xfrm>
          <a:prstGeom prst="rect">
            <a:avLst/>
          </a:prstGeom>
          <a:noFill/>
        </p:spPr>
        <p:txBody>
          <a:bodyPr wrap="none" rtlCol="0">
            <a:spAutoFit/>
          </a:bodyPr>
          <a:lstStyle/>
          <a:p>
            <a:r>
              <a:rPr lang="en-US" sz="2800" smtClean="0">
                <a:solidFill>
                  <a:srgbClr val="0000FF"/>
                </a:solidFill>
              </a:rPr>
              <a:t>wait 1 sec</a:t>
            </a:r>
            <a:endParaRPr lang="en-US" sz="2800">
              <a:solidFill>
                <a:srgbClr val="0000FF"/>
              </a:solidFill>
            </a:endParaRPr>
          </a:p>
        </p:txBody>
      </p:sp>
      <p:grpSp>
        <p:nvGrpSpPr>
          <p:cNvPr id="176" name="Group 175"/>
          <p:cNvGrpSpPr/>
          <p:nvPr/>
        </p:nvGrpSpPr>
        <p:grpSpPr>
          <a:xfrm>
            <a:off x="9287653" y="17231"/>
            <a:ext cx="2072128" cy="656093"/>
            <a:chOff x="5181600" y="780699"/>
            <a:chExt cx="2072128" cy="656093"/>
          </a:xfrm>
        </p:grpSpPr>
        <p:sp>
          <p:nvSpPr>
            <p:cNvPr id="177" name="Rounded Rectangle 176"/>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178"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79"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80"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1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182" name="TextBox 181"/>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182" name="TextBox 181"/>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183" name="TextBox 182"/>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184" name="TextBox 183"/>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TextBox 185"/>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186" name="TextBox 185"/>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8"/>
                  <a:stretch>
                    <a:fillRect/>
                  </a:stretch>
                </a:blipFill>
              </p:spPr>
              <p:txBody>
                <a:bodyPr/>
                <a:lstStyle/>
                <a:p>
                  <a:r>
                    <a:rPr lang="en-US">
                      <a:noFill/>
                    </a:rPr>
                    <a:t> </a:t>
                  </a:r>
                </a:p>
              </p:txBody>
            </p:sp>
          </mc:Fallback>
        </mc:AlternateContent>
      </p:grpSp>
      <p:sp>
        <p:nvSpPr>
          <p:cNvPr id="187" name="TextBox 186"/>
          <p:cNvSpPr txBox="1"/>
          <p:nvPr/>
        </p:nvSpPr>
        <p:spPr>
          <a:xfrm>
            <a:off x="7320346" y="1545628"/>
            <a:ext cx="2146100" cy="523220"/>
          </a:xfrm>
          <a:prstGeom prst="rect">
            <a:avLst/>
          </a:prstGeom>
          <a:noFill/>
        </p:spPr>
        <p:txBody>
          <a:bodyPr wrap="none" rtlCol="0">
            <a:spAutoFit/>
          </a:bodyPr>
          <a:lstStyle/>
          <a:p>
            <a:r>
              <a:rPr lang="en-US" sz="2800" smtClean="0">
                <a:solidFill>
                  <a:srgbClr val="0000FF"/>
                </a:solidFill>
              </a:rPr>
              <a:t>store all </a:t>
            </a:r>
            <a:r>
              <a:rPr lang="en-US" sz="2800" err="1" smtClean="0">
                <a:solidFill>
                  <a:srgbClr val="0000FF"/>
                </a:solidFill>
              </a:rPr>
              <a:t>qbits</a:t>
            </a:r>
            <a:endParaRPr lang="en-US" sz="2800">
              <a:solidFill>
                <a:srgbClr val="0000FF"/>
              </a:solidFill>
            </a:endParaRPr>
          </a:p>
        </p:txBody>
      </p:sp>
      <p:grpSp>
        <p:nvGrpSpPr>
          <p:cNvPr id="188" name="Group 204"/>
          <p:cNvGrpSpPr/>
          <p:nvPr/>
        </p:nvGrpSpPr>
        <p:grpSpPr>
          <a:xfrm>
            <a:off x="9709072" y="2592641"/>
            <a:ext cx="865187" cy="792163"/>
            <a:chOff x="5177248" y="2526481"/>
            <a:chExt cx="865187" cy="792163"/>
          </a:xfrm>
        </p:grpSpPr>
        <p:sp>
          <p:nvSpPr>
            <p:cNvPr id="18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9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9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232" name="Line 6"/>
          <p:cNvSpPr>
            <a:spLocks noChangeShapeType="1"/>
          </p:cNvSpPr>
          <p:nvPr/>
        </p:nvSpPr>
        <p:spPr bwMode="auto">
          <a:xfrm>
            <a:off x="5074418"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233" name="Line 8"/>
          <p:cNvSpPr>
            <a:spLocks noChangeShapeType="1"/>
          </p:cNvSpPr>
          <p:nvPr/>
        </p:nvSpPr>
        <p:spPr bwMode="auto">
          <a:xfrm>
            <a:off x="5019544"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34" name="TextBox 233"/>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charset="0"/>
                          </a:rPr>
                        </m:ctrlPr>
                      </m:dPr>
                      <m:e>
                        <m:r>
                          <a:rPr lang="en-US" sz="2400" b="0" i="1" smtClean="0">
                            <a:latin typeface="Cambria Math" charset="0"/>
                          </a:rPr>
                          <m:t>3,4,5</m:t>
                        </m:r>
                      </m:e>
                    </m:d>
                  </m:oMath>
                </a14:m>
                <a:r>
                  <a:rPr lang="en-US" sz="2400" b="0" smtClean="0"/>
                  <a:t>, </a:t>
                </a:r>
                <a14:m>
                  <m:oMath xmlns:m="http://schemas.openxmlformats.org/officeDocument/2006/math">
                    <m:sSub>
                      <m:sSubPr>
                        <m:ctrlPr>
                          <a:rPr lang="en-US" sz="2400" i="1">
                            <a:latin typeface="Cambria Math"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charset="0"/>
                          </a:rPr>
                        </m:ctrlPr>
                      </m:dPr>
                      <m:e>
                        <m:r>
                          <a:rPr lang="en-US" sz="2400" i="1">
                            <a:latin typeface="Cambria Math" charset="0"/>
                          </a:rPr>
                          <m:t>1,2</m:t>
                        </m:r>
                      </m:e>
                    </m:d>
                  </m:oMath>
                </a14:m>
                <a:endParaRPr lang="en-US" sz="2400" b="0" smtClean="0"/>
              </a:p>
            </p:txBody>
          </p:sp>
        </mc:Choice>
        <mc:Fallback xmlns="">
          <p:sp>
            <p:nvSpPr>
              <p:cNvPr id="234" name="TextBox 233"/>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9"/>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TextBox 234"/>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35" name="TextBox 234"/>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10"/>
                <a:stretch>
                  <a:fillRect b="-4000"/>
                </a:stretch>
              </a:blipFill>
            </p:spPr>
            <p:txBody>
              <a:bodyPr/>
              <a:lstStyle/>
              <a:p>
                <a:r>
                  <a:rPr lang="en-US">
                    <a:noFill/>
                  </a:rPr>
                  <a:t> </a:t>
                </a:r>
              </a:p>
            </p:txBody>
          </p:sp>
        </mc:Fallback>
      </mc:AlternateContent>
      <p:grpSp>
        <p:nvGrpSpPr>
          <p:cNvPr id="237" name="Group 236"/>
          <p:cNvGrpSpPr/>
          <p:nvPr/>
        </p:nvGrpSpPr>
        <p:grpSpPr>
          <a:xfrm>
            <a:off x="1444753" y="3666140"/>
            <a:ext cx="1405682" cy="1717929"/>
            <a:chOff x="1343299" y="3429000"/>
            <a:chExt cx="1405682" cy="1717929"/>
          </a:xfrm>
        </p:grpSpPr>
        <p:pic>
          <p:nvPicPr>
            <p:cNvPr id="238" name="Picture 39" descr="BS00996_"/>
            <p:cNvPicPr>
              <a:picLocks noChangeAspect="1" noChangeArrowheads="1"/>
            </p:cNvPicPr>
            <p:nvPr/>
          </p:nvPicPr>
          <p:blipFill>
            <a:blip r:embed="rId11"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39"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0" name="TextBox 239"/>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40" name="TextBox 239"/>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2"/>
                  <a:stretch>
                    <a:fillRect b="-11667"/>
                  </a:stretch>
                </a:blipFill>
              </p:spPr>
              <p:txBody>
                <a:bodyPr/>
                <a:lstStyle/>
                <a:p>
                  <a:r>
                    <a:rPr lang="en-US">
                      <a:noFill/>
                    </a:rPr>
                    <a:t> </a:t>
                  </a:r>
                </a:p>
              </p:txBody>
            </p:sp>
          </mc:Fallback>
        </mc:AlternateContent>
      </p:grpSp>
      <p:grpSp>
        <p:nvGrpSpPr>
          <p:cNvPr id="241" name="Group 240"/>
          <p:cNvGrpSpPr/>
          <p:nvPr/>
        </p:nvGrpSpPr>
        <p:grpSpPr>
          <a:xfrm>
            <a:off x="8041076" y="3954082"/>
            <a:ext cx="2160014" cy="1288077"/>
            <a:chOff x="7638283" y="3443732"/>
            <a:chExt cx="2160014" cy="1288077"/>
          </a:xfrm>
        </p:grpSpPr>
        <p:pic>
          <p:nvPicPr>
            <p:cNvPr id="24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4" name="TextBox 243"/>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44" name="TextBox 243"/>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3"/>
                  <a:stretch>
                    <a:fillRect b="-11667"/>
                  </a:stretch>
                </a:blipFill>
              </p:spPr>
              <p:txBody>
                <a:bodyPr/>
                <a:lstStyle/>
                <a:p>
                  <a:r>
                    <a:rPr lang="en-US">
                      <a:noFill/>
                    </a:rPr>
                    <a:t> </a:t>
                  </a:r>
                </a:p>
              </p:txBody>
            </p:sp>
          </mc:Fallback>
        </mc:AlternateContent>
      </p:grpSp>
      <p:sp>
        <p:nvSpPr>
          <p:cNvPr id="246" name="Line 6"/>
          <p:cNvSpPr>
            <a:spLocks noChangeShapeType="1"/>
          </p:cNvSpPr>
          <p:nvPr/>
        </p:nvSpPr>
        <p:spPr bwMode="auto">
          <a:xfrm>
            <a:off x="5074418"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47" name="TextBox 246"/>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247" name="TextBox 246"/>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4"/>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smtClean="0">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248" name="TextBox 247"/>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5"/>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TextBox 248"/>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charset="0"/>
                            </a:rPr>
                          </m:ctrlPr>
                        </m:dPr>
                        <m:e>
                          <m:r>
                            <a:rPr lang="en-US" sz="2400" i="1">
                              <a:latin typeface="Cambria Math" charset="0"/>
                            </a:rPr>
                            <m:t>110</m:t>
                          </m:r>
                        </m:e>
                      </m:d>
                    </m:oMath>
                  </m:oMathPara>
                </a14:m>
                <a:endParaRPr lang="en-US" sz="2400" b="0" smtClean="0"/>
              </a:p>
            </p:txBody>
          </p:sp>
        </mc:Choice>
        <mc:Fallback xmlns="">
          <p:sp>
            <p:nvSpPr>
              <p:cNvPr id="249" name="TextBox 248"/>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6"/>
                <a:stretch>
                  <a:fillRect b="-17105"/>
                </a:stretch>
              </a:blipFill>
            </p:spPr>
            <p:txBody>
              <a:bodyPr/>
              <a:lstStyle/>
              <a:p>
                <a:r>
                  <a:rPr lang="en-US">
                    <a:noFill/>
                  </a:rPr>
                  <a:t> </a:t>
                </a:r>
              </a:p>
            </p:txBody>
          </p:sp>
        </mc:Fallback>
      </mc:AlternateContent>
      <p:sp>
        <p:nvSpPr>
          <p:cNvPr id="250" name="Line 6"/>
          <p:cNvSpPr>
            <a:spLocks noChangeShapeType="1"/>
          </p:cNvSpPr>
          <p:nvPr/>
        </p:nvSpPr>
        <p:spPr bwMode="auto">
          <a:xfrm>
            <a:off x="5074418"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grpSp>
        <p:nvGrpSpPr>
          <p:cNvPr id="251" name="Group 250"/>
          <p:cNvGrpSpPr/>
          <p:nvPr/>
        </p:nvGrpSpPr>
        <p:grpSpPr>
          <a:xfrm>
            <a:off x="3064427" y="3681060"/>
            <a:ext cx="1472137" cy="1670631"/>
            <a:chOff x="7417113" y="3443732"/>
            <a:chExt cx="1472137" cy="1670631"/>
          </a:xfrm>
        </p:grpSpPr>
        <p:pic>
          <p:nvPicPr>
            <p:cNvPr id="25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5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60" name="TextBox 259"/>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60" name="TextBox 259"/>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7"/>
                  <a:stretch>
                    <a:fillRect b="-11475"/>
                  </a:stretch>
                </a:blipFill>
              </p:spPr>
              <p:txBody>
                <a:bodyPr/>
                <a:lstStyle/>
                <a:p>
                  <a:r>
                    <a:rPr lang="en-US">
                      <a:noFill/>
                    </a:rPr>
                    <a:t> </a:t>
                  </a:r>
                </a:p>
              </p:txBody>
            </p:sp>
          </mc:Fallback>
        </mc:AlternateContent>
      </p:grpSp>
      <p:sp>
        <p:nvSpPr>
          <p:cNvPr id="261" name="Left Brace 260"/>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Left Brace 261"/>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2014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dissolve">
                                      <p:cBhvr>
                                        <p:cTn id="27" dur="500"/>
                                        <p:tgtEl>
                                          <p:spTgt spid="18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5"/>
                                        </p:tgtEl>
                                        <p:attrNameLst>
                                          <p:attrName>style.visibility</p:attrName>
                                        </p:attrNameLst>
                                      </p:cBhvr>
                                      <p:to>
                                        <p:strVal val="visible"/>
                                      </p:to>
                                    </p:set>
                                    <p:anim calcmode="lin" valueType="num">
                                      <p:cBhvr additive="base">
                                        <p:cTn id="32" dur="500" fill="hold"/>
                                        <p:tgtEl>
                                          <p:spTgt spid="175"/>
                                        </p:tgtEl>
                                        <p:attrNameLst>
                                          <p:attrName>ppt_x</p:attrName>
                                        </p:attrNameLst>
                                      </p:cBhvr>
                                      <p:tavLst>
                                        <p:tav tm="0">
                                          <p:val>
                                            <p:strVal val="#ppt_x"/>
                                          </p:val>
                                        </p:tav>
                                        <p:tav tm="100000">
                                          <p:val>
                                            <p:strVal val="#ppt_x"/>
                                          </p:val>
                                        </p:tav>
                                      </p:tavLst>
                                    </p:anim>
                                    <p:anim calcmode="lin" valueType="num">
                                      <p:cBhvr additive="base">
                                        <p:cTn id="33" dur="500" fill="hold"/>
                                        <p:tgtEl>
                                          <p:spTgt spid="175"/>
                                        </p:tgtEl>
                                        <p:attrNameLst>
                                          <p:attrName>ppt_y</p:attrName>
                                        </p:attrNameLst>
                                      </p:cBhvr>
                                      <p:tavLst>
                                        <p:tav tm="0">
                                          <p:val>
                                            <p:strVal val="1+#ppt_h/2"/>
                                          </p:val>
                                        </p:tav>
                                        <p:tav tm="100000">
                                          <p:val>
                                            <p:strVal val="#ppt_y"/>
                                          </p:val>
                                        </p:tav>
                                      </p:tavLst>
                                    </p:anim>
                                  </p:childTnLst>
                                </p:cTn>
                              </p:par>
                              <p:par>
                                <p:cTn id="34" presetID="2" presetClass="entr" presetSubtype="4" fill="hold" grpId="1" nodeType="withEffect">
                                  <p:stCondLst>
                                    <p:cond delay="0"/>
                                  </p:stCondLst>
                                  <p:childTnLst>
                                    <p:set>
                                      <p:cBhvr>
                                        <p:cTn id="35" dur="1" fill="hold">
                                          <p:stCondLst>
                                            <p:cond delay="0"/>
                                          </p:stCondLst>
                                        </p:cTn>
                                        <p:tgtEl>
                                          <p:spTgt spid="167"/>
                                        </p:tgtEl>
                                        <p:attrNameLst>
                                          <p:attrName>style.visibility</p:attrName>
                                        </p:attrNameLst>
                                      </p:cBhvr>
                                      <p:to>
                                        <p:strVal val="visible"/>
                                      </p:to>
                                    </p:set>
                                    <p:anim calcmode="lin" valueType="num">
                                      <p:cBhvr additive="base">
                                        <p:cTn id="36" dur="500" fill="hold"/>
                                        <p:tgtEl>
                                          <p:spTgt spid="167"/>
                                        </p:tgtEl>
                                        <p:attrNameLst>
                                          <p:attrName>ppt_x</p:attrName>
                                        </p:attrNameLst>
                                      </p:cBhvr>
                                      <p:tavLst>
                                        <p:tav tm="0">
                                          <p:val>
                                            <p:strVal val="#ppt_x"/>
                                          </p:val>
                                        </p:tav>
                                        <p:tav tm="100000">
                                          <p:val>
                                            <p:strVal val="#ppt_x"/>
                                          </p:val>
                                        </p:tav>
                                      </p:tavLst>
                                    </p:anim>
                                    <p:anim calcmode="lin" valueType="num">
                                      <p:cBhvr additive="base">
                                        <p:cTn id="37" dur="500" fill="hold"/>
                                        <p:tgtEl>
                                          <p:spTgt spid="16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8"/>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33333E-6 -4.81481E-6 L 0.4694 0.18982 " pathEditMode="relative" rAng="0" ptsTypes="AA">
                                      <p:cBhvr>
                                        <p:cTn id="43" dur="2000" fill="hold"/>
                                        <p:tgtEl>
                                          <p:spTgt spid="135"/>
                                        </p:tgtEl>
                                        <p:attrNameLst>
                                          <p:attrName>ppt_x</p:attrName>
                                          <p:attrName>ppt_y</p:attrName>
                                        </p:attrNameLst>
                                      </p:cBhvr>
                                      <p:rCtr x="23464" y="9491"/>
                                    </p:animMotion>
                                  </p:childTnLst>
                                </p:cTn>
                              </p:par>
                              <p:par>
                                <p:cTn id="44" presetID="22" presetClass="entr" presetSubtype="8" fill="hold" grpId="0" nodeType="withEffect">
                                  <p:stCondLst>
                                    <p:cond delay="0"/>
                                  </p:stCondLst>
                                  <p:childTnLst>
                                    <p:set>
                                      <p:cBhvr>
                                        <p:cTn id="45" dur="1" fill="hold">
                                          <p:stCondLst>
                                            <p:cond delay="0"/>
                                          </p:stCondLst>
                                        </p:cTn>
                                        <p:tgtEl>
                                          <p:spTgt spid="167"/>
                                        </p:tgtEl>
                                        <p:attrNameLst>
                                          <p:attrName>style.visibility</p:attrName>
                                        </p:attrNameLst>
                                      </p:cBhvr>
                                      <p:to>
                                        <p:strVal val="visible"/>
                                      </p:to>
                                    </p:set>
                                    <p:animEffect transition="in" filter="wipe(left)">
                                      <p:cBhvr>
                                        <p:cTn id="46" dur="1000"/>
                                        <p:tgtEl>
                                          <p:spTgt spid="1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2"/>
                                        </p:tgtEl>
                                        <p:attrNameLst>
                                          <p:attrName>style.visibility</p:attrName>
                                        </p:attrNameLst>
                                      </p:cBhvr>
                                      <p:to>
                                        <p:strVal val="visible"/>
                                      </p:to>
                                    </p:set>
                                    <p:animEffect transition="in" filter="wipe(left)">
                                      <p:cBhvr>
                                        <p:cTn id="49" dur="1000"/>
                                        <p:tgtEl>
                                          <p:spTgt spid="2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33"/>
                                        </p:tgtEl>
                                        <p:attrNameLst>
                                          <p:attrName>style.visibility</p:attrName>
                                        </p:attrNameLst>
                                      </p:cBhvr>
                                      <p:to>
                                        <p:strVal val="visible"/>
                                      </p:to>
                                    </p:set>
                                    <p:animEffect transition="in" filter="wipe(right)">
                                      <p:cBhvr>
                                        <p:cTn id="58" dur="500"/>
                                        <p:tgtEl>
                                          <p:spTgt spid="233"/>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
                                        </p:tgtEl>
                                        <p:attrNameLst>
                                          <p:attrName>style.visibility</p:attrName>
                                        </p:attrNameLst>
                                      </p:cBhvr>
                                      <p:to>
                                        <p:strVal val="visible"/>
                                      </p:to>
                                    </p:set>
                                    <p:animEffect transition="in" filter="wipe(right)">
                                      <p:cBhvr>
                                        <p:cTn id="61" dur="500"/>
                                        <p:tgtEl>
                                          <p:spTgt spid="235"/>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wipe(up)">
                                      <p:cBhvr>
                                        <p:cTn id="71" dur="500"/>
                                        <p:tgtEl>
                                          <p:spTgt spid="237"/>
                                        </p:tgtEl>
                                      </p:cBhvr>
                                    </p:animEffect>
                                  </p:childTnLst>
                                </p:cTn>
                              </p:par>
                              <p:par>
                                <p:cTn id="72" presetID="22" presetClass="entr" presetSubtype="1" fill="hold" nodeType="withEffect">
                                  <p:stCondLst>
                                    <p:cond delay="0"/>
                                  </p:stCondLst>
                                  <p:childTnLst>
                                    <p:set>
                                      <p:cBhvr>
                                        <p:cTn id="73" dur="1" fill="hold">
                                          <p:stCondLst>
                                            <p:cond delay="0"/>
                                          </p:stCondLst>
                                        </p:cTn>
                                        <p:tgtEl>
                                          <p:spTgt spid="251"/>
                                        </p:tgtEl>
                                        <p:attrNameLst>
                                          <p:attrName>style.visibility</p:attrName>
                                        </p:attrNameLst>
                                      </p:cBhvr>
                                      <p:to>
                                        <p:strVal val="visible"/>
                                      </p:to>
                                    </p:set>
                                    <p:animEffect transition="in" filter="wipe(up)">
                                      <p:cBhvr>
                                        <p:cTn id="74" dur="500"/>
                                        <p:tgtEl>
                                          <p:spTgt spid="2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46"/>
                                        </p:tgtEl>
                                        <p:attrNameLst>
                                          <p:attrName>style.visibility</p:attrName>
                                        </p:attrNameLst>
                                      </p:cBhvr>
                                      <p:to>
                                        <p:strVal val="visible"/>
                                      </p:to>
                                    </p:set>
                                    <p:animEffect transition="in" filter="wipe(left)">
                                      <p:cBhvr>
                                        <p:cTn id="79" dur="1000"/>
                                        <p:tgtEl>
                                          <p:spTgt spid="24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47"/>
                                        </p:tgtEl>
                                        <p:attrNameLst>
                                          <p:attrName>style.visibility</p:attrName>
                                        </p:attrNameLst>
                                      </p:cBhvr>
                                      <p:to>
                                        <p:strVal val="visible"/>
                                      </p:to>
                                    </p:set>
                                    <p:animEffect transition="in" filter="wipe(left)">
                                      <p:cBhvr>
                                        <p:cTn id="82" dur="500"/>
                                        <p:tgtEl>
                                          <p:spTgt spid="24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0"/>
                                        </p:tgtEl>
                                        <p:attrNameLst>
                                          <p:attrName>style.visibility</p:attrName>
                                        </p:attrNameLst>
                                      </p:cBhvr>
                                      <p:to>
                                        <p:strVal val="visible"/>
                                      </p:to>
                                    </p:set>
                                    <p:animEffect transition="in" filter="wipe(left)">
                                      <p:cBhvr>
                                        <p:cTn id="85" dur="1000"/>
                                        <p:tgtEl>
                                          <p:spTgt spid="2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48"/>
                                        </p:tgtEl>
                                        <p:attrNameLst>
                                          <p:attrName>style.visibility</p:attrName>
                                        </p:attrNameLst>
                                      </p:cBhvr>
                                      <p:to>
                                        <p:strVal val="visible"/>
                                      </p:to>
                                    </p:set>
                                    <p:animEffect transition="in" filter="wipe(left)">
                                      <p:cBhvr>
                                        <p:cTn id="88" dur="500"/>
                                        <p:tgtEl>
                                          <p:spTgt spid="24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41"/>
                                        </p:tgtEl>
                                        <p:attrNameLst>
                                          <p:attrName>style.visibility</p:attrName>
                                        </p:attrNameLst>
                                      </p:cBhvr>
                                      <p:to>
                                        <p:strVal val="visible"/>
                                      </p:to>
                                    </p:set>
                                    <p:animEffect transition="in" filter="wipe(up)">
                                      <p:cBhvr>
                                        <p:cTn id="93" dur="500"/>
                                        <p:tgtEl>
                                          <p:spTgt spid="24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67" grpId="0" animBg="1"/>
      <p:bldP spid="167" grpId="1" animBg="1"/>
      <p:bldP spid="175" grpId="0"/>
      <p:bldP spid="187" grpId="0"/>
      <p:bldP spid="232" grpId="0" animBg="1"/>
      <p:bldP spid="233" grpId="0" animBg="1"/>
      <p:bldP spid="234" grpId="0"/>
      <p:bldP spid="235" grpId="0"/>
      <p:bldP spid="246" grpId="0" animBg="1"/>
      <p:bldP spid="247" grpId="0"/>
      <p:bldP spid="248" grpId="0"/>
      <p:bldP spid="249" grpId="0"/>
      <p:bldP spid="250" grpId="0" animBg="1"/>
      <p:bldP spid="261" grpId="0" animBg="1"/>
      <p:bldP spid="26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98"/>
          <p:cNvSpPr>
            <a:spLocks noChangeArrowheads="1"/>
          </p:cNvSpPr>
          <p:nvPr/>
        </p:nvSpPr>
        <p:spPr bwMode="auto">
          <a:xfrm>
            <a:off x="4097743" y="2208973"/>
            <a:ext cx="4387338" cy="323153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Coin-Flipping</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Bit Commitment</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Oblivious Transfer</a:t>
            </a:r>
          </a:p>
          <a:p>
            <a:pPr marL="342900" indent="-342900">
              <a:spcBef>
                <a:spcPct val="20000"/>
              </a:spcBef>
              <a:buClr>
                <a:schemeClr val="accent1"/>
              </a:buClr>
              <a:buSzPct val="65000"/>
              <a:buFont typeface="Wingdings" pitchFamily="2" charset="2"/>
              <a:buChar char="n"/>
            </a:pPr>
            <a:endParaRPr lang="en-US" sz="2400" smtClean="0">
              <a:cs typeface="Arial" charset="0"/>
            </a:endParaRPr>
          </a:p>
          <a:p>
            <a:pPr marL="342900" indent="-342900">
              <a:spcBef>
                <a:spcPct val="20000"/>
              </a:spcBef>
              <a:buClr>
                <a:schemeClr val="accent1"/>
              </a:buClr>
              <a:buSzPct val="65000"/>
              <a:buFont typeface="Wingdings" pitchFamily="2" charset="2"/>
              <a:buChar char="n"/>
            </a:pPr>
            <a:r>
              <a:rPr lang="en-US" sz="2400" smtClean="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p:txBody>
      </p:sp>
      <mc:AlternateContent xmlns:mc="http://schemas.openxmlformats.org/markup-compatibility/2006" xmlns:a14="http://schemas.microsoft.com/office/drawing/2010/main">
        <mc:Choice Requires="a14">
          <p:sp>
            <p:nvSpPr>
              <p:cNvPr id="66" name="TextBox 65"/>
              <p:cNvSpPr txBox="1"/>
              <p:nvPr/>
            </p:nvSpPr>
            <p:spPr>
              <a:xfrm rot="5400000">
                <a:off x="5980873" y="3471779"/>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5980873" y="3471779"/>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132" name="Rectangle 2"/>
          <p:cNvSpPr>
            <a:spLocks noGrp="1" noChangeArrowheads="1"/>
          </p:cNvSpPr>
          <p:nvPr>
            <p:ph type="title" sz="quarter"/>
          </p:nvPr>
        </p:nvSpPr>
        <p:spPr>
          <a:xfrm>
            <a:off x="1039397" y="76330"/>
            <a:ext cx="10080360" cy="720725"/>
          </a:xfrm>
        </p:spPr>
        <p:txBody>
          <a:bodyPr>
            <a:normAutofit/>
          </a:bodyPr>
          <a:lstStyle/>
          <a:p>
            <a:pPr algn="l"/>
            <a:r>
              <a:rPr lang="en-US" smtClean="0"/>
              <a:t>Summary of Quantum Two-Party Crypto</a:t>
            </a:r>
            <a:endParaRPr lang="en-US"/>
          </a:p>
        </p:txBody>
      </p:sp>
      <p:sp>
        <p:nvSpPr>
          <p:cNvPr id="133" name="Rectangle 298"/>
          <p:cNvSpPr>
            <a:spLocks noChangeArrowheads="1"/>
          </p:cNvSpPr>
          <p:nvPr/>
        </p:nvSpPr>
        <p:spPr bwMode="auto">
          <a:xfrm>
            <a:off x="1149804" y="814581"/>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smtClean="0">
                <a:cs typeface="Arial" charset="0"/>
              </a:rPr>
              <a:t>No computational restrictions</a:t>
            </a:r>
            <a:endParaRPr lang="en-US" sz="2400">
              <a:cs typeface="Arial" charset="0"/>
            </a:endParaRPr>
          </a:p>
        </p:txBody>
      </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5455181" y="2582969"/>
                <a:ext cx="621965"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5455181" y="2582969"/>
                <a:ext cx="621965" cy="677108"/>
              </a:xfrm>
              <a:prstGeom prst="rect">
                <a:avLst/>
              </a:prstGeom>
              <a:blipFill rotWithShape="0">
                <a:blip r:embed="rId4"/>
                <a:stretch>
                  <a:fillRect/>
                </a:stretch>
              </a:blipFill>
            </p:spPr>
            <p:txBody>
              <a:bodyPr/>
              <a:lstStyle/>
              <a:p>
                <a:r>
                  <a:rPr lang="en-US">
                    <a:noFill/>
                  </a:rPr>
                  <a:t> </a:t>
                </a:r>
              </a:p>
            </p:txBody>
          </p:sp>
        </mc:Fallback>
      </mc:AlternateContent>
      <p:grpSp>
        <p:nvGrpSpPr>
          <p:cNvPr id="7" name="Group 6"/>
          <p:cNvGrpSpPr/>
          <p:nvPr/>
        </p:nvGrpSpPr>
        <p:grpSpPr>
          <a:xfrm>
            <a:off x="6743908" y="2149865"/>
            <a:ext cx="1454331" cy="687097"/>
            <a:chOff x="3513594" y="1763638"/>
            <a:chExt cx="1454331" cy="687097"/>
          </a:xfrm>
        </p:grpSpPr>
        <p:pic>
          <p:nvPicPr>
            <p:cNvPr id="3" name="Picture 2"/>
            <p:cNvPicPr>
              <a:picLocks noChangeAspect="1"/>
            </p:cNvPicPr>
            <p:nvPr/>
          </p:nvPicPr>
          <p:blipFill>
            <a:blip r:embed="rId5"/>
            <a:stretch>
              <a:fillRect/>
            </a:stretch>
          </p:blipFill>
          <p:spPr>
            <a:xfrm>
              <a:off x="4280828" y="1763638"/>
              <a:ext cx="687097" cy="687097"/>
            </a:xfrm>
            <a:prstGeom prst="rect">
              <a:avLst/>
            </a:prstGeom>
          </p:spPr>
        </p:pic>
        <p:pic>
          <p:nvPicPr>
            <p:cNvPr id="28" name="Picture 27"/>
            <p:cNvPicPr>
              <a:picLocks noChangeAspect="1"/>
            </p:cNvPicPr>
            <p:nvPr/>
          </p:nvPicPr>
          <p:blipFill>
            <a:blip r:embed="rId6">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6898570" y="2995105"/>
            <a:ext cx="1674635" cy="773893"/>
            <a:chOff x="3956191" y="2592796"/>
            <a:chExt cx="1674635" cy="773893"/>
          </a:xfrm>
        </p:grpSpPr>
        <p:pic>
          <p:nvPicPr>
            <p:cNvPr id="30" name="Picture 20" descr="BD07434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 name="Group 9"/>
          <p:cNvGrpSpPr/>
          <p:nvPr/>
        </p:nvGrpSpPr>
        <p:grpSpPr>
          <a:xfrm>
            <a:off x="7864977" y="4797467"/>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9"/>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1"/>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3"/>
                  <a:stretch>
                    <a:fillRect r="-2000" b="-1311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5455181" y="3436389"/>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5455181" y="3436389"/>
                <a:ext cx="621965" cy="67710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5457589" y="4299177"/>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5457589" y="4299177"/>
                <a:ext cx="617156" cy="67710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4686523" y="4299177"/>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4686523" y="4299177"/>
                <a:ext cx="617156" cy="67710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4686523" y="3433984"/>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4686523" y="3433984"/>
                <a:ext cx="617156" cy="67710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4686523" y="2578832"/>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4686523" y="2578832"/>
                <a:ext cx="617156" cy="677108"/>
              </a:xfrm>
              <a:prstGeom prst="rect">
                <a:avLst/>
              </a:prstGeom>
              <a:blipFill rotWithShape="0">
                <a:blip r:embed="rId18"/>
                <a:stretch>
                  <a:fillRect/>
                </a:stretch>
              </a:blipFill>
            </p:spPr>
            <p:txBody>
              <a:bodyPr/>
              <a:lstStyle/>
              <a:p>
                <a:r>
                  <a:rPr lang="en-US">
                    <a:noFill/>
                  </a:rPr>
                  <a:t> </a:t>
                </a:r>
              </a:p>
            </p:txBody>
          </p:sp>
        </mc:Fallback>
      </mc:AlternateContent>
      <p:grpSp>
        <p:nvGrpSpPr>
          <p:cNvPr id="9" name="Group 8"/>
          <p:cNvGrpSpPr/>
          <p:nvPr/>
        </p:nvGrpSpPr>
        <p:grpSpPr>
          <a:xfrm>
            <a:off x="6995899" y="4033376"/>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smtClean="0"/>
                <a:t>OT</a:t>
              </a:r>
              <a:endParaRPr lang="de-DE" sz="2400"/>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2"/>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smtClean="0">
                <a:solidFill>
                  <a:schemeClr val="bg1"/>
                </a:solidFill>
              </a:rPr>
              <a:t>[Blum 83</a:t>
            </a:r>
            <a:r>
              <a:rPr lang="en-US">
                <a:solidFill>
                  <a:schemeClr val="bg1"/>
                </a:solidFill>
              </a:rPr>
              <a:t>, Kilian </a:t>
            </a:r>
            <a:r>
              <a:rPr lang="en-US" smtClean="0">
                <a:solidFill>
                  <a:schemeClr val="bg1"/>
                </a:solidFill>
              </a:rPr>
              <a:t>88]</a:t>
            </a:r>
            <a:endParaRPr lang="en-US">
              <a:solidFill>
                <a:schemeClr val="bg1"/>
              </a:solidFill>
            </a:endParaRPr>
          </a:p>
        </p:txBody>
      </p:sp>
      <p:grpSp>
        <p:nvGrpSpPr>
          <p:cNvPr id="68" name="Group 67"/>
          <p:cNvGrpSpPr/>
          <p:nvPr/>
        </p:nvGrpSpPr>
        <p:grpSpPr>
          <a:xfrm>
            <a:off x="3253303" y="2274970"/>
            <a:ext cx="528245" cy="3423701"/>
            <a:chOff x="21816" y="1742290"/>
            <a:chExt cx="741786" cy="361968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247290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smtClean="0"/>
                <a:t> quantum usefulness</a:t>
              </a:r>
              <a:endParaRPr lang="en-US"/>
            </a:p>
          </p:txBody>
        </p:sp>
      </p:grpSp>
    </p:spTree>
    <p:extLst>
      <p:ext uri="{BB962C8B-B14F-4D97-AF65-F5344CB8AC3E}">
        <p14:creationId xmlns:p14="http://schemas.microsoft.com/office/powerpoint/2010/main" val="134749964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040" y="0"/>
            <a:ext cx="10198855" cy="6327945"/>
          </a:xfrm>
          <a:prstGeom prst="rect">
            <a:avLst/>
          </a:prstGeom>
        </p:spPr>
      </p:pic>
    </p:spTree>
    <p:extLst>
      <p:ext uri="{BB962C8B-B14F-4D97-AF65-F5344CB8AC3E}">
        <p14:creationId xmlns:p14="http://schemas.microsoft.com/office/powerpoint/2010/main" val="9911288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Delegated Q Computation</a:t>
            </a:r>
            <a:endParaRPr lang="en-US"/>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5991706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254" y="-73891"/>
            <a:ext cx="3243326" cy="1872610"/>
          </a:xfrm>
          <a:prstGeom prst="rect">
            <a:avLst/>
          </a:prstGeom>
        </p:spPr>
      </p:pic>
      <p:sp>
        <p:nvSpPr>
          <p:cNvPr id="2" name="Title 1"/>
          <p:cNvSpPr>
            <a:spLocks noGrp="1"/>
          </p:cNvSpPr>
          <p:nvPr>
            <p:ph type="title"/>
          </p:nvPr>
        </p:nvSpPr>
        <p:spPr>
          <a:xfrm>
            <a:off x="1066800" y="0"/>
            <a:ext cx="10058400" cy="825021"/>
          </a:xfrm>
          <a:noFill/>
        </p:spPr>
        <p:txBody>
          <a:bodyPr/>
          <a:lstStyle/>
          <a:p>
            <a:r>
              <a:rPr lang="en-US" smtClean="0"/>
              <a:t>Delegated Computation</a:t>
            </a:r>
            <a:endParaRPr lang="en-US"/>
          </a:p>
        </p:txBody>
      </p:sp>
      <p:sp>
        <p:nvSpPr>
          <p:cNvPr id="6" name="Content Placeholder 2"/>
          <p:cNvSpPr txBox="1">
            <a:spLocks/>
          </p:cNvSpPr>
          <p:nvPr/>
        </p:nvSpPr>
        <p:spPr>
          <a:xfrm>
            <a:off x="593698" y="1160358"/>
            <a:ext cx="10531502" cy="49661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de-DE" err="1">
                <a:solidFill>
                  <a:schemeClr val="tx1"/>
                </a:solidFill>
                <a:cs typeface="Arial" charset="0"/>
              </a:rPr>
              <a:t>QCloud</a:t>
            </a:r>
            <a:r>
              <a:rPr lang="de-DE">
                <a:solidFill>
                  <a:schemeClr val="tx1"/>
                </a:solidFill>
                <a:cs typeface="Arial" charset="0"/>
              </a:rPr>
              <a:t> Inc. </a:t>
            </a:r>
            <a:r>
              <a:rPr lang="de-DE" err="1">
                <a:solidFill>
                  <a:schemeClr val="tx1"/>
                </a:solidFill>
                <a:cs typeface="Arial" charset="0"/>
              </a:rPr>
              <a:t>promises</a:t>
            </a:r>
            <a:r>
              <a:rPr lang="de-DE">
                <a:solidFill>
                  <a:schemeClr val="tx1"/>
                </a:solidFill>
                <a:cs typeface="Arial" charset="0"/>
              </a:rPr>
              <a:t> </a:t>
            </a:r>
            <a:r>
              <a:rPr lang="de-DE" err="1">
                <a:solidFill>
                  <a:schemeClr val="tx1"/>
                </a:solidFill>
                <a:cs typeface="Arial" charset="0"/>
              </a:rPr>
              <a:t>to</a:t>
            </a:r>
            <a:r>
              <a:rPr lang="de-DE">
                <a:solidFill>
                  <a:schemeClr val="tx1"/>
                </a:solidFill>
                <a:cs typeface="Arial" charset="0"/>
              </a:rPr>
              <a:t> </a:t>
            </a:r>
            <a:r>
              <a:rPr lang="de-DE" err="1">
                <a:solidFill>
                  <a:schemeClr val="tx1"/>
                </a:solidFill>
                <a:cs typeface="Arial" charset="0"/>
              </a:rPr>
              <a:t>perform</a:t>
            </a:r>
            <a:r>
              <a:rPr lang="de-DE">
                <a:solidFill>
                  <a:schemeClr val="tx1"/>
                </a:solidFill>
                <a:cs typeface="Arial" charset="0"/>
              </a:rPr>
              <a:t> a BQP </a:t>
            </a:r>
            <a:r>
              <a:rPr lang="de-DE" err="1">
                <a:solidFill>
                  <a:schemeClr val="tx1"/>
                </a:solidFill>
                <a:cs typeface="Arial" charset="0"/>
              </a:rPr>
              <a:t>computation</a:t>
            </a:r>
            <a:r>
              <a:rPr lang="de-DE">
                <a:solidFill>
                  <a:schemeClr val="tx1"/>
                </a:solidFill>
                <a:cs typeface="Arial" charset="0"/>
              </a:rPr>
              <a:t> </a:t>
            </a:r>
            <a:r>
              <a:rPr lang="de-DE" err="1">
                <a:solidFill>
                  <a:schemeClr val="tx1"/>
                </a:solidFill>
                <a:cs typeface="Arial" charset="0"/>
              </a:rPr>
              <a:t>for</a:t>
            </a:r>
            <a:r>
              <a:rPr lang="de-DE">
                <a:solidFill>
                  <a:schemeClr val="tx1"/>
                </a:solidFill>
                <a:cs typeface="Arial" charset="0"/>
              </a:rPr>
              <a:t> </a:t>
            </a:r>
            <a:r>
              <a:rPr lang="de-DE" err="1">
                <a:solidFill>
                  <a:schemeClr val="tx1"/>
                </a:solidFill>
                <a:cs typeface="Arial" charset="0"/>
              </a:rPr>
              <a:t>you</a:t>
            </a:r>
            <a:r>
              <a:rPr lang="de-DE">
                <a:solidFill>
                  <a:schemeClr val="tx1"/>
                </a:solidFill>
                <a:cs typeface="Arial" charset="0"/>
              </a:rPr>
              <a:t>.</a:t>
            </a:r>
          </a:p>
          <a:p>
            <a:pPr marL="342900" indent="-342900">
              <a:spcBef>
                <a:spcPct val="20000"/>
              </a:spcBef>
              <a:buSzPct val="65000"/>
              <a:buFont typeface="Wingdings" pitchFamily="2" charset="2"/>
              <a:buChar char="n"/>
            </a:pPr>
            <a:r>
              <a:rPr lang="de-DE" err="1">
                <a:solidFill>
                  <a:schemeClr val="tx1"/>
                </a:solidFill>
                <a:cs typeface="Arial" charset="0"/>
              </a:rPr>
              <a:t>How</a:t>
            </a:r>
            <a:r>
              <a:rPr lang="de-DE">
                <a:solidFill>
                  <a:schemeClr val="tx1"/>
                </a:solidFill>
                <a:cs typeface="Arial" charset="0"/>
              </a:rPr>
              <a:t> </a:t>
            </a:r>
            <a:r>
              <a:rPr lang="de-DE" err="1">
                <a:solidFill>
                  <a:schemeClr val="tx1"/>
                </a:solidFill>
                <a:cs typeface="Arial" charset="0"/>
              </a:rPr>
              <a:t>can</a:t>
            </a:r>
            <a:r>
              <a:rPr lang="de-DE">
                <a:solidFill>
                  <a:schemeClr val="tx1"/>
                </a:solidFill>
                <a:cs typeface="Arial" charset="0"/>
              </a:rPr>
              <a:t> </a:t>
            </a:r>
            <a:r>
              <a:rPr lang="de-DE" err="1">
                <a:solidFill>
                  <a:schemeClr val="tx1"/>
                </a:solidFill>
                <a:cs typeface="Arial" charset="0"/>
              </a:rPr>
              <a:t>you</a:t>
            </a:r>
            <a:r>
              <a:rPr lang="de-DE">
                <a:solidFill>
                  <a:schemeClr val="tx1"/>
                </a:solidFill>
                <a:cs typeface="Arial" charset="0"/>
              </a:rPr>
              <a:t> </a:t>
            </a:r>
            <a:r>
              <a:rPr lang="de-DE" err="1">
                <a:solidFill>
                  <a:schemeClr val="tx1"/>
                </a:solidFill>
                <a:cs typeface="Arial" charset="0"/>
              </a:rPr>
              <a:t>securely</a:t>
            </a:r>
            <a:r>
              <a:rPr lang="de-DE">
                <a:solidFill>
                  <a:schemeClr val="tx1"/>
                </a:solidFill>
                <a:cs typeface="Arial" charset="0"/>
              </a:rPr>
              <a:t> </a:t>
            </a:r>
            <a:r>
              <a:rPr lang="de-DE" err="1">
                <a:solidFill>
                  <a:schemeClr val="tx1"/>
                </a:solidFill>
                <a:cs typeface="Arial" charset="0"/>
              </a:rPr>
              <a:t>delegate</a:t>
            </a:r>
            <a:r>
              <a:rPr lang="de-DE">
                <a:solidFill>
                  <a:schemeClr val="tx1"/>
                </a:solidFill>
                <a:cs typeface="Arial" charset="0"/>
              </a:rPr>
              <a:t> </a:t>
            </a:r>
            <a:r>
              <a:rPr lang="de-DE" err="1">
                <a:solidFill>
                  <a:schemeClr val="tx1"/>
                </a:solidFill>
                <a:cs typeface="Arial" charset="0"/>
              </a:rPr>
              <a:t>your</a:t>
            </a:r>
            <a:r>
              <a:rPr lang="de-DE">
                <a:solidFill>
                  <a:schemeClr val="tx1"/>
                </a:solidFill>
                <a:cs typeface="Arial" charset="0"/>
              </a:rPr>
              <a:t> </a:t>
            </a:r>
            <a:r>
              <a:rPr lang="de-DE" err="1">
                <a:solidFill>
                  <a:schemeClr val="tx1"/>
                </a:solidFill>
                <a:cs typeface="Arial" charset="0"/>
              </a:rPr>
              <a:t>quantum</a:t>
            </a:r>
            <a:r>
              <a:rPr lang="de-DE">
                <a:solidFill>
                  <a:schemeClr val="tx1"/>
                </a:solidFill>
                <a:cs typeface="Arial" charset="0"/>
              </a:rPr>
              <a:t> </a:t>
            </a:r>
            <a:r>
              <a:rPr lang="de-DE" err="1">
                <a:solidFill>
                  <a:schemeClr val="tx1"/>
                </a:solidFill>
                <a:cs typeface="Arial" charset="0"/>
              </a:rPr>
              <a:t>computation</a:t>
            </a:r>
            <a:r>
              <a:rPr lang="de-DE">
                <a:solidFill>
                  <a:schemeClr val="tx1"/>
                </a:solidFill>
                <a:cs typeface="Arial" charset="0"/>
              </a:rPr>
              <a:t> </a:t>
            </a:r>
            <a:r>
              <a:rPr lang="de-DE" err="1">
                <a:solidFill>
                  <a:schemeClr val="tx1"/>
                </a:solidFill>
                <a:cs typeface="Arial" charset="0"/>
              </a:rPr>
              <a:t>to</a:t>
            </a:r>
            <a:r>
              <a:rPr lang="de-DE">
                <a:solidFill>
                  <a:schemeClr val="tx1"/>
                </a:solidFill>
                <a:cs typeface="Arial" charset="0"/>
              </a:rPr>
              <a:t> an </a:t>
            </a:r>
            <a:r>
              <a:rPr lang="de-DE" err="1">
                <a:solidFill>
                  <a:schemeClr val="tx1"/>
                </a:solidFill>
                <a:cs typeface="Arial" charset="0"/>
              </a:rPr>
              <a:t>untrusted</a:t>
            </a:r>
            <a:r>
              <a:rPr lang="de-DE">
                <a:solidFill>
                  <a:schemeClr val="tx1"/>
                </a:solidFill>
                <a:cs typeface="Arial" charset="0"/>
              </a:rPr>
              <a:t> </a:t>
            </a:r>
            <a:r>
              <a:rPr lang="de-DE" err="1">
                <a:solidFill>
                  <a:schemeClr val="tx1"/>
                </a:solidFill>
                <a:cs typeface="Arial" charset="0"/>
              </a:rPr>
              <a:t>quantum</a:t>
            </a:r>
            <a:r>
              <a:rPr lang="de-DE">
                <a:solidFill>
                  <a:schemeClr val="tx1"/>
                </a:solidFill>
                <a:cs typeface="Arial" charset="0"/>
              </a:rPr>
              <a:t> </a:t>
            </a:r>
            <a:r>
              <a:rPr lang="de-DE" err="1">
                <a:solidFill>
                  <a:schemeClr val="tx1"/>
                </a:solidFill>
                <a:cs typeface="Arial" charset="0"/>
              </a:rPr>
              <a:t>prover</a:t>
            </a:r>
            <a:r>
              <a:rPr lang="de-DE">
                <a:solidFill>
                  <a:schemeClr val="tx1"/>
                </a:solidFill>
                <a:cs typeface="Arial" charset="0"/>
              </a:rPr>
              <a:t> </a:t>
            </a:r>
            <a:r>
              <a:rPr lang="de-DE" err="1">
                <a:solidFill>
                  <a:schemeClr val="tx1"/>
                </a:solidFill>
                <a:cs typeface="Arial" charset="0"/>
              </a:rPr>
              <a:t>while</a:t>
            </a:r>
            <a:r>
              <a:rPr lang="de-DE">
                <a:solidFill>
                  <a:schemeClr val="tx1"/>
                </a:solidFill>
                <a:cs typeface="Arial" charset="0"/>
              </a:rPr>
              <a:t> </a:t>
            </a:r>
            <a:r>
              <a:rPr lang="de-DE" err="1">
                <a:solidFill>
                  <a:schemeClr val="tx1"/>
                </a:solidFill>
                <a:cs typeface="Arial" charset="0"/>
              </a:rPr>
              <a:t>maintaining</a:t>
            </a:r>
            <a:r>
              <a:rPr lang="de-DE">
                <a:solidFill>
                  <a:schemeClr val="tx1"/>
                </a:solidFill>
                <a:cs typeface="Arial" charset="0"/>
              </a:rPr>
              <a:t> </a:t>
            </a:r>
            <a:r>
              <a:rPr lang="de-DE" err="1">
                <a:solidFill>
                  <a:schemeClr val="tx1"/>
                </a:solidFill>
                <a:cs typeface="Arial" charset="0"/>
              </a:rPr>
              <a:t>privacy</a:t>
            </a:r>
            <a:r>
              <a:rPr lang="de-DE">
                <a:solidFill>
                  <a:schemeClr val="tx1"/>
                </a:solidFill>
                <a:cs typeface="Arial" charset="0"/>
              </a:rPr>
              <a:t> </a:t>
            </a:r>
            <a:r>
              <a:rPr lang="de-DE" err="1">
                <a:solidFill>
                  <a:schemeClr val="tx1"/>
                </a:solidFill>
                <a:cs typeface="Arial" charset="0"/>
              </a:rPr>
              <a:t>and</a:t>
            </a:r>
            <a:r>
              <a:rPr lang="de-DE">
                <a:solidFill>
                  <a:schemeClr val="tx1"/>
                </a:solidFill>
                <a:cs typeface="Arial" charset="0"/>
              </a:rPr>
              <a:t>/</a:t>
            </a:r>
            <a:r>
              <a:rPr lang="de-DE" err="1">
                <a:solidFill>
                  <a:schemeClr val="tx1"/>
                </a:solidFill>
                <a:cs typeface="Arial" charset="0"/>
              </a:rPr>
              <a:t>or</a:t>
            </a:r>
            <a:r>
              <a:rPr lang="de-DE">
                <a:solidFill>
                  <a:schemeClr val="tx1"/>
                </a:solidFill>
                <a:cs typeface="Arial" charset="0"/>
              </a:rPr>
              <a:t> </a:t>
            </a:r>
            <a:r>
              <a:rPr lang="de-DE" err="1">
                <a:solidFill>
                  <a:schemeClr val="tx1"/>
                </a:solidFill>
                <a:cs typeface="Arial" charset="0"/>
              </a:rPr>
              <a:t>integrity</a:t>
            </a:r>
            <a:r>
              <a:rPr lang="de-DE">
                <a:solidFill>
                  <a:schemeClr val="tx1"/>
                </a:solidFill>
                <a:cs typeface="Arial" charset="0"/>
              </a:rPr>
              <a:t>?</a:t>
            </a:r>
          </a:p>
          <a:p>
            <a:pPr marL="342900" indent="-342900">
              <a:spcBef>
                <a:spcPct val="20000"/>
              </a:spcBef>
              <a:buSzPct val="65000"/>
              <a:buFont typeface="Wingdings" pitchFamily="2" charset="2"/>
              <a:buChar char="n"/>
            </a:pPr>
            <a:r>
              <a:rPr lang="de-DE" err="1" smtClean="0">
                <a:solidFill>
                  <a:schemeClr val="tx1"/>
                </a:solidFill>
                <a:cs typeface="Arial" charset="0"/>
              </a:rPr>
              <a:t>Various</a:t>
            </a:r>
            <a:r>
              <a:rPr lang="de-DE" smtClean="0">
                <a:solidFill>
                  <a:schemeClr val="tx1"/>
                </a:solidFill>
                <a:cs typeface="Arial" charset="0"/>
              </a:rPr>
              <a:t> </a:t>
            </a:r>
            <a:r>
              <a:rPr lang="de-DE" err="1" smtClean="0">
                <a:solidFill>
                  <a:schemeClr val="tx1"/>
                </a:solidFill>
                <a:cs typeface="Arial" charset="0"/>
              </a:rPr>
              <a:t>parameters</a:t>
            </a:r>
            <a:r>
              <a:rPr lang="de-DE" smtClean="0">
                <a:solidFill>
                  <a:schemeClr val="tx1"/>
                </a:solidFill>
                <a:cs typeface="Arial" charset="0"/>
              </a:rPr>
              <a:t>:</a:t>
            </a:r>
          </a:p>
          <a:p>
            <a:pPr marL="749808" lvl="1" indent="-457200">
              <a:spcBef>
                <a:spcPct val="20000"/>
              </a:spcBef>
              <a:buSzPct val="100000"/>
              <a:buFont typeface="+mj-lt"/>
              <a:buAutoNum type="arabicPeriod"/>
            </a:pPr>
            <a:r>
              <a:rPr lang="de-DE" smtClean="0">
                <a:solidFill>
                  <a:schemeClr val="tx1"/>
                </a:solidFill>
                <a:cs typeface="Arial" charset="0"/>
              </a:rPr>
              <a:t>Quantum </a:t>
            </a:r>
            <a:r>
              <a:rPr lang="de-DE" err="1" smtClean="0">
                <a:solidFill>
                  <a:schemeClr val="tx1"/>
                </a:solidFill>
                <a:cs typeface="Arial" charset="0"/>
              </a:rPr>
              <a:t>capabilities</a:t>
            </a:r>
            <a:r>
              <a:rPr lang="de-DE" smtClean="0">
                <a:solidFill>
                  <a:schemeClr val="tx1"/>
                </a:solidFill>
                <a:cs typeface="Arial" charset="0"/>
              </a:rPr>
              <a:t> </a:t>
            </a:r>
            <a:r>
              <a:rPr lang="de-DE" err="1" smtClean="0">
                <a:solidFill>
                  <a:schemeClr val="tx1"/>
                </a:solidFill>
                <a:cs typeface="Arial" charset="0"/>
              </a:rPr>
              <a:t>of</a:t>
            </a:r>
            <a:r>
              <a:rPr lang="de-DE" smtClean="0">
                <a:solidFill>
                  <a:schemeClr val="tx1"/>
                </a:solidFill>
                <a:cs typeface="Arial" charset="0"/>
              </a:rPr>
              <a:t> </a:t>
            </a:r>
            <a:r>
              <a:rPr lang="de-DE" err="1" smtClean="0">
                <a:solidFill>
                  <a:schemeClr val="tx1"/>
                </a:solidFill>
                <a:cs typeface="Arial" charset="0"/>
              </a:rPr>
              <a:t>verifier</a:t>
            </a:r>
            <a:r>
              <a:rPr lang="de-DE" smtClean="0">
                <a:solidFill>
                  <a:schemeClr val="tx1"/>
                </a:solidFill>
                <a:cs typeface="Arial" charset="0"/>
              </a:rPr>
              <a:t>: </a:t>
            </a:r>
            <a:r>
              <a:rPr lang="de-DE" err="1" smtClean="0">
                <a:solidFill>
                  <a:schemeClr val="tx1"/>
                </a:solidFill>
                <a:cs typeface="Arial" charset="0"/>
              </a:rPr>
              <a:t>state</a:t>
            </a:r>
            <a:r>
              <a:rPr lang="de-DE" smtClean="0">
                <a:solidFill>
                  <a:schemeClr val="tx1"/>
                </a:solidFill>
                <a:cs typeface="Arial" charset="0"/>
              </a:rPr>
              <a:t> </a:t>
            </a:r>
            <a:r>
              <a:rPr lang="de-DE" err="1" smtClean="0">
                <a:solidFill>
                  <a:schemeClr val="tx1"/>
                </a:solidFill>
                <a:cs typeface="Arial" charset="0"/>
              </a:rPr>
              <a:t>preparation</a:t>
            </a:r>
            <a:r>
              <a:rPr lang="de-DE" smtClean="0">
                <a:solidFill>
                  <a:schemeClr val="tx1"/>
                </a:solidFill>
                <a:cs typeface="Arial" charset="0"/>
              </a:rPr>
              <a:t>, </a:t>
            </a:r>
            <a:r>
              <a:rPr lang="de-DE" err="1" smtClean="0">
                <a:solidFill>
                  <a:schemeClr val="tx1"/>
                </a:solidFill>
                <a:cs typeface="Arial" charset="0"/>
              </a:rPr>
              <a:t>measurements</a:t>
            </a:r>
            <a:r>
              <a:rPr lang="de-DE" smtClean="0">
                <a:solidFill>
                  <a:schemeClr val="tx1"/>
                </a:solidFill>
                <a:cs typeface="Arial" charset="0"/>
              </a:rPr>
              <a:t>, </a:t>
            </a:r>
            <a:r>
              <a:rPr lang="de-DE" err="1" smtClean="0">
                <a:solidFill>
                  <a:schemeClr val="tx1"/>
                </a:solidFill>
                <a:cs typeface="Arial" charset="0"/>
              </a:rPr>
              <a:t>q</a:t>
            </a:r>
            <a:r>
              <a:rPr lang="de-DE" smtClean="0">
                <a:solidFill>
                  <a:schemeClr val="tx1"/>
                </a:solidFill>
                <a:cs typeface="Arial" charset="0"/>
              </a:rPr>
              <a:t> </a:t>
            </a:r>
            <a:r>
              <a:rPr lang="de-DE" err="1" smtClean="0">
                <a:solidFill>
                  <a:schemeClr val="tx1"/>
                </a:solidFill>
                <a:cs typeface="Arial" charset="0"/>
              </a:rPr>
              <a:t>operations</a:t>
            </a:r>
            <a:endParaRPr lang="de-DE" smtClean="0">
              <a:solidFill>
                <a:schemeClr val="tx1"/>
              </a:solidFill>
              <a:cs typeface="Arial" charset="0"/>
            </a:endParaRPr>
          </a:p>
          <a:p>
            <a:pPr marL="749808" lvl="1" indent="-457200">
              <a:spcBef>
                <a:spcPct val="20000"/>
              </a:spcBef>
              <a:buSzPct val="100000"/>
              <a:buFont typeface="+mj-lt"/>
              <a:buAutoNum type="arabicPeriod"/>
            </a:pPr>
            <a:r>
              <a:rPr lang="de-DE" smtClean="0">
                <a:solidFill>
                  <a:schemeClr val="tx1"/>
                </a:solidFill>
                <a:cs typeface="Arial" charset="0"/>
              </a:rPr>
              <a:t>Type </a:t>
            </a:r>
            <a:r>
              <a:rPr lang="de-DE" err="1" smtClean="0">
                <a:solidFill>
                  <a:schemeClr val="tx1"/>
                </a:solidFill>
                <a:cs typeface="Arial" charset="0"/>
              </a:rPr>
              <a:t>of</a:t>
            </a:r>
            <a:r>
              <a:rPr lang="de-DE" smtClean="0">
                <a:solidFill>
                  <a:schemeClr val="tx1"/>
                </a:solidFill>
                <a:cs typeface="Arial" charset="0"/>
              </a:rPr>
              <a:t> </a:t>
            </a:r>
            <a:r>
              <a:rPr lang="de-DE" err="1" smtClean="0">
                <a:solidFill>
                  <a:schemeClr val="tx1"/>
                </a:solidFill>
                <a:cs typeface="Arial" charset="0"/>
              </a:rPr>
              <a:t>security</a:t>
            </a:r>
            <a:r>
              <a:rPr lang="de-DE" smtClean="0">
                <a:solidFill>
                  <a:schemeClr val="tx1"/>
                </a:solidFill>
                <a:cs typeface="Arial" charset="0"/>
              </a:rPr>
              <a:t>: </a:t>
            </a:r>
            <a:r>
              <a:rPr lang="de-DE" err="1" smtClean="0">
                <a:solidFill>
                  <a:schemeClr val="tx1"/>
                </a:solidFill>
                <a:cs typeface="Arial" charset="0"/>
              </a:rPr>
              <a:t>blindness</a:t>
            </a:r>
            <a:r>
              <a:rPr lang="de-DE" smtClean="0">
                <a:solidFill>
                  <a:schemeClr val="tx1"/>
                </a:solidFill>
                <a:cs typeface="Arial" charset="0"/>
              </a:rPr>
              <a:t> (</a:t>
            </a:r>
            <a:r>
              <a:rPr lang="de-DE" err="1" smtClean="0">
                <a:solidFill>
                  <a:schemeClr val="tx1"/>
                </a:solidFill>
                <a:cs typeface="Arial" charset="0"/>
              </a:rPr>
              <a:t>server</a:t>
            </a:r>
            <a:r>
              <a:rPr lang="de-DE" smtClean="0">
                <a:solidFill>
                  <a:schemeClr val="tx1"/>
                </a:solidFill>
                <a:cs typeface="Arial" charset="0"/>
              </a:rPr>
              <a:t> </a:t>
            </a:r>
            <a:r>
              <a:rPr lang="de-DE" err="1" smtClean="0">
                <a:solidFill>
                  <a:schemeClr val="tx1"/>
                </a:solidFill>
                <a:cs typeface="Arial" charset="0"/>
              </a:rPr>
              <a:t>does</a:t>
            </a:r>
            <a:r>
              <a:rPr lang="de-DE" smtClean="0">
                <a:solidFill>
                  <a:schemeClr val="tx1"/>
                </a:solidFill>
                <a:cs typeface="Arial" charset="0"/>
              </a:rPr>
              <a:t> not </a:t>
            </a:r>
            <a:r>
              <a:rPr lang="de-DE" err="1" smtClean="0">
                <a:solidFill>
                  <a:schemeClr val="tx1"/>
                </a:solidFill>
                <a:cs typeface="Arial" charset="0"/>
              </a:rPr>
              <a:t>learn</a:t>
            </a:r>
            <a:r>
              <a:rPr lang="de-DE" smtClean="0">
                <a:solidFill>
                  <a:schemeClr val="tx1"/>
                </a:solidFill>
                <a:cs typeface="Arial" charset="0"/>
              </a:rPr>
              <a:t> </a:t>
            </a:r>
            <a:r>
              <a:rPr lang="de-DE" err="1" smtClean="0">
                <a:solidFill>
                  <a:schemeClr val="tx1"/>
                </a:solidFill>
                <a:cs typeface="Arial" charset="0"/>
              </a:rPr>
              <a:t>input</a:t>
            </a:r>
            <a:r>
              <a:rPr lang="de-DE" smtClean="0">
                <a:solidFill>
                  <a:schemeClr val="tx1"/>
                </a:solidFill>
                <a:cs typeface="Arial" charset="0"/>
              </a:rPr>
              <a:t>), </a:t>
            </a:r>
            <a:r>
              <a:rPr lang="de-DE" err="1" smtClean="0">
                <a:solidFill>
                  <a:schemeClr val="tx1"/>
                </a:solidFill>
                <a:cs typeface="Arial" charset="0"/>
              </a:rPr>
              <a:t>integrity</a:t>
            </a:r>
            <a:r>
              <a:rPr lang="de-DE" smtClean="0">
                <a:solidFill>
                  <a:schemeClr val="tx1"/>
                </a:solidFill>
                <a:cs typeface="Arial" charset="0"/>
              </a:rPr>
              <a:t> (</a:t>
            </a:r>
            <a:r>
              <a:rPr lang="de-DE" err="1" smtClean="0">
                <a:solidFill>
                  <a:schemeClr val="tx1"/>
                </a:solidFill>
                <a:cs typeface="Arial" charset="0"/>
              </a:rPr>
              <a:t>client</a:t>
            </a:r>
            <a:r>
              <a:rPr lang="de-DE" smtClean="0">
                <a:solidFill>
                  <a:schemeClr val="tx1"/>
                </a:solidFill>
                <a:cs typeface="Arial" charset="0"/>
              </a:rPr>
              <a:t> </a:t>
            </a:r>
            <a:r>
              <a:rPr lang="de-DE" err="1" smtClean="0">
                <a:solidFill>
                  <a:schemeClr val="tx1"/>
                </a:solidFill>
                <a:cs typeface="Arial" charset="0"/>
              </a:rPr>
              <a:t>is</a:t>
            </a:r>
            <a:r>
              <a:rPr lang="de-DE" smtClean="0">
                <a:solidFill>
                  <a:schemeClr val="tx1"/>
                </a:solidFill>
                <a:cs typeface="Arial" charset="0"/>
              </a:rPr>
              <a:t> </a:t>
            </a:r>
            <a:r>
              <a:rPr lang="de-DE" err="1" smtClean="0">
                <a:solidFill>
                  <a:schemeClr val="tx1"/>
                </a:solidFill>
                <a:cs typeface="Arial" charset="0"/>
              </a:rPr>
              <a:t>sure</a:t>
            </a:r>
            <a:r>
              <a:rPr lang="de-DE" smtClean="0">
                <a:solidFill>
                  <a:schemeClr val="tx1"/>
                </a:solidFill>
                <a:cs typeface="Arial" charset="0"/>
              </a:rPr>
              <a:t> </a:t>
            </a:r>
            <a:r>
              <a:rPr lang="de-DE" err="1" smtClean="0">
                <a:solidFill>
                  <a:schemeClr val="tx1"/>
                </a:solidFill>
                <a:cs typeface="Arial" charset="0"/>
              </a:rPr>
              <a:t>the</a:t>
            </a:r>
            <a:r>
              <a:rPr lang="de-DE" smtClean="0">
                <a:solidFill>
                  <a:schemeClr val="tx1"/>
                </a:solidFill>
                <a:cs typeface="Arial" charset="0"/>
              </a:rPr>
              <a:t> </a:t>
            </a:r>
            <a:r>
              <a:rPr lang="de-DE" err="1" smtClean="0">
                <a:solidFill>
                  <a:schemeClr val="tx1"/>
                </a:solidFill>
                <a:cs typeface="Arial" charset="0"/>
              </a:rPr>
              <a:t>correct</a:t>
            </a:r>
            <a:r>
              <a:rPr lang="de-DE" smtClean="0">
                <a:solidFill>
                  <a:schemeClr val="tx1"/>
                </a:solidFill>
                <a:cs typeface="Arial" charset="0"/>
              </a:rPr>
              <a:t> </a:t>
            </a:r>
            <a:r>
              <a:rPr lang="de-DE" err="1" smtClean="0">
                <a:solidFill>
                  <a:schemeClr val="tx1"/>
                </a:solidFill>
                <a:cs typeface="Arial" charset="0"/>
              </a:rPr>
              <a:t>computation</a:t>
            </a:r>
            <a:r>
              <a:rPr lang="de-DE" smtClean="0">
                <a:solidFill>
                  <a:schemeClr val="tx1"/>
                </a:solidFill>
                <a:cs typeface="Arial" charset="0"/>
              </a:rPr>
              <a:t> </a:t>
            </a:r>
            <a:r>
              <a:rPr lang="de-DE" err="1" smtClean="0">
                <a:solidFill>
                  <a:schemeClr val="tx1"/>
                </a:solidFill>
                <a:cs typeface="Arial" charset="0"/>
              </a:rPr>
              <a:t>has</a:t>
            </a:r>
            <a:r>
              <a:rPr lang="de-DE" smtClean="0">
                <a:solidFill>
                  <a:schemeClr val="tx1"/>
                </a:solidFill>
                <a:cs typeface="Arial" charset="0"/>
              </a:rPr>
              <a:t> </a:t>
            </a:r>
            <a:r>
              <a:rPr lang="de-DE" err="1" smtClean="0">
                <a:solidFill>
                  <a:schemeClr val="tx1"/>
                </a:solidFill>
                <a:cs typeface="Arial" charset="0"/>
              </a:rPr>
              <a:t>been</a:t>
            </a:r>
            <a:r>
              <a:rPr lang="de-DE" smtClean="0">
                <a:solidFill>
                  <a:schemeClr val="tx1"/>
                </a:solidFill>
                <a:cs typeface="Arial" charset="0"/>
              </a:rPr>
              <a:t> </a:t>
            </a:r>
            <a:r>
              <a:rPr lang="de-DE" err="1" smtClean="0">
                <a:solidFill>
                  <a:schemeClr val="tx1"/>
                </a:solidFill>
                <a:cs typeface="Arial" charset="0"/>
              </a:rPr>
              <a:t>carried</a:t>
            </a:r>
            <a:r>
              <a:rPr lang="de-DE" smtClean="0">
                <a:solidFill>
                  <a:schemeClr val="tx1"/>
                </a:solidFill>
                <a:cs typeface="Arial" charset="0"/>
              </a:rPr>
              <a:t> out)</a:t>
            </a:r>
          </a:p>
          <a:p>
            <a:pPr marL="749808" lvl="1" indent="-457200">
              <a:spcBef>
                <a:spcPct val="20000"/>
              </a:spcBef>
              <a:buSzPct val="100000"/>
              <a:buFont typeface="+mj-lt"/>
              <a:buAutoNum type="arabicPeriod"/>
            </a:pPr>
            <a:r>
              <a:rPr lang="de-DE" err="1" smtClean="0">
                <a:solidFill>
                  <a:schemeClr val="tx1"/>
                </a:solidFill>
                <a:cs typeface="Arial" charset="0"/>
              </a:rPr>
              <a:t>Amount</a:t>
            </a:r>
            <a:r>
              <a:rPr lang="de-DE" smtClean="0">
                <a:solidFill>
                  <a:schemeClr val="tx1"/>
                </a:solidFill>
                <a:cs typeface="Arial" charset="0"/>
              </a:rPr>
              <a:t> </a:t>
            </a:r>
            <a:r>
              <a:rPr lang="de-DE" err="1" smtClean="0">
                <a:solidFill>
                  <a:schemeClr val="tx1"/>
                </a:solidFill>
                <a:cs typeface="Arial" charset="0"/>
              </a:rPr>
              <a:t>of</a:t>
            </a:r>
            <a:r>
              <a:rPr lang="de-DE" smtClean="0">
                <a:solidFill>
                  <a:schemeClr val="tx1"/>
                </a:solidFill>
                <a:cs typeface="Arial" charset="0"/>
              </a:rPr>
              <a:t> </a:t>
            </a:r>
            <a:r>
              <a:rPr lang="de-DE" err="1" smtClean="0">
                <a:solidFill>
                  <a:schemeClr val="tx1"/>
                </a:solidFill>
                <a:cs typeface="Arial" charset="0"/>
              </a:rPr>
              <a:t>interaction</a:t>
            </a:r>
            <a:r>
              <a:rPr lang="de-DE" smtClean="0">
                <a:solidFill>
                  <a:schemeClr val="tx1"/>
                </a:solidFill>
                <a:cs typeface="Arial" charset="0"/>
              </a:rPr>
              <a:t>: </a:t>
            </a:r>
            <a:r>
              <a:rPr lang="de-DE" err="1" smtClean="0">
                <a:solidFill>
                  <a:schemeClr val="tx1"/>
                </a:solidFill>
                <a:cs typeface="Arial" charset="0"/>
              </a:rPr>
              <a:t>single</a:t>
            </a:r>
            <a:r>
              <a:rPr lang="de-DE" smtClean="0">
                <a:solidFill>
                  <a:schemeClr val="tx1"/>
                </a:solidFill>
                <a:cs typeface="Arial" charset="0"/>
              </a:rPr>
              <a:t> </a:t>
            </a:r>
            <a:r>
              <a:rPr lang="de-DE" err="1" smtClean="0">
                <a:solidFill>
                  <a:schemeClr val="tx1"/>
                </a:solidFill>
                <a:cs typeface="Arial" charset="0"/>
              </a:rPr>
              <a:t>round</a:t>
            </a:r>
            <a:r>
              <a:rPr lang="de-DE" smtClean="0">
                <a:solidFill>
                  <a:schemeClr val="tx1"/>
                </a:solidFill>
                <a:cs typeface="Arial" charset="0"/>
              </a:rPr>
              <a:t> (</a:t>
            </a:r>
            <a:r>
              <a:rPr lang="de-DE" err="1" smtClean="0">
                <a:solidFill>
                  <a:schemeClr val="tx1"/>
                </a:solidFill>
                <a:cs typeface="Arial" charset="0"/>
              </a:rPr>
              <a:t>fully</a:t>
            </a:r>
            <a:r>
              <a:rPr lang="de-DE" smtClean="0">
                <a:solidFill>
                  <a:schemeClr val="tx1"/>
                </a:solidFill>
                <a:cs typeface="Arial" charset="0"/>
              </a:rPr>
              <a:t> </a:t>
            </a:r>
            <a:r>
              <a:rPr lang="de-DE" err="1" smtClean="0">
                <a:solidFill>
                  <a:schemeClr val="tx1"/>
                </a:solidFill>
                <a:cs typeface="Arial" charset="0"/>
              </a:rPr>
              <a:t>homomorphic</a:t>
            </a:r>
            <a:r>
              <a:rPr lang="de-DE" smtClean="0">
                <a:solidFill>
                  <a:schemeClr val="tx1"/>
                </a:solidFill>
                <a:cs typeface="Arial" charset="0"/>
              </a:rPr>
              <a:t> </a:t>
            </a:r>
            <a:r>
              <a:rPr lang="de-DE" err="1" smtClean="0">
                <a:solidFill>
                  <a:schemeClr val="tx1"/>
                </a:solidFill>
                <a:cs typeface="Arial" charset="0"/>
              </a:rPr>
              <a:t>encryption</a:t>
            </a:r>
            <a:r>
              <a:rPr lang="de-DE" smtClean="0">
                <a:solidFill>
                  <a:schemeClr val="tx1"/>
                </a:solidFill>
                <a:cs typeface="Arial" charset="0"/>
              </a:rPr>
              <a:t>) </a:t>
            </a:r>
            <a:r>
              <a:rPr lang="de-DE" err="1" smtClean="0">
                <a:solidFill>
                  <a:schemeClr val="tx1"/>
                </a:solidFill>
                <a:cs typeface="Arial" charset="0"/>
              </a:rPr>
              <a:t>or</a:t>
            </a:r>
            <a:r>
              <a:rPr lang="de-DE" smtClean="0">
                <a:solidFill>
                  <a:schemeClr val="tx1"/>
                </a:solidFill>
                <a:cs typeface="Arial" charset="0"/>
              </a:rPr>
              <a:t> multiple </a:t>
            </a:r>
            <a:r>
              <a:rPr lang="de-DE" err="1" smtClean="0">
                <a:solidFill>
                  <a:schemeClr val="tx1"/>
                </a:solidFill>
                <a:cs typeface="Arial" charset="0"/>
              </a:rPr>
              <a:t>rounds</a:t>
            </a:r>
            <a:endParaRPr lang="de-DE" smtClean="0">
              <a:solidFill>
                <a:schemeClr val="tx1"/>
              </a:solidFill>
              <a:cs typeface="Arial" charset="0"/>
            </a:endParaRPr>
          </a:p>
          <a:p>
            <a:pPr marL="749808" lvl="1" indent="-457200">
              <a:spcBef>
                <a:spcPct val="20000"/>
              </a:spcBef>
              <a:buSzPct val="100000"/>
              <a:buFont typeface="+mj-lt"/>
              <a:buAutoNum type="arabicPeriod"/>
            </a:pPr>
            <a:r>
              <a:rPr lang="de-DE" err="1" smtClean="0">
                <a:solidFill>
                  <a:schemeClr val="tx1"/>
                </a:solidFill>
                <a:cs typeface="Arial" charset="0"/>
              </a:rPr>
              <a:t>Number</a:t>
            </a:r>
            <a:r>
              <a:rPr lang="de-DE" smtClean="0">
                <a:solidFill>
                  <a:schemeClr val="tx1"/>
                </a:solidFill>
                <a:cs typeface="Arial" charset="0"/>
              </a:rPr>
              <a:t> </a:t>
            </a:r>
            <a:r>
              <a:rPr lang="de-DE" err="1" smtClean="0">
                <a:solidFill>
                  <a:schemeClr val="tx1"/>
                </a:solidFill>
                <a:cs typeface="Arial" charset="0"/>
              </a:rPr>
              <a:t>of</a:t>
            </a:r>
            <a:r>
              <a:rPr lang="de-DE" smtClean="0">
                <a:solidFill>
                  <a:schemeClr val="tx1"/>
                </a:solidFill>
                <a:cs typeface="Arial" charset="0"/>
              </a:rPr>
              <a:t> </a:t>
            </a:r>
            <a:r>
              <a:rPr lang="de-DE" err="1" smtClean="0">
                <a:solidFill>
                  <a:schemeClr val="tx1"/>
                </a:solidFill>
                <a:cs typeface="Arial" charset="0"/>
              </a:rPr>
              <a:t>servers</a:t>
            </a:r>
            <a:r>
              <a:rPr lang="de-DE" smtClean="0">
                <a:solidFill>
                  <a:schemeClr val="tx1"/>
                </a:solidFill>
                <a:cs typeface="Arial" charset="0"/>
              </a:rPr>
              <a:t>: single-server, </a:t>
            </a:r>
            <a:r>
              <a:rPr lang="de-DE" err="1" smtClean="0">
                <a:solidFill>
                  <a:schemeClr val="tx1"/>
                </a:solidFill>
                <a:cs typeface="Arial" charset="0"/>
              </a:rPr>
              <a:t>unbounded</a:t>
            </a:r>
            <a:r>
              <a:rPr lang="de-DE" smtClean="0">
                <a:solidFill>
                  <a:schemeClr val="tx1"/>
                </a:solidFill>
                <a:cs typeface="Arial" charset="0"/>
              </a:rPr>
              <a:t> / </a:t>
            </a:r>
            <a:r>
              <a:rPr lang="de-DE" err="1" smtClean="0">
                <a:solidFill>
                  <a:schemeClr val="tx1"/>
                </a:solidFill>
                <a:cs typeface="Arial" charset="0"/>
              </a:rPr>
              <a:t>computationally</a:t>
            </a:r>
            <a:r>
              <a:rPr lang="de-DE" smtClean="0">
                <a:solidFill>
                  <a:schemeClr val="tx1"/>
                </a:solidFill>
                <a:cs typeface="Arial" charset="0"/>
              </a:rPr>
              <a:t> </a:t>
            </a:r>
            <a:r>
              <a:rPr lang="de-DE" err="1" smtClean="0">
                <a:solidFill>
                  <a:schemeClr val="tx1"/>
                </a:solidFill>
                <a:cs typeface="Arial" charset="0"/>
              </a:rPr>
              <a:t>bounded</a:t>
            </a:r>
            <a:r>
              <a:rPr lang="de-DE" smtClean="0">
                <a:solidFill>
                  <a:schemeClr val="tx1"/>
                </a:solidFill>
                <a:cs typeface="Arial" charset="0"/>
              </a:rPr>
              <a:t> </a:t>
            </a:r>
            <a:r>
              <a:rPr lang="de-DE" err="1" smtClean="0">
                <a:solidFill>
                  <a:schemeClr val="tx1"/>
                </a:solidFill>
                <a:cs typeface="Arial" charset="0"/>
              </a:rPr>
              <a:t>or</a:t>
            </a:r>
            <a:r>
              <a:rPr lang="de-DE" smtClean="0">
                <a:solidFill>
                  <a:schemeClr val="tx1"/>
                </a:solidFill>
                <a:cs typeface="Arial" charset="0"/>
              </a:rPr>
              <a:t> multiple </a:t>
            </a:r>
            <a:r>
              <a:rPr lang="de-DE" err="1" smtClean="0">
                <a:solidFill>
                  <a:schemeClr val="tx1"/>
                </a:solidFill>
                <a:cs typeface="Arial" charset="0"/>
              </a:rPr>
              <a:t>entangled</a:t>
            </a:r>
            <a:r>
              <a:rPr lang="de-DE" smtClean="0">
                <a:solidFill>
                  <a:schemeClr val="tx1"/>
                </a:solidFill>
                <a:cs typeface="Arial" charset="0"/>
              </a:rPr>
              <a:t> but non-</a:t>
            </a:r>
            <a:r>
              <a:rPr lang="de-DE" err="1" smtClean="0">
                <a:solidFill>
                  <a:schemeClr val="tx1"/>
                </a:solidFill>
                <a:cs typeface="Arial" charset="0"/>
              </a:rPr>
              <a:t>communicating</a:t>
            </a:r>
            <a:r>
              <a:rPr lang="de-DE" smtClean="0">
                <a:solidFill>
                  <a:schemeClr val="tx1"/>
                </a:solidFill>
                <a:cs typeface="Arial" charset="0"/>
              </a:rPr>
              <a:t> </a:t>
            </a:r>
            <a:r>
              <a:rPr lang="de-DE" err="1" smtClean="0">
                <a:solidFill>
                  <a:schemeClr val="tx1"/>
                </a:solidFill>
                <a:cs typeface="Arial" charset="0"/>
              </a:rPr>
              <a:t>servers</a:t>
            </a:r>
            <a:endParaRPr lang="de-DE" smtClean="0">
              <a:solidFill>
                <a:schemeClr val="tx1"/>
              </a:solidFill>
              <a:cs typeface="Arial" charset="0"/>
            </a:endParaRPr>
          </a:p>
        </p:txBody>
      </p:sp>
      <p:sp>
        <p:nvSpPr>
          <p:cNvPr id="4" name="Rectangle 3"/>
          <p:cNvSpPr/>
          <p:nvPr/>
        </p:nvSpPr>
        <p:spPr>
          <a:xfrm>
            <a:off x="593698" y="6427890"/>
            <a:ext cx="8479510" cy="369332"/>
          </a:xfrm>
          <a:prstGeom prst="rect">
            <a:avLst/>
          </a:prstGeom>
        </p:spPr>
        <p:txBody>
          <a:bodyPr wrap="square">
            <a:spAutoFit/>
          </a:bodyPr>
          <a:lstStyle/>
          <a:p>
            <a:r>
              <a:rPr lang="en-US" dirty="0" smtClean="0">
                <a:solidFill>
                  <a:schemeClr val="bg1"/>
                </a:solidFill>
              </a:rPr>
              <a:t>[Childs 05, </a:t>
            </a:r>
            <a:r>
              <a:rPr lang="mr-IN" dirty="0" smtClean="0">
                <a:solidFill>
                  <a:schemeClr val="bg1"/>
                </a:solidFill>
              </a:rPr>
              <a:t>…</a:t>
            </a:r>
            <a:r>
              <a:rPr lang="en-US" dirty="0" smtClean="0">
                <a:solidFill>
                  <a:schemeClr val="bg1"/>
                </a:solidFill>
              </a:rPr>
              <a:t>.  see e.g. </a:t>
            </a:r>
            <a:r>
              <a:rPr lang="en-US" dirty="0">
                <a:solidFill>
                  <a:schemeClr val="bg1"/>
                </a:solidFill>
                <a:hlinkClick r:id="rId3"/>
              </a:rPr>
              <a:t>Broadbent 17</a:t>
            </a:r>
            <a:r>
              <a:rPr lang="en-US" dirty="0">
                <a:solidFill>
                  <a:schemeClr val="bg1"/>
                </a:solidFill>
              </a:rPr>
              <a:t> or </a:t>
            </a:r>
            <a:r>
              <a:rPr lang="en-US" dirty="0" smtClean="0">
                <a:solidFill>
                  <a:schemeClr val="bg1"/>
                </a:solidFill>
                <a:hlinkClick r:id="rId4"/>
              </a:rPr>
              <a:t>Fitzsimons 16</a:t>
            </a:r>
            <a:r>
              <a:rPr lang="en-US" dirty="0" smtClean="0">
                <a:solidFill>
                  <a:schemeClr val="bg1"/>
                </a:solidFill>
              </a:rPr>
              <a:t> for overviews and references]</a:t>
            </a:r>
            <a:endParaRPr lang="en-US" dirty="0">
              <a:solidFill>
                <a:schemeClr val="bg1"/>
              </a:solidFill>
            </a:endParaRPr>
          </a:p>
        </p:txBody>
      </p:sp>
      <p:sp>
        <p:nvSpPr>
          <p:cNvPr id="7" name="Rectangle 6"/>
          <p:cNvSpPr/>
          <p:nvPr/>
        </p:nvSpPr>
        <p:spPr>
          <a:xfrm>
            <a:off x="10644909" y="6427890"/>
            <a:ext cx="2015935" cy="246221"/>
          </a:xfrm>
          <a:prstGeom prst="rect">
            <a:avLst/>
          </a:prstGeom>
        </p:spPr>
        <p:txBody>
          <a:bodyPr wrap="square">
            <a:spAutoFit/>
          </a:bodyPr>
          <a:lstStyle/>
          <a:p>
            <a:r>
              <a:rPr lang="en-US" sz="1000" smtClean="0">
                <a:latin typeface="Open Sans" charset="0"/>
                <a:ea typeface="Open Sans" charset="0"/>
                <a:cs typeface="Open Sans" charset="0"/>
              </a:rPr>
              <a:t>Image: </a:t>
            </a:r>
            <a:r>
              <a:rPr lang="en-US" sz="1000" err="1" smtClean="0">
                <a:latin typeface="Open Sans" charset="0"/>
                <a:ea typeface="Open Sans" charset="0"/>
                <a:cs typeface="Open Sans" charset="0"/>
              </a:rPr>
              <a:t>Tremani</a:t>
            </a:r>
            <a:r>
              <a:rPr lang="en-US" sz="1000" smtClean="0">
                <a:latin typeface="Open Sans" charset="0"/>
                <a:ea typeface="Open Sans" charset="0"/>
                <a:cs typeface="Open Sans" charset="0"/>
              </a:rPr>
              <a:t> / TU Delft</a:t>
            </a:r>
          </a:p>
        </p:txBody>
      </p:sp>
    </p:spTree>
    <p:extLst>
      <p:ext uri="{BB962C8B-B14F-4D97-AF65-F5344CB8AC3E}">
        <p14:creationId xmlns:p14="http://schemas.microsoft.com/office/powerpoint/2010/main" val="2128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smtClean="0">
                <a:solidFill>
                  <a:schemeClr val="tx1"/>
                </a:solidFill>
                <a:cs typeface="Arial" charset="0"/>
              </a:rPr>
              <a:t>experiments</a:t>
            </a:r>
          </a:p>
          <a:p>
            <a:pPr marL="342900" indent="-342900">
              <a:spcBef>
                <a:spcPct val="20000"/>
              </a:spcBef>
              <a:buSzPct val="65000"/>
              <a:buFont typeface="Wingdings" pitchFamily="2" charset="2"/>
              <a:buChar char="n"/>
            </a:pPr>
            <a:r>
              <a:rPr lang="en-US" sz="2800" smtClean="0">
                <a:solidFill>
                  <a:schemeClr val="tx1"/>
                </a:solidFill>
                <a:effectLst>
                  <a:outerShdw blurRad="50800" dist="50800" dir="5400000" algn="ctr" rotWithShape="0">
                    <a:schemeClr val="bg1"/>
                  </a:outerShdw>
                </a:effectLst>
                <a:cs typeface="Arial" charset="0"/>
              </a:rPr>
              <a:t>Selection of </a:t>
            </a:r>
            <a:br>
              <a:rPr lang="en-US" sz="2800" smtClean="0">
                <a:solidFill>
                  <a:schemeClr val="tx1"/>
                </a:solidFill>
                <a:effectLst>
                  <a:outerShdw blurRad="50800" dist="50800" dir="5400000" algn="ctr" rotWithShape="0">
                    <a:schemeClr val="bg1"/>
                  </a:outerShdw>
                </a:effectLst>
                <a:cs typeface="Arial" charset="0"/>
              </a:rPr>
            </a:br>
            <a:r>
              <a:rPr lang="en-US" sz="2800" smtClean="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smtClean="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smtClean="0">
                <a:solidFill>
                  <a:schemeClr val="tx1"/>
                </a:solidFill>
                <a:effectLst>
                  <a:outerShdw blurRad="50800" dist="50800" dir="5400000" algn="ctr" rotWithShape="0">
                    <a:schemeClr val="bg1"/>
                  </a:outerShdw>
                </a:effectLst>
                <a:cs typeface="Arial" charset="0"/>
              </a:rPr>
              <a:t>Fork me on </a:t>
            </a:r>
            <a:r>
              <a:rPr lang="en-US" sz="2800" err="1" smtClean="0">
                <a:solidFill>
                  <a:schemeClr val="tx1"/>
                </a:solidFill>
                <a:effectLst>
                  <a:outerShdw blurRad="50800" dist="50800" dir="5400000" algn="ctr" rotWithShape="0">
                    <a:schemeClr val="bg1"/>
                  </a:outerShdw>
                </a:effectLst>
                <a:cs typeface="Arial" charset="0"/>
              </a:rPr>
              <a:t>github</a:t>
            </a:r>
            <a:r>
              <a:rPr lang="en-US" sz="2800" smtClean="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smtClean="0"/>
              <a:t>MindMap</a:t>
            </a:r>
            <a:endParaRPr lang="en-US"/>
          </a:p>
        </p:txBody>
      </p:sp>
      <p:sp>
        <p:nvSpPr>
          <p:cNvPr id="9" name="Cloud 8"/>
          <p:cNvSpPr/>
          <p:nvPr/>
        </p:nvSpPr>
        <p:spPr>
          <a:xfrm>
            <a:off x="4146115" y="357862"/>
            <a:ext cx="5091413" cy="29452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Q advantage</a:t>
            </a:r>
            <a:endParaRPr lang="en-US" sz="4000"/>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Q data</a:t>
            </a:r>
            <a:endParaRPr lang="en-US" sz="4000"/>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Post Q crypto</a:t>
            </a:r>
            <a:endParaRPr lang="en-US" sz="4000"/>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smtClean="0"/>
              <a:t>Tools</a:t>
            </a:r>
            <a:endParaRPr lang="en-US" sz="4000"/>
          </a:p>
        </p:txBody>
      </p:sp>
      <p:sp>
        <p:nvSpPr>
          <p:cNvPr id="14" name="Rectangle 1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4"/>
              </a:rPr>
              <a:t>https://</a:t>
            </a:r>
            <a:r>
              <a:rPr lang="en-US" err="1" smtClean="0">
                <a:solidFill>
                  <a:schemeClr val="bg1"/>
                </a:solidFill>
                <a:hlinkClick r:id="rId4"/>
              </a:rPr>
              <a:t>github.com</a:t>
            </a:r>
            <a:r>
              <a:rPr lang="en-US" smtClean="0">
                <a:solidFill>
                  <a:schemeClr val="bg1"/>
                </a:solidFill>
                <a:hlinkClick r:id="rId4"/>
              </a:rPr>
              <a:t>/</a:t>
            </a:r>
            <a:r>
              <a:rPr lang="en-US" err="1" smtClean="0">
                <a:solidFill>
                  <a:schemeClr val="bg1"/>
                </a:solidFill>
                <a:hlinkClick r:id="rId4"/>
              </a:rPr>
              <a:t>cschaffner</a:t>
            </a:r>
            <a:r>
              <a:rPr lang="en-US" smtClean="0">
                <a:solidFill>
                  <a:schemeClr val="bg1"/>
                </a:solidFill>
                <a:hlinkClick r:id="rId4"/>
              </a:rPr>
              <a:t>/</a:t>
            </a:r>
            <a:r>
              <a:rPr lang="en-US" err="1" smtClean="0">
                <a:solidFill>
                  <a:schemeClr val="bg1"/>
                </a:solidFill>
                <a:hlinkClick r:id="rId4"/>
              </a:rPr>
              <a:t>QCryptoMindmap</a:t>
            </a:r>
            <a:r>
              <a:rPr lang="en-US" smtClean="0">
                <a:solidFill>
                  <a:schemeClr val="bg1"/>
                </a:solidFill>
              </a:rPr>
              <a:t>]</a:t>
            </a:r>
            <a:endParaRPr lang="en-US">
              <a:solidFill>
                <a:schemeClr val="bg1"/>
              </a:solidFill>
            </a:endParaRP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175970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439" y="680630"/>
            <a:ext cx="3243326" cy="1872610"/>
          </a:xfrm>
          <a:prstGeom prst="rect">
            <a:avLst/>
          </a:prstGeom>
        </p:spPr>
      </p:pic>
      <p:sp>
        <p:nvSpPr>
          <p:cNvPr id="6" name="Content Placeholder 2"/>
          <p:cNvSpPr txBox="1">
            <a:spLocks/>
          </p:cNvSpPr>
          <p:nvPr/>
        </p:nvSpPr>
        <p:spPr>
          <a:xfrm>
            <a:off x="593698" y="1417291"/>
            <a:ext cx="10531502" cy="48338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dirty="0" err="1" smtClean="0">
                <a:solidFill>
                  <a:schemeClr val="tx1"/>
                </a:solidFill>
                <a:cs typeface="Arial" charset="0"/>
              </a:rPr>
              <a:t>QCloud</a:t>
            </a:r>
            <a:r>
              <a:rPr lang="en-US" dirty="0" smtClean="0">
                <a:solidFill>
                  <a:schemeClr val="tx1"/>
                </a:solidFill>
                <a:cs typeface="Arial" charset="0"/>
              </a:rPr>
              <a:t> Inc. promises you to perform a BQP computation</a:t>
            </a:r>
          </a:p>
          <a:p>
            <a:pPr marL="342900" indent="-342900">
              <a:spcBef>
                <a:spcPct val="20000"/>
              </a:spcBef>
              <a:buSzPct val="65000"/>
              <a:buFont typeface="Wingdings" pitchFamily="2" charset="2"/>
              <a:buChar char="n"/>
            </a:pPr>
            <a:r>
              <a:rPr lang="en-US" dirty="0" smtClean="0">
                <a:solidFill>
                  <a:schemeClr val="tx1"/>
                </a:solidFill>
                <a:cs typeface="Arial" charset="0"/>
              </a:rPr>
              <a:t>How can a </a:t>
            </a:r>
            <a:r>
              <a:rPr lang="en-US" b="1" dirty="0" smtClean="0">
                <a:solidFill>
                  <a:schemeClr val="tx1"/>
                </a:solidFill>
                <a:cs typeface="Arial" charset="0"/>
              </a:rPr>
              <a:t>purely classical verifier</a:t>
            </a:r>
            <a:r>
              <a:rPr lang="en-US" dirty="0" smtClean="0">
                <a:solidFill>
                  <a:schemeClr val="tx1"/>
                </a:solidFill>
                <a:cs typeface="Arial" charset="0"/>
              </a:rPr>
              <a:t> be convinced that this </a:t>
            </a:r>
            <a:br>
              <a:rPr lang="en-US" dirty="0" smtClean="0">
                <a:solidFill>
                  <a:schemeClr val="tx1"/>
                </a:solidFill>
                <a:cs typeface="Arial" charset="0"/>
              </a:rPr>
            </a:br>
            <a:r>
              <a:rPr lang="en-US" dirty="0" smtClean="0">
                <a:solidFill>
                  <a:schemeClr val="tx1"/>
                </a:solidFill>
                <a:cs typeface="Arial" charset="0"/>
              </a:rPr>
              <a:t>computation actually was performed?</a:t>
            </a:r>
          </a:p>
          <a:p>
            <a:pPr marL="342900" indent="-342900">
              <a:spcBef>
                <a:spcPct val="20000"/>
              </a:spcBef>
              <a:buSzPct val="65000"/>
              <a:buFont typeface="Wingdings" pitchFamily="2" charset="2"/>
              <a:buChar char="n"/>
            </a:pPr>
            <a:endParaRPr lang="en-US" dirty="0" smtClean="0">
              <a:solidFill>
                <a:schemeClr val="tx1"/>
              </a:solidFill>
              <a:cs typeface="Arial" charset="0"/>
            </a:endParaRPr>
          </a:p>
          <a:p>
            <a:pPr marL="342900" indent="-342900">
              <a:spcBef>
                <a:spcPct val="20000"/>
              </a:spcBef>
              <a:buSzPct val="65000"/>
              <a:buFont typeface="Wingdings" pitchFamily="2" charset="2"/>
              <a:buChar char="n"/>
            </a:pPr>
            <a:r>
              <a:rPr lang="en-US" dirty="0" smtClean="0">
                <a:solidFill>
                  <a:schemeClr val="tx1"/>
                </a:solidFill>
                <a:cs typeface="Arial" charset="0"/>
              </a:rPr>
              <a:t>Partial solutions:</a:t>
            </a:r>
          </a:p>
          <a:p>
            <a:pPr marL="640080" lvl="2" indent="-457200">
              <a:spcBef>
                <a:spcPct val="20000"/>
              </a:spcBef>
              <a:spcAft>
                <a:spcPts val="200"/>
              </a:spcAft>
              <a:buSzPct val="100000"/>
              <a:buFont typeface="+mj-lt"/>
              <a:buAutoNum type="arabicPeriod"/>
            </a:pPr>
            <a:r>
              <a:rPr lang="en-US" dirty="0" smtClean="0">
                <a:solidFill>
                  <a:schemeClr val="tx1"/>
                </a:solidFill>
                <a:cs typeface="Arial" charset="0"/>
              </a:rPr>
              <a:t>Using interactive protocols with quantum communication between prover and verifier, this task can be accomplished, using a certain minimum quantum ability of the verifier. [</a:t>
            </a:r>
            <a:r>
              <a:rPr lang="en-US" dirty="0" smtClean="0">
                <a:solidFill>
                  <a:schemeClr val="tx1"/>
                </a:solidFill>
                <a:cs typeface="Arial" charset="0"/>
                <a:hlinkClick r:id="rId3"/>
              </a:rPr>
              <a:t>Fitzsimons Kashefi 17</a:t>
            </a:r>
            <a:r>
              <a:rPr lang="en-US" dirty="0" smtClean="0">
                <a:solidFill>
                  <a:schemeClr val="tx1"/>
                </a:solidFill>
                <a:cs typeface="Arial" charset="0"/>
              </a:rPr>
              <a:t>, </a:t>
            </a:r>
            <a:r>
              <a:rPr lang="en-US" dirty="0" smtClean="0">
                <a:solidFill>
                  <a:schemeClr val="tx1"/>
                </a:solidFill>
                <a:cs typeface="Arial" charset="0"/>
                <a:hlinkClick r:id="rId4"/>
              </a:rPr>
              <a:t>Broadbent 17</a:t>
            </a:r>
            <a:r>
              <a:rPr lang="en-US" dirty="0" smtClean="0">
                <a:solidFill>
                  <a:schemeClr val="tx1"/>
                </a:solidFill>
                <a:cs typeface="Arial" charset="0"/>
              </a:rPr>
              <a:t>, </a:t>
            </a:r>
            <a:r>
              <a:rPr lang="en-US" dirty="0" smtClean="0">
                <a:solidFill>
                  <a:schemeClr val="tx1"/>
                </a:solidFill>
                <a:cs typeface="Arial" charset="0"/>
                <a:hlinkClick r:id="rId5"/>
              </a:rPr>
              <a:t>AlagicDulekSpeelmanSchaffner17</a:t>
            </a:r>
            <a:r>
              <a:rPr lang="en-US" dirty="0" smtClean="0">
                <a:solidFill>
                  <a:schemeClr val="tx1"/>
                </a:solidFill>
                <a:cs typeface="Arial" charset="0"/>
              </a:rPr>
              <a:t>]</a:t>
            </a:r>
          </a:p>
          <a:p>
            <a:pPr marL="640080" lvl="2" indent="-457200">
              <a:spcBef>
                <a:spcPct val="20000"/>
              </a:spcBef>
              <a:spcAft>
                <a:spcPts val="200"/>
              </a:spcAft>
              <a:buSzPct val="100000"/>
              <a:buFont typeface="+mj-lt"/>
              <a:buAutoNum type="arabicPeriod"/>
            </a:pPr>
            <a:r>
              <a:rPr lang="en-US" dirty="0" smtClean="0">
                <a:solidFill>
                  <a:schemeClr val="tx1"/>
                </a:solidFill>
                <a:cs typeface="Arial" charset="0"/>
              </a:rPr>
              <a:t>Using two entangled, but non-communicating provers, verification can be accomplished using rigidity results [</a:t>
            </a:r>
            <a:r>
              <a:rPr lang="en-US" dirty="0" smtClean="0">
                <a:solidFill>
                  <a:schemeClr val="tx1"/>
                </a:solidFill>
                <a:cs typeface="Arial" charset="0"/>
                <a:hlinkClick r:id="rId6"/>
              </a:rPr>
              <a:t>ReichardtUngerVazirani12</a:t>
            </a:r>
            <a:r>
              <a:rPr lang="en-US" dirty="0" smtClean="0">
                <a:solidFill>
                  <a:schemeClr val="tx1"/>
                </a:solidFill>
                <a:cs typeface="Arial" charset="0"/>
              </a:rPr>
              <a:t>]. Recently made way more practical by [</a:t>
            </a:r>
            <a:r>
              <a:rPr lang="en-US" dirty="0" smtClean="0">
                <a:solidFill>
                  <a:schemeClr val="tx1"/>
                </a:solidFill>
                <a:cs typeface="Arial" charset="0"/>
                <a:hlinkClick r:id="rId7"/>
              </a:rPr>
              <a:t>ColadangeloGriloJefferyVidick17</a:t>
            </a:r>
            <a:r>
              <a:rPr lang="en-US" dirty="0" smtClean="0">
                <a:solidFill>
                  <a:schemeClr val="tx1"/>
                </a:solidFill>
                <a:cs typeface="Arial" charset="0"/>
              </a:rPr>
              <a:t>]</a:t>
            </a:r>
            <a:endParaRPr lang="en-US" sz="2400" dirty="0" smtClean="0">
              <a:solidFill>
                <a:schemeClr val="tx1"/>
              </a:solidFill>
              <a:cs typeface="Arial" charset="0"/>
            </a:endParaRPr>
          </a:p>
          <a:p>
            <a:pPr marL="342900" indent="-342900">
              <a:spcBef>
                <a:spcPct val="20000"/>
              </a:spcBef>
              <a:buSzPct val="65000"/>
              <a:buFont typeface="Wingdings" pitchFamily="2" charset="2"/>
              <a:buChar char="n"/>
            </a:pPr>
            <a:r>
              <a:rPr lang="en-US" dirty="0" smtClean="0">
                <a:solidFill>
                  <a:schemeClr val="tx1"/>
                </a:solidFill>
                <a:cs typeface="Arial" charset="0"/>
              </a:rPr>
              <a:t>Indications that information-theoretical blind computation is impossible [</a:t>
            </a:r>
            <a:r>
              <a:rPr lang="en-US" dirty="0" smtClean="0">
                <a:solidFill>
                  <a:schemeClr val="tx1"/>
                </a:solidFill>
                <a:cs typeface="Arial" charset="0"/>
                <a:hlinkClick r:id="rId8"/>
              </a:rPr>
              <a:t>AaronsonCojocaruGheorghiuKashefi17</a:t>
            </a:r>
            <a:r>
              <a:rPr lang="en-US" dirty="0" smtClean="0">
                <a:solidFill>
                  <a:schemeClr val="tx1"/>
                </a:solidFill>
                <a:cs typeface="Arial" charset="0"/>
              </a:rPr>
              <a:t>]</a:t>
            </a:r>
            <a:endParaRPr lang="en-US" dirty="0">
              <a:solidFill>
                <a:schemeClr val="tx1"/>
              </a:solidFill>
              <a:cs typeface="Arial" charset="0"/>
            </a:endParaRPr>
          </a:p>
        </p:txBody>
      </p:sp>
      <p:sp>
        <p:nvSpPr>
          <p:cNvPr id="4" name="Rectangle 3"/>
          <p:cNvSpPr/>
          <p:nvPr/>
        </p:nvSpPr>
        <p:spPr>
          <a:xfrm>
            <a:off x="593698" y="6427890"/>
            <a:ext cx="8479510" cy="369332"/>
          </a:xfrm>
          <a:prstGeom prst="rect">
            <a:avLst/>
          </a:prstGeom>
        </p:spPr>
        <p:txBody>
          <a:bodyPr wrap="square">
            <a:spAutoFit/>
          </a:bodyPr>
          <a:lstStyle/>
          <a:p>
            <a:r>
              <a:rPr lang="en-US" dirty="0" smtClean="0">
                <a:solidFill>
                  <a:schemeClr val="bg1"/>
                </a:solidFill>
              </a:rPr>
              <a:t>[see </a:t>
            </a:r>
            <a:r>
              <a:rPr lang="en-US" dirty="0" smtClean="0">
                <a:solidFill>
                  <a:schemeClr val="bg1"/>
                </a:solidFill>
                <a:hlinkClick r:id="rId4"/>
              </a:rPr>
              <a:t>Broadbent 17</a:t>
            </a:r>
            <a:r>
              <a:rPr lang="en-US" dirty="0">
                <a:solidFill>
                  <a:schemeClr val="bg1"/>
                </a:solidFill>
              </a:rPr>
              <a:t> </a:t>
            </a:r>
            <a:r>
              <a:rPr lang="en-US" dirty="0" smtClean="0">
                <a:solidFill>
                  <a:schemeClr val="bg1"/>
                </a:solidFill>
              </a:rPr>
              <a:t>or </a:t>
            </a:r>
            <a:r>
              <a:rPr lang="en-US" dirty="0" smtClean="0">
                <a:solidFill>
                  <a:schemeClr val="bg1"/>
                </a:solidFill>
                <a:hlinkClick r:id="rId9"/>
              </a:rPr>
              <a:t>Fitzsimons 16</a:t>
            </a:r>
            <a:r>
              <a:rPr lang="en-US" dirty="0" smtClean="0">
                <a:solidFill>
                  <a:schemeClr val="bg1"/>
                </a:solidFill>
              </a:rPr>
              <a:t> for overview and more complete references]</a:t>
            </a:r>
            <a:endParaRPr lang="en-US" dirty="0">
              <a:solidFill>
                <a:schemeClr val="bg1"/>
              </a:solidFill>
            </a:endParaRPr>
          </a:p>
        </p:txBody>
      </p:sp>
      <p:sp>
        <p:nvSpPr>
          <p:cNvPr id="2" name="Title 1"/>
          <p:cNvSpPr>
            <a:spLocks noGrp="1"/>
          </p:cNvSpPr>
          <p:nvPr>
            <p:ph type="title"/>
          </p:nvPr>
        </p:nvSpPr>
        <p:spPr>
          <a:xfrm>
            <a:off x="1066800" y="0"/>
            <a:ext cx="10058400" cy="825021"/>
          </a:xfrm>
          <a:noFill/>
        </p:spPr>
        <p:txBody>
          <a:bodyPr/>
          <a:lstStyle/>
          <a:p>
            <a:r>
              <a:rPr lang="en-US" smtClean="0"/>
              <a:t>Classical Verification of Q Computation</a:t>
            </a:r>
            <a:endParaRPr lang="en-US"/>
          </a:p>
        </p:txBody>
      </p:sp>
      <p:pic>
        <p:nvPicPr>
          <p:cNvPr id="7" name="Picture 6"/>
          <p:cNvPicPr>
            <a:picLocks noChangeAspect="1"/>
          </p:cNvPicPr>
          <p:nvPr/>
        </p:nvPicPr>
        <p:blipFill>
          <a:blip r:embed="rId10"/>
          <a:stretch>
            <a:fillRect/>
          </a:stretch>
        </p:blipFill>
        <p:spPr>
          <a:xfrm>
            <a:off x="10220438" y="1889562"/>
            <a:ext cx="1079409" cy="1255948"/>
          </a:xfrm>
          <a:prstGeom prst="rect">
            <a:avLst/>
          </a:prstGeom>
        </p:spPr>
      </p:pic>
    </p:spTree>
    <p:extLst>
      <p:ext uri="{BB962C8B-B14F-4D97-AF65-F5344CB8AC3E}">
        <p14:creationId xmlns:p14="http://schemas.microsoft.com/office/powerpoint/2010/main" val="161112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Delegated Q Computation</a:t>
            </a:r>
            <a:endParaRPr lang="en-US"/>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2065025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Black-Box Obfuscation</a:t>
            </a:r>
            <a:endParaRPr lang="en-US"/>
          </a:p>
        </p:txBody>
      </p:sp>
      <p:sp>
        <p:nvSpPr>
          <p:cNvPr id="4" name="Rectangle 3"/>
          <p:cNvSpPr/>
          <p:nvPr/>
        </p:nvSpPr>
        <p:spPr>
          <a:xfrm>
            <a:off x="593698" y="6427890"/>
            <a:ext cx="8479510" cy="369332"/>
          </a:xfrm>
          <a:prstGeom prst="rect">
            <a:avLst/>
          </a:prstGeom>
        </p:spPr>
        <p:txBody>
          <a:bodyPr wrap="square">
            <a:spAutoFit/>
          </a:bodyPr>
          <a:lstStyle/>
          <a:p>
            <a:r>
              <a:rPr lang="en-US" smtClean="0">
                <a:solidFill>
                  <a:schemeClr val="bg1"/>
                </a:solidFill>
              </a:rPr>
              <a:t>[</a:t>
            </a:r>
            <a:r>
              <a:rPr lang="en-US" smtClean="0">
                <a:solidFill>
                  <a:schemeClr val="bg1"/>
                </a:solidFill>
                <a:hlinkClick r:id="rId2"/>
              </a:rPr>
              <a:t>Alagic Fefferman 16</a:t>
            </a:r>
            <a:r>
              <a:rPr lang="en-US" smtClean="0">
                <a:solidFill>
                  <a:schemeClr val="bg1"/>
                </a:solidFill>
              </a:rPr>
              <a:t>, slide by </a:t>
            </a:r>
            <a:r>
              <a:rPr lang="en-US" err="1" smtClean="0">
                <a:solidFill>
                  <a:schemeClr val="bg1"/>
                </a:solidFill>
              </a:rPr>
              <a:t>Gorjan</a:t>
            </a:r>
            <a:r>
              <a:rPr lang="en-US" smtClean="0">
                <a:solidFill>
                  <a:schemeClr val="bg1"/>
                </a:solidFill>
              </a:rPr>
              <a:t> </a:t>
            </a:r>
            <a:r>
              <a:rPr lang="en-US" err="1" smtClean="0">
                <a:solidFill>
                  <a:schemeClr val="bg1"/>
                </a:solidFill>
              </a:rPr>
              <a:t>Alagic</a:t>
            </a:r>
            <a:r>
              <a:rPr lang="en-US" smtClean="0">
                <a:solidFill>
                  <a:schemeClr val="bg1"/>
                </a:solidFill>
              </a:rPr>
              <a:t>, thanks a lot!]</a:t>
            </a:r>
            <a:endParaRPr lang="en-US">
              <a:solidFill>
                <a:schemeClr val="bg1"/>
              </a:solidFill>
            </a:endParaRPr>
          </a:p>
        </p:txBody>
      </p:sp>
      <p:sp>
        <p:nvSpPr>
          <p:cNvPr id="5" name="Content Placeholder 2"/>
          <p:cNvSpPr>
            <a:spLocks noGrp="1"/>
          </p:cNvSpPr>
          <p:nvPr>
            <p:ph idx="1"/>
          </p:nvPr>
        </p:nvSpPr>
        <p:spPr>
          <a:xfrm>
            <a:off x="841591" y="825021"/>
            <a:ext cx="9542485" cy="5033176"/>
          </a:xfrm>
        </p:spPr>
        <p:txBody>
          <a:bodyPr>
            <a:normAutofit/>
          </a:bodyPr>
          <a:lstStyle/>
          <a:p>
            <a:pPr marL="0" indent="0">
              <a:buNone/>
            </a:pPr>
            <a:r>
              <a:rPr lang="en-US" sz="2400">
                <a:solidFill>
                  <a:schemeClr val="tx1"/>
                </a:solidFill>
                <a:cs typeface="Arial" charset="0"/>
              </a:rPr>
              <a:t>Idea: an obfuscator is an algorithm which rewrites programs, such that</a:t>
            </a:r>
          </a:p>
          <a:p>
            <a:pPr marL="342900" indent="-342900">
              <a:buFont typeface="+mj-lt"/>
              <a:buAutoNum type="arabicPeriod"/>
            </a:pPr>
            <a:r>
              <a:rPr lang="en-US" smtClean="0"/>
              <a:t>efficiency is preserved;</a:t>
            </a:r>
          </a:p>
          <a:p>
            <a:pPr marL="342900" indent="-342900">
              <a:buFont typeface="+mj-lt"/>
              <a:buAutoNum type="arabicPeriod"/>
            </a:pPr>
            <a:r>
              <a:rPr lang="en-US" smtClean="0"/>
              <a:t>input-output functionality is preserved;</a:t>
            </a:r>
          </a:p>
          <a:p>
            <a:pPr marL="342900" indent="-342900">
              <a:buFont typeface="+mj-lt"/>
              <a:buAutoNum type="arabicPeriod"/>
            </a:pPr>
            <a:r>
              <a:rPr lang="en-US"/>
              <a:t>output programs are hard to understand: “</a:t>
            </a:r>
            <a:r>
              <a:rPr lang="en-US" i="1"/>
              <a:t>If something is efficiently learnable from reading the code, then it is also efficiently learnable purely from input-output behavior.”</a:t>
            </a:r>
          </a:p>
          <a:p>
            <a:pPr marL="0" indent="0" algn="ctr">
              <a:buNone/>
            </a:pPr>
            <a:r>
              <a:rPr lang="en-US" sz="2800" b="1" smtClean="0"/>
              <a:t>“black-box obfuscation”</a:t>
            </a:r>
          </a:p>
        </p:txBody>
      </p:sp>
      <p:sp>
        <p:nvSpPr>
          <p:cNvPr id="7" name="Rectangle 6"/>
          <p:cNvSpPr/>
          <p:nvPr/>
        </p:nvSpPr>
        <p:spPr>
          <a:xfrm>
            <a:off x="841591" y="3524890"/>
            <a:ext cx="3843296" cy="2618154"/>
          </a:xfrm>
          <a:prstGeom prst="rect">
            <a:avLst/>
          </a:prstGeom>
          <a:solidFill>
            <a:schemeClr val="accent2">
              <a:lumMod val="20000"/>
              <a:lumOff val="80000"/>
            </a:schemeClr>
          </a:solidFill>
          <a:ln w="1270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TextBox 7"/>
          <p:cNvSpPr txBox="1"/>
          <p:nvPr/>
        </p:nvSpPr>
        <p:spPr>
          <a:xfrm>
            <a:off x="4816203" y="4012022"/>
            <a:ext cx="747320" cy="1446550"/>
          </a:xfrm>
          <a:prstGeom prst="rect">
            <a:avLst/>
          </a:prstGeom>
          <a:noFill/>
        </p:spPr>
        <p:txBody>
          <a:bodyPr wrap="none" rtlCol="0">
            <a:spAutoFit/>
          </a:bodyPr>
          <a:lstStyle/>
          <a:p>
            <a:r>
              <a:rPr lang="en-US" sz="8800" b="1" smtClean="0"/>
              <a:t>=</a:t>
            </a:r>
            <a:endParaRPr lang="en-US" sz="8800" b="1"/>
          </a:p>
        </p:txBody>
      </p:sp>
      <p:pic>
        <p:nvPicPr>
          <p:cNvPr id="9" name="Picture 8"/>
          <p:cNvPicPr>
            <a:picLocks noChangeAspect="1"/>
          </p:cNvPicPr>
          <p:nvPr/>
        </p:nvPicPr>
        <p:blipFill>
          <a:blip r:embed="rId3"/>
          <a:stretch>
            <a:fillRect/>
          </a:stretch>
        </p:blipFill>
        <p:spPr>
          <a:xfrm>
            <a:off x="1776042" y="4058534"/>
            <a:ext cx="1666739" cy="1566495"/>
          </a:xfrm>
          <a:prstGeom prst="rect">
            <a:avLst/>
          </a:prstGeom>
        </p:spPr>
      </p:pic>
      <p:sp>
        <p:nvSpPr>
          <p:cNvPr id="10" name="TextBox 9"/>
          <p:cNvSpPr txBox="1"/>
          <p:nvPr/>
        </p:nvSpPr>
        <p:spPr>
          <a:xfrm>
            <a:off x="952552" y="4442908"/>
            <a:ext cx="373820" cy="584775"/>
          </a:xfrm>
          <a:prstGeom prst="rect">
            <a:avLst/>
          </a:prstGeom>
          <a:noFill/>
        </p:spPr>
        <p:txBody>
          <a:bodyPr wrap="none" rtlCol="0">
            <a:spAutoFit/>
          </a:bodyPr>
          <a:lstStyle/>
          <a:p>
            <a:r>
              <a:rPr lang="en-US" sz="3200" b="1" i="1"/>
              <a:t>x</a:t>
            </a:r>
          </a:p>
        </p:txBody>
      </p:sp>
      <p:cxnSp>
        <p:nvCxnSpPr>
          <p:cNvPr id="11" name="Straight Arrow Connector 10"/>
          <p:cNvCxnSpPr/>
          <p:nvPr/>
        </p:nvCxnSpPr>
        <p:spPr>
          <a:xfrm>
            <a:off x="1326372" y="4774370"/>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542037" y="4778285"/>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3110" y="4442907"/>
            <a:ext cx="760144" cy="584775"/>
          </a:xfrm>
          <a:prstGeom prst="rect">
            <a:avLst/>
          </a:prstGeom>
          <a:noFill/>
        </p:spPr>
        <p:txBody>
          <a:bodyPr wrap="none" rtlCol="0">
            <a:spAutoFit/>
          </a:bodyPr>
          <a:lstStyle/>
          <a:p>
            <a:r>
              <a:rPr lang="en-US" sz="3200" b="1" i="1" smtClean="0"/>
              <a:t>f(x)</a:t>
            </a:r>
            <a:endParaRPr lang="en-US" sz="3200" b="1" i="1"/>
          </a:p>
        </p:txBody>
      </p:sp>
      <p:sp>
        <p:nvSpPr>
          <p:cNvPr id="14" name="Rectangle 13"/>
          <p:cNvSpPr/>
          <p:nvPr/>
        </p:nvSpPr>
        <p:spPr>
          <a:xfrm>
            <a:off x="5694839" y="3524890"/>
            <a:ext cx="3843296" cy="2618154"/>
          </a:xfrm>
          <a:prstGeom prst="rect">
            <a:avLst/>
          </a:prstGeom>
          <a:solidFill>
            <a:schemeClr val="accent2">
              <a:lumMod val="20000"/>
              <a:lumOff val="80000"/>
            </a:schemeClr>
          </a:solidFill>
          <a:ln w="1270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6629290" y="4058534"/>
            <a:ext cx="1666739" cy="1566495"/>
          </a:xfrm>
          <a:prstGeom prst="rect">
            <a:avLst/>
          </a:prstGeom>
        </p:spPr>
      </p:pic>
      <p:sp>
        <p:nvSpPr>
          <p:cNvPr id="16" name="TextBox 15"/>
          <p:cNvSpPr txBox="1"/>
          <p:nvPr/>
        </p:nvSpPr>
        <p:spPr>
          <a:xfrm>
            <a:off x="5805800" y="4442908"/>
            <a:ext cx="373820" cy="584775"/>
          </a:xfrm>
          <a:prstGeom prst="rect">
            <a:avLst/>
          </a:prstGeom>
          <a:noFill/>
        </p:spPr>
        <p:txBody>
          <a:bodyPr wrap="none" rtlCol="0">
            <a:spAutoFit/>
          </a:bodyPr>
          <a:lstStyle/>
          <a:p>
            <a:r>
              <a:rPr lang="en-US" sz="3200" b="1" i="1"/>
              <a:t>x</a:t>
            </a:r>
          </a:p>
        </p:txBody>
      </p:sp>
      <p:cxnSp>
        <p:nvCxnSpPr>
          <p:cNvPr id="17" name="Straight Arrow Connector 16"/>
          <p:cNvCxnSpPr/>
          <p:nvPr/>
        </p:nvCxnSpPr>
        <p:spPr>
          <a:xfrm>
            <a:off x="6179620" y="4774370"/>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395285" y="4778285"/>
            <a:ext cx="357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706358" y="4442907"/>
            <a:ext cx="760144" cy="584775"/>
          </a:xfrm>
          <a:prstGeom prst="rect">
            <a:avLst/>
          </a:prstGeom>
          <a:noFill/>
        </p:spPr>
        <p:txBody>
          <a:bodyPr wrap="none" rtlCol="0">
            <a:spAutoFit/>
          </a:bodyPr>
          <a:lstStyle/>
          <a:p>
            <a:r>
              <a:rPr lang="en-US" sz="3200" b="1" i="1" smtClean="0"/>
              <a:t>f(x)</a:t>
            </a:r>
            <a:endParaRPr lang="en-US" sz="3200" b="1" i="1"/>
          </a:p>
        </p:txBody>
      </p:sp>
      <p:sp>
        <p:nvSpPr>
          <p:cNvPr id="20" name="Rectangle 19"/>
          <p:cNvSpPr/>
          <p:nvPr/>
        </p:nvSpPr>
        <p:spPr>
          <a:xfrm>
            <a:off x="6629290" y="4058534"/>
            <a:ext cx="1666739" cy="1566495"/>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1364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Classical Obfuscation</a:t>
            </a:r>
            <a:endParaRPr lang="en-US"/>
          </a:p>
        </p:txBody>
      </p:sp>
      <p:sp>
        <p:nvSpPr>
          <p:cNvPr id="4" name="Rectangle 3"/>
          <p:cNvSpPr/>
          <p:nvPr/>
        </p:nvSpPr>
        <p:spPr>
          <a:xfrm>
            <a:off x="593698" y="6427890"/>
            <a:ext cx="8479510" cy="369332"/>
          </a:xfrm>
          <a:prstGeom prst="rect">
            <a:avLst/>
          </a:prstGeom>
        </p:spPr>
        <p:txBody>
          <a:bodyPr wrap="square">
            <a:spAutoFit/>
          </a:bodyPr>
          <a:lstStyle/>
          <a:p>
            <a:r>
              <a:rPr lang="en-US" smtClean="0">
                <a:solidFill>
                  <a:schemeClr val="bg1"/>
                </a:solidFill>
              </a:rPr>
              <a:t>[</a:t>
            </a:r>
            <a:r>
              <a:rPr lang="en-US" smtClean="0">
                <a:solidFill>
                  <a:schemeClr val="bg1"/>
                </a:solidFill>
                <a:hlinkClick r:id="rId6"/>
              </a:rPr>
              <a:t>Alagic Fefferman 16</a:t>
            </a:r>
            <a:r>
              <a:rPr lang="en-US" smtClean="0">
                <a:solidFill>
                  <a:schemeClr val="bg1"/>
                </a:solidFill>
              </a:rPr>
              <a:t>, slide by </a:t>
            </a:r>
            <a:r>
              <a:rPr lang="en-US" err="1" smtClean="0">
                <a:solidFill>
                  <a:schemeClr val="bg1"/>
                </a:solidFill>
              </a:rPr>
              <a:t>Gorjan</a:t>
            </a:r>
            <a:r>
              <a:rPr lang="en-US" smtClean="0">
                <a:solidFill>
                  <a:schemeClr val="bg1"/>
                </a:solidFill>
              </a:rPr>
              <a:t> </a:t>
            </a:r>
            <a:r>
              <a:rPr lang="en-US" err="1" smtClean="0">
                <a:solidFill>
                  <a:schemeClr val="bg1"/>
                </a:solidFill>
              </a:rPr>
              <a:t>Alagic</a:t>
            </a:r>
            <a:r>
              <a:rPr lang="en-US" smtClean="0">
                <a:solidFill>
                  <a:schemeClr val="bg1"/>
                </a:solidFill>
              </a:rPr>
              <a:t>, thanks a lot!]</a:t>
            </a:r>
            <a:endParaRPr lang="en-US">
              <a:solidFill>
                <a:schemeClr val="bg1"/>
              </a:solidFill>
            </a:endParaRPr>
          </a:p>
        </p:txBody>
      </p:sp>
      <p:sp>
        <p:nvSpPr>
          <p:cNvPr id="5" name="Content Placeholder 2"/>
          <p:cNvSpPr>
            <a:spLocks noGrp="1"/>
          </p:cNvSpPr>
          <p:nvPr>
            <p:ph idx="1"/>
          </p:nvPr>
        </p:nvSpPr>
        <p:spPr>
          <a:xfrm>
            <a:off x="841591" y="825021"/>
            <a:ext cx="9542485" cy="5033176"/>
          </a:xfrm>
        </p:spPr>
        <p:txBody>
          <a:bodyPr>
            <a:normAutofit/>
          </a:bodyPr>
          <a:lstStyle/>
          <a:p>
            <a:pPr marL="0" indent="0">
              <a:buNone/>
            </a:pPr>
            <a:r>
              <a:rPr lang="en-US" sz="2400">
                <a:solidFill>
                  <a:schemeClr val="tx1"/>
                </a:solidFill>
                <a:cs typeface="Arial" charset="0"/>
              </a:rPr>
              <a:t>Idea: an obfuscator is an algorithm which rewrites programs, such that</a:t>
            </a:r>
          </a:p>
          <a:p>
            <a:pPr marL="342900" indent="-342900">
              <a:buFont typeface="+mj-lt"/>
              <a:buAutoNum type="arabicPeriod"/>
            </a:pPr>
            <a:r>
              <a:rPr lang="en-US" smtClean="0"/>
              <a:t>efficiency is preserved;</a:t>
            </a:r>
          </a:p>
          <a:p>
            <a:pPr marL="342900" indent="-342900">
              <a:buFont typeface="+mj-lt"/>
              <a:buAutoNum type="arabicPeriod"/>
            </a:pPr>
            <a:r>
              <a:rPr lang="en-US" smtClean="0"/>
              <a:t>input-output functionality is preserved;</a:t>
            </a:r>
          </a:p>
          <a:p>
            <a:pPr marL="342900" indent="-342900">
              <a:buFont typeface="+mj-lt"/>
              <a:buAutoNum type="arabicPeriod"/>
            </a:pPr>
            <a:r>
              <a:rPr lang="en-US"/>
              <a:t>output programs are hard to understand: “</a:t>
            </a:r>
            <a:r>
              <a:rPr lang="en-US" i="1"/>
              <a:t>If something is efficiently learnable from reading the code, then it is also efficiently learnable purely from input-output behavior.”</a:t>
            </a:r>
          </a:p>
          <a:p>
            <a:pPr marL="0" indent="0" algn="ctr">
              <a:buNone/>
            </a:pPr>
            <a:r>
              <a:rPr lang="en-US" sz="2800" b="1" smtClean="0"/>
              <a:t>“black-box obfuscation”</a:t>
            </a:r>
          </a:p>
        </p:txBody>
      </p:sp>
      <p:sp>
        <p:nvSpPr>
          <p:cNvPr id="21" name="Content Placeholder 2"/>
          <p:cNvSpPr txBox="1">
            <a:spLocks/>
          </p:cNvSpPr>
          <p:nvPr/>
        </p:nvSpPr>
        <p:spPr>
          <a:xfrm>
            <a:off x="890102" y="3171863"/>
            <a:ext cx="10057645" cy="24986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smtClean="0"/>
              <a:t>Formal:</a:t>
            </a:r>
          </a:p>
          <a:p>
            <a:pPr marL="0" indent="0">
              <a:buFont typeface="Calibri" panose="020F0502020204030204" pitchFamily="34" charset="0"/>
              <a:buNone/>
            </a:pPr>
            <a:r>
              <a:rPr lang="en-US" smtClean="0"/>
              <a:t>A black-box obfuscator </a:t>
            </a:r>
            <a:r>
              <a:rPr lang="en-US" i="1" smtClean="0"/>
              <a:t>O</a:t>
            </a:r>
            <a:r>
              <a:rPr lang="en-US" smtClean="0"/>
              <a:t> is an algorithm which maps circuits </a:t>
            </a:r>
            <a:r>
              <a:rPr lang="en-US" i="1" smtClean="0"/>
              <a:t>C </a:t>
            </a:r>
            <a:r>
              <a:rPr lang="en-US" smtClean="0"/>
              <a:t>to circuits </a:t>
            </a:r>
            <a:r>
              <a:rPr lang="en-US" i="1" smtClean="0"/>
              <a:t>O(C) </a:t>
            </a:r>
            <a:r>
              <a:rPr lang="en-US" smtClean="0"/>
              <a:t>such that:</a:t>
            </a:r>
            <a:endParaRPr lang="en-US" i="1" smtClean="0"/>
          </a:p>
          <a:p>
            <a:pPr marL="342900" indent="-342900">
              <a:buFont typeface="+mj-lt"/>
              <a:buAutoNum type="arabicPeriod"/>
            </a:pPr>
            <a:r>
              <a:rPr lang="en-US" smtClean="0"/>
              <a:t>efficiency-preserving: </a:t>
            </a:r>
          </a:p>
          <a:p>
            <a:pPr marL="342900" indent="-342900">
              <a:buFont typeface="+mj-lt"/>
              <a:buAutoNum type="arabicPeriod"/>
            </a:pPr>
            <a:r>
              <a:rPr lang="en-US" smtClean="0"/>
              <a:t>functionality-preserving:</a:t>
            </a:r>
          </a:p>
          <a:p>
            <a:pPr marL="342900" indent="-342900">
              <a:buFont typeface="+mj-lt"/>
              <a:buAutoNum type="arabicPeriod"/>
            </a:pPr>
            <a:r>
              <a:rPr lang="en-US" smtClean="0"/>
              <a:t>virtual black-box: for every poly-time </a:t>
            </a:r>
            <a:r>
              <a:rPr lang="en-US" i="1" smtClean="0"/>
              <a:t>A </a:t>
            </a:r>
            <a:r>
              <a:rPr lang="en-US" smtClean="0"/>
              <a:t>there exists a poly-time </a:t>
            </a:r>
            <a:r>
              <a:rPr lang="en-US" i="1" smtClean="0"/>
              <a:t>S</a:t>
            </a:r>
            <a:r>
              <a:rPr lang="en-US" smtClean="0"/>
              <a:t> such that</a:t>
            </a:r>
          </a:p>
          <a:p>
            <a:pPr marL="0" indent="0">
              <a:buFont typeface="Calibri" panose="020F0502020204030204" pitchFamily="34" charset="0"/>
              <a:buNone/>
            </a:pPr>
            <a:endParaRPr lang="en-US" b="1"/>
          </a:p>
        </p:txBody>
      </p:sp>
      <p:pic>
        <p:nvPicPr>
          <p:cNvPr id="23" name="Picture 22"/>
          <p:cNvPicPr preferRelativeResize="0">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40697" y="4148236"/>
            <a:ext cx="2157033" cy="267215"/>
          </a:xfrm>
          <a:prstGeom prst="rect">
            <a:avLst/>
          </a:prstGeom>
        </p:spPr>
      </p:pic>
      <p:pic>
        <p:nvPicPr>
          <p:cNvPr id="24" name="Picture 23"/>
          <p:cNvPicPr preferRelativeResize="0">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872286" y="4602628"/>
            <a:ext cx="1284560" cy="281702"/>
          </a:xfrm>
          <a:prstGeom prst="rect">
            <a:avLst/>
          </a:prstGeom>
        </p:spPr>
      </p:pic>
      <p:pic>
        <p:nvPicPr>
          <p:cNvPr id="25" name="Picture 24"/>
          <p:cNvPicPr preferRelativeResize="0">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458802" y="5360912"/>
            <a:ext cx="5643697" cy="307458"/>
          </a:xfrm>
          <a:prstGeom prst="rect">
            <a:avLst/>
          </a:prstGeom>
        </p:spPr>
      </p:pic>
      <p:sp>
        <p:nvSpPr>
          <p:cNvPr id="26" name="Left Brace 25"/>
          <p:cNvSpPr/>
          <p:nvPr/>
        </p:nvSpPr>
        <p:spPr>
          <a:xfrm rot="16200000">
            <a:off x="3560643" y="5040262"/>
            <a:ext cx="139348" cy="14954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5668538" y="5126364"/>
            <a:ext cx="239045" cy="12624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1872570" y="5877100"/>
            <a:ext cx="2718949" cy="307777"/>
          </a:xfrm>
          <a:prstGeom prst="rect">
            <a:avLst/>
          </a:prstGeom>
          <a:noFill/>
        </p:spPr>
        <p:txBody>
          <a:bodyPr wrap="none" rtlCol="0">
            <a:spAutoFit/>
          </a:bodyPr>
          <a:lstStyle/>
          <a:p>
            <a:pPr algn="ctr"/>
            <a:r>
              <a:rPr lang="en-US" sz="1400" b="1" smtClean="0"/>
              <a:t>learn something by reading circuit</a:t>
            </a:r>
            <a:endParaRPr lang="en-US" sz="1400" b="1"/>
          </a:p>
        </p:txBody>
      </p:sp>
      <p:sp>
        <p:nvSpPr>
          <p:cNvPr id="29" name="TextBox 28"/>
          <p:cNvSpPr txBox="1"/>
          <p:nvPr/>
        </p:nvSpPr>
        <p:spPr>
          <a:xfrm>
            <a:off x="5006166" y="5877101"/>
            <a:ext cx="2824748" cy="307777"/>
          </a:xfrm>
          <a:prstGeom prst="rect">
            <a:avLst/>
          </a:prstGeom>
          <a:noFill/>
        </p:spPr>
        <p:txBody>
          <a:bodyPr wrap="none" rtlCol="0">
            <a:spAutoFit/>
          </a:bodyPr>
          <a:lstStyle/>
          <a:p>
            <a:pPr algn="ctr"/>
            <a:r>
              <a:rPr lang="en-US" sz="1400" b="1" smtClean="0"/>
              <a:t>learn same thing from input-output</a:t>
            </a:r>
            <a:endParaRPr lang="en-US" sz="1400" b="1"/>
          </a:p>
        </p:txBody>
      </p:sp>
    </p:spTree>
    <p:extLst>
      <p:ext uri="{BB962C8B-B14F-4D97-AF65-F5344CB8AC3E}">
        <p14:creationId xmlns:p14="http://schemas.microsoft.com/office/powerpoint/2010/main" val="20519028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Classical Obfuscation</a:t>
            </a:r>
            <a:endParaRPr lang="en-US"/>
          </a:p>
        </p:txBody>
      </p:sp>
      <p:sp>
        <p:nvSpPr>
          <p:cNvPr id="4" name="Rectangle 3"/>
          <p:cNvSpPr/>
          <p:nvPr/>
        </p:nvSpPr>
        <p:spPr>
          <a:xfrm>
            <a:off x="593698" y="6427890"/>
            <a:ext cx="8479510" cy="369332"/>
          </a:xfrm>
          <a:prstGeom prst="rect">
            <a:avLst/>
          </a:prstGeom>
        </p:spPr>
        <p:txBody>
          <a:bodyPr wrap="square">
            <a:spAutoFit/>
          </a:bodyPr>
          <a:lstStyle/>
          <a:p>
            <a:r>
              <a:rPr lang="en-US" smtClean="0">
                <a:solidFill>
                  <a:schemeClr val="bg1"/>
                </a:solidFill>
              </a:rPr>
              <a:t>[</a:t>
            </a:r>
            <a:r>
              <a:rPr lang="en-US" smtClean="0">
                <a:solidFill>
                  <a:schemeClr val="bg1"/>
                </a:solidFill>
                <a:hlinkClick r:id="rId5"/>
              </a:rPr>
              <a:t>Alagic Fefferman 16</a:t>
            </a:r>
            <a:r>
              <a:rPr lang="en-US" smtClean="0">
                <a:solidFill>
                  <a:schemeClr val="bg1"/>
                </a:solidFill>
              </a:rPr>
              <a:t>, slide by </a:t>
            </a:r>
            <a:r>
              <a:rPr lang="en-US" err="1" smtClean="0">
                <a:solidFill>
                  <a:schemeClr val="bg1"/>
                </a:solidFill>
              </a:rPr>
              <a:t>Gorjan</a:t>
            </a:r>
            <a:r>
              <a:rPr lang="en-US" smtClean="0">
                <a:solidFill>
                  <a:schemeClr val="bg1"/>
                </a:solidFill>
              </a:rPr>
              <a:t> </a:t>
            </a:r>
            <a:r>
              <a:rPr lang="en-US" err="1" smtClean="0">
                <a:solidFill>
                  <a:schemeClr val="bg1"/>
                </a:solidFill>
              </a:rPr>
              <a:t>Alagic</a:t>
            </a:r>
            <a:r>
              <a:rPr lang="en-US" smtClean="0">
                <a:solidFill>
                  <a:schemeClr val="bg1"/>
                </a:solidFill>
              </a:rPr>
              <a:t>, thanks a lot!]</a:t>
            </a:r>
            <a:endParaRPr lang="en-US">
              <a:solidFill>
                <a:schemeClr val="bg1"/>
              </a:solidFill>
            </a:endParaRPr>
          </a:p>
        </p:txBody>
      </p:sp>
      <p:sp>
        <p:nvSpPr>
          <p:cNvPr id="31" name="Content Placeholder 2"/>
          <p:cNvSpPr>
            <a:spLocks noGrp="1"/>
          </p:cNvSpPr>
          <p:nvPr>
            <p:ph idx="1"/>
          </p:nvPr>
        </p:nvSpPr>
        <p:spPr>
          <a:xfrm>
            <a:off x="686119" y="854420"/>
            <a:ext cx="10746509" cy="6857943"/>
          </a:xfrm>
        </p:spPr>
        <p:txBody>
          <a:bodyPr>
            <a:noAutofit/>
          </a:bodyPr>
          <a:lstStyle/>
          <a:p>
            <a:pPr marL="0" indent="0">
              <a:buNone/>
            </a:pPr>
            <a:r>
              <a:rPr lang="en-US" b="1" dirty="0" smtClean="0"/>
              <a:t>Why care? Lots of applications:</a:t>
            </a:r>
          </a:p>
          <a:p>
            <a:pPr marL="342900" indent="-342900">
              <a:buFont typeface="+mj-lt"/>
              <a:buAutoNum type="arabicPeriod"/>
            </a:pPr>
            <a:r>
              <a:rPr lang="en-US" b="1" dirty="0" smtClean="0"/>
              <a:t>Protecting IP:</a:t>
            </a:r>
            <a:r>
              <a:rPr lang="en-US" dirty="0" smtClean="0"/>
              <a:t> obfuscate before publishing (already done, but ad-hoc);</a:t>
            </a:r>
          </a:p>
          <a:p>
            <a:pPr marL="342900" indent="-342900">
              <a:buFont typeface="+mj-lt"/>
              <a:buAutoNum type="arabicPeriod"/>
            </a:pPr>
            <a:r>
              <a:rPr lang="en-US" b="1" dirty="0" smtClean="0"/>
              <a:t>Secure patching:</a:t>
            </a:r>
            <a:r>
              <a:rPr lang="en-US" dirty="0" smtClean="0"/>
              <a:t> revealing what is being patched exposes unpatched machines;</a:t>
            </a:r>
            <a:endParaRPr lang="en-US" dirty="0"/>
          </a:p>
          <a:p>
            <a:pPr marL="342900" indent="-342900">
              <a:buFont typeface="+mj-lt"/>
              <a:buAutoNum type="arabicPeriod" startAt="3"/>
            </a:pPr>
            <a:r>
              <a:rPr lang="en-US" b="1" dirty="0" smtClean="0"/>
              <a:t>Public-key </a:t>
            </a:r>
            <a:r>
              <a:rPr lang="en-US" b="1" dirty="0"/>
              <a:t>crypto: </a:t>
            </a:r>
            <a:r>
              <a:rPr lang="en-US" dirty="0" smtClean="0"/>
              <a:t>private-key </a:t>
            </a:r>
            <a:r>
              <a:rPr lang="en-US" dirty="0"/>
              <a:t>encryption </a:t>
            </a:r>
            <a:r>
              <a:rPr lang="en-US" dirty="0">
                <a:sym typeface="Wingdings" panose="05000000000000000000" pitchFamily="2" charset="2"/>
              </a:rPr>
              <a:t> </a:t>
            </a:r>
            <a:r>
              <a:rPr lang="en-US" dirty="0"/>
              <a:t>public-key encryption:</a:t>
            </a:r>
          </a:p>
          <a:p>
            <a:pPr marL="342900" indent="-342900">
              <a:buFont typeface="+mj-lt"/>
              <a:buAutoNum type="arabicPeriod" startAt="3"/>
            </a:pPr>
            <a:endParaRPr lang="en-US" dirty="0"/>
          </a:p>
          <a:p>
            <a:pPr marL="342900" indent="-342900">
              <a:buFont typeface="+mj-lt"/>
              <a:buAutoNum type="arabicPeriod" startAt="3"/>
            </a:pPr>
            <a:r>
              <a:rPr lang="en-US" b="1" dirty="0"/>
              <a:t>One-way functions:</a:t>
            </a:r>
            <a:r>
              <a:rPr lang="en-US" dirty="0"/>
              <a:t> choose delta-function circuit, make obfuscator’s coins part of input;</a:t>
            </a:r>
          </a:p>
          <a:p>
            <a:pPr marL="342900" indent="-342900">
              <a:buFont typeface="+mj-lt"/>
              <a:buAutoNum type="arabicPeriod" startAt="3"/>
            </a:pPr>
            <a:r>
              <a:rPr lang="en-US" b="1" dirty="0" smtClean="0"/>
              <a:t>FHE</a:t>
            </a:r>
            <a:r>
              <a:rPr lang="en-US" b="1" dirty="0"/>
              <a:t>: </a:t>
            </a:r>
            <a:r>
              <a:rPr lang="en-US" dirty="0"/>
              <a:t>encryption </a:t>
            </a:r>
            <a:r>
              <a:rPr lang="en-US" dirty="0">
                <a:sym typeface="Wingdings" panose="05000000000000000000" pitchFamily="2" charset="2"/>
              </a:rPr>
              <a:t> </a:t>
            </a:r>
            <a:r>
              <a:rPr lang="en-US" dirty="0"/>
              <a:t>fully-homomorphic encryption:</a:t>
            </a:r>
          </a:p>
          <a:p>
            <a:pPr marL="0" indent="0" algn="ctr">
              <a:buNone/>
            </a:pPr>
            <a:endParaRPr lang="en-US" i="1" dirty="0" smtClean="0"/>
          </a:p>
          <a:p>
            <a:pPr marL="0" indent="0" algn="ctr">
              <a:buNone/>
            </a:pPr>
            <a:r>
              <a:rPr lang="en-US" b="1" i="1" dirty="0" smtClean="0">
                <a:solidFill>
                  <a:srgbClr val="FF0000"/>
                </a:solidFill>
              </a:rPr>
              <a:t>“top of the crypto scheme hierarchy”</a:t>
            </a:r>
            <a:endParaRPr lang="en-US" b="1" dirty="0" smtClean="0">
              <a:solidFill>
                <a:srgbClr val="FF0000"/>
              </a:solidFill>
            </a:endParaRPr>
          </a:p>
          <a:p>
            <a:pPr marL="0" indent="0">
              <a:buNone/>
            </a:pPr>
            <a:endParaRPr lang="en-US" b="1" dirty="0" smtClean="0"/>
          </a:p>
          <a:p>
            <a:pPr marL="0" indent="0">
              <a:buNone/>
            </a:pPr>
            <a:r>
              <a:rPr lang="en-US" b="1" dirty="0" smtClean="0"/>
              <a:t>Bad news:</a:t>
            </a:r>
            <a:r>
              <a:rPr lang="en-US" b="1" dirty="0"/>
              <a:t>	</a:t>
            </a:r>
            <a:r>
              <a:rPr lang="en-US" dirty="0" smtClean="0"/>
              <a:t>classical </a:t>
            </a:r>
            <a:r>
              <a:rPr lang="en-US" dirty="0"/>
              <a:t>black-box obfuscation is impossible [Barak et al ’01].</a:t>
            </a:r>
          </a:p>
          <a:p>
            <a:pPr marL="0" indent="0">
              <a:buNone/>
            </a:pPr>
            <a:r>
              <a:rPr lang="en-US" b="1" dirty="0" smtClean="0"/>
              <a:t>Other definitions? </a:t>
            </a:r>
            <a:r>
              <a:rPr lang="en-US" dirty="0" smtClean="0"/>
              <a:t>“Computational indistinguishability” (first schemes proposed in </a:t>
            </a:r>
            <a:r>
              <a:rPr lang="en-US" dirty="0" smtClean="0"/>
              <a:t>2013);</a:t>
            </a:r>
            <a:endParaRPr lang="en-US" dirty="0" smtClean="0"/>
          </a:p>
          <a:p>
            <a:pPr marL="0" indent="0" algn="r">
              <a:buNone/>
            </a:pPr>
            <a:endParaRPr lang="en-US" sz="1600" dirty="0" smtClean="0"/>
          </a:p>
          <a:p>
            <a:pPr marL="0" indent="0" algn="r">
              <a:buNone/>
            </a:pPr>
            <a:endParaRPr lang="en-US" sz="1600" dirty="0"/>
          </a:p>
          <a:p>
            <a:pPr marL="0" indent="0">
              <a:buNone/>
            </a:pPr>
            <a:endParaRPr lang="en-US" sz="1600" b="1" dirty="0" smtClean="0"/>
          </a:p>
        </p:txBody>
      </p:sp>
      <p:pic>
        <p:nvPicPr>
          <p:cNvPr id="32" name="Picture 31"/>
          <p:cNvPicPr preferRelativeResize="0">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542148" y="2655426"/>
            <a:ext cx="4774441" cy="307458"/>
          </a:xfrm>
          <a:prstGeom prst="rect">
            <a:avLst/>
          </a:prstGeom>
        </p:spPr>
      </p:pic>
      <p:pic>
        <p:nvPicPr>
          <p:cNvPr id="33" name="Picture 32"/>
          <p:cNvPicPr preferRelativeResize="0">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631882" y="3956285"/>
            <a:ext cx="3516337" cy="293323"/>
          </a:xfrm>
          <a:prstGeom prst="rect">
            <a:avLst/>
          </a:prstGeom>
        </p:spPr>
      </p:pic>
      <p:cxnSp>
        <p:nvCxnSpPr>
          <p:cNvPr id="34" name="Straight Arrow Connector 33"/>
          <p:cNvCxnSpPr/>
          <p:nvPr/>
        </p:nvCxnSpPr>
        <p:spPr>
          <a:xfrm flipH="1" flipV="1">
            <a:off x="6059373" y="4272220"/>
            <a:ext cx="1371801" cy="1149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31174" y="4202153"/>
            <a:ext cx="1528816" cy="338554"/>
          </a:xfrm>
          <a:prstGeom prst="rect">
            <a:avLst/>
          </a:prstGeom>
          <a:noFill/>
        </p:spPr>
        <p:txBody>
          <a:bodyPr wrap="none" rtlCol="0">
            <a:spAutoFit/>
          </a:bodyPr>
          <a:lstStyle/>
          <a:p>
            <a:r>
              <a:rPr lang="en-US" sz="1600" b="1" smtClean="0"/>
              <a:t>universal circuit</a:t>
            </a:r>
            <a:endParaRPr lang="en-US" sz="1600" b="1"/>
          </a:p>
        </p:txBody>
      </p:sp>
      <p:sp>
        <p:nvSpPr>
          <p:cNvPr id="37" name="Rectangle 36"/>
          <p:cNvSpPr/>
          <p:nvPr/>
        </p:nvSpPr>
        <p:spPr>
          <a:xfrm flipV="1">
            <a:off x="686119" y="5154528"/>
            <a:ext cx="7783333" cy="45719"/>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4780211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smtClean="0"/>
              <a:t>Quantum Obfuscation</a:t>
            </a:r>
            <a:endParaRPr lang="en-US"/>
          </a:p>
        </p:txBody>
      </p:sp>
      <p:sp>
        <p:nvSpPr>
          <p:cNvPr id="12" name="Content Placeholder 2"/>
          <p:cNvSpPr>
            <a:spLocks noGrp="1"/>
          </p:cNvSpPr>
          <p:nvPr>
            <p:ph idx="1"/>
          </p:nvPr>
        </p:nvSpPr>
        <p:spPr>
          <a:xfrm>
            <a:off x="693305" y="892473"/>
            <a:ext cx="7886700" cy="5033176"/>
          </a:xfrm>
        </p:spPr>
        <p:txBody>
          <a:bodyPr>
            <a:normAutofit/>
          </a:bodyPr>
          <a:lstStyle/>
          <a:p>
            <a:pPr marL="0" indent="0">
              <a:buNone/>
            </a:pPr>
            <a:r>
              <a:rPr lang="en-US" sz="1600" smtClean="0"/>
              <a:t>A quantum obfuscator</a:t>
            </a:r>
            <a:r>
              <a:rPr lang="en-US" sz="1600" b="1" smtClean="0"/>
              <a:t> </a:t>
            </a:r>
            <a:r>
              <a:rPr lang="en-US" sz="1600" i="1" smtClean="0"/>
              <a:t>O</a:t>
            </a:r>
            <a:r>
              <a:rPr lang="en-US" sz="1600" b="1" smtClean="0"/>
              <a:t> </a:t>
            </a:r>
            <a:r>
              <a:rPr lang="en-US" sz="1600" smtClean="0"/>
              <a:t>is a (quantum) algorithm which rewrites quantum circuits, and is:</a:t>
            </a:r>
          </a:p>
          <a:p>
            <a:pPr marL="342900" indent="-342900">
              <a:buFont typeface="+mj-lt"/>
              <a:buAutoNum type="arabicPeriod"/>
            </a:pPr>
            <a:r>
              <a:rPr lang="en-US" sz="1600" smtClean="0"/>
              <a:t>efficiency-preserving: </a:t>
            </a:r>
          </a:p>
          <a:p>
            <a:pPr marL="342900" indent="-342900">
              <a:buFont typeface="+mj-lt"/>
              <a:buAutoNum type="arabicPeriod"/>
            </a:pPr>
            <a:r>
              <a:rPr lang="en-US" sz="1600" smtClean="0"/>
              <a:t>functionality-preserving:</a:t>
            </a:r>
          </a:p>
          <a:p>
            <a:pPr marL="342900" indent="-342900">
              <a:buFont typeface="+mj-lt"/>
              <a:buAutoNum type="arabicPeriod"/>
            </a:pPr>
            <a:r>
              <a:rPr lang="en-US" sz="1600" smtClean="0"/>
              <a:t>virtual black-box: for every QPT A there exists a QPT S such that</a:t>
            </a:r>
          </a:p>
          <a:p>
            <a:pPr marL="342900" indent="-342900">
              <a:buFont typeface="+mj-lt"/>
              <a:buAutoNum type="arabicPeriod"/>
            </a:pPr>
            <a:endParaRPr lang="en-US" sz="1600"/>
          </a:p>
          <a:p>
            <a:pPr marL="342900" indent="-342900">
              <a:buFont typeface="+mj-lt"/>
              <a:buAutoNum type="arabicPeriod"/>
            </a:pPr>
            <a:endParaRPr lang="en-US" sz="1600" smtClean="0"/>
          </a:p>
          <a:p>
            <a:pPr marL="0" indent="0">
              <a:buNone/>
            </a:pPr>
            <a:endParaRPr lang="en-US" sz="1600" b="1" smtClean="0"/>
          </a:p>
          <a:p>
            <a:pPr marL="0" indent="0">
              <a:buNone/>
            </a:pPr>
            <a:endParaRPr lang="en-US" sz="1600" b="1"/>
          </a:p>
          <a:p>
            <a:pPr marL="0" indent="0">
              <a:buNone/>
            </a:pPr>
            <a:endParaRPr lang="en-US" sz="1600" b="1"/>
          </a:p>
        </p:txBody>
      </p:sp>
      <p:pic>
        <p:nvPicPr>
          <p:cNvPr id="13" name="Picture 1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4922" y="1346588"/>
            <a:ext cx="1659256" cy="205550"/>
          </a:xfrm>
          <a:prstGeom prst="rect">
            <a:avLst/>
          </a:prstGeom>
        </p:spPr>
      </p:pic>
      <p:pic>
        <p:nvPicPr>
          <p:cNvPr id="14" name="Picture 1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327355" y="2489045"/>
            <a:ext cx="4373500" cy="235268"/>
          </a:xfrm>
          <a:prstGeom prst="rect">
            <a:avLst/>
          </a:prstGeom>
        </p:spPr>
      </p:pic>
      <p:pic>
        <p:nvPicPr>
          <p:cNvPr id="15" name="Picture 1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201244" y="1719903"/>
            <a:ext cx="2305622" cy="227838"/>
          </a:xfrm>
          <a:prstGeom prst="rect">
            <a:avLst/>
          </a:prstGeom>
        </p:spPr>
      </p:pic>
      <p:cxnSp>
        <p:nvCxnSpPr>
          <p:cNvPr id="16" name="Straight Arrow Connector 15"/>
          <p:cNvCxnSpPr/>
          <p:nvPr/>
        </p:nvCxnSpPr>
        <p:spPr>
          <a:xfrm flipH="1">
            <a:off x="5359705" y="1711045"/>
            <a:ext cx="875323"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35028" y="1762774"/>
            <a:ext cx="2525371" cy="276999"/>
          </a:xfrm>
          <a:prstGeom prst="rect">
            <a:avLst/>
          </a:prstGeom>
          <a:noFill/>
        </p:spPr>
        <p:txBody>
          <a:bodyPr wrap="none" rtlCol="0">
            <a:spAutoFit/>
          </a:bodyPr>
          <a:lstStyle/>
          <a:p>
            <a:r>
              <a:rPr lang="en-US" sz="1200" b="1"/>
              <a:t>q</a:t>
            </a:r>
            <a:r>
              <a:rPr lang="en-US" sz="1200" b="1" smtClean="0"/>
              <a:t>uantum polynomial-time algorithm</a:t>
            </a:r>
            <a:endParaRPr lang="en-US" sz="1200" b="1"/>
          </a:p>
        </p:txBody>
      </p:sp>
      <p:pic>
        <p:nvPicPr>
          <p:cNvPr id="5" name="Picture 4"/>
          <p:cNvPicPr>
            <a:picLocks noChangeAspect="1"/>
          </p:cNvPicPr>
          <p:nvPr/>
        </p:nvPicPr>
        <p:blipFill rotWithShape="1">
          <a:blip r:embed="rId8"/>
          <a:srcRect l="-1" r="13023"/>
          <a:stretch/>
        </p:blipFill>
        <p:spPr>
          <a:xfrm>
            <a:off x="283704" y="2910074"/>
            <a:ext cx="11160150" cy="2096420"/>
          </a:xfrm>
          <a:prstGeom prst="rect">
            <a:avLst/>
          </a:prstGeom>
        </p:spPr>
      </p:pic>
      <p:sp>
        <p:nvSpPr>
          <p:cNvPr id="18" name="Content Placeholder 2"/>
          <p:cNvSpPr txBox="1">
            <a:spLocks/>
          </p:cNvSpPr>
          <p:nvPr/>
        </p:nvSpPr>
        <p:spPr>
          <a:xfrm>
            <a:off x="484595" y="5220048"/>
            <a:ext cx="10358895" cy="7894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mj-lt"/>
              <a:buAutoNum type="arabicPeriod"/>
            </a:pPr>
            <a:r>
              <a:rPr lang="en-US" smtClean="0"/>
              <a:t>construct a black-box quantum obfuscator (that outputs states that cannot be reused);</a:t>
            </a:r>
          </a:p>
          <a:p>
            <a:pPr marL="342900" indent="-342900">
              <a:buFont typeface="+mj-lt"/>
              <a:buAutoNum type="arabicPeriod"/>
            </a:pPr>
            <a:r>
              <a:rPr lang="en-US" smtClean="0"/>
              <a:t>construct a computational indistinguishability quantum obfuscator (that outputs circuits);</a:t>
            </a:r>
          </a:p>
        </p:txBody>
      </p:sp>
      <p:sp>
        <p:nvSpPr>
          <p:cNvPr id="19" name="Rectangle 18"/>
          <p:cNvSpPr/>
          <p:nvPr/>
        </p:nvSpPr>
        <p:spPr>
          <a:xfrm>
            <a:off x="593698" y="6427890"/>
            <a:ext cx="8479510" cy="369332"/>
          </a:xfrm>
          <a:prstGeom prst="rect">
            <a:avLst/>
          </a:prstGeom>
        </p:spPr>
        <p:txBody>
          <a:bodyPr wrap="square">
            <a:spAutoFit/>
          </a:bodyPr>
          <a:lstStyle/>
          <a:p>
            <a:r>
              <a:rPr lang="en-US" smtClean="0">
                <a:solidFill>
                  <a:schemeClr val="bg1"/>
                </a:solidFill>
              </a:rPr>
              <a:t>[</a:t>
            </a:r>
            <a:r>
              <a:rPr lang="en-US" smtClean="0">
                <a:solidFill>
                  <a:schemeClr val="bg1"/>
                </a:solidFill>
                <a:hlinkClick r:id="rId9"/>
              </a:rPr>
              <a:t>Alagic Fefferman 16</a:t>
            </a:r>
            <a:r>
              <a:rPr lang="en-US" smtClean="0">
                <a:solidFill>
                  <a:schemeClr val="bg1"/>
                </a:solidFill>
              </a:rPr>
              <a:t>, slide by </a:t>
            </a:r>
            <a:r>
              <a:rPr lang="en-US" err="1" smtClean="0">
                <a:solidFill>
                  <a:schemeClr val="bg1"/>
                </a:solidFill>
              </a:rPr>
              <a:t>Gorjan</a:t>
            </a:r>
            <a:r>
              <a:rPr lang="en-US" smtClean="0">
                <a:solidFill>
                  <a:schemeClr val="bg1"/>
                </a:solidFill>
              </a:rPr>
              <a:t> </a:t>
            </a:r>
            <a:r>
              <a:rPr lang="en-US" err="1" smtClean="0">
                <a:solidFill>
                  <a:schemeClr val="bg1"/>
                </a:solidFill>
              </a:rPr>
              <a:t>Alagic</a:t>
            </a:r>
            <a:r>
              <a:rPr lang="en-US" smtClean="0">
                <a:solidFill>
                  <a:schemeClr val="bg1"/>
                </a:solidFill>
              </a:rPr>
              <a:t>, thanks a lot!]</a:t>
            </a:r>
            <a:endParaRPr lang="en-US">
              <a:solidFill>
                <a:schemeClr val="bg1"/>
              </a:solidFill>
            </a:endParaRPr>
          </a:p>
        </p:txBody>
      </p:sp>
      <p:pic>
        <p:nvPicPr>
          <p:cNvPr id="20" name="Picture 19"/>
          <p:cNvPicPr>
            <a:picLocks noChangeAspect="1"/>
          </p:cNvPicPr>
          <p:nvPr/>
        </p:nvPicPr>
        <p:blipFill>
          <a:blip r:embed="rId10"/>
          <a:stretch>
            <a:fillRect/>
          </a:stretch>
        </p:blipFill>
        <p:spPr>
          <a:xfrm>
            <a:off x="10454642" y="5006494"/>
            <a:ext cx="1079409" cy="1255948"/>
          </a:xfrm>
          <a:prstGeom prst="rect">
            <a:avLst/>
          </a:prstGeom>
        </p:spPr>
      </p:pic>
    </p:spTree>
    <p:extLst>
      <p:ext uri="{BB962C8B-B14F-4D97-AF65-F5344CB8AC3E}">
        <p14:creationId xmlns:p14="http://schemas.microsoft.com/office/powerpoint/2010/main" val="32468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Delegated Q Computation</a:t>
            </a:r>
            <a:endParaRPr lang="en-US"/>
          </a:p>
        </p:txBody>
      </p:sp>
      <p:pic>
        <p:nvPicPr>
          <p:cNvPr id="5" name="Picture 4"/>
          <p:cNvPicPr>
            <a:picLocks noChangeAspect="1"/>
          </p:cNvPicPr>
          <p:nvPr/>
        </p:nvPicPr>
        <p:blipFill>
          <a:blip r:embed="rId2"/>
          <a:stretch>
            <a:fillRect/>
          </a:stretch>
        </p:blipFill>
        <p:spPr>
          <a:xfrm>
            <a:off x="0" y="936439"/>
            <a:ext cx="12192000" cy="4929704"/>
          </a:xfrm>
          <a:prstGeom prst="rect">
            <a:avLst/>
          </a:prstGeom>
        </p:spPr>
      </p:pic>
    </p:spTree>
    <p:extLst>
      <p:ext uri="{BB962C8B-B14F-4D97-AF65-F5344CB8AC3E}">
        <p14:creationId xmlns:p14="http://schemas.microsoft.com/office/powerpoint/2010/main" val="598131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More Fun Stuff</a:t>
            </a:r>
            <a:endParaRPr lang="en-US"/>
          </a:p>
        </p:txBody>
      </p:sp>
      <p:pic>
        <p:nvPicPr>
          <p:cNvPr id="3" name="Picture 2"/>
          <p:cNvPicPr>
            <a:picLocks noChangeAspect="1"/>
          </p:cNvPicPr>
          <p:nvPr/>
        </p:nvPicPr>
        <p:blipFill>
          <a:blip r:embed="rId2"/>
          <a:stretch>
            <a:fillRect/>
          </a:stretch>
        </p:blipFill>
        <p:spPr>
          <a:xfrm>
            <a:off x="301841" y="850354"/>
            <a:ext cx="11055655" cy="5391897"/>
          </a:xfrm>
          <a:prstGeom prst="rect">
            <a:avLst/>
          </a:prstGeom>
        </p:spPr>
      </p:pic>
    </p:spTree>
    <p:extLst>
      <p:ext uri="{BB962C8B-B14F-4D97-AF65-F5344CB8AC3E}">
        <p14:creationId xmlns:p14="http://schemas.microsoft.com/office/powerpoint/2010/main" val="20557209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33022" y="825021"/>
            <a:ext cx="7358978" cy="4504669"/>
          </a:xfrm>
          <a:prstGeom prst="rect">
            <a:avLst/>
          </a:prstGeom>
        </p:spPr>
      </p:pic>
      <p:sp>
        <p:nvSpPr>
          <p:cNvPr id="2" name="Title 1"/>
          <p:cNvSpPr>
            <a:spLocks noGrp="1"/>
          </p:cNvSpPr>
          <p:nvPr>
            <p:ph type="title"/>
          </p:nvPr>
        </p:nvSpPr>
        <p:spPr>
          <a:xfrm>
            <a:off x="1066800" y="0"/>
            <a:ext cx="10058400" cy="825021"/>
          </a:xfrm>
          <a:noFill/>
        </p:spPr>
        <p:txBody>
          <a:bodyPr/>
          <a:lstStyle/>
          <a:p>
            <a:r>
              <a:rPr lang="en-US" dirty="0" smtClean="0"/>
              <a:t>Pseudorandom Operations</a:t>
            </a:r>
            <a:endParaRPr lang="en-US" dirty="0"/>
          </a:p>
        </p:txBody>
      </p:sp>
      <p:sp>
        <p:nvSpPr>
          <p:cNvPr id="7" name="Rectangle 6"/>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3"/>
              </a:rPr>
              <a:t>https://</a:t>
            </a:r>
            <a:r>
              <a:rPr lang="en-US" err="1" smtClean="0">
                <a:solidFill>
                  <a:schemeClr val="bg1"/>
                </a:solidFill>
                <a:hlinkClick r:id="rId3"/>
              </a:rPr>
              <a:t>csrc.nist.gov</a:t>
            </a:r>
            <a:r>
              <a:rPr lang="en-US" smtClean="0">
                <a:solidFill>
                  <a:schemeClr val="bg1"/>
                </a:solidFill>
                <a:hlinkClick r:id="rId3"/>
              </a:rPr>
              <a:t>/Projects/Post-Quantum-Cryptography </a:t>
            </a:r>
            <a:r>
              <a:rPr lang="en-US" smtClean="0">
                <a:solidFill>
                  <a:schemeClr val="bg1"/>
                </a:solidFill>
              </a:rPr>
              <a:t>]</a:t>
            </a:r>
            <a:endParaRPr lang="en-US">
              <a:solidFill>
                <a:schemeClr val="bg1"/>
              </a:solidFill>
            </a:endParaRPr>
          </a:p>
        </p:txBody>
      </p:sp>
      <p:pic>
        <p:nvPicPr>
          <p:cNvPr id="8" name="Picture 7"/>
          <p:cNvPicPr>
            <a:picLocks noChangeAspect="1"/>
          </p:cNvPicPr>
          <p:nvPr/>
        </p:nvPicPr>
        <p:blipFill>
          <a:blip r:embed="rId4"/>
          <a:stretch>
            <a:fillRect/>
          </a:stretch>
        </p:blipFill>
        <p:spPr>
          <a:xfrm>
            <a:off x="10539874" y="341625"/>
            <a:ext cx="1079409" cy="1255948"/>
          </a:xfrm>
          <a:prstGeom prst="rect">
            <a:avLst/>
          </a:prstGeom>
        </p:spPr>
      </p:pic>
      <p:pic>
        <p:nvPicPr>
          <p:cNvPr id="9" name="Picture 8"/>
          <p:cNvPicPr>
            <a:picLocks noChangeAspect="1"/>
          </p:cNvPicPr>
          <p:nvPr/>
        </p:nvPicPr>
        <p:blipFill>
          <a:blip r:embed="rId5"/>
          <a:stretch>
            <a:fillRect/>
          </a:stretch>
        </p:blipFill>
        <p:spPr>
          <a:xfrm>
            <a:off x="-299573" y="3869721"/>
            <a:ext cx="7681275" cy="2284990"/>
          </a:xfrm>
          <a:prstGeom prst="rect">
            <a:avLst/>
          </a:prstGeom>
        </p:spPr>
      </p:pic>
    </p:spTree>
    <p:extLst>
      <p:ext uri="{BB962C8B-B14F-4D97-AF65-F5344CB8AC3E}">
        <p14:creationId xmlns:p14="http://schemas.microsoft.com/office/powerpoint/2010/main" val="14020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0"/>
            <a:ext cx="10787149" cy="825021"/>
          </a:xfrm>
          <a:noFill/>
        </p:spPr>
        <p:txBody>
          <a:bodyPr>
            <a:normAutofit/>
          </a:bodyPr>
          <a:lstStyle/>
          <a:p>
            <a:r>
              <a:rPr lang="en-US" smtClean="0"/>
              <a:t>Pseudorandom Permutation from Function</a:t>
            </a:r>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3787990" y="1120503"/>
                <a:ext cx="6187285" cy="54465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dirty="0" smtClean="0">
                    <a:solidFill>
                      <a:schemeClr val="tx1"/>
                    </a:solidFill>
                    <a:cs typeface="Arial" charset="0"/>
                  </a:rPr>
                  <a:t>Feistel network</a:t>
                </a:r>
              </a:p>
              <a:p>
                <a:pPr marL="342900" indent="-342900">
                  <a:spcBef>
                    <a:spcPct val="20000"/>
                  </a:spcBef>
                  <a:buSzPct val="65000"/>
                  <a:buFont typeface="Wingdings" pitchFamily="2" charset="2"/>
                  <a:buChar char="n"/>
                </a:pPr>
                <a:r>
                  <a:rPr lang="en-US" dirty="0" smtClean="0">
                    <a:solidFill>
                      <a:schemeClr val="tx1"/>
                    </a:solidFill>
                    <a:cs typeface="Arial" charset="0"/>
                  </a:rPr>
                  <a:t>If F is a (pseudo)random function, the 3-round </a:t>
                </a:r>
                <a:r>
                  <a:rPr lang="en-US" dirty="0" err="1" smtClean="0">
                    <a:solidFill>
                      <a:schemeClr val="tx1"/>
                    </a:solidFill>
                    <a:cs typeface="Arial" charset="0"/>
                  </a:rPr>
                  <a:t>Feistel</a:t>
                </a:r>
                <a:r>
                  <a:rPr lang="en-US" dirty="0" smtClean="0">
                    <a:solidFill>
                      <a:schemeClr val="tx1"/>
                    </a:solidFill>
                    <a:cs typeface="Arial" charset="0"/>
                  </a:rPr>
                  <a:t> function </a:t>
                </a:r>
                <a14:m>
                  <m:oMath xmlns:m="http://schemas.openxmlformats.org/officeDocument/2006/math">
                    <m:sSub>
                      <m:sSubPr>
                        <m:ctrlPr>
                          <a:rPr lang="en-US" i="1" dirty="0" smtClean="0">
                            <a:solidFill>
                              <a:schemeClr val="tx1"/>
                            </a:solidFill>
                            <a:latin typeface="Cambria Math" charset="0"/>
                            <a:cs typeface="Arial" charset="0"/>
                          </a:rPr>
                        </m:ctrlPr>
                      </m:sSubPr>
                      <m:e>
                        <m:r>
                          <a:rPr lang="en-US" i="1" dirty="0" smtClean="0">
                            <a:solidFill>
                              <a:schemeClr val="tx1"/>
                            </a:solidFill>
                            <a:latin typeface="Cambria Math" charset="0"/>
                            <a:cs typeface="Arial" charset="0"/>
                          </a:rPr>
                          <m:t>𝐻</m:t>
                        </m:r>
                      </m:e>
                      <m:sub>
                        <m:r>
                          <a:rPr lang="en-US" i="1" dirty="0" smtClean="0">
                            <a:solidFill>
                              <a:schemeClr val="tx1"/>
                            </a:solidFill>
                            <a:latin typeface="Cambria Math" charset="0"/>
                            <a:cs typeface="Arial" charset="0"/>
                          </a:rPr>
                          <m:t>3</m:t>
                        </m:r>
                      </m:sub>
                    </m:sSub>
                  </m:oMath>
                </a14:m>
                <a:r>
                  <a:rPr lang="en-US" dirty="0" smtClean="0">
                    <a:solidFill>
                      <a:schemeClr val="tx1"/>
                    </a:solidFill>
                    <a:cs typeface="Arial" charset="0"/>
                  </a:rPr>
                  <a:t> is a pseudo-random permutation.</a:t>
                </a:r>
              </a:p>
              <a:p>
                <a:pPr marL="342900" indent="-342900">
                  <a:spcBef>
                    <a:spcPct val="20000"/>
                  </a:spcBef>
                  <a:buSzPct val="65000"/>
                  <a:buFont typeface="Wingdings" pitchFamily="2" charset="2"/>
                  <a:buChar char="n"/>
                </a:pPr>
                <a:r>
                  <a:rPr lang="en-US" dirty="0" smtClean="0">
                    <a:solidFill>
                      <a:schemeClr val="tx1"/>
                    </a:solidFill>
                    <a:cs typeface="Arial" charset="0"/>
                  </a:rPr>
                  <a:t>Question: Show that 4-random </a:t>
                </a:r>
                <a:r>
                  <a:rPr lang="en-US" dirty="0" err="1" smtClean="0">
                    <a:solidFill>
                      <a:schemeClr val="tx1"/>
                    </a:solidFill>
                    <a:cs typeface="Arial" charset="0"/>
                  </a:rPr>
                  <a:t>Feistel</a:t>
                </a:r>
                <a:r>
                  <a:rPr lang="en-US" dirty="0" smtClean="0">
                    <a:solidFill>
                      <a:schemeClr val="tx1"/>
                    </a:solidFill>
                    <a:cs typeface="Arial" charset="0"/>
                  </a:rPr>
                  <a:t> </a:t>
                </a:r>
                <a14:m>
                  <m:oMath xmlns:m="http://schemas.openxmlformats.org/officeDocument/2006/math">
                    <m:sSub>
                      <m:sSubPr>
                        <m:ctrlPr>
                          <a:rPr lang="en-US" i="1" dirty="0">
                            <a:solidFill>
                              <a:schemeClr val="tx1"/>
                            </a:solidFill>
                            <a:latin typeface="Cambria Math" charset="0"/>
                            <a:cs typeface="Arial" charset="0"/>
                          </a:rPr>
                        </m:ctrlPr>
                      </m:sSubPr>
                      <m:e>
                        <m:r>
                          <a:rPr lang="en-US" i="1" dirty="0">
                            <a:solidFill>
                              <a:schemeClr val="tx1"/>
                            </a:solidFill>
                            <a:latin typeface="Cambria Math" charset="0"/>
                            <a:cs typeface="Arial" charset="0"/>
                          </a:rPr>
                          <m:t>𝐻</m:t>
                        </m:r>
                      </m:e>
                      <m:sub>
                        <m:r>
                          <a:rPr lang="en-US" b="0" i="1" dirty="0" smtClean="0">
                            <a:solidFill>
                              <a:schemeClr val="tx1"/>
                            </a:solidFill>
                            <a:latin typeface="Cambria Math" charset="0"/>
                            <a:cs typeface="Arial" charset="0"/>
                          </a:rPr>
                          <m:t>4</m:t>
                        </m:r>
                      </m:sub>
                    </m:sSub>
                    <m:r>
                      <a:rPr lang="en-US" b="0" i="1" dirty="0" smtClean="0">
                        <a:solidFill>
                          <a:schemeClr val="tx1"/>
                        </a:solidFill>
                        <a:latin typeface="Cambria Math" charset="0"/>
                        <a:cs typeface="Arial" charset="0"/>
                      </a:rPr>
                      <m:t> </m:t>
                    </m:r>
                  </m:oMath>
                </a14:m>
                <a:r>
                  <a:rPr lang="en-US" dirty="0" smtClean="0">
                    <a:solidFill>
                      <a:schemeClr val="tx1"/>
                    </a:solidFill>
                    <a:cs typeface="Arial" charset="0"/>
                  </a:rPr>
                  <a:t>is a quantum-secure pseudo-random permutation</a:t>
                </a:r>
              </a:p>
              <a:p>
                <a:pPr marL="342900" indent="-342900">
                  <a:spcBef>
                    <a:spcPct val="20000"/>
                  </a:spcBef>
                  <a:buSzPct val="65000"/>
                  <a:buFont typeface="Wingdings" pitchFamily="2" charset="2"/>
                  <a:buChar char="n"/>
                </a:pPr>
                <a:endParaRPr lang="en-US" dirty="0" smtClean="0">
                  <a:solidFill>
                    <a:schemeClr val="tx1"/>
                  </a:solidFill>
                  <a:cs typeface="Arial" charset="0"/>
                </a:endParaRPr>
              </a:p>
              <a:p>
                <a:pPr marL="342900" indent="-342900">
                  <a:spcBef>
                    <a:spcPct val="20000"/>
                  </a:spcBef>
                  <a:buSzPct val="65000"/>
                  <a:buFont typeface="Wingdings" pitchFamily="2" charset="2"/>
                  <a:buChar char="n"/>
                </a:pPr>
                <a:endParaRPr lang="en-US" dirty="0" smtClean="0">
                  <a:solidFill>
                    <a:schemeClr val="tx1"/>
                  </a:solidFill>
                  <a:cs typeface="Arial" charset="0"/>
                </a:endParaRPr>
              </a:p>
              <a:p>
                <a:pPr marL="342900" indent="-342900">
                  <a:spcBef>
                    <a:spcPct val="20000"/>
                  </a:spcBef>
                  <a:buSzPct val="65000"/>
                  <a:buFont typeface="Wingdings" pitchFamily="2" charset="2"/>
                  <a:buChar char="n"/>
                </a:pPr>
                <a:r>
                  <a:rPr lang="en-US" dirty="0" smtClean="0">
                    <a:solidFill>
                      <a:schemeClr val="tx1"/>
                    </a:solidFill>
                    <a:cs typeface="Arial" charset="0"/>
                  </a:rPr>
                  <a:t>Partial result: Quantum attack based Simon’s algorithm can distinguish 3-round </a:t>
                </a:r>
                <a:r>
                  <a:rPr lang="en-US" dirty="0" err="1" smtClean="0">
                    <a:solidFill>
                      <a:schemeClr val="tx1"/>
                    </a:solidFill>
                    <a:cs typeface="Arial" charset="0"/>
                  </a:rPr>
                  <a:t>Feistel</a:t>
                </a:r>
                <a:r>
                  <a:rPr lang="en-US" dirty="0" smtClean="0">
                    <a:solidFill>
                      <a:schemeClr val="tx1"/>
                    </a:solidFill>
                    <a:cs typeface="Arial" charset="0"/>
                  </a:rPr>
                  <a:t> </a:t>
                </a:r>
                <a14:m>
                  <m:oMath xmlns:m="http://schemas.openxmlformats.org/officeDocument/2006/math">
                    <m:sSub>
                      <m:sSubPr>
                        <m:ctrlPr>
                          <a:rPr lang="en-US" i="1" dirty="0">
                            <a:solidFill>
                              <a:schemeClr val="tx1"/>
                            </a:solidFill>
                            <a:latin typeface="Cambria Math" charset="0"/>
                            <a:cs typeface="Arial" charset="0"/>
                          </a:rPr>
                        </m:ctrlPr>
                      </m:sSubPr>
                      <m:e>
                        <m:r>
                          <a:rPr lang="en-US" i="1" dirty="0">
                            <a:solidFill>
                              <a:schemeClr val="tx1"/>
                            </a:solidFill>
                            <a:latin typeface="Cambria Math" charset="0"/>
                            <a:cs typeface="Arial" charset="0"/>
                          </a:rPr>
                          <m:t>𝐻</m:t>
                        </m:r>
                      </m:e>
                      <m:sub>
                        <m:r>
                          <a:rPr lang="en-US" i="1" dirty="0">
                            <a:solidFill>
                              <a:schemeClr val="tx1"/>
                            </a:solidFill>
                            <a:latin typeface="Cambria Math" charset="0"/>
                            <a:cs typeface="Arial" charset="0"/>
                          </a:rPr>
                          <m:t>3</m:t>
                        </m:r>
                      </m:sub>
                    </m:sSub>
                    <m:r>
                      <a:rPr lang="en-US" i="1" dirty="0">
                        <a:solidFill>
                          <a:schemeClr val="tx1"/>
                        </a:solidFill>
                        <a:latin typeface="Cambria Math" charset="0"/>
                        <a:cs typeface="Arial" charset="0"/>
                      </a:rPr>
                      <m:t> </m:t>
                    </m:r>
                  </m:oMath>
                </a14:m>
                <a:r>
                  <a:rPr lang="en-US" dirty="0" smtClean="0">
                    <a:solidFill>
                      <a:schemeClr val="tx1"/>
                    </a:solidFill>
                    <a:cs typeface="Arial" charset="0"/>
                  </a:rPr>
                  <a:t>from random function.</a:t>
                </a:r>
              </a:p>
              <a:p>
                <a:pPr marL="342900" indent="-342900">
                  <a:spcBef>
                    <a:spcPct val="20000"/>
                  </a:spcBef>
                  <a:buSzPct val="65000"/>
                  <a:buFont typeface="Wingdings" pitchFamily="2" charset="2"/>
                  <a:buChar char="n"/>
                </a:pPr>
                <a:endParaRPr lang="en-US" dirty="0" smtClean="0">
                  <a:solidFill>
                    <a:schemeClr val="tx1"/>
                  </a:solidFill>
                  <a:cs typeface="Arial" charset="0"/>
                </a:endParaRPr>
              </a:p>
              <a:p>
                <a:pPr marL="342900" indent="-342900">
                  <a:spcBef>
                    <a:spcPct val="20000"/>
                  </a:spcBef>
                  <a:buSzPct val="65000"/>
                  <a:buFont typeface="Wingdings" pitchFamily="2" charset="2"/>
                  <a:buChar char="n"/>
                </a:pPr>
                <a:r>
                  <a:rPr lang="en-US" dirty="0" smtClean="0">
                    <a:solidFill>
                      <a:schemeClr val="tx1"/>
                    </a:solidFill>
                    <a:cs typeface="Arial" charset="0"/>
                  </a:rPr>
                  <a:t>Quantum pseudo-random </a:t>
                </a:r>
                <a:r>
                  <a:rPr lang="en-US" dirty="0" err="1" smtClean="0">
                    <a:solidFill>
                      <a:schemeClr val="tx1"/>
                    </a:solidFill>
                    <a:cs typeface="Arial" charset="0"/>
                  </a:rPr>
                  <a:t>unitaries</a:t>
                </a:r>
                <a:r>
                  <a:rPr lang="en-US" dirty="0" smtClean="0">
                    <a:solidFill>
                      <a:schemeClr val="tx1"/>
                    </a:solidFill>
                    <a:cs typeface="Arial" charset="0"/>
                  </a:rPr>
                  <a:t>?</a:t>
                </a:r>
              </a:p>
              <a:p>
                <a:pPr marL="342900" indent="-342900">
                  <a:spcBef>
                    <a:spcPct val="20000"/>
                  </a:spcBef>
                  <a:buSzPct val="65000"/>
                  <a:buFont typeface="Wingdings" pitchFamily="2" charset="2"/>
                  <a:buChar char="n"/>
                </a:pPr>
                <a:endParaRPr lang="en-US" dirty="0">
                  <a:solidFill>
                    <a:schemeClr val="tx1"/>
                  </a:solidFill>
                  <a:cs typeface="Arial" charset="0"/>
                </a:endParaRPr>
              </a:p>
              <a:p>
                <a:endParaRPr lang="en-US"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3787990" y="1120503"/>
                <a:ext cx="6187285" cy="5446551"/>
              </a:xfrm>
              <a:prstGeom prst="rect">
                <a:avLst/>
              </a:prstGeom>
              <a:blipFill rotWithShape="0">
                <a:blip r:embed="rId2"/>
                <a:stretch>
                  <a:fillRect l="-1872" t="-1568" r="-1872"/>
                </a:stretch>
              </a:blipFill>
            </p:spPr>
            <p:txBody>
              <a:bodyPr/>
              <a:lstStyle/>
              <a:p>
                <a:r>
                  <a:rPr lang="en-US">
                    <a:noFill/>
                  </a:rPr>
                  <a:t> </a:t>
                </a:r>
              </a:p>
            </p:txBody>
          </p:sp>
        </mc:Fallback>
      </mc:AlternateContent>
      <p:sp>
        <p:nvSpPr>
          <p:cNvPr id="4" name="Rectangle 3"/>
          <p:cNvSpPr/>
          <p:nvPr/>
        </p:nvSpPr>
        <p:spPr>
          <a:xfrm>
            <a:off x="593698" y="6427890"/>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Kuwakado</a:t>
            </a:r>
            <a:r>
              <a:rPr lang="en-US" dirty="0">
                <a:solidFill>
                  <a:schemeClr val="bg1"/>
                </a:solidFill>
              </a:rPr>
              <a:t> </a:t>
            </a:r>
            <a:r>
              <a:rPr lang="en-US" dirty="0" err="1" smtClean="0">
                <a:solidFill>
                  <a:schemeClr val="bg1"/>
                </a:solidFill>
              </a:rPr>
              <a:t>Morii</a:t>
            </a:r>
            <a:r>
              <a:rPr lang="en-US" dirty="0">
                <a:solidFill>
                  <a:schemeClr val="bg1"/>
                </a:solidFill>
              </a:rPr>
              <a:t> 10, </a:t>
            </a:r>
            <a:r>
              <a:rPr lang="en-US" dirty="0" smtClean="0">
                <a:solidFill>
                  <a:schemeClr val="bg1"/>
                </a:solidFill>
                <a:hlinkClick r:id="rId3"/>
              </a:rPr>
              <a:t>Ji Liu Song 17</a:t>
            </a:r>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4"/>
          <a:stretch>
            <a:fillRect/>
          </a:stretch>
        </p:blipFill>
        <p:spPr>
          <a:xfrm>
            <a:off x="10117914" y="831298"/>
            <a:ext cx="1736034" cy="2019965"/>
          </a:xfrm>
          <a:prstGeom prst="rect">
            <a:avLst/>
          </a:prstGeom>
        </p:spPr>
      </p:pic>
      <p:pic>
        <p:nvPicPr>
          <p:cNvPr id="3" name="Picture 2"/>
          <p:cNvPicPr>
            <a:picLocks noChangeAspect="1"/>
          </p:cNvPicPr>
          <p:nvPr/>
        </p:nvPicPr>
        <p:blipFill>
          <a:blip r:embed="rId5"/>
          <a:stretch>
            <a:fillRect/>
          </a:stretch>
        </p:blipFill>
        <p:spPr>
          <a:xfrm>
            <a:off x="-44762" y="825021"/>
            <a:ext cx="3832752" cy="5602869"/>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3588485" y="3355405"/>
                <a:ext cx="8797479" cy="12760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ct val="20000"/>
                  </a:spcBef>
                  <a:buSzPct val="65000"/>
                  <a:buNone/>
                </a:pPr>
                <a:r>
                  <a:rPr lang="en-US" b="0" dirty="0" smtClean="0">
                    <a:solidFill>
                      <a:schemeClr val="tx1"/>
                    </a:solidFill>
                    <a:cs typeface="Arial" charset="0"/>
                  </a:rPr>
                  <a:t>For any QPT A, we want</a:t>
                </a:r>
                <a:br>
                  <a:rPr lang="en-US" b="0" dirty="0" smtClean="0">
                    <a:solidFill>
                      <a:schemeClr val="tx1"/>
                    </a:solidFill>
                    <a:cs typeface="Arial" charset="0"/>
                  </a:rPr>
                </a:br>
                <a:r>
                  <a:rPr lang="en-US" b="0" dirty="0" smtClean="0">
                    <a:solidFill>
                      <a:schemeClr val="tx1"/>
                    </a:solidFill>
                    <a:cs typeface="Arial" charset="0"/>
                  </a:rPr>
                  <a:t> </a:t>
                </a:r>
                <a14:m>
                  <m:oMath xmlns:m="http://schemas.openxmlformats.org/officeDocument/2006/math">
                    <m:func>
                      <m:funcPr>
                        <m:ctrlPr>
                          <a:rPr lang="en-US" b="0" i="1" smtClean="0">
                            <a:solidFill>
                              <a:schemeClr val="tx1"/>
                            </a:solidFill>
                            <a:latin typeface="Cambria Math" charset="0"/>
                            <a:cs typeface="Arial" charset="0"/>
                          </a:rPr>
                        </m:ctrlPr>
                      </m:funcPr>
                      <m:fName>
                        <m:r>
                          <a:rPr lang="en-US" b="0" i="0" smtClean="0">
                            <a:solidFill>
                              <a:schemeClr val="tx1"/>
                            </a:solidFill>
                            <a:latin typeface="Cambria Math" charset="0"/>
                            <a:cs typeface="Arial" charset="0"/>
                          </a:rPr>
                          <m:t>|</m:t>
                        </m:r>
                        <m:r>
                          <m:rPr>
                            <m:sty m:val="p"/>
                          </m:rPr>
                          <a:rPr lang="en-US" b="0" i="0" smtClean="0">
                            <a:solidFill>
                              <a:schemeClr val="tx1"/>
                            </a:solidFill>
                            <a:latin typeface="Cambria Math" charset="0"/>
                            <a:cs typeface="Arial" charset="0"/>
                          </a:rPr>
                          <m:t>Pr</m:t>
                        </m:r>
                      </m:fName>
                      <m:e>
                        <m:d>
                          <m:dPr>
                            <m:begChr m:val="["/>
                            <m:endChr m:val="]"/>
                            <m:ctrlPr>
                              <a:rPr lang="en-US" b="0" i="1" smtClean="0">
                                <a:solidFill>
                                  <a:schemeClr val="tx1"/>
                                </a:solidFill>
                                <a:latin typeface="Cambria Math" charset="0"/>
                                <a:cs typeface="Arial" charset="0"/>
                              </a:rPr>
                            </m:ctrlPr>
                          </m:dPr>
                          <m:e>
                            <m:sSup>
                              <m:sSupPr>
                                <m:ctrlPr>
                                  <a:rPr lang="en-US" b="0" i="1" smtClean="0">
                                    <a:solidFill>
                                      <a:schemeClr val="tx1"/>
                                    </a:solidFill>
                                    <a:latin typeface="Cambria Math" charset="0"/>
                                    <a:cs typeface="Arial" charset="0"/>
                                  </a:rPr>
                                </m:ctrlPr>
                              </m:sSupPr>
                              <m:e>
                                <m:r>
                                  <a:rPr lang="en-US" b="0" i="1" smtClean="0">
                                    <a:solidFill>
                                      <a:schemeClr val="tx1"/>
                                    </a:solidFill>
                                    <a:latin typeface="Cambria Math" charset="0"/>
                                    <a:cs typeface="Arial" charset="0"/>
                                  </a:rPr>
                                  <m:t>𝐴</m:t>
                                </m:r>
                              </m:e>
                              <m:sup>
                                <m:r>
                                  <a:rPr lang="en-US" b="0" i="1" smtClean="0">
                                    <a:solidFill>
                                      <a:schemeClr val="tx1"/>
                                    </a:solidFill>
                                    <a:latin typeface="Cambria Math" charset="0"/>
                                    <a:cs typeface="Arial" charset="0"/>
                                  </a:rPr>
                                  <m:t>|</m:t>
                                </m:r>
                                <m:sSub>
                                  <m:sSubPr>
                                    <m:ctrlPr>
                                      <a:rPr lang="en-US" b="0" i="1" smtClean="0">
                                        <a:solidFill>
                                          <a:schemeClr val="tx1"/>
                                        </a:solidFill>
                                        <a:latin typeface="Cambria Math" charset="0"/>
                                        <a:cs typeface="Arial" charset="0"/>
                                      </a:rPr>
                                    </m:ctrlPr>
                                  </m:sSubPr>
                                  <m:e>
                                    <m:r>
                                      <a:rPr lang="en-US" b="0" i="1" smtClean="0">
                                        <a:solidFill>
                                          <a:schemeClr val="tx1"/>
                                        </a:solidFill>
                                        <a:latin typeface="Cambria Math" charset="0"/>
                                        <a:cs typeface="Arial" charset="0"/>
                                      </a:rPr>
                                      <m:t>𝐻</m:t>
                                    </m:r>
                                  </m:e>
                                  <m:sub>
                                    <m:r>
                                      <a:rPr lang="en-US" b="0" i="1" smtClean="0">
                                        <a:solidFill>
                                          <a:schemeClr val="tx1"/>
                                        </a:solidFill>
                                        <a:latin typeface="Cambria Math" charset="0"/>
                                        <a:cs typeface="Arial" charset="0"/>
                                      </a:rPr>
                                      <m:t>4</m:t>
                                    </m:r>
                                  </m:sub>
                                </m:sSub>
                                <m:r>
                                  <a:rPr lang="en-US" b="0" i="1" smtClean="0">
                                    <a:solidFill>
                                      <a:schemeClr val="tx1"/>
                                    </a:solidFill>
                                    <a:latin typeface="Cambria Math" charset="0"/>
                                    <a:cs typeface="Arial" charset="0"/>
                                  </a:rPr>
                                  <m:t>&gt;,</m:t>
                                </m:r>
                                <m:r>
                                  <a:rPr lang="en-US" i="1">
                                    <a:solidFill>
                                      <a:schemeClr val="tx1"/>
                                    </a:solidFill>
                                    <a:latin typeface="Cambria Math" charset="0"/>
                                    <a:cs typeface="Arial" charset="0"/>
                                  </a:rPr>
                                  <m:t>|</m:t>
                                </m:r>
                                <m:sSubSup>
                                  <m:sSubSupPr>
                                    <m:ctrlPr>
                                      <a:rPr lang="en-US" b="0" i="1" smtClean="0">
                                        <a:solidFill>
                                          <a:schemeClr val="tx1"/>
                                        </a:solidFill>
                                        <a:latin typeface="Cambria Math" charset="0"/>
                                        <a:cs typeface="Arial" charset="0"/>
                                      </a:rPr>
                                    </m:ctrlPr>
                                  </m:sSubSupPr>
                                  <m:e>
                                    <m:r>
                                      <a:rPr lang="en-US" i="1">
                                        <a:solidFill>
                                          <a:schemeClr val="tx1"/>
                                        </a:solidFill>
                                        <a:latin typeface="Cambria Math" charset="0"/>
                                        <a:cs typeface="Arial" charset="0"/>
                                      </a:rPr>
                                      <m:t>𝐻</m:t>
                                    </m:r>
                                  </m:e>
                                  <m:sub>
                                    <m:r>
                                      <a:rPr lang="en-US" i="1">
                                        <a:solidFill>
                                          <a:schemeClr val="tx1"/>
                                        </a:solidFill>
                                        <a:latin typeface="Cambria Math" charset="0"/>
                                        <a:cs typeface="Arial" charset="0"/>
                                      </a:rPr>
                                      <m:t>4</m:t>
                                    </m:r>
                                  </m:sub>
                                  <m:sup>
                                    <m:r>
                                      <a:rPr lang="en-US" b="0" i="1" smtClean="0">
                                        <a:solidFill>
                                          <a:schemeClr val="tx1"/>
                                        </a:solidFill>
                                        <a:latin typeface="Cambria Math" charset="0"/>
                                        <a:cs typeface="Arial" charset="0"/>
                                      </a:rPr>
                                      <m:t>−1</m:t>
                                    </m:r>
                                  </m:sup>
                                </m:sSubSup>
                                <m:r>
                                  <a:rPr lang="en-US" i="1">
                                    <a:solidFill>
                                      <a:schemeClr val="tx1"/>
                                    </a:solidFill>
                                    <a:latin typeface="Cambria Math" charset="0"/>
                                    <a:cs typeface="Arial" charset="0"/>
                                  </a:rPr>
                                  <m:t>&gt;</m:t>
                                </m:r>
                              </m:sup>
                            </m:sSup>
                            <m:d>
                              <m:dPr>
                                <m:ctrlPr>
                                  <a:rPr lang="en-US" b="0" i="1" smtClean="0">
                                    <a:solidFill>
                                      <a:schemeClr val="tx1"/>
                                    </a:solidFill>
                                    <a:latin typeface="Cambria Math" charset="0"/>
                                    <a:cs typeface="Arial" charset="0"/>
                                  </a:rPr>
                                </m:ctrlPr>
                              </m:dPr>
                              <m:e>
                                <m:sSup>
                                  <m:sSupPr>
                                    <m:ctrlPr>
                                      <a:rPr lang="en-US" b="0" i="1" smtClean="0">
                                        <a:solidFill>
                                          <a:schemeClr val="tx1"/>
                                        </a:solidFill>
                                        <a:latin typeface="Cambria Math" charset="0"/>
                                        <a:cs typeface="Arial" charset="0"/>
                                      </a:rPr>
                                    </m:ctrlPr>
                                  </m:sSupPr>
                                  <m:e>
                                    <m:r>
                                      <a:rPr lang="en-US" b="0" i="1" smtClean="0">
                                        <a:solidFill>
                                          <a:schemeClr val="tx1"/>
                                        </a:solidFill>
                                        <a:latin typeface="Cambria Math" charset="0"/>
                                        <a:cs typeface="Arial" charset="0"/>
                                      </a:rPr>
                                      <m:t>1</m:t>
                                    </m:r>
                                  </m:e>
                                  <m:sup>
                                    <m:r>
                                      <a:rPr lang="en-US" b="0" i="1" smtClean="0">
                                        <a:solidFill>
                                          <a:schemeClr val="tx1"/>
                                        </a:solidFill>
                                        <a:latin typeface="Cambria Math" charset="0"/>
                                        <a:cs typeface="Arial" charset="0"/>
                                      </a:rPr>
                                      <m:t>𝑛</m:t>
                                    </m:r>
                                  </m:sup>
                                </m:sSup>
                              </m:e>
                            </m:d>
                            <m:r>
                              <a:rPr lang="en-US" b="0" i="1" smtClean="0">
                                <a:solidFill>
                                  <a:schemeClr val="tx1"/>
                                </a:solidFill>
                                <a:latin typeface="Cambria Math" charset="0"/>
                                <a:cs typeface="Arial" charset="0"/>
                              </a:rPr>
                              <m:t>=1</m:t>
                            </m:r>
                          </m:e>
                        </m:d>
                      </m:e>
                    </m:func>
                    <m:r>
                      <a:rPr lang="en-US" b="0" i="1" smtClean="0">
                        <a:solidFill>
                          <a:schemeClr val="tx1"/>
                        </a:solidFill>
                        <a:latin typeface="Cambria Math" charset="0"/>
                        <a:cs typeface="Arial" charset="0"/>
                      </a:rPr>
                      <m:t>−</m:t>
                    </m:r>
                    <m:func>
                      <m:funcPr>
                        <m:ctrlPr>
                          <a:rPr lang="en-US" b="0" i="1" smtClean="0">
                            <a:solidFill>
                              <a:schemeClr val="tx1"/>
                            </a:solidFill>
                            <a:latin typeface="Cambria Math" charset="0"/>
                            <a:cs typeface="Arial" charset="0"/>
                          </a:rPr>
                        </m:ctrlPr>
                      </m:funcPr>
                      <m:fName>
                        <m:r>
                          <m:rPr>
                            <m:sty m:val="p"/>
                          </m:rPr>
                          <a:rPr lang="en-US" b="0" i="0" smtClean="0">
                            <a:solidFill>
                              <a:schemeClr val="tx1"/>
                            </a:solidFill>
                            <a:latin typeface="Cambria Math" charset="0"/>
                            <a:cs typeface="Arial" charset="0"/>
                          </a:rPr>
                          <m:t>Pr</m:t>
                        </m:r>
                      </m:fName>
                      <m:e>
                        <m:d>
                          <m:dPr>
                            <m:begChr m:val="["/>
                            <m:endChr m:val="]"/>
                            <m:ctrlPr>
                              <a:rPr lang="en-US" b="0" i="1" smtClean="0">
                                <a:solidFill>
                                  <a:schemeClr val="tx1"/>
                                </a:solidFill>
                                <a:latin typeface="Cambria Math" charset="0"/>
                                <a:cs typeface="Arial" charset="0"/>
                              </a:rPr>
                            </m:ctrlPr>
                          </m:dPr>
                          <m:e>
                            <m:sSup>
                              <m:sSupPr>
                                <m:ctrlPr>
                                  <a:rPr lang="en-US" b="0" i="1" smtClean="0">
                                    <a:solidFill>
                                      <a:schemeClr val="tx1"/>
                                    </a:solidFill>
                                    <a:latin typeface="Cambria Math" charset="0"/>
                                    <a:cs typeface="Arial" charset="0"/>
                                  </a:rPr>
                                </m:ctrlPr>
                              </m:sSupPr>
                              <m:e>
                                <m:r>
                                  <a:rPr lang="en-US" b="0" i="1" smtClean="0">
                                    <a:solidFill>
                                      <a:schemeClr val="tx1"/>
                                    </a:solidFill>
                                    <a:latin typeface="Cambria Math" charset="0"/>
                                    <a:cs typeface="Arial" charset="0"/>
                                  </a:rPr>
                                  <m:t>𝐴</m:t>
                                </m:r>
                              </m:e>
                              <m:sup>
                                <m:r>
                                  <a:rPr lang="en-US" b="0" i="1" smtClean="0">
                                    <a:solidFill>
                                      <a:schemeClr val="tx1"/>
                                    </a:solidFill>
                                    <a:latin typeface="Cambria Math" charset="0"/>
                                    <a:cs typeface="Arial" charset="0"/>
                                  </a:rPr>
                                  <m:t>|</m:t>
                                </m:r>
                                <m:r>
                                  <a:rPr lang="en-US" b="0" i="1" smtClean="0">
                                    <a:solidFill>
                                      <a:schemeClr val="tx1"/>
                                    </a:solidFill>
                                    <a:latin typeface="Cambria Math" charset="0"/>
                                    <a:cs typeface="Arial" charset="0"/>
                                  </a:rPr>
                                  <m:t>𝑟𝑛𝑑</m:t>
                                </m:r>
                                <m:r>
                                  <a:rPr lang="en-US" b="0" i="1" smtClean="0">
                                    <a:solidFill>
                                      <a:schemeClr val="tx1"/>
                                    </a:solidFill>
                                    <a:latin typeface="Cambria Math" charset="0"/>
                                    <a:cs typeface="Arial" charset="0"/>
                                  </a:rPr>
                                  <m:t>&gt;,|</m:t>
                                </m:r>
                                <m:r>
                                  <a:rPr lang="en-US" b="0" i="1" smtClean="0">
                                    <a:solidFill>
                                      <a:schemeClr val="tx1"/>
                                    </a:solidFill>
                                    <a:latin typeface="Cambria Math" charset="0"/>
                                    <a:cs typeface="Arial" charset="0"/>
                                  </a:rPr>
                                  <m:t>𝑟𝑛</m:t>
                                </m:r>
                                <m:sSup>
                                  <m:sSupPr>
                                    <m:ctrlPr>
                                      <a:rPr lang="en-US" b="0" i="1" smtClean="0">
                                        <a:solidFill>
                                          <a:schemeClr val="tx1"/>
                                        </a:solidFill>
                                        <a:latin typeface="Cambria Math" charset="0"/>
                                        <a:cs typeface="Arial" charset="0"/>
                                      </a:rPr>
                                    </m:ctrlPr>
                                  </m:sSupPr>
                                  <m:e>
                                    <m:r>
                                      <a:rPr lang="en-US" b="0" i="1" smtClean="0">
                                        <a:solidFill>
                                          <a:schemeClr val="tx1"/>
                                        </a:solidFill>
                                        <a:latin typeface="Cambria Math" charset="0"/>
                                        <a:cs typeface="Arial" charset="0"/>
                                      </a:rPr>
                                      <m:t>𝑑</m:t>
                                    </m:r>
                                  </m:e>
                                  <m:sup>
                                    <m:r>
                                      <a:rPr lang="en-US" b="0" i="1" smtClean="0">
                                        <a:solidFill>
                                          <a:schemeClr val="tx1"/>
                                        </a:solidFill>
                                        <a:latin typeface="Cambria Math" charset="0"/>
                                        <a:cs typeface="Arial" charset="0"/>
                                      </a:rPr>
                                      <m:t>−1</m:t>
                                    </m:r>
                                  </m:sup>
                                </m:sSup>
                                <m:r>
                                  <a:rPr lang="en-US" b="0" i="1" smtClean="0">
                                    <a:solidFill>
                                      <a:schemeClr val="tx1"/>
                                    </a:solidFill>
                                    <a:latin typeface="Cambria Math" charset="0"/>
                                    <a:cs typeface="Arial" charset="0"/>
                                  </a:rPr>
                                  <m:t>&gt;</m:t>
                                </m:r>
                              </m:sup>
                            </m:sSup>
                            <m:d>
                              <m:dPr>
                                <m:ctrlPr>
                                  <a:rPr lang="en-US" b="0" i="1" smtClean="0">
                                    <a:solidFill>
                                      <a:schemeClr val="tx1"/>
                                    </a:solidFill>
                                    <a:latin typeface="Cambria Math" charset="0"/>
                                    <a:cs typeface="Arial" charset="0"/>
                                  </a:rPr>
                                </m:ctrlPr>
                              </m:dPr>
                              <m:e>
                                <m:sSup>
                                  <m:sSupPr>
                                    <m:ctrlPr>
                                      <a:rPr lang="en-US" b="0" i="1" smtClean="0">
                                        <a:solidFill>
                                          <a:schemeClr val="tx1"/>
                                        </a:solidFill>
                                        <a:latin typeface="Cambria Math" charset="0"/>
                                        <a:cs typeface="Arial" charset="0"/>
                                      </a:rPr>
                                    </m:ctrlPr>
                                  </m:sSupPr>
                                  <m:e>
                                    <m:r>
                                      <a:rPr lang="en-US" b="0" i="1" smtClean="0">
                                        <a:solidFill>
                                          <a:schemeClr val="tx1"/>
                                        </a:solidFill>
                                        <a:latin typeface="Cambria Math" charset="0"/>
                                        <a:cs typeface="Arial" charset="0"/>
                                      </a:rPr>
                                      <m:t>1</m:t>
                                    </m:r>
                                  </m:e>
                                  <m:sup>
                                    <m:r>
                                      <a:rPr lang="en-US" b="0" i="1" smtClean="0">
                                        <a:solidFill>
                                          <a:schemeClr val="tx1"/>
                                        </a:solidFill>
                                        <a:latin typeface="Cambria Math" charset="0"/>
                                        <a:cs typeface="Arial" charset="0"/>
                                      </a:rPr>
                                      <m:t>𝑛</m:t>
                                    </m:r>
                                  </m:sup>
                                </m:sSup>
                              </m:e>
                            </m:d>
                            <m:r>
                              <a:rPr lang="en-US" b="0" i="1" smtClean="0">
                                <a:solidFill>
                                  <a:schemeClr val="tx1"/>
                                </a:solidFill>
                                <a:latin typeface="Cambria Math" charset="0"/>
                                <a:cs typeface="Arial" charset="0"/>
                              </a:rPr>
                              <m:t>=1</m:t>
                            </m:r>
                          </m:e>
                        </m:d>
                      </m:e>
                    </m:func>
                    <m:r>
                      <a:rPr lang="en-US" b="0" i="1" smtClean="0">
                        <a:solidFill>
                          <a:schemeClr val="tx1"/>
                        </a:solidFill>
                        <a:latin typeface="Cambria Math" charset="0"/>
                        <a:cs typeface="Arial" charset="0"/>
                      </a:rPr>
                      <m:t>|&lt;</m:t>
                    </m:r>
                    <m:r>
                      <a:rPr lang="en-US" b="0" i="1" smtClean="0">
                        <a:solidFill>
                          <a:schemeClr val="tx1"/>
                        </a:solidFill>
                        <a:latin typeface="Cambria Math" charset="0"/>
                        <a:cs typeface="Arial" charset="0"/>
                      </a:rPr>
                      <m:t>𝑛𝑒𝑔𝑙</m:t>
                    </m:r>
                    <m:r>
                      <a:rPr lang="en-US" b="0" i="1" smtClean="0">
                        <a:solidFill>
                          <a:schemeClr val="tx1"/>
                        </a:solidFill>
                        <a:latin typeface="Cambria Math" charset="0"/>
                        <a:cs typeface="Arial" charset="0"/>
                      </a:rPr>
                      <m:t>(</m:t>
                    </m:r>
                    <m:r>
                      <a:rPr lang="en-US" b="0" i="1" smtClean="0">
                        <a:solidFill>
                          <a:schemeClr val="tx1"/>
                        </a:solidFill>
                        <a:latin typeface="Cambria Math" charset="0"/>
                        <a:cs typeface="Arial" charset="0"/>
                      </a:rPr>
                      <m:t>𝑛</m:t>
                    </m:r>
                    <m:r>
                      <a:rPr lang="en-US" b="0" i="1" smtClean="0">
                        <a:solidFill>
                          <a:schemeClr val="tx1"/>
                        </a:solidFill>
                        <a:latin typeface="Cambria Math" charset="0"/>
                        <a:cs typeface="Arial" charset="0"/>
                      </a:rPr>
                      <m:t>)</m:t>
                    </m:r>
                  </m:oMath>
                </a14:m>
                <a:endParaRPr lang="en-US" dirty="0">
                  <a:solidFill>
                    <a:schemeClr val="tx1"/>
                  </a:solidFill>
                  <a:cs typeface="Arial" charset="0"/>
                </a:endParaRPr>
              </a:p>
              <a:p>
                <a:endParaRPr lang="en-US" dirty="0" smtClean="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3588485" y="3355405"/>
                <a:ext cx="8797479" cy="1276003"/>
              </a:xfrm>
              <a:prstGeom prst="rect">
                <a:avLst/>
              </a:prstGeom>
              <a:blipFill rotWithShape="0">
                <a:blip r:embed="rId6"/>
                <a:stretch>
                  <a:fillRect l="-2148" t="-666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9635776" y="5135550"/>
            <a:ext cx="964275" cy="1121984"/>
          </a:xfrm>
          <a:prstGeom prst="rect">
            <a:avLst/>
          </a:prstGeom>
        </p:spPr>
      </p:pic>
    </p:spTree>
    <p:extLst>
      <p:ext uri="{BB962C8B-B14F-4D97-AF65-F5344CB8AC3E}">
        <p14:creationId xmlns:p14="http://schemas.microsoft.com/office/powerpoint/2010/main" val="158647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459" b="7053"/>
          <a:stretch/>
        </p:blipFill>
        <p:spPr>
          <a:xfrm>
            <a:off x="970850" y="876820"/>
            <a:ext cx="10062073" cy="5411245"/>
          </a:xfrm>
          <a:prstGeom prst="rect">
            <a:avLst/>
          </a:prstGeom>
        </p:spPr>
      </p:pic>
      <p:sp>
        <p:nvSpPr>
          <p:cNvPr id="2" name="Title 1"/>
          <p:cNvSpPr>
            <a:spLocks noGrp="1"/>
          </p:cNvSpPr>
          <p:nvPr>
            <p:ph type="title"/>
          </p:nvPr>
        </p:nvSpPr>
        <p:spPr/>
        <p:txBody>
          <a:bodyPr/>
          <a:lstStyle/>
          <a:p>
            <a:r>
              <a:rPr lang="en-US" smtClean="0"/>
              <a:t>Quantum Key Distribution (QKD)</a:t>
            </a:r>
            <a:endParaRPr lang="en-US"/>
          </a:p>
        </p:txBody>
      </p:sp>
    </p:spTree>
    <p:extLst>
      <p:ext uri="{BB962C8B-B14F-4D97-AF65-F5344CB8AC3E}">
        <p14:creationId xmlns:p14="http://schemas.microsoft.com/office/powerpoint/2010/main" val="3310939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33022" y="825021"/>
            <a:ext cx="7358978" cy="4504669"/>
          </a:xfrm>
          <a:prstGeom prst="rect">
            <a:avLst/>
          </a:prstGeom>
        </p:spPr>
      </p:pic>
      <p:sp>
        <p:nvSpPr>
          <p:cNvPr id="2" name="Title 1"/>
          <p:cNvSpPr>
            <a:spLocks noGrp="1"/>
          </p:cNvSpPr>
          <p:nvPr>
            <p:ph type="title"/>
          </p:nvPr>
        </p:nvSpPr>
        <p:spPr>
          <a:xfrm>
            <a:off x="1066800" y="0"/>
            <a:ext cx="10058400" cy="825021"/>
          </a:xfrm>
          <a:noFill/>
        </p:spPr>
        <p:txBody>
          <a:bodyPr/>
          <a:lstStyle/>
          <a:p>
            <a:r>
              <a:rPr lang="en-US" dirty="0" smtClean="0"/>
              <a:t>Pseudorandom Operations</a:t>
            </a:r>
            <a:endParaRPr lang="en-US" dirty="0"/>
          </a:p>
        </p:txBody>
      </p:sp>
      <p:sp>
        <p:nvSpPr>
          <p:cNvPr id="7" name="Rectangle 6"/>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3"/>
              </a:rPr>
              <a:t>https://</a:t>
            </a:r>
            <a:r>
              <a:rPr lang="en-US" err="1" smtClean="0">
                <a:solidFill>
                  <a:schemeClr val="bg1"/>
                </a:solidFill>
                <a:hlinkClick r:id="rId3"/>
              </a:rPr>
              <a:t>csrc.nist.gov</a:t>
            </a:r>
            <a:r>
              <a:rPr lang="en-US" smtClean="0">
                <a:solidFill>
                  <a:schemeClr val="bg1"/>
                </a:solidFill>
                <a:hlinkClick r:id="rId3"/>
              </a:rPr>
              <a:t>/Projects/Post-Quantum-Cryptography </a:t>
            </a:r>
            <a:r>
              <a:rPr lang="en-US" smtClean="0">
                <a:solidFill>
                  <a:schemeClr val="bg1"/>
                </a:solidFill>
              </a:rPr>
              <a:t>]</a:t>
            </a:r>
            <a:endParaRPr lang="en-US">
              <a:solidFill>
                <a:schemeClr val="bg1"/>
              </a:solidFill>
            </a:endParaRPr>
          </a:p>
        </p:txBody>
      </p:sp>
      <p:pic>
        <p:nvPicPr>
          <p:cNvPr id="8" name="Picture 7"/>
          <p:cNvPicPr>
            <a:picLocks noChangeAspect="1"/>
          </p:cNvPicPr>
          <p:nvPr/>
        </p:nvPicPr>
        <p:blipFill>
          <a:blip r:embed="rId4"/>
          <a:stretch>
            <a:fillRect/>
          </a:stretch>
        </p:blipFill>
        <p:spPr>
          <a:xfrm>
            <a:off x="10539874" y="341625"/>
            <a:ext cx="1079409" cy="1255948"/>
          </a:xfrm>
          <a:prstGeom prst="rect">
            <a:avLst/>
          </a:prstGeom>
        </p:spPr>
      </p:pic>
      <p:pic>
        <p:nvPicPr>
          <p:cNvPr id="9" name="Picture 8"/>
          <p:cNvPicPr>
            <a:picLocks noChangeAspect="1"/>
          </p:cNvPicPr>
          <p:nvPr/>
        </p:nvPicPr>
        <p:blipFill>
          <a:blip r:embed="rId5"/>
          <a:stretch>
            <a:fillRect/>
          </a:stretch>
        </p:blipFill>
        <p:spPr>
          <a:xfrm>
            <a:off x="-299573" y="3869721"/>
            <a:ext cx="7681275" cy="2284990"/>
          </a:xfrm>
          <a:prstGeom prst="rect">
            <a:avLst/>
          </a:prstGeom>
        </p:spPr>
      </p:pic>
    </p:spTree>
    <p:extLst>
      <p:ext uri="{BB962C8B-B14F-4D97-AF65-F5344CB8AC3E}">
        <p14:creationId xmlns:p14="http://schemas.microsoft.com/office/powerpoint/2010/main" val="3118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Thank you!</a:t>
            </a:r>
            <a:endParaRPr lang="en-US"/>
          </a:p>
        </p:txBody>
      </p:sp>
      <p:pic>
        <p:nvPicPr>
          <p:cNvPr id="3" name="Picture 2"/>
          <p:cNvPicPr>
            <a:picLocks noChangeAspect="1"/>
          </p:cNvPicPr>
          <p:nvPr/>
        </p:nvPicPr>
        <p:blipFill>
          <a:blip r:embed="rId2"/>
          <a:stretch>
            <a:fillRect/>
          </a:stretch>
        </p:blipFill>
        <p:spPr>
          <a:xfrm>
            <a:off x="981294" y="1874273"/>
            <a:ext cx="7414260" cy="3339970"/>
          </a:xfrm>
          <a:prstGeom prst="rect">
            <a:avLst/>
          </a:prstGeom>
        </p:spPr>
      </p:pic>
      <p:sp>
        <p:nvSpPr>
          <p:cNvPr id="5" name="Subtitle 1"/>
          <p:cNvSpPr txBox="1">
            <a:spLocks/>
          </p:cNvSpPr>
          <p:nvPr/>
        </p:nvSpPr>
        <p:spPr>
          <a:xfrm>
            <a:off x="7156566" y="5380665"/>
            <a:ext cx="6400800" cy="71438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5400"/>
              <a:t>Questions</a:t>
            </a:r>
          </a:p>
        </p:txBody>
      </p:sp>
      <p:pic>
        <p:nvPicPr>
          <p:cNvPr id="6" name="Picture 5"/>
          <p:cNvPicPr>
            <a:picLocks noChangeAspect="1"/>
          </p:cNvPicPr>
          <p:nvPr/>
        </p:nvPicPr>
        <p:blipFill>
          <a:blip r:embed="rId3"/>
          <a:stretch>
            <a:fillRect/>
          </a:stretch>
        </p:blipFill>
        <p:spPr>
          <a:xfrm>
            <a:off x="9915006" y="4416315"/>
            <a:ext cx="1925712" cy="2240665"/>
          </a:xfrm>
          <a:prstGeom prst="rect">
            <a:avLst/>
          </a:prstGeom>
        </p:spPr>
      </p:pic>
      <p:sp>
        <p:nvSpPr>
          <p:cNvPr id="9" name="Rectangle 8"/>
          <p:cNvSpPr/>
          <p:nvPr/>
        </p:nvSpPr>
        <p:spPr>
          <a:xfrm>
            <a:off x="7791802" y="106137"/>
            <a:ext cx="4736843" cy="646331"/>
          </a:xfrm>
          <a:prstGeom prst="rect">
            <a:avLst/>
          </a:prstGeom>
        </p:spPr>
        <p:txBody>
          <a:bodyPr wrap="square">
            <a:spAutoFit/>
          </a:bodyPr>
          <a:lstStyle/>
          <a:p>
            <a:r>
              <a:rPr lang="de-DE">
                <a:hlinkClick r:id="rId4"/>
              </a:rPr>
              <a:t>http://</a:t>
            </a:r>
            <a:r>
              <a:rPr lang="de-DE" smtClean="0">
                <a:hlinkClick r:id="rId4"/>
              </a:rPr>
              <a:t>arxiv.org/abs/</a:t>
            </a:r>
            <a:r>
              <a:rPr lang="is-IS" smtClean="0">
                <a:hlinkClick r:id="rId4"/>
              </a:rPr>
              <a:t>1510.06120</a:t>
            </a:r>
            <a:endParaRPr lang="is-IS" smtClean="0"/>
          </a:p>
          <a:p>
            <a:r>
              <a:rPr lang="en-US" smtClean="0"/>
              <a:t>I</a:t>
            </a:r>
            <a:r>
              <a:rPr lang="is-IS" smtClean="0"/>
              <a:t>n </a:t>
            </a:r>
            <a:r>
              <a:rPr lang="is-IS" smtClean="0">
                <a:hlinkClick r:id="rId5"/>
              </a:rPr>
              <a:t>Designs, Codes and Cryptography 2016</a:t>
            </a:r>
            <a:r>
              <a:rPr lang="is-IS" smtClean="0"/>
              <a:t> </a:t>
            </a:r>
            <a:r>
              <a:rPr lang="de-DE" smtClean="0"/>
              <a:t>  </a:t>
            </a:r>
            <a:endParaRPr lang="en-US"/>
          </a:p>
        </p:txBody>
      </p:sp>
      <p:sp>
        <p:nvSpPr>
          <p:cNvPr id="10" name="Rectangle 298"/>
          <p:cNvSpPr>
            <a:spLocks noChangeArrowheads="1"/>
          </p:cNvSpPr>
          <p:nvPr/>
        </p:nvSpPr>
        <p:spPr bwMode="auto">
          <a:xfrm>
            <a:off x="661670" y="853868"/>
            <a:ext cx="10801460" cy="88256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smtClean="0">
                <a:cs typeface="Arial" charset="0"/>
              </a:rPr>
              <a:t>Thanks to all friends and colleagues that contributed to quantum cryptography and to this presentation.</a:t>
            </a:r>
          </a:p>
        </p:txBody>
      </p:sp>
      <p:sp>
        <p:nvSpPr>
          <p:cNvPr id="11" name="Rectangle 10"/>
          <p:cNvSpPr/>
          <p:nvPr/>
        </p:nvSpPr>
        <p:spPr>
          <a:xfrm>
            <a:off x="4462997" y="106136"/>
            <a:ext cx="3198806" cy="646331"/>
          </a:xfrm>
          <a:prstGeom prst="rect">
            <a:avLst/>
          </a:prstGeom>
        </p:spPr>
        <p:txBody>
          <a:bodyPr wrap="square">
            <a:spAutoFit/>
          </a:bodyPr>
          <a:lstStyle/>
          <a:p>
            <a:r>
              <a:rPr lang="en-US" smtClean="0">
                <a:hlinkClick r:id="rId6"/>
              </a:rPr>
              <a:t>https</a:t>
            </a:r>
            <a:r>
              <a:rPr lang="en-US">
                <a:hlinkClick r:id="rId6"/>
              </a:rPr>
              <a:t>://</a:t>
            </a:r>
            <a:r>
              <a:rPr lang="en-US" smtClean="0">
                <a:hlinkClick r:id="rId6"/>
              </a:rPr>
              <a:t>github.com/cschaffner/QCryptoMindmap</a:t>
            </a:r>
            <a:endParaRPr lang="en-US"/>
          </a:p>
        </p:txBody>
      </p:sp>
    </p:spTree>
    <p:extLst>
      <p:ext uri="{BB962C8B-B14F-4D97-AF65-F5344CB8AC3E}">
        <p14:creationId xmlns:p14="http://schemas.microsoft.com/office/powerpoint/2010/main" val="6416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325622" y="3595688"/>
            <a:ext cx="865187" cy="792162"/>
            <a:chOff x="2148" y="2341"/>
            <a:chExt cx="545" cy="499"/>
          </a:xfrm>
        </p:grpSpPr>
        <p:sp>
          <p:nvSpPr>
            <p:cNvPr id="34100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00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34100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009" name="Rectangle 17"/>
          <p:cNvSpPr>
            <a:spLocks noGrp="1" noChangeArrowheads="1"/>
          </p:cNvSpPr>
          <p:nvPr>
            <p:ph type="title"/>
          </p:nvPr>
        </p:nvSpPr>
        <p:spPr>
          <a:xfrm>
            <a:off x="1103949" y="96600"/>
            <a:ext cx="8713787" cy="647700"/>
          </a:xfrm>
        </p:spPr>
        <p:txBody>
          <a:bodyPr>
            <a:noAutofit/>
          </a:bodyPr>
          <a:lstStyle/>
          <a:p>
            <a:r>
              <a:rPr lang="en-US" sz="4000"/>
              <a:t>Quantum Mechanics </a:t>
            </a:r>
          </a:p>
        </p:txBody>
      </p:sp>
      <p:sp>
        <p:nvSpPr>
          <p:cNvPr id="341010" name="Text Box 18"/>
          <p:cNvSpPr txBox="1">
            <a:spLocks noChangeArrowheads="1"/>
          </p:cNvSpPr>
          <p:nvPr/>
        </p:nvSpPr>
        <p:spPr bwMode="auto">
          <a:xfrm>
            <a:off x="3408171" y="3021013"/>
            <a:ext cx="38163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1 yields 1</a:t>
            </a:r>
            <a:endParaRPr lang="de-CH" sz="2400">
              <a:cs typeface="Arial" charset="0"/>
            </a:endParaRPr>
          </a:p>
        </p:txBody>
      </p:sp>
      <p:sp>
        <p:nvSpPr>
          <p:cNvPr id="341013" name="Text Box 21"/>
          <p:cNvSpPr txBox="1">
            <a:spLocks noChangeArrowheads="1"/>
          </p:cNvSpPr>
          <p:nvPr/>
        </p:nvSpPr>
        <p:spPr bwMode="auto">
          <a:xfrm>
            <a:off x="310958" y="2924175"/>
            <a:ext cx="38163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Measurements:</a:t>
            </a:r>
            <a:endParaRPr lang="de-CH" sz="2400">
              <a:cs typeface="Arial" charset="0"/>
            </a:endParaRPr>
          </a:p>
        </p:txBody>
      </p:sp>
      <p:sp>
        <p:nvSpPr>
          <p:cNvPr id="341014" name="Rectangle 22"/>
          <p:cNvSpPr>
            <a:spLocks noChangeArrowheads="1"/>
          </p:cNvSpPr>
          <p:nvPr/>
        </p:nvSpPr>
        <p:spPr bwMode="auto">
          <a:xfrm>
            <a:off x="3335147" y="3524251"/>
            <a:ext cx="865187" cy="1008063"/>
          </a:xfrm>
          <a:prstGeom prst="rect">
            <a:avLst/>
          </a:prstGeom>
          <a:noFill/>
          <a:ln w="28575" algn="ctr">
            <a:solidFill>
              <a:schemeClr val="tx1"/>
            </a:solidFill>
            <a:miter lim="800000"/>
            <a:headEnd/>
            <a:tailEnd/>
          </a:ln>
          <a:effectLst/>
        </p:spPr>
        <p:txBody>
          <a:bodyPr wrap="none" anchor="ctr"/>
          <a:lstStyle/>
          <a:p>
            <a:endParaRPr lang="en-US"/>
          </a:p>
        </p:txBody>
      </p:sp>
      <p:sp>
        <p:nvSpPr>
          <p:cNvPr id="341015" name="Line 23"/>
          <p:cNvSpPr>
            <a:spLocks noChangeShapeType="1"/>
          </p:cNvSpPr>
          <p:nvPr/>
        </p:nvSpPr>
        <p:spPr bwMode="auto">
          <a:xfrm flipH="1">
            <a:off x="1534922" y="4029075"/>
            <a:ext cx="1800225" cy="0"/>
          </a:xfrm>
          <a:prstGeom prst="line">
            <a:avLst/>
          </a:prstGeom>
          <a:noFill/>
          <a:ln w="28575">
            <a:solidFill>
              <a:schemeClr val="tx1"/>
            </a:solidFill>
            <a:round/>
            <a:headEnd/>
            <a:tailEnd/>
          </a:ln>
          <a:effectLst/>
        </p:spPr>
        <p:txBody>
          <a:bodyPr anchor="ctr" anchorCtr="1"/>
          <a:lstStyle/>
          <a:p>
            <a:endParaRPr lang="en-US"/>
          </a:p>
        </p:txBody>
      </p:sp>
      <p:sp>
        <p:nvSpPr>
          <p:cNvPr id="341016" name="Line 24"/>
          <p:cNvSpPr>
            <a:spLocks noChangeShapeType="1"/>
          </p:cNvSpPr>
          <p:nvPr/>
        </p:nvSpPr>
        <p:spPr bwMode="auto">
          <a:xfrm flipH="1">
            <a:off x="4200334" y="4029075"/>
            <a:ext cx="2232025" cy="0"/>
          </a:xfrm>
          <a:prstGeom prst="line">
            <a:avLst/>
          </a:prstGeom>
          <a:noFill/>
          <a:ln w="28575">
            <a:solidFill>
              <a:schemeClr val="tx1"/>
            </a:solidFill>
            <a:round/>
            <a:headEnd/>
            <a:tailEnd/>
          </a:ln>
          <a:effectLst/>
        </p:spPr>
        <p:txBody>
          <a:bodyPr anchor="ctr" anchorCtr="1"/>
          <a:lstStyle/>
          <a:p>
            <a:endParaRPr lang="en-US"/>
          </a:p>
        </p:txBody>
      </p:sp>
      <p:sp>
        <p:nvSpPr>
          <p:cNvPr id="341022" name="Text Box 30"/>
          <p:cNvSpPr txBox="1">
            <a:spLocks noChangeArrowheads="1"/>
          </p:cNvSpPr>
          <p:nvPr/>
        </p:nvSpPr>
        <p:spPr bwMode="auto">
          <a:xfrm>
            <a:off x="2186940" y="1052736"/>
            <a:ext cx="16002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mr10" pitchFamily="34" charset="0"/>
                <a:cs typeface="Arial" charset="0"/>
              </a:rPr>
              <a:t>+</a:t>
            </a:r>
            <a:r>
              <a:rPr lang="en-US" sz="2400">
                <a:cs typeface="Arial" charset="0"/>
              </a:rPr>
              <a:t>  basis</a:t>
            </a:r>
            <a:endParaRPr lang="de-CH" sz="2400">
              <a:cs typeface="Arial" charset="0"/>
            </a:endParaRPr>
          </a:p>
        </p:txBody>
      </p:sp>
      <mc:AlternateContent xmlns:mc="http://schemas.openxmlformats.org/markup-compatibility/2006" xmlns:a14="http://schemas.microsoft.com/office/drawing/2010/main">
        <mc:Choice Requires="a14">
          <p:sp>
            <p:nvSpPr>
              <p:cNvPr id="341028" name="Text Box 36"/>
              <p:cNvSpPr txBox="1">
                <a:spLocks noChangeArrowheads="1"/>
              </p:cNvSpPr>
              <p:nvPr/>
            </p:nvSpPr>
            <p:spPr bwMode="auto">
              <a:xfrm>
                <a:off x="2186941" y="2060575"/>
                <a:ext cx="1730375" cy="461665"/>
              </a:xfrm>
              <a:prstGeom prst="rect">
                <a:avLst/>
              </a:prstGeom>
              <a:noFill/>
              <a:ln w="9525">
                <a:noFill/>
                <a:miter lim="800000"/>
                <a:headEnd/>
                <a:tailEnd/>
              </a:ln>
              <a:effectLst/>
            </p:spPr>
            <p:txBody>
              <a:bodyPr>
                <a:spAutoFit/>
              </a:bodyPr>
              <a:lstStyle/>
              <a:p>
                <a:pPr eaLnBrk="0" hangingPunct="0">
                  <a:spcBef>
                    <a:spcPct val="50000"/>
                  </a:spcBef>
                </a:pPr>
                <a14:m>
                  <m:oMath xmlns:m="http://schemas.openxmlformats.org/officeDocument/2006/math">
                    <m:r>
                      <a:rPr lang="en-US" sz="2400" b="0" i="1" smtClean="0">
                        <a:latin typeface="Cambria Math" charset="0"/>
                        <a:cs typeface="Arial" charset="0"/>
                      </a:rPr>
                      <m:t>×</m:t>
                    </m:r>
                  </m:oMath>
                </a14:m>
                <a:r>
                  <a:rPr lang="en-US" sz="2400" smtClean="0">
                    <a:latin typeface="cmsy10" pitchFamily="34" charset="0"/>
                    <a:cs typeface="Arial" charset="0"/>
                  </a:rPr>
                  <a:t> </a:t>
                </a:r>
                <a:r>
                  <a:rPr lang="en-US" sz="2400">
                    <a:cs typeface="Arial" charset="0"/>
                  </a:rPr>
                  <a:t>basis</a:t>
                </a:r>
                <a:endParaRPr lang="de-CH" sz="2400">
                  <a:cs typeface="Arial" charset="0"/>
                </a:endParaRPr>
              </a:p>
            </p:txBody>
          </p:sp>
        </mc:Choice>
        <mc:Fallback xmlns="">
          <p:sp>
            <p:nvSpPr>
              <p:cNvPr id="341028" name="Text Box 36"/>
              <p:cNvSpPr txBox="1">
                <a:spLocks noRot="1" noChangeAspect="1" noMove="1" noResize="1" noEditPoints="1" noAdjustHandles="1" noChangeArrowheads="1" noChangeShapeType="1" noTextEdit="1"/>
              </p:cNvSpPr>
              <p:nvPr/>
            </p:nvSpPr>
            <p:spPr bwMode="auto">
              <a:xfrm>
                <a:off x="2186941" y="2060575"/>
                <a:ext cx="1730375" cy="461665"/>
              </a:xfrm>
              <a:prstGeom prst="rect">
                <a:avLst/>
              </a:prstGeom>
              <a:blipFill rotWithShape="0">
                <a:blip r:embed="rId7"/>
                <a:stretch>
                  <a:fillRect t="-10526" b="-28947"/>
                </a:stretch>
              </a:blipFill>
              <a:ln w="9525">
                <a:noFill/>
                <a:miter lim="800000"/>
                <a:headEnd/>
                <a:tailEnd/>
              </a:ln>
              <a:effectLst/>
            </p:spPr>
            <p:txBody>
              <a:bodyPr/>
              <a:lstStyle/>
              <a:p>
                <a:r>
                  <a:rPr lang="en-US">
                    <a:noFill/>
                  </a:rPr>
                  <a:t> </a:t>
                </a:r>
              </a:p>
            </p:txBody>
          </p:sp>
        </mc:Fallback>
      </mc:AlternateContent>
      <p:grpSp>
        <p:nvGrpSpPr>
          <p:cNvPr id="15" name="Group 139"/>
          <p:cNvGrpSpPr>
            <a:grpSpLocks/>
          </p:cNvGrpSpPr>
          <p:nvPr/>
        </p:nvGrpSpPr>
        <p:grpSpPr bwMode="auto">
          <a:xfrm>
            <a:off x="3333558" y="5099053"/>
            <a:ext cx="865188" cy="792163"/>
            <a:chOff x="2154" y="1933"/>
            <a:chExt cx="545" cy="499"/>
          </a:xfrm>
        </p:grpSpPr>
        <p:sp>
          <p:nvSpPr>
            <p:cNvPr id="341132"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133"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341134"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139" name="Line 147"/>
          <p:cNvSpPr>
            <a:spLocks noChangeShapeType="1"/>
          </p:cNvSpPr>
          <p:nvPr/>
        </p:nvSpPr>
        <p:spPr bwMode="auto">
          <a:xfrm rot="10800000">
            <a:off x="1179321" y="5157789"/>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sp>
        <p:nvSpPr>
          <p:cNvPr id="341140" name="Text Box 148"/>
          <p:cNvSpPr txBox="1">
            <a:spLocks noChangeArrowheads="1"/>
          </p:cNvSpPr>
          <p:nvPr/>
        </p:nvSpPr>
        <p:spPr bwMode="auto">
          <a:xfrm>
            <a:off x="4846446" y="4941888"/>
            <a:ext cx="36004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0</a:t>
            </a:r>
          </a:p>
        </p:txBody>
      </p:sp>
      <p:sp>
        <p:nvSpPr>
          <p:cNvPr id="341141" name="Rectangle 149"/>
          <p:cNvSpPr>
            <a:spLocks noChangeArrowheads="1"/>
          </p:cNvSpPr>
          <p:nvPr/>
        </p:nvSpPr>
        <p:spPr bwMode="auto">
          <a:xfrm>
            <a:off x="3333558" y="5011738"/>
            <a:ext cx="865188" cy="1008062"/>
          </a:xfrm>
          <a:prstGeom prst="rect">
            <a:avLst/>
          </a:prstGeom>
          <a:noFill/>
          <a:ln w="28575" algn="ctr">
            <a:solidFill>
              <a:schemeClr val="tx1"/>
            </a:solidFill>
            <a:miter lim="800000"/>
            <a:headEnd/>
            <a:tailEnd/>
          </a:ln>
          <a:effectLst/>
        </p:spPr>
        <p:txBody>
          <a:bodyPr wrap="none" anchor="ctr"/>
          <a:lstStyle/>
          <a:p>
            <a:endParaRPr lang="en-US"/>
          </a:p>
        </p:txBody>
      </p:sp>
      <p:sp>
        <p:nvSpPr>
          <p:cNvPr id="341142" name="Line 150"/>
          <p:cNvSpPr>
            <a:spLocks noChangeShapeType="1"/>
          </p:cNvSpPr>
          <p:nvPr/>
        </p:nvSpPr>
        <p:spPr bwMode="auto">
          <a:xfrm flipH="1">
            <a:off x="1533334" y="5516563"/>
            <a:ext cx="1800225" cy="0"/>
          </a:xfrm>
          <a:prstGeom prst="line">
            <a:avLst/>
          </a:prstGeom>
          <a:noFill/>
          <a:ln w="28575">
            <a:solidFill>
              <a:schemeClr val="tx1"/>
            </a:solidFill>
            <a:round/>
            <a:headEnd/>
            <a:tailEnd/>
          </a:ln>
          <a:effectLst/>
        </p:spPr>
        <p:txBody>
          <a:bodyPr anchor="ctr" anchorCtr="1"/>
          <a:lstStyle/>
          <a:p>
            <a:endParaRPr lang="en-US"/>
          </a:p>
        </p:txBody>
      </p:sp>
      <p:sp>
        <p:nvSpPr>
          <p:cNvPr id="341143" name="Line 151"/>
          <p:cNvSpPr>
            <a:spLocks noChangeShapeType="1"/>
          </p:cNvSpPr>
          <p:nvPr/>
        </p:nvSpPr>
        <p:spPr bwMode="auto">
          <a:xfrm flipH="1">
            <a:off x="4198747" y="5516563"/>
            <a:ext cx="574675" cy="0"/>
          </a:xfrm>
          <a:prstGeom prst="line">
            <a:avLst/>
          </a:prstGeom>
          <a:noFill/>
          <a:ln w="28575">
            <a:solidFill>
              <a:schemeClr val="tx1"/>
            </a:solidFill>
            <a:round/>
            <a:headEnd/>
            <a:tailEnd/>
          </a:ln>
          <a:effectLst/>
        </p:spPr>
        <p:txBody>
          <a:bodyPr anchor="ctr" anchorCtr="1"/>
          <a:lstStyle/>
          <a:p>
            <a:endParaRPr lang="en-US"/>
          </a:p>
        </p:txBody>
      </p:sp>
      <p:sp>
        <p:nvSpPr>
          <p:cNvPr id="341144" name="Text Box 152"/>
          <p:cNvSpPr txBox="1">
            <a:spLocks noChangeArrowheads="1"/>
          </p:cNvSpPr>
          <p:nvPr/>
        </p:nvSpPr>
        <p:spPr bwMode="auto">
          <a:xfrm>
            <a:off x="4846446" y="5661025"/>
            <a:ext cx="3600450" cy="457200"/>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1</a:t>
            </a:r>
          </a:p>
        </p:txBody>
      </p:sp>
      <p:sp>
        <p:nvSpPr>
          <p:cNvPr id="90" name="Text Box 103"/>
          <p:cNvSpPr txBox="1">
            <a:spLocks noChangeArrowheads="1"/>
          </p:cNvSpPr>
          <p:nvPr/>
        </p:nvSpPr>
        <p:spPr bwMode="auto">
          <a:xfrm>
            <a:off x="4172974" y="4129549"/>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a:cs typeface="Arial" charset="0"/>
              </a:rPr>
              <a:t>0/1</a:t>
            </a:r>
            <a:endParaRPr lang="de-CH" sz="2400">
              <a:cs typeface="Arial" charset="0"/>
            </a:endParaRPr>
          </a:p>
        </p:txBody>
      </p:sp>
      <p:sp>
        <p:nvSpPr>
          <p:cNvPr id="91" name="Text Box 103"/>
          <p:cNvSpPr txBox="1">
            <a:spLocks noChangeArrowheads="1"/>
          </p:cNvSpPr>
          <p:nvPr/>
        </p:nvSpPr>
        <p:spPr bwMode="auto">
          <a:xfrm>
            <a:off x="4187722" y="5678134"/>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a:cs typeface="Arial" charset="0"/>
              </a:rPr>
              <a:t>0/1</a:t>
            </a:r>
            <a:endParaRPr lang="de-CH" sz="2400">
              <a:cs typeface="Arial" charset="0"/>
            </a:endParaRPr>
          </a:p>
        </p:txBody>
      </p:sp>
      <p:grpSp>
        <p:nvGrpSpPr>
          <p:cNvPr id="92" name="Group 28"/>
          <p:cNvGrpSpPr/>
          <p:nvPr/>
        </p:nvGrpSpPr>
        <p:grpSpPr>
          <a:xfrm>
            <a:off x="6582132" y="908760"/>
            <a:ext cx="720000" cy="720000"/>
            <a:chOff x="4214810" y="2000240"/>
            <a:chExt cx="457692" cy="460694"/>
          </a:xfrm>
        </p:grpSpPr>
        <p:sp>
          <p:nvSpPr>
            <p:cNvPr id="9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5" name="Group 94"/>
          <p:cNvGrpSpPr/>
          <p:nvPr/>
        </p:nvGrpSpPr>
        <p:grpSpPr>
          <a:xfrm>
            <a:off x="4133859" y="908760"/>
            <a:ext cx="720000" cy="720000"/>
            <a:chOff x="7597837" y="2707419"/>
            <a:chExt cx="457692" cy="460694"/>
          </a:xfrm>
        </p:grpSpPr>
        <p:sp>
          <p:nvSpPr>
            <p:cNvPr id="96"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7"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8" name="Group 90"/>
          <p:cNvGrpSpPr/>
          <p:nvPr/>
        </p:nvGrpSpPr>
        <p:grpSpPr>
          <a:xfrm>
            <a:off x="1253540" y="908720"/>
            <a:ext cx="720080" cy="720080"/>
            <a:chOff x="6948264" y="2780928"/>
            <a:chExt cx="457692" cy="460694"/>
          </a:xfrm>
        </p:grpSpPr>
        <p:sp>
          <p:nvSpPr>
            <p:cNvPr id="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00" name="Group 63"/>
            <p:cNvGrpSpPr/>
            <p:nvPr/>
          </p:nvGrpSpPr>
          <p:grpSpPr>
            <a:xfrm>
              <a:off x="6991697" y="2814836"/>
              <a:ext cx="360040" cy="367338"/>
              <a:chOff x="-986264" y="2827606"/>
              <a:chExt cx="360040" cy="367338"/>
            </a:xfrm>
          </p:grpSpPr>
          <p:sp>
            <p:nvSpPr>
              <p:cNvPr id="1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grpSp>
        <p:nvGrpSpPr>
          <p:cNvPr id="103" name="Group 102"/>
          <p:cNvGrpSpPr/>
          <p:nvPr/>
        </p:nvGrpSpPr>
        <p:grpSpPr>
          <a:xfrm>
            <a:off x="1253540" y="1916832"/>
            <a:ext cx="720000" cy="720000"/>
            <a:chOff x="4427984" y="692696"/>
            <a:chExt cx="457692" cy="460694"/>
          </a:xfrm>
        </p:grpSpPr>
        <p:sp>
          <p:nvSpPr>
            <p:cNvPr id="104"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07" name="Group 28"/>
          <p:cNvGrpSpPr/>
          <p:nvPr/>
        </p:nvGrpSpPr>
        <p:grpSpPr>
          <a:xfrm>
            <a:off x="4133860" y="1916832"/>
            <a:ext cx="720000" cy="720000"/>
            <a:chOff x="4214810" y="2000240"/>
            <a:chExt cx="457692" cy="460694"/>
          </a:xfrm>
        </p:grpSpPr>
        <p:sp>
          <p:nvSpPr>
            <p:cNvPr id="10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0" name="Group 28"/>
          <p:cNvGrpSpPr/>
          <p:nvPr/>
        </p:nvGrpSpPr>
        <p:grpSpPr>
          <a:xfrm>
            <a:off x="6582132" y="1916832"/>
            <a:ext cx="720000" cy="720000"/>
            <a:chOff x="4214810" y="2000240"/>
            <a:chExt cx="457692" cy="460694"/>
          </a:xfrm>
        </p:grpSpPr>
        <p:sp>
          <p:nvSpPr>
            <p:cNvPr id="111"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2"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670880" y="3645024"/>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6575456" y="3717032"/>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22" name="Group 90"/>
          <p:cNvGrpSpPr/>
          <p:nvPr/>
        </p:nvGrpSpPr>
        <p:grpSpPr>
          <a:xfrm>
            <a:off x="3524832" y="3974640"/>
            <a:ext cx="504000" cy="504000"/>
            <a:chOff x="6948264" y="2780928"/>
            <a:chExt cx="457692" cy="460694"/>
          </a:xfrm>
        </p:grpSpPr>
        <p:sp>
          <p:nvSpPr>
            <p:cNvPr id="12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24" name="Group 63"/>
            <p:cNvGrpSpPr/>
            <p:nvPr/>
          </p:nvGrpSpPr>
          <p:grpSpPr>
            <a:xfrm>
              <a:off x="6991697" y="2814836"/>
              <a:ext cx="360040" cy="367338"/>
              <a:chOff x="-986264" y="2827606"/>
              <a:chExt cx="360040" cy="367338"/>
            </a:xfrm>
          </p:grpSpPr>
          <p:sp>
            <p:nvSpPr>
              <p:cNvPr id="12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27" name="Group 28"/>
          <p:cNvGrpSpPr/>
          <p:nvPr/>
        </p:nvGrpSpPr>
        <p:grpSpPr>
          <a:xfrm>
            <a:off x="670800" y="5157192"/>
            <a:ext cx="720000" cy="720000"/>
            <a:chOff x="4214810" y="2000240"/>
            <a:chExt cx="457692" cy="460694"/>
          </a:xfrm>
        </p:grpSpPr>
        <p:sp>
          <p:nvSpPr>
            <p:cNvPr id="12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0" name="Group 129"/>
          <p:cNvGrpSpPr/>
          <p:nvPr/>
        </p:nvGrpSpPr>
        <p:grpSpPr>
          <a:xfrm>
            <a:off x="3528316" y="5460464"/>
            <a:ext cx="504000" cy="504000"/>
            <a:chOff x="4427984" y="692696"/>
            <a:chExt cx="457692" cy="460694"/>
          </a:xfrm>
        </p:grpSpPr>
        <p:sp>
          <p:nvSpPr>
            <p:cNvPr id="131"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2"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34" name="Group 28"/>
          <p:cNvGrpSpPr/>
          <p:nvPr/>
        </p:nvGrpSpPr>
        <p:grpSpPr>
          <a:xfrm>
            <a:off x="7799592" y="4725144"/>
            <a:ext cx="720000" cy="720000"/>
            <a:chOff x="4214810" y="2000240"/>
            <a:chExt cx="457692" cy="460694"/>
          </a:xfrm>
        </p:grpSpPr>
        <p:sp>
          <p:nvSpPr>
            <p:cNvPr id="13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7" name="Group 28"/>
          <p:cNvGrpSpPr/>
          <p:nvPr/>
        </p:nvGrpSpPr>
        <p:grpSpPr>
          <a:xfrm>
            <a:off x="7799592" y="5661248"/>
            <a:ext cx="720000" cy="720000"/>
            <a:chOff x="4214810" y="2000240"/>
            <a:chExt cx="457692" cy="460694"/>
          </a:xfrm>
        </p:grpSpPr>
        <p:sp>
          <p:nvSpPr>
            <p:cNvPr id="1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pic>
        <p:nvPicPr>
          <p:cNvPr id="143" name="Picture 142"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5213981" y="2060849"/>
            <a:ext cx="690067" cy="446227"/>
          </a:xfrm>
          <a:prstGeom prst="rect">
            <a:avLst/>
          </a:prstGeom>
          <a:noFill/>
          <a:ln/>
          <a:effectLst/>
        </p:spPr>
      </p:pic>
      <p:pic>
        <p:nvPicPr>
          <p:cNvPr id="144" name="Picture 143"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7627572" y="2076844"/>
            <a:ext cx="690067" cy="446227"/>
          </a:xfrm>
          <a:prstGeom prst="rect">
            <a:avLst/>
          </a:prstGeom>
          <a:noFill/>
          <a:ln/>
          <a:effectLst/>
        </p:spPr>
      </p:pic>
      <p:pic>
        <p:nvPicPr>
          <p:cNvPr id="145" name="Picture 144"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5213981" y="1124744"/>
            <a:ext cx="690067" cy="487680"/>
          </a:xfrm>
          <a:prstGeom prst="rect">
            <a:avLst/>
          </a:prstGeom>
          <a:noFill/>
          <a:ln/>
          <a:effectLst/>
        </p:spPr>
      </p:pic>
      <p:pic>
        <p:nvPicPr>
          <p:cNvPr id="146" name="Picture 145"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7627572" y="1095400"/>
            <a:ext cx="690067" cy="487680"/>
          </a:xfrm>
          <a:prstGeom prst="rect">
            <a:avLst/>
          </a:prstGeom>
          <a:noFill/>
          <a:ln/>
          <a:effectLst/>
        </p:spPr>
      </p:pic>
      <p:grpSp>
        <p:nvGrpSpPr>
          <p:cNvPr id="4" name="Group 3"/>
          <p:cNvGrpSpPr/>
          <p:nvPr/>
        </p:nvGrpSpPr>
        <p:grpSpPr>
          <a:xfrm>
            <a:off x="8945320" y="2820684"/>
            <a:ext cx="2526680" cy="861745"/>
            <a:chOff x="8945320" y="2820684"/>
            <a:chExt cx="2526680" cy="861745"/>
          </a:xfrm>
        </p:grpSpPr>
        <p:sp>
          <p:nvSpPr>
            <p:cNvPr id="75" name="Content Placeholder 1"/>
            <p:cNvSpPr txBox="1">
              <a:spLocks/>
            </p:cNvSpPr>
            <p:nvPr/>
          </p:nvSpPr>
          <p:spPr>
            <a:xfrm>
              <a:off x="8945320" y="2820684"/>
              <a:ext cx="2051358" cy="804862"/>
            </a:xfrm>
            <a:prstGeom prst="rect">
              <a:avLst/>
            </a:prstGeom>
          </p:spPr>
          <p:txBody>
            <a:bodyPr/>
            <a:lstStyle/>
            <a:p>
              <a:pPr>
                <a:spcBef>
                  <a:spcPct val="20000"/>
                </a:spcBef>
                <a:buClr>
                  <a:schemeClr val="accent1"/>
                </a:buClr>
                <a:buSzPct val="65000"/>
                <a:defRPr/>
              </a:pPr>
              <a:r>
                <a:rPr lang="en-US" sz="2400">
                  <a:cs typeface="Arial" charset="0"/>
                </a:rPr>
                <a:t>Q</a:t>
              </a:r>
              <a:r>
                <a:rPr lang="en-US" sz="2400" err="1">
                  <a:cs typeface="Arial" charset="0"/>
                </a:rPr>
                <a:t>uantum</a:t>
              </a:r>
              <a:r>
                <a:rPr lang="en-US" sz="2400">
                  <a:cs typeface="Arial" charset="0"/>
                </a:rPr>
                <a:t> operations:</a:t>
              </a:r>
            </a:p>
            <a:p>
              <a:pPr>
                <a:spcBef>
                  <a:spcPct val="20000"/>
                </a:spcBef>
                <a:buClr>
                  <a:schemeClr val="accent1"/>
                </a:buClr>
                <a:buSzPct val="65000"/>
                <a:defRPr/>
              </a:pPr>
              <a:endParaRPr lang="en-US" sz="2400">
                <a:cs typeface="Arial" charset="0"/>
              </a:endParaRPr>
            </a:p>
          </p:txBody>
        </p:sp>
        <p:sp>
          <p:nvSpPr>
            <p:cNvPr id="76" name="Content Placeholder 1"/>
            <p:cNvSpPr txBox="1">
              <a:spLocks/>
            </p:cNvSpPr>
            <p:nvPr/>
          </p:nvSpPr>
          <p:spPr>
            <a:xfrm>
              <a:off x="10823928" y="2890341"/>
              <a:ext cx="648072" cy="792088"/>
            </a:xfrm>
            <a:prstGeom prst="rect">
              <a:avLst/>
            </a:prstGeom>
          </p:spPr>
          <p:txBody>
            <a:bodyPr/>
            <a:lstStyle/>
            <a:p>
              <a:pPr marL="342900" indent="-342900">
                <a:spcBef>
                  <a:spcPct val="20000"/>
                </a:spcBef>
                <a:buClr>
                  <a:schemeClr val="accent1"/>
                </a:buClr>
                <a:buSzPct val="65000"/>
                <a:defRPr/>
              </a:pPr>
              <a:r>
                <a:rPr lang="en-US" sz="4400">
                  <a:cs typeface="Arial" charset="0"/>
                </a:rPr>
                <a:t>U</a:t>
              </a:r>
            </a:p>
            <a:p>
              <a:pPr marL="342900" indent="-342900">
                <a:spcBef>
                  <a:spcPct val="20000"/>
                </a:spcBef>
                <a:buClr>
                  <a:schemeClr val="accent1"/>
                </a:buClr>
                <a:buSzPct val="65000"/>
                <a:defRPr/>
              </a:pPr>
              <a:endParaRPr lang="en-US" sz="2800">
                <a:cs typeface="Arial" charset="0"/>
              </a:endParaRPr>
            </a:p>
          </p:txBody>
        </p:sp>
        <p:sp>
          <p:nvSpPr>
            <p:cNvPr id="77" name="Rectangle 22"/>
            <p:cNvSpPr>
              <a:spLocks noChangeArrowheads="1"/>
            </p:cNvSpPr>
            <p:nvPr/>
          </p:nvSpPr>
          <p:spPr bwMode="auto">
            <a:xfrm>
              <a:off x="10763088" y="2908245"/>
              <a:ext cx="649188" cy="719262"/>
            </a:xfrm>
            <a:prstGeom prst="rect">
              <a:avLst/>
            </a:prstGeom>
            <a:noFill/>
            <a:ln w="28575" algn="ctr">
              <a:solidFill>
                <a:schemeClr val="tx1"/>
              </a:solidFill>
              <a:miter lim="800000"/>
              <a:headEnd/>
              <a:tailEnd/>
            </a:ln>
            <a:effectLst/>
          </p:spPr>
          <p:txBody>
            <a:bodyPr wrap="none" anchor="ctr"/>
            <a:lstStyle/>
            <a:p>
              <a:endParaRPr lang="en-US"/>
            </a:p>
          </p:txBody>
        </p:sp>
      </p:grpSp>
      <p:grpSp>
        <p:nvGrpSpPr>
          <p:cNvPr id="3" name="Group 2"/>
          <p:cNvGrpSpPr/>
          <p:nvPr/>
        </p:nvGrpSpPr>
        <p:grpSpPr>
          <a:xfrm>
            <a:off x="9723119" y="3880608"/>
            <a:ext cx="1562101" cy="792088"/>
            <a:chOff x="9723119" y="3880608"/>
            <a:chExt cx="1562101" cy="792088"/>
          </a:xfrm>
        </p:grpSpPr>
        <p:sp>
          <p:nvSpPr>
            <p:cNvPr id="78" name="Content Placeholder 1"/>
            <p:cNvSpPr txBox="1">
              <a:spLocks/>
            </p:cNvSpPr>
            <p:nvPr/>
          </p:nvSpPr>
          <p:spPr>
            <a:xfrm>
              <a:off x="10275680" y="3880608"/>
              <a:ext cx="648072" cy="792088"/>
            </a:xfrm>
            <a:prstGeom prst="rect">
              <a:avLst/>
            </a:prstGeom>
          </p:spPr>
          <p:txBody>
            <a:bodyPr/>
            <a:lstStyle/>
            <a:p>
              <a:pPr marL="342900" indent="-342900">
                <a:spcBef>
                  <a:spcPct val="20000"/>
                </a:spcBef>
                <a:buClr>
                  <a:schemeClr val="accent1"/>
                </a:buClr>
                <a:buSzPct val="65000"/>
                <a:defRPr/>
              </a:pPr>
              <a:r>
                <a:rPr lang="en-US" sz="4400" smtClean="0">
                  <a:cs typeface="Arial" charset="0"/>
                </a:rPr>
                <a:t>H</a:t>
              </a:r>
              <a:endParaRPr lang="en-US" sz="4400">
                <a:cs typeface="Arial" charset="0"/>
              </a:endParaRPr>
            </a:p>
            <a:p>
              <a:pPr marL="342900" indent="-342900">
                <a:spcBef>
                  <a:spcPct val="20000"/>
                </a:spcBef>
                <a:buClr>
                  <a:schemeClr val="accent1"/>
                </a:buClr>
                <a:buSzPct val="65000"/>
                <a:defRPr/>
              </a:pPr>
              <a:endParaRPr lang="en-US" sz="2800">
                <a:cs typeface="Arial" charset="0"/>
              </a:endParaRPr>
            </a:p>
          </p:txBody>
        </p:sp>
        <p:sp>
          <p:nvSpPr>
            <p:cNvPr id="79" name="Rectangle 22"/>
            <p:cNvSpPr>
              <a:spLocks noChangeArrowheads="1"/>
            </p:cNvSpPr>
            <p:nvPr/>
          </p:nvSpPr>
          <p:spPr bwMode="auto">
            <a:xfrm>
              <a:off x="10214840" y="3898512"/>
              <a:ext cx="649188" cy="719262"/>
            </a:xfrm>
            <a:prstGeom prst="rect">
              <a:avLst/>
            </a:prstGeom>
            <a:noFill/>
            <a:ln w="28575" algn="ctr">
              <a:solidFill>
                <a:schemeClr val="tx1"/>
              </a:solidFill>
              <a:miter lim="800000"/>
              <a:headEnd/>
              <a:tailEnd/>
            </a:ln>
            <a:effectLst/>
          </p:spPr>
          <p:txBody>
            <a:bodyPr wrap="none" anchor="ctr"/>
            <a:lstStyle/>
            <a:p>
              <a:endParaRPr lang="en-US"/>
            </a:p>
          </p:txBody>
        </p:sp>
        <p:sp>
          <p:nvSpPr>
            <p:cNvPr id="80" name="Line 23"/>
            <p:cNvSpPr>
              <a:spLocks noChangeShapeType="1"/>
            </p:cNvSpPr>
            <p:nvPr/>
          </p:nvSpPr>
          <p:spPr bwMode="auto">
            <a:xfrm flipH="1">
              <a:off x="9723119" y="4238105"/>
              <a:ext cx="491720" cy="0"/>
            </a:xfrm>
            <a:prstGeom prst="line">
              <a:avLst/>
            </a:prstGeom>
            <a:noFill/>
            <a:ln w="28575">
              <a:solidFill>
                <a:schemeClr val="tx1"/>
              </a:solidFill>
              <a:round/>
              <a:headEnd/>
              <a:tailEnd/>
            </a:ln>
            <a:effectLst/>
          </p:spPr>
          <p:txBody>
            <a:bodyPr anchor="ctr" anchorCtr="1"/>
            <a:lstStyle/>
            <a:p>
              <a:endParaRPr lang="en-US"/>
            </a:p>
          </p:txBody>
        </p:sp>
        <p:sp>
          <p:nvSpPr>
            <p:cNvPr id="81" name="Line 24"/>
            <p:cNvSpPr>
              <a:spLocks noChangeShapeType="1"/>
            </p:cNvSpPr>
            <p:nvPr/>
          </p:nvSpPr>
          <p:spPr bwMode="auto">
            <a:xfrm flipH="1">
              <a:off x="10864028" y="4253345"/>
              <a:ext cx="421192" cy="0"/>
            </a:xfrm>
            <a:prstGeom prst="line">
              <a:avLst/>
            </a:prstGeom>
            <a:noFill/>
            <a:ln w="28575">
              <a:solidFill>
                <a:schemeClr val="tx1"/>
              </a:solidFill>
              <a:round/>
              <a:headEnd/>
              <a:tailEnd/>
            </a:ln>
            <a:effectLst/>
          </p:spPr>
          <p:txBody>
            <a:bodyPr anchor="ctr" anchorCtr="1"/>
            <a:lstStyle/>
            <a:p>
              <a:endParaRPr lang="en-US"/>
            </a:p>
          </p:txBody>
        </p:sp>
      </p:grpSp>
      <p:grpSp>
        <p:nvGrpSpPr>
          <p:cNvPr id="82" name="Group 81"/>
          <p:cNvGrpSpPr/>
          <p:nvPr/>
        </p:nvGrpSpPr>
        <p:grpSpPr>
          <a:xfrm>
            <a:off x="8873676" y="3909014"/>
            <a:ext cx="720000" cy="720000"/>
            <a:chOff x="7597837" y="2707419"/>
            <a:chExt cx="457692" cy="460694"/>
          </a:xfrm>
        </p:grpSpPr>
        <p:sp>
          <p:nvSpPr>
            <p:cNvPr id="83"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4"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85" name="Group 28"/>
          <p:cNvGrpSpPr/>
          <p:nvPr/>
        </p:nvGrpSpPr>
        <p:grpSpPr>
          <a:xfrm>
            <a:off x="11355840" y="3925389"/>
            <a:ext cx="720000" cy="720000"/>
            <a:chOff x="4214810" y="2000240"/>
            <a:chExt cx="457692" cy="460694"/>
          </a:xfrm>
        </p:grpSpPr>
        <p:sp>
          <p:nvSpPr>
            <p:cNvPr id="8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Tree>
    <p:extLst>
      <p:ext uri="{BB962C8B-B14F-4D97-AF65-F5344CB8AC3E}">
        <p14:creationId xmlns:p14="http://schemas.microsoft.com/office/powerpoint/2010/main" val="4624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10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10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10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10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11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11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11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11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11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10" grpId="0"/>
      <p:bldP spid="341013" grpId="0"/>
      <p:bldP spid="341014" grpId="0" animBg="1"/>
      <p:bldP spid="341015" grpId="0" animBg="1"/>
      <p:bldP spid="341016" grpId="0" animBg="1"/>
      <p:bldP spid="341140" grpId="0"/>
      <p:bldP spid="341141" grpId="0" animBg="1"/>
      <p:bldP spid="341142" grpId="0" animBg="1"/>
      <p:bldP spid="341143" grpId="0" animBg="1"/>
      <p:bldP spid="341144" grpId="0"/>
      <p:bldP spid="90"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90798" y="3864070"/>
            <a:ext cx="4092947" cy="1460099"/>
            <a:chOff x="2366797" y="3864069"/>
            <a:chExt cx="4092947" cy="1460099"/>
          </a:xfrm>
        </p:grpSpPr>
        <p:grpSp>
          <p:nvGrpSpPr>
            <p:cNvPr id="16" name="Group 75"/>
            <p:cNvGrpSpPr/>
            <p:nvPr/>
          </p:nvGrpSpPr>
          <p:grpSpPr>
            <a:xfrm>
              <a:off x="2366797" y="3864069"/>
              <a:ext cx="4092947" cy="1460099"/>
              <a:chOff x="2366797" y="3864069"/>
              <a:chExt cx="4092947" cy="1460099"/>
            </a:xfrm>
          </p:grpSpPr>
          <p:sp>
            <p:nvSpPr>
              <p:cNvPr id="341142" name="Line 150"/>
              <p:cNvSpPr>
                <a:spLocks noChangeShapeType="1"/>
              </p:cNvSpPr>
              <p:nvPr/>
            </p:nvSpPr>
            <p:spPr bwMode="auto">
              <a:xfrm flipH="1">
                <a:off x="2366797" y="4557242"/>
                <a:ext cx="877836" cy="666"/>
              </a:xfrm>
              <a:prstGeom prst="line">
                <a:avLst/>
              </a:prstGeom>
              <a:noFill/>
              <a:ln w="38100">
                <a:solidFill>
                  <a:schemeClr val="tx1"/>
                </a:solidFill>
                <a:round/>
                <a:headEnd/>
                <a:tailEnd/>
              </a:ln>
              <a:effectLst/>
            </p:spPr>
            <p:txBody>
              <a:bodyPr anchor="ctr" anchorCtr="1"/>
              <a:lstStyle/>
              <a:p>
                <a:endParaRPr lang="en-US"/>
              </a:p>
            </p:txBody>
          </p:sp>
          <p:sp>
            <p:nvSpPr>
              <p:cNvPr id="91" name="Rectangle 22"/>
              <p:cNvSpPr>
                <a:spLocks noChangeArrowheads="1"/>
              </p:cNvSpPr>
              <p:nvPr/>
            </p:nvSpPr>
            <p:spPr bwMode="auto">
              <a:xfrm>
                <a:off x="3254214" y="3864069"/>
                <a:ext cx="2305928" cy="1460099"/>
              </a:xfrm>
              <a:prstGeom prst="rect">
                <a:avLst/>
              </a:prstGeom>
              <a:noFill/>
              <a:ln w="38100" algn="ctr">
                <a:solidFill>
                  <a:schemeClr val="tx1"/>
                </a:solidFill>
                <a:miter lim="800000"/>
                <a:headEnd/>
                <a:tailEnd/>
              </a:ln>
              <a:effectLst/>
            </p:spPr>
            <p:txBody>
              <a:bodyPr wrap="none" anchor="ctr"/>
              <a:lstStyle/>
              <a:p>
                <a:endParaRPr lang="en-US"/>
              </a:p>
            </p:txBody>
          </p:sp>
          <p:sp>
            <p:nvSpPr>
              <p:cNvPr id="93" name="Line 150"/>
              <p:cNvSpPr>
                <a:spLocks noChangeShapeType="1"/>
              </p:cNvSpPr>
              <p:nvPr/>
            </p:nvSpPr>
            <p:spPr bwMode="auto">
              <a:xfrm flipH="1">
                <a:off x="5581908" y="4925951"/>
                <a:ext cx="877836" cy="666"/>
              </a:xfrm>
              <a:prstGeom prst="line">
                <a:avLst/>
              </a:prstGeom>
              <a:noFill/>
              <a:ln w="38100">
                <a:solidFill>
                  <a:schemeClr val="tx1"/>
                </a:solidFill>
                <a:round/>
                <a:headEnd/>
                <a:tailEnd/>
              </a:ln>
              <a:effectLst/>
            </p:spPr>
            <p:txBody>
              <a:bodyPr anchor="ctr" anchorCtr="1"/>
              <a:lstStyle/>
              <a:p>
                <a:endParaRPr lang="en-US"/>
              </a:p>
            </p:txBody>
          </p:sp>
          <p:sp>
            <p:nvSpPr>
              <p:cNvPr id="106" name="Line 150"/>
              <p:cNvSpPr>
                <a:spLocks noChangeShapeType="1"/>
              </p:cNvSpPr>
              <p:nvPr/>
            </p:nvSpPr>
            <p:spPr bwMode="auto">
              <a:xfrm flipH="1">
                <a:off x="5567159" y="4114790"/>
                <a:ext cx="877836" cy="666"/>
              </a:xfrm>
              <a:prstGeom prst="line">
                <a:avLst/>
              </a:prstGeom>
              <a:noFill/>
              <a:ln w="38100">
                <a:solidFill>
                  <a:schemeClr val="tx1"/>
                </a:solidFill>
                <a:round/>
                <a:headEnd/>
                <a:tailEnd/>
              </a:ln>
              <a:effectLst/>
            </p:spPr>
            <p:txBody>
              <a:bodyPr anchor="ctr" anchorCtr="1"/>
              <a:lstStyle/>
              <a:p>
                <a:endParaRPr lang="en-US"/>
              </a:p>
            </p:txBody>
          </p:sp>
        </p:grpSp>
        <p:pic>
          <p:nvPicPr>
            <p:cNvPr id="67" name="Picture 9" descr="dolly"/>
            <p:cNvPicPr>
              <a:picLocks noChangeAspect="1" noChangeArrowheads="1"/>
            </p:cNvPicPr>
            <p:nvPr/>
          </p:nvPicPr>
          <p:blipFill>
            <a:blip r:embed="rId7" cstate="print"/>
            <a:srcRect/>
            <a:stretch>
              <a:fillRect/>
            </a:stretch>
          </p:blipFill>
          <p:spPr bwMode="auto">
            <a:xfrm>
              <a:off x="3779912" y="3970435"/>
              <a:ext cx="1368152" cy="1258765"/>
            </a:xfrm>
            <a:prstGeom prst="rect">
              <a:avLst/>
            </a:prstGeom>
            <a:noFill/>
          </p:spPr>
        </p:pic>
      </p:grpSp>
      <p:sp>
        <p:nvSpPr>
          <p:cNvPr id="341009" name="Rectangle 17"/>
          <p:cNvSpPr>
            <a:spLocks noGrp="1" noChangeArrowheads="1"/>
          </p:cNvSpPr>
          <p:nvPr>
            <p:ph type="title"/>
          </p:nvPr>
        </p:nvSpPr>
        <p:spPr>
          <a:xfrm>
            <a:off x="1017750" y="160488"/>
            <a:ext cx="8713787" cy="647700"/>
          </a:xfrm>
        </p:spPr>
        <p:txBody>
          <a:bodyPr>
            <a:noAutofit/>
          </a:bodyPr>
          <a:lstStyle/>
          <a:p>
            <a:r>
              <a:rPr lang="en-US" sz="4000"/>
              <a:t>No-Cloning Theorem</a:t>
            </a:r>
          </a:p>
        </p:txBody>
      </p:sp>
      <p:sp>
        <p:nvSpPr>
          <p:cNvPr id="341139" name="Line 147"/>
          <p:cNvSpPr>
            <a:spLocks noChangeShapeType="1"/>
          </p:cNvSpPr>
          <p:nvPr/>
        </p:nvSpPr>
        <p:spPr bwMode="auto">
          <a:xfrm rot="10800000">
            <a:off x="2932113" y="5157789"/>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grpSp>
        <p:nvGrpSpPr>
          <p:cNvPr id="13" name="Group 97"/>
          <p:cNvGrpSpPr/>
          <p:nvPr/>
        </p:nvGrpSpPr>
        <p:grpSpPr>
          <a:xfrm>
            <a:off x="3000008" y="4154892"/>
            <a:ext cx="719137" cy="720725"/>
            <a:chOff x="1018819" y="3771443"/>
            <a:chExt cx="719137" cy="720725"/>
          </a:xfrm>
          <a:effectLst>
            <a:outerShdw blurRad="50800" dist="38100" dir="2700000" algn="tl" rotWithShape="0">
              <a:prstClr val="black">
                <a:alpha val="40000"/>
              </a:prstClr>
            </a:outerShdw>
          </a:effectLst>
        </p:grpSpPr>
        <p:sp>
          <p:nvSpPr>
            <p:cNvPr id="34114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0"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4" name="Group 98"/>
          <p:cNvGrpSpPr/>
          <p:nvPr/>
        </p:nvGrpSpPr>
        <p:grpSpPr>
          <a:xfrm>
            <a:off x="8117659" y="3697692"/>
            <a:ext cx="719137" cy="720725"/>
            <a:chOff x="1018819" y="3771443"/>
            <a:chExt cx="719137" cy="720725"/>
          </a:xfrm>
          <a:effectLst>
            <a:outerShdw blurRad="50800" dist="38100" dir="2700000" algn="tl" rotWithShape="0">
              <a:prstClr val="black">
                <a:alpha val="40000"/>
              </a:prstClr>
            </a:outerShdw>
          </a:effectLst>
        </p:grpSpPr>
        <p:sp>
          <p:nvSpPr>
            <p:cNvPr id="10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1"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5" name="Group 101"/>
          <p:cNvGrpSpPr/>
          <p:nvPr/>
        </p:nvGrpSpPr>
        <p:grpSpPr>
          <a:xfrm>
            <a:off x="8147156" y="4553098"/>
            <a:ext cx="719137" cy="720725"/>
            <a:chOff x="1018819" y="3771443"/>
            <a:chExt cx="719137" cy="720725"/>
          </a:xfrm>
          <a:effectLst>
            <a:outerShdw blurRad="50800" dist="38100" dir="2700000" algn="tl" rotWithShape="0">
              <a:prstClr val="black">
                <a:alpha val="40000"/>
              </a:prstClr>
            </a:outerShdw>
          </a:effectLst>
        </p:grpSpPr>
        <p:sp>
          <p:nvSpPr>
            <p:cNvPr id="10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4"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a:cs typeface="Arial" charset="0"/>
                </a:rPr>
                <a:t>?</a:t>
              </a:r>
              <a:endParaRPr lang="de-CH" sz="3200">
                <a:cs typeface="Arial" charset="0"/>
              </a:endParaRPr>
            </a:p>
          </p:txBody>
        </p:sp>
      </p:grpSp>
      <p:grpSp>
        <p:nvGrpSpPr>
          <p:cNvPr id="17" name="Group 74"/>
          <p:cNvGrpSpPr/>
          <p:nvPr/>
        </p:nvGrpSpPr>
        <p:grpSpPr>
          <a:xfrm>
            <a:off x="4295801" y="3429000"/>
            <a:ext cx="5184576" cy="2232248"/>
            <a:chOff x="2809127" y="3501009"/>
            <a:chExt cx="3326202" cy="2232248"/>
          </a:xfrm>
        </p:grpSpPr>
        <p:sp>
          <p:nvSpPr>
            <p:cNvPr id="92"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05"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nvGrpSpPr>
          <p:cNvPr id="80" name="Group 28"/>
          <p:cNvGrpSpPr/>
          <p:nvPr/>
        </p:nvGrpSpPr>
        <p:grpSpPr>
          <a:xfrm>
            <a:off x="4654162" y="1052736"/>
            <a:ext cx="720000" cy="720000"/>
            <a:chOff x="4214810" y="2000240"/>
            <a:chExt cx="457692" cy="460694"/>
          </a:xfrm>
        </p:grpSpPr>
        <p:sp>
          <p:nvSpPr>
            <p:cNvPr id="81"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2"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3" name="Group 112"/>
          <p:cNvGrpSpPr/>
          <p:nvPr/>
        </p:nvGrpSpPr>
        <p:grpSpPr>
          <a:xfrm>
            <a:off x="1730390" y="980728"/>
            <a:ext cx="720000" cy="720000"/>
            <a:chOff x="7597837" y="2707419"/>
            <a:chExt cx="457692" cy="460694"/>
          </a:xfrm>
        </p:grpSpPr>
        <p:sp>
          <p:nvSpPr>
            <p:cNvPr id="11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1730391" y="1988800"/>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4654162" y="1988840"/>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3" name="Group 2"/>
          <p:cNvGrpSpPr/>
          <p:nvPr/>
        </p:nvGrpSpPr>
        <p:grpSpPr>
          <a:xfrm>
            <a:off x="7175029" y="1988841"/>
            <a:ext cx="874712" cy="1008063"/>
            <a:chOff x="7175029" y="1988841"/>
            <a:chExt cx="874712" cy="1008063"/>
          </a:xfrm>
        </p:grpSpPr>
        <p:grpSp>
          <p:nvGrpSpPr>
            <p:cNvPr id="122" name="Group 10"/>
            <p:cNvGrpSpPr>
              <a:grpSpLocks/>
            </p:cNvGrpSpPr>
            <p:nvPr/>
          </p:nvGrpSpPr>
          <p:grpSpPr bwMode="auto">
            <a:xfrm>
              <a:off x="7175029" y="2060278"/>
              <a:ext cx="865187" cy="792162"/>
              <a:chOff x="2148" y="2341"/>
              <a:chExt cx="545" cy="499"/>
            </a:xfrm>
          </p:grpSpPr>
          <p:sp>
            <p:nvSpPr>
              <p:cNvPr id="12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2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26" name="Rectangle 22"/>
            <p:cNvSpPr>
              <a:spLocks noChangeArrowheads="1"/>
            </p:cNvSpPr>
            <p:nvPr/>
          </p:nvSpPr>
          <p:spPr bwMode="auto">
            <a:xfrm>
              <a:off x="7184554" y="1988841"/>
              <a:ext cx="865187" cy="1008063"/>
            </a:xfrm>
            <a:prstGeom prst="rect">
              <a:avLst/>
            </a:prstGeom>
            <a:noFill/>
            <a:ln w="28575" algn="ctr">
              <a:solidFill>
                <a:schemeClr val="tx1"/>
              </a:solidFill>
              <a:miter lim="800000"/>
              <a:headEnd/>
              <a:tailEnd/>
            </a:ln>
            <a:effectLst/>
          </p:spPr>
          <p:txBody>
            <a:bodyPr wrap="none" anchor="ctr"/>
            <a:lstStyle/>
            <a:p>
              <a:endParaRPr lang="en-US"/>
            </a:p>
          </p:txBody>
        </p:sp>
        <p:grpSp>
          <p:nvGrpSpPr>
            <p:cNvPr id="132" name="Group 90"/>
            <p:cNvGrpSpPr/>
            <p:nvPr/>
          </p:nvGrpSpPr>
          <p:grpSpPr>
            <a:xfrm>
              <a:off x="7374239" y="2439230"/>
              <a:ext cx="504000" cy="504000"/>
              <a:chOff x="6948264" y="2780928"/>
              <a:chExt cx="457692" cy="460694"/>
            </a:xfrm>
          </p:grpSpPr>
          <p:sp>
            <p:nvSpPr>
              <p:cNvPr id="13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34" name="Group 63"/>
              <p:cNvGrpSpPr/>
              <p:nvPr/>
            </p:nvGrpSpPr>
            <p:grpSpPr>
              <a:xfrm>
                <a:off x="6991697" y="2814836"/>
                <a:ext cx="360040" cy="367338"/>
                <a:chOff x="-986264" y="2827606"/>
                <a:chExt cx="360040" cy="367338"/>
              </a:xfrm>
            </p:grpSpPr>
            <p:sp>
              <p:nvSpPr>
                <p:cNvPr id="13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4" name="Group 3"/>
          <p:cNvGrpSpPr/>
          <p:nvPr/>
        </p:nvGrpSpPr>
        <p:grpSpPr>
          <a:xfrm>
            <a:off x="8471172" y="1988270"/>
            <a:ext cx="865188" cy="1008062"/>
            <a:chOff x="8471172" y="1988270"/>
            <a:chExt cx="865188" cy="1008062"/>
          </a:xfrm>
        </p:grpSpPr>
        <p:grpSp>
          <p:nvGrpSpPr>
            <p:cNvPr id="127" name="Group 139"/>
            <p:cNvGrpSpPr>
              <a:grpSpLocks/>
            </p:cNvGrpSpPr>
            <p:nvPr/>
          </p:nvGrpSpPr>
          <p:grpSpPr bwMode="auto">
            <a:xfrm>
              <a:off x="8471172" y="2075585"/>
              <a:ext cx="865188" cy="792163"/>
              <a:chOff x="2154" y="1933"/>
              <a:chExt cx="545" cy="499"/>
            </a:xfrm>
          </p:grpSpPr>
          <p:sp>
            <p:nvSpPr>
              <p:cNvPr id="128"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9"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130"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31" name="Rectangle 149"/>
            <p:cNvSpPr>
              <a:spLocks noChangeArrowheads="1"/>
            </p:cNvSpPr>
            <p:nvPr/>
          </p:nvSpPr>
          <p:spPr bwMode="auto">
            <a:xfrm>
              <a:off x="8471172" y="1988270"/>
              <a:ext cx="865188" cy="1008062"/>
            </a:xfrm>
            <a:prstGeom prst="rect">
              <a:avLst/>
            </a:prstGeom>
            <a:noFill/>
            <a:ln w="28575" algn="ctr">
              <a:solidFill>
                <a:schemeClr val="tx1"/>
              </a:solidFill>
              <a:miter lim="800000"/>
              <a:headEnd/>
              <a:tailEnd/>
            </a:ln>
            <a:effectLst/>
          </p:spPr>
          <p:txBody>
            <a:bodyPr wrap="none" anchor="ctr"/>
            <a:lstStyle/>
            <a:p>
              <a:endParaRPr lang="en-US"/>
            </a:p>
          </p:txBody>
        </p:sp>
        <p:grpSp>
          <p:nvGrpSpPr>
            <p:cNvPr id="137" name="Group 136"/>
            <p:cNvGrpSpPr/>
            <p:nvPr/>
          </p:nvGrpSpPr>
          <p:grpSpPr>
            <a:xfrm>
              <a:off x="8665930" y="2436996"/>
              <a:ext cx="504000" cy="504000"/>
              <a:chOff x="4427984" y="692696"/>
              <a:chExt cx="457692" cy="460694"/>
            </a:xfrm>
          </p:grpSpPr>
          <p:sp>
            <p:nvSpPr>
              <p:cNvPr id="138"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141" name="Picture 140"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2666495" y="2132857"/>
            <a:ext cx="690067" cy="446227"/>
          </a:xfrm>
          <a:prstGeom prst="rect">
            <a:avLst/>
          </a:prstGeom>
          <a:noFill/>
          <a:ln/>
          <a:effectLst/>
        </p:spPr>
      </p:pic>
      <p:pic>
        <p:nvPicPr>
          <p:cNvPr id="142" name="Picture 141"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5662275" y="2148852"/>
            <a:ext cx="690067" cy="446227"/>
          </a:xfrm>
          <a:prstGeom prst="rect">
            <a:avLst/>
          </a:prstGeom>
          <a:noFill/>
          <a:ln/>
          <a:effectLst/>
        </p:spPr>
      </p:pic>
      <p:pic>
        <p:nvPicPr>
          <p:cNvPr id="143" name="Picture 142"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2666495" y="1196752"/>
            <a:ext cx="690067" cy="487680"/>
          </a:xfrm>
          <a:prstGeom prst="rect">
            <a:avLst/>
          </a:prstGeom>
          <a:noFill/>
          <a:ln/>
          <a:effectLst/>
        </p:spPr>
      </p:pic>
      <p:pic>
        <p:nvPicPr>
          <p:cNvPr id="144" name="Picture 143"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5662275" y="1167408"/>
            <a:ext cx="690067" cy="487680"/>
          </a:xfrm>
          <a:prstGeom prst="rect">
            <a:avLst/>
          </a:prstGeom>
          <a:noFill/>
          <a:ln/>
          <a:effectLst/>
        </p:spPr>
      </p:pic>
      <p:sp>
        <p:nvSpPr>
          <p:cNvPr id="59" name="Content Placeholder 1"/>
          <p:cNvSpPr txBox="1">
            <a:spLocks/>
          </p:cNvSpPr>
          <p:nvPr/>
        </p:nvSpPr>
        <p:spPr>
          <a:xfrm>
            <a:off x="6456040" y="1124744"/>
            <a:ext cx="2880320" cy="648072"/>
          </a:xfrm>
          <a:prstGeom prst="rect">
            <a:avLst/>
          </a:prstGeom>
        </p:spPr>
        <p:txBody>
          <a:bodyPr/>
          <a:lstStyle/>
          <a:p>
            <a:pPr marL="342900" indent="-342900">
              <a:spcBef>
                <a:spcPct val="20000"/>
              </a:spcBef>
              <a:buClr>
                <a:schemeClr val="accent1"/>
              </a:buClr>
              <a:buSzPct val="65000"/>
              <a:defRPr/>
            </a:pPr>
            <a:r>
              <a:rPr lang="en-US" sz="2400">
                <a:cs typeface="Arial" charset="0"/>
              </a:rPr>
              <a:t>Q</a:t>
            </a:r>
            <a:r>
              <a:rPr lang="en-US" sz="2400" err="1">
                <a:cs typeface="Arial" charset="0"/>
              </a:rPr>
              <a:t>uantum</a:t>
            </a:r>
            <a:r>
              <a:rPr lang="en-US" sz="2400">
                <a:cs typeface="Arial" charset="0"/>
              </a:rPr>
              <a:t> operations:</a:t>
            </a:r>
          </a:p>
          <a:p>
            <a:pPr marL="342900" indent="-342900">
              <a:spcBef>
                <a:spcPct val="20000"/>
              </a:spcBef>
              <a:buClr>
                <a:schemeClr val="accent1"/>
              </a:buClr>
              <a:buSzPct val="65000"/>
              <a:defRPr/>
            </a:pPr>
            <a:endParaRPr lang="en-US" sz="2400">
              <a:cs typeface="Arial" charset="0"/>
            </a:endParaRPr>
          </a:p>
        </p:txBody>
      </p:sp>
      <p:sp>
        <p:nvSpPr>
          <p:cNvPr id="64" name="Rectangle 22"/>
          <p:cNvSpPr>
            <a:spLocks noChangeArrowheads="1"/>
          </p:cNvSpPr>
          <p:nvPr/>
        </p:nvSpPr>
        <p:spPr bwMode="auto">
          <a:xfrm>
            <a:off x="9408368" y="980728"/>
            <a:ext cx="649188" cy="719262"/>
          </a:xfrm>
          <a:prstGeom prst="rect">
            <a:avLst/>
          </a:prstGeom>
          <a:noFill/>
          <a:ln w="28575" algn="ctr">
            <a:solidFill>
              <a:schemeClr val="tx1"/>
            </a:solidFill>
            <a:miter lim="800000"/>
            <a:headEnd/>
            <a:tailEnd/>
          </a:ln>
          <a:effectLst/>
        </p:spPr>
        <p:txBody>
          <a:bodyPr wrap="none" anchor="ctr"/>
          <a:lstStyle/>
          <a:p>
            <a:endParaRPr lang="en-US"/>
          </a:p>
        </p:txBody>
      </p:sp>
      <p:sp>
        <p:nvSpPr>
          <p:cNvPr id="65" name="Content Placeholder 1"/>
          <p:cNvSpPr txBox="1">
            <a:spLocks/>
          </p:cNvSpPr>
          <p:nvPr/>
        </p:nvSpPr>
        <p:spPr>
          <a:xfrm>
            <a:off x="9480376" y="923838"/>
            <a:ext cx="648072" cy="792088"/>
          </a:xfrm>
          <a:prstGeom prst="rect">
            <a:avLst/>
          </a:prstGeom>
        </p:spPr>
        <p:txBody>
          <a:bodyPr/>
          <a:lstStyle/>
          <a:p>
            <a:pPr marL="342900" indent="-342900">
              <a:spcBef>
                <a:spcPct val="20000"/>
              </a:spcBef>
              <a:buClr>
                <a:schemeClr val="accent1"/>
              </a:buClr>
              <a:buSzPct val="65000"/>
              <a:defRPr/>
            </a:pPr>
            <a:r>
              <a:rPr lang="en-US" sz="4400">
                <a:cs typeface="Arial" charset="0"/>
              </a:rPr>
              <a:t>U</a:t>
            </a:r>
          </a:p>
          <a:p>
            <a:pPr marL="342900" indent="-342900">
              <a:spcBef>
                <a:spcPct val="20000"/>
              </a:spcBef>
              <a:buClr>
                <a:schemeClr val="accent1"/>
              </a:buClr>
              <a:buSzPct val="65000"/>
              <a:defRPr/>
            </a:pPr>
            <a:endParaRPr lang="en-US" sz="2800">
              <a:cs typeface="Arial" charset="0"/>
            </a:endParaRPr>
          </a:p>
        </p:txBody>
      </p:sp>
      <p:sp>
        <p:nvSpPr>
          <p:cNvPr id="66" name="Text Box 21"/>
          <p:cNvSpPr txBox="1">
            <a:spLocks noChangeArrowheads="1"/>
          </p:cNvSpPr>
          <p:nvPr/>
        </p:nvSpPr>
        <p:spPr bwMode="auto">
          <a:xfrm>
            <a:off x="2207568" y="5779298"/>
            <a:ext cx="6552728" cy="523220"/>
          </a:xfrm>
          <a:prstGeom prst="rect">
            <a:avLst/>
          </a:prstGeom>
          <a:noFill/>
          <a:ln w="9525">
            <a:noFill/>
            <a:miter lim="800000"/>
            <a:headEnd/>
            <a:tailEnd/>
          </a:ln>
          <a:effectLst/>
        </p:spPr>
        <p:txBody>
          <a:bodyPr wrap="square">
            <a:spAutoFit/>
          </a:bodyPr>
          <a:lstStyle/>
          <a:p>
            <a:pPr eaLnBrk="0" hangingPunct="0">
              <a:spcBef>
                <a:spcPct val="50000"/>
              </a:spcBef>
            </a:pPr>
            <a:r>
              <a:rPr lang="en-US" sz="2800">
                <a:cs typeface="Arial" charset="0"/>
              </a:rPr>
              <a:t>Proof: copying is a </a:t>
            </a:r>
            <a:r>
              <a:rPr lang="en-US" sz="2800">
                <a:solidFill>
                  <a:srgbClr val="0000FF"/>
                </a:solidFill>
                <a:cs typeface="Arial" charset="0"/>
              </a:rPr>
              <a:t>non-linear operation</a:t>
            </a:r>
            <a:endParaRPr lang="de-CH" sz="2800">
              <a:solidFill>
                <a:srgbClr val="0000FF"/>
              </a:solidFill>
              <a:cs typeface="Arial" charset="0"/>
            </a:endParaRPr>
          </a:p>
        </p:txBody>
      </p:sp>
    </p:spTree>
    <p:extLst>
      <p:ext uri="{BB962C8B-B14F-4D97-AF65-F5344CB8AC3E}">
        <p14:creationId xmlns:p14="http://schemas.microsoft.com/office/powerpoint/2010/main" val="132904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08333E-6 1.48148E-6 C -0.08581 0.07523 -0.17149 0.15069 -0.19414 0.22662 C -0.21667 0.30254 -0.14479 0.41759 -0.1349 0.45555 " pathEditMode="relative" rAng="0" ptsTypes="AAA">
                                      <p:cBhvr>
                                        <p:cTn id="8" dur="1000" fill="hold"/>
                                        <p:tgtEl>
                                          <p:spTgt spid="80"/>
                                        </p:tgtEl>
                                        <p:attrNameLst>
                                          <p:attrName>ppt_x</p:attrName>
                                          <p:attrName>ppt_y</p:attrName>
                                        </p:attrNameLst>
                                      </p:cBhvr>
                                      <p:rCtr x="-9935" y="22778"/>
                                    </p:animMotion>
                                  </p:childTnLst>
                                </p:cTn>
                              </p:par>
                              <p:par>
                                <p:cTn id="9" presetID="0" presetClass="path" presetSubtype="0" accel="50000" decel="50000" fill="hold" nodeType="withEffect">
                                  <p:stCondLst>
                                    <p:cond delay="0"/>
                                  </p:stCondLst>
                                  <p:childTnLst>
                                    <p:animMotion origin="layout" path="M -4.375E-6 -3.7037E-7 C 0.09154 0.09282 0.18321 0.18588 0.2 0.26296 C 0.21667 0.34051 0.15886 0.40232 0.10092 0.46435 " pathEditMode="relative" rAng="0" ptsTypes="AAA">
                                      <p:cBhvr>
                                        <p:cTn id="10" dur="1000" fill="hold"/>
                                        <p:tgtEl>
                                          <p:spTgt spid="113"/>
                                        </p:tgtEl>
                                        <p:attrNameLst>
                                          <p:attrName>ppt_x</p:attrName>
                                          <p:attrName>ppt_y</p:attrName>
                                        </p:attrNameLst>
                                      </p:cBhvr>
                                      <p:rCtr x="10143" y="23218"/>
                                    </p:animMotion>
                                  </p:childTnLst>
                                </p:cTn>
                              </p:par>
                              <p:par>
                                <p:cTn id="11" presetID="0" presetClass="path" presetSubtype="0" accel="50000" decel="50000" fill="hold" nodeType="withEffect">
                                  <p:stCondLst>
                                    <p:cond delay="0"/>
                                  </p:stCondLst>
                                  <p:childTnLst>
                                    <p:animMotion origin="layout" path="M 2.08333E-6 -1.11111E-6 C -0.06133 0.07454 -0.1224 0.14931 -0.14492 0.20208 C -0.16758 0.25486 -0.15143 0.28565 -0.13503 0.31667 " pathEditMode="relative" rAng="0" ptsTypes="AAA">
                                      <p:cBhvr>
                                        <p:cTn id="12" dur="1000" fill="hold"/>
                                        <p:tgtEl>
                                          <p:spTgt spid="119"/>
                                        </p:tgtEl>
                                        <p:attrNameLst>
                                          <p:attrName>ppt_x</p:attrName>
                                          <p:attrName>ppt_y</p:attrName>
                                        </p:attrNameLst>
                                      </p:cBhvr>
                                      <p:rCtr x="-7813" y="15833"/>
                                    </p:animMotion>
                                  </p:childTnLst>
                                </p:cTn>
                              </p:par>
                              <p:par>
                                <p:cTn id="13" presetID="0" presetClass="path" presetSubtype="0" accel="50000" decel="50000" fill="hold" nodeType="withEffect">
                                  <p:stCondLst>
                                    <p:cond delay="0"/>
                                  </p:stCondLst>
                                  <p:childTnLst>
                                    <p:animMotion origin="layout" path="M -4.375E-6 -1.11111E-6 C 0.06472 0.06852 0.12956 0.13704 0.14649 0.18982 C 0.16355 0.24259 0.13295 0.27963 0.10248 0.31667 " pathEditMode="relative" rAng="0" ptsTypes="AAA">
                                      <p:cBhvr>
                                        <p:cTn id="14" dur="1000" fill="hold"/>
                                        <p:tgtEl>
                                          <p:spTgt spid="116"/>
                                        </p:tgtEl>
                                        <p:attrNameLst>
                                          <p:attrName>ppt_x</p:attrName>
                                          <p:attrName>ppt_y</p:attrName>
                                        </p:attrNameLst>
                                      </p:cBhvr>
                                      <p:rCtr x="7565" y="15833"/>
                                    </p:animMotion>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113"/>
                                        </p:tgtEl>
                                      </p:cBhvr>
                                    </p:animEffect>
                                    <p:set>
                                      <p:cBhvr>
                                        <p:cTn id="18" dur="1" fill="hold">
                                          <p:stCondLst>
                                            <p:cond delay="999"/>
                                          </p:stCondLst>
                                        </p:cTn>
                                        <p:tgtEl>
                                          <p:spTgt spid="11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80"/>
                                        </p:tgtEl>
                                      </p:cBhvr>
                                    </p:animEffect>
                                    <p:set>
                                      <p:cBhvr>
                                        <p:cTn id="21" dur="1" fill="hold">
                                          <p:stCondLst>
                                            <p:cond delay="999"/>
                                          </p:stCondLst>
                                        </p:cTn>
                                        <p:tgtEl>
                                          <p:spTgt spid="8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116"/>
                                        </p:tgtEl>
                                      </p:cBhvr>
                                    </p:animEffect>
                                    <p:set>
                                      <p:cBhvr>
                                        <p:cTn id="24" dur="1" fill="hold">
                                          <p:stCondLst>
                                            <p:cond delay="9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119"/>
                                        </p:tgtEl>
                                      </p:cBhvr>
                                    </p:animEffect>
                                    <p:set>
                                      <p:cBhvr>
                                        <p:cTn id="27" dur="1" fill="hold">
                                          <p:stCondLst>
                                            <p:cond delay="999"/>
                                          </p:stCondLst>
                                        </p:cTn>
                                        <p:tgtEl>
                                          <p:spTgt spid="1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ox(ou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10.xml><?xml version="1.0" encoding="utf-8"?>
<p:tagLst xmlns:a="http://schemas.openxmlformats.org/drawingml/2006/main" xmlns:r="http://schemas.openxmlformats.org/officeDocument/2006/relationships" xmlns:p="http://schemas.openxmlformats.org/presentationml/2006/main">
  <p:tag name="ORIGINALHEIGHT" val="131.25"/>
  <p:tag name="ORIGINALWIDTH" val="598.5"/>
  <p:tag name="LATEXADDIN" val="\documentclass{article}&#10;\usepackage{amsmath}&#10;\pagestyle{empty}&#10;\begin{document}&#10;&#10;$$&#10;f_{\mathcal O(C)} = f_C&#10;$$&#10;&#10;&#10;\end{document}"/>
  <p:tag name="IGUANATEXSIZE" val="20"/>
  <p:tag name="IGUANATEXCURSOR" val="107"/>
  <p:tag name="TRANSPARENCY" val="True"/>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43.25"/>
  <p:tag name="ORIGINALWIDTH" val="2629.5"/>
  <p:tag name="LATEXADDIN" val="\documentclass{article}&#10;\usepackage{amsmath}&#10;\pagestyle{empty}&#10;\begin{document}&#10;&#10;$$&#10;|\text{Pr}[\mathcal A(\mathcal O(C)) = 1] - \text{Pr}[\mathcal S^{f_C}(\bar 1) = 1]| \leq \text{negl}(|C|)\,.&#10;$$&#10;&#10;&#10;\end{document}"/>
  <p:tag name="IGUANATEXSIZE" val="20"/>
  <p:tag name="IGUANATEXCURSOR" val="104"/>
  <p:tag name="TRANSPARENCY" val="True"/>
  <p:tag name="FILENAME" val=""/>
  <p:tag name="INPUTTYPE" val="0"/>
  <p:tag name="LATEXENGINEID" val="0"/>
  <p:tag name="TEMPFOLDER" val="c:\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30.5"/>
  <p:tag name="ORIGINALWIDTH" val="2026.5"/>
  <p:tag name="LATEXADDIN" val="\documentclass{article}&#10;\usepackage{amsmath}&#10;\pagestyle{empty}&#10;\begin{document}&#10;&#10;$$&#10;k_{\text{decrypt}} := k \qquad k_{\text{encrypt}} := \mathcal O(\text{Enc}_k)\,.&#10;$$&#10;&#10;&#10;\end{document}"/>
  <p:tag name="IGUANATEXSIZE" val="20"/>
  <p:tag name="IGUANATEXCURSOR" val="146"/>
  <p:tag name="TRANSPARENCY" val="True"/>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ORIGINALHEIGHT" val="124.5"/>
  <p:tag name="ORIGINALWIDTH" val="1492.5"/>
  <p:tag name="LATEXADDIN" val="\documentclass{article}&#10;\usepackage{amsmath}&#10;\pagestyle{empty}&#10;\begin{document}&#10;&#10;$$&#10;k_{\text{eval}} := \mathcal O( \text{Enc}_k \circ U \circ \text{Dec}_k)&#10;$$&#10;&#10;\end{document}"/>
  <p:tag name="IGUANATEXSIZE" val="20"/>
  <p:tag name="IGUANATEXCURSOR" val="158"/>
  <p:tag name="TRANSPARENCY" val="True"/>
  <p:tag name="FILENAME" val=""/>
  <p:tag name="INPUTTYPE" val="0"/>
  <p:tag name="LATEXENGINEID" val="0"/>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124.5"/>
  <p:tag name="ORIGINALWIDTH" val="1005"/>
  <p:tag name="LATEXADDIN" val="\documentclass{article}&#10;\usepackage{amsmath}&#10;\pagestyle{empty}&#10;\begin{document}&#10;&#10;$$&#10;|\mathcal O(C)| \leq \text{poly}(|C|)&#10;$$&#10;&#10;&#10;\end{document}"/>
  <p:tag name="IGUANATEXSIZE" val="20"/>
  <p:tag name="IGUANATEXCURSOR" val="94"/>
  <p:tag name="TRANSPARENCY" val="True"/>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42.5"/>
  <p:tag name="ORIGINALWIDTH" val="2649"/>
  <p:tag name="LATEXADDIN" val="\documentclass{article}&#10;\usepackage{amsmath}&#10;\pagestyle{empty}&#10;\begin{document}&#10;&#10;$$&#10;|\text{Pr}[\mathcal A(\mathcal O(C)) = 1] - \text{Pr}[\mathcal S^{U_C}(\bar 1) = 1]| \leq \text{negl}(|C|)\,.&#10;$$&#10;&#10;&#10;\end{document}"/>
  <p:tag name="IGUANATEXSIZE" val="20"/>
  <p:tag name="IGUANATEXCURSOR" val="151"/>
  <p:tag name="TRANSPARENCY" val="True"/>
  <p:tag name="FILENAME" val=""/>
  <p:tag name="INPUTTYPE" val="0"/>
  <p:tag name="LATEXENGINEID" val="0"/>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138"/>
  <p:tag name="ORIGINALWIDTH" val="1396.5"/>
  <p:tag name="LATEXADDIN" val="\documentclass{article}&#10;\usepackage{amsmath}&#10;\pagestyle{empty}&#10;\begin{document}&#10;&#10;$$&#10;\| U_C - U_{\mathcal O(C)}\| \leq \text{negl}(|C|)&#10;$$&#10;&#10;&#10;\end{document}"/>
  <p:tag name="IGUANATEXSIZE" val="20"/>
  <p:tag name="IGUANATEXCURSOR" val="137"/>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9.xml><?xml version="1.0" encoding="utf-8"?>
<p:tagLst xmlns:a="http://schemas.openxmlformats.org/drawingml/2006/main" xmlns:r="http://schemas.openxmlformats.org/officeDocument/2006/relationships" xmlns:p="http://schemas.openxmlformats.org/presentationml/2006/main">
  <p:tag name="ORIGINALHEIGHT" val="124.5"/>
  <p:tag name="ORIGINALWIDTH" val="1005"/>
  <p:tag name="LATEXADDIN" val="\documentclass{article}&#10;\usepackage{amsmath}&#10;\pagestyle{empty}&#10;\begin{document}&#10;&#10;$$&#10;|\mathcal O(C)| \leq \text{poly}(|C|)&#10;$$&#10;&#10;&#10;\end{document}"/>
  <p:tag name="IGUANATEXSIZE" val="20"/>
  <p:tag name="IGUANATEXCURSOR" val="94"/>
  <p:tag name="TRANSPARENCY" val="True"/>
  <p:tag name="FILENAME" val=""/>
  <p:tag name="INPUTTYPE" val="0"/>
  <p:tag name="LATEXENGINEID" val="0"/>
  <p:tag name="TEMPFOLDER" val="c:\temp\"/>
</p:tagLst>
</file>

<file path=ppt/theme/theme1.xml><?xml version="1.0" encoding="utf-8"?>
<a:theme xmlns:a="http://schemas.openxmlformats.org/drawingml/2006/main" name="Retrospect">
  <a:themeElements>
    <a:clrScheme name="Custom 1">
      <a:dk1>
        <a:srgbClr val="000000"/>
      </a:dk1>
      <a:lt1>
        <a:srgbClr val="FFFFFF"/>
      </a:lt1>
      <a:dk2>
        <a:srgbClr val="39302A"/>
      </a:dk2>
      <a:lt2>
        <a:srgbClr val="E5DEDB"/>
      </a:lt2>
      <a:accent1>
        <a:srgbClr val="FEC0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21142</TotalTime>
  <Words>4417</Words>
  <Application>Microsoft Macintosh PowerPoint</Application>
  <PresentationFormat>Widescreen</PresentationFormat>
  <Paragraphs>753</Paragraphs>
  <Slides>71</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Calibri</vt:lpstr>
      <vt:lpstr>Calibri Light</vt:lpstr>
      <vt:lpstr>Cambria Math</vt:lpstr>
      <vt:lpstr>cmr10</vt:lpstr>
      <vt:lpstr>cmsy10</vt:lpstr>
      <vt:lpstr>Consolas</vt:lpstr>
      <vt:lpstr>Gill Sans Light</vt:lpstr>
      <vt:lpstr>Mangal</vt:lpstr>
      <vt:lpstr>Open Sans</vt:lpstr>
      <vt:lpstr>Wingdings</vt:lpstr>
      <vt:lpstr>Arial</vt:lpstr>
      <vt:lpstr>Retrospect</vt:lpstr>
      <vt:lpstr>Quantum Cryptography Beyond QKD</vt:lpstr>
      <vt:lpstr>PowerPoint Presentation</vt:lpstr>
      <vt:lpstr>Quantum Cryptography Beyond QKD</vt:lpstr>
      <vt:lpstr>QCrypt Conference Series</vt:lpstr>
      <vt:lpstr>Overview</vt:lpstr>
      <vt:lpstr>MindMap</vt:lpstr>
      <vt:lpstr>Quantum Key Distribution (QKD)</vt:lpstr>
      <vt:lpstr>Quantum Mechanics </vt:lpstr>
      <vt:lpstr>No-Cloning Theorem</vt:lpstr>
      <vt:lpstr>Quantum Key Distribution (QKD)</vt:lpstr>
      <vt:lpstr>Quantum Key Distribution (QKD)</vt:lpstr>
      <vt:lpstr>Quantum Key Distribution (QKD)</vt:lpstr>
      <vt:lpstr>Quantum Key Distribution (QKD)</vt:lpstr>
      <vt:lpstr>Quantum Hacking</vt:lpstr>
      <vt:lpstr>Quantum Key Distribution (QKD)</vt:lpstr>
      <vt:lpstr>Quantum Key Distribution (QKD)</vt:lpstr>
      <vt:lpstr>Conjugate Coding &amp; Q Money</vt:lpstr>
      <vt:lpstr>Computational Security of Quantum Encryption</vt:lpstr>
      <vt:lpstr>Computational Security of Quantum Encryption</vt:lpstr>
      <vt:lpstr>Secure Encryption</vt:lpstr>
      <vt:lpstr>Information-Theoretic Security</vt:lpstr>
      <vt:lpstr>Computational Security</vt:lpstr>
      <vt:lpstr>Semantic Security</vt:lpstr>
      <vt:lpstr>Classical Semantic Security</vt:lpstr>
      <vt:lpstr>Classical Indistinguishability</vt:lpstr>
      <vt:lpstr>Our Contributions</vt:lpstr>
      <vt:lpstr>Quantum Semantic Security</vt:lpstr>
      <vt:lpstr>Quantum Indistinguishability</vt:lpstr>
      <vt:lpstr>Chosen-Plaintext Attacks (CPA)</vt:lpstr>
      <vt:lpstr>Chosen-Ciphertext Attacks (CCA1)</vt:lpstr>
      <vt:lpstr>Our Contributions</vt:lpstr>
      <vt:lpstr>Quantum Secret-Key Encryption</vt:lpstr>
      <vt:lpstr>Quantum Secret-Key Encryption</vt:lpstr>
      <vt:lpstr>Quantum Secret-Key Encryption</vt:lpstr>
      <vt:lpstr>Intuition of CCA1 security</vt:lpstr>
      <vt:lpstr>Our Contributions</vt:lpstr>
      <vt:lpstr>MindMap</vt:lpstr>
      <vt:lpstr>PowerPoint Presentation</vt:lpstr>
      <vt:lpstr>Tools</vt:lpstr>
      <vt:lpstr>Open Query-Complexity Question </vt:lpstr>
      <vt:lpstr>Quantum Query Solvability</vt:lpstr>
      <vt:lpstr>Tools</vt:lpstr>
      <vt:lpstr>Post-Quantum Cryptography</vt:lpstr>
      <vt:lpstr>Observations from QCrypts 2014-17</vt:lpstr>
      <vt:lpstr>PowerPoint Presentation</vt:lpstr>
      <vt:lpstr>Secure Two-Party Cryptography</vt:lpstr>
      <vt:lpstr>Coin Flipping (CF)</vt:lpstr>
      <vt:lpstr>Bit Commitment (BC)</vt:lpstr>
      <vt:lpstr>Bit Commitment ⇒ Strong Coin Flipping</vt:lpstr>
      <vt:lpstr>Oblivious Transfer (OT)</vt:lpstr>
      <vt:lpstr>Quantum Protocol for Oblivious Transfer</vt:lpstr>
      <vt:lpstr>Quantum Protocol for Oblivious Transfer</vt:lpstr>
      <vt:lpstr>Quantum Protocol for Oblivious Transfer</vt:lpstr>
      <vt:lpstr>BC ⇒ Oblivious Transfer</vt:lpstr>
      <vt:lpstr>Limited Quantum Storage</vt:lpstr>
      <vt:lpstr>Summary of Quantum Two-Party Crypto</vt:lpstr>
      <vt:lpstr>PowerPoint Presentation</vt:lpstr>
      <vt:lpstr>Delegated Q Computation</vt:lpstr>
      <vt:lpstr>Delegated Computation</vt:lpstr>
      <vt:lpstr>Classical Verification of Q Computation</vt:lpstr>
      <vt:lpstr>Delegated Q Computation</vt:lpstr>
      <vt:lpstr>Black-Box Obfuscation</vt:lpstr>
      <vt:lpstr>Classical Obfuscation</vt:lpstr>
      <vt:lpstr>Classical Obfuscation</vt:lpstr>
      <vt:lpstr>Quantum Obfuscation</vt:lpstr>
      <vt:lpstr>Delegated Q Computation</vt:lpstr>
      <vt:lpstr>More Fun Stuff</vt:lpstr>
      <vt:lpstr>Pseudorandom Operations</vt:lpstr>
      <vt:lpstr>Pseudorandom Permutation from Function</vt:lpstr>
      <vt:lpstr>Pseudorandom Operations</vt:lpstr>
      <vt:lpstr>Thank you!</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dc:creator>
  <cp:lastModifiedBy>C S</cp:lastModifiedBy>
  <cp:revision>241</cp:revision>
  <cp:lastPrinted>2018-01-15T06:55:54Z</cp:lastPrinted>
  <dcterms:created xsi:type="dcterms:W3CDTF">2016-09-11T16:10:34Z</dcterms:created>
  <dcterms:modified xsi:type="dcterms:W3CDTF">2018-01-16T23:20:20Z</dcterms:modified>
</cp:coreProperties>
</file>