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9"/>
  </p:notesMasterIdLst>
  <p:sldIdLst>
    <p:sldId id="513" r:id="rId2"/>
    <p:sldId id="517" r:id="rId3"/>
    <p:sldId id="532" r:id="rId4"/>
    <p:sldId id="528" r:id="rId5"/>
    <p:sldId id="519" r:id="rId6"/>
    <p:sldId id="515" r:id="rId7"/>
    <p:sldId id="520" r:id="rId8"/>
    <p:sldId id="521" r:id="rId9"/>
    <p:sldId id="522" r:id="rId10"/>
    <p:sldId id="531" r:id="rId11"/>
    <p:sldId id="529" r:id="rId12"/>
    <p:sldId id="523" r:id="rId13"/>
    <p:sldId id="530" r:id="rId14"/>
    <p:sldId id="524" r:id="rId15"/>
    <p:sldId id="526" r:id="rId16"/>
    <p:sldId id="527" r:id="rId17"/>
    <p:sldId id="525" r:id="rId18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215BDF-6679-0E45-8187-F4ABBC9498CD}">
          <p14:sldIdLst>
            <p14:sldId id="513"/>
            <p14:sldId id="517"/>
            <p14:sldId id="532"/>
            <p14:sldId id="528"/>
            <p14:sldId id="519"/>
            <p14:sldId id="515"/>
            <p14:sldId id="520"/>
            <p14:sldId id="521"/>
            <p14:sldId id="522"/>
            <p14:sldId id="531"/>
            <p14:sldId id="529"/>
            <p14:sldId id="523"/>
            <p14:sldId id="530"/>
            <p14:sldId id="524"/>
            <p14:sldId id="526"/>
            <p14:sldId id="527"/>
            <p14:sldId id="52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49ED"/>
    <a:srgbClr val="3246E8"/>
    <a:srgbClr val="4D54FF"/>
    <a:srgbClr val="D57D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38"/>
    <p:restoredTop sz="89535"/>
  </p:normalViewPr>
  <p:slideViewPr>
    <p:cSldViewPr snapToGrid="0" snapToObjects="1">
      <p:cViewPr varScale="1">
        <p:scale>
          <a:sx n="135" d="100"/>
          <a:sy n="135" d="100"/>
        </p:scale>
        <p:origin x="12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8D2D7B-DB0A-D747-A712-4F3EF2B1E8B9}" type="datetimeFigureOut">
              <a:rPr lang="en-NL" smtClean="0"/>
              <a:t>23/09/2021</a:t>
            </a:fld>
            <a:endParaRPr lang="en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0EA1D9-2E7A-FE46-BD80-0D91887A7239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376632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0EA1D9-2E7A-FE46-BD80-0D91887A7239}" type="slidenum">
              <a:rPr lang="en-NL" smtClean="0"/>
              <a:t>1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8267699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0EA1D9-2E7A-FE46-BD80-0D91887A7239}" type="slidenum">
              <a:rPr lang="en-NL" smtClean="0"/>
              <a:t>12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0280147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L" dirty="0"/>
              <a:t>Image credit: </a:t>
            </a:r>
            <a:r>
              <a:rPr lang="en-GB" dirty="0"/>
              <a:t>http://</a:t>
            </a:r>
            <a:r>
              <a:rPr lang="en-GB" dirty="0" err="1"/>
              <a:t>stephanie-w.github.io</a:t>
            </a:r>
            <a:r>
              <a:rPr lang="en-GB" dirty="0"/>
              <a:t>/</a:t>
            </a:r>
            <a:r>
              <a:rPr lang="en-GB" dirty="0" err="1"/>
              <a:t>brainscribble</a:t>
            </a:r>
            <a:r>
              <a:rPr lang="en-GB" dirty="0"/>
              <a:t>/</a:t>
            </a:r>
            <a:r>
              <a:rPr lang="en-GB" dirty="0" err="1"/>
              <a:t>hadoop</a:t>
            </a:r>
            <a:r>
              <a:rPr lang="en-GB" dirty="0"/>
              <a:t>-word-count-</a:t>
            </a:r>
            <a:r>
              <a:rPr lang="en-GB" dirty="0" err="1"/>
              <a:t>explained.html</a:t>
            </a:r>
            <a:endParaRPr lang="en-GB" dirty="0"/>
          </a:p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0EA1D9-2E7A-FE46-BD80-0D91887A7239}" type="slidenum">
              <a:rPr lang="en-NL" smtClean="0"/>
              <a:t>13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8578289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L" dirty="0"/>
              <a:t>Protocol-first approach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0EA1D9-2E7A-FE46-BD80-0D91887A7239}" type="slidenum">
              <a:rPr lang="en-NL" smtClean="0"/>
              <a:t>16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9179070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0EA1D9-2E7A-FE46-BD80-0D91887A7239}" type="slidenum">
              <a:rPr lang="en-NL" smtClean="0"/>
              <a:t>17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36114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L" dirty="0"/>
              <a:t>FP + OP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0EA1D9-2E7A-FE46-BD80-0D91887A7239}" type="slidenum">
              <a:rPr lang="en-NL" smtClean="0"/>
              <a:t>2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726271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0EA1D9-2E7A-FE46-BD80-0D91887A7239}" type="slidenum">
              <a:rPr lang="en-NL" smtClean="0"/>
              <a:t>3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079288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Talk about m</a:t>
            </a:r>
            <a:r>
              <a:rPr lang="en-NL" dirty="0"/>
              <a:t>ethod invovations vs async dispatch</a:t>
            </a:r>
          </a:p>
          <a:p>
            <a:endParaRPr lang="en-NL" dirty="0"/>
          </a:p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0EA1D9-2E7A-FE46-BD80-0D91887A7239}" type="slidenum">
              <a:rPr lang="en-NL" smtClean="0"/>
              <a:t>4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883942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0EA1D9-2E7A-FE46-BD80-0D91887A7239}" type="slidenum">
              <a:rPr lang="en-NL" smtClean="0"/>
              <a:t>5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7544263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0EA1D9-2E7A-FE46-BD80-0D91887A7239}" type="slidenum">
              <a:rPr lang="en-NL" smtClean="0"/>
              <a:t>6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288790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0EA1D9-2E7A-FE46-BD80-0D91887A7239}" type="slidenum">
              <a:rPr lang="en-NL" smtClean="0"/>
              <a:t>9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9447417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0EA1D9-2E7A-FE46-BD80-0D91887A7239}" type="slidenum">
              <a:rPr lang="en-NL" smtClean="0"/>
              <a:t>10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0592247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0EA1D9-2E7A-FE46-BD80-0D91887A7239}" type="slidenum">
              <a:rPr lang="en-NL" smtClean="0"/>
              <a:t>11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149163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B5EA9-8922-254C-8C70-3B97DB5DFA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19AEC1-86FF-D94C-9637-0231130E4F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1F22C1-8160-4A45-ADFB-0EFF4F809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E35C8-ACF2-F443-86CB-10F8DD651B1E}" type="datetime1">
              <a:rPr lang="en-US" smtClean="0"/>
              <a:t>9/23/21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3DB56B-3D23-804D-9AA7-DAD9FF486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5277F4-214D-574F-A351-43F5E59EF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2EB83-5F44-2544-A6C8-A75FC4DA2DBB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09925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CF05D-F35E-F44F-8324-7E815002A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517143-B486-0D42-94FA-3E9D05233A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DE0FF1-1939-C443-8237-6E2B155F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8686D-4A27-D94A-80DA-2ED53D927A03}" type="datetime1">
              <a:rPr lang="en-US" smtClean="0"/>
              <a:t>9/23/21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F79CB6-23DD-714F-B017-9AE0817F2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E78409-7926-CC47-BFA5-373EF73BA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2EB83-5F44-2544-A6C8-A75FC4DA2DBB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684279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AB9BB9-E285-C947-964D-04FD436786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168303-34DE-AB4F-8B37-B0E4CC7F42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7DE488-9ADC-D147-80E0-9FA01A07E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618A0-FA35-6C43-AB95-C235EBE00D08}" type="datetime1">
              <a:rPr lang="en-US" smtClean="0"/>
              <a:t>9/23/21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9EBF81-E153-8143-8A32-2FDDE65C4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EECF3-C9B6-9249-BB9C-2355A4006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2EB83-5F44-2544-A6C8-A75FC4DA2DBB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071195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B4F48-8F18-1D4E-A156-75F20E758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053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8F18D-CBD0-DC44-8EAA-6E84145FE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0457"/>
            <a:ext cx="10515600" cy="469650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137185-E4C2-704F-8C7E-0495DB165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5CE2-BE78-2643-9E1A-3B0B5F655081}" type="datetime1">
              <a:rPr lang="en-US" smtClean="0"/>
              <a:t>9/23/21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07E5E1-A416-ED49-9604-DED9D7A31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38C548-AF0F-CB41-A7F8-D1F854ED4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2EB83-5F44-2544-A6C8-A75FC4DA2DBB}" type="slidenum">
              <a:rPr lang="en-NL" smtClean="0"/>
              <a:t>‹#›</a:t>
            </a:fld>
            <a:endParaRPr lang="en-NL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9B23CF-6B25-DB46-8009-5F553B509C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53800" y="5952412"/>
            <a:ext cx="838200" cy="8382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F30B281-3BDC-3D48-8EB8-536A0676089D}"/>
              </a:ext>
            </a:extLst>
          </p:cNvPr>
          <p:cNvSpPr/>
          <p:nvPr userDrawn="1"/>
        </p:nvSpPr>
        <p:spPr>
          <a:xfrm flipH="1">
            <a:off x="-4" y="0"/>
            <a:ext cx="125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661814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34168-E017-554F-8203-496EF8F5E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F302C-421D-F546-90F0-502B8DE29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CC1FC-FD8B-694F-8BE4-32370B2F5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0E988-24C3-1844-A9C2-3CBA2A1172F7}" type="datetime1">
              <a:rPr lang="en-US" smtClean="0"/>
              <a:t>9/23/21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F0AED9-42E7-144D-B547-6CE85F598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7D40CB-4562-4A4E-9A59-84818EE08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2EB83-5F44-2544-A6C8-A75FC4DA2DBB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429660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3AA8F-9FF8-3742-A018-59D68025E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C5E482-BB02-554D-A6B5-F523A33909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FC47D1-B1B0-8047-9127-C7917213EA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B8DFEB-AC0F-C549-B727-A816C1CD8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C841A-D10D-8147-989D-AFA25C4393B5}" type="datetime1">
              <a:rPr lang="en-US" smtClean="0"/>
              <a:t>9/23/21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4915F6-5194-F047-B668-7C58D2DD1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3BF3EB-8904-964E-AFCB-B3D177B2A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2EB83-5F44-2544-A6C8-A75FC4DA2DBB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955869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D3FBB-63E1-244D-9420-188287ABA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7B6847-6B3F-0D45-9516-DAB35E0A88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5AD3A3-F987-3140-8DFD-D86FBCC5F5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5C7136-58D2-3447-8EC8-A686C71F45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71F0E3-0D49-AE4E-9D0D-79C91AC9E2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09792A-0174-B94A-817F-38E70645D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368D5-DF9E-F044-AFA1-42E5BC4F543D}" type="datetime1">
              <a:rPr lang="en-US" smtClean="0"/>
              <a:t>9/23/21</a:t>
            </a:fld>
            <a:endParaRPr lang="en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FE2D21-3C69-E24A-8D8B-98B5F8310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0353D5-B14E-8D42-ADA8-0A9946221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2EB83-5F44-2544-A6C8-A75FC4DA2DBB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83039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63983-B3E2-1748-8691-0210CC5E6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BF5C28-99A6-CE4A-AA0A-19D938178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1E27A-01B0-D041-8EDB-F108A42BA73E}" type="datetime1">
              <a:rPr lang="en-US" smtClean="0"/>
              <a:t>9/23/21</a:t>
            </a:fld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74809D-E8CA-0243-B17E-B1DBC5C9A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46A167-4034-854F-9C9D-11655554A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2EB83-5F44-2544-A6C8-A75FC4DA2DBB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008016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FC2F84-12ED-7D49-B1E2-942CE609A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4BE02-08F3-6F4B-B22E-2263B08783B4}" type="datetime1">
              <a:rPr lang="en-US" smtClean="0"/>
              <a:t>9/23/21</a:t>
            </a:fld>
            <a:endParaRPr lang="en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04F336-1A69-7D45-AEB1-CA177FB11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01F373-2999-4E4B-BB89-A6BFF3689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2EB83-5F44-2544-A6C8-A75FC4DA2DBB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696077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1E883-023A-7440-ADB3-A32179640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94E7C8-E042-9C41-B012-04B09B756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A5B05F-6187-B449-95E6-E8108F27F1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46129F-0D94-7142-A080-25784970B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FD101-A5D8-F94F-9CFE-1A61815211D8}" type="datetime1">
              <a:rPr lang="en-US" smtClean="0"/>
              <a:t>9/23/21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A49580-0BAC-3F44-8522-3746DDC8D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867F3F-BCEC-9640-93CC-0B5DC8E08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2EB83-5F44-2544-A6C8-A75FC4DA2DBB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110570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D5387-E0CF-1347-A33A-49A2940BF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179171-CFBB-204C-8C4A-795A6617DB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572A10-012C-F44B-A584-9BD99DA44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301656-C0E8-004A-98AB-4ABE42779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C16A9-C621-7B49-8855-4E61644CD735}" type="datetime1">
              <a:rPr lang="en-US" smtClean="0"/>
              <a:t>9/23/21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B22D05-91B3-9C45-BF10-87DF22A51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FA629F-4B09-0645-BF82-5BD43BAEB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2EB83-5F44-2544-A6C8-A75FC4DA2DBB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902738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BB4C83-17D1-9141-88BD-11C379D55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721A5D-6BB3-B64A-B866-E345518606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581B42-AC6D-9144-9A51-87213AB8E7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B0E2E-351C-7942-85CE-9ABF6E3FAA9B}" type="datetime1">
              <a:rPr lang="en-US" smtClean="0"/>
              <a:t>9/23/21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4A24DA-797C-C241-A0BD-95A8C85DA5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7A78D8-2050-214D-AF32-33A54C85AF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2EB83-5F44-2544-A6C8-A75FC4DA2DBB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991858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5">
            <a:lumMod val="50000"/>
          </a:schemeClr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>
            <a:lumMod val="50000"/>
          </a:schemeClr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F66D7-1677-DD4C-A498-5A63C0E171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124" y="2295525"/>
            <a:ext cx="12065876" cy="122716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400" kern="120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Akka</a:t>
            </a:r>
            <a:r>
              <a:rPr lang="en-US" sz="4400" kern="1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Actor Programming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4FC2883A-A46C-4284-9FA2-5AC0504E0C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6124" cy="6858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89817F97-48EF-C040-B2CA-ED2A9C232459}"/>
              </a:ext>
            </a:extLst>
          </p:cNvPr>
          <p:cNvSpPr txBox="1">
            <a:spLocks/>
          </p:cNvSpPr>
          <p:nvPr/>
        </p:nvSpPr>
        <p:spPr>
          <a:xfrm>
            <a:off x="2073288" y="4562475"/>
            <a:ext cx="9276178" cy="1687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5">
                  <a:lumMod val="50000"/>
                </a:schemeClr>
              </a:buClr>
              <a:buFont typeface="Wingdings" pitchFamily="2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50000"/>
                </a:schemeClr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3600">
              <a:latin typeface="+mj-lt"/>
            </a:endParaRPr>
          </a:p>
          <a:p>
            <a:pPr algn="l"/>
            <a:endParaRPr lang="en-US" sz="3600" dirty="0"/>
          </a:p>
        </p:txBody>
      </p:sp>
      <p:pic>
        <p:nvPicPr>
          <p:cNvPr id="9" name="Picture 2" descr="Akka Project · GitHub">
            <a:extLst>
              <a:ext uri="{FF2B5EF4-FFF2-40B4-BE49-F238E27FC236}">
                <a16:creationId xmlns:a16="http://schemas.microsoft.com/office/drawing/2014/main" id="{ABB45D80-F859-744D-A37F-50BBAE519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762" y="2810714"/>
            <a:ext cx="810532" cy="81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Logo, icon&#10;&#10;Description automatically generated">
            <a:extLst>
              <a:ext uri="{FF2B5EF4-FFF2-40B4-BE49-F238E27FC236}">
                <a16:creationId xmlns:a16="http://schemas.microsoft.com/office/drawing/2014/main" id="{0EDE17A8-C065-2A45-9C56-A5C8A4EADD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7959" y="5509621"/>
            <a:ext cx="1257300" cy="60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D4C14EA-F19D-1D4E-847F-D1C8AFCD99E1}"/>
              </a:ext>
            </a:extLst>
          </p:cNvPr>
          <p:cNvSpPr txBox="1"/>
          <p:nvPr/>
        </p:nvSpPr>
        <p:spPr>
          <a:xfrm>
            <a:off x="3677478" y="3500518"/>
            <a:ext cx="42837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+mj-lt"/>
              </a:rPr>
              <a:t>CSE2520 – Big Data Processing</a:t>
            </a:r>
          </a:p>
          <a:p>
            <a:pPr algn="ctr"/>
            <a:r>
              <a:rPr lang="en-GB" sz="2400" dirty="0">
                <a:latin typeface="+mj-lt"/>
              </a:rPr>
              <a:t>2021</a:t>
            </a:r>
          </a:p>
          <a:p>
            <a:endParaRPr lang="en-NL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D2DFB9F8-2156-1D4C-ABCC-8F1999EAF8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22912"/>
            <a:ext cx="9144000" cy="834887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br>
              <a:rPr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</a:br>
            <a:br>
              <a:rPr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</a:br>
            <a:r>
              <a:rPr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Burcu Kulahcioglu Ozkan</a:t>
            </a:r>
          </a:p>
        </p:txBody>
      </p:sp>
    </p:spTree>
    <p:extLst>
      <p:ext uri="{BB962C8B-B14F-4D97-AF65-F5344CB8AC3E}">
        <p14:creationId xmlns:p14="http://schemas.microsoft.com/office/powerpoint/2010/main" val="1794755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7B311-0A20-A644-87F2-9E3F3E41D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Fault Tolerance via Actor Supervision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13EFBE-94EC-1641-B2E6-A107B37DD1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>
                <a:latin typeface="+mj-lt"/>
              </a:rPr>
              <a:t>Fault-tolerance is provided via hierarchical supervision</a:t>
            </a:r>
          </a:p>
          <a:p>
            <a:pPr lvl="1"/>
            <a:r>
              <a:rPr lang="en-GB" sz="2000" dirty="0">
                <a:latin typeface="+mj-lt"/>
              </a:rPr>
              <a:t>Actors can create child actors which they monitor for failure </a:t>
            </a:r>
          </a:p>
          <a:p>
            <a:pPr lvl="1"/>
            <a:r>
              <a:rPr lang="en-GB" sz="2000" dirty="0">
                <a:latin typeface="+mj-lt"/>
              </a:rPr>
              <a:t>They can restart actors if necessary</a:t>
            </a:r>
            <a:endParaRPr lang="en-NL" sz="2000" dirty="0">
              <a:latin typeface="+mj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86D729-E4B0-5C48-8F8D-16F0AB4A9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2EB83-5F44-2544-A6C8-A75FC4DA2DBB}" type="slidenum">
              <a:rPr lang="en-NL" smtClean="0"/>
              <a:t>10</a:t>
            </a:fld>
            <a:endParaRPr lang="en-NL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67C0710-8139-1F42-84B9-8840D0F1CDE4}"/>
              </a:ext>
            </a:extLst>
          </p:cNvPr>
          <p:cNvSpPr txBox="1">
            <a:spLocks/>
          </p:cNvSpPr>
          <p:nvPr/>
        </p:nvSpPr>
        <p:spPr>
          <a:xfrm>
            <a:off x="976746" y="2782956"/>
            <a:ext cx="10942207" cy="12265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val</a:t>
            </a:r>
            <a:r>
              <a:rPr lang="en-GB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behavior</a:t>
            </a:r>
            <a:r>
              <a:rPr lang="en-GB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1400" dirty="0">
                <a:solidFill>
                  <a:srgbClr val="66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GB" sz="1400" dirty="0" err="1">
                <a:solidFill>
                  <a:srgbClr val="66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Behaviors</a:t>
            </a:r>
            <a:r>
              <a:rPr lang="en-GB" sz="1400" dirty="0" err="1">
                <a:solidFill>
                  <a:srgbClr val="66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GB" sz="1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supervise</a:t>
            </a:r>
            <a:r>
              <a:rPr lang="en-GB" sz="1400" dirty="0">
                <a:solidFill>
                  <a:srgbClr val="66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GB" sz="1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behavior</a:t>
            </a:r>
            <a:r>
              <a:rPr lang="en-GB" sz="1400" dirty="0">
                <a:solidFill>
                  <a:srgbClr val="66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).</a:t>
            </a:r>
            <a:r>
              <a:rPr lang="en-GB" sz="1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onFailure</a:t>
            </a:r>
            <a:r>
              <a:rPr lang="en-GB" sz="1400" dirty="0">
                <a:solidFill>
                  <a:srgbClr val="66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GB" sz="1400" dirty="0" err="1">
                <a:solidFill>
                  <a:srgbClr val="66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IllegalStateException</a:t>
            </a:r>
            <a:r>
              <a:rPr lang="en-GB" sz="1400" dirty="0">
                <a:solidFill>
                  <a:srgbClr val="66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](</a:t>
            </a:r>
            <a:r>
              <a:rPr lang="en-GB" sz="1400" dirty="0" err="1">
                <a:solidFill>
                  <a:srgbClr val="66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SupervisorStrategy</a:t>
            </a:r>
            <a:r>
              <a:rPr lang="en-GB" sz="1400" dirty="0" err="1">
                <a:solidFill>
                  <a:srgbClr val="66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GB" sz="1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restart</a:t>
            </a:r>
            <a:r>
              <a:rPr lang="en-GB" sz="1400" dirty="0">
                <a:solidFill>
                  <a:srgbClr val="66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GB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val</a:t>
            </a:r>
            <a:r>
              <a:rPr lang="en-GB" sz="1400" dirty="0">
                <a:latin typeface="Consolas" panose="020B0609020204030204" pitchFamily="49" charset="0"/>
                <a:cs typeface="Consolas" panose="020B0609020204030204" pitchFamily="49" charset="0"/>
              </a:rPr>
              <a:t> ref = </a:t>
            </a:r>
            <a:r>
              <a:rPr lang="en-GB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context.spawn</a:t>
            </a:r>
            <a:r>
              <a:rPr lang="en-GB" sz="14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GB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behavior</a:t>
            </a:r>
            <a:r>
              <a:rPr lang="en-GB" sz="1400" dirty="0">
                <a:latin typeface="Consolas" panose="020B0609020204030204" pitchFamily="49" charset="0"/>
                <a:cs typeface="Consolas" panose="020B0609020204030204" pitchFamily="49" charset="0"/>
              </a:rPr>
              <a:t>, "my-actor")</a:t>
            </a:r>
          </a:p>
          <a:p>
            <a:pPr marL="0" indent="0">
              <a:buNone/>
            </a:pPr>
            <a:r>
              <a:rPr lang="en-GB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context.watchWith</a:t>
            </a:r>
            <a:r>
              <a:rPr lang="en-GB" sz="1400" dirty="0">
                <a:latin typeface="Consolas" panose="020B0609020204030204" pitchFamily="49" charset="0"/>
                <a:cs typeface="Consolas" panose="020B0609020204030204" pitchFamily="49" charset="0"/>
              </a:rPr>
              <a:t>(ref, </a:t>
            </a:r>
            <a:r>
              <a:rPr lang="en-GB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ActorTerminated</a:t>
            </a:r>
            <a:r>
              <a:rPr lang="en-GB" sz="14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C79A5EDB-08D7-C346-9858-9C6A82E9A9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3195" y="4099209"/>
            <a:ext cx="2755900" cy="21463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4C1CD6-4A67-4D4F-ACDA-7AA2504AD082}"/>
              </a:ext>
            </a:extLst>
          </p:cNvPr>
          <p:cNvSpPr txBox="1"/>
          <p:nvPr/>
        </p:nvSpPr>
        <p:spPr>
          <a:xfrm>
            <a:off x="2961409" y="6523325"/>
            <a:ext cx="47959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https://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doc.akka.io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/docs/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akka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/2.5.32/general/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supervision.html</a:t>
            </a:r>
            <a:endParaRPr lang="en-NL" sz="1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68261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FCDDD-E5AA-0040-B1B9-9FF11044B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9430" y="365126"/>
            <a:ext cx="9394370" cy="810532"/>
          </a:xfrm>
        </p:spPr>
        <p:txBody>
          <a:bodyPr/>
          <a:lstStyle/>
          <a:p>
            <a:r>
              <a:rPr lang="en-NL" dirty="0"/>
              <a:t>Akka Classic vs Typed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E3E00-8614-8242-B2E5-414349B0F7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0457"/>
            <a:ext cx="11119338" cy="4696506"/>
          </a:xfrm>
        </p:spPr>
        <p:txBody>
          <a:bodyPr>
            <a:normAutofit/>
          </a:bodyPr>
          <a:lstStyle/>
          <a:p>
            <a:r>
              <a:rPr lang="en-NL" sz="2000" dirty="0">
                <a:solidFill>
                  <a:srgbClr val="0070C0"/>
                </a:solidFill>
                <a:latin typeface="+mj-lt"/>
              </a:rPr>
              <a:t>Classic – The original Akka API</a:t>
            </a:r>
          </a:p>
          <a:p>
            <a:pPr lvl="1"/>
            <a:r>
              <a:rPr lang="en-NL" sz="2000" dirty="0">
                <a:latin typeface="+mj-lt"/>
              </a:rPr>
              <a:t>Actors are untyped: Can receive and send any type of messages</a:t>
            </a:r>
          </a:p>
          <a:p>
            <a:pPr lvl="1"/>
            <a:endParaRPr lang="en-NL" sz="2000" dirty="0"/>
          </a:p>
          <a:p>
            <a:pPr lvl="1"/>
            <a:endParaRPr lang="en-NL" sz="2000" dirty="0"/>
          </a:p>
          <a:p>
            <a:endParaRPr lang="en-NL" sz="2400" dirty="0"/>
          </a:p>
          <a:p>
            <a:endParaRPr lang="en-NL" sz="2400" dirty="0"/>
          </a:p>
          <a:p>
            <a:pPr marL="0" indent="0">
              <a:buNone/>
            </a:pPr>
            <a:endParaRPr lang="en-NL" dirty="0"/>
          </a:p>
          <a:p>
            <a:r>
              <a:rPr lang="en-NL" sz="2000" dirty="0">
                <a:solidFill>
                  <a:srgbClr val="0070C0"/>
                </a:solidFill>
                <a:latin typeface="+mj-lt"/>
              </a:rPr>
              <a:t>Akka Typed - </a:t>
            </a:r>
            <a:r>
              <a:rPr lang="en-GB" sz="2000" dirty="0">
                <a:solidFill>
                  <a:srgbClr val="0070C0"/>
                </a:solidFill>
                <a:latin typeface="+mj-lt"/>
              </a:rPr>
              <a:t>The new </a:t>
            </a:r>
            <a:r>
              <a:rPr lang="en-GB" sz="2000" dirty="0" err="1">
                <a:solidFill>
                  <a:srgbClr val="0070C0"/>
                </a:solidFill>
                <a:latin typeface="+mj-lt"/>
              </a:rPr>
              <a:t>Akka</a:t>
            </a:r>
            <a:r>
              <a:rPr lang="en-GB" sz="2000" dirty="0">
                <a:solidFill>
                  <a:srgbClr val="0070C0"/>
                </a:solidFill>
                <a:latin typeface="+mj-lt"/>
              </a:rPr>
              <a:t> Actor API with types</a:t>
            </a:r>
          </a:p>
          <a:p>
            <a:pPr lvl="1"/>
            <a:r>
              <a:rPr lang="en-GB" sz="2000" dirty="0">
                <a:latin typeface="+mj-lt"/>
              </a:rPr>
              <a:t>“Protocol-first” approach (programmer defines the protocol in terms of exchanged messages)</a:t>
            </a:r>
            <a:endParaRPr lang="en-NL" sz="2000" dirty="0">
              <a:latin typeface="+mj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C530A5-EABE-DF41-9B6C-1F88E99F6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2EB83-5F44-2544-A6C8-A75FC4DA2DBB}" type="slidenum">
              <a:rPr lang="en-NL" smtClean="0"/>
              <a:t>11</a:t>
            </a:fld>
            <a:endParaRPr lang="en-NL"/>
          </a:p>
        </p:txBody>
      </p:sp>
      <p:pic>
        <p:nvPicPr>
          <p:cNvPr id="13314" name="Picture 2" descr="Akka Project · GitHub">
            <a:extLst>
              <a:ext uri="{FF2B5EF4-FFF2-40B4-BE49-F238E27FC236}">
                <a16:creationId xmlns:a16="http://schemas.microsoft.com/office/drawing/2014/main" id="{16C25981-1C27-464C-8BD7-998B65D98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14" y="365126"/>
            <a:ext cx="810532" cy="81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22516B7-BECD-214E-8E25-B47FEC598AC0}"/>
              </a:ext>
            </a:extLst>
          </p:cNvPr>
          <p:cNvSpPr txBox="1">
            <a:spLocks/>
          </p:cNvSpPr>
          <p:nvPr/>
        </p:nvSpPr>
        <p:spPr>
          <a:xfrm>
            <a:off x="1389480" y="2256360"/>
            <a:ext cx="8682754" cy="182034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class </a:t>
            </a:r>
            <a:r>
              <a:rPr lang="en-GB" sz="1800" dirty="0">
                <a:solidFill>
                  <a:srgbClr val="66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HelloWorld</a:t>
            </a:r>
            <a:r>
              <a:rPr lang="en-GB" sz="1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extends Actor </a:t>
            </a:r>
            <a:r>
              <a:rPr lang="en-GB" sz="1800" dirty="0">
                <a:solidFill>
                  <a:srgbClr val="66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lang="en-GB" sz="1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GB" sz="1800" dirty="0">
                <a:solidFill>
                  <a:srgbClr val="000088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def</a:t>
            </a:r>
            <a:r>
              <a:rPr lang="en-GB" sz="1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receive</a:t>
            </a:r>
            <a:r>
              <a:rPr lang="en-GB" sz="1800" dirty="0">
                <a:solidFill>
                  <a:srgbClr val="66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GB" sz="1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1800" dirty="0">
                <a:solidFill>
                  <a:srgbClr val="66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Receive</a:t>
            </a:r>
            <a:r>
              <a:rPr lang="en-GB" sz="1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1800" dirty="0">
                <a:solidFill>
                  <a:srgbClr val="66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GB" sz="1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1800" dirty="0">
                <a:solidFill>
                  <a:srgbClr val="66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lang="en-GB" sz="1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endParaRPr lang="en-GB" sz="1800" dirty="0">
              <a:solidFill>
                <a:srgbClr val="6666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1800" dirty="0">
                <a:solidFill>
                  <a:srgbClr val="66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case Greet (whom, </a:t>
            </a:r>
            <a:r>
              <a:rPr lang="en-GB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replyTo</a:t>
            </a: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) =&gt;    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GB" sz="1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context</a:t>
            </a:r>
            <a:r>
              <a:rPr lang="en-GB" sz="1800" dirty="0" err="1">
                <a:solidFill>
                  <a:srgbClr val="66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GB" sz="1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log</a:t>
            </a:r>
            <a:r>
              <a:rPr lang="en-GB" sz="1800" dirty="0" err="1">
                <a:solidFill>
                  <a:srgbClr val="66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GB" sz="1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info</a:t>
            </a:r>
            <a:r>
              <a:rPr lang="en-GB" sz="1800" dirty="0">
                <a:solidFill>
                  <a:srgbClr val="66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GB" sz="1800" dirty="0">
                <a:solidFill>
                  <a:srgbClr val="0088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"Hello {}!"</a:t>
            </a:r>
            <a:r>
              <a:rPr lang="en-GB" sz="1800" dirty="0">
                <a:solidFill>
                  <a:srgbClr val="66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GB" sz="1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message</a:t>
            </a:r>
            <a:r>
              <a:rPr lang="en-GB" sz="1800" dirty="0" err="1">
                <a:solidFill>
                  <a:srgbClr val="66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GB" sz="1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whom</a:t>
            </a:r>
            <a:r>
              <a:rPr lang="en-GB" sz="1800" dirty="0">
                <a:solidFill>
                  <a:srgbClr val="66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en-GB" sz="1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GB" sz="1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replyTo</a:t>
            </a:r>
            <a:r>
              <a:rPr lang="en-GB" sz="1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1800" dirty="0">
                <a:solidFill>
                  <a:srgbClr val="66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!</a:t>
            </a:r>
            <a:r>
              <a:rPr lang="en-GB" sz="1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1800" dirty="0">
                <a:solidFill>
                  <a:srgbClr val="66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Greeted</a:t>
            </a:r>
            <a:r>
              <a:rPr lang="en-GB" sz="1800" dirty="0">
                <a:solidFill>
                  <a:srgbClr val="66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GB" sz="1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message</a:t>
            </a:r>
            <a:r>
              <a:rPr lang="en-GB" sz="1800" dirty="0" err="1">
                <a:solidFill>
                  <a:srgbClr val="66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GB" sz="1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whom</a:t>
            </a:r>
            <a:r>
              <a:rPr lang="en-GB" sz="1800" dirty="0">
                <a:solidFill>
                  <a:srgbClr val="66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GB" sz="1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context</a:t>
            </a:r>
            <a:r>
              <a:rPr lang="en-GB" sz="1800" dirty="0" err="1">
                <a:solidFill>
                  <a:srgbClr val="66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GB" sz="1800" dirty="0" err="1">
                <a:solidFill>
                  <a:srgbClr val="000088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self</a:t>
            </a:r>
            <a:r>
              <a:rPr lang="en-GB" sz="1800" dirty="0">
                <a:solidFill>
                  <a:srgbClr val="66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en-GB" sz="1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66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}}</a:t>
            </a:r>
            <a:r>
              <a:rPr lang="en-GB" sz="1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endParaRPr lang="en-GB" sz="1800" dirty="0">
              <a:solidFill>
                <a:srgbClr val="6666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5914362-F99B-F641-8DA4-06472D0B2F22}"/>
              </a:ext>
            </a:extLst>
          </p:cNvPr>
          <p:cNvSpPr txBox="1">
            <a:spLocks/>
          </p:cNvSpPr>
          <p:nvPr/>
        </p:nvSpPr>
        <p:spPr>
          <a:xfrm>
            <a:off x="1389480" y="5076467"/>
            <a:ext cx="8682754" cy="148113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GB" sz="15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object </a:t>
            </a:r>
            <a:r>
              <a:rPr lang="en-GB" sz="1500" dirty="0">
                <a:solidFill>
                  <a:srgbClr val="66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HelloWorld</a:t>
            </a:r>
            <a:r>
              <a:rPr lang="en-GB" sz="15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1500" dirty="0">
                <a:solidFill>
                  <a:srgbClr val="66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lang="en-GB" sz="15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0" indent="0">
              <a:buFont typeface="Wingdings" pitchFamily="2" charset="2"/>
              <a:buNone/>
            </a:pPr>
            <a:r>
              <a:rPr lang="en-GB" sz="1500" dirty="0">
                <a:solidFill>
                  <a:srgbClr val="000088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def</a:t>
            </a:r>
            <a:r>
              <a:rPr lang="en-GB" sz="15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apply</a:t>
            </a:r>
            <a:r>
              <a:rPr lang="en-GB" sz="1500" dirty="0">
                <a:solidFill>
                  <a:srgbClr val="66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():</a:t>
            </a:r>
            <a:r>
              <a:rPr lang="en-GB" sz="15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1500" dirty="0" err="1">
                <a:solidFill>
                  <a:srgbClr val="66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Behavior</a:t>
            </a:r>
            <a:r>
              <a:rPr lang="en-GB" sz="1500" dirty="0">
                <a:solidFill>
                  <a:srgbClr val="66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GB" sz="1500" dirty="0">
                <a:solidFill>
                  <a:srgbClr val="66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Greet</a:t>
            </a:r>
            <a:r>
              <a:rPr lang="en-GB" sz="1500" dirty="0">
                <a:solidFill>
                  <a:srgbClr val="66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  <a:r>
              <a:rPr lang="en-GB" sz="15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1500" dirty="0">
                <a:solidFill>
                  <a:srgbClr val="66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GB" sz="15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1500" dirty="0" err="1">
                <a:solidFill>
                  <a:srgbClr val="66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Behaviors</a:t>
            </a:r>
            <a:r>
              <a:rPr lang="en-GB" sz="1500" dirty="0" err="1">
                <a:solidFill>
                  <a:srgbClr val="66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GB" sz="15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receive</a:t>
            </a:r>
            <a:r>
              <a:rPr lang="en-GB" sz="15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1500" dirty="0">
                <a:solidFill>
                  <a:srgbClr val="66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lang="en-GB" sz="15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1500" dirty="0">
                <a:solidFill>
                  <a:srgbClr val="66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GB" sz="15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context</a:t>
            </a:r>
            <a:r>
              <a:rPr lang="en-GB" sz="1500" dirty="0">
                <a:solidFill>
                  <a:srgbClr val="66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GB" sz="15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message</a:t>
            </a:r>
            <a:r>
              <a:rPr lang="en-GB" sz="1500" dirty="0">
                <a:solidFill>
                  <a:srgbClr val="66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en-GB" sz="15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1500" dirty="0">
                <a:solidFill>
                  <a:srgbClr val="66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=&gt;</a:t>
            </a:r>
            <a:r>
              <a:rPr lang="en-GB" sz="15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</a:p>
          <a:p>
            <a:pPr marL="0" indent="0">
              <a:buFont typeface="Wingdings" pitchFamily="2" charset="2"/>
              <a:buNone/>
            </a:pPr>
            <a:r>
              <a:rPr lang="en-GB" sz="15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. . .</a:t>
            </a:r>
          </a:p>
          <a:p>
            <a:pPr marL="0" indent="0">
              <a:buFont typeface="Wingdings" pitchFamily="2" charset="2"/>
              <a:buNone/>
            </a:pPr>
            <a:r>
              <a:rPr lang="en-GB" sz="1500" dirty="0">
                <a:solidFill>
                  <a:srgbClr val="66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}}</a:t>
            </a:r>
            <a:r>
              <a:rPr lang="en-GB" sz="15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8980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E4A5E-D574-4C49-A6FD-16AB005C7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MapReduce Programming Model [3]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E1BE3-3E3C-6046-82CE-5CAEFCBB6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80457"/>
            <a:ext cx="11079146" cy="4696506"/>
          </a:xfrm>
        </p:spPr>
        <p:txBody>
          <a:bodyPr/>
          <a:lstStyle/>
          <a:p>
            <a:r>
              <a:rPr lang="en-GB" sz="2000" dirty="0">
                <a:latin typeface="+mj-lt"/>
              </a:rPr>
              <a:t>Takes a set of input key/value pairs, and produces a set of output key/value pairs.</a:t>
            </a:r>
          </a:p>
          <a:p>
            <a:r>
              <a:rPr lang="en-GB" sz="2000" dirty="0">
                <a:latin typeface="+mj-lt"/>
              </a:rPr>
              <a:t>The computation is expressed using two functions: </a:t>
            </a:r>
            <a:r>
              <a:rPr lang="en-GB" sz="2000" dirty="0">
                <a:solidFill>
                  <a:srgbClr val="0070C0"/>
                </a:solidFill>
                <a:latin typeface="+mj-lt"/>
              </a:rPr>
              <a:t>Map</a:t>
            </a:r>
            <a:r>
              <a:rPr lang="en-GB" sz="2000" dirty="0">
                <a:latin typeface="+mj-lt"/>
              </a:rPr>
              <a:t> and </a:t>
            </a:r>
            <a:r>
              <a:rPr lang="en-GB" sz="2000" dirty="0">
                <a:solidFill>
                  <a:srgbClr val="0070C0"/>
                </a:solidFill>
                <a:latin typeface="+mj-lt"/>
              </a:rPr>
              <a:t>Reduce</a:t>
            </a:r>
            <a:r>
              <a:rPr lang="en-GB" sz="2000" dirty="0">
                <a:latin typeface="+mj-lt"/>
              </a:rPr>
              <a:t>.</a:t>
            </a:r>
          </a:p>
          <a:p>
            <a:pPr lvl="1"/>
            <a:r>
              <a:rPr lang="en-GB" sz="2000" dirty="0">
                <a:solidFill>
                  <a:srgbClr val="0070C0"/>
                </a:solidFill>
                <a:latin typeface="+mj-lt"/>
              </a:rPr>
              <a:t>Map</a:t>
            </a:r>
            <a:r>
              <a:rPr lang="en-GB" sz="2000" dirty="0">
                <a:latin typeface="+mj-lt"/>
              </a:rPr>
              <a:t> takes an input pair and produces a set of intermediate key/value pairs</a:t>
            </a:r>
          </a:p>
          <a:p>
            <a:pPr lvl="1"/>
            <a:r>
              <a:rPr lang="en-GB" sz="2000" dirty="0">
                <a:solidFill>
                  <a:srgbClr val="0070C0"/>
                </a:solidFill>
                <a:latin typeface="+mj-lt"/>
              </a:rPr>
              <a:t>Reduce</a:t>
            </a:r>
            <a:r>
              <a:rPr lang="en-GB" sz="2000" dirty="0">
                <a:latin typeface="+mj-lt"/>
              </a:rPr>
              <a:t> takes an intermediate key, and a set of values for that key. It merges together these values.</a:t>
            </a:r>
          </a:p>
          <a:p>
            <a:pPr lvl="1"/>
            <a:endParaRPr lang="en-GB" dirty="0">
              <a:latin typeface="+mj-lt"/>
            </a:endParaRPr>
          </a:p>
          <a:p>
            <a:pPr lvl="1"/>
            <a:endParaRPr lang="en-GB" dirty="0">
              <a:latin typeface="+mj-lt"/>
            </a:endParaRPr>
          </a:p>
          <a:p>
            <a:endParaRPr lang="en-GB" dirty="0">
              <a:latin typeface="+mj-lt"/>
            </a:endParaRPr>
          </a:p>
          <a:p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B8B109-4D2E-F54A-8561-40CD6D946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2EB83-5F44-2544-A6C8-A75FC4DA2DBB}" type="slidenum">
              <a:rPr lang="en-NL" smtClean="0"/>
              <a:t>12</a:t>
            </a:fld>
            <a:endParaRPr lang="en-NL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CEC014-E37C-504B-BC47-7A76292AB368}"/>
              </a:ext>
            </a:extLst>
          </p:cNvPr>
          <p:cNvSpPr txBox="1"/>
          <p:nvPr/>
        </p:nvSpPr>
        <p:spPr>
          <a:xfrm>
            <a:off x="1346478" y="6173985"/>
            <a:ext cx="79524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[3]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Jeffrey Dean and Sanjay Ghemawat, “MapReduce: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Simplied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Data Processing on Large Clusters”, OSDI’04</a:t>
            </a:r>
          </a:p>
        </p:txBody>
      </p:sp>
      <p:pic>
        <p:nvPicPr>
          <p:cNvPr id="7172" name="Picture 4" descr="MapReduce Anatomy - MapReduce Tutorial - Edureka">
            <a:extLst>
              <a:ext uri="{FF2B5EF4-FFF2-40B4-BE49-F238E27FC236}">
                <a16:creationId xmlns:a16="http://schemas.microsoft.com/office/drawing/2014/main" id="{3DAE2DD2-297C-F644-8233-E02310F75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640" y="3613621"/>
            <a:ext cx="4983689" cy="185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679E131-4EF6-B447-B613-A3D807911F25}"/>
              </a:ext>
            </a:extLst>
          </p:cNvPr>
          <p:cNvSpPr txBox="1"/>
          <p:nvPr/>
        </p:nvSpPr>
        <p:spPr>
          <a:xfrm>
            <a:off x="1346478" y="6447730"/>
            <a:ext cx="78075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Image source: https://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www.edureka.co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/blog/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mapreduce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-tutorial/ </a:t>
            </a:r>
            <a:endParaRPr lang="en-GB" sz="1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59356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C3703-62CC-474B-9F73-A8B933C5E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L" sz="2800" dirty="0"/>
              <a:t>MapReduce Programming Model – WordCount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4FA4A9-F674-064B-A3DD-176A2CC84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2EB83-5F44-2544-A6C8-A75FC4DA2DBB}" type="slidenum">
              <a:rPr lang="en-NL" smtClean="0"/>
              <a:t>13</a:t>
            </a:fld>
            <a:endParaRPr lang="en-NL"/>
          </a:p>
        </p:txBody>
      </p:sp>
      <p:pic>
        <p:nvPicPr>
          <p:cNvPr id="16386" name="Picture 2" descr="Map Reduce WordCount Diagram">
            <a:extLst>
              <a:ext uri="{FF2B5EF4-FFF2-40B4-BE49-F238E27FC236}">
                <a16:creationId xmlns:a16="http://schemas.microsoft.com/office/drawing/2014/main" id="{84A9A155-4C95-E946-ABEA-E34AE71A4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613" y="1438030"/>
            <a:ext cx="10160000" cy="482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9EF3A38-9BF4-AA48-B998-9D149FC80C6F}"/>
              </a:ext>
            </a:extLst>
          </p:cNvPr>
          <p:cNvSpPr txBox="1"/>
          <p:nvPr/>
        </p:nvSpPr>
        <p:spPr>
          <a:xfrm>
            <a:off x="2602851" y="6492874"/>
            <a:ext cx="68255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Image credit: 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http://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stephanie-w.github.io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/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brainscribble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/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hadoop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-word-count-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explained.html</a:t>
            </a:r>
            <a:endParaRPr lang="en-GB" sz="1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72179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8650D-B036-F141-802B-5DC085D41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L" sz="2800" dirty="0"/>
              <a:t>MapReduce in Akka: An Example Implementation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DF7AC1-9C4F-3E4E-B030-5186202A8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2EB83-5F44-2544-A6C8-A75FC4DA2DBB}" type="slidenum">
              <a:rPr lang="en-NL" smtClean="0"/>
              <a:t>14</a:t>
            </a:fld>
            <a:endParaRPr lang="en-NL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4C6F295-DABA-B340-B06E-36F66104A2E2}"/>
              </a:ext>
            </a:extLst>
          </p:cNvPr>
          <p:cNvSpPr/>
          <p:nvPr/>
        </p:nvSpPr>
        <p:spPr>
          <a:xfrm>
            <a:off x="4005259" y="3924508"/>
            <a:ext cx="457200" cy="45720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>
              <a:solidFill>
                <a:schemeClr val="accent5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CAC3CC4-365C-7748-BE14-522C4A209BEC}"/>
              </a:ext>
            </a:extLst>
          </p:cNvPr>
          <p:cNvSpPr/>
          <p:nvPr/>
        </p:nvSpPr>
        <p:spPr>
          <a:xfrm>
            <a:off x="6704352" y="3924508"/>
            <a:ext cx="457200" cy="45720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91926A-597B-2D48-9D75-9A568F22DB88}"/>
              </a:ext>
            </a:extLst>
          </p:cNvPr>
          <p:cNvSpPr txBox="1"/>
          <p:nvPr/>
        </p:nvSpPr>
        <p:spPr>
          <a:xfrm>
            <a:off x="3676804" y="4399288"/>
            <a:ext cx="111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>
                <a:solidFill>
                  <a:srgbClr val="0070C0"/>
                </a:solidFill>
              </a:rPr>
              <a:t>Mapper-1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937875-F47D-2446-8280-F4A43F94F010}"/>
              </a:ext>
            </a:extLst>
          </p:cNvPr>
          <p:cNvSpPr/>
          <p:nvPr/>
        </p:nvSpPr>
        <p:spPr>
          <a:xfrm>
            <a:off x="5290112" y="3143128"/>
            <a:ext cx="457200" cy="45720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A9E78B-E7CD-864A-BB43-2528DB0AE526}"/>
              </a:ext>
            </a:extLst>
          </p:cNvPr>
          <p:cNvSpPr txBox="1"/>
          <p:nvPr/>
        </p:nvSpPr>
        <p:spPr>
          <a:xfrm>
            <a:off x="4966053" y="2787087"/>
            <a:ext cx="1180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>
                <a:solidFill>
                  <a:srgbClr val="0070C0"/>
                </a:solidFill>
              </a:rPr>
              <a:t>Supervisor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CE804D7-2493-9044-BB24-8DC1C443F35B}"/>
              </a:ext>
            </a:extLst>
          </p:cNvPr>
          <p:cNvCxnSpPr>
            <a:cxnSpLocks/>
          </p:cNvCxnSpPr>
          <p:nvPr/>
        </p:nvCxnSpPr>
        <p:spPr>
          <a:xfrm rot="5400000">
            <a:off x="3907769" y="2400374"/>
            <a:ext cx="1802724" cy="1099850"/>
          </a:xfrm>
          <a:prstGeom prst="bentConnector3">
            <a:avLst>
              <a:gd name="adj1" fmla="val 13769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877E629-E80B-B94B-8210-503F3FF2FB79}"/>
              </a:ext>
            </a:extLst>
          </p:cNvPr>
          <p:cNvCxnSpPr>
            <a:cxnSpLocks/>
          </p:cNvCxnSpPr>
          <p:nvPr/>
        </p:nvCxnSpPr>
        <p:spPr>
          <a:xfrm>
            <a:off x="5480248" y="2081912"/>
            <a:ext cx="0" cy="69198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64445EA-CD97-BA4F-84A4-347897360F42}"/>
              </a:ext>
            </a:extLst>
          </p:cNvPr>
          <p:cNvSpPr txBox="1"/>
          <p:nvPr/>
        </p:nvSpPr>
        <p:spPr>
          <a:xfrm>
            <a:off x="4128700" y="1919940"/>
            <a:ext cx="79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i="1" dirty="0">
                <a:solidFill>
                  <a:schemeClr val="accent2"/>
                </a:solidFill>
              </a:rPr>
              <a:t>spawn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2573A32-9432-6B47-8746-74A5DC1EBC55}"/>
              </a:ext>
            </a:extLst>
          </p:cNvPr>
          <p:cNvSpPr txBox="1"/>
          <p:nvPr/>
        </p:nvSpPr>
        <p:spPr>
          <a:xfrm>
            <a:off x="6221583" y="1963765"/>
            <a:ext cx="79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i="1" dirty="0">
                <a:solidFill>
                  <a:schemeClr val="accent2"/>
                </a:solidFill>
              </a:rPr>
              <a:t>spawn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9AFDCE1-3131-7E4E-8246-86056667FC17}"/>
              </a:ext>
            </a:extLst>
          </p:cNvPr>
          <p:cNvSpPr/>
          <p:nvPr/>
        </p:nvSpPr>
        <p:spPr>
          <a:xfrm>
            <a:off x="5223594" y="1552826"/>
            <a:ext cx="457200" cy="45720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4F8D6CD-E943-2A45-AB24-B9245DBEF810}"/>
              </a:ext>
            </a:extLst>
          </p:cNvPr>
          <p:cNvSpPr txBox="1"/>
          <p:nvPr/>
        </p:nvSpPr>
        <p:spPr>
          <a:xfrm>
            <a:off x="4725489" y="1161332"/>
            <a:ext cx="1610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>
                <a:solidFill>
                  <a:srgbClr val="0070C0"/>
                </a:solidFill>
              </a:rPr>
              <a:t>ClusterMonitor</a:t>
            </a:r>
          </a:p>
        </p:txBody>
      </p:sp>
      <p:cxnSp>
        <p:nvCxnSpPr>
          <p:cNvPr id="26" name="Straight Connector 16">
            <a:extLst>
              <a:ext uri="{FF2B5EF4-FFF2-40B4-BE49-F238E27FC236}">
                <a16:creationId xmlns:a16="http://schemas.microsoft.com/office/drawing/2014/main" id="{AA491A79-6619-AD4D-991A-BBC306FD938B}"/>
              </a:ext>
            </a:extLst>
          </p:cNvPr>
          <p:cNvCxnSpPr>
            <a:cxnSpLocks/>
          </p:cNvCxnSpPr>
          <p:nvPr/>
        </p:nvCxnSpPr>
        <p:spPr>
          <a:xfrm rot="16200000" flipH="1">
            <a:off x="5288668" y="2325145"/>
            <a:ext cx="1930410" cy="1268315"/>
          </a:xfrm>
          <a:prstGeom prst="bentConnector3">
            <a:avLst>
              <a:gd name="adj1" fmla="val 14604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6224F5E4-4473-9248-BA60-19D745AE5A3F}"/>
              </a:ext>
            </a:extLst>
          </p:cNvPr>
          <p:cNvSpPr txBox="1"/>
          <p:nvPr/>
        </p:nvSpPr>
        <p:spPr>
          <a:xfrm>
            <a:off x="5452194" y="2366823"/>
            <a:ext cx="79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i="1" dirty="0">
                <a:solidFill>
                  <a:schemeClr val="accent2"/>
                </a:solidFill>
              </a:rPr>
              <a:t>spawn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6ABAEF0-FDB3-6A4D-BBD6-FBFB28213552}"/>
              </a:ext>
            </a:extLst>
          </p:cNvPr>
          <p:cNvSpPr/>
          <p:nvPr/>
        </p:nvSpPr>
        <p:spPr>
          <a:xfrm>
            <a:off x="3985163" y="5470993"/>
            <a:ext cx="457200" cy="45720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>
              <a:solidFill>
                <a:schemeClr val="accent5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174B548-F2CF-8F49-A765-BDF03164B0AE}"/>
              </a:ext>
            </a:extLst>
          </p:cNvPr>
          <p:cNvSpPr txBox="1"/>
          <p:nvPr/>
        </p:nvSpPr>
        <p:spPr>
          <a:xfrm>
            <a:off x="6405281" y="4393240"/>
            <a:ext cx="1138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>
                <a:solidFill>
                  <a:srgbClr val="0070C0"/>
                </a:solidFill>
              </a:rPr>
              <a:t>Reducer-1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1C0245A-764E-C94C-9067-E92AB8E3D06E}"/>
              </a:ext>
            </a:extLst>
          </p:cNvPr>
          <p:cNvSpPr txBox="1"/>
          <p:nvPr/>
        </p:nvSpPr>
        <p:spPr>
          <a:xfrm>
            <a:off x="3689420" y="5974047"/>
            <a:ext cx="1144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>
                <a:solidFill>
                  <a:srgbClr val="0070C0"/>
                </a:solidFill>
              </a:rPr>
              <a:t>Mapper-N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E935869-A552-074E-AACE-CE2B3E0CF1FA}"/>
              </a:ext>
            </a:extLst>
          </p:cNvPr>
          <p:cNvSpPr txBox="1"/>
          <p:nvPr/>
        </p:nvSpPr>
        <p:spPr>
          <a:xfrm>
            <a:off x="6404262" y="5987018"/>
            <a:ext cx="1219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>
                <a:solidFill>
                  <a:srgbClr val="0070C0"/>
                </a:solidFill>
              </a:rPr>
              <a:t>Reducer-M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A1FD7F5-801D-8245-8CB8-C4698DB594E2}"/>
              </a:ext>
            </a:extLst>
          </p:cNvPr>
          <p:cNvSpPr txBox="1"/>
          <p:nvPr/>
        </p:nvSpPr>
        <p:spPr>
          <a:xfrm>
            <a:off x="3928256" y="4873077"/>
            <a:ext cx="691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sz="2400" dirty="0">
                <a:solidFill>
                  <a:srgbClr val="0070C0"/>
                </a:solidFill>
              </a:rPr>
              <a:t>. . .  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2427680C-1471-7140-BD58-DE4F9402101C}"/>
              </a:ext>
            </a:extLst>
          </p:cNvPr>
          <p:cNvSpPr/>
          <p:nvPr/>
        </p:nvSpPr>
        <p:spPr>
          <a:xfrm>
            <a:off x="6704352" y="5469747"/>
            <a:ext cx="457200" cy="45720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>
              <a:solidFill>
                <a:schemeClr val="accent5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01A1DC3-F975-744E-919E-101804851654}"/>
              </a:ext>
            </a:extLst>
          </p:cNvPr>
          <p:cNvSpPr txBox="1"/>
          <p:nvPr/>
        </p:nvSpPr>
        <p:spPr>
          <a:xfrm>
            <a:off x="8040450" y="1158619"/>
            <a:ext cx="1941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</a:t>
            </a:r>
            <a:r>
              <a:rPr lang="en-NL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pawns the actors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2152171-6191-0D4A-91E9-040004849788}"/>
              </a:ext>
            </a:extLst>
          </p:cNvPr>
          <p:cNvSpPr txBox="1"/>
          <p:nvPr/>
        </p:nvSpPr>
        <p:spPr>
          <a:xfrm>
            <a:off x="8040450" y="3048562"/>
            <a:ext cx="3683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Distributes tasks and</a:t>
            </a:r>
          </a:p>
          <a:p>
            <a:r>
              <a:rPr lang="en-NL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supervises the mappers and reducers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698E9A7-D022-9B49-A556-8CD7CB6E67A7}"/>
              </a:ext>
            </a:extLst>
          </p:cNvPr>
          <p:cNvSpPr txBox="1"/>
          <p:nvPr/>
        </p:nvSpPr>
        <p:spPr>
          <a:xfrm>
            <a:off x="8140606" y="4642244"/>
            <a:ext cx="25684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Execute reduce tasks and </a:t>
            </a:r>
          </a:p>
          <a:p>
            <a:r>
              <a:rPr lang="en-NL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Write the output files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9DA4CAE-EBAD-0D4B-992F-036D126E129B}"/>
              </a:ext>
            </a:extLst>
          </p:cNvPr>
          <p:cNvSpPr txBox="1"/>
          <p:nvPr/>
        </p:nvSpPr>
        <p:spPr>
          <a:xfrm>
            <a:off x="512937" y="4708161"/>
            <a:ext cx="27411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Execute map tasks and </a:t>
            </a:r>
          </a:p>
          <a:p>
            <a:r>
              <a:rPr lang="en-NL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Write the intermediate files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78C818B8-0179-5E43-B138-C4BD5089BFB1}"/>
              </a:ext>
            </a:extLst>
          </p:cNvPr>
          <p:cNvCxnSpPr>
            <a:cxnSpLocks/>
          </p:cNvCxnSpPr>
          <p:nvPr/>
        </p:nvCxnSpPr>
        <p:spPr>
          <a:xfrm>
            <a:off x="6681728" y="1343285"/>
            <a:ext cx="1186131" cy="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BC48CD39-66D0-154E-A88A-553E9CF29D37}"/>
              </a:ext>
            </a:extLst>
          </p:cNvPr>
          <p:cNvCxnSpPr>
            <a:cxnSpLocks/>
          </p:cNvCxnSpPr>
          <p:nvPr/>
        </p:nvCxnSpPr>
        <p:spPr>
          <a:xfrm>
            <a:off x="5923190" y="3371727"/>
            <a:ext cx="1944669" cy="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ight Brace 67">
            <a:extLst>
              <a:ext uri="{FF2B5EF4-FFF2-40B4-BE49-F238E27FC236}">
                <a16:creationId xmlns:a16="http://schemas.microsoft.com/office/drawing/2014/main" id="{F4FBC5DF-CB6F-BF49-BB83-3FF0FD82C7FD}"/>
              </a:ext>
            </a:extLst>
          </p:cNvPr>
          <p:cNvSpPr/>
          <p:nvPr/>
        </p:nvSpPr>
        <p:spPr>
          <a:xfrm>
            <a:off x="7697037" y="4153108"/>
            <a:ext cx="343413" cy="1906048"/>
          </a:xfrm>
          <a:prstGeom prst="rightBrac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69" name="Right Brace 68">
            <a:extLst>
              <a:ext uri="{FF2B5EF4-FFF2-40B4-BE49-F238E27FC236}">
                <a16:creationId xmlns:a16="http://schemas.microsoft.com/office/drawing/2014/main" id="{07712ADD-6D78-6045-9999-CF058F343EDC}"/>
              </a:ext>
            </a:extLst>
          </p:cNvPr>
          <p:cNvSpPr/>
          <p:nvPr/>
        </p:nvSpPr>
        <p:spPr>
          <a:xfrm rot="10800000">
            <a:off x="3256964" y="4150885"/>
            <a:ext cx="343413" cy="1906048"/>
          </a:xfrm>
          <a:prstGeom prst="rightBrace">
            <a:avLst>
              <a:gd name="adj1" fmla="val 8333"/>
              <a:gd name="adj2" fmla="val 53690"/>
            </a:avLst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0624B3D0-BCCC-4B4F-BC9D-064837E7BD25}"/>
              </a:ext>
            </a:extLst>
          </p:cNvPr>
          <p:cNvSpPr txBox="1"/>
          <p:nvPr/>
        </p:nvSpPr>
        <p:spPr>
          <a:xfrm>
            <a:off x="6650593" y="4868674"/>
            <a:ext cx="691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sz="2400" dirty="0">
                <a:solidFill>
                  <a:srgbClr val="0070C0"/>
                </a:solidFill>
              </a:rPr>
              <a:t>. . .  </a:t>
            </a:r>
          </a:p>
        </p:txBody>
      </p:sp>
    </p:spTree>
    <p:extLst>
      <p:ext uri="{BB962C8B-B14F-4D97-AF65-F5344CB8AC3E}">
        <p14:creationId xmlns:p14="http://schemas.microsoft.com/office/powerpoint/2010/main" val="138587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 animBg="1"/>
      <p:bldP spid="22" grpId="0"/>
      <p:bldP spid="34" grpId="0"/>
      <p:bldP spid="5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F3433-F554-5F44-B1AD-3E80DBB69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61613"/>
          </a:xfrm>
        </p:spPr>
        <p:txBody>
          <a:bodyPr>
            <a:normAutofit fontScale="90000"/>
          </a:bodyPr>
          <a:lstStyle/>
          <a:p>
            <a:r>
              <a:rPr lang="en-NL" dirty="0"/>
              <a:t>MapReduce Execution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AEBA4A-2BCA-4E4E-A9FF-437E7BFCC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2EB83-5F44-2544-A6C8-A75FC4DA2DBB}" type="slidenum">
              <a:rPr lang="en-NL" smtClean="0"/>
              <a:t>15</a:t>
            </a:fld>
            <a:endParaRPr lang="en-NL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548F37A-DD6F-BA47-9996-0DFA1FE766F7}"/>
              </a:ext>
            </a:extLst>
          </p:cNvPr>
          <p:cNvSpPr/>
          <p:nvPr/>
        </p:nvSpPr>
        <p:spPr>
          <a:xfrm>
            <a:off x="3934052" y="2576844"/>
            <a:ext cx="457200" cy="45720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9C9BE3D-3BCD-7044-921A-AE4B5ACAD158}"/>
              </a:ext>
            </a:extLst>
          </p:cNvPr>
          <p:cNvSpPr/>
          <p:nvPr/>
        </p:nvSpPr>
        <p:spPr>
          <a:xfrm>
            <a:off x="5426282" y="1254898"/>
            <a:ext cx="457200" cy="45720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4E6565-ACB4-D14B-A04B-9328A11A8E29}"/>
              </a:ext>
            </a:extLst>
          </p:cNvPr>
          <p:cNvSpPr txBox="1"/>
          <p:nvPr/>
        </p:nvSpPr>
        <p:spPr>
          <a:xfrm>
            <a:off x="5080361" y="924598"/>
            <a:ext cx="1180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>
                <a:solidFill>
                  <a:srgbClr val="0070C0"/>
                </a:solidFill>
                <a:latin typeface="+mj-lt"/>
              </a:rPr>
              <a:t>Supervisor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5B6B62A-1889-8547-B4A4-5216F80AA115}"/>
              </a:ext>
            </a:extLst>
          </p:cNvPr>
          <p:cNvSpPr/>
          <p:nvPr/>
        </p:nvSpPr>
        <p:spPr>
          <a:xfrm>
            <a:off x="3934052" y="4604208"/>
            <a:ext cx="457200" cy="45720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23992C-AA71-1E42-85FE-952D436305D8}"/>
              </a:ext>
            </a:extLst>
          </p:cNvPr>
          <p:cNvSpPr txBox="1"/>
          <p:nvPr/>
        </p:nvSpPr>
        <p:spPr>
          <a:xfrm>
            <a:off x="6914755" y="2058680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>
                <a:solidFill>
                  <a:srgbClr val="0070C0"/>
                </a:solidFill>
                <a:latin typeface="+mj-lt"/>
              </a:rPr>
              <a:t>Reducers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B47CFF-BC05-764A-92E3-9D0F59CE4CC6}"/>
              </a:ext>
            </a:extLst>
          </p:cNvPr>
          <p:cNvSpPr txBox="1"/>
          <p:nvPr/>
        </p:nvSpPr>
        <p:spPr>
          <a:xfrm>
            <a:off x="3653923" y="2049579"/>
            <a:ext cx="1017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>
                <a:solidFill>
                  <a:srgbClr val="0070C0"/>
                </a:solidFill>
                <a:latin typeface="+mj-lt"/>
              </a:rPr>
              <a:t>Mappers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D0A76B3-6BE1-504C-A022-4282AA67A9F8}"/>
              </a:ext>
            </a:extLst>
          </p:cNvPr>
          <p:cNvSpPr/>
          <p:nvPr/>
        </p:nvSpPr>
        <p:spPr>
          <a:xfrm>
            <a:off x="3934052" y="3675935"/>
            <a:ext cx="457200" cy="45720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C20DF37-88F8-0A45-8F44-1AB781B659C9}"/>
              </a:ext>
            </a:extLst>
          </p:cNvPr>
          <p:cNvSpPr/>
          <p:nvPr/>
        </p:nvSpPr>
        <p:spPr>
          <a:xfrm>
            <a:off x="7177533" y="3073076"/>
            <a:ext cx="457200" cy="45720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072CD25-5DBF-1340-9FFA-1C5CB4200672}"/>
              </a:ext>
            </a:extLst>
          </p:cNvPr>
          <p:cNvSpPr/>
          <p:nvPr/>
        </p:nvSpPr>
        <p:spPr>
          <a:xfrm>
            <a:off x="7177533" y="4349644"/>
            <a:ext cx="457200" cy="45720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187332A-C021-EA4D-9CDF-2B35C38AFE6E}"/>
              </a:ext>
            </a:extLst>
          </p:cNvPr>
          <p:cNvSpPr/>
          <p:nvPr/>
        </p:nvSpPr>
        <p:spPr>
          <a:xfrm>
            <a:off x="2210634" y="3027235"/>
            <a:ext cx="838756" cy="37165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+mj-lt"/>
              </a:rPr>
              <a:t>s</a:t>
            </a:r>
            <a:r>
              <a:rPr lang="en-NL" sz="1400" dirty="0">
                <a:solidFill>
                  <a:schemeClr val="tx1"/>
                </a:solidFill>
                <a:latin typeface="+mj-lt"/>
              </a:rPr>
              <a:t>plit 0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434410A-D703-E64F-990E-ABEDC2EAE759}"/>
              </a:ext>
            </a:extLst>
          </p:cNvPr>
          <p:cNvSpPr/>
          <p:nvPr/>
        </p:nvSpPr>
        <p:spPr>
          <a:xfrm>
            <a:off x="2210633" y="3350491"/>
            <a:ext cx="838756" cy="37165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+mj-lt"/>
              </a:rPr>
              <a:t>s</a:t>
            </a:r>
            <a:r>
              <a:rPr lang="en-NL" sz="1400" dirty="0">
                <a:solidFill>
                  <a:schemeClr val="tx1"/>
                </a:solidFill>
                <a:latin typeface="+mj-lt"/>
              </a:rPr>
              <a:t>plit 1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957A19F-3015-454B-A49C-C04FD8388C7D}"/>
              </a:ext>
            </a:extLst>
          </p:cNvPr>
          <p:cNvSpPr/>
          <p:nvPr/>
        </p:nvSpPr>
        <p:spPr>
          <a:xfrm>
            <a:off x="2210633" y="3722146"/>
            <a:ext cx="838756" cy="37165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+mj-lt"/>
              </a:rPr>
              <a:t>s</a:t>
            </a:r>
            <a:r>
              <a:rPr lang="en-NL" sz="1400" dirty="0">
                <a:solidFill>
                  <a:schemeClr val="tx1"/>
                </a:solidFill>
                <a:latin typeface="+mj-lt"/>
              </a:rPr>
              <a:t>plit 2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6F56CC1-582E-CD44-9B1F-E559731F0887}"/>
              </a:ext>
            </a:extLst>
          </p:cNvPr>
          <p:cNvSpPr/>
          <p:nvPr/>
        </p:nvSpPr>
        <p:spPr>
          <a:xfrm>
            <a:off x="2210633" y="4093801"/>
            <a:ext cx="838756" cy="37165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+mj-lt"/>
              </a:rPr>
              <a:t>s</a:t>
            </a:r>
            <a:r>
              <a:rPr lang="en-NL" sz="1400" dirty="0">
                <a:solidFill>
                  <a:schemeClr val="tx1"/>
                </a:solidFill>
                <a:latin typeface="+mj-lt"/>
              </a:rPr>
              <a:t>plit 3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15F4D2E-09C3-0543-82B2-35E89FD41606}"/>
              </a:ext>
            </a:extLst>
          </p:cNvPr>
          <p:cNvSpPr/>
          <p:nvPr/>
        </p:nvSpPr>
        <p:spPr>
          <a:xfrm>
            <a:off x="2210632" y="4465456"/>
            <a:ext cx="838756" cy="37165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+mj-lt"/>
              </a:rPr>
              <a:t>s</a:t>
            </a:r>
            <a:r>
              <a:rPr lang="en-NL" sz="1400" dirty="0">
                <a:solidFill>
                  <a:schemeClr val="tx1"/>
                </a:solidFill>
                <a:latin typeface="+mj-lt"/>
              </a:rPr>
              <a:t>plit 4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C6AE60B-F881-8041-8644-8740184CBC8F}"/>
              </a:ext>
            </a:extLst>
          </p:cNvPr>
          <p:cNvSpPr/>
          <p:nvPr/>
        </p:nvSpPr>
        <p:spPr>
          <a:xfrm>
            <a:off x="5526063" y="2542274"/>
            <a:ext cx="308653" cy="76880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sz="1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7FCA7F6-0567-B341-A155-C4118E640CFB}"/>
              </a:ext>
            </a:extLst>
          </p:cNvPr>
          <p:cNvSpPr/>
          <p:nvPr/>
        </p:nvSpPr>
        <p:spPr>
          <a:xfrm>
            <a:off x="8620383" y="3134236"/>
            <a:ext cx="1116470" cy="37165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+mj-lt"/>
              </a:rPr>
              <a:t>output file</a:t>
            </a:r>
            <a:r>
              <a:rPr lang="en-NL" sz="1400" dirty="0">
                <a:solidFill>
                  <a:schemeClr val="tx1"/>
                </a:solidFill>
                <a:latin typeface="+mj-lt"/>
              </a:rPr>
              <a:t> 0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8AA3914-D911-E743-9B4B-C48B03F0A991}"/>
              </a:ext>
            </a:extLst>
          </p:cNvPr>
          <p:cNvSpPr/>
          <p:nvPr/>
        </p:nvSpPr>
        <p:spPr>
          <a:xfrm>
            <a:off x="8610601" y="4435188"/>
            <a:ext cx="1126252" cy="37165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+mj-lt"/>
              </a:rPr>
              <a:t>output file</a:t>
            </a:r>
            <a:r>
              <a:rPr lang="en-NL" sz="1400" dirty="0">
                <a:solidFill>
                  <a:schemeClr val="tx1"/>
                </a:solidFill>
                <a:latin typeface="+mj-lt"/>
              </a:rPr>
              <a:t> 1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CF7DFAD-11EB-6F47-ADBE-F8E8251ED2F6}"/>
              </a:ext>
            </a:extLst>
          </p:cNvPr>
          <p:cNvCxnSpPr>
            <a:cxnSpLocks/>
          </p:cNvCxnSpPr>
          <p:nvPr/>
        </p:nvCxnSpPr>
        <p:spPr>
          <a:xfrm flipV="1">
            <a:off x="3242929" y="2923598"/>
            <a:ext cx="525198" cy="281311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73512A52-67FC-7646-A7F4-AEEBCFDA1C4F}"/>
              </a:ext>
            </a:extLst>
          </p:cNvPr>
          <p:cNvCxnSpPr>
            <a:cxnSpLocks/>
          </p:cNvCxnSpPr>
          <p:nvPr/>
        </p:nvCxnSpPr>
        <p:spPr>
          <a:xfrm>
            <a:off x="3127489" y="3866009"/>
            <a:ext cx="700926" cy="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8DEA55E6-D030-8046-8395-3CCCC9B43EFB}"/>
              </a:ext>
            </a:extLst>
          </p:cNvPr>
          <p:cNvCxnSpPr>
            <a:cxnSpLocks/>
          </p:cNvCxnSpPr>
          <p:nvPr/>
        </p:nvCxnSpPr>
        <p:spPr>
          <a:xfrm>
            <a:off x="3104519" y="4478639"/>
            <a:ext cx="663608" cy="409545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FB7B3BFB-6264-DC4C-8272-0692ED5555EC}"/>
              </a:ext>
            </a:extLst>
          </p:cNvPr>
          <p:cNvCxnSpPr>
            <a:cxnSpLocks/>
          </p:cNvCxnSpPr>
          <p:nvPr/>
        </p:nvCxnSpPr>
        <p:spPr>
          <a:xfrm>
            <a:off x="4445296" y="2824643"/>
            <a:ext cx="949544" cy="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FBAA0F70-B903-8D40-830C-21C7CAFACBAE}"/>
              </a:ext>
            </a:extLst>
          </p:cNvPr>
          <p:cNvCxnSpPr>
            <a:cxnSpLocks/>
          </p:cNvCxnSpPr>
          <p:nvPr/>
        </p:nvCxnSpPr>
        <p:spPr>
          <a:xfrm flipV="1">
            <a:off x="4437310" y="3882885"/>
            <a:ext cx="957530" cy="1471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BAE6F754-DA07-F843-8958-8E6A790A18E4}"/>
              </a:ext>
            </a:extLst>
          </p:cNvPr>
          <p:cNvCxnSpPr>
            <a:cxnSpLocks/>
          </p:cNvCxnSpPr>
          <p:nvPr/>
        </p:nvCxnSpPr>
        <p:spPr>
          <a:xfrm>
            <a:off x="5979241" y="2777593"/>
            <a:ext cx="1114396" cy="524083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B3533CF6-5BF7-1F4E-AAD7-B0673DAF2B04}"/>
              </a:ext>
            </a:extLst>
          </p:cNvPr>
          <p:cNvCxnSpPr>
            <a:cxnSpLocks/>
          </p:cNvCxnSpPr>
          <p:nvPr/>
        </p:nvCxnSpPr>
        <p:spPr>
          <a:xfrm>
            <a:off x="5984751" y="2778652"/>
            <a:ext cx="1156031" cy="1680891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6B9CB354-9253-EE47-B178-6C3BDFEE65A9}"/>
              </a:ext>
            </a:extLst>
          </p:cNvPr>
          <p:cNvCxnSpPr>
            <a:cxnSpLocks/>
          </p:cNvCxnSpPr>
          <p:nvPr/>
        </p:nvCxnSpPr>
        <p:spPr>
          <a:xfrm>
            <a:off x="5971255" y="3964970"/>
            <a:ext cx="1114396" cy="524083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7C10134E-815D-8A4B-B39F-4F3D6918270E}"/>
              </a:ext>
            </a:extLst>
          </p:cNvPr>
          <p:cNvCxnSpPr>
            <a:cxnSpLocks/>
          </p:cNvCxnSpPr>
          <p:nvPr/>
        </p:nvCxnSpPr>
        <p:spPr>
          <a:xfrm flipV="1">
            <a:off x="5971254" y="3368623"/>
            <a:ext cx="1161196" cy="596347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E4516587-4A43-6F47-876E-C87C63C5DD9B}"/>
              </a:ext>
            </a:extLst>
          </p:cNvPr>
          <p:cNvCxnSpPr>
            <a:cxnSpLocks/>
          </p:cNvCxnSpPr>
          <p:nvPr/>
        </p:nvCxnSpPr>
        <p:spPr>
          <a:xfrm flipV="1">
            <a:off x="5900363" y="4564825"/>
            <a:ext cx="1161196" cy="596347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3F02F09A-7135-F444-B8D6-EB84BA9B810F}"/>
              </a:ext>
            </a:extLst>
          </p:cNvPr>
          <p:cNvCxnSpPr>
            <a:cxnSpLocks/>
          </p:cNvCxnSpPr>
          <p:nvPr/>
        </p:nvCxnSpPr>
        <p:spPr>
          <a:xfrm flipV="1">
            <a:off x="5902054" y="3561248"/>
            <a:ext cx="1230396" cy="161074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96E4AAC5-3AC8-E54F-9965-0F5A847EE7A2}"/>
              </a:ext>
            </a:extLst>
          </p:cNvPr>
          <p:cNvCxnSpPr>
            <a:cxnSpLocks/>
          </p:cNvCxnSpPr>
          <p:nvPr/>
        </p:nvCxnSpPr>
        <p:spPr>
          <a:xfrm>
            <a:off x="7734853" y="3293119"/>
            <a:ext cx="826735" cy="8557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F1B9CD14-8455-3C4F-86EE-E368FDAFCD7A}"/>
              </a:ext>
            </a:extLst>
          </p:cNvPr>
          <p:cNvCxnSpPr>
            <a:cxnSpLocks/>
          </p:cNvCxnSpPr>
          <p:nvPr/>
        </p:nvCxnSpPr>
        <p:spPr>
          <a:xfrm>
            <a:off x="7744332" y="4612458"/>
            <a:ext cx="826735" cy="8557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DC218699-6CDA-3B41-A9AF-E0982BB86D4D}"/>
              </a:ext>
            </a:extLst>
          </p:cNvPr>
          <p:cNvSpPr txBox="1"/>
          <p:nvPr/>
        </p:nvSpPr>
        <p:spPr>
          <a:xfrm>
            <a:off x="3135088" y="2609928"/>
            <a:ext cx="609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read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D6A60C9E-1BC0-9043-ABA6-01E08FD9E6A2}"/>
              </a:ext>
            </a:extLst>
          </p:cNvPr>
          <p:cNvSpPr/>
          <p:nvPr/>
        </p:nvSpPr>
        <p:spPr>
          <a:xfrm>
            <a:off x="3166795" y="3513553"/>
            <a:ext cx="609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L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read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326B4D48-C1A0-AB4C-A860-0CD25EF0CBB6}"/>
              </a:ext>
            </a:extLst>
          </p:cNvPr>
          <p:cNvSpPr/>
          <p:nvPr/>
        </p:nvSpPr>
        <p:spPr>
          <a:xfrm>
            <a:off x="3158473" y="4291300"/>
            <a:ext cx="609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L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read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BAFBAE97-7D2F-8F4F-9B3D-B43A6DDFF0B5}"/>
              </a:ext>
            </a:extLst>
          </p:cNvPr>
          <p:cNvSpPr/>
          <p:nvPr/>
        </p:nvSpPr>
        <p:spPr>
          <a:xfrm>
            <a:off x="4518529" y="2482278"/>
            <a:ext cx="6726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l</a:t>
            </a:r>
            <a:r>
              <a:rPr lang="en-NL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ocal</a:t>
            </a:r>
          </a:p>
          <a:p>
            <a:r>
              <a:rPr lang="en-NL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write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663624F4-E556-5B4C-B1B9-AEAF15613E22}"/>
              </a:ext>
            </a:extLst>
          </p:cNvPr>
          <p:cNvSpPr/>
          <p:nvPr/>
        </p:nvSpPr>
        <p:spPr>
          <a:xfrm>
            <a:off x="4492456" y="3565468"/>
            <a:ext cx="6726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l</a:t>
            </a:r>
            <a:r>
              <a:rPr lang="en-NL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ocal</a:t>
            </a:r>
          </a:p>
          <a:p>
            <a:r>
              <a:rPr lang="en-NL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write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E531BB1B-8140-624B-ABC6-BDC3473973AC}"/>
              </a:ext>
            </a:extLst>
          </p:cNvPr>
          <p:cNvSpPr/>
          <p:nvPr/>
        </p:nvSpPr>
        <p:spPr>
          <a:xfrm>
            <a:off x="4499727" y="4489516"/>
            <a:ext cx="6726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l</a:t>
            </a:r>
            <a:r>
              <a:rPr lang="en-NL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ocal</a:t>
            </a:r>
          </a:p>
          <a:p>
            <a:r>
              <a:rPr lang="en-NL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write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95182423-DDAE-8540-B531-78CEFED16307}"/>
              </a:ext>
            </a:extLst>
          </p:cNvPr>
          <p:cNvSpPr/>
          <p:nvPr/>
        </p:nvSpPr>
        <p:spPr>
          <a:xfrm>
            <a:off x="6226423" y="3368623"/>
            <a:ext cx="8732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remote</a:t>
            </a:r>
            <a:endParaRPr lang="en-NL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r>
              <a:rPr lang="en-NL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read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AD8EE3F5-9F9E-8348-B835-C90BC77A3190}"/>
              </a:ext>
            </a:extLst>
          </p:cNvPr>
          <p:cNvSpPr txBox="1"/>
          <p:nvPr/>
        </p:nvSpPr>
        <p:spPr>
          <a:xfrm>
            <a:off x="7798475" y="2934478"/>
            <a:ext cx="672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write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91DA8073-BD66-754E-B81C-624FB981573D}"/>
              </a:ext>
            </a:extLst>
          </p:cNvPr>
          <p:cNvSpPr txBox="1"/>
          <p:nvPr/>
        </p:nvSpPr>
        <p:spPr>
          <a:xfrm>
            <a:off x="7798475" y="4242297"/>
            <a:ext cx="672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write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D14629B5-E146-6B43-B4D8-172DC23F5AB7}"/>
              </a:ext>
            </a:extLst>
          </p:cNvPr>
          <p:cNvSpPr/>
          <p:nvPr/>
        </p:nvSpPr>
        <p:spPr>
          <a:xfrm>
            <a:off x="5526063" y="3523572"/>
            <a:ext cx="308653" cy="76880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sz="1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CF65EC31-4E00-A845-965B-2839A6257140}"/>
              </a:ext>
            </a:extLst>
          </p:cNvPr>
          <p:cNvSpPr/>
          <p:nvPr/>
        </p:nvSpPr>
        <p:spPr>
          <a:xfrm>
            <a:off x="5521989" y="4503785"/>
            <a:ext cx="308653" cy="76880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sz="14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114720E3-CD8D-B148-9032-8AC228ABA466}"/>
              </a:ext>
            </a:extLst>
          </p:cNvPr>
          <p:cNvCxnSpPr>
            <a:cxnSpLocks/>
          </p:cNvCxnSpPr>
          <p:nvPr/>
        </p:nvCxnSpPr>
        <p:spPr>
          <a:xfrm flipV="1">
            <a:off x="4437310" y="4839398"/>
            <a:ext cx="957530" cy="1471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id="{7D58BDAB-4452-F944-AC1B-EE5C2D906135}"/>
              </a:ext>
            </a:extLst>
          </p:cNvPr>
          <p:cNvSpPr txBox="1"/>
          <p:nvPr/>
        </p:nvSpPr>
        <p:spPr>
          <a:xfrm>
            <a:off x="2210632" y="5711723"/>
            <a:ext cx="838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+mj-lt"/>
              </a:rPr>
              <a:t>i</a:t>
            </a:r>
            <a:r>
              <a:rPr lang="en-NL" dirty="0">
                <a:latin typeface="+mj-lt"/>
              </a:rPr>
              <a:t>nput files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AF04A470-37CF-3640-BC83-F2CDC3842766}"/>
              </a:ext>
            </a:extLst>
          </p:cNvPr>
          <p:cNvSpPr txBox="1"/>
          <p:nvPr/>
        </p:nvSpPr>
        <p:spPr>
          <a:xfrm>
            <a:off x="3776449" y="5715979"/>
            <a:ext cx="744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+mj-lt"/>
              </a:rPr>
              <a:t>m</a:t>
            </a:r>
            <a:r>
              <a:rPr lang="en-NL" dirty="0">
                <a:latin typeface="+mj-lt"/>
              </a:rPr>
              <a:t>ap </a:t>
            </a:r>
          </a:p>
          <a:p>
            <a:pPr algn="ctr"/>
            <a:r>
              <a:rPr lang="en-NL" dirty="0">
                <a:latin typeface="+mj-lt"/>
              </a:rPr>
              <a:t>phase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B15905E0-9CCD-174A-AD6A-C414D925C93F}"/>
              </a:ext>
            </a:extLst>
          </p:cNvPr>
          <p:cNvSpPr txBox="1"/>
          <p:nvPr/>
        </p:nvSpPr>
        <p:spPr>
          <a:xfrm>
            <a:off x="5191214" y="5680217"/>
            <a:ext cx="14001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intermediate</a:t>
            </a:r>
            <a:endParaRPr lang="en-NL" dirty="0">
              <a:latin typeface="+mj-lt"/>
            </a:endParaRPr>
          </a:p>
          <a:p>
            <a:pPr algn="ctr"/>
            <a:r>
              <a:rPr lang="en-NL" dirty="0">
                <a:latin typeface="+mj-lt"/>
              </a:rPr>
              <a:t>files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C5A2D863-CEC2-A94D-93F4-E39D7488C2AA}"/>
              </a:ext>
            </a:extLst>
          </p:cNvPr>
          <p:cNvSpPr txBox="1"/>
          <p:nvPr/>
        </p:nvSpPr>
        <p:spPr>
          <a:xfrm>
            <a:off x="7100456" y="5707837"/>
            <a:ext cx="8340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reduce</a:t>
            </a:r>
            <a:endParaRPr lang="en-NL" dirty="0">
              <a:latin typeface="+mj-lt"/>
            </a:endParaRPr>
          </a:p>
          <a:p>
            <a:pPr algn="ctr"/>
            <a:r>
              <a:rPr lang="en-NL" dirty="0">
                <a:latin typeface="+mj-lt"/>
              </a:rPr>
              <a:t>phase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087DC657-454B-DA49-8D58-5AAD9F39DC21}"/>
              </a:ext>
            </a:extLst>
          </p:cNvPr>
          <p:cNvSpPr txBox="1"/>
          <p:nvPr/>
        </p:nvSpPr>
        <p:spPr>
          <a:xfrm>
            <a:off x="8606932" y="5645579"/>
            <a:ext cx="825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output</a:t>
            </a:r>
            <a:endParaRPr lang="en-NL" dirty="0">
              <a:latin typeface="+mj-lt"/>
            </a:endParaRPr>
          </a:p>
          <a:p>
            <a:pPr algn="ctr"/>
            <a:r>
              <a:rPr lang="en-NL" dirty="0">
                <a:latin typeface="+mj-lt"/>
              </a:rPr>
              <a:t>files</a:t>
            </a:r>
          </a:p>
        </p:txBody>
      </p: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6B971DFC-9901-9D49-B99A-FC26C891411E}"/>
              </a:ext>
            </a:extLst>
          </p:cNvPr>
          <p:cNvCxnSpPr>
            <a:cxnSpLocks/>
            <a:stCxn id="106" idx="3"/>
          </p:cNvCxnSpPr>
          <p:nvPr/>
        </p:nvCxnSpPr>
        <p:spPr>
          <a:xfrm flipH="1">
            <a:off x="4770673" y="1676458"/>
            <a:ext cx="655868" cy="5246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>
            <a:extLst>
              <a:ext uri="{FF2B5EF4-FFF2-40B4-BE49-F238E27FC236}">
                <a16:creationId xmlns:a16="http://schemas.microsoft.com/office/drawing/2014/main" id="{79E036EF-40E5-EC48-B31F-9EA72665B70B}"/>
              </a:ext>
            </a:extLst>
          </p:cNvPr>
          <p:cNvSpPr txBox="1"/>
          <p:nvPr/>
        </p:nvSpPr>
        <p:spPr>
          <a:xfrm>
            <a:off x="3934722" y="1507181"/>
            <a:ext cx="14918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+mj-lt"/>
              </a:rPr>
              <a:t>a</a:t>
            </a:r>
            <a:r>
              <a:rPr lang="en-NL" sz="1600" dirty="0">
                <a:latin typeface="+mj-lt"/>
              </a:rPr>
              <a:t>ssign map task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2D90EC13-9247-BB4F-A93C-D8A4D9E313CE}"/>
              </a:ext>
            </a:extLst>
          </p:cNvPr>
          <p:cNvSpPr txBox="1"/>
          <p:nvPr/>
        </p:nvSpPr>
        <p:spPr>
          <a:xfrm>
            <a:off x="6036096" y="1519605"/>
            <a:ext cx="17573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+mj-lt"/>
              </a:rPr>
              <a:t>a</a:t>
            </a:r>
            <a:r>
              <a:rPr lang="en-NL" sz="1600" dirty="0">
                <a:latin typeface="+mj-lt"/>
              </a:rPr>
              <a:t>ssign reduce task</a:t>
            </a:r>
          </a:p>
        </p:txBody>
      </p: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A43341F7-E036-5D45-9794-F2BDB09F15F0}"/>
              </a:ext>
            </a:extLst>
          </p:cNvPr>
          <p:cNvCxnSpPr>
            <a:cxnSpLocks/>
            <a:stCxn id="107" idx="1"/>
          </p:cNvCxnSpPr>
          <p:nvPr/>
        </p:nvCxnSpPr>
        <p:spPr>
          <a:xfrm>
            <a:off x="6036096" y="1688882"/>
            <a:ext cx="860198" cy="5425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09278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3D8AE0-5F09-8441-B796-0051125C4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2EB83-5F44-2544-A6C8-A75FC4DA2DBB}" type="slidenum">
              <a:rPr lang="en-NL" smtClean="0"/>
              <a:t>16</a:t>
            </a:fld>
            <a:endParaRPr lang="en-NL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9AFC59C-9D81-0043-8CCA-BC57007E9A49}"/>
              </a:ext>
            </a:extLst>
          </p:cNvPr>
          <p:cNvSpPr/>
          <p:nvPr/>
        </p:nvSpPr>
        <p:spPr>
          <a:xfrm>
            <a:off x="3156140" y="3777398"/>
            <a:ext cx="457200" cy="45720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>
              <a:solidFill>
                <a:schemeClr val="accent5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4B0AF43-2F88-654A-8A4E-FBCE4ECE34BC}"/>
              </a:ext>
            </a:extLst>
          </p:cNvPr>
          <p:cNvSpPr/>
          <p:nvPr/>
        </p:nvSpPr>
        <p:spPr>
          <a:xfrm>
            <a:off x="7763221" y="3724235"/>
            <a:ext cx="457200" cy="45720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26775C-A1D5-4F46-8819-79189552586B}"/>
              </a:ext>
            </a:extLst>
          </p:cNvPr>
          <p:cNvSpPr txBox="1"/>
          <p:nvPr/>
        </p:nvSpPr>
        <p:spPr>
          <a:xfrm>
            <a:off x="2827685" y="4252178"/>
            <a:ext cx="111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>
                <a:solidFill>
                  <a:srgbClr val="0070C0"/>
                </a:solidFill>
              </a:rPr>
              <a:t>Mapper-1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83D0AAD-F24D-8744-85C6-96E11C190AD6}"/>
              </a:ext>
            </a:extLst>
          </p:cNvPr>
          <p:cNvSpPr/>
          <p:nvPr/>
        </p:nvSpPr>
        <p:spPr>
          <a:xfrm>
            <a:off x="5430789" y="2183627"/>
            <a:ext cx="457200" cy="45720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062D71-AF91-6B49-B5AB-5324B421628B}"/>
              </a:ext>
            </a:extLst>
          </p:cNvPr>
          <p:cNvSpPr txBox="1"/>
          <p:nvPr/>
        </p:nvSpPr>
        <p:spPr>
          <a:xfrm>
            <a:off x="5106730" y="1827586"/>
            <a:ext cx="1180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>
                <a:solidFill>
                  <a:srgbClr val="0070C0"/>
                </a:solidFill>
              </a:rPr>
              <a:t>Supervisor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87E8593-88BD-6148-8B0F-FA8E78AAC484}"/>
              </a:ext>
            </a:extLst>
          </p:cNvPr>
          <p:cNvSpPr/>
          <p:nvPr/>
        </p:nvSpPr>
        <p:spPr>
          <a:xfrm>
            <a:off x="3156140" y="5323883"/>
            <a:ext cx="457200" cy="45720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>
              <a:solidFill>
                <a:schemeClr val="accent5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5E9CF14-EEB6-0542-8EE2-D9A9E2B1DBFD}"/>
              </a:ext>
            </a:extLst>
          </p:cNvPr>
          <p:cNvSpPr txBox="1"/>
          <p:nvPr/>
        </p:nvSpPr>
        <p:spPr>
          <a:xfrm>
            <a:off x="7464150" y="4192967"/>
            <a:ext cx="1138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>
                <a:solidFill>
                  <a:srgbClr val="0070C0"/>
                </a:solidFill>
              </a:rPr>
              <a:t>Reducer-1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7FCB3C8-29FE-3C49-9211-E6F2513550DF}"/>
              </a:ext>
            </a:extLst>
          </p:cNvPr>
          <p:cNvSpPr txBox="1"/>
          <p:nvPr/>
        </p:nvSpPr>
        <p:spPr>
          <a:xfrm>
            <a:off x="2860397" y="5826937"/>
            <a:ext cx="1144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>
                <a:solidFill>
                  <a:srgbClr val="0070C0"/>
                </a:solidFill>
              </a:rPr>
              <a:t>Mapper-N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1F58AC7-5E34-AC44-B579-6DFF40BD4B17}"/>
              </a:ext>
            </a:extLst>
          </p:cNvPr>
          <p:cNvSpPr txBox="1"/>
          <p:nvPr/>
        </p:nvSpPr>
        <p:spPr>
          <a:xfrm>
            <a:off x="7463131" y="5786745"/>
            <a:ext cx="1219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>
                <a:solidFill>
                  <a:srgbClr val="0070C0"/>
                </a:solidFill>
              </a:rPr>
              <a:t>Reducer-M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58177C7-7521-BA44-B161-570DA6B0DE5D}"/>
              </a:ext>
            </a:extLst>
          </p:cNvPr>
          <p:cNvSpPr txBox="1"/>
          <p:nvPr/>
        </p:nvSpPr>
        <p:spPr>
          <a:xfrm>
            <a:off x="3099233" y="4725967"/>
            <a:ext cx="691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sz="2400" dirty="0">
                <a:solidFill>
                  <a:srgbClr val="0070C0"/>
                </a:solidFill>
              </a:rPr>
              <a:t>. . . 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0515C67-0C9C-064A-9E94-45AF77546B35}"/>
              </a:ext>
            </a:extLst>
          </p:cNvPr>
          <p:cNvSpPr/>
          <p:nvPr/>
        </p:nvSpPr>
        <p:spPr>
          <a:xfrm>
            <a:off x="7740597" y="4718970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L" dirty="0">
                <a:solidFill>
                  <a:srgbClr val="0070C0"/>
                </a:solidFill>
              </a:rPr>
              <a:t>. . .  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0447D84-9AC4-744E-9B68-3D2E5997AA28}"/>
              </a:ext>
            </a:extLst>
          </p:cNvPr>
          <p:cNvSpPr/>
          <p:nvPr/>
        </p:nvSpPr>
        <p:spPr>
          <a:xfrm>
            <a:off x="7763221" y="5269474"/>
            <a:ext cx="457200" cy="45720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>
              <a:solidFill>
                <a:schemeClr val="accent5"/>
              </a:solidFill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9E31450-9DB9-9941-B920-CEFF698BE98E}"/>
              </a:ext>
            </a:extLst>
          </p:cNvPr>
          <p:cNvCxnSpPr>
            <a:cxnSpLocks/>
          </p:cNvCxnSpPr>
          <p:nvPr/>
        </p:nvCxnSpPr>
        <p:spPr>
          <a:xfrm flipV="1">
            <a:off x="3610793" y="2435258"/>
            <a:ext cx="1555275" cy="122298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BAEFFCF1-3B74-FA45-9205-9F01EB96780D}"/>
              </a:ext>
            </a:extLst>
          </p:cNvPr>
          <p:cNvSpPr txBox="1"/>
          <p:nvPr/>
        </p:nvSpPr>
        <p:spPr>
          <a:xfrm>
            <a:off x="4004941" y="2578010"/>
            <a:ext cx="311304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NL" dirty="0">
                <a:latin typeface="Consolas" panose="020B0609020204030204" pitchFamily="49" charset="0"/>
                <a:cs typeface="Consolas" panose="020B0609020204030204" pitchFamily="49" charset="0"/>
              </a:rPr>
              <a:t>?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B300D3D-46D1-F647-A7B3-740E5ECA72C7}"/>
              </a:ext>
            </a:extLst>
          </p:cNvPr>
          <p:cNvCxnSpPr>
            <a:cxnSpLocks/>
          </p:cNvCxnSpPr>
          <p:nvPr/>
        </p:nvCxnSpPr>
        <p:spPr>
          <a:xfrm>
            <a:off x="6212048" y="2399772"/>
            <a:ext cx="1737810" cy="97524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8FFC56B-7BCB-B44D-88EC-0DB31FCD9C68}"/>
              </a:ext>
            </a:extLst>
          </p:cNvPr>
          <p:cNvCxnSpPr>
            <a:cxnSpLocks/>
          </p:cNvCxnSpPr>
          <p:nvPr/>
        </p:nvCxnSpPr>
        <p:spPr>
          <a:xfrm flipV="1">
            <a:off x="3763193" y="2587658"/>
            <a:ext cx="1555275" cy="122298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EFD4227-2C53-4C4B-893E-2B6DFB6DFCC9}"/>
              </a:ext>
            </a:extLst>
          </p:cNvPr>
          <p:cNvCxnSpPr>
            <a:cxnSpLocks/>
          </p:cNvCxnSpPr>
          <p:nvPr/>
        </p:nvCxnSpPr>
        <p:spPr>
          <a:xfrm>
            <a:off x="6096000" y="2600746"/>
            <a:ext cx="1737810" cy="97524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A5D2F2AD-B9B7-BF44-9D20-96E502D5195A}"/>
              </a:ext>
            </a:extLst>
          </p:cNvPr>
          <p:cNvSpPr txBox="1"/>
          <p:nvPr/>
        </p:nvSpPr>
        <p:spPr>
          <a:xfrm>
            <a:off x="4540830" y="3263640"/>
            <a:ext cx="311304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NL" dirty="0">
                <a:latin typeface="Consolas" panose="020B0609020204030204" pitchFamily="49" charset="0"/>
                <a:cs typeface="Consolas" panose="020B0609020204030204" pitchFamily="49" charset="0"/>
              </a:rPr>
              <a:t>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F42F153-3F78-A84A-B485-A30822BE2296}"/>
              </a:ext>
            </a:extLst>
          </p:cNvPr>
          <p:cNvSpPr txBox="1"/>
          <p:nvPr/>
        </p:nvSpPr>
        <p:spPr>
          <a:xfrm>
            <a:off x="6971342" y="2393344"/>
            <a:ext cx="311304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NL" dirty="0">
                <a:latin typeface="Consolas" panose="020B0609020204030204" pitchFamily="49" charset="0"/>
                <a:cs typeface="Consolas" panose="020B0609020204030204" pitchFamily="49" charset="0"/>
              </a:rPr>
              <a:t>?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8FC9DAA-D56A-184E-9882-2BB4A846B055}"/>
              </a:ext>
            </a:extLst>
          </p:cNvPr>
          <p:cNvSpPr txBox="1"/>
          <p:nvPr/>
        </p:nvSpPr>
        <p:spPr>
          <a:xfrm>
            <a:off x="6649990" y="3180293"/>
            <a:ext cx="311304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NL" dirty="0">
                <a:latin typeface="Consolas" panose="020B0609020204030204" pitchFamily="49" charset="0"/>
                <a:cs typeface="Consolas" panose="020B0609020204030204" pitchFamily="49" charset="0"/>
              </a:rPr>
              <a:t>?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FEF11E3-37BA-064C-B310-17B5D75092D5}"/>
              </a:ext>
            </a:extLst>
          </p:cNvPr>
          <p:cNvSpPr txBox="1"/>
          <p:nvPr/>
        </p:nvSpPr>
        <p:spPr>
          <a:xfrm>
            <a:off x="4068293" y="4610592"/>
            <a:ext cx="311304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NL" dirty="0">
                <a:latin typeface="Consolas" panose="020B0609020204030204" pitchFamily="49" charset="0"/>
                <a:cs typeface="Consolas" panose="020B0609020204030204" pitchFamily="49" charset="0"/>
              </a:rPr>
              <a:t>?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82EA8B0-A7AA-4543-AD0F-035FF185F237}"/>
              </a:ext>
            </a:extLst>
          </p:cNvPr>
          <p:cNvSpPr txBox="1"/>
          <p:nvPr/>
        </p:nvSpPr>
        <p:spPr>
          <a:xfrm>
            <a:off x="8883392" y="4621510"/>
            <a:ext cx="311304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NL" dirty="0">
                <a:latin typeface="Consolas" panose="020B0609020204030204" pitchFamily="49" charset="0"/>
                <a:cs typeface="Consolas" panose="020B0609020204030204" pitchFamily="49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A7F51F-BB8E-8248-8088-AC043EBCCE7E}"/>
              </a:ext>
            </a:extLst>
          </p:cNvPr>
          <p:cNvSpPr txBox="1"/>
          <p:nvPr/>
        </p:nvSpPr>
        <p:spPr>
          <a:xfrm>
            <a:off x="628599" y="344991"/>
            <a:ext cx="75918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NL" sz="2400" dirty="0">
                <a:latin typeface="+mj-lt"/>
              </a:rPr>
              <a:t>What to communicate between the actors?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NL" sz="2400" dirty="0">
                <a:latin typeface="+mj-lt"/>
              </a:rPr>
              <a:t>How to process messages?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NL" sz="2400" dirty="0">
                <a:latin typeface="+mj-lt"/>
              </a:rPr>
              <a:t>How to provide fault-tolerance of mappers and reducers?</a:t>
            </a:r>
          </a:p>
        </p:txBody>
      </p:sp>
    </p:spTree>
    <p:extLst>
      <p:ext uri="{BB962C8B-B14F-4D97-AF65-F5344CB8AC3E}">
        <p14:creationId xmlns:p14="http://schemas.microsoft.com/office/powerpoint/2010/main" val="4962987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6344F-B67D-DF4F-B9E5-17B954D91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Actors in the MapReduce Example: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61068-A556-1341-B1BA-AB8A309D7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0456"/>
            <a:ext cx="4959927" cy="50124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NL" sz="2000" dirty="0">
                <a:solidFill>
                  <a:srgbClr val="0070C0"/>
                </a:solidFill>
                <a:latin typeface="+mj-lt"/>
              </a:rPr>
              <a:t>ClusterMonitor</a:t>
            </a:r>
            <a:r>
              <a:rPr lang="en-NL" sz="2000" dirty="0">
                <a:latin typeface="+mj-lt"/>
              </a:rPr>
              <a:t>: Spawns all actors</a:t>
            </a:r>
          </a:p>
          <a:p>
            <a:r>
              <a:rPr lang="en-NL" sz="2000" dirty="0">
                <a:latin typeface="+mj-lt"/>
              </a:rPr>
              <a:t>Responds to MonitorCommand: </a:t>
            </a:r>
          </a:p>
          <a:p>
            <a:pPr lvl="1"/>
            <a:r>
              <a:rPr lang="en-GB" sz="2000" dirty="0" err="1">
                <a:latin typeface="+mj-lt"/>
              </a:rPr>
              <a:t>NodesRegistered</a:t>
            </a:r>
            <a:endParaRPr lang="en-GB" sz="2000" dirty="0">
              <a:latin typeface="+mj-lt"/>
            </a:endParaRPr>
          </a:p>
          <a:p>
            <a:pPr lvl="1"/>
            <a:r>
              <a:rPr lang="en-GB" sz="2000" dirty="0" err="1">
                <a:latin typeface="+mj-lt"/>
              </a:rPr>
              <a:t>SupervisorNode.</a:t>
            </a:r>
            <a:r>
              <a:rPr lang="en-GB" sz="2000" i="1" dirty="0" err="1">
                <a:latin typeface="+mj-lt"/>
              </a:rPr>
              <a:t>MapperTerminated</a:t>
            </a:r>
            <a:endParaRPr lang="en-GB" sz="2000" i="1" dirty="0">
              <a:latin typeface="+mj-lt"/>
            </a:endParaRPr>
          </a:p>
          <a:p>
            <a:pPr lvl="1"/>
            <a:r>
              <a:rPr lang="en-GB" sz="2000" dirty="0" err="1">
                <a:latin typeface="+mj-lt"/>
              </a:rPr>
              <a:t>SupervisorNode.</a:t>
            </a:r>
            <a:r>
              <a:rPr lang="en-GB" sz="2000" i="1" dirty="0" err="1">
                <a:latin typeface="+mj-lt"/>
              </a:rPr>
              <a:t>ReducerTerminated</a:t>
            </a:r>
            <a:endParaRPr lang="en-NL" sz="2000" dirty="0">
              <a:latin typeface="+mj-lt"/>
            </a:endParaRPr>
          </a:p>
          <a:p>
            <a:pPr marL="0" indent="0">
              <a:buNone/>
            </a:pPr>
            <a:endParaRPr lang="en-NL" sz="2000" dirty="0">
              <a:latin typeface="+mj-lt"/>
            </a:endParaRPr>
          </a:p>
          <a:p>
            <a:pPr marL="0" indent="0">
              <a:buNone/>
            </a:pPr>
            <a:r>
              <a:rPr lang="en-NL" sz="2000" dirty="0">
                <a:solidFill>
                  <a:srgbClr val="0070C0"/>
                </a:solidFill>
                <a:latin typeface="+mj-lt"/>
              </a:rPr>
              <a:t>SupervisorNode</a:t>
            </a:r>
            <a:r>
              <a:rPr lang="en-NL" sz="2000" dirty="0">
                <a:latin typeface="+mj-lt"/>
              </a:rPr>
              <a:t>: Distributes tasks and supervises mappers and reducers</a:t>
            </a:r>
          </a:p>
          <a:p>
            <a:r>
              <a:rPr lang="en-NL" sz="2000" dirty="0">
                <a:latin typeface="+mj-lt"/>
              </a:rPr>
              <a:t>Responds to </a:t>
            </a:r>
            <a:r>
              <a:rPr lang="en-GB" sz="2000" dirty="0" err="1">
                <a:latin typeface="+mj-lt"/>
              </a:rPr>
              <a:t>SupervisorCommand</a:t>
            </a:r>
            <a:r>
              <a:rPr lang="en-GB" sz="2000" dirty="0">
                <a:latin typeface="+mj-lt"/>
              </a:rPr>
              <a:t>:</a:t>
            </a:r>
            <a:endParaRPr lang="en-NL" sz="2000" dirty="0">
              <a:latin typeface="+mj-lt"/>
            </a:endParaRPr>
          </a:p>
          <a:p>
            <a:pPr lvl="1"/>
            <a:r>
              <a:rPr lang="en-NL" sz="2000" dirty="0">
                <a:latin typeface="+mj-lt"/>
              </a:rPr>
              <a:t>SupervisorNode.AssignNextTask</a:t>
            </a:r>
          </a:p>
          <a:p>
            <a:pPr lvl="1"/>
            <a:r>
              <a:rPr lang="en-NL" sz="2000" dirty="0">
                <a:latin typeface="+mj-lt"/>
              </a:rPr>
              <a:t>SupervisorNode.MapperResponse</a:t>
            </a:r>
          </a:p>
          <a:p>
            <a:pPr lvl="1"/>
            <a:r>
              <a:rPr lang="en-NL" sz="2000" dirty="0">
                <a:latin typeface="+mj-lt"/>
              </a:rPr>
              <a:t>SupervisorNode.ReducerResponse</a:t>
            </a:r>
          </a:p>
          <a:p>
            <a:pPr lvl="1"/>
            <a:r>
              <a:rPr lang="en-NL" sz="2000" dirty="0">
                <a:latin typeface="+mj-lt"/>
              </a:rPr>
              <a:t>SupervisorNode.MapperTerminated</a:t>
            </a:r>
          </a:p>
          <a:p>
            <a:pPr lvl="1"/>
            <a:r>
              <a:rPr lang="en-NL" sz="2000" dirty="0">
                <a:latin typeface="+mj-lt"/>
              </a:rPr>
              <a:t>SupervisorNode.ReducerTerminated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62D7F0-59EC-2E42-8396-1DDCB955A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2EB83-5F44-2544-A6C8-A75FC4DA2DBB}" type="slidenum">
              <a:rPr lang="en-NL" smtClean="0"/>
              <a:t>17</a:t>
            </a:fld>
            <a:endParaRPr lang="en-NL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A21B1DF-30BC-F644-984F-0528615DCF47}"/>
              </a:ext>
            </a:extLst>
          </p:cNvPr>
          <p:cNvSpPr txBox="1">
            <a:spLocks/>
          </p:cNvSpPr>
          <p:nvPr/>
        </p:nvSpPr>
        <p:spPr>
          <a:xfrm>
            <a:off x="6096000" y="1480456"/>
            <a:ext cx="5922818" cy="47582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NL" sz="2000" dirty="0">
                <a:solidFill>
                  <a:srgbClr val="0070C0"/>
                </a:solidFill>
                <a:latin typeface="+mj-lt"/>
              </a:rPr>
              <a:t>MapperNode</a:t>
            </a:r>
            <a:r>
              <a:rPr lang="en-NL" sz="2000" dirty="0">
                <a:latin typeface="+mj-lt"/>
              </a:rPr>
              <a:t>: Performs </a:t>
            </a:r>
            <a:r>
              <a:rPr lang="en-NL" sz="2000" i="1" dirty="0">
                <a:latin typeface="+mj-lt"/>
              </a:rPr>
              <a:t>map</a:t>
            </a:r>
            <a:r>
              <a:rPr lang="en-NL" sz="2000" dirty="0">
                <a:latin typeface="+mj-lt"/>
              </a:rPr>
              <a:t> operation</a:t>
            </a:r>
          </a:p>
          <a:p>
            <a:r>
              <a:rPr lang="en-NL" sz="2000" dirty="0">
                <a:latin typeface="+mj-lt"/>
              </a:rPr>
              <a:t>Responds to MapperCommand: </a:t>
            </a:r>
          </a:p>
          <a:p>
            <a:pPr lvl="1"/>
            <a:r>
              <a:rPr lang="en-GB" sz="2000" dirty="0" err="1">
                <a:latin typeface="+mj-lt"/>
              </a:rPr>
              <a:t>MapperNode.StartMapper</a:t>
            </a:r>
            <a:endParaRPr lang="en-GB" sz="2000" dirty="0">
              <a:latin typeface="+mj-lt"/>
            </a:endParaRPr>
          </a:p>
          <a:p>
            <a:pPr lvl="1"/>
            <a:r>
              <a:rPr lang="en-GB" sz="2000" dirty="0" err="1">
                <a:latin typeface="+mj-lt"/>
              </a:rPr>
              <a:t>MapperNode.ProcessNextBatch</a:t>
            </a:r>
            <a:endParaRPr lang="en-GB" sz="2000" dirty="0">
              <a:latin typeface="+mj-lt"/>
            </a:endParaRPr>
          </a:p>
          <a:p>
            <a:pPr lvl="1"/>
            <a:endParaRPr lang="en-GB" sz="2000" dirty="0">
              <a:latin typeface="+mj-lt"/>
            </a:endParaRPr>
          </a:p>
          <a:p>
            <a:pPr marL="0" indent="0">
              <a:buFont typeface="Wingdings" pitchFamily="2" charset="2"/>
              <a:buNone/>
            </a:pPr>
            <a:r>
              <a:rPr lang="en-NL" sz="2000" dirty="0">
                <a:solidFill>
                  <a:srgbClr val="0070C0"/>
                </a:solidFill>
                <a:latin typeface="+mj-lt"/>
              </a:rPr>
              <a:t>ReducerNode</a:t>
            </a:r>
            <a:r>
              <a:rPr lang="en-NL" sz="2000" dirty="0">
                <a:latin typeface="+mj-lt"/>
              </a:rPr>
              <a:t>: Performs </a:t>
            </a:r>
            <a:r>
              <a:rPr lang="en-NL" sz="2000" i="1" dirty="0">
                <a:latin typeface="+mj-lt"/>
              </a:rPr>
              <a:t>reduce</a:t>
            </a:r>
            <a:r>
              <a:rPr lang="en-NL" sz="2000" dirty="0">
                <a:latin typeface="+mj-lt"/>
              </a:rPr>
              <a:t> operation</a:t>
            </a:r>
          </a:p>
          <a:p>
            <a:r>
              <a:rPr lang="en-NL" sz="2000" dirty="0">
                <a:latin typeface="+mj-lt"/>
              </a:rPr>
              <a:t>Responds to </a:t>
            </a:r>
            <a:r>
              <a:rPr lang="en-GB" sz="2000" dirty="0" err="1">
                <a:latin typeface="+mj-lt"/>
              </a:rPr>
              <a:t>ReducerCommand</a:t>
            </a:r>
            <a:r>
              <a:rPr lang="en-GB" sz="2000" dirty="0">
                <a:latin typeface="+mj-lt"/>
              </a:rPr>
              <a:t>:</a:t>
            </a:r>
            <a:endParaRPr lang="en-NL" sz="2000" dirty="0">
              <a:latin typeface="+mj-lt"/>
            </a:endParaRPr>
          </a:p>
          <a:p>
            <a:pPr lvl="1"/>
            <a:r>
              <a:rPr lang="en-NL" sz="2000" dirty="0">
                <a:latin typeface="+mj-lt"/>
              </a:rPr>
              <a:t>ReducerNode.StartReducer</a:t>
            </a:r>
          </a:p>
          <a:p>
            <a:pPr lvl="1"/>
            <a:r>
              <a:rPr lang="en-NL" sz="2000" dirty="0">
                <a:latin typeface="+mj-lt"/>
              </a:rPr>
              <a:t>ReducerNode.ReducerResponse</a:t>
            </a:r>
          </a:p>
        </p:txBody>
      </p:sp>
    </p:spTree>
    <p:extLst>
      <p:ext uri="{BB962C8B-B14F-4D97-AF65-F5344CB8AC3E}">
        <p14:creationId xmlns:p14="http://schemas.microsoft.com/office/powerpoint/2010/main" val="1393500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FCDDD-E5AA-0040-B1B9-9FF11044B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9430" y="365126"/>
            <a:ext cx="9394370" cy="810532"/>
          </a:xfrm>
        </p:spPr>
        <p:txBody>
          <a:bodyPr/>
          <a:lstStyle/>
          <a:p>
            <a:r>
              <a:rPr lang="en-NL" dirty="0"/>
              <a:t>Akka Actor Programming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C530A5-EABE-DF41-9B6C-1F88E99F6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2EB83-5F44-2544-A6C8-A75FC4DA2DBB}" type="slidenum">
              <a:rPr lang="en-NL" smtClean="0"/>
              <a:t>2</a:t>
            </a:fld>
            <a:endParaRPr lang="en-NL"/>
          </a:p>
        </p:txBody>
      </p:sp>
      <p:pic>
        <p:nvPicPr>
          <p:cNvPr id="13314" name="Picture 2" descr="Akka Project · GitHub">
            <a:extLst>
              <a:ext uri="{FF2B5EF4-FFF2-40B4-BE49-F238E27FC236}">
                <a16:creationId xmlns:a16="http://schemas.microsoft.com/office/drawing/2014/main" id="{16C25981-1C27-464C-8BD7-998B65D98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14" y="365126"/>
            <a:ext cx="810532" cy="81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0A7D4B9-7706-8C43-847F-9771A21135B9}"/>
              </a:ext>
            </a:extLst>
          </p:cNvPr>
          <p:cNvSpPr txBox="1">
            <a:spLocks/>
          </p:cNvSpPr>
          <p:nvPr/>
        </p:nvSpPr>
        <p:spPr>
          <a:xfrm>
            <a:off x="838200" y="1480457"/>
            <a:ext cx="11119338" cy="4696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GB" sz="2000" dirty="0" err="1">
                <a:latin typeface="+mj-lt"/>
              </a:rPr>
              <a:t>Akka</a:t>
            </a:r>
            <a:r>
              <a:rPr lang="en-GB" sz="2000" dirty="0">
                <a:latin typeface="+mj-lt"/>
              </a:rPr>
              <a:t> is an open-source actor programming library for Scala and Java</a:t>
            </a:r>
          </a:p>
          <a:p>
            <a:pPr marL="0" indent="0">
              <a:buFont typeface="Wingdings" pitchFamily="2" charset="2"/>
              <a:buNone/>
            </a:pPr>
            <a:endParaRPr lang="en-GB" sz="800" dirty="0">
              <a:latin typeface="+mj-lt"/>
            </a:endParaRPr>
          </a:p>
          <a:p>
            <a:r>
              <a:rPr lang="en-GB" sz="2000" dirty="0">
                <a:latin typeface="+mj-lt"/>
              </a:rPr>
              <a:t>It a general purpose framework to create reactive, distributed, parallel and resilient concurrent applications in Scala or Java. </a:t>
            </a:r>
          </a:p>
          <a:p>
            <a:endParaRPr lang="en-GB" sz="800" dirty="0">
              <a:latin typeface="+mj-lt"/>
            </a:endParaRPr>
          </a:p>
          <a:p>
            <a:r>
              <a:rPr lang="en-GB" sz="2000" dirty="0">
                <a:latin typeface="+mj-lt"/>
              </a:rPr>
              <a:t>It provides a high-level concurrency abstraction:</a:t>
            </a:r>
          </a:p>
          <a:p>
            <a:pPr lvl="1"/>
            <a:r>
              <a:rPr lang="en-GB" sz="2000" dirty="0">
                <a:latin typeface="+mj-lt"/>
              </a:rPr>
              <a:t>Multi-threaded </a:t>
            </a:r>
            <a:r>
              <a:rPr lang="en-GB" sz="2000" dirty="0" err="1">
                <a:latin typeface="+mj-lt"/>
              </a:rPr>
              <a:t>behavior</a:t>
            </a:r>
            <a:r>
              <a:rPr lang="en-GB" sz="2000" dirty="0">
                <a:latin typeface="+mj-lt"/>
              </a:rPr>
              <a:t> without the use of low-level concurrency constructs (atomics, locks, etc)</a:t>
            </a:r>
          </a:p>
          <a:p>
            <a:pPr lvl="1"/>
            <a:r>
              <a:rPr lang="en-GB" sz="2000" dirty="0">
                <a:latin typeface="+mj-lt"/>
              </a:rPr>
              <a:t>Transparent remote communication between components</a:t>
            </a:r>
          </a:p>
          <a:p>
            <a:pPr lvl="1"/>
            <a:r>
              <a:rPr lang="en-GB" sz="2000" dirty="0">
                <a:latin typeface="+mj-lt"/>
              </a:rPr>
              <a:t>A high-availability architecture that is elastic, scales in or out, on demand</a:t>
            </a:r>
          </a:p>
          <a:p>
            <a:pPr lvl="1"/>
            <a:endParaRPr lang="en-GB" sz="800" dirty="0">
              <a:latin typeface="+mj-lt"/>
            </a:endParaRPr>
          </a:p>
          <a:p>
            <a:r>
              <a:rPr lang="en-GB" sz="2000" dirty="0">
                <a:latin typeface="+mj-lt"/>
              </a:rPr>
              <a:t>The programmer can focus on application logic rather than programming the distributed system</a:t>
            </a:r>
          </a:p>
          <a:p>
            <a:endParaRPr lang="en-GB" sz="2400" dirty="0">
              <a:latin typeface="+mj-lt"/>
            </a:endParaRPr>
          </a:p>
          <a:p>
            <a:endParaRPr lang="en-NL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78676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223AF-D9DE-FB40-A659-F17885464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Actor Model of Concurrency [1, 2]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4E1AC9-1C77-2D4E-AC7D-D14B9CB9F9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0457"/>
            <a:ext cx="5480034" cy="4696506"/>
          </a:xfrm>
        </p:spPr>
        <p:txBody>
          <a:bodyPr>
            <a:normAutofit/>
          </a:bodyPr>
          <a:lstStyle/>
          <a:p>
            <a:r>
              <a:rPr lang="en-NL" sz="2000" dirty="0">
                <a:solidFill>
                  <a:srgbClr val="0070C0"/>
                </a:solidFill>
                <a:latin typeface="+mj-lt"/>
              </a:rPr>
              <a:t>Actors</a:t>
            </a:r>
            <a:r>
              <a:rPr lang="en-NL" sz="2000" dirty="0">
                <a:latin typeface="+mj-lt"/>
              </a:rPr>
              <a:t>: </a:t>
            </a:r>
            <a:r>
              <a:rPr lang="en-GB" sz="2000" dirty="0">
                <a:latin typeface="+mj-lt"/>
              </a:rPr>
              <a:t>independent computation units with their own local state</a:t>
            </a:r>
          </a:p>
          <a:p>
            <a:pPr lvl="1"/>
            <a:r>
              <a:rPr lang="en-GB" sz="2000" dirty="0">
                <a:latin typeface="+mj-lt"/>
              </a:rPr>
              <a:t>Operate on an isolated, encapsulated state </a:t>
            </a:r>
          </a:p>
          <a:p>
            <a:pPr lvl="1"/>
            <a:r>
              <a:rPr lang="en-GB" sz="2000" dirty="0">
                <a:latin typeface="+mj-lt"/>
              </a:rPr>
              <a:t>Communicate by asynchronous message-passing</a:t>
            </a:r>
          </a:p>
          <a:p>
            <a:pPr lvl="1"/>
            <a:r>
              <a:rPr lang="en-GB" sz="2000" dirty="0">
                <a:latin typeface="+mj-lt"/>
              </a:rPr>
              <a:t>Concurrent and distributed by design</a:t>
            </a:r>
            <a:endParaRPr lang="en-NL" sz="2000" dirty="0">
              <a:latin typeface="+mj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4B5680-9E92-1D4C-8208-F575412D5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2EB83-5F44-2544-A6C8-A75FC4DA2DBB}" type="slidenum">
              <a:rPr lang="en-NL" smtClean="0"/>
              <a:t>3</a:t>
            </a:fld>
            <a:endParaRPr lang="en-NL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59CF28-827D-5548-AA7B-EA63D4BFBC23}"/>
              </a:ext>
            </a:extLst>
          </p:cNvPr>
          <p:cNvSpPr txBox="1"/>
          <p:nvPr/>
        </p:nvSpPr>
        <p:spPr>
          <a:xfrm>
            <a:off x="838200" y="5803413"/>
            <a:ext cx="103255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[1] Carl Hewitt, Peter Bishop, and Richard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Steiger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. 1973. A Universal Modular ACTOR Formalism for Artificial Intelligence.</a:t>
            </a:r>
          </a:p>
          <a:p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In Advance Papers of the Conference, Vol. 3. Stanford Research Institute, 235.</a:t>
            </a:r>
          </a:p>
          <a:p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[2] Gul A Agha. 1985. Actors: A model of concurrent computation in distributed systems. </a:t>
            </a:r>
          </a:p>
          <a:p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Technical Report. Massachusetts Institute of Technology, Cambridge Artificial Intelligence Lab.</a:t>
            </a:r>
            <a:endParaRPr lang="en-NL" sz="1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D8609D37-B071-1C4B-9AFE-2AAE4274A04A}"/>
              </a:ext>
            </a:extLst>
          </p:cNvPr>
          <p:cNvSpPr/>
          <p:nvPr/>
        </p:nvSpPr>
        <p:spPr>
          <a:xfrm>
            <a:off x="7093929" y="3472003"/>
            <a:ext cx="548640" cy="54864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>
              <a:solidFill>
                <a:schemeClr val="accent5"/>
              </a:solidFill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3F2B12FF-FE21-0F4B-9F1E-DDE26FA56F21}"/>
              </a:ext>
            </a:extLst>
          </p:cNvPr>
          <p:cNvSpPr/>
          <p:nvPr/>
        </p:nvSpPr>
        <p:spPr>
          <a:xfrm>
            <a:off x="10160351" y="3472003"/>
            <a:ext cx="548640" cy="54864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BE8EDA94-B8DE-C84F-8492-75218557E630}"/>
              </a:ext>
            </a:extLst>
          </p:cNvPr>
          <p:cNvCxnSpPr/>
          <p:nvPr/>
        </p:nvCxnSpPr>
        <p:spPr>
          <a:xfrm>
            <a:off x="8047226" y="3768937"/>
            <a:ext cx="1899139" cy="0"/>
          </a:xfrm>
          <a:prstGeom prst="straightConnector1">
            <a:avLst/>
          </a:prstGeom>
          <a:ln w="63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E817C4CA-FE24-D346-9DBF-FB43F57EAFF4}"/>
              </a:ext>
            </a:extLst>
          </p:cNvPr>
          <p:cNvCxnSpPr/>
          <p:nvPr/>
        </p:nvCxnSpPr>
        <p:spPr>
          <a:xfrm>
            <a:off x="8047225" y="3890686"/>
            <a:ext cx="1899139" cy="0"/>
          </a:xfrm>
          <a:prstGeom prst="straightConnector1">
            <a:avLst/>
          </a:prstGeom>
          <a:ln w="63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>
            <a:extLst>
              <a:ext uri="{FF2B5EF4-FFF2-40B4-BE49-F238E27FC236}">
                <a16:creationId xmlns:a16="http://schemas.microsoft.com/office/drawing/2014/main" id="{A5F1FDE0-941F-9F4C-86F7-C6A680CE49F4}"/>
              </a:ext>
            </a:extLst>
          </p:cNvPr>
          <p:cNvSpPr/>
          <p:nvPr/>
        </p:nvSpPr>
        <p:spPr>
          <a:xfrm>
            <a:off x="8546629" y="1762612"/>
            <a:ext cx="548640" cy="54864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sz="1600" dirty="0">
              <a:solidFill>
                <a:schemeClr val="tx1"/>
              </a:solidFill>
            </a:endParaRP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105C0CCC-43D4-BD4D-8554-9A6281AE6941}"/>
              </a:ext>
            </a:extLst>
          </p:cNvPr>
          <p:cNvCxnSpPr>
            <a:cxnSpLocks/>
          </p:cNvCxnSpPr>
          <p:nvPr/>
        </p:nvCxnSpPr>
        <p:spPr>
          <a:xfrm flipV="1">
            <a:off x="7615126" y="2441186"/>
            <a:ext cx="866796" cy="737722"/>
          </a:xfrm>
          <a:prstGeom prst="straightConnector1">
            <a:avLst/>
          </a:prstGeom>
          <a:ln w="63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D9CD1692-8F86-6741-A005-9DB0246048FC}"/>
              </a:ext>
            </a:extLst>
          </p:cNvPr>
          <p:cNvCxnSpPr>
            <a:cxnSpLocks/>
          </p:cNvCxnSpPr>
          <p:nvPr/>
        </p:nvCxnSpPr>
        <p:spPr>
          <a:xfrm flipV="1">
            <a:off x="7696832" y="2557600"/>
            <a:ext cx="849797" cy="735016"/>
          </a:xfrm>
          <a:prstGeom prst="straightConnector1">
            <a:avLst/>
          </a:prstGeom>
          <a:ln w="63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39CE291D-8460-6847-B191-73D16C5496AD}"/>
              </a:ext>
            </a:extLst>
          </p:cNvPr>
          <p:cNvCxnSpPr>
            <a:cxnSpLocks/>
          </p:cNvCxnSpPr>
          <p:nvPr/>
        </p:nvCxnSpPr>
        <p:spPr>
          <a:xfrm>
            <a:off x="9289992" y="2351191"/>
            <a:ext cx="977092" cy="861317"/>
          </a:xfrm>
          <a:prstGeom prst="straightConnector1">
            <a:avLst/>
          </a:prstGeom>
          <a:ln w="63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90CADC83-72A3-7046-AE38-1FFF11A2504E}"/>
              </a:ext>
            </a:extLst>
          </p:cNvPr>
          <p:cNvCxnSpPr>
            <a:cxnSpLocks/>
          </p:cNvCxnSpPr>
          <p:nvPr/>
        </p:nvCxnSpPr>
        <p:spPr>
          <a:xfrm>
            <a:off x="9225285" y="2472939"/>
            <a:ext cx="901571" cy="813121"/>
          </a:xfrm>
          <a:prstGeom prst="straightConnector1">
            <a:avLst/>
          </a:prstGeom>
          <a:ln w="63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48">
            <a:extLst>
              <a:ext uri="{FF2B5EF4-FFF2-40B4-BE49-F238E27FC236}">
                <a16:creationId xmlns:a16="http://schemas.microsoft.com/office/drawing/2014/main" id="{A9E506CE-FB28-464B-B738-EC65BF4907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832" y="2557600"/>
            <a:ext cx="316263" cy="28093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63BBA431-47C9-0E47-A833-32F3A1518A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8232" y="2473291"/>
            <a:ext cx="316263" cy="280934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2EC09FBA-DCA0-EF4E-A6D9-973951F16D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3328" y="3449083"/>
            <a:ext cx="316263" cy="28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2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223AF-D9DE-FB40-A659-F17885464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Actor Model of Concurrency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4E1AC9-1C77-2D4E-AC7D-D14B9CB9F9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+mj-lt"/>
              </a:rPr>
              <a:t>Each actor has a mailbox, processes messages </a:t>
            </a:r>
            <a:r>
              <a:rPr lang="en-US" sz="2000" dirty="0">
                <a:solidFill>
                  <a:srgbClr val="0070C0"/>
                </a:solidFill>
                <a:latin typeface="+mj-lt"/>
              </a:rPr>
              <a:t>serially</a:t>
            </a:r>
          </a:p>
          <a:p>
            <a:pPr lvl="1"/>
            <a:r>
              <a:rPr lang="en-GB" sz="2000" dirty="0">
                <a:latin typeface="+mj-lt"/>
              </a:rPr>
              <a:t>The messages sent to an actor are handled sequentially</a:t>
            </a:r>
            <a:endParaRPr lang="en-US" sz="2000" dirty="0">
              <a:solidFill>
                <a:srgbClr val="0070C0"/>
              </a:solidFill>
              <a:latin typeface="+mj-lt"/>
            </a:endParaRPr>
          </a:p>
          <a:p>
            <a:r>
              <a:rPr lang="en-GB" sz="2000" dirty="0">
                <a:latin typeface="+mj-lt"/>
              </a:rPr>
              <a:t>An actor can be used to model a Finite State Machine </a:t>
            </a:r>
          </a:p>
          <a:p>
            <a:r>
              <a:rPr lang="en-US" sz="2000" dirty="0">
                <a:latin typeface="+mj-lt"/>
              </a:rPr>
              <a:t>Upon receipt of a message, an actor can:</a:t>
            </a:r>
          </a:p>
          <a:p>
            <a:pPr lvl="1"/>
            <a:r>
              <a:rPr lang="en-US" sz="2000" dirty="0">
                <a:latin typeface="+mj-lt"/>
              </a:rPr>
              <a:t>Update its local state</a:t>
            </a:r>
          </a:p>
          <a:p>
            <a:pPr lvl="1"/>
            <a:r>
              <a:rPr lang="en-US" sz="2000" dirty="0">
                <a:latin typeface="+mj-lt"/>
              </a:rPr>
              <a:t>Send messages to other actors</a:t>
            </a:r>
          </a:p>
          <a:p>
            <a:pPr lvl="1"/>
            <a:r>
              <a:rPr lang="en-US" sz="2000" dirty="0">
                <a:latin typeface="+mj-lt"/>
              </a:rPr>
              <a:t>Create new actors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4B5680-9E92-1D4C-8208-F575412D5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2EB83-5F44-2544-A6C8-A75FC4DA2DBB}" type="slidenum">
              <a:rPr lang="en-NL" smtClean="0"/>
              <a:t>4</a:t>
            </a:fld>
            <a:endParaRPr lang="en-NL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45DF914-6C37-2147-97F2-75E67C7D2106}"/>
              </a:ext>
            </a:extLst>
          </p:cNvPr>
          <p:cNvSpPr/>
          <p:nvPr/>
        </p:nvSpPr>
        <p:spPr>
          <a:xfrm>
            <a:off x="7093929" y="3472003"/>
            <a:ext cx="548640" cy="54864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>
              <a:solidFill>
                <a:schemeClr val="accent5"/>
              </a:solidFill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68228FD-EE97-A440-AC7A-18DDEE34C171}"/>
              </a:ext>
            </a:extLst>
          </p:cNvPr>
          <p:cNvSpPr/>
          <p:nvPr/>
        </p:nvSpPr>
        <p:spPr>
          <a:xfrm>
            <a:off x="10160351" y="3472003"/>
            <a:ext cx="548640" cy="54864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1809A49D-AEE4-0642-B44C-44618E9EB705}"/>
              </a:ext>
            </a:extLst>
          </p:cNvPr>
          <p:cNvCxnSpPr/>
          <p:nvPr/>
        </p:nvCxnSpPr>
        <p:spPr>
          <a:xfrm>
            <a:off x="8047226" y="3768937"/>
            <a:ext cx="1899139" cy="0"/>
          </a:xfrm>
          <a:prstGeom prst="straightConnector1">
            <a:avLst/>
          </a:prstGeom>
          <a:ln w="63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449BD1EB-0E17-AA40-950F-53EFBB24D579}"/>
              </a:ext>
            </a:extLst>
          </p:cNvPr>
          <p:cNvCxnSpPr/>
          <p:nvPr/>
        </p:nvCxnSpPr>
        <p:spPr>
          <a:xfrm>
            <a:off x="8047225" y="3890686"/>
            <a:ext cx="1899139" cy="0"/>
          </a:xfrm>
          <a:prstGeom prst="straightConnector1">
            <a:avLst/>
          </a:prstGeom>
          <a:ln w="63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>
            <a:extLst>
              <a:ext uri="{FF2B5EF4-FFF2-40B4-BE49-F238E27FC236}">
                <a16:creationId xmlns:a16="http://schemas.microsoft.com/office/drawing/2014/main" id="{E2F79AF5-6933-1E4D-91E8-76D61DC58F16}"/>
              </a:ext>
            </a:extLst>
          </p:cNvPr>
          <p:cNvSpPr/>
          <p:nvPr/>
        </p:nvSpPr>
        <p:spPr>
          <a:xfrm>
            <a:off x="8546629" y="1762612"/>
            <a:ext cx="548640" cy="54864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sz="1600" dirty="0">
              <a:solidFill>
                <a:schemeClr val="tx1"/>
              </a:solidFill>
            </a:endParaRP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8209C27-7663-2E42-BF9C-3DD129D163CA}"/>
              </a:ext>
            </a:extLst>
          </p:cNvPr>
          <p:cNvCxnSpPr>
            <a:cxnSpLocks/>
          </p:cNvCxnSpPr>
          <p:nvPr/>
        </p:nvCxnSpPr>
        <p:spPr>
          <a:xfrm flipV="1">
            <a:off x="7615126" y="2441186"/>
            <a:ext cx="866796" cy="737722"/>
          </a:xfrm>
          <a:prstGeom prst="straightConnector1">
            <a:avLst/>
          </a:prstGeom>
          <a:ln w="63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D89F417F-EB76-A44C-A2B7-7C0B335FE522}"/>
              </a:ext>
            </a:extLst>
          </p:cNvPr>
          <p:cNvCxnSpPr>
            <a:cxnSpLocks/>
          </p:cNvCxnSpPr>
          <p:nvPr/>
        </p:nvCxnSpPr>
        <p:spPr>
          <a:xfrm flipV="1">
            <a:off x="7696832" y="2557600"/>
            <a:ext cx="849797" cy="735016"/>
          </a:xfrm>
          <a:prstGeom prst="straightConnector1">
            <a:avLst/>
          </a:prstGeom>
          <a:ln w="63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0616463C-A7B0-724F-81F1-D9B166CA7F66}"/>
              </a:ext>
            </a:extLst>
          </p:cNvPr>
          <p:cNvCxnSpPr>
            <a:cxnSpLocks/>
          </p:cNvCxnSpPr>
          <p:nvPr/>
        </p:nvCxnSpPr>
        <p:spPr>
          <a:xfrm>
            <a:off x="9289992" y="2351191"/>
            <a:ext cx="977092" cy="861317"/>
          </a:xfrm>
          <a:prstGeom prst="straightConnector1">
            <a:avLst/>
          </a:prstGeom>
          <a:ln w="63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5AAE94EB-7F36-2A45-ACFB-DBF1F630EB7B}"/>
              </a:ext>
            </a:extLst>
          </p:cNvPr>
          <p:cNvCxnSpPr>
            <a:cxnSpLocks/>
          </p:cNvCxnSpPr>
          <p:nvPr/>
        </p:nvCxnSpPr>
        <p:spPr>
          <a:xfrm>
            <a:off x="9225285" y="2472939"/>
            <a:ext cx="901571" cy="813121"/>
          </a:xfrm>
          <a:prstGeom prst="straightConnector1">
            <a:avLst/>
          </a:prstGeom>
          <a:ln w="63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48">
            <a:extLst>
              <a:ext uri="{FF2B5EF4-FFF2-40B4-BE49-F238E27FC236}">
                <a16:creationId xmlns:a16="http://schemas.microsoft.com/office/drawing/2014/main" id="{F9EABB44-483C-EF45-8FA7-54C36B90CB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832" y="2557600"/>
            <a:ext cx="316263" cy="28093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BC3BAA1B-BE00-5842-8778-D3AAE9A3C9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8232" y="2473291"/>
            <a:ext cx="316263" cy="280934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0E99BCB9-BB69-6E44-AA9B-C07E96EA48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3328" y="3449083"/>
            <a:ext cx="316263" cy="28093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1E3005FD-3F78-554E-B9A9-929C084EB8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3575" y="4182338"/>
            <a:ext cx="316263" cy="28093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D2C558CA-3B05-2C4E-81FD-326B1D503F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4651" y="4171870"/>
            <a:ext cx="316263" cy="280934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15DB8407-5DEA-CB47-89CB-997DC068A2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1829" y="1431410"/>
            <a:ext cx="316263" cy="280934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7FD12FAC-DACE-E64F-B73B-77DE279483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7996" y="1382022"/>
            <a:ext cx="316263" cy="280934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86C95FB7-5146-A343-BB05-BD799F40B6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4259" y="1362650"/>
            <a:ext cx="316263" cy="280934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92B85579-91D9-354F-8598-E42174F070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5115" y="4128225"/>
            <a:ext cx="316263" cy="280934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E2983DDD-5940-6E44-8E2C-2C9CA60ACC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1378" y="4093883"/>
            <a:ext cx="316263" cy="280934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496912B7-E227-AD4C-BDB7-93F725D598FC}"/>
              </a:ext>
            </a:extLst>
          </p:cNvPr>
          <p:cNvSpPr txBox="1"/>
          <p:nvPr/>
        </p:nvSpPr>
        <p:spPr>
          <a:xfrm>
            <a:off x="7430550" y="1377748"/>
            <a:ext cx="999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</a:t>
            </a:r>
            <a:r>
              <a:rPr lang="en-N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ailbox: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D4ED80C-04B1-134B-8C6E-2A9215A33B84}"/>
              </a:ext>
            </a:extLst>
          </p:cNvPr>
          <p:cNvSpPr/>
          <p:nvPr/>
        </p:nvSpPr>
        <p:spPr>
          <a:xfrm>
            <a:off x="5717926" y="4138139"/>
            <a:ext cx="999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</a:t>
            </a:r>
            <a:r>
              <a:rPr lang="en-N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ailbox: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BF8F64A-4F83-0842-BAFB-C430E30BAC84}"/>
              </a:ext>
            </a:extLst>
          </p:cNvPr>
          <p:cNvSpPr/>
          <p:nvPr/>
        </p:nvSpPr>
        <p:spPr>
          <a:xfrm>
            <a:off x="9140540" y="4093883"/>
            <a:ext cx="999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</a:t>
            </a:r>
            <a:r>
              <a:rPr lang="en-N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ailbox:</a:t>
            </a:r>
          </a:p>
        </p:txBody>
      </p:sp>
    </p:spTree>
    <p:extLst>
      <p:ext uri="{BB962C8B-B14F-4D97-AF65-F5344CB8AC3E}">
        <p14:creationId xmlns:p14="http://schemas.microsoft.com/office/powerpoint/2010/main" val="4088881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223AF-D9DE-FB40-A659-F17885464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An Example Akka Actor Program: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4B5680-9E92-1D4C-8208-F575412D5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2EB83-5F44-2544-A6C8-A75FC4DA2DBB}" type="slidenum">
              <a:rPr lang="en-NL" smtClean="0"/>
              <a:t>5</a:t>
            </a:fld>
            <a:endParaRPr lang="en-NL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196EF64-F3AE-724C-A2B8-3C7A410D17AF}"/>
              </a:ext>
            </a:extLst>
          </p:cNvPr>
          <p:cNvSpPr/>
          <p:nvPr/>
        </p:nvSpPr>
        <p:spPr>
          <a:xfrm>
            <a:off x="3788227" y="3938956"/>
            <a:ext cx="685800" cy="68580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>
              <a:solidFill>
                <a:schemeClr val="accent5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C306128-89A6-6045-96C1-91CB9A5F9CAD}"/>
              </a:ext>
            </a:extLst>
          </p:cNvPr>
          <p:cNvSpPr/>
          <p:nvPr/>
        </p:nvSpPr>
        <p:spPr>
          <a:xfrm>
            <a:off x="6854649" y="3938956"/>
            <a:ext cx="685800" cy="68580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46243A4-C218-BD42-B93C-AEE858267073}"/>
              </a:ext>
            </a:extLst>
          </p:cNvPr>
          <p:cNvCxnSpPr/>
          <p:nvPr/>
        </p:nvCxnSpPr>
        <p:spPr>
          <a:xfrm>
            <a:off x="4762918" y="4021856"/>
            <a:ext cx="1899139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29256F1-E223-0C44-A283-A9AAA05368C8}"/>
              </a:ext>
            </a:extLst>
          </p:cNvPr>
          <p:cNvCxnSpPr/>
          <p:nvPr/>
        </p:nvCxnSpPr>
        <p:spPr>
          <a:xfrm>
            <a:off x="4742822" y="4578702"/>
            <a:ext cx="1899139" cy="0"/>
          </a:xfrm>
          <a:prstGeom prst="straightConnector1">
            <a:avLst/>
          </a:prstGeom>
          <a:ln w="190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2A8291A4-0AF5-1F47-892C-15711DDAEA7B}"/>
              </a:ext>
            </a:extLst>
          </p:cNvPr>
          <p:cNvSpPr txBox="1"/>
          <p:nvPr/>
        </p:nvSpPr>
        <p:spPr>
          <a:xfrm>
            <a:off x="5174902" y="3613613"/>
            <a:ext cx="817853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NL" dirty="0">
                <a:latin typeface="Consolas" panose="020B0609020204030204" pitchFamily="49" charset="0"/>
                <a:cs typeface="Consolas" panose="020B0609020204030204" pitchFamily="49" charset="0"/>
              </a:rPr>
              <a:t>Greet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AD51D48-378C-5A40-8651-E7FD7491D529}"/>
              </a:ext>
            </a:extLst>
          </p:cNvPr>
          <p:cNvSpPr txBox="1"/>
          <p:nvPr/>
        </p:nvSpPr>
        <p:spPr>
          <a:xfrm>
            <a:off x="5048264" y="4165045"/>
            <a:ext cx="1071127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NL" dirty="0">
                <a:latin typeface="Consolas" panose="020B0609020204030204" pitchFamily="49" charset="0"/>
                <a:cs typeface="Consolas" panose="020B0609020204030204" pitchFamily="49" charset="0"/>
              </a:rPr>
              <a:t>Greeted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0E4D5B8-8A21-ED4F-AB17-B3C378569A02}"/>
              </a:ext>
            </a:extLst>
          </p:cNvPr>
          <p:cNvSpPr txBox="1"/>
          <p:nvPr/>
        </p:nvSpPr>
        <p:spPr>
          <a:xfrm>
            <a:off x="3375151" y="4766216"/>
            <a:ext cx="1511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>
                <a:solidFill>
                  <a:srgbClr val="0070C0"/>
                </a:solidFill>
              </a:rPr>
              <a:t>HelloWordBot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E5C8581-8249-A941-B53B-81D1F0918CDD}"/>
              </a:ext>
            </a:extLst>
          </p:cNvPr>
          <p:cNvSpPr txBox="1"/>
          <p:nvPr/>
        </p:nvSpPr>
        <p:spPr>
          <a:xfrm>
            <a:off x="6662057" y="4782962"/>
            <a:ext cx="1188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>
                <a:solidFill>
                  <a:srgbClr val="0070C0"/>
                </a:solidFill>
              </a:rPr>
              <a:t>HelloWord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15CEA7D-2F9F-5045-998B-809420A44952}"/>
              </a:ext>
            </a:extLst>
          </p:cNvPr>
          <p:cNvSpPr/>
          <p:nvPr/>
        </p:nvSpPr>
        <p:spPr>
          <a:xfrm>
            <a:off x="5240927" y="2169277"/>
            <a:ext cx="685800" cy="68580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6E450E6-4505-7B4C-8D70-FD2B7ABDCEC0}"/>
              </a:ext>
            </a:extLst>
          </p:cNvPr>
          <p:cNvSpPr txBox="1"/>
          <p:nvPr/>
        </p:nvSpPr>
        <p:spPr>
          <a:xfrm>
            <a:off x="4742822" y="1777783"/>
            <a:ext cx="1670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>
                <a:solidFill>
                  <a:srgbClr val="0070C0"/>
                </a:solidFill>
              </a:rPr>
              <a:t>HelloWordMain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89DB6F4-B0C5-3843-8BCD-0E7445427C79}"/>
              </a:ext>
            </a:extLst>
          </p:cNvPr>
          <p:cNvCxnSpPr/>
          <p:nvPr/>
        </p:nvCxnSpPr>
        <p:spPr>
          <a:xfrm flipH="1">
            <a:off x="4280598" y="2743203"/>
            <a:ext cx="894304" cy="105507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F4FF154-DCD6-7C40-AC05-92FC3A3E3DF2}"/>
              </a:ext>
            </a:extLst>
          </p:cNvPr>
          <p:cNvCxnSpPr/>
          <p:nvPr/>
        </p:nvCxnSpPr>
        <p:spPr>
          <a:xfrm>
            <a:off x="5992755" y="2743203"/>
            <a:ext cx="980801" cy="112541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0D073BE3-E093-EB4F-B5DF-F3E29884BC35}"/>
              </a:ext>
            </a:extLst>
          </p:cNvPr>
          <p:cNvSpPr txBox="1"/>
          <p:nvPr/>
        </p:nvSpPr>
        <p:spPr>
          <a:xfrm>
            <a:off x="4019607" y="2888088"/>
            <a:ext cx="79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i="1" dirty="0">
                <a:solidFill>
                  <a:schemeClr val="accent2"/>
                </a:solidFill>
              </a:rPr>
              <a:t>spawn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FBA6390-E591-E445-88A8-D6DFE951BB20}"/>
              </a:ext>
            </a:extLst>
          </p:cNvPr>
          <p:cNvSpPr txBox="1"/>
          <p:nvPr/>
        </p:nvSpPr>
        <p:spPr>
          <a:xfrm>
            <a:off x="6348477" y="2860247"/>
            <a:ext cx="79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i="1" dirty="0">
                <a:solidFill>
                  <a:schemeClr val="accent2"/>
                </a:solidFill>
              </a:rPr>
              <a:t>spawn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D8D6341-42A9-9F43-94C3-3A1DE20A33F0}"/>
              </a:ext>
            </a:extLst>
          </p:cNvPr>
          <p:cNvSpPr txBox="1"/>
          <p:nvPr/>
        </p:nvSpPr>
        <p:spPr>
          <a:xfrm>
            <a:off x="944627" y="6392300"/>
            <a:ext cx="61960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Example from: 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https://</a:t>
            </a:r>
            <a:r>
              <a:rPr lang="en-GB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doc.akka.io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/docs/</a:t>
            </a:r>
            <a:r>
              <a:rPr lang="en-GB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akka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/current/typed/</a:t>
            </a:r>
            <a:r>
              <a:rPr lang="en-GB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actors.html</a:t>
            </a:r>
            <a:endParaRPr lang="en-NL" sz="16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3336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35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E6460-178F-3A42-8BB5-0CE9B36E7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0532"/>
          </a:xfrm>
        </p:spPr>
        <p:txBody>
          <a:bodyPr/>
          <a:lstStyle/>
          <a:p>
            <a:r>
              <a:rPr lang="en-NL" dirty="0"/>
              <a:t>HelloWorld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447E43-DD12-B048-8A49-7AF8868B0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3616"/>
            <a:ext cx="10940845" cy="3812235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object </a:t>
            </a:r>
            <a:r>
              <a:rPr lang="en-GB" sz="1600" dirty="0">
                <a:solidFill>
                  <a:srgbClr val="66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HelloWorld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1600" dirty="0">
                <a:solidFill>
                  <a:srgbClr val="66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GB" sz="1600" dirty="0">
                <a:solidFill>
                  <a:srgbClr val="000088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final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1600" dirty="0">
                <a:solidFill>
                  <a:srgbClr val="000088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case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1600" dirty="0">
                <a:solidFill>
                  <a:srgbClr val="000088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1600" dirty="0">
                <a:solidFill>
                  <a:srgbClr val="66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Greet</a:t>
            </a:r>
            <a:r>
              <a:rPr lang="en-GB" sz="1600" dirty="0">
                <a:solidFill>
                  <a:srgbClr val="66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whom</a:t>
            </a:r>
            <a:r>
              <a:rPr lang="en-GB" sz="1600" dirty="0">
                <a:solidFill>
                  <a:srgbClr val="66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1600" dirty="0">
                <a:solidFill>
                  <a:srgbClr val="66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lang="en-GB" sz="1600" dirty="0">
                <a:solidFill>
                  <a:srgbClr val="66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replyTo</a:t>
            </a:r>
            <a:r>
              <a:rPr lang="en-GB" sz="1600" dirty="0">
                <a:solidFill>
                  <a:srgbClr val="66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1600" dirty="0" err="1">
                <a:solidFill>
                  <a:srgbClr val="66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ActorRef</a:t>
            </a:r>
            <a:r>
              <a:rPr lang="en-GB" sz="1600" dirty="0">
                <a:solidFill>
                  <a:srgbClr val="66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GB" sz="1600" dirty="0">
                <a:solidFill>
                  <a:srgbClr val="66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Greeted</a:t>
            </a:r>
            <a:r>
              <a:rPr lang="en-GB" sz="1600" dirty="0">
                <a:solidFill>
                  <a:srgbClr val="66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])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GB" sz="1600" dirty="0">
                <a:solidFill>
                  <a:srgbClr val="000088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final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1600" dirty="0">
                <a:solidFill>
                  <a:srgbClr val="000088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case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1600" dirty="0">
                <a:solidFill>
                  <a:srgbClr val="000088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1600" dirty="0">
                <a:solidFill>
                  <a:srgbClr val="66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Greeted</a:t>
            </a:r>
            <a:r>
              <a:rPr lang="en-GB" sz="1600" dirty="0">
                <a:solidFill>
                  <a:srgbClr val="66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whom</a:t>
            </a:r>
            <a:r>
              <a:rPr lang="en-GB" sz="1600" dirty="0">
                <a:solidFill>
                  <a:srgbClr val="66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1600" dirty="0">
                <a:solidFill>
                  <a:srgbClr val="66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lang="en-GB" sz="1600" dirty="0">
                <a:solidFill>
                  <a:srgbClr val="66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1600" dirty="0">
                <a:solidFill>
                  <a:srgbClr val="000088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from</a:t>
            </a:r>
            <a:r>
              <a:rPr lang="en-GB" sz="1600" dirty="0">
                <a:solidFill>
                  <a:srgbClr val="66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1600" dirty="0" err="1">
                <a:solidFill>
                  <a:srgbClr val="66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ActorRef</a:t>
            </a:r>
            <a:r>
              <a:rPr lang="en-GB" sz="1600" dirty="0">
                <a:solidFill>
                  <a:srgbClr val="66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GB" sz="1600" dirty="0">
                <a:solidFill>
                  <a:srgbClr val="66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Greet</a:t>
            </a:r>
            <a:r>
              <a:rPr lang="en-GB" sz="1600" dirty="0">
                <a:solidFill>
                  <a:srgbClr val="66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])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0" indent="0">
              <a:buNone/>
            </a:pPr>
            <a:endParaRPr lang="en-GB" sz="16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GB" sz="1600" dirty="0">
                <a:solidFill>
                  <a:srgbClr val="000088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def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apply</a:t>
            </a:r>
            <a:r>
              <a:rPr lang="en-GB" sz="1600" dirty="0">
                <a:solidFill>
                  <a:srgbClr val="66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():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1600" dirty="0" err="1">
                <a:solidFill>
                  <a:srgbClr val="66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Behavior</a:t>
            </a:r>
            <a:r>
              <a:rPr lang="en-GB" sz="1600" dirty="0">
                <a:solidFill>
                  <a:srgbClr val="66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GB" sz="1600" dirty="0">
                <a:solidFill>
                  <a:srgbClr val="66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Greet</a:t>
            </a:r>
            <a:r>
              <a:rPr lang="en-GB" sz="1600" dirty="0">
                <a:solidFill>
                  <a:srgbClr val="66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1600" dirty="0">
                <a:solidFill>
                  <a:srgbClr val="66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1600" dirty="0" err="1">
                <a:solidFill>
                  <a:srgbClr val="66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Behaviors</a:t>
            </a:r>
            <a:r>
              <a:rPr lang="en-GB" sz="1600" dirty="0" err="1">
                <a:solidFill>
                  <a:srgbClr val="66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GB" sz="16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receive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1600" dirty="0">
                <a:solidFill>
                  <a:srgbClr val="66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1600" dirty="0">
                <a:solidFill>
                  <a:srgbClr val="66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context</a:t>
            </a:r>
            <a:r>
              <a:rPr lang="en-GB" sz="1600" dirty="0">
                <a:solidFill>
                  <a:srgbClr val="66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message</a:t>
            </a:r>
            <a:r>
              <a:rPr lang="en-GB" sz="1600" dirty="0">
                <a:solidFill>
                  <a:srgbClr val="66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1600" dirty="0">
                <a:solidFill>
                  <a:srgbClr val="66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=&gt;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GB" sz="16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context</a:t>
            </a:r>
            <a:r>
              <a:rPr lang="en-GB" sz="1600" dirty="0" err="1">
                <a:solidFill>
                  <a:srgbClr val="66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GB" sz="16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log</a:t>
            </a:r>
            <a:r>
              <a:rPr lang="en-GB" sz="1600" dirty="0" err="1">
                <a:solidFill>
                  <a:srgbClr val="66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GB" sz="16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info</a:t>
            </a:r>
            <a:r>
              <a:rPr lang="en-GB" sz="1600" dirty="0">
                <a:solidFill>
                  <a:srgbClr val="66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GB" sz="1600" dirty="0">
                <a:solidFill>
                  <a:srgbClr val="0088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"Hello {}!"</a:t>
            </a:r>
            <a:r>
              <a:rPr lang="en-GB" sz="1600" dirty="0">
                <a:solidFill>
                  <a:srgbClr val="66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message</a:t>
            </a:r>
            <a:r>
              <a:rPr lang="en-GB" sz="1600" dirty="0" err="1">
                <a:solidFill>
                  <a:srgbClr val="66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GB" sz="16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whom</a:t>
            </a:r>
            <a:r>
              <a:rPr lang="en-GB" sz="1600" dirty="0">
                <a:solidFill>
                  <a:srgbClr val="66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GB" sz="16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message</a:t>
            </a:r>
            <a:r>
              <a:rPr lang="en-GB" sz="1600" dirty="0" err="1">
                <a:solidFill>
                  <a:srgbClr val="66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GB" sz="16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replyTo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1600" dirty="0">
                <a:solidFill>
                  <a:srgbClr val="66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!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1600" dirty="0">
                <a:solidFill>
                  <a:srgbClr val="66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Greeted</a:t>
            </a:r>
            <a:r>
              <a:rPr lang="en-GB" sz="1600" dirty="0">
                <a:solidFill>
                  <a:srgbClr val="66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GB" sz="16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message</a:t>
            </a:r>
            <a:r>
              <a:rPr lang="en-GB" sz="1600" dirty="0" err="1">
                <a:solidFill>
                  <a:srgbClr val="66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GB" sz="16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whom</a:t>
            </a:r>
            <a:r>
              <a:rPr lang="en-GB" sz="1600" dirty="0">
                <a:solidFill>
                  <a:srgbClr val="66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context</a:t>
            </a:r>
            <a:r>
              <a:rPr lang="en-GB" sz="1600" dirty="0" err="1">
                <a:solidFill>
                  <a:srgbClr val="66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GB" sz="1600" dirty="0" err="1">
                <a:solidFill>
                  <a:srgbClr val="000088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self</a:t>
            </a:r>
            <a:r>
              <a:rPr lang="en-GB" sz="1600" dirty="0">
                <a:solidFill>
                  <a:srgbClr val="66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GB" sz="1600" dirty="0" err="1">
                <a:solidFill>
                  <a:srgbClr val="66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Behaviors</a:t>
            </a:r>
            <a:r>
              <a:rPr lang="en-GB" sz="1600" dirty="0" err="1">
                <a:solidFill>
                  <a:srgbClr val="66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GB" sz="16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same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GB" sz="1600" dirty="0">
                <a:solidFill>
                  <a:srgbClr val="66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66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NL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673359-790F-AB49-B9FD-AE8BCF478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2EB83-5F44-2544-A6C8-A75FC4DA2DBB}" type="slidenum">
              <a:rPr lang="en-NL" smtClean="0"/>
              <a:t>6</a:t>
            </a:fld>
            <a:endParaRPr lang="en-NL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6B31D2B-38A2-714C-9DB9-25958A9C0FA0}"/>
              </a:ext>
            </a:extLst>
          </p:cNvPr>
          <p:cNvGrpSpPr/>
          <p:nvPr/>
        </p:nvGrpSpPr>
        <p:grpSpPr>
          <a:xfrm>
            <a:off x="5315577" y="365126"/>
            <a:ext cx="3892994" cy="1311696"/>
            <a:chOff x="4422887" y="365126"/>
            <a:chExt cx="4372505" cy="1527841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205E63E-7C59-3745-8F79-CD2A7E119E3A}"/>
                </a:ext>
              </a:extLst>
            </p:cNvPr>
            <p:cNvSpPr/>
            <p:nvPr/>
          </p:nvSpPr>
          <p:spPr>
            <a:xfrm>
              <a:off x="4835963" y="690469"/>
              <a:ext cx="685800" cy="685800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1400">
                <a:solidFill>
                  <a:schemeClr val="accent5"/>
                </a:solidFill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E2A6311-4885-564F-8B52-ED6834AE906C}"/>
                </a:ext>
              </a:extLst>
            </p:cNvPr>
            <p:cNvSpPr/>
            <p:nvPr/>
          </p:nvSpPr>
          <p:spPr>
            <a:xfrm>
              <a:off x="7902385" y="690469"/>
              <a:ext cx="685800" cy="685800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140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0C6F1D87-F514-E143-89E8-E35A808BB53B}"/>
                </a:ext>
              </a:extLst>
            </p:cNvPr>
            <p:cNvCxnSpPr/>
            <p:nvPr/>
          </p:nvCxnSpPr>
          <p:spPr>
            <a:xfrm>
              <a:off x="5810654" y="773369"/>
              <a:ext cx="1899139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1E54B28E-79C9-AF40-9248-26C38EB42DAB}"/>
                </a:ext>
              </a:extLst>
            </p:cNvPr>
            <p:cNvCxnSpPr/>
            <p:nvPr/>
          </p:nvCxnSpPr>
          <p:spPr>
            <a:xfrm>
              <a:off x="5790558" y="1330215"/>
              <a:ext cx="1899139" cy="0"/>
            </a:xfrm>
            <a:prstGeom prst="straightConnector1">
              <a:avLst/>
            </a:prstGeom>
            <a:ln w="19050"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3F095FE-05E6-4342-B383-8C87B18A54EC}"/>
                </a:ext>
              </a:extLst>
            </p:cNvPr>
            <p:cNvSpPr txBox="1"/>
            <p:nvPr/>
          </p:nvSpPr>
          <p:spPr>
            <a:xfrm>
              <a:off x="6222638" y="365126"/>
              <a:ext cx="817853" cy="35849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NL" sz="1400" dirty="0">
                  <a:latin typeface="Consolas" panose="020B0609020204030204" pitchFamily="49" charset="0"/>
                  <a:cs typeface="Consolas" panose="020B0609020204030204" pitchFamily="49" charset="0"/>
                </a:rPr>
                <a:t>Greet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F5163C0-827D-5541-8CB4-0C03C2B14156}"/>
                </a:ext>
              </a:extLst>
            </p:cNvPr>
            <p:cNvSpPr txBox="1"/>
            <p:nvPr/>
          </p:nvSpPr>
          <p:spPr>
            <a:xfrm>
              <a:off x="6096000" y="916558"/>
              <a:ext cx="1071127" cy="35849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NL" sz="1400" dirty="0">
                  <a:latin typeface="Consolas" panose="020B0609020204030204" pitchFamily="49" charset="0"/>
                  <a:cs typeface="Consolas" panose="020B0609020204030204" pitchFamily="49" charset="0"/>
                </a:rPr>
                <a:t>Greeted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0DA4152-EA38-9345-AB32-CE5EB98CA1FA}"/>
                </a:ext>
              </a:extLst>
            </p:cNvPr>
            <p:cNvSpPr txBox="1"/>
            <p:nvPr/>
          </p:nvSpPr>
          <p:spPr>
            <a:xfrm>
              <a:off x="4422887" y="1517730"/>
              <a:ext cx="1370070" cy="3584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L" sz="1400" dirty="0">
                  <a:solidFill>
                    <a:srgbClr val="0070C0"/>
                  </a:solidFill>
                </a:rPr>
                <a:t>HelloWordBot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D43B352-BC56-6C4A-A3E6-59F429FC7EFB}"/>
                </a:ext>
              </a:extLst>
            </p:cNvPr>
            <p:cNvSpPr txBox="1"/>
            <p:nvPr/>
          </p:nvSpPr>
          <p:spPr>
            <a:xfrm>
              <a:off x="7709793" y="1534474"/>
              <a:ext cx="1085599" cy="3584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L" sz="1400" dirty="0">
                  <a:solidFill>
                    <a:srgbClr val="0070C0"/>
                  </a:solidFill>
                </a:rPr>
                <a:t>HelloWord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8820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A1CA6-47EC-684C-99B0-4F6017A21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HelloWorldBot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A746D2-9592-1144-8695-ED0A22DC8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2EB83-5F44-2544-A6C8-A75FC4DA2DBB}" type="slidenum">
              <a:rPr lang="en-NL" smtClean="0"/>
              <a:t>7</a:t>
            </a:fld>
            <a:endParaRPr lang="en-NL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E06D208-8207-3E43-9B29-7B60B12CB5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7403"/>
            <a:ext cx="10515600" cy="5009331"/>
          </a:xfrm>
          <a:solidFill>
            <a:schemeClr val="bg1">
              <a:lumMod val="85000"/>
            </a:schemeClr>
          </a:solidFill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object </a:t>
            </a:r>
            <a:r>
              <a:rPr lang="en-GB" sz="1600" dirty="0" err="1">
                <a:solidFill>
                  <a:srgbClr val="66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HelloWorldBot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1600" dirty="0">
                <a:solidFill>
                  <a:srgbClr val="66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GB" sz="1600" dirty="0">
                <a:solidFill>
                  <a:srgbClr val="000088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def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apply</a:t>
            </a:r>
            <a:r>
              <a:rPr lang="en-GB" sz="1600" dirty="0">
                <a:solidFill>
                  <a:srgbClr val="66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max</a:t>
            </a:r>
            <a:r>
              <a:rPr lang="en-GB" sz="1600" dirty="0">
                <a:solidFill>
                  <a:srgbClr val="66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1600" dirty="0">
                <a:solidFill>
                  <a:srgbClr val="66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GB" sz="1600" dirty="0">
                <a:solidFill>
                  <a:srgbClr val="66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):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1600" dirty="0" err="1">
                <a:solidFill>
                  <a:srgbClr val="66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Behavior</a:t>
            </a:r>
            <a:r>
              <a:rPr lang="en-GB" sz="1600" dirty="0">
                <a:solidFill>
                  <a:srgbClr val="66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GB" sz="1600" dirty="0" err="1">
                <a:solidFill>
                  <a:srgbClr val="66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HelloWorld</a:t>
            </a:r>
            <a:r>
              <a:rPr lang="en-GB" sz="1600" dirty="0" err="1">
                <a:solidFill>
                  <a:srgbClr val="66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GB" sz="1600" dirty="0" err="1">
                <a:solidFill>
                  <a:srgbClr val="66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Greeted</a:t>
            </a:r>
            <a:r>
              <a:rPr lang="en-GB" sz="1600" dirty="0">
                <a:solidFill>
                  <a:srgbClr val="66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1600" dirty="0">
                <a:solidFill>
                  <a:srgbClr val="66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1600" dirty="0">
                <a:solidFill>
                  <a:srgbClr val="66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bot</a:t>
            </a:r>
            <a:r>
              <a:rPr lang="en-GB" sz="1600" dirty="0">
                <a:solidFill>
                  <a:srgbClr val="66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GB" sz="1600" dirty="0">
                <a:solidFill>
                  <a:srgbClr val="0066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GB" sz="1600" dirty="0">
                <a:solidFill>
                  <a:srgbClr val="66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max</a:t>
            </a:r>
            <a:r>
              <a:rPr lang="en-GB" sz="1600" dirty="0">
                <a:solidFill>
                  <a:srgbClr val="66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1600" dirty="0">
                <a:solidFill>
                  <a:srgbClr val="66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0" indent="0">
              <a:buNone/>
            </a:pPr>
            <a:endParaRPr lang="en-GB" sz="16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GB" sz="1600" dirty="0">
                <a:solidFill>
                  <a:srgbClr val="000088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private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1600" dirty="0">
                <a:solidFill>
                  <a:srgbClr val="000088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def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bot</a:t>
            </a:r>
            <a:r>
              <a:rPr lang="en-GB" sz="1600" dirty="0">
                <a:solidFill>
                  <a:srgbClr val="66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GB" sz="16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greetingCounter</a:t>
            </a:r>
            <a:r>
              <a:rPr lang="en-GB" sz="1600" dirty="0">
                <a:solidFill>
                  <a:srgbClr val="66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1600" dirty="0">
                <a:solidFill>
                  <a:srgbClr val="66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GB" sz="1600" dirty="0">
                <a:solidFill>
                  <a:srgbClr val="66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max</a:t>
            </a:r>
            <a:r>
              <a:rPr lang="en-GB" sz="1600" dirty="0">
                <a:solidFill>
                  <a:srgbClr val="66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1600" dirty="0">
                <a:solidFill>
                  <a:srgbClr val="66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GB" sz="1600" dirty="0">
                <a:solidFill>
                  <a:srgbClr val="66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):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1600" dirty="0" err="1">
                <a:solidFill>
                  <a:srgbClr val="66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Behavior</a:t>
            </a:r>
            <a:r>
              <a:rPr lang="en-GB" sz="1600" dirty="0">
                <a:solidFill>
                  <a:srgbClr val="66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GB" sz="1600" dirty="0" err="1">
                <a:solidFill>
                  <a:srgbClr val="66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HelloWorld</a:t>
            </a:r>
            <a:r>
              <a:rPr lang="en-GB" sz="1600" dirty="0" err="1">
                <a:solidFill>
                  <a:srgbClr val="66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GB" sz="1600" dirty="0" err="1">
                <a:solidFill>
                  <a:srgbClr val="66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Greeted</a:t>
            </a:r>
            <a:r>
              <a:rPr lang="en-GB" sz="1600" dirty="0">
                <a:solidFill>
                  <a:srgbClr val="66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1600" dirty="0">
                <a:solidFill>
                  <a:srgbClr val="66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GB" sz="1600" dirty="0" err="1">
                <a:solidFill>
                  <a:srgbClr val="66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Behaviors</a:t>
            </a:r>
            <a:r>
              <a:rPr lang="en-GB" sz="1600" dirty="0" err="1">
                <a:solidFill>
                  <a:srgbClr val="66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GB" sz="16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receive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1600" dirty="0">
                <a:solidFill>
                  <a:srgbClr val="66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1600" dirty="0">
                <a:solidFill>
                  <a:srgbClr val="66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context</a:t>
            </a:r>
            <a:r>
              <a:rPr lang="en-GB" sz="1600" dirty="0">
                <a:solidFill>
                  <a:srgbClr val="66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message</a:t>
            </a:r>
            <a:r>
              <a:rPr lang="en-GB" sz="1600" dirty="0">
                <a:solidFill>
                  <a:srgbClr val="66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1600" dirty="0">
                <a:solidFill>
                  <a:srgbClr val="66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=&gt;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GB" sz="16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val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n </a:t>
            </a:r>
            <a:r>
              <a:rPr lang="en-GB" sz="1600" dirty="0">
                <a:solidFill>
                  <a:srgbClr val="66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greetingCounter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1600" dirty="0">
                <a:solidFill>
                  <a:srgbClr val="66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1600" dirty="0">
                <a:solidFill>
                  <a:srgbClr val="0066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context</a:t>
            </a:r>
            <a:r>
              <a:rPr lang="en-GB" sz="1600" dirty="0">
                <a:solidFill>
                  <a:srgbClr val="66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log</a:t>
            </a:r>
            <a:r>
              <a:rPr lang="en-GB" sz="1600" dirty="0">
                <a:solidFill>
                  <a:srgbClr val="66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info2</a:t>
            </a:r>
            <a:r>
              <a:rPr lang="en-GB" sz="1600" dirty="0">
                <a:solidFill>
                  <a:srgbClr val="66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GB" sz="1600" dirty="0">
                <a:solidFill>
                  <a:srgbClr val="0088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"Greeting {} for {}"</a:t>
            </a:r>
            <a:r>
              <a:rPr lang="en-GB" sz="1600" dirty="0">
                <a:solidFill>
                  <a:srgbClr val="66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n</a:t>
            </a:r>
            <a:r>
              <a:rPr lang="en-GB" sz="1600" dirty="0">
                <a:solidFill>
                  <a:srgbClr val="66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message</a:t>
            </a:r>
            <a:r>
              <a:rPr lang="en-GB" sz="1600" dirty="0" err="1">
                <a:solidFill>
                  <a:srgbClr val="66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GB" sz="16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whom</a:t>
            </a:r>
            <a:r>
              <a:rPr lang="en-GB" sz="1600" dirty="0">
                <a:solidFill>
                  <a:srgbClr val="66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GB" sz="1600" dirty="0">
                <a:solidFill>
                  <a:srgbClr val="000088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1600" dirty="0">
                <a:solidFill>
                  <a:srgbClr val="66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 </a:t>
            </a:r>
            <a:r>
              <a:rPr lang="en-GB" sz="1600" dirty="0">
                <a:solidFill>
                  <a:srgbClr val="66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==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max</a:t>
            </a:r>
            <a:r>
              <a:rPr lang="en-GB" sz="1600" dirty="0">
                <a:solidFill>
                  <a:srgbClr val="66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1600" dirty="0">
                <a:solidFill>
                  <a:srgbClr val="66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GB" sz="1600" dirty="0" err="1">
                <a:solidFill>
                  <a:srgbClr val="66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Behaviors</a:t>
            </a:r>
            <a:r>
              <a:rPr lang="en-GB" sz="1600" dirty="0" err="1">
                <a:solidFill>
                  <a:srgbClr val="66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GB" sz="16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stopped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GB" sz="1600" dirty="0">
                <a:solidFill>
                  <a:srgbClr val="66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1600" dirty="0">
                <a:solidFill>
                  <a:srgbClr val="000088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1600" dirty="0">
                <a:solidFill>
                  <a:srgbClr val="66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GB" sz="16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message</a:t>
            </a:r>
            <a:r>
              <a:rPr lang="en-GB" sz="1600" dirty="0" err="1">
                <a:solidFill>
                  <a:srgbClr val="66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GB" sz="1600" dirty="0" err="1">
                <a:solidFill>
                  <a:srgbClr val="000088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from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1600" dirty="0">
                <a:solidFill>
                  <a:srgbClr val="66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!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1600" dirty="0" err="1">
                <a:solidFill>
                  <a:srgbClr val="66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HelloWorld</a:t>
            </a:r>
            <a:r>
              <a:rPr lang="en-GB" sz="1600" dirty="0" err="1">
                <a:solidFill>
                  <a:srgbClr val="66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GB" sz="1600" dirty="0" err="1">
                <a:solidFill>
                  <a:srgbClr val="66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Greet</a:t>
            </a:r>
            <a:r>
              <a:rPr lang="en-GB" sz="1600" dirty="0">
                <a:solidFill>
                  <a:srgbClr val="66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GB" sz="16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message</a:t>
            </a:r>
            <a:r>
              <a:rPr lang="en-GB" sz="1600" dirty="0" err="1">
                <a:solidFill>
                  <a:srgbClr val="66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GB" sz="16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whom</a:t>
            </a:r>
            <a:r>
              <a:rPr lang="en-GB" sz="1600" dirty="0">
                <a:solidFill>
                  <a:srgbClr val="66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context</a:t>
            </a:r>
            <a:r>
              <a:rPr lang="en-GB" sz="1600" dirty="0" err="1">
                <a:solidFill>
                  <a:srgbClr val="66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GB" sz="1600" dirty="0" err="1">
                <a:solidFill>
                  <a:srgbClr val="000088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self</a:t>
            </a:r>
            <a:r>
              <a:rPr lang="en-GB" sz="1600" dirty="0">
                <a:solidFill>
                  <a:srgbClr val="66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bot</a:t>
            </a:r>
            <a:r>
              <a:rPr lang="en-GB" sz="1600" dirty="0">
                <a:solidFill>
                  <a:srgbClr val="66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GB" sz="1600" dirty="0">
                <a:solidFill>
                  <a:srgbClr val="66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max</a:t>
            </a:r>
            <a:r>
              <a:rPr lang="en-GB" sz="1600" dirty="0">
                <a:solidFill>
                  <a:srgbClr val="66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66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}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66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}}</a:t>
            </a:r>
            <a:endParaRPr lang="en-NL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2E316CD-FC37-C24D-8DB4-EE2E2080FD37}"/>
              </a:ext>
            </a:extLst>
          </p:cNvPr>
          <p:cNvGrpSpPr/>
          <p:nvPr/>
        </p:nvGrpSpPr>
        <p:grpSpPr>
          <a:xfrm>
            <a:off x="5315577" y="114544"/>
            <a:ext cx="3892994" cy="1311696"/>
            <a:chOff x="4422887" y="365126"/>
            <a:chExt cx="4372505" cy="1527841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D67A4CA-AD72-A74F-BFA2-4529FF463647}"/>
                </a:ext>
              </a:extLst>
            </p:cNvPr>
            <p:cNvSpPr/>
            <p:nvPr/>
          </p:nvSpPr>
          <p:spPr>
            <a:xfrm>
              <a:off x="4835963" y="690469"/>
              <a:ext cx="685800" cy="685800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1400">
                <a:solidFill>
                  <a:schemeClr val="accent5"/>
                </a:solidFill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97DA8A7-7962-D840-8D79-3CD6A46F43D5}"/>
                </a:ext>
              </a:extLst>
            </p:cNvPr>
            <p:cNvSpPr/>
            <p:nvPr/>
          </p:nvSpPr>
          <p:spPr>
            <a:xfrm>
              <a:off x="7902385" y="690469"/>
              <a:ext cx="685800" cy="685800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140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72D72394-196F-9A46-BD97-9F64BCFC6074}"/>
                </a:ext>
              </a:extLst>
            </p:cNvPr>
            <p:cNvCxnSpPr/>
            <p:nvPr/>
          </p:nvCxnSpPr>
          <p:spPr>
            <a:xfrm>
              <a:off x="5810654" y="773369"/>
              <a:ext cx="1899139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34670AC2-3E12-DF4D-A245-A572FAFB5CE7}"/>
                </a:ext>
              </a:extLst>
            </p:cNvPr>
            <p:cNvCxnSpPr/>
            <p:nvPr/>
          </p:nvCxnSpPr>
          <p:spPr>
            <a:xfrm>
              <a:off x="5790558" y="1330215"/>
              <a:ext cx="1899139" cy="0"/>
            </a:xfrm>
            <a:prstGeom prst="straightConnector1">
              <a:avLst/>
            </a:prstGeom>
            <a:ln w="19050"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7E3F315-F1AC-2543-8CD4-2F65CCC69B85}"/>
                </a:ext>
              </a:extLst>
            </p:cNvPr>
            <p:cNvSpPr txBox="1"/>
            <p:nvPr/>
          </p:nvSpPr>
          <p:spPr>
            <a:xfrm>
              <a:off x="6222638" y="365126"/>
              <a:ext cx="817853" cy="35849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NL" sz="1400" dirty="0">
                  <a:latin typeface="Consolas" panose="020B0609020204030204" pitchFamily="49" charset="0"/>
                  <a:cs typeface="Consolas" panose="020B0609020204030204" pitchFamily="49" charset="0"/>
                </a:rPr>
                <a:t>Greet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B8D2E35-1378-7748-8BDF-53BA71E043A1}"/>
                </a:ext>
              </a:extLst>
            </p:cNvPr>
            <p:cNvSpPr txBox="1"/>
            <p:nvPr/>
          </p:nvSpPr>
          <p:spPr>
            <a:xfrm>
              <a:off x="6096000" y="916558"/>
              <a:ext cx="1071127" cy="35849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NL" sz="1400" dirty="0">
                  <a:latin typeface="Consolas" panose="020B0609020204030204" pitchFamily="49" charset="0"/>
                  <a:cs typeface="Consolas" panose="020B0609020204030204" pitchFamily="49" charset="0"/>
                </a:rPr>
                <a:t>Greeted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E473037-8676-7147-950B-7C91C1E7AF21}"/>
                </a:ext>
              </a:extLst>
            </p:cNvPr>
            <p:cNvSpPr txBox="1"/>
            <p:nvPr/>
          </p:nvSpPr>
          <p:spPr>
            <a:xfrm>
              <a:off x="4422887" y="1517730"/>
              <a:ext cx="1370070" cy="3584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L" sz="1400" dirty="0">
                  <a:solidFill>
                    <a:srgbClr val="0070C0"/>
                  </a:solidFill>
                </a:rPr>
                <a:t>HelloWordBot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6EF4629-8263-6147-B3B8-664B6D6F044D}"/>
                </a:ext>
              </a:extLst>
            </p:cNvPr>
            <p:cNvSpPr txBox="1"/>
            <p:nvPr/>
          </p:nvSpPr>
          <p:spPr>
            <a:xfrm>
              <a:off x="7709793" y="1534474"/>
              <a:ext cx="1085599" cy="3584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L" sz="1400" dirty="0">
                  <a:solidFill>
                    <a:srgbClr val="0070C0"/>
                  </a:solidFill>
                </a:rPr>
                <a:t>HelloWord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9980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DB52A-BA35-E345-935E-6F72D909A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HelloWorldMain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C07C52-5168-8242-96EE-34921DE1F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2EB83-5F44-2544-A6C8-A75FC4DA2DBB}" type="slidenum">
              <a:rPr lang="en-NL" smtClean="0"/>
              <a:t>8</a:t>
            </a:fld>
            <a:endParaRPr lang="en-NL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DEB4B89-D00B-C646-ACD9-C9E7D05A5573}"/>
              </a:ext>
            </a:extLst>
          </p:cNvPr>
          <p:cNvSpPr txBox="1">
            <a:spLocks/>
          </p:cNvSpPr>
          <p:nvPr/>
        </p:nvSpPr>
        <p:spPr>
          <a:xfrm>
            <a:off x="4618277" y="1808338"/>
            <a:ext cx="7361255" cy="370114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>
                <a:solidFill>
                  <a:srgbClr val="000000"/>
                </a:solidFill>
              </a:rPr>
              <a:t>object </a:t>
            </a:r>
            <a:r>
              <a:rPr lang="en-GB" sz="1800" dirty="0" err="1">
                <a:solidFill>
                  <a:srgbClr val="660066"/>
                </a:solidFill>
              </a:rPr>
              <a:t>HelloWorldMain</a:t>
            </a:r>
            <a:r>
              <a:rPr lang="en-GB" sz="1800" dirty="0">
                <a:solidFill>
                  <a:srgbClr val="000000"/>
                </a:solidFill>
              </a:rPr>
              <a:t> </a:t>
            </a:r>
            <a:r>
              <a:rPr lang="en-GB" sz="1800" dirty="0">
                <a:solidFill>
                  <a:srgbClr val="666600"/>
                </a:solidFill>
              </a:rPr>
              <a:t>{</a:t>
            </a:r>
            <a:r>
              <a:rPr lang="en-GB" sz="1800" dirty="0">
                <a:solidFill>
                  <a:srgbClr val="000000"/>
                </a:solidFill>
              </a:rPr>
              <a:t> 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000000"/>
                </a:solidFill>
              </a:rPr>
              <a:t>  </a:t>
            </a:r>
            <a:r>
              <a:rPr lang="en-GB" sz="1800" dirty="0">
                <a:solidFill>
                  <a:srgbClr val="000088"/>
                </a:solidFill>
              </a:rPr>
              <a:t>final</a:t>
            </a:r>
            <a:r>
              <a:rPr lang="en-GB" sz="1800" dirty="0">
                <a:solidFill>
                  <a:srgbClr val="000000"/>
                </a:solidFill>
              </a:rPr>
              <a:t> </a:t>
            </a:r>
            <a:r>
              <a:rPr lang="en-GB" sz="1800" dirty="0">
                <a:solidFill>
                  <a:srgbClr val="000088"/>
                </a:solidFill>
              </a:rPr>
              <a:t>case</a:t>
            </a:r>
            <a:r>
              <a:rPr lang="en-GB" sz="1800" dirty="0">
                <a:solidFill>
                  <a:srgbClr val="000000"/>
                </a:solidFill>
              </a:rPr>
              <a:t> </a:t>
            </a:r>
            <a:r>
              <a:rPr lang="en-GB" sz="1800" dirty="0">
                <a:solidFill>
                  <a:srgbClr val="000088"/>
                </a:solidFill>
              </a:rPr>
              <a:t>class</a:t>
            </a:r>
            <a:r>
              <a:rPr lang="en-GB" sz="1800" dirty="0">
                <a:solidFill>
                  <a:srgbClr val="000000"/>
                </a:solidFill>
              </a:rPr>
              <a:t> </a:t>
            </a:r>
            <a:r>
              <a:rPr lang="en-GB" sz="1800" dirty="0" err="1">
                <a:solidFill>
                  <a:srgbClr val="660066"/>
                </a:solidFill>
              </a:rPr>
              <a:t>SayHello</a:t>
            </a:r>
            <a:r>
              <a:rPr lang="en-GB" sz="1800" dirty="0">
                <a:solidFill>
                  <a:srgbClr val="666600"/>
                </a:solidFill>
              </a:rPr>
              <a:t>(</a:t>
            </a:r>
            <a:r>
              <a:rPr lang="en-GB" sz="1800" dirty="0">
                <a:solidFill>
                  <a:srgbClr val="000000"/>
                </a:solidFill>
              </a:rPr>
              <a:t>name</a:t>
            </a:r>
            <a:r>
              <a:rPr lang="en-GB" sz="1800" dirty="0">
                <a:solidFill>
                  <a:srgbClr val="666600"/>
                </a:solidFill>
              </a:rPr>
              <a:t>:</a:t>
            </a:r>
            <a:r>
              <a:rPr lang="en-GB" sz="1800" dirty="0">
                <a:solidFill>
                  <a:srgbClr val="000000"/>
                </a:solidFill>
              </a:rPr>
              <a:t> </a:t>
            </a:r>
            <a:r>
              <a:rPr lang="en-GB" sz="1800" dirty="0">
                <a:solidFill>
                  <a:srgbClr val="660066"/>
                </a:solidFill>
              </a:rPr>
              <a:t>String</a:t>
            </a:r>
            <a:r>
              <a:rPr lang="en-GB" sz="1800" dirty="0">
                <a:solidFill>
                  <a:srgbClr val="666600"/>
                </a:solidFill>
              </a:rPr>
              <a:t>)</a:t>
            </a:r>
            <a:r>
              <a:rPr lang="en-GB" sz="1800" dirty="0">
                <a:solidFill>
                  <a:srgbClr val="000000"/>
                </a:solidFill>
              </a:rPr>
              <a:t> </a:t>
            </a:r>
          </a:p>
          <a:p>
            <a:pPr marL="0" indent="0">
              <a:buNone/>
            </a:pPr>
            <a:endParaRPr lang="en-GB" sz="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GB" sz="1800" dirty="0">
                <a:solidFill>
                  <a:srgbClr val="000000"/>
                </a:solidFill>
              </a:rPr>
              <a:t>  </a:t>
            </a:r>
            <a:r>
              <a:rPr lang="en-GB" sz="1800" dirty="0">
                <a:solidFill>
                  <a:srgbClr val="000088"/>
                </a:solidFill>
              </a:rPr>
              <a:t>def</a:t>
            </a:r>
            <a:r>
              <a:rPr lang="en-GB" sz="1800" dirty="0">
                <a:solidFill>
                  <a:srgbClr val="000000"/>
                </a:solidFill>
              </a:rPr>
              <a:t> apply</a:t>
            </a:r>
            <a:r>
              <a:rPr lang="en-GB" sz="1800" dirty="0">
                <a:solidFill>
                  <a:srgbClr val="666600"/>
                </a:solidFill>
              </a:rPr>
              <a:t>():</a:t>
            </a:r>
            <a:r>
              <a:rPr lang="en-GB" sz="1800" dirty="0">
                <a:solidFill>
                  <a:srgbClr val="000000"/>
                </a:solidFill>
              </a:rPr>
              <a:t> </a:t>
            </a:r>
            <a:r>
              <a:rPr lang="en-GB" sz="1800" dirty="0" err="1">
                <a:solidFill>
                  <a:srgbClr val="660066"/>
                </a:solidFill>
              </a:rPr>
              <a:t>Behavior</a:t>
            </a:r>
            <a:r>
              <a:rPr lang="en-GB" sz="1800" dirty="0">
                <a:solidFill>
                  <a:srgbClr val="666600"/>
                </a:solidFill>
              </a:rPr>
              <a:t>[</a:t>
            </a:r>
            <a:r>
              <a:rPr lang="en-GB" sz="1800" dirty="0" err="1">
                <a:solidFill>
                  <a:srgbClr val="660066"/>
                </a:solidFill>
              </a:rPr>
              <a:t>SayHello</a:t>
            </a:r>
            <a:r>
              <a:rPr lang="en-GB" sz="1800" dirty="0">
                <a:solidFill>
                  <a:srgbClr val="666600"/>
                </a:solidFill>
              </a:rPr>
              <a:t>]</a:t>
            </a:r>
            <a:r>
              <a:rPr lang="en-GB" sz="1800" dirty="0">
                <a:solidFill>
                  <a:srgbClr val="000000"/>
                </a:solidFill>
              </a:rPr>
              <a:t> </a:t>
            </a:r>
            <a:r>
              <a:rPr lang="en-GB" sz="1800" dirty="0">
                <a:solidFill>
                  <a:srgbClr val="666600"/>
                </a:solidFill>
              </a:rPr>
              <a:t>=</a:t>
            </a:r>
            <a:r>
              <a:rPr lang="en-GB" sz="1800" dirty="0">
                <a:solidFill>
                  <a:srgbClr val="000000"/>
                </a:solidFill>
              </a:rPr>
              <a:t> </a:t>
            </a:r>
            <a:r>
              <a:rPr lang="en-GB" sz="1800" dirty="0" err="1">
                <a:solidFill>
                  <a:srgbClr val="660066"/>
                </a:solidFill>
              </a:rPr>
              <a:t>Behaviors</a:t>
            </a:r>
            <a:r>
              <a:rPr lang="en-GB" sz="1800" dirty="0" err="1">
                <a:solidFill>
                  <a:srgbClr val="666600"/>
                </a:solidFill>
              </a:rPr>
              <a:t>.</a:t>
            </a:r>
            <a:r>
              <a:rPr lang="en-GB" sz="1800" dirty="0" err="1">
                <a:solidFill>
                  <a:srgbClr val="000000"/>
                </a:solidFill>
              </a:rPr>
              <a:t>setup</a:t>
            </a:r>
            <a:r>
              <a:rPr lang="en-GB" sz="1800" dirty="0">
                <a:solidFill>
                  <a:srgbClr val="000000"/>
                </a:solidFill>
              </a:rPr>
              <a:t> </a:t>
            </a:r>
            <a:r>
              <a:rPr lang="en-GB" sz="1800" dirty="0">
                <a:solidFill>
                  <a:srgbClr val="666600"/>
                </a:solidFill>
              </a:rPr>
              <a:t>{</a:t>
            </a:r>
            <a:r>
              <a:rPr lang="en-GB" sz="1800" dirty="0">
                <a:solidFill>
                  <a:srgbClr val="000000"/>
                </a:solidFill>
              </a:rPr>
              <a:t> context </a:t>
            </a:r>
            <a:r>
              <a:rPr lang="en-GB" sz="1800" dirty="0">
                <a:solidFill>
                  <a:srgbClr val="666600"/>
                </a:solidFill>
              </a:rPr>
              <a:t>=&gt;</a:t>
            </a:r>
            <a:r>
              <a:rPr lang="en-GB" sz="1800" dirty="0">
                <a:solidFill>
                  <a:srgbClr val="000000"/>
                </a:solidFill>
              </a:rPr>
              <a:t> 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000000"/>
                </a:solidFill>
              </a:rPr>
              <a:t>    </a:t>
            </a:r>
            <a:r>
              <a:rPr lang="en-GB" sz="1800" dirty="0" err="1">
                <a:solidFill>
                  <a:srgbClr val="000000"/>
                </a:solidFill>
              </a:rPr>
              <a:t>val</a:t>
            </a:r>
            <a:r>
              <a:rPr lang="en-GB" sz="1800" dirty="0">
                <a:solidFill>
                  <a:srgbClr val="000000"/>
                </a:solidFill>
              </a:rPr>
              <a:t> greeter </a:t>
            </a:r>
            <a:r>
              <a:rPr lang="en-GB" sz="1800" dirty="0">
                <a:solidFill>
                  <a:srgbClr val="666600"/>
                </a:solidFill>
              </a:rPr>
              <a:t>=</a:t>
            </a:r>
            <a:r>
              <a:rPr lang="en-GB" sz="1800" dirty="0">
                <a:solidFill>
                  <a:srgbClr val="000000"/>
                </a:solidFill>
              </a:rPr>
              <a:t> </a:t>
            </a:r>
            <a:r>
              <a:rPr lang="en-GB" sz="1800" dirty="0" err="1">
                <a:solidFill>
                  <a:srgbClr val="000000"/>
                </a:solidFill>
              </a:rPr>
              <a:t>context</a:t>
            </a:r>
            <a:r>
              <a:rPr lang="en-GB" sz="1800" dirty="0" err="1">
                <a:solidFill>
                  <a:srgbClr val="666600"/>
                </a:solidFill>
              </a:rPr>
              <a:t>.</a:t>
            </a:r>
            <a:r>
              <a:rPr lang="en-GB" sz="1800" dirty="0" err="1">
                <a:solidFill>
                  <a:srgbClr val="000000"/>
                </a:solidFill>
              </a:rPr>
              <a:t>spawn</a:t>
            </a:r>
            <a:r>
              <a:rPr lang="en-GB" sz="1800" dirty="0">
                <a:solidFill>
                  <a:srgbClr val="666600"/>
                </a:solidFill>
              </a:rPr>
              <a:t>(</a:t>
            </a:r>
            <a:r>
              <a:rPr lang="en-GB" sz="1800" dirty="0">
                <a:solidFill>
                  <a:srgbClr val="660066"/>
                </a:solidFill>
              </a:rPr>
              <a:t>HelloWorld</a:t>
            </a:r>
            <a:r>
              <a:rPr lang="en-GB" sz="1800" dirty="0">
                <a:solidFill>
                  <a:srgbClr val="666600"/>
                </a:solidFill>
              </a:rPr>
              <a:t>(),</a:t>
            </a:r>
            <a:r>
              <a:rPr lang="en-GB" sz="1800" dirty="0">
                <a:solidFill>
                  <a:srgbClr val="000000"/>
                </a:solidFill>
              </a:rPr>
              <a:t> </a:t>
            </a:r>
            <a:r>
              <a:rPr lang="en-GB" sz="1800" dirty="0">
                <a:solidFill>
                  <a:srgbClr val="008800"/>
                </a:solidFill>
              </a:rPr>
              <a:t>"greeter"</a:t>
            </a:r>
            <a:r>
              <a:rPr lang="en-GB" sz="1800" dirty="0">
                <a:solidFill>
                  <a:srgbClr val="666600"/>
                </a:solidFill>
              </a:rPr>
              <a:t>)</a:t>
            </a:r>
            <a:r>
              <a:rPr lang="en-GB" sz="1800" dirty="0">
                <a:solidFill>
                  <a:srgbClr val="000000"/>
                </a:solidFill>
              </a:rPr>
              <a:t> 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000000"/>
                </a:solidFill>
              </a:rPr>
              <a:t>    </a:t>
            </a:r>
            <a:r>
              <a:rPr lang="en-GB" sz="1800" dirty="0" err="1">
                <a:solidFill>
                  <a:srgbClr val="660066"/>
                </a:solidFill>
              </a:rPr>
              <a:t>Behaviors</a:t>
            </a:r>
            <a:r>
              <a:rPr lang="en-GB" sz="1800" dirty="0" err="1">
                <a:solidFill>
                  <a:srgbClr val="666600"/>
                </a:solidFill>
              </a:rPr>
              <a:t>.</a:t>
            </a:r>
            <a:r>
              <a:rPr lang="en-GB" sz="1800" dirty="0" err="1">
                <a:solidFill>
                  <a:srgbClr val="000000"/>
                </a:solidFill>
              </a:rPr>
              <a:t>receiveMessage</a:t>
            </a:r>
            <a:r>
              <a:rPr lang="en-GB" sz="1800" dirty="0">
                <a:solidFill>
                  <a:srgbClr val="000000"/>
                </a:solidFill>
              </a:rPr>
              <a:t> </a:t>
            </a:r>
            <a:r>
              <a:rPr lang="en-GB" sz="1800" dirty="0">
                <a:solidFill>
                  <a:srgbClr val="666600"/>
                </a:solidFill>
              </a:rPr>
              <a:t>{</a:t>
            </a:r>
            <a:r>
              <a:rPr lang="en-GB" sz="1800" dirty="0">
                <a:solidFill>
                  <a:srgbClr val="000000"/>
                </a:solidFill>
              </a:rPr>
              <a:t> message </a:t>
            </a:r>
            <a:r>
              <a:rPr lang="en-GB" sz="1800" dirty="0">
                <a:solidFill>
                  <a:srgbClr val="666600"/>
                </a:solidFill>
              </a:rPr>
              <a:t>=&gt;</a:t>
            </a:r>
            <a:r>
              <a:rPr lang="en-GB" sz="1800" dirty="0">
                <a:solidFill>
                  <a:srgbClr val="000000"/>
                </a:solidFill>
              </a:rPr>
              <a:t> 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000000"/>
                </a:solidFill>
              </a:rPr>
              <a:t>      </a:t>
            </a:r>
            <a:r>
              <a:rPr lang="en-GB" sz="1800" dirty="0" err="1">
                <a:solidFill>
                  <a:srgbClr val="000000"/>
                </a:solidFill>
              </a:rPr>
              <a:t>val</a:t>
            </a:r>
            <a:r>
              <a:rPr lang="en-GB" sz="1800" dirty="0">
                <a:solidFill>
                  <a:srgbClr val="000000"/>
                </a:solidFill>
              </a:rPr>
              <a:t> </a:t>
            </a:r>
            <a:r>
              <a:rPr lang="en-GB" sz="1800" dirty="0" err="1">
                <a:solidFill>
                  <a:srgbClr val="000000"/>
                </a:solidFill>
              </a:rPr>
              <a:t>replyTo</a:t>
            </a:r>
            <a:r>
              <a:rPr lang="en-GB" sz="1800" dirty="0">
                <a:solidFill>
                  <a:srgbClr val="000000"/>
                </a:solidFill>
              </a:rPr>
              <a:t> </a:t>
            </a:r>
            <a:r>
              <a:rPr lang="en-GB" sz="1800" dirty="0">
                <a:solidFill>
                  <a:srgbClr val="666600"/>
                </a:solidFill>
              </a:rPr>
              <a:t>=</a:t>
            </a:r>
            <a:r>
              <a:rPr lang="en-GB" sz="1800" dirty="0">
                <a:solidFill>
                  <a:srgbClr val="000000"/>
                </a:solidFill>
              </a:rPr>
              <a:t> </a:t>
            </a:r>
            <a:r>
              <a:rPr lang="en-GB" sz="1800" dirty="0" err="1">
                <a:solidFill>
                  <a:srgbClr val="000000"/>
                </a:solidFill>
              </a:rPr>
              <a:t>context</a:t>
            </a:r>
            <a:r>
              <a:rPr lang="en-GB" sz="1800" dirty="0" err="1">
                <a:solidFill>
                  <a:srgbClr val="666600"/>
                </a:solidFill>
              </a:rPr>
              <a:t>.</a:t>
            </a:r>
            <a:r>
              <a:rPr lang="en-GB" sz="1800" dirty="0" err="1">
                <a:solidFill>
                  <a:srgbClr val="000000"/>
                </a:solidFill>
              </a:rPr>
              <a:t>spawn</a:t>
            </a:r>
            <a:r>
              <a:rPr lang="en-GB" sz="1800" dirty="0">
                <a:solidFill>
                  <a:srgbClr val="666600"/>
                </a:solidFill>
              </a:rPr>
              <a:t>(</a:t>
            </a:r>
            <a:r>
              <a:rPr lang="en-GB" sz="1800" dirty="0" err="1">
                <a:solidFill>
                  <a:srgbClr val="660066"/>
                </a:solidFill>
              </a:rPr>
              <a:t>HelloWorldBot</a:t>
            </a:r>
            <a:r>
              <a:rPr lang="en-GB" sz="1800" dirty="0">
                <a:solidFill>
                  <a:srgbClr val="666600"/>
                </a:solidFill>
              </a:rPr>
              <a:t>(</a:t>
            </a:r>
            <a:r>
              <a:rPr lang="en-GB" sz="1800" dirty="0">
                <a:solidFill>
                  <a:srgbClr val="000000"/>
                </a:solidFill>
              </a:rPr>
              <a:t>max </a:t>
            </a:r>
            <a:r>
              <a:rPr lang="en-GB" sz="1800" dirty="0">
                <a:solidFill>
                  <a:srgbClr val="666600"/>
                </a:solidFill>
              </a:rPr>
              <a:t>=</a:t>
            </a:r>
            <a:r>
              <a:rPr lang="en-GB" sz="1800" dirty="0">
                <a:solidFill>
                  <a:srgbClr val="000000"/>
                </a:solidFill>
              </a:rPr>
              <a:t> </a:t>
            </a:r>
            <a:r>
              <a:rPr lang="en-GB" sz="1800" dirty="0">
                <a:solidFill>
                  <a:srgbClr val="006666"/>
                </a:solidFill>
              </a:rPr>
              <a:t>3</a:t>
            </a:r>
            <a:r>
              <a:rPr lang="en-GB" sz="1800" dirty="0">
                <a:solidFill>
                  <a:srgbClr val="666600"/>
                </a:solidFill>
              </a:rPr>
              <a:t>),</a:t>
            </a:r>
            <a:r>
              <a:rPr lang="en-GB" sz="1800" dirty="0">
                <a:solidFill>
                  <a:srgbClr val="000000"/>
                </a:solidFill>
              </a:rPr>
              <a:t> </a:t>
            </a:r>
            <a:r>
              <a:rPr lang="en-GB" sz="1800" dirty="0" err="1">
                <a:solidFill>
                  <a:srgbClr val="000000"/>
                </a:solidFill>
              </a:rPr>
              <a:t>message</a:t>
            </a:r>
            <a:r>
              <a:rPr lang="en-GB" sz="1800" dirty="0" err="1">
                <a:solidFill>
                  <a:srgbClr val="666600"/>
                </a:solidFill>
              </a:rPr>
              <a:t>.</a:t>
            </a:r>
            <a:r>
              <a:rPr lang="en-GB" sz="1800" dirty="0" err="1">
                <a:solidFill>
                  <a:srgbClr val="000000"/>
                </a:solidFill>
              </a:rPr>
              <a:t>name</a:t>
            </a:r>
            <a:r>
              <a:rPr lang="en-GB" sz="1800" dirty="0">
                <a:solidFill>
                  <a:srgbClr val="666600"/>
                </a:solidFill>
              </a:rPr>
              <a:t>)</a:t>
            </a:r>
            <a:r>
              <a:rPr lang="en-GB" sz="1800" dirty="0">
                <a:solidFill>
                  <a:srgbClr val="000000"/>
                </a:solidFill>
              </a:rPr>
              <a:t> 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000000"/>
                </a:solidFill>
              </a:rPr>
              <a:t>      greeter </a:t>
            </a:r>
            <a:r>
              <a:rPr lang="en-GB" sz="1800" dirty="0">
                <a:solidFill>
                  <a:srgbClr val="666600"/>
                </a:solidFill>
              </a:rPr>
              <a:t>!</a:t>
            </a:r>
            <a:r>
              <a:rPr lang="en-GB" sz="1800" dirty="0">
                <a:solidFill>
                  <a:srgbClr val="000000"/>
                </a:solidFill>
              </a:rPr>
              <a:t> </a:t>
            </a:r>
            <a:r>
              <a:rPr lang="en-GB" sz="1800" dirty="0" err="1">
                <a:solidFill>
                  <a:srgbClr val="660066"/>
                </a:solidFill>
              </a:rPr>
              <a:t>HelloWorld</a:t>
            </a:r>
            <a:r>
              <a:rPr lang="en-GB" sz="1800" dirty="0" err="1">
                <a:solidFill>
                  <a:srgbClr val="666600"/>
                </a:solidFill>
              </a:rPr>
              <a:t>.</a:t>
            </a:r>
            <a:r>
              <a:rPr lang="en-GB" sz="1800" dirty="0" err="1">
                <a:solidFill>
                  <a:srgbClr val="660066"/>
                </a:solidFill>
              </a:rPr>
              <a:t>Greet</a:t>
            </a:r>
            <a:r>
              <a:rPr lang="en-GB" sz="1800" dirty="0">
                <a:solidFill>
                  <a:srgbClr val="666600"/>
                </a:solidFill>
              </a:rPr>
              <a:t>(</a:t>
            </a:r>
            <a:r>
              <a:rPr lang="en-GB" sz="1800" dirty="0" err="1">
                <a:solidFill>
                  <a:srgbClr val="000000"/>
                </a:solidFill>
              </a:rPr>
              <a:t>message</a:t>
            </a:r>
            <a:r>
              <a:rPr lang="en-GB" sz="1800" dirty="0" err="1">
                <a:solidFill>
                  <a:srgbClr val="666600"/>
                </a:solidFill>
              </a:rPr>
              <a:t>.</a:t>
            </a:r>
            <a:r>
              <a:rPr lang="en-GB" sz="1800" dirty="0" err="1">
                <a:solidFill>
                  <a:srgbClr val="000000"/>
                </a:solidFill>
              </a:rPr>
              <a:t>name</a:t>
            </a:r>
            <a:r>
              <a:rPr lang="en-GB" sz="1800" dirty="0">
                <a:solidFill>
                  <a:srgbClr val="666600"/>
                </a:solidFill>
              </a:rPr>
              <a:t>,</a:t>
            </a:r>
            <a:r>
              <a:rPr lang="en-GB" sz="1800" dirty="0">
                <a:solidFill>
                  <a:srgbClr val="000000"/>
                </a:solidFill>
              </a:rPr>
              <a:t> </a:t>
            </a:r>
            <a:r>
              <a:rPr lang="en-GB" sz="1800" dirty="0" err="1">
                <a:solidFill>
                  <a:srgbClr val="000000"/>
                </a:solidFill>
              </a:rPr>
              <a:t>replyTo</a:t>
            </a:r>
            <a:r>
              <a:rPr lang="en-GB" sz="1800" dirty="0">
                <a:solidFill>
                  <a:srgbClr val="666600"/>
                </a:solidFill>
              </a:rPr>
              <a:t>)</a:t>
            </a:r>
            <a:r>
              <a:rPr lang="en-GB" sz="1800" dirty="0">
                <a:solidFill>
                  <a:srgbClr val="000000"/>
                </a:solidFill>
              </a:rPr>
              <a:t> 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000000"/>
                </a:solidFill>
              </a:rPr>
              <a:t>      </a:t>
            </a:r>
            <a:r>
              <a:rPr lang="en-GB" sz="1800" dirty="0" err="1">
                <a:solidFill>
                  <a:srgbClr val="660066"/>
                </a:solidFill>
              </a:rPr>
              <a:t>Behaviors</a:t>
            </a:r>
            <a:r>
              <a:rPr lang="en-GB" sz="1800" dirty="0" err="1">
                <a:solidFill>
                  <a:srgbClr val="666600"/>
                </a:solidFill>
              </a:rPr>
              <a:t>.</a:t>
            </a:r>
            <a:r>
              <a:rPr lang="en-GB" sz="1800" dirty="0" err="1">
                <a:solidFill>
                  <a:srgbClr val="000000"/>
                </a:solidFill>
              </a:rPr>
              <a:t>same</a:t>
            </a:r>
            <a:r>
              <a:rPr lang="en-GB" sz="1800" dirty="0">
                <a:solidFill>
                  <a:srgbClr val="000000"/>
                </a:solidFill>
              </a:rPr>
              <a:t> </a:t>
            </a:r>
            <a:r>
              <a:rPr lang="en-GB" sz="1800" dirty="0">
                <a:solidFill>
                  <a:srgbClr val="666600"/>
                </a:solidFill>
              </a:rPr>
              <a:t>}</a:t>
            </a:r>
            <a:r>
              <a:rPr lang="en-GB" sz="1800" dirty="0">
                <a:solidFill>
                  <a:srgbClr val="000000"/>
                </a:solidFill>
              </a:rPr>
              <a:t> 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666600"/>
                </a:solidFill>
              </a:rPr>
              <a:t>}</a:t>
            </a:r>
            <a:r>
              <a:rPr lang="en-GB" sz="1800" dirty="0">
                <a:solidFill>
                  <a:srgbClr val="000000"/>
                </a:solidFill>
              </a:rPr>
              <a:t> </a:t>
            </a:r>
            <a:r>
              <a:rPr lang="en-GB" sz="1800" dirty="0">
                <a:solidFill>
                  <a:srgbClr val="666600"/>
                </a:solidFill>
              </a:rPr>
              <a:t>}</a:t>
            </a:r>
            <a:endParaRPr lang="en-NL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A726048-04A5-9D4F-BA3D-B73A5B213C89}"/>
              </a:ext>
            </a:extLst>
          </p:cNvPr>
          <p:cNvGrpSpPr/>
          <p:nvPr/>
        </p:nvGrpSpPr>
        <p:grpSpPr>
          <a:xfrm>
            <a:off x="733529" y="2120202"/>
            <a:ext cx="3579090" cy="2472382"/>
            <a:chOff x="3375151" y="1546672"/>
            <a:chExt cx="4502943" cy="3432474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655EC30-A5D0-EC4D-923A-9CA8E4785EDC}"/>
                </a:ext>
              </a:extLst>
            </p:cNvPr>
            <p:cNvSpPr/>
            <p:nvPr/>
          </p:nvSpPr>
          <p:spPr>
            <a:xfrm>
              <a:off x="3788227" y="3707845"/>
              <a:ext cx="685800" cy="685800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1400">
                <a:solidFill>
                  <a:schemeClr val="accent5"/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9EE0842-366A-EE4C-B5CC-150303065247}"/>
                </a:ext>
              </a:extLst>
            </p:cNvPr>
            <p:cNvSpPr/>
            <p:nvPr/>
          </p:nvSpPr>
          <p:spPr>
            <a:xfrm>
              <a:off x="6854649" y="3707845"/>
              <a:ext cx="685800" cy="685800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140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756E0102-82F0-534D-B7D8-031578D26F64}"/>
                </a:ext>
              </a:extLst>
            </p:cNvPr>
            <p:cNvCxnSpPr/>
            <p:nvPr/>
          </p:nvCxnSpPr>
          <p:spPr>
            <a:xfrm>
              <a:off x="4762918" y="3790745"/>
              <a:ext cx="1899139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370E1A05-4231-C24F-B2A2-478E4C3B368C}"/>
                </a:ext>
              </a:extLst>
            </p:cNvPr>
            <p:cNvCxnSpPr/>
            <p:nvPr/>
          </p:nvCxnSpPr>
          <p:spPr>
            <a:xfrm>
              <a:off x="4742822" y="4347591"/>
              <a:ext cx="1899139" cy="0"/>
            </a:xfrm>
            <a:prstGeom prst="straightConnector1">
              <a:avLst/>
            </a:prstGeom>
            <a:ln w="19050"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6AE081B-7808-C44C-868B-215C1962ECDA}"/>
                </a:ext>
              </a:extLst>
            </p:cNvPr>
            <p:cNvSpPr txBox="1"/>
            <p:nvPr/>
          </p:nvSpPr>
          <p:spPr>
            <a:xfrm>
              <a:off x="5174903" y="3326701"/>
              <a:ext cx="857534" cy="42729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NL" sz="1400" dirty="0">
                  <a:latin typeface="Consolas" panose="020B0609020204030204" pitchFamily="49" charset="0"/>
                  <a:cs typeface="Consolas" panose="020B0609020204030204" pitchFamily="49" charset="0"/>
                </a:rPr>
                <a:t>Greet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ABF0ADA-5379-9A49-B4E8-DB1B7A0FE522}"/>
                </a:ext>
              </a:extLst>
            </p:cNvPr>
            <p:cNvSpPr txBox="1"/>
            <p:nvPr/>
          </p:nvSpPr>
          <p:spPr>
            <a:xfrm>
              <a:off x="5048264" y="3878135"/>
              <a:ext cx="1107614" cy="42729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NL" sz="1400" dirty="0">
                  <a:latin typeface="Consolas" panose="020B0609020204030204" pitchFamily="49" charset="0"/>
                  <a:cs typeface="Consolas" panose="020B0609020204030204" pitchFamily="49" charset="0"/>
                </a:rPr>
                <a:t>Greeted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50F44E9-8A68-8B4D-ADD6-4C29C921EC8E}"/>
                </a:ext>
              </a:extLst>
            </p:cNvPr>
            <p:cNvSpPr txBox="1"/>
            <p:nvPr/>
          </p:nvSpPr>
          <p:spPr>
            <a:xfrm>
              <a:off x="3375151" y="4535104"/>
              <a:ext cx="1534687" cy="4272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L" sz="1400" dirty="0">
                  <a:solidFill>
                    <a:srgbClr val="0070C0"/>
                  </a:solidFill>
                </a:rPr>
                <a:t>HelloWordBot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10016D0-E5BE-D14B-B6BF-12957D94C5C9}"/>
                </a:ext>
              </a:extLst>
            </p:cNvPr>
            <p:cNvSpPr txBox="1"/>
            <p:nvPr/>
          </p:nvSpPr>
          <p:spPr>
            <a:xfrm>
              <a:off x="6662057" y="4551851"/>
              <a:ext cx="1216037" cy="4272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L" sz="1400" dirty="0">
                  <a:solidFill>
                    <a:srgbClr val="0070C0"/>
                  </a:solidFill>
                </a:rPr>
                <a:t>HelloWord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A14F29B-412B-D540-88AF-FE3B96C3F83F}"/>
                </a:ext>
              </a:extLst>
            </p:cNvPr>
            <p:cNvSpPr/>
            <p:nvPr/>
          </p:nvSpPr>
          <p:spPr>
            <a:xfrm>
              <a:off x="5240927" y="1938166"/>
              <a:ext cx="685800" cy="685800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140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856BC0F-7A0F-2647-B3E7-9A715AEE63D9}"/>
                </a:ext>
              </a:extLst>
            </p:cNvPr>
            <p:cNvSpPr txBox="1"/>
            <p:nvPr/>
          </p:nvSpPr>
          <p:spPr>
            <a:xfrm>
              <a:off x="4742822" y="1546672"/>
              <a:ext cx="1689980" cy="4272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L" sz="1400" dirty="0">
                  <a:solidFill>
                    <a:srgbClr val="0070C0"/>
                  </a:solidFill>
                </a:rPr>
                <a:t>HelloWordMain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392F0FC-1A63-4E46-8701-F5F7F01947AA}"/>
                </a:ext>
              </a:extLst>
            </p:cNvPr>
            <p:cNvCxnSpPr/>
            <p:nvPr/>
          </p:nvCxnSpPr>
          <p:spPr>
            <a:xfrm flipH="1">
              <a:off x="4280598" y="2512092"/>
              <a:ext cx="894304" cy="1055076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2F0BA00-0F62-414B-9C78-519D2CBE8DD4}"/>
                </a:ext>
              </a:extLst>
            </p:cNvPr>
            <p:cNvCxnSpPr/>
            <p:nvPr/>
          </p:nvCxnSpPr>
          <p:spPr>
            <a:xfrm>
              <a:off x="5992755" y="2512092"/>
              <a:ext cx="980801" cy="1125415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7F76D8B-FBEC-114A-9849-8268FB4EA3B2}"/>
                </a:ext>
              </a:extLst>
            </p:cNvPr>
            <p:cNvSpPr txBox="1"/>
            <p:nvPr/>
          </p:nvSpPr>
          <p:spPr>
            <a:xfrm>
              <a:off x="4019607" y="2656977"/>
              <a:ext cx="833333" cy="4272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L" sz="1400" i="1" dirty="0">
                  <a:solidFill>
                    <a:schemeClr val="accent2"/>
                  </a:solidFill>
                </a:rPr>
                <a:t>spawn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F03ABB1-5331-894B-B719-9114FF8D59F4}"/>
                </a:ext>
              </a:extLst>
            </p:cNvPr>
            <p:cNvSpPr txBox="1"/>
            <p:nvPr/>
          </p:nvSpPr>
          <p:spPr>
            <a:xfrm>
              <a:off x="6348477" y="2629136"/>
              <a:ext cx="833333" cy="4272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L" sz="1400" i="1" dirty="0">
                  <a:solidFill>
                    <a:schemeClr val="accent2"/>
                  </a:solidFill>
                </a:rPr>
                <a:t>spawn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465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F7237-1A99-6748-AD69-DE4283264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Running the Actor System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B9E151-28EA-D141-8C85-DC96522DF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2EB83-5F44-2544-A6C8-A75FC4DA2DBB}" type="slidenum">
              <a:rPr lang="en-NL" smtClean="0"/>
              <a:t>9</a:t>
            </a:fld>
            <a:endParaRPr lang="en-NL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D55E3DB-AE03-434E-83AE-72E0FB463D53}"/>
              </a:ext>
            </a:extLst>
          </p:cNvPr>
          <p:cNvSpPr txBox="1">
            <a:spLocks/>
          </p:cNvSpPr>
          <p:nvPr/>
        </p:nvSpPr>
        <p:spPr>
          <a:xfrm>
            <a:off x="838200" y="1220719"/>
            <a:ext cx="10290464" cy="161670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val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system</a:t>
            </a:r>
            <a:r>
              <a:rPr lang="en-GB" sz="1600" dirty="0">
                <a:solidFill>
                  <a:srgbClr val="66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1600" dirty="0" err="1">
                <a:solidFill>
                  <a:srgbClr val="66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ActorSystem</a:t>
            </a:r>
            <a:r>
              <a:rPr lang="en-GB" sz="1600" dirty="0">
                <a:solidFill>
                  <a:srgbClr val="66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GB" sz="1600" dirty="0" err="1">
                <a:solidFill>
                  <a:srgbClr val="66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HelloWorldMain</a:t>
            </a:r>
            <a:r>
              <a:rPr lang="en-GB" sz="1600" dirty="0" err="1">
                <a:solidFill>
                  <a:srgbClr val="66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GB" sz="1600" dirty="0" err="1">
                <a:solidFill>
                  <a:srgbClr val="66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SayHello</a:t>
            </a:r>
            <a:r>
              <a:rPr lang="en-GB" sz="1600" dirty="0">
                <a:solidFill>
                  <a:srgbClr val="66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1600" dirty="0">
                <a:solidFill>
                  <a:srgbClr val="66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1600" dirty="0" err="1">
                <a:solidFill>
                  <a:srgbClr val="66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ActorSystem</a:t>
            </a:r>
            <a:r>
              <a:rPr lang="en-GB" sz="1600" dirty="0">
                <a:solidFill>
                  <a:srgbClr val="66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GB" sz="1600" dirty="0" err="1">
                <a:solidFill>
                  <a:srgbClr val="66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HelloWorldMain</a:t>
            </a:r>
            <a:r>
              <a:rPr lang="en-GB" sz="1600" dirty="0">
                <a:solidFill>
                  <a:srgbClr val="66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(),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1600" dirty="0">
                <a:solidFill>
                  <a:srgbClr val="0088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"hello"</a:t>
            </a:r>
            <a:r>
              <a:rPr lang="en-GB" sz="1600" dirty="0">
                <a:solidFill>
                  <a:srgbClr val="66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system </a:t>
            </a:r>
            <a:r>
              <a:rPr lang="en-GB" sz="1600" dirty="0">
                <a:solidFill>
                  <a:srgbClr val="66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!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1600" dirty="0" err="1">
                <a:solidFill>
                  <a:srgbClr val="66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HelloWorldMain</a:t>
            </a:r>
            <a:r>
              <a:rPr lang="en-GB" sz="1600" dirty="0" err="1">
                <a:solidFill>
                  <a:srgbClr val="66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GB" sz="1600" dirty="0" err="1">
                <a:solidFill>
                  <a:srgbClr val="66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SayHello</a:t>
            </a:r>
            <a:r>
              <a:rPr lang="en-GB" sz="1600" dirty="0">
                <a:solidFill>
                  <a:srgbClr val="66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GB" sz="1600" dirty="0">
                <a:solidFill>
                  <a:srgbClr val="0088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"World"</a:t>
            </a:r>
            <a:r>
              <a:rPr lang="en-GB" sz="1600" dirty="0">
                <a:solidFill>
                  <a:srgbClr val="66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system </a:t>
            </a:r>
            <a:r>
              <a:rPr lang="en-GB" sz="1600" dirty="0">
                <a:solidFill>
                  <a:srgbClr val="66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!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1600" dirty="0" err="1">
                <a:solidFill>
                  <a:srgbClr val="66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HelloWorldMain</a:t>
            </a:r>
            <a:r>
              <a:rPr lang="en-GB" sz="1600" dirty="0" err="1">
                <a:solidFill>
                  <a:srgbClr val="66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GB" sz="1600" dirty="0" err="1">
                <a:solidFill>
                  <a:srgbClr val="66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SayHello</a:t>
            </a:r>
            <a:r>
              <a:rPr lang="en-GB" sz="1600" dirty="0">
                <a:solidFill>
                  <a:srgbClr val="66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GB" sz="1600" dirty="0">
                <a:solidFill>
                  <a:srgbClr val="0088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GB" sz="1600" dirty="0" err="1">
                <a:solidFill>
                  <a:srgbClr val="0088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Akka</a:t>
            </a:r>
            <a:r>
              <a:rPr lang="en-GB" sz="1600" dirty="0">
                <a:solidFill>
                  <a:srgbClr val="0088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GB" sz="1600" dirty="0">
                <a:solidFill>
                  <a:srgbClr val="66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endParaRPr lang="en-NL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956ED33-B301-1D40-9290-3444ACB9CECA}"/>
              </a:ext>
            </a:extLst>
          </p:cNvPr>
          <p:cNvSpPr txBox="1">
            <a:spLocks/>
          </p:cNvSpPr>
          <p:nvPr/>
        </p:nvSpPr>
        <p:spPr>
          <a:xfrm>
            <a:off x="838200" y="2891811"/>
            <a:ext cx="10290464" cy="38296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2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14:26:33.904 [hello-akka.actor.default-dispatcher-6] INFO HelloWorld$ - Hello World!</a:t>
            </a:r>
          </a:p>
          <a:p>
            <a:pPr marL="0" indent="0">
              <a:buNone/>
            </a:pPr>
            <a:r>
              <a:rPr lang="en-GB" sz="12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14:26:33.905 [hello-akka.actor.default-dispatcher-6] INFO HelloWorld$ - Hello </a:t>
            </a:r>
            <a:r>
              <a:rPr lang="en-GB" sz="1200" dirty="0" err="1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Akka</a:t>
            </a:r>
            <a:r>
              <a:rPr lang="en-GB" sz="12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!</a:t>
            </a:r>
          </a:p>
          <a:p>
            <a:pPr marL="0" indent="0">
              <a:buNone/>
            </a:pPr>
            <a:r>
              <a:rPr lang="en-GB" sz="12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14:26:33.906 [hello-akka.actor.default-dispatcher-5] INFO </a:t>
            </a:r>
            <a:r>
              <a:rPr lang="en-GB" sz="1200" dirty="0" err="1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HelloWorldBot</a:t>
            </a:r>
            <a:r>
              <a:rPr lang="en-GB" sz="12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 - Greeting 1 for World</a:t>
            </a:r>
          </a:p>
          <a:p>
            <a:pPr marL="0" indent="0">
              <a:buNone/>
            </a:pPr>
            <a:r>
              <a:rPr lang="en-GB" sz="12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14:26:33.906 [hello-akka.actor.default-dispatcher-3] INFO </a:t>
            </a:r>
            <a:r>
              <a:rPr lang="en-GB" sz="1200" dirty="0" err="1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HelloWorldBot</a:t>
            </a:r>
            <a:r>
              <a:rPr lang="en-GB" sz="12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 - Greeting 1 for </a:t>
            </a:r>
            <a:r>
              <a:rPr lang="en-GB" sz="1200" dirty="0" err="1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Akka</a:t>
            </a:r>
            <a:endParaRPr lang="en-GB" sz="1200" dirty="0">
              <a:solidFill>
                <a:schemeClr val="bg2">
                  <a:lumMod val="5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12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14:26:33.906 [hello-akka.actor.default-dispatcher-6] INFO HelloWorld$ - Hello World!</a:t>
            </a:r>
          </a:p>
          <a:p>
            <a:pPr marL="0" indent="0">
              <a:buNone/>
            </a:pPr>
            <a:r>
              <a:rPr lang="en-GB" sz="12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14:26:33.906 [hello-akka.actor.default-dispatcher-5] INFO </a:t>
            </a:r>
            <a:r>
              <a:rPr lang="en-GB" sz="1200" dirty="0" err="1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HelloWorldBot</a:t>
            </a:r>
            <a:r>
              <a:rPr lang="en-GB" sz="12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 - Greeting 2 for World</a:t>
            </a:r>
          </a:p>
          <a:p>
            <a:pPr marL="0" indent="0">
              <a:buNone/>
            </a:pPr>
            <a:r>
              <a:rPr lang="en-GB" sz="12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14:26:33.906 [hello-akka.actor.default-dispatcher-6] INFO HelloWorld$ - Hello </a:t>
            </a:r>
            <a:r>
              <a:rPr lang="en-GB" sz="1200" dirty="0" err="1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Akka</a:t>
            </a:r>
            <a:r>
              <a:rPr lang="en-GB" sz="12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!</a:t>
            </a:r>
          </a:p>
          <a:p>
            <a:pPr marL="0" indent="0">
              <a:buNone/>
            </a:pPr>
            <a:r>
              <a:rPr lang="en-GB" sz="12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14:26:33.906 [hello-akka.actor.default-dispatcher-5] INFO </a:t>
            </a:r>
            <a:r>
              <a:rPr lang="en-GB" sz="1200" dirty="0" err="1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HelloWorldBot</a:t>
            </a:r>
            <a:r>
              <a:rPr lang="en-GB" sz="12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 - Greeting 2 for </a:t>
            </a:r>
            <a:r>
              <a:rPr lang="en-GB" sz="1200" dirty="0" err="1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Akka</a:t>
            </a:r>
            <a:endParaRPr lang="en-GB" sz="1200" dirty="0">
              <a:solidFill>
                <a:schemeClr val="bg2">
                  <a:lumMod val="5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12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14:26:33.906 [hello-akka.actor.default-dispatcher-6] INFO HelloWorld$ - Hello World!</a:t>
            </a:r>
          </a:p>
          <a:p>
            <a:pPr marL="0" indent="0">
              <a:buNone/>
            </a:pPr>
            <a:r>
              <a:rPr lang="en-GB" sz="12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14:26:33.906 [hello-akka.actor.default-dispatcher-5] INFO </a:t>
            </a:r>
            <a:r>
              <a:rPr lang="en-GB" sz="1200" dirty="0" err="1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HelloWorldBot</a:t>
            </a:r>
            <a:r>
              <a:rPr lang="en-GB" sz="12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 - Greeting 3 for World</a:t>
            </a:r>
          </a:p>
          <a:p>
            <a:pPr marL="0" indent="0">
              <a:buNone/>
            </a:pPr>
            <a:r>
              <a:rPr lang="en-GB" sz="12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14:26:33.906 [hello-akka.actor.default-dispatcher-6] INFO HelloWorld$ - Hello </a:t>
            </a:r>
            <a:r>
              <a:rPr lang="en-GB" sz="1200" dirty="0" err="1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Akka</a:t>
            </a:r>
            <a:r>
              <a:rPr lang="en-GB" sz="12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!</a:t>
            </a:r>
          </a:p>
          <a:p>
            <a:pPr marL="0" indent="0">
              <a:buNone/>
            </a:pPr>
            <a:r>
              <a:rPr lang="en-GB" sz="12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14:26:33.906 [hello-akka.actor.default-dispatcher-6] INFO </a:t>
            </a:r>
            <a:r>
              <a:rPr lang="en-GB" sz="1200" dirty="0" err="1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HelloWorldBot</a:t>
            </a:r>
            <a:r>
              <a:rPr lang="en-GB" sz="12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 - Greeting 3 for </a:t>
            </a:r>
            <a:r>
              <a:rPr lang="en-GB" sz="1200" dirty="0" err="1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Akka</a:t>
            </a:r>
            <a:endParaRPr lang="en-NL" sz="1200" dirty="0">
              <a:solidFill>
                <a:schemeClr val="bg2">
                  <a:lumMod val="5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5477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13044</TotalTime>
  <Words>1479</Words>
  <Application>Microsoft Macintosh PowerPoint</Application>
  <PresentationFormat>Widescreen</PresentationFormat>
  <Paragraphs>277</Paragraphs>
  <Slides>17</Slides>
  <Notes>13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Consolas</vt:lpstr>
      <vt:lpstr>Wingdings</vt:lpstr>
      <vt:lpstr>Office Theme</vt:lpstr>
      <vt:lpstr>Akka Actor Programming</vt:lpstr>
      <vt:lpstr>Akka Actor Programming</vt:lpstr>
      <vt:lpstr>Actor Model of Concurrency [1, 2]</vt:lpstr>
      <vt:lpstr>Actor Model of Concurrency</vt:lpstr>
      <vt:lpstr>An Example Akka Actor Program:</vt:lpstr>
      <vt:lpstr>HelloWorld</vt:lpstr>
      <vt:lpstr>HelloWorldBot</vt:lpstr>
      <vt:lpstr>HelloWorldMain</vt:lpstr>
      <vt:lpstr>Running the Actor System</vt:lpstr>
      <vt:lpstr>Fault Tolerance via Actor Supervision</vt:lpstr>
      <vt:lpstr>Akka Classic vs Typed</vt:lpstr>
      <vt:lpstr>MapReduce Programming Model [3]</vt:lpstr>
      <vt:lpstr>MapReduce Programming Model – WordCount Example</vt:lpstr>
      <vt:lpstr>MapReduce in Akka: An Example Implementation</vt:lpstr>
      <vt:lpstr>MapReduce Execution Overview</vt:lpstr>
      <vt:lpstr>PowerPoint Presentation</vt:lpstr>
      <vt:lpstr>Actors in the MapReduce Example: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Burcu Özkan</dc:creator>
  <cp:lastModifiedBy>Burcu Özkan</cp:lastModifiedBy>
  <cp:revision>1921</cp:revision>
  <cp:lastPrinted>2021-06-30T20:00:19Z</cp:lastPrinted>
  <dcterms:created xsi:type="dcterms:W3CDTF">2021-02-05T08:29:18Z</dcterms:created>
  <dcterms:modified xsi:type="dcterms:W3CDTF">2021-09-23T17:04:02Z</dcterms:modified>
</cp:coreProperties>
</file>