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1188" r:id="rId2"/>
    <p:sldId id="1300" r:id="rId3"/>
    <p:sldId id="1301" r:id="rId4"/>
    <p:sldId id="1302" r:id="rId5"/>
    <p:sldId id="1303" r:id="rId6"/>
    <p:sldId id="258" r:id="rId7"/>
    <p:sldId id="259" r:id="rId8"/>
    <p:sldId id="1191" r:id="rId9"/>
    <p:sldId id="408" r:id="rId10"/>
    <p:sldId id="1082" r:id="rId11"/>
    <p:sldId id="1305" r:id="rId12"/>
    <p:sldId id="261" r:id="rId13"/>
    <p:sldId id="407" r:id="rId14"/>
    <p:sldId id="1072" r:id="rId15"/>
    <p:sldId id="1304" r:id="rId16"/>
    <p:sldId id="1101" r:id="rId17"/>
    <p:sldId id="1073" r:id="rId18"/>
    <p:sldId id="1074" r:id="rId19"/>
    <p:sldId id="1075" r:id="rId20"/>
    <p:sldId id="1310" r:id="rId21"/>
    <p:sldId id="1311" r:id="rId22"/>
    <p:sldId id="1313" r:id="rId23"/>
    <p:sldId id="1079" r:id="rId24"/>
    <p:sldId id="1316" r:id="rId25"/>
    <p:sldId id="1080" r:id="rId26"/>
    <p:sldId id="1306" r:id="rId27"/>
    <p:sldId id="1291" r:id="rId28"/>
    <p:sldId id="1292" r:id="rId29"/>
    <p:sldId id="1086" r:id="rId30"/>
    <p:sldId id="1314" r:id="rId31"/>
    <p:sldId id="1085" r:id="rId32"/>
    <p:sldId id="1315" r:id="rId33"/>
    <p:sldId id="1294" r:id="rId34"/>
    <p:sldId id="1093" r:id="rId35"/>
    <p:sldId id="1088" r:id="rId36"/>
    <p:sldId id="1024" r:id="rId37"/>
    <p:sldId id="1095" r:id="rId38"/>
    <p:sldId id="1094" r:id="rId39"/>
    <p:sldId id="1102" r:id="rId40"/>
    <p:sldId id="1096" r:id="rId41"/>
    <p:sldId id="1296" r:id="rId42"/>
    <p:sldId id="1297" r:id="rId43"/>
    <p:sldId id="1097" r:id="rId44"/>
    <p:sldId id="1299" r:id="rId45"/>
    <p:sldId id="1190" r:id="rId46"/>
    <p:sldId id="1185" r:id="rId47"/>
    <p:sldId id="1275" r:id="rId48"/>
    <p:sldId id="1194" r:id="rId49"/>
    <p:sldId id="1277" r:id="rId50"/>
    <p:sldId id="1278" r:id="rId51"/>
    <p:sldId id="1279" r:id="rId52"/>
    <p:sldId id="1281" r:id="rId53"/>
    <p:sldId id="1276" r:id="rId54"/>
    <p:sldId id="1283" r:id="rId55"/>
    <p:sldId id="1285" r:id="rId56"/>
    <p:sldId id="1280" r:id="rId57"/>
    <p:sldId id="1287" r:id="rId58"/>
    <p:sldId id="1284" r:id="rId59"/>
    <p:sldId id="1286" r:id="rId60"/>
    <p:sldId id="1288" r:id="rId61"/>
    <p:sldId id="1273" r:id="rId6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41C80B-906B-6944-9E27-98900DDB4524}">
          <p14:sldIdLst>
            <p14:sldId id="1188"/>
          </p14:sldIdLst>
        </p14:section>
        <p14:section name="Direct CP violation" id="{4F4E976C-FEDA-0F43-A6C0-3F56544D529C}">
          <p14:sldIdLst>
            <p14:sldId id="1300"/>
            <p14:sldId id="1301"/>
            <p14:sldId id="1302"/>
            <p14:sldId id="1303"/>
            <p14:sldId id="258"/>
            <p14:sldId id="259"/>
            <p14:sldId id="1191"/>
            <p14:sldId id="408"/>
            <p14:sldId id="1082"/>
            <p14:sldId id="1305"/>
            <p14:sldId id="261"/>
            <p14:sldId id="407"/>
            <p14:sldId id="1072"/>
            <p14:sldId id="1304"/>
          </p14:sldIdLst>
        </p14:section>
        <p14:section name="Neutral meson mixing" id="{AF33430F-E06C-8A48-BA72-DF9D1457CDA9}">
          <p14:sldIdLst>
            <p14:sldId id="1101"/>
            <p14:sldId id="1073"/>
            <p14:sldId id="1074"/>
            <p14:sldId id="1075"/>
            <p14:sldId id="1310"/>
            <p14:sldId id="1311"/>
            <p14:sldId id="1313"/>
            <p14:sldId id="1079"/>
            <p14:sldId id="1316"/>
            <p14:sldId id="1080"/>
            <p14:sldId id="1306"/>
            <p14:sldId id="1291"/>
            <p14:sldId id="1292"/>
            <p14:sldId id="1086"/>
            <p14:sldId id="1314"/>
            <p14:sldId id="1085"/>
            <p14:sldId id="1315"/>
            <p14:sldId id="1294"/>
            <p14:sldId id="1093"/>
            <p14:sldId id="1088"/>
            <p14:sldId id="1024"/>
            <p14:sldId id="1095"/>
            <p14:sldId id="1094"/>
            <p14:sldId id="1102"/>
            <p14:sldId id="1096"/>
            <p14:sldId id="1296"/>
            <p14:sldId id="1297"/>
            <p14:sldId id="1097"/>
            <p14:sldId id="1299"/>
            <p14:sldId id="1190"/>
          </p14:sldIdLst>
        </p14:section>
        <p14:section name="Measuring an oscillation" id="{93BDE238-5C56-F840-8ED8-13D8016EFDC9}">
          <p14:sldIdLst>
            <p14:sldId id="1185"/>
            <p14:sldId id="1275"/>
            <p14:sldId id="1194"/>
            <p14:sldId id="1277"/>
            <p14:sldId id="1278"/>
            <p14:sldId id="1279"/>
            <p14:sldId id="1281"/>
            <p14:sldId id="1276"/>
            <p14:sldId id="1283"/>
            <p14:sldId id="1285"/>
            <p14:sldId id="1280"/>
            <p14:sldId id="1287"/>
            <p14:sldId id="1284"/>
            <p14:sldId id="1286"/>
            <p14:sldId id="1288"/>
            <p14:sldId id="1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2BC0"/>
    <a:srgbClr val="DE270A"/>
    <a:srgbClr val="D800FF"/>
    <a:srgbClr val="FFB91C"/>
    <a:srgbClr val="FF17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3"/>
    <p:restoredTop sz="94766"/>
  </p:normalViewPr>
  <p:slideViewPr>
    <p:cSldViewPr snapToGrid="0" snapToObjects="1">
      <p:cViewPr varScale="1">
        <p:scale>
          <a:sx n="95" d="100"/>
          <a:sy n="95" d="100"/>
        </p:scale>
        <p:origin x="176" y="11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image" Target="../media/image83.emf"/><Relationship Id="rId4" Type="http://schemas.openxmlformats.org/officeDocument/2006/relationships/image" Target="../media/image8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540D8-CF18-8244-9EFB-C61F8BC22238}" type="datetimeFigureOut">
              <a:rPr lang="en-US" smtClean="0"/>
              <a:t>8/14/23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2BF09-7936-1141-BB5D-7A417704A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Pion parity=-1</a:t>
            </a:r>
            <a:r>
              <a:rPr lang="en-US" baseline="0" dirty="0"/>
              <a:t>. </a:t>
            </a:r>
            <a:r>
              <a:rPr lang="en-US" dirty="0"/>
              <a:t>Signal will appear in Kaon mass window and zero</a:t>
            </a:r>
            <a:r>
              <a:rPr lang="en-US" baseline="0" dirty="0"/>
              <a:t> theta angle.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7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7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8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3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3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1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4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1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2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4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9334"/>
            <a:ext cx="8229600" cy="418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77411"/>
            <a:ext cx="8229600" cy="3974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548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32685-BFC4-894E-8B96-EDC8B7258AFB}" type="datetimeFigureOut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390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4390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1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0090"/>
        </a:buClr>
        <a:buSzPct val="100000"/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800000"/>
        </a:buClr>
        <a:buSzPct val="100000"/>
        <a:buFont typeface="Arial"/>
        <a:buChar char="•"/>
        <a:defRPr sz="2400" kern="1200">
          <a:solidFill>
            <a:srgbClr val="1F497D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180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77.png"/><Relationship Id="rId10" Type="http://schemas.openxmlformats.org/officeDocument/2006/relationships/image" Target="../media/image65.png"/><Relationship Id="rId4" Type="http://schemas.openxmlformats.org/officeDocument/2006/relationships/image" Target="../media/image76.png"/><Relationship Id="rId9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13" Type="http://schemas.openxmlformats.org/officeDocument/2006/relationships/oleObject" Target="../embeddings/oleObject4.bin"/><Relationship Id="rId3" Type="http://schemas.openxmlformats.org/officeDocument/2006/relationships/image" Target="../media/image87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0.emf"/><Relationship Id="rId11" Type="http://schemas.openxmlformats.org/officeDocument/2006/relationships/oleObject" Target="../embeddings/oleObject3.bin"/><Relationship Id="rId5" Type="http://schemas.openxmlformats.org/officeDocument/2006/relationships/image" Target="../media/image89.emf"/><Relationship Id="rId15" Type="http://schemas.openxmlformats.org/officeDocument/2006/relationships/image" Target="../media/image86.emf"/><Relationship Id="rId10" Type="http://schemas.openxmlformats.org/officeDocument/2006/relationships/image" Target="../media/image84.emf"/><Relationship Id="rId4" Type="http://schemas.openxmlformats.org/officeDocument/2006/relationships/image" Target="../media/image88.emf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1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9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emf"/><Relationship Id="rId4" Type="http://schemas.openxmlformats.org/officeDocument/2006/relationships/image" Target="../media/image80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png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png"/><Relationship Id="rId4" Type="http://schemas.openxmlformats.org/officeDocument/2006/relationships/image" Target="../media/image11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wouterhuls/FlavourPhysicsBND2023/blob/main/README.md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26" Type="http://schemas.openxmlformats.org/officeDocument/2006/relationships/image" Target="../media/image124.png"/><Relationship Id="rId25" Type="http://schemas.openxmlformats.org/officeDocument/2006/relationships/image" Target="../media/image123.png"/><Relationship Id="rId1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1270.png"/><Relationship Id="rId11" Type="http://schemas.openxmlformats.org/officeDocument/2006/relationships/image" Target="../media/image132.png"/><Relationship Id="rId27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3850BB-E62F-7040-92A4-FC6A41D78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2402074"/>
            <a:ext cx="7772400" cy="1021556"/>
          </a:xfrm>
        </p:spPr>
        <p:txBody>
          <a:bodyPr/>
          <a:lstStyle/>
          <a:p>
            <a:r>
              <a:rPr lang="en-US" dirty="0"/>
              <a:t>Lecture 2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B07240B-BA53-3C44-ACE1-4568A4ED2417}"/>
              </a:ext>
            </a:extLst>
          </p:cNvPr>
          <p:cNvSpPr txBox="1">
            <a:spLocks/>
          </p:cNvSpPr>
          <p:nvPr/>
        </p:nvSpPr>
        <p:spPr>
          <a:xfrm>
            <a:off x="609600" y="3423630"/>
            <a:ext cx="8229600" cy="13700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(direct) CP violation</a:t>
            </a:r>
          </a:p>
          <a:p>
            <a:r>
              <a:rPr lang="en-US"/>
              <a:t>neutral meson mixing</a:t>
            </a:r>
          </a:p>
          <a:p>
            <a:r>
              <a:rPr lang="en-US"/>
              <a:t>measuring an oscillation frequency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404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87EBDB6-98C8-054A-A5B8-E9CFF1375A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87EBDB6-98C8-054A-A5B8-E9CFF1375A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2353" b="-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2FB3F39-4B5A-4948-8C34-401AB820B80E}"/>
              </a:ext>
            </a:extLst>
          </p:cNvPr>
          <p:cNvSpPr txBox="1"/>
          <p:nvPr/>
        </p:nvSpPr>
        <p:spPr>
          <a:xfrm>
            <a:off x="598098" y="780507"/>
            <a:ext cx="3567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“CKM-suppressed tree-diagram”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29BDB-3276-FD46-A5A8-583900BE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58770" y="156396"/>
            <a:ext cx="1861601" cy="3975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F48CC0-3576-B04A-BD4B-41039B16B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095"/>
          <a:stretch/>
        </p:blipFill>
        <p:spPr>
          <a:xfrm rot="5400000">
            <a:off x="5485981" y="386613"/>
            <a:ext cx="2187110" cy="334203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2101063-FC66-AD4B-B756-357A950E5049}"/>
              </a:ext>
            </a:extLst>
          </p:cNvPr>
          <p:cNvSpPr/>
          <p:nvPr/>
        </p:nvSpPr>
        <p:spPr>
          <a:xfrm>
            <a:off x="7093526" y="1180617"/>
            <a:ext cx="540327" cy="41265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30F611-A8D5-3A41-9860-46001E8FE530}"/>
              </a:ext>
            </a:extLst>
          </p:cNvPr>
          <p:cNvSpPr/>
          <p:nvPr/>
        </p:nvSpPr>
        <p:spPr>
          <a:xfrm>
            <a:off x="6281662" y="1166762"/>
            <a:ext cx="540327" cy="41265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6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87EBDB6-98C8-054A-A5B8-E9CFF1375A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87EBDB6-98C8-054A-A5B8-E9CFF1375A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2353" b="-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9F6BC36-9B98-4841-9819-F53927112AB4}"/>
              </a:ext>
            </a:extLst>
          </p:cNvPr>
          <p:cNvSpPr txBox="1"/>
          <p:nvPr/>
        </p:nvSpPr>
        <p:spPr>
          <a:xfrm>
            <a:off x="5709104" y="764018"/>
            <a:ext cx="2175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“penguin-diagram”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B3F39-4B5A-4948-8C34-401AB820B80E}"/>
              </a:ext>
            </a:extLst>
          </p:cNvPr>
          <p:cNvSpPr txBox="1"/>
          <p:nvPr/>
        </p:nvSpPr>
        <p:spPr>
          <a:xfrm>
            <a:off x="598098" y="780507"/>
            <a:ext cx="3567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“CKM-suppressed tree-diagram”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29BDB-3276-FD46-A5A8-583900BE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58770" y="156396"/>
            <a:ext cx="1861601" cy="3975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86CE1B-94A1-5C45-AB84-0F1C5B3A3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65533" y="212150"/>
            <a:ext cx="1861603" cy="397562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FC21587-28B0-F647-9D6A-87AE1E8FEBFA}"/>
              </a:ext>
            </a:extLst>
          </p:cNvPr>
          <p:cNvSpPr txBox="1">
            <a:spLocks/>
          </p:cNvSpPr>
          <p:nvPr/>
        </p:nvSpPr>
        <p:spPr>
          <a:xfrm>
            <a:off x="457200" y="3411665"/>
            <a:ext cx="8552985" cy="166153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4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penguin amplitude: ‘loop-suppressed’</a:t>
            </a:r>
          </a:p>
          <a:p>
            <a:r>
              <a:rPr lang="en-US" sz="2000" dirty="0"/>
              <a:t>tree amplitude: ‘CKM suppressed’</a:t>
            </a:r>
          </a:p>
          <a:p>
            <a:endParaRPr lang="en-US" sz="2000" dirty="0"/>
          </a:p>
          <a:p>
            <a:r>
              <a:rPr lang="en-US" sz="2000" dirty="0"/>
              <a:t>SM computation difficult because of ‘hadronic stuff’: A ~ -0.1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00F43D-76BA-DC4C-BAD5-472085B92F97}"/>
              </a:ext>
            </a:extLst>
          </p:cNvPr>
          <p:cNvSpPr txBox="1"/>
          <p:nvPr/>
        </p:nvSpPr>
        <p:spPr>
          <a:xfrm>
            <a:off x="6085062" y="3522568"/>
            <a:ext cx="3080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similar sized amplitudes</a:t>
            </a:r>
          </a:p>
          <a:p>
            <a:r>
              <a:rPr lang="en-US" sz="2000" dirty="0"/>
              <a:t>with different weak phases!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F0F9365-C5AE-DC42-8C5C-FD3CBBB80113}"/>
              </a:ext>
            </a:extLst>
          </p:cNvPr>
          <p:cNvSpPr/>
          <p:nvPr/>
        </p:nvSpPr>
        <p:spPr>
          <a:xfrm>
            <a:off x="5508702" y="3667476"/>
            <a:ext cx="438952" cy="2000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EBDB6-98C8-054A-A5B8-E9CFF1375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B-&gt;</a:t>
            </a:r>
            <a:r>
              <a:rPr lang="en-US" err="1"/>
              <a:t>Kpi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D6A77-17E7-BC42-9B91-77D60A731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58478"/>
            <a:ext cx="8229600" cy="1357044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penguin amplitude is small because of ‘loop’</a:t>
            </a:r>
          </a:p>
          <a:p>
            <a:r>
              <a:rPr lang="en-US"/>
              <a:t>competes with tree amplitude because latter is ‘CKM suppressed’</a:t>
            </a:r>
          </a:p>
          <a:p>
            <a:endParaRPr lang="en-US"/>
          </a:p>
          <a:p>
            <a:r>
              <a:rPr lang="en-US"/>
              <a:t>SM computation is very difficult because P and T involve ‘hadronic stuff’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359EB-8FA6-9B4C-8CC9-7CE773B6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72423" y="-1544922"/>
            <a:ext cx="1599154" cy="7123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6BC36-9B98-4841-9819-F53927112AB4}"/>
              </a:ext>
            </a:extLst>
          </p:cNvPr>
          <p:cNvSpPr txBox="1"/>
          <p:nvPr/>
        </p:nvSpPr>
        <p:spPr>
          <a:xfrm>
            <a:off x="1962614" y="725767"/>
            <a:ext cx="1245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“penguin”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B3F39-4B5A-4948-8C34-401AB820B80E}"/>
              </a:ext>
            </a:extLst>
          </p:cNvPr>
          <p:cNvSpPr txBox="1"/>
          <p:nvPr/>
        </p:nvSpPr>
        <p:spPr>
          <a:xfrm>
            <a:off x="5092390" y="725767"/>
            <a:ext cx="263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“CKM-suppressed tree”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FB523C-4F31-1A48-A7E7-9CDFC5D28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08864" y="2660650"/>
            <a:ext cx="7366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2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A4E3ED8-77A0-FB49-BB42-13F9F3AABB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08405" y="1621916"/>
            <a:ext cx="3323870" cy="2765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682DBE-A4A8-A242-AE2C-AC8321CE3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43" y="1621916"/>
            <a:ext cx="4077874" cy="2765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CP-violation in B-&gt;</a:t>
            </a:r>
            <a:r>
              <a:rPr lang="en-US" err="1"/>
              <a:t>Kpi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13</a:t>
            </a:fld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2627453" y="1840375"/>
            <a:ext cx="3796496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811724" y="1835371"/>
            <a:ext cx="1507461" cy="15851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87619" y="960590"/>
            <a:ext cx="2421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</a:rPr>
              <a:t>B</a:t>
            </a:r>
            <a:r>
              <a:rPr lang="en-US" sz="2400" b="1" baseline="30000">
                <a:solidFill>
                  <a:srgbClr val="92D050"/>
                </a:solidFill>
              </a:rPr>
              <a:t>0</a:t>
            </a:r>
            <a:r>
              <a:rPr lang="en-US" sz="2400" b="1"/>
              <a:t> </a:t>
            </a:r>
            <a:r>
              <a:rPr lang="en-US" sz="2400" b="1">
                <a:sym typeface="Wingdings" pitchFamily="2" charset="2"/>
              </a:rPr>
              <a:t> </a:t>
            </a:r>
            <a:r>
              <a:rPr lang="en-US" sz="2400" b="1">
                <a:solidFill>
                  <a:srgbClr val="92D050"/>
                </a:solidFill>
              </a:rPr>
              <a:t>K</a:t>
            </a:r>
            <a:r>
              <a:rPr lang="en-US" sz="3200" b="1" baseline="30000">
                <a:solidFill>
                  <a:srgbClr val="92D050"/>
                </a:solidFill>
              </a:rPr>
              <a:t>+</a:t>
            </a:r>
            <a:r>
              <a:rPr lang="el-GR" sz="2400" b="1">
                <a:solidFill>
                  <a:srgbClr val="FF0000"/>
                </a:solidFill>
              </a:rPr>
              <a:t>π</a:t>
            </a:r>
            <a:r>
              <a:rPr lang="en-US" sz="3600" b="1" baseline="30000">
                <a:solidFill>
                  <a:srgbClr val="FF0000"/>
                </a:solidFill>
              </a:rPr>
              <a:t>-</a:t>
            </a:r>
            <a:r>
              <a:rPr lang="el-GR" sz="2800"/>
              <a:t> </a:t>
            </a:r>
            <a:r>
              <a:rPr lang="en-US" sz="2400" b="1"/>
              <a:t>decays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8522" y="960590"/>
            <a:ext cx="3062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anti-B</a:t>
            </a:r>
            <a:r>
              <a:rPr lang="en-US" sz="2400" b="1" baseline="30000">
                <a:solidFill>
                  <a:srgbClr val="FF0000"/>
                </a:solidFill>
              </a:rPr>
              <a:t>0</a:t>
            </a:r>
            <a:r>
              <a:rPr lang="en-US" sz="2400" b="1"/>
              <a:t> </a:t>
            </a:r>
            <a:r>
              <a:rPr lang="en-US" sz="2400" b="1">
                <a:sym typeface="Wingdings" pitchFamily="2" charset="2"/>
              </a:rPr>
              <a:t> </a:t>
            </a:r>
            <a:r>
              <a:rPr lang="en-US" sz="2400" b="1">
                <a:solidFill>
                  <a:srgbClr val="FF0000"/>
                </a:solidFill>
              </a:rPr>
              <a:t>K</a:t>
            </a:r>
            <a:r>
              <a:rPr lang="en-US" sz="3600" b="1" baseline="30000">
                <a:solidFill>
                  <a:srgbClr val="FF0000"/>
                </a:solidFill>
              </a:rPr>
              <a:t>-</a:t>
            </a:r>
            <a:r>
              <a:rPr lang="el-GR" sz="2400" b="1">
                <a:solidFill>
                  <a:srgbClr val="92D050"/>
                </a:solidFill>
              </a:rPr>
              <a:t>π</a:t>
            </a:r>
            <a:r>
              <a:rPr lang="en-US" sz="3200" b="1" baseline="30000">
                <a:solidFill>
                  <a:srgbClr val="92D050"/>
                </a:solidFill>
              </a:rPr>
              <a:t>+ </a:t>
            </a:r>
            <a:r>
              <a:rPr lang="en-US" sz="2400" b="1">
                <a:solidFill>
                  <a:srgbClr val="92D050"/>
                </a:solidFill>
              </a:rPr>
              <a:t> </a:t>
            </a:r>
            <a:r>
              <a:rPr lang="en-US" sz="2400" b="1"/>
              <a:t>decays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D4C69-2F65-214A-8B92-D5142A9FE0B8}"/>
              </a:ext>
            </a:extLst>
          </p:cNvPr>
          <p:cNvSpPr/>
          <p:nvPr/>
        </p:nvSpPr>
        <p:spPr>
          <a:xfrm>
            <a:off x="5284973" y="1855086"/>
            <a:ext cx="814886" cy="726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A1E803-C13D-9A4A-8A13-03688B4D5AC9}"/>
              </a:ext>
            </a:extLst>
          </p:cNvPr>
          <p:cNvSpPr/>
          <p:nvPr/>
        </p:nvSpPr>
        <p:spPr>
          <a:xfrm>
            <a:off x="1670773" y="1810643"/>
            <a:ext cx="814886" cy="726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58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pipiPenguin.tiff">
            <a:extLst>
              <a:ext uri="{FF2B5EF4-FFF2-40B4-BE49-F238E27FC236}">
                <a16:creationId xmlns:a16="http://schemas.microsoft.com/office/drawing/2014/main" id="{E337AEA8-C67B-2C49-8300-3C02ACBD61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132" y="200636"/>
            <a:ext cx="4069063" cy="255329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5" name="Picture 4" descr="penguin_chalk.jpg">
            <a:extLst>
              <a:ext uri="{FF2B5EF4-FFF2-40B4-BE49-F238E27FC236}">
                <a16:creationId xmlns:a16="http://schemas.microsoft.com/office/drawing/2014/main" id="{0230EDDB-D1C1-DC47-BC11-9A750B6434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9268" y="357155"/>
            <a:ext cx="4153500" cy="322580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6" name="Picture 5" descr="Penguin_diagram.jpg">
            <a:extLst>
              <a:ext uri="{FF2B5EF4-FFF2-40B4-BE49-F238E27FC236}">
                <a16:creationId xmlns:a16="http://schemas.microsoft.com/office/drawing/2014/main" id="{804F8655-51D0-FE43-A637-AE3EF7955E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370" y="2910449"/>
            <a:ext cx="1618491" cy="221477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32592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Three types of CP violation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1218" y="785737"/>
                <a:ext cx="5760645" cy="4252500"/>
              </a:xfrm>
              <a:ln w="25400">
                <a:noFill/>
              </a:ln>
            </p:spPr>
            <p:txBody>
              <a:bodyPr>
                <a:normAutofit/>
              </a:bodyPr>
              <a:lstStyle/>
              <a:p>
                <a:pPr marL="449263" lvl="1" indent="-360363">
                  <a:buFont typeface="+mj-lt"/>
                  <a:buAutoNum type="arabicPeriod"/>
                </a:pPr>
                <a:r>
                  <a:rPr lang="en-US" sz="1800" b="1" i="1" dirty="0">
                    <a:solidFill>
                      <a:srgbClr val="0070C0"/>
                    </a:solidFill>
                  </a:rPr>
                  <a:t>“direct” </a:t>
                </a:r>
                <a:r>
                  <a:rPr lang="en-US" sz="1800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1800" dirty="0">
                    <a:solidFill>
                      <a:srgbClr val="0070C0"/>
                    </a:solidFill>
                  </a:rPr>
                  <a:t> violation</a:t>
                </a:r>
              </a:p>
              <a:p>
                <a:pPr marL="850900" lvl="2" indent="-269875"/>
                <a:r>
                  <a:rPr lang="en-US" sz="1800" dirty="0">
                    <a:solidFill>
                      <a:srgbClr val="7030A0"/>
                    </a:solidFill>
                  </a:rPr>
                  <a:t>Decay rates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7030A0"/>
                        </a:solidFill>
                        <a:latin typeface="Cambria Math" charset="0"/>
                      </a:rPr>
                      <m:t>Γ</m:t>
                    </m:r>
                    <m:d>
                      <m:dPr>
                        <m:ctrlP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1800" i="1">
                        <a:solidFill>
                          <a:srgbClr val="7030A0"/>
                        </a:solidFill>
                        <a:latin typeface="Cambria Math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rgbClr val="7030A0"/>
                        </a:solidFill>
                        <a:latin typeface="Cambria Math" charset="0"/>
                      </a:rPr>
                      <m:t>Γ</m:t>
                    </m:r>
                    <m:d>
                      <m:dPr>
                        <m:ctrlP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acc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1800" baseline="30000" dirty="0">
                  <a:solidFill>
                    <a:srgbClr val="C00000"/>
                  </a:solidFill>
                  <a:ea typeface="Webdings"/>
                  <a:cs typeface="Webdings"/>
                  <a:sym typeface="Wingdings"/>
                </a:endParaRPr>
              </a:p>
              <a:p>
                <a:pPr marL="850900" lvl="2" indent="-269875"/>
                <a:r>
                  <a:rPr lang="en-US" sz="1800" dirty="0">
                    <a:solidFill>
                      <a:srgbClr val="7030A0"/>
                    </a:solidFill>
                  </a:rPr>
                  <a:t>Also called: </a:t>
                </a:r>
                <a:r>
                  <a:rPr lang="en-US" sz="1800" b="1" i="1" dirty="0"/>
                  <a:t>CPV in decay</a:t>
                </a:r>
              </a:p>
              <a:p>
                <a:pPr marL="850900" lvl="2" indent="-269875"/>
                <a:endParaRPr lang="en-US" sz="1800" b="1" i="1" dirty="0"/>
              </a:p>
              <a:p>
                <a:pPr marL="400050" lvl="1" indent="-311150">
                  <a:buFont typeface="+mj-lt"/>
                  <a:buAutoNum type="arabicPeriod"/>
                </a:pPr>
                <a:r>
                  <a:rPr lang="en-US" sz="1800" b="1" i="1" dirty="0">
                    <a:solidFill>
                      <a:srgbClr val="0070C0"/>
                    </a:solidFill>
                  </a:rPr>
                  <a:t>“indirect” </a:t>
                </a:r>
                <a:r>
                  <a:rPr lang="en-US" sz="1800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1800" dirty="0">
                    <a:solidFill>
                      <a:srgbClr val="0070C0"/>
                    </a:solidFill>
                  </a:rPr>
                  <a:t> Violation:  1964 (CCFT)</a:t>
                </a:r>
              </a:p>
              <a:p>
                <a:pPr marL="850900" lvl="2" indent="-269875"/>
                <a:r>
                  <a:rPr lang="en-US" sz="1800" dirty="0" err="1">
                    <a:solidFill>
                      <a:srgbClr val="7030A0"/>
                    </a:solidFill>
                  </a:rPr>
                  <a:t>Prob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r>
                      <a:rPr lang="en-US" sz="18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) ≠</m:t>
                    </m:r>
                  </m:oMath>
                </a14:m>
                <a:r>
                  <a:rPr lang="en-US" sz="1800" b="0" dirty="0">
                    <a:solidFill>
                      <a:srgbClr val="7030A0"/>
                    </a:solidFill>
                  </a:rPr>
                  <a:t> </a:t>
                </a:r>
                <a:r>
                  <a:rPr lang="en-US" sz="1800" b="0" dirty="0" err="1">
                    <a:solidFill>
                      <a:srgbClr val="7030A0"/>
                    </a:solidFill>
                  </a:rPr>
                  <a:t>Prob</a:t>
                </a:r>
                <a:r>
                  <a:rPr lang="en-US" sz="1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sz="1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r>
                      <a:rPr lang="en-US" sz="1800" i="1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1800" i="1">
                        <a:solidFill>
                          <a:srgbClr val="7030A0"/>
                        </a:solidFill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sz="1800" dirty="0">
                    <a:solidFill>
                      <a:srgbClr val="7030A0"/>
                    </a:solidFill>
                    <a:sym typeface="Wingdings"/>
                  </a:rPr>
                  <a:t>       </a:t>
                </a:r>
                <a:endParaRPr lang="en-US" sz="1800" dirty="0">
                  <a:solidFill>
                    <a:srgbClr val="C00000"/>
                  </a:solidFill>
                  <a:sym typeface="Wingdings"/>
                </a:endParaRPr>
              </a:p>
              <a:p>
                <a:pPr marL="850900" lvl="2" indent="-269875"/>
                <a:r>
                  <a:rPr lang="en-US" sz="1800" dirty="0">
                    <a:solidFill>
                      <a:srgbClr val="7030A0"/>
                    </a:solidFill>
                  </a:rPr>
                  <a:t>Also called: </a:t>
                </a:r>
                <a:r>
                  <a:rPr lang="en-US" sz="1800" b="1" i="1" dirty="0">
                    <a:solidFill>
                      <a:schemeClr val="tx1"/>
                    </a:solidFill>
                  </a:rPr>
                  <a:t>CPV in mixing</a:t>
                </a:r>
              </a:p>
              <a:p>
                <a:pPr marL="850900" lvl="2" indent="-269875">
                  <a:buNone/>
                </a:pPr>
                <a:endParaRPr lang="en-US" sz="1800" baseline="30000" dirty="0">
                  <a:solidFill>
                    <a:srgbClr val="FF0000"/>
                  </a:solidFill>
                  <a:ea typeface="Webdings"/>
                  <a:cs typeface="Webdings"/>
                  <a:sym typeface="Wingdings"/>
                </a:endParaRPr>
              </a:p>
              <a:p>
                <a:pPr marL="850900" lvl="2" indent="-269875">
                  <a:buNone/>
                </a:pPr>
                <a:endParaRPr lang="en-US" sz="1800" baseline="30000" dirty="0">
                  <a:solidFill>
                    <a:srgbClr val="FF0000"/>
                  </a:solidFill>
                  <a:ea typeface="Webdings"/>
                  <a:cs typeface="Webdings"/>
                  <a:sym typeface="Wingdings"/>
                </a:endParaRPr>
              </a:p>
              <a:p>
                <a:pPr marL="400050" lvl="1" indent="-311150">
                  <a:buFont typeface="+mj-lt"/>
                  <a:buAutoNum type="arabicPeriod"/>
                </a:pPr>
                <a:r>
                  <a:rPr lang="en-US" sz="1800" b="1" dirty="0">
                    <a:solidFill>
                      <a:srgbClr val="0070C0"/>
                    </a:solidFill>
                    <a:ea typeface="Webdings"/>
                    <a:cs typeface="Webdings"/>
                    <a:sym typeface="Wingdings"/>
                  </a:rPr>
                  <a:t>“mixing induced” </a:t>
                </a:r>
                <a:r>
                  <a:rPr lang="en-US" sz="1800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sz="1800" dirty="0">
                    <a:solidFill>
                      <a:srgbClr val="0070C0"/>
                    </a:solidFill>
                    <a:ea typeface="Webdings"/>
                    <a:cs typeface="Webdings"/>
                    <a:sym typeface="Wingdings"/>
                  </a:rPr>
                  <a:t> violation: 2001  (Belle &amp; Babar): </a:t>
                </a:r>
              </a:p>
              <a:p>
                <a:pPr marL="850900" lvl="2" indent="-269875"/>
                <a:r>
                  <a:rPr lang="en-US" sz="1800" dirty="0">
                    <a:solidFill>
                      <a:srgbClr val="7030A0"/>
                    </a:solidFill>
                    <a:ea typeface="Webdings"/>
                    <a:cs typeface="Webdings"/>
                    <a:sym typeface="Wingdings"/>
                  </a:rPr>
                  <a:t>Also: </a:t>
                </a:r>
                <a:r>
                  <a:rPr lang="en-US" sz="1800" b="1" i="1" dirty="0">
                    <a:solidFill>
                      <a:schemeClr val="tx1"/>
                    </a:solidFill>
                    <a:ea typeface="Webdings"/>
                    <a:cs typeface="Webdings"/>
                    <a:sym typeface="Wingdings"/>
                  </a:rPr>
                  <a:t>CPV in interference of mixing and decay</a:t>
                </a:r>
              </a:p>
              <a:p>
                <a:pPr marL="850900" lvl="2" indent="-269875">
                  <a:buNone/>
                </a:pPr>
                <a:endParaRPr lang="en-US" sz="1800" dirty="0">
                  <a:solidFill>
                    <a:srgbClr val="C00000"/>
                  </a:solidFill>
                  <a:ea typeface="Webdings"/>
                  <a:cs typeface="Webdings"/>
                  <a:sym typeface="Wingdings"/>
                </a:endParaRPr>
              </a:p>
            </p:txBody>
          </p:sp>
        </mc:Choice>
        <mc:Fallback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1218" y="785737"/>
                <a:ext cx="5760645" cy="4252500"/>
              </a:xfrm>
              <a:blipFill>
                <a:blip r:embed="rId2"/>
                <a:stretch>
                  <a:fillRect t="-595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338608" y="909860"/>
            <a:ext cx="2511966" cy="77429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72312" y="4964907"/>
            <a:ext cx="928688" cy="178594"/>
          </a:xfrm>
        </p:spPr>
        <p:txBody>
          <a:bodyPr/>
          <a:lstStyle/>
          <a:p>
            <a:fld id="{5684BDA9-A0FB-402C-802C-A87A07674B64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72" y="1232419"/>
            <a:ext cx="2129079" cy="400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85441" y="1016913"/>
            <a:ext cx="21208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Interfere </a:t>
            </a:r>
            <a:r>
              <a:rPr lang="en-US" sz="1350" i="1" u="sng" dirty="0"/>
              <a:t>decay amplitudes</a:t>
            </a:r>
            <a:r>
              <a:rPr lang="en-US" sz="1350" dirty="0"/>
              <a:t>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242598" y="2175225"/>
            <a:ext cx="2667269" cy="1206387"/>
            <a:chOff x="7738314" y="1035086"/>
            <a:chExt cx="3556358" cy="1608516"/>
          </a:xfrm>
        </p:grpSpPr>
        <p:sp>
          <p:nvSpPr>
            <p:cNvPr id="13" name="Rectangle 12"/>
            <p:cNvSpPr/>
            <p:nvPr/>
          </p:nvSpPr>
          <p:spPr>
            <a:xfrm>
              <a:off x="7808634" y="1035086"/>
              <a:ext cx="3342902" cy="160851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38314" y="1139089"/>
              <a:ext cx="355635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Interfere </a:t>
              </a:r>
              <a:r>
                <a:rPr lang="en-US" sz="1350" i="1" u="sng"/>
                <a:t>dispersive</a:t>
              </a:r>
              <a:r>
                <a:rPr lang="en-US" sz="1350" u="sng"/>
                <a:t> </a:t>
              </a:r>
              <a:r>
                <a:rPr lang="en-US" sz="1350"/>
                <a:t>and </a:t>
              </a:r>
              <a:r>
                <a:rPr lang="en-US" sz="1350" i="1" u="sng"/>
                <a:t>absorptive</a:t>
              </a:r>
              <a:r>
                <a:rPr lang="en-US" sz="1350"/>
                <a:t>: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943923" y="1436759"/>
              <a:ext cx="3214462" cy="1206843"/>
              <a:chOff x="508111" y="1396407"/>
              <a:chExt cx="3214462" cy="1206843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2277952" y="1594022"/>
                <a:ext cx="823591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Freeform 18"/>
              <p:cNvSpPr/>
              <p:nvPr/>
            </p:nvSpPr>
            <p:spPr>
              <a:xfrm flipV="1">
                <a:off x="2368304" y="1977083"/>
                <a:ext cx="733239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1000896" y="1594022"/>
                <a:ext cx="852617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Freeform 20"/>
              <p:cNvSpPr/>
              <p:nvPr/>
            </p:nvSpPr>
            <p:spPr>
              <a:xfrm flipH="1" flipV="1">
                <a:off x="1000894" y="1977083"/>
                <a:ext cx="734389" cy="210064"/>
              </a:xfrm>
              <a:custGeom>
                <a:avLst/>
                <a:gdLst>
                  <a:gd name="connsiteX0" fmla="*/ 0 w 2792627"/>
                  <a:gd name="connsiteY0" fmla="*/ 0 h 580768"/>
                  <a:gd name="connsiteX1" fmla="*/ 1668162 w 2792627"/>
                  <a:gd name="connsiteY1" fmla="*/ 98854 h 580768"/>
                  <a:gd name="connsiteX2" fmla="*/ 2792627 w 2792627"/>
                  <a:gd name="connsiteY2" fmla="*/ 580768 h 58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2627" h="580768">
                    <a:moveTo>
                      <a:pt x="0" y="0"/>
                    </a:moveTo>
                    <a:cubicBezTo>
                      <a:pt x="601362" y="1029"/>
                      <a:pt x="1202724" y="2059"/>
                      <a:pt x="1668162" y="98854"/>
                    </a:cubicBezTo>
                    <a:cubicBezTo>
                      <a:pt x="2133600" y="195649"/>
                      <a:pt x="2463113" y="388208"/>
                      <a:pt x="2792627" y="580768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08111" y="1680008"/>
                    <a:ext cx="668302" cy="491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US" baseline="3000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8111" y="1680008"/>
                    <a:ext cx="668302" cy="491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054271" y="1638986"/>
                    <a:ext cx="668302" cy="5201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</m:oMath>
                      </m:oMathPara>
                    </a14:m>
                    <a:endParaRPr lang="en-US" baseline="3000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4271" y="1638986"/>
                    <a:ext cx="668302" cy="5201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3361" y="1841250"/>
                <a:ext cx="990600" cy="76200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10050" y="1396407"/>
                <a:ext cx="711200" cy="457200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6323089" y="3732612"/>
            <a:ext cx="2537068" cy="1144733"/>
            <a:chOff x="7875870" y="4954618"/>
            <a:chExt cx="3382757" cy="1526311"/>
          </a:xfrm>
        </p:grpSpPr>
        <p:sp>
          <p:nvSpPr>
            <p:cNvPr id="27" name="Rectangle 26"/>
            <p:cNvSpPr/>
            <p:nvPr/>
          </p:nvSpPr>
          <p:spPr>
            <a:xfrm>
              <a:off x="7875870" y="4954618"/>
              <a:ext cx="3349288" cy="152631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8" name="Group 48"/>
            <p:cNvGrpSpPr/>
            <p:nvPr/>
          </p:nvGrpSpPr>
          <p:grpSpPr>
            <a:xfrm>
              <a:off x="8251868" y="5369224"/>
              <a:ext cx="3006759" cy="1082984"/>
              <a:chOff x="1214414" y="1214422"/>
              <a:chExt cx="3443575" cy="1149893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>
                <a:off x="1714480" y="1428736"/>
                <a:ext cx="150019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H="1">
                <a:off x="1678761" y="1607331"/>
                <a:ext cx="428628" cy="35719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214414" y="1214422"/>
                    <a:ext cx="609709" cy="5228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nl-NL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4414" y="1214422"/>
                    <a:ext cx="609709" cy="52286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2020168" y="1841448"/>
                    <a:ext cx="609709" cy="5228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nl-NL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nl-NL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20168" y="1841448"/>
                    <a:ext cx="609709" cy="52286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Arrow Connector 34"/>
              <p:cNvCxnSpPr/>
              <p:nvPr/>
            </p:nvCxnSpPr>
            <p:spPr>
              <a:xfrm flipV="1">
                <a:off x="2500298" y="1582724"/>
                <a:ext cx="723904" cy="41751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3286118" y="1214422"/>
                    <a:ext cx="1371871" cy="51388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lin"/>
                              <m:ctrlPr>
                                <a:rPr lang="nl-NL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𝜓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nl-NL" baseline="-250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6118" y="1214422"/>
                    <a:ext cx="1371871" cy="51388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2535" t="-106667" b="-16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9" name="TextBox 28"/>
            <p:cNvSpPr txBox="1"/>
            <p:nvPr/>
          </p:nvSpPr>
          <p:spPr>
            <a:xfrm>
              <a:off x="8278714" y="5031793"/>
              <a:ext cx="27416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Interfere </a:t>
              </a:r>
              <a:r>
                <a:rPr lang="en-US" sz="1350" i="1" u="sng"/>
                <a:t>direct</a:t>
              </a:r>
              <a:r>
                <a:rPr lang="en-US" sz="1350" i="1"/>
                <a:t> and </a:t>
              </a:r>
              <a:r>
                <a:rPr lang="en-US" sz="1350" i="1" u="sng"/>
                <a:t>mixed</a:t>
              </a:r>
              <a:r>
                <a:rPr lang="en-US" sz="1350"/>
                <a:t>:</a:t>
              </a:r>
            </a:p>
          </p:txBody>
        </p:sp>
      </p:grp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5642517" y="1290716"/>
            <a:ext cx="522620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5642517" y="2811468"/>
            <a:ext cx="580695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5642517" y="4304979"/>
            <a:ext cx="600081" cy="0"/>
          </a:xfrm>
          <a:prstGeom prst="line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666137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E09B-41D5-2344-A52C-61603378B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Neutral meson 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21C74-5187-8940-9E6B-EC8F48A28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216" y="715428"/>
            <a:ext cx="8505568" cy="507691"/>
          </a:xfrm>
        </p:spPr>
        <p:txBody>
          <a:bodyPr>
            <a:noAutofit/>
          </a:bodyPr>
          <a:lstStyle/>
          <a:p>
            <a:r>
              <a:rPr lang="en-US"/>
              <a:t>SM has small set of ‘stable’ neutral mesons: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B6075E-4A32-204D-9464-AEA75D79A45B}"/>
              </a:ext>
            </a:extLst>
          </p:cNvPr>
          <p:cNvSpPr txBox="1">
            <a:spLocks/>
          </p:cNvSpPr>
          <p:nvPr/>
        </p:nvSpPr>
        <p:spPr>
          <a:xfrm>
            <a:off x="457200" y="3376235"/>
            <a:ext cx="8229600" cy="1683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meson and anti-meson state ‘degenerate’ if only </a:t>
            </a:r>
            <a:r>
              <a:rPr lang="en-US" dirty="0" err="1"/>
              <a:t>strong+EM</a:t>
            </a:r>
            <a:endParaRPr lang="en-US" dirty="0"/>
          </a:p>
          <a:p>
            <a:pPr lvl="1"/>
            <a:r>
              <a:rPr lang="en-US" dirty="0"/>
              <a:t>weak interaction ‘mixes’ the meson and anti-meson states</a:t>
            </a:r>
          </a:p>
          <a:p>
            <a:pPr lvl="1"/>
            <a:r>
              <a:rPr lang="en-US" dirty="0"/>
              <a:t>removes degeneracy</a:t>
            </a:r>
          </a:p>
          <a:p>
            <a:pPr lvl="1"/>
            <a:r>
              <a:rPr lang="en-US" dirty="0"/>
              <a:t>leads to interesting mixing and CPV phenomenology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4905EC-63BC-5C4A-9E06-A3B4ADCB3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05" y="1300624"/>
            <a:ext cx="5993780" cy="173629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620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859E1-DD36-3441-890B-5E0C6625C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Mixing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4009C-DD78-4046-95EA-5D2AA313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3417"/>
            <a:ext cx="8229600" cy="515930"/>
          </a:xfrm>
        </p:spPr>
        <p:txBody>
          <a:bodyPr/>
          <a:lstStyle/>
          <a:p>
            <a:r>
              <a:rPr lang="en-US" dirty="0"/>
              <a:t>leading order diagram for neutral meson mixing: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7C2CC-3100-0247-9EAA-137BC7F91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50" y="1363964"/>
            <a:ext cx="8095885" cy="231593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E543E3-BEA5-A242-A0D0-5E0846D3EE8B}"/>
              </a:ext>
            </a:extLst>
          </p:cNvPr>
          <p:cNvSpPr txBox="1">
            <a:spLocks/>
          </p:cNvSpPr>
          <p:nvPr/>
        </p:nvSpPr>
        <p:spPr>
          <a:xfrm>
            <a:off x="457200" y="4024933"/>
            <a:ext cx="8341112" cy="94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sensitive to CP-violating phases</a:t>
            </a:r>
          </a:p>
          <a:p>
            <a:r>
              <a:rPr lang="en-US"/>
              <a:t>sensitive to virtual quark masses</a:t>
            </a:r>
          </a:p>
        </p:txBody>
      </p:sp>
    </p:spTree>
    <p:extLst>
      <p:ext uri="{BB962C8B-B14F-4D97-AF65-F5344CB8AC3E}">
        <p14:creationId xmlns:p14="http://schemas.microsoft.com/office/powerpoint/2010/main" val="2615188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82C94-F9D9-5A45-B332-12ACC742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Mixing formalism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C44C6-04AB-B248-994F-A5626B2B4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6222"/>
            <a:ext cx="8229600" cy="450027"/>
          </a:xfrm>
        </p:spPr>
        <p:txBody>
          <a:bodyPr/>
          <a:lstStyle/>
          <a:p>
            <a:r>
              <a:rPr lang="en-US"/>
              <a:t>consider a two-component state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0243CC-6D4A-0A40-A3E3-4389AD99F4EC}"/>
              </a:ext>
            </a:extLst>
          </p:cNvPr>
          <p:cNvGrpSpPr/>
          <p:nvPr/>
        </p:nvGrpSpPr>
        <p:grpSpPr>
          <a:xfrm>
            <a:off x="3724507" y="2603133"/>
            <a:ext cx="3078767" cy="460189"/>
            <a:chOff x="3724507" y="2603133"/>
            <a:chExt cx="3078767" cy="4601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30F230-986C-EC42-9EEA-C1AC0078E138}"/>
                </a:ext>
              </a:extLst>
            </p:cNvPr>
            <p:cNvSpPr txBox="1"/>
            <p:nvPr/>
          </p:nvSpPr>
          <p:spPr>
            <a:xfrm>
              <a:off x="3819540" y="2623849"/>
              <a:ext cx="1492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eigenstates of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E55079-6377-CF47-915A-6BC105C86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4263" y="2603133"/>
              <a:ext cx="1649011" cy="46018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AEC99C-5A8B-494A-A9FD-29DBF9CA4E20}"/>
                </a:ext>
              </a:extLst>
            </p:cNvPr>
            <p:cNvSpPr/>
            <p:nvPr/>
          </p:nvSpPr>
          <p:spPr>
            <a:xfrm>
              <a:off x="3724507" y="2623848"/>
              <a:ext cx="3044284" cy="369333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D2198E-A6B7-6C45-8ACC-99039E1102A8}"/>
              </a:ext>
            </a:extLst>
          </p:cNvPr>
          <p:cNvCxnSpPr/>
          <p:nvPr/>
        </p:nvCxnSpPr>
        <p:spPr>
          <a:xfrm flipV="1">
            <a:off x="3992137" y="1962615"/>
            <a:ext cx="0" cy="64051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64C27A-B215-E94A-BC46-0362A31CE24E}"/>
              </a:ext>
            </a:extLst>
          </p:cNvPr>
          <p:cNvCxnSpPr/>
          <p:nvPr/>
        </p:nvCxnSpPr>
        <p:spPr>
          <a:xfrm flipV="1">
            <a:off x="5482684" y="1962614"/>
            <a:ext cx="0" cy="64051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34E2DF5-72CD-C048-92B7-5BC7599A65EA}"/>
              </a:ext>
            </a:extLst>
          </p:cNvPr>
          <p:cNvSpPr txBox="1">
            <a:spLocks/>
          </p:cNvSpPr>
          <p:nvPr/>
        </p:nvSpPr>
        <p:spPr>
          <a:xfrm>
            <a:off x="457200" y="3176256"/>
            <a:ext cx="8229600" cy="450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time-evolution follows from Schrodinger equation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D279B2-E5E5-A84C-B8CB-8F6824525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137" y="3809358"/>
            <a:ext cx="2285342" cy="104142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6FFA06-1A96-B143-8219-DD5AF14E7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11" y="1297344"/>
            <a:ext cx="4239191" cy="80746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70D4A9-5F03-F240-8155-FB9EECB6F057}"/>
              </a:ext>
            </a:extLst>
          </p:cNvPr>
          <p:cNvSpPr txBox="1"/>
          <p:nvPr/>
        </p:nvSpPr>
        <p:spPr>
          <a:xfrm>
            <a:off x="5646098" y="4075087"/>
            <a:ext cx="126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what is H?</a:t>
            </a:r>
          </a:p>
        </p:txBody>
      </p:sp>
    </p:spTree>
    <p:extLst>
      <p:ext uri="{BB962C8B-B14F-4D97-AF65-F5344CB8AC3E}">
        <p14:creationId xmlns:p14="http://schemas.microsoft.com/office/powerpoint/2010/main" val="354936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B5626-E366-DF4E-AC65-F5B58EE42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Mixing formalism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9E407-B008-8C41-B9CB-48A245F19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460374"/>
          </a:xfrm>
        </p:spPr>
        <p:txBody>
          <a:bodyPr/>
          <a:lstStyle/>
          <a:p>
            <a:r>
              <a:rPr lang="en-US"/>
              <a:t>without weak interaction, solution is, in ”rest frame” (E=m)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EA1D2-883C-0B4A-A241-C40C59954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02" y="1278157"/>
            <a:ext cx="2299658" cy="939645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A7EF49CA-0E92-9446-805C-B20F634905B7}"/>
              </a:ext>
            </a:extLst>
          </p:cNvPr>
          <p:cNvSpPr/>
          <p:nvPr/>
        </p:nvSpPr>
        <p:spPr>
          <a:xfrm>
            <a:off x="3980985" y="1580710"/>
            <a:ext cx="591015" cy="3345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4881A-BC4E-B547-8EA8-998FDDCA3900}"/>
              </a:ext>
            </a:extLst>
          </p:cNvPr>
          <p:cNvSpPr txBox="1"/>
          <p:nvPr/>
        </p:nvSpPr>
        <p:spPr>
          <a:xfrm>
            <a:off x="2355046" y="2490335"/>
            <a:ext cx="3430298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degenerate states with equal mass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5E28D3-9568-F54A-B1FE-DE634068B38A}"/>
              </a:ext>
            </a:extLst>
          </p:cNvPr>
          <p:cNvCxnSpPr/>
          <p:nvPr/>
        </p:nvCxnSpPr>
        <p:spPr>
          <a:xfrm flipV="1">
            <a:off x="2687444" y="2096433"/>
            <a:ext cx="0" cy="39390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78C96C5-CB22-4B44-9BAF-CF1AB0E9E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451" y="1122562"/>
            <a:ext cx="3031536" cy="11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169FA-F43C-6943-8B87-7A5D749C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violation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8E335-C48B-8E49-8EF8-66A593137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777412"/>
            <a:ext cx="8349916" cy="522000"/>
          </a:xfrm>
        </p:spPr>
        <p:txBody>
          <a:bodyPr>
            <a:normAutofit/>
          </a:bodyPr>
          <a:lstStyle/>
          <a:p>
            <a:r>
              <a:rPr lang="en-US" sz="2400" dirty="0"/>
              <a:t>what is it?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BCDAD4-63BB-3F40-A4A6-373FFF7A1B54}"/>
              </a:ext>
            </a:extLst>
          </p:cNvPr>
          <p:cNvSpPr txBox="1">
            <a:spLocks/>
          </p:cNvSpPr>
          <p:nvPr/>
        </p:nvSpPr>
        <p:spPr>
          <a:xfrm>
            <a:off x="336884" y="3288001"/>
            <a:ext cx="8478253" cy="1512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why is it interesting?</a:t>
            </a:r>
          </a:p>
          <a:p>
            <a:pPr lvl="1"/>
            <a:r>
              <a:rPr lang="en-US" dirty="0"/>
              <a:t>big picture: matter versus anti-matter</a:t>
            </a:r>
          </a:p>
          <a:p>
            <a:pPr lvl="1"/>
            <a:r>
              <a:rPr lang="en-US" dirty="0"/>
              <a:t>small picture: precision tests of SM (electroweak symmetry breaking)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197F0-AC32-1447-8720-C748AC6FA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09" y="1620048"/>
            <a:ext cx="8466891" cy="7555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4EFC1A-8E2D-4E4B-BA2A-14A53D07EDF7}"/>
                  </a:ext>
                </a:extLst>
              </p:cNvPr>
              <p:cNvSpPr txBox="1"/>
              <p:nvPr/>
            </p:nvSpPr>
            <p:spPr>
              <a:xfrm>
                <a:off x="6042581" y="2536063"/>
                <a:ext cx="2139047" cy="64633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decay width: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 [E]</a:t>
                </a:r>
              </a:p>
              <a:p>
                <a:r>
                  <a:rPr lang="en-US" dirty="0"/>
                  <a:t>cross-section: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 [L</a:t>
                </a:r>
                <a:r>
                  <a:rPr lang="en-US" baseline="30000" dirty="0"/>
                  <a:t>2</a:t>
                </a:r>
                <a:r>
                  <a:rPr lang="en-US" dirty="0"/>
                  <a:t>]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4EFC1A-8E2D-4E4B-BA2A-14A53D07E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581" y="2536063"/>
                <a:ext cx="2139047" cy="646331"/>
              </a:xfrm>
              <a:prstGeom prst="rect">
                <a:avLst/>
              </a:prstGeom>
              <a:blipFill>
                <a:blip r:embed="rId3"/>
                <a:stretch>
                  <a:fillRect l="-2353" t="-3774" r="-588" b="-11321"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74916164-E604-2D46-94FD-BF4A5D31BDAE}"/>
              </a:ext>
            </a:extLst>
          </p:cNvPr>
          <p:cNvCxnSpPr>
            <a:stCxn id="9" idx="1"/>
          </p:cNvCxnSpPr>
          <p:nvPr/>
        </p:nvCxnSpPr>
        <p:spPr>
          <a:xfrm rot="10800000">
            <a:off x="5326145" y="2168165"/>
            <a:ext cx="716437" cy="691064"/>
          </a:xfrm>
          <a:prstGeom prst="bentConnector3">
            <a:avLst>
              <a:gd name="adj1" fmla="val 10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998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B5626-E366-DF4E-AC65-F5B58EE42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Mixing formalism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9E407-B008-8C41-B9CB-48A245F19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460374"/>
          </a:xfrm>
        </p:spPr>
        <p:txBody>
          <a:bodyPr/>
          <a:lstStyle/>
          <a:p>
            <a:r>
              <a:rPr lang="en-US"/>
              <a:t>without weak interaction, solution is, in ”rest frame” (E=m)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590E0C-9E0A-3E4A-A3DA-C3BB6431B32A}"/>
              </a:ext>
            </a:extLst>
          </p:cNvPr>
          <p:cNvSpPr txBox="1">
            <a:spLocks/>
          </p:cNvSpPr>
          <p:nvPr/>
        </p:nvSpPr>
        <p:spPr>
          <a:xfrm>
            <a:off x="546410" y="2390690"/>
            <a:ext cx="8229600" cy="1517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weak interaction</a:t>
            </a:r>
          </a:p>
          <a:p>
            <a:pPr lvl="1"/>
            <a:r>
              <a:rPr lang="en-US" dirty="0"/>
              <a:t>states mix</a:t>
            </a:r>
          </a:p>
          <a:p>
            <a:pPr lvl="1"/>
            <a:r>
              <a:rPr lang="en-US" dirty="0"/>
              <a:t>states ‘decay’ </a:t>
            </a:r>
            <a:r>
              <a:rPr lang="en-US" dirty="0">
                <a:sym typeface="Wingdings" pitchFamily="2" charset="2"/>
              </a:rPr>
              <a:t> described by ‘open system Hamiltonian’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36D0A0-72F6-684E-A68A-3B4AC347D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02" y="1278157"/>
            <a:ext cx="2299658" cy="939645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7975B71D-4FF5-EA4D-BB1B-6A97CFFFA74B}"/>
              </a:ext>
            </a:extLst>
          </p:cNvPr>
          <p:cNvSpPr/>
          <p:nvPr/>
        </p:nvSpPr>
        <p:spPr>
          <a:xfrm>
            <a:off x="3980985" y="1580710"/>
            <a:ext cx="591015" cy="3345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74CEDA-98EE-9641-A3C0-B88B845CF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451" y="1122562"/>
            <a:ext cx="3031536" cy="1136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B49304-3660-A24D-A6CD-864A9F3C9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302" y="3640974"/>
            <a:ext cx="3307184" cy="136535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06A9D4-B1BD-D64F-AA2E-C3D99C8A8510}"/>
              </a:ext>
            </a:extLst>
          </p:cNvPr>
          <p:cNvSpPr txBox="1"/>
          <p:nvPr/>
        </p:nvSpPr>
        <p:spPr>
          <a:xfrm>
            <a:off x="5693801" y="4053542"/>
            <a:ext cx="3209405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open system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not Hermitian H</a:t>
            </a:r>
          </a:p>
        </p:txBody>
      </p:sp>
    </p:spTree>
    <p:extLst>
      <p:ext uri="{BB962C8B-B14F-4D97-AF65-F5344CB8AC3E}">
        <p14:creationId xmlns:p14="http://schemas.microsoft.com/office/powerpoint/2010/main" val="2441828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1356BC-DDFF-E640-A06A-DDAC71D91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640" y="2133010"/>
            <a:ext cx="2355749" cy="11099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F687380B-63F0-5746-9E13-02E8125808D1}"/>
              </a:ext>
            </a:extLst>
          </p:cNvPr>
          <p:cNvSpPr/>
          <p:nvPr/>
        </p:nvSpPr>
        <p:spPr>
          <a:xfrm>
            <a:off x="5484170" y="2133010"/>
            <a:ext cx="398435" cy="992962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2CBE19-1632-0340-8E28-1F1F52402201}"/>
              </a:ext>
            </a:extLst>
          </p:cNvPr>
          <p:cNvSpPr txBox="1"/>
          <p:nvPr/>
        </p:nvSpPr>
        <p:spPr>
          <a:xfrm>
            <a:off x="5986130" y="2444825"/>
            <a:ext cx="198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Hermitian matrices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7AA2C0-4B48-4F4C-A6BC-72B330344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3" y="728707"/>
            <a:ext cx="4409417" cy="114498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7F71A1-B377-354F-99E2-CA3A8CD1B3D2}"/>
              </a:ext>
            </a:extLst>
          </p:cNvPr>
          <p:cNvCxnSpPr/>
          <p:nvPr/>
        </p:nvCxnSpPr>
        <p:spPr>
          <a:xfrm flipV="1">
            <a:off x="3327639" y="1424763"/>
            <a:ext cx="0" cy="70824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78B555A-4787-BE45-9BFF-3A22B487122E}"/>
              </a:ext>
            </a:extLst>
          </p:cNvPr>
          <p:cNvSpPr txBox="1"/>
          <p:nvPr/>
        </p:nvSpPr>
        <p:spPr>
          <a:xfrm>
            <a:off x="4071514" y="100059"/>
            <a:ext cx="4939044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reflects transitions into Hilbert space of final states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9BF4E3-DF56-A444-B080-81ADBFCD561C}"/>
              </a:ext>
            </a:extLst>
          </p:cNvPr>
          <p:cNvCxnSpPr/>
          <p:nvPr/>
        </p:nvCxnSpPr>
        <p:spPr>
          <a:xfrm>
            <a:off x="4552407" y="469391"/>
            <a:ext cx="0" cy="65401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3196712-AB10-8447-9681-5D3850258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54" y="3984172"/>
            <a:ext cx="3522627" cy="5941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5E6F47-56BC-FE4C-B0AA-01AF199B8D64}"/>
              </a:ext>
            </a:extLst>
          </p:cNvPr>
          <p:cNvSpPr txBox="1"/>
          <p:nvPr/>
        </p:nvSpPr>
        <p:spPr>
          <a:xfrm>
            <a:off x="5381897" y="4180114"/>
            <a:ext cx="202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“exponential decay </a:t>
            </a:r>
          </a:p>
        </p:txBody>
      </p:sp>
    </p:spTree>
    <p:extLst>
      <p:ext uri="{BB962C8B-B14F-4D97-AF65-F5344CB8AC3E}">
        <p14:creationId xmlns:p14="http://schemas.microsoft.com/office/powerpoint/2010/main" val="421453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7AA2C0-4B48-4F4C-A6BC-72B330344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33" y="728707"/>
            <a:ext cx="4409417" cy="1144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2B5F3D-58B2-FC4B-BF92-35062BD5E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878" y="786304"/>
            <a:ext cx="3987562" cy="10648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817CF1-BBA5-364A-BEE4-44C0426D3619}"/>
              </a:ext>
            </a:extLst>
          </p:cNvPr>
          <p:cNvSpPr txBox="1">
            <a:spLocks/>
          </p:cNvSpPr>
          <p:nvPr/>
        </p:nvSpPr>
        <p:spPr>
          <a:xfrm>
            <a:off x="677744" y="2018675"/>
            <a:ext cx="7460204" cy="1652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4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CPT invariance: </a:t>
            </a:r>
            <a:r>
              <a:rPr lang="en-US" sz="2000" dirty="0">
                <a:solidFill>
                  <a:srgbClr val="022BC0"/>
                </a:solidFill>
              </a:rPr>
              <a:t>M</a:t>
            </a:r>
            <a:r>
              <a:rPr lang="en-US" sz="2000" baseline="-25000" dirty="0">
                <a:solidFill>
                  <a:srgbClr val="022BC0"/>
                </a:solidFill>
              </a:rPr>
              <a:t>11</a:t>
            </a:r>
            <a:r>
              <a:rPr lang="en-US" sz="2000" dirty="0">
                <a:solidFill>
                  <a:srgbClr val="022BC0"/>
                </a:solidFill>
              </a:rPr>
              <a:t>=M</a:t>
            </a:r>
            <a:r>
              <a:rPr lang="en-US" sz="2000" baseline="-25000" dirty="0">
                <a:solidFill>
                  <a:srgbClr val="022BC0"/>
                </a:solidFill>
              </a:rPr>
              <a:t>22</a:t>
            </a:r>
            <a:r>
              <a:rPr lang="en-US" sz="2000" dirty="0">
                <a:solidFill>
                  <a:srgbClr val="022BC0"/>
                </a:solidFill>
              </a:rPr>
              <a:t> and </a:t>
            </a:r>
            <a:r>
              <a:rPr lang="el-GR" sz="2000" dirty="0">
                <a:solidFill>
                  <a:srgbClr val="022BC0"/>
                </a:solidFill>
              </a:rPr>
              <a:t>Γ</a:t>
            </a:r>
            <a:r>
              <a:rPr lang="el-GR" sz="2000" baseline="-25000" dirty="0">
                <a:solidFill>
                  <a:srgbClr val="022BC0"/>
                </a:solidFill>
              </a:rPr>
              <a:t>11</a:t>
            </a:r>
            <a:r>
              <a:rPr lang="el-GR" sz="2000" dirty="0">
                <a:solidFill>
                  <a:srgbClr val="022BC0"/>
                </a:solidFill>
              </a:rPr>
              <a:t> = Γ</a:t>
            </a:r>
            <a:r>
              <a:rPr lang="el-GR" sz="2000" baseline="-25000" dirty="0">
                <a:solidFill>
                  <a:srgbClr val="022BC0"/>
                </a:solidFill>
              </a:rPr>
              <a:t>22</a:t>
            </a:r>
            <a:endParaRPr lang="en-US" sz="2000" baseline="-25000" dirty="0">
              <a:solidFill>
                <a:srgbClr val="022BC0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2000" dirty="0">
                <a:sym typeface="Wingdings" pitchFamily="2" charset="2"/>
              </a:rPr>
              <a:t>  </a:t>
            </a:r>
          </a:p>
          <a:p>
            <a:pPr marL="0" indent="0">
              <a:buFont typeface="Arial"/>
              <a:buNone/>
            </a:pPr>
            <a:r>
              <a:rPr lang="en-US" sz="2000" dirty="0">
                <a:sym typeface="Wingdings" pitchFamily="2" charset="2"/>
              </a:rPr>
              <a:t> 6</a:t>
            </a:r>
            <a:r>
              <a:rPr lang="en-US" sz="2000" dirty="0"/>
              <a:t> real parameters: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F3C965-4943-9E4B-AE35-49F04A1EC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179" y="3331608"/>
            <a:ext cx="7210142" cy="67887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5AAC21-5534-8A4A-A2B0-E02739D425E4}"/>
              </a:ext>
            </a:extLst>
          </p:cNvPr>
          <p:cNvSpPr txBox="1"/>
          <p:nvPr/>
        </p:nvSpPr>
        <p:spPr>
          <a:xfrm>
            <a:off x="649943" y="4614648"/>
            <a:ext cx="2190471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from full Hamiltonian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0C8707-BC0F-2D41-9B1A-7F0879940F83}"/>
              </a:ext>
            </a:extLst>
          </p:cNvPr>
          <p:cNvCxnSpPr>
            <a:cxnSpLocks/>
          </p:cNvCxnSpPr>
          <p:nvPr/>
        </p:nvCxnSpPr>
        <p:spPr>
          <a:xfrm flipH="1" flipV="1">
            <a:off x="1731731" y="3872753"/>
            <a:ext cx="1" cy="74189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EB870C7-C713-FE46-BD82-413065B23E83}"/>
              </a:ext>
            </a:extLst>
          </p:cNvPr>
          <p:cNvSpPr/>
          <p:nvPr/>
        </p:nvSpPr>
        <p:spPr>
          <a:xfrm>
            <a:off x="3267635" y="4614648"/>
            <a:ext cx="941294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87FA59-5C5A-4149-AF42-24E37D6E7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150" y="4503379"/>
            <a:ext cx="2805902" cy="59187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746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D13077-2334-C447-9938-EF7B92B2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off-diagonal elements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CD78AE-752B-1547-8EF2-54E637EC6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98" y="943924"/>
            <a:ext cx="4803064" cy="373891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268435-0E78-3944-9807-8F6768D2BCB2}"/>
              </a:ext>
            </a:extLst>
          </p:cNvPr>
          <p:cNvSpPr txBox="1"/>
          <p:nvPr/>
        </p:nvSpPr>
        <p:spPr>
          <a:xfrm>
            <a:off x="6068291" y="3879273"/>
            <a:ext cx="208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interference!</a:t>
            </a:r>
          </a:p>
        </p:txBody>
      </p:sp>
    </p:spTree>
    <p:extLst>
      <p:ext uri="{BB962C8B-B14F-4D97-AF65-F5344CB8AC3E}">
        <p14:creationId xmlns:p14="http://schemas.microsoft.com/office/powerpoint/2010/main" val="528485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87E4-05FA-8C47-8A46-20F55716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time-evolution: diagonalize 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5D110-0B69-194A-B0B2-868A3A965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17488"/>
            <a:ext cx="2285342" cy="104142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F1AC02-A8F0-A34A-B3A8-2B493ADF5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11212"/>
            <a:ext cx="8056105" cy="103542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505EB5-5303-A24E-BD09-EAAA5BA48188}"/>
              </a:ext>
            </a:extLst>
          </p:cNvPr>
          <p:cNvSpPr txBox="1"/>
          <p:nvPr/>
        </p:nvSpPr>
        <p:spPr>
          <a:xfrm>
            <a:off x="3509682" y="1728283"/>
            <a:ext cx="2943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diagonalize: mass eigenstates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24BE59-0D14-C743-8583-7CA5ABE0871A}"/>
              </a:ext>
            </a:extLst>
          </p:cNvPr>
          <p:cNvCxnSpPr>
            <a:cxnSpLocks/>
          </p:cNvCxnSpPr>
          <p:nvPr/>
        </p:nvCxnSpPr>
        <p:spPr>
          <a:xfrm>
            <a:off x="4222376" y="2097615"/>
            <a:ext cx="1" cy="130556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804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2D25-19A1-364E-A024-90A168C4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eigen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3D7F3-F39A-D147-A304-B6BE507BC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0507"/>
            <a:ext cx="8229600" cy="7372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>
                <a:sym typeface="Wingdings" pitchFamily="2" charset="2"/>
              </a:rPr>
              <a:t>compute eigenvalues of H (details: your homework)</a:t>
            </a: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93F66C-F433-2741-A7C3-B4B6175D7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40" y="1398802"/>
            <a:ext cx="6889470" cy="109501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AA00F92-C2C9-B648-8565-385DE15F43D0}"/>
              </a:ext>
            </a:extLst>
          </p:cNvPr>
          <p:cNvSpPr txBox="1"/>
          <p:nvPr/>
        </p:nvSpPr>
        <p:spPr>
          <a:xfrm>
            <a:off x="7612750" y="1610792"/>
            <a:ext cx="1197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H: “heavy”</a:t>
            </a:r>
            <a:br>
              <a:rPr lang="en-US" dirty="0"/>
            </a:br>
            <a:r>
              <a:rPr lang="en-US" dirty="0"/>
              <a:t>L: “light”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1222B81-185D-B749-82B5-82D8EDD1B327}"/>
              </a:ext>
            </a:extLst>
          </p:cNvPr>
          <p:cNvSpPr txBox="1">
            <a:spLocks/>
          </p:cNvSpPr>
          <p:nvPr/>
        </p:nvSpPr>
        <p:spPr>
          <a:xfrm>
            <a:off x="457200" y="2680429"/>
            <a:ext cx="8229600" cy="579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mass and width of the mass eigenstates 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58271-AE17-7142-B6C0-B9DB2C778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37" y="3461624"/>
            <a:ext cx="5568081" cy="111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29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618C5-31AD-4D49-BA7D-57CB965D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intermezzo: mass/</a:t>
            </a:r>
            <a:r>
              <a:rPr lang="en-US" sz="2800" dirty="0" err="1"/>
              <a:t>flavour</a:t>
            </a:r>
            <a:r>
              <a:rPr lang="en-US" sz="2800" dirty="0"/>
              <a:t> eigenstate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465D2-A53C-6F4C-9B79-36780D712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293" y="1359302"/>
            <a:ext cx="1399309" cy="483351"/>
          </a:xfrm>
        </p:spPr>
        <p:txBody>
          <a:bodyPr/>
          <a:lstStyle/>
          <a:p>
            <a:r>
              <a:rPr lang="en-US" dirty="0"/>
              <a:t>quarks: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401AB8-0C30-4145-AF21-174083F9D2CA}"/>
              </a:ext>
            </a:extLst>
          </p:cNvPr>
          <p:cNvSpPr txBox="1">
            <a:spLocks/>
          </p:cNvSpPr>
          <p:nvPr/>
        </p:nvSpPr>
        <p:spPr>
          <a:xfrm>
            <a:off x="457200" y="3479048"/>
            <a:ext cx="2158409" cy="4833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neutral mesons: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B0D14-7385-D640-A7D5-64BBE5EB52D4}"/>
              </a:ext>
            </a:extLst>
          </p:cNvPr>
          <p:cNvSpPr txBox="1"/>
          <p:nvPr/>
        </p:nvSpPr>
        <p:spPr>
          <a:xfrm>
            <a:off x="2754920" y="979936"/>
            <a:ext cx="59318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 eigenstate: eigenstate of full </a:t>
            </a:r>
            <a:r>
              <a:rPr lang="en-US" dirty="0" err="1"/>
              <a:t>hamiltonian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flavour</a:t>
            </a:r>
            <a:r>
              <a:rPr lang="en-US" dirty="0"/>
              <a:t> eigenstate </a:t>
            </a:r>
            <a:r>
              <a:rPr lang="en-US" i="1" dirty="0"/>
              <a:t>is</a:t>
            </a:r>
            <a:r>
              <a:rPr lang="en-US" dirty="0"/>
              <a:t> quark mass eigenstate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weak interaction eigenstate is not </a:t>
            </a:r>
            <a:r>
              <a:rPr lang="en-US" dirty="0" err="1"/>
              <a:t>flavour</a:t>
            </a:r>
            <a:r>
              <a:rPr lang="en-US" dirty="0"/>
              <a:t>/mass eigenstate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B8442-2F8E-AE42-A25F-1632846B134D}"/>
              </a:ext>
            </a:extLst>
          </p:cNvPr>
          <p:cNvSpPr txBox="1"/>
          <p:nvPr/>
        </p:nvSpPr>
        <p:spPr>
          <a:xfrm>
            <a:off x="2754920" y="3259058"/>
            <a:ext cx="6216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flavour</a:t>
            </a:r>
            <a:r>
              <a:rPr lang="en-US" dirty="0"/>
              <a:t> eigenstate: a state with definite quark </a:t>
            </a:r>
            <a:r>
              <a:rPr lang="en-US" dirty="0" err="1"/>
              <a:t>flavour</a:t>
            </a:r>
            <a:r>
              <a:rPr lang="en-US" dirty="0"/>
              <a:t>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 eigenstate: eigenstate of full </a:t>
            </a:r>
            <a:r>
              <a:rPr lang="en-US" dirty="0" err="1"/>
              <a:t>hamiltonian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 eigenstate is not </a:t>
            </a:r>
            <a:r>
              <a:rPr lang="en-US" dirty="0" err="1"/>
              <a:t>flavour</a:t>
            </a:r>
            <a:r>
              <a:rPr lang="en-US" dirty="0"/>
              <a:t> eigenstate</a:t>
            </a:r>
          </a:p>
        </p:txBody>
      </p:sp>
    </p:spTree>
    <p:extLst>
      <p:ext uri="{BB962C8B-B14F-4D97-AF65-F5344CB8AC3E}">
        <p14:creationId xmlns:p14="http://schemas.microsoft.com/office/powerpoint/2010/main" val="1578416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4C06-E050-564B-8742-1AEC7A903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508A8-C8A4-BA42-B8BA-4DBDDD66B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7828156" cy="482677"/>
          </a:xfrm>
        </p:spPr>
        <p:txBody>
          <a:bodyPr/>
          <a:lstStyle/>
          <a:p>
            <a:r>
              <a:rPr lang="en-US" dirty="0"/>
              <a:t>mass and width usually expressed in terms of average and difference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2F2CA-D604-7D42-B1DC-F57DAD80D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440000"/>
            <a:ext cx="3192000" cy="25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8748F1-A539-CC48-AA9E-7C29A69A1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46" y="1490025"/>
            <a:ext cx="4643554" cy="236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7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4C06-E050-564B-8742-1AEC7A903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508A8-C8A4-BA42-B8BA-4DBDDD66B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7828156" cy="482677"/>
          </a:xfrm>
        </p:spPr>
        <p:txBody>
          <a:bodyPr/>
          <a:lstStyle/>
          <a:p>
            <a:r>
              <a:rPr lang="en-US" dirty="0"/>
              <a:t>mass and width usually expressed in terms of average and 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A7AED-EE0E-8740-B66F-5F7C532F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440000"/>
            <a:ext cx="5686724" cy="25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3630AD-BD77-7D4F-B920-F65182546795}"/>
              </a:ext>
            </a:extLst>
          </p:cNvPr>
          <p:cNvSpPr txBox="1"/>
          <p:nvPr/>
        </p:nvSpPr>
        <p:spPr>
          <a:xfrm>
            <a:off x="5118410" y="1642905"/>
            <a:ext cx="3713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hard to compute, but we can ‘measure’ them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C2A971E1-E854-7548-A8C7-064F35DF79F3}"/>
              </a:ext>
            </a:extLst>
          </p:cNvPr>
          <p:cNvSpPr/>
          <p:nvPr/>
        </p:nvSpPr>
        <p:spPr>
          <a:xfrm>
            <a:off x="4661210" y="1490025"/>
            <a:ext cx="312234" cy="952092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C15745F-EBFD-F943-96AD-3952B5513B2A}"/>
              </a:ext>
            </a:extLst>
          </p:cNvPr>
          <p:cNvSpPr/>
          <p:nvPr/>
        </p:nvSpPr>
        <p:spPr>
          <a:xfrm>
            <a:off x="6538749" y="2672053"/>
            <a:ext cx="397310" cy="1364688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207BEA-3859-A248-A794-9AC5D2FE87A2}"/>
              </a:ext>
            </a:extLst>
          </p:cNvPr>
          <p:cNvSpPr txBox="1"/>
          <p:nvPr/>
        </p:nvSpPr>
        <p:spPr>
          <a:xfrm>
            <a:off x="6975088" y="2754232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hard to compute, but this is where the interesting physics is!</a:t>
            </a:r>
          </a:p>
        </p:txBody>
      </p:sp>
    </p:spTree>
    <p:extLst>
      <p:ext uri="{BB962C8B-B14F-4D97-AF65-F5344CB8AC3E}">
        <p14:creationId xmlns:p14="http://schemas.microsoft.com/office/powerpoint/2010/main" val="685145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2D25-19A1-364E-A024-90A168C4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eigenstates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3D7F3-F39A-D147-A304-B6BE507BC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0506"/>
            <a:ext cx="8229600" cy="6402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define </a:t>
            </a:r>
            <a:r>
              <a:rPr lang="en-US" dirty="0">
                <a:sym typeface="Wingdings" pitchFamily="2" charset="2"/>
              </a:rPr>
              <a:t>‘light’ and ‘heavy’ mass states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E5607-B5C3-6C4B-AFB7-49B3F640A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685" y="1368813"/>
            <a:ext cx="3160014" cy="107967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1CA55F-C485-C048-80A8-A4958C0CA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396" y="1725799"/>
            <a:ext cx="1763650" cy="476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42C21B-7FCF-5046-9C0D-77012D2ACF86}"/>
              </a:ext>
            </a:extLst>
          </p:cNvPr>
          <p:cNvSpPr txBox="1"/>
          <p:nvPr/>
        </p:nvSpPr>
        <p:spPr>
          <a:xfrm>
            <a:off x="5900396" y="1172513"/>
            <a:ext cx="1692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normalization: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DF9BA7-5F25-1141-B1F5-7EFA351E5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767" y="3386339"/>
            <a:ext cx="2677370" cy="111557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0FDABC8-74A0-BA49-B230-4442B1975C7B}"/>
              </a:ext>
            </a:extLst>
          </p:cNvPr>
          <p:cNvSpPr txBox="1">
            <a:spLocks/>
          </p:cNvSpPr>
          <p:nvPr/>
        </p:nvSpPr>
        <p:spPr>
          <a:xfrm>
            <a:off x="457200" y="2606208"/>
            <a:ext cx="8229600" cy="640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these are eigenstates of H if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74CBA9-8D8F-AD40-8C37-28C7BC0A0F50}"/>
                  </a:ext>
                </a:extLst>
              </p:cNvPr>
              <p:cNvSpPr txBox="1"/>
              <p:nvPr/>
            </p:nvSpPr>
            <p:spPr>
              <a:xfrm>
                <a:off x="5050465" y="2988889"/>
                <a:ext cx="3636335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rgbClr val="022B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22BC0"/>
                    </a:solidFill>
                  </a:rPr>
                  <a:t>common phase of p and q can be absorbed in states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rgbClr val="022B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22BC0"/>
                    </a:solidFill>
                  </a:rPr>
                  <a:t>the physical parameters are phase and magnitude of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22BC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>
                    <a:solidFill>
                      <a:srgbClr val="022BC0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22BC0"/>
                        </a:solidFill>
                        <a:latin typeface="Cambria Math" panose="02040503050406030204" pitchFamily="18" charset="0"/>
                      </a:rPr>
                      <m:t>q</m:t>
                    </m:r>
                  </m:oMath>
                </a14:m>
                <a:endParaRPr lang="en-US" sz="2000" dirty="0">
                  <a:solidFill>
                    <a:srgbClr val="022B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rgbClr val="022BC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74CBA9-8D8F-AD40-8C37-28C7BC0A0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465" y="2988889"/>
                <a:ext cx="3636335" cy="2246769"/>
              </a:xfrm>
              <a:prstGeom prst="rect">
                <a:avLst/>
              </a:prstGeom>
              <a:blipFill>
                <a:blip r:embed="rId5"/>
                <a:stretch>
                  <a:fillRect l="-1394" r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933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8F08FF-0B5C-9A4F-8384-A662BFFE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16" y="3174544"/>
            <a:ext cx="6472726" cy="71166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D73EE-49C3-E045-B72F-38C76B6A8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30" y="825927"/>
            <a:ext cx="6476812" cy="71211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FF8DB9-F2F6-B748-BDE4-AE52F7A63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52" y="1645759"/>
            <a:ext cx="7171578" cy="1147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035E77-E345-734A-9581-4D36E62F2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52" y="4058473"/>
            <a:ext cx="7106778" cy="97544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098EF63-FE4E-0440-ADFF-1FE049FC3270}"/>
              </a:ext>
            </a:extLst>
          </p:cNvPr>
          <p:cNvSpPr/>
          <p:nvPr/>
        </p:nvSpPr>
        <p:spPr>
          <a:xfrm>
            <a:off x="5524107" y="4176074"/>
            <a:ext cx="452487" cy="443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5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D10-38AF-F348-8F39-2B8980BB9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violation in mixing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A84EDB-32B6-8543-AA36-1EF5A16314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77412"/>
                <a:ext cx="8229600" cy="466598"/>
              </a:xfrm>
            </p:spPr>
            <p:txBody>
              <a:bodyPr/>
              <a:lstStyle/>
              <a:p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arg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arg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A84EDB-32B6-8543-AA36-1EF5A16314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77412"/>
                <a:ext cx="8229600" cy="466598"/>
              </a:xfrm>
              <a:blipFill>
                <a:blip r:embed="rId2"/>
                <a:stretch>
                  <a:fillRect l="-617" t="-5263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D0A26D1-4D03-C44E-9D5A-AEBF5C672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28" y="1375590"/>
            <a:ext cx="3762272" cy="9737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D305EFD-CFC2-5040-8EFB-4339C8C403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812" y="2518773"/>
                <a:ext cx="8229600" cy="5135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0090"/>
                  </a:buClr>
                  <a:buSzPct val="100000"/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800000"/>
                  </a:buClr>
                  <a:buSzPct val="100000"/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we shall later see that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/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| ≠1</m:t>
                    </m:r>
                  </m:oMath>
                </a14:m>
                <a:r>
                  <a:rPr lang="en-US" dirty="0"/>
                  <a:t> leads to “</a:t>
                </a:r>
                <a:r>
                  <a:rPr lang="en-US" u="sng" dirty="0"/>
                  <a:t>CP violation in mixing</a:t>
                </a:r>
                <a:r>
                  <a:rPr lang="en-US" dirty="0"/>
                  <a:t>”</a:t>
                </a:r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D305EFD-CFC2-5040-8EFB-4339C8C40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12" y="2518773"/>
                <a:ext cx="8229600" cy="513507"/>
              </a:xfrm>
              <a:prstGeom prst="rect">
                <a:avLst/>
              </a:prstGeom>
              <a:blipFill>
                <a:blip r:embed="rId4"/>
                <a:stretch>
                  <a:fillRect l="-616" t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FCC06E-3A93-9F49-A353-59B1A765017B}"/>
              </a:ext>
            </a:extLst>
          </p:cNvPr>
          <p:cNvSpPr txBox="1">
            <a:spLocks/>
          </p:cNvSpPr>
          <p:nvPr/>
        </p:nvSpPr>
        <p:spPr>
          <a:xfrm>
            <a:off x="555812" y="3264442"/>
            <a:ext cx="8229600" cy="1146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case of no CPV in mixing, we have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4EE070-5634-9042-8F00-0E85F6C64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069" y="4076399"/>
            <a:ext cx="2072271" cy="66847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CB4BD7-0CDD-6246-80F5-FD89BA127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076399"/>
            <a:ext cx="1871722" cy="66847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84484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DE5607-B5C3-6C4B-AFB7-49B3F640A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685" y="1368813"/>
            <a:ext cx="3160014" cy="107967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586A2-20C9-1A48-9801-A4A2848CC36F}"/>
              </a:ext>
            </a:extLst>
          </p:cNvPr>
          <p:cNvSpPr txBox="1"/>
          <p:nvPr/>
        </p:nvSpPr>
        <p:spPr>
          <a:xfrm>
            <a:off x="3522278" y="2881820"/>
            <a:ext cx="2077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orthogonal states: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3F877-C9C0-B640-AE06-933B399FF546}"/>
              </a:ext>
            </a:extLst>
          </p:cNvPr>
          <p:cNvSpPr txBox="1"/>
          <p:nvPr/>
        </p:nvSpPr>
        <p:spPr>
          <a:xfrm>
            <a:off x="1976556" y="3848700"/>
            <a:ext cx="3711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not-necessarily orthogonal states: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A0B1AB4B-AC61-E04C-B06E-3DFB2F61E7D3}"/>
              </a:ext>
            </a:extLst>
          </p:cNvPr>
          <p:cNvCxnSpPr>
            <a:cxnSpLocks/>
            <a:endCxn id="12" idx="1"/>
          </p:cNvCxnSpPr>
          <p:nvPr/>
        </p:nvCxnSpPr>
        <p:spPr>
          <a:xfrm rot="16200000" flipH="1">
            <a:off x="1067527" y="3139725"/>
            <a:ext cx="1514185" cy="30387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581FBB2E-5B92-334D-897A-EE3447C526F7}"/>
              </a:ext>
            </a:extLst>
          </p:cNvPr>
          <p:cNvCxnSpPr>
            <a:cxnSpLocks/>
          </p:cNvCxnSpPr>
          <p:nvPr/>
        </p:nvCxnSpPr>
        <p:spPr>
          <a:xfrm>
            <a:off x="2886918" y="2525413"/>
            <a:ext cx="635360" cy="622267"/>
          </a:xfrm>
          <a:prstGeom prst="bentConnector3">
            <a:avLst>
              <a:gd name="adj1" fmla="val 857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F3F132-C1F6-754E-908F-DED701A00ECC}"/>
              </a:ext>
            </a:extLst>
          </p:cNvPr>
          <p:cNvCxnSpPr>
            <a:cxnSpLocks/>
          </p:cNvCxnSpPr>
          <p:nvPr/>
        </p:nvCxnSpPr>
        <p:spPr>
          <a:xfrm>
            <a:off x="4003288" y="2478072"/>
            <a:ext cx="0" cy="5104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BEFA7D8-A50C-9C44-9B81-2967D1927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026" y="2836546"/>
            <a:ext cx="1839971" cy="53852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6D0A0C-0F6C-744D-A693-9B96452CF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026" y="3790836"/>
            <a:ext cx="3242083" cy="5020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50613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97E84-DC2B-2C41-ADC3-60BC9716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eigenstates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AA81C-7591-2344-ABC8-2DF9C95B3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98" y="4295556"/>
            <a:ext cx="7682231" cy="797442"/>
          </a:xfrm>
        </p:spPr>
        <p:txBody>
          <a:bodyPr/>
          <a:lstStyle/>
          <a:p>
            <a:r>
              <a:rPr lang="en-US" dirty="0"/>
              <a:t>if we can produce an ‘even’ (or ‘odd) state, then without CP violation, it will remain even (or odd)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2445B4-B302-2E4A-81DC-499901268F96}"/>
              </a:ext>
            </a:extLst>
          </p:cNvPr>
          <p:cNvSpPr txBox="1">
            <a:spLocks/>
          </p:cNvSpPr>
          <p:nvPr/>
        </p:nvSpPr>
        <p:spPr>
          <a:xfrm>
            <a:off x="641498" y="1367069"/>
            <a:ext cx="8229600" cy="48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flavour</a:t>
            </a:r>
            <a:r>
              <a:rPr lang="en-US" dirty="0"/>
              <a:t> eigenstates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11E7B8-3498-4A4D-B94A-4ED43628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395" y="1058057"/>
            <a:ext cx="1701209" cy="114886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D0A97C-8344-E94C-B985-5F492000D6CC}"/>
              </a:ext>
            </a:extLst>
          </p:cNvPr>
          <p:cNvSpPr txBox="1">
            <a:spLocks/>
          </p:cNvSpPr>
          <p:nvPr/>
        </p:nvSpPr>
        <p:spPr>
          <a:xfrm>
            <a:off x="641498" y="2870240"/>
            <a:ext cx="8229600" cy="48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CP eigenstates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A065A7-FE35-354F-9972-6A958638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394" y="2515937"/>
            <a:ext cx="3437523" cy="116072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7646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340E6-BA73-2846-B2BC-497A5700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epsilon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0D1E00-4EA0-564A-9116-52C4BE75AF27}"/>
              </a:ext>
            </a:extLst>
          </p:cNvPr>
          <p:cNvSpPr txBox="1">
            <a:spLocks/>
          </p:cNvSpPr>
          <p:nvPr/>
        </p:nvSpPr>
        <p:spPr>
          <a:xfrm>
            <a:off x="323385" y="756015"/>
            <a:ext cx="8504663" cy="4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alternative parametrization, traditional for Kaon system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EB8D5D-10CE-794F-B2B1-DC7C1D8FB9E1}"/>
              </a:ext>
            </a:extLst>
          </p:cNvPr>
          <p:cNvSpPr txBox="1">
            <a:spLocks/>
          </p:cNvSpPr>
          <p:nvPr/>
        </p:nvSpPr>
        <p:spPr>
          <a:xfrm>
            <a:off x="457200" y="2478078"/>
            <a:ext cx="8229600" cy="566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mass eigenstates expressed in terms of the CP-even and CP-odd states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EB2BC-B4C0-074D-B9DD-09AC90BA2102}"/>
              </a:ext>
            </a:extLst>
          </p:cNvPr>
          <p:cNvSpPr txBox="1"/>
          <p:nvPr/>
        </p:nvSpPr>
        <p:spPr>
          <a:xfrm>
            <a:off x="6392819" y="3576378"/>
            <a:ext cx="2435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22BC0"/>
                </a:solidFill>
              </a:rPr>
              <a:t>in practice, </a:t>
            </a:r>
          </a:p>
          <a:p>
            <a:r>
              <a:rPr lang="en-US" dirty="0">
                <a:solidFill>
                  <a:srgbClr val="022BC0"/>
                </a:solidFill>
              </a:rPr>
              <a:t>epsilon turns out to be small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59CF83-D0E3-CD43-90EA-FE0391AE4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32" y="1323177"/>
            <a:ext cx="1883213" cy="9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9BAFB3-8455-924A-A99F-598732550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37" y="3150025"/>
            <a:ext cx="4809416" cy="14990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7D0238-DAF4-F247-9E29-47AA029E6FD0}"/>
                  </a:ext>
                </a:extLst>
              </p:cNvPr>
              <p:cNvSpPr txBox="1"/>
              <p:nvPr/>
            </p:nvSpPr>
            <p:spPr>
              <a:xfrm>
                <a:off x="5701553" y="1559859"/>
                <a:ext cx="2561663" cy="369332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CPV in mixing: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Re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)≠0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7D0238-DAF4-F247-9E29-47AA029E6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553" y="1559859"/>
                <a:ext cx="2561663" cy="369332"/>
              </a:xfrm>
              <a:prstGeom prst="rect">
                <a:avLst/>
              </a:prstGeom>
              <a:blipFill>
                <a:blip r:embed="rId4"/>
                <a:stretch>
                  <a:fillRect l="-1961" t="-6452" b="-19355"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622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47D2-DD5A-CE47-B4DA-5DAF1115E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definition of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1A76F-0833-B84F-BF77-72F5B72EE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7883912" cy="527281"/>
          </a:xfrm>
        </p:spPr>
        <p:txBody>
          <a:bodyPr>
            <a:norm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eigenstates: can be produced in hadronization process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2E696C-5EFE-D14A-A28E-3C325F22B1DE}"/>
              </a:ext>
            </a:extLst>
          </p:cNvPr>
          <p:cNvSpPr txBox="1">
            <a:spLocks/>
          </p:cNvSpPr>
          <p:nvPr/>
        </p:nvSpPr>
        <p:spPr>
          <a:xfrm>
            <a:off x="457200" y="3593371"/>
            <a:ext cx="6601522" cy="44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mass eigenstates: eigenstates of ‘open’ Hamiltonian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2EE5C1-044F-AB4F-828B-A90F92E2D654}"/>
              </a:ext>
            </a:extLst>
          </p:cNvPr>
          <p:cNvSpPr txBox="1">
            <a:spLocks/>
          </p:cNvSpPr>
          <p:nvPr/>
        </p:nvSpPr>
        <p:spPr>
          <a:xfrm>
            <a:off x="457200" y="2163088"/>
            <a:ext cx="7883912" cy="490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CP eigenstates: states with definite CP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420589-E1CC-4240-84ED-024519DB2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607" y="1304692"/>
            <a:ext cx="1254017" cy="84686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A01DD-7FC1-054A-815C-A464CD87B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607" y="2656780"/>
            <a:ext cx="2533911" cy="85560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97974C-55C0-7A42-BB58-7B635A804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0" y="4077116"/>
            <a:ext cx="4984382" cy="90485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13527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049EA-F1D3-134F-90E1-48391F92C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K-short and K-long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F3864-DABD-EB4A-B105-E21DAD03A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471526"/>
          </a:xfrm>
        </p:spPr>
        <p:txBody>
          <a:bodyPr/>
          <a:lstStyle/>
          <a:p>
            <a:r>
              <a:rPr lang="en-US"/>
              <a:t>without CPV in mixing, mass eigenstates correspond to “CP eigenstates”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DCC5E-D8F4-2F43-B46A-1A02DE8AE613}"/>
              </a:ext>
            </a:extLst>
          </p:cNvPr>
          <p:cNvSpPr txBox="1"/>
          <p:nvPr/>
        </p:nvSpPr>
        <p:spPr>
          <a:xfrm>
            <a:off x="5809785" y="1494263"/>
            <a:ext cx="94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CP-even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EA214-6FA7-AD44-B4F5-EFC008306641}"/>
              </a:ext>
            </a:extLst>
          </p:cNvPr>
          <p:cNvSpPr txBox="1"/>
          <p:nvPr/>
        </p:nvSpPr>
        <p:spPr>
          <a:xfrm>
            <a:off x="5809785" y="1977196"/>
            <a:ext cx="85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CP-odd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B9207E8-942C-014C-924F-BB4247CC44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692" y="2917817"/>
                <a:ext cx="6490119" cy="4715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0090"/>
                  </a:buClr>
                  <a:buSzPct val="100000"/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800000"/>
                  </a:buClr>
                  <a:buSzPct val="100000"/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as a result,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 are predominantly</a:t>
                </a: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B9207E8-942C-014C-924F-BB4247CC4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92" y="2917817"/>
                <a:ext cx="6490119" cy="471526"/>
              </a:xfrm>
              <a:prstGeom prst="rect">
                <a:avLst/>
              </a:prstGeom>
              <a:blipFill>
                <a:blip r:embed="rId2"/>
                <a:stretch>
                  <a:fillRect l="-781" t="-5263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8D340A-0798-7943-994E-454975A326AB}"/>
                  </a:ext>
                </a:extLst>
              </p:cNvPr>
              <p:cNvSpPr txBox="1"/>
              <p:nvPr/>
            </p:nvSpPr>
            <p:spPr>
              <a:xfrm>
                <a:off x="3574811" y="4015407"/>
                <a:ext cx="2427268" cy="945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much less phase space: </a:t>
                </a:r>
                <a:br>
                  <a:rPr lang="en-US" dirty="0"/>
                </a:br>
                <a:r>
                  <a:rPr lang="en-US" dirty="0"/>
                  <a:t>much longer lifetime!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light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heavy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8D340A-0798-7943-994E-454975A326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811" y="4015407"/>
                <a:ext cx="2427268" cy="945900"/>
              </a:xfrm>
              <a:prstGeom prst="rect">
                <a:avLst/>
              </a:prstGeom>
              <a:blipFill>
                <a:blip r:embed="rId3"/>
                <a:stretch>
                  <a:fillRect l="-1554" t="-2632" r="-518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B2C0029-0BC7-4E4D-8A5C-A3C32007C995}"/>
              </a:ext>
            </a:extLst>
          </p:cNvPr>
          <p:cNvSpPr txBox="1"/>
          <p:nvPr/>
        </p:nvSpPr>
        <p:spPr>
          <a:xfrm>
            <a:off x="7243062" y="3561433"/>
            <a:ext cx="10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“K-short”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A83F89-4250-2A41-BAF0-478397375C46}"/>
              </a:ext>
            </a:extLst>
          </p:cNvPr>
          <p:cNvSpPr txBox="1"/>
          <p:nvPr/>
        </p:nvSpPr>
        <p:spPr>
          <a:xfrm>
            <a:off x="7202720" y="4216730"/>
            <a:ext cx="97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“K-long”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08B421-FE44-894F-95CC-704A79D79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70" y="1419924"/>
            <a:ext cx="4673259" cy="111454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4D0A83-9B1B-7043-BD94-DB8E52B37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32" y="3565054"/>
            <a:ext cx="2068334" cy="111036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6322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6276474" y="1441845"/>
            <a:ext cx="2575322" cy="3579019"/>
            <a:chOff x="5759544" y="2032186"/>
            <a:chExt cx="3433762" cy="4772025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5759544" y="2032186"/>
              <a:ext cx="3433762" cy="4772025"/>
              <a:chOff x="3597" y="1122"/>
              <a:chExt cx="2163" cy="3006"/>
            </a:xfrm>
          </p:grpSpPr>
          <p:grpSp>
            <p:nvGrpSpPr>
              <p:cNvPr id="8" name="Group 25"/>
              <p:cNvGrpSpPr>
                <a:grpSpLocks/>
              </p:cNvGrpSpPr>
              <p:nvPr/>
            </p:nvGrpSpPr>
            <p:grpSpPr bwMode="auto">
              <a:xfrm>
                <a:off x="3597" y="1122"/>
                <a:ext cx="2163" cy="3006"/>
                <a:chOff x="3597" y="1122"/>
                <a:chExt cx="2163" cy="3006"/>
              </a:xfrm>
            </p:grpSpPr>
            <p:pic>
              <p:nvPicPr>
                <p:cNvPr id="11" name="Picture 26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597" y="1122"/>
                  <a:ext cx="2163" cy="3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12" name="Group 27"/>
                <p:cNvGrpSpPr>
                  <a:grpSpLocks/>
                </p:cNvGrpSpPr>
                <p:nvPr/>
              </p:nvGrpSpPr>
              <p:grpSpPr bwMode="auto">
                <a:xfrm>
                  <a:off x="3792" y="1632"/>
                  <a:ext cx="1632" cy="2112"/>
                  <a:chOff x="3792" y="1824"/>
                  <a:chExt cx="1632" cy="2112"/>
                </a:xfrm>
              </p:grpSpPr>
              <p:sp>
                <p:nvSpPr>
                  <p:cNvPr id="13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3120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 sz="1350"/>
                  </a:p>
                </p:txBody>
              </p:sp>
              <p:sp>
                <p:nvSpPr>
                  <p:cNvPr id="14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1824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 sz="1350"/>
                  </a:p>
                </p:txBody>
              </p:sp>
              <p:sp>
                <p:nvSpPr>
                  <p:cNvPr id="15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0" y="3888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 sz="1350"/>
                  </a:p>
                </p:txBody>
              </p:sp>
            </p:grp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" name="AutoShape 31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1920"/>
                    <a:ext cx="1220" cy="336"/>
                  </a:xfrm>
                  <a:prstGeom prst="wedgeRectCallout">
                    <a:avLst>
                      <a:gd name="adj1" fmla="val 60146"/>
                      <a:gd name="adj2" fmla="val 134819"/>
                    </a:avLst>
                  </a:prstGeom>
                  <a:noFill/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7030A0"/>
                      </a:solidFill>
                      <a:latin typeface="Tahoma" pitchFamily="34" charset="0"/>
                    </a:endParaRPr>
                  </a:p>
                </p:txBody>
              </p:sp>
            </mc:Choice>
            <mc:Fallback>
              <p:sp>
                <p:nvSpPr>
                  <p:cNvPr id="9" name="AutoShap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984" y="1920"/>
                    <a:ext cx="1220" cy="336"/>
                  </a:xfrm>
                  <a:prstGeom prst="wedgeRectCallout">
                    <a:avLst>
                      <a:gd name="adj1" fmla="val 60146"/>
                      <a:gd name="adj2" fmla="val 134819"/>
                    </a:avLst>
                  </a:prstGeom>
                  <a:blipFill>
                    <a:blip r:embed="rId4"/>
                    <a:stretch>
                      <a:fillRect/>
                    </a:stretch>
                  </a:blipFill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 Box 32"/>
              <p:cNvSpPr txBox="1">
                <a:spLocks noChangeArrowheads="1"/>
              </p:cNvSpPr>
              <p:nvPr/>
            </p:nvSpPr>
            <p:spPr bwMode="auto">
              <a:xfrm>
                <a:off x="3888" y="2304"/>
                <a:ext cx="792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900" dirty="0">
                    <a:latin typeface="Tahoma" pitchFamily="34" charset="0"/>
                  </a:rPr>
                  <a:t>Effect is tiny:</a:t>
                </a:r>
              </a:p>
              <a:p>
                <a:r>
                  <a:rPr lang="en-US" sz="900" dirty="0">
                    <a:latin typeface="Tahoma" pitchFamily="34" charset="0"/>
                  </a:rPr>
                  <a:t>  about 2/1000</a:t>
                </a:r>
                <a:endParaRPr lang="en-GB" sz="900" dirty="0">
                  <a:latin typeface="Tahoma" pitchFamily="34" charset="0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7019365" y="6642847"/>
              <a:ext cx="369794" cy="134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6" name="Picture 3" descr="CP-exp-diagram-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7547" y="940396"/>
            <a:ext cx="3286125" cy="242054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624" y="129334"/>
            <a:ext cx="5267780" cy="418140"/>
          </a:xfrm>
        </p:spPr>
        <p:txBody>
          <a:bodyPr/>
          <a:lstStyle/>
          <a:p>
            <a:r>
              <a:rPr lang="en-US" dirty="0"/>
              <a:t>   Discovery of </a:t>
            </a:r>
            <a:r>
              <a:rPr lang="en-US" i="1" dirty="0">
                <a:latin typeface="times new roman" charset="0"/>
              </a:rPr>
              <a:t>CP</a:t>
            </a:r>
            <a:r>
              <a:rPr lang="en-US" dirty="0"/>
              <a:t>-Violation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3952" y="562681"/>
                <a:ext cx="5650286" cy="1329291"/>
              </a:xfrm>
            </p:spPr>
            <p:txBody>
              <a:bodyPr/>
              <a:lstStyle/>
              <a:p>
                <a:r>
                  <a:rPr lang="en-US" sz="1800" dirty="0"/>
                  <a:t>Create a pure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800" dirty="0"/>
                  <a:t> beam (“wait”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dirty="0"/>
                  <a:t> to decay)</a:t>
                </a:r>
              </a:p>
              <a:p>
                <a:r>
                  <a:rPr lang="en-US" sz="1800" dirty="0"/>
                  <a:t>If </a:t>
                </a:r>
                <a:r>
                  <a:rPr lang="en-US" sz="1800" i="1" dirty="0"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1800" dirty="0"/>
                  <a:t> is conserved, should </a:t>
                </a:r>
                <a:r>
                  <a:rPr lang="en-US" sz="1800" b="1" i="1" dirty="0"/>
                  <a:t>not</a:t>
                </a:r>
                <a:r>
                  <a:rPr lang="en-US" sz="1800" dirty="0"/>
                  <a:t> see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18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1800" i="1">
                        <a:latin typeface="Cambria Math" charset="0"/>
                      </a:rPr>
                      <m:t> </m:t>
                    </m:r>
                  </m:oMath>
                </a14:m>
                <a:endParaRPr lang="en-US" sz="1800" baseline="30000" dirty="0">
                  <a:latin typeface="Symbol" charset="2"/>
                  <a:ea typeface="Symbol" charset="2"/>
                  <a:cs typeface="Symbol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3952" y="562681"/>
                <a:ext cx="5650286" cy="1329291"/>
              </a:xfrm>
              <a:blipFill>
                <a:blip r:embed="rId6"/>
                <a:stretch>
                  <a:fillRect l="-674" t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2663190" y="4171385"/>
            <a:ext cx="3028950" cy="742950"/>
            <a:chOff x="240" y="1344"/>
            <a:chExt cx="2880" cy="864"/>
          </a:xfrm>
        </p:grpSpPr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240" y="1872"/>
              <a:ext cx="1152" cy="0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sz="1350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1392" y="1344"/>
              <a:ext cx="864" cy="528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sz="1350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1392" y="1872"/>
              <a:ext cx="672" cy="336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sz="1350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1392" y="1680"/>
              <a:ext cx="1488" cy="192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sz="1350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1392" y="1872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nl-NL" sz="1350"/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2490" y="1586"/>
              <a:ext cx="290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Symbol" pitchFamily="18" charset="2"/>
                </a:rPr>
                <a:t>q</a:t>
              </a:r>
              <a:endParaRPr lang="en-GB" dirty="0">
                <a:latin typeface="Tahoma" pitchFamily="34" charset="0"/>
              </a:endParaRP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2208" y="1344"/>
              <a:ext cx="672" cy="33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sz="1350"/>
            </a:p>
          </p:txBody>
        </p:sp>
      </p:grpSp>
      <p:grpSp>
        <p:nvGrpSpPr>
          <p:cNvPr id="24" name="Group 16"/>
          <p:cNvGrpSpPr>
            <a:grpSpLocks/>
          </p:cNvGrpSpPr>
          <p:nvPr/>
        </p:nvGrpSpPr>
        <p:grpSpPr bwMode="auto">
          <a:xfrm>
            <a:off x="2663190" y="3253626"/>
            <a:ext cx="3257550" cy="914400"/>
            <a:chOff x="432" y="2256"/>
            <a:chExt cx="3024" cy="1056"/>
          </a:xfrm>
        </p:grpSpPr>
        <p:sp>
          <p:nvSpPr>
            <p:cNvPr id="25" name="Line 17"/>
            <p:cNvSpPr>
              <a:spLocks noChangeShapeType="1"/>
            </p:cNvSpPr>
            <p:nvPr/>
          </p:nvSpPr>
          <p:spPr bwMode="auto">
            <a:xfrm>
              <a:off x="432" y="2784"/>
              <a:ext cx="1152" cy="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sz="1350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1584" y="2256"/>
              <a:ext cx="864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sz="1350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1584" y="2784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sz="1350" dirty="0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>
              <a:off x="2448" y="2256"/>
              <a:ext cx="1008" cy="52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sz="1350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>
              <a:off x="1584" y="2784"/>
              <a:ext cx="1008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sz="135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23"/>
              <p:cNvSpPr txBox="1">
                <a:spLocks noChangeArrowheads="1"/>
              </p:cNvSpPr>
              <p:nvPr/>
            </p:nvSpPr>
            <p:spPr bwMode="auto">
              <a:xfrm>
                <a:off x="976122" y="4245346"/>
                <a:ext cx="2472856" cy="323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500" dirty="0">
                    <a:solidFill>
                      <a:srgbClr val="7030A0"/>
                    </a:solidFill>
                    <a:latin typeface="Tahoma" pitchFamily="34" charset="0"/>
                  </a:rPr>
                  <a:t>Background: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15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1500" i="1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15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15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5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15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5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15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1500" dirty="0">
                  <a:solidFill>
                    <a:srgbClr val="7030A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6122" y="4245346"/>
                <a:ext cx="2472856" cy="323165"/>
              </a:xfrm>
              <a:prstGeom prst="rect">
                <a:avLst/>
              </a:prstGeom>
              <a:blipFill>
                <a:blip r:embed="rId7"/>
                <a:stretch>
                  <a:fillRect l="-1020" b="-1851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23"/>
              <p:cNvSpPr txBox="1">
                <a:spLocks noChangeArrowheads="1"/>
              </p:cNvSpPr>
              <p:nvPr/>
            </p:nvSpPr>
            <p:spPr bwMode="auto">
              <a:xfrm>
                <a:off x="968459" y="3392244"/>
                <a:ext cx="1768048" cy="323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500" dirty="0">
                    <a:solidFill>
                      <a:srgbClr val="C00000"/>
                    </a:solidFill>
                    <a:latin typeface="Tahoma" pitchFamily="34" charset="0"/>
                  </a:rPr>
                  <a:t>Signal: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150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5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15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1500" dirty="0">
                  <a:solidFill>
                    <a:srgbClr val="C0000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2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459" y="3392244"/>
                <a:ext cx="1768048" cy="323165"/>
              </a:xfrm>
              <a:prstGeom prst="rect">
                <a:avLst/>
              </a:prstGeom>
              <a:blipFill>
                <a:blip r:embed="rId8"/>
                <a:stretch>
                  <a:fillRect l="-714" t="-3704" b="-1851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3" descr="cronin-fitch-w2"/>
          <p:cNvPicPr>
            <a:picLocks noChangeAspect="1" noChangeArrowheads="1"/>
          </p:cNvPicPr>
          <p:nvPr/>
        </p:nvPicPr>
        <p:blipFill rotWithShape="1">
          <a:blip r:embed="rId9"/>
          <a:srcRect l="6805" r="50087" b="9617"/>
          <a:stretch/>
        </p:blipFill>
        <p:spPr bwMode="auto">
          <a:xfrm>
            <a:off x="303039" y="1526512"/>
            <a:ext cx="939885" cy="1417856"/>
          </a:xfrm>
          <a:prstGeom prst="rect">
            <a:avLst/>
          </a:prstGeom>
          <a:noFill/>
        </p:spPr>
      </p:pic>
      <p:pic>
        <p:nvPicPr>
          <p:cNvPr id="34" name="Picture 35" descr="cronin-fitch-w2"/>
          <p:cNvPicPr>
            <a:picLocks noChangeAspect="1" noChangeArrowheads="1"/>
          </p:cNvPicPr>
          <p:nvPr/>
        </p:nvPicPr>
        <p:blipFill rotWithShape="1">
          <a:blip r:embed="rId9"/>
          <a:srcRect l="55966" b="12241"/>
          <a:stretch/>
        </p:blipFill>
        <p:spPr bwMode="auto">
          <a:xfrm>
            <a:off x="1345693" y="1530275"/>
            <a:ext cx="993190" cy="1424156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328050" y="2682329"/>
            <a:ext cx="910827" cy="25391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James Cronin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78042" y="2699523"/>
            <a:ext cx="652743" cy="25391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Val Fitch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14660" y="4722436"/>
            <a:ext cx="5439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cos </a:t>
            </a:r>
            <a:r>
              <a:rPr lang="en-US" sz="1350" dirty="0">
                <a:latin typeface="Symbol" charset="2"/>
                <a:ea typeface="Symbol" charset="2"/>
                <a:cs typeface="Symbol" charset="2"/>
              </a:rPr>
              <a:t>q</a:t>
            </a:r>
            <a:endParaRPr lang="en-US" sz="135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619746" y="2188058"/>
            <a:ext cx="1691975" cy="2800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311722" y="1719283"/>
            <a:ext cx="1069124" cy="471575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281466" y="2188077"/>
            <a:ext cx="1038454" cy="418882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2576323" y="1868872"/>
                <a:ext cx="420500" cy="29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1350" i="1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350" baseline="-25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323" y="1868872"/>
                <a:ext cx="420500" cy="2995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98382" y="137379"/>
                <a:ext cx="2505429" cy="111735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50" i="1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1650" i="1"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650" dirty="0"/>
                  <a:t>: Short-lived is </a:t>
                </a:r>
                <a:r>
                  <a:rPr lang="en-US" sz="1650" i="1" dirty="0"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1650" dirty="0"/>
                  <a:t> even: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5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1650" i="1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165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5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50" dirty="0">
                    <a:solidFill>
                      <a:srgbClr val="C00000"/>
                    </a:solidFill>
                    <a:latin typeface="Symbol" charset="2"/>
                    <a:cs typeface="Symbol" charset="2"/>
                    <a:sym typeface="Wingdings"/>
                  </a:rPr>
                  <a:t>          </a:t>
                </a:r>
                <a:r>
                  <a:rPr lang="en-US" sz="1650" dirty="0">
                    <a:solidFill>
                      <a:srgbClr val="C00000"/>
                    </a:solidFill>
                    <a:cs typeface="Symbol" charset="2"/>
                    <a:sym typeface="Wingdings"/>
                  </a:rPr>
                  <a:t>(fast)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50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1650" i="1"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1650" i="1">
                            <a:latin typeface="Cambria Math" charset="0"/>
                            <a:sym typeface="Wingdings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650" dirty="0">
                    <a:sym typeface="Wingdings"/>
                  </a:rPr>
                  <a:t>: Long-lived is </a:t>
                </a:r>
                <a:r>
                  <a:rPr lang="en-US" sz="1650" i="1" dirty="0"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sz="1650" dirty="0">
                    <a:sym typeface="Wingdings"/>
                  </a:rPr>
                  <a:t> odd: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SupPr>
                      <m:e>
                        <m:r>
                          <a:rPr lang="en-US" sz="1650" i="1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1650" i="1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2</m:t>
                        </m:r>
                      </m:sub>
                      <m:sup>
                        <m:r>
                          <a:rPr lang="en-US" sz="1650" i="1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bSup>
                    <m:r>
                      <a:rPr lang="en-US" sz="1650" i="1">
                        <a:solidFill>
                          <a:srgbClr val="7030A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sSup>
                      <m:sSupPr>
                        <m:ctrlPr>
                          <a:rPr lang="en-US" sz="16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1650" i="1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1650" i="1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1650" i="1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1650" i="1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6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1650" i="1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1650" i="1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650" dirty="0">
                    <a:solidFill>
                      <a:srgbClr val="C00000"/>
                    </a:solidFill>
                    <a:sym typeface="Wingdings"/>
                  </a:rPr>
                  <a:t>      </a:t>
                </a:r>
                <a:r>
                  <a:rPr lang="en-US" sz="1650" dirty="0">
                    <a:solidFill>
                      <a:srgbClr val="7030A0"/>
                    </a:solidFill>
                    <a:sym typeface="Wingdings"/>
                  </a:rPr>
                  <a:t>(slow)</a:t>
                </a:r>
                <a:endParaRPr lang="en-US" sz="165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382" y="137379"/>
                <a:ext cx="2505429" cy="1117357"/>
              </a:xfrm>
              <a:prstGeom prst="rect">
                <a:avLst/>
              </a:prstGeom>
              <a:blipFill>
                <a:blip r:embed="rId11"/>
                <a:stretch>
                  <a:fillRect b="-4396"/>
                </a:stretch>
              </a:blipFill>
              <a:ln w="254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6943725" y="1601524"/>
            <a:ext cx="1084158" cy="19277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Rectangle 43"/>
          <p:cNvSpPr/>
          <p:nvPr/>
        </p:nvSpPr>
        <p:spPr>
          <a:xfrm>
            <a:off x="6843706" y="3173171"/>
            <a:ext cx="1084158" cy="19277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Rectangle 44"/>
          <p:cNvSpPr/>
          <p:nvPr/>
        </p:nvSpPr>
        <p:spPr>
          <a:xfrm>
            <a:off x="6743687" y="4069723"/>
            <a:ext cx="1084158" cy="19277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724980" y="3042022"/>
                <a:ext cx="777777" cy="32316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mass,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>
                        <a:latin typeface="Cambria Math" charset="0"/>
                      </a:rPr>
                      <m:t>θ</m:t>
                    </m:r>
                  </m:oMath>
                </a14:m>
                <a:endParaRPr lang="en-US" sz="15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980" y="3042022"/>
                <a:ext cx="777777" cy="323165"/>
              </a:xfrm>
              <a:prstGeom prst="rect">
                <a:avLst/>
              </a:prstGeom>
              <a:blipFill>
                <a:blip r:embed="rId12"/>
                <a:stretch>
                  <a:fillRect l="-3175" t="-7692" b="-15385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521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7" grpId="0"/>
      <p:bldP spid="53" grpId="0"/>
      <p:bldP spid="4" grpId="0" animBg="1"/>
      <p:bldP spid="44" grpId="0" animBg="1"/>
      <p:bldP spid="45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EF7E3-62EA-5447-9B4B-563AAF66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E6BB4-835D-954C-8D7C-66C6180E4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508380" cy="1141150"/>
          </a:xfrm>
        </p:spPr>
        <p:txBody>
          <a:bodyPr>
            <a:normAutofit/>
          </a:bodyPr>
          <a:lstStyle/>
          <a:p>
            <a:r>
              <a:rPr lang="en-US" dirty="0"/>
              <a:t>production happens through </a:t>
            </a:r>
            <a:r>
              <a:rPr lang="en-US" dirty="0" err="1"/>
              <a:t>flavour</a:t>
            </a:r>
            <a:r>
              <a:rPr lang="en-US" dirty="0"/>
              <a:t> eigenstates (strong interaction)</a:t>
            </a:r>
          </a:p>
          <a:p>
            <a:r>
              <a:rPr lang="en-US" dirty="0"/>
              <a:t>detection (usually) also happens through </a:t>
            </a:r>
            <a:r>
              <a:rPr lang="en-US" dirty="0" err="1"/>
              <a:t>flavour</a:t>
            </a:r>
            <a:r>
              <a:rPr lang="en-US" dirty="0"/>
              <a:t> eigenstates (EM interaction)</a:t>
            </a:r>
          </a:p>
          <a:p>
            <a:r>
              <a:rPr lang="en-US" dirty="0"/>
              <a:t>in between: propagation of mass eigenstates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6C107E4-ADAF-9443-8C3E-0C6E9A0417BB}"/>
              </a:ext>
            </a:extLst>
          </p:cNvPr>
          <p:cNvCxnSpPr/>
          <p:nvPr/>
        </p:nvCxnSpPr>
        <p:spPr>
          <a:xfrm>
            <a:off x="457200" y="4140709"/>
            <a:ext cx="17061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B417503-523D-FA41-A760-EA240B1979F2}"/>
              </a:ext>
            </a:extLst>
          </p:cNvPr>
          <p:cNvCxnSpPr>
            <a:cxnSpLocks/>
          </p:cNvCxnSpPr>
          <p:nvPr/>
        </p:nvCxnSpPr>
        <p:spPr>
          <a:xfrm flipH="1">
            <a:off x="2163337" y="4068401"/>
            <a:ext cx="1821673" cy="723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2D0EFD-FA28-F947-A7BD-E900E9C70043}"/>
              </a:ext>
            </a:extLst>
          </p:cNvPr>
          <p:cNvCxnSpPr>
            <a:cxnSpLocks/>
          </p:cNvCxnSpPr>
          <p:nvPr/>
        </p:nvCxnSpPr>
        <p:spPr>
          <a:xfrm flipV="1">
            <a:off x="2163337" y="3522572"/>
            <a:ext cx="1182029" cy="6181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968BF8-A098-3B4B-BFDE-C329417DC9B5}"/>
              </a:ext>
            </a:extLst>
          </p:cNvPr>
          <p:cNvCxnSpPr>
            <a:cxnSpLocks/>
          </p:cNvCxnSpPr>
          <p:nvPr/>
        </p:nvCxnSpPr>
        <p:spPr>
          <a:xfrm>
            <a:off x="2163337" y="4211336"/>
            <a:ext cx="1092819" cy="58729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621648B-8246-D145-AE06-5D7A1F6E524F}"/>
              </a:ext>
            </a:extLst>
          </p:cNvPr>
          <p:cNvSpPr txBox="1"/>
          <p:nvPr/>
        </p:nvSpPr>
        <p:spPr>
          <a:xfrm rot="19864283">
            <a:off x="2038286" y="3475438"/>
            <a:ext cx="138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anti-b-quark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5AF735-F6C1-2A4D-8013-186139B41D76}"/>
              </a:ext>
            </a:extLst>
          </p:cNvPr>
          <p:cNvSpPr txBox="1"/>
          <p:nvPr/>
        </p:nvSpPr>
        <p:spPr>
          <a:xfrm>
            <a:off x="2995961" y="479863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b-quark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74D48A-19C2-594B-B08F-DBD7DE4DD572}"/>
              </a:ext>
            </a:extLst>
          </p:cNvPr>
          <p:cNvSpPr txBox="1"/>
          <p:nvPr/>
        </p:nvSpPr>
        <p:spPr>
          <a:xfrm rot="19902014">
            <a:off x="3421619" y="2766008"/>
            <a:ext cx="147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B0-meson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B171623-C502-9342-8262-D71346BC8572}"/>
              </a:ext>
            </a:extLst>
          </p:cNvPr>
          <p:cNvCxnSpPr>
            <a:cxnSpLocks/>
          </p:cNvCxnSpPr>
          <p:nvPr/>
        </p:nvCxnSpPr>
        <p:spPr>
          <a:xfrm flipV="1">
            <a:off x="3345366" y="2639286"/>
            <a:ext cx="1777063" cy="929057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731486B-7D45-0645-BEFD-CD6F237509C2}"/>
              </a:ext>
            </a:extLst>
          </p:cNvPr>
          <p:cNvCxnSpPr>
            <a:cxnSpLocks/>
          </p:cNvCxnSpPr>
          <p:nvPr/>
        </p:nvCxnSpPr>
        <p:spPr>
          <a:xfrm flipV="1">
            <a:off x="2193076" y="3596915"/>
            <a:ext cx="1182029" cy="618137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54C24A4-C58C-AA40-8AB6-8C51466BE847}"/>
              </a:ext>
            </a:extLst>
          </p:cNvPr>
          <p:cNvSpPr txBox="1"/>
          <p:nvPr/>
        </p:nvSpPr>
        <p:spPr>
          <a:xfrm rot="19864283">
            <a:off x="2468035" y="3697220"/>
            <a:ext cx="138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d-quark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3CC092F-5B48-CE45-85FC-85152A7D78E0}"/>
              </a:ext>
            </a:extLst>
          </p:cNvPr>
          <p:cNvCxnSpPr>
            <a:cxnSpLocks/>
          </p:cNvCxnSpPr>
          <p:nvPr/>
        </p:nvCxnSpPr>
        <p:spPr>
          <a:xfrm flipV="1">
            <a:off x="5088976" y="2051108"/>
            <a:ext cx="410448" cy="5658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209CCD8-EA47-974C-ACD3-A04AB83DF61C}"/>
              </a:ext>
            </a:extLst>
          </p:cNvPr>
          <p:cNvCxnSpPr>
            <a:cxnSpLocks/>
          </p:cNvCxnSpPr>
          <p:nvPr/>
        </p:nvCxnSpPr>
        <p:spPr>
          <a:xfrm flipV="1">
            <a:off x="5074384" y="2690720"/>
            <a:ext cx="733428" cy="3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268A8C2-53C2-6B41-8F68-A9AB44C30E6E}"/>
              </a:ext>
            </a:extLst>
          </p:cNvPr>
          <p:cNvSpPr txBox="1"/>
          <p:nvPr/>
        </p:nvSpPr>
        <p:spPr>
          <a:xfrm>
            <a:off x="5520821" y="1914151"/>
            <a:ext cx="79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lepton</a:t>
            </a:r>
          </a:p>
        </p:txBody>
      </p:sp>
    </p:spTree>
    <p:extLst>
      <p:ext uri="{BB962C8B-B14F-4D97-AF65-F5344CB8AC3E}">
        <p14:creationId xmlns:p14="http://schemas.microsoft.com/office/powerpoint/2010/main" val="3416097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B4C57-EE6E-CF48-81D0-7FCBB21B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Time-evolution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CCF088-2845-4843-A747-AC0B1CE05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493827"/>
          </a:xfrm>
        </p:spPr>
        <p:txBody>
          <a:bodyPr/>
          <a:lstStyle/>
          <a:p>
            <a:r>
              <a:rPr lang="en-US"/>
              <a:t>time-evolution of </a:t>
            </a:r>
            <a:r>
              <a:rPr lang="en-US" i="1"/>
              <a:t>mass eigenstates </a:t>
            </a:r>
            <a:r>
              <a:rPr lang="en-US"/>
              <a:t>follows from SE: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9BFB0-8395-5D4A-B8F5-016F7D34F8E4}"/>
              </a:ext>
            </a:extLst>
          </p:cNvPr>
          <p:cNvSpPr txBox="1"/>
          <p:nvPr/>
        </p:nvSpPr>
        <p:spPr>
          <a:xfrm>
            <a:off x="2732050" y="2252115"/>
            <a:ext cx="328320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/>
              <a:t>eigenvalue of ‘open’ Hamiltonian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AADA43-DABB-3C43-9BD0-CA4EF7836113}"/>
              </a:ext>
            </a:extLst>
          </p:cNvPr>
          <p:cNvCxnSpPr/>
          <p:nvPr/>
        </p:nvCxnSpPr>
        <p:spPr>
          <a:xfrm flipV="1">
            <a:off x="2932771" y="1765066"/>
            <a:ext cx="0" cy="4874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AB8B663-E349-3A4A-8DA2-EBBEACDC1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95" y="1371628"/>
            <a:ext cx="6306476" cy="64351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69814F4-BE88-B04D-AA3B-9984CE1451BB}"/>
              </a:ext>
            </a:extLst>
          </p:cNvPr>
          <p:cNvSpPr txBox="1">
            <a:spLocks/>
          </p:cNvSpPr>
          <p:nvPr/>
        </p:nvSpPr>
        <p:spPr>
          <a:xfrm>
            <a:off x="457200" y="2914693"/>
            <a:ext cx="8229600" cy="46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remember: mu is complex, so this includes the decay:</a:t>
            </a:r>
            <a:endParaRPr lang="en-US" i="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3759E5-428B-0A4F-B2CD-17720E04F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565" y="3579072"/>
            <a:ext cx="2349836" cy="82935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28E9929-73F4-6B4D-9568-78294357A01F}"/>
              </a:ext>
            </a:extLst>
          </p:cNvPr>
          <p:cNvSpPr txBox="1"/>
          <p:nvPr/>
        </p:nvSpPr>
        <p:spPr>
          <a:xfrm>
            <a:off x="1294749" y="4632670"/>
            <a:ext cx="113473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oscillation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24D383-28CE-1B40-80BD-4C7C4522BFC1}"/>
              </a:ext>
            </a:extLst>
          </p:cNvPr>
          <p:cNvSpPr txBox="1"/>
          <p:nvPr/>
        </p:nvSpPr>
        <p:spPr>
          <a:xfrm>
            <a:off x="3251994" y="4654972"/>
            <a:ext cx="188647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exponential decay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6B092A-9406-0945-9662-3943302D15A0}"/>
              </a:ext>
            </a:extLst>
          </p:cNvPr>
          <p:cNvCxnSpPr/>
          <p:nvPr/>
        </p:nvCxnSpPr>
        <p:spPr>
          <a:xfrm flipV="1">
            <a:off x="2429483" y="4164686"/>
            <a:ext cx="0" cy="4874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7C483C-C337-D544-A840-686A1C3F1405}"/>
              </a:ext>
            </a:extLst>
          </p:cNvPr>
          <p:cNvCxnSpPr/>
          <p:nvPr/>
        </p:nvCxnSpPr>
        <p:spPr>
          <a:xfrm flipV="1">
            <a:off x="3251994" y="4164686"/>
            <a:ext cx="0" cy="4874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273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B4C57-EE6E-CF48-81D0-7FCBB21B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Time-evolution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E3CD410-EA3E-6249-840F-118A1D423CCB}"/>
              </a:ext>
            </a:extLst>
          </p:cNvPr>
          <p:cNvSpPr txBox="1">
            <a:spLocks/>
          </p:cNvSpPr>
          <p:nvPr/>
        </p:nvSpPr>
        <p:spPr>
          <a:xfrm>
            <a:off x="457200" y="2858416"/>
            <a:ext cx="8229600" cy="449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now consider time-evolution of </a:t>
            </a:r>
            <a:r>
              <a:rPr lang="en-US" i="1" err="1"/>
              <a:t>flavour</a:t>
            </a:r>
            <a:r>
              <a:rPr lang="en-US" i="1"/>
              <a:t> eigenstates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CCF088-2845-4843-A747-AC0B1CE05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493827"/>
          </a:xfrm>
        </p:spPr>
        <p:txBody>
          <a:bodyPr/>
          <a:lstStyle/>
          <a:p>
            <a:r>
              <a:rPr lang="en-US"/>
              <a:t>time-evolution of </a:t>
            </a:r>
            <a:r>
              <a:rPr lang="en-US" i="1"/>
              <a:t>mass eigenstates </a:t>
            </a:r>
            <a:r>
              <a:rPr lang="en-US"/>
              <a:t>follows from SE: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9BFB0-8395-5D4A-B8F5-016F7D34F8E4}"/>
              </a:ext>
            </a:extLst>
          </p:cNvPr>
          <p:cNvSpPr txBox="1"/>
          <p:nvPr/>
        </p:nvSpPr>
        <p:spPr>
          <a:xfrm>
            <a:off x="2732050" y="2252115"/>
            <a:ext cx="328320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/>
              <a:t>eigenvalue of ‘open’ Hamiltonian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AADA43-DABB-3C43-9BD0-CA4EF7836113}"/>
              </a:ext>
            </a:extLst>
          </p:cNvPr>
          <p:cNvCxnSpPr/>
          <p:nvPr/>
        </p:nvCxnSpPr>
        <p:spPr>
          <a:xfrm flipV="1">
            <a:off x="2932771" y="1765066"/>
            <a:ext cx="0" cy="4874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AB8B663-E349-3A4A-8DA2-EBBEACDC1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95" y="1371628"/>
            <a:ext cx="6306476" cy="64351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7102B2-3F9D-6543-B5FF-7D6AE8C0B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01" y="3552190"/>
            <a:ext cx="2521878" cy="119743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4C63A6-87F6-D545-9D72-D77D07F91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95" y="3585821"/>
            <a:ext cx="2709745" cy="11111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AD28F8E9-6AE3-5B4D-9111-F223EBC35B5F}"/>
              </a:ext>
            </a:extLst>
          </p:cNvPr>
          <p:cNvSpPr/>
          <p:nvPr/>
        </p:nvSpPr>
        <p:spPr>
          <a:xfrm>
            <a:off x="4342755" y="3850964"/>
            <a:ext cx="613317" cy="5798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13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DCF0AC-18B2-9442-835B-A2CDE2001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59" y="540327"/>
            <a:ext cx="7504086" cy="1118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7BF0AB-61E0-4E47-8C9E-FD7092E04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59" y="3276468"/>
            <a:ext cx="7292690" cy="921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E4710E-5DED-FB41-AFBB-83BBAF3B31A2}"/>
              </a:ext>
            </a:extLst>
          </p:cNvPr>
          <p:cNvSpPr txBox="1"/>
          <p:nvPr/>
        </p:nvSpPr>
        <p:spPr>
          <a:xfrm>
            <a:off x="6084429" y="2093289"/>
            <a:ext cx="230505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same size, same 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A8F3B-1A1C-CA45-839F-7FF01733A4A2}"/>
              </a:ext>
            </a:extLst>
          </p:cNvPr>
          <p:cNvSpPr txBox="1"/>
          <p:nvPr/>
        </p:nvSpPr>
        <p:spPr>
          <a:xfrm>
            <a:off x="2198534" y="2093289"/>
            <a:ext cx="262475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same size, opposite phase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578EC9-6837-AD4D-A0F1-B841E35D3013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3507194" y="1282045"/>
            <a:ext cx="3719" cy="81124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920A53-9032-5C4B-B214-6ABC3F4639E1}"/>
              </a:ext>
            </a:extLst>
          </p:cNvPr>
          <p:cNvCxnSpPr>
            <a:cxnSpLocks/>
          </p:cNvCxnSpPr>
          <p:nvPr/>
        </p:nvCxnSpPr>
        <p:spPr>
          <a:xfrm flipH="1">
            <a:off x="3507194" y="2462621"/>
            <a:ext cx="1" cy="68593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927C59-A82F-EE4D-9EBC-E5030746C954}"/>
              </a:ext>
            </a:extLst>
          </p:cNvPr>
          <p:cNvCxnSpPr/>
          <p:nvPr/>
        </p:nvCxnSpPr>
        <p:spPr>
          <a:xfrm flipH="1" flipV="1">
            <a:off x="7112666" y="1282045"/>
            <a:ext cx="1" cy="81124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31E2C6-083D-FC4F-AC98-A3186A0CE8E0}"/>
              </a:ext>
            </a:extLst>
          </p:cNvPr>
          <p:cNvCxnSpPr>
            <a:cxnSpLocks/>
          </p:cNvCxnSpPr>
          <p:nvPr/>
        </p:nvCxnSpPr>
        <p:spPr>
          <a:xfrm flipH="1">
            <a:off x="7140371" y="2462621"/>
            <a:ext cx="1" cy="91788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707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4D971-1C31-ED4C-8FE9-2F94CD599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Time-evolution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F4362B-9D85-384F-99D7-5D7DB65692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77411"/>
                <a:ext cx="8541834" cy="100365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after doing the math, find that for state </a:t>
                </a:r>
                <a:r>
                  <a:rPr lang="en-US" i="1" dirty="0"/>
                  <a:t>produced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i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F4362B-9D85-384F-99D7-5D7DB65692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77411"/>
                <a:ext cx="8541834" cy="1003651"/>
              </a:xfrm>
              <a:blipFill>
                <a:blip r:embed="rId3"/>
                <a:stretch>
                  <a:fillRect l="-594"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FFADB72-BDA8-7B4F-B5C8-EF9F780D8B5D}"/>
              </a:ext>
            </a:extLst>
          </p:cNvPr>
          <p:cNvSpPr txBox="1"/>
          <p:nvPr/>
        </p:nvSpPr>
        <p:spPr>
          <a:xfrm>
            <a:off x="595479" y="3621172"/>
            <a:ext cx="64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77E72D-4EDD-AA4F-8E59-7214A21C4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942" y="4054802"/>
            <a:ext cx="4009926" cy="75743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FE13C-ACB7-7A47-AD6B-B082C0DDE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05923"/>
            <a:ext cx="4948336" cy="82081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F378A8-AF92-0B4E-B722-7A8205BE3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978" y="2503051"/>
            <a:ext cx="4948336" cy="89311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0E4C886-0274-5540-839E-80B83C56F729}"/>
              </a:ext>
            </a:extLst>
          </p:cNvPr>
          <p:cNvGrpSpPr/>
          <p:nvPr/>
        </p:nvGrpSpPr>
        <p:grpSpPr>
          <a:xfrm>
            <a:off x="5930139" y="1285438"/>
            <a:ext cx="3208337" cy="2301875"/>
            <a:chOff x="5930139" y="1285438"/>
            <a:chExt cx="3208337" cy="2301875"/>
          </a:xfrm>
        </p:grpSpPr>
        <p:sp>
          <p:nvSpPr>
            <p:cNvPr id="12" name="Arc 3">
              <a:extLst>
                <a:ext uri="{FF2B5EF4-FFF2-40B4-BE49-F238E27FC236}">
                  <a16:creationId xmlns:a16="http://schemas.microsoft.com/office/drawing/2014/main" id="{32922735-F182-E343-A9BB-8703A073855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233351" y="2503051"/>
              <a:ext cx="2449513" cy="852487"/>
            </a:xfrm>
            <a:custGeom>
              <a:avLst/>
              <a:gdLst>
                <a:gd name="T0" fmla="*/ 0 w 22571"/>
                <a:gd name="T1" fmla="*/ 2147483646 h 21600"/>
                <a:gd name="T2" fmla="*/ 2147483646 w 22571"/>
                <a:gd name="T3" fmla="*/ 2147483646 h 21600"/>
                <a:gd name="T4" fmla="*/ 2147483646 w 22571"/>
                <a:gd name="T5" fmla="*/ 2147483646 h 21600"/>
                <a:gd name="T6" fmla="*/ 0 60000 65536"/>
                <a:gd name="T7" fmla="*/ 0 60000 65536"/>
                <a:gd name="T8" fmla="*/ 0 60000 65536"/>
                <a:gd name="T9" fmla="*/ 0 w 22571"/>
                <a:gd name="T10" fmla="*/ 0 h 21600"/>
                <a:gd name="T11" fmla="*/ 22571 w 2257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71" h="21600" fill="none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</a:path>
                <a:path w="22571" h="21600" stroke="0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  <a:lnTo>
                    <a:pt x="20992" y="21600"/>
                  </a:lnTo>
                  <a:lnTo>
                    <a:pt x="0" y="16510"/>
                  </a:lnTo>
                  <a:close/>
                </a:path>
              </a:pathLst>
            </a:custGeom>
            <a:noFill/>
            <a:ln w="9525">
              <a:solidFill>
                <a:srgbClr val="022B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3" name="Object 2">
              <a:extLst>
                <a:ext uri="{FF2B5EF4-FFF2-40B4-BE49-F238E27FC236}">
                  <a16:creationId xmlns:a16="http://schemas.microsoft.com/office/drawing/2014/main" id="{85CAA93B-6674-4B44-A134-1E02BA246B9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1455838"/>
                </p:ext>
              </p:extLst>
            </p:nvPr>
          </p:nvGraphicFramePr>
          <p:xfrm>
            <a:off x="7243001" y="2906276"/>
            <a:ext cx="576263" cy="382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9" name="Equation" r:id="rId7" imgW="8191500" imgH="5270500" progId="Equation.DSMT4">
                    <p:embed/>
                  </p:oleObj>
                </mc:Choice>
                <mc:Fallback>
                  <p:oleObj name="Equation" r:id="rId7" imgW="8191500" imgH="5270500" progId="Equation.DSMT4">
                    <p:embed/>
                    <p:pic>
                      <p:nvPicPr>
                        <p:cNvPr id="108549" name="Object 2">
                          <a:extLst>
                            <a:ext uri="{FF2B5EF4-FFF2-40B4-BE49-F238E27FC236}">
                              <a16:creationId xmlns:a16="http://schemas.microsoft.com/office/drawing/2014/main" id="{E9E5743F-1462-7C4D-B6F7-EA9DA698371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43001" y="2906276"/>
                          <a:ext cx="576263" cy="382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Arc 8">
              <a:extLst>
                <a:ext uri="{FF2B5EF4-FFF2-40B4-BE49-F238E27FC236}">
                  <a16:creationId xmlns:a16="http://schemas.microsoft.com/office/drawing/2014/main" id="{E9B3EC98-2D26-3345-B2C1-EB6F179BC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9851" y="1583888"/>
              <a:ext cx="2449513" cy="852488"/>
            </a:xfrm>
            <a:custGeom>
              <a:avLst/>
              <a:gdLst>
                <a:gd name="T0" fmla="*/ 0 w 22571"/>
                <a:gd name="T1" fmla="*/ 2147483646 h 21600"/>
                <a:gd name="T2" fmla="*/ 2147483646 w 22571"/>
                <a:gd name="T3" fmla="*/ 2147483646 h 21600"/>
                <a:gd name="T4" fmla="*/ 2147483646 w 22571"/>
                <a:gd name="T5" fmla="*/ 2147483646 h 21600"/>
                <a:gd name="T6" fmla="*/ 0 60000 65536"/>
                <a:gd name="T7" fmla="*/ 0 60000 65536"/>
                <a:gd name="T8" fmla="*/ 0 60000 65536"/>
                <a:gd name="T9" fmla="*/ 0 w 22571"/>
                <a:gd name="T10" fmla="*/ 0 h 21600"/>
                <a:gd name="T11" fmla="*/ 22571 w 2257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71" h="21600" fill="none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</a:path>
                <a:path w="22571" h="21600" stroke="0" extrusionOk="0">
                  <a:moveTo>
                    <a:pt x="0" y="16510"/>
                  </a:moveTo>
                  <a:cubicBezTo>
                    <a:pt x="2349" y="6822"/>
                    <a:pt x="11023" y="-1"/>
                    <a:pt x="20992" y="0"/>
                  </a:cubicBezTo>
                  <a:cubicBezTo>
                    <a:pt x="21518" y="0"/>
                    <a:pt x="22045" y="19"/>
                    <a:pt x="22571" y="57"/>
                  </a:cubicBezTo>
                  <a:lnTo>
                    <a:pt x="20992" y="21600"/>
                  </a:lnTo>
                  <a:lnTo>
                    <a:pt x="0" y="1651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5" name="Object 4">
              <a:extLst>
                <a:ext uri="{FF2B5EF4-FFF2-40B4-BE49-F238E27FC236}">
                  <a16:creationId xmlns:a16="http://schemas.microsoft.com/office/drawing/2014/main" id="{6D4FFC88-1403-5143-992B-87C795DD4D1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8944778"/>
                </p:ext>
              </p:extLst>
            </p:nvPr>
          </p:nvGraphicFramePr>
          <p:xfrm>
            <a:off x="5930139" y="2241113"/>
            <a:ext cx="442912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0" name="Equation" r:id="rId9" imgW="4686300" imgH="4394200" progId="Equation.DSMT4">
                    <p:embed/>
                  </p:oleObj>
                </mc:Choice>
                <mc:Fallback>
                  <p:oleObj name="Equation" r:id="rId9" imgW="4686300" imgH="4394200" progId="Equation.DSMT4">
                    <p:embed/>
                    <p:pic>
                      <p:nvPicPr>
                        <p:cNvPr id="108553" name="Object 4">
                          <a:extLst>
                            <a:ext uri="{FF2B5EF4-FFF2-40B4-BE49-F238E27FC236}">
                              <a16:creationId xmlns:a16="http://schemas.microsoft.com/office/drawing/2014/main" id="{83182B87-6807-F543-80DF-5323CF59E2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30139" y="2241113"/>
                          <a:ext cx="442912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5">
              <a:extLst>
                <a:ext uri="{FF2B5EF4-FFF2-40B4-BE49-F238E27FC236}">
                  <a16:creationId xmlns:a16="http://schemas.microsoft.com/office/drawing/2014/main" id="{DB1AA86E-4EA8-8246-B71D-0AA470653B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4319847"/>
                </p:ext>
              </p:extLst>
            </p:nvPr>
          </p:nvGraphicFramePr>
          <p:xfrm>
            <a:off x="8670164" y="1285438"/>
            <a:ext cx="444500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1" name="Equation" r:id="rId11" imgW="4686300" imgH="4394200" progId="Equation.DSMT4">
                    <p:embed/>
                  </p:oleObj>
                </mc:Choice>
                <mc:Fallback>
                  <p:oleObj name="Equation" r:id="rId11" imgW="4686300" imgH="4394200" progId="Equation.DSMT4">
                    <p:embed/>
                    <p:pic>
                      <p:nvPicPr>
                        <p:cNvPr id="108554" name="Object 5">
                          <a:extLst>
                            <a:ext uri="{FF2B5EF4-FFF2-40B4-BE49-F238E27FC236}">
                              <a16:creationId xmlns:a16="http://schemas.microsoft.com/office/drawing/2014/main" id="{116A7117-B30C-0C47-B4C3-464CDF4D0BD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70164" y="1285438"/>
                          <a:ext cx="444500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6">
              <a:extLst>
                <a:ext uri="{FF2B5EF4-FFF2-40B4-BE49-F238E27FC236}">
                  <a16:creationId xmlns:a16="http://schemas.microsoft.com/office/drawing/2014/main" id="{A7A16228-1830-394F-9700-D44B9B6AD24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6194705"/>
                </p:ext>
              </p:extLst>
            </p:nvPr>
          </p:nvGraphicFramePr>
          <p:xfrm>
            <a:off x="8695564" y="3158688"/>
            <a:ext cx="442912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2" name="Equation" r:id="rId13" imgW="4686300" imgH="4394200" progId="Equation.DSMT4">
                    <p:embed/>
                  </p:oleObj>
                </mc:Choice>
                <mc:Fallback>
                  <p:oleObj name="Equation" r:id="rId13" imgW="4686300" imgH="4394200" progId="Equation.DSMT4">
                    <p:embed/>
                    <p:pic>
                      <p:nvPicPr>
                        <p:cNvPr id="108555" name="Object 6">
                          <a:extLst>
                            <a:ext uri="{FF2B5EF4-FFF2-40B4-BE49-F238E27FC236}">
                              <a16:creationId xmlns:a16="http://schemas.microsoft.com/office/drawing/2014/main" id="{ED92CC5B-9075-7947-B5BA-7239A4A1BC8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95564" y="3158688"/>
                          <a:ext cx="442912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3">
              <a:extLst>
                <a:ext uri="{FF2B5EF4-FFF2-40B4-BE49-F238E27FC236}">
                  <a16:creationId xmlns:a16="http://schemas.microsoft.com/office/drawing/2014/main" id="{C971797B-7A60-6D49-A199-FFA5D33A657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1686493"/>
                </p:ext>
              </p:extLst>
            </p:nvPr>
          </p:nvGraphicFramePr>
          <p:xfrm>
            <a:off x="7224757" y="1601351"/>
            <a:ext cx="823912" cy="700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3" name="Equation" r:id="rId14" imgW="11696700" imgH="9652000" progId="Equation.DSMT4">
                    <p:embed/>
                  </p:oleObj>
                </mc:Choice>
                <mc:Fallback>
                  <p:oleObj name="Equation" r:id="rId14" imgW="11696700" imgH="9652000" progId="Equation.DSMT4">
                    <p:embed/>
                    <p:pic>
                      <p:nvPicPr>
                        <p:cNvPr id="108551" name="Object 3">
                          <a:extLst>
                            <a:ext uri="{FF2B5EF4-FFF2-40B4-BE49-F238E27FC236}">
                              <a16:creationId xmlns:a16="http://schemas.microsoft.com/office/drawing/2014/main" id="{345A75BF-3F11-BB49-96A8-2F38948BD9F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24757" y="1601351"/>
                          <a:ext cx="823912" cy="7000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810E4794-4D15-2149-AC58-8190970C59B9}"/>
              </a:ext>
            </a:extLst>
          </p:cNvPr>
          <p:cNvSpPr/>
          <p:nvPr/>
        </p:nvSpPr>
        <p:spPr>
          <a:xfrm>
            <a:off x="3683826" y="1405923"/>
            <a:ext cx="375218" cy="83519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50C07D9-BE14-8247-8966-50DB06918CE3}"/>
              </a:ext>
            </a:extLst>
          </p:cNvPr>
          <p:cNvSpPr/>
          <p:nvPr/>
        </p:nvSpPr>
        <p:spPr>
          <a:xfrm>
            <a:off x="3713565" y="2561925"/>
            <a:ext cx="375218" cy="83519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1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CBC5-A96A-DA48-A7C2-02489576E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 ‘probability’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4B69A-D7DD-FC47-93E6-A0B46559C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527282"/>
          </a:xfrm>
        </p:spPr>
        <p:txBody>
          <a:bodyPr/>
          <a:lstStyle/>
          <a:p>
            <a:r>
              <a:rPr lang="en-US" dirty="0"/>
              <a:t>mixing probability: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AA73B-F665-844E-9BEB-D5B495F5A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39" y="1304694"/>
            <a:ext cx="4907634" cy="274305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CA8EA24-6A90-8043-9F4A-BA126FB90927}"/>
              </a:ext>
            </a:extLst>
          </p:cNvPr>
          <p:cNvSpPr txBox="1">
            <a:spLocks/>
          </p:cNvSpPr>
          <p:nvPr/>
        </p:nvSpPr>
        <p:spPr>
          <a:xfrm>
            <a:off x="457200" y="4316979"/>
            <a:ext cx="8229600" cy="527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                      ?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362033-48EA-3C4E-B247-A2F355F96E54}"/>
              </a:ext>
            </a:extLst>
          </p:cNvPr>
          <p:cNvSpPr/>
          <p:nvPr/>
        </p:nvSpPr>
        <p:spPr>
          <a:xfrm>
            <a:off x="5251836" y="2482856"/>
            <a:ext cx="579863" cy="1468867"/>
          </a:xfrm>
          <a:prstGeom prst="ellipse">
            <a:avLst/>
          </a:prstGeom>
          <a:noFill/>
          <a:ln>
            <a:solidFill>
              <a:srgbClr val="022B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97A6A-3889-6F4C-94B0-26BD26D8B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091" y="4174723"/>
            <a:ext cx="1199589" cy="669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DEC6CC-1866-C740-93E2-E6CB8FFE2CEB}"/>
              </a:ext>
            </a:extLst>
          </p:cNvPr>
          <p:cNvSpPr txBox="1"/>
          <p:nvPr/>
        </p:nvSpPr>
        <p:spPr>
          <a:xfrm>
            <a:off x="6521823" y="2772558"/>
            <a:ext cx="22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 violation in mixing: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970F59-A15A-2D43-B255-53E6FBC51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823" y="3202190"/>
            <a:ext cx="2352448" cy="41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3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7F330-0EE1-744E-923E-F4E4FD2AA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8DC69-F0F5-0C43-BB53-EA00F1FFF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2977376" cy="490735"/>
          </a:xfrm>
        </p:spPr>
        <p:txBody>
          <a:bodyPr/>
          <a:lstStyle/>
          <a:p>
            <a:r>
              <a:rPr lang="en-US" dirty="0"/>
              <a:t>after some algebra find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DE2FE-9E2B-8E46-8457-0049DEEE7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154" y="1413112"/>
            <a:ext cx="4354843" cy="7805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D1112D-5FB5-7447-8976-B1F1BB6057EE}"/>
              </a:ext>
            </a:extLst>
          </p:cNvPr>
          <p:cNvSpPr txBox="1">
            <a:spLocks/>
          </p:cNvSpPr>
          <p:nvPr/>
        </p:nvSpPr>
        <p:spPr>
          <a:xfrm>
            <a:off x="457200" y="2568600"/>
            <a:ext cx="2977376" cy="49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8071558-189D-3648-9DA5-4BD9E8F49C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3059335"/>
                <a:ext cx="7203690" cy="4907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0090"/>
                  </a:buClr>
                  <a:buSzPct val="100000"/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800000"/>
                  </a:buClr>
                  <a:buSzPct val="100000"/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in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/>
                  <a:t> system,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 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, giving for the ‘mixing asymmetry’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8071558-189D-3648-9DA5-4BD9E8F49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059335"/>
                <a:ext cx="7203690" cy="490735"/>
              </a:xfrm>
              <a:prstGeom prst="rect">
                <a:avLst/>
              </a:prstGeom>
              <a:blipFill>
                <a:blip r:embed="rId3"/>
                <a:stretch>
                  <a:fillRect l="-705" t="-2500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F92748E-C429-8A40-94D9-2E6189690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34" y="3846340"/>
            <a:ext cx="7917366" cy="63997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DDE716-C221-CF43-9B57-3B930F9CA141}"/>
              </a:ext>
            </a:extLst>
          </p:cNvPr>
          <p:cNvSpPr txBox="1"/>
          <p:nvPr/>
        </p:nvSpPr>
        <p:spPr>
          <a:xfrm>
            <a:off x="313915" y="2441850"/>
            <a:ext cx="188647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exponential decay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D96CDFBA-C95C-714E-89F9-71DD6F65F09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200393" y="2085668"/>
            <a:ext cx="698924" cy="540848"/>
          </a:xfrm>
          <a:prstGeom prst="bentConnector3">
            <a:avLst>
              <a:gd name="adj1" fmla="val 10105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10058E-4217-F440-8C18-778BD31E4BAF}"/>
                  </a:ext>
                </a:extLst>
              </p:cNvPr>
              <p:cNvSpPr txBox="1"/>
              <p:nvPr/>
            </p:nvSpPr>
            <p:spPr>
              <a:xfrm>
                <a:off x="5813389" y="2393733"/>
                <a:ext cx="3067122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oscillation with period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10058E-4217-F440-8C18-778BD31E4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389" y="2393733"/>
                <a:ext cx="3067122" cy="369332"/>
              </a:xfrm>
              <a:prstGeom prst="rect">
                <a:avLst/>
              </a:prstGeom>
              <a:blipFill>
                <a:blip r:embed="rId5"/>
                <a:stretch>
                  <a:fillRect l="-1653" t="-3226" r="-8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5E599F8B-160B-E14C-AD55-0EBA7FFE31A5}"/>
              </a:ext>
            </a:extLst>
          </p:cNvPr>
          <p:cNvCxnSpPr>
            <a:cxnSpLocks/>
            <a:stCxn id="15" idx="1"/>
          </p:cNvCxnSpPr>
          <p:nvPr/>
        </p:nvCxnSpPr>
        <p:spPr>
          <a:xfrm rot="10800000">
            <a:off x="4785795" y="2036495"/>
            <a:ext cx="1027594" cy="541904"/>
          </a:xfrm>
          <a:prstGeom prst="bentConnector3">
            <a:avLst>
              <a:gd name="adj1" fmla="val 9991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98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0839-2668-0D4A-A558-B08D9DE03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E5AE5-1ABF-4D4C-8473-FB59D916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433" y="819507"/>
            <a:ext cx="4817327" cy="58554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to characterize time-</a:t>
            </a:r>
            <a:r>
              <a:rPr lang="en-US" dirty="0" err="1"/>
              <a:t>behaviour</a:t>
            </a:r>
            <a:r>
              <a:rPr lang="en-US"/>
              <a:t> define </a:t>
            </a:r>
            <a:r>
              <a:rPr lang="en-US" i="1"/>
              <a:t>x = </a:t>
            </a:r>
            <a:r>
              <a:rPr lang="el-GR" i="1"/>
              <a:t>Δ</a:t>
            </a:r>
            <a:r>
              <a:rPr lang="en-US" i="1"/>
              <a:t>m</a:t>
            </a:r>
            <a:r>
              <a:rPr lang="el-GR" i="1"/>
              <a:t>/Γ</a:t>
            </a:r>
            <a:r>
              <a:rPr lang="en-US" i="1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8D35E-1F62-1E46-9796-C521417D9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33" y="1407774"/>
            <a:ext cx="7724235" cy="305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68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180">
            <a:extLst>
              <a:ext uri="{FF2B5EF4-FFF2-40B4-BE49-F238E27FC236}">
                <a16:creationId xmlns:a16="http://schemas.microsoft.com/office/drawing/2014/main" id="{91FD65D0-1310-9E4B-8EA4-A3C147632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879456"/>
              </p:ext>
            </p:extLst>
          </p:nvPr>
        </p:nvGraphicFramePr>
        <p:xfrm>
          <a:off x="310004" y="1622679"/>
          <a:ext cx="4981324" cy="1843940"/>
        </p:xfrm>
        <a:graphic>
          <a:graphicData uri="http://schemas.openxmlformats.org/drawingml/2006/table">
            <a:tbl>
              <a:tblPr/>
              <a:tblGrid>
                <a:gridCol w="54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6298"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en-CH" sz="1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&lt;</a:t>
                      </a:r>
                      <a:r>
                        <a:rPr kumimoji="0" lang="el-GR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</a:t>
                      </a: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&gt;</a:t>
                      </a:r>
                      <a:b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</a:b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[</a:t>
                      </a:r>
                      <a:r>
                        <a:rPr kumimoji="0" lang="en-US" altLang="en-CH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ps</a:t>
                      </a: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]</a:t>
                      </a:r>
                      <a:endParaRPr kumimoji="0" lang="el-GR" altLang="en-CH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  <a:sym typeface="Symbol" pitchFamily="2" charset="2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Δ</a:t>
                      </a: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[</a:t>
                      </a:r>
                      <a:r>
                        <a:rPr kumimoji="0" lang="en-US" altLang="en-CH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hbar</a:t>
                      </a: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/</a:t>
                      </a:r>
                      <a:r>
                        <a:rPr kumimoji="0" lang="en-US" altLang="en-CH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ps</a:t>
                      </a: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]</a:t>
                      </a:r>
                      <a:endParaRPr kumimoji="0" lang="el-GR" altLang="en-CH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x=</a:t>
                      </a:r>
                      <a:r>
                        <a:rPr kumimoji="0" lang="el-GR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Δ</a:t>
                      </a: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m/</a:t>
                      </a:r>
                      <a:r>
                        <a:rPr kumimoji="0" lang="el-GR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CH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y=</a:t>
                      </a:r>
                      <a:r>
                        <a:rPr kumimoji="0" lang="el-GR" altLang="en-CH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ΔΓ</a:t>
                      </a:r>
                      <a:r>
                        <a:rPr kumimoji="0" lang="en-US" altLang="en-CH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/2</a:t>
                      </a:r>
                      <a:r>
                        <a:rPr kumimoji="0" lang="el-GR" altLang="en-CH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CH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K</a:t>
                      </a:r>
                      <a:r>
                        <a:rPr kumimoji="0" lang="en-US" altLang="en-CH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180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0.005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~1</a:t>
                      </a:r>
                      <a:endParaRPr kumimoji="0" lang="el-GR" altLang="en-CH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~1</a:t>
                      </a:r>
                      <a:endParaRPr kumimoji="0" lang="el-GR" altLang="en-CH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D</a:t>
                      </a:r>
                      <a:r>
                        <a:rPr kumimoji="0" lang="en-US" altLang="en-CH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0.41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~0.01</a:t>
                      </a:r>
                      <a:endParaRPr kumimoji="0" lang="en-US" altLang="en-CH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~0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0.01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B</a:t>
                      </a:r>
                      <a:r>
                        <a:rPr kumimoji="0" lang="en-US" altLang="en-CH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1.5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0.507</a:t>
                      </a:r>
                      <a:endParaRPr kumimoji="0" lang="en-US" altLang="en-CH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0.8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~0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B</a:t>
                      </a:r>
                      <a:r>
                        <a:rPr kumimoji="0" lang="en-US" altLang="en-CH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s</a:t>
                      </a:r>
                      <a:r>
                        <a:rPr kumimoji="0" lang="en-US" altLang="en-CH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1.5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17.8</a:t>
                      </a:r>
                      <a:endParaRPr kumimoji="0" lang="en-US" altLang="en-CH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27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0" latinLnBrk="0" hangingPunct="0">
                        <a:spcBef>
                          <a:spcPct val="5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5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50000"/>
                        </a:spcBef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1000" kern="1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CH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ＭＳ Ｐゴシック" panose="020B0600070205080204" pitchFamily="34" charset="-128"/>
                        </a:rPr>
                        <a:t>~0.05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6FEB93E-51F8-5149-BDEC-6FE5C4E75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666" y="313294"/>
            <a:ext cx="6307086" cy="46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F54E79-9651-8B4C-8E18-5DA837883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4" r="6448" b="53401"/>
          <a:stretch/>
        </p:blipFill>
        <p:spPr>
          <a:xfrm>
            <a:off x="166254" y="1094511"/>
            <a:ext cx="8774824" cy="296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74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02BC-B894-D84A-A610-8CEAED23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the oscillation frequency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68021-9A86-B74D-8DE7-779E4DCB2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474" y="4106172"/>
            <a:ext cx="8229600" cy="776400"/>
          </a:xfrm>
        </p:spPr>
        <p:txBody>
          <a:bodyPr/>
          <a:lstStyle/>
          <a:p>
            <a:r>
              <a:rPr lang="en-US"/>
              <a:t>we can identify </a:t>
            </a:r>
            <a:r>
              <a:rPr lang="en-US" err="1"/>
              <a:t>flavour</a:t>
            </a:r>
            <a:r>
              <a:rPr lang="en-US"/>
              <a:t> at decay by looking at final state </a:t>
            </a:r>
          </a:p>
          <a:p>
            <a:r>
              <a:rPr lang="en-US"/>
              <a:t>but how do we know the </a:t>
            </a:r>
            <a:r>
              <a:rPr lang="en-US" err="1"/>
              <a:t>flavour</a:t>
            </a:r>
            <a:r>
              <a:rPr lang="en-US"/>
              <a:t> at production?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B996A9-42B4-CC47-9AB5-5E46AB919B5D}"/>
              </a:ext>
            </a:extLst>
          </p:cNvPr>
          <p:cNvCxnSpPr/>
          <p:nvPr/>
        </p:nvCxnSpPr>
        <p:spPr>
          <a:xfrm>
            <a:off x="2196800" y="2665148"/>
            <a:ext cx="3066585" cy="0"/>
          </a:xfrm>
          <a:prstGeom prst="straightConnector1">
            <a:avLst/>
          </a:prstGeom>
          <a:ln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B9424FE-D18E-0B41-B127-18449C22A64C}"/>
                  </a:ext>
                </a:extLst>
              </p:cNvPr>
              <p:cNvSpPr txBox="1"/>
              <p:nvPr/>
            </p:nvSpPr>
            <p:spPr>
              <a:xfrm>
                <a:off x="925560" y="975673"/>
                <a:ext cx="25424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/>
                  <a:t> produced in </a:t>
                </a:r>
                <a:r>
                  <a:rPr lang="en-US" err="1"/>
                  <a:t>flavour</a:t>
                </a:r>
                <a:r>
                  <a:rPr lang="en-US"/>
                  <a:t> eigenstate at t’=0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B9424FE-D18E-0B41-B127-18449C22A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60" y="975673"/>
                <a:ext cx="2542479" cy="646331"/>
              </a:xfrm>
              <a:prstGeom prst="rect">
                <a:avLst/>
              </a:prstGeom>
              <a:blipFill>
                <a:blip r:embed="rId2"/>
                <a:stretch>
                  <a:fillRect l="-1990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63FF8-3997-4549-923C-00ED6BE221BD}"/>
                  </a:ext>
                </a:extLst>
              </p:cNvPr>
              <p:cNvSpPr txBox="1"/>
              <p:nvPr/>
            </p:nvSpPr>
            <p:spPr>
              <a:xfrm>
                <a:off x="4279630" y="945481"/>
                <a:ext cx="22897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/>
                  <a:t> decays to </a:t>
                </a:r>
                <a:r>
                  <a:rPr lang="en-US" err="1"/>
                  <a:t>flavour</a:t>
                </a:r>
                <a:r>
                  <a:rPr lang="en-US"/>
                  <a:t> eigenstate at t’=t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63FF8-3997-4549-923C-00ED6BE22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630" y="945481"/>
                <a:ext cx="2289717" cy="646331"/>
              </a:xfrm>
              <a:prstGeom prst="rect">
                <a:avLst/>
              </a:prstGeom>
              <a:blipFill>
                <a:blip r:embed="rId3"/>
                <a:stretch>
                  <a:fillRect l="-1657" t="-192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074970-D5FB-9945-921B-3A92D62A7C63}"/>
                  </a:ext>
                </a:extLst>
              </p:cNvPr>
              <p:cNvSpPr txBox="1"/>
              <p:nvPr/>
            </p:nvSpPr>
            <p:spPr>
              <a:xfrm>
                <a:off x="2921630" y="2207950"/>
                <a:ext cx="1358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/>
                  <a:t> oscillates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074970-D5FB-9945-921B-3A92D62A7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630" y="2207950"/>
                <a:ext cx="1358000" cy="369332"/>
              </a:xfrm>
              <a:prstGeom prst="rect">
                <a:avLst/>
              </a:prstGeom>
              <a:blipFill>
                <a:blip r:embed="rId4"/>
                <a:stretch>
                  <a:fillRect t="-6667" r="-185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78AC58-E8BA-5641-96B2-B7A321AA37D9}"/>
              </a:ext>
            </a:extLst>
          </p:cNvPr>
          <p:cNvCxnSpPr/>
          <p:nvPr/>
        </p:nvCxnSpPr>
        <p:spPr>
          <a:xfrm>
            <a:off x="2196800" y="1806064"/>
            <a:ext cx="0" cy="771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999CBF-FB13-6540-9114-D23BA786E916}"/>
              </a:ext>
            </a:extLst>
          </p:cNvPr>
          <p:cNvCxnSpPr/>
          <p:nvPr/>
        </p:nvCxnSpPr>
        <p:spPr>
          <a:xfrm>
            <a:off x="5181609" y="1822341"/>
            <a:ext cx="0" cy="771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B35FFA3-92BC-B645-A54A-8E4AB4757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490" y="3069770"/>
            <a:ext cx="7899438" cy="63852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1178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BED3-6534-1441-8CD2-3341FE516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err="1">
                <a:ea typeface="+mj-ea"/>
                <a:cs typeface="+mj-cs"/>
              </a:rPr>
              <a:t>Flavour</a:t>
            </a:r>
            <a:r>
              <a:rPr lang="en-US">
                <a:ea typeface="+mj-ea"/>
                <a:cs typeface="+mj-cs"/>
              </a:rPr>
              <a:t> tagging</a:t>
            </a:r>
            <a:endParaRPr lang="en-CH"/>
          </a:p>
        </p:txBody>
      </p:sp>
      <p:pic>
        <p:nvPicPr>
          <p:cNvPr id="109573" name="Picture 7">
            <a:extLst>
              <a:ext uri="{FF2B5EF4-FFF2-40B4-BE49-F238E27FC236}">
                <a16:creationId xmlns:a16="http://schemas.microsoft.com/office/drawing/2014/main" id="{129CE961-CCB9-7343-B6A6-A797B98EA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6" y="498041"/>
            <a:ext cx="7471316" cy="448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804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ACB78-5704-0B4E-8529-EF65DC1A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Flavour</a:t>
            </a:r>
            <a:r>
              <a:rPr lang="en-US"/>
              <a:t> tagging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9A205-F9C5-1B47-983F-3FE1E0D24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two different inputs: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“opposite-side </a:t>
            </a:r>
            <a:r>
              <a:rPr lang="en-US" dirty="0" err="1"/>
              <a:t>flavour</a:t>
            </a:r>
            <a:r>
              <a:rPr lang="en-US" dirty="0"/>
              <a:t> tagging”</a:t>
            </a:r>
          </a:p>
          <a:p>
            <a:pPr marL="857250" lvl="1" indent="-457200"/>
            <a:r>
              <a:rPr lang="en-US" dirty="0"/>
              <a:t>measure the </a:t>
            </a:r>
            <a:r>
              <a:rPr lang="en-US" dirty="0" err="1"/>
              <a:t>flavour</a:t>
            </a:r>
            <a:r>
              <a:rPr lang="en-US" dirty="0"/>
              <a:t> of the other b-quark in the event</a:t>
            </a:r>
          </a:p>
          <a:p>
            <a:pPr marL="857250" lvl="1" indent="-457200"/>
            <a:r>
              <a:rPr lang="en-US" dirty="0"/>
              <a:t>at production, it has the opposite charge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“same-side </a:t>
            </a:r>
            <a:r>
              <a:rPr lang="en-US" dirty="0" err="1"/>
              <a:t>flavour</a:t>
            </a:r>
            <a:r>
              <a:rPr lang="en-US" dirty="0"/>
              <a:t> tagging”</a:t>
            </a:r>
          </a:p>
          <a:p>
            <a:pPr marL="857250" lvl="1" indent="-457200"/>
            <a:r>
              <a:rPr lang="en-US" dirty="0"/>
              <a:t>measure correlation with other particles during hadronization phase</a:t>
            </a:r>
          </a:p>
          <a:p>
            <a:pPr marL="857250" lvl="1" indent="-457200"/>
            <a:r>
              <a:rPr lang="en-US" dirty="0"/>
              <a:t>only available at LHC (not at B-factories)</a:t>
            </a:r>
          </a:p>
          <a:p>
            <a:pPr marL="857250" lvl="1" indent="-457200"/>
            <a:endParaRPr lang="en-US" dirty="0"/>
          </a:p>
          <a:p>
            <a:pPr marL="0" indent="0">
              <a:buNone/>
            </a:pPr>
            <a:r>
              <a:rPr lang="en-US" dirty="0"/>
              <a:t>no perfect method: all information combined in MV classifier</a:t>
            </a:r>
          </a:p>
        </p:txBody>
      </p:sp>
    </p:spTree>
    <p:extLst>
      <p:ext uri="{BB962C8B-B14F-4D97-AF65-F5344CB8AC3E}">
        <p14:creationId xmlns:p14="http://schemas.microsoft.com/office/powerpoint/2010/main" val="1209786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EA6A-7FFD-424E-A585-B95CD27F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the 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B39C7D-E057-3340-93E6-AE9317ECDD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77412"/>
                <a:ext cx="8229600" cy="51613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the exercise we will measure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on a sample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US" dirty="0"/>
                  <a:t> events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B39C7D-E057-3340-93E6-AE9317ECDD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77412"/>
                <a:ext cx="8229600" cy="516130"/>
              </a:xfrm>
              <a:blipFill>
                <a:blip r:embed="rId2"/>
                <a:stretch>
                  <a:fillRect l="-617" t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D842E6-5F8F-CA41-87AA-C5FBDB1B0006}"/>
              </a:ext>
            </a:extLst>
          </p:cNvPr>
          <p:cNvCxnSpPr/>
          <p:nvPr/>
        </p:nvCxnSpPr>
        <p:spPr>
          <a:xfrm>
            <a:off x="724829" y="3289611"/>
            <a:ext cx="1516566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D1C95B-F0E2-124E-88E0-F767EC3B24A5}"/>
              </a:ext>
            </a:extLst>
          </p:cNvPr>
          <p:cNvCxnSpPr>
            <a:cxnSpLocks/>
          </p:cNvCxnSpPr>
          <p:nvPr/>
        </p:nvCxnSpPr>
        <p:spPr>
          <a:xfrm flipH="1">
            <a:off x="2319454" y="3289611"/>
            <a:ext cx="1654098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6E038F-A563-5347-A35E-B32533D2F1FF}"/>
              </a:ext>
            </a:extLst>
          </p:cNvPr>
          <p:cNvCxnSpPr/>
          <p:nvPr/>
        </p:nvCxnSpPr>
        <p:spPr>
          <a:xfrm flipV="1">
            <a:off x="2241395" y="2520177"/>
            <a:ext cx="2709746" cy="769434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431A2F6-46CD-B74A-8C26-1CBD770C270A}"/>
                  </a:ext>
                </a:extLst>
              </p:cNvPr>
              <p:cNvSpPr txBox="1"/>
              <p:nvPr/>
            </p:nvSpPr>
            <p:spPr>
              <a:xfrm>
                <a:off x="2068552" y="2904894"/>
                <a:ext cx="501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431A2F6-46CD-B74A-8C26-1CBD770C2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552" y="2904894"/>
                <a:ext cx="50180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338B44-4F89-CF46-B94F-50481B23AD05}"/>
              </a:ext>
            </a:extLst>
          </p:cNvPr>
          <p:cNvCxnSpPr>
            <a:cxnSpLocks/>
          </p:cNvCxnSpPr>
          <p:nvPr/>
        </p:nvCxnSpPr>
        <p:spPr>
          <a:xfrm flipV="1">
            <a:off x="4906536" y="1654059"/>
            <a:ext cx="1193182" cy="88775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D287A7-74B6-3846-BF26-F6B8F9899482}"/>
              </a:ext>
            </a:extLst>
          </p:cNvPr>
          <p:cNvCxnSpPr>
            <a:cxnSpLocks/>
          </p:cNvCxnSpPr>
          <p:nvPr/>
        </p:nvCxnSpPr>
        <p:spPr>
          <a:xfrm flipV="1">
            <a:off x="4951141" y="2106910"/>
            <a:ext cx="1187607" cy="41326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AD28ACD-6796-7145-8D39-456D8D6643AF}"/>
                  </a:ext>
                </a:extLst>
              </p:cNvPr>
              <p:cNvSpPr txBox="1"/>
              <p:nvPr/>
            </p:nvSpPr>
            <p:spPr>
              <a:xfrm>
                <a:off x="5095591" y="1737578"/>
                <a:ext cx="513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J/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AD28ACD-6796-7145-8D39-456D8D664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591" y="1737578"/>
                <a:ext cx="513474" cy="369332"/>
              </a:xfrm>
              <a:prstGeom prst="rect">
                <a:avLst/>
              </a:prstGeom>
              <a:blipFill>
                <a:blip r:embed="rId4"/>
                <a:stretch>
                  <a:fillRect l="-952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45A9A48-98D1-F141-A372-A0233F4CA43C}"/>
                  </a:ext>
                </a:extLst>
              </p:cNvPr>
              <p:cNvSpPr txBox="1"/>
              <p:nvPr/>
            </p:nvSpPr>
            <p:spPr>
              <a:xfrm>
                <a:off x="5965903" y="1466825"/>
                <a:ext cx="501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45A9A48-98D1-F141-A372-A0233F4CA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5903" y="1466825"/>
                <a:ext cx="501804" cy="369332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BA67B83-9EC9-7A40-A056-D406780853C9}"/>
                  </a:ext>
                </a:extLst>
              </p:cNvPr>
              <p:cNvSpPr txBox="1"/>
              <p:nvPr/>
            </p:nvSpPr>
            <p:spPr>
              <a:xfrm>
                <a:off x="6094143" y="1838725"/>
                <a:ext cx="501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BA67B83-9EC9-7A40-A056-D40678085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143" y="1838725"/>
                <a:ext cx="501804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FDF3071-673B-E646-BFA5-C9123FB1AF80}"/>
              </a:ext>
            </a:extLst>
          </p:cNvPr>
          <p:cNvCxnSpPr>
            <a:cxnSpLocks/>
          </p:cNvCxnSpPr>
          <p:nvPr/>
        </p:nvCxnSpPr>
        <p:spPr>
          <a:xfrm flipV="1">
            <a:off x="4951141" y="2313544"/>
            <a:ext cx="1851103" cy="20663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EEC4ED3-B13C-D146-A9E7-AFF9EA5FF659}"/>
              </a:ext>
            </a:extLst>
          </p:cNvPr>
          <p:cNvCxnSpPr>
            <a:cxnSpLocks/>
          </p:cNvCxnSpPr>
          <p:nvPr/>
        </p:nvCxnSpPr>
        <p:spPr>
          <a:xfrm>
            <a:off x="4906536" y="2541809"/>
            <a:ext cx="1895708" cy="24655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2BFD104-099B-CC47-9139-DB3B2B2DC15D}"/>
                  </a:ext>
                </a:extLst>
              </p:cNvPr>
              <p:cNvSpPr txBox="1"/>
              <p:nvPr/>
            </p:nvSpPr>
            <p:spPr>
              <a:xfrm>
                <a:off x="5443347" y="2731384"/>
                <a:ext cx="600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2BFD104-099B-CC47-9139-DB3B2B2DC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347" y="2731384"/>
                <a:ext cx="60061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D8CD1A9-AA79-0743-85DB-242B6BE1D314}"/>
                  </a:ext>
                </a:extLst>
              </p:cNvPr>
              <p:cNvSpPr txBox="1"/>
              <p:nvPr/>
            </p:nvSpPr>
            <p:spPr>
              <a:xfrm>
                <a:off x="6789804" y="2128878"/>
                <a:ext cx="54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D8CD1A9-AA79-0743-85DB-242B6BE1D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804" y="2128878"/>
                <a:ext cx="54290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AFBFD4A-8CD5-AE4D-87E3-BBC0BB7EB71F}"/>
                  </a:ext>
                </a:extLst>
              </p:cNvPr>
              <p:cNvSpPr txBox="1"/>
              <p:nvPr/>
            </p:nvSpPr>
            <p:spPr>
              <a:xfrm>
                <a:off x="6802244" y="2642727"/>
                <a:ext cx="518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AFBFD4A-8CD5-AE4D-87E3-BBC0BB7EB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244" y="2642727"/>
                <a:ext cx="5180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7982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F607BC-6236-744E-96E5-4BDE3661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D20A9-39D6-FC40-87D4-D276C47F3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448074"/>
          </a:xfrm>
        </p:spPr>
        <p:txBody>
          <a:bodyPr/>
          <a:lstStyle/>
          <a:p>
            <a:r>
              <a:rPr lang="en-US" dirty="0"/>
              <a:t>from amplitudes to counting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3C5D7-1B64-1C42-96F3-B2301743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96" y="1805827"/>
            <a:ext cx="5697878" cy="899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8C0A2E-6B8E-E742-AA14-E87874D5B9F9}"/>
              </a:ext>
            </a:extLst>
          </p:cNvPr>
          <p:cNvSpPr txBox="1"/>
          <p:nvPr/>
        </p:nvSpPr>
        <p:spPr>
          <a:xfrm>
            <a:off x="7185216" y="1944381"/>
            <a:ext cx="1641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(silly representation</a:t>
            </a:r>
          </a:p>
          <a:p>
            <a:r>
              <a:rPr lang="en-US" sz="1200" dirty="0"/>
              <a:t>of Fermi’s Golden Rule)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52525AE-66FF-8045-A339-2E31D2C31ABA}"/>
              </a:ext>
            </a:extLst>
          </p:cNvPr>
          <p:cNvSpPr txBox="1">
            <a:spLocks/>
          </p:cNvSpPr>
          <p:nvPr/>
        </p:nvSpPr>
        <p:spPr>
          <a:xfrm>
            <a:off x="696208" y="3556134"/>
            <a:ext cx="8229600" cy="1364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decay width proportional to amplitude-squared</a:t>
            </a:r>
          </a:p>
          <a:p>
            <a:endParaRPr lang="en-US" dirty="0"/>
          </a:p>
          <a:p>
            <a:r>
              <a:rPr lang="en-US" dirty="0"/>
              <a:t>consequence: no CP asymmetry if there is only a single ‘diagram’</a:t>
            </a:r>
          </a:p>
        </p:txBody>
      </p:sp>
    </p:spTree>
    <p:extLst>
      <p:ext uri="{BB962C8B-B14F-4D97-AF65-F5344CB8AC3E}">
        <p14:creationId xmlns:p14="http://schemas.microsoft.com/office/powerpoint/2010/main" val="422630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EA6A-7FFD-424E-A585-B95CD27F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‘Feynman diagram’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3C632-9377-7C46-BC09-BA0321ADE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88" y="1399332"/>
            <a:ext cx="4913506" cy="25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78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EA6A-7FFD-424E-A585-B95CD27F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‘Feynman diagram’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2482DC-F541-0849-9B49-6C5CEC821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80" y="1116211"/>
            <a:ext cx="6364404" cy="29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33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EA6A-7FFD-424E-A585-B95CD27F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‘Feynman diagram’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C1455-3537-CB48-8F40-00D55B809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40" y="836400"/>
            <a:ext cx="6389649" cy="3374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583265-D6C0-7C44-9704-6F2DA023CDD3}"/>
              </a:ext>
            </a:extLst>
          </p:cNvPr>
          <p:cNvSpPr txBox="1"/>
          <p:nvPr/>
        </p:nvSpPr>
        <p:spPr>
          <a:xfrm>
            <a:off x="457200" y="4044611"/>
            <a:ext cx="72635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charge of the Kaon is related to the </a:t>
            </a:r>
            <a:r>
              <a:rPr lang="en-US" sz="2000" i="1" dirty="0" err="1"/>
              <a:t>flavour</a:t>
            </a:r>
            <a:r>
              <a:rPr lang="en-US" sz="2000" i="1" dirty="0"/>
              <a:t> of the B at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the </a:t>
            </a:r>
            <a:r>
              <a:rPr lang="en-US" sz="2000" dirty="0" err="1"/>
              <a:t>ntuple</a:t>
            </a:r>
            <a:r>
              <a:rPr lang="en-US" sz="2000" dirty="0"/>
              <a:t>, B </a:t>
            </a:r>
            <a:r>
              <a:rPr lang="en-US" sz="2000" dirty="0" err="1"/>
              <a:t>flavour</a:t>
            </a:r>
            <a:r>
              <a:rPr lang="en-US" sz="2000" dirty="0"/>
              <a:t> at decay is represented by the variable </a:t>
            </a:r>
            <a:r>
              <a:rPr lang="en-US" sz="2000" b="1" i="1" dirty="0" err="1"/>
              <a:t>pid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0315813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F0A9F-D79F-3247-945F-C5F5B64A7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mistag</a:t>
            </a:r>
            <a:r>
              <a:rPr lang="en-US" dirty="0"/>
              <a:t>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FD02A-9BC6-9F46-9F40-AFA10BF0E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665"/>
            <a:ext cx="8229600" cy="3974647"/>
          </a:xfrm>
        </p:spPr>
        <p:txBody>
          <a:bodyPr>
            <a:norm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tag determines </a:t>
            </a:r>
            <a:r>
              <a:rPr lang="en-US" i="1" dirty="0"/>
              <a:t>B </a:t>
            </a:r>
            <a:r>
              <a:rPr lang="en-US" i="1" dirty="0" err="1"/>
              <a:t>flavour</a:t>
            </a:r>
            <a:r>
              <a:rPr lang="en-US" i="1" dirty="0"/>
              <a:t> at production</a:t>
            </a:r>
            <a:r>
              <a:rPr lang="en-US" dirty="0"/>
              <a:t>, but it makes errors:</a:t>
            </a:r>
          </a:p>
          <a:p>
            <a:pPr lvl="1"/>
            <a:r>
              <a:rPr lang="en-US" dirty="0"/>
              <a:t>oscillations of tag side B</a:t>
            </a:r>
          </a:p>
          <a:p>
            <a:pPr lvl="1"/>
            <a:r>
              <a:rPr lang="en-US" dirty="0"/>
              <a:t>picked wrong OS kaon/lepton</a:t>
            </a:r>
          </a:p>
          <a:p>
            <a:pPr lvl="1"/>
            <a:r>
              <a:rPr lang="en-US" dirty="0"/>
              <a:t>picked wrong SS pion</a:t>
            </a:r>
          </a:p>
          <a:p>
            <a:endParaRPr lang="en-US" dirty="0"/>
          </a:p>
          <a:p>
            <a:r>
              <a:rPr lang="en-US" dirty="0"/>
              <a:t>output of </a:t>
            </a:r>
            <a:r>
              <a:rPr lang="en-US" dirty="0" err="1"/>
              <a:t>flavour</a:t>
            </a:r>
            <a:r>
              <a:rPr lang="en-US" dirty="0"/>
              <a:t> tagger in </a:t>
            </a:r>
            <a:r>
              <a:rPr lang="en-US" dirty="0" err="1"/>
              <a:t>ntuple</a:t>
            </a:r>
            <a:r>
              <a:rPr lang="en-US" dirty="0"/>
              <a:t> is</a:t>
            </a:r>
          </a:p>
          <a:p>
            <a:pPr lvl="1"/>
            <a:r>
              <a:rPr lang="en-US" b="1" dirty="0"/>
              <a:t>q</a:t>
            </a:r>
            <a:r>
              <a:rPr lang="en-US" dirty="0"/>
              <a:t>: </a:t>
            </a:r>
            <a:r>
              <a:rPr lang="en-US" dirty="0" err="1"/>
              <a:t>flavour</a:t>
            </a:r>
            <a:r>
              <a:rPr lang="en-US" dirty="0"/>
              <a:t> of B</a:t>
            </a:r>
          </a:p>
          <a:p>
            <a:pPr lvl="1"/>
            <a:r>
              <a:rPr lang="en-US" b="1" dirty="0"/>
              <a:t>eta</a:t>
            </a:r>
            <a:r>
              <a:rPr lang="en-US" dirty="0"/>
              <a:t>: estimate of </a:t>
            </a:r>
            <a:r>
              <a:rPr lang="en-US" dirty="0" err="1"/>
              <a:t>mistag</a:t>
            </a:r>
            <a:r>
              <a:rPr lang="en-US" dirty="0"/>
              <a:t> rate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DFB123-5784-BE4D-BEAB-99B25700E473}"/>
              </a:ext>
            </a:extLst>
          </p:cNvPr>
          <p:cNvSpPr txBox="1"/>
          <p:nvPr/>
        </p:nvSpPr>
        <p:spPr>
          <a:xfrm>
            <a:off x="5391090" y="2930988"/>
            <a:ext cx="3295710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Prob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(right tag)    = (1 – </a:t>
            </a:r>
            <a:r>
              <a:rPr lang="el-G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η)</a:t>
            </a:r>
          </a:p>
          <a:p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Prob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(tag wrong) = </a:t>
            </a:r>
            <a:r>
              <a:rPr lang="el-G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η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876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20E1-D5E2-B04F-B2BD-4F8701B6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Dilution from </a:t>
            </a:r>
            <a:r>
              <a:rPr lang="en-US" dirty="0" err="1"/>
              <a:t>mistag</a:t>
            </a:r>
            <a:r>
              <a:rPr lang="en-US" dirty="0"/>
              <a:t>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D8FC0-F429-1D47-B9B2-A730E0593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1240960"/>
          </a:xfrm>
        </p:spPr>
        <p:txBody>
          <a:bodyPr/>
          <a:lstStyle/>
          <a:p>
            <a:r>
              <a:rPr lang="en-US" dirty="0"/>
              <a:t>tagging errors lead to a ‘dilution’ of observed asymmetry</a:t>
            </a:r>
          </a:p>
          <a:p>
            <a:endParaRPr lang="en-US" dirty="0"/>
          </a:p>
          <a:p>
            <a:r>
              <a:rPr lang="en-US" dirty="0"/>
              <a:t>perfect tagging: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65767-E625-BB4E-810D-834B6C288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62" y="2003550"/>
            <a:ext cx="7899438" cy="63852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B7FE279-8DB2-9247-A704-20EA5C9848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1804" y="2903578"/>
                <a:ext cx="8229600" cy="4975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0090"/>
                  </a:buClr>
                  <a:buSzPct val="100000"/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800000"/>
                  </a:buClr>
                  <a:buSzPct val="100000"/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tagging with </a:t>
                </a:r>
                <a:r>
                  <a:rPr lang="en-US" dirty="0" err="1"/>
                  <a:t>mistag</a:t>
                </a:r>
                <a:r>
                  <a:rPr lang="el-GR" dirty="0"/>
                  <a:t> </a:t>
                </a:r>
                <a:r>
                  <a:rPr lang="en-US" dirty="0"/>
                  <a:t>rate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B7FE279-8DB2-9247-A704-20EA5C984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04" y="2903578"/>
                <a:ext cx="8229600" cy="497544"/>
              </a:xfrm>
              <a:prstGeom prst="rect">
                <a:avLst/>
              </a:prstGeom>
              <a:blipFill>
                <a:blip r:embed="rId3"/>
                <a:stretch>
                  <a:fillRect l="-616" t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393883E-C647-E144-9940-A78995CBD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338" y="3495594"/>
            <a:ext cx="4066633" cy="79073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348A93-70BD-244E-85C7-E9A4BD0FDA73}"/>
              </a:ext>
            </a:extLst>
          </p:cNvPr>
          <p:cNvSpPr txBox="1"/>
          <p:nvPr/>
        </p:nvSpPr>
        <p:spPr>
          <a:xfrm>
            <a:off x="2943922" y="4618770"/>
            <a:ext cx="180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“dilution factor:”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D73C6F0-43D7-5C49-9389-780771C18514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3487106" y="4192860"/>
            <a:ext cx="361295" cy="42591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2D69C-84FC-104E-8931-73DAED3F8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139" y="4503381"/>
            <a:ext cx="1982060" cy="58652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0796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BCB34-90AE-D14F-99B9-0A1FA09BA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Asymmetry dilution due to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8ACE6A-7312-254D-B6E7-48723A01BA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77412"/>
                <a:ext cx="8229600" cy="1319018"/>
              </a:xfrm>
            </p:spPr>
            <p:txBody>
              <a:bodyPr/>
              <a:lstStyle/>
              <a:p>
                <a:r>
                  <a:rPr lang="en-US" dirty="0"/>
                  <a:t>finite decay time resolution also leads to a ‘dilution’</a:t>
                </a:r>
              </a:p>
              <a:p>
                <a:endParaRPr lang="en-US" dirty="0"/>
              </a:p>
              <a:p>
                <a:r>
                  <a:rPr lang="en-US" dirty="0"/>
                  <a:t>effective dilution factor from gaussian resolution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8ACE6A-7312-254D-B6E7-48723A01BA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77412"/>
                <a:ext cx="8229600" cy="1319018"/>
              </a:xfrm>
              <a:blipFill>
                <a:blip r:embed="rId2"/>
                <a:stretch>
                  <a:fillRect l="-617"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FD6F21A-9556-8945-8870-0A4D6F004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297" y="2326368"/>
            <a:ext cx="3491202" cy="72151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1F94600-FF8C-4747-A457-33058F41EE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4510" y="3427685"/>
                <a:ext cx="8229600" cy="16126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0090"/>
                  </a:buClr>
                  <a:buSzPct val="100000"/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800000"/>
                  </a:buClr>
                  <a:buSzPct val="100000"/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dilution from resolution is </a:t>
                </a:r>
              </a:p>
              <a:p>
                <a:pPr lvl="1"/>
                <a:r>
                  <a:rPr lang="en-US" dirty="0"/>
                  <a:t>tiny effect for 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/>
                  <a:t> oscillations</a:t>
                </a:r>
              </a:p>
              <a:p>
                <a:pPr lvl="1"/>
                <a:r>
                  <a:rPr lang="en-US" dirty="0"/>
                  <a:t>big effect for 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/>
                  <a:t> oscillations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1F94600-FF8C-4747-A457-33058F41E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10" y="3427685"/>
                <a:ext cx="8229600" cy="1612667"/>
              </a:xfrm>
              <a:prstGeom prst="rect">
                <a:avLst/>
              </a:prstGeom>
              <a:blipFill>
                <a:blip r:embed="rId4"/>
                <a:stretch>
                  <a:fillRect l="-616"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26739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17857-CD11-BE41-9490-6A35CF2DA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10" descr="Wiggle1">
            <a:extLst>
              <a:ext uri="{FF2B5EF4-FFF2-40B4-BE49-F238E27FC236}">
                <a16:creationId xmlns:a16="http://schemas.microsoft.com/office/drawing/2014/main" id="{AC2A8AEB-2D5F-4549-881A-A42A1877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110" t="4985" r="5606" b="1529"/>
          <a:stretch>
            <a:fillRect/>
          </a:stretch>
        </p:blipFill>
        <p:spPr bwMode="auto">
          <a:xfrm>
            <a:off x="360000" y="720000"/>
            <a:ext cx="4320000" cy="414910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8C2002-BE79-124E-BBD8-A2B8F86C0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639" y="924929"/>
            <a:ext cx="3334834" cy="56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396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45B4-2FD5-7140-B71C-CAF132618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1" descr="Wiggle2">
            <a:extLst>
              <a:ext uri="{FF2B5EF4-FFF2-40B4-BE49-F238E27FC236}">
                <a16:creationId xmlns:a16="http://schemas.microsoft.com/office/drawing/2014/main" id="{8E61D957-C2F7-E641-BE7C-5727960BC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443" t="3650" r="3664" b="1860"/>
          <a:stretch>
            <a:fillRect/>
          </a:stretch>
        </p:blipFill>
        <p:spPr bwMode="auto">
          <a:xfrm>
            <a:off x="360000" y="720000"/>
            <a:ext cx="4320000" cy="42143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A9969C-89DA-5746-908E-6F4E45BFEA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06639" y="924929"/>
            <a:ext cx="3334834" cy="567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7A829D-5318-D54B-9737-72C596011814}"/>
                  </a:ext>
                </a:extLst>
              </p:cNvPr>
              <p:cNvSpPr txBox="1"/>
              <p:nvPr/>
            </p:nvSpPr>
            <p:spPr>
              <a:xfrm>
                <a:off x="5843239" y="1870015"/>
                <a:ext cx="7521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22BC0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22BC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baseline="30000" dirty="0">
                    <a:solidFill>
                      <a:srgbClr val="022BC0"/>
                    </a:solidFill>
                  </a:rPr>
                  <a:t>tag</a:t>
                </a:r>
                <a:r>
                  <a:rPr lang="en-US" dirty="0">
                    <a:solidFill>
                      <a:srgbClr val="022B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7A829D-5318-D54B-9737-72C596011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239" y="1870015"/>
                <a:ext cx="752194" cy="369332"/>
              </a:xfrm>
              <a:prstGeom prst="rect">
                <a:avLst/>
              </a:prstGeom>
              <a:blipFill>
                <a:blip r:embed="rId4"/>
                <a:stretch>
                  <a:fillRect l="-500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4649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04D37-5DDF-BA4C-8141-AB909608A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2" descr="Wiggle3">
            <a:extLst>
              <a:ext uri="{FF2B5EF4-FFF2-40B4-BE49-F238E27FC236}">
                <a16:creationId xmlns:a16="http://schemas.microsoft.com/office/drawing/2014/main" id="{79332D2E-522E-5446-84F0-109B8166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456" t="3075" r="3287" b="2145"/>
          <a:stretch>
            <a:fillRect/>
          </a:stretch>
        </p:blipFill>
        <p:spPr bwMode="auto">
          <a:xfrm>
            <a:off x="360000" y="720000"/>
            <a:ext cx="4320000" cy="41619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AC1FA-247A-0D4C-ABF2-D583F2A3D8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06639" y="924929"/>
            <a:ext cx="3334834" cy="567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9F5CFB-AAE8-4D4A-8FA6-238FD4293E36}"/>
                  </a:ext>
                </a:extLst>
              </p:cNvPr>
              <p:cNvSpPr txBox="1"/>
              <p:nvPr/>
            </p:nvSpPr>
            <p:spPr>
              <a:xfrm>
                <a:off x="5843239" y="1870015"/>
                <a:ext cx="7521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22BC0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22BC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baseline="30000" dirty="0">
                    <a:solidFill>
                      <a:srgbClr val="022BC0"/>
                    </a:solidFill>
                  </a:rPr>
                  <a:t>tag</a:t>
                </a:r>
                <a:r>
                  <a:rPr lang="en-US" dirty="0">
                    <a:solidFill>
                      <a:srgbClr val="022B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9F5CFB-AAE8-4D4A-8FA6-238FD4293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239" y="1870015"/>
                <a:ext cx="752194" cy="369332"/>
              </a:xfrm>
              <a:prstGeom prst="rect">
                <a:avLst/>
              </a:prstGeom>
              <a:blipFill>
                <a:blip r:embed="rId4"/>
                <a:stretch>
                  <a:fillRect l="-500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538D41-9BA8-B74C-B426-4CF0239E997F}"/>
                  </a:ext>
                </a:extLst>
              </p:cNvPr>
              <p:cNvSpPr txBox="1"/>
              <p:nvPr/>
            </p:nvSpPr>
            <p:spPr>
              <a:xfrm>
                <a:off x="5870604" y="2616300"/>
                <a:ext cx="827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B91C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B91C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baseline="30000" dirty="0">
                    <a:solidFill>
                      <a:srgbClr val="FFB91C"/>
                    </a:solidFill>
                  </a:rPr>
                  <a:t>reso</a:t>
                </a:r>
                <a:r>
                  <a:rPr lang="en-US" dirty="0">
                    <a:solidFill>
                      <a:srgbClr val="FFB91C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538D41-9BA8-B74C-B426-4CF0239E9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604" y="2616300"/>
                <a:ext cx="827342" cy="369332"/>
              </a:xfrm>
              <a:prstGeom prst="rect">
                <a:avLst/>
              </a:prstGeom>
              <a:blipFill>
                <a:blip r:embed="rId5"/>
                <a:stretch>
                  <a:fillRect l="-4545" t="-3333" r="-4545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12448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29B8-59A9-594F-8C8B-0E3C299F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3" descr="Wiggle4">
            <a:extLst>
              <a:ext uri="{FF2B5EF4-FFF2-40B4-BE49-F238E27FC236}">
                <a16:creationId xmlns:a16="http://schemas.microsoft.com/office/drawing/2014/main" id="{1479FE02-3BA1-E445-BFE7-5A58A4124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716" t="2495" r="3816" b="2316"/>
          <a:stretch>
            <a:fillRect/>
          </a:stretch>
        </p:blipFill>
        <p:spPr bwMode="auto">
          <a:xfrm>
            <a:off x="360000" y="720000"/>
            <a:ext cx="4320000" cy="42147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33975B-85C1-CA40-A686-86AACB12C87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06639" y="924929"/>
            <a:ext cx="3334834" cy="567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32D2CB-0175-984C-844E-87DC9EF0A39A}"/>
                  </a:ext>
                </a:extLst>
              </p:cNvPr>
              <p:cNvSpPr txBox="1"/>
              <p:nvPr/>
            </p:nvSpPr>
            <p:spPr>
              <a:xfrm>
                <a:off x="5843239" y="1870015"/>
                <a:ext cx="7521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22BC0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22BC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baseline="30000" dirty="0">
                    <a:solidFill>
                      <a:srgbClr val="022BC0"/>
                    </a:solidFill>
                  </a:rPr>
                  <a:t>tag</a:t>
                </a:r>
                <a:r>
                  <a:rPr lang="en-US" dirty="0">
                    <a:solidFill>
                      <a:srgbClr val="022B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32D2CB-0175-984C-844E-87DC9EF0A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239" y="1870015"/>
                <a:ext cx="752194" cy="369332"/>
              </a:xfrm>
              <a:prstGeom prst="rect">
                <a:avLst/>
              </a:prstGeom>
              <a:blipFill>
                <a:blip r:embed="rId4"/>
                <a:stretch>
                  <a:fillRect l="-500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864339-EBCE-C743-B364-2540AC2AB7A9}"/>
                  </a:ext>
                </a:extLst>
              </p:cNvPr>
              <p:cNvSpPr txBox="1"/>
              <p:nvPr/>
            </p:nvSpPr>
            <p:spPr>
              <a:xfrm>
                <a:off x="5870604" y="2616300"/>
                <a:ext cx="827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B91C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B91C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baseline="30000" dirty="0">
                    <a:solidFill>
                      <a:srgbClr val="FFB91C"/>
                    </a:solidFill>
                  </a:rPr>
                  <a:t>reso</a:t>
                </a:r>
                <a:r>
                  <a:rPr lang="en-US" dirty="0">
                    <a:solidFill>
                      <a:srgbClr val="FFB91C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864339-EBCE-C743-B364-2540AC2AB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604" y="2616300"/>
                <a:ext cx="827342" cy="369332"/>
              </a:xfrm>
              <a:prstGeom prst="rect">
                <a:avLst/>
              </a:prstGeom>
              <a:blipFill>
                <a:blip r:embed="rId5"/>
                <a:stretch>
                  <a:fillRect l="-4545" t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559B602-13B8-CB40-9A34-8E4F29F791F5}"/>
              </a:ext>
            </a:extLst>
          </p:cNvPr>
          <p:cNvSpPr txBox="1"/>
          <p:nvPr/>
        </p:nvSpPr>
        <p:spPr>
          <a:xfrm>
            <a:off x="5452578" y="3368653"/>
            <a:ext cx="298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800FF"/>
                </a:solidFill>
              </a:rPr>
              <a:t>+ non-oscillation backgrounds</a:t>
            </a:r>
          </a:p>
        </p:txBody>
      </p:sp>
    </p:spTree>
    <p:extLst>
      <p:ext uri="{BB962C8B-B14F-4D97-AF65-F5344CB8AC3E}">
        <p14:creationId xmlns:p14="http://schemas.microsoft.com/office/powerpoint/2010/main" val="3946186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19A17-B5E3-AA4F-B780-52D3B2BCF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conjugate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8914D-7DE6-704C-A558-CA718251A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1979"/>
            <a:ext cx="8229600" cy="461318"/>
          </a:xfrm>
        </p:spPr>
        <p:txBody>
          <a:bodyPr>
            <a:normAutofit/>
          </a:bodyPr>
          <a:lstStyle/>
          <a:p>
            <a:r>
              <a:rPr lang="en-US" sz="2000" dirty="0"/>
              <a:t>consider amplitudes for process and CP-conjugate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59DBB2-982D-B846-9CD2-D4A574185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23"/>
          <a:stretch/>
        </p:blipFill>
        <p:spPr>
          <a:xfrm>
            <a:off x="1221212" y="1119238"/>
            <a:ext cx="2860133" cy="1605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408FC-D6A7-5D41-90B8-D322A3049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61" y="2771672"/>
            <a:ext cx="3619434" cy="55399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6CEF71-EEFF-2544-9EC6-6F24DBCC27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53"/>
          <a:stretch/>
        </p:blipFill>
        <p:spPr>
          <a:xfrm>
            <a:off x="5504442" y="1036460"/>
            <a:ext cx="2824331" cy="1688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CE70D-448C-D24D-9061-42F303DF1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587" y="2791739"/>
            <a:ext cx="3357213" cy="51385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E68FF8-45EA-8144-80DD-6740A80A8624}"/>
              </a:ext>
            </a:extLst>
          </p:cNvPr>
          <p:cNvSpPr txBox="1">
            <a:spLocks/>
          </p:cNvSpPr>
          <p:nvPr/>
        </p:nvSpPr>
        <p:spPr>
          <a:xfrm>
            <a:off x="609600" y="4296436"/>
            <a:ext cx="8229600" cy="7550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amplitudes have different </a:t>
            </a:r>
            <a:r>
              <a:rPr lang="en-US" i="1" dirty="0"/>
              <a:t>phase</a:t>
            </a:r>
            <a:r>
              <a:rPr lang="en-US" dirty="0"/>
              <a:t>, but not different </a:t>
            </a:r>
            <a:r>
              <a:rPr lang="en-US" i="1" dirty="0"/>
              <a:t>size</a:t>
            </a:r>
          </a:p>
          <a:p>
            <a:r>
              <a:rPr lang="en-US" dirty="0"/>
              <a:t>conclusion: no CP violation if there is only single amplitude!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3944D1-9C33-5F47-B7D4-B155B7F291DD}"/>
              </a:ext>
            </a:extLst>
          </p:cNvPr>
          <p:cNvSpPr txBox="1"/>
          <p:nvPr/>
        </p:nvSpPr>
        <p:spPr>
          <a:xfrm>
            <a:off x="4045432" y="3546440"/>
            <a:ext cx="3262393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equal in size, but different phase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FDE0D7-9691-BB4C-9FDE-DCE71C99090C}"/>
              </a:ext>
            </a:extLst>
          </p:cNvPr>
          <p:cNvCxnSpPr>
            <a:cxnSpLocks/>
          </p:cNvCxnSpPr>
          <p:nvPr/>
        </p:nvCxnSpPr>
        <p:spPr>
          <a:xfrm flipV="1">
            <a:off x="3702205" y="3222702"/>
            <a:ext cx="0" cy="508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EAEEE14-3567-0643-B925-43B581A1877A}"/>
              </a:ext>
            </a:extLst>
          </p:cNvPr>
          <p:cNvCxnSpPr>
            <a:cxnSpLocks/>
          </p:cNvCxnSpPr>
          <p:nvPr/>
        </p:nvCxnSpPr>
        <p:spPr>
          <a:xfrm flipV="1">
            <a:off x="7857892" y="3222702"/>
            <a:ext cx="0" cy="508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892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D6175-3178-AA4C-8F56-A99E52BE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4" descr="Wiggle5">
            <a:extLst>
              <a:ext uri="{FF2B5EF4-FFF2-40B4-BE49-F238E27FC236}">
                <a16:creationId xmlns:a16="http://schemas.microsoft.com/office/drawing/2014/main" id="{DBF93DC7-7B62-314F-A4DB-116F3C66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977" t="3358" r="3386" b="1750"/>
          <a:stretch>
            <a:fillRect/>
          </a:stretch>
        </p:blipFill>
        <p:spPr bwMode="auto">
          <a:xfrm>
            <a:off x="360000" y="720000"/>
            <a:ext cx="4320000" cy="42404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57BB9-0E8A-1844-8EEA-44D7410C5A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06639" y="924929"/>
            <a:ext cx="3334834" cy="567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57843F-BC05-0D44-8D8A-A6228818EC54}"/>
                  </a:ext>
                </a:extLst>
              </p:cNvPr>
              <p:cNvSpPr txBox="1"/>
              <p:nvPr/>
            </p:nvSpPr>
            <p:spPr>
              <a:xfrm>
                <a:off x="5843239" y="1870015"/>
                <a:ext cx="7521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22BC0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22BC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baseline="30000" dirty="0">
                    <a:solidFill>
                      <a:srgbClr val="022BC0"/>
                    </a:solidFill>
                  </a:rPr>
                  <a:t>tag</a:t>
                </a:r>
                <a:r>
                  <a:rPr lang="en-US" dirty="0">
                    <a:solidFill>
                      <a:srgbClr val="022B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57843F-BC05-0D44-8D8A-A6228818E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239" y="1870015"/>
                <a:ext cx="752194" cy="369332"/>
              </a:xfrm>
              <a:prstGeom prst="rect">
                <a:avLst/>
              </a:prstGeom>
              <a:blipFill>
                <a:blip r:embed="rId4"/>
                <a:stretch>
                  <a:fillRect l="-500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D2B8C9-7A86-A94F-9C5C-95D99A4BF1F3}"/>
                  </a:ext>
                </a:extLst>
              </p:cNvPr>
              <p:cNvSpPr txBox="1"/>
              <p:nvPr/>
            </p:nvSpPr>
            <p:spPr>
              <a:xfrm>
                <a:off x="5870604" y="2616300"/>
                <a:ext cx="827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B91C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B91C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baseline="30000" dirty="0">
                    <a:solidFill>
                      <a:srgbClr val="FFB91C"/>
                    </a:solidFill>
                  </a:rPr>
                  <a:t>reso</a:t>
                </a:r>
                <a:r>
                  <a:rPr lang="en-US" dirty="0">
                    <a:solidFill>
                      <a:srgbClr val="FFB91C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D2B8C9-7A86-A94F-9C5C-95D99A4BF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604" y="2616300"/>
                <a:ext cx="827342" cy="369332"/>
              </a:xfrm>
              <a:prstGeom prst="rect">
                <a:avLst/>
              </a:prstGeom>
              <a:blipFill>
                <a:blip r:embed="rId5"/>
                <a:stretch>
                  <a:fillRect l="-4545" t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6A8A781-FFB6-A24A-977E-77A8ED33885A}"/>
              </a:ext>
            </a:extLst>
          </p:cNvPr>
          <p:cNvSpPr txBox="1"/>
          <p:nvPr/>
        </p:nvSpPr>
        <p:spPr>
          <a:xfrm>
            <a:off x="5452578" y="3368653"/>
            <a:ext cx="298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800FF"/>
                </a:solidFill>
              </a:rPr>
              <a:t>+ non-oscillation backgrounds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A8DCEA-3168-DD49-A602-6ACF1B6BC2DD}"/>
              </a:ext>
            </a:extLst>
          </p:cNvPr>
          <p:cNvSpPr txBox="1"/>
          <p:nvPr/>
        </p:nvSpPr>
        <p:spPr>
          <a:xfrm>
            <a:off x="5452579" y="4109372"/>
            <a:ext cx="339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E270A"/>
                </a:solidFill>
              </a:rPr>
              <a:t>+ acceptance effects due to cuts removing prompt backgrounds</a:t>
            </a:r>
          </a:p>
        </p:txBody>
      </p:sp>
    </p:spTree>
    <p:extLst>
      <p:ext uri="{BB962C8B-B14F-4D97-AF65-F5344CB8AC3E}">
        <p14:creationId xmlns:p14="http://schemas.microsoft.com/office/powerpoint/2010/main" val="4284317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C064-B933-8045-AA1C-85D739B99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637E-95EE-6643-AE52-4285B11EF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3894950"/>
          </a:xfrm>
        </p:spPr>
        <p:txBody>
          <a:bodyPr>
            <a:normAutofit/>
          </a:bodyPr>
          <a:lstStyle/>
          <a:p>
            <a:r>
              <a:rPr lang="en-US" dirty="0"/>
              <a:t>see </a:t>
            </a:r>
            <a:r>
              <a:rPr lang="en-US" dirty="0" err="1"/>
              <a:t>README.md</a:t>
            </a:r>
            <a:r>
              <a:rPr lang="en-US" dirty="0"/>
              <a:t> file at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now: exercises 5-7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686F48-044C-CD41-830A-9416C67D9D85}"/>
              </a:ext>
            </a:extLst>
          </p:cNvPr>
          <p:cNvSpPr/>
          <p:nvPr/>
        </p:nvSpPr>
        <p:spPr>
          <a:xfrm>
            <a:off x="1103970" y="1204332"/>
            <a:ext cx="6356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u="sng" dirty="0">
                <a:hlinkClick r:id="rId2"/>
              </a:rPr>
              <a:t>https://github.com/wouterhuls/FlavourPhysicsBND2023/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863552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40119-FF83-0440-8AE0-6C61BB51E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Interfering amplitudes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D91B5-CD2E-1745-8B03-B0FB52B52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460374"/>
          </a:xfrm>
        </p:spPr>
        <p:txBody>
          <a:bodyPr/>
          <a:lstStyle/>
          <a:p>
            <a:r>
              <a:rPr lang="en-US" dirty="0"/>
              <a:t>CP violation is consequence of (at least two) interfering amplitudes: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F4A727-D7E0-F546-8F29-7D62C1F68B55}"/>
              </a:ext>
            </a:extLst>
          </p:cNvPr>
          <p:cNvSpPr txBox="1">
            <a:spLocks/>
          </p:cNvSpPr>
          <p:nvPr/>
        </p:nvSpPr>
        <p:spPr>
          <a:xfrm>
            <a:off x="457200" y="3027304"/>
            <a:ext cx="8229600" cy="474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need both “</a:t>
            </a:r>
            <a:r>
              <a:rPr lang="en-US" dirty="0">
                <a:solidFill>
                  <a:srgbClr val="009900"/>
                </a:solidFill>
              </a:rPr>
              <a:t>CP-violating</a:t>
            </a:r>
            <a:r>
              <a:rPr lang="en-US" dirty="0"/>
              <a:t>” and “</a:t>
            </a:r>
            <a:r>
              <a:rPr lang="en-US" dirty="0">
                <a:solidFill>
                  <a:srgbClr val="FF17FF"/>
                </a:solidFill>
              </a:rPr>
              <a:t>CP-conserving</a:t>
            </a:r>
            <a:r>
              <a:rPr lang="en-US" dirty="0"/>
              <a:t>”  phases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7AF98-C99B-544C-979A-5EDDF063D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94695" y="-1523216"/>
            <a:ext cx="1554610" cy="731152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B7FB1C-A368-C747-9718-0795E97B059F}"/>
              </a:ext>
            </a:extLst>
          </p:cNvPr>
          <p:cNvSpPr txBox="1">
            <a:spLocks/>
          </p:cNvSpPr>
          <p:nvPr/>
        </p:nvSpPr>
        <p:spPr>
          <a:xfrm>
            <a:off x="457200" y="4584941"/>
            <a:ext cx="8229600" cy="474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sizable only if interfering amplitudes are of similar magnitude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6DB9C5-14BE-784D-89B6-A5A67B8DC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12896" y="2343184"/>
            <a:ext cx="707667" cy="3418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BB38C5-1BE0-9845-A798-FDEF89347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24550" y="1634797"/>
            <a:ext cx="6985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9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67E0B-E7DB-E046-B937-6A2E1BAF6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vs strong phases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E35F91-8CD8-0145-A56B-426CE918D6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u="sng" dirty="0"/>
                  <a:t>weak (CP-odd) phase</a:t>
                </a:r>
                <a:r>
                  <a:rPr lang="en-US" dirty="0"/>
                  <a:t>: changes sign with CP transformation</a:t>
                </a:r>
              </a:p>
              <a:p>
                <a:pPr lvl="1"/>
                <a:r>
                  <a:rPr lang="en-US" dirty="0"/>
                  <a:t>only phases from Higgs-Yukawa couplings </a:t>
                </a:r>
              </a:p>
              <a:p>
                <a:pPr lvl="1"/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called ‘weak’ because only affects (charged) weak interaction vertices</a:t>
                </a:r>
              </a:p>
              <a:p>
                <a:pPr lvl="1"/>
                <a:endParaRPr lang="en-US" dirty="0"/>
              </a:p>
              <a:p>
                <a:r>
                  <a:rPr lang="en-US" u="sng" dirty="0"/>
                  <a:t>strong (CP-even) phase</a:t>
                </a:r>
                <a:r>
                  <a:rPr lang="en-US" dirty="0"/>
                  <a:t>: does not change sign with CP transformation</a:t>
                </a:r>
              </a:p>
              <a:p>
                <a:pPr lvl="1"/>
                <a:r>
                  <a:rPr lang="en-US" dirty="0"/>
                  <a:t>phases come from ‘time-evolution’</a:t>
                </a:r>
              </a:p>
              <a:p>
                <a:pPr lvl="2"/>
                <a:r>
                  <a:rPr lang="en-US" dirty="0"/>
                  <a:t>simplest example: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𝑖𝐸𝑡</m:t>
                        </m:r>
                      </m:sup>
                    </m:sSup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same for particle and anti-particle</a:t>
                </a:r>
              </a:p>
              <a:p>
                <a:pPr lvl="1"/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called `strong’ because in SM strong interaction generates non-trivial CP-even phases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E35F91-8CD8-0145-A56B-426CE918D6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9535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65040-7891-284D-B001-AEAB8E109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AD93A-4337-6242-8A2A-BF745B1FD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52" y="822117"/>
            <a:ext cx="6242672" cy="482677"/>
          </a:xfrm>
        </p:spPr>
        <p:txBody>
          <a:bodyPr/>
          <a:lstStyle/>
          <a:p>
            <a:r>
              <a:rPr lang="en-US"/>
              <a:t>CP violation is a true quantum interference effect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B32FDB-00D8-B14F-9931-28498071B179}"/>
              </a:ext>
            </a:extLst>
          </p:cNvPr>
          <p:cNvGrpSpPr/>
          <p:nvPr/>
        </p:nvGrpSpPr>
        <p:grpSpPr>
          <a:xfrm>
            <a:off x="635677" y="1762616"/>
            <a:ext cx="6787819" cy="1413463"/>
            <a:chOff x="668334" y="1504963"/>
            <a:chExt cx="6787819" cy="141346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43D6131-7F54-7A4C-B97B-6E21BCF4B6D0}"/>
                </a:ext>
              </a:extLst>
            </p:cNvPr>
            <p:cNvGrpSpPr/>
            <p:nvPr/>
          </p:nvGrpSpPr>
          <p:grpSpPr>
            <a:xfrm>
              <a:off x="668334" y="1520937"/>
              <a:ext cx="6296870" cy="1378525"/>
              <a:chOff x="360264" y="1967949"/>
              <a:chExt cx="6296870" cy="1378525"/>
            </a:xfrm>
          </p:grpSpPr>
          <p:grpSp>
            <p:nvGrpSpPr>
              <p:cNvPr id="5" name="Group 15">
                <a:extLst>
                  <a:ext uri="{FF2B5EF4-FFF2-40B4-BE49-F238E27FC236}">
                    <a16:creationId xmlns:a16="http://schemas.microsoft.com/office/drawing/2014/main" id="{AAC36507-C644-3F47-B6B4-8220AE9B12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7417" y="2095982"/>
                <a:ext cx="2596824" cy="1168081"/>
                <a:chOff x="1356" y="3936"/>
                <a:chExt cx="3171" cy="1536"/>
              </a:xfrm>
            </p:grpSpPr>
            <p:grpSp>
              <p:nvGrpSpPr>
                <p:cNvPr id="11" name="Group 16">
                  <a:extLst>
                    <a:ext uri="{FF2B5EF4-FFF2-40B4-BE49-F238E27FC236}">
                      <a16:creationId xmlns:a16="http://schemas.microsoft.com/office/drawing/2014/main" id="{B27CBEEA-4516-F240-AA6C-AE66DD5A0A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56" y="4330"/>
                  <a:ext cx="3171" cy="791"/>
                  <a:chOff x="1207" y="2567"/>
                  <a:chExt cx="3171" cy="791"/>
                </a:xfrm>
              </p:grpSpPr>
              <p:grpSp>
                <p:nvGrpSpPr>
                  <p:cNvPr id="15" name="Group 17">
                    <a:extLst>
                      <a:ext uri="{FF2B5EF4-FFF2-40B4-BE49-F238E27FC236}">
                        <a16:creationId xmlns:a16="http://schemas.microsoft.com/office/drawing/2014/main" id="{23689D9F-A828-754D-BF1D-7DF47B3C38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07" y="2904"/>
                    <a:ext cx="237" cy="189"/>
                    <a:chOff x="480" y="2544"/>
                    <a:chExt cx="288" cy="288"/>
                  </a:xfrm>
                </p:grpSpPr>
                <p:sp>
                  <p:nvSpPr>
                    <p:cNvPr id="28" name="Oval 18">
                      <a:extLst>
                        <a:ext uri="{FF2B5EF4-FFF2-40B4-BE49-F238E27FC236}">
                          <a16:creationId xmlns:a16="http://schemas.microsoft.com/office/drawing/2014/main" id="{E772A9A5-5E2E-9D4C-B371-DEA98A2BC4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592"/>
                      <a:ext cx="96" cy="9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29" name="Oval 19">
                      <a:extLst>
                        <a:ext uri="{FF2B5EF4-FFF2-40B4-BE49-F238E27FC236}">
                          <a16:creationId xmlns:a16="http://schemas.microsoft.com/office/drawing/2014/main" id="{378E5AC3-D30E-F84A-A703-2DD4B90F7B4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4" y="2688"/>
                      <a:ext cx="96" cy="96"/>
                    </a:xfrm>
                    <a:prstGeom prst="ellipse">
                      <a:avLst/>
                    </a:prstGeom>
                    <a:solidFill>
                      <a:srgbClr val="4F81B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30" name="Oval 20">
                      <a:extLst>
                        <a:ext uri="{FF2B5EF4-FFF2-40B4-BE49-F238E27FC236}">
                          <a16:creationId xmlns:a16="http://schemas.microsoft.com/office/drawing/2014/main" id="{B2662DB0-3B97-A343-8BA9-48EEF607623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2544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6" name="Group 21">
                    <a:extLst>
                      <a:ext uri="{FF2B5EF4-FFF2-40B4-BE49-F238E27FC236}">
                        <a16:creationId xmlns:a16="http://schemas.microsoft.com/office/drawing/2014/main" id="{1BC607A5-CE05-0443-B89F-EFC88B836D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8" y="2978"/>
                    <a:ext cx="237" cy="186"/>
                    <a:chOff x="3504" y="3360"/>
                    <a:chExt cx="288" cy="288"/>
                  </a:xfrm>
                </p:grpSpPr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4E18D670-0103-204F-BD8B-862BD978C24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3504"/>
                      <a:ext cx="96" cy="9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3ED85A77-DDA4-5D48-8F4E-EDC6159D96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408"/>
                      <a:ext cx="96" cy="96"/>
                    </a:xfrm>
                    <a:prstGeom prst="ellipse">
                      <a:avLst/>
                    </a:prstGeom>
                    <a:solidFill>
                      <a:srgbClr val="4F81B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82F019F3-0A89-0742-ADC7-85756345C1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4" y="3360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7" name="Group 25">
                    <a:extLst>
                      <a:ext uri="{FF2B5EF4-FFF2-40B4-BE49-F238E27FC236}">
                        <a16:creationId xmlns:a16="http://schemas.microsoft.com/office/drawing/2014/main" id="{24E0B79C-1147-CC4D-8B36-F7D58AD5F6C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6" y="2841"/>
                    <a:ext cx="237" cy="189"/>
                    <a:chOff x="3744" y="2688"/>
                    <a:chExt cx="288" cy="288"/>
                  </a:xfrm>
                </p:grpSpPr>
                <p:sp>
                  <p:nvSpPr>
                    <p:cNvPr id="22" name="Oval 26">
                      <a:extLst>
                        <a:ext uri="{FF2B5EF4-FFF2-40B4-BE49-F238E27FC236}">
                          <a16:creationId xmlns:a16="http://schemas.microsoft.com/office/drawing/2014/main" id="{D16C4AB0-BEC0-364E-A140-77303F1254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88" y="2832"/>
                      <a:ext cx="96" cy="96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23" name="Oval 27">
                      <a:extLst>
                        <a:ext uri="{FF2B5EF4-FFF2-40B4-BE49-F238E27FC236}">
                          <a16:creationId xmlns:a16="http://schemas.microsoft.com/office/drawing/2014/main" id="{E6549630-064F-CB4B-A68C-C8E74EABC3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2736"/>
                      <a:ext cx="96" cy="96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24" name="Oval 28">
                      <a:extLst>
                        <a:ext uri="{FF2B5EF4-FFF2-40B4-BE49-F238E27FC236}">
                          <a16:creationId xmlns:a16="http://schemas.microsoft.com/office/drawing/2014/main" id="{9FB4E667-9F93-6741-A3E2-948579481AC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4" y="2688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sp>
                <p:nvSpPr>
                  <p:cNvPr id="18" name="Line 29">
                    <a:extLst>
                      <a:ext uri="{FF2B5EF4-FFF2-40B4-BE49-F238E27FC236}">
                        <a16:creationId xmlns:a16="http://schemas.microsoft.com/office/drawing/2014/main" id="{FCBA1527-072E-3340-A5F0-EA1115BC8D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5" y="2672"/>
                    <a:ext cx="634" cy="21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9" name="Line 30">
                    <a:extLst>
                      <a:ext uri="{FF2B5EF4-FFF2-40B4-BE49-F238E27FC236}">
                        <a16:creationId xmlns:a16="http://schemas.microsoft.com/office/drawing/2014/main" id="{66D099D4-CF17-9D47-89C4-D946BCB3EF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83" y="3116"/>
                    <a:ext cx="595" cy="125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20" name="Freeform 34">
                    <a:extLst>
                      <a:ext uri="{FF2B5EF4-FFF2-40B4-BE49-F238E27FC236}">
                        <a16:creationId xmlns:a16="http://schemas.microsoft.com/office/drawing/2014/main" id="{AA8052AD-F25A-354A-8E53-65F8700FD4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5" y="2567"/>
                    <a:ext cx="1823" cy="323"/>
                  </a:xfrm>
                  <a:custGeom>
                    <a:avLst/>
                    <a:gdLst/>
                    <a:ahLst/>
                    <a:cxnLst>
                      <a:cxn ang="0">
                        <a:pos x="0" y="496"/>
                      </a:cxn>
                      <a:cxn ang="0">
                        <a:pos x="1152" y="16"/>
                      </a:cxn>
                      <a:cxn ang="0">
                        <a:pos x="2208" y="400"/>
                      </a:cxn>
                    </a:cxnLst>
                    <a:rect l="0" t="0" r="r" b="b"/>
                    <a:pathLst>
                      <a:path w="2208" h="496">
                        <a:moveTo>
                          <a:pt x="0" y="496"/>
                        </a:moveTo>
                        <a:cubicBezTo>
                          <a:pt x="392" y="264"/>
                          <a:pt x="784" y="32"/>
                          <a:pt x="1152" y="16"/>
                        </a:cubicBezTo>
                        <a:cubicBezTo>
                          <a:pt x="1520" y="0"/>
                          <a:pt x="1864" y="200"/>
                          <a:pt x="2208" y="400"/>
                        </a:cubicBez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21" name="Freeform 35">
                    <a:extLst>
                      <a:ext uri="{FF2B5EF4-FFF2-40B4-BE49-F238E27FC236}">
                        <a16:creationId xmlns:a16="http://schemas.microsoft.com/office/drawing/2014/main" id="{B37FAA3D-1E77-814F-AC0D-CA613769A9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485" y="3056"/>
                    <a:ext cx="1823" cy="302"/>
                  </a:xfrm>
                  <a:custGeom>
                    <a:avLst/>
                    <a:gdLst/>
                    <a:ahLst/>
                    <a:cxnLst>
                      <a:cxn ang="0">
                        <a:pos x="0" y="496"/>
                      </a:cxn>
                      <a:cxn ang="0">
                        <a:pos x="1152" y="16"/>
                      </a:cxn>
                      <a:cxn ang="0">
                        <a:pos x="2208" y="400"/>
                      </a:cxn>
                    </a:cxnLst>
                    <a:rect l="0" t="0" r="r" b="b"/>
                    <a:pathLst>
                      <a:path w="2208" h="496">
                        <a:moveTo>
                          <a:pt x="0" y="496"/>
                        </a:moveTo>
                        <a:cubicBezTo>
                          <a:pt x="392" y="264"/>
                          <a:pt x="784" y="32"/>
                          <a:pt x="1152" y="16"/>
                        </a:cubicBezTo>
                        <a:cubicBezTo>
                          <a:pt x="1520" y="0"/>
                          <a:pt x="1864" y="200"/>
                          <a:pt x="2208" y="400"/>
                        </a:cubicBezTo>
                      </a:path>
                    </a:pathLst>
                  </a:cu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sp>
              <p:nvSpPr>
                <p:cNvPr id="12" name="Line 36">
                  <a:extLst>
                    <a:ext uri="{FF2B5EF4-FFF2-40B4-BE49-F238E27FC236}">
                      <a16:creationId xmlns:a16="http://schemas.microsoft.com/office/drawing/2014/main" id="{3FA80581-7FB6-F848-BC3A-793061F046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44" y="3936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3" name="Line 37">
                  <a:extLst>
                    <a:ext uri="{FF2B5EF4-FFF2-40B4-BE49-F238E27FC236}">
                      <a16:creationId xmlns:a16="http://schemas.microsoft.com/office/drawing/2014/main" id="{5A9B7DCF-7260-B34C-B741-08B55381CD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44" y="4416"/>
                  <a:ext cx="0" cy="62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" name="Line 38">
                  <a:extLst>
                    <a:ext uri="{FF2B5EF4-FFF2-40B4-BE49-F238E27FC236}">
                      <a16:creationId xmlns:a16="http://schemas.microsoft.com/office/drawing/2014/main" id="{D77E32C2-3885-C846-968A-FFF18E9463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44" y="5184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F75BFF-31D9-CF47-BE96-82887639689C}"/>
                  </a:ext>
                </a:extLst>
              </p:cNvPr>
              <p:cNvSpPr txBox="1"/>
              <p:nvPr/>
            </p:nvSpPr>
            <p:spPr>
              <a:xfrm>
                <a:off x="6273567" y="2060148"/>
                <a:ext cx="38356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i="1">
                    <a:solidFill>
                      <a:schemeClr val="accent4"/>
                    </a:solidFill>
                  </a:rPr>
                  <a:t>K</a:t>
                </a:r>
                <a:r>
                  <a:rPr lang="el-GR" sz="2200" i="1" baseline="30000">
                    <a:solidFill>
                      <a:schemeClr val="accent4"/>
                    </a:solidFill>
                  </a:rPr>
                  <a:t>-</a:t>
                </a:r>
                <a:endParaRPr lang="en-US" sz="2200" i="1" baseline="300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B49B84-9A49-354C-BCFB-17C4FD8A2E70}"/>
                  </a:ext>
                </a:extLst>
              </p:cNvPr>
              <p:cNvSpPr txBox="1"/>
              <p:nvPr/>
            </p:nvSpPr>
            <p:spPr>
              <a:xfrm>
                <a:off x="6212333" y="2866333"/>
                <a:ext cx="43313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200" i="1">
                    <a:solidFill>
                      <a:schemeClr val="accent4"/>
                    </a:solidFill>
                  </a:rPr>
                  <a:t>π</a:t>
                </a:r>
                <a:r>
                  <a:rPr lang="el-GR" sz="2200" i="1" baseline="30000">
                    <a:solidFill>
                      <a:schemeClr val="accent4"/>
                    </a:solidFill>
                  </a:rPr>
                  <a:t>+</a:t>
                </a:r>
                <a:endParaRPr lang="en-US" sz="2200" i="1" baseline="30000">
                  <a:solidFill>
                    <a:schemeClr val="accent4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5D53F1C2-E213-4C45-8A9E-C361376897FB}"/>
                      </a:ext>
                    </a:extLst>
                  </p:cNvPr>
                  <p:cNvSpPr txBox="1"/>
                  <p:nvPr/>
                </p:nvSpPr>
                <p:spPr>
                  <a:xfrm>
                    <a:off x="1164124" y="1967949"/>
                    <a:ext cx="550535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200"/>
                  </a:p>
                </p:txBody>
              </p:sp>
            </mc:Choice>
            <mc:Fallback xmlns="">
              <p:sp>
                <p:nvSpPr>
                  <p:cNvPr id="64" name="TextBox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64124" y="1967949"/>
                    <a:ext cx="550535" cy="430887"/>
                  </a:xfrm>
                  <a:prstGeom prst="rect">
                    <a:avLst/>
                  </a:prstGeom>
                  <a:blipFill rotWithShape="0"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DFB5EC7B-9259-7A44-97B3-5D6941B01016}"/>
                      </a:ext>
                    </a:extLst>
                  </p:cNvPr>
                  <p:cNvSpPr txBox="1"/>
                  <p:nvPr/>
                </p:nvSpPr>
                <p:spPr>
                  <a:xfrm>
                    <a:off x="360264" y="2343603"/>
                    <a:ext cx="572657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US" sz="2200"/>
                  </a:p>
                </p:txBody>
              </p:sp>
            </mc:Choice>
            <mc:Fallback xmlns="">
              <p:sp>
                <p:nvSpPr>
                  <p:cNvPr id="130" name="TextBox 1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264" y="2343603"/>
                    <a:ext cx="572657" cy="430887"/>
                  </a:xfrm>
                  <a:prstGeom prst="rect">
                    <a:avLst/>
                  </a:prstGeom>
                  <a:blipFill rotWithShape="0"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16C61CAE-6A66-B542-B27F-DAF3D4A2DF5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9838" y="2915587"/>
                    <a:ext cx="55707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200"/>
                  </a:p>
                </p:txBody>
              </p:sp>
            </mc:Choice>
            <mc:Fallback xmlns="">
              <p:sp>
                <p:nvSpPr>
                  <p:cNvPr id="68" name="TextBox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9838" y="2915587"/>
                    <a:ext cx="557076" cy="430887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0342184-074B-7F43-9946-3AAB394FFD75}"/>
                </a:ext>
              </a:extLst>
            </p:cNvPr>
            <p:cNvGrpSpPr/>
            <p:nvPr/>
          </p:nvGrpSpPr>
          <p:grpSpPr>
            <a:xfrm>
              <a:off x="4512176" y="1504963"/>
              <a:ext cx="2943977" cy="1413463"/>
              <a:chOff x="4104090" y="1851959"/>
              <a:chExt cx="2943977" cy="14134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2444B3F2-4504-5041-BEDE-AD42799DB07E}"/>
                      </a:ext>
                    </a:extLst>
                  </p:cNvPr>
                  <p:cNvSpPr txBox="1"/>
                  <p:nvPr/>
                </p:nvSpPr>
                <p:spPr>
                  <a:xfrm>
                    <a:off x="4104090" y="2227613"/>
                    <a:ext cx="572656" cy="4563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</m:oMath>
                      </m:oMathPara>
                    </a14:m>
                    <a:endParaRPr lang="en-US" sz="220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5" name="TextBox 1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04090" y="2227613"/>
                    <a:ext cx="572656" cy="456343"/>
                  </a:xfrm>
                  <a:prstGeom prst="rect">
                    <a:avLst/>
                  </a:prstGeom>
                  <a:blipFill rotWithShape="0"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D3C82B0-5B45-1A44-B0F3-A7A1535C28AE}"/>
                  </a:ext>
                </a:extLst>
              </p:cNvPr>
              <p:cNvGrpSpPr/>
              <p:nvPr/>
            </p:nvGrpSpPr>
            <p:grpSpPr>
              <a:xfrm>
                <a:off x="4451243" y="1851959"/>
                <a:ext cx="2596824" cy="1413463"/>
                <a:chOff x="4451243" y="1851959"/>
                <a:chExt cx="2596824" cy="1413463"/>
              </a:xfrm>
            </p:grpSpPr>
            <p:grpSp>
              <p:nvGrpSpPr>
                <p:cNvPr id="36" name="Group 15">
                  <a:extLst>
                    <a:ext uri="{FF2B5EF4-FFF2-40B4-BE49-F238E27FC236}">
                      <a16:creationId xmlns:a16="http://schemas.microsoft.com/office/drawing/2014/main" id="{A19B8A7B-FC03-704A-85DF-533E369997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51243" y="1979992"/>
                  <a:ext cx="2596824" cy="1168081"/>
                  <a:chOff x="1356" y="3936"/>
                  <a:chExt cx="3171" cy="1536"/>
                </a:xfrm>
              </p:grpSpPr>
              <p:grpSp>
                <p:nvGrpSpPr>
                  <p:cNvPr id="39" name="Group 16">
                    <a:extLst>
                      <a:ext uri="{FF2B5EF4-FFF2-40B4-BE49-F238E27FC236}">
                        <a16:creationId xmlns:a16="http://schemas.microsoft.com/office/drawing/2014/main" id="{5AC91836-6C32-0943-95B3-9AFDF27E8D9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56" y="4330"/>
                    <a:ext cx="3171" cy="791"/>
                    <a:chOff x="1207" y="2567"/>
                    <a:chExt cx="3171" cy="791"/>
                  </a:xfrm>
                </p:grpSpPr>
                <p:grpSp>
                  <p:nvGrpSpPr>
                    <p:cNvPr id="43" name="Group 17">
                      <a:extLst>
                        <a:ext uri="{FF2B5EF4-FFF2-40B4-BE49-F238E27FC236}">
                          <a16:creationId xmlns:a16="http://schemas.microsoft.com/office/drawing/2014/main" id="{FED14730-CFF8-AD45-AE29-9396F0ECB8F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07" y="2904"/>
                      <a:ext cx="237" cy="189"/>
                      <a:chOff x="480" y="2544"/>
                      <a:chExt cx="288" cy="288"/>
                    </a:xfrm>
                  </p:grpSpPr>
                  <p:sp>
                    <p:nvSpPr>
                      <p:cNvPr id="56" name="Oval 18">
                        <a:extLst>
                          <a:ext uri="{FF2B5EF4-FFF2-40B4-BE49-F238E27FC236}">
                            <a16:creationId xmlns:a16="http://schemas.microsoft.com/office/drawing/2014/main" id="{81F54E56-A66C-D147-A6E0-2409BEEB37F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592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nl-NL"/>
                      </a:p>
                    </p:txBody>
                  </p:sp>
                  <p:sp>
                    <p:nvSpPr>
                      <p:cNvPr id="57" name="Oval 19">
                        <a:extLst>
                          <a:ext uri="{FF2B5EF4-FFF2-40B4-BE49-F238E27FC236}">
                            <a16:creationId xmlns:a16="http://schemas.microsoft.com/office/drawing/2014/main" id="{587EC1E8-79AC-6245-8B56-3B2FCB1207E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24" y="2688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4F81BD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nl-NL"/>
                      </a:p>
                    </p:txBody>
                  </p:sp>
                  <p:sp>
                    <p:nvSpPr>
                      <p:cNvPr id="58" name="Oval 20">
                        <a:extLst>
                          <a:ext uri="{FF2B5EF4-FFF2-40B4-BE49-F238E27FC236}">
                            <a16:creationId xmlns:a16="http://schemas.microsoft.com/office/drawing/2014/main" id="{44BA96D7-89C0-1645-A95A-DA3B0B2ED4F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0" y="2544"/>
                        <a:ext cx="288" cy="288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nl-NL"/>
                      </a:p>
                    </p:txBody>
                  </p:sp>
                </p:grpSp>
                <p:grpSp>
                  <p:nvGrpSpPr>
                    <p:cNvPr id="44" name="Group 21">
                      <a:extLst>
                        <a:ext uri="{FF2B5EF4-FFF2-40B4-BE49-F238E27FC236}">
                          <a16:creationId xmlns:a16="http://schemas.microsoft.com/office/drawing/2014/main" id="{A19D07BF-3D14-B941-824F-0569A53C998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48" y="2978"/>
                      <a:ext cx="237" cy="186"/>
                      <a:chOff x="3504" y="3360"/>
                      <a:chExt cx="288" cy="288"/>
                    </a:xfrm>
                  </p:grpSpPr>
                  <p:sp>
                    <p:nvSpPr>
                      <p:cNvPr id="53" name="Oval 52">
                        <a:extLst>
                          <a:ext uri="{FF2B5EF4-FFF2-40B4-BE49-F238E27FC236}">
                            <a16:creationId xmlns:a16="http://schemas.microsoft.com/office/drawing/2014/main" id="{4A3268F7-4DEB-F346-9E7E-2D650349CE9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3504"/>
                        <a:ext cx="96" cy="96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nl-NL"/>
                      </a:p>
                    </p:txBody>
                  </p: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733F6D4E-5A26-5C47-B8AA-80EE740FBDC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52" y="3408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4F81BD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nl-NL"/>
                      </a:p>
                    </p:txBody>
                  </p:sp>
                  <p:sp>
                    <p:nvSpPr>
                      <p:cNvPr id="55" name="Oval 54">
                        <a:extLst>
                          <a:ext uri="{FF2B5EF4-FFF2-40B4-BE49-F238E27FC236}">
                            <a16:creationId xmlns:a16="http://schemas.microsoft.com/office/drawing/2014/main" id="{D5534AE2-4C4A-7F45-85F6-3243DB3DC2B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4" y="3360"/>
                        <a:ext cx="288" cy="288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nl-NL"/>
                      </a:p>
                    </p:txBody>
                  </p:sp>
                </p:grpSp>
                <p:grpSp>
                  <p:nvGrpSpPr>
                    <p:cNvPr id="45" name="Group 25">
                      <a:extLst>
                        <a:ext uri="{FF2B5EF4-FFF2-40B4-BE49-F238E27FC236}">
                          <a16:creationId xmlns:a16="http://schemas.microsoft.com/office/drawing/2014/main" id="{5815E71C-BD07-1642-BB0A-9CEEE177427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36" y="2841"/>
                      <a:ext cx="237" cy="189"/>
                      <a:chOff x="3744" y="2688"/>
                      <a:chExt cx="288" cy="288"/>
                    </a:xfrm>
                  </p:grpSpPr>
                  <p:sp>
                    <p:nvSpPr>
                      <p:cNvPr id="50" name="Oval 26">
                        <a:extLst>
                          <a:ext uri="{FF2B5EF4-FFF2-40B4-BE49-F238E27FC236}">
                            <a16:creationId xmlns:a16="http://schemas.microsoft.com/office/drawing/2014/main" id="{6A133197-6CC0-A84F-8085-2767C6BD977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88" y="2832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00FF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nl-NL"/>
                      </a:p>
                    </p:txBody>
                  </p:sp>
                  <p:sp>
                    <p:nvSpPr>
                      <p:cNvPr id="51" name="Oval 27">
                        <a:extLst>
                          <a:ext uri="{FF2B5EF4-FFF2-40B4-BE49-F238E27FC236}">
                            <a16:creationId xmlns:a16="http://schemas.microsoft.com/office/drawing/2014/main" id="{1A584FCF-7A69-C24B-A150-F0A483DCD04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36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FF00FF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nl-NL"/>
                      </a:p>
                    </p:txBody>
                  </p:sp>
                  <p:sp>
                    <p:nvSpPr>
                      <p:cNvPr id="52" name="Oval 28">
                        <a:extLst>
                          <a:ext uri="{FF2B5EF4-FFF2-40B4-BE49-F238E27FC236}">
                            <a16:creationId xmlns:a16="http://schemas.microsoft.com/office/drawing/2014/main" id="{91E6E408-1334-A341-93DC-1CC06AE8F6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44" y="2688"/>
                        <a:ext cx="288" cy="288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nl-NL"/>
                      </a:p>
                    </p:txBody>
                  </p:sp>
                </p:grpSp>
                <p:sp>
                  <p:nvSpPr>
                    <p:cNvPr id="46" name="Line 29">
                      <a:extLst>
                        <a:ext uri="{FF2B5EF4-FFF2-40B4-BE49-F238E27FC236}">
                          <a16:creationId xmlns:a16="http://schemas.microsoft.com/office/drawing/2014/main" id="{2BACB9F3-81AC-F54E-B673-9640ACFE2F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85" y="2672"/>
                      <a:ext cx="634" cy="218"/>
                    </a:xfrm>
                    <a:prstGeom prst="line">
                      <a:avLst/>
                    </a:prstGeom>
                    <a:noFill/>
                    <a:ln w="44450">
                      <a:solidFill>
                        <a:schemeClr val="tx1"/>
                      </a:solidFill>
                      <a:round/>
                      <a:headEnd/>
                      <a:tailEnd type="triangle" w="lg" len="lg"/>
                    </a:ln>
                    <a:effectLst/>
                  </p:spPr>
                  <p:txBody>
                    <a:bodyPr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47" name="Line 30">
                      <a:extLst>
                        <a:ext uri="{FF2B5EF4-FFF2-40B4-BE49-F238E27FC236}">
                          <a16:creationId xmlns:a16="http://schemas.microsoft.com/office/drawing/2014/main" id="{E8250002-75D1-6942-92E6-DE380D0C456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83" y="3116"/>
                      <a:ext cx="595" cy="125"/>
                    </a:xfrm>
                    <a:prstGeom prst="line">
                      <a:avLst/>
                    </a:prstGeom>
                    <a:noFill/>
                    <a:ln w="44450">
                      <a:solidFill>
                        <a:schemeClr val="tx1"/>
                      </a:solidFill>
                      <a:round/>
                      <a:headEnd/>
                      <a:tailEnd type="triangle" w="lg" len="lg"/>
                    </a:ln>
                    <a:effectLst/>
                  </p:spPr>
                  <p:txBody>
                    <a:bodyPr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48" name="Freeform 34">
                      <a:extLst>
                        <a:ext uri="{FF2B5EF4-FFF2-40B4-BE49-F238E27FC236}">
                          <a16:creationId xmlns:a16="http://schemas.microsoft.com/office/drawing/2014/main" id="{BAC56EB7-4C06-0246-8000-F15B8AEE3E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5" y="2567"/>
                      <a:ext cx="1823" cy="32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96"/>
                        </a:cxn>
                        <a:cxn ang="0">
                          <a:pos x="1152" y="16"/>
                        </a:cxn>
                        <a:cxn ang="0">
                          <a:pos x="2208" y="400"/>
                        </a:cxn>
                      </a:cxnLst>
                      <a:rect l="0" t="0" r="r" b="b"/>
                      <a:pathLst>
                        <a:path w="2208" h="496">
                          <a:moveTo>
                            <a:pt x="0" y="496"/>
                          </a:moveTo>
                          <a:cubicBezTo>
                            <a:pt x="392" y="264"/>
                            <a:pt x="784" y="32"/>
                            <a:pt x="1152" y="16"/>
                          </a:cubicBezTo>
                          <a:cubicBezTo>
                            <a:pt x="1520" y="0"/>
                            <a:pt x="1864" y="200"/>
                            <a:pt x="2208" y="400"/>
                          </a:cubicBezTo>
                        </a:path>
                      </a:pathLst>
                    </a:custGeom>
                    <a:noFill/>
                    <a:ln w="41275">
                      <a:solidFill>
                        <a:schemeClr val="tx1"/>
                      </a:solidFill>
                      <a:round/>
                      <a:headEnd/>
                      <a:tailEnd type="triangle" w="lg" len="lg"/>
                    </a:ln>
                    <a:effectLst/>
                  </p:spPr>
                  <p:txBody>
                    <a:bodyPr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49" name="Freeform 35">
                      <a:extLst>
                        <a:ext uri="{FF2B5EF4-FFF2-40B4-BE49-F238E27FC236}">
                          <a16:creationId xmlns:a16="http://schemas.microsoft.com/office/drawing/2014/main" id="{BEACA82D-3EBF-D84D-9F68-81F44D5F108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485" y="3056"/>
                      <a:ext cx="1823" cy="3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96"/>
                        </a:cxn>
                        <a:cxn ang="0">
                          <a:pos x="1152" y="16"/>
                        </a:cxn>
                        <a:cxn ang="0">
                          <a:pos x="2208" y="400"/>
                        </a:cxn>
                      </a:cxnLst>
                      <a:rect l="0" t="0" r="r" b="b"/>
                      <a:pathLst>
                        <a:path w="2208" h="496">
                          <a:moveTo>
                            <a:pt x="0" y="496"/>
                          </a:moveTo>
                          <a:cubicBezTo>
                            <a:pt x="392" y="264"/>
                            <a:pt x="784" y="32"/>
                            <a:pt x="1152" y="16"/>
                          </a:cubicBezTo>
                          <a:cubicBezTo>
                            <a:pt x="1520" y="0"/>
                            <a:pt x="1864" y="200"/>
                            <a:pt x="2208" y="400"/>
                          </a:cubicBezTo>
                        </a:path>
                      </a:pathLst>
                    </a:custGeom>
                    <a:noFill/>
                    <a:ln w="44450">
                      <a:solidFill>
                        <a:schemeClr val="tx1"/>
                      </a:solidFill>
                      <a:round/>
                      <a:headEnd/>
                      <a:tailEnd type="triangle" w="lg" len="lg"/>
                    </a:ln>
                    <a:effectLst/>
                  </p:spPr>
                  <p:txBody>
                    <a:bodyPr/>
                    <a:lstStyle/>
                    <a:p>
                      <a:endParaRPr lang="nl-NL"/>
                    </a:p>
                  </p:txBody>
                </p:sp>
              </p:grpSp>
              <p:sp>
                <p:nvSpPr>
                  <p:cNvPr id="40" name="Line 36">
                    <a:extLst>
                      <a:ext uri="{FF2B5EF4-FFF2-40B4-BE49-F238E27FC236}">
                        <a16:creationId xmlns:a16="http://schemas.microsoft.com/office/drawing/2014/main" id="{F759387F-D391-3540-A1CB-F34F50B14F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44" y="3936"/>
                    <a:ext cx="0" cy="28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41" name="Line 37">
                    <a:extLst>
                      <a:ext uri="{FF2B5EF4-FFF2-40B4-BE49-F238E27FC236}">
                        <a16:creationId xmlns:a16="http://schemas.microsoft.com/office/drawing/2014/main" id="{22C37967-71C2-CF44-9CEA-306F5DE2DA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44" y="4416"/>
                    <a:ext cx="0" cy="62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42" name="Line 38">
                    <a:extLst>
                      <a:ext uri="{FF2B5EF4-FFF2-40B4-BE49-F238E27FC236}">
                        <a16:creationId xmlns:a16="http://schemas.microsoft.com/office/drawing/2014/main" id="{84A14A17-103E-EE4F-B854-AE4D0FEA73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44" y="5184"/>
                    <a:ext cx="0" cy="28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AEAA2F81-66B7-434B-A7E1-F882878769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07950" y="1851959"/>
                      <a:ext cx="550535" cy="43165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</m:oMath>
                        </m:oMathPara>
                      </a14:m>
                      <a:endParaRPr lang="en-US" sz="2200"/>
                    </a:p>
                  </p:txBody>
                </p:sp>
              </mc:Choice>
              <mc:Fallback xmlns="">
                <p:sp>
                  <p:nvSpPr>
                    <p:cNvPr id="79" name="TextBox 7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07950" y="1851959"/>
                      <a:ext cx="550535" cy="431657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A92A9EC3-10E9-0E43-8197-B248190C84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85395" y="2833765"/>
                      <a:ext cx="557076" cy="43165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lang="en-US" sz="2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acc>
                          </m:oMath>
                        </m:oMathPara>
                      </a14:m>
                      <a:endParaRPr lang="en-US" sz="2200"/>
                    </a:p>
                  </p:txBody>
                </p:sp>
              </mc:Choice>
              <mc:Fallback xmlns="">
                <p:sp>
                  <p:nvSpPr>
                    <p:cNvPr id="81" name="TextBox 8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85395" y="2833765"/>
                      <a:ext cx="557076" cy="431657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6BB7CB-2591-A64A-8F48-63E2259F2947}"/>
                </a:ext>
              </a:extLst>
            </p:cNvPr>
            <p:cNvCxnSpPr/>
            <p:nvPr/>
          </p:nvCxnSpPr>
          <p:spPr>
            <a:xfrm flipV="1">
              <a:off x="3878171" y="2201934"/>
              <a:ext cx="533989" cy="6459"/>
            </a:xfrm>
            <a:prstGeom prst="line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25CFE8F-61C4-7E41-9D6F-7258D58A2C4C}"/>
                </a:ext>
              </a:extLst>
            </p:cNvPr>
            <p:cNvSpPr txBox="1"/>
            <p:nvPr/>
          </p:nvSpPr>
          <p:spPr>
            <a:xfrm>
              <a:off x="3959263" y="1814917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CP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5DEEB17-929C-7A4A-B423-D667F0903349}"/>
                </a:ext>
              </a:extLst>
            </p:cNvPr>
            <p:cNvSpPr txBox="1"/>
            <p:nvPr/>
          </p:nvSpPr>
          <p:spPr>
            <a:xfrm>
              <a:off x="2697472" y="1652541"/>
              <a:ext cx="4235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>
                  <a:solidFill>
                    <a:schemeClr val="accent4"/>
                  </a:solidFill>
                </a:rPr>
                <a:t>K</a:t>
              </a:r>
              <a:r>
                <a:rPr lang="el-GR" sz="2200" i="1" baseline="30000">
                  <a:solidFill>
                    <a:schemeClr val="accent4"/>
                  </a:solidFill>
                </a:rPr>
                <a:t>+</a:t>
              </a:r>
              <a:endParaRPr lang="en-US" sz="2200" i="1" baseline="3000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0850815-2064-C540-8820-8B03C4AF6397}"/>
                </a:ext>
              </a:extLst>
            </p:cNvPr>
            <p:cNvSpPr txBox="1"/>
            <p:nvPr/>
          </p:nvSpPr>
          <p:spPr>
            <a:xfrm>
              <a:off x="2657782" y="2402289"/>
              <a:ext cx="39786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200" i="1">
                  <a:solidFill>
                    <a:schemeClr val="accent4"/>
                  </a:solidFill>
                </a:rPr>
                <a:t>π</a:t>
              </a:r>
              <a:r>
                <a:rPr lang="el-GR" sz="2200" i="1" baseline="30000">
                  <a:solidFill>
                    <a:schemeClr val="accent4"/>
                  </a:solidFill>
                </a:rPr>
                <a:t>-</a:t>
              </a:r>
              <a:endParaRPr lang="en-US" sz="2200" i="1" baseline="30000">
                <a:solidFill>
                  <a:schemeClr val="accent4"/>
                </a:solidFill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215E666B-1C0A-BD46-B081-DD6D684640C0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115" y="759450"/>
            <a:ext cx="1235214" cy="143266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527352DC-0421-B748-A21A-5D1CC85716C3}"/>
              </a:ext>
            </a:extLst>
          </p:cNvPr>
          <p:cNvSpPr txBox="1">
            <a:spLocks/>
          </p:cNvSpPr>
          <p:nvPr/>
        </p:nvSpPr>
        <p:spPr>
          <a:xfrm>
            <a:off x="457200" y="3933399"/>
            <a:ext cx="8229600" cy="482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 we shall see, there are different sources for the interference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19977117"/>
      </p:ext>
    </p:extLst>
  </p:cSld>
  <p:clrMapOvr>
    <a:masterClrMapping/>
  </p:clrMapOvr>
</p:sld>
</file>

<file path=ppt/theme/theme1.xml><?xml version="1.0" encoding="utf-8"?>
<a:theme xmlns:a="http://schemas.openxmlformats.org/drawingml/2006/main" name="empty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emptytemplate</Template>
  <TotalTime>15867</TotalTime>
  <Words>1764</Words>
  <Application>Microsoft Macintosh PowerPoint</Application>
  <PresentationFormat>On-screen Show (16:9)</PresentationFormat>
  <Paragraphs>337</Paragraphs>
  <Slides>61</Slides>
  <Notes>1</Notes>
  <HiddenSlides>7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4" baseType="lpstr">
      <vt:lpstr>ＭＳ Ｐゴシック</vt:lpstr>
      <vt:lpstr>Arial</vt:lpstr>
      <vt:lpstr>Calibri</vt:lpstr>
      <vt:lpstr>Cambria Math</vt:lpstr>
      <vt:lpstr>Symbol</vt:lpstr>
      <vt:lpstr>Tahoma</vt:lpstr>
      <vt:lpstr>Times New Roman</vt:lpstr>
      <vt:lpstr>Times New Roman</vt:lpstr>
      <vt:lpstr>Verdana</vt:lpstr>
      <vt:lpstr>Webdings</vt:lpstr>
      <vt:lpstr>Wingdings</vt:lpstr>
      <vt:lpstr>emptytemplate</vt:lpstr>
      <vt:lpstr>Equation</vt:lpstr>
      <vt:lpstr>Lecture 2</vt:lpstr>
      <vt:lpstr>CP violation</vt:lpstr>
      <vt:lpstr>PowerPoint Presentation</vt:lpstr>
      <vt:lpstr>PowerPoint Presentation</vt:lpstr>
      <vt:lpstr>PowerPoint Presentation</vt:lpstr>
      <vt:lpstr>CP conjugate processes</vt:lpstr>
      <vt:lpstr>Interfering amplitudes</vt:lpstr>
      <vt:lpstr>weak vs strong phases</vt:lpstr>
      <vt:lpstr>PowerPoint Presentation</vt:lpstr>
      <vt:lpstr>Example: B^0→ K^+  π^-</vt:lpstr>
      <vt:lpstr>Example: B^0→ K^+  π^-</vt:lpstr>
      <vt:lpstr>Example: B-&gt;Kpi</vt:lpstr>
      <vt:lpstr>Direct CP-violation in B-&gt;Kpi</vt:lpstr>
      <vt:lpstr>PowerPoint Presentation</vt:lpstr>
      <vt:lpstr>   Three types of CP violation</vt:lpstr>
      <vt:lpstr>Neutral meson mixing</vt:lpstr>
      <vt:lpstr>Mixing diagram</vt:lpstr>
      <vt:lpstr>Mixing formalism</vt:lpstr>
      <vt:lpstr>Mixing formalism</vt:lpstr>
      <vt:lpstr>Mixing formalism</vt:lpstr>
      <vt:lpstr>PowerPoint Presentation</vt:lpstr>
      <vt:lpstr>PowerPoint Presentation</vt:lpstr>
      <vt:lpstr>Interpretation of off-diagonal elements</vt:lpstr>
      <vt:lpstr>time-evolution: diagonalize H</vt:lpstr>
      <vt:lpstr>mass eigen values</vt:lpstr>
      <vt:lpstr>intermezzo: mass/flavour eigenstate terminology</vt:lpstr>
      <vt:lpstr>PowerPoint Presentation</vt:lpstr>
      <vt:lpstr>PowerPoint Presentation</vt:lpstr>
      <vt:lpstr>mass eigenstates</vt:lpstr>
      <vt:lpstr>CP violation in mixing</vt:lpstr>
      <vt:lpstr>PowerPoint Presentation</vt:lpstr>
      <vt:lpstr>CP eigenstates</vt:lpstr>
      <vt:lpstr>epsilon</vt:lpstr>
      <vt:lpstr>summary of definition of states</vt:lpstr>
      <vt:lpstr>K-short and K-long</vt:lpstr>
      <vt:lpstr>   Discovery of CP-Violation</vt:lpstr>
      <vt:lpstr>Time evolution</vt:lpstr>
      <vt:lpstr>Time-evolution</vt:lpstr>
      <vt:lpstr>Time-evolution</vt:lpstr>
      <vt:lpstr>Time-evolution</vt:lpstr>
      <vt:lpstr>Mixing ‘probability’</vt:lpstr>
      <vt:lpstr>Mixing probability</vt:lpstr>
      <vt:lpstr>Time-evolution</vt:lpstr>
      <vt:lpstr>PowerPoint Presentation</vt:lpstr>
      <vt:lpstr>PowerPoint Presentation</vt:lpstr>
      <vt:lpstr>Measuring the oscillation frequency</vt:lpstr>
      <vt:lpstr>Flavour tagging</vt:lpstr>
      <vt:lpstr>Flavour tagging</vt:lpstr>
      <vt:lpstr>For the exercise</vt:lpstr>
      <vt:lpstr>The ‘Feynman diagram’</vt:lpstr>
      <vt:lpstr>The ‘Feynman diagram’</vt:lpstr>
      <vt:lpstr>The ‘Feynman diagram’</vt:lpstr>
      <vt:lpstr>mistag rate</vt:lpstr>
      <vt:lpstr>Dilution from mistag rate</vt:lpstr>
      <vt:lpstr>Asymmetry dilution due to 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 D Hulsbergen</dc:creator>
  <cp:lastModifiedBy>W D Hulsbergen</cp:lastModifiedBy>
  <cp:revision>158</cp:revision>
  <cp:lastPrinted>2023-08-15T05:20:55Z</cp:lastPrinted>
  <dcterms:created xsi:type="dcterms:W3CDTF">2023-07-17T13:17:31Z</dcterms:created>
  <dcterms:modified xsi:type="dcterms:W3CDTF">2023-08-15T06:53:36Z</dcterms:modified>
</cp:coreProperties>
</file>