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736" r:id="rId2"/>
    <p:sldId id="766" r:id="rId3"/>
    <p:sldId id="812" r:id="rId4"/>
    <p:sldId id="813" r:id="rId5"/>
    <p:sldId id="816" r:id="rId6"/>
    <p:sldId id="796" r:id="rId7"/>
    <p:sldId id="814" r:id="rId8"/>
    <p:sldId id="815" r:id="rId9"/>
    <p:sldId id="791" r:id="rId10"/>
    <p:sldId id="792" r:id="rId11"/>
    <p:sldId id="793" r:id="rId12"/>
    <p:sldId id="777" r:id="rId13"/>
  </p:sldIdLst>
  <p:sldSz cx="9144000" cy="6858000" type="screen4x3"/>
  <p:notesSz cx="6742113" cy="9872663"/>
  <p:custShowLst>
    <p:custShow name="Custom Show 1" id="0">
      <p:sldLst/>
    </p:custShow>
  </p:custShowLst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  <p15:guide id="3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effelaar, Rachel" initials="S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008000"/>
    <a:srgbClr val="777777"/>
    <a:srgbClr val="4D4D4D"/>
    <a:srgbClr val="111111"/>
    <a:srgbClr val="292929"/>
    <a:srgbClr val="C0C0C0"/>
    <a:srgbClr val="96969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 autoAdjust="0"/>
    <p:restoredTop sz="91496" autoAdjust="0"/>
  </p:normalViewPr>
  <p:slideViewPr>
    <p:cSldViewPr>
      <p:cViewPr varScale="1">
        <p:scale>
          <a:sx n="76" d="100"/>
          <a:sy n="76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12"/>
    </p:cViewPr>
  </p:sorterViewPr>
  <p:notesViewPr>
    <p:cSldViewPr>
      <p:cViewPr varScale="1">
        <p:scale>
          <a:sx n="79" d="100"/>
          <a:sy n="79" d="100"/>
        </p:scale>
        <p:origin x="-3192" y="-84"/>
      </p:cViewPr>
      <p:guideLst>
        <p:guide orient="horz" pos="3110"/>
        <p:guide pos="2101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2-28T13:52:53.248" idx="2">
    <p:pos x="418" y="429"/>
    <p:text>Er staan natuurlijk ook de research groepen uit Nijmegen in. Zouden de studenten daar ook een stage kunnen lopen?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187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776" y="1"/>
            <a:ext cx="292187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053"/>
            <a:ext cx="292187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776" y="9378053"/>
            <a:ext cx="292187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37CEE-BCEF-493B-BB9E-E46E5BD278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80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187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776" y="1"/>
            <a:ext cx="292187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8188"/>
            <a:ext cx="4938713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504" y="4688210"/>
            <a:ext cx="5393106" cy="444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053"/>
            <a:ext cx="292187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776" y="9378053"/>
            <a:ext cx="2921875" cy="49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34" tIns="45217" rIns="90434" bIns="452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F2076E-2096-4BBD-A562-6ED38F964A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62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D9076-A11D-4929-8AA3-E8681B0D0E08}" type="slidenum">
              <a:rPr lang="en-US"/>
              <a:pPr/>
              <a:t>1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D9076-A11D-4929-8AA3-E8681B0D0E08}" type="slidenum">
              <a:rPr lang="en-US"/>
              <a:pPr/>
              <a:t>2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we </a:t>
            </a:r>
            <a:r>
              <a:rPr lang="en-US" dirty="0" err="1"/>
              <a:t>misschien</a:t>
            </a:r>
            <a:r>
              <a:rPr lang="en-US" dirty="0"/>
              <a:t> </a:t>
            </a:r>
            <a:r>
              <a:rPr lang="en-US" dirty="0" err="1"/>
              <a:t>opmerken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UvA/VU </a:t>
            </a:r>
            <a:r>
              <a:rPr lang="en-US" dirty="0" err="1"/>
              <a:t>studenten</a:t>
            </a:r>
            <a:r>
              <a:rPr lang="en-US" dirty="0"/>
              <a:t> het </a:t>
            </a:r>
            <a:r>
              <a:rPr lang="en-US" dirty="0" err="1"/>
              <a:t>extracurriculaire</a:t>
            </a:r>
            <a:r>
              <a:rPr lang="en-US" dirty="0"/>
              <a:t> </a:t>
            </a:r>
            <a:r>
              <a:rPr lang="en-US" dirty="0" err="1"/>
              <a:t>gedeelte</a:t>
            </a:r>
            <a:r>
              <a:rPr lang="en-US" dirty="0"/>
              <a:t> </a:t>
            </a:r>
            <a:r>
              <a:rPr lang="en-US" dirty="0" err="1"/>
              <a:t>meegenomen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cum laude </a:t>
            </a:r>
            <a:r>
              <a:rPr lang="en-US" dirty="0" err="1"/>
              <a:t>bepaling</a:t>
            </a:r>
            <a:r>
              <a:rPr lang="en-US" dirty="0"/>
              <a:t>. </a:t>
            </a:r>
            <a:r>
              <a:rPr lang="en-US" dirty="0" err="1"/>
              <a:t>Bij</a:t>
            </a:r>
            <a:r>
              <a:rPr lang="en-US" dirty="0"/>
              <a:t> de UL is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het </a:t>
            </a:r>
            <a:r>
              <a:rPr lang="en-US" dirty="0" err="1"/>
              <a:t>geval</a:t>
            </a:r>
            <a:r>
              <a:rPr lang="en-US" dirty="0"/>
              <a:t>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2076E-2096-4BBD-A562-6ED38F964A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2076E-2096-4BBD-A562-6ED38F964A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6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05" indent="-2746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636" indent="-219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2925" indent="-219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213" indent="-219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376" indent="-21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539" indent="-21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702" indent="-21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2865" indent="-21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8F6F89-D862-49E7-8C46-295D9F101AF3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9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15905" indent="-2746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01636" indent="-219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42925" indent="-219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984213" indent="-2190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1376" indent="-21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8539" indent="-21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55702" indent="-21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2865" indent="-21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AB25C6-7C16-4769-9A24-32AAB263AC70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29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3749-D839-42BC-8D90-63F30B51FFE3}" type="slidenum">
              <a:rPr lang="nl-NL" altLang="en-US" smtClean="0">
                <a:solidFill>
                  <a:prstClr val="black"/>
                </a:solidFill>
              </a:rPr>
              <a:pPr/>
              <a:t>9</a:t>
            </a:fld>
            <a:endParaRPr lang="nl-NL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3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33749-D839-42BC-8D90-63F30B51FFE3}" type="slidenum">
              <a:rPr lang="nl-NL" altLang="en-US" smtClean="0">
                <a:solidFill>
                  <a:prstClr val="black"/>
                </a:solidFill>
              </a:rPr>
              <a:pPr/>
              <a:t>10</a:t>
            </a:fld>
            <a:endParaRPr lang="nl-NL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8420A-B08F-422D-B8A4-7C531152A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667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221E9-2DAF-44D1-B647-520D6B0D9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7926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175"/>
            <a:ext cx="2057400" cy="6129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175"/>
            <a:ext cx="6019800" cy="6129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C5F7-9094-4997-A6B6-1A71A0ACA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2656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629C1-B497-4FE4-AF7E-E83747DF91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26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4951D-64FF-4BBD-912F-5C2C9EB1FF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218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1C5AA-D3EE-4F05-9FF2-22F5B3DDD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5599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F8DE-A46D-4D8F-9F51-3F99F59D3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7010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86511-A0F7-47E9-B597-05156704D2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9070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7A5A9-FFA1-40A1-BA23-7C4AC7A0A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5326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65C36-B0B0-44B1-ADA2-F8BD87DCF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881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6D381-E960-4A9C-B576-C91C61EAB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3502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1127125"/>
          </a:xfrm>
          <a:prstGeom prst="rect">
            <a:avLst/>
          </a:prstGeom>
          <a:gradFill rotWithShape="0">
            <a:gsLst>
              <a:gs pos="0">
                <a:srgbClr val="777777"/>
              </a:gs>
              <a:gs pos="50000">
                <a:srgbClr val="111111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1660" y="-3175"/>
            <a:ext cx="6141678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33FF"/>
                    </a:gs>
                    <a:gs pos="100000">
                      <a:srgbClr val="3333FF">
                        <a:gamma/>
                        <a:tint val="33333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B8CD96-6302-4E9D-A9F0-088E98DD140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812360" y="33144"/>
            <a:ext cx="1206416" cy="1060837"/>
            <a:chOff x="7896276" y="44624"/>
            <a:chExt cx="1231053" cy="1082501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3" cstate="print">
              <a:clrChange>
                <a:clrFrom>
                  <a:srgbClr val="0000FF"/>
                </a:clrFrom>
                <a:clrTo>
                  <a:srgbClr val="0000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8444" y="450648"/>
              <a:ext cx="558885" cy="65481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868" y="44624"/>
              <a:ext cx="609600" cy="609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5" cstate="print">
              <a:clrChange>
                <a:clrFrom>
                  <a:srgbClr val="2E0FE9"/>
                </a:clrFrom>
                <a:clrTo>
                  <a:srgbClr val="2E0F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276" y="389509"/>
              <a:ext cx="594360" cy="737616"/>
            </a:xfrm>
            <a:prstGeom prst="rect">
              <a:avLst/>
            </a:prstGeom>
          </p:spPr>
        </p:pic>
      </p:grpSp>
      <p:pic>
        <p:nvPicPr>
          <p:cNvPr id="17" name="Picture 16" descr="logoHRMC_vrijstaand.psd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55"/>
          <a:stretch/>
        </p:blipFill>
        <p:spPr>
          <a:xfrm>
            <a:off x="144016" y="23663"/>
            <a:ext cx="1209642" cy="10797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smc.nl/binaries/content/assets/projectsites/holland-research-school-of-molecular-chemistry/graduate-programme/compulsoryandelectivecourses/compularsy-en-elective-courses_2019-2020.pdf?1561387119475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1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/>
          <p:nvPr/>
        </p:nvSpPr>
        <p:spPr>
          <a:xfrm>
            <a:off x="161510" y="1654445"/>
            <a:ext cx="8820980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C0000"/>
                </a:solidFill>
                <a:latin typeface="+mj-lt"/>
              </a:rPr>
              <a:t>The Holland Research School </a:t>
            </a:r>
          </a:p>
          <a:p>
            <a:pPr>
              <a:spcAft>
                <a:spcPts val="1000"/>
              </a:spcAft>
              <a:defRPr/>
            </a:pPr>
            <a:r>
              <a:rPr lang="en-US" sz="3600" b="1" dirty="0">
                <a:solidFill>
                  <a:srgbClr val="CC0000"/>
                </a:solidFill>
                <a:latin typeface="+mj-lt"/>
              </a:rPr>
              <a:t>of Molecular Chemistry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+mj-lt"/>
              </a:rPr>
              <a:t>Excellence </a:t>
            </a:r>
            <a:r>
              <a:rPr lang="en-US" sz="3600" b="1" dirty="0" err="1">
                <a:solidFill>
                  <a:srgbClr val="0000FF"/>
                </a:solidFill>
                <a:latin typeface="+mj-lt"/>
              </a:rPr>
              <a:t>Traject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Afbeelding 5" descr="HRSMC_logo_lig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3678" y="5481228"/>
            <a:ext cx="5796644" cy="107524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74838" y="3933056"/>
            <a:ext cx="6194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/>
              <a:t>University of Amsterdam, VU Amsterdam </a:t>
            </a:r>
          </a:p>
          <a:p>
            <a:r>
              <a:rPr lang="nl-NL" sz="2000" b="1" dirty="0" err="1"/>
              <a:t>and</a:t>
            </a:r>
            <a:r>
              <a:rPr lang="nl-NL" sz="2000" b="1" dirty="0"/>
              <a:t> Leiden University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1511660" y="8620"/>
            <a:ext cx="6141678" cy="1089025"/>
          </a:xfrm>
        </p:spPr>
        <p:txBody>
          <a:bodyPr/>
          <a:lstStyle/>
          <a:p>
            <a:r>
              <a:rPr lang="en-US" dirty="0"/>
              <a:t>Crossing </a:t>
            </a:r>
            <a:br>
              <a:rPr lang="en-US" dirty="0"/>
            </a:br>
            <a:r>
              <a:rPr lang="en-US" dirty="0"/>
              <a:t>the boundaries of disciplines</a:t>
            </a:r>
          </a:p>
        </p:txBody>
      </p:sp>
    </p:spTree>
    <p:extLst>
      <p:ext uri="{BB962C8B-B14F-4D97-AF65-F5344CB8AC3E}">
        <p14:creationId xmlns:p14="http://schemas.microsoft.com/office/powerpoint/2010/main" val="274241942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838" y="-3175"/>
            <a:ext cx="7236804" cy="1089025"/>
          </a:xfrm>
        </p:spPr>
        <p:txBody>
          <a:bodyPr/>
          <a:lstStyle/>
          <a:p>
            <a:r>
              <a:rPr lang="en-US" sz="3000" dirty="0"/>
              <a:t>Participating research groups</a:t>
            </a:r>
          </a:p>
        </p:txBody>
      </p:sp>
      <p:sp>
        <p:nvSpPr>
          <p:cNvPr id="3" name="Rechthoek 2"/>
          <p:cNvSpPr/>
          <p:nvPr/>
        </p:nvSpPr>
        <p:spPr>
          <a:xfrm>
            <a:off x="-612576" y="1304764"/>
            <a:ext cx="10405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Theme 2: Physical Chemistry and Spectroscopy</a:t>
            </a:r>
            <a:endParaRPr lang="nl-NL" sz="2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BEE27F2-6060-4A27-8C80-47162F4EB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51454"/>
              </p:ext>
            </p:extLst>
          </p:nvPr>
        </p:nvGraphicFramePr>
        <p:xfrm>
          <a:off x="467544" y="2204864"/>
          <a:ext cx="8030213" cy="407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Document" r:id="rId4" imgW="6122434" imgH="3106460" progId="Word.Document.12">
                  <p:embed/>
                </p:oleObj>
              </mc:Choice>
              <mc:Fallback>
                <p:oleObj name="Document" r:id="rId4" imgW="6122434" imgH="31064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204864"/>
                        <a:ext cx="8030213" cy="407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153420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Participating research groups</a:t>
            </a:r>
            <a:endParaRPr lang="nl-NL" sz="3000" dirty="0"/>
          </a:p>
        </p:txBody>
      </p:sp>
      <p:sp>
        <p:nvSpPr>
          <p:cNvPr id="3" name="Rechthoek 2"/>
          <p:cNvSpPr/>
          <p:nvPr/>
        </p:nvSpPr>
        <p:spPr>
          <a:xfrm>
            <a:off x="899592" y="1336702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Theme 3: Theoretical Chemistry</a:t>
            </a:r>
            <a:endParaRPr lang="nl-NL" sz="2000" b="1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F2C4F66-0F9F-4A53-A612-8B5BCA2E81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235595"/>
              </p:ext>
            </p:extLst>
          </p:nvPr>
        </p:nvGraphicFramePr>
        <p:xfrm>
          <a:off x="421622" y="2528900"/>
          <a:ext cx="8321754" cy="3324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Document" r:id="rId3" imgW="6122434" imgH="2446729" progId="Word.Document.12">
                  <p:embed/>
                </p:oleObj>
              </mc:Choice>
              <mc:Fallback>
                <p:oleObj name="Document" r:id="rId3" imgW="6122434" imgH="24467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622" y="2528900"/>
                        <a:ext cx="8321754" cy="3324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71340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94" y="1340768"/>
            <a:ext cx="8769390" cy="5157822"/>
          </a:xfrm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b="1" dirty="0" err="1"/>
              <a:t>Apply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chemistry</a:t>
            </a:r>
            <a:r>
              <a:rPr lang="nl-NL" sz="2400" dirty="0"/>
              <a:t> MSc track at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b="1" dirty="0"/>
              <a:t>UvA, VU or UL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r>
              <a:rPr lang="nl-NL" sz="2400" dirty="0"/>
              <a:t> 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2400" dirty="0"/>
              <a:t>In addition, </a:t>
            </a:r>
            <a:r>
              <a:rPr lang="nl-NL" sz="2400" b="1" dirty="0"/>
              <a:t>apply</a:t>
            </a:r>
            <a:r>
              <a:rPr lang="nl-NL" sz="2400" dirty="0"/>
              <a:t> at the </a:t>
            </a:r>
            <a:r>
              <a:rPr lang="nl-NL" sz="2400" b="1" dirty="0"/>
              <a:t>HRSMC</a:t>
            </a:r>
            <a:r>
              <a:rPr lang="nl-NL" sz="2400" dirty="0"/>
              <a:t> for the Excellence traject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nl-NL" sz="1800" b="1" dirty="0"/>
              <a:t>Criteria</a:t>
            </a:r>
            <a:endParaRPr lang="nl-NL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average BSc grade </a:t>
            </a:r>
            <a:r>
              <a:rPr lang="en-US" sz="1800" u="sng" dirty="0"/>
              <a:t>&gt;</a:t>
            </a:r>
            <a:r>
              <a:rPr lang="en-US" sz="1800" dirty="0"/>
              <a:t>8 (cum laude): automatic selection for interview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&lt;8: recommendation letter needed of (assistant/associate) professor providing evidence that you belong to top 10%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buNone/>
            </a:pPr>
            <a:endParaRPr lang="nl-NL" sz="2000" dirty="0"/>
          </a:p>
          <a:p>
            <a:pPr lvl="0">
              <a:lnSpc>
                <a:spcPts val="25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0000"/>
                </a:solidFill>
              </a:rPr>
              <a:t>Send</a:t>
            </a:r>
            <a:r>
              <a:rPr lang="nl-NL" sz="2000" dirty="0">
                <a:solidFill>
                  <a:srgbClr val="000000"/>
                </a:solidFill>
              </a:rPr>
              <a:t> before </a:t>
            </a:r>
            <a:r>
              <a:rPr lang="nl-NL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12</a:t>
            </a:r>
            <a:r>
              <a:rPr lang="nl-NL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000" dirty="0">
                <a:solidFill>
                  <a:srgbClr val="000000"/>
                </a:solidFill>
              </a:rPr>
              <a:t>to the HRSMC office:</a:t>
            </a:r>
          </a:p>
          <a:p>
            <a:pPr marL="857250" lvl="1" indent="-4572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BSc grades</a:t>
            </a:r>
          </a:p>
          <a:p>
            <a:pPr marL="857250" lvl="1" indent="-4572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Motivation letter </a:t>
            </a:r>
          </a:p>
          <a:p>
            <a:pPr marL="857250" lvl="1" indent="-45720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/>
              <a:t>Recommendation letter if necessary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endParaRPr lang="en-GB" sz="2000" b="1" dirty="0"/>
          </a:p>
          <a:p>
            <a:pPr marL="0" indent="0" algn="ctr">
              <a:lnSpc>
                <a:spcPts val="2600"/>
              </a:lnSpc>
              <a:spcBef>
                <a:spcPts val="0"/>
              </a:spcBef>
              <a:buNone/>
            </a:pPr>
            <a:r>
              <a:rPr lang="en-GB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Interviews are planned for June 26</a:t>
            </a:r>
            <a:endParaRPr lang="en-US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35984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3" name="Rectangle 5"/>
          <p:cNvSpPr>
            <a:spLocks noGrp="1" noChangeArrowheads="1"/>
          </p:cNvSpPr>
          <p:nvPr>
            <p:ph type="title"/>
          </p:nvPr>
        </p:nvSpPr>
        <p:spPr>
          <a:xfrm>
            <a:off x="1511660" y="8620"/>
            <a:ext cx="6141678" cy="1089025"/>
          </a:xfrm>
        </p:spPr>
        <p:txBody>
          <a:bodyPr/>
          <a:lstStyle/>
          <a:p>
            <a:r>
              <a:rPr lang="nl-NL" dirty="0"/>
              <a:t>Multidisciplinary </a:t>
            </a:r>
            <a:br>
              <a:rPr lang="nl-NL" dirty="0"/>
            </a:br>
            <a:r>
              <a:rPr lang="nl-NL" dirty="0"/>
              <a:t>Traject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774167" y="1412776"/>
            <a:ext cx="5595666" cy="32043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8100000" algn="ctr" rotWithShape="0">
              <a:schemeClr val="tx1">
                <a:alpha val="6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67544" y="4868674"/>
            <a:ext cx="8244916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Become an expert in synthesis, theory and spectroscopy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Build your network amongst staff members of the three universities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i="1" dirty="0"/>
              <a:t>Opportunity to be recommended for a PhD position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058" t="37753" r="20858" b="18848"/>
          <a:stretch/>
        </p:blipFill>
        <p:spPr>
          <a:xfrm>
            <a:off x="2096580" y="1664804"/>
            <a:ext cx="4986844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0710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HRSMC Excellence </a:t>
            </a:r>
            <a:r>
              <a:rPr lang="en-US" dirty="0" err="1"/>
              <a:t>Traject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511-A0F7-47E9-B597-05156704D2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9856" y="1304764"/>
            <a:ext cx="8496944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You will follow one of the </a:t>
            </a:r>
            <a:r>
              <a:rPr lang="en-GB" sz="2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Chemistry Master programs</a:t>
            </a:r>
            <a:r>
              <a:rPr lang="en-GB" sz="2200" dirty="0"/>
              <a:t> of UvA/VU or UL (120 EC)</a:t>
            </a:r>
          </a:p>
          <a:p>
            <a:pPr marL="342900" lvl="0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In addition you will follow a </a:t>
            </a:r>
            <a:r>
              <a:rPr lang="en-GB" sz="22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traject</a:t>
            </a:r>
            <a:r>
              <a:rPr lang="en-GB" sz="2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at least 15 EC</a:t>
            </a:r>
            <a:r>
              <a:rPr lang="en-GB" sz="2200" dirty="0"/>
              <a:t> consisting of</a:t>
            </a:r>
          </a:p>
          <a:p>
            <a:pPr marL="914400" lvl="1" indent="-457200" algn="l">
              <a:spcAft>
                <a:spcPts val="0"/>
              </a:spcAft>
              <a:buFont typeface="+mj-lt"/>
              <a:buAutoNum type="arabicPeriod"/>
            </a:pPr>
            <a:r>
              <a:rPr lang="en-GB" sz="2000" dirty="0"/>
              <a:t>1 graded rotation in the other city (</a:t>
            </a:r>
            <a:r>
              <a:rPr lang="en-GB" sz="2000" dirty="0">
                <a:sym typeface="Symbol"/>
              </a:rPr>
              <a:t></a:t>
            </a:r>
            <a:r>
              <a:rPr lang="en-GB" sz="2000" dirty="0"/>
              <a:t>6 EC)</a:t>
            </a:r>
          </a:p>
          <a:p>
            <a:pPr marL="914400" lvl="1" indent="-457200" algn="l">
              <a:spcAft>
                <a:spcPts val="0"/>
              </a:spcAft>
              <a:buFont typeface="+mj-lt"/>
              <a:buAutoNum type="arabicPeriod"/>
            </a:pPr>
            <a:r>
              <a:rPr lang="en-GB" sz="2000" dirty="0"/>
              <a:t>1 course in the other city (6 EC)</a:t>
            </a:r>
          </a:p>
          <a:p>
            <a:pPr marL="914400" lvl="1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sz="2000" dirty="0"/>
              <a:t>Non-graded research proposal with optional pitch presentation (3 EC)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15 EC HRSMC </a:t>
            </a:r>
            <a:r>
              <a:rPr lang="en-GB" sz="2200" dirty="0" err="1"/>
              <a:t>traject</a:t>
            </a:r>
            <a:r>
              <a:rPr lang="en-GB" sz="2200" dirty="0"/>
              <a:t> will be on </a:t>
            </a:r>
            <a:r>
              <a:rPr lang="en-GB" sz="2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extracurricular part</a:t>
            </a:r>
            <a:r>
              <a:rPr lang="en-GB" sz="2200" dirty="0"/>
              <a:t> of diploma supplement (with individual marks)</a:t>
            </a:r>
          </a:p>
          <a:p>
            <a:pPr marL="457200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Students are allowed to participate in </a:t>
            </a:r>
            <a:r>
              <a:rPr lang="en-GB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HRSMC PhD Schools and Courses and the yearly symposium</a:t>
            </a:r>
          </a:p>
          <a:p>
            <a:pPr marL="914400" lvl="1" indent="-457200" algn="l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Mentioned on the HRSMC Certificate</a:t>
            </a:r>
          </a:p>
        </p:txBody>
      </p:sp>
    </p:spTree>
    <p:extLst>
      <p:ext uri="{BB962C8B-B14F-4D97-AF65-F5344CB8AC3E}">
        <p14:creationId xmlns:p14="http://schemas.microsoft.com/office/powerpoint/2010/main" val="83416820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75556" y="1304764"/>
            <a:ext cx="7992888" cy="2360538"/>
            <a:chOff x="323528" y="1464506"/>
            <a:chExt cx="7992888" cy="2128788"/>
          </a:xfrm>
        </p:grpSpPr>
        <p:sp>
          <p:nvSpPr>
            <p:cNvPr id="3" name="Rectangle 2"/>
            <p:cNvSpPr/>
            <p:nvPr/>
          </p:nvSpPr>
          <p:spPr bwMode="auto">
            <a:xfrm>
              <a:off x="323528" y="1464506"/>
              <a:ext cx="7992888" cy="20004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92100" dist="139700" dir="8100000" algn="ctr" rotWithShape="0">
                <a:schemeClr val="tx1">
                  <a:alpha val="65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9532" y="1464506"/>
              <a:ext cx="7920880" cy="2128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nl-NL" sz="2400" b="1" dirty="0"/>
                <a:t>Courses</a:t>
              </a:r>
            </a:p>
            <a:p>
              <a:pPr algn="l">
                <a:spcAft>
                  <a:spcPts val="0"/>
                </a:spcAft>
              </a:pPr>
              <a:endParaRPr lang="en-GB" sz="2000" b="1" dirty="0"/>
            </a:p>
            <a:p>
              <a:pPr marL="342900" lvl="0" indent="-342900" algn="l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Follow a course at </a:t>
              </a:r>
              <a:r>
                <a:rPr lang="en-GB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another university </a:t>
              </a:r>
              <a:r>
                <a:rPr lang="en-GB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involved</a:t>
              </a:r>
              <a:endParaRPr lang="en-GB" sz="2000" dirty="0"/>
            </a:p>
            <a:p>
              <a:pPr marL="342900" lvl="0" indent="-342900" algn="l">
                <a:buFont typeface="Arial" panose="020B0604020202020204" pitchFamily="34" charset="0"/>
                <a:buChar char="•"/>
              </a:pPr>
              <a:r>
                <a:rPr lang="en-GB" sz="2000" dirty="0"/>
                <a:t>Follow </a:t>
              </a:r>
              <a:r>
                <a:rPr lang="en-GB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one course within each research area </a:t>
              </a:r>
              <a:r>
                <a:rPr lang="en-GB" sz="2000" dirty="0"/>
                <a:t>of the HRSMC (Synthesis, Spectroscopy and Theory). For an overview look </a:t>
              </a:r>
              <a:r>
                <a:rPr lang="en-GB" sz="2000" dirty="0">
                  <a:hlinkClick r:id="rId2"/>
                </a:rPr>
                <a:t>here</a:t>
              </a:r>
              <a:r>
                <a:rPr lang="en-GB" sz="2000" dirty="0"/>
                <a:t>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HRSMC Excellence 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traject</a:t>
            </a:r>
            <a:endParaRPr lang="en-US" sz="3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75556" y="3860566"/>
            <a:ext cx="8028892" cy="2916806"/>
            <a:chOff x="251520" y="4409575"/>
            <a:chExt cx="8028892" cy="2668157"/>
          </a:xfrm>
        </p:grpSpPr>
        <p:sp>
          <p:nvSpPr>
            <p:cNvPr id="9" name="Rectangle 8"/>
            <p:cNvSpPr/>
            <p:nvPr/>
          </p:nvSpPr>
          <p:spPr bwMode="auto">
            <a:xfrm>
              <a:off x="251520" y="4409575"/>
              <a:ext cx="7992888" cy="24888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92100" dist="139700" dir="8100000" algn="ctr" rotWithShape="0">
                <a:schemeClr val="tx1">
                  <a:alpha val="65000"/>
                </a:scheme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9532" y="4450030"/>
              <a:ext cx="7920880" cy="2627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nl-NL" sz="2400" b="1" dirty="0"/>
                <a:t>R</a:t>
              </a:r>
              <a:r>
                <a:rPr lang="en-GB" sz="2400" b="1" dirty="0" err="1"/>
                <a:t>otations</a:t>
              </a:r>
              <a:endParaRPr lang="en-GB" sz="2400" b="1" dirty="0"/>
            </a:p>
            <a:p>
              <a:pPr algn="l">
                <a:spcAft>
                  <a:spcPts val="0"/>
                </a:spcAft>
              </a:pPr>
              <a:endParaRPr lang="en-GB" sz="2000" dirty="0"/>
            </a:p>
            <a:p>
              <a:pPr marL="342900" lvl="0" indent="-342900" algn="l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Long rotation and 2 short rotations</a:t>
              </a:r>
            </a:p>
            <a:p>
              <a:pPr marL="342900" lvl="0" indent="-342900" algn="l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GB" sz="2000" dirty="0"/>
                <a:t>The three rotations cover at least </a:t>
              </a:r>
              <a:r>
                <a:rPr lang="en-GB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of the 3 research areas</a:t>
              </a:r>
              <a:r>
                <a:rPr lang="en-GB" sz="2000" dirty="0"/>
                <a:t> of the HRSMC (Synthesis, Spectroscopy and Theory)</a:t>
              </a:r>
            </a:p>
            <a:p>
              <a:pPr marL="342900" lvl="0" indent="-342900" algn="l">
                <a:buFont typeface="Arial" panose="020B0604020202020204" pitchFamily="34" charset="0"/>
                <a:buChar char="•"/>
              </a:pPr>
              <a:r>
                <a:rPr lang="en-GB" sz="2000" dirty="0"/>
                <a:t>One short rotation at </a:t>
              </a:r>
              <a:r>
                <a:rPr lang="en-GB" sz="2000" dirty="0">
                  <a:solidFill>
                    <a:srgbClr val="0000FF"/>
                  </a:solidFill>
                </a:rPr>
                <a:t>another university </a:t>
              </a:r>
              <a:r>
                <a:rPr lang="en-GB" sz="2000" dirty="0"/>
                <a:t>involved</a:t>
              </a:r>
            </a:p>
            <a:p>
              <a:pPr marL="342900" lvl="0" indent="-342900" algn="l">
                <a:buFont typeface="Arial" panose="020B0604020202020204" pitchFamily="34" charset="0"/>
                <a:buChar char="•"/>
              </a:pPr>
              <a:endParaRPr lang="en-GB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8280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Research </a:t>
            </a:r>
            <a:r>
              <a:rPr lang="nl-NL" dirty="0" err="1"/>
              <a:t>proposal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86511-A0F7-47E9-B597-05156704D2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5"/>
          <p:cNvSpPr txBox="1"/>
          <p:nvPr/>
        </p:nvSpPr>
        <p:spPr>
          <a:xfrm>
            <a:off x="370031" y="1412776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2400" b="1" dirty="0"/>
              <a:t>Research proposal (3EC) and pitch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Research Proposal (3EC)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 cooperation with 2 staff members (topic covering 2 different themes)</a:t>
            </a:r>
            <a:r>
              <a:rPr lang="en-US" sz="2000" dirty="0"/>
              <a:t> 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Complete freedom in choosing topic (within the 3 themes)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should be assessed with a ‘pass’</a:t>
            </a:r>
          </a:p>
          <a:p>
            <a:pPr lvl="1" algn="l">
              <a:spcAft>
                <a:spcPts val="0"/>
              </a:spcAft>
            </a:pPr>
            <a:endParaRPr lang="en-GB" sz="2200" dirty="0"/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5 Minute pitch for a jury of HRSMC staff members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Best pitch is awarded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u="sng" dirty="0"/>
              <a:t>€ 1500,-</a:t>
            </a:r>
            <a:r>
              <a:rPr lang="en-GB" sz="2000" dirty="0"/>
              <a:t> (for a contribution) to attend conference or course/training.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u="sng" dirty="0"/>
              <a:t>€450 </a:t>
            </a:r>
            <a:r>
              <a:rPr lang="en-GB" sz="2000" dirty="0"/>
              <a:t> (free to spend)</a:t>
            </a:r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800100" lvl="1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0016714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64506"/>
            <a:ext cx="8640960" cy="3880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Total programme of </a:t>
            </a:r>
            <a:r>
              <a:rPr lang="en-GB" sz="2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135 EC within study programme of maximum 2.5 years</a:t>
            </a:r>
          </a:p>
          <a:p>
            <a:pPr marL="342900" lvl="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Apart from the regular Master certificate you will receive a separate HRSMC certificate with the followed HRSMC</a:t>
            </a:r>
            <a:r>
              <a:rPr lang="en-GB" sz="2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PhD Schools and Courses </a:t>
            </a:r>
          </a:p>
          <a:p>
            <a:pPr marL="342900" indent="-342900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 algn="l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If Excellence </a:t>
            </a:r>
            <a:r>
              <a:rPr lang="en-GB" sz="2200" dirty="0" err="1"/>
              <a:t>Traject</a:t>
            </a:r>
            <a:r>
              <a:rPr lang="en-GB" sz="2200" dirty="0"/>
              <a:t> is not completed within 2.5 years</a:t>
            </a:r>
          </a:p>
          <a:p>
            <a:pPr marL="914400" lvl="1" indent="-457200" algn="l">
              <a:spcAft>
                <a:spcPts val="0"/>
              </a:spcAft>
              <a:buFont typeface="+mj-lt"/>
              <a:buAutoNum type="arabicPeriod"/>
            </a:pPr>
            <a:r>
              <a:rPr lang="en-GB" sz="2200" dirty="0"/>
              <a:t>Registration of additional ECs on regular diploma supplement </a:t>
            </a:r>
          </a:p>
          <a:p>
            <a:pPr marL="914400" lvl="1" indent="-457200" algn="l">
              <a:spcAft>
                <a:spcPts val="1000"/>
              </a:spcAft>
              <a:buFont typeface="+mj-lt"/>
              <a:buAutoNum type="arabicPeriod"/>
            </a:pPr>
            <a:r>
              <a:rPr lang="en-GB" sz="2200" dirty="0"/>
              <a:t>No HRSMC certificate</a:t>
            </a:r>
            <a:endParaRPr lang="en-GB" sz="2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HRSMC </a:t>
            </a:r>
            <a:r>
              <a:rPr lang="nl-NL" dirty="0" err="1">
                <a:solidFill>
                  <a:srgbClr val="FFFFFF"/>
                </a:solidFill>
              </a:rPr>
              <a:t>Certificate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61422213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5757863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HRSMC – </a:t>
            </a:r>
            <a:r>
              <a:rPr lang="en-US" altLang="en-US" b="1" dirty="0">
                <a:solidFill>
                  <a:srgbClr val="F51201"/>
                </a:solidFill>
              </a:rPr>
              <a:t>Activities</a:t>
            </a:r>
            <a:endParaRPr lang="nl-NL" altLang="en-US" b="1" dirty="0">
              <a:solidFill>
                <a:srgbClr val="F5120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844824"/>
            <a:ext cx="8582025" cy="4114800"/>
          </a:xfrm>
        </p:spPr>
        <p:txBody>
          <a:bodyPr/>
          <a:lstStyle/>
          <a:p>
            <a:pPr marL="342865" indent="-342865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404040"/>
                </a:solidFill>
              </a:rPr>
              <a:t>Five different Summer Schools </a:t>
            </a:r>
          </a:p>
          <a:p>
            <a:pPr marL="342865" indent="-342865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404040"/>
                </a:solidFill>
              </a:rPr>
              <a:t>	1. Organic Synthesis </a:t>
            </a:r>
            <a:r>
              <a:rPr lang="en-US" sz="2000" b="1" dirty="0">
                <a:solidFill>
                  <a:srgbClr val="FF0000"/>
                </a:solidFill>
              </a:rPr>
              <a:t>(2021)</a:t>
            </a:r>
          </a:p>
          <a:p>
            <a:pPr marL="342865" indent="-342865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404040"/>
                </a:solidFill>
              </a:rPr>
              <a:t>	2. Metal-Organic Chemistry </a:t>
            </a:r>
          </a:p>
          <a:p>
            <a:pPr marL="342865" indent="-342865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404040"/>
                </a:solidFill>
              </a:rPr>
              <a:t>	3. Spectroscopy </a:t>
            </a:r>
            <a:r>
              <a:rPr lang="en-US" sz="2000" b="1" kern="1200" dirty="0">
                <a:solidFill>
                  <a:srgbClr val="FF0000"/>
                </a:solidFill>
              </a:rPr>
              <a:t>(2022)</a:t>
            </a:r>
          </a:p>
          <a:p>
            <a:pPr marL="342865" indent="-342865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404040"/>
                </a:solidFill>
              </a:rPr>
              <a:t>	4. Photochemistry </a:t>
            </a:r>
            <a:r>
              <a:rPr lang="en-US" sz="2000" b="1" kern="1200" dirty="0">
                <a:solidFill>
                  <a:srgbClr val="FF0000"/>
                </a:solidFill>
              </a:rPr>
              <a:t>(July 2020)</a:t>
            </a:r>
          </a:p>
          <a:p>
            <a:pPr marL="342865" indent="-342865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404040"/>
                </a:solidFill>
              </a:rPr>
              <a:t>	5. Understanding Molecular Simulation </a:t>
            </a:r>
          </a:p>
          <a:p>
            <a:pPr marL="342865" indent="-342865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404040"/>
                </a:solidFill>
              </a:rPr>
              <a:t>	(Han-sur-</a:t>
            </a:r>
            <a:r>
              <a:rPr lang="en-US" sz="2400" dirty="0" err="1">
                <a:solidFill>
                  <a:srgbClr val="404040"/>
                </a:solidFill>
              </a:rPr>
              <a:t>Lesse</a:t>
            </a:r>
            <a:r>
              <a:rPr lang="en-US" sz="2400" dirty="0">
                <a:solidFill>
                  <a:srgbClr val="404040"/>
                </a:solidFill>
              </a:rPr>
              <a:t> Winter school ‘Theoretical </a:t>
            </a:r>
          </a:p>
          <a:p>
            <a:pPr marL="342865" indent="-342865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404040"/>
                </a:solidFill>
              </a:rPr>
              <a:t>    Chemistry &amp; Spectroscopy)</a:t>
            </a:r>
          </a:p>
          <a:p>
            <a:pPr marL="342865" indent="-342865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>
              <a:solidFill>
                <a:srgbClr val="404040"/>
              </a:solidFill>
            </a:endParaRPr>
          </a:p>
          <a:p>
            <a:pPr marL="342865" indent="-342865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404040"/>
                </a:solidFill>
              </a:rPr>
              <a:t>Synthetic chemistry problem solving sessions </a:t>
            </a:r>
            <a:r>
              <a:rPr lang="en-US" sz="2000" b="1" dirty="0">
                <a:solidFill>
                  <a:srgbClr val="FF0000"/>
                </a:solidFill>
              </a:rPr>
              <a:t>(twice a year)</a:t>
            </a:r>
          </a:p>
          <a:p>
            <a:pPr marL="1371460" lvl="2" indent="-457154" eaLnBrk="1" hangingPunct="1">
              <a:lnSpc>
                <a:spcPct val="90000"/>
              </a:lnSpc>
              <a:buFontTx/>
              <a:buNone/>
              <a:defRPr/>
            </a:pPr>
            <a:endParaRPr lang="nl-NL" sz="3200" dirty="0">
              <a:ea typeface="ＭＳ Ｐゴシック" charset="-128"/>
            </a:endParaRPr>
          </a:p>
        </p:txBody>
      </p:sp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6660232" y="3872883"/>
            <a:ext cx="196077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(</a:t>
            </a:r>
            <a:r>
              <a:rPr lang="nl-NL" altLang="en-US" sz="2000" b="1" dirty="0">
                <a:solidFill>
                  <a:srgbClr val="FF0000"/>
                </a:solidFill>
              </a:rPr>
              <a:t>Jan</a:t>
            </a:r>
            <a:r>
              <a:rPr lang="nl-NL" altLang="en-US" sz="2000" b="1">
                <a:solidFill>
                  <a:srgbClr val="FF0000"/>
                </a:solidFill>
              </a:rPr>
              <a:t>.  2021</a:t>
            </a:r>
            <a:r>
              <a:rPr lang="en-US" altLang="en-US" sz="2000" b="1">
                <a:solidFill>
                  <a:srgbClr val="FF0000"/>
                </a:solidFill>
              </a:rPr>
              <a:t>)</a:t>
            </a:r>
            <a:endParaRPr lang="nl-NL" altLang="en-US" sz="2000" b="1" dirty="0">
              <a:solidFill>
                <a:srgbClr val="FF0000"/>
              </a:solidFill>
            </a:endParaRP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5004048" y="2672916"/>
            <a:ext cx="119453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(</a:t>
            </a:r>
            <a:r>
              <a:rPr lang="nl-NL" altLang="en-US" sz="2000" b="1" dirty="0">
                <a:solidFill>
                  <a:srgbClr val="FF0000"/>
                </a:solidFill>
              </a:rPr>
              <a:t>2022</a:t>
            </a:r>
            <a:r>
              <a:rPr lang="en-US" altLang="en-US" sz="2000" b="1" dirty="0">
                <a:solidFill>
                  <a:srgbClr val="FF0000"/>
                </a:solidFill>
              </a:rPr>
              <a:t>)</a:t>
            </a:r>
            <a:endParaRPr lang="nl-NL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0900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676" y="0"/>
            <a:ext cx="5757862" cy="1143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HRSMC – </a:t>
            </a:r>
            <a:r>
              <a:rPr lang="en-US" altLang="en-US" b="1" dirty="0">
                <a:solidFill>
                  <a:srgbClr val="F51201"/>
                </a:solidFill>
              </a:rPr>
              <a:t>Activities</a:t>
            </a:r>
            <a:endParaRPr lang="nl-NL" altLang="en-US" b="1" dirty="0">
              <a:solidFill>
                <a:srgbClr val="F5120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582026" cy="4575175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404040"/>
                </a:solidFill>
              </a:rPr>
              <a:t>Three different inter-university courses  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404040"/>
                </a:solidFill>
              </a:rPr>
              <a:t>	1. Molecular Modeling 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40404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404040"/>
                </a:solidFill>
              </a:rPr>
              <a:t>   2. Physical Methods in Inorganic Chemistry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40404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404040"/>
                </a:solidFill>
              </a:rPr>
              <a:t>	3. </a:t>
            </a:r>
            <a:r>
              <a:rPr lang="en-US" altLang="en-US" sz="2400" dirty="0" err="1">
                <a:solidFill>
                  <a:srgbClr val="404040"/>
                </a:solidFill>
              </a:rPr>
              <a:t>Photophysics</a:t>
            </a:r>
            <a:r>
              <a:rPr lang="en-US" altLang="en-US" sz="2400" dirty="0">
                <a:solidFill>
                  <a:srgbClr val="404040"/>
                </a:solidFill>
              </a:rPr>
              <a:t>, Photochemistry &amp; Photobiology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404040"/>
                </a:solidFill>
              </a:rPr>
              <a:t>	</a:t>
            </a:r>
          </a:p>
          <a:p>
            <a:pPr eaLnBrk="1" hangingPunct="1"/>
            <a:r>
              <a:rPr lang="en-US" altLang="en-US" sz="2400" b="1" dirty="0">
                <a:solidFill>
                  <a:srgbClr val="404040"/>
                </a:solidFill>
              </a:rPr>
              <a:t>Symposia and staff meeting (yearly)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endParaRPr lang="en-US" altLang="en-US" sz="2800" dirty="0"/>
          </a:p>
          <a:p>
            <a:pPr marL="1370013" lvl="2" indent="-455613" eaLnBrk="1" hangingPunct="1">
              <a:buFontTx/>
              <a:buNone/>
            </a:pPr>
            <a:endParaRPr lang="nl-NL" altLang="en-US" sz="3200" dirty="0">
              <a:ea typeface="ＭＳ Ｐゴシック" pitchFamily="34" charset="-128"/>
            </a:endParaRPr>
          </a:p>
        </p:txBody>
      </p:sp>
      <p:sp>
        <p:nvSpPr>
          <p:cNvPr id="70661" name="Text Box 7"/>
          <p:cNvSpPr txBox="1">
            <a:spLocks noChangeArrowheads="1"/>
          </p:cNvSpPr>
          <p:nvPr/>
        </p:nvSpPr>
        <p:spPr bwMode="auto">
          <a:xfrm>
            <a:off x="785359" y="3208435"/>
            <a:ext cx="820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000" b="1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en-US" sz="2000" b="1">
              <a:solidFill>
                <a:srgbClr val="FF0000"/>
              </a:solidFill>
            </a:endParaRP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3995936" y="2326579"/>
            <a:ext cx="240640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000" b="1" dirty="0">
                <a:solidFill>
                  <a:srgbClr val="FF0000"/>
                </a:solidFill>
              </a:rPr>
              <a:t>(2021 or 2022)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7381687" y="3208435"/>
            <a:ext cx="119453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000" b="1" dirty="0">
                <a:solidFill>
                  <a:srgbClr val="FF0000"/>
                </a:solidFill>
              </a:rPr>
              <a:t>(2021)</a:t>
            </a:r>
          </a:p>
        </p:txBody>
      </p:sp>
    </p:spTree>
    <p:extLst>
      <p:ext uri="{BB962C8B-B14F-4D97-AF65-F5344CB8AC3E}">
        <p14:creationId xmlns:p14="http://schemas.microsoft.com/office/powerpoint/2010/main" val="39230438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Participating research groups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95536" y="1232756"/>
            <a:ext cx="8172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Theme 1: Synthesis, </a:t>
            </a:r>
            <a:r>
              <a:rPr lang="en-US" sz="2000" b="1" dirty="0" err="1"/>
              <a:t>Characterisation</a:t>
            </a:r>
            <a:r>
              <a:rPr lang="en-US" sz="2000" b="1" dirty="0"/>
              <a:t>, Reactivity and Properties of Molecules</a:t>
            </a:r>
            <a:endParaRPr lang="nl-NL" sz="20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DD650F2-061B-44C3-A8CF-FD53F6CBD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587276"/>
              </p:ext>
            </p:extLst>
          </p:nvPr>
        </p:nvGraphicFramePr>
        <p:xfrm>
          <a:off x="647564" y="2312876"/>
          <a:ext cx="8187368" cy="402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Document" r:id="rId4" imgW="6122434" imgH="3012161" progId="Word.Document.12">
                  <p:embed/>
                </p:oleObj>
              </mc:Choice>
              <mc:Fallback>
                <p:oleObj name="Document" r:id="rId4" imgW="6122434" imgH="30121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564" y="2312876"/>
                        <a:ext cx="8187368" cy="4026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00431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On-screen Show (4:3)</PresentationFormat>
  <Paragraphs>108</Paragraphs>
  <Slides>12</Slides>
  <Notes>8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Arial</vt:lpstr>
      <vt:lpstr>Times New Roman</vt:lpstr>
      <vt:lpstr>Verdana</vt:lpstr>
      <vt:lpstr>Default Design</vt:lpstr>
      <vt:lpstr>Document</vt:lpstr>
      <vt:lpstr>Crossing  the boundaries of disciplines</vt:lpstr>
      <vt:lpstr>Multidisciplinary  Traject</vt:lpstr>
      <vt:lpstr>HRSMC Excellence Traject</vt:lpstr>
      <vt:lpstr>HRSMC Excellence  traject</vt:lpstr>
      <vt:lpstr>Research proposal</vt:lpstr>
      <vt:lpstr>HRSMC Certificate</vt:lpstr>
      <vt:lpstr>HRSMC – Activities</vt:lpstr>
      <vt:lpstr>HRSMC – Activities</vt:lpstr>
      <vt:lpstr>Participating research groups </vt:lpstr>
      <vt:lpstr>Participating research groups</vt:lpstr>
      <vt:lpstr>Participating research groups</vt:lpstr>
      <vt:lpstr>Application</vt:lpstr>
      <vt:lpstr>Custom Show 1</vt:lpstr>
    </vt:vector>
  </TitlesOfParts>
  <Company>Universiteit van Amsterdam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machines in the gas phase</dc:title>
  <dc:subject>Rotaxane spectroscopy</dc:subject>
  <dc:creator>Wybren Jan Buma</dc:creator>
  <dc:description>Presentation at Gordon conference 13 september 2006</dc:description>
  <cp:lastModifiedBy>Weijer, Ineke</cp:lastModifiedBy>
  <cp:revision>1631</cp:revision>
  <cp:lastPrinted>2019-03-21T08:20:17Z</cp:lastPrinted>
  <dcterms:created xsi:type="dcterms:W3CDTF">2005-05-04T15:48:23Z</dcterms:created>
  <dcterms:modified xsi:type="dcterms:W3CDTF">2020-04-16T07:55:43Z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A8BFFC22-7503-4ADE-ACD3-C78B3CF2B74E</vt:lpwstr>
  </property>
  <property fmtid="{D5CDD505-2E9C-101B-9397-08002B2CF9AE}" pid="3" name="ArticulatePath">
    <vt:lpwstr>voorlichting HRSMC Exc Trajectalgemeen</vt:lpwstr>
  </property>
</Properties>
</file>