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Martinez Lavanchy" initials="PML" lastIdx="7" clrIdx="0">
    <p:extLst>
      <p:ext uri="{19B8F6BF-5375-455C-9EA6-DF929625EA0E}">
        <p15:presenceInfo xmlns:p15="http://schemas.microsoft.com/office/powerpoint/2012/main" userId="S-1-5-21-2082945442-480271342-340043625-372953" providerId="AD"/>
      </p:ext>
    </p:extLst>
  </p:cmAuthor>
  <p:cmAuthor id="2" name="Eirini Zormpa" initials="EZ" lastIdx="2" clrIdx="1">
    <p:extLst>
      <p:ext uri="{19B8F6BF-5375-455C-9EA6-DF929625EA0E}">
        <p15:presenceInfo xmlns:p15="http://schemas.microsoft.com/office/powerpoint/2012/main" userId="Eirini Zormp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5454"/>
    <a:srgbClr val="DBEEF4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acomo Lastrucci" userId="5256a0c2-e8e5-46b3-928b-282949ec916d" providerId="ADAL" clId="{85A52D49-1345-42E6-A8A0-4E1F7D0092CD}"/>
    <pc:docChg chg="undo custSel modSld">
      <pc:chgData name="Giacomo Lastrucci" userId="5256a0c2-e8e5-46b3-928b-282949ec916d" providerId="ADAL" clId="{85A52D49-1345-42E6-A8A0-4E1F7D0092CD}" dt="2023-09-20T06:16:39.416" v="682" actId="20577"/>
      <pc:docMkLst>
        <pc:docMk/>
      </pc:docMkLst>
      <pc:sldChg chg="modSp mod">
        <pc:chgData name="Giacomo Lastrucci" userId="5256a0c2-e8e5-46b3-928b-282949ec916d" providerId="ADAL" clId="{85A52D49-1345-42E6-A8A0-4E1F7D0092CD}" dt="2023-09-20T06:16:39.416" v="682" actId="20577"/>
        <pc:sldMkLst>
          <pc:docMk/>
          <pc:sldMk cId="326961773" sldId="261"/>
        </pc:sldMkLst>
        <pc:spChg chg="mod">
          <ac:chgData name="Giacomo Lastrucci" userId="5256a0c2-e8e5-46b3-928b-282949ec916d" providerId="ADAL" clId="{85A52D49-1345-42E6-A8A0-4E1F7D0092CD}" dt="2023-09-20T06:16:39.416" v="682" actId="20577"/>
          <ac:spMkLst>
            <pc:docMk/>
            <pc:sldMk cId="326961773" sldId="261"/>
            <ac:spMk id="23" creationId="{F8330B88-CBE2-40A7-B617-0A4286E234E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C05A589C-A2D5-4267-8398-1AF30D56CE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07BF67D-60C1-4DC9-BD4E-0CAC049E6F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8D61D-71EB-4B5A-B3E6-2F6314515180}" type="datetimeFigureOut">
              <a:rPr lang="nl-NL" smtClean="0"/>
              <a:t>20-9-2023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B595940-148C-4ED4-BE7C-3C8BCDCFD6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C7991ED-9021-4F97-80BE-E8FCEF4A01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EF2D1-45E7-4A60-ACDD-C5070BFF5A2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6280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404A9-005B-45EE-BDCB-A19A55D19366}" type="datetimeFigureOut">
              <a:rPr lang="nl-NL" smtClean="0"/>
              <a:t>20-9-2023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DF202-4D12-43B8-A985-AF801F7D8C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1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791252B6-1C24-47A4-BA9D-3F9ADB40D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42730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8447B0E6-56F9-4500-B6B2-7106DD4685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295456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52967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20-9-2023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0D1A8D-A61C-4FDC-A38E-9AF04443AB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66323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00F6C9-DE3C-40F0-B214-6F2BA168A2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0105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B9B34A4-69E8-42F0-B3A3-D9477B647F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0233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0291F5E2-1FB9-4F9B-9D6B-FD0FCC5F46AE}"/>
              </a:ext>
            </a:extLst>
          </p:cNvPr>
          <p:cNvSpPr txBox="1"/>
          <p:nvPr userDrawn="1"/>
        </p:nvSpPr>
        <p:spPr>
          <a:xfrm>
            <a:off x="680168" y="0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6306658" y="333086"/>
            <a:ext cx="6382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Back-up and storage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7A8400FA-387F-4C17-AD7B-F2CB9AFBE0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84460" y="1529672"/>
            <a:ext cx="3227387" cy="39567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nl-NL"/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/>
          <p:nvPr userDrawn="1"/>
        </p:nvCxnSpPr>
        <p:spPr>
          <a:xfrm>
            <a:off x="7220484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4" name="TextBox 42">
            <a:extLst>
              <a:ext uri="{FF2B5EF4-FFF2-40B4-BE49-F238E27FC236}">
                <a16:creationId xmlns:a16="http://schemas.microsoft.com/office/drawing/2014/main" id="{F337DC59-FB93-4535-8395-D6A6D9AE6C46}"/>
              </a:ext>
            </a:extLst>
          </p:cNvPr>
          <p:cNvSpPr txBox="1"/>
          <p:nvPr userDrawn="1"/>
        </p:nvSpPr>
        <p:spPr>
          <a:xfrm>
            <a:off x="10993184" y="1219068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Isosceles Triangle 33">
            <a:extLst>
              <a:ext uri="{FF2B5EF4-FFF2-40B4-BE49-F238E27FC236}">
                <a16:creationId xmlns:a16="http://schemas.microsoft.com/office/drawing/2014/main" id="{03757B96-857D-490E-8409-3B4F89860958}"/>
              </a:ext>
            </a:extLst>
          </p:cNvPr>
          <p:cNvSpPr/>
          <p:nvPr userDrawn="1"/>
        </p:nvSpPr>
        <p:spPr>
          <a:xfrm rot="5400000">
            <a:off x="10994706" y="1004536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DFEE525-68F1-4036-91D1-17894FCCF1FC}"/>
              </a:ext>
            </a:extLst>
          </p:cNvPr>
          <p:cNvSpPr txBox="1"/>
          <p:nvPr userDrawn="1"/>
        </p:nvSpPr>
        <p:spPr>
          <a:xfrm>
            <a:off x="7806653" y="828753"/>
            <a:ext cx="32273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effectLst/>
                <a:latin typeface="Segoe UI" panose="020B0502040204020203" pitchFamily="34" charset="0"/>
              </a:rPr>
              <a:t>Q1.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you be storing the data?</a:t>
            </a:r>
            <a:endParaRPr lang="en-US" sz="1100" dirty="0">
              <a:effectLst/>
              <a:latin typeface="Arial" panose="020B0604020202020204" pitchFamily="34" charset="0"/>
            </a:endParaRPr>
          </a:p>
          <a:p>
            <a:r>
              <a:rPr lang="en-US" sz="1100">
                <a:effectLst/>
                <a:latin typeface="Segoe UI" panose="020B0502040204020203" pitchFamily="34" charset="0"/>
              </a:rPr>
              <a:t>Q2.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the master copy be stored? </a:t>
            </a:r>
          </a:p>
          <a:p>
            <a:r>
              <a:rPr lang="en-US" sz="1100">
                <a:effectLst/>
                <a:latin typeface="Segoe UI" panose="020B0502040204020203" pitchFamily="34" charset="0"/>
              </a:rPr>
              <a:t>Q3. What </a:t>
            </a:r>
            <a:r>
              <a:rPr lang="en-US" sz="1100" dirty="0">
                <a:effectLst/>
                <a:latin typeface="Segoe UI" panose="020B0502040204020203" pitchFamily="34" charset="0"/>
              </a:rPr>
              <a:t>infrastructure will you use as a backup?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90469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791252B6-1C24-47A4-BA9D-3F9ADB40D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42730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8447B0E6-56F9-4500-B6B2-7106DD4685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295456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52967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20-9-2023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0D1A8D-A61C-4FDC-A38E-9AF04443AB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66323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00F6C9-DE3C-40F0-B214-6F2BA168A2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0105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B9B34A4-69E8-42F0-B3A3-D9477B647F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0233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0291F5E2-1FB9-4F9B-9D6B-FD0FCC5F46AE}"/>
              </a:ext>
            </a:extLst>
          </p:cNvPr>
          <p:cNvSpPr txBox="1"/>
          <p:nvPr userDrawn="1"/>
        </p:nvSpPr>
        <p:spPr>
          <a:xfrm>
            <a:off x="774000" y="333087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6306658" y="333086"/>
            <a:ext cx="6382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Back-up and storage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7A8400FA-387F-4C17-AD7B-F2CB9AFBE0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84460" y="1529672"/>
            <a:ext cx="3227387" cy="39567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nl-NL"/>
          </a:p>
        </p:txBody>
      </p:sp>
      <p:sp>
        <p:nvSpPr>
          <p:cNvPr id="21" name="Right Arrow 29">
            <a:extLst>
              <a:ext uri="{FF2B5EF4-FFF2-40B4-BE49-F238E27FC236}">
                <a16:creationId xmlns:a16="http://schemas.microsoft.com/office/drawing/2014/main" id="{15B26CF0-475E-4227-9E1C-90D43C9C946F}"/>
              </a:ext>
            </a:extLst>
          </p:cNvPr>
          <p:cNvSpPr/>
          <p:nvPr userDrawn="1"/>
        </p:nvSpPr>
        <p:spPr>
          <a:xfrm>
            <a:off x="925719" y="175520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30">
            <a:extLst>
              <a:ext uri="{FF2B5EF4-FFF2-40B4-BE49-F238E27FC236}">
                <a16:creationId xmlns:a16="http://schemas.microsoft.com/office/drawing/2014/main" id="{4A09287A-E999-427B-933B-5ECDA6DFE642}"/>
              </a:ext>
            </a:extLst>
          </p:cNvPr>
          <p:cNvSpPr/>
          <p:nvPr userDrawn="1"/>
        </p:nvSpPr>
        <p:spPr>
          <a:xfrm>
            <a:off x="925719" y="317003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31">
            <a:extLst>
              <a:ext uri="{FF2B5EF4-FFF2-40B4-BE49-F238E27FC236}">
                <a16:creationId xmlns:a16="http://schemas.microsoft.com/office/drawing/2014/main" id="{60C5E5B0-F490-48E2-9D67-F78102C71829}"/>
              </a:ext>
            </a:extLst>
          </p:cNvPr>
          <p:cNvSpPr/>
          <p:nvPr userDrawn="1"/>
        </p:nvSpPr>
        <p:spPr>
          <a:xfrm>
            <a:off x="925719" y="469430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751EF0A4-36DA-4376-8D2D-C1B985B2670B}"/>
              </a:ext>
            </a:extLst>
          </p:cNvPr>
          <p:cNvSpPr txBox="1"/>
          <p:nvPr userDrawn="1"/>
        </p:nvSpPr>
        <p:spPr>
          <a:xfrm>
            <a:off x="1007725" y="190760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4FCE7D80-D8FF-4A90-ABAF-34B3E9EBDF32}"/>
              </a:ext>
            </a:extLst>
          </p:cNvPr>
          <p:cNvSpPr txBox="1"/>
          <p:nvPr userDrawn="1"/>
        </p:nvSpPr>
        <p:spPr>
          <a:xfrm>
            <a:off x="4012140" y="115367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/>
          <p:nvPr userDrawn="1"/>
        </p:nvCxnSpPr>
        <p:spPr>
          <a:xfrm>
            <a:off x="7220484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" name="Isosceles Triangle 33">
            <a:extLst>
              <a:ext uri="{FF2B5EF4-FFF2-40B4-BE49-F238E27FC236}">
                <a16:creationId xmlns:a16="http://schemas.microsoft.com/office/drawing/2014/main" id="{BB22EB3E-1940-4027-8042-8DAEA8BC69E5}"/>
              </a:ext>
            </a:extLst>
          </p:cNvPr>
          <p:cNvSpPr/>
          <p:nvPr userDrawn="1"/>
        </p:nvSpPr>
        <p:spPr>
          <a:xfrm rot="5400000">
            <a:off x="4013662" y="93914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42">
            <a:extLst>
              <a:ext uri="{FF2B5EF4-FFF2-40B4-BE49-F238E27FC236}">
                <a16:creationId xmlns:a16="http://schemas.microsoft.com/office/drawing/2014/main" id="{F337DC59-FB93-4535-8395-D6A6D9AE6C46}"/>
              </a:ext>
            </a:extLst>
          </p:cNvPr>
          <p:cNvSpPr txBox="1"/>
          <p:nvPr userDrawn="1"/>
        </p:nvSpPr>
        <p:spPr>
          <a:xfrm>
            <a:off x="10993184" y="1219068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Isosceles Triangle 33">
            <a:extLst>
              <a:ext uri="{FF2B5EF4-FFF2-40B4-BE49-F238E27FC236}">
                <a16:creationId xmlns:a16="http://schemas.microsoft.com/office/drawing/2014/main" id="{03757B96-857D-490E-8409-3B4F89860958}"/>
              </a:ext>
            </a:extLst>
          </p:cNvPr>
          <p:cNvSpPr/>
          <p:nvPr userDrawn="1"/>
        </p:nvSpPr>
        <p:spPr>
          <a:xfrm rot="5400000">
            <a:off x="10994706" y="1004536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DFEE525-68F1-4036-91D1-17894FCCF1FC}"/>
              </a:ext>
            </a:extLst>
          </p:cNvPr>
          <p:cNvSpPr txBox="1"/>
          <p:nvPr userDrawn="1"/>
        </p:nvSpPr>
        <p:spPr>
          <a:xfrm>
            <a:off x="7806653" y="828753"/>
            <a:ext cx="32273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effectLst/>
                <a:latin typeface="Segoe UI" panose="020B0502040204020203" pitchFamily="34" charset="0"/>
              </a:rPr>
              <a:t>Q1.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you be storing the data?</a:t>
            </a:r>
            <a:endParaRPr lang="en-US" sz="1100" dirty="0">
              <a:effectLst/>
              <a:latin typeface="Arial" panose="020B0604020202020204" pitchFamily="34" charset="0"/>
            </a:endParaRPr>
          </a:p>
          <a:p>
            <a:r>
              <a:rPr lang="en-US" sz="1100">
                <a:effectLst/>
                <a:latin typeface="Segoe UI" panose="020B0502040204020203" pitchFamily="34" charset="0"/>
              </a:rPr>
              <a:t>Q2.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the master copy be stored? </a:t>
            </a:r>
          </a:p>
          <a:p>
            <a:r>
              <a:rPr lang="en-US" sz="1100">
                <a:effectLst/>
                <a:latin typeface="Segoe UI" panose="020B0502040204020203" pitchFamily="34" charset="0"/>
              </a:rPr>
              <a:t>Q3. What </a:t>
            </a:r>
            <a:r>
              <a:rPr lang="en-US" sz="1100" dirty="0">
                <a:effectLst/>
                <a:latin typeface="Segoe UI" panose="020B0502040204020203" pitchFamily="34" charset="0"/>
              </a:rPr>
              <a:t>infrastructure will you use as a backup?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375711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791252B6-1C24-47A4-BA9D-3F9ADB40D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180186" y="4427307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3*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8447B0E6-56F9-4500-B6B2-7106DD4685F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180186" y="2954564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2*</a:t>
            </a:r>
          </a:p>
        </p:txBody>
      </p:sp>
      <p:sp>
        <p:nvSpPr>
          <p:cNvPr id="29" name="Text Placeholder 5">
            <a:extLst>
              <a:ext uri="{FF2B5EF4-FFF2-40B4-BE49-F238E27FC236}">
                <a16:creationId xmlns:a16="http://schemas.microsoft.com/office/drawing/2014/main" id="{10C4E82B-09CE-4E21-9DCE-E8D794EA6A0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80187" y="1529672"/>
            <a:ext cx="2208931" cy="105909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Description of data 1*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35D73D-BD39-455E-B5F0-2FC6FD24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227387" cy="3651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B5BC8E5-2F45-4F64-914B-3D469AD5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43579-2101-4C6F-A808-99EB0857814B}" type="datetime1">
              <a:rPr lang="nl-NL" smtClean="0"/>
              <a:t>20-9-2023</a:t>
            </a:fld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8C2697-4825-4B51-8AF6-1A142A50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40D1A8D-A61C-4FDC-A38E-9AF04443AB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89977" y="1663233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 u="none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1*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00F6C9-DE3C-40F0-B214-6F2BA168A2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89977" y="3101059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2*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FB9B34A4-69E8-42F0-B3A3-D9477B647F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9977" y="4602331"/>
            <a:ext cx="1589586" cy="766104"/>
          </a:xfr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Dataset 3*</a:t>
            </a: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0291F5E2-1FB9-4F9B-9D6B-FD0FCC5F46AE}"/>
              </a:ext>
            </a:extLst>
          </p:cNvPr>
          <p:cNvSpPr txBox="1"/>
          <p:nvPr userDrawn="1"/>
        </p:nvSpPr>
        <p:spPr>
          <a:xfrm>
            <a:off x="774000" y="333087"/>
            <a:ext cx="5954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latin typeface="Abadi Extra Light" panose="020B0204020104020204" pitchFamily="34" charset="0"/>
              </a:rPr>
              <a:t>Data: </a:t>
            </a:r>
            <a:r>
              <a:rPr lang="en-GB" sz="2400" b="0" dirty="0">
                <a:latin typeface="Abadi Extra Light" panose="020B0204020104020204" pitchFamily="34" charset="0"/>
              </a:rPr>
              <a:t>(i</a:t>
            </a:r>
            <a:r>
              <a:rPr lang="en-GB" sz="2400" dirty="0">
                <a:latin typeface="Abadi Extra Light" panose="020B0204020104020204" pitchFamily="34" charset="0"/>
              </a:rPr>
              <a:t>ncl. code, </a:t>
            </a:r>
            <a:r>
              <a:rPr lang="nl-NL" sz="2400" dirty="0" err="1">
                <a:effectLst/>
                <a:latin typeface="Abadi Extra Light" panose="020B0204020104020204" pitchFamily="34" charset="0"/>
              </a:rPr>
              <a:t>models</a:t>
            </a:r>
            <a:r>
              <a:rPr lang="nl-NL" sz="2400" dirty="0">
                <a:effectLst/>
                <a:latin typeface="Abadi Extra Light" panose="020B0204020104020204" pitchFamily="34" charset="0"/>
              </a:rPr>
              <a:t>, design sketches, etc.</a:t>
            </a:r>
            <a:r>
              <a:rPr lang="en-GB" sz="2400" dirty="0">
                <a:latin typeface="Abadi Extra Light" panose="020B0204020104020204" pitchFamily="34" charset="0"/>
              </a:rPr>
              <a:t>)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9FD3CB04-243F-4928-BF42-AA182E3D6BCD}"/>
              </a:ext>
            </a:extLst>
          </p:cNvPr>
          <p:cNvSpPr txBox="1"/>
          <p:nvPr userDrawn="1"/>
        </p:nvSpPr>
        <p:spPr>
          <a:xfrm>
            <a:off x="6306658" y="333086"/>
            <a:ext cx="6382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badi Extra Light" panose="020B0204020104020204" pitchFamily="34" charset="0"/>
              </a:rPr>
              <a:t>Theme: </a:t>
            </a:r>
            <a:r>
              <a:rPr lang="en-GB" sz="2400" b="0" dirty="0">
                <a:latin typeface="Abadi Extra Light" panose="020B0204020104020204" pitchFamily="34" charset="0"/>
              </a:rPr>
              <a:t>Back-up and storage</a:t>
            </a:r>
            <a:endParaRPr lang="en-US" sz="2400" b="0" dirty="0">
              <a:latin typeface="Abadi Extra Light" panose="020B0204020104020204" pitchFamily="34" charset="0"/>
            </a:endParaRP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7A8400FA-387F-4C17-AD7B-F2CB9AFBE0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84460" y="1529672"/>
            <a:ext cx="3227387" cy="395672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nl-NL"/>
          </a:p>
        </p:txBody>
      </p:sp>
      <p:sp>
        <p:nvSpPr>
          <p:cNvPr id="21" name="Right Arrow 29">
            <a:extLst>
              <a:ext uri="{FF2B5EF4-FFF2-40B4-BE49-F238E27FC236}">
                <a16:creationId xmlns:a16="http://schemas.microsoft.com/office/drawing/2014/main" id="{15B26CF0-475E-4227-9E1C-90D43C9C946F}"/>
              </a:ext>
            </a:extLst>
          </p:cNvPr>
          <p:cNvSpPr/>
          <p:nvPr userDrawn="1"/>
        </p:nvSpPr>
        <p:spPr>
          <a:xfrm>
            <a:off x="925719" y="1755206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30">
            <a:extLst>
              <a:ext uri="{FF2B5EF4-FFF2-40B4-BE49-F238E27FC236}">
                <a16:creationId xmlns:a16="http://schemas.microsoft.com/office/drawing/2014/main" id="{4A09287A-E999-427B-933B-5ECDA6DFE642}"/>
              </a:ext>
            </a:extLst>
          </p:cNvPr>
          <p:cNvSpPr/>
          <p:nvPr userDrawn="1"/>
        </p:nvSpPr>
        <p:spPr>
          <a:xfrm>
            <a:off x="925719" y="3170039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31">
            <a:extLst>
              <a:ext uri="{FF2B5EF4-FFF2-40B4-BE49-F238E27FC236}">
                <a16:creationId xmlns:a16="http://schemas.microsoft.com/office/drawing/2014/main" id="{60C5E5B0-F490-48E2-9D67-F78102C71829}"/>
              </a:ext>
            </a:extLst>
          </p:cNvPr>
          <p:cNvSpPr/>
          <p:nvPr userDrawn="1"/>
        </p:nvSpPr>
        <p:spPr>
          <a:xfrm>
            <a:off x="925719" y="4694304"/>
            <a:ext cx="1172890" cy="674131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751EF0A4-36DA-4376-8D2D-C1B985B2670B}"/>
              </a:ext>
            </a:extLst>
          </p:cNvPr>
          <p:cNvSpPr txBox="1"/>
          <p:nvPr userDrawn="1"/>
        </p:nvSpPr>
        <p:spPr>
          <a:xfrm>
            <a:off x="1007725" y="1907605"/>
            <a:ext cx="8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Action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4FCE7D80-D8FF-4A90-ABAF-34B3E9EBDF32}"/>
              </a:ext>
            </a:extLst>
          </p:cNvPr>
          <p:cNvSpPr txBox="1"/>
          <p:nvPr userDrawn="1"/>
        </p:nvSpPr>
        <p:spPr>
          <a:xfrm>
            <a:off x="4012140" y="1153677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A0472FF-7C7C-4E21-83D8-F213A427DCD1}"/>
              </a:ext>
            </a:extLst>
          </p:cNvPr>
          <p:cNvCxnSpPr/>
          <p:nvPr userDrawn="1"/>
        </p:nvCxnSpPr>
        <p:spPr>
          <a:xfrm>
            <a:off x="7220484" y="208245"/>
            <a:ext cx="0" cy="5559214"/>
          </a:xfrm>
          <a:prstGeom prst="line">
            <a:avLst/>
          </a:prstGeom>
          <a:ln w="28575"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B5179270-DDA6-405F-966E-51AA8E8B4967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35631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>
                <a:latin typeface="Abadi Extra Light" panose="020B0204020104020204" pitchFamily="34" charset="0"/>
              </a:rPr>
              <a:t>DATASET</a:t>
            </a: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" name="Isosceles Triangle 33">
            <a:extLst>
              <a:ext uri="{FF2B5EF4-FFF2-40B4-BE49-F238E27FC236}">
                <a16:creationId xmlns:a16="http://schemas.microsoft.com/office/drawing/2014/main" id="{BB22EB3E-1940-4027-8042-8DAEA8BC69E5}"/>
              </a:ext>
            </a:extLst>
          </p:cNvPr>
          <p:cNvSpPr/>
          <p:nvPr userDrawn="1"/>
        </p:nvSpPr>
        <p:spPr>
          <a:xfrm rot="5400000">
            <a:off x="4013662" y="939145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42">
            <a:extLst>
              <a:ext uri="{FF2B5EF4-FFF2-40B4-BE49-F238E27FC236}">
                <a16:creationId xmlns:a16="http://schemas.microsoft.com/office/drawing/2014/main" id="{F337DC59-FB93-4535-8395-D6A6D9AE6C46}"/>
              </a:ext>
            </a:extLst>
          </p:cNvPr>
          <p:cNvSpPr txBox="1"/>
          <p:nvPr userDrawn="1"/>
        </p:nvSpPr>
        <p:spPr>
          <a:xfrm>
            <a:off x="10993184" y="1219068"/>
            <a:ext cx="64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Flags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Isosceles Triangle 33">
            <a:extLst>
              <a:ext uri="{FF2B5EF4-FFF2-40B4-BE49-F238E27FC236}">
                <a16:creationId xmlns:a16="http://schemas.microsoft.com/office/drawing/2014/main" id="{03757B96-857D-490E-8409-3B4F89860958}"/>
              </a:ext>
            </a:extLst>
          </p:cNvPr>
          <p:cNvSpPr/>
          <p:nvPr userDrawn="1"/>
        </p:nvSpPr>
        <p:spPr>
          <a:xfrm rot="5400000">
            <a:off x="10994706" y="1004536"/>
            <a:ext cx="835503" cy="912517"/>
          </a:xfrm>
          <a:prstGeom prst="triangle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DFEE525-68F1-4036-91D1-17894FCCF1FC}"/>
              </a:ext>
            </a:extLst>
          </p:cNvPr>
          <p:cNvSpPr txBox="1"/>
          <p:nvPr userDrawn="1"/>
        </p:nvSpPr>
        <p:spPr>
          <a:xfrm>
            <a:off x="7806653" y="828753"/>
            <a:ext cx="32273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>
                <a:effectLst/>
                <a:latin typeface="Segoe UI" panose="020B0502040204020203" pitchFamily="34" charset="0"/>
              </a:rPr>
              <a:t>Q1.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you be storing the data?</a:t>
            </a:r>
            <a:endParaRPr lang="en-US" sz="1100" dirty="0">
              <a:effectLst/>
              <a:latin typeface="Arial" panose="020B0604020202020204" pitchFamily="34" charset="0"/>
            </a:endParaRPr>
          </a:p>
          <a:p>
            <a:r>
              <a:rPr lang="en-US" sz="1100">
                <a:effectLst/>
                <a:latin typeface="Segoe UI" panose="020B0502040204020203" pitchFamily="34" charset="0"/>
              </a:rPr>
              <a:t>Q2. Where </a:t>
            </a:r>
            <a:r>
              <a:rPr lang="en-US" sz="1100" dirty="0">
                <a:effectLst/>
                <a:latin typeface="Segoe UI" panose="020B0502040204020203" pitchFamily="34" charset="0"/>
              </a:rPr>
              <a:t>will the master copy be stored? </a:t>
            </a:r>
          </a:p>
          <a:p>
            <a:r>
              <a:rPr lang="en-US" sz="1100">
                <a:effectLst/>
                <a:latin typeface="Segoe UI" panose="020B0502040204020203" pitchFamily="34" charset="0"/>
              </a:rPr>
              <a:t>Q3. What </a:t>
            </a:r>
            <a:r>
              <a:rPr lang="en-US" sz="1100" dirty="0">
                <a:effectLst/>
                <a:latin typeface="Segoe UI" panose="020B0502040204020203" pitchFamily="34" charset="0"/>
              </a:rPr>
              <a:t>infrastructure will you use as a backup?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37219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BA94098-4AB4-4B62-B6AD-235C5A362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17C-BEC6-423A-92E3-BDBEAB662457}" type="datetime1">
              <a:rPr lang="nl-NL" smtClean="0"/>
              <a:t>20-9-2023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E72532F-3CAD-4DC9-A8E7-B235A5A2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14E8F5E-7CC8-4447-BCA9-FD4BFE7FA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506C832-C168-40F2-9487-AA1F9BBF950D}"/>
              </a:ext>
            </a:extLst>
          </p:cNvPr>
          <p:cNvSpPr/>
          <p:nvPr userDrawn="1"/>
        </p:nvSpPr>
        <p:spPr>
          <a:xfrm>
            <a:off x="854151" y="1169581"/>
            <a:ext cx="4985314" cy="42423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EBDEC42-38D4-472D-AA74-FCD318E54CD6}"/>
              </a:ext>
            </a:extLst>
          </p:cNvPr>
          <p:cNvSpPr/>
          <p:nvPr userDrawn="1"/>
        </p:nvSpPr>
        <p:spPr>
          <a:xfrm>
            <a:off x="6352536" y="1169579"/>
            <a:ext cx="4985314" cy="42423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701D480-C9C8-4176-823B-6CE803CA9312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1657012" y="3231772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Abadi Extra Light" panose="020B0204020104020204" pitchFamily="34" charset="0"/>
              </a:rPr>
              <a:t>TOOLBOX</a:t>
            </a:r>
          </a:p>
        </p:txBody>
      </p:sp>
    </p:spTree>
    <p:extLst>
      <p:ext uri="{BB962C8B-B14F-4D97-AF65-F5344CB8AC3E}">
        <p14:creationId xmlns:p14="http://schemas.microsoft.com/office/powerpoint/2010/main" val="97350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FD2602A-E602-45FE-BA20-37D35BCA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B349E0-1FFE-4421-81C8-70F195A68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B1A798-F672-4594-9FC6-D9E850B50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C3D0D-D107-4BE0-AB6B-D8A37DB967C3}" type="datetime1">
              <a:rPr lang="nl-NL" smtClean="0"/>
              <a:t>20-9-2023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C3BAE2-ADA6-46C4-B1DB-D0F6B4CDC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DF57C7-98A8-4E26-B87E-BD49AED82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D902-D6D9-4EE0-97FF-47651DD2F3D6}" type="slidenum">
              <a:rPr lang="nl-NL" smtClean="0"/>
              <a:t>‹#›</a:t>
            </a:fld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1CB693A-D9E9-42E4-84A6-D30AC78AB393}"/>
              </a:ext>
            </a:extLst>
          </p:cNvPr>
          <p:cNvSpPr/>
          <p:nvPr userDrawn="1"/>
        </p:nvSpPr>
        <p:spPr>
          <a:xfrm>
            <a:off x="0" y="6001808"/>
            <a:ext cx="12192000" cy="8561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" name="Afbeelding 8" descr="TUDelft_LogoZWART.eps">
            <a:extLst>
              <a:ext uri="{FF2B5EF4-FFF2-40B4-BE49-F238E27FC236}">
                <a16:creationId xmlns:a16="http://schemas.microsoft.com/office/drawing/2014/main" id="{A5C5EE27-DBE4-4968-8566-18355F5976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420" y="6150769"/>
            <a:ext cx="1104294" cy="43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9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55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5">
            <a:extLst>
              <a:ext uri="{FF2B5EF4-FFF2-40B4-BE49-F238E27FC236}">
                <a16:creationId xmlns:a16="http://schemas.microsoft.com/office/drawing/2014/main" id="{86A7E97C-78D5-2142-90D2-DA988553A28D}"/>
              </a:ext>
            </a:extLst>
          </p:cNvPr>
          <p:cNvGrpSpPr/>
          <p:nvPr/>
        </p:nvGrpSpPr>
        <p:grpSpPr>
          <a:xfrm>
            <a:off x="2536113" y="4397858"/>
            <a:ext cx="987229" cy="1051460"/>
            <a:chOff x="3542759" y="506412"/>
            <a:chExt cx="937658" cy="515983"/>
          </a:xfrm>
          <a:solidFill>
            <a:srgbClr val="AC5454"/>
          </a:solidFill>
        </p:grpSpPr>
        <p:sp>
          <p:nvSpPr>
            <p:cNvPr id="29" name="Isosceles Triangle 33">
              <a:extLst>
                <a:ext uri="{FF2B5EF4-FFF2-40B4-BE49-F238E27FC236}">
                  <a16:creationId xmlns:a16="http://schemas.microsoft.com/office/drawing/2014/main" id="{E7531363-1BFA-1545-E47F-52C4735A023A}"/>
                </a:ext>
              </a:extLst>
            </p:cNvPr>
            <p:cNvSpPr/>
            <p:nvPr/>
          </p:nvSpPr>
          <p:spPr>
            <a:xfrm rot="5400000">
              <a:off x="3773220" y="315199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35">
              <a:extLst>
                <a:ext uri="{FF2B5EF4-FFF2-40B4-BE49-F238E27FC236}">
                  <a16:creationId xmlns:a16="http://schemas.microsoft.com/office/drawing/2014/main" id="{42116006-ED39-2CF1-456A-305158CE4251}"/>
                </a:ext>
              </a:extLst>
            </p:cNvPr>
            <p:cNvSpPr txBox="1"/>
            <p:nvPr/>
          </p:nvSpPr>
          <p:spPr>
            <a:xfrm>
              <a:off x="3542759" y="666897"/>
              <a:ext cx="937658" cy="2250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Confidential data </a:t>
              </a:r>
              <a:endParaRPr lang="en-US" sz="1100" dirty="0"/>
            </a:p>
          </p:txBody>
        </p:sp>
      </p:grpSp>
      <p:sp>
        <p:nvSpPr>
          <p:cNvPr id="17" name="Tijdelijke aanduiding voor tekst 25">
            <a:extLst>
              <a:ext uri="{FF2B5EF4-FFF2-40B4-BE49-F238E27FC236}">
                <a16:creationId xmlns:a16="http://schemas.microsoft.com/office/drawing/2014/main" id="{AEB90A2D-D9BD-7F60-F068-CED2E800FE25}"/>
              </a:ext>
            </a:extLst>
          </p:cNvPr>
          <p:cNvSpPr txBox="1">
            <a:spLocks/>
          </p:cNvSpPr>
          <p:nvPr/>
        </p:nvSpPr>
        <p:spPr>
          <a:xfrm>
            <a:off x="4370106" y="3627948"/>
            <a:ext cx="2208931" cy="10590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These are data </a:t>
            </a:r>
            <a:r>
              <a:rPr lang="nl-NL" dirty="0" err="1"/>
              <a:t>about</a:t>
            </a:r>
            <a:r>
              <a:rPr lang="nl-NL" dirty="0"/>
              <a:t> model performance </a:t>
            </a:r>
            <a:r>
              <a:rPr lang="nl-NL" dirty="0" err="1"/>
              <a:t>based</a:t>
            </a:r>
            <a:r>
              <a:rPr lang="nl-NL" dirty="0"/>
              <a:t> on parameters, </a:t>
            </a:r>
            <a:r>
              <a:rPr lang="nl-NL" dirty="0" err="1"/>
              <a:t>network</a:t>
            </a:r>
            <a:r>
              <a:rPr lang="nl-NL" dirty="0"/>
              <a:t> </a:t>
            </a:r>
            <a:r>
              <a:rPr lang="nl-NL" dirty="0" err="1"/>
              <a:t>architecture</a:t>
            </a:r>
            <a:r>
              <a:rPr lang="nl-NL" dirty="0"/>
              <a:t>, </a:t>
            </a:r>
            <a:r>
              <a:rPr lang="nl-NL" dirty="0" err="1"/>
              <a:t>tuning</a:t>
            </a:r>
            <a:r>
              <a:rPr lang="nl-NL" dirty="0"/>
              <a:t>, etc. </a:t>
            </a:r>
            <a:r>
              <a:rPr lang="nl-NL" dirty="0" err="1"/>
              <a:t>This</a:t>
            </a:r>
            <a:r>
              <a:rPr lang="nl-NL" dirty="0"/>
              <a:t> parameters-</a:t>
            </a:r>
            <a:r>
              <a:rPr lang="nl-NL" dirty="0" err="1"/>
              <a:t>results</a:t>
            </a:r>
            <a:r>
              <a:rPr lang="nl-NL" dirty="0"/>
              <a:t> data </a:t>
            </a:r>
            <a:r>
              <a:rPr lang="nl-NL" dirty="0" err="1"/>
              <a:t>should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approriately</a:t>
            </a:r>
            <a:r>
              <a:rPr lang="nl-NL" dirty="0"/>
              <a:t> </a:t>
            </a:r>
            <a:r>
              <a:rPr lang="nl-NL" dirty="0" err="1"/>
              <a:t>stored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empirical</a:t>
            </a:r>
            <a:r>
              <a:rPr lang="nl-NL" dirty="0"/>
              <a:t> studies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results</a:t>
            </a:r>
            <a:r>
              <a:rPr lang="nl-NL" dirty="0"/>
              <a:t> </a:t>
            </a:r>
            <a:r>
              <a:rPr lang="nl-NL" dirty="0" err="1"/>
              <a:t>publication</a:t>
            </a:r>
            <a:r>
              <a:rPr lang="nl-NL" dirty="0"/>
              <a:t>.</a:t>
            </a:r>
          </a:p>
        </p:txBody>
      </p:sp>
      <p:grpSp>
        <p:nvGrpSpPr>
          <p:cNvPr id="3" name="Group 5">
            <a:extLst>
              <a:ext uri="{FF2B5EF4-FFF2-40B4-BE49-F238E27FC236}">
                <a16:creationId xmlns:a16="http://schemas.microsoft.com/office/drawing/2014/main" id="{F1E16916-01C4-933E-51CD-354D055F593F}"/>
              </a:ext>
            </a:extLst>
          </p:cNvPr>
          <p:cNvGrpSpPr/>
          <p:nvPr/>
        </p:nvGrpSpPr>
        <p:grpSpPr>
          <a:xfrm>
            <a:off x="2536112" y="885705"/>
            <a:ext cx="987229" cy="1051460"/>
            <a:chOff x="3542759" y="506412"/>
            <a:chExt cx="937658" cy="515983"/>
          </a:xfrm>
          <a:solidFill>
            <a:srgbClr val="AC5454"/>
          </a:solidFill>
        </p:grpSpPr>
        <p:sp>
          <p:nvSpPr>
            <p:cNvPr id="4" name="Isosceles Triangle 33">
              <a:extLst>
                <a:ext uri="{FF2B5EF4-FFF2-40B4-BE49-F238E27FC236}">
                  <a16:creationId xmlns:a16="http://schemas.microsoft.com/office/drawing/2014/main" id="{CF1C86BC-578C-82C5-DF59-E106F9357B8C}"/>
                </a:ext>
              </a:extLst>
            </p:cNvPr>
            <p:cNvSpPr/>
            <p:nvPr/>
          </p:nvSpPr>
          <p:spPr>
            <a:xfrm rot="5400000">
              <a:off x="3773220" y="315199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35">
              <a:extLst>
                <a:ext uri="{FF2B5EF4-FFF2-40B4-BE49-F238E27FC236}">
                  <a16:creationId xmlns:a16="http://schemas.microsoft.com/office/drawing/2014/main" id="{3B005675-9A53-5410-5AC4-2556350DB109}"/>
                </a:ext>
              </a:extLst>
            </p:cNvPr>
            <p:cNvSpPr txBox="1"/>
            <p:nvPr/>
          </p:nvSpPr>
          <p:spPr>
            <a:xfrm>
              <a:off x="3542759" y="666897"/>
              <a:ext cx="937658" cy="2250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Confidential data </a:t>
              </a:r>
              <a:endParaRPr lang="en-US" sz="1100" dirty="0"/>
            </a:p>
          </p:txBody>
        </p:sp>
      </p:grpSp>
      <p:sp>
        <p:nvSpPr>
          <p:cNvPr id="26" name="Tijdelijke aanduiding voor tekst 25">
            <a:extLst>
              <a:ext uri="{FF2B5EF4-FFF2-40B4-BE49-F238E27FC236}">
                <a16:creationId xmlns:a16="http://schemas.microsoft.com/office/drawing/2014/main" id="{7311A3B9-4DFE-4554-BDF1-204FF77EC73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370106" y="2452833"/>
            <a:ext cx="2208931" cy="1059093"/>
          </a:xfrm>
        </p:spPr>
        <p:txBody>
          <a:bodyPr>
            <a:normAutofit fontScale="77500" lnSpcReduction="20000"/>
          </a:bodyPr>
          <a:lstStyle/>
          <a:p>
            <a:r>
              <a:rPr lang="nl-NL" dirty="0"/>
              <a:t>A software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developed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hybrid</a:t>
            </a:r>
            <a:r>
              <a:rPr lang="nl-NL" dirty="0"/>
              <a:t> solution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physical</a:t>
            </a:r>
            <a:r>
              <a:rPr lang="nl-NL" dirty="0"/>
              <a:t> system. The software </a:t>
            </a:r>
            <a:r>
              <a:rPr lang="nl-NL" dirty="0" err="1"/>
              <a:t>language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Python.This</a:t>
            </a:r>
            <a:r>
              <a:rPr lang="nl-NL" dirty="0"/>
              <a:t> </a:t>
            </a:r>
            <a:r>
              <a:rPr lang="nl-NL" dirty="0" err="1"/>
              <a:t>needs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appropriately</a:t>
            </a:r>
            <a:r>
              <a:rPr lang="nl-NL" dirty="0"/>
              <a:t> </a:t>
            </a:r>
            <a:r>
              <a:rPr lang="nl-NL" dirty="0" err="1"/>
              <a:t>documented</a:t>
            </a:r>
            <a:r>
              <a:rPr lang="nl-NL" dirty="0"/>
              <a:t>.</a:t>
            </a:r>
          </a:p>
        </p:txBody>
      </p:sp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AEBE23B6-A360-4761-B0CC-DBE2690055C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73134" y="1277718"/>
            <a:ext cx="2208931" cy="1059093"/>
          </a:xfrm>
        </p:spPr>
        <p:txBody>
          <a:bodyPr>
            <a:normAutofit fontScale="77500" lnSpcReduction="20000"/>
          </a:bodyPr>
          <a:lstStyle/>
          <a:p>
            <a:r>
              <a:rPr lang="nl-NL" dirty="0"/>
              <a:t>Training data points are </a:t>
            </a:r>
            <a:r>
              <a:rPr lang="nl-NL" dirty="0" err="1"/>
              <a:t>generated</a:t>
            </a:r>
            <a:r>
              <a:rPr lang="nl-NL" dirty="0"/>
              <a:t> </a:t>
            </a:r>
            <a:r>
              <a:rPr lang="nl-NL" dirty="0" err="1"/>
              <a:t>through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highly</a:t>
            </a:r>
            <a:r>
              <a:rPr lang="nl-NL" dirty="0"/>
              <a:t> </a:t>
            </a:r>
            <a:r>
              <a:rPr lang="nl-NL" dirty="0" err="1"/>
              <a:t>confidential</a:t>
            </a:r>
            <a:r>
              <a:rPr lang="nl-NL" dirty="0"/>
              <a:t> </a:t>
            </a:r>
            <a:r>
              <a:rPr lang="nl-NL" dirty="0" err="1"/>
              <a:t>industrial</a:t>
            </a:r>
            <a:r>
              <a:rPr lang="nl-NL" dirty="0"/>
              <a:t> model. As </a:t>
            </a:r>
            <a:r>
              <a:rPr lang="nl-NL" dirty="0" err="1"/>
              <a:t>such</a:t>
            </a:r>
            <a:r>
              <a:rPr lang="nl-NL" dirty="0"/>
              <a:t>,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outcomes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only</a:t>
            </a:r>
            <a:r>
              <a:rPr lang="nl-NL" dirty="0"/>
              <a:t> shared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company partner.</a:t>
            </a:r>
          </a:p>
        </p:txBody>
      </p:sp>
      <p:sp>
        <p:nvSpPr>
          <p:cNvPr id="24" name="Tijdelijke aanduiding voor tekst 23">
            <a:extLst>
              <a:ext uri="{FF2B5EF4-FFF2-40B4-BE49-F238E27FC236}">
                <a16:creationId xmlns:a16="http://schemas.microsoft.com/office/drawing/2014/main" id="{79C5F142-0158-4F1C-86C7-22DB950B119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373134" y="107194"/>
            <a:ext cx="2208931" cy="1059093"/>
          </a:xfrm>
        </p:spPr>
        <p:txBody>
          <a:bodyPr>
            <a:normAutofit fontScale="77500" lnSpcReduction="20000"/>
          </a:bodyPr>
          <a:lstStyle/>
          <a:p>
            <a:r>
              <a:rPr lang="nl-NL" dirty="0"/>
              <a:t>Training data points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synthetically</a:t>
            </a:r>
            <a:r>
              <a:rPr lang="nl-NL" dirty="0"/>
              <a:t> </a:t>
            </a:r>
            <a:r>
              <a:rPr lang="nl-NL" dirty="0" err="1"/>
              <a:t>created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simulating</a:t>
            </a:r>
            <a:r>
              <a:rPr lang="nl-NL" dirty="0"/>
              <a:t> a </a:t>
            </a:r>
            <a:r>
              <a:rPr lang="nl-NL" dirty="0" err="1"/>
              <a:t>mechanistic</a:t>
            </a:r>
            <a:r>
              <a:rPr lang="nl-NL" dirty="0"/>
              <a:t> model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collected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ML model training. The model here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taken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literature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results</a:t>
            </a:r>
            <a:r>
              <a:rPr lang="nl-NL" dirty="0"/>
              <a:t> are </a:t>
            </a:r>
            <a:r>
              <a:rPr lang="nl-NL" dirty="0" err="1"/>
              <a:t>allowed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published</a:t>
            </a:r>
            <a:r>
              <a:rPr lang="nl-NL" dirty="0"/>
              <a:t>.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664FED68-8BAD-4B3E-969C-9BE9FE34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1</a:t>
            </a:fld>
            <a:endParaRPr lang="nl-NL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358DA661-03B6-48D0-90FD-19C7BA3A050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82924" y="240755"/>
            <a:ext cx="1589586" cy="766104"/>
          </a:xfrm>
        </p:spPr>
        <p:txBody>
          <a:bodyPr/>
          <a:lstStyle/>
          <a:p>
            <a:r>
              <a:rPr lang="nl-NL" dirty="0" err="1"/>
              <a:t>Shareable</a:t>
            </a:r>
            <a:r>
              <a:rPr lang="nl-NL" dirty="0"/>
              <a:t> training data</a:t>
            </a:r>
          </a:p>
        </p:txBody>
      </p: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077178FB-95CA-4C98-944A-5E14A0A5D1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82925" y="1424213"/>
            <a:ext cx="1589586" cy="766104"/>
          </a:xfrm>
        </p:spPr>
        <p:txBody>
          <a:bodyPr/>
          <a:lstStyle/>
          <a:p>
            <a:r>
              <a:rPr lang="nl-NL" dirty="0"/>
              <a:t>Industrial training data</a:t>
            </a:r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3ED5A455-01A7-4CBE-A7F1-87D5FF1BB10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79897" y="2627857"/>
            <a:ext cx="1589586" cy="766104"/>
          </a:xfrm>
        </p:spPr>
        <p:txBody>
          <a:bodyPr/>
          <a:lstStyle/>
          <a:p>
            <a:r>
              <a:rPr lang="nl-NL" dirty="0"/>
              <a:t>Software PIML</a:t>
            </a:r>
          </a:p>
        </p:txBody>
      </p:sp>
      <p:sp>
        <p:nvSpPr>
          <p:cNvPr id="23" name="Tijdelijke aanduiding voor tekst 22">
            <a:extLst>
              <a:ext uri="{FF2B5EF4-FFF2-40B4-BE49-F238E27FC236}">
                <a16:creationId xmlns:a16="http://schemas.microsoft.com/office/drawing/2014/main" id="{F8330B88-CBE2-40A7-B617-0A4286E234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nl-NL" sz="1050" dirty="0"/>
              <a:t>Q1. </a:t>
            </a:r>
            <a:r>
              <a:rPr lang="nl-NL" sz="1050" dirty="0" err="1"/>
              <a:t>Depending</a:t>
            </a:r>
            <a:r>
              <a:rPr lang="nl-NL" sz="1050" dirty="0"/>
              <a:t> on </a:t>
            </a:r>
            <a:r>
              <a:rPr lang="nl-NL" sz="1050" dirty="0" err="1"/>
              <a:t>the</a:t>
            </a:r>
            <a:r>
              <a:rPr lang="nl-NL" sz="1050" dirty="0"/>
              <a:t> </a:t>
            </a:r>
            <a:r>
              <a:rPr lang="nl-NL" sz="1050" dirty="0" err="1"/>
              <a:t>typology</a:t>
            </a:r>
            <a:r>
              <a:rPr lang="nl-NL" sz="1050" dirty="0"/>
              <a:t>, I store </a:t>
            </a:r>
            <a:r>
              <a:rPr lang="nl-NL" sz="1050" dirty="0" err="1"/>
              <a:t>the</a:t>
            </a:r>
            <a:r>
              <a:rPr lang="nl-NL" sz="1050" dirty="0"/>
              <a:t> data in different drives/</a:t>
            </a:r>
            <a:r>
              <a:rPr lang="nl-NL" sz="1050" dirty="0" err="1"/>
              <a:t>clouds</a:t>
            </a:r>
            <a:r>
              <a:rPr lang="nl-NL" sz="1050" dirty="0"/>
              <a:t>: I store </a:t>
            </a:r>
            <a:r>
              <a:rPr lang="nl-NL" sz="1050" dirty="0" err="1"/>
              <a:t>the</a:t>
            </a:r>
            <a:r>
              <a:rPr lang="nl-NL" sz="1050" dirty="0"/>
              <a:t> datasets on </a:t>
            </a:r>
            <a:r>
              <a:rPr lang="nl-NL" sz="1050" dirty="0" err="1"/>
              <a:t>the</a:t>
            </a:r>
            <a:r>
              <a:rPr lang="nl-NL" sz="1050" dirty="0"/>
              <a:t> Project Driver (U) of TU Delft. The code source of </a:t>
            </a:r>
            <a:r>
              <a:rPr lang="nl-NL" sz="1050" dirty="0" err="1"/>
              <a:t>the</a:t>
            </a:r>
            <a:r>
              <a:rPr lang="nl-NL" sz="1050" dirty="0"/>
              <a:t> software is </a:t>
            </a:r>
            <a:r>
              <a:rPr lang="nl-NL" sz="1050" dirty="0" err="1"/>
              <a:t>stored</a:t>
            </a:r>
            <a:r>
              <a:rPr lang="nl-NL" sz="1050" dirty="0"/>
              <a:t> </a:t>
            </a:r>
            <a:r>
              <a:rPr lang="nl-NL" sz="1050" dirty="0" err="1"/>
              <a:t>locally</a:t>
            </a:r>
            <a:r>
              <a:rPr lang="nl-NL" sz="1050" dirty="0"/>
              <a:t> </a:t>
            </a:r>
            <a:r>
              <a:rPr lang="nl-NL" sz="1050" dirty="0" err="1"/>
              <a:t>and</a:t>
            </a:r>
            <a:r>
              <a:rPr lang="nl-NL" sz="1050" dirty="0"/>
              <a:t> </a:t>
            </a:r>
            <a:r>
              <a:rPr lang="nl-NL" sz="1050" dirty="0" err="1"/>
              <a:t>syncronized</a:t>
            </a:r>
            <a:r>
              <a:rPr lang="nl-NL" sz="1050" dirty="0"/>
              <a:t> </a:t>
            </a:r>
            <a:r>
              <a:rPr lang="nl-NL" sz="1050" dirty="0" err="1"/>
              <a:t>remotely</a:t>
            </a:r>
            <a:r>
              <a:rPr lang="nl-NL" sz="1050" dirty="0"/>
              <a:t> </a:t>
            </a:r>
            <a:r>
              <a:rPr lang="nl-NL" sz="1050" dirty="0" err="1"/>
              <a:t>through</a:t>
            </a:r>
            <a:r>
              <a:rPr lang="nl-NL" sz="1050" dirty="0"/>
              <a:t> GitHub. The </a:t>
            </a:r>
            <a:r>
              <a:rPr lang="nl-NL" sz="1050" dirty="0" err="1"/>
              <a:t>outcomes</a:t>
            </a:r>
            <a:r>
              <a:rPr lang="nl-NL" sz="1050" dirty="0"/>
              <a:t> of </a:t>
            </a:r>
            <a:r>
              <a:rPr lang="nl-NL" sz="1050" dirty="0" err="1"/>
              <a:t>the</a:t>
            </a:r>
            <a:r>
              <a:rPr lang="nl-NL" sz="1050" dirty="0"/>
              <a:t> training </a:t>
            </a:r>
            <a:r>
              <a:rPr lang="nl-NL" sz="1050" dirty="0" err="1"/>
              <a:t>experiments</a:t>
            </a:r>
            <a:r>
              <a:rPr lang="nl-NL" sz="1050" dirty="0"/>
              <a:t> are </a:t>
            </a:r>
            <a:r>
              <a:rPr lang="nl-NL" sz="1050" dirty="0" err="1"/>
              <a:t>stored</a:t>
            </a:r>
            <a:r>
              <a:rPr lang="nl-NL" sz="1050" dirty="0"/>
              <a:t> </a:t>
            </a:r>
            <a:r>
              <a:rPr lang="nl-NL" sz="1050" dirty="0" err="1"/>
              <a:t>both</a:t>
            </a:r>
            <a:r>
              <a:rPr lang="nl-NL" sz="1050" dirty="0"/>
              <a:t> </a:t>
            </a:r>
            <a:r>
              <a:rPr lang="nl-NL" sz="1050" dirty="0" err="1"/>
              <a:t>locally</a:t>
            </a:r>
            <a:r>
              <a:rPr lang="nl-NL" sz="1050" dirty="0"/>
              <a:t> </a:t>
            </a:r>
            <a:r>
              <a:rPr lang="nl-NL" sz="1050" dirty="0" err="1"/>
              <a:t>and</a:t>
            </a:r>
            <a:r>
              <a:rPr lang="nl-NL" sz="1050" dirty="0"/>
              <a:t> on a </a:t>
            </a:r>
            <a:r>
              <a:rPr lang="nl-NL" sz="1050" dirty="0" err="1"/>
              <a:t>specific</a:t>
            </a:r>
            <a:r>
              <a:rPr lang="nl-NL" sz="1050" dirty="0"/>
              <a:t> </a:t>
            </a:r>
            <a:r>
              <a:rPr lang="nl-NL" sz="1050" dirty="0" err="1"/>
              <a:t>cloud</a:t>
            </a:r>
            <a:r>
              <a:rPr lang="nl-NL" sz="1050" dirty="0"/>
              <a:t> tool. The </a:t>
            </a:r>
            <a:r>
              <a:rPr lang="nl-NL" sz="1050" dirty="0" err="1"/>
              <a:t>trained</a:t>
            </a:r>
            <a:r>
              <a:rPr lang="nl-NL" sz="1050" dirty="0"/>
              <a:t> </a:t>
            </a:r>
            <a:r>
              <a:rPr lang="nl-NL" sz="1050" dirty="0" err="1"/>
              <a:t>models</a:t>
            </a:r>
            <a:r>
              <a:rPr lang="nl-NL" sz="1050" dirty="0"/>
              <a:t> </a:t>
            </a:r>
            <a:r>
              <a:rPr lang="nl-NL" sz="1050" dirty="0" err="1"/>
              <a:t>will</a:t>
            </a:r>
            <a:r>
              <a:rPr lang="nl-NL" sz="1050" dirty="0"/>
              <a:t> </a:t>
            </a:r>
            <a:r>
              <a:rPr lang="nl-NL" sz="1050" dirty="0" err="1"/>
              <a:t>be</a:t>
            </a:r>
            <a:r>
              <a:rPr lang="nl-NL" sz="1050" dirty="0"/>
              <a:t> </a:t>
            </a:r>
            <a:r>
              <a:rPr lang="nl-NL" sz="1050" dirty="0" err="1"/>
              <a:t>stored</a:t>
            </a:r>
            <a:r>
              <a:rPr lang="nl-NL" sz="1050" dirty="0"/>
              <a:t> on U-drive.</a:t>
            </a:r>
          </a:p>
          <a:p>
            <a:r>
              <a:rPr lang="nl-NL" sz="1050" dirty="0"/>
              <a:t>Q2. The master copy </a:t>
            </a:r>
            <a:r>
              <a:rPr lang="nl-NL" sz="1050" dirty="0" err="1"/>
              <a:t>will</a:t>
            </a:r>
            <a:r>
              <a:rPr lang="nl-NL" sz="1050" dirty="0"/>
              <a:t> </a:t>
            </a:r>
            <a:r>
              <a:rPr lang="nl-NL" sz="1050" dirty="0" err="1"/>
              <a:t>be</a:t>
            </a:r>
            <a:r>
              <a:rPr lang="nl-NL" sz="1050" dirty="0"/>
              <a:t> </a:t>
            </a:r>
            <a:r>
              <a:rPr lang="nl-NL" sz="1050" dirty="0" err="1"/>
              <a:t>saved</a:t>
            </a:r>
            <a:r>
              <a:rPr lang="nl-NL" sz="1050" dirty="0"/>
              <a:t> on U-drive.</a:t>
            </a:r>
          </a:p>
          <a:p>
            <a:endParaRPr lang="nl-NL" sz="1050" dirty="0"/>
          </a:p>
          <a:p>
            <a:endParaRPr lang="nl-NL" sz="1050" dirty="0"/>
          </a:p>
          <a:p>
            <a:r>
              <a:rPr lang="nl-NL" sz="1050" dirty="0"/>
              <a:t>Q3. U-</a:t>
            </a:r>
            <a:r>
              <a:rPr lang="nl-NL" sz="1050" dirty="0" err="1"/>
              <a:t>drive’s</a:t>
            </a:r>
            <a:r>
              <a:rPr lang="nl-NL" sz="1050" dirty="0"/>
              <a:t> </a:t>
            </a:r>
            <a:r>
              <a:rPr lang="nl-NL" sz="1050" dirty="0" err="1"/>
              <a:t>backup</a:t>
            </a:r>
            <a:r>
              <a:rPr lang="nl-NL" sz="1050" dirty="0"/>
              <a:t> is </a:t>
            </a:r>
            <a:r>
              <a:rPr lang="nl-NL" sz="1050" dirty="0" err="1"/>
              <a:t>automatically</a:t>
            </a:r>
            <a:r>
              <a:rPr lang="nl-NL" sz="1050" dirty="0"/>
              <a:t> </a:t>
            </a:r>
            <a:r>
              <a:rPr lang="nl-NL" sz="1050" dirty="0" err="1"/>
              <a:t>done</a:t>
            </a:r>
            <a:r>
              <a:rPr lang="nl-NL" sz="1050" dirty="0"/>
              <a:t> on a </a:t>
            </a:r>
            <a:r>
              <a:rPr lang="nl-NL" sz="1050" dirty="0" err="1"/>
              <a:t>daily</a:t>
            </a:r>
            <a:r>
              <a:rPr lang="nl-NL" sz="1050" dirty="0"/>
              <a:t> basis. For code source I </a:t>
            </a:r>
            <a:r>
              <a:rPr lang="nl-NL" sz="1050" dirty="0" err="1"/>
              <a:t>rely</a:t>
            </a:r>
            <a:r>
              <a:rPr lang="nl-NL" sz="1050" dirty="0"/>
              <a:t> on </a:t>
            </a:r>
            <a:r>
              <a:rPr lang="nl-NL" sz="1050" dirty="0" err="1"/>
              <a:t>versioning</a:t>
            </a:r>
            <a:r>
              <a:rPr lang="nl-NL" sz="1050" dirty="0"/>
              <a:t> control tools (Git) </a:t>
            </a:r>
            <a:r>
              <a:rPr lang="nl-NL" sz="1050" dirty="0" err="1"/>
              <a:t>and</a:t>
            </a:r>
            <a:r>
              <a:rPr lang="nl-NL" sz="1050" dirty="0"/>
              <a:t> </a:t>
            </a:r>
            <a:r>
              <a:rPr lang="nl-NL" sz="1050" dirty="0" err="1"/>
              <a:t>cloud</a:t>
            </a:r>
            <a:r>
              <a:rPr lang="nl-NL" sz="1050" dirty="0"/>
              <a:t> storage </a:t>
            </a:r>
            <a:r>
              <a:rPr lang="nl-NL" sz="1050"/>
              <a:t>(GitHub</a:t>
            </a:r>
            <a:r>
              <a:rPr lang="nl-NL" sz="1050" dirty="0"/>
              <a:t>)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86EC311-8B15-4F0A-9B12-244539B739E8}"/>
              </a:ext>
            </a:extLst>
          </p:cNvPr>
          <p:cNvSpPr txBox="1">
            <a:spLocks/>
          </p:cNvSpPr>
          <p:nvPr/>
        </p:nvSpPr>
        <p:spPr>
          <a:xfrm>
            <a:off x="2779842" y="6356349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Name: Giacomo Lastrucci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44B2F51-19B2-4F80-AEEA-014DCE6F2750}"/>
              </a:ext>
            </a:extLst>
          </p:cNvPr>
          <p:cNvSpPr txBox="1">
            <a:spLocks/>
          </p:cNvSpPr>
          <p:nvPr/>
        </p:nvSpPr>
        <p:spPr>
          <a:xfrm>
            <a:off x="7111478" y="6356350"/>
            <a:ext cx="4114798" cy="39445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dirty="0">
                <a:latin typeface="Abadi Extra Light" panose="020B0204020104020204" pitchFamily="34" charset="0"/>
              </a:rPr>
              <a:t>Topic: Physics-Informed Machine Learning for chemical processes and optimization</a:t>
            </a:r>
            <a:endParaRPr lang="en-US" sz="1200" dirty="0">
              <a:latin typeface="Abadi Extra Light" panose="020B0204020104020204" pitchFamily="34" charset="0"/>
            </a:endParaRPr>
          </a:p>
        </p:txBody>
      </p:sp>
      <p:sp>
        <p:nvSpPr>
          <p:cNvPr id="6" name="Right Arrow 32">
            <a:extLst>
              <a:ext uri="{FF2B5EF4-FFF2-40B4-BE49-F238E27FC236}">
                <a16:creationId xmlns:a16="http://schemas.microsoft.com/office/drawing/2014/main" id="{2604523C-E960-7BBB-C911-8F66178BA793}"/>
              </a:ext>
            </a:extLst>
          </p:cNvPr>
          <p:cNvSpPr/>
          <p:nvPr/>
        </p:nvSpPr>
        <p:spPr>
          <a:xfrm>
            <a:off x="1349472" y="33272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  <p:sp>
        <p:nvSpPr>
          <p:cNvPr id="7" name="Right Arrow 32">
            <a:extLst>
              <a:ext uri="{FF2B5EF4-FFF2-40B4-BE49-F238E27FC236}">
                <a16:creationId xmlns:a16="http://schemas.microsoft.com/office/drawing/2014/main" id="{D5E6E92A-1008-E22B-84A4-4AA78AECF2A3}"/>
              </a:ext>
            </a:extLst>
          </p:cNvPr>
          <p:cNvSpPr/>
          <p:nvPr/>
        </p:nvSpPr>
        <p:spPr>
          <a:xfrm>
            <a:off x="1346445" y="1454901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  <p:sp>
        <p:nvSpPr>
          <p:cNvPr id="8" name="Right Arrow 32">
            <a:extLst>
              <a:ext uri="{FF2B5EF4-FFF2-40B4-BE49-F238E27FC236}">
                <a16:creationId xmlns:a16="http://schemas.microsoft.com/office/drawing/2014/main" id="{D377198B-4ABC-4BE0-3567-2DADC93571AE}"/>
              </a:ext>
            </a:extLst>
          </p:cNvPr>
          <p:cNvSpPr/>
          <p:nvPr/>
        </p:nvSpPr>
        <p:spPr>
          <a:xfrm>
            <a:off x="1346445" y="2645313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  <p:sp>
        <p:nvSpPr>
          <p:cNvPr id="15" name="Tijdelijke aanduiding voor tekst 21">
            <a:extLst>
              <a:ext uri="{FF2B5EF4-FFF2-40B4-BE49-F238E27FC236}">
                <a16:creationId xmlns:a16="http://schemas.microsoft.com/office/drawing/2014/main" id="{C23CD192-902A-3DC7-AF49-9A0A0773C27C}"/>
              </a:ext>
            </a:extLst>
          </p:cNvPr>
          <p:cNvSpPr txBox="1">
            <a:spLocks/>
          </p:cNvSpPr>
          <p:nvPr/>
        </p:nvSpPr>
        <p:spPr>
          <a:xfrm>
            <a:off x="2902602" y="3774443"/>
            <a:ext cx="1589586" cy="7661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Training </a:t>
            </a:r>
            <a:r>
              <a:rPr lang="nl-NL" dirty="0" err="1"/>
              <a:t>experiments</a:t>
            </a:r>
            <a:endParaRPr lang="nl-NL" dirty="0"/>
          </a:p>
        </p:txBody>
      </p:sp>
      <p:sp>
        <p:nvSpPr>
          <p:cNvPr id="16" name="Right Arrow 32">
            <a:extLst>
              <a:ext uri="{FF2B5EF4-FFF2-40B4-BE49-F238E27FC236}">
                <a16:creationId xmlns:a16="http://schemas.microsoft.com/office/drawing/2014/main" id="{E4A2D46E-D08F-BA22-60F9-50FBEC094221}"/>
              </a:ext>
            </a:extLst>
          </p:cNvPr>
          <p:cNvSpPr/>
          <p:nvPr/>
        </p:nvSpPr>
        <p:spPr>
          <a:xfrm>
            <a:off x="1369150" y="3791899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18" name="Tijdelijke aanduiding voor tekst 25">
            <a:extLst>
              <a:ext uri="{FF2B5EF4-FFF2-40B4-BE49-F238E27FC236}">
                <a16:creationId xmlns:a16="http://schemas.microsoft.com/office/drawing/2014/main" id="{E47059F8-4964-7AC1-0861-77B1BC4105CE}"/>
              </a:ext>
            </a:extLst>
          </p:cNvPr>
          <p:cNvSpPr txBox="1">
            <a:spLocks/>
          </p:cNvSpPr>
          <p:nvPr/>
        </p:nvSpPr>
        <p:spPr>
          <a:xfrm>
            <a:off x="4357857" y="4793811"/>
            <a:ext cx="2208931" cy="10590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The </a:t>
            </a:r>
            <a:r>
              <a:rPr lang="nl-NL" dirty="0" err="1"/>
              <a:t>outcome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model training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a </a:t>
            </a:r>
            <a:r>
              <a:rPr lang="nl-NL" dirty="0" err="1"/>
              <a:t>specific</a:t>
            </a:r>
            <a:r>
              <a:rPr lang="nl-NL" dirty="0"/>
              <a:t> file </a:t>
            </a:r>
            <a:r>
              <a:rPr lang="nl-NL" dirty="0" err="1"/>
              <a:t>containing</a:t>
            </a:r>
            <a:r>
              <a:rPr lang="nl-NL" dirty="0"/>
              <a:t> model </a:t>
            </a:r>
            <a:r>
              <a:rPr lang="nl-NL" dirty="0" err="1"/>
              <a:t>architecture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weights</a:t>
            </a:r>
            <a:r>
              <a:rPr lang="nl-NL" dirty="0"/>
              <a:t>. </a:t>
            </a: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should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outcome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industrial</a:t>
            </a:r>
            <a:r>
              <a:rPr lang="nl-NL" dirty="0"/>
              <a:t> </a:t>
            </a:r>
            <a:r>
              <a:rPr lang="nl-NL" dirty="0" err="1"/>
              <a:t>collaboration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, as </a:t>
            </a:r>
            <a:r>
              <a:rPr lang="nl-NL" dirty="0" err="1"/>
              <a:t>such</a:t>
            </a:r>
            <a:r>
              <a:rPr lang="nl-NL" dirty="0"/>
              <a:t>, </a:t>
            </a:r>
            <a:r>
              <a:rPr lang="nl-NL" dirty="0" err="1"/>
              <a:t>highly</a:t>
            </a:r>
            <a:r>
              <a:rPr lang="nl-NL" dirty="0"/>
              <a:t> </a:t>
            </a:r>
            <a:r>
              <a:rPr lang="nl-NL" dirty="0" err="1"/>
              <a:t>confidential</a:t>
            </a:r>
            <a:r>
              <a:rPr lang="nl-NL" dirty="0"/>
              <a:t>.</a:t>
            </a:r>
          </a:p>
        </p:txBody>
      </p:sp>
      <p:sp>
        <p:nvSpPr>
          <p:cNvPr id="19" name="Tijdelijke aanduiding voor tekst 21">
            <a:extLst>
              <a:ext uri="{FF2B5EF4-FFF2-40B4-BE49-F238E27FC236}">
                <a16:creationId xmlns:a16="http://schemas.microsoft.com/office/drawing/2014/main" id="{076BB188-6B1C-A51F-9DCE-9E88E9916CD3}"/>
              </a:ext>
            </a:extLst>
          </p:cNvPr>
          <p:cNvSpPr txBox="1">
            <a:spLocks/>
          </p:cNvSpPr>
          <p:nvPr/>
        </p:nvSpPr>
        <p:spPr>
          <a:xfrm>
            <a:off x="2890353" y="4940306"/>
            <a:ext cx="1589586" cy="7661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err="1"/>
              <a:t>Trained</a:t>
            </a:r>
            <a:r>
              <a:rPr lang="nl-NL" dirty="0"/>
              <a:t> model</a:t>
            </a:r>
          </a:p>
        </p:txBody>
      </p:sp>
      <p:sp>
        <p:nvSpPr>
          <p:cNvPr id="27" name="Right Arrow 32">
            <a:extLst>
              <a:ext uri="{FF2B5EF4-FFF2-40B4-BE49-F238E27FC236}">
                <a16:creationId xmlns:a16="http://schemas.microsoft.com/office/drawing/2014/main" id="{AE1E86DA-81A2-0C6B-C003-3CFF81FAE17E}"/>
              </a:ext>
            </a:extLst>
          </p:cNvPr>
          <p:cNvSpPr/>
          <p:nvPr/>
        </p:nvSpPr>
        <p:spPr>
          <a:xfrm>
            <a:off x="1356901" y="4957762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</p:spTree>
    <p:extLst>
      <p:ext uri="{BB962C8B-B14F-4D97-AF65-F5344CB8AC3E}">
        <p14:creationId xmlns:p14="http://schemas.microsoft.com/office/powerpoint/2010/main" val="32696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sosceles Triangle 71">
            <a:extLst>
              <a:ext uri="{FF2B5EF4-FFF2-40B4-BE49-F238E27FC236}">
                <a16:creationId xmlns:a16="http://schemas.microsoft.com/office/drawing/2014/main" id="{EFB833D1-0188-4348-8FE3-C76EF7392739}"/>
              </a:ext>
            </a:extLst>
          </p:cNvPr>
          <p:cNvSpPr/>
          <p:nvPr/>
        </p:nvSpPr>
        <p:spPr>
          <a:xfrm rot="5400000">
            <a:off x="8507100" y="-25394"/>
            <a:ext cx="1097169" cy="1198302"/>
          </a:xfrm>
          <a:prstGeom prst="triangle">
            <a:avLst/>
          </a:pr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Tijdelijke aanduiding voor dianummer 67">
            <a:extLst>
              <a:ext uri="{FF2B5EF4-FFF2-40B4-BE49-F238E27FC236}">
                <a16:creationId xmlns:a16="http://schemas.microsoft.com/office/drawing/2014/main" id="{73AA4B89-039E-4A12-891B-ACE9B9D4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D902-D6D9-4EE0-97FF-47651DD2F3D6}" type="slidenum">
              <a:rPr lang="nl-NL" smtClean="0"/>
              <a:t>2</a:t>
            </a:fld>
            <a:endParaRPr lang="nl-NL"/>
          </a:p>
        </p:txBody>
      </p:sp>
      <p:grpSp>
        <p:nvGrpSpPr>
          <p:cNvPr id="66" name="Group 98">
            <a:extLst>
              <a:ext uri="{FF2B5EF4-FFF2-40B4-BE49-F238E27FC236}">
                <a16:creationId xmlns:a16="http://schemas.microsoft.com/office/drawing/2014/main" id="{3D83B16F-BBC4-48E7-8F55-DC666F716695}"/>
              </a:ext>
            </a:extLst>
          </p:cNvPr>
          <p:cNvGrpSpPr/>
          <p:nvPr/>
        </p:nvGrpSpPr>
        <p:grpSpPr>
          <a:xfrm>
            <a:off x="9768269" y="3849802"/>
            <a:ext cx="1296148" cy="1097169"/>
            <a:chOff x="5577229" y="2537720"/>
            <a:chExt cx="1421560" cy="1097169"/>
          </a:xfrm>
          <a:solidFill>
            <a:srgbClr val="AC5454"/>
          </a:solidFill>
        </p:grpSpPr>
        <p:sp>
          <p:nvSpPr>
            <p:cNvPr id="69" name="Isosceles Triangle 99">
              <a:extLst>
                <a:ext uri="{FF2B5EF4-FFF2-40B4-BE49-F238E27FC236}">
                  <a16:creationId xmlns:a16="http://schemas.microsoft.com/office/drawing/2014/main" id="{25CA7D38-A5A0-446F-A1E6-A66BCD06C9BE}"/>
                </a:ext>
              </a:extLst>
            </p:cNvPr>
            <p:cNvSpPr/>
            <p:nvPr/>
          </p:nvSpPr>
          <p:spPr>
            <a:xfrm rot="5400000">
              <a:off x="5730010" y="2429182"/>
              <a:ext cx="1097169" cy="1314246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100">
              <a:extLst>
                <a:ext uri="{FF2B5EF4-FFF2-40B4-BE49-F238E27FC236}">
                  <a16:creationId xmlns:a16="http://schemas.microsoft.com/office/drawing/2014/main" id="{8CDE1BDF-793A-48D4-A8AF-3A9865E15BE6}"/>
                </a:ext>
              </a:extLst>
            </p:cNvPr>
            <p:cNvSpPr txBox="1"/>
            <p:nvPr/>
          </p:nvSpPr>
          <p:spPr>
            <a:xfrm>
              <a:off x="5577229" y="2928647"/>
              <a:ext cx="1421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…</a:t>
              </a:r>
            </a:p>
          </p:txBody>
        </p:sp>
      </p:grpSp>
      <p:grpSp>
        <p:nvGrpSpPr>
          <p:cNvPr id="73" name="Group 9">
            <a:extLst>
              <a:ext uri="{FF2B5EF4-FFF2-40B4-BE49-F238E27FC236}">
                <a16:creationId xmlns:a16="http://schemas.microsoft.com/office/drawing/2014/main" id="{1C3B0E76-2F0B-4BC2-97FA-82151140BBD9}"/>
              </a:ext>
            </a:extLst>
          </p:cNvPr>
          <p:cNvGrpSpPr/>
          <p:nvPr/>
        </p:nvGrpSpPr>
        <p:grpSpPr>
          <a:xfrm>
            <a:off x="9768269" y="2686327"/>
            <a:ext cx="1296148" cy="1097169"/>
            <a:chOff x="5578298" y="2172539"/>
            <a:chExt cx="1421560" cy="1097169"/>
          </a:xfrm>
          <a:solidFill>
            <a:srgbClr val="AC5454"/>
          </a:solidFill>
        </p:grpSpPr>
        <p:sp>
          <p:nvSpPr>
            <p:cNvPr id="74" name="Isosceles Triangle 79">
              <a:extLst>
                <a:ext uri="{FF2B5EF4-FFF2-40B4-BE49-F238E27FC236}">
                  <a16:creationId xmlns:a16="http://schemas.microsoft.com/office/drawing/2014/main" id="{DD1D9DB8-E72A-4A7E-B03A-C3041DE62C87}"/>
                </a:ext>
              </a:extLst>
            </p:cNvPr>
            <p:cNvSpPr/>
            <p:nvPr/>
          </p:nvSpPr>
          <p:spPr>
            <a:xfrm rot="5400000">
              <a:off x="5718962" y="2064001"/>
              <a:ext cx="1097169" cy="1314246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80">
              <a:extLst>
                <a:ext uri="{FF2B5EF4-FFF2-40B4-BE49-F238E27FC236}">
                  <a16:creationId xmlns:a16="http://schemas.microsoft.com/office/drawing/2014/main" id="{F69C984E-BDF1-40A2-8EBB-E3BD47BF3F86}"/>
                </a:ext>
              </a:extLst>
            </p:cNvPr>
            <p:cNvSpPr txBox="1"/>
            <p:nvPr/>
          </p:nvSpPr>
          <p:spPr>
            <a:xfrm>
              <a:off x="5578298" y="2556998"/>
              <a:ext cx="1421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…</a:t>
              </a:r>
            </a:p>
          </p:txBody>
        </p:sp>
      </p:grpSp>
      <p:sp>
        <p:nvSpPr>
          <p:cNvPr id="76" name="Isosceles Triangle 77">
            <a:extLst>
              <a:ext uri="{FF2B5EF4-FFF2-40B4-BE49-F238E27FC236}">
                <a16:creationId xmlns:a16="http://schemas.microsoft.com/office/drawing/2014/main" id="{6DC4134D-0BD4-496A-BD5D-6314BD076010}"/>
              </a:ext>
            </a:extLst>
          </p:cNvPr>
          <p:cNvSpPr/>
          <p:nvPr/>
        </p:nvSpPr>
        <p:spPr>
          <a:xfrm rot="5400000">
            <a:off x="9848136" y="1468218"/>
            <a:ext cx="1097169" cy="1198301"/>
          </a:xfrm>
          <a:prstGeom prst="triangle">
            <a:avLst/>
          </a:prstGeom>
          <a:solidFill>
            <a:srgbClr val="AC5454"/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0">
            <a:extLst>
              <a:ext uri="{FF2B5EF4-FFF2-40B4-BE49-F238E27FC236}">
                <a16:creationId xmlns:a16="http://schemas.microsoft.com/office/drawing/2014/main" id="{0E574A5D-04D3-4A53-81ED-958992FDC8E3}"/>
              </a:ext>
            </a:extLst>
          </p:cNvPr>
          <p:cNvGrpSpPr/>
          <p:nvPr/>
        </p:nvGrpSpPr>
        <p:grpSpPr>
          <a:xfrm>
            <a:off x="8380328" y="2103156"/>
            <a:ext cx="1250656" cy="1097169"/>
            <a:chOff x="4469046" y="-227485"/>
            <a:chExt cx="937661" cy="515983"/>
          </a:xfrm>
          <a:solidFill>
            <a:srgbClr val="AC5454"/>
          </a:solidFill>
        </p:grpSpPr>
        <p:sp>
          <p:nvSpPr>
            <p:cNvPr id="78" name="Isosceles Triangle 71">
              <a:extLst>
                <a:ext uri="{FF2B5EF4-FFF2-40B4-BE49-F238E27FC236}">
                  <a16:creationId xmlns:a16="http://schemas.microsoft.com/office/drawing/2014/main" id="{22A6D05E-F6C6-45ED-B8B4-BEFA2FBDD9FB}"/>
                </a:ext>
              </a:extLst>
            </p:cNvPr>
            <p:cNvSpPr/>
            <p:nvPr/>
          </p:nvSpPr>
          <p:spPr>
            <a:xfrm rot="5400000">
              <a:off x="4699511" y="-418698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Box 72">
              <a:extLst>
                <a:ext uri="{FF2B5EF4-FFF2-40B4-BE49-F238E27FC236}">
                  <a16:creationId xmlns:a16="http://schemas.microsoft.com/office/drawing/2014/main" id="{497E82D2-5EB4-48DB-9CD0-5020B4DA2D2E}"/>
                </a:ext>
              </a:extLst>
            </p:cNvPr>
            <p:cNvSpPr txBox="1"/>
            <p:nvPr/>
          </p:nvSpPr>
          <p:spPr>
            <a:xfrm>
              <a:off x="4469046" y="-48513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Commercial</a:t>
              </a:r>
            </a:p>
            <a:p>
              <a:r>
                <a:rPr lang="en-GB" sz="1400" dirty="0"/>
                <a:t>data</a:t>
              </a:r>
            </a:p>
          </p:txBody>
        </p:sp>
      </p:grpSp>
      <p:grpSp>
        <p:nvGrpSpPr>
          <p:cNvPr id="80" name="Group 67">
            <a:extLst>
              <a:ext uri="{FF2B5EF4-FFF2-40B4-BE49-F238E27FC236}">
                <a16:creationId xmlns:a16="http://schemas.microsoft.com/office/drawing/2014/main" id="{69FF3122-79FE-4F52-BF7A-AB0A9A252AD8}"/>
              </a:ext>
            </a:extLst>
          </p:cNvPr>
          <p:cNvGrpSpPr/>
          <p:nvPr/>
        </p:nvGrpSpPr>
        <p:grpSpPr>
          <a:xfrm>
            <a:off x="7007314" y="3882890"/>
            <a:ext cx="1274352" cy="1097169"/>
            <a:chOff x="3528896" y="946217"/>
            <a:chExt cx="955427" cy="515983"/>
          </a:xfrm>
          <a:solidFill>
            <a:srgbClr val="AC5454"/>
          </a:solidFill>
        </p:grpSpPr>
        <p:sp>
          <p:nvSpPr>
            <p:cNvPr id="81" name="Isosceles Triangle 68">
              <a:extLst>
                <a:ext uri="{FF2B5EF4-FFF2-40B4-BE49-F238E27FC236}">
                  <a16:creationId xmlns:a16="http://schemas.microsoft.com/office/drawing/2014/main" id="{61365551-56B1-4B31-8731-B5087A84D522}"/>
                </a:ext>
              </a:extLst>
            </p:cNvPr>
            <p:cNvSpPr/>
            <p:nvPr/>
          </p:nvSpPr>
          <p:spPr>
            <a:xfrm rot="5400000">
              <a:off x="3777127" y="755004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69">
              <a:extLst>
                <a:ext uri="{FF2B5EF4-FFF2-40B4-BE49-F238E27FC236}">
                  <a16:creationId xmlns:a16="http://schemas.microsoft.com/office/drawing/2014/main" id="{703B638B-9414-4E31-8D16-096345C988B2}"/>
                </a:ext>
              </a:extLst>
            </p:cNvPr>
            <p:cNvSpPr txBox="1"/>
            <p:nvPr/>
          </p:nvSpPr>
          <p:spPr>
            <a:xfrm>
              <a:off x="3528896" y="1124600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Check usage rights</a:t>
              </a:r>
            </a:p>
          </p:txBody>
        </p:sp>
      </p:grpSp>
      <p:grpSp>
        <p:nvGrpSpPr>
          <p:cNvPr id="83" name="Group 63">
            <a:extLst>
              <a:ext uri="{FF2B5EF4-FFF2-40B4-BE49-F238E27FC236}">
                <a16:creationId xmlns:a16="http://schemas.microsoft.com/office/drawing/2014/main" id="{39DFDD24-BDE8-4406-8737-2CF9E47D7587}"/>
              </a:ext>
            </a:extLst>
          </p:cNvPr>
          <p:cNvGrpSpPr/>
          <p:nvPr/>
        </p:nvGrpSpPr>
        <p:grpSpPr>
          <a:xfrm>
            <a:off x="7024251" y="2717404"/>
            <a:ext cx="1250652" cy="1097169"/>
            <a:chOff x="3542040" y="734824"/>
            <a:chExt cx="937658" cy="515983"/>
          </a:xfrm>
          <a:solidFill>
            <a:srgbClr val="AC5454"/>
          </a:solidFill>
        </p:grpSpPr>
        <p:sp>
          <p:nvSpPr>
            <p:cNvPr id="84" name="Isosceles Triangle 64">
              <a:extLst>
                <a:ext uri="{FF2B5EF4-FFF2-40B4-BE49-F238E27FC236}">
                  <a16:creationId xmlns:a16="http://schemas.microsoft.com/office/drawing/2014/main" id="{D701900D-BB9A-48A3-B6AB-A7CA9545F20B}"/>
                </a:ext>
              </a:extLst>
            </p:cNvPr>
            <p:cNvSpPr/>
            <p:nvPr/>
          </p:nvSpPr>
          <p:spPr>
            <a:xfrm rot="5400000">
              <a:off x="3772501" y="543611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TextBox 65">
              <a:extLst>
                <a:ext uri="{FF2B5EF4-FFF2-40B4-BE49-F238E27FC236}">
                  <a16:creationId xmlns:a16="http://schemas.microsoft.com/office/drawing/2014/main" id="{E8F79C82-2EB0-4E85-9E5B-B56BCACD94E6}"/>
                </a:ext>
              </a:extLst>
            </p:cNvPr>
            <p:cNvSpPr txBox="1"/>
            <p:nvPr/>
          </p:nvSpPr>
          <p:spPr>
            <a:xfrm>
              <a:off x="3542040" y="862734"/>
              <a:ext cx="937658" cy="275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Personal data</a:t>
              </a:r>
            </a:p>
          </p:txBody>
        </p:sp>
      </p:grpSp>
      <p:grpSp>
        <p:nvGrpSpPr>
          <p:cNvPr id="86" name="Group 5">
            <a:extLst>
              <a:ext uri="{FF2B5EF4-FFF2-40B4-BE49-F238E27FC236}">
                <a16:creationId xmlns:a16="http://schemas.microsoft.com/office/drawing/2014/main" id="{1E09AC5C-23E3-4385-89A4-D3CF432D7576}"/>
              </a:ext>
            </a:extLst>
          </p:cNvPr>
          <p:cNvGrpSpPr/>
          <p:nvPr/>
        </p:nvGrpSpPr>
        <p:grpSpPr>
          <a:xfrm>
            <a:off x="7025302" y="1515729"/>
            <a:ext cx="1250652" cy="1097169"/>
            <a:chOff x="3542759" y="506412"/>
            <a:chExt cx="937658" cy="515983"/>
          </a:xfrm>
          <a:solidFill>
            <a:srgbClr val="AC5454"/>
          </a:solidFill>
        </p:grpSpPr>
        <p:sp>
          <p:nvSpPr>
            <p:cNvPr id="87" name="Isosceles Triangle 33">
              <a:extLst>
                <a:ext uri="{FF2B5EF4-FFF2-40B4-BE49-F238E27FC236}">
                  <a16:creationId xmlns:a16="http://schemas.microsoft.com/office/drawing/2014/main" id="{89BF6AD3-9E64-45CD-8231-228FE88A5C25}"/>
                </a:ext>
              </a:extLst>
            </p:cNvPr>
            <p:cNvSpPr/>
            <p:nvPr/>
          </p:nvSpPr>
          <p:spPr>
            <a:xfrm rot="5400000">
              <a:off x="3773220" y="315199"/>
              <a:ext cx="515983" cy="898409"/>
            </a:xfrm>
            <a:prstGeom prst="triangl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TextBox 35">
              <a:extLst>
                <a:ext uri="{FF2B5EF4-FFF2-40B4-BE49-F238E27FC236}">
                  <a16:creationId xmlns:a16="http://schemas.microsoft.com/office/drawing/2014/main" id="{47E80AA4-1518-473C-A07D-C9CEA99EB89B}"/>
                </a:ext>
              </a:extLst>
            </p:cNvPr>
            <p:cNvSpPr txBox="1"/>
            <p:nvPr/>
          </p:nvSpPr>
          <p:spPr>
            <a:xfrm>
              <a:off x="3542759" y="666897"/>
              <a:ext cx="937658" cy="246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Confidential data </a:t>
              </a:r>
              <a:endParaRPr lang="en-US" sz="1400" dirty="0"/>
            </a:p>
          </p:txBody>
        </p:sp>
      </p:grpSp>
      <p:sp>
        <p:nvSpPr>
          <p:cNvPr id="89" name="Right Arrow 82">
            <a:extLst>
              <a:ext uri="{FF2B5EF4-FFF2-40B4-BE49-F238E27FC236}">
                <a16:creationId xmlns:a16="http://schemas.microsoft.com/office/drawing/2014/main" id="{821F8064-102D-40E4-969A-2E9164D74362}"/>
              </a:ext>
            </a:extLst>
          </p:cNvPr>
          <p:cNvSpPr/>
          <p:nvPr/>
        </p:nvSpPr>
        <p:spPr>
          <a:xfrm>
            <a:off x="2575756" y="287643"/>
            <a:ext cx="1250432" cy="57222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Actions</a:t>
            </a:r>
          </a:p>
        </p:txBody>
      </p:sp>
      <p:sp>
        <p:nvSpPr>
          <p:cNvPr id="92" name="TextBox 72">
            <a:extLst>
              <a:ext uri="{FF2B5EF4-FFF2-40B4-BE49-F238E27FC236}">
                <a16:creationId xmlns:a16="http://schemas.microsoft.com/office/drawing/2014/main" id="{10C4D14A-4EFE-4394-A7FB-89FF45D33243}"/>
              </a:ext>
            </a:extLst>
          </p:cNvPr>
          <p:cNvSpPr txBox="1"/>
          <p:nvPr/>
        </p:nvSpPr>
        <p:spPr>
          <a:xfrm>
            <a:off x="8365814" y="366546"/>
            <a:ext cx="1250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Flags</a:t>
            </a:r>
          </a:p>
        </p:txBody>
      </p:sp>
      <p:grpSp>
        <p:nvGrpSpPr>
          <p:cNvPr id="93" name="Groep 92">
            <a:extLst>
              <a:ext uri="{FF2B5EF4-FFF2-40B4-BE49-F238E27FC236}">
                <a16:creationId xmlns:a16="http://schemas.microsoft.com/office/drawing/2014/main" id="{1DACA85D-E3F6-41C4-93D2-65BB9824B0F7}"/>
              </a:ext>
            </a:extLst>
          </p:cNvPr>
          <p:cNvGrpSpPr/>
          <p:nvPr/>
        </p:nvGrpSpPr>
        <p:grpSpPr>
          <a:xfrm>
            <a:off x="8407606" y="3293243"/>
            <a:ext cx="1296148" cy="1097169"/>
            <a:chOff x="8407606" y="3293243"/>
            <a:chExt cx="1296148" cy="1097169"/>
          </a:xfrm>
        </p:grpSpPr>
        <p:sp>
          <p:nvSpPr>
            <p:cNvPr id="94" name="Isosceles Triangle 74">
              <a:extLst>
                <a:ext uri="{FF2B5EF4-FFF2-40B4-BE49-F238E27FC236}">
                  <a16:creationId xmlns:a16="http://schemas.microsoft.com/office/drawing/2014/main" id="{68601581-C864-49A3-85A5-6D92B6191AA2}"/>
                </a:ext>
              </a:extLst>
            </p:cNvPr>
            <p:cNvSpPr/>
            <p:nvPr/>
          </p:nvSpPr>
          <p:spPr>
            <a:xfrm rot="5400000">
              <a:off x="8507096" y="3242677"/>
              <a:ext cx="1097169" cy="1198301"/>
            </a:xfrm>
            <a:prstGeom prst="triangle">
              <a:avLst/>
            </a:prstGeom>
            <a:solidFill>
              <a:srgbClr val="AC5454"/>
            </a:solidFill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78">
              <a:extLst>
                <a:ext uri="{FF2B5EF4-FFF2-40B4-BE49-F238E27FC236}">
                  <a16:creationId xmlns:a16="http://schemas.microsoft.com/office/drawing/2014/main" id="{FFBAB35F-D035-48D7-8631-F81DEB809041}"/>
                </a:ext>
              </a:extLst>
            </p:cNvPr>
            <p:cNvSpPr txBox="1"/>
            <p:nvPr/>
          </p:nvSpPr>
          <p:spPr>
            <a:xfrm>
              <a:off x="8407606" y="3682127"/>
              <a:ext cx="12961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Closed access</a:t>
              </a:r>
            </a:p>
          </p:txBody>
        </p:sp>
      </p:grpSp>
      <p:sp>
        <p:nvSpPr>
          <p:cNvPr id="96" name="TextBox 80">
            <a:extLst>
              <a:ext uri="{FF2B5EF4-FFF2-40B4-BE49-F238E27FC236}">
                <a16:creationId xmlns:a16="http://schemas.microsoft.com/office/drawing/2014/main" id="{44A71418-0871-4B37-9E04-47CCC16845DE}"/>
              </a:ext>
            </a:extLst>
          </p:cNvPr>
          <p:cNvSpPr txBox="1"/>
          <p:nvPr/>
        </p:nvSpPr>
        <p:spPr>
          <a:xfrm>
            <a:off x="9787713" y="1899243"/>
            <a:ext cx="1296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…</a:t>
            </a:r>
          </a:p>
        </p:txBody>
      </p:sp>
      <p:sp>
        <p:nvSpPr>
          <p:cNvPr id="41" name="Right Arrow 52">
            <a:extLst>
              <a:ext uri="{FF2B5EF4-FFF2-40B4-BE49-F238E27FC236}">
                <a16:creationId xmlns:a16="http://schemas.microsoft.com/office/drawing/2014/main" id="{AA6B18FD-F762-46DA-91D7-460C02F63D46}"/>
              </a:ext>
            </a:extLst>
          </p:cNvPr>
          <p:cNvSpPr/>
          <p:nvPr/>
        </p:nvSpPr>
        <p:spPr>
          <a:xfrm>
            <a:off x="4010133" y="214875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Anonymize</a:t>
            </a:r>
          </a:p>
        </p:txBody>
      </p:sp>
      <p:sp>
        <p:nvSpPr>
          <p:cNvPr id="42" name="Right Arrow 49">
            <a:extLst>
              <a:ext uri="{FF2B5EF4-FFF2-40B4-BE49-F238E27FC236}">
                <a16:creationId xmlns:a16="http://schemas.microsoft.com/office/drawing/2014/main" id="{C741F8AC-30F0-429B-8880-9F0B8EEAE472}"/>
              </a:ext>
            </a:extLst>
          </p:cNvPr>
          <p:cNvSpPr/>
          <p:nvPr/>
        </p:nvSpPr>
        <p:spPr>
          <a:xfrm>
            <a:off x="3972340" y="131668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Analyze</a:t>
            </a:r>
          </a:p>
        </p:txBody>
      </p:sp>
      <p:sp>
        <p:nvSpPr>
          <p:cNvPr id="43" name="Right Arrow 46">
            <a:extLst>
              <a:ext uri="{FF2B5EF4-FFF2-40B4-BE49-F238E27FC236}">
                <a16:creationId xmlns:a16="http://schemas.microsoft.com/office/drawing/2014/main" id="{2AB7CFF4-8F71-4332-9606-488EFB615487}"/>
              </a:ext>
            </a:extLst>
          </p:cNvPr>
          <p:cNvSpPr/>
          <p:nvPr/>
        </p:nvSpPr>
        <p:spPr>
          <a:xfrm>
            <a:off x="2653298" y="3784032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Convert</a:t>
            </a:r>
          </a:p>
        </p:txBody>
      </p:sp>
      <p:sp>
        <p:nvSpPr>
          <p:cNvPr id="44" name="Right Arrow 61">
            <a:extLst>
              <a:ext uri="{FF2B5EF4-FFF2-40B4-BE49-F238E27FC236}">
                <a16:creationId xmlns:a16="http://schemas.microsoft.com/office/drawing/2014/main" id="{3F3C6566-F848-4413-B0E2-5BE436D5C3F1}"/>
              </a:ext>
            </a:extLst>
          </p:cNvPr>
          <p:cNvSpPr/>
          <p:nvPr/>
        </p:nvSpPr>
        <p:spPr>
          <a:xfrm>
            <a:off x="2654047" y="2988555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Publish</a:t>
            </a:r>
          </a:p>
        </p:txBody>
      </p:sp>
      <p:sp>
        <p:nvSpPr>
          <p:cNvPr id="45" name="Right Arrow 58">
            <a:extLst>
              <a:ext uri="{FF2B5EF4-FFF2-40B4-BE49-F238E27FC236}">
                <a16:creationId xmlns:a16="http://schemas.microsoft.com/office/drawing/2014/main" id="{B2F92E40-CFFD-46B3-B7D3-C897715B884E}"/>
              </a:ext>
            </a:extLst>
          </p:cNvPr>
          <p:cNvSpPr/>
          <p:nvPr/>
        </p:nvSpPr>
        <p:spPr>
          <a:xfrm>
            <a:off x="2653795" y="213948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Transcribe</a:t>
            </a:r>
          </a:p>
        </p:txBody>
      </p:sp>
      <p:sp>
        <p:nvSpPr>
          <p:cNvPr id="46" name="Right Arrow 55">
            <a:extLst>
              <a:ext uri="{FF2B5EF4-FFF2-40B4-BE49-F238E27FC236}">
                <a16:creationId xmlns:a16="http://schemas.microsoft.com/office/drawing/2014/main" id="{C930FFD0-7ECD-4F47-8F98-DD1208127489}"/>
              </a:ext>
            </a:extLst>
          </p:cNvPr>
          <p:cNvSpPr/>
          <p:nvPr/>
        </p:nvSpPr>
        <p:spPr>
          <a:xfrm>
            <a:off x="2653795" y="130974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Delete</a:t>
            </a:r>
          </a:p>
        </p:txBody>
      </p:sp>
      <p:sp>
        <p:nvSpPr>
          <p:cNvPr id="47" name="Right Arrow 43">
            <a:extLst>
              <a:ext uri="{FF2B5EF4-FFF2-40B4-BE49-F238E27FC236}">
                <a16:creationId xmlns:a16="http://schemas.microsoft.com/office/drawing/2014/main" id="{FD54E6E8-65FD-4561-ABB5-065F7141B55F}"/>
              </a:ext>
            </a:extLst>
          </p:cNvPr>
          <p:cNvSpPr/>
          <p:nvPr/>
        </p:nvSpPr>
        <p:spPr>
          <a:xfrm>
            <a:off x="1322719" y="375628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Merge</a:t>
            </a:r>
          </a:p>
        </p:txBody>
      </p:sp>
      <p:sp>
        <p:nvSpPr>
          <p:cNvPr id="48" name="Right Arrow 40">
            <a:extLst>
              <a:ext uri="{FF2B5EF4-FFF2-40B4-BE49-F238E27FC236}">
                <a16:creationId xmlns:a16="http://schemas.microsoft.com/office/drawing/2014/main" id="{198D16BE-AEA5-4941-8FA4-547AB87188FE}"/>
              </a:ext>
            </a:extLst>
          </p:cNvPr>
          <p:cNvSpPr/>
          <p:nvPr/>
        </p:nvSpPr>
        <p:spPr>
          <a:xfrm>
            <a:off x="1322719" y="2938278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Pseudo-anonymize</a:t>
            </a:r>
          </a:p>
        </p:txBody>
      </p:sp>
      <p:sp>
        <p:nvSpPr>
          <p:cNvPr id="49" name="Right Arrow 37">
            <a:extLst>
              <a:ext uri="{FF2B5EF4-FFF2-40B4-BE49-F238E27FC236}">
                <a16:creationId xmlns:a16="http://schemas.microsoft.com/office/drawing/2014/main" id="{3696CE67-D659-4AB1-A469-C75D4823E5ED}"/>
              </a:ext>
            </a:extLst>
          </p:cNvPr>
          <p:cNvSpPr/>
          <p:nvPr/>
        </p:nvSpPr>
        <p:spPr>
          <a:xfrm>
            <a:off x="1297213" y="211542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</a:t>
            </a:r>
          </a:p>
        </p:txBody>
      </p:sp>
      <p:sp>
        <p:nvSpPr>
          <p:cNvPr id="50" name="Right Arrow 32">
            <a:extLst>
              <a:ext uri="{FF2B5EF4-FFF2-40B4-BE49-F238E27FC236}">
                <a16:creationId xmlns:a16="http://schemas.microsoft.com/office/drawing/2014/main" id="{9EAB28E1-A026-47D4-92BF-4C207BAFE509}"/>
              </a:ext>
            </a:extLst>
          </p:cNvPr>
          <p:cNvSpPr/>
          <p:nvPr/>
        </p:nvSpPr>
        <p:spPr>
          <a:xfrm>
            <a:off x="1297213" y="1292570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Create</a:t>
            </a:r>
          </a:p>
        </p:txBody>
      </p:sp>
      <p:sp>
        <p:nvSpPr>
          <p:cNvPr id="51" name="Right Arrow 93">
            <a:extLst>
              <a:ext uri="{FF2B5EF4-FFF2-40B4-BE49-F238E27FC236}">
                <a16:creationId xmlns:a16="http://schemas.microsoft.com/office/drawing/2014/main" id="{9433D75C-1E21-49A5-9058-911F0510C96E}"/>
              </a:ext>
            </a:extLst>
          </p:cNvPr>
          <p:cNvSpPr/>
          <p:nvPr/>
        </p:nvSpPr>
        <p:spPr>
          <a:xfrm>
            <a:off x="4011797" y="298855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Copy</a:t>
            </a:r>
          </a:p>
        </p:txBody>
      </p:sp>
      <p:sp>
        <p:nvSpPr>
          <p:cNvPr id="52" name="Right Arrow 96">
            <a:extLst>
              <a:ext uri="{FF2B5EF4-FFF2-40B4-BE49-F238E27FC236}">
                <a16:creationId xmlns:a16="http://schemas.microsoft.com/office/drawing/2014/main" id="{C5DB7FD8-6628-4960-A17C-5D11C6A30882}"/>
              </a:ext>
            </a:extLst>
          </p:cNvPr>
          <p:cNvSpPr/>
          <p:nvPr/>
        </p:nvSpPr>
        <p:spPr>
          <a:xfrm>
            <a:off x="4010133" y="3815084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Re-use</a:t>
            </a:r>
          </a:p>
        </p:txBody>
      </p:sp>
      <p:sp>
        <p:nvSpPr>
          <p:cNvPr id="53" name="Right Arrow 96">
            <a:extLst>
              <a:ext uri="{FF2B5EF4-FFF2-40B4-BE49-F238E27FC236}">
                <a16:creationId xmlns:a16="http://schemas.microsoft.com/office/drawing/2014/main" id="{ACCA0BB2-4B48-4357-9E13-0AC59CF09502}"/>
              </a:ext>
            </a:extLst>
          </p:cNvPr>
          <p:cNvSpPr/>
          <p:nvPr/>
        </p:nvSpPr>
        <p:spPr>
          <a:xfrm>
            <a:off x="2653298" y="4633107"/>
            <a:ext cx="1172890" cy="67413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866077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335</Words>
  <Application>Microsoft Office PowerPoint</Application>
  <PresentationFormat>Widescreen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Abadi Extra Light</vt:lpstr>
      <vt:lpstr>Arial</vt:lpstr>
      <vt:lpstr>Calibri</vt:lpstr>
      <vt:lpstr>Calibri Light</vt:lpstr>
      <vt:lpstr>Segoe UI</vt:lpstr>
      <vt:lpstr>Kantoorthema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Roséane Cathy Singotani</dc:creator>
  <cp:lastModifiedBy>Giacomo Lastrucci</cp:lastModifiedBy>
  <cp:revision>44</cp:revision>
  <dcterms:created xsi:type="dcterms:W3CDTF">2020-09-21T08:33:40Z</dcterms:created>
  <dcterms:modified xsi:type="dcterms:W3CDTF">2023-09-20T06:16:42Z</dcterms:modified>
</cp:coreProperties>
</file>