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7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Eirini Zormpa" initials="EZ" lastIdx="2" clrIdx="1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5454"/>
    <a:srgbClr val="DBEEF4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como Lastrucci" userId="5256a0c2-e8e5-46b3-928b-282949ec916d" providerId="ADAL" clId="{85A52D49-1345-42E6-A8A0-4E1F7D0092CD}"/>
    <pc:docChg chg="undo custSel modSld">
      <pc:chgData name="Giacomo Lastrucci" userId="5256a0c2-e8e5-46b3-928b-282949ec916d" providerId="ADAL" clId="{85A52D49-1345-42E6-A8A0-4E1F7D0092CD}" dt="2023-09-20T06:16:39.416" v="682" actId="20577"/>
      <pc:docMkLst>
        <pc:docMk/>
      </pc:docMkLst>
      <pc:sldChg chg="modSp mod">
        <pc:chgData name="Giacomo Lastrucci" userId="5256a0c2-e8e5-46b3-928b-282949ec916d" providerId="ADAL" clId="{85A52D49-1345-42E6-A8A0-4E1F7D0092CD}" dt="2023-09-20T06:16:39.416" v="682" actId="20577"/>
        <pc:sldMkLst>
          <pc:docMk/>
          <pc:sldMk cId="326961773" sldId="261"/>
        </pc:sldMkLst>
        <pc:spChg chg="mod">
          <ac:chgData name="Giacomo Lastrucci" userId="5256a0c2-e8e5-46b3-928b-282949ec916d" providerId="ADAL" clId="{85A52D49-1345-42E6-A8A0-4E1F7D0092CD}" dt="2023-09-20T06:16:39.416" v="682" actId="20577"/>
          <ac:spMkLst>
            <pc:docMk/>
            <pc:sldMk cId="326961773" sldId="261"/>
            <ac:spMk id="23" creationId="{F8330B88-CBE2-40A7-B617-0A4286E234E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20-9-2023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20-9-2023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20-9-2023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680168" y="0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90469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20-9-2023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571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20-9-2023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219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20-9-2023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20-9-2023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5">
            <a:extLst>
              <a:ext uri="{FF2B5EF4-FFF2-40B4-BE49-F238E27FC236}">
                <a16:creationId xmlns:a16="http://schemas.microsoft.com/office/drawing/2014/main" id="{86A7E97C-78D5-2142-90D2-DA988553A28D}"/>
              </a:ext>
            </a:extLst>
          </p:cNvPr>
          <p:cNvGrpSpPr/>
          <p:nvPr/>
        </p:nvGrpSpPr>
        <p:grpSpPr>
          <a:xfrm>
            <a:off x="2536113" y="4397858"/>
            <a:ext cx="987229" cy="1051460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29" name="Isosceles Triangle 33">
              <a:extLst>
                <a:ext uri="{FF2B5EF4-FFF2-40B4-BE49-F238E27FC236}">
                  <a16:creationId xmlns:a16="http://schemas.microsoft.com/office/drawing/2014/main" id="{E7531363-1BFA-1545-E47F-52C4735A023A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35">
              <a:extLst>
                <a:ext uri="{FF2B5EF4-FFF2-40B4-BE49-F238E27FC236}">
                  <a16:creationId xmlns:a16="http://schemas.microsoft.com/office/drawing/2014/main" id="{42116006-ED39-2CF1-456A-305158CE4251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25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Confidential data </a:t>
              </a:r>
              <a:endParaRPr lang="en-US" sz="1100" dirty="0"/>
            </a:p>
          </p:txBody>
        </p:sp>
      </p:grpSp>
      <p:sp>
        <p:nvSpPr>
          <p:cNvPr id="17" name="Tijdelijke aanduiding voor tekst 25">
            <a:extLst>
              <a:ext uri="{FF2B5EF4-FFF2-40B4-BE49-F238E27FC236}">
                <a16:creationId xmlns:a16="http://schemas.microsoft.com/office/drawing/2014/main" id="{AEB90A2D-D9BD-7F60-F068-CED2E800FE25}"/>
              </a:ext>
            </a:extLst>
          </p:cNvPr>
          <p:cNvSpPr txBox="1">
            <a:spLocks/>
          </p:cNvSpPr>
          <p:nvPr/>
        </p:nvSpPr>
        <p:spPr>
          <a:xfrm>
            <a:off x="4370106" y="3627948"/>
            <a:ext cx="2208931" cy="10590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These are data </a:t>
            </a:r>
            <a:r>
              <a:rPr lang="nl-NL" dirty="0" err="1"/>
              <a:t>about</a:t>
            </a:r>
            <a:r>
              <a:rPr lang="nl-NL" dirty="0"/>
              <a:t> model performance </a:t>
            </a:r>
            <a:r>
              <a:rPr lang="nl-NL" dirty="0" err="1"/>
              <a:t>based</a:t>
            </a:r>
            <a:r>
              <a:rPr lang="nl-NL" dirty="0"/>
              <a:t> on parameters, </a:t>
            </a:r>
            <a:r>
              <a:rPr lang="nl-NL" dirty="0" err="1"/>
              <a:t>network</a:t>
            </a:r>
            <a:r>
              <a:rPr lang="nl-NL" dirty="0"/>
              <a:t> </a:t>
            </a:r>
            <a:r>
              <a:rPr lang="nl-NL" dirty="0" err="1"/>
              <a:t>architecture</a:t>
            </a:r>
            <a:r>
              <a:rPr lang="nl-NL" dirty="0"/>
              <a:t>, </a:t>
            </a:r>
            <a:r>
              <a:rPr lang="nl-NL" dirty="0" err="1"/>
              <a:t>tuning</a:t>
            </a:r>
            <a:r>
              <a:rPr lang="nl-NL" dirty="0"/>
              <a:t>, etc. </a:t>
            </a:r>
            <a:r>
              <a:rPr lang="nl-NL" dirty="0" err="1"/>
              <a:t>This</a:t>
            </a:r>
            <a:r>
              <a:rPr lang="nl-NL" dirty="0"/>
              <a:t> parameters-</a:t>
            </a:r>
            <a:r>
              <a:rPr lang="nl-NL" dirty="0" err="1"/>
              <a:t>results</a:t>
            </a:r>
            <a:r>
              <a:rPr lang="nl-NL" dirty="0"/>
              <a:t> data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approriately</a:t>
            </a:r>
            <a:r>
              <a:rPr lang="nl-NL" dirty="0"/>
              <a:t> </a:t>
            </a:r>
            <a:r>
              <a:rPr lang="nl-NL" dirty="0" err="1"/>
              <a:t>stored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empirical</a:t>
            </a:r>
            <a:r>
              <a:rPr lang="nl-NL" dirty="0"/>
              <a:t> studies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results</a:t>
            </a:r>
            <a:r>
              <a:rPr lang="nl-NL" dirty="0"/>
              <a:t> </a:t>
            </a:r>
            <a:r>
              <a:rPr lang="nl-NL" dirty="0" err="1"/>
              <a:t>publication</a:t>
            </a:r>
            <a:r>
              <a:rPr lang="nl-NL" dirty="0"/>
              <a:t>.</a:t>
            </a:r>
          </a:p>
        </p:txBody>
      </p:sp>
      <p:grpSp>
        <p:nvGrpSpPr>
          <p:cNvPr id="3" name="Group 5">
            <a:extLst>
              <a:ext uri="{FF2B5EF4-FFF2-40B4-BE49-F238E27FC236}">
                <a16:creationId xmlns:a16="http://schemas.microsoft.com/office/drawing/2014/main" id="{F1E16916-01C4-933E-51CD-354D055F593F}"/>
              </a:ext>
            </a:extLst>
          </p:cNvPr>
          <p:cNvGrpSpPr/>
          <p:nvPr/>
        </p:nvGrpSpPr>
        <p:grpSpPr>
          <a:xfrm>
            <a:off x="2536112" y="885705"/>
            <a:ext cx="987229" cy="1051460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4" name="Isosceles Triangle 33">
              <a:extLst>
                <a:ext uri="{FF2B5EF4-FFF2-40B4-BE49-F238E27FC236}">
                  <a16:creationId xmlns:a16="http://schemas.microsoft.com/office/drawing/2014/main" id="{CF1C86BC-578C-82C5-DF59-E106F9357B8C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35">
              <a:extLst>
                <a:ext uri="{FF2B5EF4-FFF2-40B4-BE49-F238E27FC236}">
                  <a16:creationId xmlns:a16="http://schemas.microsoft.com/office/drawing/2014/main" id="{3B005675-9A53-5410-5AC4-2556350DB109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25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Confidential data </a:t>
              </a:r>
              <a:endParaRPr lang="en-US" sz="1100" dirty="0"/>
            </a:p>
          </p:txBody>
        </p:sp>
      </p:grp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7311A3B9-4DFE-4554-BDF1-204FF77EC7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370106" y="2452833"/>
            <a:ext cx="2208931" cy="1059093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A software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developed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hybrid</a:t>
            </a:r>
            <a:r>
              <a:rPr lang="nl-NL" dirty="0"/>
              <a:t> solution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physical</a:t>
            </a:r>
            <a:r>
              <a:rPr lang="nl-NL" dirty="0"/>
              <a:t> system. The software </a:t>
            </a:r>
            <a:r>
              <a:rPr lang="nl-NL" dirty="0" err="1"/>
              <a:t>language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Python.This</a:t>
            </a:r>
            <a:r>
              <a:rPr lang="nl-NL" dirty="0"/>
              <a:t> </a:t>
            </a:r>
            <a:r>
              <a:rPr lang="nl-NL" dirty="0" err="1"/>
              <a:t>needs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appropriately</a:t>
            </a:r>
            <a:r>
              <a:rPr lang="nl-NL" dirty="0"/>
              <a:t> </a:t>
            </a:r>
            <a:r>
              <a:rPr lang="nl-NL" dirty="0" err="1"/>
              <a:t>documented</a:t>
            </a:r>
            <a:r>
              <a:rPr lang="nl-NL" dirty="0"/>
              <a:t>.</a:t>
            </a:r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AEBE23B6-A360-4761-B0CC-DBE2690055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73134" y="1277718"/>
            <a:ext cx="2208931" cy="1059093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Training data points are </a:t>
            </a: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through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highly</a:t>
            </a:r>
            <a:r>
              <a:rPr lang="nl-NL" dirty="0"/>
              <a:t> </a:t>
            </a:r>
            <a:r>
              <a:rPr lang="nl-NL" dirty="0" err="1"/>
              <a:t>confidential</a:t>
            </a:r>
            <a:r>
              <a:rPr lang="nl-NL" dirty="0"/>
              <a:t> </a:t>
            </a:r>
            <a:r>
              <a:rPr lang="nl-NL" dirty="0" err="1"/>
              <a:t>industrial</a:t>
            </a:r>
            <a:r>
              <a:rPr lang="nl-NL" dirty="0"/>
              <a:t> model. As </a:t>
            </a:r>
            <a:r>
              <a:rPr lang="nl-NL" dirty="0" err="1"/>
              <a:t>such</a:t>
            </a:r>
            <a:r>
              <a:rPr lang="nl-NL" dirty="0"/>
              <a:t>,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outcomes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only</a:t>
            </a:r>
            <a:r>
              <a:rPr lang="nl-NL" dirty="0"/>
              <a:t> shared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company partner.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79C5F142-0158-4F1C-86C7-22DB950B11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373134" y="107194"/>
            <a:ext cx="2208931" cy="1059093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Training data points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synthetically</a:t>
            </a:r>
            <a:r>
              <a:rPr lang="nl-NL" dirty="0"/>
              <a:t> </a:t>
            </a:r>
            <a:r>
              <a:rPr lang="nl-NL" dirty="0" err="1"/>
              <a:t>created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simulating</a:t>
            </a:r>
            <a:r>
              <a:rPr lang="nl-NL" dirty="0"/>
              <a:t> a </a:t>
            </a:r>
            <a:r>
              <a:rPr lang="nl-NL" dirty="0" err="1"/>
              <a:t>mechanistic</a:t>
            </a:r>
            <a:r>
              <a:rPr lang="nl-NL" dirty="0"/>
              <a:t> model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collected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ML model training. The model here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taken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literature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results</a:t>
            </a:r>
            <a:r>
              <a:rPr lang="nl-NL" dirty="0"/>
              <a:t> are </a:t>
            </a:r>
            <a:r>
              <a:rPr lang="nl-NL" dirty="0" err="1"/>
              <a:t>allowed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published</a:t>
            </a:r>
            <a:r>
              <a:rPr lang="nl-NL" dirty="0"/>
              <a:t>.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64FED68-8BAD-4B3E-969C-9BE9FE34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358DA661-03B6-48D0-90FD-19C7BA3A05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82924" y="240755"/>
            <a:ext cx="1589586" cy="766104"/>
          </a:xfrm>
        </p:spPr>
        <p:txBody>
          <a:bodyPr/>
          <a:lstStyle/>
          <a:p>
            <a:r>
              <a:rPr lang="nl-NL" dirty="0" err="1"/>
              <a:t>Shareable</a:t>
            </a:r>
            <a:r>
              <a:rPr lang="nl-NL" dirty="0"/>
              <a:t> training data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077178FB-95CA-4C98-944A-5E14A0A5D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82925" y="1424213"/>
            <a:ext cx="1589586" cy="766104"/>
          </a:xfrm>
        </p:spPr>
        <p:txBody>
          <a:bodyPr/>
          <a:lstStyle/>
          <a:p>
            <a:r>
              <a:rPr lang="nl-NL" dirty="0"/>
              <a:t>Industrial training data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3ED5A455-01A7-4CBE-A7F1-87D5FF1BB1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79897" y="2627857"/>
            <a:ext cx="1589586" cy="766104"/>
          </a:xfrm>
        </p:spPr>
        <p:txBody>
          <a:bodyPr/>
          <a:lstStyle/>
          <a:p>
            <a:r>
              <a:rPr lang="nl-NL" dirty="0"/>
              <a:t>Software PIML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F8330B88-CBE2-40A7-B617-0A4286E234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NL" sz="1050" dirty="0"/>
              <a:t>Q1. </a:t>
            </a:r>
            <a:r>
              <a:rPr lang="nl-NL" sz="1050" dirty="0" err="1"/>
              <a:t>Depending</a:t>
            </a:r>
            <a:r>
              <a:rPr lang="nl-NL" sz="1050" dirty="0"/>
              <a:t> on </a:t>
            </a:r>
            <a:r>
              <a:rPr lang="nl-NL" sz="1050" dirty="0" err="1"/>
              <a:t>the</a:t>
            </a:r>
            <a:r>
              <a:rPr lang="nl-NL" sz="1050" dirty="0"/>
              <a:t> </a:t>
            </a:r>
            <a:r>
              <a:rPr lang="nl-NL" sz="1050" dirty="0" err="1"/>
              <a:t>typology</a:t>
            </a:r>
            <a:r>
              <a:rPr lang="nl-NL" sz="1050" dirty="0"/>
              <a:t>, I store </a:t>
            </a:r>
            <a:r>
              <a:rPr lang="nl-NL" sz="1050" dirty="0" err="1"/>
              <a:t>the</a:t>
            </a:r>
            <a:r>
              <a:rPr lang="nl-NL" sz="1050" dirty="0"/>
              <a:t> data in different drives/</a:t>
            </a:r>
            <a:r>
              <a:rPr lang="nl-NL" sz="1050" dirty="0" err="1"/>
              <a:t>clouds</a:t>
            </a:r>
            <a:r>
              <a:rPr lang="nl-NL" sz="1050" dirty="0"/>
              <a:t>: I store </a:t>
            </a:r>
            <a:r>
              <a:rPr lang="nl-NL" sz="1050" dirty="0" err="1"/>
              <a:t>the</a:t>
            </a:r>
            <a:r>
              <a:rPr lang="nl-NL" sz="1050" dirty="0"/>
              <a:t> datasets on </a:t>
            </a:r>
            <a:r>
              <a:rPr lang="nl-NL" sz="1050" dirty="0" err="1"/>
              <a:t>the</a:t>
            </a:r>
            <a:r>
              <a:rPr lang="nl-NL" sz="1050" dirty="0"/>
              <a:t> Project Driver (U) of TU Delft. The code source of </a:t>
            </a:r>
            <a:r>
              <a:rPr lang="nl-NL" sz="1050" dirty="0" err="1"/>
              <a:t>the</a:t>
            </a:r>
            <a:r>
              <a:rPr lang="nl-NL" sz="1050" dirty="0"/>
              <a:t> software is </a:t>
            </a:r>
            <a:r>
              <a:rPr lang="nl-NL" sz="1050" dirty="0" err="1"/>
              <a:t>stored</a:t>
            </a:r>
            <a:r>
              <a:rPr lang="nl-NL" sz="1050" dirty="0"/>
              <a:t> </a:t>
            </a:r>
            <a:r>
              <a:rPr lang="nl-NL" sz="1050" dirty="0" err="1"/>
              <a:t>locally</a:t>
            </a:r>
            <a:r>
              <a:rPr lang="nl-NL" sz="1050" dirty="0"/>
              <a:t> </a:t>
            </a:r>
            <a:r>
              <a:rPr lang="nl-NL" sz="1050" dirty="0" err="1"/>
              <a:t>and</a:t>
            </a:r>
            <a:r>
              <a:rPr lang="nl-NL" sz="1050" dirty="0"/>
              <a:t> </a:t>
            </a:r>
            <a:r>
              <a:rPr lang="nl-NL" sz="1050" dirty="0" err="1"/>
              <a:t>syncronized</a:t>
            </a:r>
            <a:r>
              <a:rPr lang="nl-NL" sz="1050" dirty="0"/>
              <a:t> </a:t>
            </a:r>
            <a:r>
              <a:rPr lang="nl-NL" sz="1050" dirty="0" err="1"/>
              <a:t>remotely</a:t>
            </a:r>
            <a:r>
              <a:rPr lang="nl-NL" sz="1050" dirty="0"/>
              <a:t> </a:t>
            </a:r>
            <a:r>
              <a:rPr lang="nl-NL" sz="1050" dirty="0" err="1"/>
              <a:t>through</a:t>
            </a:r>
            <a:r>
              <a:rPr lang="nl-NL" sz="1050" dirty="0"/>
              <a:t> GitHub. The </a:t>
            </a:r>
            <a:r>
              <a:rPr lang="nl-NL" sz="1050" dirty="0" err="1"/>
              <a:t>outcomes</a:t>
            </a:r>
            <a:r>
              <a:rPr lang="nl-NL" sz="1050" dirty="0"/>
              <a:t> of </a:t>
            </a:r>
            <a:r>
              <a:rPr lang="nl-NL" sz="1050" dirty="0" err="1"/>
              <a:t>the</a:t>
            </a:r>
            <a:r>
              <a:rPr lang="nl-NL" sz="1050" dirty="0"/>
              <a:t> training </a:t>
            </a:r>
            <a:r>
              <a:rPr lang="nl-NL" sz="1050" dirty="0" err="1"/>
              <a:t>experiments</a:t>
            </a:r>
            <a:r>
              <a:rPr lang="nl-NL" sz="1050" dirty="0"/>
              <a:t> are </a:t>
            </a:r>
            <a:r>
              <a:rPr lang="nl-NL" sz="1050" dirty="0" err="1"/>
              <a:t>stored</a:t>
            </a:r>
            <a:r>
              <a:rPr lang="nl-NL" sz="1050" dirty="0"/>
              <a:t> </a:t>
            </a:r>
            <a:r>
              <a:rPr lang="nl-NL" sz="1050" dirty="0" err="1"/>
              <a:t>both</a:t>
            </a:r>
            <a:r>
              <a:rPr lang="nl-NL" sz="1050" dirty="0"/>
              <a:t> </a:t>
            </a:r>
            <a:r>
              <a:rPr lang="nl-NL" sz="1050" dirty="0" err="1"/>
              <a:t>locally</a:t>
            </a:r>
            <a:r>
              <a:rPr lang="nl-NL" sz="1050" dirty="0"/>
              <a:t> </a:t>
            </a:r>
            <a:r>
              <a:rPr lang="nl-NL" sz="1050" dirty="0" err="1"/>
              <a:t>and</a:t>
            </a:r>
            <a:r>
              <a:rPr lang="nl-NL" sz="1050" dirty="0"/>
              <a:t> on a </a:t>
            </a:r>
            <a:r>
              <a:rPr lang="nl-NL" sz="1050" dirty="0" err="1"/>
              <a:t>specific</a:t>
            </a:r>
            <a:r>
              <a:rPr lang="nl-NL" sz="1050" dirty="0"/>
              <a:t> </a:t>
            </a:r>
            <a:r>
              <a:rPr lang="nl-NL" sz="1050" dirty="0" err="1"/>
              <a:t>cloud</a:t>
            </a:r>
            <a:r>
              <a:rPr lang="nl-NL" sz="1050" dirty="0"/>
              <a:t> tool. The </a:t>
            </a:r>
            <a:r>
              <a:rPr lang="nl-NL" sz="1050" dirty="0" err="1"/>
              <a:t>trained</a:t>
            </a:r>
            <a:r>
              <a:rPr lang="nl-NL" sz="1050" dirty="0"/>
              <a:t> </a:t>
            </a:r>
            <a:r>
              <a:rPr lang="nl-NL" sz="1050" dirty="0" err="1"/>
              <a:t>models</a:t>
            </a:r>
            <a:r>
              <a:rPr lang="nl-NL" sz="1050" dirty="0"/>
              <a:t> </a:t>
            </a:r>
            <a:r>
              <a:rPr lang="nl-NL" sz="1050" dirty="0" err="1"/>
              <a:t>will</a:t>
            </a:r>
            <a:r>
              <a:rPr lang="nl-NL" sz="1050" dirty="0"/>
              <a:t> </a:t>
            </a:r>
            <a:r>
              <a:rPr lang="nl-NL" sz="1050" dirty="0" err="1"/>
              <a:t>be</a:t>
            </a:r>
            <a:r>
              <a:rPr lang="nl-NL" sz="1050" dirty="0"/>
              <a:t> </a:t>
            </a:r>
            <a:r>
              <a:rPr lang="nl-NL" sz="1050" dirty="0" err="1"/>
              <a:t>stored</a:t>
            </a:r>
            <a:r>
              <a:rPr lang="nl-NL" sz="1050" dirty="0"/>
              <a:t> on U-drive.</a:t>
            </a:r>
          </a:p>
          <a:p>
            <a:r>
              <a:rPr lang="nl-NL" sz="1050" dirty="0"/>
              <a:t>Q2. The master copy </a:t>
            </a:r>
            <a:r>
              <a:rPr lang="nl-NL" sz="1050" dirty="0" err="1"/>
              <a:t>will</a:t>
            </a:r>
            <a:r>
              <a:rPr lang="nl-NL" sz="1050" dirty="0"/>
              <a:t> </a:t>
            </a:r>
            <a:r>
              <a:rPr lang="nl-NL" sz="1050" dirty="0" err="1"/>
              <a:t>be</a:t>
            </a:r>
            <a:r>
              <a:rPr lang="nl-NL" sz="1050" dirty="0"/>
              <a:t> </a:t>
            </a:r>
            <a:r>
              <a:rPr lang="nl-NL" sz="1050" dirty="0" err="1"/>
              <a:t>saved</a:t>
            </a:r>
            <a:r>
              <a:rPr lang="nl-NL" sz="1050" dirty="0"/>
              <a:t> on U-drive.</a:t>
            </a:r>
          </a:p>
          <a:p>
            <a:endParaRPr lang="nl-NL" sz="1050" dirty="0"/>
          </a:p>
          <a:p>
            <a:endParaRPr lang="nl-NL" sz="1050" dirty="0"/>
          </a:p>
          <a:p>
            <a:r>
              <a:rPr lang="nl-NL" sz="1050" dirty="0"/>
              <a:t>Q3. U-</a:t>
            </a:r>
            <a:r>
              <a:rPr lang="nl-NL" sz="1050" dirty="0" err="1"/>
              <a:t>drive’s</a:t>
            </a:r>
            <a:r>
              <a:rPr lang="nl-NL" sz="1050" dirty="0"/>
              <a:t> </a:t>
            </a:r>
            <a:r>
              <a:rPr lang="nl-NL" sz="1050" dirty="0" err="1"/>
              <a:t>backup</a:t>
            </a:r>
            <a:r>
              <a:rPr lang="nl-NL" sz="1050" dirty="0"/>
              <a:t> is </a:t>
            </a:r>
            <a:r>
              <a:rPr lang="nl-NL" sz="1050" dirty="0" err="1"/>
              <a:t>automatically</a:t>
            </a:r>
            <a:r>
              <a:rPr lang="nl-NL" sz="1050" dirty="0"/>
              <a:t> </a:t>
            </a:r>
            <a:r>
              <a:rPr lang="nl-NL" sz="1050" dirty="0" err="1"/>
              <a:t>done</a:t>
            </a:r>
            <a:r>
              <a:rPr lang="nl-NL" sz="1050" dirty="0"/>
              <a:t> on a </a:t>
            </a:r>
            <a:r>
              <a:rPr lang="nl-NL" sz="1050" dirty="0" err="1"/>
              <a:t>daily</a:t>
            </a:r>
            <a:r>
              <a:rPr lang="nl-NL" sz="1050" dirty="0"/>
              <a:t> basis. For code source I </a:t>
            </a:r>
            <a:r>
              <a:rPr lang="nl-NL" sz="1050" dirty="0" err="1"/>
              <a:t>rely</a:t>
            </a:r>
            <a:r>
              <a:rPr lang="nl-NL" sz="1050" dirty="0"/>
              <a:t> on </a:t>
            </a:r>
            <a:r>
              <a:rPr lang="nl-NL" sz="1050" dirty="0" err="1"/>
              <a:t>versioning</a:t>
            </a:r>
            <a:r>
              <a:rPr lang="nl-NL" sz="1050" dirty="0"/>
              <a:t> control tools (Git) </a:t>
            </a:r>
            <a:r>
              <a:rPr lang="nl-NL" sz="1050" dirty="0" err="1"/>
              <a:t>and</a:t>
            </a:r>
            <a:r>
              <a:rPr lang="nl-NL" sz="1050" dirty="0"/>
              <a:t> </a:t>
            </a:r>
            <a:r>
              <a:rPr lang="nl-NL" sz="1050" dirty="0" err="1"/>
              <a:t>cloud</a:t>
            </a:r>
            <a:r>
              <a:rPr lang="nl-NL" sz="1050" dirty="0"/>
              <a:t> storage </a:t>
            </a:r>
            <a:r>
              <a:rPr lang="nl-NL" sz="1050"/>
              <a:t>(GitHub</a:t>
            </a:r>
            <a:r>
              <a:rPr lang="nl-NL" sz="1050" dirty="0"/>
              <a:t>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6EC311-8B15-4F0A-9B12-244539B739E8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 Giacomo Lastrucci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4B2F51-19B2-4F80-AEEA-014DCE6F2750}"/>
              </a:ext>
            </a:extLst>
          </p:cNvPr>
          <p:cNvSpPr txBox="1">
            <a:spLocks/>
          </p:cNvSpPr>
          <p:nvPr/>
        </p:nvSpPr>
        <p:spPr>
          <a:xfrm>
            <a:off x="7111478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 Physics-Informed Machine Learning for chemical processes and optimization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6" name="Right Arrow 32">
            <a:extLst>
              <a:ext uri="{FF2B5EF4-FFF2-40B4-BE49-F238E27FC236}">
                <a16:creationId xmlns:a16="http://schemas.microsoft.com/office/drawing/2014/main" id="{2604523C-E960-7BBB-C911-8F66178BA793}"/>
              </a:ext>
            </a:extLst>
          </p:cNvPr>
          <p:cNvSpPr/>
          <p:nvPr/>
        </p:nvSpPr>
        <p:spPr>
          <a:xfrm>
            <a:off x="1349472" y="33272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7" name="Right Arrow 32">
            <a:extLst>
              <a:ext uri="{FF2B5EF4-FFF2-40B4-BE49-F238E27FC236}">
                <a16:creationId xmlns:a16="http://schemas.microsoft.com/office/drawing/2014/main" id="{D5E6E92A-1008-E22B-84A4-4AA78AECF2A3}"/>
              </a:ext>
            </a:extLst>
          </p:cNvPr>
          <p:cNvSpPr/>
          <p:nvPr/>
        </p:nvSpPr>
        <p:spPr>
          <a:xfrm>
            <a:off x="1346445" y="1454901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8" name="Right Arrow 32">
            <a:extLst>
              <a:ext uri="{FF2B5EF4-FFF2-40B4-BE49-F238E27FC236}">
                <a16:creationId xmlns:a16="http://schemas.microsoft.com/office/drawing/2014/main" id="{D377198B-4ABC-4BE0-3567-2DADC93571AE}"/>
              </a:ext>
            </a:extLst>
          </p:cNvPr>
          <p:cNvSpPr/>
          <p:nvPr/>
        </p:nvSpPr>
        <p:spPr>
          <a:xfrm>
            <a:off x="1346445" y="2645313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15" name="Tijdelijke aanduiding voor tekst 21">
            <a:extLst>
              <a:ext uri="{FF2B5EF4-FFF2-40B4-BE49-F238E27FC236}">
                <a16:creationId xmlns:a16="http://schemas.microsoft.com/office/drawing/2014/main" id="{C23CD192-902A-3DC7-AF49-9A0A0773C27C}"/>
              </a:ext>
            </a:extLst>
          </p:cNvPr>
          <p:cNvSpPr txBox="1">
            <a:spLocks/>
          </p:cNvSpPr>
          <p:nvPr/>
        </p:nvSpPr>
        <p:spPr>
          <a:xfrm>
            <a:off x="2902602" y="3774443"/>
            <a:ext cx="1589586" cy="7661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Training </a:t>
            </a:r>
            <a:r>
              <a:rPr lang="nl-NL" dirty="0" err="1"/>
              <a:t>experiments</a:t>
            </a:r>
            <a:endParaRPr lang="nl-NL" dirty="0"/>
          </a:p>
        </p:txBody>
      </p:sp>
      <p:sp>
        <p:nvSpPr>
          <p:cNvPr id="16" name="Right Arrow 32">
            <a:extLst>
              <a:ext uri="{FF2B5EF4-FFF2-40B4-BE49-F238E27FC236}">
                <a16:creationId xmlns:a16="http://schemas.microsoft.com/office/drawing/2014/main" id="{E4A2D46E-D08F-BA22-60F9-50FBEC094221}"/>
              </a:ext>
            </a:extLst>
          </p:cNvPr>
          <p:cNvSpPr/>
          <p:nvPr/>
        </p:nvSpPr>
        <p:spPr>
          <a:xfrm>
            <a:off x="1369150" y="3791899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8" name="Tijdelijke aanduiding voor tekst 25">
            <a:extLst>
              <a:ext uri="{FF2B5EF4-FFF2-40B4-BE49-F238E27FC236}">
                <a16:creationId xmlns:a16="http://schemas.microsoft.com/office/drawing/2014/main" id="{E47059F8-4964-7AC1-0861-77B1BC4105CE}"/>
              </a:ext>
            </a:extLst>
          </p:cNvPr>
          <p:cNvSpPr txBox="1">
            <a:spLocks/>
          </p:cNvSpPr>
          <p:nvPr/>
        </p:nvSpPr>
        <p:spPr>
          <a:xfrm>
            <a:off x="4357857" y="4793811"/>
            <a:ext cx="2208931" cy="10590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The </a:t>
            </a:r>
            <a:r>
              <a:rPr lang="nl-NL" dirty="0" err="1"/>
              <a:t>outcome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model training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</a:t>
            </a:r>
            <a:r>
              <a:rPr lang="nl-NL" dirty="0" err="1"/>
              <a:t>specific</a:t>
            </a:r>
            <a:r>
              <a:rPr lang="nl-NL" dirty="0"/>
              <a:t> file </a:t>
            </a:r>
            <a:r>
              <a:rPr lang="nl-NL" dirty="0" err="1"/>
              <a:t>containing</a:t>
            </a:r>
            <a:r>
              <a:rPr lang="nl-NL" dirty="0"/>
              <a:t> model </a:t>
            </a:r>
            <a:r>
              <a:rPr lang="nl-NL" dirty="0" err="1"/>
              <a:t>architecture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weights</a:t>
            </a:r>
            <a:r>
              <a:rPr lang="nl-NL" dirty="0"/>
              <a:t>.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outcome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industrial</a:t>
            </a:r>
            <a:r>
              <a:rPr lang="nl-NL" dirty="0"/>
              <a:t> </a:t>
            </a:r>
            <a:r>
              <a:rPr lang="nl-NL" dirty="0" err="1"/>
              <a:t>collaboration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, as </a:t>
            </a:r>
            <a:r>
              <a:rPr lang="nl-NL" dirty="0" err="1"/>
              <a:t>such</a:t>
            </a:r>
            <a:r>
              <a:rPr lang="nl-NL" dirty="0"/>
              <a:t>, </a:t>
            </a:r>
            <a:r>
              <a:rPr lang="nl-NL" dirty="0" err="1"/>
              <a:t>highly</a:t>
            </a:r>
            <a:r>
              <a:rPr lang="nl-NL" dirty="0"/>
              <a:t> </a:t>
            </a:r>
            <a:r>
              <a:rPr lang="nl-NL" dirty="0" err="1"/>
              <a:t>confidential</a:t>
            </a:r>
            <a:r>
              <a:rPr lang="nl-NL" dirty="0"/>
              <a:t>.</a:t>
            </a:r>
          </a:p>
        </p:txBody>
      </p:sp>
      <p:sp>
        <p:nvSpPr>
          <p:cNvPr id="19" name="Tijdelijke aanduiding voor tekst 21">
            <a:extLst>
              <a:ext uri="{FF2B5EF4-FFF2-40B4-BE49-F238E27FC236}">
                <a16:creationId xmlns:a16="http://schemas.microsoft.com/office/drawing/2014/main" id="{076BB188-6B1C-A51F-9DCE-9E88E9916CD3}"/>
              </a:ext>
            </a:extLst>
          </p:cNvPr>
          <p:cNvSpPr txBox="1">
            <a:spLocks/>
          </p:cNvSpPr>
          <p:nvPr/>
        </p:nvSpPr>
        <p:spPr>
          <a:xfrm>
            <a:off x="2890353" y="4940306"/>
            <a:ext cx="1589586" cy="7661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/>
              <a:t>Trained</a:t>
            </a:r>
            <a:r>
              <a:rPr lang="nl-NL" dirty="0"/>
              <a:t> model</a:t>
            </a:r>
          </a:p>
        </p:txBody>
      </p:sp>
      <p:sp>
        <p:nvSpPr>
          <p:cNvPr id="27" name="Right Arrow 32">
            <a:extLst>
              <a:ext uri="{FF2B5EF4-FFF2-40B4-BE49-F238E27FC236}">
                <a16:creationId xmlns:a16="http://schemas.microsoft.com/office/drawing/2014/main" id="{AE1E86DA-81A2-0C6B-C003-3CFF81FAE17E}"/>
              </a:ext>
            </a:extLst>
          </p:cNvPr>
          <p:cNvSpPr/>
          <p:nvPr/>
        </p:nvSpPr>
        <p:spPr>
          <a:xfrm>
            <a:off x="1356901" y="495776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</p:spTree>
    <p:extLst>
      <p:ext uri="{BB962C8B-B14F-4D97-AF65-F5344CB8AC3E}">
        <p14:creationId xmlns:p14="http://schemas.microsoft.com/office/powerpoint/2010/main" val="32696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/>
          <p:nvPr/>
        </p:nvSpPr>
        <p:spPr>
          <a:xfrm rot="5400000">
            <a:off x="8507100" y="-25394"/>
            <a:ext cx="1097169" cy="1198302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3849802"/>
            <a:ext cx="1296148" cy="1097169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7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686327"/>
            <a:ext cx="1296148" cy="1097169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/>
          <p:nvPr/>
        </p:nvSpPr>
        <p:spPr>
          <a:xfrm rot="5400000">
            <a:off x="9848136" y="1468218"/>
            <a:ext cx="1097169" cy="1198301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80328" y="2103156"/>
            <a:ext cx="1250656" cy="1097169"/>
            <a:chOff x="4469046" y="-227485"/>
            <a:chExt cx="937661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/>
            <p:nvPr/>
          </p:nvSpPr>
          <p:spPr>
            <a:xfrm>
              <a:off x="4469046" y="-48513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Commercial</a:t>
              </a:r>
            </a:p>
            <a:p>
              <a:r>
                <a:rPr lang="en-GB" sz="1400" dirty="0"/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3882890"/>
            <a:ext cx="1274352" cy="1097169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/>
            <p:nvPr/>
          </p:nvSpPr>
          <p:spPr>
            <a:xfrm>
              <a:off x="3528896" y="1124600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717404"/>
            <a:ext cx="1250652" cy="1097169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/>
            <p:nvPr/>
          </p:nvSpPr>
          <p:spPr>
            <a:xfrm>
              <a:off x="3542040" y="862734"/>
              <a:ext cx="937658" cy="27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515729"/>
            <a:ext cx="1250652" cy="1097169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Confidential data </a:t>
              </a:r>
              <a:endParaRPr lang="en-US" sz="1400" dirty="0"/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/>
          <p:nvPr/>
        </p:nvSpPr>
        <p:spPr>
          <a:xfrm>
            <a:off x="2575756" y="287643"/>
            <a:ext cx="1250432" cy="57222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/>
          <p:nvPr/>
        </p:nvSpPr>
        <p:spPr>
          <a:xfrm>
            <a:off x="8365814" y="366546"/>
            <a:ext cx="125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07606" y="3293243"/>
            <a:ext cx="1296148" cy="1097169"/>
            <a:chOff x="8407606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/>
            <p:nvPr/>
          </p:nvSpPr>
          <p:spPr>
            <a:xfrm>
              <a:off x="8407606" y="3682127"/>
              <a:ext cx="12961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/>
          <p:nvPr/>
        </p:nvSpPr>
        <p:spPr>
          <a:xfrm>
            <a:off x="9787713" y="1899243"/>
            <a:ext cx="129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…</a:t>
            </a:r>
          </a:p>
        </p:txBody>
      </p:sp>
      <p:sp>
        <p:nvSpPr>
          <p:cNvPr id="41" name="Right Arrow 52">
            <a:extLst>
              <a:ext uri="{FF2B5EF4-FFF2-40B4-BE49-F238E27FC236}">
                <a16:creationId xmlns:a16="http://schemas.microsoft.com/office/drawing/2014/main" id="{AA6B18FD-F762-46DA-91D7-460C02F63D46}"/>
              </a:ext>
            </a:extLst>
          </p:cNvPr>
          <p:cNvSpPr/>
          <p:nvPr/>
        </p:nvSpPr>
        <p:spPr>
          <a:xfrm>
            <a:off x="4010133" y="21487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42" name="Right Arrow 49">
            <a:extLst>
              <a:ext uri="{FF2B5EF4-FFF2-40B4-BE49-F238E27FC236}">
                <a16:creationId xmlns:a16="http://schemas.microsoft.com/office/drawing/2014/main" id="{C741F8AC-30F0-429B-8880-9F0B8EEAE472}"/>
              </a:ext>
            </a:extLst>
          </p:cNvPr>
          <p:cNvSpPr/>
          <p:nvPr/>
        </p:nvSpPr>
        <p:spPr>
          <a:xfrm>
            <a:off x="3972340" y="13166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43" name="Right Arrow 46">
            <a:extLst>
              <a:ext uri="{FF2B5EF4-FFF2-40B4-BE49-F238E27FC236}">
                <a16:creationId xmlns:a16="http://schemas.microsoft.com/office/drawing/2014/main" id="{2AB7CFF4-8F71-4332-9606-488EFB615487}"/>
              </a:ext>
            </a:extLst>
          </p:cNvPr>
          <p:cNvSpPr/>
          <p:nvPr/>
        </p:nvSpPr>
        <p:spPr>
          <a:xfrm>
            <a:off x="2653298" y="378403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44" name="Right Arrow 61">
            <a:extLst>
              <a:ext uri="{FF2B5EF4-FFF2-40B4-BE49-F238E27FC236}">
                <a16:creationId xmlns:a16="http://schemas.microsoft.com/office/drawing/2014/main" id="{3F3C6566-F848-4413-B0E2-5BE436D5C3F1}"/>
              </a:ext>
            </a:extLst>
          </p:cNvPr>
          <p:cNvSpPr/>
          <p:nvPr/>
        </p:nvSpPr>
        <p:spPr>
          <a:xfrm>
            <a:off x="2654047" y="298855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5" name="Right Arrow 58">
            <a:extLst>
              <a:ext uri="{FF2B5EF4-FFF2-40B4-BE49-F238E27FC236}">
                <a16:creationId xmlns:a16="http://schemas.microsoft.com/office/drawing/2014/main" id="{B2F92E40-CFFD-46B3-B7D3-C897715B884E}"/>
              </a:ext>
            </a:extLst>
          </p:cNvPr>
          <p:cNvSpPr/>
          <p:nvPr/>
        </p:nvSpPr>
        <p:spPr>
          <a:xfrm>
            <a:off x="2653795" y="213948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46" name="Right Arrow 55">
            <a:extLst>
              <a:ext uri="{FF2B5EF4-FFF2-40B4-BE49-F238E27FC236}">
                <a16:creationId xmlns:a16="http://schemas.microsoft.com/office/drawing/2014/main" id="{C930FFD0-7ECD-4F47-8F98-DD1208127489}"/>
              </a:ext>
            </a:extLst>
          </p:cNvPr>
          <p:cNvSpPr/>
          <p:nvPr/>
        </p:nvSpPr>
        <p:spPr>
          <a:xfrm>
            <a:off x="2653795" y="130974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47" name="Right Arrow 43">
            <a:extLst>
              <a:ext uri="{FF2B5EF4-FFF2-40B4-BE49-F238E27FC236}">
                <a16:creationId xmlns:a16="http://schemas.microsoft.com/office/drawing/2014/main" id="{FD54E6E8-65FD-4561-ABB5-065F7141B55F}"/>
              </a:ext>
            </a:extLst>
          </p:cNvPr>
          <p:cNvSpPr/>
          <p:nvPr/>
        </p:nvSpPr>
        <p:spPr>
          <a:xfrm>
            <a:off x="1322719" y="37562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48" name="Right Arrow 40">
            <a:extLst>
              <a:ext uri="{FF2B5EF4-FFF2-40B4-BE49-F238E27FC236}">
                <a16:creationId xmlns:a16="http://schemas.microsoft.com/office/drawing/2014/main" id="{198D16BE-AEA5-4941-8FA4-547AB87188FE}"/>
              </a:ext>
            </a:extLst>
          </p:cNvPr>
          <p:cNvSpPr/>
          <p:nvPr/>
        </p:nvSpPr>
        <p:spPr>
          <a:xfrm>
            <a:off x="1322719" y="293827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Pseudo-anonymize</a:t>
            </a:r>
          </a:p>
        </p:txBody>
      </p:sp>
      <p:sp>
        <p:nvSpPr>
          <p:cNvPr id="49" name="Right Arrow 37">
            <a:extLst>
              <a:ext uri="{FF2B5EF4-FFF2-40B4-BE49-F238E27FC236}">
                <a16:creationId xmlns:a16="http://schemas.microsoft.com/office/drawing/2014/main" id="{3696CE67-D659-4AB1-A469-C75D4823E5ED}"/>
              </a:ext>
            </a:extLst>
          </p:cNvPr>
          <p:cNvSpPr/>
          <p:nvPr/>
        </p:nvSpPr>
        <p:spPr>
          <a:xfrm>
            <a:off x="1297213" y="211542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50" name="Right Arrow 32">
            <a:extLst>
              <a:ext uri="{FF2B5EF4-FFF2-40B4-BE49-F238E27FC236}">
                <a16:creationId xmlns:a16="http://schemas.microsoft.com/office/drawing/2014/main" id="{9EAB28E1-A026-47D4-92BF-4C207BAFE509}"/>
              </a:ext>
            </a:extLst>
          </p:cNvPr>
          <p:cNvSpPr/>
          <p:nvPr/>
        </p:nvSpPr>
        <p:spPr>
          <a:xfrm>
            <a:off x="1297213" y="12925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51" name="Right Arrow 93">
            <a:extLst>
              <a:ext uri="{FF2B5EF4-FFF2-40B4-BE49-F238E27FC236}">
                <a16:creationId xmlns:a16="http://schemas.microsoft.com/office/drawing/2014/main" id="{9433D75C-1E21-49A5-9058-911F0510C96E}"/>
              </a:ext>
            </a:extLst>
          </p:cNvPr>
          <p:cNvSpPr/>
          <p:nvPr/>
        </p:nvSpPr>
        <p:spPr>
          <a:xfrm>
            <a:off x="4011797" y="29885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52" name="Right Arrow 96">
            <a:extLst>
              <a:ext uri="{FF2B5EF4-FFF2-40B4-BE49-F238E27FC236}">
                <a16:creationId xmlns:a16="http://schemas.microsoft.com/office/drawing/2014/main" id="{C5DB7FD8-6628-4960-A17C-5D11C6A30882}"/>
              </a:ext>
            </a:extLst>
          </p:cNvPr>
          <p:cNvSpPr/>
          <p:nvPr/>
        </p:nvSpPr>
        <p:spPr>
          <a:xfrm>
            <a:off x="4010133" y="38150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53" name="Right Arrow 96">
            <a:extLst>
              <a:ext uri="{FF2B5EF4-FFF2-40B4-BE49-F238E27FC236}">
                <a16:creationId xmlns:a16="http://schemas.microsoft.com/office/drawing/2014/main" id="{ACCA0BB2-4B48-4357-9E13-0AC59CF09502}"/>
              </a:ext>
            </a:extLst>
          </p:cNvPr>
          <p:cNvSpPr/>
          <p:nvPr/>
        </p:nvSpPr>
        <p:spPr>
          <a:xfrm>
            <a:off x="2653298" y="463310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335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Abadi Extra Light</vt:lpstr>
      <vt:lpstr>Arial</vt:lpstr>
      <vt:lpstr>Calibri</vt:lpstr>
      <vt:lpstr>Calibri Light</vt:lpstr>
      <vt:lpstr>Segoe UI</vt:lpstr>
      <vt:lpstr>Kantoorthema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Giacomo Lastrucci</cp:lastModifiedBy>
  <cp:revision>44</cp:revision>
  <dcterms:created xsi:type="dcterms:W3CDTF">2020-09-21T08:33:40Z</dcterms:created>
  <dcterms:modified xsi:type="dcterms:W3CDTF">2023-09-20T06:16:42Z</dcterms:modified>
</cp:coreProperties>
</file>