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66" r:id="rId3"/>
    <p:sldId id="262" r:id="rId4"/>
    <p:sldId id="263" r:id="rId5"/>
    <p:sldId id="267" r:id="rId6"/>
    <p:sldId id="268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9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Roséane Cathy Singotani" initials="RCS" lastIdx="4" clrIdx="1">
    <p:extLst>
      <p:ext uri="{19B8F6BF-5375-455C-9EA6-DF929625EA0E}">
        <p15:presenceInfo xmlns:p15="http://schemas.microsoft.com/office/powerpoint/2012/main" userId="34ead2054ce1a2c8" providerId="Windows Live"/>
      </p:ext>
    </p:extLst>
  </p:cmAuthor>
  <p:cmAuthor id="3" name="Eirini Zormpa" initials="EZ" lastIdx="1" clrIdx="2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AC545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133" d="100"/>
          <a:sy n="133" d="100"/>
        </p:scale>
        <p:origin x="-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04-10-2023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04-10-2023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22C307-CA8D-4640-ABA8-C308965F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EEAB-5A89-42FC-B6B6-5EB5286E7132}" type="datetime1">
              <a:rPr lang="nl-NL" smtClean="0"/>
              <a:t>04-10-2023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6486069-704F-403C-840C-9EB1618E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5BF50C-0588-4DAF-9C2B-0F903914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C7F4EA6-49EA-42B5-BB64-6BD28EC90A37}"/>
              </a:ext>
            </a:extLst>
          </p:cNvPr>
          <p:cNvSpPr txBox="1"/>
          <p:nvPr userDrawn="1"/>
        </p:nvSpPr>
        <p:spPr>
          <a:xfrm>
            <a:off x="838200" y="365125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4000" dirty="0">
                <a:latin typeface="Abadi Extra Light" panose="020B0204020104020204" pitchFamily="34" charset="0"/>
              </a:rPr>
              <a:t>Overview data flow map week 2:</a:t>
            </a:r>
            <a:endParaRPr lang="en-GB" sz="4000" baseline="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7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04-10-2023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1"/>
            <a:ext cx="3855708" cy="395672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5817B8-9933-4265-AAA1-959572D8D0F3}"/>
              </a:ext>
            </a:extLst>
          </p:cNvPr>
          <p:cNvSpPr txBox="1"/>
          <p:nvPr userDrawn="1"/>
        </p:nvSpPr>
        <p:spPr>
          <a:xfrm>
            <a:off x="7498089" y="586984"/>
            <a:ext cx="3834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Font typeface="+mj-lt"/>
              <a:buNone/>
            </a:pPr>
            <a:r>
              <a:rPr lang="en-US" sz="1000"/>
              <a:t>Q1.  What </a:t>
            </a:r>
            <a:r>
              <a:rPr lang="en-US" sz="1000" dirty="0"/>
              <a:t>folder structure will you use for your project? (and </a:t>
            </a:r>
            <a:r>
              <a:rPr lang="en-US" sz="1000"/>
              <a:t>how 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         does </a:t>
            </a:r>
            <a:r>
              <a:rPr lang="en-US" sz="1000" dirty="0"/>
              <a:t>data fit in there)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Q2.  What </a:t>
            </a:r>
            <a:r>
              <a:rPr lang="en-US" sz="1000" dirty="0"/>
              <a:t>naming convention are you going to use? (show </a:t>
            </a:r>
            <a:r>
              <a:rPr lang="en-US" sz="1000"/>
              <a:t>us an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          </a:t>
            </a:r>
            <a:r>
              <a:rPr lang="en-US" sz="1000" dirty="0"/>
              <a:t>example based on your expected dataset)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Q3.  Additional </a:t>
            </a:r>
            <a:r>
              <a:rPr lang="en-US" sz="1000" dirty="0"/>
              <a:t>remarks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98D5DD1E-DB89-45DC-A5CB-3924546ADE33}"/>
              </a:ext>
            </a:extLst>
          </p:cNvPr>
          <p:cNvSpPr txBox="1"/>
          <p:nvPr userDrawn="1"/>
        </p:nvSpPr>
        <p:spPr>
          <a:xfrm>
            <a:off x="6272596" y="125319"/>
            <a:ext cx="630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Data organization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2E70B4A4-CA4B-4299-819F-49CBE1C14BA9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1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04-10-2023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US" sz="2400" b="0" dirty="0">
                <a:latin typeface="Abadi Extra Light" panose="020B0204020104020204" pitchFamily="34" charset="0"/>
              </a:rPr>
              <a:t>Documentation</a:t>
            </a:r>
            <a:endParaRPr lang="en-GB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77744"/>
            <a:ext cx="3855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Q1.  What </a:t>
            </a:r>
            <a:r>
              <a:rPr lang="en-US" sz="1000" dirty="0">
                <a:effectLst/>
                <a:latin typeface="+mn-lt"/>
              </a:rPr>
              <a:t>type of documentation do you need to generate/write? (e.g</a:t>
            </a:r>
            <a:r>
              <a:rPr lang="en-US" sz="1000">
                <a:effectLst/>
                <a:latin typeface="+mn-lt"/>
              </a:rPr>
              <a:t>. 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metadata</a:t>
            </a:r>
            <a:r>
              <a:rPr lang="en-US" sz="1000" dirty="0">
                <a:effectLst/>
                <a:latin typeface="+mn-lt"/>
              </a:rPr>
              <a:t>, data collection process/method, data dictionary</a:t>
            </a:r>
            <a:r>
              <a:rPr lang="en-US" sz="1000">
                <a:effectLst/>
                <a:latin typeface="+mn-lt"/>
              </a:rPr>
              <a:t>, code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</a:t>
            </a:r>
            <a:r>
              <a:rPr lang="en-US" sz="1000" dirty="0">
                <a:effectLst/>
                <a:latin typeface="+mn-lt"/>
              </a:rPr>
              <a:t>versioning, etc.)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Q2.  What </a:t>
            </a:r>
            <a:r>
              <a:rPr lang="en-US" sz="1000" dirty="0">
                <a:effectLst/>
                <a:latin typeface="+mn-lt"/>
              </a:rPr>
              <a:t>documentation tools are helpful to generate/</a:t>
            </a:r>
            <a:r>
              <a:rPr lang="en-US" sz="1000">
                <a:effectLst/>
                <a:latin typeface="+mn-lt"/>
              </a:rPr>
              <a:t>write the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</a:t>
            </a:r>
            <a:r>
              <a:rPr lang="en-US" sz="1000" dirty="0">
                <a:effectLst/>
                <a:latin typeface="+mn-lt"/>
              </a:rPr>
              <a:t>documentation needed?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Q3.  Additional </a:t>
            </a:r>
            <a:r>
              <a:rPr lang="en-US" sz="1000" dirty="0">
                <a:effectLst/>
                <a:latin typeface="+mn-lt"/>
              </a:rPr>
              <a:t>remarks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8F7EC458-2077-435F-83E0-368CED85C26D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04-10-2023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Metadata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98190"/>
            <a:ext cx="3855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000" dirty="0">
                <a:effectLst/>
                <a:latin typeface="+mn-lt"/>
              </a:rPr>
              <a:t>List some of the relevant metadata you need to record for each dataset and/or indicate (and provide the link to it) if you will use a metadata standard existing in your discipline.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32AFF8EB-5F92-44AC-B8D2-E3DFB8208B41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04-10-2023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File formats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65301"/>
            <a:ext cx="3855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effectLst/>
                <a:latin typeface="+mn-lt"/>
              </a:rPr>
              <a:t>Q1. Are </a:t>
            </a:r>
            <a:r>
              <a:rPr lang="en-US" sz="1000" dirty="0">
                <a:effectLst/>
                <a:latin typeface="+mn-lt"/>
              </a:rPr>
              <a:t>your files in an open file format? Or, is the code in </a:t>
            </a:r>
            <a:r>
              <a:rPr lang="en-US" sz="1000">
                <a:effectLst/>
                <a:latin typeface="+mn-lt"/>
              </a:rPr>
              <a:t>an open</a:t>
            </a:r>
          </a:p>
          <a:p>
            <a:r>
              <a:rPr lang="en-US" sz="1000">
                <a:effectLst/>
                <a:latin typeface="+mn-lt"/>
              </a:rPr>
              <a:t>        programming </a:t>
            </a:r>
            <a:r>
              <a:rPr lang="en-US" sz="1000" dirty="0">
                <a:effectLst/>
                <a:latin typeface="+mn-lt"/>
              </a:rPr>
              <a:t>language?</a:t>
            </a:r>
          </a:p>
          <a:p>
            <a:r>
              <a:rPr lang="en-US" sz="1000">
                <a:effectLst/>
                <a:latin typeface="+mn-lt"/>
              </a:rPr>
              <a:t>Q2. </a:t>
            </a:r>
            <a:r>
              <a:rPr lang="en-US" sz="1000" dirty="0">
                <a:effectLst/>
                <a:latin typeface="+mn-lt"/>
              </a:rPr>
              <a:t>Can you convert the proprietary file formats to an </a:t>
            </a:r>
            <a:r>
              <a:rPr lang="en-US" sz="1000">
                <a:effectLst/>
                <a:latin typeface="+mn-lt"/>
              </a:rPr>
              <a:t>open file</a:t>
            </a:r>
          </a:p>
          <a:p>
            <a:r>
              <a:rPr lang="en-US" sz="1000">
                <a:effectLst/>
                <a:latin typeface="+mn-lt"/>
              </a:rPr>
              <a:t>       </a:t>
            </a:r>
            <a:r>
              <a:rPr lang="en-US" sz="1000" dirty="0">
                <a:effectLst/>
                <a:latin typeface="+mn-lt"/>
              </a:rPr>
              <a:t>format? If yes, to which open file format? </a:t>
            </a:r>
          </a:p>
          <a:p>
            <a:r>
              <a:rPr lang="en-US" sz="1000">
                <a:effectLst/>
                <a:latin typeface="+mn-lt"/>
              </a:rPr>
              <a:t>Q3. If </a:t>
            </a:r>
            <a:r>
              <a:rPr lang="en-US" sz="1000" dirty="0">
                <a:effectLst/>
                <a:latin typeface="+mn-lt"/>
              </a:rPr>
              <a:t>the data/code is in a proprietary format</a:t>
            </a:r>
            <a:r>
              <a:rPr lang="en-US" sz="1000">
                <a:effectLst/>
                <a:latin typeface="+mn-lt"/>
              </a:rPr>
              <a:t>, what</a:t>
            </a:r>
          </a:p>
          <a:p>
            <a:r>
              <a:rPr lang="en-US" sz="1000">
                <a:effectLst/>
                <a:latin typeface="+mn-lt"/>
              </a:rPr>
              <a:t>        </a:t>
            </a:r>
            <a:r>
              <a:rPr lang="en-US" sz="1000" dirty="0">
                <a:effectLst/>
                <a:latin typeface="+mn-lt"/>
              </a:rPr>
              <a:t>information/software would others need to re-use the data/code?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5E1F1EB4-B6C2-450B-847C-761E793A4919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3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04-10-2023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498088" y="567317"/>
            <a:ext cx="3974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Q1.  Who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will have access to this dataset during the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Q2.  If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others than you will have access to the dataset during the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project,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how will you share the data?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Q3.  At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the end of the project this dataset can be: ‘open’,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‘restricted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access’ or ‘restricted access with public metadata’?</a:t>
            </a:r>
            <a:endParaRPr lang="en-US" sz="10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Access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47DE46A8-E29B-43F5-941B-1A86768B0CD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5FF15DE9-BF7D-47C4-9F87-3BC5D34844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28DF8B1A-28F1-4E19-8CE6-E73EE7276B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1196FB84-E268-4C2D-8281-E804F3FFAD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53" name="Text Placeholder 5">
            <a:extLst>
              <a:ext uri="{FF2B5EF4-FFF2-40B4-BE49-F238E27FC236}">
                <a16:creationId xmlns:a16="http://schemas.microsoft.com/office/drawing/2014/main" id="{087874EB-0EC4-4E0D-ADB0-FA3DF7B96A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54" name="Text Placeholder 5">
            <a:extLst>
              <a:ext uri="{FF2B5EF4-FFF2-40B4-BE49-F238E27FC236}">
                <a16:creationId xmlns:a16="http://schemas.microsoft.com/office/drawing/2014/main" id="{DE0815C9-56A7-4E0D-82A3-DB24FC8FA7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55" name="Right Arrow 29">
            <a:extLst>
              <a:ext uri="{FF2B5EF4-FFF2-40B4-BE49-F238E27FC236}">
                <a16:creationId xmlns:a16="http://schemas.microsoft.com/office/drawing/2014/main" id="{B14CA55B-76B1-4932-B18C-38CDE9739B4E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30">
            <a:extLst>
              <a:ext uri="{FF2B5EF4-FFF2-40B4-BE49-F238E27FC236}">
                <a16:creationId xmlns:a16="http://schemas.microsoft.com/office/drawing/2014/main" id="{CA0FA84D-361E-40D3-83A0-20B4A93E0AA5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31">
            <a:extLst>
              <a:ext uri="{FF2B5EF4-FFF2-40B4-BE49-F238E27FC236}">
                <a16:creationId xmlns:a16="http://schemas.microsoft.com/office/drawing/2014/main" id="{FB85AF83-862F-437D-8493-44B21E54E04D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41">
            <a:extLst>
              <a:ext uri="{FF2B5EF4-FFF2-40B4-BE49-F238E27FC236}">
                <a16:creationId xmlns:a16="http://schemas.microsoft.com/office/drawing/2014/main" id="{281D74E4-C27E-4FE5-9AC2-DF9841E6388F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TextBox 42">
            <a:extLst>
              <a:ext uri="{FF2B5EF4-FFF2-40B4-BE49-F238E27FC236}">
                <a16:creationId xmlns:a16="http://schemas.microsoft.com/office/drawing/2014/main" id="{580325D9-0438-4DE3-B0B9-91D3D5C40F6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0" name="Isosceles Triangle 33">
            <a:extLst>
              <a:ext uri="{FF2B5EF4-FFF2-40B4-BE49-F238E27FC236}">
                <a16:creationId xmlns:a16="http://schemas.microsoft.com/office/drawing/2014/main" id="{63161DB0-F9F9-4878-8100-E3F76C02D2BD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A7B29BFC-17DF-4A74-9590-9A1A9990D49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04-10-2023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389534" y="538177"/>
            <a:ext cx="40570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Q1.  Who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will have access to this dataset during the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Q2.   If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others than you will have access to the dataset during the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project,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how will you share the data (e.g. </a:t>
            </a:r>
            <a:r>
              <a:rPr lang="en-US" sz="1000" b="0" i="0" dirty="0" err="1">
                <a:solidFill>
                  <a:schemeClr val="tx1"/>
                </a:solidFill>
                <a:effectLst/>
                <a:latin typeface="+mn-lt"/>
              </a:rPr>
              <a:t>SURFdrive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, SURF file sender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, Project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Data (U:) drive, etc.)?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Q3.   At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the end of the project, this dataset can be described as: ‘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open’,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‘restricted access’ or ‘restricted access with public metadata’?</a:t>
            </a:r>
            <a:endParaRPr lang="en-US" sz="10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Access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8429216-35DB-452E-AA53-56713BE3F1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2777A3C-1B00-470A-BD15-00B666AD74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AB1A11CB-53D8-4703-8B8F-9B633BAB2A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E77894C-94DA-4416-9B2F-C2919F3F4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3754359B-1AD2-411E-BF71-D888B47CD3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0D3A0F36-E128-4C1F-8FCF-33CA0B6F2D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F583D03F-AAFE-4780-B0A2-66D61F04C78C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0BFB65AF-2F7A-48EA-84D2-FA119794E0D1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8A1945DA-8FBA-44C6-8513-C3D01A44B4F5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422EDDBB-D8C5-47A1-8E66-D77571888C43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B49813E3-8CF4-44E7-B548-449C8B1A4B7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CA333CCA-5283-471F-9225-EF73B86C6F3B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E359B435-1FCA-416B-9DD9-E233A86FE63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04-10-2023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389534" y="538177"/>
            <a:ext cx="40570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Q1.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as ‘open’ in which repository would you publish it?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Q2.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as  ‘restricted access’ how can somebody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request the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data after you finish your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Q3.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‘restricted access with public metadata’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where you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will publish the metadata and where will be the data stored?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Q4.   Do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repositories you plan to use provide a DOI for the dataset?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Does it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allow you to provide a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licence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? Which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licence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 would you use ?</a:t>
            </a: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Data publication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8429216-35DB-452E-AA53-56713BE3F1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2777A3C-1B00-470A-BD15-00B666AD74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AB1A11CB-53D8-4703-8B8F-9B633BAB2A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E77894C-94DA-4416-9B2F-C2919F3F4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3754359B-1AD2-411E-BF71-D888B47CD3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0D3A0F36-E128-4C1F-8FCF-33CA0B6F2D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F583D03F-AAFE-4780-B0A2-66D61F04C78C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0BFB65AF-2F7A-48EA-84D2-FA119794E0D1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8A1945DA-8FBA-44C6-8513-C3D01A44B4F5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422EDDBB-D8C5-47A1-8E66-D77571888C43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B49813E3-8CF4-44E7-B548-449C8B1A4B7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CA333CCA-5283-471F-9225-EF73B86C6F3B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5AEA6C62-AD1A-43AB-9294-40604CE5F3C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3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04-10-2023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04-10-2023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0" r:id="rId2"/>
    <p:sldLayoutId id="2147483680" r:id="rId3"/>
    <p:sldLayoutId id="2147483682" r:id="rId4"/>
    <p:sldLayoutId id="2147483681" r:id="rId5"/>
    <p:sldLayoutId id="2147483677" r:id="rId6"/>
    <p:sldLayoutId id="2147483684" r:id="rId7"/>
    <p:sldLayoutId id="2147483683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56A002E-27AA-4869-8691-5871AD09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0D69E815-9E44-44AE-B5FF-300E516B06C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0"/>
            <a:r>
              <a:rPr lang="en-US" sz="900" dirty="0"/>
              <a:t>Q1.  </a:t>
            </a:r>
          </a:p>
          <a:p>
            <a:pPr lvl="0"/>
            <a:r>
              <a:rPr lang="en-US" sz="900" dirty="0"/>
              <a:t>Inside the project directory I have 3 directories: Code, Writings, Data. Inside Code I have the algorithm tracked by git hub with the various branches, in Writings I have the relevant theory I wrote down, in data the various folders with different examples of numerical simulations which are used by what’s inside CODE.</a:t>
            </a:r>
          </a:p>
          <a:p>
            <a:pPr lvl="0"/>
            <a:endParaRPr lang="en-US" sz="900" dirty="0"/>
          </a:p>
          <a:p>
            <a:pPr lvl="0"/>
            <a:r>
              <a:rPr lang="en-US" sz="900" dirty="0"/>
              <a:t>Q2.</a:t>
            </a:r>
          </a:p>
          <a:p>
            <a:pPr lvl="0"/>
            <a:r>
              <a:rPr lang="en-US" sz="900" dirty="0"/>
              <a:t>For my data, usually the main folder describes what type of simulation I am using (Advection, Burger, ASTEC, etc.). Inside I have to be careful to divide training, validation and testing data. Now I have </a:t>
            </a:r>
            <a:r>
              <a:rPr lang="en-US" sz="900" i="1" dirty="0" err="1"/>
              <a:t>testing_initial_conditions.npy</a:t>
            </a:r>
            <a:r>
              <a:rPr lang="en-US" sz="900" i="1" dirty="0"/>
              <a:t>, </a:t>
            </a:r>
            <a:r>
              <a:rPr lang="en-US" sz="900" i="1" dirty="0" err="1"/>
              <a:t>testing_output.npy</a:t>
            </a:r>
            <a:r>
              <a:rPr lang="en-US" sz="900" i="1" dirty="0"/>
              <a:t>, </a:t>
            </a:r>
            <a:r>
              <a:rPr lang="en-US" sz="900" i="1" dirty="0" err="1"/>
              <a:t>testing_parameter.npy</a:t>
            </a:r>
            <a:r>
              <a:rPr lang="en-US" sz="900" i="1" dirty="0"/>
              <a:t>, </a:t>
            </a:r>
            <a:r>
              <a:rPr lang="en-US" sz="900" i="1" dirty="0" err="1"/>
              <a:t>testing_T.npy</a:t>
            </a:r>
            <a:r>
              <a:rPr lang="en-US" sz="900" i="1" dirty="0"/>
              <a:t>, </a:t>
            </a:r>
            <a:r>
              <a:rPr lang="en-US" sz="900" i="1" dirty="0" err="1"/>
              <a:t>training_data.npy</a:t>
            </a:r>
            <a:r>
              <a:rPr lang="en-US" sz="900" i="1" dirty="0"/>
              <a:t>, </a:t>
            </a:r>
            <a:r>
              <a:rPr lang="en-US" sz="900" i="1" dirty="0" err="1"/>
              <a:t>validation_data.npy</a:t>
            </a:r>
            <a:r>
              <a:rPr lang="en-US" sz="900" i="1" dirty="0"/>
              <a:t>.</a:t>
            </a:r>
            <a:endParaRPr lang="en-US" sz="900" dirty="0"/>
          </a:p>
          <a:p>
            <a:pPr lvl="0"/>
            <a:r>
              <a:rPr lang="en-US" sz="900" dirty="0"/>
              <a:t>Q3</a:t>
            </a:r>
            <a:r>
              <a:rPr lang="en-US" dirty="0"/>
              <a:t>.</a:t>
            </a:r>
          </a:p>
          <a:p>
            <a:pPr lvl="0"/>
            <a:r>
              <a:rPr lang="en-US" sz="900" dirty="0"/>
              <a:t>Although it may take some time, organizing well folder structures and naming convention pays off in the long term. (I never regretted doing it although sometimes I did not see the necessity, often  I realized the importance after doing it.)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7B49FF1-DF86-41C0-9047-9690E5207E5D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DEB967F-AA40-495D-8C09-4B031E02545A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CB1458-E74D-B88B-708C-DF43E38A6EB7}"/>
              </a:ext>
            </a:extLst>
          </p:cNvPr>
          <p:cNvSpPr txBox="1"/>
          <p:nvPr/>
        </p:nvSpPr>
        <p:spPr>
          <a:xfrm>
            <a:off x="1426866" y="2009670"/>
            <a:ext cx="18473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endParaRPr lang="en-US" sz="1200" dirty="0"/>
          </a:p>
        </p:txBody>
      </p:sp>
      <p:sp>
        <p:nvSpPr>
          <p:cNvPr id="4" name="Tijdelijke aanduiding voor tekst 25">
            <a:extLst>
              <a:ext uri="{FF2B5EF4-FFF2-40B4-BE49-F238E27FC236}">
                <a16:creationId xmlns:a16="http://schemas.microsoft.com/office/drawing/2014/main" id="{98BC02CF-D889-83E2-2CA8-85EBDE55D25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10331" y="4518745"/>
            <a:ext cx="2208931" cy="1059093"/>
          </a:xfrm>
        </p:spPr>
        <p:txBody>
          <a:bodyPr/>
          <a:lstStyle/>
          <a:p>
            <a:r>
              <a:rPr lang="nl-NL" dirty="0"/>
              <a:t>Code </a:t>
            </a:r>
            <a:r>
              <a:rPr lang="nl-NL" dirty="0" err="1"/>
              <a:t>to</a:t>
            </a:r>
            <a:r>
              <a:rPr lang="nl-NL" dirty="0"/>
              <a:t> construct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surrogate</a:t>
            </a:r>
            <a:r>
              <a:rPr lang="nl-NL" dirty="0"/>
              <a:t> model</a:t>
            </a:r>
          </a:p>
        </p:txBody>
      </p:sp>
      <p:sp>
        <p:nvSpPr>
          <p:cNvPr id="5" name="Tijdelijke aanduiding voor tekst 24">
            <a:extLst>
              <a:ext uri="{FF2B5EF4-FFF2-40B4-BE49-F238E27FC236}">
                <a16:creationId xmlns:a16="http://schemas.microsoft.com/office/drawing/2014/main" id="{3F41723C-3C45-2B73-F526-ABAB165466D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210331" y="3046002"/>
            <a:ext cx="2208931" cy="1059093"/>
          </a:xfrm>
        </p:spPr>
        <p:txBody>
          <a:bodyPr/>
          <a:lstStyle/>
          <a:p>
            <a:r>
              <a:rPr lang="nl-NL" dirty="0" err="1"/>
              <a:t>Weights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Neural</a:t>
            </a:r>
            <a:r>
              <a:rPr lang="nl-NL" dirty="0"/>
              <a:t> Network model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training is complete</a:t>
            </a:r>
          </a:p>
        </p:txBody>
      </p:sp>
      <p:sp>
        <p:nvSpPr>
          <p:cNvPr id="6" name="Tijdelijke aanduiding voor tekst 23">
            <a:extLst>
              <a:ext uri="{FF2B5EF4-FFF2-40B4-BE49-F238E27FC236}">
                <a16:creationId xmlns:a16="http://schemas.microsoft.com/office/drawing/2014/main" id="{E264B8A2-D864-B641-CA1F-1F9052567C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10332" y="1621110"/>
            <a:ext cx="2208931" cy="1059093"/>
          </a:xfrm>
        </p:spPr>
        <p:txBody>
          <a:bodyPr/>
          <a:lstStyle/>
          <a:p>
            <a:r>
              <a:rPr lang="nl-NL" dirty="0" err="1"/>
              <a:t>Quantities</a:t>
            </a:r>
            <a:r>
              <a:rPr lang="nl-NL" dirty="0"/>
              <a:t> of interest </a:t>
            </a:r>
            <a:r>
              <a:rPr lang="nl-NL" dirty="0" err="1"/>
              <a:t>coming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numerical</a:t>
            </a:r>
            <a:r>
              <a:rPr lang="nl-NL" dirty="0"/>
              <a:t> </a:t>
            </a:r>
            <a:r>
              <a:rPr lang="nl-NL" dirty="0" err="1"/>
              <a:t>simulations</a:t>
            </a:r>
            <a:endParaRPr lang="nl-NL" dirty="0"/>
          </a:p>
        </p:txBody>
      </p:sp>
      <p:sp>
        <p:nvSpPr>
          <p:cNvPr id="7" name="Tijdelijke aanduiding voor tekst 19">
            <a:extLst>
              <a:ext uri="{FF2B5EF4-FFF2-40B4-BE49-F238E27FC236}">
                <a16:creationId xmlns:a16="http://schemas.microsoft.com/office/drawing/2014/main" id="{AE3ED442-69AD-A7AA-6728-F789FCF981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20122" y="1754671"/>
            <a:ext cx="1589586" cy="766104"/>
          </a:xfrm>
        </p:spPr>
        <p:txBody>
          <a:bodyPr/>
          <a:lstStyle/>
          <a:p>
            <a:r>
              <a:rPr lang="nl-NL" dirty="0"/>
              <a:t>Training Data</a:t>
            </a:r>
          </a:p>
        </p:txBody>
      </p:sp>
      <p:sp>
        <p:nvSpPr>
          <p:cNvPr id="8" name="Tijdelijke aanduiding voor tekst 20">
            <a:extLst>
              <a:ext uri="{FF2B5EF4-FFF2-40B4-BE49-F238E27FC236}">
                <a16:creationId xmlns:a16="http://schemas.microsoft.com/office/drawing/2014/main" id="{66170E6D-3E0F-5AB3-987D-6C0BE8888B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122" y="3192497"/>
            <a:ext cx="1589586" cy="766104"/>
          </a:xfrm>
        </p:spPr>
        <p:txBody>
          <a:bodyPr/>
          <a:lstStyle/>
          <a:p>
            <a:r>
              <a:rPr lang="nl-NL" dirty="0"/>
              <a:t>Model </a:t>
            </a:r>
            <a:r>
              <a:rPr lang="nl-NL" dirty="0" err="1"/>
              <a:t>Weights</a:t>
            </a:r>
            <a:endParaRPr lang="nl-NL" dirty="0"/>
          </a:p>
        </p:txBody>
      </p:sp>
      <p:sp>
        <p:nvSpPr>
          <p:cNvPr id="9" name="Tijdelijke aanduiding voor tekst 21">
            <a:extLst>
              <a:ext uri="{FF2B5EF4-FFF2-40B4-BE49-F238E27FC236}">
                <a16:creationId xmlns:a16="http://schemas.microsoft.com/office/drawing/2014/main" id="{427C945A-F2FC-2B10-5449-3780CB0BB0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20122" y="4693769"/>
            <a:ext cx="1589586" cy="766104"/>
          </a:xfrm>
        </p:spPr>
        <p:txBody>
          <a:bodyPr/>
          <a:lstStyle/>
          <a:p>
            <a:r>
              <a:rPr lang="nl-NL" dirty="0"/>
              <a:t>Code</a:t>
            </a:r>
          </a:p>
        </p:txBody>
      </p:sp>
      <p:sp>
        <p:nvSpPr>
          <p:cNvPr id="13" name="Right Arrow 37">
            <a:extLst>
              <a:ext uri="{FF2B5EF4-FFF2-40B4-BE49-F238E27FC236}">
                <a16:creationId xmlns:a16="http://schemas.microsoft.com/office/drawing/2014/main" id="{41392A7E-6BB1-81F1-5FFE-19E469961F41}"/>
              </a:ext>
            </a:extLst>
          </p:cNvPr>
          <p:cNvSpPr/>
          <p:nvPr/>
        </p:nvSpPr>
        <p:spPr>
          <a:xfrm>
            <a:off x="760278" y="1792113"/>
            <a:ext cx="1352517" cy="7661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4" name="Right Arrow 49">
            <a:extLst>
              <a:ext uri="{FF2B5EF4-FFF2-40B4-BE49-F238E27FC236}">
                <a16:creationId xmlns:a16="http://schemas.microsoft.com/office/drawing/2014/main" id="{6F8E4FA9-CE75-796F-81F6-3BD4114F2579}"/>
              </a:ext>
            </a:extLst>
          </p:cNvPr>
          <p:cNvSpPr/>
          <p:nvPr/>
        </p:nvSpPr>
        <p:spPr>
          <a:xfrm rot="153939">
            <a:off x="925404" y="128404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9" name="Right Arrow 61">
            <a:extLst>
              <a:ext uri="{FF2B5EF4-FFF2-40B4-BE49-F238E27FC236}">
                <a16:creationId xmlns:a16="http://schemas.microsoft.com/office/drawing/2014/main" id="{DB9A44DD-D291-2CFA-0CF6-30C16FA8D2EC}"/>
              </a:ext>
            </a:extLst>
          </p:cNvPr>
          <p:cNvSpPr/>
          <p:nvPr/>
        </p:nvSpPr>
        <p:spPr>
          <a:xfrm>
            <a:off x="947802" y="478574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21" name="Right Arrow 37">
            <a:extLst>
              <a:ext uri="{FF2B5EF4-FFF2-40B4-BE49-F238E27FC236}">
                <a16:creationId xmlns:a16="http://schemas.microsoft.com/office/drawing/2014/main" id="{384FB63F-CC85-F0A0-0451-5C3A22B4AB5D}"/>
              </a:ext>
            </a:extLst>
          </p:cNvPr>
          <p:cNvSpPr/>
          <p:nvPr/>
        </p:nvSpPr>
        <p:spPr>
          <a:xfrm>
            <a:off x="939905" y="326240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23" name="Group 70">
            <a:extLst>
              <a:ext uri="{FF2B5EF4-FFF2-40B4-BE49-F238E27FC236}">
                <a16:creationId xmlns:a16="http://schemas.microsoft.com/office/drawing/2014/main" id="{D0657E65-FCD9-71E4-156E-EF05CA9BC173}"/>
              </a:ext>
            </a:extLst>
          </p:cNvPr>
          <p:cNvGrpSpPr/>
          <p:nvPr/>
        </p:nvGrpSpPr>
        <p:grpSpPr>
          <a:xfrm>
            <a:off x="3937865" y="933782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24" name="Isosceles Triangle 71">
              <a:extLst>
                <a:ext uri="{FF2B5EF4-FFF2-40B4-BE49-F238E27FC236}">
                  <a16:creationId xmlns:a16="http://schemas.microsoft.com/office/drawing/2014/main" id="{2FE118F0-3DD6-AF84-A949-71AB1FA19671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72">
              <a:extLst>
                <a:ext uri="{FF2B5EF4-FFF2-40B4-BE49-F238E27FC236}">
                  <a16:creationId xmlns:a16="http://schemas.microsoft.com/office/drawing/2014/main" id="{4F6121E0-FA0A-6274-1565-7219396B6C8D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316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D91705-6ADF-471B-81D9-BA998A25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08C5D8D9-0D7F-4CCE-BD29-C87DDCA522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sz="900" dirty="0"/>
              <a:t>Q1. A </a:t>
            </a:r>
            <a:r>
              <a:rPr lang="nl-NL" sz="900" dirty="0" err="1"/>
              <a:t>simple</a:t>
            </a:r>
            <a:r>
              <a:rPr lang="nl-NL" sz="900" dirty="0"/>
              <a:t> </a:t>
            </a:r>
            <a:r>
              <a:rPr lang="nl-NL" sz="900" dirty="0" err="1"/>
              <a:t>txt</a:t>
            </a:r>
            <a:r>
              <a:rPr lang="nl-NL" sz="900" dirty="0"/>
              <a:t> file </a:t>
            </a:r>
            <a:r>
              <a:rPr lang="nl-NL" sz="900" dirty="0" err="1"/>
              <a:t>explaining</a:t>
            </a:r>
            <a:r>
              <a:rPr lang="nl-NL" sz="900" dirty="0"/>
              <a:t> </a:t>
            </a:r>
            <a:r>
              <a:rPr lang="nl-NL" sz="900" dirty="0" err="1"/>
              <a:t>how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different data are </a:t>
            </a:r>
            <a:r>
              <a:rPr lang="nl-NL" sz="900" dirty="0" err="1"/>
              <a:t>used</a:t>
            </a:r>
            <a:r>
              <a:rPr lang="nl-NL" sz="900" dirty="0"/>
              <a:t> in </a:t>
            </a:r>
            <a:r>
              <a:rPr lang="nl-NL" sz="900" dirty="0" err="1"/>
              <a:t>the</a:t>
            </a:r>
            <a:r>
              <a:rPr lang="nl-NL" sz="900" dirty="0"/>
              <a:t> ML </a:t>
            </a:r>
            <a:r>
              <a:rPr lang="nl-NL" sz="900" dirty="0" err="1"/>
              <a:t>algorithm</a:t>
            </a:r>
            <a:endParaRPr lang="nl-NL" sz="900" dirty="0"/>
          </a:p>
          <a:p>
            <a:r>
              <a:rPr lang="nl-NL" sz="900" dirty="0"/>
              <a:t>Q2. I </a:t>
            </a:r>
            <a:r>
              <a:rPr lang="nl-NL" sz="900" dirty="0" err="1"/>
              <a:t>think</a:t>
            </a:r>
            <a:r>
              <a:rPr lang="nl-NL" sz="900" dirty="0"/>
              <a:t> </a:t>
            </a:r>
            <a:r>
              <a:rPr lang="nl-NL" sz="900" dirty="0" err="1"/>
              <a:t>so</a:t>
            </a:r>
            <a:r>
              <a:rPr lang="nl-NL" sz="900" dirty="0"/>
              <a:t> far a </a:t>
            </a:r>
            <a:r>
              <a:rPr lang="nl-NL" sz="900" dirty="0" err="1"/>
              <a:t>simple</a:t>
            </a:r>
            <a:r>
              <a:rPr lang="nl-NL" sz="900" dirty="0"/>
              <a:t> </a:t>
            </a:r>
            <a:r>
              <a:rPr lang="nl-NL" sz="900" dirty="0" err="1"/>
              <a:t>txt</a:t>
            </a:r>
            <a:r>
              <a:rPr lang="nl-NL" sz="900" dirty="0"/>
              <a:t> file is </a:t>
            </a:r>
            <a:r>
              <a:rPr lang="nl-NL" sz="900" dirty="0" err="1"/>
              <a:t>enough</a:t>
            </a:r>
            <a:endParaRPr lang="nl-NL" sz="900" dirty="0"/>
          </a:p>
          <a:p>
            <a:r>
              <a:rPr lang="nl-NL" sz="900" dirty="0"/>
              <a:t>Q3.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47663003-7CD4-41A4-8623-0AABC41282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900" dirty="0"/>
              <a:t>Q1. The most important </a:t>
            </a:r>
            <a:r>
              <a:rPr lang="nl-NL" sz="900" dirty="0" err="1"/>
              <a:t>thing</a:t>
            </a:r>
            <a:r>
              <a:rPr lang="nl-NL" sz="900" dirty="0"/>
              <a:t> is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understand</a:t>
            </a:r>
            <a:r>
              <a:rPr lang="nl-NL" sz="900" dirty="0"/>
              <a:t> </a:t>
            </a:r>
            <a:r>
              <a:rPr lang="nl-NL" sz="900" dirty="0" err="1"/>
              <a:t>how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architecture</a:t>
            </a:r>
            <a:r>
              <a:rPr lang="nl-NL" sz="900" dirty="0"/>
              <a:t> of </a:t>
            </a:r>
            <a:r>
              <a:rPr lang="nl-NL" sz="900" dirty="0" err="1"/>
              <a:t>the</a:t>
            </a:r>
            <a:r>
              <a:rPr lang="nl-NL" sz="900" dirty="0"/>
              <a:t> NN is built, </a:t>
            </a:r>
            <a:r>
              <a:rPr lang="nl-NL" sz="900" dirty="0" err="1"/>
              <a:t>and</a:t>
            </a:r>
            <a:r>
              <a:rPr lang="nl-NL" sz="900" dirty="0"/>
              <a:t> </a:t>
            </a:r>
            <a:r>
              <a:rPr lang="nl-NL" sz="900" dirty="0" err="1"/>
              <a:t>this</a:t>
            </a:r>
            <a:r>
              <a:rPr lang="nl-NL" sz="900" dirty="0"/>
              <a:t> </a:t>
            </a:r>
            <a:r>
              <a:rPr lang="nl-NL" sz="900" dirty="0" err="1"/>
              <a:t>should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explained</a:t>
            </a:r>
            <a:r>
              <a:rPr lang="nl-NL" sz="900" dirty="0"/>
              <a:t> in </a:t>
            </a:r>
            <a:r>
              <a:rPr lang="nl-NL" sz="900" dirty="0" err="1"/>
              <a:t>the</a:t>
            </a:r>
            <a:r>
              <a:rPr lang="nl-NL" sz="900" dirty="0"/>
              <a:t> paper, or </a:t>
            </a:r>
            <a:r>
              <a:rPr lang="nl-NL" sz="900" dirty="0" err="1"/>
              <a:t>technical</a:t>
            </a:r>
            <a:r>
              <a:rPr lang="nl-NL" sz="900" dirty="0"/>
              <a:t> </a:t>
            </a:r>
            <a:r>
              <a:rPr lang="nl-NL" sz="900" dirty="0" err="1"/>
              <a:t>writings</a:t>
            </a:r>
            <a:r>
              <a:rPr lang="nl-NL" sz="900" dirty="0"/>
              <a:t>.</a:t>
            </a:r>
          </a:p>
          <a:p>
            <a:r>
              <a:rPr lang="nl-NL" sz="900" dirty="0"/>
              <a:t>Q2. Tensorboard </a:t>
            </a:r>
            <a:r>
              <a:rPr lang="nl-NL" sz="900" dirty="0" err="1"/>
              <a:t>can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used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keep track of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loss</a:t>
            </a:r>
            <a:r>
              <a:rPr lang="nl-NL" sz="900" dirty="0"/>
              <a:t> </a:t>
            </a:r>
            <a:r>
              <a:rPr lang="nl-NL" sz="900" dirty="0" err="1"/>
              <a:t>function</a:t>
            </a:r>
            <a:r>
              <a:rPr lang="nl-NL" sz="900" dirty="0"/>
              <a:t> or </a:t>
            </a:r>
            <a:r>
              <a:rPr lang="nl-NL" sz="900" dirty="0" err="1"/>
              <a:t>other</a:t>
            </a:r>
            <a:r>
              <a:rPr lang="nl-NL" sz="900" dirty="0"/>
              <a:t> </a:t>
            </a:r>
            <a:r>
              <a:rPr lang="nl-NL" sz="900" dirty="0" err="1"/>
              <a:t>quantiites</a:t>
            </a:r>
            <a:r>
              <a:rPr lang="nl-NL" sz="900" dirty="0"/>
              <a:t> of interest (</a:t>
            </a:r>
            <a:r>
              <a:rPr lang="nl-NL" sz="900" dirty="0" err="1"/>
              <a:t>not</a:t>
            </a:r>
            <a:r>
              <a:rPr lang="nl-NL" sz="900" dirty="0"/>
              <a:t> </a:t>
            </a:r>
            <a:r>
              <a:rPr lang="nl-NL" sz="900" dirty="0" err="1"/>
              <a:t>really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NN’s</a:t>
            </a:r>
            <a:r>
              <a:rPr lang="nl-NL" sz="900" dirty="0"/>
              <a:t> </a:t>
            </a:r>
            <a:r>
              <a:rPr lang="nl-NL" sz="900" dirty="0" err="1"/>
              <a:t>weights</a:t>
            </a:r>
            <a:r>
              <a:rPr lang="nl-NL" sz="900" dirty="0"/>
              <a:t> </a:t>
            </a:r>
            <a:r>
              <a:rPr lang="nl-NL" sz="900" dirty="0" err="1"/>
              <a:t>though</a:t>
            </a:r>
            <a:r>
              <a:rPr lang="nl-NL" sz="900" dirty="0"/>
              <a:t>.)</a:t>
            </a:r>
          </a:p>
          <a:p>
            <a:r>
              <a:rPr lang="nl-NL" sz="900" dirty="0"/>
              <a:t>Q3.</a:t>
            </a:r>
          </a:p>
          <a:p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231720A2-7FC8-40AB-93A7-5F97979CEE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sz="900" dirty="0"/>
              <a:t>Q1. README files as I </a:t>
            </a:r>
            <a:r>
              <a:rPr lang="nl-NL" sz="900" dirty="0" err="1"/>
              <a:t>am</a:t>
            </a:r>
            <a:r>
              <a:rPr lang="nl-NL" sz="900" dirty="0"/>
              <a:t> tracking </a:t>
            </a:r>
            <a:r>
              <a:rPr lang="nl-NL" sz="900" dirty="0" err="1"/>
              <a:t>everything</a:t>
            </a:r>
            <a:r>
              <a:rPr lang="nl-NL" sz="900" dirty="0"/>
              <a:t> </a:t>
            </a:r>
            <a:r>
              <a:rPr lang="nl-NL" sz="900" dirty="0" err="1"/>
              <a:t>with</a:t>
            </a:r>
            <a:r>
              <a:rPr lang="nl-NL" sz="900" dirty="0"/>
              <a:t> GitHub</a:t>
            </a:r>
          </a:p>
          <a:p>
            <a:r>
              <a:rPr lang="nl-NL" sz="900" dirty="0"/>
              <a:t>Q2. </a:t>
            </a:r>
            <a:r>
              <a:rPr lang="nl-NL" sz="900" dirty="0" err="1"/>
              <a:t>Sphinx</a:t>
            </a:r>
            <a:r>
              <a:rPr lang="nl-NL" sz="900" dirty="0"/>
              <a:t> </a:t>
            </a:r>
            <a:r>
              <a:rPr lang="nl-NL" sz="900" dirty="0" err="1"/>
              <a:t>can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useful</a:t>
            </a:r>
            <a:r>
              <a:rPr lang="nl-NL" sz="900" dirty="0"/>
              <a:t> </a:t>
            </a:r>
            <a:r>
              <a:rPr lang="nl-NL" sz="900" dirty="0" err="1"/>
              <a:t>after</a:t>
            </a:r>
            <a:r>
              <a:rPr lang="nl-NL" sz="900" dirty="0"/>
              <a:t> a </a:t>
            </a:r>
            <a:r>
              <a:rPr lang="nl-NL" sz="900" dirty="0" err="1"/>
              <a:t>methodology</a:t>
            </a:r>
            <a:r>
              <a:rPr lang="nl-NL" sz="900" dirty="0"/>
              <a:t> is </a:t>
            </a:r>
            <a:r>
              <a:rPr lang="nl-NL" sz="900" dirty="0" err="1"/>
              <a:t>solid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explain</a:t>
            </a:r>
            <a:r>
              <a:rPr lang="nl-NL" sz="900" dirty="0"/>
              <a:t> well </a:t>
            </a:r>
            <a:r>
              <a:rPr lang="nl-NL" sz="900" dirty="0" err="1"/>
              <a:t>the</a:t>
            </a:r>
            <a:r>
              <a:rPr lang="nl-NL" sz="900" dirty="0"/>
              <a:t> code.</a:t>
            </a:r>
          </a:p>
          <a:p>
            <a:r>
              <a:rPr lang="nl-NL" sz="900" dirty="0"/>
              <a:t>Q3.</a:t>
            </a:r>
          </a:p>
          <a:p>
            <a:endParaRPr lang="nl-NL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A342483-EB1B-4C73-B4F1-E388D0D40719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421AD94-365B-4868-B921-943124EBDB29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jdelijke aanduiding voor tekst 25">
            <a:extLst>
              <a:ext uri="{FF2B5EF4-FFF2-40B4-BE49-F238E27FC236}">
                <a16:creationId xmlns:a16="http://schemas.microsoft.com/office/drawing/2014/main" id="{B799FBC6-7EF7-9BCF-FBA8-51CC41F9E0E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137641" y="4520799"/>
            <a:ext cx="2208931" cy="1059093"/>
          </a:xfrm>
        </p:spPr>
        <p:txBody>
          <a:bodyPr/>
          <a:lstStyle/>
          <a:p>
            <a:r>
              <a:rPr lang="nl-NL" dirty="0"/>
              <a:t>Code </a:t>
            </a:r>
            <a:r>
              <a:rPr lang="nl-NL" dirty="0" err="1"/>
              <a:t>to</a:t>
            </a:r>
            <a:r>
              <a:rPr lang="nl-NL" dirty="0"/>
              <a:t> construct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surrogate</a:t>
            </a:r>
            <a:r>
              <a:rPr lang="nl-NL" dirty="0"/>
              <a:t> model</a:t>
            </a:r>
          </a:p>
        </p:txBody>
      </p:sp>
      <p:sp>
        <p:nvSpPr>
          <p:cNvPr id="15" name="Tijdelijke aanduiding voor tekst 24">
            <a:extLst>
              <a:ext uri="{FF2B5EF4-FFF2-40B4-BE49-F238E27FC236}">
                <a16:creationId xmlns:a16="http://schemas.microsoft.com/office/drawing/2014/main" id="{E23B4CFF-B05A-DD63-97CC-3830F7C7B04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137641" y="3048056"/>
            <a:ext cx="2208931" cy="1059093"/>
          </a:xfrm>
        </p:spPr>
        <p:txBody>
          <a:bodyPr/>
          <a:lstStyle/>
          <a:p>
            <a:r>
              <a:rPr lang="nl-NL" dirty="0" err="1"/>
              <a:t>Weights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Neural</a:t>
            </a:r>
            <a:r>
              <a:rPr lang="nl-NL" dirty="0"/>
              <a:t> Network model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training is complete</a:t>
            </a:r>
          </a:p>
        </p:txBody>
      </p:sp>
      <p:sp>
        <p:nvSpPr>
          <p:cNvPr id="16" name="Tijdelijke aanduiding voor tekst 23">
            <a:extLst>
              <a:ext uri="{FF2B5EF4-FFF2-40B4-BE49-F238E27FC236}">
                <a16:creationId xmlns:a16="http://schemas.microsoft.com/office/drawing/2014/main" id="{38FC3BBF-6A2A-A2E4-CA70-687A7DD7C7D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137642" y="1623164"/>
            <a:ext cx="2208931" cy="1059093"/>
          </a:xfrm>
        </p:spPr>
        <p:txBody>
          <a:bodyPr/>
          <a:lstStyle/>
          <a:p>
            <a:r>
              <a:rPr lang="nl-NL" dirty="0" err="1"/>
              <a:t>Quantities</a:t>
            </a:r>
            <a:r>
              <a:rPr lang="nl-NL" dirty="0"/>
              <a:t> of interest </a:t>
            </a:r>
            <a:r>
              <a:rPr lang="nl-NL" dirty="0" err="1"/>
              <a:t>coming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numerical</a:t>
            </a:r>
            <a:r>
              <a:rPr lang="nl-NL" dirty="0"/>
              <a:t> </a:t>
            </a:r>
            <a:r>
              <a:rPr lang="nl-NL" dirty="0" err="1"/>
              <a:t>simulations</a:t>
            </a:r>
            <a:endParaRPr lang="nl-NL" dirty="0"/>
          </a:p>
        </p:txBody>
      </p:sp>
      <p:sp>
        <p:nvSpPr>
          <p:cNvPr id="17" name="Tijdelijke aanduiding voor tekst 19">
            <a:extLst>
              <a:ext uri="{FF2B5EF4-FFF2-40B4-BE49-F238E27FC236}">
                <a16:creationId xmlns:a16="http://schemas.microsoft.com/office/drawing/2014/main" id="{D8FF2745-713D-6BA9-ED53-8EF182E525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47432" y="1756725"/>
            <a:ext cx="1589586" cy="766104"/>
          </a:xfrm>
        </p:spPr>
        <p:txBody>
          <a:bodyPr/>
          <a:lstStyle/>
          <a:p>
            <a:r>
              <a:rPr lang="nl-NL" dirty="0"/>
              <a:t>Training Data</a:t>
            </a:r>
          </a:p>
        </p:txBody>
      </p:sp>
      <p:sp>
        <p:nvSpPr>
          <p:cNvPr id="18" name="Tijdelijke aanduiding voor tekst 20">
            <a:extLst>
              <a:ext uri="{FF2B5EF4-FFF2-40B4-BE49-F238E27FC236}">
                <a16:creationId xmlns:a16="http://schemas.microsoft.com/office/drawing/2014/main" id="{02816255-CD36-B246-6BBC-D9FFCD41AD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47432" y="3194551"/>
            <a:ext cx="1589586" cy="766104"/>
          </a:xfrm>
        </p:spPr>
        <p:txBody>
          <a:bodyPr/>
          <a:lstStyle/>
          <a:p>
            <a:r>
              <a:rPr lang="nl-NL" dirty="0"/>
              <a:t>Model </a:t>
            </a:r>
            <a:r>
              <a:rPr lang="nl-NL" dirty="0" err="1"/>
              <a:t>Weights</a:t>
            </a:r>
            <a:endParaRPr lang="nl-NL" dirty="0"/>
          </a:p>
        </p:txBody>
      </p:sp>
      <p:sp>
        <p:nvSpPr>
          <p:cNvPr id="19" name="Tijdelijke aanduiding voor tekst 21">
            <a:extLst>
              <a:ext uri="{FF2B5EF4-FFF2-40B4-BE49-F238E27FC236}">
                <a16:creationId xmlns:a16="http://schemas.microsoft.com/office/drawing/2014/main" id="{D4834033-3A6C-BE34-763F-3478893F41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47432" y="4695823"/>
            <a:ext cx="1589586" cy="766104"/>
          </a:xfrm>
        </p:spPr>
        <p:txBody>
          <a:bodyPr/>
          <a:lstStyle/>
          <a:p>
            <a:r>
              <a:rPr lang="nl-NL" dirty="0"/>
              <a:t>Code</a:t>
            </a:r>
          </a:p>
        </p:txBody>
      </p:sp>
      <p:sp>
        <p:nvSpPr>
          <p:cNvPr id="20" name="Right Arrow 37">
            <a:extLst>
              <a:ext uri="{FF2B5EF4-FFF2-40B4-BE49-F238E27FC236}">
                <a16:creationId xmlns:a16="http://schemas.microsoft.com/office/drawing/2014/main" id="{9CF3FB3D-5FD4-4D0D-4647-1C401A36A800}"/>
              </a:ext>
            </a:extLst>
          </p:cNvPr>
          <p:cNvSpPr/>
          <p:nvPr/>
        </p:nvSpPr>
        <p:spPr>
          <a:xfrm>
            <a:off x="687588" y="1794167"/>
            <a:ext cx="1352517" cy="7661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21" name="Right Arrow 49">
            <a:extLst>
              <a:ext uri="{FF2B5EF4-FFF2-40B4-BE49-F238E27FC236}">
                <a16:creationId xmlns:a16="http://schemas.microsoft.com/office/drawing/2014/main" id="{0EE04BA5-2B67-467E-DB88-7B36DEEA53F2}"/>
              </a:ext>
            </a:extLst>
          </p:cNvPr>
          <p:cNvSpPr/>
          <p:nvPr/>
        </p:nvSpPr>
        <p:spPr>
          <a:xfrm rot="153939">
            <a:off x="852714" y="1286099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22" name="Right Arrow 61">
            <a:extLst>
              <a:ext uri="{FF2B5EF4-FFF2-40B4-BE49-F238E27FC236}">
                <a16:creationId xmlns:a16="http://schemas.microsoft.com/office/drawing/2014/main" id="{11B98C94-2AB6-902D-F5A5-52B2EFB4D94E}"/>
              </a:ext>
            </a:extLst>
          </p:cNvPr>
          <p:cNvSpPr/>
          <p:nvPr/>
        </p:nvSpPr>
        <p:spPr>
          <a:xfrm>
            <a:off x="875112" y="478779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23" name="Right Arrow 37">
            <a:extLst>
              <a:ext uri="{FF2B5EF4-FFF2-40B4-BE49-F238E27FC236}">
                <a16:creationId xmlns:a16="http://schemas.microsoft.com/office/drawing/2014/main" id="{A275BDEC-88F7-FE40-E7F1-1A714A553000}"/>
              </a:ext>
            </a:extLst>
          </p:cNvPr>
          <p:cNvSpPr/>
          <p:nvPr/>
        </p:nvSpPr>
        <p:spPr>
          <a:xfrm>
            <a:off x="867215" y="326446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24" name="Group 70">
            <a:extLst>
              <a:ext uri="{FF2B5EF4-FFF2-40B4-BE49-F238E27FC236}">
                <a16:creationId xmlns:a16="http://schemas.microsoft.com/office/drawing/2014/main" id="{C7DD786E-CFF0-CFBA-B4A9-814211505E1B}"/>
              </a:ext>
            </a:extLst>
          </p:cNvPr>
          <p:cNvGrpSpPr/>
          <p:nvPr/>
        </p:nvGrpSpPr>
        <p:grpSpPr>
          <a:xfrm>
            <a:off x="3865175" y="93583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25" name="Isosceles Triangle 71">
              <a:extLst>
                <a:ext uri="{FF2B5EF4-FFF2-40B4-BE49-F238E27FC236}">
                  <a16:creationId xmlns:a16="http://schemas.microsoft.com/office/drawing/2014/main" id="{468325AA-E82C-606B-3DAE-95F6FA4E7F02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72">
              <a:extLst>
                <a:ext uri="{FF2B5EF4-FFF2-40B4-BE49-F238E27FC236}">
                  <a16:creationId xmlns:a16="http://schemas.microsoft.com/office/drawing/2014/main" id="{B226E935-5B53-D96A-DB8F-10F2096AEC6F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960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FD6F7E70-F98F-4431-B236-2F66AF14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3</a:t>
            </a:fld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118C7ED-1AD5-46FE-BDC8-664149D770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dirty="0"/>
              <a:t>Language 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generating</a:t>
            </a:r>
            <a:r>
              <a:rPr lang="nl-NL" dirty="0"/>
              <a:t> </a:t>
            </a:r>
            <a:r>
              <a:rPr lang="nl-NL" dirty="0" err="1"/>
              <a:t>simulations</a:t>
            </a:r>
            <a:r>
              <a:rPr lang="nl-NL" dirty="0"/>
              <a:t>, </a:t>
            </a:r>
            <a:r>
              <a:rPr lang="nl-NL" dirty="0" err="1"/>
              <a:t>physical</a:t>
            </a:r>
            <a:r>
              <a:rPr lang="nl-NL" dirty="0"/>
              <a:t> </a:t>
            </a:r>
            <a:r>
              <a:rPr lang="nl-NL" dirty="0" err="1"/>
              <a:t>assumptions</a:t>
            </a:r>
            <a:r>
              <a:rPr lang="nl-NL" dirty="0"/>
              <a:t> (</a:t>
            </a:r>
            <a:r>
              <a:rPr lang="nl-NL" dirty="0" err="1"/>
              <a:t>grid</a:t>
            </a:r>
            <a:r>
              <a:rPr lang="nl-NL" dirty="0"/>
              <a:t> </a:t>
            </a:r>
            <a:r>
              <a:rPr lang="nl-NL" dirty="0" err="1"/>
              <a:t>size</a:t>
            </a:r>
            <a:r>
              <a:rPr lang="nl-NL" dirty="0"/>
              <a:t>, </a:t>
            </a:r>
            <a:r>
              <a:rPr lang="nl-NL" dirty="0" err="1"/>
              <a:t>initial</a:t>
            </a:r>
            <a:r>
              <a:rPr lang="nl-NL" dirty="0"/>
              <a:t> </a:t>
            </a:r>
            <a:r>
              <a:rPr lang="nl-NL" dirty="0" err="1"/>
              <a:t>conditions</a:t>
            </a:r>
            <a:r>
              <a:rPr lang="nl-NL" dirty="0"/>
              <a:t>, parameters, </a:t>
            </a:r>
            <a:r>
              <a:rPr lang="nl-NL" dirty="0" err="1"/>
              <a:t>etc</a:t>
            </a:r>
            <a:r>
              <a:rPr lang="nl-NL" dirty="0"/>
              <a:t>), </a:t>
            </a:r>
            <a:r>
              <a:rPr lang="nl-NL" dirty="0" err="1"/>
              <a:t>length</a:t>
            </a:r>
            <a:r>
              <a:rPr lang="nl-NL" dirty="0"/>
              <a:t> of training set.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CBED0890-A321-4502-A099-3B68B3FC85B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version</a:t>
            </a:r>
            <a:r>
              <a:rPr lang="nl-NL" dirty="0"/>
              <a:t> of </a:t>
            </a:r>
            <a:r>
              <a:rPr lang="nl-NL" dirty="0" err="1"/>
              <a:t>Pytorch</a:t>
            </a:r>
            <a:r>
              <a:rPr lang="nl-NL" dirty="0"/>
              <a:t> or Tensorflow </a:t>
            </a:r>
            <a:r>
              <a:rPr lang="nl-NL" dirty="0" err="1"/>
              <a:t>they</a:t>
            </a:r>
            <a:r>
              <a:rPr lang="nl-NL" dirty="0"/>
              <a:t> support.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EB663245-7BD3-4FCD-93A6-0FAA161E6C6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dirty="0"/>
              <a:t>Version of Python </a:t>
            </a:r>
            <a:r>
              <a:rPr lang="nl-NL" dirty="0" err="1"/>
              <a:t>used</a:t>
            </a:r>
            <a:r>
              <a:rPr lang="nl-NL" dirty="0"/>
              <a:t>.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92F699F-1ADC-4613-AEED-7AB0BA0A304B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EB0831B-0E4B-4CBC-9AE9-66FD9AD8571B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2" name="Tijdelijke aanduiding voor tekst 25">
            <a:extLst>
              <a:ext uri="{FF2B5EF4-FFF2-40B4-BE49-F238E27FC236}">
                <a16:creationId xmlns:a16="http://schemas.microsoft.com/office/drawing/2014/main" id="{DE876798-ABD2-3169-6E9E-510C187D42A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10331" y="4520800"/>
            <a:ext cx="2208931" cy="1059093"/>
          </a:xfrm>
        </p:spPr>
        <p:txBody>
          <a:bodyPr/>
          <a:lstStyle/>
          <a:p>
            <a:r>
              <a:rPr lang="nl-NL" dirty="0"/>
              <a:t>Code </a:t>
            </a:r>
            <a:r>
              <a:rPr lang="nl-NL" dirty="0" err="1"/>
              <a:t>to</a:t>
            </a:r>
            <a:r>
              <a:rPr lang="nl-NL" dirty="0"/>
              <a:t> construct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surrogate</a:t>
            </a:r>
            <a:r>
              <a:rPr lang="nl-NL" dirty="0"/>
              <a:t> model</a:t>
            </a:r>
          </a:p>
        </p:txBody>
      </p:sp>
      <p:sp>
        <p:nvSpPr>
          <p:cNvPr id="13" name="Tijdelijke aanduiding voor tekst 24">
            <a:extLst>
              <a:ext uri="{FF2B5EF4-FFF2-40B4-BE49-F238E27FC236}">
                <a16:creationId xmlns:a16="http://schemas.microsoft.com/office/drawing/2014/main" id="{72CFDF14-374D-33B7-396A-EB315BFA58E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210331" y="3048057"/>
            <a:ext cx="2208931" cy="1059093"/>
          </a:xfrm>
        </p:spPr>
        <p:txBody>
          <a:bodyPr/>
          <a:lstStyle/>
          <a:p>
            <a:r>
              <a:rPr lang="nl-NL" dirty="0" err="1"/>
              <a:t>Weights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Neural</a:t>
            </a:r>
            <a:r>
              <a:rPr lang="nl-NL" dirty="0"/>
              <a:t> Network model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training is complete</a:t>
            </a:r>
          </a:p>
        </p:txBody>
      </p:sp>
      <p:sp>
        <p:nvSpPr>
          <p:cNvPr id="14" name="Tijdelijke aanduiding voor tekst 23">
            <a:extLst>
              <a:ext uri="{FF2B5EF4-FFF2-40B4-BE49-F238E27FC236}">
                <a16:creationId xmlns:a16="http://schemas.microsoft.com/office/drawing/2014/main" id="{C2760041-12D4-D86B-C4FF-88A644342B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10332" y="1623165"/>
            <a:ext cx="2208931" cy="1059093"/>
          </a:xfrm>
        </p:spPr>
        <p:txBody>
          <a:bodyPr/>
          <a:lstStyle/>
          <a:p>
            <a:r>
              <a:rPr lang="nl-NL" dirty="0" err="1"/>
              <a:t>Quantities</a:t>
            </a:r>
            <a:r>
              <a:rPr lang="nl-NL" dirty="0"/>
              <a:t> of interest </a:t>
            </a:r>
            <a:r>
              <a:rPr lang="nl-NL" dirty="0" err="1"/>
              <a:t>coming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numerical</a:t>
            </a:r>
            <a:r>
              <a:rPr lang="nl-NL" dirty="0"/>
              <a:t> </a:t>
            </a:r>
            <a:r>
              <a:rPr lang="nl-NL" dirty="0" err="1"/>
              <a:t>simulations</a:t>
            </a:r>
            <a:endParaRPr lang="nl-NL" dirty="0"/>
          </a:p>
        </p:txBody>
      </p:sp>
      <p:sp>
        <p:nvSpPr>
          <p:cNvPr id="15" name="Tijdelijke aanduiding voor tekst 19">
            <a:extLst>
              <a:ext uri="{FF2B5EF4-FFF2-40B4-BE49-F238E27FC236}">
                <a16:creationId xmlns:a16="http://schemas.microsoft.com/office/drawing/2014/main" id="{9E4E201E-02D1-9C26-0D80-172FB50B6E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20122" y="1756726"/>
            <a:ext cx="1589586" cy="766104"/>
          </a:xfrm>
        </p:spPr>
        <p:txBody>
          <a:bodyPr/>
          <a:lstStyle/>
          <a:p>
            <a:r>
              <a:rPr lang="nl-NL" dirty="0"/>
              <a:t>Training Data</a:t>
            </a:r>
          </a:p>
        </p:txBody>
      </p:sp>
      <p:sp>
        <p:nvSpPr>
          <p:cNvPr id="16" name="Tijdelijke aanduiding voor tekst 20">
            <a:extLst>
              <a:ext uri="{FF2B5EF4-FFF2-40B4-BE49-F238E27FC236}">
                <a16:creationId xmlns:a16="http://schemas.microsoft.com/office/drawing/2014/main" id="{296E97D0-611F-0253-B16A-FE1E9AD0B7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122" y="3194552"/>
            <a:ext cx="1589586" cy="766104"/>
          </a:xfrm>
        </p:spPr>
        <p:txBody>
          <a:bodyPr/>
          <a:lstStyle/>
          <a:p>
            <a:r>
              <a:rPr lang="nl-NL" dirty="0"/>
              <a:t>Model </a:t>
            </a:r>
            <a:r>
              <a:rPr lang="nl-NL" dirty="0" err="1"/>
              <a:t>Weights</a:t>
            </a:r>
            <a:endParaRPr lang="nl-NL" dirty="0"/>
          </a:p>
        </p:txBody>
      </p:sp>
      <p:sp>
        <p:nvSpPr>
          <p:cNvPr id="17" name="Tijdelijke aanduiding voor tekst 21">
            <a:extLst>
              <a:ext uri="{FF2B5EF4-FFF2-40B4-BE49-F238E27FC236}">
                <a16:creationId xmlns:a16="http://schemas.microsoft.com/office/drawing/2014/main" id="{56FB92A2-C557-688C-F361-5BD31D68BC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20122" y="4695824"/>
            <a:ext cx="1589586" cy="766104"/>
          </a:xfrm>
        </p:spPr>
        <p:txBody>
          <a:bodyPr/>
          <a:lstStyle/>
          <a:p>
            <a:r>
              <a:rPr lang="nl-NL" dirty="0"/>
              <a:t>Code</a:t>
            </a:r>
          </a:p>
        </p:txBody>
      </p:sp>
      <p:sp>
        <p:nvSpPr>
          <p:cNvPr id="18" name="Right Arrow 37">
            <a:extLst>
              <a:ext uri="{FF2B5EF4-FFF2-40B4-BE49-F238E27FC236}">
                <a16:creationId xmlns:a16="http://schemas.microsoft.com/office/drawing/2014/main" id="{F8F4B71B-E9FE-133B-8E76-A2EAFA68028C}"/>
              </a:ext>
            </a:extLst>
          </p:cNvPr>
          <p:cNvSpPr/>
          <p:nvPr/>
        </p:nvSpPr>
        <p:spPr>
          <a:xfrm>
            <a:off x="760278" y="1794168"/>
            <a:ext cx="1352517" cy="7661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9" name="Right Arrow 49">
            <a:extLst>
              <a:ext uri="{FF2B5EF4-FFF2-40B4-BE49-F238E27FC236}">
                <a16:creationId xmlns:a16="http://schemas.microsoft.com/office/drawing/2014/main" id="{153A541F-F303-16F0-778C-86B911276149}"/>
              </a:ext>
            </a:extLst>
          </p:cNvPr>
          <p:cNvSpPr/>
          <p:nvPr/>
        </p:nvSpPr>
        <p:spPr>
          <a:xfrm rot="153939">
            <a:off x="925404" y="128610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21" name="Right Arrow 61">
            <a:extLst>
              <a:ext uri="{FF2B5EF4-FFF2-40B4-BE49-F238E27FC236}">
                <a16:creationId xmlns:a16="http://schemas.microsoft.com/office/drawing/2014/main" id="{86DF9A85-C272-1F58-1339-D3CA1E22A5DE}"/>
              </a:ext>
            </a:extLst>
          </p:cNvPr>
          <p:cNvSpPr/>
          <p:nvPr/>
        </p:nvSpPr>
        <p:spPr>
          <a:xfrm>
            <a:off x="947802" y="478779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23" name="Right Arrow 37">
            <a:extLst>
              <a:ext uri="{FF2B5EF4-FFF2-40B4-BE49-F238E27FC236}">
                <a16:creationId xmlns:a16="http://schemas.microsoft.com/office/drawing/2014/main" id="{42DF9416-7CA5-0D1D-6567-FD48A3938063}"/>
              </a:ext>
            </a:extLst>
          </p:cNvPr>
          <p:cNvSpPr/>
          <p:nvPr/>
        </p:nvSpPr>
        <p:spPr>
          <a:xfrm>
            <a:off x="939905" y="3264463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24" name="Group 70">
            <a:extLst>
              <a:ext uri="{FF2B5EF4-FFF2-40B4-BE49-F238E27FC236}">
                <a16:creationId xmlns:a16="http://schemas.microsoft.com/office/drawing/2014/main" id="{2527A5B5-0AB0-B2BA-0B06-3B7495D4CBB9}"/>
              </a:ext>
            </a:extLst>
          </p:cNvPr>
          <p:cNvGrpSpPr/>
          <p:nvPr/>
        </p:nvGrpSpPr>
        <p:grpSpPr>
          <a:xfrm>
            <a:off x="3937865" y="935837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25" name="Isosceles Triangle 71">
              <a:extLst>
                <a:ext uri="{FF2B5EF4-FFF2-40B4-BE49-F238E27FC236}">
                  <a16:creationId xmlns:a16="http://schemas.microsoft.com/office/drawing/2014/main" id="{2D036167-7E3D-BD19-1C90-095CF8822168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72">
              <a:extLst>
                <a:ext uri="{FF2B5EF4-FFF2-40B4-BE49-F238E27FC236}">
                  <a16:creationId xmlns:a16="http://schemas.microsoft.com/office/drawing/2014/main" id="{1C7E4FBD-4D1E-BFFC-88C2-D6DB79788736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77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EFFAE5B7-F5EC-47AC-B2F5-27D33545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4</a:t>
            </a:fld>
            <a:endParaRPr lang="nl-NL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988AFED2-E798-4F3D-B33F-B5A2FEA20FE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sz="900" dirty="0"/>
              <a:t>Q1. </a:t>
            </a:r>
            <a:r>
              <a:rPr lang="nl-NL" sz="900" dirty="0" err="1"/>
              <a:t>So</a:t>
            </a:r>
            <a:r>
              <a:rPr lang="nl-NL" sz="900" dirty="0"/>
              <a:t> far </a:t>
            </a:r>
            <a:r>
              <a:rPr lang="nl-NL" sz="900" dirty="0" err="1"/>
              <a:t>the</a:t>
            </a:r>
            <a:r>
              <a:rPr lang="nl-NL" sz="900" dirty="0"/>
              <a:t> training data are savede in .</a:t>
            </a:r>
            <a:r>
              <a:rPr lang="nl-NL" sz="900" dirty="0" err="1"/>
              <a:t>npy</a:t>
            </a:r>
            <a:r>
              <a:rPr lang="nl-NL" sz="900" dirty="0"/>
              <a:t> </a:t>
            </a:r>
            <a:r>
              <a:rPr lang="nl-NL" sz="900" dirty="0" err="1"/>
              <a:t>which</a:t>
            </a:r>
            <a:r>
              <a:rPr lang="nl-NL" sz="900" dirty="0"/>
              <a:t> is </a:t>
            </a:r>
            <a:r>
              <a:rPr lang="nl-NL" sz="900" dirty="0" err="1"/>
              <a:t>readable</a:t>
            </a:r>
            <a:r>
              <a:rPr lang="nl-NL" sz="900" dirty="0"/>
              <a:t> </a:t>
            </a:r>
            <a:r>
              <a:rPr lang="nl-NL" sz="900" dirty="0" err="1"/>
              <a:t>by</a:t>
            </a:r>
            <a:r>
              <a:rPr lang="nl-NL" sz="900" dirty="0"/>
              <a:t> python, </a:t>
            </a:r>
            <a:r>
              <a:rPr lang="nl-NL" sz="900" dirty="0" err="1"/>
              <a:t>which</a:t>
            </a:r>
            <a:r>
              <a:rPr lang="nl-NL" sz="900" dirty="0"/>
              <a:t> is </a:t>
            </a:r>
            <a:r>
              <a:rPr lang="nl-NL" sz="900" dirty="0" err="1"/>
              <a:t>an</a:t>
            </a:r>
            <a:r>
              <a:rPr lang="nl-NL" sz="900" dirty="0"/>
              <a:t> open </a:t>
            </a:r>
            <a:r>
              <a:rPr lang="nl-NL" sz="900" dirty="0" err="1"/>
              <a:t>programming</a:t>
            </a:r>
            <a:r>
              <a:rPr lang="nl-NL" sz="900" dirty="0"/>
              <a:t> </a:t>
            </a:r>
            <a:r>
              <a:rPr lang="nl-NL" sz="900" dirty="0" err="1"/>
              <a:t>language</a:t>
            </a:r>
            <a:r>
              <a:rPr lang="nl-NL" sz="900" dirty="0"/>
              <a:t>.</a:t>
            </a:r>
          </a:p>
          <a:p>
            <a:r>
              <a:rPr lang="nl-NL" sz="900" dirty="0"/>
              <a:t>Q2. </a:t>
            </a:r>
            <a:r>
              <a:rPr lang="nl-NL" sz="900" dirty="0" err="1"/>
              <a:t>They</a:t>
            </a:r>
            <a:r>
              <a:rPr lang="nl-NL" sz="900" dirty="0"/>
              <a:t> are </a:t>
            </a:r>
            <a:r>
              <a:rPr lang="nl-NL" sz="900" dirty="0" err="1"/>
              <a:t>already</a:t>
            </a:r>
            <a:r>
              <a:rPr lang="nl-NL" sz="900" dirty="0"/>
              <a:t> open file format, but </a:t>
            </a:r>
            <a:r>
              <a:rPr lang="nl-NL" sz="900" dirty="0" err="1"/>
              <a:t>maybe</a:t>
            </a:r>
            <a:r>
              <a:rPr lang="nl-NL" sz="900" dirty="0"/>
              <a:t> </a:t>
            </a:r>
            <a:r>
              <a:rPr lang="nl-NL" sz="900" dirty="0" err="1"/>
              <a:t>somrthing</a:t>
            </a:r>
            <a:r>
              <a:rPr lang="nl-NL" sz="900" dirty="0"/>
              <a:t> like HDF5 </a:t>
            </a:r>
            <a:r>
              <a:rPr lang="nl-NL" sz="900" dirty="0" err="1"/>
              <a:t>may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more </a:t>
            </a:r>
            <a:r>
              <a:rPr lang="nl-NL" sz="900" dirty="0" err="1"/>
              <a:t>optimal</a:t>
            </a:r>
            <a:r>
              <a:rPr lang="nl-NL" sz="900" dirty="0"/>
              <a:t>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interoperability</a:t>
            </a:r>
            <a:r>
              <a:rPr lang="nl-NL" sz="900" dirty="0"/>
              <a:t>.</a:t>
            </a:r>
          </a:p>
          <a:p>
            <a:r>
              <a:rPr lang="nl-NL" sz="900" dirty="0"/>
              <a:t>Q3. </a:t>
            </a:r>
            <a:r>
              <a:rPr lang="nl-NL" sz="900" dirty="0" err="1"/>
              <a:t>So</a:t>
            </a:r>
            <a:r>
              <a:rPr lang="nl-NL" sz="900" dirty="0"/>
              <a:t> far python. Later </a:t>
            </a:r>
            <a:r>
              <a:rPr lang="nl-NL" sz="900" dirty="0" err="1"/>
              <a:t>the</a:t>
            </a:r>
            <a:r>
              <a:rPr lang="nl-NL" sz="900" dirty="0"/>
              <a:t> ASTEC code but </a:t>
            </a:r>
            <a:r>
              <a:rPr lang="nl-NL" sz="900" dirty="0" err="1"/>
              <a:t>they</a:t>
            </a:r>
            <a:r>
              <a:rPr lang="nl-NL" sz="900" dirty="0"/>
              <a:t> </a:t>
            </a:r>
            <a:r>
              <a:rPr lang="nl-NL" sz="900" dirty="0" err="1"/>
              <a:t>would</a:t>
            </a:r>
            <a:r>
              <a:rPr lang="nl-NL" sz="900" dirty="0"/>
              <a:t> </a:t>
            </a:r>
            <a:r>
              <a:rPr lang="nl-NL" sz="900" dirty="0" err="1"/>
              <a:t>need</a:t>
            </a:r>
            <a:r>
              <a:rPr lang="nl-NL" sz="900" dirty="0"/>
              <a:t> a </a:t>
            </a:r>
            <a:r>
              <a:rPr lang="nl-NL" sz="900" dirty="0" err="1"/>
              <a:t>license</a:t>
            </a:r>
            <a:r>
              <a:rPr lang="nl-NL" sz="900" dirty="0"/>
              <a:t>.</a:t>
            </a:r>
          </a:p>
          <a:p>
            <a:r>
              <a:rPr lang="nl-NL" dirty="0"/>
              <a:t> </a:t>
            </a:r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0FBD8B97-6128-45E7-9999-415EE48646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900" dirty="0"/>
              <a:t>Q1. </a:t>
            </a:r>
            <a:r>
              <a:rPr lang="nl-NL" sz="900" dirty="0" err="1"/>
              <a:t>They</a:t>
            </a:r>
            <a:r>
              <a:rPr lang="nl-NL" sz="900" dirty="0"/>
              <a:t> are in a </a:t>
            </a:r>
            <a:r>
              <a:rPr lang="nl-NL" sz="900" dirty="0" err="1"/>
              <a:t>the</a:t>
            </a:r>
            <a:r>
              <a:rPr lang="nl-NL" sz="900" dirty="0"/>
              <a:t> format .</a:t>
            </a:r>
            <a:r>
              <a:rPr lang="nl-NL" sz="900" dirty="0" err="1"/>
              <a:t>pth</a:t>
            </a:r>
            <a:r>
              <a:rPr lang="nl-NL" sz="900" dirty="0"/>
              <a:t> </a:t>
            </a:r>
            <a:r>
              <a:rPr lang="nl-NL" sz="900" dirty="0" err="1"/>
              <a:t>which</a:t>
            </a:r>
            <a:r>
              <a:rPr lang="nl-NL" sz="900" dirty="0"/>
              <a:t> is a </a:t>
            </a:r>
            <a:r>
              <a:rPr lang="nl-NL" sz="900" dirty="0" err="1"/>
              <a:t>binary</a:t>
            </a:r>
            <a:r>
              <a:rPr lang="nl-NL" sz="900" dirty="0"/>
              <a:t> file format built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pytorch</a:t>
            </a:r>
            <a:r>
              <a:rPr lang="nl-NL" sz="900" dirty="0"/>
              <a:t>.</a:t>
            </a:r>
          </a:p>
          <a:p>
            <a:r>
              <a:rPr lang="nl-NL" sz="900" dirty="0"/>
              <a:t>Q2. I </a:t>
            </a:r>
            <a:r>
              <a:rPr lang="nl-NL" sz="900" dirty="0" err="1"/>
              <a:t>can</a:t>
            </a:r>
            <a:r>
              <a:rPr lang="nl-NL" sz="900" dirty="0"/>
              <a:t> save </a:t>
            </a:r>
            <a:r>
              <a:rPr lang="nl-NL" sz="900" dirty="0" err="1"/>
              <a:t>it</a:t>
            </a:r>
            <a:r>
              <a:rPr lang="nl-NL" sz="900" dirty="0"/>
              <a:t> in </a:t>
            </a:r>
            <a:r>
              <a:rPr lang="nl-NL" sz="900" dirty="0" err="1"/>
              <a:t>txt</a:t>
            </a:r>
            <a:r>
              <a:rPr lang="nl-NL" sz="900" dirty="0"/>
              <a:t> </a:t>
            </a:r>
            <a:r>
              <a:rPr lang="nl-NL" sz="900" dirty="0" err="1"/>
              <a:t>from</a:t>
            </a:r>
            <a:r>
              <a:rPr lang="nl-NL" sz="900" dirty="0"/>
              <a:t> python.</a:t>
            </a:r>
          </a:p>
          <a:p>
            <a:r>
              <a:rPr lang="nl-NL" sz="900" dirty="0"/>
              <a:t>Q3. Python </a:t>
            </a:r>
            <a:r>
              <a:rPr lang="nl-NL" sz="900" dirty="0" err="1"/>
              <a:t>and</a:t>
            </a:r>
            <a:r>
              <a:rPr lang="nl-NL" sz="900" dirty="0"/>
              <a:t> </a:t>
            </a:r>
            <a:r>
              <a:rPr lang="nl-NL" sz="900" dirty="0" err="1"/>
              <a:t>Pytorch</a:t>
            </a:r>
            <a:r>
              <a:rPr lang="nl-NL" sz="900" dirty="0"/>
              <a:t> </a:t>
            </a:r>
            <a:r>
              <a:rPr lang="nl-NL" sz="900" dirty="0" err="1"/>
              <a:t>library</a:t>
            </a:r>
            <a:r>
              <a:rPr lang="nl-NL" sz="900" dirty="0"/>
              <a:t>.</a:t>
            </a:r>
          </a:p>
          <a:p>
            <a:endParaRPr lang="nl-NL" dirty="0"/>
          </a:p>
        </p:txBody>
      </p:sp>
      <p:sp>
        <p:nvSpPr>
          <p:cNvPr id="30" name="Tijdelijke aanduiding voor tekst 29">
            <a:extLst>
              <a:ext uri="{FF2B5EF4-FFF2-40B4-BE49-F238E27FC236}">
                <a16:creationId xmlns:a16="http://schemas.microsoft.com/office/drawing/2014/main" id="{5E29CADD-6018-4AFB-ACCF-420C0FF850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sz="900" dirty="0"/>
              <a:t>Q1. Code </a:t>
            </a:r>
            <a:r>
              <a:rPr lang="nl-NL" sz="900" dirty="0" err="1"/>
              <a:t>now</a:t>
            </a:r>
            <a:r>
              <a:rPr lang="nl-NL" sz="900" dirty="0"/>
              <a:t> is in python.</a:t>
            </a:r>
          </a:p>
          <a:p>
            <a:r>
              <a:rPr lang="nl-NL" sz="900" dirty="0"/>
              <a:t>Q2. I </a:t>
            </a:r>
            <a:r>
              <a:rPr lang="nl-NL" sz="900" dirty="0" err="1"/>
              <a:t>think</a:t>
            </a:r>
            <a:r>
              <a:rPr lang="nl-NL" sz="900" dirty="0"/>
              <a:t> Python is </a:t>
            </a:r>
            <a:r>
              <a:rPr lang="nl-NL" sz="900" dirty="0" err="1"/>
              <a:t>already</a:t>
            </a:r>
            <a:r>
              <a:rPr lang="nl-NL" sz="900" dirty="0"/>
              <a:t> </a:t>
            </a:r>
            <a:r>
              <a:rPr lang="nl-NL" sz="900" dirty="0" err="1"/>
              <a:t>an</a:t>
            </a:r>
            <a:r>
              <a:rPr lang="nl-NL" sz="900" dirty="0"/>
              <a:t> open </a:t>
            </a:r>
            <a:r>
              <a:rPr lang="nl-NL" sz="900" dirty="0" err="1"/>
              <a:t>programming</a:t>
            </a:r>
            <a:r>
              <a:rPr lang="nl-NL" sz="900" dirty="0"/>
              <a:t> </a:t>
            </a:r>
            <a:r>
              <a:rPr lang="nl-NL" sz="900" dirty="0" err="1"/>
              <a:t>language</a:t>
            </a:r>
            <a:r>
              <a:rPr lang="nl-NL" sz="900" dirty="0"/>
              <a:t>.</a:t>
            </a:r>
          </a:p>
          <a:p>
            <a:r>
              <a:rPr lang="nl-NL" sz="900" dirty="0"/>
              <a:t>Q3. Python.</a:t>
            </a:r>
          </a:p>
          <a:p>
            <a:endParaRPr lang="nl-NL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1384D74-099E-446D-B18A-2A9262EA2E3F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3F77636-3E24-48AE-A429-B9F87622F4F4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tekst 25">
            <a:extLst>
              <a:ext uri="{FF2B5EF4-FFF2-40B4-BE49-F238E27FC236}">
                <a16:creationId xmlns:a16="http://schemas.microsoft.com/office/drawing/2014/main" id="{F56662FE-AEF6-8FBA-5D0E-687CD508EC3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10332" y="4520799"/>
            <a:ext cx="2208931" cy="1059093"/>
          </a:xfrm>
        </p:spPr>
        <p:txBody>
          <a:bodyPr/>
          <a:lstStyle/>
          <a:p>
            <a:r>
              <a:rPr lang="nl-NL" dirty="0"/>
              <a:t>Code </a:t>
            </a:r>
            <a:r>
              <a:rPr lang="nl-NL" dirty="0" err="1"/>
              <a:t>to</a:t>
            </a:r>
            <a:r>
              <a:rPr lang="nl-NL" dirty="0"/>
              <a:t> construct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surrogate</a:t>
            </a:r>
            <a:r>
              <a:rPr lang="nl-NL" dirty="0"/>
              <a:t> model</a:t>
            </a:r>
          </a:p>
        </p:txBody>
      </p:sp>
      <p:sp>
        <p:nvSpPr>
          <p:cNvPr id="4" name="Tijdelijke aanduiding voor tekst 24">
            <a:extLst>
              <a:ext uri="{FF2B5EF4-FFF2-40B4-BE49-F238E27FC236}">
                <a16:creationId xmlns:a16="http://schemas.microsoft.com/office/drawing/2014/main" id="{C072D87F-F050-4782-7987-0D005D5BBD5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210332" y="3048056"/>
            <a:ext cx="2208931" cy="1059093"/>
          </a:xfrm>
        </p:spPr>
        <p:txBody>
          <a:bodyPr/>
          <a:lstStyle/>
          <a:p>
            <a:r>
              <a:rPr lang="nl-NL" dirty="0" err="1"/>
              <a:t>Weights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Neural</a:t>
            </a:r>
            <a:r>
              <a:rPr lang="nl-NL" dirty="0"/>
              <a:t> Network model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training is complete</a:t>
            </a:r>
          </a:p>
        </p:txBody>
      </p:sp>
      <p:sp>
        <p:nvSpPr>
          <p:cNvPr id="5" name="Tijdelijke aanduiding voor tekst 23">
            <a:extLst>
              <a:ext uri="{FF2B5EF4-FFF2-40B4-BE49-F238E27FC236}">
                <a16:creationId xmlns:a16="http://schemas.microsoft.com/office/drawing/2014/main" id="{41B80EA6-937D-ABCD-B50E-59D3329F75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10333" y="1623164"/>
            <a:ext cx="2208931" cy="1059093"/>
          </a:xfrm>
        </p:spPr>
        <p:txBody>
          <a:bodyPr/>
          <a:lstStyle/>
          <a:p>
            <a:r>
              <a:rPr lang="nl-NL" dirty="0" err="1"/>
              <a:t>Quantities</a:t>
            </a:r>
            <a:r>
              <a:rPr lang="nl-NL" dirty="0"/>
              <a:t> of interest </a:t>
            </a:r>
            <a:r>
              <a:rPr lang="nl-NL" dirty="0" err="1"/>
              <a:t>coming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numerical</a:t>
            </a:r>
            <a:r>
              <a:rPr lang="nl-NL" dirty="0"/>
              <a:t> </a:t>
            </a:r>
            <a:r>
              <a:rPr lang="nl-NL" dirty="0" err="1"/>
              <a:t>simulations</a:t>
            </a:r>
            <a:endParaRPr lang="nl-NL" dirty="0"/>
          </a:p>
        </p:txBody>
      </p:sp>
      <p:sp>
        <p:nvSpPr>
          <p:cNvPr id="6" name="Tijdelijke aanduiding voor tekst 19">
            <a:extLst>
              <a:ext uri="{FF2B5EF4-FFF2-40B4-BE49-F238E27FC236}">
                <a16:creationId xmlns:a16="http://schemas.microsoft.com/office/drawing/2014/main" id="{3A388349-D2A4-8BDE-C0DF-3C4E02E885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20123" y="1756725"/>
            <a:ext cx="1589586" cy="766104"/>
          </a:xfrm>
        </p:spPr>
        <p:txBody>
          <a:bodyPr/>
          <a:lstStyle/>
          <a:p>
            <a:r>
              <a:rPr lang="nl-NL" dirty="0"/>
              <a:t>Training Data</a:t>
            </a:r>
          </a:p>
        </p:txBody>
      </p:sp>
      <p:sp>
        <p:nvSpPr>
          <p:cNvPr id="7" name="Tijdelijke aanduiding voor tekst 20">
            <a:extLst>
              <a:ext uri="{FF2B5EF4-FFF2-40B4-BE49-F238E27FC236}">
                <a16:creationId xmlns:a16="http://schemas.microsoft.com/office/drawing/2014/main" id="{4DE0ADA1-0C51-5380-DE34-6FA63143F5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123" y="3194551"/>
            <a:ext cx="1589586" cy="766104"/>
          </a:xfrm>
        </p:spPr>
        <p:txBody>
          <a:bodyPr/>
          <a:lstStyle/>
          <a:p>
            <a:r>
              <a:rPr lang="nl-NL" dirty="0"/>
              <a:t>Model </a:t>
            </a:r>
            <a:r>
              <a:rPr lang="nl-NL" dirty="0" err="1"/>
              <a:t>Weights</a:t>
            </a:r>
            <a:endParaRPr lang="nl-NL" dirty="0"/>
          </a:p>
        </p:txBody>
      </p:sp>
      <p:sp>
        <p:nvSpPr>
          <p:cNvPr id="8" name="Tijdelijke aanduiding voor tekst 21">
            <a:extLst>
              <a:ext uri="{FF2B5EF4-FFF2-40B4-BE49-F238E27FC236}">
                <a16:creationId xmlns:a16="http://schemas.microsoft.com/office/drawing/2014/main" id="{0ABD400A-846D-C15C-9B11-9D5973AD10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20123" y="4695823"/>
            <a:ext cx="1589586" cy="766104"/>
          </a:xfrm>
        </p:spPr>
        <p:txBody>
          <a:bodyPr/>
          <a:lstStyle/>
          <a:p>
            <a:r>
              <a:rPr lang="nl-NL" dirty="0"/>
              <a:t>Code</a:t>
            </a:r>
          </a:p>
        </p:txBody>
      </p:sp>
      <p:sp>
        <p:nvSpPr>
          <p:cNvPr id="9" name="Right Arrow 37">
            <a:extLst>
              <a:ext uri="{FF2B5EF4-FFF2-40B4-BE49-F238E27FC236}">
                <a16:creationId xmlns:a16="http://schemas.microsoft.com/office/drawing/2014/main" id="{F3F35162-8FAD-58B4-9A43-0BF94BB6605A}"/>
              </a:ext>
            </a:extLst>
          </p:cNvPr>
          <p:cNvSpPr/>
          <p:nvPr/>
        </p:nvSpPr>
        <p:spPr>
          <a:xfrm>
            <a:off x="760279" y="1794167"/>
            <a:ext cx="1352517" cy="7661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0" name="Right Arrow 49">
            <a:extLst>
              <a:ext uri="{FF2B5EF4-FFF2-40B4-BE49-F238E27FC236}">
                <a16:creationId xmlns:a16="http://schemas.microsoft.com/office/drawing/2014/main" id="{618AF986-FC76-0CBF-8E4E-8AD845FC4C7D}"/>
              </a:ext>
            </a:extLst>
          </p:cNvPr>
          <p:cNvSpPr/>
          <p:nvPr/>
        </p:nvSpPr>
        <p:spPr>
          <a:xfrm rot="153939">
            <a:off x="925405" y="1286099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1" name="Right Arrow 61">
            <a:extLst>
              <a:ext uri="{FF2B5EF4-FFF2-40B4-BE49-F238E27FC236}">
                <a16:creationId xmlns:a16="http://schemas.microsoft.com/office/drawing/2014/main" id="{0D027F0A-EFC0-69D3-1DAD-67CD5BF70566}"/>
              </a:ext>
            </a:extLst>
          </p:cNvPr>
          <p:cNvSpPr/>
          <p:nvPr/>
        </p:nvSpPr>
        <p:spPr>
          <a:xfrm>
            <a:off x="947803" y="478779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12" name="Right Arrow 37">
            <a:extLst>
              <a:ext uri="{FF2B5EF4-FFF2-40B4-BE49-F238E27FC236}">
                <a16:creationId xmlns:a16="http://schemas.microsoft.com/office/drawing/2014/main" id="{B9118DD4-AFD6-309A-7287-FAB05A809E32}"/>
              </a:ext>
            </a:extLst>
          </p:cNvPr>
          <p:cNvSpPr/>
          <p:nvPr/>
        </p:nvSpPr>
        <p:spPr>
          <a:xfrm>
            <a:off x="939906" y="326446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13" name="Group 70">
            <a:extLst>
              <a:ext uri="{FF2B5EF4-FFF2-40B4-BE49-F238E27FC236}">
                <a16:creationId xmlns:a16="http://schemas.microsoft.com/office/drawing/2014/main" id="{D3A14913-26AE-BE68-2B40-EFE1AC04AB6A}"/>
              </a:ext>
            </a:extLst>
          </p:cNvPr>
          <p:cNvGrpSpPr/>
          <p:nvPr/>
        </p:nvGrpSpPr>
        <p:grpSpPr>
          <a:xfrm>
            <a:off x="3937866" y="93583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14" name="Isosceles Triangle 71">
              <a:extLst>
                <a:ext uri="{FF2B5EF4-FFF2-40B4-BE49-F238E27FC236}">
                  <a16:creationId xmlns:a16="http://schemas.microsoft.com/office/drawing/2014/main" id="{2408B53D-7033-9D36-3360-6E650B7AC2FD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72">
              <a:extLst>
                <a:ext uri="{FF2B5EF4-FFF2-40B4-BE49-F238E27FC236}">
                  <a16:creationId xmlns:a16="http://schemas.microsoft.com/office/drawing/2014/main" id="{7553A382-F0F0-3C6A-F25B-95242ED784F1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511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873FD13-CEBE-4F11-B2A2-57A41506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5</a:t>
            </a:fld>
            <a:endParaRPr lang="nl-NL"/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8EB1D9C8-3A63-4D58-862F-1958419D270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 For </a:t>
            </a:r>
            <a:r>
              <a:rPr lang="nl-NL" sz="900" dirty="0" err="1"/>
              <a:t>my</a:t>
            </a:r>
            <a:r>
              <a:rPr lang="nl-NL" sz="900" dirty="0"/>
              <a:t> </a:t>
            </a:r>
            <a:r>
              <a:rPr lang="nl-NL" sz="900" dirty="0" err="1"/>
              <a:t>main</a:t>
            </a:r>
            <a:r>
              <a:rPr lang="nl-NL" sz="900" dirty="0"/>
              <a:t> project </a:t>
            </a:r>
            <a:r>
              <a:rPr lang="nl-NL" sz="900" dirty="0" err="1"/>
              <a:t>all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European Partners </a:t>
            </a:r>
            <a:r>
              <a:rPr lang="nl-NL" sz="900" dirty="0" err="1"/>
              <a:t>will</a:t>
            </a:r>
            <a:r>
              <a:rPr lang="nl-NL" sz="900" dirty="0"/>
              <a:t> access </a:t>
            </a:r>
            <a:r>
              <a:rPr lang="nl-NL" sz="900" dirty="0" err="1"/>
              <a:t>the</a:t>
            </a:r>
            <a:r>
              <a:rPr lang="nl-NL" sz="900" dirty="0"/>
              <a:t> training data.</a:t>
            </a:r>
          </a:p>
          <a:p>
            <a:pPr marL="0" indent="0">
              <a:buNone/>
            </a:pPr>
            <a:r>
              <a:rPr lang="nl-NL" sz="900" dirty="0"/>
              <a:t>Q2. </a:t>
            </a:r>
            <a:r>
              <a:rPr lang="nl-NL" sz="900" dirty="0" err="1"/>
              <a:t>This</a:t>
            </a:r>
            <a:r>
              <a:rPr lang="nl-NL" sz="900" dirty="0"/>
              <a:t> is </a:t>
            </a:r>
            <a:r>
              <a:rPr lang="nl-NL" sz="900" dirty="0" err="1"/>
              <a:t>still</a:t>
            </a:r>
            <a:r>
              <a:rPr lang="nl-NL" sz="900" dirty="0"/>
              <a:t> a matter of </a:t>
            </a:r>
            <a:r>
              <a:rPr lang="nl-NL" sz="900" dirty="0" err="1"/>
              <a:t>discussion</a:t>
            </a:r>
            <a:r>
              <a:rPr lang="nl-NL" sz="900" dirty="0"/>
              <a:t> in </a:t>
            </a:r>
            <a:r>
              <a:rPr lang="nl-NL" sz="900" dirty="0" err="1"/>
              <a:t>our</a:t>
            </a:r>
            <a:r>
              <a:rPr lang="nl-NL" sz="900" dirty="0"/>
              <a:t> project. The training data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stored</a:t>
            </a:r>
            <a:r>
              <a:rPr lang="nl-NL" sz="900" dirty="0"/>
              <a:t> in </a:t>
            </a:r>
            <a:r>
              <a:rPr lang="nl-NL" sz="900" dirty="0" err="1"/>
              <a:t>clustered</a:t>
            </a:r>
            <a:r>
              <a:rPr lang="nl-NL" sz="900" dirty="0"/>
              <a:t> </a:t>
            </a:r>
            <a:r>
              <a:rPr lang="nl-NL" sz="900" dirty="0" err="1"/>
              <a:t>across</a:t>
            </a:r>
            <a:r>
              <a:rPr lang="nl-NL" sz="900" dirty="0"/>
              <a:t> Europe </a:t>
            </a:r>
            <a:r>
              <a:rPr lang="nl-NL" sz="900" dirty="0" err="1"/>
              <a:t>and</a:t>
            </a:r>
            <a:r>
              <a:rPr lang="nl-NL" sz="900" dirty="0"/>
              <a:t> shared </a:t>
            </a:r>
            <a:r>
              <a:rPr lang="nl-NL" sz="900" dirty="0" err="1"/>
              <a:t>trough</a:t>
            </a:r>
            <a:r>
              <a:rPr lang="nl-NL" sz="900" dirty="0"/>
              <a:t> </a:t>
            </a:r>
            <a:r>
              <a:rPr lang="nl-NL" sz="900" dirty="0" err="1"/>
              <a:t>somethinng</a:t>
            </a:r>
            <a:r>
              <a:rPr lang="nl-NL" sz="900" dirty="0"/>
              <a:t> </a:t>
            </a:r>
            <a:r>
              <a:rPr lang="nl-NL" sz="900" dirty="0" err="1"/>
              <a:t>which</a:t>
            </a:r>
            <a:r>
              <a:rPr lang="nl-NL" sz="900" dirty="0"/>
              <a:t> </a:t>
            </a:r>
            <a:r>
              <a:rPr lang="nl-NL" sz="900" dirty="0" err="1"/>
              <a:t>still</a:t>
            </a:r>
            <a:r>
              <a:rPr lang="nl-NL" sz="900" dirty="0"/>
              <a:t> has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decided</a:t>
            </a:r>
            <a:r>
              <a:rPr lang="nl-NL" sz="900" dirty="0"/>
              <a:t>.</a:t>
            </a:r>
          </a:p>
          <a:p>
            <a:pPr marL="0" indent="0">
              <a:buNone/>
            </a:pPr>
            <a:r>
              <a:rPr lang="nl-NL" sz="900" dirty="0"/>
              <a:t>Q3. It’s </a:t>
            </a:r>
            <a:r>
              <a:rPr lang="nl-NL" sz="900" dirty="0" err="1"/>
              <a:t>likely</a:t>
            </a:r>
            <a:r>
              <a:rPr lang="nl-NL" sz="900" dirty="0"/>
              <a:t> </a:t>
            </a:r>
            <a:r>
              <a:rPr lang="nl-NL" sz="900" dirty="0" err="1"/>
              <a:t>everything</a:t>
            </a:r>
            <a:r>
              <a:rPr lang="nl-NL" sz="900" dirty="0"/>
              <a:t>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open </a:t>
            </a:r>
            <a:r>
              <a:rPr lang="nl-NL" sz="900" dirty="0" err="1"/>
              <a:t>because</a:t>
            </a:r>
            <a:r>
              <a:rPr lang="nl-NL" sz="900" dirty="0"/>
              <a:t> of </a:t>
            </a:r>
            <a:r>
              <a:rPr lang="nl-NL" sz="900" dirty="0" err="1"/>
              <a:t>reproducibility</a:t>
            </a:r>
            <a:r>
              <a:rPr lang="nl-NL" sz="900" dirty="0"/>
              <a:t>. </a:t>
            </a:r>
            <a:r>
              <a:rPr lang="nl-NL" sz="900" dirty="0" err="1"/>
              <a:t>Not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software </a:t>
            </a:r>
            <a:r>
              <a:rPr lang="nl-NL" sz="900" dirty="0" err="1"/>
              <a:t>that</a:t>
            </a:r>
            <a:r>
              <a:rPr lang="nl-NL" sz="900" dirty="0"/>
              <a:t> </a:t>
            </a:r>
            <a:r>
              <a:rPr lang="nl-NL" sz="900" dirty="0" err="1"/>
              <a:t>generates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data </a:t>
            </a:r>
            <a:r>
              <a:rPr lang="nl-NL" sz="900" dirty="0" err="1"/>
              <a:t>though</a:t>
            </a:r>
            <a:r>
              <a:rPr lang="nl-NL" sz="900" dirty="0"/>
              <a:t>, </a:t>
            </a:r>
            <a:r>
              <a:rPr lang="nl-NL" sz="900" dirty="0" err="1"/>
              <a:t>only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training data.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5918D95-A5AF-4ED3-BD93-622325ECD83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 For </a:t>
            </a:r>
            <a:r>
              <a:rPr lang="nl-NL" sz="900" dirty="0" err="1"/>
              <a:t>my</a:t>
            </a:r>
            <a:r>
              <a:rPr lang="nl-NL" sz="900" dirty="0"/>
              <a:t> </a:t>
            </a:r>
            <a:r>
              <a:rPr lang="nl-NL" sz="900" dirty="0" err="1"/>
              <a:t>main</a:t>
            </a:r>
            <a:r>
              <a:rPr lang="nl-NL" sz="900" dirty="0"/>
              <a:t> project </a:t>
            </a:r>
            <a:r>
              <a:rPr lang="nl-NL" sz="900" dirty="0" err="1"/>
              <a:t>all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European Partners </a:t>
            </a:r>
            <a:r>
              <a:rPr lang="nl-NL" sz="900" dirty="0" err="1"/>
              <a:t>will</a:t>
            </a:r>
            <a:r>
              <a:rPr lang="nl-NL" sz="900" dirty="0"/>
              <a:t> access </a:t>
            </a:r>
            <a:r>
              <a:rPr lang="nl-NL" sz="900" dirty="0" err="1"/>
              <a:t>the</a:t>
            </a:r>
            <a:r>
              <a:rPr lang="nl-NL" sz="900" dirty="0"/>
              <a:t> model </a:t>
            </a:r>
            <a:r>
              <a:rPr lang="nl-NL" sz="900" dirty="0" err="1"/>
              <a:t>weights</a:t>
            </a:r>
            <a:r>
              <a:rPr lang="nl-NL" sz="900" dirty="0"/>
              <a:t>.</a:t>
            </a:r>
          </a:p>
          <a:p>
            <a:pPr marL="0" indent="0">
              <a:buNone/>
            </a:pPr>
            <a:r>
              <a:rPr lang="nl-NL" sz="900" dirty="0"/>
              <a:t>Q2. I </a:t>
            </a:r>
            <a:r>
              <a:rPr lang="nl-NL" sz="900" dirty="0" err="1"/>
              <a:t>think</a:t>
            </a:r>
            <a:r>
              <a:rPr lang="nl-NL" sz="900" dirty="0"/>
              <a:t>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this</a:t>
            </a:r>
            <a:r>
              <a:rPr lang="nl-NL" sz="900" dirty="0"/>
              <a:t> </a:t>
            </a:r>
            <a:r>
              <a:rPr lang="nl-NL" sz="900" dirty="0" err="1"/>
              <a:t>something</a:t>
            </a:r>
            <a:r>
              <a:rPr lang="nl-NL" sz="900" dirty="0"/>
              <a:t> like google drive </a:t>
            </a:r>
            <a:r>
              <a:rPr lang="nl-NL" sz="900" dirty="0" err="1"/>
              <a:t>would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enough</a:t>
            </a:r>
            <a:r>
              <a:rPr lang="nl-NL" sz="900" dirty="0"/>
              <a:t>.</a:t>
            </a:r>
          </a:p>
          <a:p>
            <a:pPr marL="0" indent="0">
              <a:buNone/>
            </a:pPr>
            <a:r>
              <a:rPr lang="nl-NL" sz="900" dirty="0"/>
              <a:t>Q3. Open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reproducibility</a:t>
            </a:r>
            <a:r>
              <a:rPr lang="nl-NL" sz="900" dirty="0"/>
              <a:t>.</a:t>
            </a:r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E337EA31-AFDC-46A3-8620-01EBE89366F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 Me </a:t>
            </a:r>
            <a:r>
              <a:rPr lang="nl-NL" sz="900" dirty="0" err="1"/>
              <a:t>and</a:t>
            </a:r>
            <a:r>
              <a:rPr lang="nl-NL" sz="900" dirty="0"/>
              <a:t> </a:t>
            </a:r>
            <a:r>
              <a:rPr lang="nl-NL" sz="900" dirty="0" err="1"/>
              <a:t>my</a:t>
            </a:r>
            <a:r>
              <a:rPr lang="nl-NL" sz="900" dirty="0"/>
              <a:t> supervisors.</a:t>
            </a:r>
          </a:p>
          <a:p>
            <a:pPr marL="0" indent="0">
              <a:buNone/>
            </a:pPr>
            <a:r>
              <a:rPr lang="nl-NL" sz="900" dirty="0"/>
              <a:t>Q2. GitHub.</a:t>
            </a:r>
          </a:p>
          <a:p>
            <a:pPr marL="0" indent="0">
              <a:buNone/>
            </a:pPr>
            <a:r>
              <a:rPr lang="nl-NL" sz="900" dirty="0"/>
              <a:t>Q3. Open.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505B27A-2CA8-4140-B2E7-792DDB59F51A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E53A4C6-B14E-44E4-BA1B-BF1918A0643D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tekst 25">
            <a:extLst>
              <a:ext uri="{FF2B5EF4-FFF2-40B4-BE49-F238E27FC236}">
                <a16:creationId xmlns:a16="http://schemas.microsoft.com/office/drawing/2014/main" id="{96B56415-D878-EDED-1D95-501A824A127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10332" y="4518822"/>
            <a:ext cx="2208931" cy="1059093"/>
          </a:xfrm>
        </p:spPr>
        <p:txBody>
          <a:bodyPr/>
          <a:lstStyle/>
          <a:p>
            <a:r>
              <a:rPr lang="nl-NL" dirty="0"/>
              <a:t>Code </a:t>
            </a:r>
            <a:r>
              <a:rPr lang="nl-NL" dirty="0" err="1"/>
              <a:t>to</a:t>
            </a:r>
            <a:r>
              <a:rPr lang="nl-NL" dirty="0"/>
              <a:t> construct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surrogate</a:t>
            </a:r>
            <a:r>
              <a:rPr lang="nl-NL" dirty="0"/>
              <a:t> model</a:t>
            </a:r>
          </a:p>
        </p:txBody>
      </p:sp>
      <p:sp>
        <p:nvSpPr>
          <p:cNvPr id="4" name="Tijdelijke aanduiding voor tekst 24">
            <a:extLst>
              <a:ext uri="{FF2B5EF4-FFF2-40B4-BE49-F238E27FC236}">
                <a16:creationId xmlns:a16="http://schemas.microsoft.com/office/drawing/2014/main" id="{F0B46427-4AA5-43E2-0AF7-18C3DE5B90C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210332" y="3046079"/>
            <a:ext cx="2208931" cy="1059093"/>
          </a:xfrm>
        </p:spPr>
        <p:txBody>
          <a:bodyPr/>
          <a:lstStyle/>
          <a:p>
            <a:r>
              <a:rPr lang="nl-NL" dirty="0" err="1"/>
              <a:t>Weights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Neural</a:t>
            </a:r>
            <a:r>
              <a:rPr lang="nl-NL" dirty="0"/>
              <a:t> Network model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training is complete</a:t>
            </a:r>
          </a:p>
        </p:txBody>
      </p:sp>
      <p:sp>
        <p:nvSpPr>
          <p:cNvPr id="5" name="Tijdelijke aanduiding voor tekst 23">
            <a:extLst>
              <a:ext uri="{FF2B5EF4-FFF2-40B4-BE49-F238E27FC236}">
                <a16:creationId xmlns:a16="http://schemas.microsoft.com/office/drawing/2014/main" id="{DF141AC3-9490-6F2B-9F11-AC0B5179FCF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10333" y="1621187"/>
            <a:ext cx="2208931" cy="1059093"/>
          </a:xfrm>
        </p:spPr>
        <p:txBody>
          <a:bodyPr/>
          <a:lstStyle/>
          <a:p>
            <a:r>
              <a:rPr lang="nl-NL" dirty="0" err="1"/>
              <a:t>Quantities</a:t>
            </a:r>
            <a:r>
              <a:rPr lang="nl-NL" dirty="0"/>
              <a:t> of interest </a:t>
            </a:r>
            <a:r>
              <a:rPr lang="nl-NL" dirty="0" err="1"/>
              <a:t>coming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numerical</a:t>
            </a:r>
            <a:r>
              <a:rPr lang="nl-NL" dirty="0"/>
              <a:t> </a:t>
            </a:r>
            <a:r>
              <a:rPr lang="nl-NL" dirty="0" err="1"/>
              <a:t>simulations</a:t>
            </a:r>
            <a:endParaRPr lang="nl-NL" dirty="0"/>
          </a:p>
        </p:txBody>
      </p:sp>
      <p:sp>
        <p:nvSpPr>
          <p:cNvPr id="6" name="Tijdelijke aanduiding voor tekst 19">
            <a:extLst>
              <a:ext uri="{FF2B5EF4-FFF2-40B4-BE49-F238E27FC236}">
                <a16:creationId xmlns:a16="http://schemas.microsoft.com/office/drawing/2014/main" id="{A6D6B068-3D3A-828F-E9E4-464DF43BF0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20123" y="1754748"/>
            <a:ext cx="1589586" cy="766104"/>
          </a:xfrm>
        </p:spPr>
        <p:txBody>
          <a:bodyPr/>
          <a:lstStyle/>
          <a:p>
            <a:r>
              <a:rPr lang="nl-NL" dirty="0"/>
              <a:t>Training Data</a:t>
            </a:r>
          </a:p>
        </p:txBody>
      </p:sp>
      <p:sp>
        <p:nvSpPr>
          <p:cNvPr id="7" name="Tijdelijke aanduiding voor tekst 20">
            <a:extLst>
              <a:ext uri="{FF2B5EF4-FFF2-40B4-BE49-F238E27FC236}">
                <a16:creationId xmlns:a16="http://schemas.microsoft.com/office/drawing/2014/main" id="{9DCB0383-061F-8E01-5ABD-0FA9D30837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123" y="3192574"/>
            <a:ext cx="1589586" cy="766104"/>
          </a:xfrm>
        </p:spPr>
        <p:txBody>
          <a:bodyPr/>
          <a:lstStyle/>
          <a:p>
            <a:r>
              <a:rPr lang="nl-NL" dirty="0"/>
              <a:t>Model </a:t>
            </a:r>
            <a:r>
              <a:rPr lang="nl-NL" dirty="0" err="1"/>
              <a:t>Weights</a:t>
            </a:r>
            <a:endParaRPr lang="nl-NL" dirty="0"/>
          </a:p>
        </p:txBody>
      </p:sp>
      <p:sp>
        <p:nvSpPr>
          <p:cNvPr id="8" name="Tijdelijke aanduiding voor tekst 21">
            <a:extLst>
              <a:ext uri="{FF2B5EF4-FFF2-40B4-BE49-F238E27FC236}">
                <a16:creationId xmlns:a16="http://schemas.microsoft.com/office/drawing/2014/main" id="{D7EB0095-632B-7E72-16C3-74536ABD57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20123" y="4693846"/>
            <a:ext cx="1589586" cy="766104"/>
          </a:xfrm>
        </p:spPr>
        <p:txBody>
          <a:bodyPr/>
          <a:lstStyle/>
          <a:p>
            <a:r>
              <a:rPr lang="nl-NL" dirty="0"/>
              <a:t>Code</a:t>
            </a:r>
          </a:p>
        </p:txBody>
      </p:sp>
      <p:sp>
        <p:nvSpPr>
          <p:cNvPr id="9" name="Right Arrow 37">
            <a:extLst>
              <a:ext uri="{FF2B5EF4-FFF2-40B4-BE49-F238E27FC236}">
                <a16:creationId xmlns:a16="http://schemas.microsoft.com/office/drawing/2014/main" id="{930DD97D-2445-68DB-6437-AF9D80939E50}"/>
              </a:ext>
            </a:extLst>
          </p:cNvPr>
          <p:cNvSpPr/>
          <p:nvPr/>
        </p:nvSpPr>
        <p:spPr>
          <a:xfrm>
            <a:off x="760279" y="1792190"/>
            <a:ext cx="1352517" cy="7661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0" name="Right Arrow 49">
            <a:extLst>
              <a:ext uri="{FF2B5EF4-FFF2-40B4-BE49-F238E27FC236}">
                <a16:creationId xmlns:a16="http://schemas.microsoft.com/office/drawing/2014/main" id="{64ECA4E8-3957-57F3-C62E-EA502AC311C5}"/>
              </a:ext>
            </a:extLst>
          </p:cNvPr>
          <p:cNvSpPr/>
          <p:nvPr/>
        </p:nvSpPr>
        <p:spPr>
          <a:xfrm rot="153939">
            <a:off x="925405" y="128412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1" name="Right Arrow 61">
            <a:extLst>
              <a:ext uri="{FF2B5EF4-FFF2-40B4-BE49-F238E27FC236}">
                <a16:creationId xmlns:a16="http://schemas.microsoft.com/office/drawing/2014/main" id="{721A9A9C-B0AF-84C8-CF60-D7250B88B2CE}"/>
              </a:ext>
            </a:extLst>
          </p:cNvPr>
          <p:cNvSpPr/>
          <p:nvPr/>
        </p:nvSpPr>
        <p:spPr>
          <a:xfrm>
            <a:off x="947803" y="4785819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12" name="Right Arrow 37">
            <a:extLst>
              <a:ext uri="{FF2B5EF4-FFF2-40B4-BE49-F238E27FC236}">
                <a16:creationId xmlns:a16="http://schemas.microsoft.com/office/drawing/2014/main" id="{D2644489-DC31-4C15-D1C1-FEF0DB5A9A3D}"/>
              </a:ext>
            </a:extLst>
          </p:cNvPr>
          <p:cNvSpPr/>
          <p:nvPr/>
        </p:nvSpPr>
        <p:spPr>
          <a:xfrm>
            <a:off x="939906" y="326248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13" name="Group 70">
            <a:extLst>
              <a:ext uri="{FF2B5EF4-FFF2-40B4-BE49-F238E27FC236}">
                <a16:creationId xmlns:a16="http://schemas.microsoft.com/office/drawing/2014/main" id="{6AD5FC53-EF8A-C448-B363-0FC72DE19DCF}"/>
              </a:ext>
            </a:extLst>
          </p:cNvPr>
          <p:cNvGrpSpPr/>
          <p:nvPr/>
        </p:nvGrpSpPr>
        <p:grpSpPr>
          <a:xfrm>
            <a:off x="3937866" y="933859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14" name="Isosceles Triangle 71">
              <a:extLst>
                <a:ext uri="{FF2B5EF4-FFF2-40B4-BE49-F238E27FC236}">
                  <a16:creationId xmlns:a16="http://schemas.microsoft.com/office/drawing/2014/main" id="{D06D95B1-FBB7-20F1-7A89-1D02AC7EE197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72">
              <a:extLst>
                <a:ext uri="{FF2B5EF4-FFF2-40B4-BE49-F238E27FC236}">
                  <a16:creationId xmlns:a16="http://schemas.microsoft.com/office/drawing/2014/main" id="{E9498D42-F838-DA3C-6747-8E49108594AC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138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4DB399CB-FBBD-4C7D-9E70-DFA7FF14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6</a:t>
            </a:fld>
            <a:endParaRPr lang="nl-NL"/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FE4905C8-4DFC-4C0B-BD21-1DF9A04120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 The data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abailable</a:t>
            </a:r>
            <a:r>
              <a:rPr lang="nl-NL" sz="900" dirty="0"/>
              <a:t> </a:t>
            </a:r>
            <a:r>
              <a:rPr lang="nl-NL" sz="900" dirty="0" err="1"/>
              <a:t>from</a:t>
            </a:r>
            <a:r>
              <a:rPr lang="nl-NL" sz="900" dirty="0"/>
              <a:t> clusters </a:t>
            </a:r>
            <a:r>
              <a:rPr lang="nl-NL" sz="900" dirty="0" err="1"/>
              <a:t>from</a:t>
            </a:r>
            <a:r>
              <a:rPr lang="nl-NL" sz="900" dirty="0"/>
              <a:t> European Partners </a:t>
            </a:r>
            <a:r>
              <a:rPr lang="nl-NL" sz="900" dirty="0" err="1"/>
              <a:t>across</a:t>
            </a:r>
            <a:r>
              <a:rPr lang="nl-NL" sz="900" dirty="0"/>
              <a:t> Europe.</a:t>
            </a:r>
          </a:p>
          <a:p>
            <a:pPr marL="0" indent="0">
              <a:buNone/>
            </a:pPr>
            <a:r>
              <a:rPr lang="nl-NL" sz="900" dirty="0"/>
              <a:t>Q2.</a:t>
            </a:r>
          </a:p>
          <a:p>
            <a:pPr marL="0" indent="0">
              <a:buNone/>
            </a:pPr>
            <a:r>
              <a:rPr lang="nl-NL" sz="900" dirty="0"/>
              <a:t>Q3. I </a:t>
            </a:r>
            <a:r>
              <a:rPr lang="nl-NL" sz="900" dirty="0" err="1"/>
              <a:t>am</a:t>
            </a:r>
            <a:r>
              <a:rPr lang="nl-NL" sz="900" dirty="0"/>
              <a:t> </a:t>
            </a:r>
            <a:r>
              <a:rPr lang="nl-NL" sz="900" dirty="0" err="1"/>
              <a:t>not</a:t>
            </a:r>
            <a:r>
              <a:rPr lang="nl-NL" sz="900" dirty="0"/>
              <a:t> </a:t>
            </a:r>
            <a:r>
              <a:rPr lang="nl-NL" sz="900" dirty="0" err="1"/>
              <a:t>sure</a:t>
            </a:r>
            <a:r>
              <a:rPr lang="nl-NL" sz="900" dirty="0"/>
              <a:t> </a:t>
            </a:r>
            <a:r>
              <a:rPr lang="nl-NL" sz="900" dirty="0" err="1"/>
              <a:t>about</a:t>
            </a:r>
            <a:r>
              <a:rPr lang="nl-NL" sz="900" dirty="0"/>
              <a:t> </a:t>
            </a:r>
            <a:r>
              <a:rPr lang="nl-NL" sz="900" dirty="0" err="1"/>
              <a:t>this</a:t>
            </a:r>
            <a:r>
              <a:rPr lang="nl-NL" sz="900" dirty="0"/>
              <a:t> as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trainin</a:t>
            </a:r>
            <a:r>
              <a:rPr lang="nl-NL" sz="900" dirty="0"/>
              <a:t> data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generated</a:t>
            </a:r>
            <a:r>
              <a:rPr lang="nl-NL" sz="900" dirty="0"/>
              <a:t> </a:t>
            </a:r>
            <a:r>
              <a:rPr lang="nl-NL" sz="900" dirty="0" err="1"/>
              <a:t>by</a:t>
            </a:r>
            <a:r>
              <a:rPr lang="nl-NL" sz="900" dirty="0"/>
              <a:t> a software </a:t>
            </a:r>
            <a:r>
              <a:rPr lang="nl-NL" sz="900" dirty="0" err="1"/>
              <a:t>owned</a:t>
            </a:r>
            <a:r>
              <a:rPr lang="nl-NL" sz="900" dirty="0"/>
              <a:t> </a:t>
            </a:r>
            <a:r>
              <a:rPr lang="nl-NL" sz="900" dirty="0" err="1"/>
              <a:t>by</a:t>
            </a:r>
            <a:r>
              <a:rPr lang="nl-NL" sz="900" dirty="0"/>
              <a:t> a </a:t>
            </a:r>
            <a:r>
              <a:rPr lang="nl-NL" sz="900" dirty="0" err="1"/>
              <a:t>french</a:t>
            </a:r>
            <a:r>
              <a:rPr lang="nl-NL" sz="900" dirty="0"/>
              <a:t> research center, </a:t>
            </a:r>
            <a:r>
              <a:rPr lang="nl-NL" sz="900" dirty="0" err="1"/>
              <a:t>so</a:t>
            </a:r>
            <a:r>
              <a:rPr lang="nl-NL" sz="900" dirty="0"/>
              <a:t> I </a:t>
            </a:r>
            <a:r>
              <a:rPr lang="nl-NL" sz="900" dirty="0" err="1"/>
              <a:t>imagine</a:t>
            </a:r>
            <a:r>
              <a:rPr lang="nl-NL" sz="900" dirty="0"/>
              <a:t> </a:t>
            </a:r>
            <a:r>
              <a:rPr lang="nl-NL" sz="900" dirty="0" err="1"/>
              <a:t>they</a:t>
            </a:r>
            <a:r>
              <a:rPr lang="nl-NL" sz="900" dirty="0"/>
              <a:t>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protected</a:t>
            </a:r>
            <a:r>
              <a:rPr lang="nl-NL" sz="900" dirty="0"/>
              <a:t> </a:t>
            </a:r>
            <a:r>
              <a:rPr lang="nl-NL" sz="900" dirty="0" err="1"/>
              <a:t>by</a:t>
            </a:r>
            <a:r>
              <a:rPr lang="nl-NL" sz="900" dirty="0"/>
              <a:t> </a:t>
            </a:r>
            <a:r>
              <a:rPr lang="nl-NL" sz="900" dirty="0" err="1"/>
              <a:t>their</a:t>
            </a:r>
            <a:r>
              <a:rPr lang="nl-NL" sz="900" dirty="0"/>
              <a:t> </a:t>
            </a:r>
            <a:r>
              <a:rPr lang="nl-NL" sz="900" dirty="0" err="1"/>
              <a:t>lisence</a:t>
            </a:r>
            <a:r>
              <a:rPr lang="nl-NL" sz="900" dirty="0"/>
              <a:t>.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BFC54975-777E-4174-8CCF-0C806706DE0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 </a:t>
            </a:r>
            <a:r>
              <a:rPr lang="nl-NL" sz="900" dirty="0" err="1"/>
              <a:t>This</a:t>
            </a:r>
            <a:r>
              <a:rPr lang="nl-NL" sz="900" dirty="0"/>
              <a:t> </a:t>
            </a:r>
            <a:r>
              <a:rPr lang="nl-NL" sz="900" dirty="0" err="1"/>
              <a:t>can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shared on </a:t>
            </a:r>
            <a:r>
              <a:rPr lang="nl-NL" sz="900" dirty="0" err="1"/>
              <a:t>Github</a:t>
            </a:r>
            <a:r>
              <a:rPr lang="nl-NL" sz="900" dirty="0"/>
              <a:t> or on </a:t>
            </a:r>
            <a:r>
              <a:rPr lang="nl-NL" sz="900" dirty="0" err="1"/>
              <a:t>something</a:t>
            </a:r>
            <a:r>
              <a:rPr lang="nl-NL" sz="900" dirty="0"/>
              <a:t> like </a:t>
            </a:r>
            <a:r>
              <a:rPr lang="nl-NL" sz="900" dirty="0" err="1"/>
              <a:t>DropBox</a:t>
            </a:r>
            <a:r>
              <a:rPr lang="nl-NL" sz="900" dirty="0"/>
              <a:t>/Google drive.</a:t>
            </a:r>
          </a:p>
          <a:p>
            <a:pPr marL="0" indent="0">
              <a:buNone/>
            </a:pPr>
            <a:r>
              <a:rPr lang="nl-NL" sz="900" dirty="0"/>
              <a:t>Q2.</a:t>
            </a:r>
          </a:p>
          <a:p>
            <a:pPr marL="0" indent="0">
              <a:buNone/>
            </a:pPr>
            <a:r>
              <a:rPr lang="nl-NL" sz="900" dirty="0"/>
              <a:t>Q3. I </a:t>
            </a:r>
            <a:r>
              <a:rPr lang="nl-NL" sz="900" dirty="0" err="1"/>
              <a:t>am</a:t>
            </a:r>
            <a:r>
              <a:rPr lang="nl-NL" sz="900" dirty="0"/>
              <a:t> </a:t>
            </a:r>
            <a:r>
              <a:rPr lang="nl-NL" sz="900" dirty="0" err="1"/>
              <a:t>not</a:t>
            </a:r>
            <a:r>
              <a:rPr lang="nl-NL" sz="900" dirty="0"/>
              <a:t> </a:t>
            </a:r>
            <a:r>
              <a:rPr lang="nl-NL" sz="900" dirty="0" err="1"/>
              <a:t>sure</a:t>
            </a:r>
            <a:r>
              <a:rPr lang="nl-NL" sz="900" dirty="0"/>
              <a:t> </a:t>
            </a:r>
            <a:r>
              <a:rPr lang="nl-NL" sz="900" dirty="0" err="1"/>
              <a:t>this</a:t>
            </a:r>
            <a:r>
              <a:rPr lang="nl-NL" sz="900" dirty="0"/>
              <a:t> </a:t>
            </a:r>
            <a:r>
              <a:rPr lang="nl-NL" sz="900" dirty="0" err="1"/>
              <a:t>can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done</a:t>
            </a:r>
            <a:r>
              <a:rPr lang="nl-NL" sz="900" dirty="0"/>
              <a:t>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Neural</a:t>
            </a:r>
            <a:r>
              <a:rPr lang="nl-NL" sz="900" dirty="0"/>
              <a:t> Network </a:t>
            </a:r>
            <a:r>
              <a:rPr lang="nl-NL" sz="900" dirty="0" err="1"/>
              <a:t>weights</a:t>
            </a:r>
            <a:endParaRPr lang="nl-NL" sz="900" dirty="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F9ACDE20-79DF-467D-8746-874A6F8EF54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 The code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available</a:t>
            </a:r>
            <a:r>
              <a:rPr lang="nl-NL" sz="900" dirty="0"/>
              <a:t> on GitHub.</a:t>
            </a:r>
          </a:p>
          <a:p>
            <a:pPr marL="0" indent="0">
              <a:buNone/>
            </a:pPr>
            <a:r>
              <a:rPr lang="nl-NL" sz="900" dirty="0"/>
              <a:t>Q2.</a:t>
            </a:r>
          </a:p>
          <a:p>
            <a:pPr marL="0" indent="0">
              <a:buNone/>
            </a:pPr>
            <a:r>
              <a:rPr lang="nl-NL" sz="900" dirty="0"/>
              <a:t>Q3. The Code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protected</a:t>
            </a:r>
            <a:r>
              <a:rPr lang="nl-NL" sz="900" dirty="0"/>
              <a:t> </a:t>
            </a:r>
            <a:r>
              <a:rPr lang="nl-NL" sz="900" dirty="0" err="1"/>
              <a:t>by</a:t>
            </a:r>
            <a:r>
              <a:rPr lang="nl-NL" sz="900" dirty="0"/>
              <a:t> TU Delft </a:t>
            </a:r>
            <a:r>
              <a:rPr lang="nl-NL" sz="900" dirty="0" err="1"/>
              <a:t>approved</a:t>
            </a:r>
            <a:r>
              <a:rPr lang="nl-NL" sz="900" dirty="0"/>
              <a:t> </a:t>
            </a:r>
            <a:r>
              <a:rPr lang="nl-NL" sz="900" dirty="0" err="1"/>
              <a:t>licenses</a:t>
            </a:r>
            <a:r>
              <a:rPr lang="nl-NL" sz="900" dirty="0"/>
              <a:t> </a:t>
            </a:r>
            <a:r>
              <a:rPr lang="nl-NL" sz="900" dirty="0" err="1"/>
              <a:t>such</a:t>
            </a:r>
            <a:r>
              <a:rPr lang="nl-NL" sz="900"/>
              <a:t> as MIT.</a:t>
            </a:r>
            <a:endParaRPr lang="nl-NL" sz="9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CD9ED45-1B56-4FD7-B0B7-F389E5D115B4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8232D59-D107-46CA-B001-2B7D8D79111D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tekst 25">
            <a:extLst>
              <a:ext uri="{FF2B5EF4-FFF2-40B4-BE49-F238E27FC236}">
                <a16:creationId xmlns:a16="http://schemas.microsoft.com/office/drawing/2014/main" id="{E534F37C-E233-AA6D-428C-55B6248493B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10331" y="4518821"/>
            <a:ext cx="2208931" cy="1059093"/>
          </a:xfrm>
        </p:spPr>
        <p:txBody>
          <a:bodyPr/>
          <a:lstStyle/>
          <a:p>
            <a:r>
              <a:rPr lang="nl-NL" dirty="0"/>
              <a:t>Code </a:t>
            </a:r>
            <a:r>
              <a:rPr lang="nl-NL" dirty="0" err="1"/>
              <a:t>to</a:t>
            </a:r>
            <a:r>
              <a:rPr lang="nl-NL" dirty="0"/>
              <a:t> construct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surrogate</a:t>
            </a:r>
            <a:r>
              <a:rPr lang="nl-NL" dirty="0"/>
              <a:t> model</a:t>
            </a:r>
          </a:p>
        </p:txBody>
      </p:sp>
      <p:sp>
        <p:nvSpPr>
          <p:cNvPr id="4" name="Tijdelijke aanduiding voor tekst 24">
            <a:extLst>
              <a:ext uri="{FF2B5EF4-FFF2-40B4-BE49-F238E27FC236}">
                <a16:creationId xmlns:a16="http://schemas.microsoft.com/office/drawing/2014/main" id="{281732EB-EEEF-471F-9351-5129E3B0BDF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210331" y="3046078"/>
            <a:ext cx="2208931" cy="1059093"/>
          </a:xfrm>
        </p:spPr>
        <p:txBody>
          <a:bodyPr/>
          <a:lstStyle/>
          <a:p>
            <a:r>
              <a:rPr lang="nl-NL" dirty="0" err="1"/>
              <a:t>Weights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Neural</a:t>
            </a:r>
            <a:r>
              <a:rPr lang="nl-NL" dirty="0"/>
              <a:t> Network model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training is complete</a:t>
            </a:r>
          </a:p>
        </p:txBody>
      </p:sp>
      <p:sp>
        <p:nvSpPr>
          <p:cNvPr id="5" name="Tijdelijke aanduiding voor tekst 23">
            <a:extLst>
              <a:ext uri="{FF2B5EF4-FFF2-40B4-BE49-F238E27FC236}">
                <a16:creationId xmlns:a16="http://schemas.microsoft.com/office/drawing/2014/main" id="{2FC975B5-7DE3-5C6B-B351-5B291950973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10332" y="1621186"/>
            <a:ext cx="2208931" cy="1059093"/>
          </a:xfrm>
        </p:spPr>
        <p:txBody>
          <a:bodyPr/>
          <a:lstStyle/>
          <a:p>
            <a:r>
              <a:rPr lang="nl-NL" dirty="0" err="1"/>
              <a:t>Quantities</a:t>
            </a:r>
            <a:r>
              <a:rPr lang="nl-NL" dirty="0"/>
              <a:t> of interest </a:t>
            </a:r>
            <a:r>
              <a:rPr lang="nl-NL" dirty="0" err="1"/>
              <a:t>coming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numerical</a:t>
            </a:r>
            <a:r>
              <a:rPr lang="nl-NL" dirty="0"/>
              <a:t> </a:t>
            </a:r>
            <a:r>
              <a:rPr lang="nl-NL" dirty="0" err="1"/>
              <a:t>simulations</a:t>
            </a:r>
            <a:endParaRPr lang="nl-NL" dirty="0"/>
          </a:p>
        </p:txBody>
      </p:sp>
      <p:sp>
        <p:nvSpPr>
          <p:cNvPr id="6" name="Tijdelijke aanduiding voor tekst 19">
            <a:extLst>
              <a:ext uri="{FF2B5EF4-FFF2-40B4-BE49-F238E27FC236}">
                <a16:creationId xmlns:a16="http://schemas.microsoft.com/office/drawing/2014/main" id="{72C6C329-D0C8-4200-5DA5-F2E24C543A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20122" y="1754747"/>
            <a:ext cx="1589586" cy="766104"/>
          </a:xfrm>
        </p:spPr>
        <p:txBody>
          <a:bodyPr/>
          <a:lstStyle/>
          <a:p>
            <a:r>
              <a:rPr lang="nl-NL" dirty="0"/>
              <a:t>Training Data</a:t>
            </a:r>
          </a:p>
        </p:txBody>
      </p:sp>
      <p:sp>
        <p:nvSpPr>
          <p:cNvPr id="7" name="Tijdelijke aanduiding voor tekst 20">
            <a:extLst>
              <a:ext uri="{FF2B5EF4-FFF2-40B4-BE49-F238E27FC236}">
                <a16:creationId xmlns:a16="http://schemas.microsoft.com/office/drawing/2014/main" id="{CC2132C3-402D-9D72-9597-2CCFC57730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122" y="3192573"/>
            <a:ext cx="1589586" cy="766104"/>
          </a:xfrm>
        </p:spPr>
        <p:txBody>
          <a:bodyPr/>
          <a:lstStyle/>
          <a:p>
            <a:r>
              <a:rPr lang="nl-NL" dirty="0"/>
              <a:t>Model </a:t>
            </a:r>
            <a:r>
              <a:rPr lang="nl-NL" dirty="0" err="1"/>
              <a:t>Weights</a:t>
            </a:r>
            <a:endParaRPr lang="nl-NL" dirty="0"/>
          </a:p>
        </p:txBody>
      </p:sp>
      <p:sp>
        <p:nvSpPr>
          <p:cNvPr id="8" name="Tijdelijke aanduiding voor tekst 21">
            <a:extLst>
              <a:ext uri="{FF2B5EF4-FFF2-40B4-BE49-F238E27FC236}">
                <a16:creationId xmlns:a16="http://schemas.microsoft.com/office/drawing/2014/main" id="{C8FC51BE-279B-33FC-CC3C-40D7AE16A5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20122" y="4693845"/>
            <a:ext cx="1589586" cy="766104"/>
          </a:xfrm>
        </p:spPr>
        <p:txBody>
          <a:bodyPr/>
          <a:lstStyle/>
          <a:p>
            <a:r>
              <a:rPr lang="nl-NL" dirty="0"/>
              <a:t>Code</a:t>
            </a:r>
          </a:p>
        </p:txBody>
      </p:sp>
      <p:sp>
        <p:nvSpPr>
          <p:cNvPr id="9" name="Right Arrow 37">
            <a:extLst>
              <a:ext uri="{FF2B5EF4-FFF2-40B4-BE49-F238E27FC236}">
                <a16:creationId xmlns:a16="http://schemas.microsoft.com/office/drawing/2014/main" id="{0F9D1A47-6DC7-B5D1-0667-1F68ABC3E2BA}"/>
              </a:ext>
            </a:extLst>
          </p:cNvPr>
          <p:cNvSpPr/>
          <p:nvPr/>
        </p:nvSpPr>
        <p:spPr>
          <a:xfrm>
            <a:off x="760278" y="1792189"/>
            <a:ext cx="1352517" cy="76610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0" name="Right Arrow 49">
            <a:extLst>
              <a:ext uri="{FF2B5EF4-FFF2-40B4-BE49-F238E27FC236}">
                <a16:creationId xmlns:a16="http://schemas.microsoft.com/office/drawing/2014/main" id="{757B4968-7A5C-8D5D-65EC-A880A6A3D0CB}"/>
              </a:ext>
            </a:extLst>
          </p:cNvPr>
          <p:cNvSpPr/>
          <p:nvPr/>
        </p:nvSpPr>
        <p:spPr>
          <a:xfrm rot="153939">
            <a:off x="925404" y="1284121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1" name="Right Arrow 61">
            <a:extLst>
              <a:ext uri="{FF2B5EF4-FFF2-40B4-BE49-F238E27FC236}">
                <a16:creationId xmlns:a16="http://schemas.microsoft.com/office/drawing/2014/main" id="{CBB4C861-C2BE-EEF4-26BF-6461E7F8A2CF}"/>
              </a:ext>
            </a:extLst>
          </p:cNvPr>
          <p:cNvSpPr/>
          <p:nvPr/>
        </p:nvSpPr>
        <p:spPr>
          <a:xfrm>
            <a:off x="947802" y="478581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23" name="Right Arrow 37">
            <a:extLst>
              <a:ext uri="{FF2B5EF4-FFF2-40B4-BE49-F238E27FC236}">
                <a16:creationId xmlns:a16="http://schemas.microsoft.com/office/drawing/2014/main" id="{DD35D2BD-46B2-D21F-4401-E4CE86560E9C}"/>
              </a:ext>
            </a:extLst>
          </p:cNvPr>
          <p:cNvSpPr/>
          <p:nvPr/>
        </p:nvSpPr>
        <p:spPr>
          <a:xfrm>
            <a:off x="939905" y="32624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24" name="Group 70">
            <a:extLst>
              <a:ext uri="{FF2B5EF4-FFF2-40B4-BE49-F238E27FC236}">
                <a16:creationId xmlns:a16="http://schemas.microsoft.com/office/drawing/2014/main" id="{4DE12531-E173-9C80-CB51-687D0DB1D613}"/>
              </a:ext>
            </a:extLst>
          </p:cNvPr>
          <p:cNvGrpSpPr/>
          <p:nvPr/>
        </p:nvGrpSpPr>
        <p:grpSpPr>
          <a:xfrm>
            <a:off x="3937865" y="933858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25" name="Isosceles Triangle 71">
              <a:extLst>
                <a:ext uri="{FF2B5EF4-FFF2-40B4-BE49-F238E27FC236}">
                  <a16:creationId xmlns:a16="http://schemas.microsoft.com/office/drawing/2014/main" id="{88CD1CCE-ED9A-ECD5-EDB6-B6667BD83E63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72">
              <a:extLst>
                <a:ext uri="{FF2B5EF4-FFF2-40B4-BE49-F238E27FC236}">
                  <a16:creationId xmlns:a16="http://schemas.microsoft.com/office/drawing/2014/main" id="{9FA1B7DC-89A8-875E-93B8-B279A8911504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96187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957</Words>
  <Application>Microsoft Macintosh PowerPoint</Application>
  <PresentationFormat>Widescreen</PresentationFormat>
  <Paragraphs>137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Abadi Extra Light</vt:lpstr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Alessandro Longhi</cp:lastModifiedBy>
  <cp:revision>86</cp:revision>
  <dcterms:created xsi:type="dcterms:W3CDTF">2020-09-21T08:33:40Z</dcterms:created>
  <dcterms:modified xsi:type="dcterms:W3CDTF">2023-10-04T09:22:30Z</dcterms:modified>
</cp:coreProperties>
</file>