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369" r:id="rId3"/>
    <p:sldId id="404" r:id="rId4"/>
    <p:sldId id="405" r:id="rId5"/>
    <p:sldId id="407" r:id="rId6"/>
    <p:sldId id="408" r:id="rId7"/>
  </p:sldIdLst>
  <p:sldSz cx="9144000" cy="5143500" type="screen16x9"/>
  <p:notesSz cx="9944100" cy="6805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ea Overgaauw" initials="TO" lastIdx="5" clrIdx="0">
    <p:extLst>
      <p:ext uri="{19B8F6BF-5375-455C-9EA6-DF929625EA0E}">
        <p15:presenceInfo xmlns:p15="http://schemas.microsoft.com/office/powerpoint/2012/main" userId="S-1-5-21-2082945442-480271342-340043625-292672" providerId="AD"/>
      </p:ext>
    </p:extLst>
  </p:cmAuthor>
  <p:cmAuthor id="2" name="Sarah Kobus" initials="SK" lastIdx="1" clrIdx="1">
    <p:extLst>
      <p:ext uri="{19B8F6BF-5375-455C-9EA6-DF929625EA0E}">
        <p15:presenceInfo xmlns:p15="http://schemas.microsoft.com/office/powerpoint/2012/main" userId="Sarah Kobus" providerId="None"/>
      </p:ext>
    </p:extLst>
  </p:cmAuthor>
  <p:cmAuthor id="3" name="Sarah" initials="S" lastIdx="2" clrIdx="2">
    <p:extLst>
      <p:ext uri="{19B8F6BF-5375-455C-9EA6-DF929625EA0E}">
        <p15:presenceInfo xmlns:p15="http://schemas.microsoft.com/office/powerpoint/2012/main" userId="Sara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8" autoAdjust="0"/>
    <p:restoredTop sz="96357" autoAdjust="0"/>
  </p:normalViewPr>
  <p:slideViewPr>
    <p:cSldViewPr snapToGrid="0">
      <p:cViewPr varScale="1">
        <p:scale>
          <a:sx n="146" d="100"/>
          <a:sy n="146" d="100"/>
        </p:scale>
        <p:origin x="378" y="10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896" y="1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B1F90A77-29BB-4052-B803-2D38BC13CDB0}" type="datetimeFigureOut">
              <a:rPr lang="nl-NL" smtClean="0"/>
              <a:t>29-6-2021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6464027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896" y="6464027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48AEFA89-9E44-4108-9EC4-11259B4BDF1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54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896" y="1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231C9329-279C-4EA7-B8E1-B13914ECEA99}" type="datetimeFigureOut">
              <a:rPr lang="nl-NL" smtClean="0"/>
              <a:t>29-6-2021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0525" y="850900"/>
            <a:ext cx="4083050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411" y="3275527"/>
            <a:ext cx="7955279" cy="2679383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6464027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896" y="6464027"/>
            <a:ext cx="4309884" cy="34158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D61D397-3062-47D9-B8F2-3443C9195F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096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D397-3062-47D9-B8F2-3443C9195FD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25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61D397-3062-47D9-B8F2-3443C9195FD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80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61D397-3062-47D9-B8F2-3443C9195FD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554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61D397-3062-47D9-B8F2-3443C9195FD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121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61D397-3062-47D9-B8F2-3443C9195FD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99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2192" y="617247"/>
            <a:ext cx="7265534" cy="2229538"/>
          </a:xfrm>
        </p:spPr>
        <p:txBody>
          <a:bodyPr>
            <a:noAutofit/>
          </a:bodyPr>
          <a:lstStyle>
            <a:lvl1pPr algn="l">
              <a:defRPr sz="7200">
                <a:solidFill>
                  <a:srgbClr val="00A6D6"/>
                </a:solidFill>
                <a:latin typeface="+mj-lt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2192" y="3203297"/>
            <a:ext cx="7067378" cy="102580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+mn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1583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433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0B06F-F94F-4F02-A578-D70D08508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55E79FC-F596-49E8-B22C-DFB1191C92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3713" y="1312653"/>
            <a:ext cx="2808287" cy="339090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D11411-59D9-4DC7-AEE0-10445D5A62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13507" y="1312653"/>
            <a:ext cx="4056063" cy="33909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13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70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05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789" y="1217403"/>
            <a:ext cx="7090513" cy="3615551"/>
          </a:xfrm>
        </p:spPr>
        <p:txBody>
          <a:bodyPr/>
          <a:lstStyle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62A2416-1570-3849-86F9-07F78746E1B2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832CF66-B496-874C-8E08-71A5E0622B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3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3106" y="205979"/>
            <a:ext cx="71064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3106" y="1200150"/>
            <a:ext cx="7106464" cy="3486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3" descr="TU_P5#white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581184"/>
            <a:ext cx="1368883" cy="632424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2404" y="205979"/>
            <a:ext cx="709051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404" y="1200150"/>
            <a:ext cx="7090513" cy="3615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4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600" dirty="0"/>
              <a:t>Meerjarenplan </a:t>
            </a:r>
            <a:br>
              <a:rPr lang="nl-NL" sz="3600" dirty="0"/>
            </a:br>
            <a:r>
              <a:rPr lang="nl-NL" sz="3600" dirty="0"/>
              <a:t>SIG Onderwijslogistiek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42BB3-0FAC-4CEC-99A0-C645C569F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2192" y="3277494"/>
            <a:ext cx="4813097" cy="1025802"/>
          </a:xfrm>
        </p:spPr>
        <p:txBody>
          <a:bodyPr numCol="2">
            <a:normAutofit fontScale="40000" lnSpcReduction="20000"/>
          </a:bodyPr>
          <a:lstStyle/>
          <a:p>
            <a:r>
              <a:rPr lang="nl-NL" dirty="0"/>
              <a:t>Thea Overgaauw (TUD, voorzitter)	</a:t>
            </a:r>
          </a:p>
          <a:p>
            <a:r>
              <a:rPr lang="nl-NL" dirty="0"/>
              <a:t>Sarah Kobus (UvA/</a:t>
            </a:r>
            <a:r>
              <a:rPr lang="nl-NL" dirty="0" err="1"/>
              <a:t>HvA</a:t>
            </a:r>
            <a:r>
              <a:rPr lang="nl-NL" dirty="0"/>
              <a:t>, secretaris)</a:t>
            </a:r>
          </a:p>
          <a:p>
            <a:r>
              <a:rPr lang="nl-NL" dirty="0"/>
              <a:t>Marcel Penners (HAN)</a:t>
            </a:r>
          </a:p>
          <a:p>
            <a:r>
              <a:rPr lang="nl-NL" dirty="0"/>
              <a:t>Auke </a:t>
            </a:r>
            <a:r>
              <a:rPr lang="nl-NL" dirty="0" err="1"/>
              <a:t>Ruhe</a:t>
            </a:r>
            <a:r>
              <a:rPr lang="nl-NL" dirty="0"/>
              <a:t> (UL)</a:t>
            </a:r>
          </a:p>
          <a:p>
            <a:endParaRPr lang="nl-NL" dirty="0"/>
          </a:p>
          <a:p>
            <a:r>
              <a:rPr lang="nl-NL" dirty="0"/>
              <a:t>Bart Faber (</a:t>
            </a:r>
            <a:r>
              <a:rPr lang="nl-NL" dirty="0" err="1"/>
              <a:t>HvU</a:t>
            </a:r>
            <a:r>
              <a:rPr lang="nl-NL" dirty="0"/>
              <a:t>)</a:t>
            </a:r>
          </a:p>
          <a:p>
            <a:r>
              <a:rPr lang="nl-NL" dirty="0"/>
              <a:t>Sandra van Dieren (HS)</a:t>
            </a:r>
          </a:p>
          <a:p>
            <a:r>
              <a:rPr lang="nl-NL" dirty="0"/>
              <a:t>Ginny Isbouts (OU)</a:t>
            </a:r>
          </a:p>
          <a:p>
            <a:r>
              <a:rPr lang="nl-NL" dirty="0" err="1"/>
              <a:t>Jocelyn</a:t>
            </a:r>
            <a:r>
              <a:rPr lang="nl-NL" dirty="0"/>
              <a:t> Manderveld (Surf) </a:t>
            </a:r>
          </a:p>
          <a:p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12740E-0DD9-4763-ADE3-2377D51F5F3C}"/>
              </a:ext>
            </a:extLst>
          </p:cNvPr>
          <p:cNvSpPr txBox="1"/>
          <p:nvPr/>
        </p:nvSpPr>
        <p:spPr>
          <a:xfrm>
            <a:off x="1802192" y="2305945"/>
            <a:ext cx="186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Maart</a:t>
            </a:r>
            <a:r>
              <a:rPr lang="en-US" dirty="0"/>
              <a:t> 2021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17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16C3E3-598C-4034-A05B-81AF93A14A93}"/>
              </a:ext>
            </a:extLst>
          </p:cNvPr>
          <p:cNvSpPr/>
          <p:nvPr/>
        </p:nvSpPr>
        <p:spPr>
          <a:xfrm>
            <a:off x="1580444" y="0"/>
            <a:ext cx="7563556" cy="514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144000" rtlCol="0" anchor="t"/>
          <a:lstStyle/>
          <a:p>
            <a:r>
              <a:rPr lang="en-US" dirty="0">
                <a:solidFill>
                  <a:schemeClr val="bg1"/>
                </a:solidFill>
              </a:rPr>
              <a:t>Wat </a:t>
            </a:r>
            <a:r>
              <a:rPr lang="en-US" dirty="0" err="1">
                <a:solidFill>
                  <a:schemeClr val="bg1"/>
                </a:solidFill>
              </a:rPr>
              <a:t>willen</a:t>
            </a:r>
            <a:r>
              <a:rPr lang="en-US" dirty="0">
                <a:solidFill>
                  <a:schemeClr val="bg1"/>
                </a:solidFill>
              </a:rPr>
              <a:t> we de </a:t>
            </a:r>
            <a:r>
              <a:rPr lang="en-US" dirty="0" err="1">
                <a:solidFill>
                  <a:schemeClr val="bg1"/>
                </a:solidFill>
              </a:rPr>
              <a:t>komende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jaren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doen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voor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wie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0A984C-49B6-4966-A400-C4673FF8484F}"/>
              </a:ext>
            </a:extLst>
          </p:cNvPr>
          <p:cNvSpPr/>
          <p:nvPr/>
        </p:nvSpPr>
        <p:spPr>
          <a:xfrm>
            <a:off x="1580444" y="875211"/>
            <a:ext cx="7563556" cy="42682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144000" rtlCol="0" anchor="t"/>
          <a:lstStyle/>
          <a:p>
            <a:r>
              <a:rPr lang="en-US" dirty="0" err="1">
                <a:solidFill>
                  <a:schemeClr val="bg1"/>
                </a:solidFill>
              </a:rPr>
              <a:t>Welke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activiteiten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zullen</a:t>
            </a:r>
            <a:r>
              <a:rPr lang="en-US" dirty="0">
                <a:solidFill>
                  <a:schemeClr val="bg1"/>
                </a:solidFill>
              </a:rPr>
              <a:t> we </a:t>
            </a:r>
            <a:r>
              <a:rPr lang="en-US" dirty="0" err="1">
                <a:solidFill>
                  <a:schemeClr val="bg1"/>
                </a:solidFill>
              </a:rPr>
              <a:t>oppakken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AB64B3-CE58-4599-BFCA-5D267D7FB7D9}"/>
              </a:ext>
            </a:extLst>
          </p:cNvPr>
          <p:cNvSpPr/>
          <p:nvPr/>
        </p:nvSpPr>
        <p:spPr>
          <a:xfrm>
            <a:off x="1580444" y="1783080"/>
            <a:ext cx="7563556" cy="33604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55721-9438-4F39-9B62-5AAA30B35F72}"/>
              </a:ext>
            </a:extLst>
          </p:cNvPr>
          <p:cNvSpPr txBox="1"/>
          <p:nvPr/>
        </p:nvSpPr>
        <p:spPr>
          <a:xfrm>
            <a:off x="0" y="1275643"/>
            <a:ext cx="1292662" cy="37098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600" dirty="0" err="1"/>
              <a:t>Meerjarenplan</a:t>
            </a:r>
            <a:r>
              <a:rPr lang="en-US" sz="3600" dirty="0"/>
              <a:t> SIG </a:t>
            </a:r>
            <a:r>
              <a:rPr lang="en-US" sz="3600" dirty="0" err="1"/>
              <a:t>Onderwijslogistiek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939780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16C3E3-598C-4034-A05B-81AF93A14A93}"/>
              </a:ext>
            </a:extLst>
          </p:cNvPr>
          <p:cNvSpPr/>
          <p:nvPr/>
        </p:nvSpPr>
        <p:spPr>
          <a:xfrm>
            <a:off x="1576683" y="0"/>
            <a:ext cx="7563556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144000" rtlCol="0" anchor="t"/>
          <a:lstStyle/>
          <a:p>
            <a:r>
              <a:rPr lang="en-US" sz="2400" dirty="0">
                <a:solidFill>
                  <a:schemeClr val="bg1"/>
                </a:solidFill>
              </a:rPr>
              <a:t>Wat </a:t>
            </a:r>
            <a:r>
              <a:rPr lang="en-US" sz="2400" dirty="0" err="1">
                <a:solidFill>
                  <a:schemeClr val="bg1"/>
                </a:solidFill>
              </a:rPr>
              <a:t>willen</a:t>
            </a:r>
            <a:r>
              <a:rPr lang="en-US" sz="2400" dirty="0">
                <a:solidFill>
                  <a:schemeClr val="bg1"/>
                </a:solidFill>
              </a:rPr>
              <a:t> we de </a:t>
            </a:r>
            <a:r>
              <a:rPr lang="en-US" sz="2400" dirty="0" err="1">
                <a:solidFill>
                  <a:schemeClr val="bg1"/>
                </a:solidFill>
              </a:rPr>
              <a:t>komende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jaren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doen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voor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wie</a:t>
            </a:r>
            <a:r>
              <a:rPr lang="en-US" sz="2400" dirty="0">
                <a:solidFill>
                  <a:schemeClr val="bg1"/>
                </a:solidFill>
              </a:rPr>
              <a:t>?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55721-9438-4F39-9B62-5AAA30B35F72}"/>
              </a:ext>
            </a:extLst>
          </p:cNvPr>
          <p:cNvSpPr txBox="1"/>
          <p:nvPr/>
        </p:nvSpPr>
        <p:spPr>
          <a:xfrm>
            <a:off x="0" y="1275643"/>
            <a:ext cx="1292662" cy="37098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600" dirty="0" err="1"/>
              <a:t>Meerjarenplan</a:t>
            </a:r>
            <a:r>
              <a:rPr lang="en-US" sz="3600" dirty="0"/>
              <a:t> SIG </a:t>
            </a:r>
            <a:r>
              <a:rPr lang="en-US" sz="3600" dirty="0" err="1"/>
              <a:t>Onderwijslogistiek</a:t>
            </a:r>
            <a:endParaRPr lang="nl-NL" sz="3600" dirty="0"/>
          </a:p>
        </p:txBody>
      </p:sp>
      <p:sp>
        <p:nvSpPr>
          <p:cNvPr id="10" name="Rectangle 9" descr="Bullseye">
            <a:extLst>
              <a:ext uri="{FF2B5EF4-FFF2-40B4-BE49-F238E27FC236}">
                <a16:creationId xmlns:a16="http://schemas.microsoft.com/office/drawing/2014/main" id="{014E301F-CB7D-4F20-B223-74D379E9396B}"/>
              </a:ext>
            </a:extLst>
          </p:cNvPr>
          <p:cNvSpPr/>
          <p:nvPr/>
        </p:nvSpPr>
        <p:spPr>
          <a:xfrm>
            <a:off x="1926361" y="823178"/>
            <a:ext cx="645848" cy="645217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Rectangle 12" descr="Connections">
            <a:extLst>
              <a:ext uri="{FF2B5EF4-FFF2-40B4-BE49-F238E27FC236}">
                <a16:creationId xmlns:a16="http://schemas.microsoft.com/office/drawing/2014/main" id="{B2A4F8E8-0D3A-4E10-B0B4-D5461C218584}"/>
              </a:ext>
            </a:extLst>
          </p:cNvPr>
          <p:cNvSpPr/>
          <p:nvPr/>
        </p:nvSpPr>
        <p:spPr>
          <a:xfrm>
            <a:off x="1926361" y="2020978"/>
            <a:ext cx="645848" cy="645217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89D97B-37E1-404E-BB89-15B503C95748}"/>
              </a:ext>
            </a:extLst>
          </p:cNvPr>
          <p:cNvSpPr/>
          <p:nvPr/>
        </p:nvSpPr>
        <p:spPr>
          <a:xfrm>
            <a:off x="2716100" y="710702"/>
            <a:ext cx="56150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Algemeen doel: </a:t>
            </a:r>
            <a:r>
              <a:rPr lang="nl-NL" dirty="0"/>
              <a:t>we willen het delen van </a:t>
            </a:r>
            <a:r>
              <a:rPr lang="nl-NL" dirty="0" err="1"/>
              <a:t>good</a:t>
            </a:r>
            <a:r>
              <a:rPr lang="nl-NL" dirty="0"/>
              <a:t> </a:t>
            </a:r>
            <a:r>
              <a:rPr lang="nl-NL" dirty="0" err="1"/>
              <a:t>practices</a:t>
            </a:r>
            <a:r>
              <a:rPr lang="nl-NL" dirty="0"/>
              <a:t> (op inhoud én proces) faciliteren, binnen de doelgroep en de community van de SIG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D0CAE0-2063-4030-9C95-FF1BC3E69576}"/>
              </a:ext>
            </a:extLst>
          </p:cNvPr>
          <p:cNvSpPr/>
          <p:nvPr/>
        </p:nvSpPr>
        <p:spPr>
          <a:xfrm>
            <a:off x="2716100" y="1909059"/>
            <a:ext cx="5790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Doel 2021: </a:t>
            </a:r>
            <a:r>
              <a:rPr lang="nl-NL" dirty="0"/>
              <a:t>we willen ons bereik vergroten bij de doelgroep: meer mensen betrekken bij de SIG OWL; zodat bredere input opgehaald wordt en bredere output verstrekt wordt. </a:t>
            </a:r>
            <a:br>
              <a:rPr lang="nl-NL" dirty="0"/>
            </a:br>
            <a:endParaRPr lang="nl-NL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20C153-A937-4D54-BADB-03B6E4EDE6A4}"/>
              </a:ext>
            </a:extLst>
          </p:cNvPr>
          <p:cNvSpPr/>
          <p:nvPr/>
        </p:nvSpPr>
        <p:spPr>
          <a:xfrm>
            <a:off x="2716100" y="3303417"/>
            <a:ext cx="57905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nl-NL" b="1" dirty="0"/>
              <a:t>Doelgroep: f</a:t>
            </a:r>
            <a:r>
              <a:rPr lang="nl-NL" dirty="0"/>
              <a:t>unctionarissen die bezig zijn met de transitie van </a:t>
            </a:r>
            <a:r>
              <a:rPr lang="nl-NL" dirty="0" err="1"/>
              <a:t>onderwijslogistieke</a:t>
            </a:r>
            <a:r>
              <a:rPr lang="nl-NL" dirty="0"/>
              <a:t> processen, zoals</a:t>
            </a:r>
            <a:r>
              <a:rPr lang="nl-NL" sz="1400" dirty="0"/>
              <a:t> </a:t>
            </a:r>
            <a:r>
              <a:rPr lang="nl-NL" dirty="0"/>
              <a:t>teammanagers, procesmanagers, programmamanagers, procesketenregisseurs, inrichtingsexperts en beleidsmedewerkers binnen onderwijslogistiek</a:t>
            </a:r>
          </a:p>
        </p:txBody>
      </p:sp>
      <p:grpSp>
        <p:nvGrpSpPr>
          <p:cNvPr id="9" name="Personal_goal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DC7623C9-6945-4033-A9DD-DA39175E783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035473" y="3499156"/>
            <a:ext cx="427623" cy="542925"/>
            <a:chOff x="7131050" y="3082925"/>
            <a:chExt cx="606425" cy="769938"/>
          </a:xfrm>
          <a:solidFill>
            <a:srgbClr val="297FD5"/>
          </a:solidFill>
        </p:grpSpPr>
        <p:sp>
          <p:nvSpPr>
            <p:cNvPr id="11" name="Freeform 156">
              <a:extLst>
                <a:ext uri="{FF2B5EF4-FFF2-40B4-BE49-F238E27FC236}">
                  <a16:creationId xmlns:a16="http://schemas.microsoft.com/office/drawing/2014/main" id="{1CD641AC-CA44-4A01-A4EC-1D2A77EA5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063" y="3576638"/>
              <a:ext cx="406400" cy="200025"/>
            </a:xfrm>
            <a:custGeom>
              <a:avLst/>
              <a:gdLst>
                <a:gd name="T0" fmla="*/ 132 w 573"/>
                <a:gd name="T1" fmla="*/ 49 h 282"/>
                <a:gd name="T2" fmla="*/ 132 w 573"/>
                <a:gd name="T3" fmla="*/ 0 h 282"/>
                <a:gd name="T4" fmla="*/ 0 w 573"/>
                <a:gd name="T5" fmla="*/ 129 h 282"/>
                <a:gd name="T6" fmla="*/ 286 w 573"/>
                <a:gd name="T7" fmla="*/ 282 h 282"/>
                <a:gd name="T8" fmla="*/ 573 w 573"/>
                <a:gd name="T9" fmla="*/ 129 h 282"/>
                <a:gd name="T10" fmla="*/ 454 w 573"/>
                <a:gd name="T11" fmla="*/ 5 h 282"/>
                <a:gd name="T12" fmla="*/ 454 w 573"/>
                <a:gd name="T13" fmla="*/ 54 h 282"/>
                <a:gd name="T14" fmla="*/ 527 w 573"/>
                <a:gd name="T15" fmla="*/ 129 h 282"/>
                <a:gd name="T16" fmla="*/ 286 w 573"/>
                <a:gd name="T17" fmla="*/ 236 h 282"/>
                <a:gd name="T18" fmla="*/ 46 w 573"/>
                <a:gd name="T19" fmla="*/ 129 h 282"/>
                <a:gd name="T20" fmla="*/ 132 w 573"/>
                <a:gd name="T21" fmla="*/ 4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3" h="282">
                  <a:moveTo>
                    <a:pt x="132" y="49"/>
                  </a:moveTo>
                  <a:lnTo>
                    <a:pt x="132" y="0"/>
                  </a:lnTo>
                  <a:cubicBezTo>
                    <a:pt x="52" y="27"/>
                    <a:pt x="0" y="74"/>
                    <a:pt x="0" y="129"/>
                  </a:cubicBezTo>
                  <a:cubicBezTo>
                    <a:pt x="0" y="215"/>
                    <a:pt x="126" y="282"/>
                    <a:pt x="286" y="282"/>
                  </a:cubicBezTo>
                  <a:cubicBezTo>
                    <a:pt x="447" y="282"/>
                    <a:pt x="573" y="215"/>
                    <a:pt x="573" y="129"/>
                  </a:cubicBezTo>
                  <a:cubicBezTo>
                    <a:pt x="573" y="77"/>
                    <a:pt x="526" y="32"/>
                    <a:pt x="454" y="5"/>
                  </a:cubicBezTo>
                  <a:lnTo>
                    <a:pt x="454" y="54"/>
                  </a:lnTo>
                  <a:cubicBezTo>
                    <a:pt x="500" y="75"/>
                    <a:pt x="527" y="103"/>
                    <a:pt x="527" y="129"/>
                  </a:cubicBezTo>
                  <a:cubicBezTo>
                    <a:pt x="527" y="180"/>
                    <a:pt x="428" y="236"/>
                    <a:pt x="286" y="236"/>
                  </a:cubicBezTo>
                  <a:cubicBezTo>
                    <a:pt x="145" y="236"/>
                    <a:pt x="46" y="180"/>
                    <a:pt x="46" y="129"/>
                  </a:cubicBezTo>
                  <a:cubicBezTo>
                    <a:pt x="46" y="100"/>
                    <a:pt x="78" y="70"/>
                    <a:pt x="132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57">
              <a:extLst>
                <a:ext uri="{FF2B5EF4-FFF2-40B4-BE49-F238E27FC236}">
                  <a16:creationId xmlns:a16="http://schemas.microsoft.com/office/drawing/2014/main" id="{1BE4CB3C-EE2E-46D7-AB0C-39724EE66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0763" y="3082925"/>
              <a:ext cx="131763" cy="1317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58">
              <a:extLst>
                <a:ext uri="{FF2B5EF4-FFF2-40B4-BE49-F238E27FC236}">
                  <a16:creationId xmlns:a16="http://schemas.microsoft.com/office/drawing/2014/main" id="{0D237AC9-011B-49AB-99B1-4FA1CBF8A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1050" y="3502025"/>
              <a:ext cx="606425" cy="350838"/>
            </a:xfrm>
            <a:custGeom>
              <a:avLst/>
              <a:gdLst>
                <a:gd name="T0" fmla="*/ 594 w 852"/>
                <a:gd name="T1" fmla="*/ 3 h 493"/>
                <a:gd name="T2" fmla="*/ 594 w 852"/>
                <a:gd name="T3" fmla="*/ 51 h 493"/>
                <a:gd name="T4" fmla="*/ 807 w 852"/>
                <a:gd name="T5" fmla="*/ 238 h 493"/>
                <a:gd name="T6" fmla="*/ 426 w 852"/>
                <a:gd name="T7" fmla="*/ 448 h 493"/>
                <a:gd name="T8" fmla="*/ 46 w 852"/>
                <a:gd name="T9" fmla="*/ 238 h 493"/>
                <a:gd name="T10" fmla="*/ 272 w 852"/>
                <a:gd name="T11" fmla="*/ 48 h 493"/>
                <a:gd name="T12" fmla="*/ 272 w 852"/>
                <a:gd name="T13" fmla="*/ 0 h 493"/>
                <a:gd name="T14" fmla="*/ 0 w 852"/>
                <a:gd name="T15" fmla="*/ 238 h 493"/>
                <a:gd name="T16" fmla="*/ 426 w 852"/>
                <a:gd name="T17" fmla="*/ 493 h 493"/>
                <a:gd name="T18" fmla="*/ 852 w 852"/>
                <a:gd name="T19" fmla="*/ 238 h 493"/>
                <a:gd name="T20" fmla="*/ 594 w 852"/>
                <a:gd name="T21" fmla="*/ 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2" h="493">
                  <a:moveTo>
                    <a:pt x="594" y="3"/>
                  </a:moveTo>
                  <a:lnTo>
                    <a:pt x="594" y="51"/>
                  </a:lnTo>
                  <a:cubicBezTo>
                    <a:pt x="719" y="86"/>
                    <a:pt x="807" y="158"/>
                    <a:pt x="807" y="238"/>
                  </a:cubicBezTo>
                  <a:cubicBezTo>
                    <a:pt x="807" y="352"/>
                    <a:pt x="632" y="448"/>
                    <a:pt x="426" y="448"/>
                  </a:cubicBezTo>
                  <a:cubicBezTo>
                    <a:pt x="220" y="448"/>
                    <a:pt x="46" y="352"/>
                    <a:pt x="46" y="238"/>
                  </a:cubicBezTo>
                  <a:cubicBezTo>
                    <a:pt x="46" y="155"/>
                    <a:pt x="140" y="81"/>
                    <a:pt x="272" y="48"/>
                  </a:cubicBezTo>
                  <a:lnTo>
                    <a:pt x="272" y="0"/>
                  </a:lnTo>
                  <a:cubicBezTo>
                    <a:pt x="111" y="36"/>
                    <a:pt x="0" y="128"/>
                    <a:pt x="0" y="238"/>
                  </a:cubicBezTo>
                  <a:cubicBezTo>
                    <a:pt x="0" y="381"/>
                    <a:pt x="187" y="493"/>
                    <a:pt x="426" y="493"/>
                  </a:cubicBezTo>
                  <a:cubicBezTo>
                    <a:pt x="665" y="493"/>
                    <a:pt x="852" y="381"/>
                    <a:pt x="852" y="238"/>
                  </a:cubicBezTo>
                  <a:cubicBezTo>
                    <a:pt x="852" y="131"/>
                    <a:pt x="747" y="41"/>
                    <a:pt x="594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59">
              <a:extLst>
                <a:ext uri="{FF2B5EF4-FFF2-40B4-BE49-F238E27FC236}">
                  <a16:creationId xmlns:a16="http://schemas.microsoft.com/office/drawing/2014/main" id="{CB41961D-1498-4AB6-9BA2-E2D38F5585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963" y="3232150"/>
              <a:ext cx="234950" cy="485775"/>
            </a:xfrm>
            <a:custGeom>
              <a:avLst/>
              <a:gdLst>
                <a:gd name="T0" fmla="*/ 142 w 330"/>
                <a:gd name="T1" fmla="*/ 372 h 682"/>
                <a:gd name="T2" fmla="*/ 161 w 330"/>
                <a:gd name="T3" fmla="*/ 352 h 682"/>
                <a:gd name="T4" fmla="*/ 180 w 330"/>
                <a:gd name="T5" fmla="*/ 372 h 682"/>
                <a:gd name="T6" fmla="*/ 180 w 330"/>
                <a:gd name="T7" fmla="*/ 536 h 682"/>
                <a:gd name="T8" fmla="*/ 158 w 330"/>
                <a:gd name="T9" fmla="*/ 535 h 682"/>
                <a:gd name="T10" fmla="*/ 142 w 330"/>
                <a:gd name="T11" fmla="*/ 536 h 682"/>
                <a:gd name="T12" fmla="*/ 142 w 330"/>
                <a:gd name="T13" fmla="*/ 372 h 682"/>
                <a:gd name="T14" fmla="*/ 0 w 330"/>
                <a:gd name="T15" fmla="*/ 127 h 682"/>
                <a:gd name="T16" fmla="*/ 1 w 330"/>
                <a:gd name="T17" fmla="*/ 296 h 682"/>
                <a:gd name="T18" fmla="*/ 55 w 330"/>
                <a:gd name="T19" fmla="*/ 345 h 682"/>
                <a:gd name="T20" fmla="*/ 55 w 330"/>
                <a:gd name="T21" fmla="*/ 557 h 682"/>
                <a:gd name="T22" fmla="*/ 56 w 330"/>
                <a:gd name="T23" fmla="*/ 557 h 682"/>
                <a:gd name="T24" fmla="*/ 12 w 330"/>
                <a:gd name="T25" fmla="*/ 608 h 682"/>
                <a:gd name="T26" fmla="*/ 163 w 330"/>
                <a:gd name="T27" fmla="*/ 682 h 682"/>
                <a:gd name="T28" fmla="*/ 313 w 330"/>
                <a:gd name="T29" fmla="*/ 608 h 682"/>
                <a:gd name="T30" fmla="*/ 274 w 330"/>
                <a:gd name="T31" fmla="*/ 559 h 682"/>
                <a:gd name="T32" fmla="*/ 275 w 330"/>
                <a:gd name="T33" fmla="*/ 344 h 682"/>
                <a:gd name="T34" fmla="*/ 330 w 330"/>
                <a:gd name="T35" fmla="*/ 296 h 682"/>
                <a:gd name="T36" fmla="*/ 330 w 330"/>
                <a:gd name="T37" fmla="*/ 127 h 682"/>
                <a:gd name="T38" fmla="*/ 225 w 330"/>
                <a:gd name="T39" fmla="*/ 1 h 682"/>
                <a:gd name="T40" fmla="*/ 106 w 330"/>
                <a:gd name="T41" fmla="*/ 0 h 682"/>
                <a:gd name="T42" fmla="*/ 0 w 330"/>
                <a:gd name="T43" fmla="*/ 127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0" h="682">
                  <a:moveTo>
                    <a:pt x="142" y="372"/>
                  </a:moveTo>
                  <a:cubicBezTo>
                    <a:pt x="142" y="361"/>
                    <a:pt x="151" y="352"/>
                    <a:pt x="161" y="352"/>
                  </a:cubicBezTo>
                  <a:cubicBezTo>
                    <a:pt x="172" y="352"/>
                    <a:pt x="180" y="361"/>
                    <a:pt x="180" y="372"/>
                  </a:cubicBezTo>
                  <a:lnTo>
                    <a:pt x="180" y="536"/>
                  </a:lnTo>
                  <a:cubicBezTo>
                    <a:pt x="176" y="535"/>
                    <a:pt x="167" y="535"/>
                    <a:pt x="158" y="535"/>
                  </a:cubicBezTo>
                  <a:cubicBezTo>
                    <a:pt x="152" y="535"/>
                    <a:pt x="146" y="535"/>
                    <a:pt x="142" y="536"/>
                  </a:cubicBezTo>
                  <a:lnTo>
                    <a:pt x="142" y="372"/>
                  </a:lnTo>
                  <a:close/>
                  <a:moveTo>
                    <a:pt x="0" y="127"/>
                  </a:moveTo>
                  <a:lnTo>
                    <a:pt x="1" y="296"/>
                  </a:lnTo>
                  <a:cubicBezTo>
                    <a:pt x="1" y="323"/>
                    <a:pt x="25" y="345"/>
                    <a:pt x="55" y="345"/>
                  </a:cubicBezTo>
                  <a:lnTo>
                    <a:pt x="55" y="557"/>
                  </a:lnTo>
                  <a:lnTo>
                    <a:pt x="56" y="557"/>
                  </a:lnTo>
                  <a:cubicBezTo>
                    <a:pt x="29" y="570"/>
                    <a:pt x="12" y="588"/>
                    <a:pt x="12" y="608"/>
                  </a:cubicBezTo>
                  <a:cubicBezTo>
                    <a:pt x="12" y="649"/>
                    <a:pt x="80" y="682"/>
                    <a:pt x="163" y="682"/>
                  </a:cubicBezTo>
                  <a:cubicBezTo>
                    <a:pt x="246" y="682"/>
                    <a:pt x="313" y="649"/>
                    <a:pt x="313" y="608"/>
                  </a:cubicBezTo>
                  <a:cubicBezTo>
                    <a:pt x="313" y="589"/>
                    <a:pt x="298" y="572"/>
                    <a:pt x="274" y="559"/>
                  </a:cubicBezTo>
                  <a:lnTo>
                    <a:pt x="275" y="344"/>
                  </a:lnTo>
                  <a:cubicBezTo>
                    <a:pt x="311" y="344"/>
                    <a:pt x="330" y="323"/>
                    <a:pt x="330" y="296"/>
                  </a:cubicBezTo>
                  <a:lnTo>
                    <a:pt x="330" y="127"/>
                  </a:lnTo>
                  <a:cubicBezTo>
                    <a:pt x="330" y="42"/>
                    <a:pt x="294" y="6"/>
                    <a:pt x="225" y="1"/>
                  </a:cubicBezTo>
                  <a:lnTo>
                    <a:pt x="106" y="0"/>
                  </a:lnTo>
                  <a:cubicBezTo>
                    <a:pt x="37" y="6"/>
                    <a:pt x="0" y="41"/>
                    <a:pt x="0" y="1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933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A984C-49B6-4966-A400-C4673FF8484F}"/>
              </a:ext>
            </a:extLst>
          </p:cNvPr>
          <p:cNvSpPr/>
          <p:nvPr/>
        </p:nvSpPr>
        <p:spPr>
          <a:xfrm>
            <a:off x="1580444" y="0"/>
            <a:ext cx="7563556" cy="51434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144000" rtlCol="0" anchor="t"/>
          <a:lstStyle/>
          <a:p>
            <a:r>
              <a:rPr lang="en-US" sz="2400" dirty="0" err="1">
                <a:solidFill>
                  <a:schemeClr val="bg1"/>
                </a:solidFill>
              </a:rPr>
              <a:t>Welke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activiteiten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zullen</a:t>
            </a:r>
            <a:r>
              <a:rPr lang="en-US" sz="2400" dirty="0">
                <a:solidFill>
                  <a:schemeClr val="bg1"/>
                </a:solidFill>
              </a:rPr>
              <a:t> we </a:t>
            </a:r>
            <a:r>
              <a:rPr lang="en-US" sz="2400" dirty="0" err="1">
                <a:solidFill>
                  <a:schemeClr val="bg1"/>
                </a:solidFill>
              </a:rPr>
              <a:t>oppakken</a:t>
            </a:r>
            <a:r>
              <a:rPr lang="en-US" sz="2400" dirty="0">
                <a:solidFill>
                  <a:schemeClr val="bg1"/>
                </a:solidFill>
              </a:rPr>
              <a:t>?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AB64B3-CE58-4599-BFCA-5D267D7FB7D9}"/>
              </a:ext>
            </a:extLst>
          </p:cNvPr>
          <p:cNvSpPr/>
          <p:nvPr/>
        </p:nvSpPr>
        <p:spPr>
          <a:xfrm>
            <a:off x="1580444" y="1209964"/>
            <a:ext cx="7563556" cy="39335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/>
              <a:t>Activiteiten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het </a:t>
            </a:r>
            <a:r>
              <a:rPr lang="en-US" dirty="0" err="1"/>
              <a:t>delen</a:t>
            </a:r>
            <a:r>
              <a:rPr lang="en-US" dirty="0"/>
              <a:t> van good practices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Ophalen van de informatiebehoefte bij de doelgroep (2021)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Organiseren en faciliteren van inhoudelijke discussies (2021)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i="1" dirty="0">
                <a:solidFill>
                  <a:schemeClr val="tx1"/>
                </a:solidFill>
              </a:rPr>
              <a:t>Opties: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chemeClr val="tx1"/>
                </a:solidFill>
              </a:rPr>
              <a:t>Webinars (2021)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chemeClr val="tx1"/>
                </a:solidFill>
              </a:rPr>
              <a:t>Onderzoeken naar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chemeClr val="tx1"/>
                </a:solidFill>
              </a:rPr>
              <a:t>Hoe stellen instellingen de student centraal? (2021)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chemeClr val="tx1"/>
                </a:solidFill>
              </a:rPr>
              <a:t>Hoe werken instellingen aan een volwassen datahuishouding? (2022)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 dirty="0">
                <a:solidFill>
                  <a:schemeClr val="tx1"/>
                </a:solidFill>
              </a:rPr>
              <a:t>Ambitie: </a:t>
            </a:r>
            <a:r>
              <a:rPr lang="nl-NL" dirty="0">
                <a:solidFill>
                  <a:schemeClr val="tx1"/>
                </a:solidFill>
              </a:rPr>
              <a:t>afhankelijk van de behoefte bij die achterban, het opleveren van een product zoals publicatie, vervolg op OWL puzzel (2022)</a:t>
            </a:r>
            <a:br>
              <a:rPr lang="nl-NL" sz="2000" dirty="0"/>
            </a:br>
            <a:endParaRPr lang="nl-NL" sz="2000" dirty="0"/>
          </a:p>
          <a:p>
            <a:endParaRPr lang="nl-N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55721-9438-4F39-9B62-5AAA30B35F72}"/>
              </a:ext>
            </a:extLst>
          </p:cNvPr>
          <p:cNvSpPr txBox="1"/>
          <p:nvPr/>
        </p:nvSpPr>
        <p:spPr>
          <a:xfrm>
            <a:off x="0" y="1275643"/>
            <a:ext cx="1292662" cy="37098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600" dirty="0" err="1"/>
              <a:t>Meerjarenplan</a:t>
            </a:r>
            <a:r>
              <a:rPr lang="en-US" sz="3600" dirty="0"/>
              <a:t> SIG </a:t>
            </a:r>
            <a:r>
              <a:rPr lang="en-US" sz="3600" dirty="0" err="1"/>
              <a:t>Onderwijslogistiek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735091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A984C-49B6-4966-A400-C4673FF8484F}"/>
              </a:ext>
            </a:extLst>
          </p:cNvPr>
          <p:cNvSpPr/>
          <p:nvPr/>
        </p:nvSpPr>
        <p:spPr>
          <a:xfrm>
            <a:off x="1580444" y="0"/>
            <a:ext cx="7563556" cy="51434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144000" rtlCol="0" anchor="t"/>
          <a:lstStyle/>
          <a:p>
            <a:r>
              <a:rPr lang="en-US" sz="2400" dirty="0" err="1">
                <a:solidFill>
                  <a:schemeClr val="bg1"/>
                </a:solidFill>
              </a:rPr>
              <a:t>Welke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activiteiten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zullen</a:t>
            </a:r>
            <a:r>
              <a:rPr lang="en-US" sz="2400" dirty="0">
                <a:solidFill>
                  <a:schemeClr val="bg1"/>
                </a:solidFill>
              </a:rPr>
              <a:t> we </a:t>
            </a:r>
            <a:r>
              <a:rPr lang="en-US" sz="2400" dirty="0" err="1">
                <a:solidFill>
                  <a:schemeClr val="bg1"/>
                </a:solidFill>
              </a:rPr>
              <a:t>oppakken</a:t>
            </a:r>
            <a:r>
              <a:rPr lang="en-US" sz="2400" dirty="0">
                <a:solidFill>
                  <a:schemeClr val="bg1"/>
                </a:solidFill>
              </a:rPr>
              <a:t>?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AB64B3-CE58-4599-BFCA-5D267D7FB7D9}"/>
              </a:ext>
            </a:extLst>
          </p:cNvPr>
          <p:cNvSpPr/>
          <p:nvPr/>
        </p:nvSpPr>
        <p:spPr>
          <a:xfrm>
            <a:off x="1580444" y="1275643"/>
            <a:ext cx="7563556" cy="38678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/>
              <a:t>Activiteiten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het </a:t>
            </a:r>
            <a:r>
              <a:rPr lang="en-US" dirty="0" err="1"/>
              <a:t>vergroten</a:t>
            </a:r>
            <a:r>
              <a:rPr lang="en-US" dirty="0"/>
              <a:t> van </a:t>
            </a:r>
            <a:r>
              <a:rPr lang="en-US" dirty="0" err="1"/>
              <a:t>bereik</a:t>
            </a:r>
            <a:endParaRPr lang="en-US" dirty="0"/>
          </a:p>
          <a:p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Vergroten zichtbaarheid door: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Opstellen en uitdragen meerjarenplan SIG OWL (2021)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Organiseren 1 of 2 </a:t>
            </a:r>
            <a:r>
              <a:rPr lang="nl-NL" dirty="0" err="1">
                <a:solidFill>
                  <a:schemeClr val="tx1"/>
                </a:solidFill>
              </a:rPr>
              <a:t>webinars</a:t>
            </a:r>
            <a:r>
              <a:rPr lang="nl-NL" dirty="0">
                <a:solidFill>
                  <a:schemeClr val="tx1"/>
                </a:solidFill>
              </a:rPr>
              <a:t> (2021)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sz="1400" dirty="0">
                <a:solidFill>
                  <a:schemeClr val="tx1"/>
                </a:solidFill>
              </a:rPr>
              <a:t>Optie voor Q1/2 2021: </a:t>
            </a:r>
            <a:r>
              <a:rPr lang="nl-NL" sz="1400" dirty="0" err="1">
                <a:solidFill>
                  <a:schemeClr val="tx1"/>
                </a:solidFill>
              </a:rPr>
              <a:t>webinar</a:t>
            </a:r>
            <a:r>
              <a:rPr lang="nl-NL" sz="1400" dirty="0">
                <a:solidFill>
                  <a:schemeClr val="tx1"/>
                </a:solidFill>
              </a:rPr>
              <a:t> met Zone Flexibilisering van het versnellingsplan over “De impact van flexibele studentroutes op onderwijslogistiek”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Organiseren SIG dag (2022?)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Actieve deelname tijdens Surf Onderwijsdagen en HO-link 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nl-NL" dirty="0">
                <a:solidFill>
                  <a:schemeClr val="tx1"/>
                </a:solidFill>
              </a:rPr>
              <a:t>Inventarisatie en delen van de </a:t>
            </a:r>
            <a:r>
              <a:rPr lang="nl-NL" dirty="0" err="1">
                <a:solidFill>
                  <a:schemeClr val="tx1"/>
                </a:solidFill>
              </a:rPr>
              <a:t>onderwijslogistieke</a:t>
            </a:r>
            <a:r>
              <a:rPr lang="nl-NL" dirty="0">
                <a:solidFill>
                  <a:schemeClr val="tx1"/>
                </a:solidFill>
              </a:rPr>
              <a:t> netwerken en samenwerkingsverbanden (2021)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sz="1400" i="1" dirty="0">
                <a:solidFill>
                  <a:schemeClr val="tx1"/>
                </a:solidFill>
              </a:rPr>
              <a:t>Inclusief inventariseren focus en prioriteiten van deze netwerken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nl-NL" dirty="0">
                <a:solidFill>
                  <a:schemeClr val="tx1"/>
                </a:solidFill>
              </a:rPr>
              <a:t>Uitvragen van behoefte van doelgroep voor SIG OWL (2021) en delen van </a:t>
            </a:r>
            <a:r>
              <a:rPr lang="nl-NL" dirty="0" err="1">
                <a:solidFill>
                  <a:schemeClr val="tx1"/>
                </a:solidFill>
              </a:rPr>
              <a:t>good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practices</a:t>
            </a:r>
            <a:r>
              <a:rPr lang="nl-NL" dirty="0">
                <a:solidFill>
                  <a:schemeClr val="tx1"/>
                </a:solidFill>
              </a:rPr>
              <a:t> (zie slide 4)</a:t>
            </a:r>
          </a:p>
          <a:p>
            <a:endParaRPr lang="nl-N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55721-9438-4F39-9B62-5AAA30B35F72}"/>
              </a:ext>
            </a:extLst>
          </p:cNvPr>
          <p:cNvSpPr txBox="1"/>
          <p:nvPr/>
        </p:nvSpPr>
        <p:spPr>
          <a:xfrm>
            <a:off x="0" y="1275643"/>
            <a:ext cx="1292662" cy="37098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600" dirty="0" err="1"/>
              <a:t>Meerjarenplan</a:t>
            </a:r>
            <a:r>
              <a:rPr lang="en-US" sz="3600" dirty="0"/>
              <a:t> SIG </a:t>
            </a:r>
            <a:r>
              <a:rPr lang="en-US" sz="3600" dirty="0" err="1"/>
              <a:t>Onderwijslogistiek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087047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ersonal goal*selection*recruitment*hiring*people*key people*targetting"/>
</p:tagLst>
</file>

<file path=ppt/theme/theme1.xml><?xml version="1.0" encoding="utf-8"?>
<a:theme xmlns:a="http://schemas.openxmlformats.org/drawingml/2006/main" name="Theme1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angepast 1">
      <a:majorFont>
        <a:latin typeface="Yu Gothic UI Light"/>
        <a:ea typeface="ＭＳ Ｐゴシック"/>
        <a:cs typeface="ＭＳ Ｐゴシック"/>
      </a:majorFont>
      <a:minorFont>
        <a:latin typeface="Yu Gothic UI Light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1" id="{EDE93BA7-C5CE-46C1-AF31-6D22B2080723}" vid="{2E9FC534-1A76-4F3F-8F3C-A11175B3AEA6}"/>
    </a:ext>
  </a:extLst>
</a:theme>
</file>

<file path=ppt/theme/theme2.xml><?xml version="1.0" encoding="utf-8"?>
<a:theme xmlns:a="http://schemas.openxmlformats.org/drawingml/2006/main" name="Custom Design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angepast 1">
      <a:majorFont>
        <a:latin typeface="Yu Gothic UI Light"/>
        <a:ea typeface="ＭＳ Ｐゴシック"/>
        <a:cs typeface="ＭＳ Ｐゴシック"/>
      </a:majorFont>
      <a:minorFont>
        <a:latin typeface="Yu Gothic UI Light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386</Words>
  <Application>Microsoft Office PowerPoint</Application>
  <PresentationFormat>On-screen Show (16:9)</PresentationFormat>
  <Paragraphs>46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Yu Gothic UI Light</vt:lpstr>
      <vt:lpstr>Arial</vt:lpstr>
      <vt:lpstr>Calibri</vt:lpstr>
      <vt:lpstr>Theme1</vt:lpstr>
      <vt:lpstr>Custom Design</vt:lpstr>
      <vt:lpstr>Meerjarenplan  SIG Onderwijslogistiek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Meerjarenplan  SIG Onderwijslogistiek</dc:title>
  <dc:creator>Sarah Kobus</dc:creator>
  <cp:lastModifiedBy>Sarah</cp:lastModifiedBy>
  <cp:revision>17</cp:revision>
  <dcterms:created xsi:type="dcterms:W3CDTF">2021-02-18T20:26:24Z</dcterms:created>
  <dcterms:modified xsi:type="dcterms:W3CDTF">2021-06-29T14:27:29Z</dcterms:modified>
</cp:coreProperties>
</file>