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9" r:id="rId6"/>
    <p:sldId id="279" r:id="rId7"/>
    <p:sldId id="271" r:id="rId8"/>
    <p:sldId id="272" r:id="rId9"/>
    <p:sldId id="273" r:id="rId10"/>
    <p:sldId id="280" r:id="rId11"/>
    <p:sldId id="274" r:id="rId12"/>
    <p:sldId id="281" r:id="rId13"/>
    <p:sldId id="275" r:id="rId14"/>
    <p:sldId id="278" r:id="rId15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83C6"/>
    <a:srgbClr val="0175BF"/>
    <a:srgbClr val="1D6295"/>
    <a:srgbClr val="DCC555"/>
    <a:srgbClr val="00935E"/>
    <a:srgbClr val="70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5967C-87AC-4A90-8B1D-F38B2A0BACD6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0E6BA-EF1E-4413-B97F-ABB7615421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286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175BF-8E8F-4DD2-A326-CB2EE4E17B1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98A95-ED11-40A7-A8D7-CED6E524A3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819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Tekst Carry: uitleg H2O,</a:t>
            </a:r>
            <a:r>
              <a:rPr lang="nl-NL" baseline="0" dirty="0"/>
              <a:t> kleuren en partners:</a:t>
            </a:r>
          </a:p>
          <a:p>
            <a:r>
              <a:rPr lang="nl-NL" baseline="0" dirty="0"/>
              <a:t>Zorg dat je klaar hebt liggen: pen en papier, een groot vel: minstens A3 en een post-</a:t>
            </a:r>
            <a:r>
              <a:rPr lang="nl-NL" baseline="0" dirty="0" err="1"/>
              <a:t>it</a:t>
            </a:r>
            <a:r>
              <a:rPr lang="nl-NL" baseline="0" dirty="0"/>
              <a:t> blocnote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98A95-ED11-40A7-A8D7-CED6E524A32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690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Voordat we verder gaan: noteer voor jezelf 5 lesdelen. </a:t>
            </a:r>
          </a:p>
          <a:p>
            <a:r>
              <a:rPr lang="nl-NL" dirty="0"/>
              <a:t>De tijd is om: hier de standaard onderdelen. Voor de oefening zijn de door jou gekozen lesdelen heel bruikbaar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98A95-ED11-40A7-A8D7-CED6E524A32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8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Je legt alles klaar en maakt het grote vel gereed voor de opdracht.</a:t>
            </a:r>
          </a:p>
          <a:p>
            <a:r>
              <a:rPr lang="nl-NL" dirty="0"/>
              <a:t>En je ontwerpt een les met een bepaalt aantal lesdelen en je bepaalt de volgorde van de lesdelen</a:t>
            </a:r>
          </a:p>
          <a:p>
            <a:r>
              <a:rPr lang="nl-NL" dirty="0"/>
              <a:t>Plak deze in baan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98A95-ED11-40A7-A8D7-CED6E524A32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096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Werk nu naar boven, eerst baan 3 en stel je zelf bij ieder </a:t>
            </a:r>
            <a:r>
              <a:rPr lang="nl-NL" dirty="0" err="1"/>
              <a:t>lesdeel</a:t>
            </a:r>
            <a:r>
              <a:rPr lang="nl-NL" dirty="0"/>
              <a:t> dezelfde vraag: waarom vind je dit belangrijk? Verbind het </a:t>
            </a:r>
            <a:r>
              <a:rPr lang="nl-NL" dirty="0" err="1"/>
              <a:t>lesdeel</a:t>
            </a:r>
            <a:r>
              <a:rPr lang="nl-NL" dirty="0"/>
              <a:t> middels een lijn met het antwoord en zo werk je naar boven: baan 4 vul je in.</a:t>
            </a:r>
          </a:p>
          <a:p>
            <a:r>
              <a:rPr lang="nl-NL" dirty="0"/>
              <a:t>Als je eenzelfde antwoord vind bij twee post-</a:t>
            </a:r>
            <a:r>
              <a:rPr lang="nl-NL" dirty="0" err="1"/>
              <a:t>its</a:t>
            </a:r>
            <a:r>
              <a:rPr lang="nl-NL" dirty="0"/>
              <a:t> in baan 4 dan kun je baan 3 met 1 post-</a:t>
            </a:r>
            <a:r>
              <a:rPr lang="nl-NL" dirty="0" err="1"/>
              <a:t>it</a:t>
            </a:r>
            <a:r>
              <a:rPr lang="nl-NL" dirty="0"/>
              <a:t> volstaan: antwoorden samen nemen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98A95-ED11-40A7-A8D7-CED6E524A32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79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Je gaat nu steeds dieper in op de achtergrond van je les. Je komt of uit bij overtuigingen, je visie of bij theoretische onderbouwing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98A95-ED11-40A7-A8D7-CED6E524A32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276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Deze opdracht doe je nadat je deze sessie hebt afgerond.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98A95-ED11-40A7-A8D7-CED6E524A32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31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97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865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63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799" y="4653136"/>
            <a:ext cx="2279795" cy="159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4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07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979" y="1845735"/>
            <a:ext cx="3703320" cy="402335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63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36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04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9242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24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33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FA06BDD-4CC9-48BC-AE8A-C3F93C4C4827}" type="datetimeFigureOut">
              <a:rPr lang="nl-NL" smtClean="0"/>
              <a:t>08-02-2021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592629A-BBF2-45FB-B00E-4CEB931BADC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35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827584" y="1533533"/>
            <a:ext cx="7589738" cy="455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0132" y="2870417"/>
            <a:ext cx="1926727" cy="19267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62" y="2707801"/>
            <a:ext cx="3798486" cy="14903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600200" y="758825"/>
            <a:ext cx="7543800" cy="3317875"/>
          </a:xfrm>
        </p:spPr>
        <p:txBody>
          <a:bodyPr>
            <a:normAutofit/>
          </a:bodyPr>
          <a:lstStyle/>
          <a:p>
            <a:pPr algn="ctr"/>
            <a:br>
              <a:rPr lang="nl-NL" sz="66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66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nl-NL" sz="6600" b="1" dirty="0">
              <a:solidFill>
                <a:srgbClr val="0175BF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96" y="38381"/>
            <a:ext cx="4230704" cy="296364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2080" y="5146673"/>
            <a:ext cx="3695601" cy="61929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587356" y="411712"/>
            <a:ext cx="1571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dirty="0">
                <a:solidFill>
                  <a:srgbClr val="0175BF"/>
                </a:solidFill>
              </a:rPr>
              <a:t>‗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4450428" y="3002022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dirty="0">
                <a:solidFill>
                  <a:srgbClr val="0175BF"/>
                </a:solidFill>
              </a:rPr>
              <a:t>+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464156" y="4570522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dirty="0">
                <a:solidFill>
                  <a:srgbClr val="0175BF"/>
                </a:solidFill>
              </a:rPr>
              <a:t>+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854C6B3-0AF8-6B49-9CE1-89D9B612152A}"/>
              </a:ext>
            </a:extLst>
          </p:cNvPr>
          <p:cNvSpPr txBox="1"/>
          <p:nvPr/>
        </p:nvSpPr>
        <p:spPr>
          <a:xfrm>
            <a:off x="8087967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420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/>
              <a:t>Tools voor online toetsen, formatief, </a:t>
            </a:r>
            <a:r>
              <a:rPr lang="nl-NL" sz="3600" dirty="0" err="1"/>
              <a:t>realtime</a:t>
            </a:r>
            <a:r>
              <a:rPr lang="nl-NL" sz="3600" dirty="0"/>
              <a:t> feedback, met strenge tijdslimiet</a:t>
            </a:r>
            <a:br>
              <a:rPr lang="nl-NL" sz="3600" dirty="0"/>
            </a:b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2295525"/>
            <a:ext cx="5621248" cy="2861667"/>
          </a:xfrm>
        </p:spPr>
        <p:txBody>
          <a:bodyPr vert="horz" lIns="0" tIns="45720" rIns="0" bIns="45720" rtlCol="0" anchor="t">
            <a:normAutofit fontScale="92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 err="1"/>
              <a:t>socrative</a:t>
            </a:r>
            <a:r>
              <a:rPr lang="nl-NL" dirty="0"/>
              <a:t>: vragenlijsten afnemen,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 err="1"/>
              <a:t>kahoot</a:t>
            </a:r>
            <a:r>
              <a:rPr lang="nl-NL" dirty="0"/>
              <a:t>: vragen afnemen en share de antwoorden 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 err="1"/>
              <a:t>formative</a:t>
            </a:r>
            <a:r>
              <a:rPr lang="nl-NL" dirty="0"/>
              <a:t>: </a:t>
            </a:r>
            <a:r>
              <a:rPr lang="nl-NL" dirty="0" err="1"/>
              <a:t>realtime</a:t>
            </a:r>
            <a:r>
              <a:rPr lang="nl-NL" dirty="0"/>
              <a:t> antwoorden zien en feedback geven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 err="1"/>
              <a:t>mentimeter</a:t>
            </a:r>
            <a:r>
              <a:rPr lang="nl-NL" dirty="0"/>
              <a:t>: antwoorden ophalen bij grote groepen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 err="1"/>
              <a:t>microsoft</a:t>
            </a:r>
            <a:r>
              <a:rPr lang="nl-NL" dirty="0"/>
              <a:t> </a:t>
            </a:r>
            <a:r>
              <a:rPr lang="nl-NL" dirty="0" err="1"/>
              <a:t>forms</a:t>
            </a:r>
            <a:r>
              <a:rPr lang="nl-NL" dirty="0"/>
              <a:t>/google </a:t>
            </a:r>
            <a:r>
              <a:rPr lang="nl-NL" dirty="0" err="1"/>
              <a:t>forms</a:t>
            </a:r>
            <a:r>
              <a:rPr lang="nl-NL" dirty="0"/>
              <a:t>: vragenlijsten, digitaal toetsen, antwoordsleutels invoegen en </a:t>
            </a:r>
            <a:r>
              <a:rPr lang="nl-NL" dirty="0" err="1"/>
              <a:t>realtime</a:t>
            </a:r>
            <a:r>
              <a:rPr lang="nl-NL" dirty="0"/>
              <a:t> feedback mogelijk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 err="1"/>
              <a:t>Lesson</a:t>
            </a:r>
            <a:r>
              <a:rPr lang="nl-NL" dirty="0"/>
              <a:t> up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F3F214D-923F-9D41-B729-B5800E851717}"/>
              </a:ext>
            </a:extLst>
          </p:cNvPr>
          <p:cNvSpPr txBox="1"/>
          <p:nvPr/>
        </p:nvSpPr>
        <p:spPr>
          <a:xfrm>
            <a:off x="8100392" y="6309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35165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1475" y="342900"/>
            <a:ext cx="7543800" cy="1450757"/>
          </a:xfrm>
        </p:spPr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91946"/>
            <a:ext cx="8229600" cy="4373929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None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Ontwerp een les voor online gebruik: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Gebruik daarbij het doelsysteem van de vorige schoolgroep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Het ontwerp bevat de voorwaarden waaronder je de les wilt geven, een didactische </a:t>
            </a:r>
            <a:r>
              <a:rPr lang="nl-NL"/>
              <a:t>opzet, er </a:t>
            </a:r>
            <a:r>
              <a:rPr lang="nl-NL" dirty="0"/>
              <a:t>is rekening gehouden met online klassenmanagement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Ontwerp een korte online toets bij deze les.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Lever de opdracht in het programma Teams in voor feedback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Geef in overleg met je werkplekbegeleider deze les.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F8E3183-6CF6-3B43-9796-FD23EA39F82F}"/>
              </a:ext>
            </a:extLst>
          </p:cNvPr>
          <p:cNvSpPr txBox="1"/>
          <p:nvPr/>
        </p:nvSpPr>
        <p:spPr>
          <a:xfrm>
            <a:off x="8244408" y="63658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3723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708152" cy="1591253"/>
          </a:xfrm>
        </p:spPr>
        <p:txBody>
          <a:bodyPr/>
          <a:lstStyle/>
          <a:p>
            <a:pPr algn="ctr"/>
            <a:r>
              <a:rPr lang="nl-NL"/>
              <a:t>Schoolgroep online </a:t>
            </a:r>
            <a:r>
              <a:rPr lang="nl-NL" dirty="0"/>
              <a:t>les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5ADE41F-997C-5740-B3DE-09D427E984E2}"/>
              </a:ext>
            </a:extLst>
          </p:cNvPr>
          <p:cNvSpPr txBox="1"/>
          <p:nvPr/>
        </p:nvSpPr>
        <p:spPr>
          <a:xfrm>
            <a:off x="2606699" y="4005064"/>
            <a:ext cx="4122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dirty="0"/>
              <a:t>Ontwerpen en geven</a:t>
            </a:r>
          </a:p>
          <a:p>
            <a:pPr algn="ctr"/>
            <a:endParaRPr lang="nl-NL" sz="2400" dirty="0"/>
          </a:p>
          <a:p>
            <a:pPr algn="ctr"/>
            <a:r>
              <a:rPr lang="nl-NL" sz="2400" dirty="0"/>
              <a:t>Samenvatting van </a:t>
            </a:r>
            <a:r>
              <a:rPr lang="nl-NL" sz="2400" dirty="0" err="1"/>
              <a:t>Lesson</a:t>
            </a:r>
            <a:r>
              <a:rPr lang="nl-NL" sz="2400" dirty="0"/>
              <a:t> up les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712A100-2927-2640-95A0-4D764FA930AD}"/>
              </a:ext>
            </a:extLst>
          </p:cNvPr>
          <p:cNvSpPr txBox="1"/>
          <p:nvPr/>
        </p:nvSpPr>
        <p:spPr>
          <a:xfrm>
            <a:off x="8100392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3314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5BD64D-23EE-FE43-9329-D46F1CB8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CACE70-F4C4-C042-8275-2558BA8D2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2204864"/>
            <a:ext cx="7543801" cy="366423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Kennis gemaakt met online lessen maken en geven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Inzicht gekregen in de verschillen tussen gewoon en online lesgeven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Kennis vergaard over online toetsen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680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3735" y="295275"/>
            <a:ext cx="7543800" cy="1450757"/>
          </a:xfrm>
        </p:spPr>
        <p:txBody>
          <a:bodyPr/>
          <a:lstStyle/>
          <a:p>
            <a:r>
              <a:rPr lang="nl-NL" dirty="0"/>
              <a:t>Wat gaan we doen? </a:t>
            </a:r>
            <a:r>
              <a:rPr lang="nl-NL" sz="1600" dirty="0"/>
              <a:t>(2 min.)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03356"/>
            <a:ext cx="8229600" cy="4222807"/>
          </a:xfrm>
        </p:spPr>
        <p:txBody>
          <a:bodyPr>
            <a:normAutofit/>
          </a:bodyPr>
          <a:lstStyle/>
          <a:p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Kenmerken online lesgeven (4 min.)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Algemeen didactische tips (8 min.)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Tips voor klassenmanagement </a:t>
            </a:r>
            <a:r>
              <a:rPr lang="nl-NL" dirty="0" err="1"/>
              <a:t>on-line</a:t>
            </a:r>
            <a:r>
              <a:rPr lang="nl-NL" dirty="0"/>
              <a:t> (8 min.)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Toetsen online? Heeft dat zin? (4 min.)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Opdracht (4 min.)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Afsluiting (2 min.)</a:t>
            </a:r>
            <a:endParaRPr lang="nl-NL" sz="2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F3EABD-0D90-054E-B37E-344F63092842}"/>
              </a:ext>
            </a:extLst>
          </p:cNvPr>
          <p:cNvSpPr txBox="1"/>
          <p:nvPr/>
        </p:nvSpPr>
        <p:spPr>
          <a:xfrm>
            <a:off x="8244408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532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59" y="581025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r>
              <a:rPr lang="nl-NL" dirty="0"/>
              <a:t>S</a:t>
            </a:r>
            <a:r>
              <a:rPr lang="nl-NL" sz="4000" dirty="0"/>
              <a:t>chrijf minstens vijf kenmerken op van het online lesgeven </a:t>
            </a:r>
            <a:r>
              <a:rPr lang="nl-NL" sz="1600" dirty="0"/>
              <a:t>(3 min.)</a:t>
            </a:r>
            <a:endParaRPr lang="nl-NL" sz="27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Het contact is 1 op 1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Controle is minder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Orde houden is anders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Vermoeiender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……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0ADDEC-2BFD-494E-943D-795D2DD748F5}"/>
              </a:ext>
            </a:extLst>
          </p:cNvPr>
          <p:cNvSpPr txBox="1"/>
          <p:nvPr/>
        </p:nvSpPr>
        <p:spPr>
          <a:xfrm>
            <a:off x="8065074" y="6309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045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54164"/>
          </a:xfrm>
        </p:spPr>
        <p:txBody>
          <a:bodyPr>
            <a:normAutofit/>
          </a:bodyPr>
          <a:lstStyle/>
          <a:p>
            <a:r>
              <a:rPr lang="nl-NL" sz="3600" dirty="0"/>
              <a:t>Algemeen didactische tips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7640" y="1417320"/>
            <a:ext cx="7543801" cy="4023360"/>
          </a:xfrm>
        </p:spPr>
        <p:txBody>
          <a:bodyPr vert="horz" lIns="0" tIns="45720" rIns="0" bIns="45720" rtlCol="0" anchor="t">
            <a:normAutofit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Zorg dat je les niet te lang duurt (50 minuten is te lang, eerder 30 min.). Instructie kort en bondig;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check of alle leerlingen camera en geluid hebben op hun device;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zorg dat de groep waaraan je instructie geeft niet groter is dan 10 leerlingen (deel de klas in groepen: </a:t>
            </a:r>
            <a:r>
              <a:rPr lang="nl-NL" dirty="0" err="1"/>
              <a:t>differentier</a:t>
            </a:r>
            <a:r>
              <a:rPr lang="nl-NL" dirty="0"/>
              <a:t>);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 zorg voor een concreet leerdoel bij de je les;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zorg dat werkbladen, stappenplannen online klaar staan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 laat opdracht(en) in duo's uitwerken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 gebruik apps en spelletjes tussendoor ter afwisseling (</a:t>
            </a:r>
            <a:r>
              <a:rPr lang="nl-NL" dirty="0" err="1"/>
              <a:t>lesson</a:t>
            </a:r>
            <a:r>
              <a:rPr lang="nl-NL" dirty="0"/>
              <a:t> up)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 ..........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Laat opdrachten in groepjes uitwerken in </a:t>
            </a:r>
            <a:r>
              <a:rPr lang="nl-NL" dirty="0" err="1"/>
              <a:t>breakoutrooms</a:t>
            </a:r>
            <a:r>
              <a:rPr lang="nl-NL" dirty="0"/>
              <a:t> (zoom) of via vergaderingen (teams)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0CA9EBB-929C-D141-BBD5-919B568DD14A}"/>
              </a:ext>
            </a:extLst>
          </p:cNvPr>
          <p:cNvSpPr txBox="1"/>
          <p:nvPr/>
        </p:nvSpPr>
        <p:spPr>
          <a:xfrm>
            <a:off x="8172400" y="6309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186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49A637-1472-354B-9EC0-91F47910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Algemeen didactische tips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C0B7D7-3DDB-9640-858B-9972F6297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2420888"/>
            <a:ext cx="7543801" cy="3448206"/>
          </a:xfrm>
        </p:spPr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Geef steeds de tijd waarin iets af moet zijn aan.</a:t>
            </a:r>
            <a:br>
              <a:rPr lang="nl-NL" dirty="0"/>
            </a:b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Gebruik apps en spelletjes (interactie) tussendoor ter afwisseling (</a:t>
            </a:r>
            <a:r>
              <a:rPr lang="nl-NL" dirty="0" err="1"/>
              <a:t>lesson</a:t>
            </a:r>
            <a:r>
              <a:rPr lang="nl-NL" dirty="0"/>
              <a:t> up)</a:t>
            </a:r>
            <a:br>
              <a:rPr lang="nl-NL" dirty="0"/>
            </a:b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Zorg voor een duidelijk verband tussen lesdoelen, werkvorm en toetsing</a:t>
            </a:r>
            <a:br>
              <a:rPr lang="nl-NL" dirty="0"/>
            </a:b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Zorg voor een afsluiting van de les, een resumé, check lesdoelen met </a:t>
            </a:r>
            <a:r>
              <a:rPr lang="nl-NL" dirty="0" err="1"/>
              <a:t>exitkaartjes</a:t>
            </a:r>
            <a:r>
              <a:rPr lang="nl-NL" dirty="0"/>
              <a:t> (in privé chat) of </a:t>
            </a:r>
            <a:r>
              <a:rPr lang="nl-NL" dirty="0" err="1"/>
              <a:t>socrative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2117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60" y="38100"/>
            <a:ext cx="7543800" cy="1450757"/>
          </a:xfrm>
        </p:spPr>
        <p:txBody>
          <a:bodyPr>
            <a:normAutofit/>
          </a:bodyPr>
          <a:lstStyle/>
          <a:p>
            <a:br>
              <a:rPr lang="nl-NL" sz="3600" dirty="0"/>
            </a:br>
            <a:r>
              <a:rPr lang="nl-NL" sz="3600" dirty="0"/>
              <a:t>Tips online klassenmanagement</a:t>
            </a:r>
            <a:endParaRPr lang="nl-NL" sz="27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628800"/>
            <a:ext cx="6917391" cy="4680520"/>
          </a:xfrm>
        </p:spPr>
        <p:txBody>
          <a:bodyPr vert="horz" lIns="0" tIns="45720" rIns="0" bIns="45720" rtlCol="0" anchor="t">
            <a:normAutofit fontScale="4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maak met de leerlingen 1 voor 1 contact en spreek van tevoren spelregels af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Je kunt digitaal ook ‘at random’ beurten geven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zet alles wat je nodig hebt van te voren klaar/open op je computer</a:t>
            </a:r>
            <a:br>
              <a:rPr lang="nl-NL" sz="2500" dirty="0"/>
            </a:br>
            <a:endParaRPr lang="nl-NL" sz="2500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vraag of de leerling tijdens de les z'n microfoon aanzet als hij iets wil zeggen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laat oortjes of koptelefoon met ingebouwde microfoon gebruiken</a:t>
            </a:r>
            <a:br>
              <a:rPr lang="nl-NL" sz="2500" dirty="0"/>
            </a:br>
            <a:endParaRPr lang="nl-NL" sz="2500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vraag om de achtergrond te vervagen i.v.m. AVG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leerlingen die je mist in de online les contacten (bij teams en zoom in de rechter kolom)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zorg voor een duidelijk spoorboekje met tijdsaanduidingen: huiswerk of opdrachten halverwege de les opgeven</a:t>
            </a:r>
            <a:br>
              <a:rPr lang="nl-NL" sz="2500" dirty="0"/>
            </a:br>
            <a:endParaRPr lang="nl-NL" sz="2500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 stel een wachtkamer (zoom) of lobby (teams) in zodat je leerlingen tijdelijk kan laten werken.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Zorg dat je didactiek effectief is …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Houd een </a:t>
            </a:r>
            <a:r>
              <a:rPr lang="nl-NL" sz="2500" dirty="0" err="1"/>
              <a:t>energizer</a:t>
            </a:r>
            <a:r>
              <a:rPr lang="nl-NL" sz="2500" dirty="0"/>
              <a:t> (voorwerpenrace) of </a:t>
            </a:r>
            <a:br>
              <a:rPr lang="nl-NL" sz="2500" dirty="0"/>
            </a:br>
            <a:endParaRPr lang="nl-NL" sz="2500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sz="2500" dirty="0"/>
              <a:t>een </a:t>
            </a:r>
            <a:r>
              <a:rPr lang="nl-NL" sz="2500" dirty="0" err="1"/>
              <a:t>mindfullness</a:t>
            </a:r>
            <a:r>
              <a:rPr lang="nl-NL" sz="2500" dirty="0"/>
              <a:t> oefening bij de hand</a:t>
            </a:r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8C574AE-48C4-1D4C-94B5-7952D8F97FED}"/>
              </a:ext>
            </a:extLst>
          </p:cNvPr>
          <p:cNvSpPr txBox="1"/>
          <p:nvPr/>
        </p:nvSpPr>
        <p:spPr>
          <a:xfrm>
            <a:off x="8172400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502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35B8DE-2107-474E-9A46-66C42567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82156"/>
          </a:xfrm>
        </p:spPr>
        <p:txBody>
          <a:bodyPr>
            <a:normAutofit/>
          </a:bodyPr>
          <a:lstStyle/>
          <a:p>
            <a:r>
              <a:rPr lang="nl-NL" sz="3200" dirty="0"/>
              <a:t>meer (online tools): synchroon of asynchroon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785CE4-20CD-784D-B6AD-A3FD5A27A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2276872"/>
            <a:ext cx="7543801" cy="4032448"/>
          </a:xfrm>
        </p:spPr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r>
              <a:rPr lang="nl-NL" dirty="0" err="1"/>
              <a:t>Padlet</a:t>
            </a:r>
            <a:r>
              <a:rPr lang="nl-NL" dirty="0"/>
              <a:t>: online post </a:t>
            </a:r>
            <a:r>
              <a:rPr lang="nl-NL" dirty="0" err="1"/>
              <a:t>it</a:t>
            </a:r>
            <a:r>
              <a:rPr lang="nl-NL" dirty="0"/>
              <a:t> (</a:t>
            </a:r>
            <a:r>
              <a:rPr lang="nl-NL" dirty="0" err="1"/>
              <a:t>Mural</a:t>
            </a:r>
            <a:r>
              <a:rPr lang="nl-NL" dirty="0"/>
              <a:t>: idem)</a:t>
            </a:r>
          </a:p>
          <a:p>
            <a:pPr marL="201168" lvl="1" indent="0">
              <a:buNone/>
            </a:pP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Gebruik 'opdrachten' in magister of teams en geef feedback</a:t>
            </a:r>
            <a:br>
              <a:rPr lang="nl-NL" dirty="0"/>
            </a:b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Flipping </a:t>
            </a:r>
            <a:r>
              <a:rPr lang="nl-NL" dirty="0" err="1"/>
              <a:t>the</a:t>
            </a:r>
            <a:r>
              <a:rPr lang="nl-NL" dirty="0"/>
              <a:t> classroom: met Loom of </a:t>
            </a:r>
            <a:r>
              <a:rPr lang="nl-NL" dirty="0" err="1"/>
              <a:t>Swivl</a:t>
            </a:r>
            <a:r>
              <a:rPr lang="nl-NL" dirty="0"/>
              <a:t> of</a:t>
            </a:r>
            <a:br>
              <a:rPr lang="nl-NL" dirty="0"/>
            </a:b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Neem je </a:t>
            </a:r>
            <a:r>
              <a:rPr lang="nl-NL" dirty="0" err="1"/>
              <a:t>powerpoint</a:t>
            </a:r>
            <a:r>
              <a:rPr lang="nl-NL" dirty="0"/>
              <a:t> op en maak er een filmpje van</a:t>
            </a:r>
            <a:br>
              <a:rPr lang="nl-NL" dirty="0"/>
            </a:br>
            <a:endParaRPr lang="nl-NL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 err="1"/>
              <a:t>Flipgrid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8509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1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|2.3|1.9|2.2|1.5|1.4|1.2|1.5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1|20.7|17.3|4.2"/>
</p:tagLst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929B7020273246BE717A8296796BF1" ma:contentTypeVersion="12" ma:contentTypeDescription="Een nieuw document maken." ma:contentTypeScope="" ma:versionID="19e1802bc04bfdba3e11ffa7d01bbefa">
  <xsd:schema xmlns:xsd="http://www.w3.org/2001/XMLSchema" xmlns:xs="http://www.w3.org/2001/XMLSchema" xmlns:p="http://schemas.microsoft.com/office/2006/metadata/properties" xmlns:ns2="6627241a-a28a-4cd6-b8dd-2e765cc3f5d2" xmlns:ns3="718ac02f-3ec7-4146-abd7-2b6309d2385b" targetNamespace="http://schemas.microsoft.com/office/2006/metadata/properties" ma:root="true" ma:fieldsID="800f0f8cb0c5975d743020f415ca341b" ns2:_="" ns3:_="">
    <xsd:import namespace="6627241a-a28a-4cd6-b8dd-2e765cc3f5d2"/>
    <xsd:import namespace="718ac02f-3ec7-4146-abd7-2b6309d238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27241a-a28a-4cd6-b8dd-2e765cc3f5d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8ac02f-3ec7-4146-abd7-2b6309d2385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F96F4C-5D9D-43FF-8B9B-385092AAFE56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a9217b8e-72d7-4054-98df-59532222b6cb"/>
    <ds:schemaRef ds:uri="http://purl.org/dc/dcmitype/"/>
    <ds:schemaRef ds:uri="dd842b40-71c2-4f43-9b6e-41eeca808938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277D00B-C8A9-4CC1-AADE-9290A58A1F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EDC488-2385-4F65-A3FA-DB50A06A92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27241a-a28a-4cd6-b8dd-2e765cc3f5d2"/>
    <ds:schemaRef ds:uri="718ac02f-3ec7-4146-abd7-2b6309d238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4380</TotalTime>
  <Words>895</Words>
  <Application>Microsoft Macintosh PowerPoint</Application>
  <PresentationFormat>Diavoorstelling (4:3)</PresentationFormat>
  <Paragraphs>104</Paragraphs>
  <Slides>11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Terugblik</vt:lpstr>
      <vt:lpstr>  </vt:lpstr>
      <vt:lpstr>Schoolgroep online les</vt:lpstr>
      <vt:lpstr>Lesdoelen</vt:lpstr>
      <vt:lpstr>Wat gaan we doen? (2 min.)</vt:lpstr>
      <vt:lpstr> Schrijf minstens vijf kenmerken op van het online lesgeven (3 min.)</vt:lpstr>
      <vt:lpstr>Algemeen didactische tips 1</vt:lpstr>
      <vt:lpstr>Algemeen didactische tips 2</vt:lpstr>
      <vt:lpstr> Tips online klassenmanagement</vt:lpstr>
      <vt:lpstr>meer (online tools): synchroon of asynchroon</vt:lpstr>
      <vt:lpstr>Tools voor online toetsen, formatief, realtime feedback, met strenge tijdslimiet </vt:lpstr>
      <vt:lpstr>Opdracht</vt:lpstr>
    </vt:vector>
  </TitlesOfParts>
  <Company>Dunamare Onderwijsgroep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H2O 07062017</dc:title>
  <dc:creator>Overbeek</dc:creator>
  <cp:lastModifiedBy>Spee, P.</cp:lastModifiedBy>
  <cp:revision>253</cp:revision>
  <cp:lastPrinted>2017-04-06T14:55:11Z</cp:lastPrinted>
  <dcterms:created xsi:type="dcterms:W3CDTF">2013-07-09T09:52:50Z</dcterms:created>
  <dcterms:modified xsi:type="dcterms:W3CDTF">2021-02-08T13:40:28Z</dcterms:modified>
  <cp:category>Kick off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0x010100B4929B7020273246BE717A8296796BF1</vt:lpwstr>
  </property>
  <property fmtid="{D5CDD505-2E9C-101B-9397-08002B2CF9AE}" pid="3" name="TaxKeyword">
    <vt:lpwstr/>
  </property>
  <property fmtid="{D5CDD505-2E9C-101B-9397-08002B2CF9AE}" pid="4" name="School">
    <vt:lpwstr/>
  </property>
  <property fmtid="{D5CDD505-2E9C-101B-9397-08002B2CF9AE}" pid="5" name="SoortDocument">
    <vt:lpwstr/>
  </property>
  <property fmtid="{D5CDD505-2E9C-101B-9397-08002B2CF9AE}" pid="6" name="_dlc_DocIdItemGuid">
    <vt:lpwstr>1488d154-8cae-48db-ad62-8598739fe64b</vt:lpwstr>
  </property>
</Properties>
</file>