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6"/>
  </p:handoutMasterIdLst>
  <p:sldIdLst>
    <p:sldId id="269" r:id="rId2"/>
    <p:sldId id="270" r:id="rId3"/>
    <p:sldId id="277" r:id="rId4"/>
    <p:sldId id="276" r:id="rId5"/>
  </p:sldIdLst>
  <p:sldSz cx="9144000" cy="6858000" type="screen4x3"/>
  <p:notesSz cx="6858000" cy="9144000"/>
  <p:defaultTextStyle>
    <a:defPPr>
      <a:defRPr lang="nl-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B2B2B2"/>
    <a:srgbClr val="00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1020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>
            <a:extLst>
              <a:ext uri="{FF2B5EF4-FFF2-40B4-BE49-F238E27FC236}">
                <a16:creationId xmlns:a16="http://schemas.microsoft.com/office/drawing/2014/main" id="{DAD5B36E-F3D0-4088-94E1-F5011AC4914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02D51DB5-EBAB-4837-8CF1-21A49872B96C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fld id="{75B0A263-6D6E-45FE-89E1-9B3CD20A47D3}" type="datetimeFigureOut">
              <a:rPr lang="nl-NL"/>
              <a:pPr>
                <a:defRPr/>
              </a:pPr>
              <a:t>25-1-2021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D60FE65F-9A9F-4FF3-AD61-13835C84AD3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263764A2-415C-4FB1-A2DA-CF0747B3516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3CAF3128-B14F-4C27-B1DB-E392FFAD8F82}" type="slidenum">
              <a:rPr lang="nl-NL" altLang="nl-NL"/>
              <a:pPr/>
              <a:t>‹nr.›</a:t>
            </a:fld>
            <a:endParaRPr lang="nl-NL" alt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nl-NL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D250F31D-B8A7-4C5D-9CF0-D3D5EE205F4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3FCC1299-ED0F-49FF-86E1-D6ED6807F15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954AAA58-00B3-468E-8AC3-FE0884C1826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D6090ED-DE3C-4BA2-ABD2-3241FD5EE24B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40114458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E83FBC2B-7F44-4A86-87F9-358343EE755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395F52AE-7825-4CBD-984D-E23DC253807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0B19D61-5884-4EBC-B548-CF61EF34FD0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C042C26-DD4A-4D1C-8CF4-8DEB1329FCBD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39727215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D15DC288-95D2-4590-87E7-75920EC4327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FFA42E6-9E4B-4BFD-8AF6-AFD1FC8BC17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48833D2-961C-4166-B81C-8A512ACED5C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1E5AB3E-65F9-4415-B97B-98FD15AAC9AE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279834195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nl-NL" noProof="0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52400B33-A81E-4093-935F-E709632A5C8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6A55623C-362A-43FF-9985-ECEAE12E83D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6F07A9B9-9266-4C97-AF86-14B24D9DC55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BF33B5B-6D43-4905-A48A-5E5DE9E789E4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39081401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FC14EAF7-658E-4157-A2D8-C85318AA5AD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6A94058-C3AA-4F71-B2B5-948588E2552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083E9760-4612-4A4B-976F-F6D888638E0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A9B955C-43D7-4DDC-845D-5C93A6241ED4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17556992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20F0DF20-BAE7-4F4A-8B7E-CA7AFB4D613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DF92313C-7EA8-43B3-8D9E-2D93579370F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FF3C7A06-C7F3-4656-81F5-8CEC9F8D819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FAB3CDB-AD36-49C2-B443-83DE4CB510D9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27565923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EC149397-5EDB-499A-B654-35A76F38B3C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8085C02-CB99-4331-9535-AA0D6D8EC2E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DB27CDFA-29EF-4139-99F1-5BF7A4A5F6B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B730D4D-9A0A-4818-8EC6-520C13E3A667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36577241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64EE47E5-F392-41B8-A63F-625C7993AD9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7FDBAC5B-0728-4C43-A711-A793CCA288A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9DB72E12-DBDF-43D4-A7F3-21D3CD986AC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ADB0AC-DE1A-4793-BE3F-D030B38FE35F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1519799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1A702209-FAE7-4A1E-91BB-904596FB4BE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DD5FDB7B-CD2E-4895-8732-12A4FEA9F24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43CF3248-A981-4880-A4CD-2748E1ECE86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47A03DD-6692-4B2E-980C-EBE541007173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36520038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DCD9BBF1-444D-43CA-9D6A-73FED58B773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7686FD9A-7A70-4232-9366-44245FB073C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B34BB56D-70AA-44CB-9F2A-D6F6F0C4798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1210DF0-1DFE-4325-9488-8558625D4D81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24808434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33DC902-C309-4A28-BE99-A39DA7341EE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0D205333-5BB1-4A1B-BA1C-79FA027880C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217FA69-BAA4-4595-9B35-570ABA74EEF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C12C628-10FC-41CE-84B7-A3E1ACC1AAC3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10235556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8A167F2D-4151-4023-9E79-2C4BE051EFB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5E4D3765-CA57-434C-8C10-9282E45446E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D5643CB-DC03-44D8-A3CE-F28C58EE2FD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AC0BD9A-88E9-4F89-A33B-F5E7C108334B}" type="slidenum">
              <a:rPr lang="nl-NL" altLang="nl-NL"/>
              <a:pPr/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22156634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2"/>
            </a:gs>
            <a:gs pos="100000">
              <a:schemeClr val="bg1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4AABDE4B-FD0F-4D01-A5AA-EE660057F63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altLang="nl-NL"/>
              <a:t>Klik om het opmaakprofiel te bewerken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DECD2CC3-53D1-4DBB-B33F-5823CAF7C5C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altLang="nl-NL"/>
              <a:t>Klik om de opmaakprofielen van de modeltekst te bewerken</a:t>
            </a:r>
          </a:p>
          <a:p>
            <a:pPr lvl="1"/>
            <a:r>
              <a:rPr lang="nl-NL" altLang="nl-NL"/>
              <a:t>Tweede niveau</a:t>
            </a:r>
          </a:p>
          <a:p>
            <a:pPr lvl="2"/>
            <a:r>
              <a:rPr lang="nl-NL" altLang="nl-NL"/>
              <a:t>Derde niveau</a:t>
            </a:r>
          </a:p>
          <a:p>
            <a:pPr lvl="3"/>
            <a:r>
              <a:rPr lang="nl-NL" altLang="nl-NL"/>
              <a:t>Vierde niveau</a:t>
            </a:r>
          </a:p>
          <a:p>
            <a:pPr lvl="4"/>
            <a:r>
              <a:rPr lang="nl-NL" altLang="nl-NL"/>
              <a:t>Vijfde niveau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9D0B768F-0AFB-40B6-A17B-7ECDEF9BB40B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5388ACAE-1F10-4F85-AEB9-CD2805F47553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F550DA07-C948-4A14-A4BD-1C94A6EE93F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5EB8FC6B-BD7F-4A65-B9F4-CE48CC79669D}" type="slidenum">
              <a:rPr lang="nl-NL" altLang="nl-NL"/>
              <a:pPr/>
              <a:t>‹nr.›</a:t>
            </a:fld>
            <a:endParaRPr lang="nl-NL" alt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947F482F-B35B-4521-B610-2B60382131CC}"/>
              </a:ext>
            </a:extLst>
          </p:cNvPr>
          <p:cNvSpPr/>
          <p:nvPr/>
        </p:nvSpPr>
        <p:spPr>
          <a:xfrm>
            <a:off x="323850" y="404813"/>
            <a:ext cx="8496300" cy="136842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r>
              <a:rPr lang="nl-NL" sz="4800" b="1" dirty="0">
                <a:solidFill>
                  <a:srgbClr val="FF0000"/>
                </a:solidFill>
                <a:latin typeface="Calibri" pitchFamily="34" charset="0"/>
              </a:rPr>
              <a:t>Workshop leerpatronen</a:t>
            </a:r>
            <a:endParaRPr lang="nl-NL" sz="2800" b="1" dirty="0">
              <a:solidFill>
                <a:srgbClr val="FF0000"/>
              </a:solidFill>
              <a:latin typeface="Calibri" pitchFamily="34" charset="0"/>
            </a:endParaRPr>
          </a:p>
        </p:txBody>
      </p:sp>
      <p:pic>
        <p:nvPicPr>
          <p:cNvPr id="3075" name="Picture 5" descr="Gerelateerde afbeelding">
            <a:extLst>
              <a:ext uri="{FF2B5EF4-FFF2-40B4-BE49-F238E27FC236}">
                <a16:creationId xmlns:a16="http://schemas.microsoft.com/office/drawing/2014/main" id="{90D10AA6-CE10-4AFB-B331-5E6D80FC6744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58888" y="1989138"/>
            <a:ext cx="6553200" cy="45735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623F43F0-84A3-4A4F-8A0B-5D28A5665F58}"/>
              </a:ext>
            </a:extLst>
          </p:cNvPr>
          <p:cNvSpPr/>
          <p:nvPr/>
        </p:nvSpPr>
        <p:spPr>
          <a:xfrm>
            <a:off x="323850" y="404813"/>
            <a:ext cx="8496300" cy="136842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r>
              <a:rPr lang="nl-NL" sz="4800" b="1" dirty="0">
                <a:solidFill>
                  <a:srgbClr val="FF0000"/>
                </a:solidFill>
                <a:latin typeface="Calibri" pitchFamily="34" charset="0"/>
              </a:rPr>
              <a:t>Programma</a:t>
            </a:r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03FA2A3D-99B1-4F9D-B5FE-265D5BA05306}"/>
              </a:ext>
            </a:extLst>
          </p:cNvPr>
          <p:cNvSpPr/>
          <p:nvPr/>
        </p:nvSpPr>
        <p:spPr>
          <a:xfrm>
            <a:off x="323850" y="1989138"/>
            <a:ext cx="8496300" cy="4464050"/>
          </a:xfrm>
          <a:prstGeom prst="rect">
            <a:avLst/>
          </a:prstGeom>
          <a:solidFill>
            <a:schemeClr val="accent5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b="1" dirty="0">
                <a:solidFill>
                  <a:srgbClr val="FF0000"/>
                </a:solidFill>
                <a:latin typeface="Calibri" pitchFamily="34" charset="0"/>
              </a:rPr>
              <a:t>Theorie, wat is er uit onderzoek al bekend?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b="1" dirty="0">
              <a:solidFill>
                <a:srgbClr val="FF0000"/>
              </a:solidFill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b="1" dirty="0">
                <a:solidFill>
                  <a:srgbClr val="FF0000"/>
                </a:solidFill>
                <a:latin typeface="Calibri" pitchFamily="34" charset="0"/>
              </a:rPr>
              <a:t>Doornemen vijf leerpatronen die studenten kunnen hebben.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b="1" dirty="0">
              <a:solidFill>
                <a:srgbClr val="FF0000"/>
              </a:solidFill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b="1" dirty="0">
                <a:solidFill>
                  <a:srgbClr val="FF0000"/>
                </a:solidFill>
                <a:latin typeface="Calibri" pitchFamily="34" charset="0"/>
              </a:rPr>
              <a:t>Welke handelingssuggesties horen bij deze leerpatronen?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b="1" dirty="0">
              <a:solidFill>
                <a:srgbClr val="FF0000"/>
              </a:solidFill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b="1" dirty="0">
                <a:solidFill>
                  <a:srgbClr val="FF0000"/>
                </a:solidFill>
                <a:latin typeface="Calibri" pitchFamily="34" charset="0"/>
              </a:rPr>
              <a:t>Oefenen met een voorbeeld- of zelf ingebrachte casus. 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400" b="1" dirty="0">
              <a:solidFill>
                <a:srgbClr val="FF0000"/>
              </a:solidFill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400" b="1" dirty="0">
                <a:solidFill>
                  <a:srgbClr val="FF0000"/>
                </a:solidFill>
                <a:latin typeface="Calibri" pitchFamily="34" charset="0"/>
              </a:rPr>
              <a:t>Terugkoppeling, afronding en enkele afsluitende tips.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623F43F0-84A3-4A4F-8A0B-5D28A5665F58}"/>
              </a:ext>
            </a:extLst>
          </p:cNvPr>
          <p:cNvSpPr/>
          <p:nvPr/>
        </p:nvSpPr>
        <p:spPr>
          <a:xfrm>
            <a:off x="323850" y="404813"/>
            <a:ext cx="8496300" cy="136842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r>
              <a:rPr lang="nl-NL" sz="2800" b="1" dirty="0">
                <a:solidFill>
                  <a:srgbClr val="FF0000"/>
                </a:solidFill>
                <a:latin typeface="Calibri" pitchFamily="34" charset="0"/>
              </a:rPr>
              <a:t>Oefenen</a:t>
            </a:r>
          </a:p>
          <a:p>
            <a:pPr algn="ctr" eaLnBrk="1" hangingPunct="1">
              <a:defRPr/>
            </a:pPr>
            <a:r>
              <a:rPr lang="nl-NL" b="1" i="1" dirty="0">
                <a:solidFill>
                  <a:srgbClr val="FF0000"/>
                </a:solidFill>
                <a:latin typeface="Calibri" pitchFamily="34" charset="0"/>
              </a:rPr>
              <a:t>Bij algemene afsluiting: per groepje één reactie:</a:t>
            </a:r>
          </a:p>
          <a:p>
            <a:pPr algn="ctr" eaLnBrk="1" hangingPunct="1">
              <a:defRPr/>
            </a:pPr>
            <a:r>
              <a:rPr lang="nl-NL" b="1" i="1" dirty="0">
                <a:solidFill>
                  <a:srgbClr val="FF0000"/>
                </a:solidFill>
                <a:latin typeface="Calibri" pitchFamily="34" charset="0"/>
              </a:rPr>
              <a:t>Wat heeft de workshop je opgeleverd, wat je morgen mee de school in </a:t>
            </a:r>
            <a:r>
              <a:rPr lang="nl-NL" b="1" i="1">
                <a:solidFill>
                  <a:srgbClr val="FF0000"/>
                </a:solidFill>
                <a:latin typeface="Calibri" pitchFamily="34" charset="0"/>
              </a:rPr>
              <a:t>kan nemen?</a:t>
            </a:r>
          </a:p>
        </p:txBody>
      </p:sp>
      <p:pic>
        <p:nvPicPr>
          <p:cNvPr id="5" name="Afbeelding 4">
            <a:extLst>
              <a:ext uri="{FF2B5EF4-FFF2-40B4-BE49-F238E27FC236}">
                <a16:creationId xmlns:a16="http://schemas.microsoft.com/office/drawing/2014/main" id="{F48BF51E-7A8F-47F8-882C-B55090F947B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79612" y="1916832"/>
            <a:ext cx="6984776" cy="45974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780559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>
            <a:extLst>
              <a:ext uri="{FF2B5EF4-FFF2-40B4-BE49-F238E27FC236}">
                <a16:creationId xmlns:a16="http://schemas.microsoft.com/office/drawing/2014/main" id="{B9BF068B-4AED-4646-BE43-43FD2B1A53D6}"/>
              </a:ext>
            </a:extLst>
          </p:cNvPr>
          <p:cNvSpPr/>
          <p:nvPr/>
        </p:nvSpPr>
        <p:spPr>
          <a:xfrm>
            <a:off x="323850" y="404813"/>
            <a:ext cx="8496300" cy="15113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r>
              <a:rPr lang="nl-NL" sz="3600" b="1" dirty="0">
                <a:solidFill>
                  <a:srgbClr val="FF0000"/>
                </a:solidFill>
                <a:latin typeface="Calibri" pitchFamily="34" charset="0"/>
              </a:rPr>
              <a:t>Terugkoppeling, afronding en enkele afsluitende tips </a:t>
            </a:r>
            <a:endParaRPr lang="nl-NL" sz="1400" b="1" i="1" dirty="0">
              <a:solidFill>
                <a:srgbClr val="FF0000"/>
              </a:solidFill>
              <a:latin typeface="Calibri" pitchFamily="34" charset="0"/>
            </a:endParaRPr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990A2632-5A75-40C5-9A23-6B434FCFB37A}"/>
              </a:ext>
            </a:extLst>
          </p:cNvPr>
          <p:cNvSpPr/>
          <p:nvPr/>
        </p:nvSpPr>
        <p:spPr>
          <a:xfrm>
            <a:off x="323850" y="2060575"/>
            <a:ext cx="8496300" cy="4392613"/>
          </a:xfrm>
          <a:prstGeom prst="rect">
            <a:avLst/>
          </a:prstGeom>
          <a:solidFill>
            <a:schemeClr val="accent5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eaLnBrk="1" hangingPunct="1">
              <a:defRPr/>
            </a:pPr>
            <a:r>
              <a:rPr lang="nl-NL" sz="2000" b="1" dirty="0">
                <a:solidFill>
                  <a:srgbClr val="FF0000"/>
                </a:solidFill>
                <a:latin typeface="Calibri" pitchFamily="34" charset="0"/>
              </a:rPr>
              <a:t>Enkele bevorderende condities en maatregelen voor de grondhouding en didactiek van begeleiders.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2000" b="1" dirty="0">
              <a:solidFill>
                <a:srgbClr val="FF0000"/>
              </a:solidFill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000" b="1" dirty="0">
                <a:solidFill>
                  <a:srgbClr val="FF0000"/>
                </a:solidFill>
                <a:latin typeface="Calibri" pitchFamily="34" charset="0"/>
              </a:rPr>
              <a:t>Ruimte bieden om te vallen en weer op te staan.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000" b="1" dirty="0">
                <a:solidFill>
                  <a:srgbClr val="FF0000"/>
                </a:solidFill>
                <a:latin typeface="Calibri" pitchFamily="34" charset="0"/>
              </a:rPr>
              <a:t>Het gevoel geven gezien en gehoord te worden.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000" b="1" dirty="0">
                <a:solidFill>
                  <a:srgbClr val="FF0000"/>
                </a:solidFill>
                <a:latin typeface="Calibri" pitchFamily="34" charset="0"/>
              </a:rPr>
              <a:t>Duidelijkheid bieden.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000" b="1" dirty="0">
                <a:solidFill>
                  <a:srgbClr val="FF0000"/>
                </a:solidFill>
                <a:latin typeface="Calibri" pitchFamily="34" charset="0"/>
              </a:rPr>
              <a:t>Schouderklopjes.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000" b="1" dirty="0">
                <a:solidFill>
                  <a:srgbClr val="FF0000"/>
                </a:solidFill>
                <a:latin typeface="Calibri" pitchFamily="34" charset="0"/>
              </a:rPr>
              <a:t>Beoordelen, niet veroordelen.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000" b="1" dirty="0">
                <a:solidFill>
                  <a:srgbClr val="FF0000"/>
                </a:solidFill>
                <a:latin typeface="Calibri" pitchFamily="34" charset="0"/>
              </a:rPr>
              <a:t>Gewenst leergedrag expliciet maken, laten oefenen.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000" b="1" dirty="0">
                <a:solidFill>
                  <a:srgbClr val="FF0000"/>
                </a:solidFill>
                <a:latin typeface="Calibri" pitchFamily="34" charset="0"/>
              </a:rPr>
              <a:t>Ervaringen duiden vanuit theorie + voorbeelden.</a:t>
            </a: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2000" b="1" dirty="0">
                <a:solidFill>
                  <a:srgbClr val="FF0000"/>
                </a:solidFill>
                <a:latin typeface="Calibri" pitchFamily="34" charset="0"/>
              </a:rPr>
              <a:t>Sociaal wenselijk gedrag voorkomen, uitdagen met eigen opdrachten te komen.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tandaardontwerp">
  <a:themeElements>
    <a:clrScheme name="Standaardontwer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ardontwerp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andaardontwer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595</TotalTime>
  <Words>149</Words>
  <Application>Microsoft Office PowerPoint</Application>
  <PresentationFormat>Diavoorstelling (4:3)</PresentationFormat>
  <Paragraphs>25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7" baseType="lpstr">
      <vt:lpstr>Arial</vt:lpstr>
      <vt:lpstr>Calibri</vt:lpstr>
      <vt:lpstr>Standaardontwerp</vt:lpstr>
      <vt:lpstr>PowerPoint-presentatie</vt:lpstr>
      <vt:lpstr>PowerPoint-presentatie</vt:lpstr>
      <vt:lpstr>PowerPoint-presentatie</vt:lpstr>
      <vt:lpstr>PowerPoint-presentatie</vt:lpstr>
    </vt:vector>
  </TitlesOfParts>
  <Company>Atlas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Programma</dc:title>
  <dc:creator>feh</dc:creator>
  <cp:lastModifiedBy>Mark Fehling</cp:lastModifiedBy>
  <cp:revision>107</cp:revision>
  <dcterms:created xsi:type="dcterms:W3CDTF">2011-06-30T13:32:32Z</dcterms:created>
  <dcterms:modified xsi:type="dcterms:W3CDTF">2021-01-25T13:29:01Z</dcterms:modified>
</cp:coreProperties>
</file>

<file path=docProps/thumbnail.jpeg>
</file>