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311" r:id="rId3"/>
    <p:sldId id="313" r:id="rId4"/>
    <p:sldId id="319" r:id="rId5"/>
    <p:sldId id="314" r:id="rId6"/>
    <p:sldId id="312" r:id="rId7"/>
    <p:sldId id="270" r:id="rId8"/>
    <p:sldId id="279" r:id="rId9"/>
    <p:sldId id="282" r:id="rId10"/>
    <p:sldId id="315" r:id="rId11"/>
    <p:sldId id="274" r:id="rId12"/>
    <p:sldId id="280" r:id="rId13"/>
    <p:sldId id="316" r:id="rId14"/>
    <p:sldId id="277" r:id="rId15"/>
    <p:sldId id="281" r:id="rId16"/>
    <p:sldId id="317" r:id="rId17"/>
    <p:sldId id="318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4" autoAdjust="0"/>
    <p:restoredTop sz="83198" autoAdjust="0"/>
  </p:normalViewPr>
  <p:slideViewPr>
    <p:cSldViewPr snapToGrid="0" snapToObjects="1">
      <p:cViewPr>
        <p:scale>
          <a:sx n="80" d="100"/>
          <a:sy n="80" d="100"/>
        </p:scale>
        <p:origin x="2144" y="264"/>
      </p:cViewPr>
      <p:guideLst>
        <p:guide orient="horz" pos="16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7/21/16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FA69C-83DF-504B-AB75-5E284A5E00B2}" type="datetimeFigureOut">
              <a:rPr lang="en-US" smtClean="0"/>
              <a:t>7/21/16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69D9D-5431-994A-8E93-C1386E621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3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4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23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29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19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64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2192" y="617247"/>
            <a:ext cx="7265534" cy="2229538"/>
          </a:xfrm>
        </p:spPr>
        <p:txBody>
          <a:bodyPr>
            <a:noAutofit/>
          </a:bodyPr>
          <a:lstStyle>
            <a:lvl1pPr algn="l">
              <a:defRPr sz="7200">
                <a:solidFill>
                  <a:srgbClr val="00A6D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2192" y="3203297"/>
            <a:ext cx="7067378" cy="102580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4336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3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600" y="-28800"/>
            <a:ext cx="9241200" cy="5194800"/>
          </a:xfrm>
          <a:prstGeom prst="rect">
            <a:avLst/>
          </a:prstGeom>
        </p:spPr>
      </p:pic>
      <p:pic>
        <p:nvPicPr>
          <p:cNvPr id="4" name="Afbeelding 8" descr="TUDelft_LogoZWART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489395"/>
            <a:ext cx="1096715" cy="43067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57602" y="1791065"/>
            <a:ext cx="9241201" cy="1561370"/>
          </a:xfrm>
          <a:prstGeom prst="rect">
            <a:avLst/>
          </a:prstGeom>
          <a:solidFill>
            <a:schemeClr val="bg1"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2" rIns="91425" bIns="45712" numCol="1" rtlCol="0" anchor="t" anchorCtr="0" compatLnSpc="1">
            <a:prstTxWarp prst="textNoShape">
              <a:avLst/>
            </a:prstTxWarp>
          </a:bodyPr>
          <a:lstStyle/>
          <a:p>
            <a:pPr defTabSz="914260" eaLnBrk="0" hangingPunct="0"/>
            <a:endParaRPr lang="en-US" sz="2400" dirty="0">
              <a:solidFill>
                <a:schemeClr val="tx1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4155" y="2143125"/>
            <a:ext cx="8455691" cy="857250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tx1"/>
                </a:solidFill>
                <a:latin typeface="TU Delft-UltraLight" charset="0"/>
                <a:ea typeface="TU Delft-UltraLight" charset="0"/>
                <a:cs typeface="TU Delft-UltraLight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7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1556084" y="0"/>
            <a:ext cx="7587916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59735"/>
            <a:ext cx="9144000" cy="2229538"/>
          </a:xfrm>
        </p:spPr>
        <p:txBody>
          <a:bodyPr>
            <a:noAutofit/>
          </a:bodyPr>
          <a:lstStyle>
            <a:lvl1pPr algn="ctr">
              <a:defRPr sz="7200">
                <a:solidFill>
                  <a:schemeClr val="bg1"/>
                </a:solidFill>
                <a:latin typeface="TU Delft-UltraLight" charset="0"/>
                <a:ea typeface="TU Delft-UltraLight" charset="0"/>
                <a:cs typeface="TU Delft-UltraLight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75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Afbeelding 2" descr="TUDelft_LogoZWA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4663753"/>
            <a:ext cx="1104294" cy="323006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9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Afbeelding 2" descr="TUDelft_LogoZWA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4663753"/>
            <a:ext cx="1104294" cy="323006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5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7/21/16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2.xml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3106" y="1200150"/>
            <a:ext cx="7106464" cy="3486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8" name="Picture 3" descr="TU_P5#white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581184"/>
            <a:ext cx="1368883" cy="632424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1576384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11" name="Picture 3" descr="TU_P5#white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2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2404" y="205979"/>
            <a:ext cx="709051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404" y="1200150"/>
            <a:ext cx="7090513" cy="3615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Afbeelding 8" descr="TUDelft_LogoZWART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515071"/>
            <a:ext cx="1104294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7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27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35.png"/><Relationship Id="rId6" Type="http://schemas.openxmlformats.org/officeDocument/2006/relationships/image" Target="../media/image32.png"/><Relationship Id="rId7" Type="http://schemas.openxmlformats.org/officeDocument/2006/relationships/image" Target="../media/image31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7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Blended Learning ‘Wave’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Railway Engineering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4782" y="1978442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Online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88663" y="3937696"/>
            <a:ext cx="54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F2F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3430576"/>
            <a:ext cx="562344" cy="562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1497209"/>
            <a:ext cx="576000" cy="576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848357" y="2956741"/>
            <a:ext cx="680793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903913" y="1637869"/>
            <a:ext cx="1334254" cy="605332"/>
            <a:chOff x="6456748" y="1630000"/>
            <a:chExt cx="1334254" cy="605332"/>
          </a:xfrm>
        </p:grpSpPr>
        <p:sp>
          <p:nvSpPr>
            <p:cNvPr id="3" name="Rounded Rectangle 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 descr="Reading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Read </a:t>
              </a:r>
            </a:p>
            <a:p>
              <a:r>
                <a:rPr lang="en-US" sz="1400" dirty="0" smtClean="0"/>
                <a:t>material</a:t>
              </a:r>
              <a:endParaRPr lang="en-US" sz="14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22965" y="994631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Watch</a:t>
              </a:r>
            </a:p>
            <a:p>
              <a:r>
                <a:rPr lang="en-US" sz="1400" dirty="0" smtClean="0"/>
                <a:t>video</a:t>
              </a:r>
              <a:endParaRPr lang="en-US" sz="1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50846" y="3675595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In-depth</a:t>
              </a:r>
            </a:p>
            <a:p>
              <a:r>
                <a:rPr lang="en-US" sz="1400" dirty="0" smtClean="0"/>
                <a:t>Lecture</a:t>
              </a:r>
              <a:endParaRPr lang="en-US" sz="14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738545" y="1609438"/>
            <a:ext cx="1412744" cy="605332"/>
            <a:chOff x="6456748" y="1630000"/>
            <a:chExt cx="1412744" cy="605332"/>
          </a:xfrm>
        </p:grpSpPr>
        <p:sp>
          <p:nvSpPr>
            <p:cNvPr id="59" name="Rounded Rectangle 58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Calcu</a:t>
              </a:r>
              <a:r>
                <a:rPr lang="en-US" sz="1400" dirty="0" smtClean="0"/>
                <a:t>-</a:t>
              </a:r>
            </a:p>
            <a:p>
              <a:r>
                <a:rPr lang="en-US" sz="1400" dirty="0" err="1" smtClean="0"/>
                <a:t>lations</a:t>
              </a:r>
              <a:endParaRPr lang="en-US" sz="1400" dirty="0" smtClean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547918" y="2277911"/>
            <a:ext cx="1412743" cy="605332"/>
            <a:chOff x="6456748" y="1630000"/>
            <a:chExt cx="1412743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656664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Online Quiz</a:t>
              </a:r>
              <a:endParaRPr lang="en-US" sz="14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54729" y="3659930"/>
            <a:ext cx="1596560" cy="605332"/>
            <a:chOff x="6456748" y="1630000"/>
            <a:chExt cx="1596560" cy="605332"/>
          </a:xfrm>
        </p:grpSpPr>
        <p:sp>
          <p:nvSpPr>
            <p:cNvPr id="40" name="Rounded Rectangle 39"/>
            <p:cNvSpPr/>
            <p:nvPr/>
          </p:nvSpPr>
          <p:spPr>
            <a:xfrm>
              <a:off x="6456748" y="1630000"/>
              <a:ext cx="1596560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671056"/>
              <a:ext cx="10827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Peer</a:t>
              </a:r>
            </a:p>
            <a:p>
              <a:r>
                <a:rPr lang="en-US" sz="1400" dirty="0" smtClean="0"/>
                <a:t>Instruction</a:t>
              </a:r>
              <a:endParaRPr lang="en-US" sz="14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03689" y="1609438"/>
            <a:ext cx="1638961" cy="605332"/>
            <a:chOff x="6456748" y="1630000"/>
            <a:chExt cx="1638961" cy="605332"/>
          </a:xfrm>
        </p:grpSpPr>
        <p:sp>
          <p:nvSpPr>
            <p:cNvPr id="68" name="Rounded Rectangle 67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Prepare</a:t>
              </a:r>
            </a:p>
            <a:p>
              <a:r>
                <a:rPr lang="en-US" sz="1400" dirty="0" smtClean="0"/>
                <a:t>Excursion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230609" y="3614154"/>
            <a:ext cx="1638961" cy="605332"/>
            <a:chOff x="6456748" y="1630000"/>
            <a:chExt cx="1638961" cy="605332"/>
          </a:xfrm>
        </p:grpSpPr>
        <p:sp>
          <p:nvSpPr>
            <p:cNvPr id="74" name="Rounded Rectangle 73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970527" y="1803702"/>
              <a:ext cx="11251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Excursion</a:t>
              </a:r>
            </a:p>
          </p:txBody>
        </p:sp>
      </p:grpSp>
      <p:sp>
        <p:nvSpPr>
          <p:cNvPr id="71" name="Freeform 70"/>
          <p:cNvSpPr/>
          <p:nvPr/>
        </p:nvSpPr>
        <p:spPr>
          <a:xfrm>
            <a:off x="3175165" y="1525755"/>
            <a:ext cx="4663226" cy="2463951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3226" h="2463951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76524" y="2261781"/>
                  <a:pt x="1867186" y="1952208"/>
                </a:cubicBezTo>
                <a:cubicBezTo>
                  <a:pt x="2157848" y="1642635"/>
                  <a:pt x="2476944" y="600194"/>
                  <a:pt x="2767606" y="379070"/>
                </a:cubicBezTo>
                <a:cubicBezTo>
                  <a:pt x="3058268" y="157946"/>
                  <a:pt x="3288901" y="115300"/>
                  <a:pt x="3611157" y="625464"/>
                </a:cubicBezTo>
                <a:cubicBezTo>
                  <a:pt x="3857588" y="993477"/>
                  <a:pt x="4464186" y="2255463"/>
                  <a:pt x="4663226" y="2463951"/>
                </a:cubicBezTo>
              </a:path>
            </a:pathLst>
          </a:cu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6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7975" y="61913"/>
            <a:ext cx="6692900" cy="5019675"/>
          </a:xfrm>
        </p:spPr>
      </p:pic>
    </p:spTree>
    <p:extLst>
      <p:ext uri="{BB962C8B-B14F-4D97-AF65-F5344CB8AC3E}">
        <p14:creationId xmlns:p14="http://schemas.microsoft.com/office/powerpoint/2010/main" val="10868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8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UTQ 37 – Blended Learning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4782" y="1978442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Online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88663" y="3937696"/>
            <a:ext cx="54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F2F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3430576"/>
            <a:ext cx="562344" cy="562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1497209"/>
            <a:ext cx="576000" cy="576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848357" y="2956741"/>
            <a:ext cx="680793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6617467" y="1834382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Watch</a:t>
              </a:r>
            </a:p>
            <a:p>
              <a:r>
                <a:rPr lang="en-US" sz="1400" dirty="0" smtClean="0"/>
                <a:t>video</a:t>
              </a:r>
              <a:endParaRPr lang="en-US" sz="1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750688" y="3221137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Course </a:t>
              </a:r>
            </a:p>
            <a:p>
              <a:r>
                <a:rPr lang="en-US" sz="1400" dirty="0" smtClean="0"/>
                <a:t>Design</a:t>
              </a:r>
              <a:endParaRPr lang="en-US" sz="14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709403" y="1076468"/>
            <a:ext cx="1412743" cy="605332"/>
            <a:chOff x="6456748" y="1630000"/>
            <a:chExt cx="1412743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776362"/>
              <a:ext cx="898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Wiki</a:t>
              </a:r>
              <a:endParaRPr lang="en-US" sz="14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153441" y="3750262"/>
            <a:ext cx="1596560" cy="605332"/>
            <a:chOff x="6456748" y="1630000"/>
            <a:chExt cx="1596560" cy="605332"/>
          </a:xfrm>
        </p:grpSpPr>
        <p:sp>
          <p:nvSpPr>
            <p:cNvPr id="40" name="Rounded Rectangle 39"/>
            <p:cNvSpPr/>
            <p:nvPr/>
          </p:nvSpPr>
          <p:spPr>
            <a:xfrm>
              <a:off x="6456748" y="1630000"/>
              <a:ext cx="1596560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671056"/>
              <a:ext cx="10827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Peer</a:t>
              </a:r>
            </a:p>
            <a:p>
              <a:r>
                <a:rPr lang="en-US" sz="1400" dirty="0" smtClean="0"/>
                <a:t>Instruction</a:t>
              </a:r>
              <a:endParaRPr lang="en-US" sz="14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432843" y="1865131"/>
            <a:ext cx="1638961" cy="605332"/>
            <a:chOff x="6456748" y="1630000"/>
            <a:chExt cx="1638961" cy="605332"/>
          </a:xfrm>
        </p:grpSpPr>
        <p:sp>
          <p:nvSpPr>
            <p:cNvPr id="68" name="Rounded Rectangle 67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Peer Feedback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08574" y="4007151"/>
            <a:ext cx="1787426" cy="605332"/>
            <a:chOff x="6456748" y="1630000"/>
            <a:chExt cx="1787426" cy="605332"/>
          </a:xfrm>
        </p:grpSpPr>
        <p:sp>
          <p:nvSpPr>
            <p:cNvPr id="74" name="Rounded Rectangle 73"/>
            <p:cNvSpPr/>
            <p:nvPr/>
          </p:nvSpPr>
          <p:spPr>
            <a:xfrm>
              <a:off x="6456748" y="1630000"/>
              <a:ext cx="1787426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970527" y="1699455"/>
              <a:ext cx="12736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Short</a:t>
              </a:r>
            </a:p>
            <a:p>
              <a:r>
                <a:rPr lang="en-US" sz="1400" dirty="0" smtClean="0"/>
                <a:t>presentation</a:t>
              </a:r>
            </a:p>
          </p:txBody>
        </p:sp>
      </p:grpSp>
      <p:sp>
        <p:nvSpPr>
          <p:cNvPr id="10" name="Freeform 9"/>
          <p:cNvSpPr/>
          <p:nvPr/>
        </p:nvSpPr>
        <p:spPr>
          <a:xfrm>
            <a:off x="3582722" y="1392282"/>
            <a:ext cx="4701139" cy="2834344"/>
          </a:xfrm>
          <a:custGeom>
            <a:avLst/>
            <a:gdLst>
              <a:gd name="connsiteX0" fmla="*/ 0 w 4701139"/>
              <a:gd name="connsiteY0" fmla="*/ 2834344 h 2834344"/>
              <a:gd name="connsiteX1" fmla="*/ 2369525 w 4701139"/>
              <a:gd name="connsiteY1" fmla="*/ 799 h 2834344"/>
              <a:gd name="connsiteX2" fmla="*/ 4701139 w 4701139"/>
              <a:gd name="connsiteY2" fmla="*/ 2540565 h 283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1139" h="2834344">
                <a:moveTo>
                  <a:pt x="0" y="2834344"/>
                </a:moveTo>
                <a:cubicBezTo>
                  <a:pt x="793001" y="1442053"/>
                  <a:pt x="1586002" y="49762"/>
                  <a:pt x="2369525" y="799"/>
                </a:cubicBezTo>
                <a:cubicBezTo>
                  <a:pt x="3153048" y="-48164"/>
                  <a:pt x="4478404" y="2166234"/>
                  <a:pt x="4701139" y="2540565"/>
                </a:cubicBezTo>
              </a:path>
            </a:pathLst>
          </a:custGeom>
          <a:ln>
            <a:headEnd type="none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9144000" cy="857250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Peer Feedback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5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0943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5609898" y="1370455"/>
            <a:ext cx="1334254" cy="605332"/>
            <a:chOff x="6456748" y="1630000"/>
            <a:chExt cx="1334254" cy="605332"/>
          </a:xfrm>
        </p:grpSpPr>
        <p:sp>
          <p:nvSpPr>
            <p:cNvPr id="55" name="Rounded Rectangle 54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Watch</a:t>
              </a:r>
            </a:p>
            <a:p>
              <a:r>
                <a:rPr lang="en-US" sz="1400" dirty="0" smtClean="0"/>
                <a:t>video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4782" y="1978442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Online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88663" y="3937696"/>
            <a:ext cx="54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F2F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3430576"/>
            <a:ext cx="562344" cy="562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1497209"/>
            <a:ext cx="576000" cy="576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848357" y="2956741"/>
            <a:ext cx="680793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2740887" y="1568382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Watch</a:t>
              </a:r>
            </a:p>
            <a:p>
              <a:r>
                <a:rPr lang="en-US" sz="1400" dirty="0" smtClean="0"/>
                <a:t>video</a:t>
              </a:r>
              <a:endParaRPr lang="en-US" sz="1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721760" y="3247847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Discuss</a:t>
              </a:r>
              <a:br>
                <a:rPr lang="en-US" sz="1400" dirty="0" smtClean="0"/>
              </a:br>
              <a:r>
                <a:rPr lang="en-US" sz="1400" dirty="0" smtClean="0"/>
                <a:t>cases</a:t>
              </a:r>
              <a:endParaRPr lang="en-US" sz="14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49778" y="3181605"/>
            <a:ext cx="1596560" cy="605332"/>
            <a:chOff x="6456748" y="1630000"/>
            <a:chExt cx="1596560" cy="605332"/>
          </a:xfrm>
        </p:grpSpPr>
        <p:sp>
          <p:nvSpPr>
            <p:cNvPr id="40" name="Rounded Rectangle 39"/>
            <p:cNvSpPr/>
            <p:nvPr/>
          </p:nvSpPr>
          <p:spPr>
            <a:xfrm>
              <a:off x="6456748" y="1630000"/>
              <a:ext cx="1181286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766889"/>
              <a:ext cx="1082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Quiz</a:t>
              </a:r>
              <a:endParaRPr lang="en-US" sz="14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553121" y="4387728"/>
            <a:ext cx="1412744" cy="605332"/>
            <a:chOff x="6456748" y="1630000"/>
            <a:chExt cx="1412744" cy="605332"/>
          </a:xfrm>
        </p:grpSpPr>
        <p:sp>
          <p:nvSpPr>
            <p:cNvPr id="51" name="Rounded Rectangle 50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Lab Work</a:t>
              </a:r>
              <a:endParaRPr lang="en-US" sz="1400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132019" y="3041708"/>
            <a:ext cx="1412744" cy="605332"/>
            <a:chOff x="6456748" y="1630000"/>
            <a:chExt cx="1412744" cy="605332"/>
          </a:xfrm>
        </p:grpSpPr>
        <p:sp>
          <p:nvSpPr>
            <p:cNvPr id="77" name="Rounded Rectangle 7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Discuss</a:t>
              </a:r>
              <a:br>
                <a:rPr lang="en-US" sz="1400" dirty="0" smtClean="0"/>
              </a:br>
              <a:r>
                <a:rPr lang="en-US" sz="1400" dirty="0" smtClean="0"/>
                <a:t>cases</a:t>
              </a:r>
              <a:endParaRPr lang="en-US" sz="1400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423715" y="3716651"/>
            <a:ext cx="1445855" cy="605332"/>
            <a:chOff x="6456748" y="1630000"/>
            <a:chExt cx="1596560" cy="605332"/>
          </a:xfrm>
        </p:grpSpPr>
        <p:sp>
          <p:nvSpPr>
            <p:cNvPr id="81" name="Rounded Rectangle 80"/>
            <p:cNvSpPr/>
            <p:nvPr/>
          </p:nvSpPr>
          <p:spPr>
            <a:xfrm>
              <a:off x="6456748" y="1630000"/>
              <a:ext cx="1596560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6970527" y="1766889"/>
              <a:ext cx="1082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Quiz</a:t>
              </a:r>
              <a:endParaRPr lang="en-US" sz="1400" dirty="0"/>
            </a:p>
          </p:txBody>
        </p:sp>
      </p:grpSp>
      <p:sp>
        <p:nvSpPr>
          <p:cNvPr id="71" name="Freeform 70"/>
          <p:cNvSpPr/>
          <p:nvPr/>
        </p:nvSpPr>
        <p:spPr>
          <a:xfrm>
            <a:off x="3175165" y="1525755"/>
            <a:ext cx="4663226" cy="2463951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3226" h="2463951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76524" y="2261781"/>
                  <a:pt x="1867186" y="1952208"/>
                </a:cubicBezTo>
                <a:cubicBezTo>
                  <a:pt x="2157848" y="1642635"/>
                  <a:pt x="2476944" y="600194"/>
                  <a:pt x="2767606" y="379070"/>
                </a:cubicBezTo>
                <a:cubicBezTo>
                  <a:pt x="3058268" y="157946"/>
                  <a:pt x="3288901" y="115300"/>
                  <a:pt x="3611157" y="625464"/>
                </a:cubicBezTo>
                <a:cubicBezTo>
                  <a:pt x="3857588" y="993477"/>
                  <a:pt x="4464186" y="2255463"/>
                  <a:pt x="4663226" y="2463951"/>
                </a:cubicBezTo>
              </a:path>
            </a:pathLst>
          </a:cu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8" b="5818"/>
          <a:stretch>
            <a:fillRect/>
          </a:stretch>
        </p:blipFill>
        <p:spPr>
          <a:xfrm>
            <a:off x="-65314" y="0"/>
            <a:ext cx="9274629" cy="5143500"/>
          </a:xfrm>
        </p:spPr>
      </p:pic>
    </p:spTree>
    <p:extLst>
      <p:ext uri="{BB962C8B-B14F-4D97-AF65-F5344CB8AC3E}">
        <p14:creationId xmlns:p14="http://schemas.microsoft.com/office/powerpoint/2010/main" val="4203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Learning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83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6318" y="1318627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Online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893" y="3672082"/>
            <a:ext cx="54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F2F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22" y="3164962"/>
            <a:ext cx="562344" cy="562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8" y="837394"/>
            <a:ext cx="576000" cy="576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515291" y="2571750"/>
            <a:ext cx="775933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839626" y="108994"/>
            <a:ext cx="6520789" cy="2243902"/>
            <a:chOff x="1839626" y="69805"/>
            <a:chExt cx="6520789" cy="2243902"/>
          </a:xfrm>
        </p:grpSpPr>
        <p:grpSp>
          <p:nvGrpSpPr>
            <p:cNvPr id="12" name="Group 11"/>
            <p:cNvGrpSpPr/>
            <p:nvPr/>
          </p:nvGrpSpPr>
          <p:grpSpPr>
            <a:xfrm>
              <a:off x="1839626" y="69805"/>
              <a:ext cx="820474" cy="1029893"/>
              <a:chOff x="1844806" y="241416"/>
              <a:chExt cx="820474" cy="1029893"/>
            </a:xfrm>
          </p:grpSpPr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1844806" y="748089"/>
                <a:ext cx="8204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Watch</a:t>
                </a:r>
              </a:p>
              <a:p>
                <a:pPr algn="ctr"/>
                <a:r>
                  <a:rPr lang="en-US" sz="1400" dirty="0" smtClean="0"/>
                  <a:t>video</a:t>
                </a:r>
                <a:endParaRPr lang="en-US" sz="1400" dirty="0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839626" y="1277775"/>
              <a:ext cx="820474" cy="1029893"/>
              <a:chOff x="1844806" y="241416"/>
              <a:chExt cx="820474" cy="1029893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70" name="TextBox 69"/>
              <p:cNvSpPr txBox="1"/>
              <p:nvPr/>
            </p:nvSpPr>
            <p:spPr>
              <a:xfrm>
                <a:off x="1844806" y="748089"/>
                <a:ext cx="8204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Read</a:t>
                </a:r>
              </a:p>
              <a:p>
                <a:pPr algn="ctr"/>
                <a:r>
                  <a:rPr lang="en-US" sz="1400" dirty="0" smtClean="0"/>
                  <a:t>Chapter</a:t>
                </a:r>
                <a:endParaRPr lang="en-US" sz="1400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2989304" y="69805"/>
              <a:ext cx="1113956" cy="1029893"/>
              <a:chOff x="1692885" y="241416"/>
              <a:chExt cx="1113956" cy="1029893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1692885" y="748089"/>
                <a:ext cx="11139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smtClean="0"/>
                  <a:t>Discussion board</a:t>
                </a:r>
                <a:endParaRPr lang="en-US" sz="1400" dirty="0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3150661" y="1277775"/>
              <a:ext cx="820474" cy="1029893"/>
              <a:chOff x="1844806" y="241416"/>
              <a:chExt cx="820474" cy="1029893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82" name="TextBox 81"/>
              <p:cNvSpPr txBox="1"/>
              <p:nvPr/>
            </p:nvSpPr>
            <p:spPr>
              <a:xfrm>
                <a:off x="1844806" y="748089"/>
                <a:ext cx="8204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Online</a:t>
                </a:r>
              </a:p>
              <a:p>
                <a:pPr algn="ctr"/>
                <a:r>
                  <a:rPr lang="en-US" sz="1400" dirty="0" smtClean="0"/>
                  <a:t>quiz</a:t>
                </a:r>
                <a:endParaRPr lang="en-US" sz="1400" dirty="0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4414386" y="69805"/>
              <a:ext cx="1040792" cy="1029893"/>
              <a:chOff x="1744083" y="241416"/>
              <a:chExt cx="1040792" cy="1029893"/>
            </a:xfrm>
          </p:grpSpPr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85" name="TextBox 84"/>
              <p:cNvSpPr txBox="1"/>
              <p:nvPr/>
            </p:nvSpPr>
            <p:spPr>
              <a:xfrm>
                <a:off x="1744083" y="748089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Assign-</a:t>
                </a:r>
                <a:r>
                  <a:rPr lang="en-US" sz="1400" dirty="0" err="1" smtClean="0"/>
                  <a:t>ments</a:t>
                </a:r>
                <a:endParaRPr lang="en-US" sz="1400" dirty="0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4414386" y="1271736"/>
              <a:ext cx="1040792" cy="1041971"/>
              <a:chOff x="1734647" y="241416"/>
              <a:chExt cx="1040792" cy="1041971"/>
            </a:xfrm>
          </p:grpSpPr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88" name="TextBox 87"/>
              <p:cNvSpPr txBox="1"/>
              <p:nvPr/>
            </p:nvSpPr>
            <p:spPr>
              <a:xfrm>
                <a:off x="1734647" y="760167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Online</a:t>
                </a:r>
              </a:p>
              <a:p>
                <a:pPr algn="ctr"/>
                <a:r>
                  <a:rPr lang="en-US" sz="1400" dirty="0" smtClean="0"/>
                  <a:t>brainstorm</a:t>
                </a:r>
                <a:endParaRPr lang="en-US" sz="1400" dirty="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5827815" y="177526"/>
              <a:ext cx="1040792" cy="814450"/>
              <a:chOff x="1744083" y="241416"/>
              <a:chExt cx="1040792" cy="814450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91" name="TextBox 90"/>
              <p:cNvSpPr txBox="1"/>
              <p:nvPr/>
            </p:nvSpPr>
            <p:spPr>
              <a:xfrm>
                <a:off x="1744083" y="748089"/>
                <a:ext cx="10407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Wiki</a:t>
                </a:r>
                <a:endParaRPr lang="en-US" sz="1400" dirty="0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5827815" y="1379457"/>
              <a:ext cx="1040792" cy="826528"/>
              <a:chOff x="1734647" y="241416"/>
              <a:chExt cx="1040792" cy="826528"/>
            </a:xfrm>
          </p:grpSpPr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94" name="TextBox 93"/>
              <p:cNvSpPr txBox="1"/>
              <p:nvPr/>
            </p:nvSpPr>
            <p:spPr>
              <a:xfrm>
                <a:off x="1734647" y="760167"/>
                <a:ext cx="10407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Blog</a:t>
                </a:r>
                <a:endParaRPr lang="en-US" sz="1400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7319623" y="69805"/>
              <a:ext cx="1040792" cy="1029893"/>
              <a:chOff x="1744083" y="241416"/>
              <a:chExt cx="1040792" cy="1029893"/>
            </a:xfrm>
          </p:grpSpPr>
          <p:pic>
            <p:nvPicPr>
              <p:cNvPr id="96" name="Picture 95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97" name="TextBox 96"/>
              <p:cNvSpPr txBox="1"/>
              <p:nvPr/>
            </p:nvSpPr>
            <p:spPr>
              <a:xfrm>
                <a:off x="1744083" y="748089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Peer</a:t>
                </a:r>
              </a:p>
              <a:p>
                <a:pPr algn="ctr"/>
                <a:r>
                  <a:rPr lang="en-US" sz="1400" dirty="0" smtClean="0"/>
                  <a:t>feedback</a:t>
                </a:r>
                <a:endParaRPr lang="en-US" sz="1400" dirty="0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7319623" y="1271736"/>
              <a:ext cx="1040792" cy="1041971"/>
              <a:chOff x="1734647" y="241416"/>
              <a:chExt cx="1040792" cy="1041971"/>
            </a:xfrm>
          </p:grpSpPr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1734647" y="760167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Case study</a:t>
                </a:r>
                <a:endParaRPr lang="en-US" sz="1400" dirty="0"/>
              </a:p>
            </p:txBody>
          </p:sp>
        </p:grpSp>
      </p:grpSp>
      <p:grpSp>
        <p:nvGrpSpPr>
          <p:cNvPr id="132" name="Group 131"/>
          <p:cNvGrpSpPr/>
          <p:nvPr/>
        </p:nvGrpSpPr>
        <p:grpSpPr>
          <a:xfrm>
            <a:off x="1689552" y="2686687"/>
            <a:ext cx="6723115" cy="2247119"/>
            <a:chOff x="1711374" y="69805"/>
            <a:chExt cx="6723115" cy="2247119"/>
          </a:xfrm>
        </p:grpSpPr>
        <p:grpSp>
          <p:nvGrpSpPr>
            <p:cNvPr id="133" name="Group 132"/>
            <p:cNvGrpSpPr/>
            <p:nvPr/>
          </p:nvGrpSpPr>
          <p:grpSpPr>
            <a:xfrm>
              <a:off x="1839625" y="69805"/>
              <a:ext cx="828239" cy="1029893"/>
              <a:chOff x="1844805" y="241416"/>
              <a:chExt cx="828239" cy="1029893"/>
            </a:xfrm>
          </p:grpSpPr>
          <p:pic>
            <p:nvPicPr>
              <p:cNvPr id="161" name="Picture 160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62" name="TextBox 161"/>
              <p:cNvSpPr txBox="1"/>
              <p:nvPr/>
            </p:nvSpPr>
            <p:spPr>
              <a:xfrm>
                <a:off x="1844805" y="748089"/>
                <a:ext cx="8282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smtClean="0"/>
                  <a:t>In depth</a:t>
                </a:r>
                <a:endParaRPr lang="en-US" sz="1400" dirty="0" smtClean="0"/>
              </a:p>
              <a:p>
                <a:pPr algn="ctr"/>
                <a:r>
                  <a:rPr lang="en-US" sz="1400" dirty="0" smtClean="0"/>
                  <a:t>lecture</a:t>
                </a:r>
                <a:endParaRPr lang="en-US" sz="1400" dirty="0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711374" y="1277775"/>
              <a:ext cx="1052445" cy="1029893"/>
              <a:chOff x="1716554" y="241416"/>
              <a:chExt cx="1052445" cy="1029893"/>
            </a:xfrm>
          </p:grpSpPr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60" name="TextBox 159"/>
              <p:cNvSpPr txBox="1"/>
              <p:nvPr/>
            </p:nvSpPr>
            <p:spPr>
              <a:xfrm>
                <a:off x="1716554" y="748089"/>
                <a:ext cx="10524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smtClean="0"/>
                  <a:t>Peer Instruction</a:t>
                </a:r>
                <a:endParaRPr lang="en-US" sz="1400" dirty="0"/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3040502" y="69805"/>
              <a:ext cx="1040792" cy="814450"/>
              <a:chOff x="1744083" y="241416"/>
              <a:chExt cx="1040792" cy="814450"/>
            </a:xfrm>
          </p:grpSpPr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58" name="TextBox 157"/>
              <p:cNvSpPr txBox="1"/>
              <p:nvPr/>
            </p:nvSpPr>
            <p:spPr>
              <a:xfrm>
                <a:off x="1744083" y="748089"/>
                <a:ext cx="10407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Lab work</a:t>
                </a:r>
                <a:endParaRPr lang="en-US" sz="1400" dirty="0"/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3150661" y="1277775"/>
              <a:ext cx="820474" cy="1029893"/>
              <a:chOff x="1844806" y="241416"/>
              <a:chExt cx="820474" cy="1029893"/>
            </a:xfrm>
          </p:grpSpPr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56" name="TextBox 155"/>
              <p:cNvSpPr txBox="1"/>
              <p:nvPr/>
            </p:nvSpPr>
            <p:spPr>
              <a:xfrm>
                <a:off x="1844806" y="748089"/>
                <a:ext cx="8204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Guest lecture</a:t>
                </a:r>
                <a:endParaRPr lang="en-US" sz="1400" dirty="0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4414386" y="69805"/>
              <a:ext cx="1040792" cy="1029893"/>
              <a:chOff x="1744083" y="241416"/>
              <a:chExt cx="1040792" cy="1029893"/>
            </a:xfrm>
          </p:grpSpPr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54" name="TextBox 153"/>
              <p:cNvSpPr txBox="1"/>
              <p:nvPr/>
            </p:nvSpPr>
            <p:spPr>
              <a:xfrm>
                <a:off x="1744083" y="748089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Problem solving</a:t>
                </a:r>
                <a:endParaRPr lang="en-US" sz="1400" dirty="0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4414386" y="1271736"/>
              <a:ext cx="1040792" cy="826528"/>
              <a:chOff x="1734647" y="241416"/>
              <a:chExt cx="1040792" cy="826528"/>
            </a:xfrm>
          </p:grpSpPr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52" name="TextBox 151"/>
              <p:cNvSpPr txBox="1"/>
              <p:nvPr/>
            </p:nvSpPr>
            <p:spPr>
              <a:xfrm>
                <a:off x="1734647" y="760167"/>
                <a:ext cx="10407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Excursion</a:t>
                </a:r>
                <a:endParaRPr lang="en-US" sz="1400" dirty="0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5827815" y="177526"/>
              <a:ext cx="1040792" cy="814450"/>
              <a:chOff x="1744083" y="241416"/>
              <a:chExt cx="1040792" cy="814450"/>
            </a:xfrm>
          </p:grpSpPr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50" name="TextBox 149"/>
              <p:cNvSpPr txBox="1"/>
              <p:nvPr/>
            </p:nvSpPr>
            <p:spPr>
              <a:xfrm>
                <a:off x="1744083" y="748089"/>
                <a:ext cx="10407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Clickers</a:t>
                </a:r>
                <a:endParaRPr lang="en-US" sz="1400" dirty="0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5827815" y="1274953"/>
              <a:ext cx="1040792" cy="1041971"/>
              <a:chOff x="1734647" y="136912"/>
              <a:chExt cx="1040792" cy="1041971"/>
            </a:xfrm>
          </p:grpSpPr>
          <p:pic>
            <p:nvPicPr>
              <p:cNvPr id="147" name="Picture 146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136912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48" name="TextBox 147"/>
              <p:cNvSpPr txBox="1"/>
              <p:nvPr/>
            </p:nvSpPr>
            <p:spPr>
              <a:xfrm>
                <a:off x="1734647" y="655663"/>
                <a:ext cx="10407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Difficult exercises</a:t>
                </a:r>
                <a:endParaRPr lang="en-US" sz="1400" dirty="0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7169895" y="69805"/>
              <a:ext cx="1264594" cy="1029893"/>
              <a:chOff x="1594355" y="241416"/>
              <a:chExt cx="1264594" cy="1029893"/>
            </a:xfrm>
          </p:grpSpPr>
          <p:pic>
            <p:nvPicPr>
              <p:cNvPr id="145" name="Picture 144"/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46" name="TextBox 145"/>
              <p:cNvSpPr txBox="1"/>
              <p:nvPr/>
            </p:nvSpPr>
            <p:spPr>
              <a:xfrm>
                <a:off x="1594355" y="748089"/>
                <a:ext cx="12645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smtClean="0"/>
                  <a:t>Student presentations</a:t>
                </a:r>
                <a:endParaRPr lang="en-US" sz="1400" dirty="0"/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7280433" y="1271736"/>
              <a:ext cx="1119171" cy="829745"/>
              <a:chOff x="1695457" y="241416"/>
              <a:chExt cx="1119171" cy="829745"/>
            </a:xfrm>
          </p:grpSpPr>
          <p:pic>
            <p:nvPicPr>
              <p:cNvPr id="143" name="Picture 14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5171" y="241416"/>
                <a:ext cx="639745" cy="639745"/>
              </a:xfrm>
              <a:prstGeom prst="rect">
                <a:avLst/>
              </a:prstGeom>
            </p:spPr>
          </p:pic>
          <p:sp>
            <p:nvSpPr>
              <p:cNvPr id="144" name="TextBox 143"/>
              <p:cNvSpPr txBox="1"/>
              <p:nvPr/>
            </p:nvSpPr>
            <p:spPr>
              <a:xfrm>
                <a:off x="1695457" y="763384"/>
                <a:ext cx="11191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smtClean="0"/>
                  <a:t>Discussion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872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536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4782" y="1978442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Online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88663" y="3937696"/>
            <a:ext cx="54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F2F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3430576"/>
            <a:ext cx="562344" cy="562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792" y="1497209"/>
            <a:ext cx="576000" cy="576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864529" y="2956741"/>
            <a:ext cx="680793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625126" y="1194543"/>
            <a:ext cx="1334254" cy="605332"/>
            <a:chOff x="6456748" y="1630000"/>
            <a:chExt cx="1334254" cy="605332"/>
          </a:xfrm>
        </p:grpSpPr>
        <p:sp>
          <p:nvSpPr>
            <p:cNvPr id="3" name="Rounded Rectangle 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 descr="Reading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Read </a:t>
              </a:r>
            </a:p>
            <a:p>
              <a:r>
                <a:rPr lang="en-US" sz="1400" dirty="0" smtClean="0"/>
                <a:t>material</a:t>
              </a:r>
              <a:endParaRPr lang="en-US" sz="14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038305" y="1925713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Watch</a:t>
              </a:r>
            </a:p>
            <a:p>
              <a:r>
                <a:rPr lang="en-US" sz="1400" dirty="0" smtClean="0"/>
                <a:t>video</a:t>
              </a:r>
              <a:endParaRPr lang="en-US" sz="1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705432" y="3512250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Question</a:t>
              </a:r>
            </a:p>
            <a:p>
              <a:r>
                <a:rPr lang="en-US" sz="1400" dirty="0" smtClean="0"/>
                <a:t>hour</a:t>
              </a:r>
              <a:endParaRPr lang="en-US" sz="14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393285" y="3512250"/>
            <a:ext cx="1412744" cy="605332"/>
            <a:chOff x="6456748" y="1630000"/>
            <a:chExt cx="1412744" cy="605332"/>
          </a:xfrm>
        </p:grpSpPr>
        <p:sp>
          <p:nvSpPr>
            <p:cNvPr id="51" name="Rounded Rectangle 50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Case</a:t>
              </a:r>
            </a:p>
            <a:p>
              <a:r>
                <a:rPr lang="en-US" sz="1400" dirty="0" smtClean="0"/>
                <a:t>Study</a:t>
              </a:r>
              <a:endParaRPr lang="en-US" sz="14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648950" y="4119823"/>
            <a:ext cx="889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TA</a:t>
            </a:r>
            <a:endParaRPr lang="en-US" sz="16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5353092" y="1511363"/>
            <a:ext cx="1412744" cy="605332"/>
            <a:chOff x="6456748" y="1630000"/>
            <a:chExt cx="1412744" cy="605332"/>
          </a:xfrm>
        </p:grpSpPr>
        <p:sp>
          <p:nvSpPr>
            <p:cNvPr id="55" name="Rounded Rectangle 54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Case</a:t>
              </a:r>
            </a:p>
            <a:p>
              <a:r>
                <a:rPr lang="en-US" sz="1400" dirty="0" smtClean="0"/>
                <a:t>Study</a:t>
              </a:r>
              <a:endParaRPr lang="en-US" sz="14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311624" y="1611046"/>
            <a:ext cx="1412744" cy="605332"/>
            <a:chOff x="6456748" y="1630000"/>
            <a:chExt cx="1412744" cy="605332"/>
          </a:xfrm>
        </p:grpSpPr>
        <p:sp>
          <p:nvSpPr>
            <p:cNvPr id="59" name="Rounded Rectangle 58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6970528" y="1778777"/>
              <a:ext cx="898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Report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486010" y="3511673"/>
            <a:ext cx="1430950" cy="605332"/>
            <a:chOff x="6456748" y="1630000"/>
            <a:chExt cx="1430950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88734" y="1751719"/>
              <a:ext cx="898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Test</a:t>
              </a:r>
              <a:endParaRPr lang="en-US" sz="1400" dirty="0"/>
            </a:p>
          </p:txBody>
        </p:sp>
      </p:grpSp>
      <p:cxnSp>
        <p:nvCxnSpPr>
          <p:cNvPr id="70" name="Straight Arrow Connector 69"/>
          <p:cNvCxnSpPr/>
          <p:nvPr/>
        </p:nvCxnSpPr>
        <p:spPr>
          <a:xfrm>
            <a:off x="6037552" y="2198603"/>
            <a:ext cx="0" cy="12319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1" name="Freeform 70"/>
          <p:cNvSpPr/>
          <p:nvPr/>
        </p:nvSpPr>
        <p:spPr>
          <a:xfrm>
            <a:off x="3175165" y="1525755"/>
            <a:ext cx="5231912" cy="2238298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1912" h="2238298">
                <a:moveTo>
                  <a:pt x="0" y="0"/>
                </a:moveTo>
                <a:cubicBezTo>
                  <a:pt x="281183" y="1086666"/>
                  <a:pt x="562367" y="2173332"/>
                  <a:pt x="1023635" y="2236510"/>
                </a:cubicBezTo>
                <a:cubicBezTo>
                  <a:pt x="1484903" y="2299688"/>
                  <a:pt x="2244731" y="669690"/>
                  <a:pt x="2767606" y="379070"/>
                </a:cubicBezTo>
                <a:cubicBezTo>
                  <a:pt x="3290481" y="88450"/>
                  <a:pt x="3819675" y="200591"/>
                  <a:pt x="4160887" y="492790"/>
                </a:cubicBezTo>
                <a:cubicBezTo>
                  <a:pt x="4502099" y="784989"/>
                  <a:pt x="5032872" y="2028022"/>
                  <a:pt x="5231912" y="2236510"/>
                </a:cubicBezTo>
              </a:path>
            </a:pathLst>
          </a:cu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4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Hour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kinds of questions</a:t>
            </a:r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Course Structure</a:t>
            </a:r>
          </a:p>
          <a:p>
            <a:pPr lvl="1"/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Real life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31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</a:t>
            </a:r>
            <a:endParaRPr lang="en-US" dirty="0"/>
          </a:p>
          <a:p>
            <a:r>
              <a:rPr lang="en-US" dirty="0" smtClean="0"/>
              <a:t>Project </a:t>
            </a:r>
            <a:br>
              <a:rPr lang="en-US" dirty="0" smtClean="0"/>
            </a:br>
            <a:r>
              <a:rPr lang="en-US" dirty="0" smtClean="0"/>
              <a:t>Group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2242" y="1200150"/>
            <a:ext cx="4517328" cy="28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96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U Delft">
      <a:dk1>
        <a:sysClr val="windowText" lastClr="000000"/>
      </a:dk1>
      <a:lt1>
        <a:srgbClr val="FFFFFF"/>
      </a:lt1>
      <a:dk2>
        <a:srgbClr val="00A6D6"/>
      </a:dk2>
      <a:lt2>
        <a:srgbClr val="FFFFFF"/>
      </a:lt2>
      <a:accent1>
        <a:srgbClr val="A5CA1A"/>
      </a:accent1>
      <a:accent2>
        <a:srgbClr val="E21A1A"/>
      </a:accent2>
      <a:accent3>
        <a:srgbClr val="6D177F"/>
      </a:accent3>
      <a:accent4>
        <a:srgbClr val="E64616"/>
      </a:accent4>
      <a:accent5>
        <a:srgbClr val="008891"/>
      </a:accent5>
      <a:accent6>
        <a:srgbClr val="6B868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147</Words>
  <Application>Microsoft Macintosh PowerPoint</Application>
  <PresentationFormat>On-screen Show (16:9)</PresentationFormat>
  <Paragraphs>108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ＭＳ Ｐゴシック</vt:lpstr>
      <vt:lpstr>Tahoma</vt:lpstr>
      <vt:lpstr>TU Delft-UltraLight</vt:lpstr>
      <vt:lpstr>Office Theme</vt:lpstr>
      <vt:lpstr>Custom Design</vt:lpstr>
      <vt:lpstr>Examples Blended Learning ‘Wave’</vt:lpstr>
      <vt:lpstr>PowerPoint Presentation</vt:lpstr>
      <vt:lpstr>Learning Activities</vt:lpstr>
      <vt:lpstr>PowerPoint Presentation</vt:lpstr>
      <vt:lpstr>Example 1</vt:lpstr>
      <vt:lpstr>Example 1</vt:lpstr>
      <vt:lpstr>Question Hour</vt:lpstr>
      <vt:lpstr>Case Study</vt:lpstr>
      <vt:lpstr>Example 2</vt:lpstr>
      <vt:lpstr>Railway Engineering</vt:lpstr>
      <vt:lpstr>PowerPoint Presentation</vt:lpstr>
      <vt:lpstr>Example 3</vt:lpstr>
      <vt:lpstr>UTQ 37 – Blended Learning</vt:lpstr>
      <vt:lpstr>PowerPoint Presentation</vt:lpstr>
      <vt:lpstr>Example 4</vt:lpstr>
      <vt:lpstr>Example 4</vt:lpstr>
    </vt:vector>
  </TitlesOfParts>
  <Company>TU Delft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</dc:creator>
  <cp:lastModifiedBy>Wiebe Dijkstra</cp:lastModifiedBy>
  <cp:revision>90</cp:revision>
  <dcterms:created xsi:type="dcterms:W3CDTF">2015-07-09T11:57:30Z</dcterms:created>
  <dcterms:modified xsi:type="dcterms:W3CDTF">2016-07-21T10:06:35Z</dcterms:modified>
</cp:coreProperties>
</file>