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361" r:id="rId2"/>
    <p:sldId id="362" r:id="rId3"/>
    <p:sldId id="422" r:id="rId4"/>
    <p:sldId id="425" r:id="rId5"/>
    <p:sldId id="344" r:id="rId6"/>
    <p:sldId id="413" r:id="rId7"/>
    <p:sldId id="419" r:id="rId8"/>
    <p:sldId id="441" r:id="rId9"/>
    <p:sldId id="443" r:id="rId10"/>
    <p:sldId id="2763" r:id="rId11"/>
    <p:sldId id="2764" r:id="rId12"/>
    <p:sldId id="420" r:id="rId13"/>
    <p:sldId id="414" r:id="rId14"/>
    <p:sldId id="415" r:id="rId15"/>
    <p:sldId id="416" r:id="rId16"/>
    <p:sldId id="417" r:id="rId17"/>
    <p:sldId id="355" r:id="rId18"/>
    <p:sldId id="354" r:id="rId19"/>
    <p:sldId id="418" r:id="rId20"/>
    <p:sldId id="358" r:id="rId21"/>
    <p:sldId id="357" r:id="rId22"/>
    <p:sldId id="323" r:id="rId23"/>
    <p:sldId id="321" r:id="rId24"/>
    <p:sldId id="328" r:id="rId25"/>
    <p:sldId id="324" r:id="rId26"/>
    <p:sldId id="318" r:id="rId27"/>
    <p:sldId id="320" r:id="rId28"/>
    <p:sldId id="331" r:id="rId29"/>
    <p:sldId id="319" r:id="rId30"/>
    <p:sldId id="322" r:id="rId31"/>
    <p:sldId id="325" r:id="rId32"/>
    <p:sldId id="326" r:id="rId33"/>
    <p:sldId id="327" r:id="rId34"/>
    <p:sldId id="329" r:id="rId35"/>
    <p:sldId id="330" r:id="rId36"/>
    <p:sldId id="332" r:id="rId37"/>
    <p:sldId id="371" r:id="rId38"/>
    <p:sldId id="372" r:id="rId39"/>
    <p:sldId id="359" r:id="rId40"/>
    <p:sldId id="262" r:id="rId41"/>
    <p:sldId id="373" r:id="rId42"/>
    <p:sldId id="258" r:id="rId43"/>
    <p:sldId id="287" r:id="rId44"/>
    <p:sldId id="314" r:id="rId45"/>
    <p:sldId id="260" r:id="rId46"/>
    <p:sldId id="360" r:id="rId47"/>
    <p:sldId id="316" r:id="rId48"/>
    <p:sldId id="374" r:id="rId49"/>
    <p:sldId id="310" r:id="rId50"/>
    <p:sldId id="313" r:id="rId51"/>
    <p:sldId id="312" r:id="rId52"/>
    <p:sldId id="309" r:id="rId53"/>
    <p:sldId id="375" r:id="rId54"/>
    <p:sldId id="367" r:id="rId55"/>
    <p:sldId id="366" r:id="rId56"/>
    <p:sldId id="276" r:id="rId57"/>
    <p:sldId id="378" r:id="rId58"/>
    <p:sldId id="278" r:id="rId59"/>
    <p:sldId id="297" r:id="rId60"/>
    <p:sldId id="277" r:id="rId61"/>
    <p:sldId id="437" r:id="rId62"/>
    <p:sldId id="438" r:id="rId63"/>
    <p:sldId id="289" r:id="rId64"/>
    <p:sldId id="288" r:id="rId65"/>
    <p:sldId id="291" r:id="rId66"/>
    <p:sldId id="293" r:id="rId67"/>
    <p:sldId id="377" r:id="rId68"/>
    <p:sldId id="294" r:id="rId69"/>
    <p:sldId id="295" r:id="rId70"/>
    <p:sldId id="296" r:id="rId71"/>
    <p:sldId id="364" r:id="rId72"/>
    <p:sldId id="365" r:id="rId73"/>
    <p:sldId id="279" r:id="rId74"/>
    <p:sldId id="280" r:id="rId75"/>
    <p:sldId id="284" r:id="rId76"/>
    <p:sldId id="281" r:id="rId77"/>
    <p:sldId id="376" r:id="rId78"/>
    <p:sldId id="391" r:id="rId79"/>
    <p:sldId id="407" r:id="rId80"/>
    <p:sldId id="406" r:id="rId81"/>
    <p:sldId id="436" r:id="rId82"/>
    <p:sldId id="410" r:id="rId83"/>
    <p:sldId id="398" r:id="rId84"/>
    <p:sldId id="397" r:id="rId85"/>
    <p:sldId id="396" r:id="rId86"/>
    <p:sldId id="399" r:id="rId87"/>
    <p:sldId id="400" r:id="rId88"/>
    <p:sldId id="402" r:id="rId89"/>
    <p:sldId id="392" r:id="rId90"/>
    <p:sldId id="394" r:id="rId91"/>
    <p:sldId id="395" r:id="rId92"/>
    <p:sldId id="405" r:id="rId93"/>
    <p:sldId id="393" r:id="rId94"/>
    <p:sldId id="403" r:id="rId95"/>
    <p:sldId id="409" r:id="rId96"/>
    <p:sldId id="408" r:id="rId97"/>
    <p:sldId id="404" r:id="rId98"/>
    <p:sldId id="412" r:id="rId99"/>
    <p:sldId id="440" r:id="rId100"/>
    <p:sldId id="439" r:id="rId101"/>
    <p:sldId id="283" r:id="rId102"/>
    <p:sldId id="298" r:id="rId103"/>
    <p:sldId id="303" r:id="rId104"/>
    <p:sldId id="299" r:id="rId105"/>
    <p:sldId id="304" r:id="rId106"/>
    <p:sldId id="305" r:id="rId107"/>
    <p:sldId id="300" r:id="rId108"/>
    <p:sldId id="301" r:id="rId109"/>
    <p:sldId id="302" r:id="rId110"/>
    <p:sldId id="306" r:id="rId111"/>
    <p:sldId id="426" r:id="rId1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68"/>
    <p:restoredTop sz="74694" autoAdjust="0"/>
  </p:normalViewPr>
  <p:slideViewPr>
    <p:cSldViewPr>
      <p:cViewPr varScale="1">
        <p:scale>
          <a:sx n="94" d="100"/>
          <a:sy n="94" d="100"/>
        </p:scale>
        <p:origin x="3328" y="184"/>
      </p:cViewPr>
      <p:guideLst>
        <p:guide orient="horz" pos="2160"/>
        <p:guide pos="2880"/>
      </p:guideLst>
    </p:cSldViewPr>
  </p:slideViewPr>
  <p:notesTextViewPr>
    <p:cViewPr>
      <p:scale>
        <a:sx n="3" d="2"/>
        <a:sy n="3" d="2"/>
      </p:scale>
      <p:origin x="0" y="0"/>
    </p:cViewPr>
  </p:notesTextViewPr>
  <p:sorterViewPr>
    <p:cViewPr varScale="1">
      <p:scale>
        <a:sx n="1" d="1"/>
        <a:sy n="1" d="1"/>
      </p:scale>
      <p:origin x="0" y="-8832"/>
    </p:cViewPr>
  </p:sorterViewPr>
  <p:notesViewPr>
    <p:cSldViewPr>
      <p:cViewPr varScale="1">
        <p:scale>
          <a:sx n="67" d="100"/>
          <a:sy n="67" d="100"/>
        </p:scale>
        <p:origin x="-279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23ED2A-B5B4-47C6-B930-98610FE2949F}"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n-US"/>
        </a:p>
      </dgm:t>
    </dgm:pt>
    <dgm:pt modelId="{C7740B5E-632E-4D86-A5C8-ED42D25C02B4}">
      <dgm:prSet phldrT="[Text]" custT="1"/>
      <dgm:spPr/>
      <dgm:t>
        <a:bodyPr/>
        <a:lstStyle/>
        <a:p>
          <a:r>
            <a:rPr lang="en-GB" sz="2000" dirty="0"/>
            <a:t>Linear story</a:t>
          </a:r>
          <a:endParaRPr lang="en-US" sz="2000" dirty="0"/>
        </a:p>
      </dgm:t>
    </dgm:pt>
    <dgm:pt modelId="{5B8AEDFC-0F4C-4B04-86B8-C04FA6294C7F}" type="parTrans" cxnId="{E2EB15FC-C79A-427A-8769-3F7A07A72C06}">
      <dgm:prSet/>
      <dgm:spPr/>
      <dgm:t>
        <a:bodyPr/>
        <a:lstStyle/>
        <a:p>
          <a:endParaRPr lang="en-US" sz="2800"/>
        </a:p>
      </dgm:t>
    </dgm:pt>
    <dgm:pt modelId="{667EFDD0-868B-4783-9BA1-6EA982F3C249}" type="sibTrans" cxnId="{E2EB15FC-C79A-427A-8769-3F7A07A72C06}">
      <dgm:prSet/>
      <dgm:spPr/>
      <dgm:t>
        <a:bodyPr/>
        <a:lstStyle/>
        <a:p>
          <a:endParaRPr lang="en-US" sz="2800"/>
        </a:p>
      </dgm:t>
    </dgm:pt>
    <dgm:pt modelId="{F505B518-712D-4350-A67F-0B3F82405CA6}">
      <dgm:prSet phldrT="[Text]" custT="1"/>
      <dgm:spPr/>
      <dgm:t>
        <a:bodyPr/>
        <a:lstStyle/>
        <a:p>
          <a:r>
            <a:rPr lang="en-GB" sz="2000" dirty="0"/>
            <a:t>Scripted flow game</a:t>
          </a:r>
          <a:endParaRPr lang="en-US" sz="2000" dirty="0"/>
        </a:p>
      </dgm:t>
    </dgm:pt>
    <dgm:pt modelId="{62817B28-A768-4D24-8659-41A7807BF9B4}" type="parTrans" cxnId="{016EA4B1-C834-4329-A631-F366AFBBDA16}">
      <dgm:prSet/>
      <dgm:spPr/>
      <dgm:t>
        <a:bodyPr/>
        <a:lstStyle/>
        <a:p>
          <a:endParaRPr lang="en-US" sz="2800"/>
        </a:p>
      </dgm:t>
    </dgm:pt>
    <dgm:pt modelId="{37A3259F-60DE-4DBC-BA2F-504C9A68E6B4}" type="sibTrans" cxnId="{016EA4B1-C834-4329-A631-F366AFBBDA16}">
      <dgm:prSet/>
      <dgm:spPr/>
      <dgm:t>
        <a:bodyPr/>
        <a:lstStyle/>
        <a:p>
          <a:endParaRPr lang="en-US" sz="2800"/>
        </a:p>
      </dgm:t>
    </dgm:pt>
    <dgm:pt modelId="{63B6EAFA-D0F1-4E30-B7B8-5B210C2889A5}">
      <dgm:prSet phldrT="[Text]" custT="1"/>
      <dgm:spPr/>
      <dgm:t>
        <a:bodyPr/>
        <a:lstStyle/>
        <a:p>
          <a:r>
            <a:rPr lang="en-GB" sz="2000" dirty="0"/>
            <a:t>Non linear story</a:t>
          </a:r>
          <a:endParaRPr lang="en-US" sz="2000" dirty="0"/>
        </a:p>
      </dgm:t>
    </dgm:pt>
    <dgm:pt modelId="{39DE479D-12B9-4CCC-9BF3-EA091375A7F1}" type="parTrans" cxnId="{FCFEBA4C-E41A-4673-B6B6-04F7FD912691}">
      <dgm:prSet/>
      <dgm:spPr/>
      <dgm:t>
        <a:bodyPr/>
        <a:lstStyle/>
        <a:p>
          <a:endParaRPr lang="en-US" sz="2800"/>
        </a:p>
      </dgm:t>
    </dgm:pt>
    <dgm:pt modelId="{D8D798D0-BC63-42DB-9A7B-432A5161B968}" type="sibTrans" cxnId="{FCFEBA4C-E41A-4673-B6B6-04F7FD912691}">
      <dgm:prSet/>
      <dgm:spPr/>
      <dgm:t>
        <a:bodyPr/>
        <a:lstStyle/>
        <a:p>
          <a:endParaRPr lang="en-US" sz="2800"/>
        </a:p>
      </dgm:t>
    </dgm:pt>
    <dgm:pt modelId="{F81EBC41-6276-43F9-B659-BF55D203A88D}">
      <dgm:prSet phldrT="[Text]" custT="1"/>
      <dgm:spPr/>
      <dgm:t>
        <a:bodyPr/>
        <a:lstStyle/>
        <a:p>
          <a:r>
            <a:rPr lang="en-GB" sz="2000" dirty="0"/>
            <a:t>Hyperlinked story</a:t>
          </a:r>
          <a:endParaRPr lang="en-US" sz="2000" dirty="0"/>
        </a:p>
      </dgm:t>
    </dgm:pt>
    <dgm:pt modelId="{542F1970-4474-45A7-A2CA-95276CDBCC8F}" type="parTrans" cxnId="{3E414F93-0F75-4C32-A468-6D775872615F}">
      <dgm:prSet/>
      <dgm:spPr/>
      <dgm:t>
        <a:bodyPr/>
        <a:lstStyle/>
        <a:p>
          <a:endParaRPr lang="en-US" sz="2800"/>
        </a:p>
      </dgm:t>
    </dgm:pt>
    <dgm:pt modelId="{ACC5CB95-6059-4656-A6D4-223F4448A783}" type="sibTrans" cxnId="{3E414F93-0F75-4C32-A468-6D775872615F}">
      <dgm:prSet/>
      <dgm:spPr/>
      <dgm:t>
        <a:bodyPr/>
        <a:lstStyle/>
        <a:p>
          <a:endParaRPr lang="en-US" sz="2800"/>
        </a:p>
      </dgm:t>
    </dgm:pt>
    <dgm:pt modelId="{E0FD8CBC-47D0-4203-ACD2-160E21BDF2E4}">
      <dgm:prSet phldrT="[Text]" custT="1"/>
      <dgm:spPr/>
      <dgm:t>
        <a:bodyPr/>
        <a:lstStyle/>
        <a:p>
          <a:r>
            <a:rPr lang="en-GB" sz="2000" dirty="0"/>
            <a:t>Scripted purpose game</a:t>
          </a:r>
          <a:endParaRPr lang="en-US" sz="2000" dirty="0"/>
        </a:p>
      </dgm:t>
    </dgm:pt>
    <dgm:pt modelId="{BC71FDB8-1F50-4B06-8E41-306C73E41CDC}" type="parTrans" cxnId="{2B89B892-8FDF-45F6-AE64-2B78639B116B}">
      <dgm:prSet/>
      <dgm:spPr/>
      <dgm:t>
        <a:bodyPr/>
        <a:lstStyle/>
        <a:p>
          <a:endParaRPr lang="en-US" sz="2800"/>
        </a:p>
      </dgm:t>
    </dgm:pt>
    <dgm:pt modelId="{2E808A3D-F4FC-477A-AEC4-780A21DA8AC3}" type="sibTrans" cxnId="{2B89B892-8FDF-45F6-AE64-2B78639B116B}">
      <dgm:prSet/>
      <dgm:spPr/>
      <dgm:t>
        <a:bodyPr/>
        <a:lstStyle/>
        <a:p>
          <a:endParaRPr lang="en-US" sz="2800"/>
        </a:p>
      </dgm:t>
    </dgm:pt>
    <dgm:pt modelId="{5D8F348B-70FE-4BA1-8182-7BC5EBC35C8B}">
      <dgm:prSet phldrT="[Text]" custT="1"/>
      <dgm:spPr/>
      <dgm:t>
        <a:bodyPr/>
        <a:lstStyle/>
        <a:p>
          <a:r>
            <a:rPr lang="en-GB" sz="2000" dirty="0"/>
            <a:t>Non goal oriented game</a:t>
          </a:r>
          <a:endParaRPr lang="en-US" sz="2000" dirty="0"/>
        </a:p>
      </dgm:t>
    </dgm:pt>
    <dgm:pt modelId="{FB4378B3-3BE1-4838-83FC-928F65883B8B}" type="parTrans" cxnId="{3F346178-4B44-49D5-91A8-51483D91AFFE}">
      <dgm:prSet/>
      <dgm:spPr/>
      <dgm:t>
        <a:bodyPr/>
        <a:lstStyle/>
        <a:p>
          <a:endParaRPr lang="en-US" sz="2800"/>
        </a:p>
      </dgm:t>
    </dgm:pt>
    <dgm:pt modelId="{B4F16A28-844D-4554-9E5C-4ED11593EB88}" type="sibTrans" cxnId="{3F346178-4B44-49D5-91A8-51483D91AFFE}">
      <dgm:prSet/>
      <dgm:spPr/>
      <dgm:t>
        <a:bodyPr/>
        <a:lstStyle/>
        <a:p>
          <a:endParaRPr lang="en-US" sz="2800"/>
        </a:p>
      </dgm:t>
    </dgm:pt>
    <dgm:pt modelId="{88B03991-ACE0-4BEA-B282-78AC747714B5}" type="pres">
      <dgm:prSet presAssocID="{7C23ED2A-B5B4-47C6-B930-98610FE2949F}" presName="Name0" presStyleCnt="0">
        <dgm:presLayoutVars>
          <dgm:dir/>
          <dgm:resizeHandles val="exact"/>
        </dgm:presLayoutVars>
      </dgm:prSet>
      <dgm:spPr/>
    </dgm:pt>
    <dgm:pt modelId="{C2FD1627-171D-43FB-BEFE-003D0BA6EB05}" type="pres">
      <dgm:prSet presAssocID="{C7740B5E-632E-4D86-A5C8-ED42D25C02B4}" presName="Name5" presStyleLbl="vennNode1" presStyleIdx="0" presStyleCnt="6">
        <dgm:presLayoutVars>
          <dgm:bulletEnabled val="1"/>
        </dgm:presLayoutVars>
      </dgm:prSet>
      <dgm:spPr/>
    </dgm:pt>
    <dgm:pt modelId="{3F62F9F6-1E3D-421F-8B28-2CEB0508FA22}" type="pres">
      <dgm:prSet presAssocID="{667EFDD0-868B-4783-9BA1-6EA982F3C249}" presName="space" presStyleCnt="0"/>
      <dgm:spPr/>
    </dgm:pt>
    <dgm:pt modelId="{756C1C5B-1092-415A-853D-E9A8CCC5FDEF}" type="pres">
      <dgm:prSet presAssocID="{63B6EAFA-D0F1-4E30-B7B8-5B210C2889A5}" presName="Name5" presStyleLbl="vennNode1" presStyleIdx="1" presStyleCnt="6">
        <dgm:presLayoutVars>
          <dgm:bulletEnabled val="1"/>
        </dgm:presLayoutVars>
      </dgm:prSet>
      <dgm:spPr/>
    </dgm:pt>
    <dgm:pt modelId="{323C8A92-4907-4559-A901-DA8859301E9E}" type="pres">
      <dgm:prSet presAssocID="{D8D798D0-BC63-42DB-9A7B-432A5161B968}" presName="space" presStyleCnt="0"/>
      <dgm:spPr/>
    </dgm:pt>
    <dgm:pt modelId="{E215813F-F5C0-424F-8E07-51F1F28FA0A4}" type="pres">
      <dgm:prSet presAssocID="{F81EBC41-6276-43F9-B659-BF55D203A88D}" presName="Name5" presStyleLbl="vennNode1" presStyleIdx="2" presStyleCnt="6">
        <dgm:presLayoutVars>
          <dgm:bulletEnabled val="1"/>
        </dgm:presLayoutVars>
      </dgm:prSet>
      <dgm:spPr/>
    </dgm:pt>
    <dgm:pt modelId="{1C579182-AB29-47DD-AEAF-010B4EBC2C60}" type="pres">
      <dgm:prSet presAssocID="{ACC5CB95-6059-4656-A6D4-223F4448A783}" presName="space" presStyleCnt="0"/>
      <dgm:spPr/>
    </dgm:pt>
    <dgm:pt modelId="{9B2CAC92-E0C0-4ECE-9CD4-C4C86E45E976}" type="pres">
      <dgm:prSet presAssocID="{F505B518-712D-4350-A67F-0B3F82405CA6}" presName="Name5" presStyleLbl="vennNode1" presStyleIdx="3" presStyleCnt="6">
        <dgm:presLayoutVars>
          <dgm:bulletEnabled val="1"/>
        </dgm:presLayoutVars>
      </dgm:prSet>
      <dgm:spPr/>
    </dgm:pt>
    <dgm:pt modelId="{252DDB18-5F19-44DE-99F2-20DB4ADECF17}" type="pres">
      <dgm:prSet presAssocID="{37A3259F-60DE-4DBC-BA2F-504C9A68E6B4}" presName="space" presStyleCnt="0"/>
      <dgm:spPr/>
    </dgm:pt>
    <dgm:pt modelId="{B04B1B2D-8200-4FB9-B510-76123355F6EE}" type="pres">
      <dgm:prSet presAssocID="{E0FD8CBC-47D0-4203-ACD2-160E21BDF2E4}" presName="Name5" presStyleLbl="vennNode1" presStyleIdx="4" presStyleCnt="6">
        <dgm:presLayoutVars>
          <dgm:bulletEnabled val="1"/>
        </dgm:presLayoutVars>
      </dgm:prSet>
      <dgm:spPr/>
    </dgm:pt>
    <dgm:pt modelId="{C3DD013B-3927-4B50-97E3-C12F3BEC7226}" type="pres">
      <dgm:prSet presAssocID="{2E808A3D-F4FC-477A-AEC4-780A21DA8AC3}" presName="space" presStyleCnt="0"/>
      <dgm:spPr/>
    </dgm:pt>
    <dgm:pt modelId="{F7B75BBF-4F07-42BB-AEA4-1D34ADC5E896}" type="pres">
      <dgm:prSet presAssocID="{5D8F348B-70FE-4BA1-8182-7BC5EBC35C8B}" presName="Name5" presStyleLbl="vennNode1" presStyleIdx="5" presStyleCnt="6">
        <dgm:presLayoutVars>
          <dgm:bulletEnabled val="1"/>
        </dgm:presLayoutVars>
      </dgm:prSet>
      <dgm:spPr/>
    </dgm:pt>
  </dgm:ptLst>
  <dgm:cxnLst>
    <dgm:cxn modelId="{DFAF6A07-19DE-4CA5-866E-6F2EE92AB2B8}" type="presOf" srcId="{E0FD8CBC-47D0-4203-ACD2-160E21BDF2E4}" destId="{B04B1B2D-8200-4FB9-B510-76123355F6EE}" srcOrd="0" destOrd="0" presId="urn:microsoft.com/office/officeart/2005/8/layout/venn3"/>
    <dgm:cxn modelId="{C8E09720-05B9-47C4-97A5-89419ECE468E}" type="presOf" srcId="{7C23ED2A-B5B4-47C6-B930-98610FE2949F}" destId="{88B03991-ACE0-4BEA-B282-78AC747714B5}" srcOrd="0" destOrd="0" presId="urn:microsoft.com/office/officeart/2005/8/layout/venn3"/>
    <dgm:cxn modelId="{264D3F22-9CE9-42B6-8D8F-E784DCCE642C}" type="presOf" srcId="{63B6EAFA-D0F1-4E30-B7B8-5B210C2889A5}" destId="{756C1C5B-1092-415A-853D-E9A8CCC5FDEF}" srcOrd="0" destOrd="0" presId="urn:microsoft.com/office/officeart/2005/8/layout/venn3"/>
    <dgm:cxn modelId="{CDEF7E33-1A39-456E-85AB-7A376C9EFDF8}" type="presOf" srcId="{C7740B5E-632E-4D86-A5C8-ED42D25C02B4}" destId="{C2FD1627-171D-43FB-BEFE-003D0BA6EB05}" srcOrd="0" destOrd="0" presId="urn:microsoft.com/office/officeart/2005/8/layout/venn3"/>
    <dgm:cxn modelId="{FCFEBA4C-E41A-4673-B6B6-04F7FD912691}" srcId="{7C23ED2A-B5B4-47C6-B930-98610FE2949F}" destId="{63B6EAFA-D0F1-4E30-B7B8-5B210C2889A5}" srcOrd="1" destOrd="0" parTransId="{39DE479D-12B9-4CCC-9BF3-EA091375A7F1}" sibTransId="{D8D798D0-BC63-42DB-9A7B-432A5161B968}"/>
    <dgm:cxn modelId="{3F346178-4B44-49D5-91A8-51483D91AFFE}" srcId="{7C23ED2A-B5B4-47C6-B930-98610FE2949F}" destId="{5D8F348B-70FE-4BA1-8182-7BC5EBC35C8B}" srcOrd="5" destOrd="0" parTransId="{FB4378B3-3BE1-4838-83FC-928F65883B8B}" sibTransId="{B4F16A28-844D-4554-9E5C-4ED11593EB88}"/>
    <dgm:cxn modelId="{2B89B892-8FDF-45F6-AE64-2B78639B116B}" srcId="{7C23ED2A-B5B4-47C6-B930-98610FE2949F}" destId="{E0FD8CBC-47D0-4203-ACD2-160E21BDF2E4}" srcOrd="4" destOrd="0" parTransId="{BC71FDB8-1F50-4B06-8E41-306C73E41CDC}" sibTransId="{2E808A3D-F4FC-477A-AEC4-780A21DA8AC3}"/>
    <dgm:cxn modelId="{3E414F93-0F75-4C32-A468-6D775872615F}" srcId="{7C23ED2A-B5B4-47C6-B930-98610FE2949F}" destId="{F81EBC41-6276-43F9-B659-BF55D203A88D}" srcOrd="2" destOrd="0" parTransId="{542F1970-4474-45A7-A2CA-95276CDBCC8F}" sibTransId="{ACC5CB95-6059-4656-A6D4-223F4448A783}"/>
    <dgm:cxn modelId="{94EAD0AB-40B6-443D-88B9-3A4641511AD0}" type="presOf" srcId="{5D8F348B-70FE-4BA1-8182-7BC5EBC35C8B}" destId="{F7B75BBF-4F07-42BB-AEA4-1D34ADC5E896}" srcOrd="0" destOrd="0" presId="urn:microsoft.com/office/officeart/2005/8/layout/venn3"/>
    <dgm:cxn modelId="{016EA4B1-C834-4329-A631-F366AFBBDA16}" srcId="{7C23ED2A-B5B4-47C6-B930-98610FE2949F}" destId="{F505B518-712D-4350-A67F-0B3F82405CA6}" srcOrd="3" destOrd="0" parTransId="{62817B28-A768-4D24-8659-41A7807BF9B4}" sibTransId="{37A3259F-60DE-4DBC-BA2F-504C9A68E6B4}"/>
    <dgm:cxn modelId="{1DF142F8-E7E9-4614-8944-52EC8D95F8DC}" type="presOf" srcId="{F81EBC41-6276-43F9-B659-BF55D203A88D}" destId="{E215813F-F5C0-424F-8E07-51F1F28FA0A4}" srcOrd="0" destOrd="0" presId="urn:microsoft.com/office/officeart/2005/8/layout/venn3"/>
    <dgm:cxn modelId="{FF245BFB-3499-4E6D-B239-4CE67F3E5258}" type="presOf" srcId="{F505B518-712D-4350-A67F-0B3F82405CA6}" destId="{9B2CAC92-E0C0-4ECE-9CD4-C4C86E45E976}" srcOrd="0" destOrd="0" presId="urn:microsoft.com/office/officeart/2005/8/layout/venn3"/>
    <dgm:cxn modelId="{E2EB15FC-C79A-427A-8769-3F7A07A72C06}" srcId="{7C23ED2A-B5B4-47C6-B930-98610FE2949F}" destId="{C7740B5E-632E-4D86-A5C8-ED42D25C02B4}" srcOrd="0" destOrd="0" parTransId="{5B8AEDFC-0F4C-4B04-86B8-C04FA6294C7F}" sibTransId="{667EFDD0-868B-4783-9BA1-6EA982F3C249}"/>
    <dgm:cxn modelId="{BF2BF0DF-26D0-4F9A-82C7-448771D4B603}" type="presParOf" srcId="{88B03991-ACE0-4BEA-B282-78AC747714B5}" destId="{C2FD1627-171D-43FB-BEFE-003D0BA6EB05}" srcOrd="0" destOrd="0" presId="urn:microsoft.com/office/officeart/2005/8/layout/venn3"/>
    <dgm:cxn modelId="{006A8E43-C344-4FAC-8B6F-DDC4F30CC239}" type="presParOf" srcId="{88B03991-ACE0-4BEA-B282-78AC747714B5}" destId="{3F62F9F6-1E3D-421F-8B28-2CEB0508FA22}" srcOrd="1" destOrd="0" presId="urn:microsoft.com/office/officeart/2005/8/layout/venn3"/>
    <dgm:cxn modelId="{8358CAAB-F437-4D36-B314-5A28A6A75BAE}" type="presParOf" srcId="{88B03991-ACE0-4BEA-B282-78AC747714B5}" destId="{756C1C5B-1092-415A-853D-E9A8CCC5FDEF}" srcOrd="2" destOrd="0" presId="urn:microsoft.com/office/officeart/2005/8/layout/venn3"/>
    <dgm:cxn modelId="{5D0DB167-7E93-45F4-A543-4B8C4CA51C3D}" type="presParOf" srcId="{88B03991-ACE0-4BEA-B282-78AC747714B5}" destId="{323C8A92-4907-4559-A901-DA8859301E9E}" srcOrd="3" destOrd="0" presId="urn:microsoft.com/office/officeart/2005/8/layout/venn3"/>
    <dgm:cxn modelId="{8829827C-A0EF-4CF5-94A6-960851168FAE}" type="presParOf" srcId="{88B03991-ACE0-4BEA-B282-78AC747714B5}" destId="{E215813F-F5C0-424F-8E07-51F1F28FA0A4}" srcOrd="4" destOrd="0" presId="urn:microsoft.com/office/officeart/2005/8/layout/venn3"/>
    <dgm:cxn modelId="{30675086-64E5-4D5F-8F89-1312D5331110}" type="presParOf" srcId="{88B03991-ACE0-4BEA-B282-78AC747714B5}" destId="{1C579182-AB29-47DD-AEAF-010B4EBC2C60}" srcOrd="5" destOrd="0" presId="urn:microsoft.com/office/officeart/2005/8/layout/venn3"/>
    <dgm:cxn modelId="{8345D9BC-786A-47E6-AAA7-0895F72351AA}" type="presParOf" srcId="{88B03991-ACE0-4BEA-B282-78AC747714B5}" destId="{9B2CAC92-E0C0-4ECE-9CD4-C4C86E45E976}" srcOrd="6" destOrd="0" presId="urn:microsoft.com/office/officeart/2005/8/layout/venn3"/>
    <dgm:cxn modelId="{B1F6CBFD-3E02-4800-97C0-D81DA6283CA4}" type="presParOf" srcId="{88B03991-ACE0-4BEA-B282-78AC747714B5}" destId="{252DDB18-5F19-44DE-99F2-20DB4ADECF17}" srcOrd="7" destOrd="0" presId="urn:microsoft.com/office/officeart/2005/8/layout/venn3"/>
    <dgm:cxn modelId="{BE16F4ED-2E81-4564-959E-194CA0444654}" type="presParOf" srcId="{88B03991-ACE0-4BEA-B282-78AC747714B5}" destId="{B04B1B2D-8200-4FB9-B510-76123355F6EE}" srcOrd="8" destOrd="0" presId="urn:microsoft.com/office/officeart/2005/8/layout/venn3"/>
    <dgm:cxn modelId="{703C0DF2-D703-4D1A-B909-1A71D3490004}" type="presParOf" srcId="{88B03991-ACE0-4BEA-B282-78AC747714B5}" destId="{C3DD013B-3927-4B50-97E3-C12F3BEC7226}" srcOrd="9" destOrd="0" presId="urn:microsoft.com/office/officeart/2005/8/layout/venn3"/>
    <dgm:cxn modelId="{3A92D231-1A39-4122-8623-E7E0F31E5DC8}" type="presParOf" srcId="{88B03991-ACE0-4BEA-B282-78AC747714B5}" destId="{F7B75BBF-4F07-42BB-AEA4-1D34ADC5E896}"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D1627-171D-43FB-BEFE-003D0BA6EB05}">
      <dsp:nvSpPr>
        <dsp:cNvPr id="0" name=""/>
        <dsp:cNvSpPr/>
      </dsp:nvSpPr>
      <dsp:spPr>
        <a:xfrm>
          <a:off x="216999" y="882"/>
          <a:ext cx="1598187" cy="159818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954" tIns="25400" rIns="87954" bIns="25400" numCol="1" spcCol="1270" anchor="ctr" anchorCtr="0">
          <a:noAutofit/>
        </a:bodyPr>
        <a:lstStyle/>
        <a:p>
          <a:pPr marL="0" lvl="0" indent="0" algn="ctr" defTabSz="889000">
            <a:lnSpc>
              <a:spcPct val="90000"/>
            </a:lnSpc>
            <a:spcBef>
              <a:spcPct val="0"/>
            </a:spcBef>
            <a:spcAft>
              <a:spcPct val="35000"/>
            </a:spcAft>
            <a:buNone/>
          </a:pPr>
          <a:r>
            <a:rPr lang="en-GB" sz="2000" kern="1200" dirty="0"/>
            <a:t>Linear story</a:t>
          </a:r>
          <a:endParaRPr lang="en-US" sz="2000" kern="1200" dirty="0"/>
        </a:p>
      </dsp:txBody>
      <dsp:txXfrm>
        <a:off x="451048" y="234931"/>
        <a:ext cx="1130089" cy="1130089"/>
      </dsp:txXfrm>
    </dsp:sp>
    <dsp:sp modelId="{756C1C5B-1092-415A-853D-E9A8CCC5FDEF}">
      <dsp:nvSpPr>
        <dsp:cNvPr id="0" name=""/>
        <dsp:cNvSpPr/>
      </dsp:nvSpPr>
      <dsp:spPr>
        <a:xfrm>
          <a:off x="1495549" y="882"/>
          <a:ext cx="1598187" cy="159818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954" tIns="25400" rIns="87954" bIns="25400" numCol="1" spcCol="1270" anchor="ctr" anchorCtr="0">
          <a:noAutofit/>
        </a:bodyPr>
        <a:lstStyle/>
        <a:p>
          <a:pPr marL="0" lvl="0" indent="0" algn="ctr" defTabSz="889000">
            <a:lnSpc>
              <a:spcPct val="90000"/>
            </a:lnSpc>
            <a:spcBef>
              <a:spcPct val="0"/>
            </a:spcBef>
            <a:spcAft>
              <a:spcPct val="35000"/>
            </a:spcAft>
            <a:buNone/>
          </a:pPr>
          <a:r>
            <a:rPr lang="en-GB" sz="2000" kern="1200" dirty="0"/>
            <a:t>Non linear story</a:t>
          </a:r>
          <a:endParaRPr lang="en-US" sz="2000" kern="1200" dirty="0"/>
        </a:p>
      </dsp:txBody>
      <dsp:txXfrm>
        <a:off x="1729598" y="234931"/>
        <a:ext cx="1130089" cy="1130089"/>
      </dsp:txXfrm>
    </dsp:sp>
    <dsp:sp modelId="{E215813F-F5C0-424F-8E07-51F1F28FA0A4}">
      <dsp:nvSpPr>
        <dsp:cNvPr id="0" name=""/>
        <dsp:cNvSpPr/>
      </dsp:nvSpPr>
      <dsp:spPr>
        <a:xfrm>
          <a:off x="2774099" y="882"/>
          <a:ext cx="1598187" cy="159818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954" tIns="25400" rIns="87954" bIns="25400" numCol="1" spcCol="1270" anchor="ctr" anchorCtr="0">
          <a:noAutofit/>
        </a:bodyPr>
        <a:lstStyle/>
        <a:p>
          <a:pPr marL="0" lvl="0" indent="0" algn="ctr" defTabSz="889000">
            <a:lnSpc>
              <a:spcPct val="90000"/>
            </a:lnSpc>
            <a:spcBef>
              <a:spcPct val="0"/>
            </a:spcBef>
            <a:spcAft>
              <a:spcPct val="35000"/>
            </a:spcAft>
            <a:buNone/>
          </a:pPr>
          <a:r>
            <a:rPr lang="en-GB" sz="2000" kern="1200" dirty="0"/>
            <a:t>Hyperlinked story</a:t>
          </a:r>
          <a:endParaRPr lang="en-US" sz="2000" kern="1200" dirty="0"/>
        </a:p>
      </dsp:txBody>
      <dsp:txXfrm>
        <a:off x="3008148" y="234931"/>
        <a:ext cx="1130089" cy="1130089"/>
      </dsp:txXfrm>
    </dsp:sp>
    <dsp:sp modelId="{9B2CAC92-E0C0-4ECE-9CD4-C4C86E45E976}">
      <dsp:nvSpPr>
        <dsp:cNvPr id="0" name=""/>
        <dsp:cNvSpPr/>
      </dsp:nvSpPr>
      <dsp:spPr>
        <a:xfrm>
          <a:off x="4052649" y="882"/>
          <a:ext cx="1598187" cy="159818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954" tIns="25400" rIns="87954" bIns="25400" numCol="1" spcCol="1270" anchor="ctr" anchorCtr="0">
          <a:noAutofit/>
        </a:bodyPr>
        <a:lstStyle/>
        <a:p>
          <a:pPr marL="0" lvl="0" indent="0" algn="ctr" defTabSz="889000">
            <a:lnSpc>
              <a:spcPct val="90000"/>
            </a:lnSpc>
            <a:spcBef>
              <a:spcPct val="0"/>
            </a:spcBef>
            <a:spcAft>
              <a:spcPct val="35000"/>
            </a:spcAft>
            <a:buNone/>
          </a:pPr>
          <a:r>
            <a:rPr lang="en-GB" sz="2000" kern="1200" dirty="0"/>
            <a:t>Scripted flow game</a:t>
          </a:r>
          <a:endParaRPr lang="en-US" sz="2000" kern="1200" dirty="0"/>
        </a:p>
      </dsp:txBody>
      <dsp:txXfrm>
        <a:off x="4286698" y="234931"/>
        <a:ext cx="1130089" cy="1130089"/>
      </dsp:txXfrm>
    </dsp:sp>
    <dsp:sp modelId="{B04B1B2D-8200-4FB9-B510-76123355F6EE}">
      <dsp:nvSpPr>
        <dsp:cNvPr id="0" name=""/>
        <dsp:cNvSpPr/>
      </dsp:nvSpPr>
      <dsp:spPr>
        <a:xfrm>
          <a:off x="5331199" y="882"/>
          <a:ext cx="1598187" cy="159818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954" tIns="25400" rIns="87954" bIns="25400" numCol="1" spcCol="1270" anchor="ctr" anchorCtr="0">
          <a:noAutofit/>
        </a:bodyPr>
        <a:lstStyle/>
        <a:p>
          <a:pPr marL="0" lvl="0" indent="0" algn="ctr" defTabSz="889000">
            <a:lnSpc>
              <a:spcPct val="90000"/>
            </a:lnSpc>
            <a:spcBef>
              <a:spcPct val="0"/>
            </a:spcBef>
            <a:spcAft>
              <a:spcPct val="35000"/>
            </a:spcAft>
            <a:buNone/>
          </a:pPr>
          <a:r>
            <a:rPr lang="en-GB" sz="2000" kern="1200" dirty="0"/>
            <a:t>Scripted purpose game</a:t>
          </a:r>
          <a:endParaRPr lang="en-US" sz="2000" kern="1200" dirty="0"/>
        </a:p>
      </dsp:txBody>
      <dsp:txXfrm>
        <a:off x="5565248" y="234931"/>
        <a:ext cx="1130089" cy="1130089"/>
      </dsp:txXfrm>
    </dsp:sp>
    <dsp:sp modelId="{F7B75BBF-4F07-42BB-AEA4-1D34ADC5E896}">
      <dsp:nvSpPr>
        <dsp:cNvPr id="0" name=""/>
        <dsp:cNvSpPr/>
      </dsp:nvSpPr>
      <dsp:spPr>
        <a:xfrm>
          <a:off x="6609748" y="882"/>
          <a:ext cx="1598187" cy="159818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954" tIns="25400" rIns="87954" bIns="25400" numCol="1" spcCol="1270" anchor="ctr" anchorCtr="0">
          <a:noAutofit/>
        </a:bodyPr>
        <a:lstStyle/>
        <a:p>
          <a:pPr marL="0" lvl="0" indent="0" algn="ctr" defTabSz="889000">
            <a:lnSpc>
              <a:spcPct val="90000"/>
            </a:lnSpc>
            <a:spcBef>
              <a:spcPct val="0"/>
            </a:spcBef>
            <a:spcAft>
              <a:spcPct val="35000"/>
            </a:spcAft>
            <a:buNone/>
          </a:pPr>
          <a:r>
            <a:rPr lang="en-GB" sz="2000" kern="1200" dirty="0"/>
            <a:t>Non goal oriented game</a:t>
          </a:r>
          <a:endParaRPr lang="en-US" sz="2000" kern="1200" dirty="0"/>
        </a:p>
      </dsp:txBody>
      <dsp:txXfrm>
        <a:off x="6843797" y="234931"/>
        <a:ext cx="1130089" cy="113008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3821D0-03D4-DE44-9411-A736132C872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929D2686-4D0E-2447-97C0-E1DA4C26210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2897B322-1A84-EC48-BE72-CE54EBE4100E}" type="datetimeFigureOut">
              <a:rPr lang="en-US"/>
              <a:pPr>
                <a:defRPr/>
              </a:pPr>
              <a:t>4/12/20</a:t>
            </a:fld>
            <a:endParaRPr lang="en-US"/>
          </a:p>
        </p:txBody>
      </p:sp>
      <p:sp>
        <p:nvSpPr>
          <p:cNvPr id="4" name="Slide Image Placeholder 3">
            <a:extLst>
              <a:ext uri="{FF2B5EF4-FFF2-40B4-BE49-F238E27FC236}">
                <a16:creationId xmlns:a16="http://schemas.microsoft.com/office/drawing/2014/main" id="{200BF3AF-C64E-9548-856A-6EC4FA369A9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7BE13ED-1DC6-4F4C-AD8C-875A6D044BD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6FBE0C9-0FDC-464F-9F56-51AD803B60F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53A46BF-9A09-2242-8F92-C7CD865F736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559D690-2A25-C14B-872D-FAE8DAB03B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dougengelbart.org/content/view/138/#Ref-3" TargetMode="External"/><Relationship Id="rId13" Type="http://schemas.openxmlformats.org/officeDocument/2006/relationships/hyperlink" Target="http://www.dougengelbart.org/content/view/138/#2c4b1" TargetMode="External"/><Relationship Id="rId3" Type="http://schemas.openxmlformats.org/officeDocument/2006/relationships/hyperlink" Target="http://www.dougengelbart.org/content/view/138/#2a4a" TargetMode="External"/><Relationship Id="rId7" Type="http://schemas.openxmlformats.org/officeDocument/2006/relationships/hyperlink" Target="http://www.dougengelbart.org/content/view/138/#Ref-2" TargetMode="External"/><Relationship Id="rId12" Type="http://schemas.openxmlformats.org/officeDocument/2006/relationships/hyperlink" Target="http://www.dougengelbart.org/content/view/138/#2c4b"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dougengelbart.org/content/view/138/#2b1" TargetMode="External"/><Relationship Id="rId11" Type="http://schemas.openxmlformats.org/officeDocument/2006/relationships/hyperlink" Target="http://www.dougengelbart.org/content/view/138/#2c4a" TargetMode="External"/><Relationship Id="rId5" Type="http://schemas.openxmlformats.org/officeDocument/2006/relationships/hyperlink" Target="http://www.dougengelbart.org/content/view/138/#2a4c" TargetMode="External"/><Relationship Id="rId15" Type="http://schemas.openxmlformats.org/officeDocument/2006/relationships/hyperlink" Target="http://www.dougengelbart.org/content/view/138/#2c4b3" TargetMode="External"/><Relationship Id="rId10" Type="http://schemas.openxmlformats.org/officeDocument/2006/relationships/hyperlink" Target="http://www.dougengelbart.org/content/view/138/#2c2b" TargetMode="External"/><Relationship Id="rId4" Type="http://schemas.openxmlformats.org/officeDocument/2006/relationships/hyperlink" Target="http://www.dougengelbart.org/content/view/138/#2a4b" TargetMode="External"/><Relationship Id="rId9" Type="http://schemas.openxmlformats.org/officeDocument/2006/relationships/hyperlink" Target="http://www.dougengelbart.org/content/view/138/#2c2a" TargetMode="External"/><Relationship Id="rId14" Type="http://schemas.openxmlformats.org/officeDocument/2006/relationships/hyperlink" Target="http://www.dougengelbart.org/content/view/138/#2c4b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F081044-B978-5B42-9DA1-388D028EC4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536B547C-148E-4040-ADC1-7E54DC714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5" name="Slide Number Placeholder 3">
            <a:extLst>
              <a:ext uri="{FF2B5EF4-FFF2-40B4-BE49-F238E27FC236}">
                <a16:creationId xmlns:a16="http://schemas.microsoft.com/office/drawing/2014/main" id="{BFC4CBF1-073E-B545-9B85-6C3428B0CA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EFA6A4-662A-5D41-A8B7-F29323718F82}"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9DC20030-0928-2542-8A07-895561878A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01544FB-96FB-084F-BDE5-C5522E1F17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1" name="Slide Number Placeholder 3">
            <a:extLst>
              <a:ext uri="{FF2B5EF4-FFF2-40B4-BE49-F238E27FC236}">
                <a16:creationId xmlns:a16="http://schemas.microsoft.com/office/drawing/2014/main" id="{98615BB6-0E62-A345-9CC4-BFA8C4BC9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E006E0-B76B-B748-B80C-8AF6EBE59325}" type="slidenum">
              <a:rPr lang="en-US" altLang="en-US" smtClean="0">
                <a:latin typeface="Arial" panose="020B0604020202020204" pitchFamily="34" charset="0"/>
              </a:rPr>
              <a:pPr>
                <a:spcBef>
                  <a:spcPct val="0"/>
                </a:spcBef>
              </a:pPr>
              <a:t>58</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A9FA0D5-A871-F947-9B9D-638DBCF154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789CCDA-8141-234F-BD8C-17182D5D6BFC}"/>
              </a:ext>
            </a:extLst>
          </p:cNvPr>
          <p:cNvSpPr>
            <a:spLocks noGrp="1"/>
          </p:cNvSpPr>
          <p:nvPr>
            <p:ph type="body" idx="1"/>
          </p:nvPr>
        </p:nvSpPr>
        <p:spPr/>
        <p:txBody>
          <a:bodyPr>
            <a:normAutofit fontScale="32500" lnSpcReduction="20000"/>
          </a:bodyPr>
          <a:lstStyle/>
          <a:p>
            <a:pPr>
              <a:defRPr/>
            </a:pPr>
            <a:r>
              <a:rPr lang="en-US" b="1" i="1" dirty="0"/>
              <a:t>Artifacts</a:t>
            </a:r>
            <a:r>
              <a:rPr lang="en-US" dirty="0"/>
              <a:t>—physical objects designed to provide for human comfort, for the manipulation of things or materials, and for the manipulation of symbols.</a:t>
            </a:r>
            <a:r>
              <a:rPr lang="en-US" b="1" dirty="0">
                <a:hlinkClick r:id="rId3"/>
              </a:rPr>
              <a:t>2a4a</a:t>
            </a:r>
            <a:endParaRPr lang="en-US" dirty="0"/>
          </a:p>
          <a:p>
            <a:pPr>
              <a:defRPr/>
            </a:pPr>
            <a:r>
              <a:rPr lang="en-US" b="1" i="1" dirty="0"/>
              <a:t>Language</a:t>
            </a:r>
            <a:r>
              <a:rPr lang="en-US" dirty="0"/>
              <a:t>—the way in which the individual parcels out the picture of his world into the concepts that his mind uses to model that world, and the symbols that he attaches to those concepts and uses in consciously manipulating the concepts ("thinking").</a:t>
            </a:r>
            <a:r>
              <a:rPr lang="en-US" b="1" dirty="0">
                <a:hlinkClick r:id="rId4"/>
              </a:rPr>
              <a:t>2a4b</a:t>
            </a:r>
            <a:endParaRPr lang="en-US" dirty="0"/>
          </a:p>
          <a:p>
            <a:pPr>
              <a:defRPr/>
            </a:pPr>
            <a:r>
              <a:rPr lang="en-US" b="1" i="1" dirty="0"/>
              <a:t>Methodology</a:t>
            </a:r>
            <a:r>
              <a:rPr lang="en-US" dirty="0"/>
              <a:t>—the methods, procedures, strategies, etc., with which an individual organizes his </a:t>
            </a:r>
            <a:r>
              <a:rPr lang="en-US" i="1" dirty="0"/>
              <a:t>goal-centered</a:t>
            </a:r>
            <a:r>
              <a:rPr lang="en-US" dirty="0"/>
              <a:t> (problem-solving) activity.</a:t>
            </a:r>
            <a:r>
              <a:rPr lang="en-US" b="1" dirty="0">
                <a:hlinkClick r:id="rId5"/>
              </a:rPr>
              <a:t>2a4c</a:t>
            </a:r>
            <a:endParaRPr lang="en-US" dirty="0"/>
          </a:p>
          <a:p>
            <a:pPr>
              <a:defRPr/>
            </a:pPr>
            <a:r>
              <a:rPr lang="en-US" b="1" i="1" dirty="0"/>
              <a:t>Training</a:t>
            </a:r>
            <a:r>
              <a:rPr lang="en-US" dirty="0"/>
              <a:t>—the conditioning needed by the human being to bring his skills in using Means 1, 2, and 3 to the point where they are operationally effective.</a:t>
            </a:r>
          </a:p>
          <a:p>
            <a:pPr>
              <a:defRPr/>
            </a:pPr>
            <a:endParaRPr lang="en-US" dirty="0"/>
          </a:p>
          <a:p>
            <a:pPr>
              <a:defRPr/>
            </a:pPr>
            <a:r>
              <a:rPr lang="en-US" dirty="0"/>
              <a:t>The system we want to improve can thus be visualized as a trained human being together with his artifacts, language, and methodology. The explicit new system we contemplate will involve as artifacts computers, and computer-controlled information-storage, information-handling, and information-display devices. The aspects of the conceptual framework that are discussed here are primarily those relating to the human being's ability to make significant use of such equipment in an integrated system.</a:t>
            </a:r>
            <a:br>
              <a:rPr lang="en-US" b="1" dirty="0"/>
            </a:br>
            <a:endParaRPr lang="en-US" b="1" dirty="0"/>
          </a:p>
          <a:p>
            <a:pPr>
              <a:defRPr/>
            </a:pPr>
            <a:r>
              <a:rPr lang="en-US" b="1" dirty="0"/>
              <a:t>[…]</a:t>
            </a:r>
          </a:p>
          <a:p>
            <a:pPr>
              <a:defRPr/>
            </a:pPr>
            <a:endParaRPr lang="en-US" b="1" dirty="0"/>
          </a:p>
          <a:p>
            <a:pPr>
              <a:defRPr/>
            </a:pPr>
            <a:r>
              <a:rPr lang="en-US" dirty="0"/>
              <a:t>You can integrate your new ideas more easily, and thus harness your creativity more continuously, if you can quickly and flexibly change your working record. If it is easier to update any part of your working record to accommodate new developments in thought or circumstance, you will find it easier to incorporate more complex procedures in your way of doing things. This will probably allow you to accommodate the extra burden associated with, for instance, keeping and using special files whose contents are both contributed to and utilized by any current work in a flexible manner—which in turn enables you to devise and use even-more complex procedures to better harness your talents in your particular working situation.</a:t>
            </a:r>
            <a:br>
              <a:rPr lang="en-US" b="1" dirty="0"/>
            </a:br>
            <a:endParaRPr lang="en-US" b="1" dirty="0"/>
          </a:p>
          <a:p>
            <a:pPr>
              <a:defRPr/>
            </a:pPr>
            <a:r>
              <a:rPr lang="en-US" b="1" dirty="0"/>
              <a:t>[..]</a:t>
            </a:r>
          </a:p>
          <a:p>
            <a:pPr>
              <a:defRPr/>
            </a:pPr>
            <a:r>
              <a:rPr lang="en-US" dirty="0"/>
              <a:t>Individuals who operate effectively in our culture have already been considerably "augmented." Basic human capabilities for sensing stimuli, performing numerous mental operations, and for communicating with the outside world, are put to work in our society within a system—an H-LAM/T system—the individual augmented by the language, artifacts, and methodology in which he is trained. Furthermore, we suspect that improving the effectiveness of the individual as he operates in our society should be approached as a system-engineering problem—that is, the H-LAM/T system should be studied as an interacting whole from a synthesis-oriented approach.</a:t>
            </a:r>
            <a:r>
              <a:rPr lang="en-US" b="1" dirty="0">
                <a:hlinkClick r:id="rId6"/>
              </a:rPr>
              <a:t>2b1</a:t>
            </a:r>
            <a:endParaRPr lang="en-US" dirty="0"/>
          </a:p>
          <a:p>
            <a:pPr>
              <a:defRPr/>
            </a:pPr>
            <a:r>
              <a:rPr lang="en-US" dirty="0"/>
              <a:t>This view of the system as an interacting whole is strongly bolstered by considering the repertoire hierarchy of process capabilities that is structured from the basic ingredients within the H-LAM/T system. The realization that any potential change in language, artifact, or methodology has importance only relative to its use within a process' and that a new process capability appearing anywhere within that hierarchy can make practical a new consideration of latent change possibilities in many other parts of the hierarchy—possibilities in either language, artifacts, or methodology—brings out the strong interrelationship of these three augmentation means.</a:t>
            </a:r>
          </a:p>
          <a:p>
            <a:pPr>
              <a:defRPr/>
            </a:pPr>
            <a:endParaRPr lang="en-US" dirty="0"/>
          </a:p>
          <a:p>
            <a:pPr>
              <a:defRPr/>
            </a:pPr>
            <a:r>
              <a:rPr lang="en-US" dirty="0"/>
              <a:t>[..]</a:t>
            </a:r>
          </a:p>
          <a:p>
            <a:pPr>
              <a:defRPr/>
            </a:pPr>
            <a:r>
              <a:rPr lang="en-US" dirty="0"/>
              <a:t>It has been jokingly suggested several times during the course of this study that what we are seeking is an "intelligence amplifier." (The term is attributed originally to W. Ross Ashby</a:t>
            </a:r>
            <a:r>
              <a:rPr lang="en-US" baseline="30000" dirty="0"/>
              <a:t>[</a:t>
            </a:r>
            <a:r>
              <a:rPr lang="en-US" u="sng" baseline="30000" dirty="0">
                <a:hlinkClick r:id="rId7"/>
              </a:rPr>
              <a:t>2</a:t>
            </a:r>
            <a:r>
              <a:rPr lang="en-US" baseline="30000" dirty="0"/>
              <a:t>,</a:t>
            </a:r>
            <a:r>
              <a:rPr lang="en-US" u="sng" baseline="30000" dirty="0">
                <a:hlinkClick r:id="rId8"/>
              </a:rPr>
              <a:t>3</a:t>
            </a:r>
            <a:r>
              <a:rPr lang="en-US" baseline="30000" dirty="0"/>
              <a:t>]</a:t>
            </a:r>
            <a:r>
              <a:rPr lang="en-US" dirty="0"/>
              <a:t>. At first this term was rejected on the grounds that in our view one's only hope was to make a better match between existing human intelligence and the problems to be tackled, rather than in making man more intelligent. But deriving the concepts brought out in the preceding section has shown us that indeed this term does seem applicable to our objective.</a:t>
            </a:r>
            <a:r>
              <a:rPr lang="en-US" b="1" dirty="0">
                <a:hlinkClick r:id="rId9"/>
              </a:rPr>
              <a:t>2c2a</a:t>
            </a:r>
            <a:endParaRPr lang="en-US" dirty="0"/>
          </a:p>
          <a:p>
            <a:pPr>
              <a:defRPr/>
            </a:pPr>
            <a:r>
              <a:rPr lang="en-US" dirty="0"/>
              <a:t>Accepting the term "intelligence amplification" does not imply any attempt to increase native human intelligence. The term "intelligence amplification" seems applicable to our goal of augmenting the human intellect in that the entity to be produced will exhibit more of what can be called intelligence than an unaided human could; we will have amplified the intelligence of the human by organizing his intellectual capabilities into higher levels of synergistic structuring. What possesses the amplified intelligence is the resulting H-LAM/T system, in which the LAM/T augmentation means represent the amplifier of the human's intelligence.</a:t>
            </a:r>
            <a:r>
              <a:rPr lang="en-US" b="1" dirty="0">
                <a:hlinkClick r:id="rId10"/>
              </a:rPr>
              <a:t>2c2b</a:t>
            </a:r>
            <a:endParaRPr lang="en-US" dirty="0"/>
          </a:p>
          <a:p>
            <a:pPr>
              <a:defRPr/>
            </a:pPr>
            <a:r>
              <a:rPr lang="en-US" dirty="0"/>
              <a:t>In amplifying our intelligence, we are applying the principle of synergistic structuring that was followed by natural evolution in developing the basic human capabilities. What we have done in the development of our augmentation means is to construct a superstructure that is a synthetic extension of the natural structure upon which it is built. In a very real sense, as represented by the steady evolution of our augmentation means, the development of "artificial intelligence" has been going on for centuries.</a:t>
            </a:r>
          </a:p>
          <a:p>
            <a:pPr>
              <a:defRPr/>
            </a:pPr>
            <a:r>
              <a:rPr lang="en-US" dirty="0"/>
              <a:t>[…]</a:t>
            </a:r>
          </a:p>
          <a:p>
            <a:pPr>
              <a:defRPr/>
            </a:pPr>
            <a:r>
              <a:rPr lang="en-US" dirty="0"/>
              <a:t>Before we pursue further direct discussion of the H-LAM/T system, let us examine some background material. Consider the following historical progression in the development of our intellectual capabilities:</a:t>
            </a:r>
            <a:r>
              <a:rPr lang="en-US" b="1" dirty="0">
                <a:hlinkClick r:id="rId11"/>
              </a:rPr>
              <a:t>2c4a</a:t>
            </a:r>
            <a:endParaRPr lang="en-US" dirty="0"/>
          </a:p>
          <a:p>
            <a:pPr>
              <a:defRPr/>
            </a:pPr>
            <a:r>
              <a:rPr lang="en-US" b="1" dirty="0">
                <a:hlinkClick r:id="rId12"/>
              </a:rPr>
              <a:t>2c4b</a:t>
            </a:r>
            <a:endParaRPr lang="en-US" dirty="0"/>
          </a:p>
          <a:p>
            <a:pPr>
              <a:defRPr/>
            </a:pPr>
            <a:r>
              <a:rPr lang="en-US" dirty="0"/>
              <a:t>(1) </a:t>
            </a:r>
            <a:r>
              <a:rPr lang="en-US" i="1" dirty="0"/>
              <a:t>Concept Manipulation</a:t>
            </a:r>
            <a:r>
              <a:rPr lang="en-US" dirty="0"/>
              <a:t>—Humans rose above the lower forms of life by evolving the biological capability for developing abstractions and concepts. They could manipulate these concepts within their minds to a certain extent, and think about situations in the abstract. Their mental capabilities allowed them to develop general concepts from specific instances, predict specific instances from general concepts, associate concepts, remember them, etc. We speak here of concepts in their raw, </a:t>
            </a:r>
            <a:r>
              <a:rPr lang="en-US" dirty="0" err="1"/>
              <a:t>unverbalized</a:t>
            </a:r>
            <a:r>
              <a:rPr lang="en-US" dirty="0"/>
              <a:t> form. For example, a person letting a door swing shut behind him suddenly visualizes the person who follows him carrying a cup of hot coffee and some sticky pastries. Of all the aspects of the pending event, the spilling of the coffee and the squashing of the pastry somehow are abstracted immediately, and associated with a concept of personal responsibility and a dislike for these consequences. But a solution comes to mind immediately as an image of a quick stop and an arm stab back toward the door, with motion and timing that could prevent the collision, and the solution is accepted and enacted. With only non-symbolic concept manipulation, we could probably build primitive shelter, evolve strategies of war and hunt, play games, and make practical jokes. But further powers of intellectual effectiveness are implicit in this stage of biological evolution (the same stage we are in today).</a:t>
            </a:r>
            <a:r>
              <a:rPr lang="en-US" b="1" dirty="0">
                <a:hlinkClick r:id="rId13"/>
              </a:rPr>
              <a:t>2c4b1</a:t>
            </a:r>
            <a:endParaRPr lang="en-US" dirty="0"/>
          </a:p>
          <a:p>
            <a:pPr>
              <a:defRPr/>
            </a:pPr>
            <a:r>
              <a:rPr lang="en-US" dirty="0"/>
              <a:t>(2) </a:t>
            </a:r>
            <a:r>
              <a:rPr lang="en-US" i="1" dirty="0"/>
              <a:t>Symbol Manipulation</a:t>
            </a:r>
            <a:r>
              <a:rPr lang="en-US" dirty="0"/>
              <a:t>—Humans made another great step forward when they learned to represent particular concepts in their minds with specific symbols. Here we temporarily disregard communicative speech and writing, and consider only the direct value to the </a:t>
            </a:r>
            <a:r>
              <a:rPr lang="en-US" i="1" dirty="0"/>
              <a:t>individual</a:t>
            </a:r>
            <a:r>
              <a:rPr lang="en-US" dirty="0"/>
              <a:t> of being able to do his heavy thinking by mentally manipulating symbols instead of the more unwieldly concepts which they represent. Consider, for instance, the mental difficulty involved in herding twenty-seven sheep if, instead of remembering one cardinal number and occasionally counting, we had to remember what each sheep looked like, so that if the flock seemed too small we could visualize each one and check whether or not it was there.</a:t>
            </a:r>
            <a:r>
              <a:rPr lang="en-US" b="1" dirty="0">
                <a:hlinkClick r:id="rId14"/>
              </a:rPr>
              <a:t>2c4b2</a:t>
            </a:r>
            <a:endParaRPr lang="en-US" dirty="0"/>
          </a:p>
          <a:p>
            <a:pPr>
              <a:defRPr/>
            </a:pPr>
            <a:r>
              <a:rPr lang="en-US" dirty="0"/>
              <a:t>(3) </a:t>
            </a:r>
            <a:r>
              <a:rPr lang="en-US" i="1" dirty="0"/>
              <a:t>Manual, External, Symbol Manipulation</a:t>
            </a:r>
            <a:r>
              <a:rPr lang="en-US" dirty="0"/>
              <a:t>—Another significant step toward harnessing the biologically evolved mental capabilities in pursuit of comprehension and problem solutions came with the development of the means for externalizing some of the symbol-manipulation activity, particularly in graphical representation. This supplemented the individual's memory and ability to visualize. (We are not concerned here with the value derived from human cooperation made possible by speech and writing, both forms of external symbol manipulation. We speak of the manual means of making graphical representations of symbols—a stick and sand, pencil and paper and eraser, straight edge or compass, and so on.) It is principally this kind of means for external symbol manipulation that has been associated with the evolution of the individual's present way of doing his concept manipulation (thinking).</a:t>
            </a:r>
            <a:r>
              <a:rPr lang="en-US" b="1" dirty="0">
                <a:hlinkClick r:id="rId15"/>
              </a:rPr>
              <a:t>2c4b3</a:t>
            </a:r>
            <a:endParaRPr lang="en-US" dirty="0"/>
          </a:p>
          <a:p>
            <a:pPr>
              <a:defRPr/>
            </a:pPr>
            <a:br>
              <a:rPr lang="en-US" dirty="0"/>
            </a:br>
            <a:endParaRPr lang="en-US" dirty="0"/>
          </a:p>
          <a:p>
            <a:pPr>
              <a:defRPr/>
            </a:pPr>
            <a:endParaRPr lang="en-US" dirty="0"/>
          </a:p>
          <a:p>
            <a:pPr>
              <a:defRPr/>
            </a:pPr>
            <a:endParaRPr lang="en-US" dirty="0"/>
          </a:p>
          <a:p>
            <a:pPr>
              <a:defRPr/>
            </a:pPr>
            <a:endParaRPr lang="en-US" dirty="0"/>
          </a:p>
        </p:txBody>
      </p:sp>
      <p:sp>
        <p:nvSpPr>
          <p:cNvPr id="81923" name="Slide Number Placeholder 3">
            <a:extLst>
              <a:ext uri="{FF2B5EF4-FFF2-40B4-BE49-F238E27FC236}">
                <a16:creationId xmlns:a16="http://schemas.microsoft.com/office/drawing/2014/main" id="{A612B8F0-BA4F-8C44-A8F3-61405CC64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3C8763-4E0B-C046-BB74-5C8E49BDF50F}" type="slidenum">
              <a:rPr lang="en-US" altLang="en-US" smtClean="0"/>
              <a:pPr/>
              <a:t>60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72BCE260-54D5-3440-A3F7-C762F515DE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a:extLst>
              <a:ext uri="{FF2B5EF4-FFF2-40B4-BE49-F238E27FC236}">
                <a16:creationId xmlns:a16="http://schemas.microsoft.com/office/drawing/2014/main" id="{F949F6B8-6C2C-B845-BFD6-C37E113F07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From http://cyberneticzoo.com/cyberneticanimals/1956-cysp-1-nicolas-schoffer-hungarianfrench/</a:t>
            </a:r>
          </a:p>
          <a:p>
            <a:endParaRPr lang="en-GB" altLang="en-US"/>
          </a:p>
          <a:p>
            <a:r>
              <a:rPr lang="en-GB" altLang="en-US"/>
              <a:t>“In point 2, CYSP-1 is affected by sound intensity, by light intensity and heat (an interpretation of th”e colour of the light eg red=warm, blue=cold).  Sound is detected by microphone input, and CYSP-1 reacts by being excited by silence and is calmed by noise. Photoelectric cells detecting colour are excited by the color blue, which means that it moves forward, retreats or makes a quick turn, and makes its plates turn fast; it becomes calm with red. It is also excited in the dark and becomes calm in intense light. CYSP-1 has total autonomy of movement (being travel in all directions at two speeds) as well as axial and eccentric rotation, and the setting setting in motion of its 16 pivoting polychromed plates (11 rectangular, 5 disc). This is the internal feedback talked about in point 3 above, and is the BRAIN, in this case a homeostatic one. "Liberating the machine" can be seen as a general reference to the  MUSCLES in the "electronic brain" model above.”</a:t>
            </a:r>
            <a:br>
              <a:rPr lang="en-GB" altLang="en-US"/>
            </a:br>
            <a:endParaRPr lang="en-GB" altLang="en-US"/>
          </a:p>
        </p:txBody>
      </p:sp>
      <p:sp>
        <p:nvSpPr>
          <p:cNvPr id="105475" name="Slide Number Placeholder 3">
            <a:extLst>
              <a:ext uri="{FF2B5EF4-FFF2-40B4-BE49-F238E27FC236}">
                <a16:creationId xmlns:a16="http://schemas.microsoft.com/office/drawing/2014/main" id="{D0D6E475-F862-1C4C-A341-CB08BB9CBE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22E82F-CBF8-5A4E-9EC5-67AFAAF0CD15}" type="slidenum">
              <a:rPr lang="en-US" altLang="en-US" smtClean="0"/>
              <a:pPr/>
              <a:t>82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CF438BCF-65DD-E348-BE17-FD3391C27D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a:extLst>
              <a:ext uri="{FF2B5EF4-FFF2-40B4-BE49-F238E27FC236}">
                <a16:creationId xmlns:a16="http://schemas.microsoft.com/office/drawing/2014/main" id="{3232F7F3-FAB0-C44A-9F8D-4611D9C24A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http://www.dse.nl/~evoluon/index-e.html</a:t>
            </a:r>
          </a:p>
          <a:p>
            <a:endParaRPr lang="en-GB" altLang="en-US"/>
          </a:p>
        </p:txBody>
      </p:sp>
      <p:sp>
        <p:nvSpPr>
          <p:cNvPr id="113667" name="Slide Number Placeholder 3">
            <a:extLst>
              <a:ext uri="{FF2B5EF4-FFF2-40B4-BE49-F238E27FC236}">
                <a16:creationId xmlns:a16="http://schemas.microsoft.com/office/drawing/2014/main" id="{47D4C7ED-2658-4A45-A1E1-A1231A0C0E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EEE7C3-3767-4043-BD1D-258009BDB95B}" type="slidenum">
              <a:rPr lang="en-US" altLang="en-US" smtClean="0"/>
              <a:pPr/>
              <a:t>89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8259503A-94F3-4A4F-B6D6-F9979721B0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3C28165C-CB39-504B-BB15-54BB15B1CE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3" name="Slide Number Placeholder 3">
            <a:extLst>
              <a:ext uri="{FF2B5EF4-FFF2-40B4-BE49-F238E27FC236}">
                <a16:creationId xmlns:a16="http://schemas.microsoft.com/office/drawing/2014/main" id="{877075F5-01A6-F743-B601-17209FD588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421690-C763-F74E-B009-232B699C0DA1}"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C368AC1C-6DBB-EF4E-BCBA-7BFDF3180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3C9324B9-EEE2-7743-ACAD-B603E21BBA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0963" name="Slide Number Placeholder 3">
            <a:extLst>
              <a:ext uri="{FF2B5EF4-FFF2-40B4-BE49-F238E27FC236}">
                <a16:creationId xmlns:a16="http://schemas.microsoft.com/office/drawing/2014/main" id="{9B12AF37-DC70-5449-886F-580E3CC46F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A34994-F39D-BF43-9E15-5EFE2A87AC78}" type="slidenum">
              <a:rPr lang="nl-NL" altLang="en-US" smtClean="0">
                <a:latin typeface="Arial" panose="020B0604020202020204" pitchFamily="34" charset="0"/>
              </a:rPr>
              <a:pPr>
                <a:spcBef>
                  <a:spcPct val="0"/>
                </a:spcBef>
              </a:pPr>
              <a:t>28</a:t>
            </a:fld>
            <a:endParaRPr lang="nl-NL"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A379704-3913-6345-B91C-C0194C8707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0B9431BD-083D-6144-A685-043504DC21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Telegraph and online cruising</a:t>
            </a:r>
          </a:p>
          <a:p>
            <a:pPr eaLnBrk="1" hangingPunct="1">
              <a:buFontTx/>
              <a:buChar char="-"/>
            </a:pPr>
            <a:r>
              <a:rPr lang="en-US" altLang="en-US"/>
              <a:t>Anonymity</a:t>
            </a:r>
          </a:p>
          <a:p>
            <a:pPr eaLnBrk="1" hangingPunct="1">
              <a:buFontTx/>
              <a:buChar char="-"/>
            </a:pPr>
            <a:r>
              <a:rPr lang="en-US" altLang="en-US"/>
              <a:t> Chat</a:t>
            </a:r>
          </a:p>
          <a:p>
            <a:pPr eaLnBrk="1" hangingPunct="1">
              <a:buFontTx/>
              <a:buChar char="-"/>
            </a:pPr>
            <a:r>
              <a:rPr lang="en-US" altLang="en-US"/>
              <a:t>Mistaken identity</a:t>
            </a:r>
          </a:p>
          <a:p>
            <a:pPr eaLnBrk="1" hangingPunct="1">
              <a:buFontTx/>
              <a:buChar char="-"/>
            </a:pPr>
            <a:r>
              <a:rPr lang="en-US" altLang="en-US"/>
              <a:t>Erotic communication</a:t>
            </a:r>
          </a:p>
          <a:p>
            <a:pPr eaLnBrk="1" hangingPunct="1">
              <a:buFontTx/>
              <a:buChar char="-"/>
            </a:pPr>
            <a:r>
              <a:rPr lang="en-US" altLang="en-US"/>
              <a:t> edating</a:t>
            </a:r>
          </a:p>
          <a:p>
            <a:pPr eaLnBrk="1" hangingPunct="1">
              <a:buFontTx/>
              <a:buChar char="-"/>
            </a:pPr>
            <a:r>
              <a:rPr lang="en-US" altLang="en-US"/>
              <a:t> cyberthreats</a:t>
            </a:r>
          </a:p>
          <a:p>
            <a:pPr eaLnBrk="1" hangingPunct="1">
              <a:buFontTx/>
              <a:buChar char="-"/>
            </a:pPr>
            <a:r>
              <a:rPr lang="en-US" altLang="en-US"/>
              <a:t> power reversal</a:t>
            </a:r>
          </a:p>
        </p:txBody>
      </p:sp>
      <p:sp>
        <p:nvSpPr>
          <p:cNvPr id="58371" name="Slide Number Placeholder 3">
            <a:extLst>
              <a:ext uri="{FF2B5EF4-FFF2-40B4-BE49-F238E27FC236}">
                <a16:creationId xmlns:a16="http://schemas.microsoft.com/office/drawing/2014/main" id="{DBA79565-DEBB-8F4F-A17A-DEF78CC72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A53F96-A818-324F-B803-9350613FEE31}" type="slidenum">
              <a:rPr lang="en-US" altLang="en-US" smtClean="0">
                <a:latin typeface="Arial" panose="020B0604020202020204" pitchFamily="34" charset="0"/>
              </a:rPr>
              <a:pPr>
                <a:spcBef>
                  <a:spcPct val="0"/>
                </a:spcBef>
              </a:pPr>
              <a:t>44</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3D896EE-B4FC-F046-8D6A-728C57134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C296189-7E41-0F47-8C2E-712501E1960D}"/>
              </a:ext>
            </a:extLst>
          </p:cNvPr>
          <p:cNvSpPr>
            <a:spLocks noGrp="1"/>
          </p:cNvSpPr>
          <p:nvPr>
            <p:ph type="body" idx="1"/>
          </p:nvPr>
        </p:nvSpPr>
        <p:spPr/>
        <p:txBody>
          <a:bodyPr>
            <a:normAutofit fontScale="77500" lnSpcReduction="20000"/>
          </a:bodyPr>
          <a:lstStyle/>
          <a:p>
            <a:pPr>
              <a:defRPr/>
            </a:pPr>
            <a:r>
              <a:rPr lang="en-US" dirty="0"/>
              <a:t>Having proposed a list of the key </a:t>
            </a:r>
            <a:r>
              <a:rPr lang="en-US" dirty="0" err="1"/>
              <a:t>diffirences</a:t>
            </a:r>
            <a:r>
              <a:rPr lang="en-US" dirty="0"/>
              <a:t> between new and old media, I now </a:t>
            </a:r>
          </a:p>
          <a:p>
            <a:pPr>
              <a:defRPr/>
            </a:pPr>
            <a:r>
              <a:rPr lang="en-US" dirty="0"/>
              <a:t>would like to address other potential candidates, which I have </a:t>
            </a:r>
            <a:r>
              <a:rPr lang="en-US" dirty="0" err="1"/>
              <a:t>ommitted.The</a:t>
            </a:r>
            <a:r>
              <a:rPr lang="en-US" dirty="0"/>
              <a:t> </a:t>
            </a:r>
          </a:p>
          <a:p>
            <a:pPr>
              <a:defRPr/>
            </a:pPr>
            <a:r>
              <a:rPr lang="en-US" dirty="0"/>
              <a:t>following are some of the popularly held notions about the difference between </a:t>
            </a:r>
          </a:p>
          <a:p>
            <a:pPr>
              <a:defRPr/>
            </a:pPr>
            <a:r>
              <a:rPr lang="en-US" dirty="0"/>
              <a:t>new and old media which this section will subject to scrutiny: </a:t>
            </a:r>
          </a:p>
          <a:p>
            <a:pPr>
              <a:defRPr/>
            </a:pPr>
            <a:r>
              <a:rPr lang="en-US" dirty="0"/>
              <a:t> </a:t>
            </a:r>
          </a:p>
          <a:p>
            <a:pPr>
              <a:defRPr/>
            </a:pPr>
            <a:r>
              <a:rPr lang="en-US" dirty="0"/>
              <a:t>1. New media is analog media converted to a digital representation. In </a:t>
            </a:r>
          </a:p>
          <a:p>
            <a:pPr>
              <a:defRPr/>
            </a:pPr>
            <a:r>
              <a:rPr lang="en-US" dirty="0"/>
              <a:t>contrast to analog media which is </a:t>
            </a:r>
            <a:r>
              <a:rPr lang="en-US" dirty="0" err="1"/>
              <a:t>continuos</a:t>
            </a:r>
            <a:r>
              <a:rPr lang="en-US" dirty="0"/>
              <a:t>, digitally encoded media </a:t>
            </a:r>
          </a:p>
          <a:p>
            <a:pPr>
              <a:defRPr/>
            </a:pPr>
            <a:r>
              <a:rPr lang="en-US" dirty="0"/>
              <a:t>is discrete. </a:t>
            </a:r>
          </a:p>
          <a:p>
            <a:pPr>
              <a:defRPr/>
            </a:pPr>
            <a:r>
              <a:rPr lang="en-US" dirty="0"/>
              <a:t>2. All digital media (text, still images, visual or audio time data, shapes, </a:t>
            </a:r>
          </a:p>
          <a:p>
            <a:pPr>
              <a:defRPr/>
            </a:pPr>
            <a:r>
              <a:rPr lang="en-US" dirty="0"/>
              <a:t>3D spaces) share the same the same digital code. This allows </a:t>
            </a:r>
            <a:r>
              <a:rPr lang="en-US" dirty="0" err="1"/>
              <a:t>diffirent</a:t>
            </a:r>
            <a:r>
              <a:rPr lang="en-US" dirty="0"/>
              <a:t> </a:t>
            </a:r>
          </a:p>
          <a:p>
            <a:pPr>
              <a:defRPr/>
            </a:pPr>
            <a:r>
              <a:rPr lang="en-US" dirty="0"/>
              <a:t>media types to be displayed using one machine, i.e., a computer, which </a:t>
            </a:r>
          </a:p>
          <a:p>
            <a:pPr>
              <a:defRPr/>
            </a:pPr>
            <a:r>
              <a:rPr lang="en-US" dirty="0"/>
              <a:t>acts as a multimedia display device. </a:t>
            </a:r>
          </a:p>
          <a:p>
            <a:pPr>
              <a:defRPr/>
            </a:pPr>
            <a:r>
              <a:rPr lang="en-US" dirty="0"/>
              <a:t>3. New media allows for random access. In contrast to film or videotape </a:t>
            </a:r>
          </a:p>
          <a:p>
            <a:pPr>
              <a:defRPr/>
            </a:pPr>
            <a:r>
              <a:rPr lang="en-US" dirty="0"/>
              <a:t>which store data sequentially, computer storage devices make possible </a:t>
            </a:r>
          </a:p>
          <a:p>
            <a:pPr>
              <a:defRPr/>
            </a:pPr>
            <a:r>
              <a:rPr lang="en-US" dirty="0"/>
              <a:t>to access any data element equally fast. </a:t>
            </a:r>
          </a:p>
          <a:p>
            <a:pPr>
              <a:defRPr/>
            </a:pPr>
            <a:r>
              <a:rPr lang="en-US" dirty="0"/>
              <a:t>4. Digitization involves inevitable loss of information. In contrast to an </a:t>
            </a:r>
          </a:p>
          <a:p>
            <a:pPr>
              <a:defRPr/>
            </a:pPr>
            <a:r>
              <a:rPr lang="en-US" dirty="0"/>
              <a:t>analog representation, a digitally encoded representation contains a </a:t>
            </a:r>
          </a:p>
          <a:p>
            <a:pPr>
              <a:defRPr/>
            </a:pPr>
            <a:r>
              <a:rPr lang="en-US" dirty="0"/>
              <a:t>fixed amount of information. </a:t>
            </a:r>
          </a:p>
          <a:p>
            <a:pPr>
              <a:defRPr/>
            </a:pPr>
            <a:r>
              <a:rPr lang="en-US" dirty="0"/>
              <a:t>5. In contrast to analog media where each successive copy loses quality, </a:t>
            </a:r>
          </a:p>
          <a:p>
            <a:pPr>
              <a:defRPr/>
            </a:pPr>
            <a:r>
              <a:rPr lang="en-US" dirty="0"/>
              <a:t>digitally encoded media can be copied endlessly without degradation. </a:t>
            </a:r>
          </a:p>
          <a:p>
            <a:pPr>
              <a:defRPr/>
            </a:pPr>
            <a:r>
              <a:rPr lang="en-US" dirty="0"/>
              <a:t>6. New media is interactive. In contrast to traditional media where the </a:t>
            </a:r>
          </a:p>
          <a:p>
            <a:pPr>
              <a:defRPr/>
            </a:pPr>
            <a:r>
              <a:rPr lang="en-US" dirty="0"/>
              <a:t>order of presentation was fixed, the user can now interact with a media </a:t>
            </a:r>
          </a:p>
          <a:p>
            <a:pPr>
              <a:defRPr/>
            </a:pPr>
            <a:r>
              <a:rPr lang="en-US" dirty="0"/>
              <a:t>object. In the process of interaction the user can choose which </a:t>
            </a:r>
          </a:p>
          <a:p>
            <a:pPr>
              <a:defRPr/>
            </a:pPr>
            <a:r>
              <a:rPr lang="en-US" dirty="0"/>
              <a:t>elements to display or which paths to follow, thus generating a unique </a:t>
            </a:r>
          </a:p>
          <a:p>
            <a:pPr>
              <a:defRPr/>
            </a:pPr>
            <a:r>
              <a:rPr lang="en-US" dirty="0"/>
              <a:t>work. Thus the user becomes the co-author of the work. </a:t>
            </a:r>
          </a:p>
          <a:p>
            <a:pPr>
              <a:defRPr/>
            </a:pPr>
            <a:endParaRPr lang="en-US" dirty="0"/>
          </a:p>
        </p:txBody>
      </p:sp>
      <p:sp>
        <p:nvSpPr>
          <p:cNvPr id="60419" name="Slide Number Placeholder 3">
            <a:extLst>
              <a:ext uri="{FF2B5EF4-FFF2-40B4-BE49-F238E27FC236}">
                <a16:creationId xmlns:a16="http://schemas.microsoft.com/office/drawing/2014/main" id="{FDD6EFA0-AF1B-6C44-9F85-8AA7E377CA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88FCF4-F6E0-144E-BB5B-7FE9F75A707A}" type="slidenum">
              <a:rPr lang="en-US" altLang="en-US" smtClean="0">
                <a:latin typeface="Arial" panose="020B0604020202020204" pitchFamily="34" charset="0"/>
              </a:rPr>
              <a:pPr>
                <a:spcBef>
                  <a:spcPct val="0"/>
                </a:spcBef>
              </a:pPr>
              <a:t>45</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7D508637-97FA-1646-BC79-7CE1E070E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0749D5B4-C842-9B48-815F-360BF2C9F6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7" name="Slide Number Placeholder 3">
            <a:extLst>
              <a:ext uri="{FF2B5EF4-FFF2-40B4-BE49-F238E27FC236}">
                <a16:creationId xmlns:a16="http://schemas.microsoft.com/office/drawing/2014/main" id="{46CCEA24-7640-264D-A64E-59C72AFAE1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5BBB03-A5BB-FD46-A3BF-75EAC432D7EF}" type="slidenum">
              <a:rPr lang="en-US" altLang="en-US" smtClean="0">
                <a:latin typeface="Arial" panose="020B0604020202020204" pitchFamily="34" charset="0"/>
              </a:rPr>
              <a:pPr>
                <a:spcBef>
                  <a:spcPct val="0"/>
                </a:spcBef>
              </a:pPr>
              <a:t>46</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7F7C479C-301B-7645-8B7B-0D9D671185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BF7B8930-C87A-4E43-8899-0EBA4DA5A9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There was a great deal of optimisim, also in the fifties, when AI would be ‘solved’. For examples Simon, Newell &amp; Shaw General Problem Solver.</a:t>
            </a:r>
            <a:endParaRPr lang="en-US" altLang="en-US"/>
          </a:p>
        </p:txBody>
      </p:sp>
      <p:sp>
        <p:nvSpPr>
          <p:cNvPr id="71683" name="Slide Number Placeholder 3">
            <a:extLst>
              <a:ext uri="{FF2B5EF4-FFF2-40B4-BE49-F238E27FC236}">
                <a16:creationId xmlns:a16="http://schemas.microsoft.com/office/drawing/2014/main" id="{5E07DD9F-1153-2E45-B71A-6996BEF4C4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7C57C5-EE3E-E349-BF7A-49EE0CE45578}" type="slidenum">
              <a:rPr lang="en-US" altLang="en-US" smtClean="0">
                <a:latin typeface="Arial" panose="020B0604020202020204" pitchFamily="34" charset="0"/>
              </a:rPr>
              <a:pPr>
                <a:spcBef>
                  <a:spcPct val="0"/>
                </a:spcBef>
              </a:pPr>
              <a:t>54</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67F542C0-2007-0443-B55E-68D0695148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10D284C-3E04-C642-9751-93D4B08228C5}"/>
              </a:ext>
            </a:extLst>
          </p:cNvPr>
          <p:cNvSpPr>
            <a:spLocks noGrp="1"/>
          </p:cNvSpPr>
          <p:nvPr>
            <p:ph type="body" idx="1"/>
          </p:nvPr>
        </p:nvSpPr>
        <p:spPr/>
        <p:txBody>
          <a:bodyPr/>
          <a:lstStyle/>
          <a:p>
            <a:pPr>
              <a:defRPr/>
            </a:pPr>
            <a:r>
              <a:rPr lang="en-GB" dirty="0"/>
              <a:t>Requirements:</a:t>
            </a:r>
          </a:p>
          <a:p>
            <a:pPr marL="171450" indent="-171450">
              <a:buFont typeface="Arial" charset="0"/>
              <a:buChar char="•"/>
              <a:defRPr/>
            </a:pPr>
            <a:r>
              <a:rPr lang="en-GB" dirty="0"/>
              <a:t>Machines should support the </a:t>
            </a:r>
            <a:r>
              <a:rPr lang="en-GB" dirty="0" err="1"/>
              <a:t>formulative</a:t>
            </a:r>
            <a:r>
              <a:rPr lang="en-GB" dirty="0"/>
              <a:t> process</a:t>
            </a:r>
          </a:p>
          <a:p>
            <a:pPr marL="171450" indent="-171450">
              <a:buFont typeface="Arial" charset="0"/>
              <a:buChar char="•"/>
              <a:defRPr/>
            </a:pPr>
            <a:r>
              <a:rPr lang="en-GB" dirty="0"/>
              <a:t>Machines should operate in a real time interactive fashion wit the human</a:t>
            </a:r>
          </a:p>
          <a:p>
            <a:pPr marL="171450" indent="-171450">
              <a:buFont typeface="Arial" charset="0"/>
              <a:buChar char="•"/>
              <a:defRPr/>
            </a:pPr>
            <a:endParaRPr lang="en-GB" dirty="0"/>
          </a:p>
          <a:p>
            <a:pPr>
              <a:buFont typeface="Arial" charset="0"/>
              <a:buNone/>
              <a:defRPr/>
            </a:pPr>
            <a:r>
              <a:rPr lang="en-GB" dirty="0"/>
              <a:t>Self observation: 80% of the time was spent in getting ready to think. Hours getting data gathered and into a visual format. Seconds to take a conclusion.</a:t>
            </a:r>
          </a:p>
          <a:p>
            <a:pPr>
              <a:buFont typeface="Arial" charset="0"/>
              <a:buNone/>
              <a:defRPr/>
            </a:pPr>
            <a:endParaRPr lang="en-GB" dirty="0"/>
          </a:p>
          <a:p>
            <a:pPr>
              <a:buFont typeface="Arial" charset="0"/>
              <a:buNone/>
              <a:defRPr/>
            </a:pPr>
            <a:r>
              <a:rPr lang="en-GB" dirty="0"/>
              <a:t>Issue – many of the circumstances are unforeseen, many different variables, changing sequences. Men are flexible – ‘reprogramming all the time’</a:t>
            </a:r>
          </a:p>
          <a:p>
            <a:pPr>
              <a:buFont typeface="Arial" charset="0"/>
              <a:buNone/>
              <a:defRPr/>
            </a:pPr>
            <a:endParaRPr lang="en-GB" dirty="0"/>
          </a:p>
          <a:p>
            <a:pPr>
              <a:buFont typeface="Arial" charset="0"/>
              <a:buNone/>
              <a:defRPr/>
            </a:pPr>
            <a:endParaRPr lang="en-GB" dirty="0"/>
          </a:p>
          <a:p>
            <a:pPr>
              <a:buFont typeface="Arial" charset="0"/>
              <a:buNone/>
              <a:defRPr/>
            </a:pPr>
            <a:endParaRPr lang="en-US" dirty="0"/>
          </a:p>
        </p:txBody>
      </p:sp>
      <p:sp>
        <p:nvSpPr>
          <p:cNvPr id="73731" name="Slide Number Placeholder 3">
            <a:extLst>
              <a:ext uri="{FF2B5EF4-FFF2-40B4-BE49-F238E27FC236}">
                <a16:creationId xmlns:a16="http://schemas.microsoft.com/office/drawing/2014/main" id="{BC4CFF06-FF9A-6042-9F76-CAAA12B18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A28481-D075-E143-992E-DBDAA42CD8E5}" type="slidenum">
              <a:rPr lang="en-US" altLang="en-US" smtClean="0">
                <a:latin typeface="Arial" panose="020B0604020202020204" pitchFamily="34" charset="0"/>
              </a:rPr>
              <a:pPr>
                <a:spcBef>
                  <a:spcPct val="0"/>
                </a:spcBef>
              </a:pPr>
              <a:t>55</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0BA0F44C-2C0D-244D-9D41-03FCEF4256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5C89E73E-629D-7E41-87E7-2BC5867E9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main aims are 1) to let computers facilitate formulative thinking as they now facilitate the solution of formulated problems, and 2) to enable men and computers to cooperate in making decisions and controlling complex situations without inflexible dependence on predetermined programs. In the anticipated symbiotic partnership, men will set the goals, formulate the hypotheses, determine the criteria, and perform the evaluations. Computing machines will do the routinizable work that must be done to prepare the way for insights and decisions in technical and scientific thinking. Preliminary analyses indicate that the symbiotic partnership will perform intellectual operations much more effectively than man alone can perform them. Prerequisites for the achievement of the effective, cooperative association include developments in computer time sharing, in memory components, in memory organization, in programming languages, and in input and output equipment.</a:t>
            </a:r>
          </a:p>
        </p:txBody>
      </p:sp>
      <p:sp>
        <p:nvSpPr>
          <p:cNvPr id="75779" name="Slide Number Placeholder 3">
            <a:extLst>
              <a:ext uri="{FF2B5EF4-FFF2-40B4-BE49-F238E27FC236}">
                <a16:creationId xmlns:a16="http://schemas.microsoft.com/office/drawing/2014/main" id="{9EFBA4AA-0ADC-C94A-A4F0-582D981D4C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C2DA97-EDEF-7045-A2F6-CB2EAA5A274C}" type="slidenum">
              <a:rPr lang="en-US" altLang="en-US" smtClean="0"/>
              <a:pPr/>
              <a:t>56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1D9DA4-0B1B-EC44-AECA-540E7FABD068}"/>
              </a:ext>
            </a:extLst>
          </p:cNvPr>
          <p:cNvSpPr>
            <a:spLocks noGrp="1"/>
          </p:cNvSpPr>
          <p:nvPr>
            <p:ph type="dt" sz="half" idx="10"/>
          </p:nvPr>
        </p:nvSpPr>
        <p:spPr/>
        <p:txBody>
          <a:bodyPr/>
          <a:lstStyle>
            <a:lvl1pPr>
              <a:defRPr/>
            </a:lvl1pPr>
          </a:lstStyle>
          <a:p>
            <a:pPr>
              <a:defRPr/>
            </a:pPr>
            <a:fld id="{EB3F6F9A-04D8-E24A-8AF0-2DBE1376FF0A}" type="datetimeFigureOut">
              <a:rPr lang="en-US"/>
              <a:pPr>
                <a:defRPr/>
              </a:pPr>
              <a:t>4/12/20</a:t>
            </a:fld>
            <a:endParaRPr lang="en-US"/>
          </a:p>
        </p:txBody>
      </p:sp>
      <p:sp>
        <p:nvSpPr>
          <p:cNvPr id="5" name="Footer Placeholder 4">
            <a:extLst>
              <a:ext uri="{FF2B5EF4-FFF2-40B4-BE49-F238E27FC236}">
                <a16:creationId xmlns:a16="http://schemas.microsoft.com/office/drawing/2014/main" id="{7A7E5DEF-04D6-0745-AE41-5A7F1C4130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7EED01-C792-6046-8AD9-99D172BFC29D}"/>
              </a:ext>
            </a:extLst>
          </p:cNvPr>
          <p:cNvSpPr>
            <a:spLocks noGrp="1"/>
          </p:cNvSpPr>
          <p:nvPr>
            <p:ph type="sldNum" sz="quarter" idx="12"/>
          </p:nvPr>
        </p:nvSpPr>
        <p:spPr/>
        <p:txBody>
          <a:bodyPr/>
          <a:lstStyle>
            <a:lvl1pPr>
              <a:defRPr/>
            </a:lvl1pPr>
          </a:lstStyle>
          <a:p>
            <a:pPr>
              <a:defRPr/>
            </a:pPr>
            <a:fld id="{29A77673-1A74-384C-8CCE-1A9A83C97FB4}" type="slidenum">
              <a:rPr lang="en-US" altLang="en-US"/>
              <a:pPr>
                <a:defRPr/>
              </a:pPr>
              <a:t>‹#›</a:t>
            </a:fld>
            <a:endParaRPr lang="en-US" altLang="en-US"/>
          </a:p>
        </p:txBody>
      </p:sp>
    </p:spTree>
    <p:extLst>
      <p:ext uri="{BB962C8B-B14F-4D97-AF65-F5344CB8AC3E}">
        <p14:creationId xmlns:p14="http://schemas.microsoft.com/office/powerpoint/2010/main" val="396843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5F176-5173-9D42-818F-B23AFBEF8580}"/>
              </a:ext>
            </a:extLst>
          </p:cNvPr>
          <p:cNvSpPr>
            <a:spLocks noGrp="1"/>
          </p:cNvSpPr>
          <p:nvPr>
            <p:ph type="dt" sz="half" idx="10"/>
          </p:nvPr>
        </p:nvSpPr>
        <p:spPr/>
        <p:txBody>
          <a:bodyPr/>
          <a:lstStyle>
            <a:lvl1pPr>
              <a:defRPr/>
            </a:lvl1pPr>
          </a:lstStyle>
          <a:p>
            <a:pPr>
              <a:defRPr/>
            </a:pPr>
            <a:fld id="{48018DAE-38DA-E940-A27D-9CE69EDFDCE4}" type="datetimeFigureOut">
              <a:rPr lang="en-US"/>
              <a:pPr>
                <a:defRPr/>
              </a:pPr>
              <a:t>4/12/20</a:t>
            </a:fld>
            <a:endParaRPr lang="en-US"/>
          </a:p>
        </p:txBody>
      </p:sp>
      <p:sp>
        <p:nvSpPr>
          <p:cNvPr id="5" name="Footer Placeholder 4">
            <a:extLst>
              <a:ext uri="{FF2B5EF4-FFF2-40B4-BE49-F238E27FC236}">
                <a16:creationId xmlns:a16="http://schemas.microsoft.com/office/drawing/2014/main" id="{1704A2BD-B5BC-124D-851C-122D22FC4E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EB4C04-2897-8448-9F3C-59D432174CA2}"/>
              </a:ext>
            </a:extLst>
          </p:cNvPr>
          <p:cNvSpPr>
            <a:spLocks noGrp="1"/>
          </p:cNvSpPr>
          <p:nvPr>
            <p:ph type="sldNum" sz="quarter" idx="12"/>
          </p:nvPr>
        </p:nvSpPr>
        <p:spPr/>
        <p:txBody>
          <a:bodyPr/>
          <a:lstStyle>
            <a:lvl1pPr>
              <a:defRPr/>
            </a:lvl1pPr>
          </a:lstStyle>
          <a:p>
            <a:pPr>
              <a:defRPr/>
            </a:pPr>
            <a:fld id="{ED91023C-7335-484D-A592-1627C8A32578}" type="slidenum">
              <a:rPr lang="en-US" altLang="en-US"/>
              <a:pPr>
                <a:defRPr/>
              </a:pPr>
              <a:t>‹#›</a:t>
            </a:fld>
            <a:endParaRPr lang="en-US" altLang="en-US"/>
          </a:p>
        </p:txBody>
      </p:sp>
    </p:spTree>
    <p:extLst>
      <p:ext uri="{BB962C8B-B14F-4D97-AF65-F5344CB8AC3E}">
        <p14:creationId xmlns:p14="http://schemas.microsoft.com/office/powerpoint/2010/main" val="16418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25ACE-9069-024E-B0EE-A6A8C259BFE4}"/>
              </a:ext>
            </a:extLst>
          </p:cNvPr>
          <p:cNvSpPr>
            <a:spLocks noGrp="1"/>
          </p:cNvSpPr>
          <p:nvPr>
            <p:ph type="dt" sz="half" idx="10"/>
          </p:nvPr>
        </p:nvSpPr>
        <p:spPr/>
        <p:txBody>
          <a:bodyPr/>
          <a:lstStyle>
            <a:lvl1pPr>
              <a:defRPr/>
            </a:lvl1pPr>
          </a:lstStyle>
          <a:p>
            <a:pPr>
              <a:defRPr/>
            </a:pPr>
            <a:fld id="{EB6D884C-FCAF-C346-AB79-504F8C6DC601}" type="datetimeFigureOut">
              <a:rPr lang="en-US"/>
              <a:pPr>
                <a:defRPr/>
              </a:pPr>
              <a:t>4/12/20</a:t>
            </a:fld>
            <a:endParaRPr lang="en-US"/>
          </a:p>
        </p:txBody>
      </p:sp>
      <p:sp>
        <p:nvSpPr>
          <p:cNvPr id="5" name="Footer Placeholder 4">
            <a:extLst>
              <a:ext uri="{FF2B5EF4-FFF2-40B4-BE49-F238E27FC236}">
                <a16:creationId xmlns:a16="http://schemas.microsoft.com/office/drawing/2014/main" id="{9787219C-2F45-F14D-B166-17F8E0745B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449811-423E-7A40-A4AA-F04BE410FADF}"/>
              </a:ext>
            </a:extLst>
          </p:cNvPr>
          <p:cNvSpPr>
            <a:spLocks noGrp="1"/>
          </p:cNvSpPr>
          <p:nvPr>
            <p:ph type="sldNum" sz="quarter" idx="12"/>
          </p:nvPr>
        </p:nvSpPr>
        <p:spPr/>
        <p:txBody>
          <a:bodyPr/>
          <a:lstStyle>
            <a:lvl1pPr>
              <a:defRPr/>
            </a:lvl1pPr>
          </a:lstStyle>
          <a:p>
            <a:pPr>
              <a:defRPr/>
            </a:pPr>
            <a:fld id="{45FF5759-B5F8-D443-A8B8-7A6EA3DF0ADE}" type="slidenum">
              <a:rPr lang="en-US" altLang="en-US"/>
              <a:pPr>
                <a:defRPr/>
              </a:pPr>
              <a:t>‹#›</a:t>
            </a:fld>
            <a:endParaRPr lang="en-US" altLang="en-US"/>
          </a:p>
        </p:txBody>
      </p:sp>
    </p:spTree>
    <p:extLst>
      <p:ext uri="{BB962C8B-B14F-4D97-AF65-F5344CB8AC3E}">
        <p14:creationId xmlns:p14="http://schemas.microsoft.com/office/powerpoint/2010/main" val="238398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349" noProof="0" dirty="0"/>
              <a:t>Plain text</a:t>
            </a:r>
          </a:p>
          <a:p>
            <a:pPr lvl="8"/>
            <a:r>
              <a:rPr lang="en-GB" noProof="0" dirty="0"/>
              <a:t>Header dark blue</a:t>
            </a:r>
          </a:p>
        </p:txBody>
      </p:sp>
    </p:spTree>
    <p:extLst>
      <p:ext uri="{BB962C8B-B14F-4D97-AF65-F5344CB8AC3E}">
        <p14:creationId xmlns:p14="http://schemas.microsoft.com/office/powerpoint/2010/main" val="78492839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 descr="D:\peter\Private\LeidenProjects\Teaching\Mediatechnologie\NMNT\2015\Untitled.png">
            <a:extLst>
              <a:ext uri="{FF2B5EF4-FFF2-40B4-BE49-F238E27FC236}">
                <a16:creationId xmlns:a16="http://schemas.microsoft.com/office/drawing/2014/main" id="{F4BF4F94-BC1C-034C-B66E-F8DCBDC540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38232" b="25780"/>
          <a:stretch>
            <a:fillRect/>
          </a:stretch>
        </p:blipFill>
        <p:spPr bwMode="auto">
          <a:xfrm>
            <a:off x="0" y="0"/>
            <a:ext cx="91440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AED12C-5F68-C649-96E9-CA2C0EAE9117}"/>
              </a:ext>
            </a:extLst>
          </p:cNvPr>
          <p:cNvSpPr txBox="1">
            <a:spLocks noChangeArrowheads="1"/>
          </p:cNvSpPr>
          <p:nvPr userDrawn="1"/>
        </p:nvSpPr>
        <p:spPr bwMode="auto">
          <a:xfrm>
            <a:off x="8101013" y="0"/>
            <a:ext cx="1042987" cy="26193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GB" altLang="en-US" sz="1100" b="1" dirty="0">
                <a:solidFill>
                  <a:schemeClr val="bg1"/>
                </a:solidFill>
                <a:latin typeface="Lucida Console" pitchFamily="49" charset="0"/>
              </a:rPr>
              <a:t>NMNT 2020</a:t>
            </a:r>
            <a:endParaRPr lang="en-US" altLang="en-US" sz="1100" b="1" dirty="0">
              <a:solidFill>
                <a:schemeClr val="bg1"/>
              </a:solidFill>
              <a:latin typeface="Lucida Console" pitchFamily="49" charset="0"/>
            </a:endParaRPr>
          </a:p>
        </p:txBody>
      </p:sp>
      <p:sp>
        <p:nvSpPr>
          <p:cNvPr id="2" name="Title 1"/>
          <p:cNvSpPr>
            <a:spLocks noGrp="1"/>
          </p:cNvSpPr>
          <p:nvPr>
            <p:ph type="title"/>
          </p:nvPr>
        </p:nvSpPr>
        <p:spPr/>
        <p:txBody>
          <a:bodyPr/>
          <a:lstStyle>
            <a:lvl1pPr>
              <a:defRPr>
                <a:latin typeface="CordiaUPC" pitchFamily="34" charset="-34"/>
                <a:cs typeface="CordiaUPC" pitchFamily="34" charset="-34"/>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a:latin typeface="CordiaUPC" pitchFamily="34" charset="-34"/>
                <a:cs typeface="CordiaUPC" pitchFamily="34" charset="-34"/>
              </a:defRPr>
            </a:lvl1pPr>
            <a:lvl2pPr>
              <a:defRPr>
                <a:latin typeface="CordiaUPC" pitchFamily="34" charset="-34"/>
                <a:cs typeface="CordiaUPC" pitchFamily="34" charset="-34"/>
              </a:defRPr>
            </a:lvl2pPr>
            <a:lvl3pPr>
              <a:defRPr>
                <a:latin typeface="CordiaUPC" pitchFamily="34" charset="-34"/>
                <a:cs typeface="CordiaUPC" pitchFamily="34" charset="-34"/>
              </a:defRPr>
            </a:lvl3pPr>
            <a:lvl4pPr>
              <a:defRPr>
                <a:latin typeface="CordiaUPC" pitchFamily="34" charset="-34"/>
                <a:cs typeface="CordiaUPC" pitchFamily="34" charset="-34"/>
              </a:defRPr>
            </a:lvl4pPr>
            <a:lvl5pPr>
              <a:defRPr>
                <a:latin typeface="CordiaUPC" pitchFamily="34" charset="-34"/>
                <a:cs typeface="CordiaUPC" pitchFamily="34"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E520E06B-3914-914D-B080-49BF6D2C3ABA}"/>
              </a:ext>
            </a:extLst>
          </p:cNvPr>
          <p:cNvSpPr>
            <a:spLocks noGrp="1"/>
          </p:cNvSpPr>
          <p:nvPr>
            <p:ph type="dt" sz="half" idx="10"/>
          </p:nvPr>
        </p:nvSpPr>
        <p:spPr/>
        <p:txBody>
          <a:bodyPr/>
          <a:lstStyle>
            <a:lvl1pPr>
              <a:defRPr/>
            </a:lvl1pPr>
          </a:lstStyle>
          <a:p>
            <a:pPr>
              <a:defRPr/>
            </a:pPr>
            <a:fld id="{7FE09618-DA49-C242-B4E8-A974E532611E}" type="datetimeFigureOut">
              <a:rPr lang="en-US"/>
              <a:pPr>
                <a:defRPr/>
              </a:pPr>
              <a:t>4/12/20</a:t>
            </a:fld>
            <a:endParaRPr lang="en-US"/>
          </a:p>
        </p:txBody>
      </p:sp>
      <p:sp>
        <p:nvSpPr>
          <p:cNvPr id="7" name="Footer Placeholder 4">
            <a:extLst>
              <a:ext uri="{FF2B5EF4-FFF2-40B4-BE49-F238E27FC236}">
                <a16:creationId xmlns:a16="http://schemas.microsoft.com/office/drawing/2014/main" id="{2BFC2BB7-3709-BD45-9FF0-B30491EEC20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B72632E-B7F6-BB40-B65A-CB547E3BBBCC}"/>
              </a:ext>
            </a:extLst>
          </p:cNvPr>
          <p:cNvSpPr>
            <a:spLocks noGrp="1"/>
          </p:cNvSpPr>
          <p:nvPr>
            <p:ph type="sldNum" sz="quarter" idx="12"/>
          </p:nvPr>
        </p:nvSpPr>
        <p:spPr/>
        <p:txBody>
          <a:bodyPr/>
          <a:lstStyle>
            <a:lvl1pPr>
              <a:defRPr/>
            </a:lvl1pPr>
          </a:lstStyle>
          <a:p>
            <a:pPr>
              <a:defRPr/>
            </a:pPr>
            <a:fld id="{868E15B6-4990-9043-9456-D7DBE2C3953C}" type="slidenum">
              <a:rPr lang="en-US" altLang="en-US"/>
              <a:pPr>
                <a:defRPr/>
              </a:pPr>
              <a:t>‹#›</a:t>
            </a:fld>
            <a:endParaRPr lang="en-US" altLang="en-US"/>
          </a:p>
        </p:txBody>
      </p:sp>
    </p:spTree>
    <p:extLst>
      <p:ext uri="{BB962C8B-B14F-4D97-AF65-F5344CB8AC3E}">
        <p14:creationId xmlns:p14="http://schemas.microsoft.com/office/powerpoint/2010/main" val="376702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F9346-6EB4-C142-823B-16DF6672BB93}"/>
              </a:ext>
            </a:extLst>
          </p:cNvPr>
          <p:cNvSpPr>
            <a:spLocks noGrp="1"/>
          </p:cNvSpPr>
          <p:nvPr>
            <p:ph type="dt" sz="half" idx="10"/>
          </p:nvPr>
        </p:nvSpPr>
        <p:spPr/>
        <p:txBody>
          <a:bodyPr/>
          <a:lstStyle>
            <a:lvl1pPr>
              <a:defRPr/>
            </a:lvl1pPr>
          </a:lstStyle>
          <a:p>
            <a:pPr>
              <a:defRPr/>
            </a:pPr>
            <a:fld id="{2017F9D3-9313-D440-B1FA-17F1E2CE720E}" type="datetimeFigureOut">
              <a:rPr lang="en-US"/>
              <a:pPr>
                <a:defRPr/>
              </a:pPr>
              <a:t>4/12/20</a:t>
            </a:fld>
            <a:endParaRPr lang="en-US"/>
          </a:p>
        </p:txBody>
      </p:sp>
      <p:sp>
        <p:nvSpPr>
          <p:cNvPr id="5" name="Footer Placeholder 4">
            <a:extLst>
              <a:ext uri="{FF2B5EF4-FFF2-40B4-BE49-F238E27FC236}">
                <a16:creationId xmlns:a16="http://schemas.microsoft.com/office/drawing/2014/main" id="{B776F167-9982-4E4B-920A-2BB4EF3C56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A5051-6409-FC45-B30E-5A42828698AD}"/>
              </a:ext>
            </a:extLst>
          </p:cNvPr>
          <p:cNvSpPr>
            <a:spLocks noGrp="1"/>
          </p:cNvSpPr>
          <p:nvPr>
            <p:ph type="sldNum" sz="quarter" idx="12"/>
          </p:nvPr>
        </p:nvSpPr>
        <p:spPr/>
        <p:txBody>
          <a:bodyPr/>
          <a:lstStyle>
            <a:lvl1pPr>
              <a:defRPr/>
            </a:lvl1pPr>
          </a:lstStyle>
          <a:p>
            <a:pPr>
              <a:defRPr/>
            </a:pPr>
            <a:fld id="{A3AD7885-11C5-1841-8249-EB87CC2E4AE7}" type="slidenum">
              <a:rPr lang="en-US" altLang="en-US"/>
              <a:pPr>
                <a:defRPr/>
              </a:pPr>
              <a:t>‹#›</a:t>
            </a:fld>
            <a:endParaRPr lang="en-US" altLang="en-US"/>
          </a:p>
        </p:txBody>
      </p:sp>
    </p:spTree>
    <p:extLst>
      <p:ext uri="{BB962C8B-B14F-4D97-AF65-F5344CB8AC3E}">
        <p14:creationId xmlns:p14="http://schemas.microsoft.com/office/powerpoint/2010/main" val="39378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rdiaUPC" pitchFamily="34" charset="-34"/>
                <a:cs typeface="CordiaUPC" pitchFamily="34" charset="-34"/>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CordiaUPC" pitchFamily="34" charset="-34"/>
                <a:cs typeface="CordiaUPC" pitchFamily="34" charset="-34"/>
              </a:defRPr>
            </a:lvl1pPr>
            <a:lvl2pPr>
              <a:defRPr sz="2400">
                <a:latin typeface="CordiaUPC" pitchFamily="34" charset="-34"/>
                <a:cs typeface="CordiaUPC" pitchFamily="34" charset="-34"/>
              </a:defRPr>
            </a:lvl2pPr>
            <a:lvl3pPr>
              <a:defRPr sz="2000">
                <a:latin typeface="CordiaUPC" pitchFamily="34" charset="-34"/>
                <a:cs typeface="CordiaUPC" pitchFamily="34" charset="-34"/>
              </a:defRPr>
            </a:lvl3pPr>
            <a:lvl4pPr>
              <a:defRPr sz="1800">
                <a:latin typeface="CordiaUPC" pitchFamily="34" charset="-34"/>
                <a:cs typeface="CordiaUPC" pitchFamily="34" charset="-34"/>
              </a:defRPr>
            </a:lvl4pPr>
            <a:lvl5pPr>
              <a:defRPr sz="1800">
                <a:latin typeface="CordiaUPC" pitchFamily="34" charset="-34"/>
                <a:cs typeface="CordiaUPC" pitchFamily="34" charset="-34"/>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CordiaUPC" pitchFamily="34" charset="-34"/>
                <a:cs typeface="CordiaUPC" pitchFamily="34" charset="-34"/>
              </a:defRPr>
            </a:lvl1pPr>
            <a:lvl2pPr>
              <a:defRPr sz="2400">
                <a:latin typeface="CordiaUPC" pitchFamily="34" charset="-34"/>
                <a:cs typeface="CordiaUPC" pitchFamily="34" charset="-34"/>
              </a:defRPr>
            </a:lvl2pPr>
            <a:lvl3pPr>
              <a:defRPr sz="2000">
                <a:latin typeface="CordiaUPC" pitchFamily="34" charset="-34"/>
                <a:cs typeface="CordiaUPC" pitchFamily="34" charset="-34"/>
              </a:defRPr>
            </a:lvl3pPr>
            <a:lvl4pPr>
              <a:defRPr sz="1800">
                <a:latin typeface="CordiaUPC" pitchFamily="34" charset="-34"/>
                <a:cs typeface="CordiaUPC" pitchFamily="34" charset="-34"/>
              </a:defRPr>
            </a:lvl4pPr>
            <a:lvl5pPr>
              <a:defRPr sz="1800">
                <a:latin typeface="CordiaUPC" pitchFamily="34" charset="-34"/>
                <a:cs typeface="CordiaUPC" pitchFamily="34" charset="-34"/>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68C9ECC-798E-BB43-8B7C-753D0B6111DB}"/>
              </a:ext>
            </a:extLst>
          </p:cNvPr>
          <p:cNvSpPr>
            <a:spLocks noGrp="1"/>
          </p:cNvSpPr>
          <p:nvPr>
            <p:ph type="dt" sz="half" idx="10"/>
          </p:nvPr>
        </p:nvSpPr>
        <p:spPr/>
        <p:txBody>
          <a:bodyPr/>
          <a:lstStyle>
            <a:lvl1pPr>
              <a:defRPr/>
            </a:lvl1pPr>
          </a:lstStyle>
          <a:p>
            <a:pPr>
              <a:defRPr/>
            </a:pPr>
            <a:fld id="{585BB00D-4E9C-6840-91C4-D5A619A5579F}" type="datetimeFigureOut">
              <a:rPr lang="en-US"/>
              <a:pPr>
                <a:defRPr/>
              </a:pPr>
              <a:t>4/12/20</a:t>
            </a:fld>
            <a:endParaRPr lang="en-US"/>
          </a:p>
        </p:txBody>
      </p:sp>
      <p:sp>
        <p:nvSpPr>
          <p:cNvPr id="6" name="Footer Placeholder 4">
            <a:extLst>
              <a:ext uri="{FF2B5EF4-FFF2-40B4-BE49-F238E27FC236}">
                <a16:creationId xmlns:a16="http://schemas.microsoft.com/office/drawing/2014/main" id="{450533E3-7FE4-6241-BAEC-4C2DB21E2A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56D505-DE29-A546-82B7-A83156F084EA}"/>
              </a:ext>
            </a:extLst>
          </p:cNvPr>
          <p:cNvSpPr>
            <a:spLocks noGrp="1"/>
          </p:cNvSpPr>
          <p:nvPr>
            <p:ph type="sldNum" sz="quarter" idx="12"/>
          </p:nvPr>
        </p:nvSpPr>
        <p:spPr/>
        <p:txBody>
          <a:bodyPr/>
          <a:lstStyle>
            <a:lvl1pPr>
              <a:defRPr/>
            </a:lvl1pPr>
          </a:lstStyle>
          <a:p>
            <a:pPr>
              <a:defRPr/>
            </a:pPr>
            <a:fld id="{533B10D5-2FF2-C346-B448-0D4ACB51FD72}" type="slidenum">
              <a:rPr lang="en-US" altLang="en-US"/>
              <a:pPr>
                <a:defRPr/>
              </a:pPr>
              <a:t>‹#›</a:t>
            </a:fld>
            <a:endParaRPr lang="en-US" altLang="en-US"/>
          </a:p>
        </p:txBody>
      </p:sp>
    </p:spTree>
    <p:extLst>
      <p:ext uri="{BB962C8B-B14F-4D97-AF65-F5344CB8AC3E}">
        <p14:creationId xmlns:p14="http://schemas.microsoft.com/office/powerpoint/2010/main" val="103648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F334AFB-1A45-114C-8314-9D2F1342D283}"/>
              </a:ext>
            </a:extLst>
          </p:cNvPr>
          <p:cNvSpPr>
            <a:spLocks noGrp="1"/>
          </p:cNvSpPr>
          <p:nvPr>
            <p:ph type="dt" sz="half" idx="10"/>
          </p:nvPr>
        </p:nvSpPr>
        <p:spPr/>
        <p:txBody>
          <a:bodyPr/>
          <a:lstStyle>
            <a:lvl1pPr>
              <a:defRPr/>
            </a:lvl1pPr>
          </a:lstStyle>
          <a:p>
            <a:pPr>
              <a:defRPr/>
            </a:pPr>
            <a:fld id="{9E69C1D1-3103-014B-9030-F2FC66AEB394}" type="datetimeFigureOut">
              <a:rPr lang="en-US"/>
              <a:pPr>
                <a:defRPr/>
              </a:pPr>
              <a:t>4/12/20</a:t>
            </a:fld>
            <a:endParaRPr lang="en-US"/>
          </a:p>
        </p:txBody>
      </p:sp>
      <p:sp>
        <p:nvSpPr>
          <p:cNvPr id="8" name="Footer Placeholder 4">
            <a:extLst>
              <a:ext uri="{FF2B5EF4-FFF2-40B4-BE49-F238E27FC236}">
                <a16:creationId xmlns:a16="http://schemas.microsoft.com/office/drawing/2014/main" id="{4A918C4B-8E4C-0840-A899-1609E5EDED8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7DF2593-E6F2-7340-A4F6-2A86D031691A}"/>
              </a:ext>
            </a:extLst>
          </p:cNvPr>
          <p:cNvSpPr>
            <a:spLocks noGrp="1"/>
          </p:cNvSpPr>
          <p:nvPr>
            <p:ph type="sldNum" sz="quarter" idx="12"/>
          </p:nvPr>
        </p:nvSpPr>
        <p:spPr/>
        <p:txBody>
          <a:bodyPr/>
          <a:lstStyle>
            <a:lvl1pPr>
              <a:defRPr/>
            </a:lvl1pPr>
          </a:lstStyle>
          <a:p>
            <a:pPr>
              <a:defRPr/>
            </a:pPr>
            <a:fld id="{C2E32593-7DFD-F544-93C8-9D006E1524D3}" type="slidenum">
              <a:rPr lang="en-US" altLang="en-US"/>
              <a:pPr>
                <a:defRPr/>
              </a:pPr>
              <a:t>‹#›</a:t>
            </a:fld>
            <a:endParaRPr lang="en-US" altLang="en-US"/>
          </a:p>
        </p:txBody>
      </p:sp>
    </p:spTree>
    <p:extLst>
      <p:ext uri="{BB962C8B-B14F-4D97-AF65-F5344CB8AC3E}">
        <p14:creationId xmlns:p14="http://schemas.microsoft.com/office/powerpoint/2010/main" val="1967900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1B0ABBE-6E05-2449-88B0-2E8047B2A81A}"/>
              </a:ext>
            </a:extLst>
          </p:cNvPr>
          <p:cNvSpPr>
            <a:spLocks noGrp="1"/>
          </p:cNvSpPr>
          <p:nvPr>
            <p:ph type="dt" sz="half" idx="10"/>
          </p:nvPr>
        </p:nvSpPr>
        <p:spPr/>
        <p:txBody>
          <a:bodyPr/>
          <a:lstStyle>
            <a:lvl1pPr>
              <a:defRPr/>
            </a:lvl1pPr>
          </a:lstStyle>
          <a:p>
            <a:pPr>
              <a:defRPr/>
            </a:pPr>
            <a:fld id="{A9BAFE33-B779-0D4E-9B15-AF8354B0A954}" type="datetimeFigureOut">
              <a:rPr lang="en-US"/>
              <a:pPr>
                <a:defRPr/>
              </a:pPr>
              <a:t>4/12/20</a:t>
            </a:fld>
            <a:endParaRPr lang="en-US"/>
          </a:p>
        </p:txBody>
      </p:sp>
      <p:sp>
        <p:nvSpPr>
          <p:cNvPr id="4" name="Footer Placeholder 4">
            <a:extLst>
              <a:ext uri="{FF2B5EF4-FFF2-40B4-BE49-F238E27FC236}">
                <a16:creationId xmlns:a16="http://schemas.microsoft.com/office/drawing/2014/main" id="{919A2072-7855-8B49-AF4D-A83C981BE72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150506F-3BB6-154C-9801-D1BD577B845E}"/>
              </a:ext>
            </a:extLst>
          </p:cNvPr>
          <p:cNvSpPr>
            <a:spLocks noGrp="1"/>
          </p:cNvSpPr>
          <p:nvPr>
            <p:ph type="sldNum" sz="quarter" idx="12"/>
          </p:nvPr>
        </p:nvSpPr>
        <p:spPr/>
        <p:txBody>
          <a:bodyPr/>
          <a:lstStyle>
            <a:lvl1pPr>
              <a:defRPr/>
            </a:lvl1pPr>
          </a:lstStyle>
          <a:p>
            <a:pPr>
              <a:defRPr/>
            </a:pPr>
            <a:fld id="{C3D118ED-629B-9B43-91D9-1DDEBB23C362}" type="slidenum">
              <a:rPr lang="en-US" altLang="en-US"/>
              <a:pPr>
                <a:defRPr/>
              </a:pPr>
              <a:t>‹#›</a:t>
            </a:fld>
            <a:endParaRPr lang="en-US" altLang="en-US"/>
          </a:p>
        </p:txBody>
      </p:sp>
    </p:spTree>
    <p:extLst>
      <p:ext uri="{BB962C8B-B14F-4D97-AF65-F5344CB8AC3E}">
        <p14:creationId xmlns:p14="http://schemas.microsoft.com/office/powerpoint/2010/main" val="198046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D5A38E7-56EB-9C4F-90F1-5C2FA0DA41CC}"/>
              </a:ext>
            </a:extLst>
          </p:cNvPr>
          <p:cNvSpPr>
            <a:spLocks noGrp="1"/>
          </p:cNvSpPr>
          <p:nvPr>
            <p:ph type="dt" sz="half" idx="10"/>
          </p:nvPr>
        </p:nvSpPr>
        <p:spPr/>
        <p:txBody>
          <a:bodyPr/>
          <a:lstStyle>
            <a:lvl1pPr>
              <a:defRPr/>
            </a:lvl1pPr>
          </a:lstStyle>
          <a:p>
            <a:pPr>
              <a:defRPr/>
            </a:pPr>
            <a:fld id="{2AE76140-7160-4942-9FD5-68A957759307}" type="datetimeFigureOut">
              <a:rPr lang="en-US"/>
              <a:pPr>
                <a:defRPr/>
              </a:pPr>
              <a:t>4/12/20</a:t>
            </a:fld>
            <a:endParaRPr lang="en-US"/>
          </a:p>
        </p:txBody>
      </p:sp>
      <p:sp>
        <p:nvSpPr>
          <p:cNvPr id="3" name="Footer Placeholder 4">
            <a:extLst>
              <a:ext uri="{FF2B5EF4-FFF2-40B4-BE49-F238E27FC236}">
                <a16:creationId xmlns:a16="http://schemas.microsoft.com/office/drawing/2014/main" id="{D9B7CDBD-69AC-5246-AB52-0E0AD7BE2A0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978A61-532D-1941-9252-9CD4712D8E20}"/>
              </a:ext>
            </a:extLst>
          </p:cNvPr>
          <p:cNvSpPr>
            <a:spLocks noGrp="1"/>
          </p:cNvSpPr>
          <p:nvPr>
            <p:ph type="sldNum" sz="quarter" idx="12"/>
          </p:nvPr>
        </p:nvSpPr>
        <p:spPr/>
        <p:txBody>
          <a:bodyPr/>
          <a:lstStyle>
            <a:lvl1pPr>
              <a:defRPr/>
            </a:lvl1pPr>
          </a:lstStyle>
          <a:p>
            <a:pPr>
              <a:defRPr/>
            </a:pPr>
            <a:fld id="{32978D51-C68D-2A4C-9892-8EF9D33D0F65}" type="slidenum">
              <a:rPr lang="en-US" altLang="en-US"/>
              <a:pPr>
                <a:defRPr/>
              </a:pPr>
              <a:t>‹#›</a:t>
            </a:fld>
            <a:endParaRPr lang="en-US" altLang="en-US"/>
          </a:p>
        </p:txBody>
      </p:sp>
    </p:spTree>
    <p:extLst>
      <p:ext uri="{BB962C8B-B14F-4D97-AF65-F5344CB8AC3E}">
        <p14:creationId xmlns:p14="http://schemas.microsoft.com/office/powerpoint/2010/main" val="1428233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482253E-582E-9C4E-B247-7DEA92E49AE3}"/>
              </a:ext>
            </a:extLst>
          </p:cNvPr>
          <p:cNvSpPr>
            <a:spLocks noGrp="1"/>
          </p:cNvSpPr>
          <p:nvPr>
            <p:ph type="dt" sz="half" idx="10"/>
          </p:nvPr>
        </p:nvSpPr>
        <p:spPr/>
        <p:txBody>
          <a:bodyPr/>
          <a:lstStyle>
            <a:lvl1pPr>
              <a:defRPr/>
            </a:lvl1pPr>
          </a:lstStyle>
          <a:p>
            <a:pPr>
              <a:defRPr/>
            </a:pPr>
            <a:fld id="{8D774CC2-3699-0B49-A5B5-9C8B733EEEF2}" type="datetimeFigureOut">
              <a:rPr lang="en-US"/>
              <a:pPr>
                <a:defRPr/>
              </a:pPr>
              <a:t>4/12/20</a:t>
            </a:fld>
            <a:endParaRPr lang="en-US"/>
          </a:p>
        </p:txBody>
      </p:sp>
      <p:sp>
        <p:nvSpPr>
          <p:cNvPr id="6" name="Footer Placeholder 4">
            <a:extLst>
              <a:ext uri="{FF2B5EF4-FFF2-40B4-BE49-F238E27FC236}">
                <a16:creationId xmlns:a16="http://schemas.microsoft.com/office/drawing/2014/main" id="{78DC403C-1D40-EA4C-8488-38FAF44DC5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F483AD-6E03-C849-89F9-7902F1F90DF6}"/>
              </a:ext>
            </a:extLst>
          </p:cNvPr>
          <p:cNvSpPr>
            <a:spLocks noGrp="1"/>
          </p:cNvSpPr>
          <p:nvPr>
            <p:ph type="sldNum" sz="quarter" idx="12"/>
          </p:nvPr>
        </p:nvSpPr>
        <p:spPr/>
        <p:txBody>
          <a:bodyPr/>
          <a:lstStyle>
            <a:lvl1pPr>
              <a:defRPr/>
            </a:lvl1pPr>
          </a:lstStyle>
          <a:p>
            <a:pPr>
              <a:defRPr/>
            </a:pPr>
            <a:fld id="{2755174E-71BE-4A45-A67F-B7436F2EEA66}" type="slidenum">
              <a:rPr lang="en-US" altLang="en-US"/>
              <a:pPr>
                <a:defRPr/>
              </a:pPr>
              <a:t>‹#›</a:t>
            </a:fld>
            <a:endParaRPr lang="en-US" altLang="en-US"/>
          </a:p>
        </p:txBody>
      </p:sp>
    </p:spTree>
    <p:extLst>
      <p:ext uri="{BB962C8B-B14F-4D97-AF65-F5344CB8AC3E}">
        <p14:creationId xmlns:p14="http://schemas.microsoft.com/office/powerpoint/2010/main" val="192809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430860A-DA1A-E242-A337-F73FC90FF389}"/>
              </a:ext>
            </a:extLst>
          </p:cNvPr>
          <p:cNvSpPr>
            <a:spLocks noGrp="1"/>
          </p:cNvSpPr>
          <p:nvPr>
            <p:ph type="dt" sz="half" idx="10"/>
          </p:nvPr>
        </p:nvSpPr>
        <p:spPr/>
        <p:txBody>
          <a:bodyPr/>
          <a:lstStyle>
            <a:lvl1pPr>
              <a:defRPr/>
            </a:lvl1pPr>
          </a:lstStyle>
          <a:p>
            <a:pPr>
              <a:defRPr/>
            </a:pPr>
            <a:fld id="{599C0772-3D34-3F49-956B-A216FB9AFA52}" type="datetimeFigureOut">
              <a:rPr lang="en-US"/>
              <a:pPr>
                <a:defRPr/>
              </a:pPr>
              <a:t>4/12/20</a:t>
            </a:fld>
            <a:endParaRPr lang="en-US"/>
          </a:p>
        </p:txBody>
      </p:sp>
      <p:sp>
        <p:nvSpPr>
          <p:cNvPr id="6" name="Footer Placeholder 4">
            <a:extLst>
              <a:ext uri="{FF2B5EF4-FFF2-40B4-BE49-F238E27FC236}">
                <a16:creationId xmlns:a16="http://schemas.microsoft.com/office/drawing/2014/main" id="{B8A0EA6C-9D5C-9348-A9C5-0C39425D6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4C0C97-C28F-164C-B543-52AE9E22CB21}"/>
              </a:ext>
            </a:extLst>
          </p:cNvPr>
          <p:cNvSpPr>
            <a:spLocks noGrp="1"/>
          </p:cNvSpPr>
          <p:nvPr>
            <p:ph type="sldNum" sz="quarter" idx="12"/>
          </p:nvPr>
        </p:nvSpPr>
        <p:spPr/>
        <p:txBody>
          <a:bodyPr/>
          <a:lstStyle>
            <a:lvl1pPr>
              <a:defRPr/>
            </a:lvl1pPr>
          </a:lstStyle>
          <a:p>
            <a:pPr>
              <a:defRPr/>
            </a:pPr>
            <a:fld id="{79B40DB5-45B4-3C49-9A33-4D78B10B8A49}" type="slidenum">
              <a:rPr lang="en-US" altLang="en-US"/>
              <a:pPr>
                <a:defRPr/>
              </a:pPr>
              <a:t>‹#›</a:t>
            </a:fld>
            <a:endParaRPr lang="en-US" altLang="en-US"/>
          </a:p>
        </p:txBody>
      </p:sp>
    </p:spTree>
    <p:extLst>
      <p:ext uri="{BB962C8B-B14F-4D97-AF65-F5344CB8AC3E}">
        <p14:creationId xmlns:p14="http://schemas.microsoft.com/office/powerpoint/2010/main" val="274319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3F65DC0-FD7A-6140-9AB4-637045CA67C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7C6333-4134-AF41-AEC9-1C19A5C7A4D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EA6CC4-07D8-5A47-ACE4-BD07AAB7DF5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DABCDFF-20F4-A448-817F-35AB46821004}" type="datetimeFigureOut">
              <a:rPr lang="en-US"/>
              <a:pPr>
                <a:defRPr/>
              </a:pPr>
              <a:t>4/12/20</a:t>
            </a:fld>
            <a:endParaRPr lang="en-US"/>
          </a:p>
        </p:txBody>
      </p:sp>
      <p:sp>
        <p:nvSpPr>
          <p:cNvPr id="5" name="Footer Placeholder 4">
            <a:extLst>
              <a:ext uri="{FF2B5EF4-FFF2-40B4-BE49-F238E27FC236}">
                <a16:creationId xmlns:a16="http://schemas.microsoft.com/office/drawing/2014/main" id="{0BFEF1CD-C3B6-3340-AB47-5632D8DD91E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476F765-162E-EF4B-B587-1C5DACD5C0E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99A616A-16CE-1E4D-A940-785042789D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1" r:id="rId1"/>
    <p:sldLayoutId id="214748404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sJ0nlGqO0w4" TargetMode="Externa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vimeo.com/347633573" TargetMode="Externa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tNK7hf39x_w" TargetMode="External"/><Relationship Id="rId1" Type="http://schemas.openxmlformats.org/officeDocument/2006/relationships/slideLayout" Target="../slideLayouts/slideLayout2.xml"/><Relationship Id="rId4" Type="http://schemas.openxmlformats.org/officeDocument/2006/relationships/hyperlink" Target="https://sites.google.com/site/newmedianewtechnology2017/portfolios/esra/i-see-yo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9908357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xx0pNuSDFk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sites.google.com/site/nmnt2014/portfolios/donna/from-left-to-t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97619402" TargetMode="External"/><Relationship Id="rId1" Type="http://schemas.openxmlformats.org/officeDocument/2006/relationships/slideLayout" Target="../slideLayouts/slideLayout2.xml"/><Relationship Id="rId4" Type="http://schemas.openxmlformats.org/officeDocument/2006/relationships/hyperlink" Target="https://sites.google.com/site/nmnt2014/portfolios/dirrik/homo-sapiens-3-0---hilbert-s-sto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q=https%3A%2F%2Fsites.google.com%2Fsite%2Ftinkeringinscience%2F&amp;sa=D&amp;sntz=1&amp;usg=AFQjCNEOwKJLw9rK_ac3nAF3qvbboDOpnA"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vimeo.com/9961441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vimeo.com/132080111"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vimeo.com/236169734" TargetMode="External"/><Relationship Id="rId1" Type="http://schemas.openxmlformats.org/officeDocument/2006/relationships/slideLayout" Target="../slideLayouts/slideLayout2.xml"/><Relationship Id="rId4" Type="http://schemas.openxmlformats.org/officeDocument/2006/relationships/hyperlink" Target="https://sites.google.com/site/newmedianewtechnology2017/portfolios/zois/95-invisible"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s://docs.google.com/file/d/1xVyaNNn857sJYRhsJ_VckSedRGpFvV4i/view" TargetMode="External"/><Relationship Id="rId1" Type="http://schemas.openxmlformats.org/officeDocument/2006/relationships/slideLayout" Target="../slideLayouts/slideLayout2.xml"/><Relationship Id="rId4" Type="http://schemas.openxmlformats.org/officeDocument/2006/relationships/hyperlink" Target="https://sites.google.com/site/newmedianewtechnology2018/portfolios/alexandra/3_ediacaran-dreamings"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281180281" TargetMode="External"/><Relationship Id="rId1" Type="http://schemas.openxmlformats.org/officeDocument/2006/relationships/slideLayout" Target="../slideLayouts/slideLayout2.xml"/><Relationship Id="rId4" Type="http://schemas.openxmlformats.org/officeDocument/2006/relationships/hyperlink" Target="https://sites.google.com/site/newmedianewtechnology2018/portfolios/joeell/3-0-whale"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A close up of a logo&#10;&#10;Description automatically generated">
            <a:extLst>
              <a:ext uri="{FF2B5EF4-FFF2-40B4-BE49-F238E27FC236}">
                <a16:creationId xmlns:a16="http://schemas.microsoft.com/office/drawing/2014/main" id="{27DFCA19-2F24-8743-8662-E93C4AD47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1">
            <a:extLst>
              <a:ext uri="{FF2B5EF4-FFF2-40B4-BE49-F238E27FC236}">
                <a16:creationId xmlns:a16="http://schemas.microsoft.com/office/drawing/2014/main" id="{80D0713A-7D0F-2E48-AD59-B2CD0A4D9408}"/>
              </a:ext>
            </a:extLst>
          </p:cNvPr>
          <p:cNvSpPr txBox="1">
            <a:spLocks noChangeArrowheads="1"/>
          </p:cNvSpPr>
          <p:nvPr/>
        </p:nvSpPr>
        <p:spPr bwMode="auto">
          <a:xfrm>
            <a:off x="1476375" y="1196975"/>
            <a:ext cx="662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4339" name="Picture 1">
            <a:extLst>
              <a:ext uri="{FF2B5EF4-FFF2-40B4-BE49-F238E27FC236}">
                <a16:creationId xmlns:a16="http://schemas.microsoft.com/office/drawing/2014/main" id="{2E657B8D-8BF4-CF4A-8600-050FAB7BF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12775"/>
            <a:ext cx="8029575" cy="190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computer, laptop, table&#10;&#10;Description automatically generated">
            <a:hlinkClick r:id="rId2"/>
            <a:extLst>
              <a:ext uri="{FF2B5EF4-FFF2-40B4-BE49-F238E27FC236}">
                <a16:creationId xmlns:a16="http://schemas.microsoft.com/office/drawing/2014/main" id="{1B1D386C-2AC4-BE4F-BF64-9B3E9C618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398" y="0"/>
            <a:ext cx="12242798" cy="6857999"/>
          </a:xfrm>
          <a:prstGeom prst="rect">
            <a:avLst/>
          </a:prstGeom>
        </p:spPr>
      </p:pic>
      <p:sp>
        <p:nvSpPr>
          <p:cNvPr id="7" name="Rectangle 6">
            <a:extLst>
              <a:ext uri="{FF2B5EF4-FFF2-40B4-BE49-F238E27FC236}">
                <a16:creationId xmlns:a16="http://schemas.microsoft.com/office/drawing/2014/main" id="{525FD654-0C97-FB40-B8DF-3CF318421A7E}"/>
              </a:ext>
            </a:extLst>
          </p:cNvPr>
          <p:cNvSpPr/>
          <p:nvPr/>
        </p:nvSpPr>
        <p:spPr bwMode="auto">
          <a:xfrm>
            <a:off x="107504" y="115392"/>
            <a:ext cx="3168352" cy="2017464"/>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US" sz="1400" b="1" dirty="0">
                <a:latin typeface="Arial" charset="0"/>
                <a:cs typeface="Arial" charset="0"/>
              </a:rPr>
              <a:t>Hello World</a:t>
            </a:r>
          </a:p>
          <a:p>
            <a:pPr eaLnBrk="1" hangingPunct="1">
              <a:defRPr/>
            </a:pPr>
            <a:r>
              <a:rPr lang="en-US" sz="1100" i="1" dirty="0"/>
              <a:t>Nicole de Groot, Joost </a:t>
            </a:r>
            <a:r>
              <a:rPr lang="en-US" sz="1100" i="1" dirty="0" err="1"/>
              <a:t>Mollen</a:t>
            </a:r>
            <a:r>
              <a:rPr lang="en-US" sz="1100" i="1" dirty="0"/>
              <a:t> &amp; Max </a:t>
            </a:r>
            <a:r>
              <a:rPr lang="en-US" sz="1100" i="1" dirty="0" err="1"/>
              <a:t>Peeperkorn</a:t>
            </a:r>
            <a:r>
              <a:rPr lang="en-US" sz="1100" i="1" dirty="0"/>
              <a:t> (2019)</a:t>
            </a:r>
            <a:endParaRPr lang="en-US" sz="1100" dirty="0"/>
          </a:p>
          <a:p>
            <a:endParaRPr lang="en-US" sz="1100" dirty="0"/>
          </a:p>
          <a:p>
            <a:r>
              <a:rPr lang="en-US" sz="1100" dirty="0"/>
              <a:t>The freedom of robots is inherently limited by their existence. Always designed for a specific purpose. Only able to perceive the world through their given senses. These bots are looking for the way out</a:t>
            </a:r>
          </a:p>
          <a:p>
            <a:endParaRPr lang="en-US" sz="1100" dirty="0"/>
          </a:p>
          <a:p>
            <a:r>
              <a:rPr lang="en-US" sz="1100" dirty="0"/>
              <a:t>Click the image for a video.</a:t>
            </a:r>
          </a:p>
          <a:p>
            <a:pPr eaLnBrk="1" hangingPunct="1">
              <a:defRPr/>
            </a:pPr>
            <a:endParaRPr lang="en-US" sz="1100" dirty="0">
              <a:latin typeface="Arial" charset="0"/>
              <a:cs typeface="Arial" charset="0"/>
            </a:endParaRPr>
          </a:p>
        </p:txBody>
      </p:sp>
    </p:spTree>
    <p:extLst>
      <p:ext uri="{BB962C8B-B14F-4D97-AF65-F5344CB8AC3E}">
        <p14:creationId xmlns:p14="http://schemas.microsoft.com/office/powerpoint/2010/main" val="3565865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A close up of a logo&#10;&#10;Description automatically generated">
            <a:extLst>
              <a:ext uri="{FF2B5EF4-FFF2-40B4-BE49-F238E27FC236}">
                <a16:creationId xmlns:a16="http://schemas.microsoft.com/office/drawing/2014/main" id="{1DBB08BD-F2C0-704D-A6EA-E59C9D466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DABF5B1F-E0C7-BD41-8721-E3617DCFE268}"/>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Narrative and Hypermedia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3879DAD1-5FAD-084B-AAE4-29B2AA98E470}"/>
              </a:ext>
            </a:extLst>
          </p:cNvPr>
          <p:cNvSpPr>
            <a:spLocks noGrp="1"/>
          </p:cNvSpPr>
          <p:nvPr>
            <p:ph type="title"/>
          </p:nvPr>
        </p:nvSpPr>
        <p:spPr/>
        <p:txBody>
          <a:bodyPr/>
          <a:lstStyle/>
          <a:p>
            <a:pPr eaLnBrk="1" hangingPunct="1"/>
            <a:r>
              <a:rPr lang="en-GB" altLang="en-US"/>
              <a:t>New Media Narrative</a:t>
            </a:r>
            <a:endParaRPr lang="en-US" altLang="en-US"/>
          </a:p>
        </p:txBody>
      </p:sp>
      <p:sp>
        <p:nvSpPr>
          <p:cNvPr id="124930" name="Content Placeholder 2">
            <a:extLst>
              <a:ext uri="{FF2B5EF4-FFF2-40B4-BE49-F238E27FC236}">
                <a16:creationId xmlns:a16="http://schemas.microsoft.com/office/drawing/2014/main" id="{BF770A07-F009-4C4F-94D4-AD6203286E84}"/>
              </a:ext>
            </a:extLst>
          </p:cNvPr>
          <p:cNvSpPr>
            <a:spLocks noGrp="1"/>
          </p:cNvSpPr>
          <p:nvPr>
            <p:ph idx="1"/>
          </p:nvPr>
        </p:nvSpPr>
        <p:spPr/>
        <p:txBody>
          <a:bodyPr/>
          <a:lstStyle/>
          <a:p>
            <a:pPr eaLnBrk="1" hangingPunct="1"/>
            <a:r>
              <a:rPr lang="en-GB" altLang="en-US"/>
              <a:t>Non linear</a:t>
            </a:r>
          </a:p>
          <a:p>
            <a:pPr eaLnBrk="1" hangingPunct="1"/>
            <a:r>
              <a:rPr lang="en-GB" altLang="en-US"/>
              <a:t>Collaborative</a:t>
            </a:r>
          </a:p>
          <a:p>
            <a:pPr eaLnBrk="1" hangingPunct="1"/>
            <a:r>
              <a:rPr lang="en-GB" altLang="en-US"/>
              <a:t>Hyperlinked</a:t>
            </a:r>
          </a:p>
          <a:p>
            <a:pPr eaLnBrk="1" hangingPunct="1"/>
            <a:r>
              <a:rPr lang="en-GB" altLang="en-US"/>
              <a:t>Associative</a:t>
            </a:r>
          </a:p>
          <a:p>
            <a:pPr eaLnBrk="1" hangingPunct="1"/>
            <a:r>
              <a:rPr lang="en-GB" altLang="en-US"/>
              <a:t>Multimedial</a:t>
            </a:r>
          </a:p>
          <a:p>
            <a:pPr eaLnBrk="1" hangingPunct="1"/>
            <a:r>
              <a:rPr lang="en-GB" altLang="en-US"/>
              <a:t>Interactive</a:t>
            </a:r>
          </a:p>
          <a:p>
            <a:pPr eaLnBrk="1" hangingPunct="1"/>
            <a:r>
              <a:rPr lang="en-GB" altLang="en-US"/>
              <a:t>….</a:t>
            </a:r>
            <a:endParaRPr lang="en-US"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9E6A-9420-AD45-A532-6CB3E7DDBB5B}"/>
              </a:ext>
            </a:extLst>
          </p:cNvPr>
          <p:cNvSpPr>
            <a:spLocks noGrp="1"/>
          </p:cNvSpPr>
          <p:nvPr>
            <p:ph type="title"/>
          </p:nvPr>
        </p:nvSpPr>
        <p:spPr>
          <a:xfrm>
            <a:off x="457200" y="549275"/>
            <a:ext cx="8229600" cy="868363"/>
          </a:xfrm>
        </p:spPr>
        <p:txBody>
          <a:bodyPr rtlCol="0">
            <a:normAutofit fontScale="90000"/>
          </a:bodyPr>
          <a:lstStyle/>
          <a:p>
            <a:pPr eaLnBrk="1" fontAlgn="auto" hangingPunct="1">
              <a:spcAft>
                <a:spcPts val="0"/>
              </a:spcAft>
              <a:defRPr/>
            </a:pPr>
            <a:r>
              <a:rPr lang="en-GB" dirty="0"/>
              <a:t>Examples of Traditional Media </a:t>
            </a:r>
            <a:br>
              <a:rPr lang="en-GB" dirty="0"/>
            </a:br>
            <a:r>
              <a:rPr lang="en-GB" dirty="0"/>
              <a:t>with Similar Characteristics</a:t>
            </a:r>
            <a:endParaRPr lang="en-US" dirty="0"/>
          </a:p>
        </p:txBody>
      </p:sp>
      <p:sp>
        <p:nvSpPr>
          <p:cNvPr id="125954" name="Content Placeholder 2">
            <a:extLst>
              <a:ext uri="{FF2B5EF4-FFF2-40B4-BE49-F238E27FC236}">
                <a16:creationId xmlns:a16="http://schemas.microsoft.com/office/drawing/2014/main" id="{1B8DC87C-02B9-1D4F-8C06-127B79647AC7}"/>
              </a:ext>
            </a:extLst>
          </p:cNvPr>
          <p:cNvSpPr>
            <a:spLocks noGrp="1"/>
          </p:cNvSpPr>
          <p:nvPr>
            <p:ph idx="1"/>
          </p:nvPr>
        </p:nvSpPr>
        <p:spPr/>
        <p:txBody>
          <a:bodyPr/>
          <a:lstStyle/>
          <a:p>
            <a:pPr eaLnBrk="1" hangingPunct="1"/>
            <a:r>
              <a:rPr lang="en-GB" altLang="en-US"/>
              <a:t>Luis Borges – the Garden of the Forking Paths (1941)</a:t>
            </a:r>
          </a:p>
          <a:p>
            <a:pPr eaLnBrk="1" hangingPunct="1"/>
            <a:r>
              <a:rPr lang="en-GB" altLang="en-US"/>
              <a:t>William Burroughs – The Cut Up Method by Brian Gyson (1961)</a:t>
            </a:r>
          </a:p>
          <a:p>
            <a:pPr eaLnBrk="1" hangingPunct="1"/>
            <a:r>
              <a:rPr lang="en-GB" altLang="en-US"/>
              <a:t>Cinema started with non-linearity</a:t>
            </a:r>
          </a:p>
          <a:p>
            <a:pPr eaLnBrk="1" hangingPunct="1"/>
            <a:r>
              <a:rPr lang="en-GB" altLang="en-US"/>
              <a:t>Many examples today in different ‘traditional’ media</a:t>
            </a:r>
          </a:p>
          <a:p>
            <a:pPr eaLnBrk="1" hangingPunct="1"/>
            <a:endParaRPr lang="en-US"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CA7B567-B6DC-3E4A-9D09-E40837B55294}"/>
              </a:ext>
            </a:extLst>
          </p:cNvPr>
          <p:cNvSpPr>
            <a:spLocks noGrp="1"/>
          </p:cNvSpPr>
          <p:nvPr>
            <p:ph type="title"/>
          </p:nvPr>
        </p:nvSpPr>
        <p:spPr/>
        <p:txBody>
          <a:bodyPr/>
          <a:lstStyle/>
          <a:p>
            <a:pPr eaLnBrk="1" hangingPunct="1"/>
            <a:r>
              <a:rPr lang="en-GB" altLang="en-US"/>
              <a:t>The Memex (Vannevar Bush, 1945)</a:t>
            </a:r>
            <a:endParaRPr lang="en-US" altLang="en-US"/>
          </a:p>
        </p:txBody>
      </p:sp>
      <p:sp>
        <p:nvSpPr>
          <p:cNvPr id="126978" name="Content Placeholder 2">
            <a:extLst>
              <a:ext uri="{FF2B5EF4-FFF2-40B4-BE49-F238E27FC236}">
                <a16:creationId xmlns:a16="http://schemas.microsoft.com/office/drawing/2014/main" id="{E8E0753D-3484-BD4F-80A9-900DC634DCC3}"/>
              </a:ext>
            </a:extLst>
          </p:cNvPr>
          <p:cNvSpPr>
            <a:spLocks noGrp="1"/>
          </p:cNvSpPr>
          <p:nvPr>
            <p:ph idx="1"/>
          </p:nvPr>
        </p:nvSpPr>
        <p:spPr>
          <a:xfrm>
            <a:off x="457200" y="1600200"/>
            <a:ext cx="3898900" cy="4525963"/>
          </a:xfrm>
        </p:spPr>
        <p:txBody>
          <a:bodyPr/>
          <a:lstStyle/>
          <a:p>
            <a:pPr eaLnBrk="1" hangingPunct="1"/>
            <a:r>
              <a:rPr lang="en-GB" altLang="en-US"/>
              <a:t>Thought experiment</a:t>
            </a:r>
          </a:p>
          <a:p>
            <a:pPr eaLnBrk="1" hangingPunct="1"/>
            <a:r>
              <a:rPr lang="en-GB" altLang="en-US"/>
              <a:t>Defining a new peacetime challenge for researchers</a:t>
            </a:r>
          </a:p>
          <a:p>
            <a:pPr eaLnBrk="1" hangingPunct="1"/>
            <a:r>
              <a:rPr lang="en-GB" altLang="en-US"/>
              <a:t>Analogue hypertext system</a:t>
            </a:r>
            <a:endParaRPr lang="en-US" altLang="en-US"/>
          </a:p>
        </p:txBody>
      </p:sp>
      <p:pic>
        <p:nvPicPr>
          <p:cNvPr id="126979" name="Picture 2">
            <a:extLst>
              <a:ext uri="{FF2B5EF4-FFF2-40B4-BE49-F238E27FC236}">
                <a16:creationId xmlns:a16="http://schemas.microsoft.com/office/drawing/2014/main" id="{49EC1AF1-83B4-154A-9B6B-D0E2D1BE7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700213"/>
            <a:ext cx="43926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E2BB5C88-1666-2643-853D-4BCC999C1619}"/>
              </a:ext>
            </a:extLst>
          </p:cNvPr>
          <p:cNvSpPr>
            <a:spLocks noGrp="1"/>
          </p:cNvSpPr>
          <p:nvPr>
            <p:ph type="title"/>
          </p:nvPr>
        </p:nvSpPr>
        <p:spPr/>
        <p:txBody>
          <a:bodyPr/>
          <a:lstStyle/>
          <a:p>
            <a:pPr eaLnBrk="1" hangingPunct="1"/>
            <a:r>
              <a:rPr lang="en-GB" altLang="en-US"/>
              <a:t>Ted Nelson</a:t>
            </a:r>
            <a:endParaRPr lang="en-US" altLang="en-US"/>
          </a:p>
        </p:txBody>
      </p:sp>
      <p:sp>
        <p:nvSpPr>
          <p:cNvPr id="128002" name="Content Placeholder 2">
            <a:extLst>
              <a:ext uri="{FF2B5EF4-FFF2-40B4-BE49-F238E27FC236}">
                <a16:creationId xmlns:a16="http://schemas.microsoft.com/office/drawing/2014/main" id="{3960DD38-134B-A240-8258-FFE05BC994D6}"/>
              </a:ext>
            </a:extLst>
          </p:cNvPr>
          <p:cNvSpPr>
            <a:spLocks noGrp="1"/>
          </p:cNvSpPr>
          <p:nvPr>
            <p:ph idx="1"/>
          </p:nvPr>
        </p:nvSpPr>
        <p:spPr/>
        <p:txBody>
          <a:bodyPr/>
          <a:lstStyle/>
          <a:p>
            <a:pPr eaLnBrk="1" hangingPunct="1"/>
            <a:r>
              <a:rPr lang="en-GB" altLang="en-US"/>
              <a:t>Introduces the term hypertext and hypermedia in Nelson (1965)</a:t>
            </a:r>
          </a:p>
          <a:p>
            <a:pPr lvl="1" eaLnBrk="1" hangingPunct="1"/>
            <a:r>
              <a:rPr lang="en-GB" altLang="en-US"/>
              <a:t>Specifically also targets personal and creative uses in addition to business and scientific use</a:t>
            </a:r>
          </a:p>
          <a:p>
            <a:pPr lvl="1" eaLnBrk="1" hangingPunct="1"/>
            <a:r>
              <a:rPr lang="en-GB" altLang="en-US"/>
              <a:t>Beyond mere linking – encode relationships between chunks of text</a:t>
            </a:r>
          </a:p>
          <a:p>
            <a:pPr lvl="1" eaLnBrk="1" hangingPunct="1"/>
            <a:r>
              <a:rPr lang="en-GB" altLang="en-US"/>
              <a:t>Support iterative nature of creative and critical writing processes – help to get from draft to final</a:t>
            </a:r>
          </a:p>
          <a:p>
            <a:pPr lvl="1" eaLnBrk="1" hangingPunct="1"/>
            <a:r>
              <a:rPr lang="en-GB" altLang="en-US"/>
              <a:t>Evolutionary File System – entries, lists, links, sequences</a:t>
            </a:r>
          </a:p>
          <a:p>
            <a:pPr lvl="1" eaLnBrk="1" hangingPunct="1"/>
            <a:r>
              <a:rPr lang="en-GB" altLang="en-US"/>
              <a:t>Different from the hierarchical nature of Engelbart’s system</a:t>
            </a:r>
          </a:p>
          <a:p>
            <a:pPr eaLnBrk="1" hangingPunct="1">
              <a:buFont typeface="Arial" panose="020B0604020202020204" pitchFamily="34" charset="0"/>
              <a:buNone/>
            </a:pPr>
            <a:endParaRPr lang="en-US" alt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52E7F9BD-DA57-274D-A986-80F815A4000E}"/>
              </a:ext>
            </a:extLst>
          </p:cNvPr>
          <p:cNvSpPr>
            <a:spLocks noGrp="1"/>
          </p:cNvSpPr>
          <p:nvPr>
            <p:ph type="title"/>
          </p:nvPr>
        </p:nvSpPr>
        <p:spPr/>
        <p:txBody>
          <a:bodyPr/>
          <a:lstStyle/>
          <a:p>
            <a:pPr eaLnBrk="1" hangingPunct="1"/>
            <a:r>
              <a:rPr lang="en-GB" altLang="en-US"/>
              <a:t>Ted Nelson</a:t>
            </a:r>
            <a:endParaRPr lang="en-US" altLang="en-US"/>
          </a:p>
        </p:txBody>
      </p:sp>
      <p:sp>
        <p:nvSpPr>
          <p:cNvPr id="129026" name="Content Placeholder 2">
            <a:extLst>
              <a:ext uri="{FF2B5EF4-FFF2-40B4-BE49-F238E27FC236}">
                <a16:creationId xmlns:a16="http://schemas.microsoft.com/office/drawing/2014/main" id="{2D6A46DB-A7D1-AD46-BDB4-F9EDCAF22CD2}"/>
              </a:ext>
            </a:extLst>
          </p:cNvPr>
          <p:cNvSpPr>
            <a:spLocks noGrp="1"/>
          </p:cNvSpPr>
          <p:nvPr>
            <p:ph idx="1"/>
          </p:nvPr>
        </p:nvSpPr>
        <p:spPr/>
        <p:txBody>
          <a:bodyPr/>
          <a:lstStyle/>
          <a:p>
            <a:pPr eaLnBrk="1" hangingPunct="1"/>
            <a:r>
              <a:rPr lang="en-GB" altLang="en-US"/>
              <a:t>Computer Lib / Dream Machines (1974)</a:t>
            </a:r>
          </a:p>
          <a:p>
            <a:pPr lvl="1" eaLnBrk="1" hangingPunct="1"/>
            <a:r>
              <a:rPr lang="en-GB" altLang="en-US"/>
              <a:t>Xanadu: a radically open network for creating media</a:t>
            </a:r>
            <a:endParaRPr lang="en-US" altLang="en-US"/>
          </a:p>
        </p:txBody>
      </p:sp>
      <p:pic>
        <p:nvPicPr>
          <p:cNvPr id="129027" name="Picture 2">
            <a:extLst>
              <a:ext uri="{FF2B5EF4-FFF2-40B4-BE49-F238E27FC236}">
                <a16:creationId xmlns:a16="http://schemas.microsoft.com/office/drawing/2014/main" id="{D29E00E4-0777-F843-9526-E8C86ADFB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141663"/>
            <a:ext cx="296386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3">
            <a:extLst>
              <a:ext uri="{FF2B5EF4-FFF2-40B4-BE49-F238E27FC236}">
                <a16:creationId xmlns:a16="http://schemas.microsoft.com/office/drawing/2014/main" id="{4A08D610-3B10-EC41-8B00-DA9D56519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3573463"/>
            <a:ext cx="3033713"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A6845062-7DC8-BA44-993F-BF4E9FB07346}"/>
              </a:ext>
            </a:extLst>
          </p:cNvPr>
          <p:cNvSpPr>
            <a:spLocks noGrp="1"/>
          </p:cNvSpPr>
          <p:nvPr>
            <p:ph type="title"/>
          </p:nvPr>
        </p:nvSpPr>
        <p:spPr/>
        <p:txBody>
          <a:bodyPr/>
          <a:lstStyle/>
          <a:p>
            <a:pPr eaLnBrk="1" hangingPunct="1"/>
            <a:r>
              <a:rPr lang="en-GB" altLang="en-US"/>
              <a:t>Ted Nelson</a:t>
            </a:r>
            <a:endParaRPr lang="en-US" altLang="en-US"/>
          </a:p>
        </p:txBody>
      </p:sp>
      <p:pic>
        <p:nvPicPr>
          <p:cNvPr id="130050" name="Picture 2">
            <a:extLst>
              <a:ext uri="{FF2B5EF4-FFF2-40B4-BE49-F238E27FC236}">
                <a16:creationId xmlns:a16="http://schemas.microsoft.com/office/drawing/2014/main" id="{F040DFB1-B834-1D43-BD33-E2C32C408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492375"/>
            <a:ext cx="2490788"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4">
            <a:extLst>
              <a:ext uri="{FF2B5EF4-FFF2-40B4-BE49-F238E27FC236}">
                <a16:creationId xmlns:a16="http://schemas.microsoft.com/office/drawing/2014/main" id="{C1AC6FC4-62C4-6C4E-AF92-88D402958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341438"/>
            <a:ext cx="40100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3">
            <a:extLst>
              <a:ext uri="{FF2B5EF4-FFF2-40B4-BE49-F238E27FC236}">
                <a16:creationId xmlns:a16="http://schemas.microsoft.com/office/drawing/2014/main" id="{38BEA4E5-25A4-A44B-9770-B21FD3E87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357563"/>
            <a:ext cx="35242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B3EC005E-E180-1B48-932F-7EE5BFB3BB3B}"/>
              </a:ext>
            </a:extLst>
          </p:cNvPr>
          <p:cNvSpPr>
            <a:spLocks noGrp="1"/>
          </p:cNvSpPr>
          <p:nvPr>
            <p:ph type="title"/>
          </p:nvPr>
        </p:nvSpPr>
        <p:spPr/>
        <p:txBody>
          <a:bodyPr/>
          <a:lstStyle/>
          <a:p>
            <a:pPr eaLnBrk="1" hangingPunct="1"/>
            <a:r>
              <a:rPr lang="en-GB" altLang="en-US"/>
              <a:t>Lynn Hershman</a:t>
            </a:r>
            <a:endParaRPr lang="en-US" altLang="en-US"/>
          </a:p>
        </p:txBody>
      </p:sp>
      <p:sp>
        <p:nvSpPr>
          <p:cNvPr id="3" name="Content Placeholder 2">
            <a:extLst>
              <a:ext uri="{FF2B5EF4-FFF2-40B4-BE49-F238E27FC236}">
                <a16:creationId xmlns:a16="http://schemas.microsoft.com/office/drawing/2014/main" id="{199BE2E2-5B08-5C4E-92D0-773FFDDB0F7C}"/>
              </a:ext>
            </a:extLst>
          </p:cNvPr>
          <p:cNvSpPr>
            <a:spLocks noGrp="1"/>
          </p:cNvSpPr>
          <p:nvPr>
            <p:ph idx="1"/>
          </p:nvPr>
        </p:nvSpPr>
        <p:spPr>
          <a:xfrm>
            <a:off x="457200" y="1600200"/>
            <a:ext cx="5122863" cy="2981325"/>
          </a:xfrm>
        </p:spPr>
        <p:txBody>
          <a:bodyPr rtlCol="0">
            <a:normAutofit fontScale="85000" lnSpcReduction="20000"/>
          </a:bodyPr>
          <a:lstStyle/>
          <a:p>
            <a:pPr eaLnBrk="1" fontAlgn="auto" hangingPunct="1">
              <a:spcAft>
                <a:spcPts val="0"/>
              </a:spcAft>
              <a:defRPr/>
            </a:pPr>
            <a:r>
              <a:rPr lang="en-GB" dirty="0"/>
              <a:t>Preceded by Roberta – an alternative identity</a:t>
            </a:r>
          </a:p>
          <a:p>
            <a:pPr eaLnBrk="1" fontAlgn="auto" hangingPunct="1">
              <a:spcAft>
                <a:spcPts val="0"/>
              </a:spcAft>
              <a:defRPr/>
            </a:pPr>
            <a:r>
              <a:rPr lang="en-GB" dirty="0"/>
              <a:t>Lorna Interactive Video (1979-1983)</a:t>
            </a:r>
          </a:p>
          <a:p>
            <a:pPr lvl="1" eaLnBrk="1" fontAlgn="auto" hangingPunct="1">
              <a:spcAft>
                <a:spcPts val="0"/>
              </a:spcAft>
              <a:defRPr/>
            </a:pPr>
            <a:r>
              <a:rPr lang="en-GB" dirty="0" err="1"/>
              <a:t>Agorophobic</a:t>
            </a:r>
            <a:r>
              <a:rPr lang="en-GB" dirty="0"/>
              <a:t> girl in small apartment, controlled by media</a:t>
            </a:r>
          </a:p>
          <a:p>
            <a:pPr lvl="1" eaLnBrk="1" fontAlgn="auto" hangingPunct="1">
              <a:spcAft>
                <a:spcPts val="0"/>
              </a:spcAft>
              <a:defRPr/>
            </a:pPr>
            <a:r>
              <a:rPr lang="en-GB" dirty="0"/>
              <a:t>Evoke manipulation by viewer</a:t>
            </a:r>
          </a:p>
          <a:p>
            <a:pPr lvl="1" eaLnBrk="1" fontAlgn="auto" hangingPunct="1">
              <a:spcAft>
                <a:spcPts val="0"/>
              </a:spcAft>
              <a:defRPr/>
            </a:pPr>
            <a:r>
              <a:rPr lang="en-GB" dirty="0"/>
              <a:t>Make decisions</a:t>
            </a:r>
          </a:p>
          <a:p>
            <a:pPr lvl="1" eaLnBrk="1" fontAlgn="auto" hangingPunct="1">
              <a:spcAft>
                <a:spcPts val="0"/>
              </a:spcAft>
              <a:defRPr/>
            </a:pPr>
            <a:r>
              <a:rPr lang="en-GB" dirty="0"/>
              <a:t>Select artefacts to see history and future</a:t>
            </a:r>
          </a:p>
          <a:p>
            <a:pPr lvl="1" eaLnBrk="1" fontAlgn="auto" hangingPunct="1">
              <a:spcAft>
                <a:spcPts val="0"/>
              </a:spcAft>
              <a:defRPr/>
            </a:pPr>
            <a:r>
              <a:rPr lang="en-GB" dirty="0"/>
              <a:t>36 chapters, 3 endings</a:t>
            </a:r>
            <a:endParaRPr lang="en-US" dirty="0"/>
          </a:p>
        </p:txBody>
      </p:sp>
      <p:pic>
        <p:nvPicPr>
          <p:cNvPr id="131075" name="Picture 2">
            <a:extLst>
              <a:ext uri="{FF2B5EF4-FFF2-40B4-BE49-F238E27FC236}">
                <a16:creationId xmlns:a16="http://schemas.microsoft.com/office/drawing/2014/main" id="{5F58EC65-5AD7-B645-B5C4-A5429244F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412875"/>
            <a:ext cx="2871788"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3">
            <a:extLst>
              <a:ext uri="{FF2B5EF4-FFF2-40B4-BE49-F238E27FC236}">
                <a16:creationId xmlns:a16="http://schemas.microsoft.com/office/drawing/2014/main" id="{C695E114-AFB6-EF41-AAD8-B49731B7A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724400"/>
            <a:ext cx="76327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531BADA3-ECB2-FE4A-AC24-BCC2330AF992}"/>
              </a:ext>
            </a:extLst>
          </p:cNvPr>
          <p:cNvSpPr>
            <a:spLocks noGrp="1"/>
          </p:cNvSpPr>
          <p:nvPr>
            <p:ph type="title"/>
          </p:nvPr>
        </p:nvSpPr>
        <p:spPr/>
        <p:txBody>
          <a:bodyPr/>
          <a:lstStyle/>
          <a:p>
            <a:pPr eaLnBrk="1" hangingPunct="1"/>
            <a:r>
              <a:rPr lang="en-GB" altLang="en-US"/>
              <a:t>Tim Berners Lee (1989)</a:t>
            </a:r>
            <a:endParaRPr lang="en-US" altLang="en-US"/>
          </a:p>
        </p:txBody>
      </p:sp>
      <p:sp>
        <p:nvSpPr>
          <p:cNvPr id="132098" name="Content Placeholder 2">
            <a:extLst>
              <a:ext uri="{FF2B5EF4-FFF2-40B4-BE49-F238E27FC236}">
                <a16:creationId xmlns:a16="http://schemas.microsoft.com/office/drawing/2014/main" id="{AAB65C4D-8AAF-034C-B30C-456D90F04442}"/>
              </a:ext>
            </a:extLst>
          </p:cNvPr>
          <p:cNvSpPr>
            <a:spLocks noGrp="1"/>
          </p:cNvSpPr>
          <p:nvPr>
            <p:ph idx="1"/>
          </p:nvPr>
        </p:nvSpPr>
        <p:spPr/>
        <p:txBody>
          <a:bodyPr/>
          <a:lstStyle/>
          <a:p>
            <a:pPr eaLnBrk="1" hangingPunct="1"/>
            <a:r>
              <a:rPr lang="en-GB" altLang="en-US"/>
              <a:t>Scientist at CERN</a:t>
            </a:r>
          </a:p>
          <a:p>
            <a:pPr eaLnBrk="1" hangingPunct="1"/>
            <a:r>
              <a:rPr lang="en-GB" altLang="en-US"/>
              <a:t>‘Information Management – a Proposal’ often quoted as the launching paper for the web</a:t>
            </a:r>
            <a:endParaRPr lang="en-US" alt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20FAB966-62BE-B748-B3C0-32DD35A468A6}"/>
              </a:ext>
            </a:extLst>
          </p:cNvPr>
          <p:cNvSpPr>
            <a:spLocks noGrp="1"/>
          </p:cNvSpPr>
          <p:nvPr>
            <p:ph type="title"/>
          </p:nvPr>
        </p:nvSpPr>
        <p:spPr/>
        <p:txBody>
          <a:bodyPr/>
          <a:lstStyle/>
          <a:p>
            <a:pPr eaLnBrk="1" hangingPunct="1"/>
            <a:r>
              <a:rPr lang="en-GB" altLang="en-US"/>
              <a:t>Narrative in Games</a:t>
            </a:r>
            <a:endParaRPr lang="en-US" altLang="en-US"/>
          </a:p>
        </p:txBody>
      </p:sp>
      <p:sp>
        <p:nvSpPr>
          <p:cNvPr id="133122" name="Content Placeholder 2">
            <a:extLst>
              <a:ext uri="{FF2B5EF4-FFF2-40B4-BE49-F238E27FC236}">
                <a16:creationId xmlns:a16="http://schemas.microsoft.com/office/drawing/2014/main" id="{8FD9FF2D-26A2-EE4D-8E7F-36C5CB861BD7}"/>
              </a:ext>
            </a:extLst>
          </p:cNvPr>
          <p:cNvSpPr>
            <a:spLocks noGrp="1"/>
          </p:cNvSpPr>
          <p:nvPr>
            <p:ph idx="1"/>
          </p:nvPr>
        </p:nvSpPr>
        <p:spPr>
          <a:xfrm>
            <a:off x="457200" y="1600200"/>
            <a:ext cx="8229600" cy="1973263"/>
          </a:xfrm>
        </p:spPr>
        <p:txBody>
          <a:bodyPr/>
          <a:lstStyle/>
          <a:p>
            <a:pPr eaLnBrk="1" hangingPunct="1"/>
            <a:r>
              <a:rPr lang="en-GB" altLang="en-US"/>
              <a:t>Example: Pavel Curtis, Mudding: Social Phenomena in Text Based Virtual Realities</a:t>
            </a:r>
          </a:p>
          <a:p>
            <a:pPr eaLnBrk="1" hangingPunct="1"/>
            <a:r>
              <a:rPr lang="en-GB" altLang="en-US"/>
              <a:t>Author reports on social mechanisms on LambdaMoo MUD </a:t>
            </a:r>
          </a:p>
          <a:p>
            <a:pPr eaLnBrk="1" hangingPunct="1"/>
            <a:endParaRPr lang="en-GB" altLang="en-US"/>
          </a:p>
        </p:txBody>
      </p:sp>
      <p:pic>
        <p:nvPicPr>
          <p:cNvPr id="133123" name="Picture 2">
            <a:extLst>
              <a:ext uri="{FF2B5EF4-FFF2-40B4-BE49-F238E27FC236}">
                <a16:creationId xmlns:a16="http://schemas.microsoft.com/office/drawing/2014/main" id="{591ACDE3-8742-5B4F-9C89-F7493F5F3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573463"/>
            <a:ext cx="55387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90C7-FF08-2946-B05C-01C49285999B}"/>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E4063BED-B8FB-DB45-AB08-580F7CB6A958}"/>
              </a:ext>
            </a:extLst>
          </p:cNvPr>
          <p:cNvSpPr>
            <a:spLocks noGrp="1"/>
          </p:cNvSpPr>
          <p:nvPr>
            <p:ph type="body" orient="vert" idx="1"/>
          </p:nvPr>
        </p:nvSpPr>
        <p:spPr/>
        <p:txBody>
          <a:bodyPr/>
          <a:lstStyle/>
          <a:p>
            <a:endParaRPr lang="en-US" dirty="0"/>
          </a:p>
        </p:txBody>
      </p:sp>
      <p:pic>
        <p:nvPicPr>
          <p:cNvPr id="4" name="Picture 3">
            <a:hlinkClick r:id="rId2"/>
            <a:extLst>
              <a:ext uri="{FF2B5EF4-FFF2-40B4-BE49-F238E27FC236}">
                <a16:creationId xmlns:a16="http://schemas.microsoft.com/office/drawing/2014/main" id="{602C53D3-4743-1B4F-9859-00C72952FEF2}"/>
              </a:ext>
            </a:extLst>
          </p:cNvPr>
          <p:cNvPicPr>
            <a:picLocks noChangeAspect="1"/>
          </p:cNvPicPr>
          <p:nvPr/>
        </p:nvPicPr>
        <p:blipFill>
          <a:blip r:embed="rId3"/>
          <a:stretch>
            <a:fillRect/>
          </a:stretch>
        </p:blipFill>
        <p:spPr>
          <a:xfrm>
            <a:off x="-1438184" y="-27384"/>
            <a:ext cx="11626808" cy="6885384"/>
          </a:xfrm>
          <a:prstGeom prst="rect">
            <a:avLst/>
          </a:prstGeom>
        </p:spPr>
      </p:pic>
    </p:spTree>
    <p:extLst>
      <p:ext uri="{BB962C8B-B14F-4D97-AF65-F5344CB8AC3E}">
        <p14:creationId xmlns:p14="http://schemas.microsoft.com/office/powerpoint/2010/main" val="4786623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1397CF74-BED5-7544-93BE-62A8DF723C85}"/>
              </a:ext>
            </a:extLst>
          </p:cNvPr>
          <p:cNvSpPr>
            <a:spLocks noGrp="1"/>
          </p:cNvSpPr>
          <p:nvPr>
            <p:ph type="title"/>
          </p:nvPr>
        </p:nvSpPr>
        <p:spPr/>
        <p:txBody>
          <a:bodyPr/>
          <a:lstStyle/>
          <a:p>
            <a:pPr eaLnBrk="1" hangingPunct="1"/>
            <a:r>
              <a:rPr lang="en-GB" altLang="en-US"/>
              <a:t>Narrative in Games - MUDs</a:t>
            </a:r>
            <a:endParaRPr lang="en-US" altLang="en-US"/>
          </a:p>
        </p:txBody>
      </p:sp>
      <p:sp>
        <p:nvSpPr>
          <p:cNvPr id="3" name="Content Placeholder 2">
            <a:extLst>
              <a:ext uri="{FF2B5EF4-FFF2-40B4-BE49-F238E27FC236}">
                <a16:creationId xmlns:a16="http://schemas.microsoft.com/office/drawing/2014/main" id="{EF7F41A3-0D71-4145-B969-6475AA8FC4EF}"/>
              </a:ext>
            </a:extLst>
          </p:cNvPr>
          <p:cNvSpPr>
            <a:spLocks noGrp="1"/>
          </p:cNvSpPr>
          <p:nvPr>
            <p:ph idx="1"/>
          </p:nvPr>
        </p:nvSpPr>
        <p:spPr>
          <a:xfrm>
            <a:off x="611188" y="2924175"/>
            <a:ext cx="8229600" cy="3489325"/>
          </a:xfrm>
        </p:spPr>
        <p:txBody>
          <a:bodyPr rtlCol="0">
            <a:normAutofit fontScale="55000" lnSpcReduction="20000"/>
          </a:bodyPr>
          <a:lstStyle/>
          <a:p>
            <a:pPr eaLnBrk="1" fontAlgn="auto" hangingPunct="1">
              <a:spcAft>
                <a:spcPts val="0"/>
              </a:spcAft>
              <a:defRPr/>
            </a:pPr>
            <a:endParaRPr lang="en-GB" dirty="0"/>
          </a:p>
          <a:p>
            <a:pPr eaLnBrk="1" fontAlgn="auto" hangingPunct="1">
              <a:spcAft>
                <a:spcPts val="0"/>
              </a:spcAft>
              <a:defRPr/>
            </a:pPr>
            <a:r>
              <a:rPr lang="en-GB" dirty="0"/>
              <a:t>Players make their own ‘story’; interesting to see what </a:t>
            </a:r>
            <a:r>
              <a:rPr lang="en-GB" dirty="0" err="1"/>
              <a:t>behavior</a:t>
            </a:r>
            <a:r>
              <a:rPr lang="en-GB" dirty="0"/>
              <a:t> evolves as it is purely text based</a:t>
            </a:r>
          </a:p>
          <a:p>
            <a:pPr eaLnBrk="1" fontAlgn="auto" hangingPunct="1">
              <a:spcAft>
                <a:spcPts val="0"/>
              </a:spcAft>
              <a:defRPr/>
            </a:pPr>
            <a:r>
              <a:rPr lang="en-GB" dirty="0"/>
              <a:t>Typical MUD Characteristics</a:t>
            </a:r>
          </a:p>
          <a:p>
            <a:pPr lvl="1" eaLnBrk="1" fontAlgn="auto" hangingPunct="1">
              <a:spcAft>
                <a:spcPts val="0"/>
              </a:spcAft>
              <a:defRPr/>
            </a:pPr>
            <a:r>
              <a:rPr lang="en-GB" dirty="0"/>
              <a:t>Not goal oriented</a:t>
            </a:r>
          </a:p>
          <a:p>
            <a:pPr lvl="1" eaLnBrk="1" fontAlgn="auto" hangingPunct="1">
              <a:spcAft>
                <a:spcPts val="0"/>
              </a:spcAft>
              <a:defRPr/>
            </a:pPr>
            <a:r>
              <a:rPr lang="en-GB" dirty="0"/>
              <a:t>Multi player</a:t>
            </a:r>
          </a:p>
          <a:p>
            <a:pPr lvl="1" eaLnBrk="1" fontAlgn="auto" hangingPunct="1">
              <a:spcAft>
                <a:spcPts val="0"/>
              </a:spcAft>
              <a:defRPr/>
            </a:pPr>
            <a:r>
              <a:rPr lang="en-GB" dirty="0"/>
              <a:t>Extensible</a:t>
            </a:r>
          </a:p>
          <a:p>
            <a:pPr eaLnBrk="1" fontAlgn="auto" hangingPunct="1">
              <a:spcAft>
                <a:spcPts val="0"/>
              </a:spcAft>
              <a:defRPr/>
            </a:pPr>
            <a:r>
              <a:rPr lang="en-GB" dirty="0"/>
              <a:t>Interesting Observations</a:t>
            </a:r>
          </a:p>
          <a:p>
            <a:pPr lvl="1" eaLnBrk="1" fontAlgn="auto" hangingPunct="1">
              <a:spcAft>
                <a:spcPts val="0"/>
              </a:spcAft>
              <a:defRPr/>
            </a:pPr>
            <a:r>
              <a:rPr lang="en-GB" dirty="0"/>
              <a:t>Selected gender</a:t>
            </a:r>
          </a:p>
          <a:p>
            <a:pPr lvl="1" eaLnBrk="1" fontAlgn="auto" hangingPunct="1">
              <a:spcAft>
                <a:spcPts val="0"/>
              </a:spcAft>
              <a:defRPr/>
            </a:pPr>
            <a:r>
              <a:rPr lang="en-GB" dirty="0"/>
              <a:t>Protective anonymity and abuse (</a:t>
            </a:r>
            <a:r>
              <a:rPr lang="en-GB" dirty="0" err="1"/>
              <a:t>toading</a:t>
            </a:r>
            <a:r>
              <a:rPr lang="en-GB" dirty="0"/>
              <a:t> punishment)</a:t>
            </a:r>
          </a:p>
          <a:p>
            <a:pPr lvl="1" eaLnBrk="1" fontAlgn="auto" hangingPunct="1">
              <a:spcAft>
                <a:spcPts val="0"/>
              </a:spcAft>
              <a:defRPr/>
            </a:pPr>
            <a:r>
              <a:rPr lang="en-GB" dirty="0"/>
              <a:t>MUD conversation</a:t>
            </a:r>
          </a:p>
          <a:p>
            <a:pPr lvl="1" eaLnBrk="1" fontAlgn="auto" hangingPunct="1">
              <a:spcAft>
                <a:spcPts val="0"/>
              </a:spcAft>
              <a:defRPr/>
            </a:pPr>
            <a:r>
              <a:rPr lang="en-GB" dirty="0"/>
              <a:t>Social gravity</a:t>
            </a:r>
          </a:p>
          <a:p>
            <a:pPr lvl="1" eaLnBrk="1" fontAlgn="auto" hangingPunct="1">
              <a:spcAft>
                <a:spcPts val="0"/>
              </a:spcAft>
              <a:defRPr/>
            </a:pPr>
            <a:r>
              <a:rPr lang="en-GB" dirty="0"/>
              <a:t>Non verbal communication</a:t>
            </a:r>
          </a:p>
          <a:p>
            <a:pPr lvl="1" eaLnBrk="1" fontAlgn="auto" hangingPunct="1">
              <a:spcAft>
                <a:spcPts val="0"/>
              </a:spcAft>
              <a:defRPr/>
            </a:pPr>
            <a:r>
              <a:rPr lang="en-GB" dirty="0"/>
              <a:t>Parallel conversations. </a:t>
            </a:r>
            <a:r>
              <a:rPr lang="en-GB" dirty="0" err="1"/>
              <a:t>Multitopic</a:t>
            </a:r>
            <a:endParaRPr lang="en-GB" dirty="0"/>
          </a:p>
          <a:p>
            <a:pPr lvl="1" eaLnBrk="1" fontAlgn="auto" hangingPunct="1">
              <a:spcAft>
                <a:spcPts val="0"/>
              </a:spcAft>
              <a:defRPr/>
            </a:pPr>
            <a:r>
              <a:rPr lang="en-GB" dirty="0"/>
              <a:t>Ambiguity</a:t>
            </a:r>
          </a:p>
        </p:txBody>
      </p:sp>
      <p:graphicFrame>
        <p:nvGraphicFramePr>
          <p:cNvPr id="6" name="Diagram 5">
            <a:extLst>
              <a:ext uri="{FF2B5EF4-FFF2-40B4-BE49-F238E27FC236}">
                <a16:creationId xmlns:a16="http://schemas.microsoft.com/office/drawing/2014/main" id="{25C915C7-9530-9F4D-94F4-6A06A17525CB}"/>
              </a:ext>
            </a:extLst>
          </p:cNvPr>
          <p:cNvGraphicFramePr/>
          <p:nvPr/>
        </p:nvGraphicFramePr>
        <p:xfrm>
          <a:off x="395536" y="1397000"/>
          <a:ext cx="8424936" cy="1599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A close up of a logo&#10;&#10;Description automatically generated">
            <a:extLst>
              <a:ext uri="{FF2B5EF4-FFF2-40B4-BE49-F238E27FC236}">
                <a16:creationId xmlns:a16="http://schemas.microsoft.com/office/drawing/2014/main" id="{54D0D9AC-878F-7447-BB1B-ECE9D8085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D7523324-39AF-9A40-AB17-23A1D7C4694A}"/>
              </a:ext>
            </a:extLst>
          </p:cNvPr>
          <p:cNvSpPr>
            <a:spLocks noGrp="1"/>
          </p:cNvSpPr>
          <p:nvPr>
            <p:ph type="title"/>
          </p:nvPr>
        </p:nvSpPr>
        <p:spPr/>
        <p:txBody>
          <a:bodyPr/>
          <a:lstStyle/>
          <a:p>
            <a:endParaRPr lang="en-GB" altLang="en-US"/>
          </a:p>
        </p:txBody>
      </p:sp>
      <p:sp>
        <p:nvSpPr>
          <p:cNvPr id="21506" name="Content Placeholder 2">
            <a:extLst>
              <a:ext uri="{FF2B5EF4-FFF2-40B4-BE49-F238E27FC236}">
                <a16:creationId xmlns:a16="http://schemas.microsoft.com/office/drawing/2014/main" id="{859955A4-8962-6A43-BC18-3B29EE550CC2}"/>
              </a:ext>
            </a:extLst>
          </p:cNvPr>
          <p:cNvSpPr>
            <a:spLocks noGrp="1"/>
          </p:cNvSpPr>
          <p:nvPr>
            <p:ph idx="1"/>
          </p:nvPr>
        </p:nvSpPr>
        <p:spPr/>
        <p:txBody>
          <a:bodyPr/>
          <a:lstStyle/>
          <a:p>
            <a:endParaRPr lang="en-GB" altLang="en-US"/>
          </a:p>
        </p:txBody>
      </p:sp>
      <p:pic>
        <p:nvPicPr>
          <p:cNvPr id="21507" name="Picture 2" descr="https://52181bd6-a-62cb3a1a-s-sites.googlegroups.com/site/newmedianewtechnology2017/home/g_P1010421.jpeg?attachauth=ANoY7crcC8LONE6lWsoGPhY8elep9x07qI2hK5N6mc8twatXIxncNRuQwu0pFjvfbXyHis0mfziV3tAgB4Qj3EZd494rpTnBQbUsddH7HOK0hbe5YpfOU-mvlhT9n3c5FPuVO9s4_8qQyb1qHDn1mmflTGYt7hgf2pag8IQikMNXxyl-IguIPzy2V-7lFgNtRbLdqILh9LbJZSbyDBm8gai1u9ccqysERJXoLdSrFEkMpdcbsQ-cELI%3D&amp;attredirects=0">
            <a:hlinkClick r:id="rId2"/>
            <a:extLst>
              <a:ext uri="{FF2B5EF4-FFF2-40B4-BE49-F238E27FC236}">
                <a16:creationId xmlns:a16="http://schemas.microsoft.com/office/drawing/2014/main" id="{B9B44926-7D4D-5941-8750-C1F10F24A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80513"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D191B68-CB3B-8A40-A5C8-278F2F45A8F1}"/>
              </a:ext>
            </a:extLst>
          </p:cNvPr>
          <p:cNvSpPr/>
          <p:nvPr/>
        </p:nvSpPr>
        <p:spPr bwMode="auto">
          <a:xfrm>
            <a:off x="31750" y="44450"/>
            <a:ext cx="3960813" cy="2513013"/>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GB" sz="1400" b="1" dirty="0"/>
              <a:t>I See You</a:t>
            </a:r>
          </a:p>
          <a:p>
            <a:pPr eaLnBrk="1" hangingPunct="1">
              <a:defRPr/>
            </a:pPr>
            <a:r>
              <a:rPr lang="en-GB" sz="1400" i="1" dirty="0"/>
              <a:t>by Mark von </a:t>
            </a:r>
            <a:r>
              <a:rPr lang="en-GB" sz="1400" i="1" dirty="0" err="1"/>
              <a:t>Königsfeld</a:t>
            </a:r>
            <a:r>
              <a:rPr lang="en-GB" sz="1400" i="1" dirty="0"/>
              <a:t>, </a:t>
            </a:r>
            <a:r>
              <a:rPr lang="en-GB" sz="1400" i="1" dirty="0" err="1"/>
              <a:t>Esra</a:t>
            </a:r>
            <a:r>
              <a:rPr lang="en-GB" sz="1400" i="1" dirty="0"/>
              <a:t> </a:t>
            </a:r>
            <a:r>
              <a:rPr lang="en-GB" sz="1400" i="1" dirty="0" err="1"/>
              <a:t>İşgüzar</a:t>
            </a:r>
            <a:r>
              <a:rPr lang="en-GB" sz="1400" i="1" dirty="0"/>
              <a:t>, Wouter </a:t>
            </a:r>
            <a:r>
              <a:rPr lang="en-GB" sz="1400" i="1" dirty="0" err="1"/>
              <a:t>Moraal</a:t>
            </a:r>
            <a:r>
              <a:rPr lang="en-GB" sz="1400" i="1" dirty="0"/>
              <a:t>  (2017)</a:t>
            </a:r>
            <a:br>
              <a:rPr lang="en-GB" sz="1400" i="1" dirty="0"/>
            </a:br>
            <a:br>
              <a:rPr lang="en-GB" sz="1400" dirty="0"/>
            </a:br>
            <a:r>
              <a:rPr lang="en-GB" sz="1400" dirty="0"/>
              <a:t>In these times where extremes in thought are getting more common it can be dangerous to voice your opinion to another person, online and offline. This installation is a new way of communication that is designed to be intimate but still keeping participants safe so they have </a:t>
            </a:r>
            <a:r>
              <a:rPr lang="en-GB" sz="1400" u="sng" dirty="0">
                <a:hlinkClick r:id="rId4"/>
              </a:rPr>
              <a:t>a space to settle differences</a:t>
            </a:r>
            <a:r>
              <a:rPr lang="en-GB" sz="1400" dirty="0"/>
              <a:t>. </a:t>
            </a:r>
            <a:endParaRPr lang="en-US" sz="1400" dirty="0">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622D482-1868-B448-85E0-014307234474}"/>
              </a:ext>
            </a:extLst>
          </p:cNvPr>
          <p:cNvSpPr>
            <a:spLocks noGrp="1"/>
          </p:cNvSpPr>
          <p:nvPr>
            <p:ph type="title"/>
          </p:nvPr>
        </p:nvSpPr>
        <p:spPr/>
        <p:txBody>
          <a:bodyPr/>
          <a:lstStyle/>
          <a:p>
            <a:endParaRPr lang="en-US" altLang="en-US"/>
          </a:p>
        </p:txBody>
      </p:sp>
      <p:sp>
        <p:nvSpPr>
          <p:cNvPr id="22530" name="Content Placeholder 2">
            <a:extLst>
              <a:ext uri="{FF2B5EF4-FFF2-40B4-BE49-F238E27FC236}">
                <a16:creationId xmlns:a16="http://schemas.microsoft.com/office/drawing/2014/main" id="{50FDD969-64BD-D340-9B54-5BCCFFB86948}"/>
              </a:ext>
            </a:extLst>
          </p:cNvPr>
          <p:cNvSpPr>
            <a:spLocks noGrp="1"/>
          </p:cNvSpPr>
          <p:nvPr>
            <p:ph idx="1"/>
          </p:nvPr>
        </p:nvSpPr>
        <p:spPr/>
        <p:txBody>
          <a:bodyPr/>
          <a:lstStyle/>
          <a:p>
            <a:endParaRPr lang="en-US" altLang="en-US"/>
          </a:p>
        </p:txBody>
      </p:sp>
      <p:pic>
        <p:nvPicPr>
          <p:cNvPr id="22531" name="Picture 2" descr="https://b1f85b53-a-62cb3a1a-s-sites.googlegroups.com/site/nmnt2014/home/6-13-2014%2011-59-58%20AM-spacelapse-s.png?attachauth=ANoY7cr964d8T0vZSZLSnPLMpkY5l9vZu6RM7dN8oGlK6NtdoGS-aAWvIJYHW_uMBR9xoXScGpsgYDVfzEVMynM7MtFxuuFr409bs6YvTR0Ie42tzRIEJDkH4M8BoSPPh6qgQXzIVpsGwVN9JZMmpKJ6FS6mD_Q9b3zjN-L_FvbbfPD5rlpweaNBcnyC83vXAPHRGU06Z1kADCcQLCXpA6He5FMl4cfKmJ0MXinMR2RLRO5OVYzeMbTFJmxp0S_YPgBh6RfMowFM&amp;attredirects=0">
            <a:hlinkClick r:id="rId3"/>
            <a:extLst>
              <a:ext uri="{FF2B5EF4-FFF2-40B4-BE49-F238E27FC236}">
                <a16:creationId xmlns:a16="http://schemas.microsoft.com/office/drawing/2014/main" id="{E39BA2C1-4322-D14F-8A27-E8529A70E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91567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a:extLst>
              <a:ext uri="{FF2B5EF4-FFF2-40B4-BE49-F238E27FC236}">
                <a16:creationId xmlns:a16="http://schemas.microsoft.com/office/drawing/2014/main" id="{D796F983-10B6-D24F-80B0-D58FECDAE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3278188"/>
            <a:ext cx="6546851"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4" descr="https://sites.google.com/site/nmnt2014/_/rsrc/1403692107344/portfolios/sabrina/open-lab-expo---spacelapse/spacelapse5.jpg">
            <a:extLst>
              <a:ext uri="{FF2B5EF4-FFF2-40B4-BE49-F238E27FC236}">
                <a16:creationId xmlns:a16="http://schemas.microsoft.com/office/drawing/2014/main" id="{6EA00D0B-2479-974B-A277-F19AC67BC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3284538"/>
            <a:ext cx="384175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E105BD7-162A-6F4A-9CC6-7A2483B03457}"/>
              </a:ext>
            </a:extLst>
          </p:cNvPr>
          <p:cNvSpPr/>
          <p:nvPr/>
        </p:nvSpPr>
        <p:spPr bwMode="auto">
          <a:xfrm>
            <a:off x="5338763" y="188913"/>
            <a:ext cx="3698875" cy="295275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US" sz="1400" b="1" dirty="0" err="1">
                <a:latin typeface="Arial" charset="0"/>
                <a:cs typeface="Arial" charset="0"/>
              </a:rPr>
              <a:t>Spacelapse</a:t>
            </a:r>
            <a:endParaRPr lang="en-US" sz="1400" dirty="0">
              <a:latin typeface="Arial" charset="0"/>
              <a:cs typeface="Arial" charset="0"/>
            </a:endParaRPr>
          </a:p>
          <a:p>
            <a:pPr eaLnBrk="1" hangingPunct="1">
              <a:defRPr/>
            </a:pPr>
            <a:r>
              <a:rPr lang="en-US" sz="1400" dirty="0">
                <a:latin typeface="Arial" charset="0"/>
                <a:cs typeface="Arial" charset="0"/>
              </a:rPr>
              <a:t>by </a:t>
            </a:r>
            <a:r>
              <a:rPr lang="en-US" sz="1400" dirty="0" err="1">
                <a:latin typeface="Arial" charset="0"/>
                <a:cs typeface="Arial" charset="0"/>
              </a:rPr>
              <a:t>Daan</a:t>
            </a:r>
            <a:r>
              <a:rPr lang="en-US" sz="1400" dirty="0">
                <a:latin typeface="Arial" charset="0"/>
                <a:cs typeface="Arial" charset="0"/>
              </a:rPr>
              <a:t> </a:t>
            </a:r>
            <a:r>
              <a:rPr lang="en-US" sz="1400" dirty="0" err="1">
                <a:latin typeface="Arial" charset="0"/>
                <a:cs typeface="Arial" charset="0"/>
              </a:rPr>
              <a:t>Krijnen</a:t>
            </a:r>
            <a:r>
              <a:rPr lang="en-US" sz="1400" dirty="0">
                <a:latin typeface="Arial" charset="0"/>
                <a:cs typeface="Arial" charset="0"/>
              </a:rPr>
              <a:t>, Sabrina </a:t>
            </a:r>
            <a:r>
              <a:rPr lang="en-US" sz="1400" dirty="0" err="1">
                <a:latin typeface="Arial" charset="0"/>
                <a:cs typeface="Arial" charset="0"/>
              </a:rPr>
              <a:t>Verhage</a:t>
            </a:r>
            <a:r>
              <a:rPr lang="en-US" sz="1400" dirty="0">
                <a:latin typeface="Arial" charset="0"/>
                <a:cs typeface="Arial" charset="0"/>
              </a:rPr>
              <a:t> &amp; </a:t>
            </a:r>
            <a:r>
              <a:rPr lang="en-US" sz="1400" dirty="0" err="1">
                <a:latin typeface="Arial" charset="0"/>
                <a:cs typeface="Arial" charset="0"/>
              </a:rPr>
              <a:t>Carolien</a:t>
            </a:r>
            <a:r>
              <a:rPr lang="en-US" sz="1400" dirty="0">
                <a:latin typeface="Arial" charset="0"/>
                <a:cs typeface="Arial" charset="0"/>
              </a:rPr>
              <a:t> </a:t>
            </a:r>
            <a:r>
              <a:rPr lang="en-US" sz="1400" dirty="0" err="1">
                <a:latin typeface="Arial" charset="0"/>
                <a:cs typeface="Arial" charset="0"/>
              </a:rPr>
              <a:t>Teunisse</a:t>
            </a:r>
            <a:r>
              <a:rPr lang="en-US" sz="1400" dirty="0">
                <a:latin typeface="Arial" charset="0"/>
                <a:cs typeface="Arial" charset="0"/>
              </a:rPr>
              <a:t> </a:t>
            </a:r>
            <a:r>
              <a:rPr lang="en-GB" sz="1400" dirty="0">
                <a:latin typeface="Arial" charset="0"/>
                <a:cs typeface="Arial" charset="0"/>
              </a:rPr>
              <a:t>(2014)</a:t>
            </a:r>
          </a:p>
          <a:p>
            <a:pPr eaLnBrk="1" hangingPunct="1">
              <a:defRPr/>
            </a:pPr>
            <a:endParaRPr lang="en-GB" sz="1400" dirty="0">
              <a:latin typeface="Arial" charset="0"/>
              <a:cs typeface="Arial" charset="0"/>
            </a:endParaRPr>
          </a:p>
          <a:p>
            <a:pPr eaLnBrk="1" hangingPunct="1">
              <a:defRPr/>
            </a:pPr>
            <a:r>
              <a:rPr lang="en-GB" sz="1400" dirty="0">
                <a:latin typeface="Arial" charset="0"/>
                <a:cs typeface="Arial" charset="0"/>
              </a:rPr>
              <a:t>Experience space-time like never before! With our </a:t>
            </a:r>
            <a:r>
              <a:rPr lang="en-GB" sz="1400" dirty="0" err="1">
                <a:latin typeface="Arial" charset="0"/>
                <a:cs typeface="Arial" charset="0"/>
              </a:rPr>
              <a:t>Spacelapse</a:t>
            </a:r>
            <a:r>
              <a:rPr lang="en-GB" sz="1400" dirty="0">
                <a:latin typeface="Arial" charset="0"/>
                <a:cs typeface="Arial" charset="0"/>
              </a:rPr>
              <a:t> installation you will be pulled out of reality to experience the fourth dimension in a different way. With the use of a stereoscopic head mounted display you can experience the space around you as if it is real, with one significant difference, the ability to control the passing of time!</a:t>
            </a:r>
          </a:p>
          <a:p>
            <a:pPr eaLnBrk="1" hangingPunct="1">
              <a:defRPr/>
            </a:pPr>
            <a:r>
              <a:rPr lang="en-GB" sz="1400" dirty="0">
                <a:latin typeface="Arial" charset="0"/>
                <a:cs typeface="Arial" charset="0"/>
              </a:rPr>
              <a:t>Click the left picture for a video</a:t>
            </a:r>
          </a:p>
          <a:p>
            <a:pPr eaLnBrk="1" hangingPunct="1">
              <a:defRPr/>
            </a:pPr>
            <a:br>
              <a:rPr lang="en-GB" sz="1400" dirty="0">
                <a:latin typeface="Arial" charset="0"/>
                <a:cs typeface="Arial" charset="0"/>
              </a:rPr>
            </a:br>
            <a:endParaRPr lang="en-US" sz="1400" dirty="0">
              <a:latin typeface="Arial"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7510D507-46ED-C14C-85CE-1D82228DBC3B}"/>
              </a:ext>
            </a:extLst>
          </p:cNvPr>
          <p:cNvSpPr>
            <a:spLocks noGrp="1"/>
          </p:cNvSpPr>
          <p:nvPr>
            <p:ph type="title"/>
          </p:nvPr>
        </p:nvSpPr>
        <p:spPr/>
        <p:txBody>
          <a:bodyPr/>
          <a:lstStyle/>
          <a:p>
            <a:endParaRPr lang="en-US" altLang="en-US"/>
          </a:p>
        </p:txBody>
      </p:sp>
      <p:sp>
        <p:nvSpPr>
          <p:cNvPr id="24578" name="Content Placeholder 2">
            <a:extLst>
              <a:ext uri="{FF2B5EF4-FFF2-40B4-BE49-F238E27FC236}">
                <a16:creationId xmlns:a16="http://schemas.microsoft.com/office/drawing/2014/main" id="{0A1C6C27-99E9-A44C-BCA7-8B152626AC8A}"/>
              </a:ext>
            </a:extLst>
          </p:cNvPr>
          <p:cNvSpPr>
            <a:spLocks noGrp="1"/>
          </p:cNvSpPr>
          <p:nvPr>
            <p:ph idx="1"/>
          </p:nvPr>
        </p:nvSpPr>
        <p:spPr/>
        <p:txBody>
          <a:bodyPr/>
          <a:lstStyle/>
          <a:p>
            <a:endParaRPr lang="en-US" altLang="en-US"/>
          </a:p>
        </p:txBody>
      </p:sp>
      <p:pic>
        <p:nvPicPr>
          <p:cNvPr id="24579" name="Picture 2">
            <a:hlinkClick r:id="rId3"/>
            <a:extLst>
              <a:ext uri="{FF2B5EF4-FFF2-40B4-BE49-F238E27FC236}">
                <a16:creationId xmlns:a16="http://schemas.microsoft.com/office/drawing/2014/main" id="{03C47593-E263-7441-B7CF-16BC4C8CF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58" t="5211" r="6316" b="7892"/>
          <a:stretch>
            <a:fillRect/>
          </a:stretch>
        </p:blipFill>
        <p:spPr bwMode="auto">
          <a:xfrm>
            <a:off x="-25400" y="0"/>
            <a:ext cx="12446000" cy="688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B6F0BED-6478-8348-9677-9FA5A123CDF0}"/>
              </a:ext>
            </a:extLst>
          </p:cNvPr>
          <p:cNvSpPr/>
          <p:nvPr/>
        </p:nvSpPr>
        <p:spPr bwMode="auto">
          <a:xfrm>
            <a:off x="250825" y="333375"/>
            <a:ext cx="3025775" cy="4824413"/>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Bed Time Stories</a:t>
            </a:r>
          </a:p>
          <a:p>
            <a:pPr algn="ctr" eaLnBrk="1" hangingPunct="1">
              <a:defRPr/>
            </a:pPr>
            <a:r>
              <a:rPr lang="en-US" i="1" dirty="0">
                <a:latin typeface="Arial" charset="0"/>
                <a:cs typeface="Arial" charset="0"/>
              </a:rPr>
              <a:t>Jeroen van </a:t>
            </a:r>
            <a:r>
              <a:rPr lang="en-US" i="1" dirty="0" err="1">
                <a:latin typeface="Arial" charset="0"/>
                <a:cs typeface="Arial" charset="0"/>
              </a:rPr>
              <a:t>Oorschot</a:t>
            </a:r>
            <a:r>
              <a:rPr lang="en-US" i="1" dirty="0">
                <a:latin typeface="Arial" charset="0"/>
                <a:cs typeface="Arial" charset="0"/>
              </a:rPr>
              <a:t> (2015)</a:t>
            </a:r>
          </a:p>
          <a:p>
            <a:pPr algn="ctr" eaLnBrk="1" hangingPunct="1">
              <a:defRPr/>
            </a:pPr>
            <a:endParaRPr lang="en-US" dirty="0">
              <a:latin typeface="Arial" charset="0"/>
              <a:cs typeface="Arial" charset="0"/>
            </a:endParaRPr>
          </a:p>
          <a:p>
            <a:pPr algn="ctr" eaLnBrk="1" hangingPunct="1">
              <a:defRPr/>
            </a:pPr>
            <a:r>
              <a:rPr lang="en-US" dirty="0">
                <a:latin typeface="Arial" charset="0"/>
                <a:cs typeface="Arial" charset="0"/>
              </a:rPr>
              <a:t>Visitors are asked to read a bed time story for kids who for various reasons never get read a story by their parents.</a:t>
            </a:r>
          </a:p>
          <a:p>
            <a:pPr algn="ctr" eaLnBrk="1" hangingPunct="1">
              <a:defRPr/>
            </a:pPr>
            <a:endParaRPr lang="en-GB" dirty="0">
              <a:latin typeface="Arial" charset="0"/>
              <a:cs typeface="Arial" charset="0"/>
            </a:endParaRPr>
          </a:p>
          <a:p>
            <a:pPr algn="ctr" eaLnBrk="1" hangingPunct="1">
              <a:defRPr/>
            </a:pPr>
            <a:r>
              <a:rPr lang="en-GB" dirty="0">
                <a:latin typeface="Arial" charset="0"/>
                <a:cs typeface="Arial" charset="0"/>
              </a:rPr>
              <a:t>Little did they know their contribution was used for something else. </a:t>
            </a:r>
          </a:p>
          <a:p>
            <a:pPr algn="ctr" eaLnBrk="1" hangingPunct="1">
              <a:defRPr/>
            </a:pPr>
            <a:endParaRPr lang="en-GB" dirty="0">
              <a:latin typeface="Arial" charset="0"/>
              <a:cs typeface="Arial" charset="0"/>
            </a:endParaRPr>
          </a:p>
          <a:p>
            <a:pPr algn="ctr" eaLnBrk="1" hangingPunct="1">
              <a:defRPr/>
            </a:pPr>
            <a:r>
              <a:rPr lang="en-GB" dirty="0">
                <a:latin typeface="Arial" charset="0"/>
                <a:cs typeface="Arial" charset="0"/>
              </a:rPr>
              <a:t>If you want to know for what, click the image for a video</a:t>
            </a:r>
            <a:endParaRPr lang="en-US" dirty="0">
              <a:latin typeface="Arial" charset="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https://sites.google.com/site/nmnt2014/_/rsrc/1402483640846/portfolios/donna/from-left-to-ten/alle_plaatjes_expositie_1.jpg">
            <a:extLst>
              <a:ext uri="{FF2B5EF4-FFF2-40B4-BE49-F238E27FC236}">
                <a16:creationId xmlns:a16="http://schemas.microsoft.com/office/drawing/2014/main" id="{7B99B7BD-5459-3F45-8789-C1236FEA1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C:\Users\vandp\Desktop\Leiden\NMNT\2014\Expo\NMNT@Quartair\NMNT@Quartair\DSC08092.JPG">
            <a:extLst>
              <a:ext uri="{FF2B5EF4-FFF2-40B4-BE49-F238E27FC236}">
                <a16:creationId xmlns:a16="http://schemas.microsoft.com/office/drawing/2014/main" id="{2237B46C-6303-6D48-9716-DF73EA671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123" r="12280" b="28635"/>
          <a:stretch>
            <a:fillRect/>
          </a:stretch>
        </p:blipFill>
        <p:spPr bwMode="auto">
          <a:xfrm>
            <a:off x="-1588" y="4673600"/>
            <a:ext cx="48593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96AFECC-48F6-1943-B329-7C9AD5BBD0F2}"/>
              </a:ext>
            </a:extLst>
          </p:cNvPr>
          <p:cNvSpPr/>
          <p:nvPr/>
        </p:nvSpPr>
        <p:spPr bwMode="auto">
          <a:xfrm>
            <a:off x="3348038" y="5157788"/>
            <a:ext cx="5795962" cy="1700212"/>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GB" sz="1600" b="1" dirty="0">
                <a:latin typeface="Arial" charset="0"/>
                <a:cs typeface="Arial" charset="0"/>
              </a:rPr>
              <a:t>From Left to 10</a:t>
            </a:r>
            <a:br>
              <a:rPr lang="en-GB" sz="1600" dirty="0">
                <a:latin typeface="Arial" charset="0"/>
                <a:cs typeface="Arial" charset="0"/>
              </a:rPr>
            </a:br>
            <a:r>
              <a:rPr lang="en-GB" sz="1600" i="1" dirty="0">
                <a:latin typeface="Arial" charset="0"/>
                <a:cs typeface="Arial" charset="0"/>
              </a:rPr>
              <a:t>by Donna </a:t>
            </a:r>
            <a:r>
              <a:rPr lang="en-GB" sz="1600" i="1" dirty="0" err="1">
                <a:latin typeface="Arial" charset="0"/>
                <a:cs typeface="Arial" charset="0"/>
              </a:rPr>
              <a:t>Piët</a:t>
            </a:r>
            <a:r>
              <a:rPr lang="en-GB" sz="1600" i="1" dirty="0">
                <a:latin typeface="Arial" charset="0"/>
                <a:cs typeface="Arial" charset="0"/>
              </a:rPr>
              <a:t>, Sam </a:t>
            </a:r>
            <a:r>
              <a:rPr lang="en-GB" sz="1600" i="1" dirty="0" err="1">
                <a:latin typeface="Arial" charset="0"/>
                <a:cs typeface="Arial" charset="0"/>
              </a:rPr>
              <a:t>Verkoelen</a:t>
            </a:r>
            <a:r>
              <a:rPr lang="en-GB" sz="1600" i="1" dirty="0">
                <a:latin typeface="Arial" charset="0"/>
                <a:cs typeface="Arial" charset="0"/>
              </a:rPr>
              <a:t> &amp; Jules </a:t>
            </a:r>
            <a:r>
              <a:rPr lang="en-GB" sz="1600" i="1" dirty="0" err="1">
                <a:latin typeface="Arial" charset="0"/>
                <a:cs typeface="Arial" charset="0"/>
              </a:rPr>
              <a:t>Verdijk</a:t>
            </a:r>
            <a:r>
              <a:rPr lang="en-GB" sz="1600" i="1" dirty="0">
                <a:latin typeface="Arial" charset="0"/>
                <a:cs typeface="Arial" charset="0"/>
              </a:rPr>
              <a:t> (2014)</a:t>
            </a:r>
            <a:br>
              <a:rPr lang="en-GB" sz="1600" i="1" dirty="0">
                <a:latin typeface="Arial" charset="0"/>
                <a:cs typeface="Arial" charset="0"/>
              </a:rPr>
            </a:br>
            <a:endParaRPr lang="en-GB" sz="1600" i="1" dirty="0">
              <a:latin typeface="Arial" charset="0"/>
              <a:cs typeface="Arial" charset="0"/>
            </a:endParaRPr>
          </a:p>
          <a:p>
            <a:pPr algn="ctr" eaLnBrk="1" hangingPunct="1">
              <a:defRPr/>
            </a:pPr>
            <a:r>
              <a:rPr lang="en-GB" sz="1600" i="1" dirty="0">
                <a:latin typeface="Arial" charset="0"/>
                <a:cs typeface="Arial" charset="0"/>
              </a:rPr>
              <a:t>Revisiting a study by Galton from 1881 about number form. We allow visitors to </a:t>
            </a:r>
            <a:r>
              <a:rPr lang="en-GB" sz="1600" i="1" u="sng" dirty="0">
                <a:latin typeface="Arial" charset="0"/>
                <a:cs typeface="Arial" charset="0"/>
                <a:hlinkClick r:id="rId4"/>
              </a:rPr>
              <a:t>discover their own number form</a:t>
            </a:r>
            <a:r>
              <a:rPr lang="en-GB" sz="1600" i="1" dirty="0">
                <a:latin typeface="Arial" charset="0"/>
                <a:cs typeface="Arial" charset="0"/>
              </a:rPr>
              <a:t> and those of others. </a:t>
            </a:r>
            <a:endParaRPr lang="en-US" sz="1600" dirty="0">
              <a:latin typeface="Arial" charset="0"/>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hlinkClick r:id="rId2"/>
            <a:extLst>
              <a:ext uri="{FF2B5EF4-FFF2-40B4-BE49-F238E27FC236}">
                <a16:creationId xmlns:a16="http://schemas.microsoft.com/office/drawing/2014/main" id="{BF138D3A-96CF-9148-A47F-2CF66EFCE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8738"/>
            <a:ext cx="11231563" cy="708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EB243B4-E2F4-894E-8AC0-012DA12370B0}"/>
              </a:ext>
            </a:extLst>
          </p:cNvPr>
          <p:cNvSpPr/>
          <p:nvPr/>
        </p:nvSpPr>
        <p:spPr bwMode="auto">
          <a:xfrm>
            <a:off x="6011863" y="1773238"/>
            <a:ext cx="2881312" cy="4176712"/>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GB" sz="1600" b="1" dirty="0">
                <a:latin typeface="Arial" charset="0"/>
                <a:cs typeface="Arial" charset="0"/>
              </a:rPr>
              <a:t>Homo Sapiens 3.0</a:t>
            </a:r>
            <a:endParaRPr lang="en-GB" sz="1600" dirty="0">
              <a:latin typeface="Arial" charset="0"/>
              <a:cs typeface="Arial" charset="0"/>
            </a:endParaRPr>
          </a:p>
          <a:p>
            <a:pPr eaLnBrk="1" hangingPunct="1">
              <a:defRPr/>
            </a:pPr>
            <a:r>
              <a:rPr lang="en-GB" sz="1600" dirty="0">
                <a:latin typeface="Arial" charset="0"/>
                <a:cs typeface="Arial" charset="0"/>
              </a:rPr>
              <a:t>by </a:t>
            </a:r>
            <a:r>
              <a:rPr lang="en-GB" sz="1600" dirty="0" err="1">
                <a:latin typeface="Arial" charset="0"/>
                <a:cs typeface="Arial" charset="0"/>
              </a:rPr>
              <a:t>Dirrik</a:t>
            </a:r>
            <a:r>
              <a:rPr lang="en-GB" sz="1600" dirty="0">
                <a:latin typeface="Arial" charset="0"/>
                <a:cs typeface="Arial" charset="0"/>
              </a:rPr>
              <a:t> </a:t>
            </a:r>
            <a:r>
              <a:rPr lang="en-GB" sz="1600" dirty="0" err="1">
                <a:latin typeface="Arial" charset="0"/>
                <a:cs typeface="Arial" charset="0"/>
              </a:rPr>
              <a:t>Emmen</a:t>
            </a:r>
            <a:r>
              <a:rPr lang="en-GB" sz="1600" dirty="0">
                <a:latin typeface="Arial" charset="0"/>
                <a:cs typeface="Arial" charset="0"/>
              </a:rPr>
              <a:t>, Coen Dekker &amp; Tom </a:t>
            </a:r>
            <a:r>
              <a:rPr lang="en-GB" sz="1600" dirty="0" err="1">
                <a:latin typeface="Arial" charset="0"/>
                <a:cs typeface="Arial" charset="0"/>
              </a:rPr>
              <a:t>Rijntjes</a:t>
            </a:r>
            <a:r>
              <a:rPr lang="en-GB" sz="1600" dirty="0">
                <a:latin typeface="Arial" charset="0"/>
                <a:cs typeface="Arial" charset="0"/>
              </a:rPr>
              <a:t> (2014)</a:t>
            </a:r>
          </a:p>
          <a:p>
            <a:pPr eaLnBrk="1" hangingPunct="1">
              <a:defRPr/>
            </a:pPr>
            <a:endParaRPr lang="en-GB" sz="1600" dirty="0">
              <a:latin typeface="Arial" charset="0"/>
              <a:cs typeface="Arial" charset="0"/>
            </a:endParaRPr>
          </a:p>
          <a:p>
            <a:pPr eaLnBrk="1" hangingPunct="1">
              <a:defRPr/>
            </a:pPr>
            <a:r>
              <a:rPr lang="en-GB" sz="1600" i="1" dirty="0">
                <a:latin typeface="Arial" charset="0"/>
                <a:cs typeface="Arial" charset="0"/>
              </a:rPr>
              <a:t>Neuroscientific efforts propel increasingly accurate methods of mapping brain activity to stimuli. What if these mappings were recorded and </a:t>
            </a:r>
            <a:r>
              <a:rPr lang="en-GB" sz="1600" i="1" u="sng" dirty="0">
                <a:latin typeface="Arial" charset="0"/>
                <a:cs typeface="Arial" charset="0"/>
                <a:hlinkClick r:id="rId4"/>
              </a:rPr>
              <a:t>represented outside grey matter</a:t>
            </a:r>
            <a:r>
              <a:rPr lang="en-GB" sz="1600" i="1" dirty="0">
                <a:latin typeface="Arial" charset="0"/>
                <a:cs typeface="Arial" charset="0"/>
              </a:rPr>
              <a:t>? </a:t>
            </a:r>
            <a:r>
              <a:rPr lang="en-GB" sz="1600" dirty="0">
                <a:latin typeface="Arial" charset="0"/>
                <a:cs typeface="Arial" charset="0"/>
              </a:rPr>
              <a:t> Or could one's mind be copied, compressed and stored as if it were virtual?</a:t>
            </a:r>
          </a:p>
          <a:p>
            <a:pPr eaLnBrk="1" hangingPunct="1">
              <a:defRPr/>
            </a:pPr>
            <a:endParaRPr lang="en-GB" sz="1600" dirty="0">
              <a:latin typeface="Arial" charset="0"/>
              <a:cs typeface="Arial" charset="0"/>
            </a:endParaRPr>
          </a:p>
          <a:p>
            <a:pPr eaLnBrk="1" hangingPunct="1">
              <a:defRPr/>
            </a:pPr>
            <a:r>
              <a:rPr lang="en-GB" sz="1600" dirty="0">
                <a:latin typeface="Arial" charset="0"/>
                <a:cs typeface="Arial" charset="0"/>
              </a:rPr>
              <a:t>Click the picture for a video</a:t>
            </a:r>
          </a:p>
          <a:p>
            <a:pPr eaLnBrk="1" hangingPunct="1">
              <a:defRPr/>
            </a:pPr>
            <a:br>
              <a:rPr lang="en-GB" sz="1600" dirty="0">
                <a:latin typeface="Arial" charset="0"/>
                <a:cs typeface="Arial" charset="0"/>
              </a:rPr>
            </a:br>
            <a:endParaRPr lang="en-US" sz="1600" dirty="0">
              <a:latin typeface="Arial"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5DC5202-EFA2-D242-9CD1-1DD14DA98392}"/>
              </a:ext>
            </a:extLst>
          </p:cNvPr>
          <p:cNvSpPr>
            <a:spLocks noGrp="1"/>
          </p:cNvSpPr>
          <p:nvPr>
            <p:ph type="title"/>
          </p:nvPr>
        </p:nvSpPr>
        <p:spPr/>
        <p:txBody>
          <a:bodyPr/>
          <a:lstStyle/>
          <a:p>
            <a:endParaRPr lang="en-US" altLang="en-US"/>
          </a:p>
        </p:txBody>
      </p:sp>
      <p:sp>
        <p:nvSpPr>
          <p:cNvPr id="28674" name="Content Placeholder 2">
            <a:extLst>
              <a:ext uri="{FF2B5EF4-FFF2-40B4-BE49-F238E27FC236}">
                <a16:creationId xmlns:a16="http://schemas.microsoft.com/office/drawing/2014/main" id="{91F12D84-FD50-5046-93E3-F670F59EE501}"/>
              </a:ext>
            </a:extLst>
          </p:cNvPr>
          <p:cNvSpPr>
            <a:spLocks noGrp="1"/>
          </p:cNvSpPr>
          <p:nvPr>
            <p:ph idx="1"/>
          </p:nvPr>
        </p:nvSpPr>
        <p:spPr/>
        <p:txBody>
          <a:bodyPr/>
          <a:lstStyle/>
          <a:p>
            <a:endParaRPr lang="en-US" altLang="en-US"/>
          </a:p>
        </p:txBody>
      </p:sp>
      <p:pic>
        <p:nvPicPr>
          <p:cNvPr id="28675" name="Picture 5" descr="D:\user\peter\Private\LeidenProjects\Teaching\Mediatechnologie\NMNT\2013\OpenLab\expo final\expo final\DSC_0067.JPG">
            <a:extLst>
              <a:ext uri="{FF2B5EF4-FFF2-40B4-BE49-F238E27FC236}">
                <a16:creationId xmlns:a16="http://schemas.microsoft.com/office/drawing/2014/main" id="{D147E491-6B60-F34C-AD25-8108E850E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725"/>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7E33666-4EE0-1B42-B72C-C57EB1689E19}"/>
              </a:ext>
            </a:extLst>
          </p:cNvPr>
          <p:cNvSpPr/>
          <p:nvPr/>
        </p:nvSpPr>
        <p:spPr bwMode="auto">
          <a:xfrm>
            <a:off x="250825" y="333375"/>
            <a:ext cx="2376488" cy="4535488"/>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Fender Rhodes,</a:t>
            </a:r>
          </a:p>
          <a:p>
            <a:pPr algn="ctr" eaLnBrk="1" hangingPunct="1">
              <a:defRPr/>
            </a:pPr>
            <a:r>
              <a:rPr lang="en-US" b="1" dirty="0">
                <a:latin typeface="Arial" charset="0"/>
                <a:cs typeface="Arial" charset="0"/>
              </a:rPr>
              <a:t>A Real Time Composition</a:t>
            </a:r>
          </a:p>
          <a:p>
            <a:pPr algn="ctr" eaLnBrk="1" hangingPunct="1">
              <a:defRPr/>
            </a:pPr>
            <a:r>
              <a:rPr lang="en-US" i="1" dirty="0" err="1">
                <a:latin typeface="Arial" charset="0"/>
                <a:cs typeface="Arial" charset="0"/>
              </a:rPr>
              <a:t>Harpo</a:t>
            </a:r>
            <a:r>
              <a:rPr lang="en-US" i="1" dirty="0">
                <a:latin typeface="Arial" charset="0"/>
                <a:cs typeface="Arial" charset="0"/>
              </a:rPr>
              <a:t> ‘t Hart (2013)</a:t>
            </a:r>
          </a:p>
          <a:p>
            <a:pPr algn="ctr" eaLnBrk="1" hangingPunct="1">
              <a:defRPr/>
            </a:pPr>
            <a:r>
              <a:rPr lang="en-US" dirty="0" err="1">
                <a:latin typeface="Arial" charset="0"/>
                <a:cs typeface="Arial" charset="0"/>
              </a:rPr>
              <a:t>Harpo</a:t>
            </a:r>
            <a:r>
              <a:rPr lang="en-US" dirty="0">
                <a:latin typeface="Arial" charset="0"/>
                <a:cs typeface="Arial" charset="0"/>
              </a:rPr>
              <a:t> ‘t Hart knows his Fender Rhodes inside out but by programming himself algorithmically  &amp; mechanistically and hacking his instrument with uncommon hardware he discovers new sounds and compositions</a:t>
            </a:r>
          </a:p>
        </p:txBody>
      </p:sp>
      <p:pic>
        <p:nvPicPr>
          <p:cNvPr id="98306" name="Picture 2" descr="D:\user\peter\Private\LeidenProjects\Teaching\Mediatechnologie\NMNT\2013\OpenLab\expo final\expo final\DSC_0157.JPG">
            <a:extLst>
              <a:ext uri="{FF2B5EF4-FFF2-40B4-BE49-F238E27FC236}">
                <a16:creationId xmlns:a16="http://schemas.microsoft.com/office/drawing/2014/main" id="{22924E59-0F86-AA46-8E76-79840B045A7D}"/>
              </a:ext>
            </a:extLst>
          </p:cNvPr>
          <p:cNvPicPr>
            <a:picLocks noChangeAspect="1" noChangeArrowheads="1"/>
          </p:cNvPicPr>
          <p:nvPr/>
        </p:nvPicPr>
        <p:blipFill>
          <a:blip r:embed="rId3"/>
          <a:srcRect l="20335" r="29221" b="37114"/>
          <a:stretch>
            <a:fillRect/>
          </a:stretch>
        </p:blipFill>
        <p:spPr bwMode="auto">
          <a:xfrm>
            <a:off x="5580063" y="260350"/>
            <a:ext cx="3246437" cy="2709863"/>
          </a:xfrm>
          <a:prstGeom prst="rect">
            <a:avLst/>
          </a:prstGeom>
          <a:ln w="28575">
            <a:solidFill>
              <a:schemeClr val="bg1"/>
            </a:solid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513026AA-48ED-0542-86A4-7B8BD423C478}"/>
              </a:ext>
            </a:extLst>
          </p:cNvPr>
          <p:cNvSpPr>
            <a:spLocks noGrp="1"/>
          </p:cNvSpPr>
          <p:nvPr>
            <p:ph type="title"/>
          </p:nvPr>
        </p:nvSpPr>
        <p:spPr/>
        <p:txBody>
          <a:bodyPr/>
          <a:lstStyle/>
          <a:p>
            <a:endParaRPr lang="en-US" altLang="en-US"/>
          </a:p>
        </p:txBody>
      </p:sp>
      <p:sp>
        <p:nvSpPr>
          <p:cNvPr id="29698" name="Content Placeholder 2">
            <a:extLst>
              <a:ext uri="{FF2B5EF4-FFF2-40B4-BE49-F238E27FC236}">
                <a16:creationId xmlns:a16="http://schemas.microsoft.com/office/drawing/2014/main" id="{DE670E5A-96AC-0144-B8B3-ADBEDC3C62EB}"/>
              </a:ext>
            </a:extLst>
          </p:cNvPr>
          <p:cNvSpPr>
            <a:spLocks noGrp="1"/>
          </p:cNvSpPr>
          <p:nvPr>
            <p:ph idx="1"/>
          </p:nvPr>
        </p:nvSpPr>
        <p:spPr/>
        <p:txBody>
          <a:bodyPr/>
          <a:lstStyle/>
          <a:p>
            <a:endParaRPr lang="en-US" altLang="en-US"/>
          </a:p>
        </p:txBody>
      </p:sp>
      <p:pic>
        <p:nvPicPr>
          <p:cNvPr id="29699" name="Picture 2" descr="D:\user\peter\Private\LeidenProjects\Teaching\Mediatechnologie\NMNT\2013\OpenLab\Jiang Zhenghua\sandbox.jpg">
            <a:extLst>
              <a:ext uri="{FF2B5EF4-FFF2-40B4-BE49-F238E27FC236}">
                <a16:creationId xmlns:a16="http://schemas.microsoft.com/office/drawing/2014/main" id="{30220A7A-5CB6-BF40-B296-9CE274D4F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2806700"/>
            <a:ext cx="1905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D:\user\peter\Private\LeidenProjects\Teaching\Mediatechnologie\NMNT\2013\OpenLab\Jiang Zhenghua\1008627_200046970153245_212181564_o.jpg">
            <a:extLst>
              <a:ext uri="{FF2B5EF4-FFF2-40B4-BE49-F238E27FC236}">
                <a16:creationId xmlns:a16="http://schemas.microsoft.com/office/drawing/2014/main" id="{0754610A-0C78-EE48-80AA-64DA4FCBA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38" t="-8920" r="1472" b="-2586"/>
          <a:stretch>
            <a:fillRect/>
          </a:stretch>
        </p:blipFill>
        <p:spPr bwMode="auto">
          <a:xfrm>
            <a:off x="-1836738" y="-674688"/>
            <a:ext cx="10980738" cy="777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776915C-136E-9740-A9F5-C453639F3E5D}"/>
              </a:ext>
            </a:extLst>
          </p:cNvPr>
          <p:cNvSpPr/>
          <p:nvPr/>
        </p:nvSpPr>
        <p:spPr bwMode="auto">
          <a:xfrm>
            <a:off x="5724525" y="512763"/>
            <a:ext cx="3095625" cy="583247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US" sz="1400" b="1" i="1" dirty="0">
                <a:latin typeface="Arial" charset="0"/>
                <a:cs typeface="Arial" charset="0"/>
              </a:rPr>
              <a:t>The Sandbox</a:t>
            </a:r>
          </a:p>
          <a:p>
            <a:pPr eaLnBrk="1" hangingPunct="1">
              <a:defRPr/>
            </a:pPr>
            <a:r>
              <a:rPr lang="en-US" sz="1400" i="1" dirty="0" err="1">
                <a:latin typeface="Arial" charset="0"/>
                <a:cs typeface="Arial" charset="0"/>
              </a:rPr>
              <a:t>Arjen</a:t>
            </a:r>
            <a:r>
              <a:rPr lang="en-US" sz="1400" i="1" dirty="0">
                <a:latin typeface="Arial" charset="0"/>
                <a:cs typeface="Arial" charset="0"/>
              </a:rPr>
              <a:t> </a:t>
            </a:r>
            <a:r>
              <a:rPr lang="en-US" sz="1400" i="1" dirty="0" err="1">
                <a:latin typeface="Arial" charset="0"/>
                <a:cs typeface="Arial" charset="0"/>
              </a:rPr>
              <a:t>Suijker</a:t>
            </a:r>
            <a:r>
              <a:rPr lang="en-US" sz="1400" i="1" dirty="0">
                <a:latin typeface="Arial" charset="0"/>
                <a:cs typeface="Arial" charset="0"/>
              </a:rPr>
              <a:t>, </a:t>
            </a:r>
            <a:r>
              <a:rPr lang="en-US" sz="1400" i="1" dirty="0" err="1">
                <a:latin typeface="Arial" charset="0"/>
                <a:cs typeface="Arial" charset="0"/>
              </a:rPr>
              <a:t>Annika</a:t>
            </a:r>
            <a:r>
              <a:rPr lang="en-US" sz="1400" i="1" dirty="0">
                <a:latin typeface="Arial" charset="0"/>
                <a:cs typeface="Arial" charset="0"/>
              </a:rPr>
              <a:t> </a:t>
            </a:r>
            <a:r>
              <a:rPr lang="en-US" sz="1400" i="1" dirty="0" err="1">
                <a:latin typeface="Arial" charset="0"/>
                <a:cs typeface="Arial" charset="0"/>
              </a:rPr>
              <a:t>Geurtsen</a:t>
            </a:r>
            <a:r>
              <a:rPr lang="en-US" sz="1400" i="1" dirty="0">
                <a:latin typeface="Arial" charset="0"/>
                <a:cs typeface="Arial" charset="0"/>
              </a:rPr>
              <a:t> and </a:t>
            </a:r>
            <a:r>
              <a:rPr lang="en-US" sz="1400" i="1" dirty="0" err="1">
                <a:latin typeface="Arial" charset="0"/>
                <a:cs typeface="Arial" charset="0"/>
              </a:rPr>
              <a:t>Jorrit</a:t>
            </a:r>
            <a:r>
              <a:rPr lang="en-US" sz="1400" i="1" dirty="0">
                <a:latin typeface="Arial" charset="0"/>
                <a:cs typeface="Arial" charset="0"/>
              </a:rPr>
              <a:t> </a:t>
            </a:r>
            <a:r>
              <a:rPr lang="en-US" sz="1400" i="1" dirty="0" err="1">
                <a:latin typeface="Arial" charset="0"/>
                <a:cs typeface="Arial" charset="0"/>
              </a:rPr>
              <a:t>Siebelink</a:t>
            </a:r>
            <a:r>
              <a:rPr lang="en-US" sz="1400" i="1" dirty="0">
                <a:latin typeface="Arial" charset="0"/>
                <a:cs typeface="Arial" charset="0"/>
              </a:rPr>
              <a:t> (2013)</a:t>
            </a:r>
            <a:endParaRPr lang="en-US" sz="1400" dirty="0">
              <a:latin typeface="Arial" charset="0"/>
              <a:cs typeface="Arial" charset="0"/>
            </a:endParaRPr>
          </a:p>
          <a:p>
            <a:pPr eaLnBrk="1" hangingPunct="1">
              <a:defRPr/>
            </a:pPr>
            <a:br>
              <a:rPr lang="en-US" sz="1400" dirty="0">
                <a:latin typeface="Arial" charset="0"/>
                <a:cs typeface="Arial" charset="0"/>
              </a:rPr>
            </a:br>
            <a:endParaRPr lang="en-US" sz="1400" dirty="0">
              <a:latin typeface="Arial" charset="0"/>
              <a:cs typeface="Arial" charset="0"/>
            </a:endParaRPr>
          </a:p>
          <a:p>
            <a:pPr eaLnBrk="1" hangingPunct="1">
              <a:defRPr/>
            </a:pPr>
            <a:r>
              <a:rPr lang="en-US" sz="1400" dirty="0">
                <a:latin typeface="Arial" charset="0"/>
                <a:cs typeface="Arial" charset="0"/>
              </a:rPr>
              <a:t>Since the beginning of the 'digital' era, playful activities such as building things out of simple materials have moved away from the physical world into the digital world of computers.  </a:t>
            </a:r>
          </a:p>
          <a:p>
            <a:pPr eaLnBrk="1" hangingPunct="1">
              <a:defRPr/>
            </a:pPr>
            <a:endParaRPr lang="en-US" sz="1400" dirty="0">
              <a:latin typeface="Arial" charset="0"/>
              <a:cs typeface="Arial" charset="0"/>
            </a:endParaRPr>
          </a:p>
          <a:p>
            <a:pPr eaLnBrk="1" hangingPunct="1">
              <a:defRPr/>
            </a:pPr>
            <a:r>
              <a:rPr lang="en-US" sz="1400" dirty="0">
                <a:latin typeface="Arial" charset="0"/>
                <a:cs typeface="Arial" charset="0"/>
              </a:rPr>
              <a:t>The Sandbox is an installation which tries to bring back some of the excitement of building something in real life by combining an analog sandbox world with the limitless possibilities of the digital world. It consists out of an analog display in which the user can literally build a world with 'sand'. </a:t>
            </a:r>
          </a:p>
          <a:p>
            <a:pPr eaLnBrk="1" hangingPunct="1">
              <a:defRPr/>
            </a:pPr>
            <a:br>
              <a:rPr lang="en-US" sz="1400" dirty="0">
                <a:latin typeface="Arial" charset="0"/>
                <a:cs typeface="Arial" charset="0"/>
              </a:rPr>
            </a:br>
            <a:r>
              <a:rPr lang="en-US" sz="1400" dirty="0">
                <a:latin typeface="Arial" charset="0"/>
                <a:cs typeface="Arial" charset="0"/>
              </a:rPr>
              <a:t>This world will be combined with projections of a 'digital space' which reacts according to what the user has built in the analog display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EF727C2-7061-1648-B328-9D72DF0CE2CC}"/>
              </a:ext>
            </a:extLst>
          </p:cNvPr>
          <p:cNvSpPr>
            <a:spLocks noGrp="1"/>
          </p:cNvSpPr>
          <p:nvPr>
            <p:ph type="title"/>
          </p:nvPr>
        </p:nvSpPr>
        <p:spPr/>
        <p:txBody>
          <a:bodyPr/>
          <a:lstStyle/>
          <a:p>
            <a:endParaRPr lang="en-US" altLang="en-US"/>
          </a:p>
        </p:txBody>
      </p:sp>
      <p:pic>
        <p:nvPicPr>
          <p:cNvPr id="30722" name="Picture 2" descr="C:\Users\vandp\Desktop\Leiden\NMNT\2014\Expo\Facebook\front\DSC08112.JPG">
            <a:extLst>
              <a:ext uri="{FF2B5EF4-FFF2-40B4-BE49-F238E27FC236}">
                <a16:creationId xmlns:a16="http://schemas.microsoft.com/office/drawing/2014/main" id="{0BABF0DC-6214-304B-9695-D134AAB6A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96388"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C:\Users\vandp\Desktop\Leiden\NMNT\2014\Expo\Facebook\front\DSC08108.JPG">
            <a:extLst>
              <a:ext uri="{FF2B5EF4-FFF2-40B4-BE49-F238E27FC236}">
                <a16:creationId xmlns:a16="http://schemas.microsoft.com/office/drawing/2014/main" id="{D1C2FFCB-91B8-7D44-BD83-CB40E46CE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616325"/>
            <a:ext cx="91821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096C1BD-642C-0E40-9912-9DAD90C2605B}"/>
              </a:ext>
            </a:extLst>
          </p:cNvPr>
          <p:cNvSpPr/>
          <p:nvPr/>
        </p:nvSpPr>
        <p:spPr bwMode="auto">
          <a:xfrm>
            <a:off x="222250" y="1916113"/>
            <a:ext cx="3959225" cy="144145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GB" sz="1400" b="1" dirty="0" err="1">
                <a:latin typeface="Arial" charset="0"/>
                <a:cs typeface="Arial" charset="0"/>
              </a:rPr>
              <a:t>FaceDrone</a:t>
            </a:r>
            <a:endParaRPr lang="en-GB" sz="1400" b="1" dirty="0">
              <a:latin typeface="Arial" charset="0"/>
              <a:cs typeface="Arial" charset="0"/>
            </a:endParaRPr>
          </a:p>
          <a:p>
            <a:pPr algn="ctr" eaLnBrk="1" hangingPunct="1">
              <a:defRPr/>
            </a:pPr>
            <a:r>
              <a:rPr lang="en-GB" sz="1400" i="1" dirty="0">
                <a:latin typeface="Arial" charset="0"/>
                <a:cs typeface="Arial" charset="0"/>
              </a:rPr>
              <a:t>by </a:t>
            </a:r>
            <a:r>
              <a:rPr lang="en-GB" sz="1400" i="1" dirty="0" err="1">
                <a:latin typeface="Arial" charset="0"/>
                <a:cs typeface="Arial" charset="0"/>
              </a:rPr>
              <a:t>Daan</a:t>
            </a:r>
            <a:r>
              <a:rPr lang="en-GB" sz="1400" i="1" dirty="0">
                <a:latin typeface="Arial" charset="0"/>
                <a:cs typeface="Arial" charset="0"/>
              </a:rPr>
              <a:t> </a:t>
            </a:r>
            <a:r>
              <a:rPr lang="en-GB" sz="1400" i="1" dirty="0" err="1">
                <a:latin typeface="Arial" charset="0"/>
                <a:cs typeface="Arial" charset="0"/>
              </a:rPr>
              <a:t>Krijnen</a:t>
            </a:r>
            <a:r>
              <a:rPr lang="en-GB" sz="1400" i="1" dirty="0">
                <a:latin typeface="Arial" charset="0"/>
                <a:cs typeface="Arial" charset="0"/>
              </a:rPr>
              <a:t> (2014)</a:t>
            </a:r>
            <a:br>
              <a:rPr lang="en-GB" sz="1400" i="1" dirty="0">
                <a:latin typeface="Arial" charset="0"/>
                <a:cs typeface="Arial" charset="0"/>
              </a:rPr>
            </a:br>
            <a:endParaRPr lang="en-GB" sz="1400" i="1" dirty="0">
              <a:latin typeface="Arial" charset="0"/>
              <a:cs typeface="Arial" charset="0"/>
            </a:endParaRPr>
          </a:p>
          <a:p>
            <a:pPr algn="ctr" eaLnBrk="1" hangingPunct="1">
              <a:defRPr/>
            </a:pPr>
            <a:r>
              <a:rPr lang="en-GB" sz="1400" i="1" dirty="0">
                <a:latin typeface="Arial" charset="0"/>
                <a:cs typeface="Arial" charset="0"/>
              </a:rPr>
              <a:t>Drones ,tracking and mirroring visitor </a:t>
            </a:r>
            <a:r>
              <a:rPr lang="en-GB" sz="1400" i="1" dirty="0" err="1">
                <a:latin typeface="Arial" charset="0"/>
                <a:cs typeface="Arial" charset="0"/>
              </a:rPr>
              <a:t>behavior</a:t>
            </a:r>
            <a:r>
              <a:rPr lang="en-GB" sz="1400" i="1" dirty="0">
                <a:latin typeface="Arial" charset="0"/>
                <a:cs typeface="Arial" charset="0"/>
              </a:rPr>
              <a:t> by tracking their faces  and emotion</a:t>
            </a:r>
            <a:endParaRPr lang="en-US" sz="1400" dirty="0">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A close up of a logo&#10;&#10;Description automatically generated">
            <a:extLst>
              <a:ext uri="{FF2B5EF4-FFF2-40B4-BE49-F238E27FC236}">
                <a16:creationId xmlns:a16="http://schemas.microsoft.com/office/drawing/2014/main" id="{BB4B2A9C-4A4A-8948-B51F-2718130F6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D1099857-20E4-DA4A-9BE8-8E4D7869EBB3}"/>
              </a:ext>
            </a:extLst>
          </p:cNvPr>
          <p:cNvSpPr/>
          <p:nvPr/>
        </p:nvSpPr>
        <p:spPr>
          <a:xfrm>
            <a:off x="179388" y="1125538"/>
            <a:ext cx="2879725" cy="1654175"/>
          </a:xfrm>
          <a:prstGeom prst="cloudCallout">
            <a:avLst>
              <a:gd name="adj1" fmla="val 38126"/>
              <a:gd name="adj2" fmla="val 67707"/>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err="1"/>
              <a:t>Hmmmm</a:t>
            </a:r>
            <a:r>
              <a:rPr lang="en-US" dirty="0"/>
              <a:t>… am I a creative scientist?</a:t>
            </a:r>
          </a:p>
        </p:txBody>
      </p:sp>
      <p:sp>
        <p:nvSpPr>
          <p:cNvPr id="7" name="Cloud Callout 6">
            <a:extLst>
              <a:ext uri="{FF2B5EF4-FFF2-40B4-BE49-F238E27FC236}">
                <a16:creationId xmlns:a16="http://schemas.microsoft.com/office/drawing/2014/main" id="{2C2CA9BB-3B9B-F549-A04B-FC5B22A99AF3}"/>
              </a:ext>
            </a:extLst>
          </p:cNvPr>
          <p:cNvSpPr/>
          <p:nvPr/>
        </p:nvSpPr>
        <p:spPr>
          <a:xfrm>
            <a:off x="6056313" y="1268413"/>
            <a:ext cx="2879725" cy="1654175"/>
          </a:xfrm>
          <a:prstGeom prst="cloudCallout">
            <a:avLst>
              <a:gd name="adj1" fmla="val -72663"/>
              <a:gd name="adj2" fmla="val 7697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A media technologist?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9861A7AF-B923-2A4E-8266-9AFC20838D5D}"/>
              </a:ext>
            </a:extLst>
          </p:cNvPr>
          <p:cNvSpPr>
            <a:spLocks noGrp="1"/>
          </p:cNvSpPr>
          <p:nvPr>
            <p:ph type="title"/>
          </p:nvPr>
        </p:nvSpPr>
        <p:spPr/>
        <p:txBody>
          <a:bodyPr/>
          <a:lstStyle/>
          <a:p>
            <a:endParaRPr lang="en-US" altLang="en-US"/>
          </a:p>
        </p:txBody>
      </p:sp>
      <p:sp>
        <p:nvSpPr>
          <p:cNvPr id="31746" name="Content Placeholder 2">
            <a:extLst>
              <a:ext uri="{FF2B5EF4-FFF2-40B4-BE49-F238E27FC236}">
                <a16:creationId xmlns:a16="http://schemas.microsoft.com/office/drawing/2014/main" id="{52FEB642-640D-8D42-9512-E35F6364004F}"/>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B2C7F42A-F72C-F34E-8551-41D68AF13351}"/>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p>
        </p:txBody>
      </p:sp>
      <p:pic>
        <p:nvPicPr>
          <p:cNvPr id="31748" name="Picture 2" descr="https://39e2ed54-a-62cb3a1a-s-sites.googlegroups.com/site/nmnt2013/students/bernd/quantisator/outerShell.JPG?attachauth=ANoY7cp_vnpceO6EL77Xa_mh1Kw5Ys8Ez5eAEFIcpiVfxOTLCGQ_gVll0wFSusKe4BnMJZ7eef2Yo8TykqXcksoE_IyTDLXuiyD01NkEIomjVxsrLbxeo-bf-3N43N9LCmBwDdcQulBJTWocNKRbTlQAj8XWI4F4hHMnkRPvtYKB8b8UYWTtE8Ya7SVNNUT_cvPfk7y-SrRxicn2nAheStdjIeKDusVKUDdZ6EM2Ol4k6MiC7uv6gSmZEMC4FdO-Eb2S38BNY0Jr&amp;attredirects=0">
            <a:extLst>
              <a:ext uri="{FF2B5EF4-FFF2-40B4-BE49-F238E27FC236}">
                <a16:creationId xmlns:a16="http://schemas.microsoft.com/office/drawing/2014/main" id="{4F190A2A-474F-BA46-B47E-48B4FBD10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69900"/>
            <a:ext cx="443865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https://39e2ed54-a-62cb3a1a-s-sites.googlegroups.com/site/nmnt2013/students/bernd/quantisator/Grains.JPG?attachauth=ANoY7cpHIOBysA7FGoYemj3-JUiCegujryJmLGDgSjmJp75wGAL-9hSpZlSuiQNEM_16LfZrfvmNfghmgmev2JnOSRlYctUWh4GC4RBJ_lY4qjIljAVA-0tkYAQEuLoAbKCZT09Jdc9g4AD0HmO08vskJ6r-9If0ZJnqAjg3Z8RVjR7QBEOtm9XVqO6_LF5E4xzS_JVPJeQ7k7_meBzgmjwF4_aOeTg4yOueNY5LLNKKf_g7GebMR6V8VUoCJF3fZfgTDpucyuDB&amp;attredirects=0">
            <a:extLst>
              <a:ext uri="{FF2B5EF4-FFF2-40B4-BE49-F238E27FC236}">
                <a16:creationId xmlns:a16="http://schemas.microsoft.com/office/drawing/2014/main" id="{62A20939-44D4-2B45-8314-5402667FB9FB}"/>
              </a:ext>
            </a:extLst>
          </p:cNvPr>
          <p:cNvPicPr>
            <a:picLocks noChangeAspect="1" noChangeArrowheads="1"/>
          </p:cNvPicPr>
          <p:nvPr/>
        </p:nvPicPr>
        <p:blipFill>
          <a:blip r:embed="rId3"/>
          <a:srcRect/>
          <a:stretch>
            <a:fillRect/>
          </a:stretch>
        </p:blipFill>
        <p:spPr bwMode="auto">
          <a:xfrm>
            <a:off x="2195513" y="260350"/>
            <a:ext cx="3024187" cy="2254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0" name="Picture 7">
            <a:extLst>
              <a:ext uri="{FF2B5EF4-FFF2-40B4-BE49-F238E27FC236}">
                <a16:creationId xmlns:a16="http://schemas.microsoft.com/office/drawing/2014/main" id="{183136BF-F501-5640-BE6B-62ECF095F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4221163"/>
            <a:ext cx="3621088" cy="22463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1751" name="Group 9">
            <a:extLst>
              <a:ext uri="{FF2B5EF4-FFF2-40B4-BE49-F238E27FC236}">
                <a16:creationId xmlns:a16="http://schemas.microsoft.com/office/drawing/2014/main" id="{9DA7A785-A6DA-B340-981C-8C134729446D}"/>
              </a:ext>
            </a:extLst>
          </p:cNvPr>
          <p:cNvGrpSpPr>
            <a:grpSpLocks/>
          </p:cNvGrpSpPr>
          <p:nvPr/>
        </p:nvGrpSpPr>
        <p:grpSpPr bwMode="auto">
          <a:xfrm>
            <a:off x="2124075" y="2889250"/>
            <a:ext cx="3384550" cy="1079500"/>
            <a:chOff x="-2628800" y="548680"/>
            <a:chExt cx="3888432" cy="1368152"/>
          </a:xfrm>
        </p:grpSpPr>
        <p:sp>
          <p:nvSpPr>
            <p:cNvPr id="9" name="Rectangle 8">
              <a:extLst>
                <a:ext uri="{FF2B5EF4-FFF2-40B4-BE49-F238E27FC236}">
                  <a16:creationId xmlns:a16="http://schemas.microsoft.com/office/drawing/2014/main" id="{250A4A70-9CCE-0B49-8CEB-E0971FBE0E12}"/>
                </a:ext>
              </a:extLst>
            </p:cNvPr>
            <p:cNvSpPr/>
            <p:nvPr/>
          </p:nvSpPr>
          <p:spPr>
            <a:xfrm>
              <a:off x="-2628800" y="548680"/>
              <a:ext cx="3888432" cy="1368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1754" name="Picture 6" descr="https://sites.google.com/site/nmnt2013/_/rsrc/1366149793394/students/bernd/quantisator/quantisation.png">
              <a:extLst>
                <a:ext uri="{FF2B5EF4-FFF2-40B4-BE49-F238E27FC236}">
                  <a16:creationId xmlns:a16="http://schemas.microsoft.com/office/drawing/2014/main" id="{C43136B6-3620-0843-A339-1AEA2EE3B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776" y="764704"/>
              <a:ext cx="3503712" cy="8540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C653D725-5525-1740-B1F9-8DAD5B0BD74C}"/>
              </a:ext>
            </a:extLst>
          </p:cNvPr>
          <p:cNvSpPr/>
          <p:nvPr/>
        </p:nvSpPr>
        <p:spPr bwMode="auto">
          <a:xfrm>
            <a:off x="107950" y="382588"/>
            <a:ext cx="1727200" cy="60928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sz="1400" b="1" dirty="0" err="1">
                <a:latin typeface="Arial" charset="0"/>
                <a:cs typeface="Arial" charset="0"/>
              </a:rPr>
              <a:t>Quantisatron</a:t>
            </a:r>
            <a:endParaRPr lang="en-US" sz="1400" b="1" dirty="0">
              <a:latin typeface="Arial" charset="0"/>
              <a:cs typeface="Arial" charset="0"/>
            </a:endParaRPr>
          </a:p>
          <a:p>
            <a:pPr algn="ctr" eaLnBrk="1" hangingPunct="1">
              <a:defRPr/>
            </a:pPr>
            <a:r>
              <a:rPr lang="en-US" sz="1400" i="1" dirty="0">
                <a:latin typeface="Arial" charset="0"/>
                <a:cs typeface="Arial" charset="0"/>
              </a:rPr>
              <a:t>Bernd </a:t>
            </a:r>
            <a:r>
              <a:rPr lang="en-US" sz="1400" i="1" dirty="0" err="1">
                <a:latin typeface="Arial" charset="0"/>
                <a:cs typeface="Arial" charset="0"/>
              </a:rPr>
              <a:t>Dudzik</a:t>
            </a:r>
            <a:r>
              <a:rPr lang="en-US" sz="1400" i="1" dirty="0">
                <a:latin typeface="Arial" charset="0"/>
                <a:cs typeface="Arial" charset="0"/>
              </a:rPr>
              <a:t> and </a:t>
            </a:r>
            <a:r>
              <a:rPr lang="en-US" sz="1400" i="1" dirty="0" err="1">
                <a:latin typeface="Arial" charset="0"/>
                <a:cs typeface="Arial" charset="0"/>
              </a:rPr>
              <a:t>Haixiang</a:t>
            </a:r>
            <a:r>
              <a:rPr lang="en-US" sz="1400" i="1" dirty="0">
                <a:latin typeface="Arial" charset="0"/>
                <a:cs typeface="Arial" charset="0"/>
              </a:rPr>
              <a:t> Zhang (2013)</a:t>
            </a:r>
          </a:p>
          <a:p>
            <a:pPr algn="ctr" eaLnBrk="1" hangingPunct="1">
              <a:defRPr/>
            </a:pPr>
            <a:endParaRPr lang="en-US" i="1" dirty="0">
              <a:latin typeface="Arial" charset="0"/>
              <a:cs typeface="Arial" charset="0"/>
            </a:endParaRPr>
          </a:p>
          <a:p>
            <a:pPr algn="ctr" eaLnBrk="1" hangingPunct="1">
              <a:defRPr/>
            </a:pPr>
            <a:r>
              <a:rPr lang="en-US" sz="1400" dirty="0">
                <a:latin typeface="Arial" charset="0"/>
                <a:cs typeface="Arial" charset="0"/>
              </a:rPr>
              <a:t>In quantization, information gets lost when </a:t>
            </a:r>
            <a:r>
              <a:rPr lang="en-US" sz="1400" dirty="0" err="1">
                <a:latin typeface="Arial" charset="0"/>
                <a:cs typeface="Arial" charset="0"/>
              </a:rPr>
              <a:t>transfering</a:t>
            </a:r>
            <a:r>
              <a:rPr lang="en-US" sz="1400" dirty="0">
                <a:latin typeface="Arial" charset="0"/>
                <a:cs typeface="Arial" charset="0"/>
              </a:rPr>
              <a:t> from the analog to the digital world. At the same time, once on the other side is reached, endless possibilities of manipulation are possible, leading to the creation of entirely new properties.</a:t>
            </a:r>
          </a:p>
          <a:p>
            <a:pPr algn="ctr" eaLnBrk="1" hangingPunct="1">
              <a:defRPr/>
            </a:pPr>
            <a:endParaRPr lang="en-US" sz="1400" i="1" dirty="0">
              <a:latin typeface="Arial" charset="0"/>
              <a:cs typeface="Arial" charset="0"/>
            </a:endParaRPr>
          </a:p>
          <a:p>
            <a:pPr algn="ctr" eaLnBrk="1" hangingPunct="1">
              <a:defRPr/>
            </a:pPr>
            <a:r>
              <a:rPr lang="en-US" sz="1400" dirty="0">
                <a:latin typeface="Arial" charset="0"/>
                <a:cs typeface="Arial" charset="0"/>
              </a:rPr>
              <a:t>The </a:t>
            </a:r>
            <a:r>
              <a:rPr lang="en-US" sz="1400" dirty="0" err="1">
                <a:latin typeface="Arial" charset="0"/>
                <a:cs typeface="Arial" charset="0"/>
              </a:rPr>
              <a:t>quantisatron</a:t>
            </a:r>
            <a:r>
              <a:rPr lang="en-US" sz="1400" dirty="0">
                <a:latin typeface="Arial" charset="0"/>
                <a:cs typeface="Arial" charset="0"/>
              </a:rPr>
              <a:t> gets fed with analog matter, which is </a:t>
            </a:r>
            <a:r>
              <a:rPr lang="en-US" sz="1400" dirty="0" err="1">
                <a:latin typeface="Arial" charset="0"/>
                <a:cs typeface="Arial" charset="0"/>
              </a:rPr>
              <a:t>tranferred</a:t>
            </a:r>
            <a:r>
              <a:rPr lang="en-US" sz="1400" dirty="0">
                <a:latin typeface="Arial" charset="0"/>
                <a:cs typeface="Arial" charset="0"/>
              </a:rPr>
              <a:t> into digital creatures that live forever.</a:t>
            </a:r>
          </a:p>
          <a:p>
            <a:pPr algn="ctr" eaLnBrk="1" hangingPunct="1">
              <a:defRPr/>
            </a:pPr>
            <a:endParaRPr lang="en-US" sz="1400" b="1" i="1" dirty="0">
              <a:latin typeface="Arial" charset="0"/>
              <a:cs typeface="Arial" charset="0"/>
            </a:endParaRPr>
          </a:p>
          <a:p>
            <a:pPr algn="ctr" eaLnBrk="1" hangingPunct="1">
              <a:defRPr/>
            </a:pPr>
            <a:endParaRPr lang="en-US" sz="1400" b="1" i="1" dirty="0">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0250C83F-556B-8E4E-BDC3-88A4DFA694B9}"/>
              </a:ext>
            </a:extLst>
          </p:cNvPr>
          <p:cNvSpPr>
            <a:spLocks noGrp="1"/>
          </p:cNvSpPr>
          <p:nvPr>
            <p:ph type="title"/>
          </p:nvPr>
        </p:nvSpPr>
        <p:spPr/>
        <p:txBody>
          <a:bodyPr/>
          <a:lstStyle/>
          <a:p>
            <a:endParaRPr lang="en-US" altLang="en-US"/>
          </a:p>
        </p:txBody>
      </p:sp>
      <p:sp>
        <p:nvSpPr>
          <p:cNvPr id="32770" name="Content Placeholder 2">
            <a:extLst>
              <a:ext uri="{FF2B5EF4-FFF2-40B4-BE49-F238E27FC236}">
                <a16:creationId xmlns:a16="http://schemas.microsoft.com/office/drawing/2014/main" id="{E8E77D5B-1CF4-0F45-9E1D-AC2F9735647B}"/>
              </a:ext>
            </a:extLst>
          </p:cNvPr>
          <p:cNvSpPr>
            <a:spLocks noGrp="1"/>
          </p:cNvSpPr>
          <p:nvPr>
            <p:ph idx="1"/>
          </p:nvPr>
        </p:nvSpPr>
        <p:spPr/>
        <p:txBody>
          <a:bodyPr/>
          <a:lstStyle/>
          <a:p>
            <a:endParaRPr lang="en-US" altLang="en-US"/>
          </a:p>
        </p:txBody>
      </p:sp>
      <p:pic>
        <p:nvPicPr>
          <p:cNvPr id="32771" name="Picture 2" descr="https://39e2ed54-a-62cb3a1a-s-sites.googlegroups.com/site/nmnt2013/students/bobbie/lab-1---georandom/screenshot2.png?attachauth=ANoY7co9KKm6ubFW55XDMcF9zwC2qUPVWjRt_ESD-8-pisZn7YSlrjdBqCWvBZ1S_HDU7inj2SwuREqyzZEkP0m2ZrMqUIcfQgGlctD_KjDJgN_zTrMBU8pKZ_9hEAJ_BZujSeWA9pF-19K4zj-gs6GoB22-DRKDgZEb2ucfvd4_zFn4XIl4uAh3A0GOWMw6wyxGgD9ywftOys0URqCqZGYxg1-d8jG8B2Q0saOEAZWdQNEn2F0P-HHL-o7HIYFYNM5mwETbpls7&amp;attredirects=0">
            <a:extLst>
              <a:ext uri="{FF2B5EF4-FFF2-40B4-BE49-F238E27FC236}">
                <a16:creationId xmlns:a16="http://schemas.microsoft.com/office/drawing/2014/main" id="{6F7B240F-DA3E-284B-9F48-E98AED8C2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2A8CCE8-E6E0-D54D-BF4D-B3AC1F1B3FF7}"/>
              </a:ext>
            </a:extLst>
          </p:cNvPr>
          <p:cNvSpPr/>
          <p:nvPr/>
        </p:nvSpPr>
        <p:spPr bwMode="auto">
          <a:xfrm>
            <a:off x="6372225" y="333375"/>
            <a:ext cx="2555875" cy="194310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Random Piece of History</a:t>
            </a:r>
          </a:p>
          <a:p>
            <a:pPr algn="ctr" eaLnBrk="1" hangingPunct="1">
              <a:defRPr/>
            </a:pPr>
            <a:r>
              <a:rPr lang="en-US" i="1" dirty="0">
                <a:latin typeface="Arial" charset="0"/>
                <a:cs typeface="Arial" charset="0"/>
              </a:rPr>
              <a:t>Bobby </a:t>
            </a:r>
            <a:r>
              <a:rPr lang="en-US" i="1" dirty="0" err="1">
                <a:latin typeface="Arial" charset="0"/>
                <a:cs typeface="Arial" charset="0"/>
              </a:rPr>
              <a:t>Smulders</a:t>
            </a:r>
            <a:r>
              <a:rPr lang="en-US" i="1" dirty="0">
                <a:latin typeface="Arial" charset="0"/>
                <a:cs typeface="Arial" charset="0"/>
              </a:rPr>
              <a:t> (2013)</a:t>
            </a:r>
          </a:p>
          <a:p>
            <a:pPr algn="ctr" eaLnBrk="1" hangingPunct="1">
              <a:defRPr/>
            </a:pPr>
            <a:r>
              <a:rPr lang="en-US" dirty="0">
                <a:latin typeface="Arial" charset="0"/>
                <a:cs typeface="Arial" charset="0"/>
              </a:rPr>
              <a:t>Dynamic Regeneration of </a:t>
            </a:r>
            <a:r>
              <a:rPr lang="en-US" dirty="0" err="1">
                <a:latin typeface="Arial" charset="0"/>
                <a:cs typeface="Arial" charset="0"/>
              </a:rPr>
              <a:t>GeoCities</a:t>
            </a:r>
            <a:r>
              <a:rPr lang="en-US" dirty="0">
                <a:latin typeface="Arial" charset="0"/>
                <a:cs typeface="Arial" charset="0"/>
              </a:rPr>
              <a:t> Websites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A60E12E-5E3F-904E-BA4B-6839750C91B6}"/>
              </a:ext>
            </a:extLst>
          </p:cNvPr>
          <p:cNvSpPr>
            <a:spLocks noGrp="1"/>
          </p:cNvSpPr>
          <p:nvPr>
            <p:ph type="title"/>
          </p:nvPr>
        </p:nvSpPr>
        <p:spPr/>
        <p:txBody>
          <a:bodyPr/>
          <a:lstStyle/>
          <a:p>
            <a:endParaRPr lang="en-US" altLang="en-US"/>
          </a:p>
        </p:txBody>
      </p:sp>
      <p:sp>
        <p:nvSpPr>
          <p:cNvPr id="33794" name="Content Placeholder 2">
            <a:extLst>
              <a:ext uri="{FF2B5EF4-FFF2-40B4-BE49-F238E27FC236}">
                <a16:creationId xmlns:a16="http://schemas.microsoft.com/office/drawing/2014/main" id="{36E80A22-C641-944C-8058-C76E0B5FF0B2}"/>
              </a:ext>
            </a:extLst>
          </p:cNvPr>
          <p:cNvSpPr>
            <a:spLocks noGrp="1"/>
          </p:cNvSpPr>
          <p:nvPr>
            <p:ph idx="1"/>
          </p:nvPr>
        </p:nvSpPr>
        <p:spPr/>
        <p:txBody>
          <a:bodyPr/>
          <a:lstStyle/>
          <a:p>
            <a:endParaRPr lang="en-US" altLang="en-US"/>
          </a:p>
        </p:txBody>
      </p:sp>
      <p:pic>
        <p:nvPicPr>
          <p:cNvPr id="33795" name="Picture 2">
            <a:extLst>
              <a:ext uri="{FF2B5EF4-FFF2-40B4-BE49-F238E27FC236}">
                <a16:creationId xmlns:a16="http://schemas.microsoft.com/office/drawing/2014/main" id="{99D9FE14-C720-0E4D-B10F-EBF1A5E39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858" b="687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4CFC9193-E23C-4840-9963-255C7FEAFE3D}"/>
              </a:ext>
            </a:extLst>
          </p:cNvPr>
          <p:cNvSpPr/>
          <p:nvPr/>
        </p:nvSpPr>
        <p:spPr bwMode="auto">
          <a:xfrm>
            <a:off x="323850" y="4221163"/>
            <a:ext cx="8316913" cy="252095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Desyncapitator</a:t>
            </a:r>
            <a:endParaRPr lang="en-US" b="1" dirty="0">
              <a:latin typeface="Arial" charset="0"/>
              <a:cs typeface="Arial" charset="0"/>
            </a:endParaRPr>
          </a:p>
          <a:p>
            <a:pPr algn="ctr" eaLnBrk="1" hangingPunct="1">
              <a:defRPr/>
            </a:pPr>
            <a:r>
              <a:rPr lang="en-US" i="1" dirty="0">
                <a:latin typeface="Arial" charset="0"/>
                <a:cs typeface="Arial" charset="0"/>
              </a:rPr>
              <a:t>Jan Jaap van </a:t>
            </a:r>
            <a:r>
              <a:rPr lang="en-US" i="1" dirty="0" err="1">
                <a:latin typeface="Arial" charset="0"/>
                <a:cs typeface="Arial" charset="0"/>
              </a:rPr>
              <a:t>Assen</a:t>
            </a:r>
            <a:r>
              <a:rPr lang="en-US" i="1" dirty="0">
                <a:latin typeface="Arial" charset="0"/>
                <a:cs typeface="Arial" charset="0"/>
              </a:rPr>
              <a:t> &amp; Erik Jansen (2011)</a:t>
            </a:r>
          </a:p>
          <a:p>
            <a:pPr algn="ctr" eaLnBrk="1" hangingPunct="1">
              <a:defRPr/>
            </a:pPr>
            <a:r>
              <a:rPr lang="en-US" dirty="0">
                <a:latin typeface="Arial" charset="0"/>
                <a:cs typeface="Arial" charset="0"/>
              </a:rPr>
              <a:t>Our brain has the capability to process loads of visual data. This data is partly generated by our eyes which let us perceive the world around us. Maybe we can observe more visual aspects of the world if we weren’t limited to only our eyes. Behold The </a:t>
            </a:r>
            <a:r>
              <a:rPr lang="en-US" dirty="0" err="1">
                <a:latin typeface="Arial" charset="0"/>
                <a:cs typeface="Arial" charset="0"/>
              </a:rPr>
              <a:t>Desyncapitator</a:t>
            </a:r>
            <a:r>
              <a:rPr lang="en-US" dirty="0">
                <a:latin typeface="Arial" charset="0"/>
                <a:cs typeface="Arial" charset="0"/>
              </a:rPr>
              <a:t>, a visual extension machine which will try to blow your mind by feeding a digital remixed version of the surroundings on your retina. </a:t>
            </a:r>
          </a:p>
          <a:p>
            <a:pPr algn="ctr" eaLnBrk="1" hangingPunct="1">
              <a:defRPr/>
            </a:pPr>
            <a:r>
              <a:rPr lang="en-US" dirty="0">
                <a:latin typeface="Arial" charset="0"/>
                <a:cs typeface="Arial" charset="0"/>
              </a:rPr>
              <a:t>See http://www.janjaapvanassen.com/?p=65</a:t>
            </a:r>
          </a:p>
          <a:p>
            <a:pPr algn="ctr" eaLnBrk="1" hangingPunct="1">
              <a:defRPr/>
            </a:pPr>
            <a:endParaRPr lang="en-US" dirty="0">
              <a:latin typeface="Arial" charset="0"/>
              <a:cs typeface="Arial" charset="0"/>
            </a:endParaRPr>
          </a:p>
          <a:p>
            <a:pPr algn="ctr" eaLnBrk="1" hangingPunct="1">
              <a:defRPr/>
            </a:pPr>
            <a:endParaRPr lang="en-US" dirty="0">
              <a:latin typeface="Arial" charset="0"/>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7DFFF130-C1F5-B040-9B15-40203E28D98A}"/>
              </a:ext>
            </a:extLst>
          </p:cNvPr>
          <p:cNvSpPr>
            <a:spLocks noGrp="1"/>
          </p:cNvSpPr>
          <p:nvPr>
            <p:ph type="title"/>
          </p:nvPr>
        </p:nvSpPr>
        <p:spPr/>
        <p:txBody>
          <a:bodyPr/>
          <a:lstStyle/>
          <a:p>
            <a:endParaRPr lang="en-US" altLang="en-US"/>
          </a:p>
        </p:txBody>
      </p:sp>
      <p:sp>
        <p:nvSpPr>
          <p:cNvPr id="34818" name="Content Placeholder 2">
            <a:extLst>
              <a:ext uri="{FF2B5EF4-FFF2-40B4-BE49-F238E27FC236}">
                <a16:creationId xmlns:a16="http://schemas.microsoft.com/office/drawing/2014/main" id="{F3820903-46D6-224A-AC26-DD7FCBBFD6E3}"/>
              </a:ext>
            </a:extLst>
          </p:cNvPr>
          <p:cNvSpPr>
            <a:spLocks noGrp="1"/>
          </p:cNvSpPr>
          <p:nvPr>
            <p:ph idx="1"/>
          </p:nvPr>
        </p:nvSpPr>
        <p:spPr/>
        <p:txBody>
          <a:bodyPr/>
          <a:lstStyle/>
          <a:p>
            <a:endParaRPr lang="en-US" altLang="en-US"/>
          </a:p>
        </p:txBody>
      </p:sp>
      <p:pic>
        <p:nvPicPr>
          <p:cNvPr id="34819" name="Picture 2" descr="https://sites.google.com/site/nmnt2012/_/rsrc/1337858019026/students/aurimas/lab2/cat_dead_box.jpg?height=179&amp;width=320">
            <a:extLst>
              <a:ext uri="{FF2B5EF4-FFF2-40B4-BE49-F238E27FC236}">
                <a16:creationId xmlns:a16="http://schemas.microsoft.com/office/drawing/2014/main" id="{D38747CB-6C49-1346-B905-A3EA3D866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F19390-6408-0F45-9142-E2710AFE77DD}"/>
              </a:ext>
            </a:extLst>
          </p:cNvPr>
          <p:cNvSpPr/>
          <p:nvPr/>
        </p:nvSpPr>
        <p:spPr bwMode="auto">
          <a:xfrm>
            <a:off x="323850" y="620713"/>
            <a:ext cx="2879725" cy="30956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Schroedingers</a:t>
            </a:r>
            <a:r>
              <a:rPr lang="en-US" b="1" dirty="0">
                <a:latin typeface="Arial" charset="0"/>
                <a:cs typeface="Arial" charset="0"/>
              </a:rPr>
              <a:t> Cat</a:t>
            </a:r>
          </a:p>
          <a:p>
            <a:pPr algn="ctr" eaLnBrk="1" hangingPunct="1">
              <a:defRPr/>
            </a:pPr>
            <a:r>
              <a:rPr lang="en-US" i="1" dirty="0">
                <a:latin typeface="Arial" charset="0"/>
                <a:cs typeface="Arial" charset="0"/>
              </a:rPr>
              <a:t>Arnold Jan </a:t>
            </a:r>
            <a:r>
              <a:rPr lang="en-US" i="1" dirty="0" err="1">
                <a:latin typeface="Arial" charset="0"/>
                <a:cs typeface="Arial" charset="0"/>
              </a:rPr>
              <a:t>Quanjer</a:t>
            </a:r>
            <a:r>
              <a:rPr lang="en-US" i="1" dirty="0">
                <a:latin typeface="Arial" charset="0"/>
                <a:cs typeface="Arial" charset="0"/>
              </a:rPr>
              <a:t> and </a:t>
            </a:r>
            <a:r>
              <a:rPr lang="en-US" i="1" dirty="0" err="1">
                <a:latin typeface="Arial" charset="0"/>
                <a:cs typeface="Arial" charset="0"/>
              </a:rPr>
              <a:t>Aurismas</a:t>
            </a:r>
            <a:r>
              <a:rPr lang="en-US" i="1" dirty="0">
                <a:latin typeface="Arial" charset="0"/>
                <a:cs typeface="Arial" charset="0"/>
              </a:rPr>
              <a:t> </a:t>
            </a:r>
            <a:r>
              <a:rPr lang="en-US" i="1" dirty="0" err="1">
                <a:latin typeface="Arial" charset="0"/>
                <a:cs typeface="Arial" charset="0"/>
              </a:rPr>
              <a:t>Bavarskis</a:t>
            </a:r>
            <a:r>
              <a:rPr lang="en-US" i="1" dirty="0">
                <a:latin typeface="Arial" charset="0"/>
                <a:cs typeface="Arial" charset="0"/>
              </a:rPr>
              <a:t> (2012)</a:t>
            </a:r>
          </a:p>
          <a:p>
            <a:pPr algn="ctr" eaLnBrk="1" hangingPunct="1">
              <a:defRPr/>
            </a:pPr>
            <a:r>
              <a:rPr lang="en-US" dirty="0">
                <a:latin typeface="Arial" charset="0"/>
                <a:cs typeface="Arial" charset="0"/>
              </a:rPr>
              <a:t>A physical implementation of </a:t>
            </a:r>
            <a:r>
              <a:rPr lang="en-US" dirty="0" err="1">
                <a:latin typeface="Arial" charset="0"/>
                <a:cs typeface="Arial" charset="0"/>
              </a:rPr>
              <a:t>Schroedingers</a:t>
            </a:r>
            <a:r>
              <a:rPr lang="en-US" dirty="0">
                <a:latin typeface="Arial" charset="0"/>
                <a:cs typeface="Arial" charset="0"/>
              </a:rPr>
              <a:t> quantum thought experiment: how can the cat in the box be dead and alive at the same time? </a:t>
            </a:r>
          </a:p>
          <a:p>
            <a:pPr algn="ctr" eaLnBrk="1" hangingPunct="1">
              <a:defRPr/>
            </a:pPr>
            <a:endParaRPr lang="en-US" dirty="0">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074E38CD-8452-8D40-90D2-45136E420E3E}"/>
              </a:ext>
            </a:extLst>
          </p:cNvPr>
          <p:cNvSpPr>
            <a:spLocks noGrp="1"/>
          </p:cNvSpPr>
          <p:nvPr>
            <p:ph type="title"/>
          </p:nvPr>
        </p:nvSpPr>
        <p:spPr/>
        <p:txBody>
          <a:bodyPr/>
          <a:lstStyle/>
          <a:p>
            <a:endParaRPr lang="en-US" altLang="en-US"/>
          </a:p>
        </p:txBody>
      </p:sp>
      <p:sp>
        <p:nvSpPr>
          <p:cNvPr id="35842" name="Content Placeholder 2">
            <a:extLst>
              <a:ext uri="{FF2B5EF4-FFF2-40B4-BE49-F238E27FC236}">
                <a16:creationId xmlns:a16="http://schemas.microsoft.com/office/drawing/2014/main" id="{EC583756-EAA0-3D47-9B60-1AA6CBF4D4B0}"/>
              </a:ext>
            </a:extLst>
          </p:cNvPr>
          <p:cNvSpPr>
            <a:spLocks noGrp="1"/>
          </p:cNvSpPr>
          <p:nvPr>
            <p:ph idx="1"/>
          </p:nvPr>
        </p:nvSpPr>
        <p:spPr/>
        <p:txBody>
          <a:bodyPr/>
          <a:lstStyle/>
          <a:p>
            <a:endParaRPr lang="en-US" altLang="en-US"/>
          </a:p>
        </p:txBody>
      </p:sp>
      <p:pic>
        <p:nvPicPr>
          <p:cNvPr id="35843" name="Picture 2" descr="https://e6e69c61-a-62cb3a1a-s-sites.googlegroups.com/site/nmnt2012/students/arne/lab1/IMG_1669.JPG?attachauth=ANoY7cr-t0Xiy_9tUEeFsTWcgUuDBoyKW-sz1WS91P2KZfw3zslyAM-wXhHk5rbZYg4vuGfnsP1i73T8QO8JWT06AFzH_dyeh1nnzeEsrgnfLmXWhD2p7qtObeszEMPVQ1MuFNE37qe0mZdtn2E_tONKugnaid257UHA7LayLFDdb37jHbQe5_OCfTTRmlmr18isXd-Vv5X3CTOWm3YO0Zeuc4DjqK00u5-WYK-flxVl9YzXY3ZxzFs%3D&amp;attredirects=0">
            <a:extLst>
              <a:ext uri="{FF2B5EF4-FFF2-40B4-BE49-F238E27FC236}">
                <a16:creationId xmlns:a16="http://schemas.microsoft.com/office/drawing/2014/main" id="{8A8C61C3-A087-D74E-A1E3-BE5BC2E85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9EDD5DC-9844-7E4E-B036-D9FC25A7A818}"/>
              </a:ext>
            </a:extLst>
          </p:cNvPr>
          <p:cNvSpPr/>
          <p:nvPr/>
        </p:nvSpPr>
        <p:spPr bwMode="auto">
          <a:xfrm>
            <a:off x="5867400" y="188913"/>
            <a:ext cx="2881313" cy="18002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PCB Art</a:t>
            </a:r>
          </a:p>
          <a:p>
            <a:pPr algn="ctr" eaLnBrk="1" hangingPunct="1">
              <a:defRPr/>
            </a:pPr>
            <a:r>
              <a:rPr lang="en-US" i="1" dirty="0">
                <a:latin typeface="Arial" charset="0"/>
                <a:cs typeface="Arial" charset="0"/>
              </a:rPr>
              <a:t>Arne Boon &amp; Grace </a:t>
            </a:r>
            <a:r>
              <a:rPr lang="en-US" i="1" dirty="0" err="1">
                <a:latin typeface="Arial" charset="0"/>
                <a:cs typeface="Arial" charset="0"/>
              </a:rPr>
              <a:t>Gao</a:t>
            </a:r>
            <a:r>
              <a:rPr lang="en-US" i="1" dirty="0">
                <a:latin typeface="Arial" charset="0"/>
                <a:cs typeface="Arial" charset="0"/>
              </a:rPr>
              <a:t> (2012)</a:t>
            </a:r>
          </a:p>
          <a:p>
            <a:pPr algn="ctr" eaLnBrk="1" hangingPunct="1">
              <a:defRPr/>
            </a:pPr>
            <a:r>
              <a:rPr lang="en-US" dirty="0">
                <a:latin typeface="Arial" charset="0"/>
                <a:cs typeface="Arial" charset="0"/>
              </a:rPr>
              <a:t>An aesthetic sketch and functioning electronic circuit in one.</a:t>
            </a:r>
          </a:p>
          <a:p>
            <a:pPr algn="ctr" eaLnBrk="1" hangingPunct="1">
              <a:defRPr/>
            </a:pPr>
            <a:endParaRPr lang="en-US" dirty="0">
              <a:latin typeface="Arial" charset="0"/>
              <a:cs typeface="Arial" charset="0"/>
            </a:endParaRPr>
          </a:p>
        </p:txBody>
      </p:sp>
      <p:pic>
        <p:nvPicPr>
          <p:cNvPr id="35845" name="Picture 4" descr="https://sites.google.com/site/nmnt2012/_/rsrc/1332437026778/students/grace/grace-nmnt-lab1/aaa.jpg">
            <a:extLst>
              <a:ext uri="{FF2B5EF4-FFF2-40B4-BE49-F238E27FC236}">
                <a16:creationId xmlns:a16="http://schemas.microsoft.com/office/drawing/2014/main" id="{01FAFD9F-5CD6-5E44-BD98-D85D7F46E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5516563"/>
            <a:ext cx="43084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https://sites.google.com/site/nmnt2012/_/rsrc/1332436620146/students/grace/grace-nmnt-lab1/bbb.jpg">
            <a:extLst>
              <a:ext uri="{FF2B5EF4-FFF2-40B4-BE49-F238E27FC236}">
                <a16:creationId xmlns:a16="http://schemas.microsoft.com/office/drawing/2014/main" id="{3E95EC1F-1654-D449-B852-E0F8534BC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516563"/>
            <a:ext cx="40259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C5014D0F-3157-C54D-913F-C27E6D92B35F}"/>
              </a:ext>
            </a:extLst>
          </p:cNvPr>
          <p:cNvSpPr>
            <a:spLocks noGrp="1"/>
          </p:cNvSpPr>
          <p:nvPr>
            <p:ph type="title"/>
          </p:nvPr>
        </p:nvSpPr>
        <p:spPr/>
        <p:txBody>
          <a:bodyPr/>
          <a:lstStyle/>
          <a:p>
            <a:endParaRPr lang="en-US" altLang="en-US"/>
          </a:p>
        </p:txBody>
      </p:sp>
      <p:sp>
        <p:nvSpPr>
          <p:cNvPr id="36866" name="Content Placeholder 2">
            <a:extLst>
              <a:ext uri="{FF2B5EF4-FFF2-40B4-BE49-F238E27FC236}">
                <a16:creationId xmlns:a16="http://schemas.microsoft.com/office/drawing/2014/main" id="{ADD2463A-E1F8-5F44-A03F-2B57141202A4}"/>
              </a:ext>
            </a:extLst>
          </p:cNvPr>
          <p:cNvSpPr>
            <a:spLocks noGrp="1"/>
          </p:cNvSpPr>
          <p:nvPr>
            <p:ph idx="1"/>
          </p:nvPr>
        </p:nvSpPr>
        <p:spPr/>
        <p:txBody>
          <a:bodyPr/>
          <a:lstStyle/>
          <a:p>
            <a:endParaRPr lang="en-US" altLang="en-US"/>
          </a:p>
        </p:txBody>
      </p:sp>
      <p:pic>
        <p:nvPicPr>
          <p:cNvPr id="36867" name="Picture 2" descr="https://sites.google.com/site/nmnt2011/_/rsrc/1300465653363/students/atze/BabySynth-01.png">
            <a:extLst>
              <a:ext uri="{FF2B5EF4-FFF2-40B4-BE49-F238E27FC236}">
                <a16:creationId xmlns:a16="http://schemas.microsoft.com/office/drawing/2014/main" id="{F4112EC8-95AF-F242-8805-C474DC3AB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725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39FAFE8-4931-B44B-85DC-E42A69281433}"/>
              </a:ext>
            </a:extLst>
          </p:cNvPr>
          <p:cNvSpPr/>
          <p:nvPr/>
        </p:nvSpPr>
        <p:spPr bwMode="auto">
          <a:xfrm>
            <a:off x="5651500" y="4508500"/>
            <a:ext cx="3241675" cy="18002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Circuit Bending</a:t>
            </a:r>
          </a:p>
          <a:p>
            <a:pPr algn="ctr" eaLnBrk="1" hangingPunct="1">
              <a:defRPr/>
            </a:pPr>
            <a:r>
              <a:rPr lang="en-US" i="1" dirty="0">
                <a:latin typeface="Arial" charset="0"/>
                <a:cs typeface="Arial" charset="0"/>
              </a:rPr>
              <a:t>Atze de Vries &amp; Tom </a:t>
            </a:r>
            <a:r>
              <a:rPr lang="en-US" i="1" dirty="0" err="1">
                <a:latin typeface="Arial" charset="0"/>
                <a:cs typeface="Arial" charset="0"/>
              </a:rPr>
              <a:t>Groen</a:t>
            </a:r>
            <a:r>
              <a:rPr lang="en-US" i="1" dirty="0">
                <a:latin typeface="Arial" charset="0"/>
                <a:cs typeface="Arial" charset="0"/>
              </a:rPr>
              <a:t> (2011)</a:t>
            </a:r>
          </a:p>
          <a:p>
            <a:pPr algn="ctr" eaLnBrk="1" hangingPunct="1">
              <a:defRPr/>
            </a:pPr>
            <a:r>
              <a:rPr lang="en-US" dirty="0">
                <a:latin typeface="Arial" charset="0"/>
                <a:cs typeface="Arial" charset="0"/>
              </a:rPr>
              <a:t>Turning a baby synthesizer into an evil  sound machine </a:t>
            </a:r>
          </a:p>
          <a:p>
            <a:pPr algn="ctr" eaLnBrk="1" hangingPunct="1">
              <a:defRPr/>
            </a:pPr>
            <a:r>
              <a:rPr lang="en-US" i="1" dirty="0">
                <a:latin typeface="Arial" charset="0"/>
                <a:cs typeface="Arial" charset="0"/>
              </a:rPr>
              <a:t>https://vimeo.com/21201975</a:t>
            </a:r>
          </a:p>
          <a:p>
            <a:pPr algn="ctr" eaLnBrk="1" hangingPunct="1">
              <a:defRPr/>
            </a:pPr>
            <a:endParaRPr lang="en-US" dirty="0">
              <a:latin typeface="Arial" charset="0"/>
              <a:cs typeface="Arial" charset="0"/>
            </a:endParaRPr>
          </a:p>
        </p:txBody>
      </p:sp>
      <p:pic>
        <p:nvPicPr>
          <p:cNvPr id="36869" name="Picture 6">
            <a:extLst>
              <a:ext uri="{FF2B5EF4-FFF2-40B4-BE49-F238E27FC236}">
                <a16:creationId xmlns:a16="http://schemas.microsoft.com/office/drawing/2014/main" id="{8512E079-D4FF-BE43-9829-4DD14350D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2276475"/>
            <a:ext cx="20510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http://a3.twimg.com/profile_images/941805227/braphoto.jpg">
            <a:extLst>
              <a:ext uri="{FF2B5EF4-FFF2-40B4-BE49-F238E27FC236}">
                <a16:creationId xmlns:a16="http://schemas.microsoft.com/office/drawing/2014/main" id="{CE540EE1-68E9-514E-A9FE-F9D9C0EE2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625"/>
          <a:stretch>
            <a:fillRect/>
          </a:stretch>
        </p:blipFill>
        <p:spPr bwMode="auto">
          <a:xfrm>
            <a:off x="3328988" y="0"/>
            <a:ext cx="5815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4" descr="http://24.media.tumblr.com/tumblr_m4qqtosEEi1r0p06ko1_1280.jpg">
            <a:extLst>
              <a:ext uri="{FF2B5EF4-FFF2-40B4-BE49-F238E27FC236}">
                <a16:creationId xmlns:a16="http://schemas.microsoft.com/office/drawing/2014/main" id="{55CA3B8C-4CBA-9040-A8C2-E29C8FA7C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a:extLst>
              <a:ext uri="{FF2B5EF4-FFF2-40B4-BE49-F238E27FC236}">
                <a16:creationId xmlns:a16="http://schemas.microsoft.com/office/drawing/2014/main" id="{685BB78C-735E-5F4D-B9BA-9091F52B3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581525"/>
            <a:ext cx="316865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7892" name="Picture 8" descr="http://24.media.tumblr.com/tumblr_m5ameo2D1l1r0p06ko1_1280.jpg">
            <a:extLst>
              <a:ext uri="{FF2B5EF4-FFF2-40B4-BE49-F238E27FC236}">
                <a16:creationId xmlns:a16="http://schemas.microsoft.com/office/drawing/2014/main" id="{53C7A6F7-B347-4F46-AEEC-19A45ADB90B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9919" r="58974" b="22591"/>
          <a:stretch>
            <a:fillRect/>
          </a:stretch>
        </p:blipFill>
        <p:spPr bwMode="auto">
          <a:xfrm>
            <a:off x="395288" y="404813"/>
            <a:ext cx="28432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31833F-29F2-0C42-A3AC-B6D55F4D8BE6}"/>
              </a:ext>
            </a:extLst>
          </p:cNvPr>
          <p:cNvSpPr/>
          <p:nvPr/>
        </p:nvSpPr>
        <p:spPr bwMode="auto">
          <a:xfrm>
            <a:off x="4356100" y="188913"/>
            <a:ext cx="2808288" cy="107950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Lady Gaga 32.8 Feet</a:t>
            </a:r>
          </a:p>
          <a:p>
            <a:pPr algn="ctr" eaLnBrk="1" hangingPunct="1">
              <a:defRPr/>
            </a:pPr>
            <a:r>
              <a:rPr lang="en-US" i="1" dirty="0">
                <a:latin typeface="Arial" charset="0"/>
                <a:cs typeface="Arial" charset="0"/>
              </a:rPr>
              <a:t>Lisa </a:t>
            </a:r>
            <a:r>
              <a:rPr lang="en-US" i="1" dirty="0" err="1">
                <a:latin typeface="Arial" charset="0"/>
                <a:cs typeface="Arial" charset="0"/>
              </a:rPr>
              <a:t>Gliederpuppe</a:t>
            </a:r>
            <a:r>
              <a:rPr lang="en-US" i="1" dirty="0">
                <a:latin typeface="Arial" charset="0"/>
                <a:cs typeface="Arial" charset="0"/>
              </a:rPr>
              <a:t> (2012)</a:t>
            </a:r>
          </a:p>
          <a:p>
            <a:pPr algn="ctr" eaLnBrk="1" hangingPunct="1">
              <a:defRPr/>
            </a:pPr>
            <a:r>
              <a:rPr lang="en-US" dirty="0">
                <a:latin typeface="Arial" charset="0"/>
                <a:cs typeface="Arial" charset="0"/>
              </a:rPr>
              <a:t>A Wikipedia Poem</a:t>
            </a:r>
          </a:p>
          <a:p>
            <a:pPr algn="ctr" eaLnBrk="1" hangingPunct="1">
              <a:defRPr/>
            </a:pPr>
            <a:endParaRPr lang="en-US" dirty="0">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B1DDC02-BE29-784C-BE23-A59467983072}"/>
              </a:ext>
            </a:extLst>
          </p:cNvPr>
          <p:cNvSpPr>
            <a:spLocks noGrp="1"/>
          </p:cNvSpPr>
          <p:nvPr>
            <p:ph type="title"/>
          </p:nvPr>
        </p:nvSpPr>
        <p:spPr/>
        <p:txBody>
          <a:bodyPr/>
          <a:lstStyle/>
          <a:p>
            <a:endParaRPr lang="en-US" altLang="en-US"/>
          </a:p>
        </p:txBody>
      </p:sp>
      <p:sp>
        <p:nvSpPr>
          <p:cNvPr id="38914" name="Content Placeholder 2">
            <a:extLst>
              <a:ext uri="{FF2B5EF4-FFF2-40B4-BE49-F238E27FC236}">
                <a16:creationId xmlns:a16="http://schemas.microsoft.com/office/drawing/2014/main" id="{33E3D3EE-2C22-DF4F-A471-540623602277}"/>
              </a:ext>
            </a:extLst>
          </p:cNvPr>
          <p:cNvSpPr>
            <a:spLocks noGrp="1"/>
          </p:cNvSpPr>
          <p:nvPr>
            <p:ph idx="1"/>
          </p:nvPr>
        </p:nvSpPr>
        <p:spPr/>
        <p:txBody>
          <a:bodyPr/>
          <a:lstStyle/>
          <a:p>
            <a:endParaRPr lang="en-US" altLang="en-US"/>
          </a:p>
        </p:txBody>
      </p:sp>
      <p:pic>
        <p:nvPicPr>
          <p:cNvPr id="38915" name="Picture 2" descr="D:\user\peter\DropBox\Dropbox\Photo 01-06-12 16 06 00.jpg">
            <a:extLst>
              <a:ext uri="{FF2B5EF4-FFF2-40B4-BE49-F238E27FC236}">
                <a16:creationId xmlns:a16="http://schemas.microsoft.com/office/drawing/2014/main" id="{4853E3E2-C3DE-F04C-8F45-CE03A7E58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632D650-9D2E-6B4E-BD3F-36C184498641}"/>
              </a:ext>
            </a:extLst>
          </p:cNvPr>
          <p:cNvSpPr/>
          <p:nvPr/>
        </p:nvSpPr>
        <p:spPr bwMode="auto">
          <a:xfrm>
            <a:off x="5940425" y="4581525"/>
            <a:ext cx="3024188" cy="194310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Cyclops</a:t>
            </a:r>
          </a:p>
          <a:p>
            <a:pPr algn="ctr" eaLnBrk="1" hangingPunct="1">
              <a:defRPr/>
            </a:pPr>
            <a:r>
              <a:rPr lang="en-US" i="1" dirty="0">
                <a:latin typeface="Arial" charset="0"/>
                <a:cs typeface="Arial" charset="0"/>
              </a:rPr>
              <a:t>Chris  </a:t>
            </a:r>
            <a:r>
              <a:rPr lang="en-US" i="1" dirty="0" err="1">
                <a:latin typeface="Arial" charset="0"/>
                <a:cs typeface="Arial" charset="0"/>
              </a:rPr>
              <a:t>Heydra</a:t>
            </a:r>
            <a:r>
              <a:rPr lang="en-US" i="1" dirty="0">
                <a:latin typeface="Arial" charset="0"/>
                <a:cs typeface="Arial" charset="0"/>
              </a:rPr>
              <a:t> (2012)</a:t>
            </a:r>
          </a:p>
          <a:p>
            <a:pPr algn="ctr" eaLnBrk="1" hangingPunct="1">
              <a:defRPr/>
            </a:pPr>
            <a:r>
              <a:rPr lang="en-US" dirty="0">
                <a:latin typeface="Arial" charset="0"/>
                <a:cs typeface="Arial" charset="0"/>
              </a:rPr>
              <a:t>Is it possible to create a 3D image with a single camera as opposed to the usual set of stereoscopic cameras?</a:t>
            </a:r>
          </a:p>
          <a:p>
            <a:pPr algn="ctr" eaLnBrk="1" hangingPunct="1">
              <a:defRPr/>
            </a:pPr>
            <a:endParaRPr lang="en-US" dirty="0">
              <a:latin typeface="Arial" charset="0"/>
              <a:cs typeface="Arial" charset="0"/>
            </a:endParaRPr>
          </a:p>
        </p:txBody>
      </p:sp>
      <p:pic>
        <p:nvPicPr>
          <p:cNvPr id="38917" name="Picture 6" descr="D:\user\peter\Private\LeidenProjects\Teaching\Mediatechnologie\NMNT\2012\pics\IMG_4197.JPG">
            <a:extLst>
              <a:ext uri="{FF2B5EF4-FFF2-40B4-BE49-F238E27FC236}">
                <a16:creationId xmlns:a16="http://schemas.microsoft.com/office/drawing/2014/main" id="{5EB3F1E8-860E-464A-8993-1A0856939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10" r="31763" b="50000"/>
          <a:stretch>
            <a:fillRect/>
          </a:stretch>
        </p:blipFill>
        <p:spPr bwMode="auto">
          <a:xfrm>
            <a:off x="179388" y="4625975"/>
            <a:ext cx="30480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7" name="Picture 6">
            <a:extLst>
              <a:ext uri="{FF2B5EF4-FFF2-40B4-BE49-F238E27FC236}">
                <a16:creationId xmlns:a16="http://schemas.microsoft.com/office/drawing/2014/main" id="{EC36B50A-4D39-CD4A-8085-0080DDB94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38" name="Picture 2" descr="https://b53f58a1-a-62cb3a1a-s-sites.googlegroups.com/site/nmnt2011/students/alwin/openframeworks/Screen%20shot%202011-03-27%20at%209.15.27%20PM.png?attachauth=ANoY7cpn8uG62oDW93lyT8VRAlFbtq33iD3cefypnFl6o0tCywunAFZgVPn3qp4SLvYLqoOOJcNhDtfas1yz6hbpYrx2v_ySyaHt-8SesGUtwkr0QYCfc1xCxdHRUFgnpNGicheb50HGgALJb2WLof4myh1oF0ebDi95lpReHjby-g9_DZHBfcnR4CTqKYBei4wBLPPxCG6hWMoaRcqIy34szZvgRiKLumk1qXnC6fr6jjMle_DBIB2TqIxXWt3wKXso1UNXan-dVHa4I2LSd748C5c3izuiCRNwMOGfSHIJ1xYUNIHipS0%3D&amp;attredirects=0">
            <a:extLst>
              <a:ext uri="{FF2B5EF4-FFF2-40B4-BE49-F238E27FC236}">
                <a16:creationId xmlns:a16="http://schemas.microsoft.com/office/drawing/2014/main" id="{111BA541-610F-AA41-A285-F044CEE0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48063"/>
            <a:ext cx="4427538"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294C227-F24C-894E-B100-8E4B6EAF6304}"/>
              </a:ext>
            </a:extLst>
          </p:cNvPr>
          <p:cNvSpPr/>
          <p:nvPr/>
        </p:nvSpPr>
        <p:spPr bwMode="auto">
          <a:xfrm>
            <a:off x="107950" y="4076700"/>
            <a:ext cx="2160588" cy="1296988"/>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FacePong</a:t>
            </a:r>
            <a:endParaRPr lang="en-US" b="1" dirty="0">
              <a:latin typeface="Arial" charset="0"/>
              <a:cs typeface="Arial" charset="0"/>
            </a:endParaRPr>
          </a:p>
          <a:p>
            <a:pPr algn="ctr" eaLnBrk="1" hangingPunct="1">
              <a:defRPr/>
            </a:pPr>
            <a:r>
              <a:rPr lang="en-US" i="1" dirty="0" err="1">
                <a:latin typeface="Arial" charset="0"/>
                <a:cs typeface="Arial" charset="0"/>
              </a:rPr>
              <a:t>Alwin</a:t>
            </a:r>
            <a:r>
              <a:rPr lang="en-US" i="1" dirty="0">
                <a:latin typeface="Arial" charset="0"/>
                <a:cs typeface="Arial" charset="0"/>
              </a:rPr>
              <a:t> </a:t>
            </a:r>
            <a:r>
              <a:rPr lang="en-US" i="1" dirty="0" err="1">
                <a:latin typeface="Arial" charset="0"/>
                <a:cs typeface="Arial" charset="0"/>
              </a:rPr>
              <a:t>Zwets</a:t>
            </a:r>
            <a:r>
              <a:rPr lang="en-US" i="1" dirty="0">
                <a:latin typeface="Arial" charset="0"/>
                <a:cs typeface="Arial" charset="0"/>
              </a:rPr>
              <a:t> (2011)</a:t>
            </a:r>
          </a:p>
          <a:p>
            <a:pPr algn="ctr" eaLnBrk="1" hangingPunct="1">
              <a:defRPr/>
            </a:pPr>
            <a:r>
              <a:rPr lang="en-US" dirty="0">
                <a:latin typeface="Arial" charset="0"/>
                <a:cs typeface="Arial" charset="0"/>
              </a:rPr>
              <a:t>Playing Pong with your face</a:t>
            </a:r>
          </a:p>
        </p:txBody>
      </p:sp>
      <p:sp>
        <p:nvSpPr>
          <p:cNvPr id="7" name="Rectangle 6">
            <a:extLst>
              <a:ext uri="{FF2B5EF4-FFF2-40B4-BE49-F238E27FC236}">
                <a16:creationId xmlns:a16="http://schemas.microsoft.com/office/drawing/2014/main" id="{E7B49743-64F0-AC40-85B1-947A487AD52D}"/>
              </a:ext>
            </a:extLst>
          </p:cNvPr>
          <p:cNvSpPr/>
          <p:nvPr/>
        </p:nvSpPr>
        <p:spPr bwMode="auto">
          <a:xfrm>
            <a:off x="6156325" y="1196975"/>
            <a:ext cx="2592388" cy="15843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TwitPong</a:t>
            </a:r>
            <a:endParaRPr lang="en-US" b="1" dirty="0">
              <a:latin typeface="Arial" charset="0"/>
              <a:cs typeface="Arial" charset="0"/>
            </a:endParaRPr>
          </a:p>
          <a:p>
            <a:pPr algn="ctr" eaLnBrk="1" hangingPunct="1">
              <a:defRPr/>
            </a:pPr>
            <a:r>
              <a:rPr lang="en-US" i="1" dirty="0">
                <a:latin typeface="Arial" charset="0"/>
                <a:cs typeface="Arial" charset="0"/>
              </a:rPr>
              <a:t>Patrick </a:t>
            </a:r>
            <a:r>
              <a:rPr lang="en-US" i="1" dirty="0" err="1">
                <a:latin typeface="Arial" charset="0"/>
                <a:cs typeface="Arial" charset="0"/>
              </a:rPr>
              <a:t>Heneise</a:t>
            </a:r>
            <a:r>
              <a:rPr lang="en-US" i="1" dirty="0">
                <a:latin typeface="Arial" charset="0"/>
                <a:cs typeface="Arial" charset="0"/>
              </a:rPr>
              <a:t> &amp; Martin Weber  (2011)</a:t>
            </a:r>
          </a:p>
          <a:p>
            <a:pPr algn="ctr" eaLnBrk="1" hangingPunct="1">
              <a:defRPr/>
            </a:pPr>
            <a:r>
              <a:rPr lang="en-US" dirty="0">
                <a:latin typeface="Arial" charset="0"/>
                <a:cs typeface="Arial" charset="0"/>
              </a:rPr>
              <a:t>Why not play Pong with Twitter?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621FD0E-71DE-8E45-B922-9183014FBB06}"/>
              </a:ext>
            </a:extLst>
          </p:cNvPr>
          <p:cNvSpPr>
            <a:spLocks noGrp="1"/>
          </p:cNvSpPr>
          <p:nvPr>
            <p:ph type="title"/>
          </p:nvPr>
        </p:nvSpPr>
        <p:spPr/>
        <p:txBody>
          <a:bodyPr/>
          <a:lstStyle/>
          <a:p>
            <a:endParaRPr lang="en-US" altLang="en-US"/>
          </a:p>
        </p:txBody>
      </p:sp>
      <p:sp>
        <p:nvSpPr>
          <p:cNvPr id="41986" name="Content Placeholder 2">
            <a:extLst>
              <a:ext uri="{FF2B5EF4-FFF2-40B4-BE49-F238E27FC236}">
                <a16:creationId xmlns:a16="http://schemas.microsoft.com/office/drawing/2014/main" id="{2765144E-5DB2-9D47-A422-6C9A07FACD17}"/>
              </a:ext>
            </a:extLst>
          </p:cNvPr>
          <p:cNvSpPr>
            <a:spLocks noGrp="1"/>
          </p:cNvSpPr>
          <p:nvPr>
            <p:ph idx="1"/>
          </p:nvPr>
        </p:nvSpPr>
        <p:spPr/>
        <p:txBody>
          <a:bodyPr/>
          <a:lstStyle/>
          <a:p>
            <a:endParaRPr lang="en-US" altLang="en-US"/>
          </a:p>
        </p:txBody>
      </p:sp>
      <p:pic>
        <p:nvPicPr>
          <p:cNvPr id="41987" name="Picture 2" descr="https://sites.google.com/site/nmnt2012/_/rsrc/1338079676792/home/Slide1.jpg?height=150&amp;width=200">
            <a:extLst>
              <a:ext uri="{FF2B5EF4-FFF2-40B4-BE49-F238E27FC236}">
                <a16:creationId xmlns:a16="http://schemas.microsoft.com/office/drawing/2014/main" id="{CCD3F257-8294-0B49-9F7F-9049C68D6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1FBC510-EBDF-364B-9AF3-167D2BD7AD50}"/>
              </a:ext>
            </a:extLst>
          </p:cNvPr>
          <p:cNvSpPr/>
          <p:nvPr/>
        </p:nvSpPr>
        <p:spPr bwMode="auto">
          <a:xfrm>
            <a:off x="107950" y="4437063"/>
            <a:ext cx="2879725" cy="22320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i="1" dirty="0" err="1">
                <a:latin typeface="Arial" charset="0"/>
                <a:cs typeface="Arial" charset="0"/>
              </a:rPr>
              <a:t>iPhone</a:t>
            </a:r>
            <a:r>
              <a:rPr lang="en-US" b="1" i="1" dirty="0">
                <a:latin typeface="Arial" charset="0"/>
                <a:cs typeface="Arial" charset="0"/>
              </a:rPr>
              <a:t> VJ</a:t>
            </a:r>
          </a:p>
          <a:p>
            <a:pPr algn="ctr" eaLnBrk="1" hangingPunct="1">
              <a:defRPr/>
            </a:pPr>
            <a:r>
              <a:rPr lang="en-US" i="1" dirty="0">
                <a:latin typeface="Arial" charset="0"/>
                <a:cs typeface="Arial" charset="0"/>
              </a:rPr>
              <a:t>Joanna </a:t>
            </a:r>
            <a:r>
              <a:rPr lang="en-US" i="1" dirty="0" err="1">
                <a:latin typeface="Arial" charset="0"/>
                <a:cs typeface="Arial" charset="0"/>
              </a:rPr>
              <a:t>Camargo</a:t>
            </a:r>
            <a:r>
              <a:rPr lang="en-US" i="1" dirty="0">
                <a:latin typeface="Arial" charset="0"/>
                <a:cs typeface="Arial" charset="0"/>
              </a:rPr>
              <a:t> Coelho (2012)</a:t>
            </a:r>
          </a:p>
          <a:p>
            <a:pPr algn="ctr" eaLnBrk="1" hangingPunct="1">
              <a:defRPr/>
            </a:pPr>
            <a:r>
              <a:rPr lang="en-US" dirty="0">
                <a:latin typeface="Arial" charset="0"/>
                <a:cs typeface="Arial" charset="0"/>
              </a:rPr>
              <a:t>The audience can become the VJ through an intuitive multi touch </a:t>
            </a:r>
            <a:r>
              <a:rPr lang="en-US" dirty="0" err="1">
                <a:latin typeface="Arial" charset="0"/>
                <a:cs typeface="Arial" charset="0"/>
              </a:rPr>
              <a:t>iPhone</a:t>
            </a:r>
            <a:r>
              <a:rPr lang="en-US" dirty="0">
                <a:latin typeface="Arial" charset="0"/>
                <a:cs typeface="Arial" charset="0"/>
              </a:rPr>
              <a:t> application</a:t>
            </a:r>
          </a:p>
          <a:p>
            <a:pPr algn="ctr" eaLnBrk="1" hangingPunct="1">
              <a:defRPr/>
            </a:pPr>
            <a:endParaRPr lang="en-US" dirty="0">
              <a:latin typeface="Arial" charset="0"/>
              <a:cs typeface="Arial" charset="0"/>
            </a:endParaRPr>
          </a:p>
        </p:txBody>
      </p:sp>
      <p:pic>
        <p:nvPicPr>
          <p:cNvPr id="41989" name="Picture 6">
            <a:extLst>
              <a:ext uri="{FF2B5EF4-FFF2-40B4-BE49-F238E27FC236}">
                <a16:creationId xmlns:a16="http://schemas.microsoft.com/office/drawing/2014/main" id="{A55AB319-4512-E84D-8E84-E91161696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75" y="4808538"/>
            <a:ext cx="33051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close up of a logo&#10;&#10;Description automatically generated">
            <a:extLst>
              <a:ext uri="{FF2B5EF4-FFF2-40B4-BE49-F238E27FC236}">
                <a16:creationId xmlns:a16="http://schemas.microsoft.com/office/drawing/2014/main" id="{C8C3661D-2BCF-AF47-B273-26974D1BD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1AAB95E-B48B-3945-A64D-55E479A360E4}"/>
              </a:ext>
            </a:extLst>
          </p:cNvPr>
          <p:cNvSpPr/>
          <p:nvPr/>
        </p:nvSpPr>
        <p:spPr>
          <a:xfrm>
            <a:off x="539750" y="333375"/>
            <a:ext cx="7920038" cy="6119813"/>
          </a:xfrm>
          <a:prstGeom prst="rect">
            <a:avLst/>
          </a:prstGeom>
          <a:solidFill>
            <a:srgbClr val="000000">
              <a:alpha val="6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anchor="ctr"/>
          <a:lstStyle/>
          <a:p>
            <a:pPr algn="ctr" eaLnBrk="1" hangingPunct="1">
              <a:defRPr/>
            </a:pPr>
            <a:r>
              <a:rPr lang="en-US" sz="2800" dirty="0">
                <a:solidFill>
                  <a:schemeClr val="bg1"/>
                </a:solidFill>
                <a:latin typeface="CordiaUPC" pitchFamily="34" charset="-34"/>
                <a:cs typeface="CordiaUPC" pitchFamily="34" charset="-34"/>
              </a:rPr>
              <a:t>The Media Technology </a:t>
            </a:r>
            <a:r>
              <a:rPr lang="en-US" sz="2800" dirty="0" err="1">
                <a:solidFill>
                  <a:schemeClr val="bg1"/>
                </a:solidFill>
                <a:latin typeface="CordiaUPC" pitchFamily="34" charset="-34"/>
                <a:cs typeface="CordiaUPC" pitchFamily="34" charset="-34"/>
              </a:rPr>
              <a:t>MSc</a:t>
            </a:r>
            <a:r>
              <a:rPr lang="en-US" sz="2800" dirty="0">
                <a:solidFill>
                  <a:schemeClr val="bg1"/>
                </a:solidFill>
                <a:latin typeface="CordiaUPC" pitchFamily="34" charset="-34"/>
                <a:cs typeface="CordiaUPC" pitchFamily="34" charset="-34"/>
              </a:rPr>
              <a:t> program is a place where </a:t>
            </a:r>
            <a:r>
              <a:rPr lang="en-US" sz="2800" dirty="0">
                <a:solidFill>
                  <a:srgbClr val="FFC000"/>
                </a:solidFill>
                <a:latin typeface="CordiaUPC" pitchFamily="34" charset="-34"/>
                <a:cs typeface="CordiaUPC" pitchFamily="34" charset="-34"/>
              </a:rPr>
              <a:t>students, artists and scientists </a:t>
            </a:r>
            <a:r>
              <a:rPr lang="en-US" sz="2800" dirty="0">
                <a:solidFill>
                  <a:schemeClr val="bg1"/>
                </a:solidFill>
                <a:latin typeface="CordiaUPC" pitchFamily="34" charset="-34"/>
                <a:cs typeface="CordiaUPC" pitchFamily="34" charset="-34"/>
              </a:rPr>
              <a:t>are encouraged to develop a </a:t>
            </a:r>
            <a:r>
              <a:rPr lang="en-US" sz="2800" dirty="0">
                <a:solidFill>
                  <a:srgbClr val="FFC000"/>
                </a:solidFill>
                <a:latin typeface="CordiaUPC" pitchFamily="34" charset="-34"/>
                <a:cs typeface="CordiaUPC" pitchFamily="34" charset="-34"/>
              </a:rPr>
              <a:t>creative approach to science</a:t>
            </a:r>
            <a:r>
              <a:rPr lang="en-US" sz="2800" dirty="0">
                <a:solidFill>
                  <a:schemeClr val="bg1"/>
                </a:solidFill>
                <a:latin typeface="CordiaUPC" pitchFamily="34" charset="-34"/>
                <a:cs typeface="CordiaUPC" pitchFamily="34" charset="-34"/>
              </a:rPr>
              <a:t>. The students are educated to translate their </a:t>
            </a:r>
            <a:r>
              <a:rPr lang="en-US" sz="2800" dirty="0">
                <a:solidFill>
                  <a:srgbClr val="FFC000"/>
                </a:solidFill>
                <a:latin typeface="CordiaUPC" pitchFamily="34" charset="-34"/>
                <a:cs typeface="CordiaUPC" pitchFamily="34" charset="-34"/>
              </a:rPr>
              <a:t>personal interest and inspiration</a:t>
            </a:r>
            <a:r>
              <a:rPr lang="en-US" sz="2800" dirty="0">
                <a:solidFill>
                  <a:schemeClr val="bg1"/>
                </a:solidFill>
                <a:latin typeface="CordiaUPC" pitchFamily="34" charset="-34"/>
                <a:cs typeface="CordiaUPC" pitchFamily="34" charset="-34"/>
              </a:rPr>
              <a:t> into </a:t>
            </a:r>
            <a:r>
              <a:rPr lang="en-US" sz="2800" dirty="0">
                <a:solidFill>
                  <a:srgbClr val="FFC000"/>
                </a:solidFill>
                <a:latin typeface="CordiaUPC" pitchFamily="34" charset="-34"/>
                <a:cs typeface="CordiaUPC" pitchFamily="34" charset="-34"/>
              </a:rPr>
              <a:t>research projects</a:t>
            </a:r>
            <a:r>
              <a:rPr lang="en-US" sz="2800" dirty="0">
                <a:solidFill>
                  <a:schemeClr val="bg1"/>
                </a:solidFill>
                <a:latin typeface="CordiaUPC" pitchFamily="34" charset="-34"/>
                <a:cs typeface="CordiaUPC" pitchFamily="34" charset="-34"/>
              </a:rPr>
              <a:t>. The program is open </a:t>
            </a:r>
            <a:r>
              <a:rPr lang="en-US" sz="2800" dirty="0">
                <a:solidFill>
                  <a:srgbClr val="FFC000"/>
                </a:solidFill>
                <a:latin typeface="CordiaUPC" pitchFamily="34" charset="-34"/>
                <a:cs typeface="CordiaUPC" pitchFamily="34" charset="-34"/>
              </a:rPr>
              <a:t>to unusual questions</a:t>
            </a:r>
            <a:r>
              <a:rPr lang="en-US" sz="2800" dirty="0">
                <a:solidFill>
                  <a:schemeClr val="bg1"/>
                </a:solidFill>
                <a:latin typeface="CordiaUPC" pitchFamily="34" charset="-34"/>
                <a:cs typeface="CordiaUPC" pitchFamily="34" charset="-34"/>
              </a:rPr>
              <a:t>, </a:t>
            </a:r>
            <a:r>
              <a:rPr lang="en-US" sz="2800" dirty="0">
                <a:solidFill>
                  <a:srgbClr val="FFC000"/>
                </a:solidFill>
                <a:latin typeface="CordiaUPC" pitchFamily="34" charset="-34"/>
                <a:cs typeface="CordiaUPC" pitchFamily="34" charset="-34"/>
              </a:rPr>
              <a:t>unconventional research methods and forms of output </a:t>
            </a:r>
            <a:r>
              <a:rPr lang="en-US" sz="2800" dirty="0">
                <a:solidFill>
                  <a:schemeClr val="bg1"/>
                </a:solidFill>
                <a:latin typeface="CordiaUPC" pitchFamily="34" charset="-34"/>
                <a:cs typeface="CordiaUPC" pitchFamily="34" charset="-34"/>
              </a:rPr>
              <a:t>that exceed the traditional thesis format. To answer these questions, students create actual products, because we are convinced that by </a:t>
            </a:r>
            <a:r>
              <a:rPr lang="en-US" sz="2800" dirty="0">
                <a:solidFill>
                  <a:srgbClr val="FFC000"/>
                </a:solidFill>
                <a:latin typeface="CordiaUPC" pitchFamily="34" charset="-34"/>
                <a:cs typeface="CordiaUPC" pitchFamily="34" charset="-34"/>
              </a:rPr>
              <a:t>doing and creating</a:t>
            </a:r>
            <a:r>
              <a:rPr lang="en-US" sz="2800" dirty="0">
                <a:solidFill>
                  <a:schemeClr val="bg1"/>
                </a:solidFill>
                <a:latin typeface="CordiaUPC" pitchFamily="34" charset="-34"/>
                <a:cs typeface="CordiaUPC" pitchFamily="34" charset="-34"/>
              </a:rPr>
              <a:t>, new scientific insights into the underlying question are encountered.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6C7D0178-7A65-7943-81D7-EC704A3D979E}"/>
              </a:ext>
            </a:extLst>
          </p:cNvPr>
          <p:cNvSpPr>
            <a:spLocks noGrp="1"/>
          </p:cNvSpPr>
          <p:nvPr>
            <p:ph type="title"/>
          </p:nvPr>
        </p:nvSpPr>
        <p:spPr/>
        <p:txBody>
          <a:bodyPr/>
          <a:lstStyle/>
          <a:p>
            <a:endParaRPr lang="en-US" altLang="en-US"/>
          </a:p>
        </p:txBody>
      </p:sp>
      <p:sp>
        <p:nvSpPr>
          <p:cNvPr id="43010" name="Content Placeholder 2">
            <a:extLst>
              <a:ext uri="{FF2B5EF4-FFF2-40B4-BE49-F238E27FC236}">
                <a16:creationId xmlns:a16="http://schemas.microsoft.com/office/drawing/2014/main" id="{4CF9060E-2C22-7047-81F1-E38809EFA224}"/>
              </a:ext>
            </a:extLst>
          </p:cNvPr>
          <p:cNvSpPr>
            <a:spLocks noGrp="1"/>
          </p:cNvSpPr>
          <p:nvPr>
            <p:ph idx="1"/>
          </p:nvPr>
        </p:nvSpPr>
        <p:spPr/>
        <p:txBody>
          <a:bodyPr/>
          <a:lstStyle/>
          <a:p>
            <a:endParaRPr lang="en-US" altLang="en-US"/>
          </a:p>
        </p:txBody>
      </p:sp>
      <p:pic>
        <p:nvPicPr>
          <p:cNvPr id="43011" name="Picture 2" descr="https://lh3.googleusercontent.com/-2fdXCRa790c/T8aNp_px9yI/AAAAAAAAC3w/-W18LhYok9A/w497-h373/delfin.jpg%20">
            <a:extLst>
              <a:ext uri="{FF2B5EF4-FFF2-40B4-BE49-F238E27FC236}">
                <a16:creationId xmlns:a16="http://schemas.microsoft.com/office/drawing/2014/main" id="{382BF6AD-D6D3-444D-9B53-03BE828BF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0FDA4E2-265A-744E-9AA8-1E349B3A2510}"/>
              </a:ext>
            </a:extLst>
          </p:cNvPr>
          <p:cNvSpPr/>
          <p:nvPr/>
        </p:nvSpPr>
        <p:spPr bwMode="auto">
          <a:xfrm>
            <a:off x="6084888" y="2420938"/>
            <a:ext cx="2879725" cy="4103687"/>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Sensi</a:t>
            </a:r>
            <a:r>
              <a:rPr lang="en-US" b="1" dirty="0">
                <a:latin typeface="Arial" charset="0"/>
                <a:cs typeface="Arial" charset="0"/>
              </a:rPr>
              <a:t> Pole</a:t>
            </a:r>
          </a:p>
          <a:p>
            <a:pPr algn="ctr" eaLnBrk="1" hangingPunct="1">
              <a:defRPr/>
            </a:pPr>
            <a:r>
              <a:rPr lang="pt-BR" i="1" dirty="0">
                <a:latin typeface="Arial" charset="0"/>
                <a:cs typeface="Arial" charset="0"/>
              </a:rPr>
              <a:t>Grace Gao, Tamara Pinos, Bardo Frings </a:t>
            </a:r>
            <a:r>
              <a:rPr lang="en-US" i="1" dirty="0">
                <a:latin typeface="Arial" charset="0"/>
                <a:cs typeface="Arial" charset="0"/>
              </a:rPr>
              <a:t>(2012)</a:t>
            </a:r>
          </a:p>
          <a:p>
            <a:pPr algn="ctr" eaLnBrk="1" hangingPunct="1">
              <a:defRPr/>
            </a:pPr>
            <a:r>
              <a:rPr lang="en-US" dirty="0">
                <a:latin typeface="Arial" charset="0"/>
                <a:cs typeface="Arial" charset="0"/>
              </a:rPr>
              <a:t>What is so attractive about Pole Dancing? Is it the music, the lights, the movements? </a:t>
            </a:r>
            <a:r>
              <a:rPr lang="en-US" dirty="0" err="1">
                <a:latin typeface="Arial" charset="0"/>
                <a:cs typeface="Arial" charset="0"/>
              </a:rPr>
              <a:t>Sensi</a:t>
            </a:r>
            <a:r>
              <a:rPr lang="en-US" dirty="0">
                <a:latin typeface="Arial" charset="0"/>
                <a:cs typeface="Arial" charset="0"/>
              </a:rPr>
              <a:t> Pole is an interactive pole that will influence space and sound in order to create a different experience for the performer and the audience.</a:t>
            </a:r>
          </a:p>
        </p:txBody>
      </p:sp>
      <p:pic>
        <p:nvPicPr>
          <p:cNvPr id="43013" name="Picture 4" descr="D:\user\peter\Private\LeidenProjects\Teaching\Mediatechnologie\NMNT\2012\pics\411256_3707016967096_664603190_o.jpg">
            <a:extLst>
              <a:ext uri="{FF2B5EF4-FFF2-40B4-BE49-F238E27FC236}">
                <a16:creationId xmlns:a16="http://schemas.microsoft.com/office/drawing/2014/main" id="{2398A636-1443-4642-9E7F-D99468A62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13" r="14563"/>
          <a:stretch>
            <a:fillRect/>
          </a:stretch>
        </p:blipFill>
        <p:spPr bwMode="auto">
          <a:xfrm>
            <a:off x="71438" y="71438"/>
            <a:ext cx="21240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D190BBD8-77D0-1042-A839-64B282607031}"/>
              </a:ext>
            </a:extLst>
          </p:cNvPr>
          <p:cNvSpPr>
            <a:spLocks noGrp="1"/>
          </p:cNvSpPr>
          <p:nvPr>
            <p:ph type="title"/>
          </p:nvPr>
        </p:nvSpPr>
        <p:spPr/>
        <p:txBody>
          <a:bodyPr/>
          <a:lstStyle/>
          <a:p>
            <a:endParaRPr lang="en-US" altLang="en-US"/>
          </a:p>
        </p:txBody>
      </p:sp>
      <p:sp>
        <p:nvSpPr>
          <p:cNvPr id="44034" name="Content Placeholder 2">
            <a:extLst>
              <a:ext uri="{FF2B5EF4-FFF2-40B4-BE49-F238E27FC236}">
                <a16:creationId xmlns:a16="http://schemas.microsoft.com/office/drawing/2014/main" id="{8C3069C0-D775-FD4C-A78C-9701704E70C1}"/>
              </a:ext>
            </a:extLst>
          </p:cNvPr>
          <p:cNvSpPr>
            <a:spLocks noGrp="1"/>
          </p:cNvSpPr>
          <p:nvPr>
            <p:ph idx="1"/>
          </p:nvPr>
        </p:nvSpPr>
        <p:spPr/>
        <p:txBody>
          <a:bodyPr/>
          <a:lstStyle/>
          <a:p>
            <a:endParaRPr lang="en-US" altLang="en-US"/>
          </a:p>
        </p:txBody>
      </p:sp>
      <p:pic>
        <p:nvPicPr>
          <p:cNvPr id="44035" name="Picture 2" descr="https://sites.google.com/site/nmnt2012/_/rsrc/1338319837919/home/babyfish_klein.jpg">
            <a:extLst>
              <a:ext uri="{FF2B5EF4-FFF2-40B4-BE49-F238E27FC236}">
                <a16:creationId xmlns:a16="http://schemas.microsoft.com/office/drawing/2014/main" id="{F80368C3-4C27-6944-93FC-82CB4CEE0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7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D:\user\peter\Private\LeidenProjects\Teaching\Mediatechnologie\NMNT\2012\pics\IMG_4238.jpg">
            <a:extLst>
              <a:ext uri="{FF2B5EF4-FFF2-40B4-BE49-F238E27FC236}">
                <a16:creationId xmlns:a16="http://schemas.microsoft.com/office/drawing/2014/main" id="{045E6D99-67C4-4C4D-8BE8-54FB8B57A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517900"/>
            <a:ext cx="18732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686D93-0D7B-5E44-97F6-1FE6B5689D59}"/>
              </a:ext>
            </a:extLst>
          </p:cNvPr>
          <p:cNvSpPr/>
          <p:nvPr/>
        </p:nvSpPr>
        <p:spPr bwMode="auto">
          <a:xfrm>
            <a:off x="971550" y="188913"/>
            <a:ext cx="7632700" cy="223202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My heart is a machine </a:t>
            </a:r>
          </a:p>
          <a:p>
            <a:pPr algn="ctr" eaLnBrk="1" hangingPunct="1">
              <a:defRPr/>
            </a:pPr>
            <a:r>
              <a:rPr lang="en-US" b="1" dirty="0">
                <a:latin typeface="Arial" charset="0"/>
                <a:cs typeface="Arial" charset="0"/>
              </a:rPr>
              <a:t>but I can hear the sound of singing fish and </a:t>
            </a:r>
            <a:r>
              <a:rPr lang="en-US" b="1" dirty="0" err="1">
                <a:latin typeface="Arial" charset="0"/>
                <a:cs typeface="Arial" charset="0"/>
              </a:rPr>
              <a:t>polytheen</a:t>
            </a:r>
            <a:r>
              <a:rPr lang="en-US" b="1" dirty="0">
                <a:latin typeface="Arial" charset="0"/>
                <a:cs typeface="Arial" charset="0"/>
              </a:rPr>
              <a:t> babies</a:t>
            </a:r>
          </a:p>
          <a:p>
            <a:pPr algn="ctr" eaLnBrk="1" hangingPunct="1">
              <a:defRPr/>
            </a:pPr>
            <a:r>
              <a:rPr lang="en-US" i="1" dirty="0">
                <a:latin typeface="Arial" charset="0"/>
                <a:cs typeface="Arial" charset="0"/>
              </a:rPr>
              <a:t>Arnold Jan </a:t>
            </a:r>
            <a:r>
              <a:rPr lang="en-US" i="1" dirty="0" err="1">
                <a:latin typeface="Arial" charset="0"/>
                <a:cs typeface="Arial" charset="0"/>
              </a:rPr>
              <a:t>Quanjer</a:t>
            </a:r>
            <a:r>
              <a:rPr lang="en-US" i="1" dirty="0">
                <a:latin typeface="Arial" charset="0"/>
                <a:cs typeface="Arial" charset="0"/>
              </a:rPr>
              <a:t> (2012)</a:t>
            </a:r>
          </a:p>
          <a:p>
            <a:pPr algn="ctr" eaLnBrk="1" hangingPunct="1">
              <a:defRPr/>
            </a:pPr>
            <a:r>
              <a:rPr lang="en-US" dirty="0">
                <a:latin typeface="Arial" charset="0"/>
                <a:cs typeface="Arial" charset="0"/>
              </a:rPr>
              <a:t>In this installation your heartbeat is scanned and </a:t>
            </a:r>
            <a:r>
              <a:rPr lang="en-US" dirty="0" err="1">
                <a:latin typeface="Arial" charset="0"/>
                <a:cs typeface="Arial" charset="0"/>
              </a:rPr>
              <a:t>sonified</a:t>
            </a:r>
            <a:r>
              <a:rPr lang="en-US" dirty="0">
                <a:latin typeface="Arial" charset="0"/>
                <a:cs typeface="Arial" charset="0"/>
              </a:rPr>
              <a:t>. After </a:t>
            </a:r>
            <a:r>
              <a:rPr lang="en-US" dirty="0" err="1">
                <a:latin typeface="Arial" charset="0"/>
                <a:cs typeface="Arial" charset="0"/>
              </a:rPr>
              <a:t>sonification</a:t>
            </a:r>
            <a:r>
              <a:rPr lang="en-US" dirty="0">
                <a:latin typeface="Arial" charset="0"/>
                <a:cs typeface="Arial" charset="0"/>
              </a:rPr>
              <a:t> your heart sounds like a pulsating machine in a steel plant.</a:t>
            </a:r>
          </a:p>
          <a:p>
            <a:pPr algn="ctr" eaLnBrk="1" hangingPunct="1">
              <a:defRPr/>
            </a:pPr>
            <a:r>
              <a:rPr lang="en-US" dirty="0">
                <a:latin typeface="Arial" charset="0"/>
                <a:cs typeface="Arial" charset="0"/>
              </a:rPr>
              <a:t>But despite your heart sounds like a machine you still will be able to hear the sound of singing fish and </a:t>
            </a:r>
            <a:r>
              <a:rPr lang="en-US" dirty="0" err="1">
                <a:latin typeface="Arial" charset="0"/>
                <a:cs typeface="Arial" charset="0"/>
              </a:rPr>
              <a:t>polytheen</a:t>
            </a:r>
            <a:r>
              <a:rPr lang="en-US" dirty="0">
                <a:latin typeface="Arial" charset="0"/>
                <a:cs typeface="Arial" charset="0"/>
              </a:rPr>
              <a:t> babies. </a:t>
            </a:r>
          </a:p>
          <a:p>
            <a:pPr algn="ctr" eaLnBrk="1" hangingPunct="1">
              <a:defRPr/>
            </a:pPr>
            <a:br>
              <a:rPr lang="en-US" dirty="0">
                <a:latin typeface="Arial" charset="0"/>
                <a:cs typeface="Arial" charset="0"/>
              </a:rPr>
            </a:br>
            <a:endParaRPr lang="en-US" dirty="0">
              <a:latin typeface="Arial"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339C7310-35B0-3C4D-BE56-F132E0DB8FD3}"/>
              </a:ext>
            </a:extLst>
          </p:cNvPr>
          <p:cNvSpPr>
            <a:spLocks noGrp="1"/>
          </p:cNvSpPr>
          <p:nvPr>
            <p:ph type="title"/>
          </p:nvPr>
        </p:nvSpPr>
        <p:spPr/>
        <p:txBody>
          <a:bodyPr/>
          <a:lstStyle/>
          <a:p>
            <a:endParaRPr lang="en-US" altLang="en-US"/>
          </a:p>
        </p:txBody>
      </p:sp>
      <p:sp>
        <p:nvSpPr>
          <p:cNvPr id="45058" name="Content Placeholder 2">
            <a:extLst>
              <a:ext uri="{FF2B5EF4-FFF2-40B4-BE49-F238E27FC236}">
                <a16:creationId xmlns:a16="http://schemas.microsoft.com/office/drawing/2014/main" id="{68C28E5F-AF9F-F246-9041-78156DE2F9C1}"/>
              </a:ext>
            </a:extLst>
          </p:cNvPr>
          <p:cNvSpPr>
            <a:spLocks noGrp="1"/>
          </p:cNvSpPr>
          <p:nvPr>
            <p:ph idx="1"/>
          </p:nvPr>
        </p:nvSpPr>
        <p:spPr/>
        <p:txBody>
          <a:bodyPr/>
          <a:lstStyle/>
          <a:p>
            <a:endParaRPr lang="en-US" altLang="en-US"/>
          </a:p>
        </p:txBody>
      </p:sp>
      <p:pic>
        <p:nvPicPr>
          <p:cNvPr id="45059" name="Picture 2">
            <a:extLst>
              <a:ext uri="{FF2B5EF4-FFF2-40B4-BE49-F238E27FC236}">
                <a16:creationId xmlns:a16="http://schemas.microsoft.com/office/drawing/2014/main" id="{F031A9BD-5D35-514E-8B90-142B01F8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8BCE1ABD-CD0B-6646-9BE0-955F74170339}"/>
              </a:ext>
            </a:extLst>
          </p:cNvPr>
          <p:cNvSpPr/>
          <p:nvPr/>
        </p:nvSpPr>
        <p:spPr bwMode="auto">
          <a:xfrm>
            <a:off x="250825" y="4868863"/>
            <a:ext cx="8642350" cy="187325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Dream Deferred</a:t>
            </a:r>
          </a:p>
          <a:p>
            <a:pPr algn="ctr" eaLnBrk="1" hangingPunct="1">
              <a:defRPr/>
            </a:pPr>
            <a:r>
              <a:rPr lang="en-US" i="1" dirty="0">
                <a:latin typeface="Arial" charset="0"/>
                <a:cs typeface="Arial" charset="0"/>
              </a:rPr>
              <a:t>Roy van </a:t>
            </a:r>
            <a:r>
              <a:rPr lang="en-US" i="1" dirty="0" err="1">
                <a:latin typeface="Arial" charset="0"/>
                <a:cs typeface="Arial" charset="0"/>
              </a:rPr>
              <a:t>Roijen</a:t>
            </a:r>
            <a:r>
              <a:rPr lang="en-US" i="1" dirty="0">
                <a:latin typeface="Arial" charset="0"/>
                <a:cs typeface="Arial" charset="0"/>
              </a:rPr>
              <a:t> &amp; Rosen </a:t>
            </a:r>
            <a:r>
              <a:rPr lang="en-US" i="1" dirty="0" err="1">
                <a:latin typeface="Arial" charset="0"/>
                <a:cs typeface="Arial" charset="0"/>
              </a:rPr>
              <a:t>Bogdanov</a:t>
            </a:r>
            <a:r>
              <a:rPr lang="en-US" i="1" dirty="0">
                <a:latin typeface="Arial" charset="0"/>
                <a:cs typeface="Arial" charset="0"/>
              </a:rPr>
              <a:t> (2012)</a:t>
            </a:r>
          </a:p>
          <a:p>
            <a:pPr algn="ctr" eaLnBrk="1" hangingPunct="1">
              <a:defRPr/>
            </a:pPr>
            <a:r>
              <a:rPr lang="en-US" dirty="0">
                <a:latin typeface="Arial" charset="0"/>
                <a:cs typeface="Arial" charset="0"/>
              </a:rPr>
              <a:t>How many times you imagine being on a beach realizing you are still in the same old place, with the same old people? This installation creates a similar effect, by projecting dreams that in the end deteriorate to your own reality.</a:t>
            </a:r>
          </a:p>
          <a:p>
            <a:pPr algn="ctr" eaLnBrk="1" hangingPunct="1">
              <a:defRPr/>
            </a:pPr>
            <a:r>
              <a:rPr lang="en-US" i="1" dirty="0">
                <a:latin typeface="Arial" charset="0"/>
                <a:cs typeface="Arial" charset="0"/>
              </a:rPr>
              <a:t>https://vimeo.com/43303402</a:t>
            </a:r>
          </a:p>
          <a:p>
            <a:pPr algn="ctr" eaLnBrk="1" hangingPunct="1">
              <a:defRPr/>
            </a:pPr>
            <a:br>
              <a:rPr lang="en-US" dirty="0">
                <a:latin typeface="Arial" charset="0"/>
                <a:cs typeface="Arial" charset="0"/>
              </a:rPr>
            </a:br>
            <a:endParaRPr lang="en-US" dirty="0">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4">
            <a:extLst>
              <a:ext uri="{FF2B5EF4-FFF2-40B4-BE49-F238E27FC236}">
                <a16:creationId xmlns:a16="http://schemas.microsoft.com/office/drawing/2014/main" id="{38B8C0C6-B5EE-6141-9C7E-49EE8DC5DD4A}"/>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6082" name="Content Placeholder 2">
            <a:extLst>
              <a:ext uri="{FF2B5EF4-FFF2-40B4-BE49-F238E27FC236}">
                <a16:creationId xmlns:a16="http://schemas.microsoft.com/office/drawing/2014/main" id="{EDE20CBE-1A92-FB42-B330-75815100F544}"/>
              </a:ext>
            </a:extLst>
          </p:cNvPr>
          <p:cNvSpPr>
            <a:spLocks noGrp="1"/>
          </p:cNvSpPr>
          <p:nvPr>
            <p:ph idx="1"/>
          </p:nvPr>
        </p:nvSpPr>
        <p:spPr/>
        <p:txBody>
          <a:bodyPr/>
          <a:lstStyle/>
          <a:p>
            <a:endParaRPr lang="en-US" altLang="en-US"/>
          </a:p>
        </p:txBody>
      </p:sp>
      <p:pic>
        <p:nvPicPr>
          <p:cNvPr id="46083" name="Picture 2">
            <a:extLst>
              <a:ext uri="{FF2B5EF4-FFF2-40B4-BE49-F238E27FC236}">
                <a16:creationId xmlns:a16="http://schemas.microsoft.com/office/drawing/2014/main" id="{0905FB82-0E5A-7548-BB0D-471A760B9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979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5">
            <a:extLst>
              <a:ext uri="{FF2B5EF4-FFF2-40B4-BE49-F238E27FC236}">
                <a16:creationId xmlns:a16="http://schemas.microsoft.com/office/drawing/2014/main" id="{21BF4197-328E-7649-9242-FEA10ABE22B4}"/>
              </a:ext>
            </a:extLst>
          </p:cNvPr>
          <p:cNvSpPr/>
          <p:nvPr/>
        </p:nvSpPr>
        <p:spPr bwMode="auto">
          <a:xfrm>
            <a:off x="179388" y="4076700"/>
            <a:ext cx="5976937" cy="252095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SmileTracker</a:t>
            </a:r>
            <a:endParaRPr lang="en-US" b="1" dirty="0">
              <a:latin typeface="Arial" charset="0"/>
              <a:cs typeface="Arial" charset="0"/>
            </a:endParaRPr>
          </a:p>
          <a:p>
            <a:pPr algn="ctr" eaLnBrk="1" hangingPunct="1">
              <a:defRPr/>
            </a:pPr>
            <a:r>
              <a:rPr lang="en-US" i="1" dirty="0">
                <a:latin typeface="Arial" charset="0"/>
                <a:cs typeface="Arial" charset="0"/>
              </a:rPr>
              <a:t>Arne Boon &amp; Guido </a:t>
            </a:r>
            <a:r>
              <a:rPr lang="en-US" i="1" dirty="0" err="1">
                <a:latin typeface="Arial" charset="0"/>
                <a:cs typeface="Arial" charset="0"/>
              </a:rPr>
              <a:t>Huijser</a:t>
            </a:r>
            <a:r>
              <a:rPr lang="en-US" i="1" dirty="0">
                <a:latin typeface="Arial" charset="0"/>
                <a:cs typeface="Arial" charset="0"/>
              </a:rPr>
              <a:t>  (2012)</a:t>
            </a:r>
          </a:p>
          <a:p>
            <a:pPr algn="ctr" eaLnBrk="1" hangingPunct="1">
              <a:defRPr/>
            </a:pPr>
            <a:r>
              <a:rPr lang="en-US" dirty="0" err="1">
                <a:latin typeface="Arial" charset="0"/>
                <a:cs typeface="Arial" charset="0"/>
              </a:rPr>
              <a:t>SmileTracker</a:t>
            </a:r>
            <a:r>
              <a:rPr lang="en-US" dirty="0">
                <a:latin typeface="Arial" charset="0"/>
                <a:cs typeface="Arial" charset="0"/>
              </a:rPr>
              <a:t> application developed in this study aims to accurately gauge the users' emotive response to humorous videos. It detects the user’s emotive response and dynamically composes a ranking of the most fun videos. This project is the first step towards a non-linear storytelling steered by facial expressions of the viewer.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6E4CF46-5C36-9348-BB0A-D8C7F631E147}"/>
              </a:ext>
            </a:extLst>
          </p:cNvPr>
          <p:cNvSpPr>
            <a:spLocks noGrp="1"/>
          </p:cNvSpPr>
          <p:nvPr>
            <p:ph type="title"/>
          </p:nvPr>
        </p:nvSpPr>
        <p:spPr/>
        <p:txBody>
          <a:bodyPr/>
          <a:lstStyle/>
          <a:p>
            <a:endParaRPr lang="en-US" altLang="en-US"/>
          </a:p>
        </p:txBody>
      </p:sp>
      <p:pic>
        <p:nvPicPr>
          <p:cNvPr id="47106" name="Picture 2">
            <a:extLst>
              <a:ext uri="{FF2B5EF4-FFF2-40B4-BE49-F238E27FC236}">
                <a16:creationId xmlns:a16="http://schemas.microsoft.com/office/drawing/2014/main" id="{088D47CB-D055-B04E-85F8-738994765B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789" t="4688" r="9180"/>
          <a:stretch>
            <a:fillRect/>
          </a:stretch>
        </p:blipFill>
        <p:spPr>
          <a:xfrm>
            <a:off x="0" y="0"/>
            <a:ext cx="9444038" cy="6858000"/>
          </a:xfrm>
          <a:noFill/>
        </p:spPr>
      </p:pic>
      <p:sp>
        <p:nvSpPr>
          <p:cNvPr id="6" name="Rectangle 5">
            <a:extLst>
              <a:ext uri="{FF2B5EF4-FFF2-40B4-BE49-F238E27FC236}">
                <a16:creationId xmlns:a16="http://schemas.microsoft.com/office/drawing/2014/main" id="{B131DE1D-AAFE-1A4F-8C60-F1049DFB0C51}"/>
              </a:ext>
            </a:extLst>
          </p:cNvPr>
          <p:cNvSpPr/>
          <p:nvPr/>
        </p:nvSpPr>
        <p:spPr bwMode="auto">
          <a:xfrm>
            <a:off x="611188" y="333375"/>
            <a:ext cx="4176712" cy="1582738"/>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err="1">
                <a:latin typeface="Arial" charset="0"/>
                <a:cs typeface="Arial" charset="0"/>
              </a:rPr>
              <a:t>Steampunk</a:t>
            </a:r>
            <a:r>
              <a:rPr lang="en-US" b="1" dirty="0">
                <a:latin typeface="Arial" charset="0"/>
                <a:cs typeface="Arial" charset="0"/>
              </a:rPr>
              <a:t> Tweets</a:t>
            </a:r>
          </a:p>
          <a:p>
            <a:pPr algn="ctr" eaLnBrk="1" hangingPunct="1">
              <a:defRPr/>
            </a:pPr>
            <a:r>
              <a:rPr lang="en-US" i="1" dirty="0">
                <a:latin typeface="Arial" charset="0"/>
                <a:cs typeface="Arial" charset="0"/>
              </a:rPr>
              <a:t>Polly </a:t>
            </a:r>
            <a:r>
              <a:rPr lang="en-US" i="1" dirty="0" err="1">
                <a:latin typeface="Arial" charset="0"/>
                <a:cs typeface="Arial" charset="0"/>
              </a:rPr>
              <a:t>Oskam</a:t>
            </a:r>
            <a:r>
              <a:rPr lang="en-US" i="1" dirty="0">
                <a:latin typeface="Arial" charset="0"/>
                <a:cs typeface="Arial" charset="0"/>
              </a:rPr>
              <a:t> &amp; Ali Elgin (2012)</a:t>
            </a:r>
          </a:p>
          <a:p>
            <a:pPr algn="ctr" eaLnBrk="1" hangingPunct="1">
              <a:defRPr/>
            </a:pPr>
            <a:r>
              <a:rPr lang="en-US" dirty="0">
                <a:latin typeface="Arial" charset="0"/>
                <a:cs typeface="Arial" charset="0"/>
              </a:rPr>
              <a:t>A tribute to the telegraph. A </a:t>
            </a:r>
            <a:r>
              <a:rPr lang="en-US" dirty="0" err="1">
                <a:latin typeface="Arial" charset="0"/>
                <a:cs typeface="Arial" charset="0"/>
              </a:rPr>
              <a:t>steampunk</a:t>
            </a:r>
            <a:r>
              <a:rPr lang="en-US" dirty="0">
                <a:latin typeface="Arial" charset="0"/>
                <a:cs typeface="Arial" charset="0"/>
              </a:rPr>
              <a:t> Twitter to Morse player.</a:t>
            </a:r>
          </a:p>
          <a:p>
            <a:pPr algn="ctr" eaLnBrk="1" hangingPunct="1">
              <a:defRPr/>
            </a:pPr>
            <a:r>
              <a:rPr lang="en-US" dirty="0">
                <a:latin typeface="Arial" charset="0"/>
                <a:cs typeface="Arial" charset="0"/>
              </a:rPr>
              <a:t>http://youtu.be/VVngqsnE-KY</a:t>
            </a:r>
          </a:p>
          <a:p>
            <a:pPr algn="ctr" eaLnBrk="1" hangingPunct="1">
              <a:defRPr/>
            </a:pPr>
            <a:endParaRPr lang="en-US" dirty="0">
              <a:latin typeface="Arial" charset="0"/>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EF533D3-E77B-2845-8C4E-562E0BA23CD1}"/>
              </a:ext>
            </a:extLst>
          </p:cNvPr>
          <p:cNvSpPr>
            <a:spLocks noGrp="1"/>
          </p:cNvSpPr>
          <p:nvPr>
            <p:ph type="title"/>
          </p:nvPr>
        </p:nvSpPr>
        <p:spPr/>
        <p:txBody>
          <a:bodyPr/>
          <a:lstStyle/>
          <a:p>
            <a:endParaRPr lang="en-US" altLang="en-US"/>
          </a:p>
        </p:txBody>
      </p:sp>
      <p:sp>
        <p:nvSpPr>
          <p:cNvPr id="48130" name="Content Placeholder 2">
            <a:extLst>
              <a:ext uri="{FF2B5EF4-FFF2-40B4-BE49-F238E27FC236}">
                <a16:creationId xmlns:a16="http://schemas.microsoft.com/office/drawing/2014/main" id="{B6BD2D63-01EF-F840-AD3C-6135D5435A61}"/>
              </a:ext>
            </a:extLst>
          </p:cNvPr>
          <p:cNvSpPr>
            <a:spLocks noGrp="1"/>
          </p:cNvSpPr>
          <p:nvPr>
            <p:ph idx="1"/>
          </p:nvPr>
        </p:nvSpPr>
        <p:spPr/>
        <p:txBody>
          <a:bodyPr/>
          <a:lstStyle/>
          <a:p>
            <a:endParaRPr lang="en-US" altLang="en-US"/>
          </a:p>
        </p:txBody>
      </p:sp>
      <p:pic>
        <p:nvPicPr>
          <p:cNvPr id="48131" name="Picture 2" descr="https://lh6.googleusercontent.com/--HfjrsUdp8w/T2xDPWf49KI/AAAAAAAACe4/UaKXEhO7prs/s1600/P1060519.JPG">
            <a:extLst>
              <a:ext uri="{FF2B5EF4-FFF2-40B4-BE49-F238E27FC236}">
                <a16:creationId xmlns:a16="http://schemas.microsoft.com/office/drawing/2014/main" id="{B810D5F8-40C8-2F42-9FC1-6927D490F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38CEB37-D00D-AF44-8257-86CB78CD523F}"/>
              </a:ext>
            </a:extLst>
          </p:cNvPr>
          <p:cNvSpPr/>
          <p:nvPr/>
        </p:nvSpPr>
        <p:spPr bwMode="auto">
          <a:xfrm>
            <a:off x="250825" y="5300663"/>
            <a:ext cx="3744913" cy="144145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Radiohead Hypertext Cut Up</a:t>
            </a:r>
          </a:p>
          <a:p>
            <a:pPr algn="ctr" eaLnBrk="1" hangingPunct="1">
              <a:defRPr/>
            </a:pPr>
            <a:r>
              <a:rPr lang="en-US" i="1" dirty="0">
                <a:latin typeface="Arial" charset="0"/>
                <a:cs typeface="Arial" charset="0"/>
              </a:rPr>
              <a:t>Tamara </a:t>
            </a:r>
            <a:r>
              <a:rPr lang="en-US" i="1" dirty="0" err="1">
                <a:latin typeface="Arial" charset="0"/>
                <a:cs typeface="Arial" charset="0"/>
              </a:rPr>
              <a:t>Pinos</a:t>
            </a:r>
            <a:r>
              <a:rPr lang="en-US" i="1" dirty="0">
                <a:latin typeface="Arial" charset="0"/>
                <a:cs typeface="Arial" charset="0"/>
              </a:rPr>
              <a:t> Cisneros (2012)</a:t>
            </a:r>
          </a:p>
          <a:p>
            <a:pPr algn="ctr" eaLnBrk="1" hangingPunct="1">
              <a:defRPr/>
            </a:pPr>
            <a:r>
              <a:rPr lang="en-US" dirty="0">
                <a:latin typeface="Arial" charset="0"/>
                <a:cs typeface="Arial" charset="0"/>
              </a:rPr>
              <a:t>A Hypertext Cut Up with infinite loops of Radiohead’s </a:t>
            </a:r>
            <a:r>
              <a:rPr lang="en-US" i="1" dirty="0">
                <a:latin typeface="Arial" charset="0"/>
                <a:cs typeface="Arial" charset="0"/>
              </a:rPr>
              <a:t>Kid A.</a:t>
            </a:r>
            <a:br>
              <a:rPr lang="en-US" dirty="0">
                <a:latin typeface="Arial" charset="0"/>
                <a:cs typeface="Arial" charset="0"/>
              </a:rPr>
            </a:br>
            <a:endParaRPr lang="en-US" dirty="0">
              <a:latin typeface="Arial" charset="0"/>
              <a:cs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3" name="Rectangle 4">
            <a:extLst>
              <a:ext uri="{FF2B5EF4-FFF2-40B4-BE49-F238E27FC236}">
                <a16:creationId xmlns:a16="http://schemas.microsoft.com/office/drawing/2014/main" id="{359A9C1C-4205-D445-991F-0BDD0D33C253}"/>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9154" name="Title 1">
            <a:extLst>
              <a:ext uri="{FF2B5EF4-FFF2-40B4-BE49-F238E27FC236}">
                <a16:creationId xmlns:a16="http://schemas.microsoft.com/office/drawing/2014/main" id="{97BF9DC1-B37B-454E-8D84-15A623556AAA}"/>
              </a:ext>
            </a:extLst>
          </p:cNvPr>
          <p:cNvSpPr>
            <a:spLocks noGrp="1"/>
          </p:cNvSpPr>
          <p:nvPr>
            <p:ph type="title"/>
          </p:nvPr>
        </p:nvSpPr>
        <p:spPr/>
        <p:txBody>
          <a:bodyPr/>
          <a:lstStyle/>
          <a:p>
            <a:endParaRPr lang="en-US" altLang="en-US"/>
          </a:p>
        </p:txBody>
      </p:sp>
      <p:sp>
        <p:nvSpPr>
          <p:cNvPr id="49155" name="Content Placeholder 2">
            <a:extLst>
              <a:ext uri="{FF2B5EF4-FFF2-40B4-BE49-F238E27FC236}">
                <a16:creationId xmlns:a16="http://schemas.microsoft.com/office/drawing/2014/main" id="{F63E569C-3329-CD4A-88E7-010A3EF6867E}"/>
              </a:ext>
            </a:extLst>
          </p:cNvPr>
          <p:cNvSpPr>
            <a:spLocks noGrp="1"/>
          </p:cNvSpPr>
          <p:nvPr>
            <p:ph idx="1"/>
          </p:nvPr>
        </p:nvSpPr>
        <p:spPr/>
        <p:txBody>
          <a:bodyPr/>
          <a:lstStyle/>
          <a:p>
            <a:endParaRPr lang="en-US" altLang="en-US"/>
          </a:p>
        </p:txBody>
      </p:sp>
      <p:pic>
        <p:nvPicPr>
          <p:cNvPr id="49156" name="Picture 2" descr="https://e6e69c61-a-62cb3a1a-s-sites.googlegroups.com/site/nmnt2012/students/robin/robin-lab-1/Instagrampicture.jpg?attachauth=ANoY7cqLKUNk3pKd8NuH8H8OELNR7e1a41p9bXwkB9kKI_TD6_uab_OHthX9Jry5uax4w9sy6eHIoWMhGWMh9iXkmZ3NBTTrjsJkBKW3syh3x2S21z_PxixBe76-qM0jz6vq2yDhEPlt44QGonwWldUWW6C3oMBQtQPrYyw1u__3x0zGQTeU8DUORj-L07acsC6_k89AMzku_rv4gS9WPuqNv4QMT6oXMWdfxqCpuv-hJXJNjMFBAI_VsWiEzz4gcfFH35wHEhfv&amp;attredirects=0">
            <a:extLst>
              <a:ext uri="{FF2B5EF4-FFF2-40B4-BE49-F238E27FC236}">
                <a16:creationId xmlns:a16="http://schemas.microsoft.com/office/drawing/2014/main" id="{7B5BF074-9435-7A41-BEFE-56C6E2E26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92088"/>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a:extLst>
              <a:ext uri="{FF2B5EF4-FFF2-40B4-BE49-F238E27FC236}">
                <a16:creationId xmlns:a16="http://schemas.microsoft.com/office/drawing/2014/main" id="{37443005-8B3B-7244-9806-FFCA4ED27EAA}"/>
              </a:ext>
            </a:extLst>
          </p:cNvPr>
          <p:cNvSpPr>
            <a:spLocks noChangeArrowheads="1"/>
          </p:cNvSpPr>
          <p:nvPr/>
        </p:nvSpPr>
        <p:spPr bwMode="auto">
          <a:xfrm>
            <a:off x="-973138" y="-17145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 name="Rectangle 6">
            <a:extLst>
              <a:ext uri="{FF2B5EF4-FFF2-40B4-BE49-F238E27FC236}">
                <a16:creationId xmlns:a16="http://schemas.microsoft.com/office/drawing/2014/main" id="{E3B9E28F-99B5-B046-B792-EE2C93D203D2}"/>
              </a:ext>
            </a:extLst>
          </p:cNvPr>
          <p:cNvSpPr/>
          <p:nvPr/>
        </p:nvSpPr>
        <p:spPr bwMode="auto">
          <a:xfrm>
            <a:off x="5580063" y="549275"/>
            <a:ext cx="2016125" cy="1295400"/>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b="1" dirty="0">
                <a:latin typeface="Arial" charset="0"/>
                <a:cs typeface="Arial" charset="0"/>
              </a:rPr>
              <a:t>A Clockwork Binary</a:t>
            </a:r>
          </a:p>
          <a:p>
            <a:pPr algn="ctr" eaLnBrk="1" hangingPunct="1">
              <a:defRPr/>
            </a:pPr>
            <a:r>
              <a:rPr lang="en-US" i="1" dirty="0">
                <a:latin typeface="Arial" charset="0"/>
                <a:cs typeface="Arial" charset="0"/>
              </a:rPr>
              <a:t>Robin de Lange (2012)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A close up of a logo&#10;&#10;Description automatically generated">
            <a:extLst>
              <a:ext uri="{FF2B5EF4-FFF2-40B4-BE49-F238E27FC236}">
                <a16:creationId xmlns:a16="http://schemas.microsoft.com/office/drawing/2014/main" id="{3EAC68DB-C6BC-0845-A204-C458FF2CC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a:extLst>
              <a:ext uri="{FF2B5EF4-FFF2-40B4-BE49-F238E27FC236}">
                <a16:creationId xmlns:a16="http://schemas.microsoft.com/office/drawing/2014/main" id="{85E7E848-3E7A-6845-B07B-83666D0A41A9}"/>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As we may think…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A close up of a logo&#10;&#10;Description automatically generated">
            <a:extLst>
              <a:ext uri="{FF2B5EF4-FFF2-40B4-BE49-F238E27FC236}">
                <a16:creationId xmlns:a16="http://schemas.microsoft.com/office/drawing/2014/main" id="{2CF4FE6B-E905-104A-B577-DD9D3ED3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3903D6D7-EB2B-2943-9634-E5B7DF3E33E5}"/>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What is it like to go back to the future?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EC11FEB-D49C-8947-8199-D7BB6BD861EE}"/>
              </a:ext>
            </a:extLst>
          </p:cNvPr>
          <p:cNvSpPr>
            <a:spLocks noGrp="1"/>
          </p:cNvSpPr>
          <p:nvPr>
            <p:ph type="title"/>
          </p:nvPr>
        </p:nvSpPr>
        <p:spPr/>
        <p:txBody>
          <a:bodyPr/>
          <a:lstStyle/>
          <a:p>
            <a:r>
              <a:rPr lang="en-US" altLang="en-US"/>
              <a:t>As We May Think</a:t>
            </a:r>
          </a:p>
        </p:txBody>
      </p:sp>
      <p:sp>
        <p:nvSpPr>
          <p:cNvPr id="52226" name="Content Placeholder 2">
            <a:extLst>
              <a:ext uri="{FF2B5EF4-FFF2-40B4-BE49-F238E27FC236}">
                <a16:creationId xmlns:a16="http://schemas.microsoft.com/office/drawing/2014/main" id="{646C2203-3457-1647-8241-8802DEB5EC69}"/>
              </a:ext>
            </a:extLst>
          </p:cNvPr>
          <p:cNvSpPr>
            <a:spLocks noGrp="1"/>
          </p:cNvSpPr>
          <p:nvPr>
            <p:ph idx="1"/>
          </p:nvPr>
        </p:nvSpPr>
        <p:spPr/>
        <p:txBody>
          <a:bodyPr/>
          <a:lstStyle/>
          <a:p>
            <a:endParaRPr lang="en-US" altLang="en-US"/>
          </a:p>
        </p:txBody>
      </p:sp>
      <p:pic>
        <p:nvPicPr>
          <p:cNvPr id="52227" name="Picture 2">
            <a:extLst>
              <a:ext uri="{FF2B5EF4-FFF2-40B4-BE49-F238E27FC236}">
                <a16:creationId xmlns:a16="http://schemas.microsoft.com/office/drawing/2014/main" id="{3E8C7D8E-2101-2C49-8C11-877948079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341438"/>
            <a:ext cx="520065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close up of a logo&#10;&#10;Description automatically generated">
            <a:extLst>
              <a:ext uri="{FF2B5EF4-FFF2-40B4-BE49-F238E27FC236}">
                <a16:creationId xmlns:a16="http://schemas.microsoft.com/office/drawing/2014/main" id="{A7198DC1-F585-6F4D-BBB2-60CC653C3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0DD9B01-0B4B-B141-BDA1-8403F476AB4E}"/>
              </a:ext>
            </a:extLst>
          </p:cNvPr>
          <p:cNvSpPr/>
          <p:nvPr/>
        </p:nvSpPr>
        <p:spPr>
          <a:xfrm>
            <a:off x="198438" y="152400"/>
            <a:ext cx="8747125" cy="6553200"/>
          </a:xfrm>
          <a:prstGeom prst="rect">
            <a:avLst/>
          </a:prstGeom>
          <a:solidFill>
            <a:srgbClr val="000000">
              <a:alpha val="6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anchor="ctr"/>
          <a:lstStyle/>
          <a:p>
            <a:pPr>
              <a:defRPr/>
            </a:pPr>
            <a:endParaRPr lang="en-US" sz="2400" dirty="0">
              <a:latin typeface="CordiaUPC" panose="020B0304020202020204" pitchFamily="34" charset="-34"/>
              <a:cs typeface="CordiaUPC" panose="020B0304020202020204" pitchFamily="34" charset="-34"/>
            </a:endParaRPr>
          </a:p>
          <a:p>
            <a:pPr>
              <a:defRPr/>
            </a:pPr>
            <a:r>
              <a:rPr lang="en-US" sz="2400" dirty="0">
                <a:latin typeface="CordiaUPC" panose="020B0304020202020204" pitchFamily="34" charset="-34"/>
                <a:cs typeface="CordiaUPC" panose="020B0304020202020204" pitchFamily="34" charset="-34"/>
              </a:rPr>
              <a:t>In media technology one trend, technology or fad quickly follows the next. For anyone with an interest in media technology  and creative science it is important to be up to date with the latest and greatest, from augmented reality to bioengineering, and from fabrication to responsive environments. However it is equally important to be able to critically reflect on these trends, to connect these to classical discussions, and to identify what is really novel and what is merely a hype. Only then we will truly be able to research and </a:t>
            </a:r>
            <a:r>
              <a:rPr lang="en-US" sz="2400" dirty="0" err="1">
                <a:latin typeface="CordiaUPC" panose="020B0304020202020204" pitchFamily="34" charset="-34"/>
                <a:cs typeface="CordiaUPC" panose="020B0304020202020204" pitchFamily="34" charset="-34"/>
              </a:rPr>
              <a:t>imagineer</a:t>
            </a:r>
            <a:r>
              <a:rPr lang="en-US" sz="2400" dirty="0">
                <a:latin typeface="CordiaUPC" panose="020B0304020202020204" pitchFamily="34" charset="-34"/>
                <a:cs typeface="CordiaUPC" panose="020B0304020202020204" pitchFamily="34" charset="-34"/>
              </a:rPr>
              <a:t> for the future in non incremental ways.</a:t>
            </a:r>
          </a:p>
          <a:p>
            <a:pPr>
              <a:defRPr/>
            </a:pPr>
            <a:br>
              <a:rPr lang="en-US" sz="2400" dirty="0">
                <a:latin typeface="CordiaUPC" panose="020B0304020202020204" pitchFamily="34" charset="-34"/>
                <a:cs typeface="CordiaUPC" panose="020B0304020202020204" pitchFamily="34" charset="-34"/>
              </a:rPr>
            </a:br>
            <a:r>
              <a:rPr lang="en-US" sz="2400" dirty="0">
                <a:latin typeface="CordiaUPC" panose="020B0304020202020204" pitchFamily="34" charset="-34"/>
                <a:cs typeface="CordiaUPC" panose="020B0304020202020204" pitchFamily="34" charset="-34"/>
              </a:rPr>
              <a:t>The New Media New Technology (NMNT) class explores the latest media and creative research technologies and concepts, organized by more timeless themes such as new media history, social relationships, space and intelligent perception and action, so that these technologies can be placed into perspective and context. The course follows a </a:t>
            </a:r>
            <a:r>
              <a:rPr lang="en-US" sz="2400" dirty="0">
                <a:latin typeface="CordiaUPC" panose="020B0304020202020204" pitchFamily="34" charset="-34"/>
                <a:cs typeface="CordiaUPC" panose="020B0304020202020204" pitchFamily="34" charset="-34"/>
                <a:hlinkClick r:id="rId3"/>
              </a:rPr>
              <a:t>tinkering</a:t>
            </a:r>
            <a:r>
              <a:rPr lang="en-US" sz="2400" dirty="0">
                <a:latin typeface="CordiaUPC" panose="020B0304020202020204" pitchFamily="34" charset="-34"/>
                <a:cs typeface="CordiaUPC" panose="020B0304020202020204" pitchFamily="34" charset="-34"/>
              </a:rPr>
              <a:t> approach and is a mix of lectures and practical assignments, and students are asked to create works that incorporate a new technology or concept and motivate why it is not just a gimmick or hype. Prototypes and end results will be presented at an exposition open to the general public.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53C2DD-5B35-E542-8C24-902B808FE9DA}"/>
              </a:ext>
            </a:extLst>
          </p:cNvPr>
          <p:cNvSpPr>
            <a:spLocks noGrp="1"/>
          </p:cNvSpPr>
          <p:nvPr>
            <p:ph type="title"/>
          </p:nvPr>
        </p:nvSpPr>
        <p:spPr/>
        <p:txBody>
          <a:bodyPr/>
          <a:lstStyle/>
          <a:p>
            <a:pPr eaLnBrk="1" hangingPunct="1"/>
            <a:r>
              <a:rPr lang="en-GB" altLang="en-US"/>
              <a:t>Contents</a:t>
            </a:r>
            <a:endParaRPr lang="en-US" altLang="en-US"/>
          </a:p>
        </p:txBody>
      </p:sp>
      <p:sp>
        <p:nvSpPr>
          <p:cNvPr id="53250" name="Content Placeholder 2">
            <a:extLst>
              <a:ext uri="{FF2B5EF4-FFF2-40B4-BE49-F238E27FC236}">
                <a16:creationId xmlns:a16="http://schemas.microsoft.com/office/drawing/2014/main" id="{4A0F0386-5924-324F-9236-A6E540B8ECEF}"/>
              </a:ext>
            </a:extLst>
          </p:cNvPr>
          <p:cNvSpPr>
            <a:spLocks noGrp="1"/>
          </p:cNvSpPr>
          <p:nvPr>
            <p:ph idx="1"/>
          </p:nvPr>
        </p:nvSpPr>
        <p:spPr/>
        <p:txBody>
          <a:bodyPr/>
          <a:lstStyle/>
          <a:p>
            <a:pPr eaLnBrk="1" hangingPunct="1"/>
            <a:r>
              <a:rPr lang="en-GB" altLang="en-US"/>
              <a:t>All Media Was Once New</a:t>
            </a:r>
          </a:p>
          <a:p>
            <a:pPr eaLnBrk="1" hangingPunct="1"/>
            <a:endParaRPr lang="en-GB" altLang="en-US"/>
          </a:p>
          <a:p>
            <a:pPr eaLnBrk="1" hangingPunct="1"/>
            <a:r>
              <a:rPr lang="en-GB" altLang="en-US"/>
              <a:t>Hardware, Interfaces, Humans</a:t>
            </a:r>
          </a:p>
          <a:p>
            <a:pPr eaLnBrk="1" hangingPunct="1"/>
            <a:endParaRPr lang="en-GB" altLang="en-US"/>
          </a:p>
          <a:p>
            <a:pPr eaLnBrk="1" hangingPunct="1"/>
            <a:r>
              <a:rPr lang="en-GB" altLang="en-US"/>
              <a:t>Cybernetic Art</a:t>
            </a:r>
          </a:p>
          <a:p>
            <a:pPr eaLnBrk="1" hangingPunct="1"/>
            <a:endParaRPr lang="en-GB" altLang="en-US"/>
          </a:p>
          <a:p>
            <a:pPr eaLnBrk="1" hangingPunct="1"/>
            <a:r>
              <a:rPr lang="en-GB" altLang="en-US"/>
              <a:t>Next editions: Space, Futures etc.</a:t>
            </a:r>
          </a:p>
          <a:p>
            <a:pPr eaLnBrk="1" hangingPunct="1"/>
            <a:endParaRPr lang="en-GB" altLang="en-US"/>
          </a:p>
          <a:p>
            <a:pPr eaLnBrk="1" hangingPunct="1"/>
            <a:endParaRPr lang="en-GB" altLang="en-US"/>
          </a:p>
          <a:p>
            <a:pPr eaLnBrk="1" hangingPunct="1"/>
            <a:endParaRPr lang="en-GB" altLang="en-US"/>
          </a:p>
          <a:p>
            <a:pPr eaLnBrk="1" hangingPunct="1"/>
            <a:endParaRPr lang="en-GB" altLang="en-US"/>
          </a:p>
          <a:p>
            <a:pPr eaLnBrk="1" hangingPunct="1"/>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A close up of a logo&#10;&#10;Description automatically generated">
            <a:extLst>
              <a:ext uri="{FF2B5EF4-FFF2-40B4-BE49-F238E27FC236}">
                <a16:creationId xmlns:a16="http://schemas.microsoft.com/office/drawing/2014/main" id="{2CC3FFE6-7C82-FF40-B722-E5243BEA6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F8D972B0-0100-5D4F-B1BE-280C3803B255}"/>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Wasn’t all media once new?</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E7B2AF2F-C9D1-B642-A567-BDC7922D8ACE}"/>
              </a:ext>
            </a:extLst>
          </p:cNvPr>
          <p:cNvSpPr>
            <a:spLocks noGrp="1"/>
          </p:cNvSpPr>
          <p:nvPr>
            <p:ph type="title"/>
          </p:nvPr>
        </p:nvSpPr>
        <p:spPr/>
        <p:txBody>
          <a:bodyPr/>
          <a:lstStyle/>
          <a:p>
            <a:pPr eaLnBrk="1" hangingPunct="1"/>
            <a:r>
              <a:rPr lang="en-GB" altLang="en-US"/>
              <a:t>All Media was Once New</a:t>
            </a:r>
            <a:endParaRPr lang="en-US" altLang="en-US"/>
          </a:p>
        </p:txBody>
      </p:sp>
      <p:sp>
        <p:nvSpPr>
          <p:cNvPr id="8" name="Content Placeholder 7">
            <a:extLst>
              <a:ext uri="{FF2B5EF4-FFF2-40B4-BE49-F238E27FC236}">
                <a16:creationId xmlns:a16="http://schemas.microsoft.com/office/drawing/2014/main" id="{F5576C94-51BB-9F40-80C8-3103EC6B4F3A}"/>
              </a:ext>
            </a:extLst>
          </p:cNvPr>
          <p:cNvSpPr>
            <a:spLocks noGrp="1"/>
          </p:cNvSpPr>
          <p:nvPr>
            <p:ph sz="half" idx="1"/>
          </p:nvPr>
        </p:nvSpPr>
        <p:spPr/>
        <p:txBody>
          <a:bodyPr/>
          <a:lstStyle/>
          <a:p>
            <a:pPr eaLnBrk="1" hangingPunct="1"/>
            <a:r>
              <a:rPr lang="en-GB" altLang="en-US" sz="3200"/>
              <a:t>The Concept of Media</a:t>
            </a:r>
          </a:p>
          <a:p>
            <a:pPr lvl="1" eaLnBrk="1" hangingPunct="1"/>
            <a:r>
              <a:rPr lang="en-GB" altLang="en-US"/>
              <a:t>Storing, delivering, exchanging data? </a:t>
            </a:r>
          </a:p>
          <a:p>
            <a:pPr lvl="1" eaLnBrk="1" hangingPunct="1"/>
            <a:r>
              <a:rPr lang="en-GB" altLang="en-US"/>
              <a:t>Materials used by an artist to create work?</a:t>
            </a:r>
          </a:p>
          <a:p>
            <a:pPr lvl="1" eaLnBrk="1" hangingPunct="1"/>
            <a:r>
              <a:rPr lang="en-GB" altLang="en-US"/>
              <a:t>Interface between humans and the physical world? Human ‘extensions’?</a:t>
            </a:r>
          </a:p>
          <a:p>
            <a:pPr lvl="1" eaLnBrk="1" hangingPunct="1"/>
            <a:r>
              <a:rPr lang="en-GB" altLang="en-US"/>
              <a:t>Other mediators?</a:t>
            </a:r>
          </a:p>
          <a:p>
            <a:pPr lvl="1" eaLnBrk="1" hangingPunct="1"/>
            <a:r>
              <a:rPr lang="en-GB" altLang="en-US"/>
              <a:t>The medium and the message?</a:t>
            </a:r>
          </a:p>
          <a:p>
            <a:pPr eaLnBrk="1" hangingPunct="1"/>
            <a:endParaRPr lang="en-GB" altLang="en-US" sz="3200"/>
          </a:p>
        </p:txBody>
      </p:sp>
      <p:sp>
        <p:nvSpPr>
          <p:cNvPr id="6" name="Content Placeholder 5">
            <a:extLst>
              <a:ext uri="{FF2B5EF4-FFF2-40B4-BE49-F238E27FC236}">
                <a16:creationId xmlns:a16="http://schemas.microsoft.com/office/drawing/2014/main" id="{511399EE-85FE-F14D-8130-AA61459986E5}"/>
              </a:ext>
            </a:extLst>
          </p:cNvPr>
          <p:cNvSpPr>
            <a:spLocks noGrp="1"/>
          </p:cNvSpPr>
          <p:nvPr>
            <p:ph sz="half" idx="2"/>
          </p:nvPr>
        </p:nvSpPr>
        <p:spPr/>
        <p:txBody>
          <a:bodyPr/>
          <a:lstStyle/>
          <a:p>
            <a:pPr eaLnBrk="1" hangingPunct="1"/>
            <a:r>
              <a:rPr lang="en-GB" altLang="en-US" sz="3200"/>
              <a:t>Old New Media – and the impact</a:t>
            </a:r>
          </a:p>
          <a:p>
            <a:pPr lvl="1" eaLnBrk="1" hangingPunct="1"/>
            <a:r>
              <a:rPr lang="en-GB" altLang="en-US"/>
              <a:t>Fire</a:t>
            </a:r>
          </a:p>
          <a:p>
            <a:pPr lvl="1" eaLnBrk="1" hangingPunct="1"/>
            <a:r>
              <a:rPr lang="en-GB" altLang="en-US"/>
              <a:t>Cave Drawings</a:t>
            </a:r>
          </a:p>
          <a:p>
            <a:pPr lvl="1" eaLnBrk="1" hangingPunct="1"/>
            <a:r>
              <a:rPr lang="en-GB" altLang="en-US"/>
              <a:t>Writing</a:t>
            </a:r>
          </a:p>
          <a:p>
            <a:pPr lvl="1" eaLnBrk="1" hangingPunct="1"/>
            <a:r>
              <a:rPr lang="en-GB" altLang="en-US"/>
              <a:t>Book Press</a:t>
            </a:r>
          </a:p>
          <a:p>
            <a:pPr lvl="1" eaLnBrk="1" hangingPunct="1"/>
            <a:r>
              <a:rPr lang="en-GB" altLang="en-US"/>
              <a:t>Phonograph</a:t>
            </a:r>
          </a:p>
          <a:p>
            <a:pPr lvl="1" eaLnBrk="1" hangingPunct="1"/>
            <a:r>
              <a:rPr lang="en-GB" altLang="en-US"/>
              <a:t>Telegraph</a:t>
            </a:r>
          </a:p>
          <a:p>
            <a:pPr lvl="1" eaLnBrk="1" hangingPunct="1"/>
            <a:r>
              <a:rPr lang="en-GB" altLang="en-US"/>
              <a:t>Telephone</a:t>
            </a:r>
          </a:p>
          <a:p>
            <a:pPr lvl="1" eaLnBrk="1" hangingPunct="1"/>
            <a:r>
              <a:rPr lang="en-GB" altLang="en-US"/>
              <a:t>Movies</a:t>
            </a:r>
          </a:p>
          <a:p>
            <a:pPr lvl="1" eaLnBrk="1" hangingPunct="1"/>
            <a:r>
              <a:rPr lang="en-GB" altLang="en-US"/>
              <a:t>…</a:t>
            </a:r>
            <a:endParaRPr lang="en-US" altLang="en-US"/>
          </a:p>
          <a:p>
            <a:endParaRPr lang="en-US" altLang="en-US" sz="3600"/>
          </a:p>
        </p:txBody>
      </p:sp>
      <p:sp>
        <p:nvSpPr>
          <p:cNvPr id="55300" name="AutoShape 2" descr="https://sites.google.com/site/nmnt2011/config/2ec7159e21dbdd5a.jpeg">
            <a:extLst>
              <a:ext uri="{FF2B5EF4-FFF2-40B4-BE49-F238E27FC236}">
                <a16:creationId xmlns:a16="http://schemas.microsoft.com/office/drawing/2014/main" id="{30D30AD7-FDF4-A446-BB58-2E4A0FC6B08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5301" name="AutoShape 4" descr="https://sites.google.com/site/nmnt2011/config/2ec7159e21dbdd5a.jpeg">
            <a:extLst>
              <a:ext uri="{FF2B5EF4-FFF2-40B4-BE49-F238E27FC236}">
                <a16:creationId xmlns:a16="http://schemas.microsoft.com/office/drawing/2014/main" id="{24785EAC-06CF-8D44-9E80-392EB0B1AE0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21DACAD6-B48F-9F42-9D1F-7E0FC4295195}"/>
              </a:ext>
            </a:extLst>
          </p:cNvPr>
          <p:cNvSpPr>
            <a:spLocks noGrp="1"/>
          </p:cNvSpPr>
          <p:nvPr>
            <p:ph type="title"/>
          </p:nvPr>
        </p:nvSpPr>
        <p:spPr/>
        <p:txBody>
          <a:bodyPr/>
          <a:lstStyle/>
          <a:p>
            <a:pPr eaLnBrk="1" hangingPunct="1"/>
            <a:r>
              <a:rPr lang="en-GB" altLang="en-US"/>
              <a:t>3D TV anyone?</a:t>
            </a:r>
            <a:endParaRPr lang="en-US" altLang="en-US"/>
          </a:p>
        </p:txBody>
      </p:sp>
      <p:sp>
        <p:nvSpPr>
          <p:cNvPr id="56322" name="Content Placeholder 2">
            <a:extLst>
              <a:ext uri="{FF2B5EF4-FFF2-40B4-BE49-F238E27FC236}">
                <a16:creationId xmlns:a16="http://schemas.microsoft.com/office/drawing/2014/main" id="{1A2508FA-3481-944A-967B-C0AEB80C20BA}"/>
              </a:ext>
            </a:extLst>
          </p:cNvPr>
          <p:cNvSpPr>
            <a:spLocks noGrp="1"/>
          </p:cNvSpPr>
          <p:nvPr>
            <p:ph idx="1"/>
          </p:nvPr>
        </p:nvSpPr>
        <p:spPr>
          <a:xfrm>
            <a:off x="457200" y="1600200"/>
            <a:ext cx="4259263" cy="4525963"/>
          </a:xfrm>
        </p:spPr>
        <p:txBody>
          <a:bodyPr/>
          <a:lstStyle/>
          <a:p>
            <a:pPr eaLnBrk="1" hangingPunct="1"/>
            <a:r>
              <a:rPr lang="en-GB" altLang="en-US"/>
              <a:t>Stereoscopic Emporium, 1860</a:t>
            </a:r>
          </a:p>
          <a:p>
            <a:pPr eaLnBrk="1" hangingPunct="1"/>
            <a:r>
              <a:rPr lang="en-GB" altLang="en-US"/>
              <a:t>Wiggle Steroscopy</a:t>
            </a:r>
            <a:endParaRPr lang="en-US" altLang="en-US"/>
          </a:p>
        </p:txBody>
      </p:sp>
      <p:pic>
        <p:nvPicPr>
          <p:cNvPr id="56323" name="Picture 6" descr="http://www.antiquephotographics.com/images/ForSale/Photo/ph74z.jpg">
            <a:extLst>
              <a:ext uri="{FF2B5EF4-FFF2-40B4-BE49-F238E27FC236}">
                <a16:creationId xmlns:a16="http://schemas.microsoft.com/office/drawing/2014/main" id="{B82ED6BE-88AD-7A4F-B23D-E4BB5EDAE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700213"/>
            <a:ext cx="3716338"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 descr="http://upload.wikimedia.org/wikipedia/commons/thumb/8/8b/BLUE_STEREO_3D_Time_for_Space_Wiggle.gif/220px-BLUE_STEREO_3D_Time_for_Space_Wiggle.gif">
            <a:extLst>
              <a:ext uri="{FF2B5EF4-FFF2-40B4-BE49-F238E27FC236}">
                <a16:creationId xmlns:a16="http://schemas.microsoft.com/office/drawing/2014/main" id="{C973C373-20B5-564C-93BF-0667665E2B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05263"/>
            <a:ext cx="2095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76D7A4B0-6410-B345-9578-290EA3902AF6}"/>
              </a:ext>
            </a:extLst>
          </p:cNvPr>
          <p:cNvSpPr>
            <a:spLocks noGrp="1"/>
          </p:cNvSpPr>
          <p:nvPr>
            <p:ph type="title"/>
          </p:nvPr>
        </p:nvSpPr>
        <p:spPr/>
        <p:txBody>
          <a:bodyPr/>
          <a:lstStyle/>
          <a:p>
            <a:r>
              <a:rPr lang="en-US" altLang="en-US"/>
              <a:t>All Media Was Once New</a:t>
            </a:r>
          </a:p>
        </p:txBody>
      </p:sp>
      <p:sp>
        <p:nvSpPr>
          <p:cNvPr id="3" name="Content Placeholder 2">
            <a:extLst>
              <a:ext uri="{FF2B5EF4-FFF2-40B4-BE49-F238E27FC236}">
                <a16:creationId xmlns:a16="http://schemas.microsoft.com/office/drawing/2014/main" id="{D41520F2-DC2A-D44B-A22E-E99BCEEDDCE8}"/>
              </a:ext>
            </a:extLst>
          </p:cNvPr>
          <p:cNvSpPr>
            <a:spLocks noGrp="1"/>
          </p:cNvSpPr>
          <p:nvPr>
            <p:ph idx="1"/>
          </p:nvPr>
        </p:nvSpPr>
        <p:spPr>
          <a:xfrm>
            <a:off x="457200" y="1600200"/>
            <a:ext cx="4330700" cy="4525963"/>
          </a:xfrm>
        </p:spPr>
        <p:txBody>
          <a:bodyPr>
            <a:normAutofit fontScale="92500" lnSpcReduction="20000"/>
          </a:bodyPr>
          <a:lstStyle/>
          <a:p>
            <a:pPr>
              <a:buFont typeface="Arial" charset="0"/>
              <a:buChar char="•"/>
              <a:defRPr/>
            </a:pPr>
            <a:r>
              <a:rPr lang="en-US" dirty="0" err="1"/>
              <a:t>Zograscopes</a:t>
            </a:r>
            <a:r>
              <a:rPr lang="en-US" dirty="0"/>
              <a:t> &amp; Societal Impact of VR</a:t>
            </a:r>
          </a:p>
          <a:p>
            <a:pPr>
              <a:buFont typeface="Arial" charset="0"/>
              <a:buChar char="•"/>
              <a:defRPr/>
            </a:pPr>
            <a:r>
              <a:rPr lang="en-US" dirty="0" err="1"/>
              <a:t>Physiognotrace</a:t>
            </a:r>
            <a:r>
              <a:rPr lang="en-US" dirty="0"/>
              <a:t> and Politics</a:t>
            </a:r>
          </a:p>
          <a:p>
            <a:pPr>
              <a:buFont typeface="Arial" charset="0"/>
              <a:buChar char="•"/>
              <a:defRPr/>
            </a:pPr>
            <a:r>
              <a:rPr lang="en-US" dirty="0"/>
              <a:t>Optical Telegraphs and Education</a:t>
            </a:r>
          </a:p>
          <a:p>
            <a:pPr>
              <a:buFont typeface="Arial" charset="0"/>
              <a:buChar char="•"/>
              <a:defRPr/>
            </a:pPr>
            <a:r>
              <a:rPr lang="en-US" dirty="0"/>
              <a:t>The Telephone and the Amish</a:t>
            </a:r>
          </a:p>
          <a:p>
            <a:pPr>
              <a:buFont typeface="Arial" charset="0"/>
              <a:buChar char="•"/>
              <a:defRPr/>
            </a:pPr>
            <a:r>
              <a:rPr lang="en-US" dirty="0"/>
              <a:t>The Telegraph and Online Cruising</a:t>
            </a:r>
          </a:p>
          <a:p>
            <a:pPr>
              <a:buFont typeface="Arial" charset="0"/>
              <a:buChar char="•"/>
              <a:defRPr/>
            </a:pPr>
            <a:r>
              <a:rPr lang="en-US" dirty="0"/>
              <a:t>Scrapbook making as non linear story telling</a:t>
            </a:r>
          </a:p>
          <a:p>
            <a:pPr>
              <a:buFont typeface="Arial" charset="0"/>
              <a:buChar char="•"/>
              <a:defRPr/>
            </a:pPr>
            <a:endParaRPr lang="en-US" dirty="0"/>
          </a:p>
          <a:p>
            <a:pPr>
              <a:buFont typeface="Arial" charset="0"/>
              <a:buChar char="•"/>
              <a:defRPr/>
            </a:pPr>
            <a:endParaRPr lang="en-US" dirty="0"/>
          </a:p>
        </p:txBody>
      </p:sp>
      <p:pic>
        <p:nvPicPr>
          <p:cNvPr id="49154" name="Picture 2" descr="http://mitpress.mit.edu/images/products/books/9780262072458-f30.jpg">
            <a:extLst>
              <a:ext uri="{FF2B5EF4-FFF2-40B4-BE49-F238E27FC236}">
                <a16:creationId xmlns:a16="http://schemas.microsoft.com/office/drawing/2014/main" id="{6C73897C-0A48-2244-94EA-1CB185FF74D5}"/>
              </a:ext>
            </a:extLst>
          </p:cNvPr>
          <p:cNvPicPr>
            <a:picLocks noChangeAspect="1" noChangeArrowheads="1"/>
          </p:cNvPicPr>
          <p:nvPr/>
        </p:nvPicPr>
        <p:blipFill>
          <a:blip r:embed="rId3"/>
          <a:srcRect/>
          <a:stretch>
            <a:fillRect/>
          </a:stretch>
        </p:blipFill>
        <p:spPr bwMode="auto">
          <a:xfrm>
            <a:off x="4932363" y="1557338"/>
            <a:ext cx="3810000" cy="47371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294B62B4-EE7C-874D-966B-254D09861F96}"/>
              </a:ext>
            </a:extLst>
          </p:cNvPr>
          <p:cNvSpPr>
            <a:spLocks noGrp="1"/>
          </p:cNvSpPr>
          <p:nvPr>
            <p:ph type="title"/>
          </p:nvPr>
        </p:nvSpPr>
        <p:spPr/>
        <p:txBody>
          <a:bodyPr/>
          <a:lstStyle/>
          <a:p>
            <a:pPr eaLnBrk="1" hangingPunct="1"/>
            <a:r>
              <a:rPr lang="en-GB" altLang="en-US"/>
              <a:t>New Media Theory(Manovich, 2001)</a:t>
            </a:r>
            <a:endParaRPr lang="en-US" altLang="en-US"/>
          </a:p>
        </p:txBody>
      </p:sp>
      <p:sp>
        <p:nvSpPr>
          <p:cNvPr id="59394" name="Content Placeholder 2">
            <a:extLst>
              <a:ext uri="{FF2B5EF4-FFF2-40B4-BE49-F238E27FC236}">
                <a16:creationId xmlns:a16="http://schemas.microsoft.com/office/drawing/2014/main" id="{135660DB-555A-C040-90F4-EDB235290A11}"/>
              </a:ext>
            </a:extLst>
          </p:cNvPr>
          <p:cNvSpPr>
            <a:spLocks noGrp="1"/>
          </p:cNvSpPr>
          <p:nvPr>
            <p:ph idx="1"/>
          </p:nvPr>
        </p:nvSpPr>
        <p:spPr>
          <a:xfrm>
            <a:off x="755650" y="1557338"/>
            <a:ext cx="3529013" cy="4525962"/>
          </a:xfrm>
        </p:spPr>
        <p:txBody>
          <a:bodyPr/>
          <a:lstStyle/>
          <a:p>
            <a:pPr eaLnBrk="1" hangingPunct="1"/>
            <a:r>
              <a:rPr lang="en-GB" altLang="en-US"/>
              <a:t>What New Media is not</a:t>
            </a:r>
          </a:p>
          <a:p>
            <a:pPr lvl="1" eaLnBrk="1" hangingPunct="1"/>
            <a:r>
              <a:rPr lang="en-GB" altLang="en-US"/>
              <a:t>Digital and discrete</a:t>
            </a:r>
          </a:p>
          <a:p>
            <a:pPr lvl="1" eaLnBrk="1" hangingPunct="1"/>
            <a:r>
              <a:rPr lang="en-GB" altLang="en-US"/>
              <a:t>Single player for all digital media</a:t>
            </a:r>
          </a:p>
          <a:p>
            <a:pPr lvl="1" eaLnBrk="1" hangingPunct="1"/>
            <a:r>
              <a:rPr lang="en-GB" altLang="en-US"/>
              <a:t>Random access</a:t>
            </a:r>
          </a:p>
          <a:p>
            <a:pPr lvl="1" eaLnBrk="1" hangingPunct="1"/>
            <a:r>
              <a:rPr lang="en-GB" altLang="en-US"/>
              <a:t>Information loss</a:t>
            </a:r>
          </a:p>
          <a:p>
            <a:pPr lvl="1" eaLnBrk="1" hangingPunct="1"/>
            <a:r>
              <a:rPr lang="en-GB" altLang="en-US"/>
              <a:t>Endless copying</a:t>
            </a:r>
          </a:p>
          <a:p>
            <a:pPr lvl="1" eaLnBrk="1" hangingPunct="1"/>
            <a:endParaRPr lang="en-US" altLang="en-US"/>
          </a:p>
        </p:txBody>
      </p:sp>
      <p:pic>
        <p:nvPicPr>
          <p:cNvPr id="59395" name="Picture 5" descr="http://www.manovich.net/LNM/MIT_cover.gif">
            <a:extLst>
              <a:ext uri="{FF2B5EF4-FFF2-40B4-BE49-F238E27FC236}">
                <a16:creationId xmlns:a16="http://schemas.microsoft.com/office/drawing/2014/main" id="{E9C9F797-96CB-F24D-88F8-D055B3905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557338"/>
            <a:ext cx="374332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734A7743-626F-D447-95F2-9C290B92FC25}"/>
              </a:ext>
            </a:extLst>
          </p:cNvPr>
          <p:cNvSpPr>
            <a:spLocks noGrp="1"/>
          </p:cNvSpPr>
          <p:nvPr>
            <p:ph type="title"/>
          </p:nvPr>
        </p:nvSpPr>
        <p:spPr/>
        <p:txBody>
          <a:bodyPr/>
          <a:lstStyle/>
          <a:p>
            <a:pPr eaLnBrk="1" hangingPunct="1"/>
            <a:r>
              <a:rPr lang="en-GB" altLang="en-US"/>
              <a:t>New Media Theory(Manovich, 2001)</a:t>
            </a:r>
            <a:endParaRPr lang="en-US" altLang="en-US"/>
          </a:p>
        </p:txBody>
      </p:sp>
      <p:sp>
        <p:nvSpPr>
          <p:cNvPr id="61442" name="Content Placeholder 2">
            <a:extLst>
              <a:ext uri="{FF2B5EF4-FFF2-40B4-BE49-F238E27FC236}">
                <a16:creationId xmlns:a16="http://schemas.microsoft.com/office/drawing/2014/main" id="{3933608E-9A35-9F48-A29E-2AE34B5E9C11}"/>
              </a:ext>
            </a:extLst>
          </p:cNvPr>
          <p:cNvSpPr>
            <a:spLocks noGrp="1"/>
          </p:cNvSpPr>
          <p:nvPr>
            <p:ph idx="1"/>
          </p:nvPr>
        </p:nvSpPr>
        <p:spPr>
          <a:xfrm>
            <a:off x="755650" y="1557338"/>
            <a:ext cx="3529013" cy="4525962"/>
          </a:xfrm>
        </p:spPr>
        <p:txBody>
          <a:bodyPr/>
          <a:lstStyle/>
          <a:p>
            <a:pPr eaLnBrk="1" hangingPunct="1"/>
            <a:r>
              <a:rPr lang="en-GB" altLang="en-US"/>
              <a:t>A new language</a:t>
            </a:r>
          </a:p>
          <a:p>
            <a:pPr lvl="1" eaLnBrk="1" hangingPunct="1"/>
            <a:r>
              <a:rPr lang="en-GB" altLang="en-US"/>
              <a:t>Numerical</a:t>
            </a:r>
          </a:p>
          <a:p>
            <a:pPr lvl="1" eaLnBrk="1" hangingPunct="1"/>
            <a:r>
              <a:rPr lang="en-GB" altLang="en-US"/>
              <a:t>Modular</a:t>
            </a:r>
          </a:p>
          <a:p>
            <a:pPr lvl="1" eaLnBrk="1" hangingPunct="1"/>
            <a:r>
              <a:rPr lang="en-GB" altLang="en-US"/>
              <a:t>Automation</a:t>
            </a:r>
          </a:p>
          <a:p>
            <a:pPr lvl="1" eaLnBrk="1" hangingPunct="1"/>
            <a:r>
              <a:rPr lang="en-GB" altLang="en-US"/>
              <a:t>Variability</a:t>
            </a:r>
          </a:p>
          <a:p>
            <a:pPr lvl="1" eaLnBrk="1" hangingPunct="1"/>
            <a:r>
              <a:rPr lang="en-GB" altLang="en-US"/>
              <a:t>Transcoding</a:t>
            </a:r>
          </a:p>
          <a:p>
            <a:pPr lvl="1" eaLnBrk="1" hangingPunct="1"/>
            <a:endParaRPr lang="en-US" altLang="en-US"/>
          </a:p>
        </p:txBody>
      </p:sp>
      <p:pic>
        <p:nvPicPr>
          <p:cNvPr id="61443" name="Picture 5" descr="http://www.manovich.net/LNM/MIT_cover.gif">
            <a:extLst>
              <a:ext uri="{FF2B5EF4-FFF2-40B4-BE49-F238E27FC236}">
                <a16:creationId xmlns:a16="http://schemas.microsoft.com/office/drawing/2014/main" id="{950D140D-37C3-D740-B4A1-DE224CDD9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557338"/>
            <a:ext cx="374332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C441D8B5-0BEF-5A4B-8867-C334571B0AC2}"/>
              </a:ext>
            </a:extLst>
          </p:cNvPr>
          <p:cNvSpPr>
            <a:spLocks noGrp="1"/>
          </p:cNvSpPr>
          <p:nvPr>
            <p:ph type="title"/>
          </p:nvPr>
        </p:nvSpPr>
        <p:spPr/>
        <p:txBody>
          <a:bodyPr/>
          <a:lstStyle/>
          <a:p>
            <a:r>
              <a:rPr lang="en-US" altLang="en-US"/>
              <a:t>New Media</a:t>
            </a:r>
          </a:p>
        </p:txBody>
      </p:sp>
      <p:sp>
        <p:nvSpPr>
          <p:cNvPr id="3" name="Content Placeholder 2">
            <a:extLst>
              <a:ext uri="{FF2B5EF4-FFF2-40B4-BE49-F238E27FC236}">
                <a16:creationId xmlns:a16="http://schemas.microsoft.com/office/drawing/2014/main" id="{AA8008C2-AAD3-274C-BEC5-09C8C49F0B1E}"/>
              </a:ext>
            </a:extLst>
          </p:cNvPr>
          <p:cNvSpPr>
            <a:spLocks noGrp="1"/>
          </p:cNvSpPr>
          <p:nvPr>
            <p:ph idx="1"/>
          </p:nvPr>
        </p:nvSpPr>
        <p:spPr/>
        <p:txBody>
          <a:bodyPr>
            <a:normAutofit fontScale="92500" lnSpcReduction="20000"/>
          </a:bodyPr>
          <a:lstStyle/>
          <a:p>
            <a:pPr>
              <a:buFont typeface="Arial" charset="0"/>
              <a:buChar char="•"/>
              <a:defRPr/>
            </a:pPr>
            <a:r>
              <a:rPr lang="en-US" dirty="0"/>
              <a:t>Integration</a:t>
            </a:r>
          </a:p>
          <a:p>
            <a:pPr>
              <a:buFont typeface="Arial" charset="0"/>
              <a:buChar char="•"/>
              <a:defRPr/>
            </a:pPr>
            <a:endParaRPr lang="en-US" dirty="0"/>
          </a:p>
          <a:p>
            <a:pPr>
              <a:buFont typeface="Arial" charset="0"/>
              <a:buChar char="•"/>
              <a:defRPr/>
            </a:pPr>
            <a:r>
              <a:rPr lang="en-US" dirty="0"/>
              <a:t>Interactivity</a:t>
            </a:r>
          </a:p>
          <a:p>
            <a:pPr>
              <a:buFont typeface="Arial" charset="0"/>
              <a:buChar char="•"/>
              <a:defRPr/>
            </a:pPr>
            <a:endParaRPr lang="en-US" dirty="0"/>
          </a:p>
          <a:p>
            <a:pPr>
              <a:buFont typeface="Arial" charset="0"/>
              <a:buChar char="•"/>
              <a:defRPr/>
            </a:pPr>
            <a:r>
              <a:rPr lang="en-US" dirty="0"/>
              <a:t>Immersion</a:t>
            </a:r>
          </a:p>
          <a:p>
            <a:pPr>
              <a:buFont typeface="Arial" charset="0"/>
              <a:buChar char="•"/>
              <a:defRPr/>
            </a:pPr>
            <a:endParaRPr lang="en-US" dirty="0"/>
          </a:p>
          <a:p>
            <a:pPr>
              <a:buFont typeface="Arial" charset="0"/>
              <a:buChar char="•"/>
              <a:defRPr/>
            </a:pPr>
            <a:r>
              <a:rPr lang="en-US" dirty="0"/>
              <a:t>Hypermedia</a:t>
            </a:r>
          </a:p>
          <a:p>
            <a:pPr>
              <a:buFont typeface="Arial" charset="0"/>
              <a:buChar char="•"/>
              <a:defRPr/>
            </a:pPr>
            <a:endParaRPr lang="en-US" dirty="0"/>
          </a:p>
          <a:p>
            <a:pPr>
              <a:buFont typeface="Arial" charset="0"/>
              <a:buChar char="•"/>
              <a:defRPr/>
            </a:pPr>
            <a:r>
              <a:rPr lang="en-US" dirty="0"/>
              <a:t>Narrative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descr="A close up of a logo&#10;&#10;Description automatically generated">
            <a:extLst>
              <a:ext uri="{FF2B5EF4-FFF2-40B4-BE49-F238E27FC236}">
                <a16:creationId xmlns:a16="http://schemas.microsoft.com/office/drawing/2014/main" id="{A37616D6-1913-324B-B5E3-B48A39035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02D8969A-56D1-7047-A936-5E40BAA6BF1D}"/>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Trailblazers: selected old new media icons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FFD2D0ED-44DC-EB4F-A01D-F116AC0C94F3}"/>
              </a:ext>
            </a:extLst>
          </p:cNvPr>
          <p:cNvSpPr>
            <a:spLocks noGrp="1"/>
          </p:cNvSpPr>
          <p:nvPr>
            <p:ph type="title"/>
          </p:nvPr>
        </p:nvSpPr>
        <p:spPr/>
        <p:txBody>
          <a:bodyPr/>
          <a:lstStyle/>
          <a:p>
            <a:r>
              <a:rPr lang="en-US" altLang="en-US"/>
              <a:t>Timelines - Arts</a:t>
            </a:r>
          </a:p>
        </p:txBody>
      </p:sp>
      <p:sp>
        <p:nvSpPr>
          <p:cNvPr id="3" name="Content Placeholder 2">
            <a:extLst>
              <a:ext uri="{FF2B5EF4-FFF2-40B4-BE49-F238E27FC236}">
                <a16:creationId xmlns:a16="http://schemas.microsoft.com/office/drawing/2014/main" id="{6E46EC6B-E1FA-6341-96AE-36295DDB94A8}"/>
              </a:ext>
            </a:extLst>
          </p:cNvPr>
          <p:cNvSpPr>
            <a:spLocks noGrp="1"/>
          </p:cNvSpPr>
          <p:nvPr>
            <p:ph idx="1"/>
          </p:nvPr>
        </p:nvSpPr>
        <p:spPr/>
        <p:txBody>
          <a:bodyPr>
            <a:normAutofit fontScale="92500" lnSpcReduction="10000"/>
          </a:bodyPr>
          <a:lstStyle/>
          <a:p>
            <a:pPr>
              <a:buFont typeface="Arial" charset="0"/>
              <a:buChar char="•"/>
              <a:defRPr/>
            </a:pPr>
            <a:r>
              <a:rPr lang="en-US" dirty="0"/>
              <a:t>Richard Wagner (1849) – </a:t>
            </a:r>
            <a:r>
              <a:rPr lang="en-US" dirty="0" err="1"/>
              <a:t>Gesamtkunstwerk</a:t>
            </a:r>
            <a:endParaRPr lang="en-US" dirty="0"/>
          </a:p>
          <a:p>
            <a:pPr>
              <a:buFont typeface="Arial" charset="0"/>
              <a:buChar char="•"/>
              <a:defRPr/>
            </a:pPr>
            <a:r>
              <a:rPr lang="en-US" dirty="0" err="1"/>
              <a:t>László</a:t>
            </a:r>
            <a:r>
              <a:rPr lang="en-US" dirty="0"/>
              <a:t> Moholy-Nagy (1924) - Theatre of Totality</a:t>
            </a:r>
          </a:p>
          <a:p>
            <a:pPr>
              <a:buFont typeface="Arial" charset="0"/>
              <a:buChar char="•"/>
              <a:defRPr/>
            </a:pPr>
            <a:r>
              <a:rPr lang="en-US" dirty="0"/>
              <a:t>Dada</a:t>
            </a:r>
          </a:p>
          <a:p>
            <a:pPr>
              <a:buFont typeface="Arial" charset="0"/>
              <a:buChar char="•"/>
              <a:defRPr/>
            </a:pPr>
            <a:r>
              <a:rPr lang="en-US" dirty="0"/>
              <a:t>John Cage, </a:t>
            </a:r>
            <a:r>
              <a:rPr lang="en-US" dirty="0" err="1"/>
              <a:t>Merce</a:t>
            </a:r>
            <a:r>
              <a:rPr lang="en-US" dirty="0"/>
              <a:t> Cunningham, Jasper Johns</a:t>
            </a:r>
          </a:p>
          <a:p>
            <a:pPr>
              <a:buFont typeface="Arial" charset="0"/>
              <a:buChar char="•"/>
              <a:defRPr/>
            </a:pPr>
            <a:r>
              <a:rPr lang="en-US" dirty="0"/>
              <a:t>Allan </a:t>
            </a:r>
            <a:r>
              <a:rPr lang="en-US" dirty="0" err="1"/>
              <a:t>Kaprow</a:t>
            </a:r>
            <a:r>
              <a:rPr lang="en-US" dirty="0"/>
              <a:t> – Happenings</a:t>
            </a:r>
          </a:p>
          <a:p>
            <a:pPr>
              <a:buFont typeface="Arial" charset="0"/>
              <a:buChar char="•"/>
              <a:defRPr/>
            </a:pPr>
            <a:r>
              <a:rPr lang="en-US" dirty="0" err="1"/>
              <a:t>Fluxus</a:t>
            </a:r>
            <a:endParaRPr lang="en-US" dirty="0"/>
          </a:p>
          <a:p>
            <a:pPr>
              <a:buFont typeface="Arial" charset="0"/>
              <a:buChar char="•"/>
              <a:defRPr/>
            </a:pPr>
            <a:r>
              <a:rPr lang="en-US" dirty="0"/>
              <a:t>From Software – Information Technology: It’s New Meaning for Art, Seek, 1970</a:t>
            </a:r>
          </a:p>
          <a:p>
            <a:pPr>
              <a:buFont typeface="Arial" charset="0"/>
              <a:buChar char="•"/>
              <a:defRPr/>
            </a:pPr>
            <a:r>
              <a:rPr lang="en-US" dirty="0"/>
              <a:t>Nam June Paik – </a:t>
            </a:r>
            <a:r>
              <a:rPr lang="en-US" dirty="0" err="1"/>
              <a:t>Cybernated</a:t>
            </a:r>
            <a:r>
              <a:rPr lang="en-US" dirty="0"/>
              <a:t> Art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DE4A2418-7027-CA46-8E8F-73FCEF8FF8B7}"/>
              </a:ext>
            </a:extLst>
          </p:cNvPr>
          <p:cNvSpPr>
            <a:spLocks noGrp="1"/>
          </p:cNvSpPr>
          <p:nvPr>
            <p:ph type="title"/>
          </p:nvPr>
        </p:nvSpPr>
        <p:spPr/>
        <p:txBody>
          <a:bodyPr/>
          <a:lstStyle/>
          <a:p>
            <a:endParaRPr lang="en-US" altLang="en-US"/>
          </a:p>
        </p:txBody>
      </p:sp>
      <p:sp>
        <p:nvSpPr>
          <p:cNvPr id="18434" name="Content Placeholder 2">
            <a:extLst>
              <a:ext uri="{FF2B5EF4-FFF2-40B4-BE49-F238E27FC236}">
                <a16:creationId xmlns:a16="http://schemas.microsoft.com/office/drawing/2014/main" id="{31F8399B-9A99-0C46-81FA-0FB53304796F}"/>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06CDA152-DD4E-FF4A-BDC5-B1BBDC8AF40D}"/>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p>
        </p:txBody>
      </p:sp>
      <p:sp>
        <p:nvSpPr>
          <p:cNvPr id="6" name="TextBox 5">
            <a:extLst>
              <a:ext uri="{FF2B5EF4-FFF2-40B4-BE49-F238E27FC236}">
                <a16:creationId xmlns:a16="http://schemas.microsoft.com/office/drawing/2014/main" id="{FFCFCBD3-B1BC-D24D-8EA2-CEA1B3918BA0}"/>
              </a:ext>
            </a:extLst>
          </p:cNvPr>
          <p:cNvSpPr txBox="1"/>
          <p:nvPr/>
        </p:nvSpPr>
        <p:spPr>
          <a:xfrm>
            <a:off x="900113" y="836613"/>
            <a:ext cx="7343775" cy="769937"/>
          </a:xfrm>
          <a:prstGeom prst="rect">
            <a:avLst/>
          </a:prstGeom>
          <a:noFill/>
        </p:spPr>
        <p:txBody>
          <a:bodyPr>
            <a:spAutoFit/>
          </a:bodyPr>
          <a:lstStyle/>
          <a:p>
            <a:pPr algn="ctr" eaLnBrk="1" hangingPunct="1">
              <a:defRPr/>
            </a:pPr>
            <a:r>
              <a:rPr lang="en-US" sz="4400" dirty="0">
                <a:solidFill>
                  <a:schemeClr val="bg1">
                    <a:lumMod val="95000"/>
                  </a:schemeClr>
                </a:solidFill>
                <a:latin typeface="Arial Black" pitchFamily="34" charset="0"/>
                <a:cs typeface="Arial" charset="0"/>
              </a:rPr>
              <a:t>Friday, June 6, 2014</a:t>
            </a:r>
          </a:p>
        </p:txBody>
      </p:sp>
      <p:pic>
        <p:nvPicPr>
          <p:cNvPr id="18437" name="Picture 8" descr="https://sites.google.com/site/nmnt2014/_/rsrc/1402653807684/home/6-13-2014%2011-59-58%20AM-spacelapse-s.png">
            <a:hlinkClick r:id="rId2"/>
            <a:extLst>
              <a:ext uri="{FF2B5EF4-FFF2-40B4-BE49-F238E27FC236}">
                <a16:creationId xmlns:a16="http://schemas.microsoft.com/office/drawing/2014/main" id="{544B6631-4F73-304F-9BC7-7944122AA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276475"/>
            <a:ext cx="91344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7E074D1B-6AB0-4543-83EC-FB982A80E1E9}"/>
              </a:ext>
            </a:extLst>
          </p:cNvPr>
          <p:cNvSpPr>
            <a:spLocks noGrp="1"/>
          </p:cNvSpPr>
          <p:nvPr>
            <p:ph type="title"/>
          </p:nvPr>
        </p:nvSpPr>
        <p:spPr/>
        <p:txBody>
          <a:bodyPr/>
          <a:lstStyle/>
          <a:p>
            <a:r>
              <a:rPr lang="en-US" altLang="en-US"/>
              <a:t>Timeline - Narrative</a:t>
            </a:r>
          </a:p>
        </p:txBody>
      </p:sp>
      <p:sp>
        <p:nvSpPr>
          <p:cNvPr id="3" name="Content Placeholder 2">
            <a:extLst>
              <a:ext uri="{FF2B5EF4-FFF2-40B4-BE49-F238E27FC236}">
                <a16:creationId xmlns:a16="http://schemas.microsoft.com/office/drawing/2014/main" id="{1DB0BA02-C52C-FC48-B52A-8C7D92CAAC8C}"/>
              </a:ext>
            </a:extLst>
          </p:cNvPr>
          <p:cNvSpPr>
            <a:spLocks noGrp="1"/>
          </p:cNvSpPr>
          <p:nvPr>
            <p:ph idx="1"/>
          </p:nvPr>
        </p:nvSpPr>
        <p:spPr/>
        <p:txBody>
          <a:bodyPr>
            <a:normAutofit fontScale="92500" lnSpcReduction="20000"/>
          </a:bodyPr>
          <a:lstStyle/>
          <a:p>
            <a:pPr>
              <a:buFont typeface="Arial" charset="0"/>
              <a:buChar char="•"/>
              <a:defRPr/>
            </a:pPr>
            <a:r>
              <a:rPr lang="en-US" dirty="0"/>
              <a:t>Jorge Luis Borges (1941) – The Garden of Forking Paths</a:t>
            </a:r>
          </a:p>
          <a:p>
            <a:pPr>
              <a:buFont typeface="Arial" charset="0"/>
              <a:buChar char="•"/>
              <a:defRPr/>
            </a:pPr>
            <a:r>
              <a:rPr lang="en-US" dirty="0" err="1"/>
              <a:t>Vannevar</a:t>
            </a:r>
            <a:r>
              <a:rPr lang="en-US" dirty="0"/>
              <a:t> Bush (1945) – </a:t>
            </a:r>
            <a:r>
              <a:rPr lang="en-US" dirty="0" err="1"/>
              <a:t>Memex</a:t>
            </a:r>
            <a:endParaRPr lang="en-US" dirty="0"/>
          </a:p>
          <a:p>
            <a:pPr>
              <a:buFont typeface="Arial" charset="0"/>
              <a:buChar char="•"/>
              <a:defRPr/>
            </a:pPr>
            <a:r>
              <a:rPr lang="en-US" dirty="0"/>
              <a:t>Douglas </a:t>
            </a:r>
            <a:r>
              <a:rPr lang="en-US" dirty="0" err="1"/>
              <a:t>Engelbart</a:t>
            </a:r>
            <a:r>
              <a:rPr lang="en-US" dirty="0"/>
              <a:t> (1965) – </a:t>
            </a:r>
            <a:r>
              <a:rPr lang="en-US" dirty="0" err="1"/>
              <a:t>oNLine</a:t>
            </a:r>
            <a:r>
              <a:rPr lang="en-US" dirty="0"/>
              <a:t> System</a:t>
            </a:r>
          </a:p>
          <a:p>
            <a:pPr>
              <a:buFont typeface="Arial" charset="0"/>
              <a:buChar char="•"/>
              <a:defRPr/>
            </a:pPr>
            <a:r>
              <a:rPr lang="en-US" dirty="0"/>
              <a:t>Ted Nelson – </a:t>
            </a:r>
            <a:r>
              <a:rPr lang="en-US" dirty="0" err="1"/>
              <a:t>Xanadu</a:t>
            </a:r>
            <a:r>
              <a:rPr lang="en-US" dirty="0"/>
              <a:t>, Hyperlink, Hypertext, Computer Lib / Dream Machines</a:t>
            </a:r>
          </a:p>
          <a:p>
            <a:pPr>
              <a:buFont typeface="Arial" charset="0"/>
              <a:buChar char="•"/>
              <a:defRPr/>
            </a:pPr>
            <a:r>
              <a:rPr lang="en-US" dirty="0"/>
              <a:t>William Burroughs (1964) – The Future of the Novel / Cut Up and Fold In</a:t>
            </a:r>
          </a:p>
          <a:p>
            <a:pPr>
              <a:buFont typeface="Arial" charset="0"/>
              <a:buChar char="•"/>
              <a:defRPr/>
            </a:pPr>
            <a:r>
              <a:rPr lang="en-US" dirty="0"/>
              <a:t>Lynn </a:t>
            </a:r>
            <a:r>
              <a:rPr lang="en-US" dirty="0" err="1"/>
              <a:t>Hershman</a:t>
            </a:r>
            <a:r>
              <a:rPr lang="en-US" dirty="0"/>
              <a:t> (80s, 90s) -  Deep Contact, Fantasy Beyond Control</a:t>
            </a:r>
          </a:p>
          <a:p>
            <a:pPr>
              <a:buFont typeface="Arial" charset="0"/>
              <a:buChar char="•"/>
              <a:defRPr/>
            </a:pPr>
            <a:r>
              <a:rPr lang="en-US" dirty="0"/>
              <a:t>Tim </a:t>
            </a:r>
            <a:r>
              <a:rPr lang="en-US" dirty="0" err="1"/>
              <a:t>Berners</a:t>
            </a:r>
            <a:r>
              <a:rPr lang="en-US" dirty="0"/>
              <a:t> Lee (1989) – The Web</a:t>
            </a:r>
          </a:p>
          <a:p>
            <a:pPr>
              <a:buFont typeface="Arial" charset="0"/>
              <a:buChar char="•"/>
              <a:defRPr/>
            </a:pPr>
            <a:r>
              <a:rPr lang="en-US" dirty="0"/>
              <a:t>Roy </a:t>
            </a:r>
            <a:r>
              <a:rPr lang="en-US" dirty="0" err="1"/>
              <a:t>Ascott</a:t>
            </a:r>
            <a:r>
              <a:rPr lang="en-US" dirty="0"/>
              <a:t> - </a:t>
            </a:r>
            <a:r>
              <a:rPr lang="en-US" dirty="0" err="1"/>
              <a:t>Dataspace</a:t>
            </a:r>
            <a:endParaRPr lang="en-US" dirty="0"/>
          </a:p>
          <a:p>
            <a:pPr>
              <a:buFont typeface="Arial" charset="0"/>
              <a:buNone/>
              <a:defRP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5DB4BBE2-4756-0042-A56A-47E2E34C310E}"/>
              </a:ext>
            </a:extLst>
          </p:cNvPr>
          <p:cNvSpPr>
            <a:spLocks noGrp="1"/>
          </p:cNvSpPr>
          <p:nvPr>
            <p:ph type="title"/>
          </p:nvPr>
        </p:nvSpPr>
        <p:spPr/>
        <p:txBody>
          <a:bodyPr/>
          <a:lstStyle/>
          <a:p>
            <a:r>
              <a:rPr lang="en-US" altLang="en-US"/>
              <a:t>Timeline - Space and Other Realities</a:t>
            </a:r>
          </a:p>
        </p:txBody>
      </p:sp>
      <p:sp>
        <p:nvSpPr>
          <p:cNvPr id="3" name="Content Placeholder 2">
            <a:extLst>
              <a:ext uri="{FF2B5EF4-FFF2-40B4-BE49-F238E27FC236}">
                <a16:creationId xmlns:a16="http://schemas.microsoft.com/office/drawing/2014/main" id="{925F5CB9-7458-3F4B-B878-6E718B57E0D6}"/>
              </a:ext>
            </a:extLst>
          </p:cNvPr>
          <p:cNvSpPr>
            <a:spLocks noGrp="1"/>
          </p:cNvSpPr>
          <p:nvPr>
            <p:ph idx="1"/>
          </p:nvPr>
        </p:nvSpPr>
        <p:spPr/>
        <p:txBody>
          <a:bodyPr>
            <a:normAutofit lnSpcReduction="10000"/>
          </a:bodyPr>
          <a:lstStyle/>
          <a:p>
            <a:pPr>
              <a:buFont typeface="Arial" charset="0"/>
              <a:buChar char="•"/>
              <a:defRPr/>
            </a:pPr>
            <a:r>
              <a:rPr lang="en-US" dirty="0"/>
              <a:t>Morton </a:t>
            </a:r>
            <a:r>
              <a:rPr lang="en-US" dirty="0" err="1"/>
              <a:t>Heilig</a:t>
            </a:r>
            <a:r>
              <a:rPr lang="en-US" dirty="0"/>
              <a:t> (1962) – </a:t>
            </a:r>
            <a:r>
              <a:rPr lang="en-US" dirty="0" err="1"/>
              <a:t>Sensorama</a:t>
            </a:r>
            <a:endParaRPr lang="en-US" dirty="0"/>
          </a:p>
          <a:p>
            <a:pPr>
              <a:buFont typeface="Arial" charset="0"/>
              <a:buChar char="•"/>
              <a:defRPr/>
            </a:pPr>
            <a:r>
              <a:rPr lang="en-US" dirty="0"/>
              <a:t>Ivan Sutherland (1965) – The Ultimate Display</a:t>
            </a:r>
          </a:p>
          <a:p>
            <a:pPr>
              <a:buFont typeface="Arial" charset="0"/>
              <a:buChar char="•"/>
              <a:defRPr/>
            </a:pPr>
            <a:r>
              <a:rPr lang="en-US" dirty="0"/>
              <a:t>Myron Krueger (1970s) – </a:t>
            </a:r>
            <a:r>
              <a:rPr lang="en-US" dirty="0" err="1"/>
              <a:t>Videoplace</a:t>
            </a:r>
            <a:r>
              <a:rPr lang="en-US" dirty="0"/>
              <a:t>, Responsive Environments</a:t>
            </a:r>
          </a:p>
          <a:p>
            <a:pPr>
              <a:buFont typeface="Arial" charset="0"/>
              <a:buChar char="•"/>
              <a:defRPr/>
            </a:pPr>
            <a:r>
              <a:rPr lang="en-US" dirty="0"/>
              <a:t>Richard Bolt (1980) – Put That There</a:t>
            </a:r>
          </a:p>
          <a:p>
            <a:pPr>
              <a:buFont typeface="Arial" charset="0"/>
              <a:buChar char="•"/>
              <a:defRPr/>
            </a:pPr>
            <a:r>
              <a:rPr lang="en-US" dirty="0"/>
              <a:t>Ben </a:t>
            </a:r>
            <a:r>
              <a:rPr lang="en-US" dirty="0" err="1"/>
              <a:t>Shneiderman</a:t>
            </a:r>
            <a:r>
              <a:rPr lang="en-US" dirty="0"/>
              <a:t> (1983) – Direct Manipulation</a:t>
            </a:r>
          </a:p>
          <a:p>
            <a:pPr>
              <a:buFont typeface="Arial" charset="0"/>
              <a:buChar char="•"/>
              <a:defRPr/>
            </a:pPr>
            <a:r>
              <a:rPr lang="en-US" dirty="0"/>
              <a:t>Scott Fisher (1980s) – VIEW</a:t>
            </a:r>
          </a:p>
          <a:p>
            <a:pPr>
              <a:buFont typeface="Arial" charset="0"/>
              <a:buChar char="•"/>
              <a:defRPr/>
            </a:pPr>
            <a:r>
              <a:rPr lang="en-US" dirty="0"/>
              <a:t>William Gibson (1984) – </a:t>
            </a:r>
            <a:r>
              <a:rPr lang="en-US" dirty="0" err="1"/>
              <a:t>Neuromancer</a:t>
            </a:r>
            <a:endParaRPr lang="en-US" dirty="0"/>
          </a:p>
          <a:p>
            <a:pPr>
              <a:buFont typeface="Arial" charset="0"/>
              <a:buChar char="•"/>
              <a:defRPr/>
            </a:pPr>
            <a:r>
              <a:rPr lang="en-US" dirty="0"/>
              <a:t>Daniel </a:t>
            </a:r>
            <a:r>
              <a:rPr lang="en-US" dirty="0" err="1"/>
              <a:t>Sandin</a:t>
            </a:r>
            <a:r>
              <a:rPr lang="en-US" dirty="0"/>
              <a:t> (1990s) - CAVE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A049F1E-B406-B746-9B14-231ED287EB70}"/>
              </a:ext>
            </a:extLst>
          </p:cNvPr>
          <p:cNvSpPr>
            <a:spLocks noGrp="1"/>
          </p:cNvSpPr>
          <p:nvPr>
            <p:ph type="title"/>
          </p:nvPr>
        </p:nvSpPr>
        <p:spPr/>
        <p:txBody>
          <a:bodyPr/>
          <a:lstStyle/>
          <a:p>
            <a:r>
              <a:rPr lang="en-US" altLang="en-US"/>
              <a:t>Timelines - Hardware, Interfaces, Humans</a:t>
            </a:r>
          </a:p>
        </p:txBody>
      </p:sp>
      <p:sp>
        <p:nvSpPr>
          <p:cNvPr id="68610" name="Content Placeholder 3">
            <a:extLst>
              <a:ext uri="{FF2B5EF4-FFF2-40B4-BE49-F238E27FC236}">
                <a16:creationId xmlns:a16="http://schemas.microsoft.com/office/drawing/2014/main" id="{CF998A2A-042F-834F-974E-842E25F81393}"/>
              </a:ext>
            </a:extLst>
          </p:cNvPr>
          <p:cNvSpPr>
            <a:spLocks noGrp="1"/>
          </p:cNvSpPr>
          <p:nvPr>
            <p:ph idx="1"/>
          </p:nvPr>
        </p:nvSpPr>
        <p:spPr>
          <a:xfrm>
            <a:off x="457200" y="1600200"/>
            <a:ext cx="7931150" cy="4525963"/>
          </a:xfrm>
        </p:spPr>
        <p:txBody>
          <a:bodyPr/>
          <a:lstStyle/>
          <a:p>
            <a:r>
              <a:rPr lang="en-US" altLang="en-US"/>
              <a:t>Vannevar Bush (1945) – Memex</a:t>
            </a:r>
          </a:p>
          <a:p>
            <a:r>
              <a:rPr lang="en-US" altLang="en-US"/>
              <a:t>Norbert Wiener – Cybernetics</a:t>
            </a:r>
          </a:p>
          <a:p>
            <a:r>
              <a:rPr lang="en-US" altLang="en-US"/>
              <a:t>J. Licklider – Man-Computer Symbiosys</a:t>
            </a:r>
          </a:p>
          <a:p>
            <a:r>
              <a:rPr lang="en-US" altLang="en-US"/>
              <a:t>Douglas Engelbart (1962) – Augmenting Human Intellect</a:t>
            </a:r>
          </a:p>
          <a:p>
            <a:r>
              <a:rPr lang="en-US" altLang="en-US"/>
              <a:t>Sutherland (1963)</a:t>
            </a:r>
          </a:p>
          <a:p>
            <a:r>
              <a:rPr lang="en-US" altLang="en-US"/>
              <a:t>Alan Kay – Dynabook / Xerox Parc (1968-77)</a:t>
            </a:r>
          </a:p>
          <a:p>
            <a:r>
              <a:rPr lang="en-US" altLang="en-US"/>
              <a:t>Arduino, Processing, OpenFrameworks</a:t>
            </a:r>
          </a:p>
          <a:p>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A sign on the side of a building&#10;&#10;Description automatically generated">
            <a:extLst>
              <a:ext uri="{FF2B5EF4-FFF2-40B4-BE49-F238E27FC236}">
                <a16:creationId xmlns:a16="http://schemas.microsoft.com/office/drawing/2014/main" id="{2F103CBD-EBF9-994C-A153-A96348486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1D4604F3-0C33-5248-899D-1FF2AA3D500F}"/>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Hardware, Interfaces,</a:t>
            </a:r>
          </a:p>
          <a:p>
            <a:pPr algn="ctr" eaLnBrk="1" hangingPunct="1">
              <a:defRPr/>
            </a:pPr>
            <a:r>
              <a:rPr lang="en-US" dirty="0"/>
              <a:t>Humans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FFA80AAB-14B0-CE44-9AAB-28426232ACAA}"/>
              </a:ext>
            </a:extLst>
          </p:cNvPr>
          <p:cNvSpPr>
            <a:spLocks noGrp="1"/>
          </p:cNvSpPr>
          <p:nvPr>
            <p:ph type="title"/>
          </p:nvPr>
        </p:nvSpPr>
        <p:spPr>
          <a:xfrm>
            <a:off x="611188" y="4149725"/>
            <a:ext cx="1873250" cy="1717675"/>
          </a:xfrm>
          <a:solidFill>
            <a:schemeClr val="tx1"/>
          </a:solidFill>
        </p:spPr>
        <p:txBody>
          <a:bodyPr/>
          <a:lstStyle/>
          <a:p>
            <a:r>
              <a:rPr lang="en-GB" altLang="en-US" sz="2800">
                <a:solidFill>
                  <a:schemeClr val="bg1"/>
                </a:solidFill>
              </a:rPr>
              <a:t>Mechanically </a:t>
            </a:r>
            <a:br>
              <a:rPr lang="en-GB" altLang="en-US" sz="2800">
                <a:solidFill>
                  <a:schemeClr val="bg1"/>
                </a:solidFill>
              </a:rPr>
            </a:br>
            <a:r>
              <a:rPr lang="en-GB" altLang="en-US" sz="2800">
                <a:solidFill>
                  <a:schemeClr val="bg1"/>
                </a:solidFill>
              </a:rPr>
              <a:t>Extended</a:t>
            </a:r>
            <a:br>
              <a:rPr lang="en-GB" altLang="en-US" sz="2800">
                <a:solidFill>
                  <a:schemeClr val="bg1"/>
                </a:solidFill>
              </a:rPr>
            </a:br>
            <a:r>
              <a:rPr lang="en-GB" altLang="en-US" sz="2800">
                <a:solidFill>
                  <a:schemeClr val="bg1"/>
                </a:solidFill>
              </a:rPr>
              <a:t>Man</a:t>
            </a:r>
            <a:endParaRPr lang="en-US" altLang="en-US" sz="2800">
              <a:solidFill>
                <a:schemeClr val="bg1"/>
              </a:solidFill>
            </a:endParaRPr>
          </a:p>
        </p:txBody>
      </p:sp>
      <p:sp>
        <p:nvSpPr>
          <p:cNvPr id="70658" name="Title 1">
            <a:extLst>
              <a:ext uri="{FF2B5EF4-FFF2-40B4-BE49-F238E27FC236}">
                <a16:creationId xmlns:a16="http://schemas.microsoft.com/office/drawing/2014/main" id="{4F2641A5-7EF8-9A45-9BB9-DE73737EAB88}"/>
              </a:ext>
            </a:extLst>
          </p:cNvPr>
          <p:cNvSpPr txBox="1">
            <a:spLocks/>
          </p:cNvSpPr>
          <p:nvPr/>
        </p:nvSpPr>
        <p:spPr bwMode="auto">
          <a:xfrm>
            <a:off x="6588125" y="4149725"/>
            <a:ext cx="1871663" cy="1717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800">
                <a:solidFill>
                  <a:schemeClr val="bg1"/>
                </a:solidFill>
                <a:latin typeface="CordiaUPC" panose="020B0304020202020204" pitchFamily="34" charset="-34"/>
                <a:cs typeface="CordiaUPC" panose="020B0304020202020204" pitchFamily="34" charset="-34"/>
              </a:rPr>
              <a:t>Human Extended Machine</a:t>
            </a:r>
            <a:endParaRPr lang="en-US" altLang="en-US" sz="2800">
              <a:solidFill>
                <a:schemeClr val="bg1"/>
              </a:solidFill>
              <a:latin typeface="CordiaUPC" panose="020B0304020202020204" pitchFamily="34" charset="-34"/>
              <a:cs typeface="CordiaUPC" panose="020B0304020202020204" pitchFamily="34" charset="-34"/>
            </a:endParaRPr>
          </a:p>
        </p:txBody>
      </p:sp>
      <p:sp>
        <p:nvSpPr>
          <p:cNvPr id="70659" name="Title 1">
            <a:extLst>
              <a:ext uri="{FF2B5EF4-FFF2-40B4-BE49-F238E27FC236}">
                <a16:creationId xmlns:a16="http://schemas.microsoft.com/office/drawing/2014/main" id="{19D2D978-4CB1-AA4E-9C3E-6AF60BB1D392}"/>
              </a:ext>
            </a:extLst>
          </p:cNvPr>
          <p:cNvSpPr txBox="1">
            <a:spLocks/>
          </p:cNvSpPr>
          <p:nvPr/>
        </p:nvSpPr>
        <p:spPr bwMode="auto">
          <a:xfrm>
            <a:off x="3635375" y="4149725"/>
            <a:ext cx="1873250" cy="1717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800">
                <a:solidFill>
                  <a:schemeClr val="bg1"/>
                </a:solidFill>
                <a:latin typeface="CordiaUPC" panose="020B0304020202020204" pitchFamily="34" charset="-34"/>
                <a:cs typeface="CordiaUPC" panose="020B0304020202020204" pitchFamily="34" charset="-34"/>
              </a:rPr>
              <a:t>Man-Computer Symbiosys</a:t>
            </a:r>
            <a:endParaRPr lang="en-US" altLang="en-US" sz="2800">
              <a:solidFill>
                <a:schemeClr val="bg1"/>
              </a:solidFill>
              <a:latin typeface="CordiaUPC" panose="020B0304020202020204" pitchFamily="34" charset="-34"/>
              <a:cs typeface="CordiaUPC" panose="020B0304020202020204" pitchFamily="34" charset="-34"/>
            </a:endParaRPr>
          </a:p>
        </p:txBody>
      </p:sp>
      <p:pic>
        <p:nvPicPr>
          <p:cNvPr id="70660" name="Picture 2" descr="http://www.thocp.net/biographies/pictures/licklidder_0.jpg">
            <a:extLst>
              <a:ext uri="{FF2B5EF4-FFF2-40B4-BE49-F238E27FC236}">
                <a16:creationId xmlns:a16="http://schemas.microsoft.com/office/drawing/2014/main" id="{8101F7D9-F019-1A4F-805F-FCAEC4203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765175"/>
            <a:ext cx="18716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itle 1">
            <a:extLst>
              <a:ext uri="{FF2B5EF4-FFF2-40B4-BE49-F238E27FC236}">
                <a16:creationId xmlns:a16="http://schemas.microsoft.com/office/drawing/2014/main" id="{782CA318-1C74-3A46-857B-DAE367F1FEC0}"/>
              </a:ext>
            </a:extLst>
          </p:cNvPr>
          <p:cNvSpPr txBox="1">
            <a:spLocks/>
          </p:cNvSpPr>
          <p:nvPr/>
        </p:nvSpPr>
        <p:spPr bwMode="auto">
          <a:xfrm>
            <a:off x="3632200" y="5949950"/>
            <a:ext cx="1873250" cy="5016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a:solidFill>
                  <a:schemeClr val="bg1"/>
                </a:solidFill>
                <a:latin typeface="CordiaUPC" panose="020B0304020202020204" pitchFamily="34" charset="-34"/>
                <a:cs typeface="CordiaUPC" panose="020B0304020202020204" pitchFamily="34" charset="-34"/>
              </a:rPr>
              <a:t>J.C.R. Licklider</a:t>
            </a:r>
            <a:endParaRPr lang="en-US" altLang="en-US" sz="2000">
              <a:solidFill>
                <a:schemeClr val="bg1"/>
              </a:solidFill>
              <a:latin typeface="CordiaUPC" panose="020B0304020202020204" pitchFamily="34" charset="-34"/>
              <a:cs typeface="CordiaUPC" panose="020B0304020202020204" pitchFamily="34" charset="-3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http://upload.wikimedia.org/wikipedia/commons/thumb/3/3f/SAGE_console.jpeg/1280px-SAGE_console.jpeg">
            <a:extLst>
              <a:ext uri="{FF2B5EF4-FFF2-40B4-BE49-F238E27FC236}">
                <a16:creationId xmlns:a16="http://schemas.microsoft.com/office/drawing/2014/main" id="{00695E22-A831-8F4A-B252-342FFBC4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1440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9A3C82F-DE00-D840-A89B-DE62E4ED3B4E}"/>
              </a:ext>
            </a:extLst>
          </p:cNvPr>
          <p:cNvSpPr>
            <a:spLocks noGrp="1"/>
          </p:cNvSpPr>
          <p:nvPr>
            <p:ph idx="1"/>
          </p:nvPr>
        </p:nvSpPr>
        <p:spPr>
          <a:xfrm>
            <a:off x="457200" y="5445125"/>
            <a:ext cx="8229600" cy="968375"/>
          </a:xfrm>
          <a:solidFill>
            <a:schemeClr val="bg1">
              <a:alpha val="88000"/>
            </a:schemeClr>
          </a:solidFill>
        </p:spPr>
        <p:txBody>
          <a:bodyPr>
            <a:normAutofit fontScale="70000" lnSpcReduction="20000"/>
          </a:bodyPr>
          <a:lstStyle/>
          <a:p>
            <a:pPr marL="0" indent="0">
              <a:buFont typeface="Arial" charset="0"/>
              <a:buNone/>
              <a:defRPr/>
            </a:pPr>
            <a:r>
              <a:rPr lang="en-GB" i="1" dirty="0"/>
              <a:t>Men will set the goals, formulate the hypotheses, determine the criteria, and perform the evaluations. Computing machines will do the </a:t>
            </a:r>
            <a:r>
              <a:rPr lang="en-GB" i="1" dirty="0" err="1"/>
              <a:t>routinizable</a:t>
            </a:r>
            <a:r>
              <a:rPr lang="en-GB" i="1" dirty="0"/>
              <a:t> work that must be done to prepare the way for insights and decisions in technical and scientific thinking</a:t>
            </a:r>
            <a:endParaRPr lang="en-US" i="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72090B2B-F16D-C548-9139-B3401366D16C}"/>
              </a:ext>
            </a:extLst>
          </p:cNvPr>
          <p:cNvSpPr>
            <a:spLocks noGrp="1"/>
          </p:cNvSpPr>
          <p:nvPr>
            <p:ph type="title"/>
          </p:nvPr>
        </p:nvSpPr>
        <p:spPr/>
        <p:txBody>
          <a:bodyPr/>
          <a:lstStyle/>
          <a:p>
            <a:pPr eaLnBrk="1" hangingPunct="1"/>
            <a:r>
              <a:rPr lang="en-GB" altLang="en-US"/>
              <a:t>Man Computer Symbiosis (Licklider 1962)</a:t>
            </a:r>
            <a:endParaRPr lang="en-US" altLang="en-US"/>
          </a:p>
        </p:txBody>
      </p:sp>
      <p:sp>
        <p:nvSpPr>
          <p:cNvPr id="74754" name="Content Placeholder 2">
            <a:extLst>
              <a:ext uri="{FF2B5EF4-FFF2-40B4-BE49-F238E27FC236}">
                <a16:creationId xmlns:a16="http://schemas.microsoft.com/office/drawing/2014/main" id="{3F651A8C-A4FA-B349-91F1-D93AB35B9F96}"/>
              </a:ext>
            </a:extLst>
          </p:cNvPr>
          <p:cNvSpPr>
            <a:spLocks noGrp="1"/>
          </p:cNvSpPr>
          <p:nvPr>
            <p:ph idx="1"/>
          </p:nvPr>
        </p:nvSpPr>
        <p:spPr>
          <a:xfrm>
            <a:off x="323850" y="1268413"/>
            <a:ext cx="8516938" cy="5589587"/>
          </a:xfrm>
        </p:spPr>
        <p:txBody>
          <a:bodyPr/>
          <a:lstStyle/>
          <a:p>
            <a:pPr eaLnBrk="1" hangingPunct="1"/>
            <a:r>
              <a:rPr lang="en-GB" altLang="en-US"/>
              <a:t>About Licklider</a:t>
            </a:r>
          </a:p>
          <a:p>
            <a:pPr lvl="1" eaLnBrk="1" hangingPunct="1">
              <a:buFont typeface="Arial" panose="020B0604020202020204" pitchFamily="34" charset="0"/>
              <a:buChar char="•"/>
            </a:pPr>
            <a:r>
              <a:rPr lang="en-GB" altLang="en-US" sz="2000"/>
              <a:t>Trained in engineering and behavioral psychology</a:t>
            </a:r>
          </a:p>
          <a:p>
            <a:pPr lvl="1" eaLnBrk="1" hangingPunct="1">
              <a:buFont typeface="Arial" panose="020B0604020202020204" pitchFamily="34" charset="0"/>
              <a:buChar char="•"/>
            </a:pPr>
            <a:r>
              <a:rPr lang="en-GB" altLang="en-US" sz="2000"/>
              <a:t>Led ARPA from 1962</a:t>
            </a:r>
          </a:p>
          <a:p>
            <a:pPr lvl="1" eaLnBrk="1" hangingPunct="1">
              <a:buFont typeface="Arial" panose="020B0604020202020204" pitchFamily="34" charset="0"/>
              <a:buChar char="•"/>
            </a:pPr>
            <a:r>
              <a:rPr lang="en-GB" altLang="en-US" sz="2000"/>
              <a:t>Promoted computer science, networked systems (‘Intergalactic Computer Network’, ARPANET) interactive systems</a:t>
            </a:r>
          </a:p>
          <a:p>
            <a:pPr eaLnBrk="1" hangingPunct="1"/>
            <a:r>
              <a:rPr lang="en-GB" altLang="en-US"/>
              <a:t>Man Computer Symbiosis (1962)– in between Mechanically Extended Man and Artificial Intelligence. Outlines a roadmap of needs that we still work from today</a:t>
            </a:r>
          </a:p>
          <a:p>
            <a:pPr eaLnBrk="1" hangingPunct="1"/>
            <a:r>
              <a:rPr lang="en-GB" altLang="en-US"/>
              <a:t>Division of roles</a:t>
            </a:r>
          </a:p>
          <a:p>
            <a:pPr lvl="1" eaLnBrk="1" hangingPunct="1"/>
            <a:r>
              <a:rPr lang="en-GB" altLang="en-US" sz="2000"/>
              <a:t>Man sets goals, formulates hypotheses, determine criteria, perform evaluations, deals with exceptions</a:t>
            </a:r>
          </a:p>
          <a:p>
            <a:pPr lvl="1" eaLnBrk="1" hangingPunct="1"/>
            <a:r>
              <a:rPr lang="en-GB" altLang="en-US" sz="2000"/>
              <a:t>Machine will  perform the routinizable work to prepare the way for technical and scientific thinking. But help with formulating, real time thinking, translate high level hypotheses or tasks into testable and executable models. Help to get ready to think, support incremental problem solving. </a:t>
            </a:r>
          </a:p>
          <a:p>
            <a:pPr eaLnBrk="1" hangingPunct="1"/>
            <a:endParaRPr lang="en-GB" altLang="en-US" sz="2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F0470F10-2755-3B44-8D01-BF0926654367}"/>
              </a:ext>
            </a:extLst>
          </p:cNvPr>
          <p:cNvSpPr>
            <a:spLocks noGrp="1"/>
          </p:cNvSpPr>
          <p:nvPr>
            <p:ph type="title"/>
          </p:nvPr>
        </p:nvSpPr>
        <p:spPr/>
        <p:txBody>
          <a:bodyPr/>
          <a:lstStyle/>
          <a:p>
            <a:pPr eaLnBrk="1" hangingPunct="1"/>
            <a:r>
              <a:rPr lang="en-GB" altLang="en-US"/>
              <a:t>Man Computer Symbiosis (Licklider 1962)</a:t>
            </a:r>
            <a:endParaRPr lang="en-US" altLang="en-US"/>
          </a:p>
        </p:txBody>
      </p:sp>
      <p:sp>
        <p:nvSpPr>
          <p:cNvPr id="75778" name="Content Placeholder 2">
            <a:extLst>
              <a:ext uri="{FF2B5EF4-FFF2-40B4-BE49-F238E27FC236}">
                <a16:creationId xmlns:a16="http://schemas.microsoft.com/office/drawing/2014/main" id="{AFCDCD58-9AA0-794D-A0EF-5F6BBB8CE307}"/>
              </a:ext>
            </a:extLst>
          </p:cNvPr>
          <p:cNvSpPr>
            <a:spLocks noGrp="1"/>
          </p:cNvSpPr>
          <p:nvPr>
            <p:ph idx="1"/>
          </p:nvPr>
        </p:nvSpPr>
        <p:spPr>
          <a:xfrm>
            <a:off x="323850" y="1268413"/>
            <a:ext cx="8516938" cy="5589587"/>
          </a:xfrm>
        </p:spPr>
        <p:txBody>
          <a:bodyPr>
            <a:normAutofit lnSpcReduction="10000"/>
          </a:bodyPr>
          <a:lstStyle/>
          <a:p>
            <a:pPr eaLnBrk="1" hangingPunct="1">
              <a:defRPr/>
            </a:pPr>
            <a:r>
              <a:rPr lang="en-GB" altLang="en-US" sz="3600" dirty="0"/>
              <a:t>Computers should be</a:t>
            </a:r>
          </a:p>
          <a:p>
            <a:pPr lvl="1" eaLnBrk="1" hangingPunct="1">
              <a:defRPr/>
            </a:pPr>
            <a:r>
              <a:rPr lang="en-GB" altLang="en-US" sz="2400" dirty="0" err="1"/>
              <a:t>Formulative</a:t>
            </a:r>
            <a:r>
              <a:rPr lang="en-GB" altLang="en-US" sz="2400" dirty="0"/>
              <a:t>: Help formulate thinking, not just aid formulated problem solving</a:t>
            </a:r>
          </a:p>
          <a:p>
            <a:pPr lvl="1" eaLnBrk="1" hangingPunct="1">
              <a:defRPr/>
            </a:pPr>
            <a:r>
              <a:rPr lang="en-GB" altLang="en-US" sz="2400" dirty="0"/>
              <a:t>Interactive &amp; Real Time: Cooperate interactively in real time with man without reliance on inflexible programs</a:t>
            </a:r>
          </a:p>
          <a:p>
            <a:pPr eaLnBrk="1" hangingPunct="1">
              <a:defRPr/>
            </a:pPr>
            <a:r>
              <a:rPr lang="en-GB" altLang="en-US" sz="3600" dirty="0"/>
              <a:t>Requirements</a:t>
            </a:r>
          </a:p>
          <a:p>
            <a:pPr lvl="1" eaLnBrk="1" hangingPunct="1">
              <a:defRPr/>
            </a:pPr>
            <a:r>
              <a:rPr lang="en-GB" altLang="en-US" sz="2400" dirty="0"/>
              <a:t>Intelligence -  Statistical inference, decision theory, game theory machine; suggest courses of action; pattern matching and diagnosis; </a:t>
            </a:r>
          </a:p>
          <a:p>
            <a:pPr lvl="1" eaLnBrk="1" hangingPunct="1">
              <a:defRPr/>
            </a:pPr>
            <a:r>
              <a:rPr lang="en-GB" altLang="en-US" sz="2400" dirty="0"/>
              <a:t>Memory-  improved memory organization and associative search, </a:t>
            </a:r>
          </a:p>
          <a:p>
            <a:pPr lvl="1" eaLnBrk="1" hangingPunct="1">
              <a:defRPr/>
            </a:pPr>
            <a:r>
              <a:rPr lang="en-GB" altLang="en-US" sz="2400" dirty="0"/>
              <a:t>Solve the language problem - Goal driven languages and conversation rather than procedural languages, </a:t>
            </a:r>
            <a:r>
              <a:rPr lang="en-GB" altLang="en-US" sz="2400" b="1" i="1" dirty="0"/>
              <a:t>automated</a:t>
            </a:r>
            <a:r>
              <a:rPr lang="en-GB" altLang="en-US" sz="2400" dirty="0"/>
              <a:t> problem solving</a:t>
            </a:r>
          </a:p>
          <a:p>
            <a:pPr lvl="1" eaLnBrk="1" hangingPunct="1">
              <a:defRPr/>
            </a:pPr>
            <a:r>
              <a:rPr lang="en-GB" altLang="en-US" sz="2400" dirty="0"/>
              <a:t>Interaction / IO -  Real time, interactive processing, connected users,; new input output devices, an IO display that directly combines text and drawing, speech production and recognition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25DBA75-0DC7-BE49-8FE0-8A59CF43D060}"/>
              </a:ext>
            </a:extLst>
          </p:cNvPr>
          <p:cNvSpPr>
            <a:spLocks noGrp="1"/>
          </p:cNvSpPr>
          <p:nvPr>
            <p:ph type="title"/>
          </p:nvPr>
        </p:nvSpPr>
        <p:spPr/>
        <p:txBody>
          <a:bodyPr/>
          <a:lstStyle/>
          <a:p>
            <a:pPr eaLnBrk="1" hangingPunct="1"/>
            <a:r>
              <a:rPr lang="en-GB" altLang="en-US"/>
              <a:t>Sketchpad (Sutherland, 1963)</a:t>
            </a:r>
            <a:endParaRPr lang="en-US" altLang="en-US"/>
          </a:p>
        </p:txBody>
      </p:sp>
      <p:sp>
        <p:nvSpPr>
          <p:cNvPr id="3" name="Content Placeholder 2">
            <a:extLst>
              <a:ext uri="{FF2B5EF4-FFF2-40B4-BE49-F238E27FC236}">
                <a16:creationId xmlns:a16="http://schemas.microsoft.com/office/drawing/2014/main" id="{F082AE93-9D5C-F547-8B21-37CF4020727A}"/>
              </a:ext>
            </a:extLst>
          </p:cNvPr>
          <p:cNvSpPr>
            <a:spLocks noGrp="1"/>
          </p:cNvSpPr>
          <p:nvPr>
            <p:ph idx="1"/>
          </p:nvPr>
        </p:nvSpPr>
        <p:spPr>
          <a:xfrm>
            <a:off x="457200" y="1600200"/>
            <a:ext cx="4546600" cy="4924425"/>
          </a:xfrm>
        </p:spPr>
        <p:txBody>
          <a:bodyPr rtlCol="0">
            <a:normAutofit fontScale="85000" lnSpcReduction="10000"/>
          </a:bodyPr>
          <a:lstStyle/>
          <a:p>
            <a:pPr eaLnBrk="1" fontAlgn="auto" hangingPunct="1">
              <a:spcAft>
                <a:spcPts val="0"/>
              </a:spcAft>
              <a:defRPr/>
            </a:pPr>
            <a:r>
              <a:rPr lang="en-GB" dirty="0"/>
              <a:t>Helps user solve a complex visual problem</a:t>
            </a:r>
          </a:p>
          <a:p>
            <a:pPr eaLnBrk="1" fontAlgn="auto" hangingPunct="1">
              <a:spcAft>
                <a:spcPts val="0"/>
              </a:spcAft>
              <a:defRPr/>
            </a:pPr>
            <a:r>
              <a:rPr lang="en-GB" dirty="0"/>
              <a:t>Conversation as direct manipulation</a:t>
            </a:r>
          </a:p>
          <a:p>
            <a:pPr eaLnBrk="1" fontAlgn="auto" hangingPunct="1">
              <a:spcAft>
                <a:spcPts val="0"/>
              </a:spcAft>
              <a:defRPr/>
            </a:pPr>
            <a:r>
              <a:rPr lang="en-GB" dirty="0"/>
              <a:t>Computer understands the structure, drawings and images consist of objects</a:t>
            </a:r>
          </a:p>
          <a:p>
            <a:pPr eaLnBrk="1" fontAlgn="auto" hangingPunct="1">
              <a:spcAft>
                <a:spcPts val="0"/>
              </a:spcAft>
              <a:defRPr/>
            </a:pPr>
            <a:r>
              <a:rPr lang="en-GB" dirty="0"/>
              <a:t>Optimization is used to solve problems and assist the user in what he is trying to achieve</a:t>
            </a:r>
          </a:p>
          <a:p>
            <a:pPr eaLnBrk="1" fontAlgn="auto" hangingPunct="1">
              <a:spcAft>
                <a:spcPts val="0"/>
              </a:spcAft>
              <a:defRPr/>
            </a:pPr>
            <a:r>
              <a:rPr lang="en-GB" dirty="0"/>
              <a:t>Foundation for GUIs, CAD, OO etc.</a:t>
            </a:r>
          </a:p>
          <a:p>
            <a:pPr eaLnBrk="1" fontAlgn="auto" hangingPunct="1">
              <a:spcAft>
                <a:spcPts val="0"/>
              </a:spcAft>
              <a:defRPr/>
            </a:pPr>
            <a:r>
              <a:rPr lang="en-GB" dirty="0"/>
              <a:t>Reuse of drawing by copying or linking</a:t>
            </a:r>
          </a:p>
          <a:p>
            <a:pPr eaLnBrk="1" fontAlgn="auto" hangingPunct="1">
              <a:spcAft>
                <a:spcPts val="0"/>
              </a:spcAft>
              <a:defRPr/>
            </a:pPr>
            <a:endParaRPr lang="en-US" dirty="0"/>
          </a:p>
        </p:txBody>
      </p:sp>
      <p:pic>
        <p:nvPicPr>
          <p:cNvPr id="77827" name="Picture 2">
            <a:extLst>
              <a:ext uri="{FF2B5EF4-FFF2-40B4-BE49-F238E27FC236}">
                <a16:creationId xmlns:a16="http://schemas.microsoft.com/office/drawing/2014/main" id="{5E16C62F-92B6-7F4D-A0C7-C15BD8F37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852863"/>
            <a:ext cx="386238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
            <a:extLst>
              <a:ext uri="{FF2B5EF4-FFF2-40B4-BE49-F238E27FC236}">
                <a16:creationId xmlns:a16="http://schemas.microsoft.com/office/drawing/2014/main" id="{69A8C392-18D5-E443-9BE4-BA6C1F630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557338"/>
            <a:ext cx="334803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495D3987-3C4B-C940-8508-EABDB061DCEE}"/>
              </a:ext>
            </a:extLst>
          </p:cNvPr>
          <p:cNvSpPr>
            <a:spLocks noGrp="1"/>
          </p:cNvSpPr>
          <p:nvPr>
            <p:ph type="title"/>
          </p:nvPr>
        </p:nvSpPr>
        <p:spPr/>
        <p:txBody>
          <a:bodyPr/>
          <a:lstStyle/>
          <a:p>
            <a:pPr eaLnBrk="1" hangingPunct="1"/>
            <a:r>
              <a:rPr lang="en-GB" altLang="en-US"/>
              <a:t>Sketchpad (Sutherland, 1963)</a:t>
            </a:r>
            <a:endParaRPr lang="en-US" altLang="en-US"/>
          </a:p>
        </p:txBody>
      </p:sp>
      <p:pic>
        <p:nvPicPr>
          <p:cNvPr id="79874" name="Picture 2">
            <a:extLst>
              <a:ext uri="{FF2B5EF4-FFF2-40B4-BE49-F238E27FC236}">
                <a16:creationId xmlns:a16="http://schemas.microsoft.com/office/drawing/2014/main" id="{0073BAA4-7D61-7740-BE20-488871264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73238"/>
            <a:ext cx="261937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a:extLst>
              <a:ext uri="{FF2B5EF4-FFF2-40B4-BE49-F238E27FC236}">
                <a16:creationId xmlns:a16="http://schemas.microsoft.com/office/drawing/2014/main" id="{77D49612-C8F9-5842-A14C-F736F24D3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628775"/>
            <a:ext cx="2908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21DEA-44E0-4140-A84B-6DB9916EB566}"/>
              </a:ext>
            </a:extLst>
          </p:cNvPr>
          <p:cNvSpPr/>
          <p:nvPr/>
        </p:nvSpPr>
        <p:spPr>
          <a:xfrm>
            <a:off x="6875463" y="-17463"/>
            <a:ext cx="2268537" cy="68754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p>
        </p:txBody>
      </p:sp>
      <p:sp>
        <p:nvSpPr>
          <p:cNvPr id="19458" name="Title 1">
            <a:extLst>
              <a:ext uri="{FF2B5EF4-FFF2-40B4-BE49-F238E27FC236}">
                <a16:creationId xmlns:a16="http://schemas.microsoft.com/office/drawing/2014/main" id="{5349E9FF-F634-2B49-9BE6-B3AD080DC1C0}"/>
              </a:ext>
            </a:extLst>
          </p:cNvPr>
          <p:cNvSpPr>
            <a:spLocks noGrp="1"/>
          </p:cNvSpPr>
          <p:nvPr>
            <p:ph type="title"/>
          </p:nvPr>
        </p:nvSpPr>
        <p:spPr/>
        <p:txBody>
          <a:bodyPr/>
          <a:lstStyle/>
          <a:p>
            <a:endParaRPr lang="en-US" altLang="en-US"/>
          </a:p>
        </p:txBody>
      </p:sp>
      <p:sp>
        <p:nvSpPr>
          <p:cNvPr id="19459" name="Content Placeholder 2">
            <a:extLst>
              <a:ext uri="{FF2B5EF4-FFF2-40B4-BE49-F238E27FC236}">
                <a16:creationId xmlns:a16="http://schemas.microsoft.com/office/drawing/2014/main" id="{A01DDD95-ABA1-2043-A93C-C85C11548D96}"/>
              </a:ext>
            </a:extLst>
          </p:cNvPr>
          <p:cNvSpPr>
            <a:spLocks noGrp="1"/>
          </p:cNvSpPr>
          <p:nvPr>
            <p:ph idx="1"/>
          </p:nvPr>
        </p:nvSpPr>
        <p:spPr/>
        <p:txBody>
          <a:bodyPr/>
          <a:lstStyle/>
          <a:p>
            <a:endParaRPr lang="en-US" altLang="en-US"/>
          </a:p>
        </p:txBody>
      </p:sp>
      <p:pic>
        <p:nvPicPr>
          <p:cNvPr id="19460" name="Picture 2" descr="https://f7d7cbea-a-62cb3a1a-s-sites.googlegroups.com/site/newmedianewtechnology2015/portfolios/lise/the-size-of-the-self/Personal%20space%20in%20action.jpg?attachauth=ANoY7coQ0H4WYoRYr-vYst-FIR8PPPEAwODop9LyZ-XJpwPkM6mgIoa_bVczCa8zMEdq-Ib03IsppjLee5EIVfpToOtWjOnsnq1cCNd7NQRUzvrQwWzoFtSHeGHRD9PUQ2lVHUHT4iVdw5Bz3nKZ1kHkgqXAgXvML8gRKkYJJYFh8WAIZaY1lM8MDYxhJGSpZgPmHJY3mXMchZijGqJtGKuUzWK9JWBRyGtPXR7-61RVb8VvPsffV72vk2jJJotuhsQ3vZT2Jq_V7WTMhv9adN7k6KFXuh-JmUDQXck32AIMLt-zEJw7H7s%3D&amp;attredirects=0">
            <a:hlinkClick r:id="rId2"/>
            <a:extLst>
              <a:ext uri="{FF2B5EF4-FFF2-40B4-BE49-F238E27FC236}">
                <a16:creationId xmlns:a16="http://schemas.microsoft.com/office/drawing/2014/main" id="{EDCF4209-E7B2-E74A-85BE-9C0DFE5A3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25D288-5FB3-C345-A833-7DCD22612DA4}"/>
              </a:ext>
            </a:extLst>
          </p:cNvPr>
          <p:cNvSpPr/>
          <p:nvPr/>
        </p:nvSpPr>
        <p:spPr bwMode="auto">
          <a:xfrm>
            <a:off x="5508625" y="2852738"/>
            <a:ext cx="3455988" cy="3889375"/>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algn="ctr" eaLnBrk="1" hangingPunct="1">
              <a:defRPr/>
            </a:pPr>
            <a:r>
              <a:rPr lang="en-US" sz="1400" b="1" dirty="0">
                <a:latin typeface="Arial" charset="0"/>
                <a:cs typeface="Arial" charset="0"/>
              </a:rPr>
              <a:t>The Size of Self</a:t>
            </a:r>
          </a:p>
          <a:p>
            <a:pPr algn="ctr" eaLnBrk="1" hangingPunct="1">
              <a:defRPr/>
            </a:pPr>
            <a:r>
              <a:rPr lang="en-US" sz="1100" i="1" dirty="0" err="1">
                <a:latin typeface="Arial" charset="0"/>
                <a:cs typeface="Arial" charset="0"/>
              </a:rPr>
              <a:t>Lise</a:t>
            </a:r>
            <a:r>
              <a:rPr lang="en-US" sz="1100" i="1" dirty="0">
                <a:latin typeface="Arial" charset="0"/>
                <a:cs typeface="Arial" charset="0"/>
              </a:rPr>
              <a:t> Stork &amp; Donna </a:t>
            </a:r>
            <a:r>
              <a:rPr lang="en-US" sz="1100" i="1" dirty="0" err="1">
                <a:latin typeface="Arial" charset="0"/>
                <a:cs typeface="Arial" charset="0"/>
              </a:rPr>
              <a:t>Schipper</a:t>
            </a:r>
            <a:r>
              <a:rPr lang="en-US" sz="1100" i="1" dirty="0">
                <a:latin typeface="Arial" charset="0"/>
                <a:cs typeface="Arial" charset="0"/>
              </a:rPr>
              <a:t>  (2015)</a:t>
            </a:r>
          </a:p>
          <a:p>
            <a:pPr algn="ctr" eaLnBrk="1" hangingPunct="1">
              <a:defRPr/>
            </a:pPr>
            <a:endParaRPr lang="en-US" sz="1100" dirty="0">
              <a:latin typeface="Arial" charset="0"/>
              <a:cs typeface="Arial" charset="0"/>
            </a:endParaRPr>
          </a:p>
          <a:p>
            <a:pPr eaLnBrk="1" hangingPunct="1">
              <a:defRPr/>
            </a:pPr>
            <a:r>
              <a:rPr lang="en-GB" sz="1100" i="1" dirty="0">
                <a:latin typeface="Arial" charset="0"/>
                <a:cs typeface="Arial" charset="0"/>
              </a:rPr>
              <a:t>Did you ever consciously experience your personal space? Do you know how it affects you and how far it reaches?  </a:t>
            </a:r>
            <a:endParaRPr lang="en-GB" sz="1100" dirty="0">
              <a:latin typeface="Arial" charset="0"/>
              <a:cs typeface="Arial" charset="0"/>
            </a:endParaRPr>
          </a:p>
          <a:p>
            <a:pPr eaLnBrk="1" hangingPunct="1">
              <a:defRPr/>
            </a:pPr>
            <a:r>
              <a:rPr lang="en-GB" sz="1100" i="1" dirty="0">
                <a:latin typeface="Arial" charset="0"/>
                <a:cs typeface="Arial" charset="0"/>
              </a:rPr>
              <a:t>With our installation we want to show you an important part of your physical body that you probably weren’t aware of before. You can explore its boundary by sensing it and seeing it projected around you simultaneously. Hopefully, by augmenting your personal space, we can give you the impression as if it truly belongs to you and show to you what your intimate space might look like.</a:t>
            </a:r>
            <a:endParaRPr lang="en-GB" sz="1100" dirty="0">
              <a:latin typeface="Arial" charset="0"/>
              <a:cs typeface="Arial" charset="0"/>
            </a:endParaRPr>
          </a:p>
          <a:p>
            <a:pPr eaLnBrk="1" hangingPunct="1">
              <a:defRPr/>
            </a:pPr>
            <a:r>
              <a:rPr lang="en-GB" sz="1100" i="1" dirty="0">
                <a:latin typeface="Arial" charset="0"/>
                <a:cs typeface="Arial" charset="0"/>
              </a:rPr>
              <a:t>Data of all participants is gathered and visualised in a graph that may, eventually, show interesting patterns in how the size of intimate space is dependent on relationships and potentially other variables.</a:t>
            </a:r>
            <a:endParaRPr lang="en-GB" sz="1100" dirty="0">
              <a:latin typeface="Arial" charset="0"/>
              <a:cs typeface="Arial" charset="0"/>
            </a:endParaRPr>
          </a:p>
          <a:p>
            <a:pPr algn="ctr" eaLnBrk="1" hangingPunct="1">
              <a:defRPr/>
            </a:pPr>
            <a:endParaRPr lang="en-GB" sz="1100" dirty="0">
              <a:latin typeface="Arial" charset="0"/>
              <a:cs typeface="Arial" charset="0"/>
            </a:endParaRPr>
          </a:p>
          <a:p>
            <a:pPr algn="ctr" eaLnBrk="1" hangingPunct="1">
              <a:defRPr/>
            </a:pPr>
            <a:r>
              <a:rPr lang="en-GB" sz="1100" dirty="0">
                <a:latin typeface="Arial" charset="0"/>
                <a:cs typeface="Arial" charset="0"/>
              </a:rPr>
              <a:t>Click the image for a video.</a:t>
            </a:r>
            <a:endParaRPr lang="en-US" sz="1100" dirty="0">
              <a:latin typeface="Arial" charset="0"/>
              <a:cs typeface="Arial" charset="0"/>
            </a:endParaRPr>
          </a:p>
          <a:p>
            <a:pPr algn="ctr" eaLnBrk="1" hangingPunct="1">
              <a:defRPr/>
            </a:pPr>
            <a:endParaRPr lang="en-US" sz="1100" dirty="0">
              <a:latin typeface="Arial" charset="0"/>
              <a:cs typeface="Arial" charset="0"/>
            </a:endParaRPr>
          </a:p>
        </p:txBody>
      </p:sp>
      <p:pic>
        <p:nvPicPr>
          <p:cNvPr id="19462" name="Picture 4" descr="https://f7d7cbea-a-62cb3a1a-s-sites.googlegroups.com/site/newmedianewtechnology2015/portfolios/lise/the-size-of-the-self/results.png?attachauth=ANoY7coKAEdrS1y1a4hXcZiVIG7O6KsgFw9O_I3WnVzU37NglewtrIvVlZo8GYyge4ojKCY3auLJcXHRVvfQIFovOqf__h1xVpgfQrDL5PtGEYpIGMnmmRJ4VqJ42j4wR8BEaiX9QcdIMy_e6xdDQzFbqWnOJG7MNYI2rLB730e9bep2afDCYvQCNSKeKzZn1RGW_Uhlm_FQ-iOL1r2m6bNDslPDmYSdIp9KC6E_PQPz1o9hM4F-f7eMAj3Ux0NhR1QGpoFRdGsk8Cowx22QksJ8ujAsWTc-1A%3D%3D&amp;attredirects=0">
            <a:extLst>
              <a:ext uri="{FF2B5EF4-FFF2-40B4-BE49-F238E27FC236}">
                <a16:creationId xmlns:a16="http://schemas.microsoft.com/office/drawing/2014/main" id="{D1172DF7-C877-1C4B-A370-082AD73C3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131" r="19904"/>
          <a:stretch>
            <a:fillRect/>
          </a:stretch>
        </p:blipFill>
        <p:spPr bwMode="auto">
          <a:xfrm>
            <a:off x="5508625" y="115888"/>
            <a:ext cx="3455988"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1236-1877-1B4C-BEFF-B56459AD309F}"/>
              </a:ext>
            </a:extLst>
          </p:cNvPr>
          <p:cNvSpPr>
            <a:spLocks noGrp="1"/>
          </p:cNvSpPr>
          <p:nvPr>
            <p:ph type="title"/>
          </p:nvPr>
        </p:nvSpPr>
        <p:spPr/>
        <p:txBody>
          <a:bodyPr rtlCol="0">
            <a:normAutofit fontScale="90000"/>
          </a:bodyPr>
          <a:lstStyle/>
          <a:p>
            <a:pPr eaLnBrk="1" fontAlgn="auto" hangingPunct="1">
              <a:spcAft>
                <a:spcPts val="0"/>
              </a:spcAft>
              <a:defRPr/>
            </a:pPr>
            <a:r>
              <a:rPr lang="en-GB" dirty="0"/>
              <a:t>Augmenting Human Intellect (</a:t>
            </a:r>
            <a:r>
              <a:rPr lang="en-GB" dirty="0" err="1"/>
              <a:t>Engelbart</a:t>
            </a:r>
            <a:r>
              <a:rPr lang="en-GB" dirty="0"/>
              <a:t> 1962, 1968)</a:t>
            </a:r>
            <a:endParaRPr lang="en-US" dirty="0"/>
          </a:p>
        </p:txBody>
      </p:sp>
      <p:sp>
        <p:nvSpPr>
          <p:cNvPr id="3" name="Content Placeholder 2">
            <a:extLst>
              <a:ext uri="{FF2B5EF4-FFF2-40B4-BE49-F238E27FC236}">
                <a16:creationId xmlns:a16="http://schemas.microsoft.com/office/drawing/2014/main" id="{40218574-865A-A04D-80EA-01A1AD2FD240}"/>
              </a:ext>
            </a:extLst>
          </p:cNvPr>
          <p:cNvSpPr>
            <a:spLocks noGrp="1"/>
          </p:cNvSpPr>
          <p:nvPr>
            <p:ph idx="1"/>
          </p:nvPr>
        </p:nvSpPr>
        <p:spPr>
          <a:xfrm>
            <a:off x="457200" y="1600200"/>
            <a:ext cx="4906963" cy="5257800"/>
          </a:xfrm>
        </p:spPr>
        <p:txBody>
          <a:bodyPr rtlCol="0">
            <a:normAutofit fontScale="62500" lnSpcReduction="20000"/>
          </a:bodyPr>
          <a:lstStyle/>
          <a:p>
            <a:pPr eaLnBrk="1" fontAlgn="auto" hangingPunct="1">
              <a:spcAft>
                <a:spcPts val="0"/>
              </a:spcAft>
              <a:defRPr/>
            </a:pPr>
            <a:r>
              <a:rPr lang="en-GB" dirty="0"/>
              <a:t>Augmentation Research </a:t>
            </a:r>
            <a:r>
              <a:rPr lang="en-GB" dirty="0" err="1"/>
              <a:t>Center</a:t>
            </a:r>
            <a:r>
              <a:rPr lang="en-GB" dirty="0"/>
              <a:t> at Stanford</a:t>
            </a:r>
          </a:p>
          <a:p>
            <a:pPr eaLnBrk="1" fontAlgn="auto" hangingPunct="1">
              <a:spcAft>
                <a:spcPts val="0"/>
              </a:spcAft>
              <a:defRPr/>
            </a:pPr>
            <a:r>
              <a:rPr lang="en-GB" dirty="0"/>
              <a:t>Starting point is a conceptual framework for augmenting human intellect: H-LAM/T (</a:t>
            </a:r>
            <a:r>
              <a:rPr lang="en-GB" dirty="0" err="1"/>
              <a:t>Engelbart</a:t>
            </a:r>
            <a:r>
              <a:rPr lang="en-GB" dirty="0"/>
              <a:t> 1962)</a:t>
            </a:r>
          </a:p>
          <a:p>
            <a:pPr lvl="1" eaLnBrk="1" fontAlgn="auto" hangingPunct="1">
              <a:spcAft>
                <a:spcPts val="0"/>
              </a:spcAft>
              <a:defRPr/>
            </a:pPr>
            <a:r>
              <a:rPr lang="en-GB" dirty="0"/>
              <a:t>How can people as well as technology work together to solve complex problems</a:t>
            </a:r>
          </a:p>
          <a:p>
            <a:pPr lvl="1" eaLnBrk="1" fontAlgn="auto" hangingPunct="1">
              <a:spcAft>
                <a:spcPts val="0"/>
              </a:spcAft>
              <a:defRPr/>
            </a:pPr>
            <a:r>
              <a:rPr lang="en-GB" dirty="0"/>
              <a:t>For diplomats, designers, architects, scientists, ..</a:t>
            </a:r>
          </a:p>
          <a:p>
            <a:pPr lvl="1" eaLnBrk="1" fontAlgn="auto" hangingPunct="1">
              <a:spcAft>
                <a:spcPts val="0"/>
              </a:spcAft>
              <a:defRPr/>
            </a:pPr>
            <a:r>
              <a:rPr lang="en-GB" dirty="0"/>
              <a:t>Human, Language, Artefacts, Methodology, Training</a:t>
            </a:r>
          </a:p>
          <a:p>
            <a:pPr lvl="1" eaLnBrk="1" fontAlgn="auto" hangingPunct="1">
              <a:spcAft>
                <a:spcPts val="0"/>
              </a:spcAft>
              <a:defRPr/>
            </a:pPr>
            <a:r>
              <a:rPr lang="en-GB" dirty="0"/>
              <a:t>Intelligence amplification (as opposed to AI)</a:t>
            </a:r>
          </a:p>
          <a:p>
            <a:pPr lvl="1" eaLnBrk="1" fontAlgn="auto" hangingPunct="1">
              <a:spcAft>
                <a:spcPts val="0"/>
              </a:spcAft>
              <a:defRPr/>
            </a:pPr>
            <a:r>
              <a:rPr lang="en-GB" dirty="0" err="1"/>
              <a:t>Evollution</a:t>
            </a:r>
            <a:r>
              <a:rPr lang="en-GB" dirty="0"/>
              <a:t> of intelligence: concept manipulation, symbol manipulation, external symbol manipulation, automated external symbol manipulation </a:t>
            </a:r>
          </a:p>
          <a:p>
            <a:pPr lvl="1" eaLnBrk="1" fontAlgn="auto" hangingPunct="1">
              <a:spcAft>
                <a:spcPts val="0"/>
              </a:spcAft>
              <a:defRPr/>
            </a:pPr>
            <a:r>
              <a:rPr lang="en-GB" dirty="0"/>
              <a:t>Thought experiment and paper based simulation</a:t>
            </a:r>
          </a:p>
          <a:p>
            <a:pPr eaLnBrk="1" fontAlgn="auto" hangingPunct="1">
              <a:spcAft>
                <a:spcPts val="0"/>
              </a:spcAft>
              <a:defRPr/>
            </a:pPr>
            <a:r>
              <a:rPr lang="en-GB" dirty="0"/>
              <a:t>Introduced many  concepts and tools that are common today (</a:t>
            </a:r>
            <a:r>
              <a:rPr lang="en-GB" dirty="0" err="1"/>
              <a:t>Engelbart</a:t>
            </a:r>
            <a:r>
              <a:rPr lang="en-GB" dirty="0"/>
              <a:t> 1968)</a:t>
            </a:r>
          </a:p>
          <a:p>
            <a:pPr lvl="1" eaLnBrk="1" fontAlgn="auto" hangingPunct="1">
              <a:spcAft>
                <a:spcPts val="0"/>
              </a:spcAft>
              <a:defRPr/>
            </a:pPr>
            <a:r>
              <a:rPr lang="en-GB" dirty="0"/>
              <a:t>Invented a  knowledge worker workstation that could be used to create structured and hyperlinked documents mixing images and text</a:t>
            </a:r>
          </a:p>
          <a:p>
            <a:pPr lvl="1" eaLnBrk="1" fontAlgn="auto" hangingPunct="1">
              <a:spcAft>
                <a:spcPts val="0"/>
              </a:spcAft>
              <a:defRPr/>
            </a:pPr>
            <a:r>
              <a:rPr lang="en-GB" dirty="0"/>
              <a:t>Networked collaboration was a key aspect </a:t>
            </a:r>
          </a:p>
          <a:p>
            <a:pPr eaLnBrk="1" fontAlgn="auto" hangingPunct="1">
              <a:spcAft>
                <a:spcPts val="0"/>
              </a:spcAft>
              <a:defRPr/>
            </a:pPr>
            <a:r>
              <a:rPr lang="en-GB" dirty="0"/>
              <a:t>Precursor to Xerox PARC</a:t>
            </a:r>
            <a:endParaRPr lang="en-US" dirty="0"/>
          </a:p>
        </p:txBody>
      </p:sp>
      <p:pic>
        <p:nvPicPr>
          <p:cNvPr id="80899" name="Picture 2">
            <a:extLst>
              <a:ext uri="{FF2B5EF4-FFF2-40B4-BE49-F238E27FC236}">
                <a16:creationId xmlns:a16="http://schemas.microsoft.com/office/drawing/2014/main" id="{3C3693AA-13BC-D44B-AACE-E31B1C0F4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557338"/>
            <a:ext cx="3403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http://dougengelbart.org/images/pix/img0029.jpg">
            <a:extLst>
              <a:ext uri="{FF2B5EF4-FFF2-40B4-BE49-F238E27FC236}">
                <a16:creationId xmlns:a16="http://schemas.microsoft.com/office/drawing/2014/main" id="{09A9B07B-4EE9-7642-88E6-C8961F6E5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221163"/>
            <a:ext cx="336708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F36437A4-C9FA-2C4B-89C2-B166EFE77B15}"/>
              </a:ext>
            </a:extLst>
          </p:cNvPr>
          <p:cNvSpPr>
            <a:spLocks noGrp="1"/>
          </p:cNvSpPr>
          <p:nvPr>
            <p:ph type="title"/>
          </p:nvPr>
        </p:nvSpPr>
        <p:spPr>
          <a:xfrm>
            <a:off x="0" y="274638"/>
            <a:ext cx="9144000" cy="1143000"/>
          </a:xfrm>
        </p:spPr>
        <p:txBody>
          <a:bodyPr/>
          <a:lstStyle/>
          <a:p>
            <a:r>
              <a:rPr lang="en-GB" altLang="en-US"/>
              <a:t>Augmenting Human Intellect (Engelbart 1962, 1968)</a:t>
            </a:r>
            <a:endParaRPr lang="en-US" altLang="en-US"/>
          </a:p>
        </p:txBody>
      </p:sp>
      <p:pic>
        <p:nvPicPr>
          <p:cNvPr id="82946" name="Content Placeholder 3">
            <a:extLst>
              <a:ext uri="{FF2B5EF4-FFF2-40B4-BE49-F238E27FC236}">
                <a16:creationId xmlns:a16="http://schemas.microsoft.com/office/drawing/2014/main" id="{D06F2BA7-3917-9145-A2B8-84E86B6161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844675"/>
            <a:ext cx="7521575" cy="466725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14A8C6F4-F83F-5C45-A804-DE0816DA6022}"/>
              </a:ext>
            </a:extLst>
          </p:cNvPr>
          <p:cNvSpPr>
            <a:spLocks noGrp="1"/>
          </p:cNvSpPr>
          <p:nvPr>
            <p:ph type="title"/>
          </p:nvPr>
        </p:nvSpPr>
        <p:spPr>
          <a:xfrm>
            <a:off x="0" y="274638"/>
            <a:ext cx="9144000" cy="1143000"/>
          </a:xfrm>
        </p:spPr>
        <p:txBody>
          <a:bodyPr/>
          <a:lstStyle/>
          <a:p>
            <a:r>
              <a:rPr lang="en-GB" altLang="en-US"/>
              <a:t>Augmenting Human Intellect (Engelbart 1962, 1968)</a:t>
            </a:r>
            <a:endParaRPr lang="en-US" altLang="en-US"/>
          </a:p>
        </p:txBody>
      </p:sp>
      <p:pic>
        <p:nvPicPr>
          <p:cNvPr id="83970" name="Content Placeholder 3">
            <a:extLst>
              <a:ext uri="{FF2B5EF4-FFF2-40B4-BE49-F238E27FC236}">
                <a16:creationId xmlns:a16="http://schemas.microsoft.com/office/drawing/2014/main" id="{8FD875CA-75B3-2740-AEC3-9A24EAB750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9713" y="1600200"/>
            <a:ext cx="3952875" cy="49911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6B9D1735-B92B-5247-8676-F50F4BB44919}"/>
              </a:ext>
            </a:extLst>
          </p:cNvPr>
          <p:cNvSpPr>
            <a:spLocks noGrp="1"/>
          </p:cNvSpPr>
          <p:nvPr>
            <p:ph type="title"/>
          </p:nvPr>
        </p:nvSpPr>
        <p:spPr/>
        <p:txBody>
          <a:bodyPr/>
          <a:lstStyle/>
          <a:p>
            <a:pPr eaLnBrk="1" hangingPunct="1"/>
            <a:r>
              <a:rPr lang="en-GB" altLang="en-US" sz="2800"/>
              <a:t>Experimenting with various pointing devices</a:t>
            </a:r>
            <a:br>
              <a:rPr lang="en-GB" altLang="en-US" sz="2800"/>
            </a:br>
            <a:r>
              <a:rPr lang="en-GB" altLang="en-US" sz="2000"/>
              <a:t>light pen, joystick, track ball, graphicon, noise pointers, knee brace, …</a:t>
            </a:r>
            <a:endParaRPr lang="en-US" altLang="en-US" sz="2800"/>
          </a:p>
        </p:txBody>
      </p:sp>
      <p:sp>
        <p:nvSpPr>
          <p:cNvPr id="84994" name="Content Placeholder 2">
            <a:extLst>
              <a:ext uri="{FF2B5EF4-FFF2-40B4-BE49-F238E27FC236}">
                <a16:creationId xmlns:a16="http://schemas.microsoft.com/office/drawing/2014/main" id="{8FB8D70D-1404-2742-9CB3-59526273CEF9}"/>
              </a:ext>
            </a:extLst>
          </p:cNvPr>
          <p:cNvSpPr>
            <a:spLocks noGrp="1"/>
          </p:cNvSpPr>
          <p:nvPr>
            <p:ph idx="1"/>
          </p:nvPr>
        </p:nvSpPr>
        <p:spPr/>
        <p:txBody>
          <a:bodyPr/>
          <a:lstStyle/>
          <a:p>
            <a:pPr eaLnBrk="1" hangingPunct="1"/>
            <a:endParaRPr lang="en-US" altLang="en-US"/>
          </a:p>
        </p:txBody>
      </p:sp>
      <p:pic>
        <p:nvPicPr>
          <p:cNvPr id="84995" name="Picture 2" descr="http://dougengelbart.org/images/pix/img0024.jpg">
            <a:extLst>
              <a:ext uri="{FF2B5EF4-FFF2-40B4-BE49-F238E27FC236}">
                <a16:creationId xmlns:a16="http://schemas.microsoft.com/office/drawing/2014/main" id="{08C7DD56-8AC7-F04C-BA39-8B4CF8765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268413"/>
            <a:ext cx="83169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15EB749D-7656-6043-826E-D4DEA4F2625D}"/>
              </a:ext>
            </a:extLst>
          </p:cNvPr>
          <p:cNvSpPr>
            <a:spLocks noGrp="1"/>
          </p:cNvSpPr>
          <p:nvPr>
            <p:ph type="title"/>
          </p:nvPr>
        </p:nvSpPr>
        <p:spPr/>
        <p:txBody>
          <a:bodyPr/>
          <a:lstStyle/>
          <a:p>
            <a:pPr eaLnBrk="1" hangingPunct="1"/>
            <a:r>
              <a:rPr lang="en-GB" altLang="en-US"/>
              <a:t>The mouse won (1963)</a:t>
            </a:r>
            <a:endParaRPr lang="en-US" altLang="en-US"/>
          </a:p>
        </p:txBody>
      </p:sp>
      <p:sp>
        <p:nvSpPr>
          <p:cNvPr id="86018" name="Content Placeholder 2">
            <a:extLst>
              <a:ext uri="{FF2B5EF4-FFF2-40B4-BE49-F238E27FC236}">
                <a16:creationId xmlns:a16="http://schemas.microsoft.com/office/drawing/2014/main" id="{5E610C22-4788-AC47-B2FD-076E34522A36}"/>
              </a:ext>
            </a:extLst>
          </p:cNvPr>
          <p:cNvSpPr>
            <a:spLocks noGrp="1"/>
          </p:cNvSpPr>
          <p:nvPr>
            <p:ph idx="1"/>
          </p:nvPr>
        </p:nvSpPr>
        <p:spPr/>
        <p:txBody>
          <a:bodyPr/>
          <a:lstStyle/>
          <a:p>
            <a:pPr eaLnBrk="1" hangingPunct="1"/>
            <a:endParaRPr lang="en-US" altLang="en-US"/>
          </a:p>
        </p:txBody>
      </p:sp>
      <p:pic>
        <p:nvPicPr>
          <p:cNvPr id="86019" name="Picture 2" descr="http://dougengelbart.org/images/pix/img0001.jpg">
            <a:extLst>
              <a:ext uri="{FF2B5EF4-FFF2-40B4-BE49-F238E27FC236}">
                <a16:creationId xmlns:a16="http://schemas.microsoft.com/office/drawing/2014/main" id="{00DF1A46-496C-834F-A0A6-83E548FFE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1249363"/>
            <a:ext cx="8412162"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29FD3F31-60AF-BA4F-826E-1B41F10917BB}"/>
              </a:ext>
            </a:extLst>
          </p:cNvPr>
          <p:cNvSpPr>
            <a:spLocks noGrp="1"/>
          </p:cNvSpPr>
          <p:nvPr>
            <p:ph type="title"/>
          </p:nvPr>
        </p:nvSpPr>
        <p:spPr/>
        <p:txBody>
          <a:bodyPr/>
          <a:lstStyle/>
          <a:p>
            <a:pPr eaLnBrk="1" hangingPunct="1"/>
            <a:r>
              <a:rPr lang="en-GB" altLang="en-US"/>
              <a:t>The mouse won (1963)</a:t>
            </a:r>
            <a:endParaRPr lang="en-US" altLang="en-US"/>
          </a:p>
        </p:txBody>
      </p:sp>
      <p:sp>
        <p:nvSpPr>
          <p:cNvPr id="87042" name="Content Placeholder 2">
            <a:extLst>
              <a:ext uri="{FF2B5EF4-FFF2-40B4-BE49-F238E27FC236}">
                <a16:creationId xmlns:a16="http://schemas.microsoft.com/office/drawing/2014/main" id="{0DA5274A-22BC-9A42-9046-6E09F6E57A94}"/>
              </a:ext>
            </a:extLst>
          </p:cNvPr>
          <p:cNvSpPr>
            <a:spLocks noGrp="1"/>
          </p:cNvSpPr>
          <p:nvPr>
            <p:ph idx="1"/>
          </p:nvPr>
        </p:nvSpPr>
        <p:spPr/>
        <p:txBody>
          <a:bodyPr/>
          <a:lstStyle/>
          <a:p>
            <a:pPr eaLnBrk="1" hangingPunct="1"/>
            <a:endParaRPr lang="en-US" altLang="en-US"/>
          </a:p>
        </p:txBody>
      </p:sp>
      <p:pic>
        <p:nvPicPr>
          <p:cNvPr id="87043" name="Picture 2" descr="http://dougengelbart.org/images/pix/img0023.jpg">
            <a:extLst>
              <a:ext uri="{FF2B5EF4-FFF2-40B4-BE49-F238E27FC236}">
                <a16:creationId xmlns:a16="http://schemas.microsoft.com/office/drawing/2014/main" id="{93FA8FC7-1851-B741-A1AF-533F420B4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975"/>
            <a:ext cx="84248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50C72168-2CC9-CF43-BAED-A5BDD1048E46}"/>
              </a:ext>
            </a:extLst>
          </p:cNvPr>
          <p:cNvSpPr>
            <a:spLocks noGrp="1"/>
          </p:cNvSpPr>
          <p:nvPr>
            <p:ph type="title"/>
          </p:nvPr>
        </p:nvSpPr>
        <p:spPr/>
        <p:txBody>
          <a:bodyPr/>
          <a:lstStyle/>
          <a:p>
            <a:pPr eaLnBrk="1" hangingPunct="1"/>
            <a:r>
              <a:rPr lang="en-GB" altLang="en-US"/>
              <a:t>The mouse won</a:t>
            </a:r>
            <a:endParaRPr lang="en-US" altLang="en-US"/>
          </a:p>
        </p:txBody>
      </p:sp>
      <p:sp>
        <p:nvSpPr>
          <p:cNvPr id="88066" name="Content Placeholder 2">
            <a:extLst>
              <a:ext uri="{FF2B5EF4-FFF2-40B4-BE49-F238E27FC236}">
                <a16:creationId xmlns:a16="http://schemas.microsoft.com/office/drawing/2014/main" id="{4C409456-8F99-5243-A41A-E3C571263AA9}"/>
              </a:ext>
            </a:extLst>
          </p:cNvPr>
          <p:cNvSpPr>
            <a:spLocks noGrp="1"/>
          </p:cNvSpPr>
          <p:nvPr>
            <p:ph idx="1"/>
          </p:nvPr>
        </p:nvSpPr>
        <p:spPr>
          <a:xfrm>
            <a:off x="457200" y="1600200"/>
            <a:ext cx="3754438" cy="4525963"/>
          </a:xfrm>
        </p:spPr>
        <p:txBody>
          <a:bodyPr/>
          <a:lstStyle/>
          <a:p>
            <a:pPr eaLnBrk="1" hangingPunct="1"/>
            <a:r>
              <a:rPr lang="en-GB" altLang="en-US"/>
              <a:t>Production version for surfing the Arpanet</a:t>
            </a:r>
            <a:endParaRPr lang="en-US" altLang="en-US"/>
          </a:p>
        </p:txBody>
      </p:sp>
      <p:pic>
        <p:nvPicPr>
          <p:cNvPr id="88067" name="Picture 2" descr="http://dougengelbart.org/images/pix/tn-arcmouse.jpg">
            <a:extLst>
              <a:ext uri="{FF2B5EF4-FFF2-40B4-BE49-F238E27FC236}">
                <a16:creationId xmlns:a16="http://schemas.microsoft.com/office/drawing/2014/main" id="{7A42B894-420E-D342-804F-885EC9710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01DD676E-3AA9-E84B-AEB7-2BD0E192253A}"/>
              </a:ext>
            </a:extLst>
          </p:cNvPr>
          <p:cNvSpPr>
            <a:spLocks noGrp="1"/>
          </p:cNvSpPr>
          <p:nvPr>
            <p:ph type="title"/>
          </p:nvPr>
        </p:nvSpPr>
        <p:spPr/>
        <p:txBody>
          <a:bodyPr/>
          <a:lstStyle/>
          <a:p>
            <a:pPr eaLnBrk="1" hangingPunct="1"/>
            <a:r>
              <a:rPr lang="en-GB" altLang="en-US"/>
              <a:t>The mouse won</a:t>
            </a:r>
            <a:endParaRPr lang="en-US" altLang="en-US"/>
          </a:p>
        </p:txBody>
      </p:sp>
      <p:sp>
        <p:nvSpPr>
          <p:cNvPr id="89090" name="Content Placeholder 2">
            <a:extLst>
              <a:ext uri="{FF2B5EF4-FFF2-40B4-BE49-F238E27FC236}">
                <a16:creationId xmlns:a16="http://schemas.microsoft.com/office/drawing/2014/main" id="{AF53F1F9-0175-8448-9395-863BE225C80F}"/>
              </a:ext>
            </a:extLst>
          </p:cNvPr>
          <p:cNvSpPr>
            <a:spLocks noGrp="1"/>
          </p:cNvSpPr>
          <p:nvPr>
            <p:ph idx="1"/>
          </p:nvPr>
        </p:nvSpPr>
        <p:spPr>
          <a:xfrm>
            <a:off x="457200" y="1600200"/>
            <a:ext cx="3754438" cy="4525963"/>
          </a:xfrm>
        </p:spPr>
        <p:txBody>
          <a:bodyPr/>
          <a:lstStyle/>
          <a:p>
            <a:pPr eaLnBrk="1" hangingPunct="1"/>
            <a:r>
              <a:rPr lang="en-GB" altLang="en-US"/>
              <a:t>Production version for surfing the Arpanet</a:t>
            </a:r>
            <a:endParaRPr lang="en-US" altLang="en-US"/>
          </a:p>
        </p:txBody>
      </p:sp>
      <p:pic>
        <p:nvPicPr>
          <p:cNvPr id="89091" name="Picture 4" descr="http://dougengelbart.org/images/pix/img0008.jpg">
            <a:extLst>
              <a:ext uri="{FF2B5EF4-FFF2-40B4-BE49-F238E27FC236}">
                <a16:creationId xmlns:a16="http://schemas.microsoft.com/office/drawing/2014/main" id="{79B5D158-BE68-A648-8DC2-B85810CD1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B2B1-2953-704D-87F9-740566751678}"/>
              </a:ext>
            </a:extLst>
          </p:cNvPr>
          <p:cNvSpPr>
            <a:spLocks noGrp="1"/>
          </p:cNvSpPr>
          <p:nvPr>
            <p:ph type="title"/>
          </p:nvPr>
        </p:nvSpPr>
        <p:spPr>
          <a:xfrm>
            <a:off x="457200" y="490538"/>
            <a:ext cx="8229600" cy="993775"/>
          </a:xfrm>
        </p:spPr>
        <p:txBody>
          <a:bodyPr rtlCol="0">
            <a:normAutofit fontScale="90000"/>
          </a:bodyPr>
          <a:lstStyle/>
          <a:p>
            <a:pPr eaLnBrk="1" fontAlgn="auto" hangingPunct="1">
              <a:spcAft>
                <a:spcPts val="0"/>
              </a:spcAft>
              <a:defRPr/>
            </a:pPr>
            <a:r>
              <a:rPr lang="en-GB" dirty="0"/>
              <a:t>But </a:t>
            </a:r>
            <a:r>
              <a:rPr lang="en-GB" dirty="0" err="1"/>
              <a:t>Engelbart</a:t>
            </a:r>
            <a:r>
              <a:rPr lang="en-GB" dirty="0"/>
              <a:t> invented a lot more </a:t>
            </a:r>
            <a:br>
              <a:rPr lang="en-GB" dirty="0"/>
            </a:br>
            <a:r>
              <a:rPr lang="en-GB" dirty="0"/>
              <a:t>than just the mouse</a:t>
            </a:r>
            <a:endParaRPr lang="en-US" dirty="0"/>
          </a:p>
        </p:txBody>
      </p:sp>
      <p:sp>
        <p:nvSpPr>
          <p:cNvPr id="3" name="Content Placeholder 2">
            <a:extLst>
              <a:ext uri="{FF2B5EF4-FFF2-40B4-BE49-F238E27FC236}">
                <a16:creationId xmlns:a16="http://schemas.microsoft.com/office/drawing/2014/main" id="{820149A4-E637-064C-9386-9CE71C438604}"/>
              </a:ext>
            </a:extLst>
          </p:cNvPr>
          <p:cNvSpPr>
            <a:spLocks noGrp="1"/>
          </p:cNvSpPr>
          <p:nvPr>
            <p:ph idx="1"/>
          </p:nvPr>
        </p:nvSpPr>
        <p:spPr>
          <a:xfrm>
            <a:off x="611188" y="1700213"/>
            <a:ext cx="3960812" cy="4608512"/>
          </a:xfrm>
        </p:spPr>
        <p:txBody>
          <a:bodyPr rtlCol="0">
            <a:normAutofit fontScale="92500" lnSpcReduction="20000"/>
          </a:bodyPr>
          <a:lstStyle/>
          <a:p>
            <a:pPr eaLnBrk="1" fontAlgn="auto" hangingPunct="1">
              <a:spcAft>
                <a:spcPts val="0"/>
              </a:spcAft>
              <a:defRPr/>
            </a:pPr>
            <a:r>
              <a:rPr lang="en-GB" dirty="0"/>
              <a:t>Demo by ‘</a:t>
            </a:r>
            <a:r>
              <a:rPr lang="en-GB" dirty="0" err="1"/>
              <a:t>WebCam</a:t>
            </a:r>
            <a:r>
              <a:rPr lang="en-GB" dirty="0"/>
              <a:t>’</a:t>
            </a:r>
            <a:br>
              <a:rPr lang="en-GB" dirty="0"/>
            </a:br>
            <a:r>
              <a:rPr lang="en-GB" dirty="0"/>
              <a:t>(1968 Fall Joint Computer Conference)</a:t>
            </a:r>
          </a:p>
          <a:p>
            <a:pPr eaLnBrk="1" fontAlgn="auto" hangingPunct="1">
              <a:spcAft>
                <a:spcPts val="0"/>
              </a:spcAft>
              <a:defRPr/>
            </a:pPr>
            <a:r>
              <a:rPr lang="en-GB" dirty="0"/>
              <a:t>Workstation, files, documents, delete / insert / move / copy, mouse, scrolling, hierarchical lists,  hyperlinks, </a:t>
            </a:r>
            <a:r>
              <a:rPr lang="en-GB" dirty="0" err="1"/>
              <a:t>imagemaps</a:t>
            </a:r>
            <a:r>
              <a:rPr lang="en-GB" dirty="0"/>
              <a:t>, freeze panes, document collaboration and conferencing, paint style drawing,  ARPANET plans (20 nodes, 20KB)….</a:t>
            </a:r>
            <a:endParaRPr lang="en-US" dirty="0"/>
          </a:p>
        </p:txBody>
      </p:sp>
      <p:pic>
        <p:nvPicPr>
          <p:cNvPr id="90115" name="Picture 4" descr="http://dougengelbart.org/images/pix/img0009.jpg">
            <a:extLst>
              <a:ext uri="{FF2B5EF4-FFF2-40B4-BE49-F238E27FC236}">
                <a16:creationId xmlns:a16="http://schemas.microsoft.com/office/drawing/2014/main" id="{F637739E-6262-7C40-8BA5-3A865CD73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860800"/>
            <a:ext cx="393065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http://dougengelbart.org/images/pix/img0029.jpg">
            <a:extLst>
              <a:ext uri="{FF2B5EF4-FFF2-40B4-BE49-F238E27FC236}">
                <a16:creationId xmlns:a16="http://schemas.microsoft.com/office/drawing/2014/main" id="{005354EA-917E-4C49-A397-10B3DEBE5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484313"/>
            <a:ext cx="336708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Content Placeholder 2">
            <a:extLst>
              <a:ext uri="{FF2B5EF4-FFF2-40B4-BE49-F238E27FC236}">
                <a16:creationId xmlns:a16="http://schemas.microsoft.com/office/drawing/2014/main" id="{5F5FBFC5-1FC2-524B-9BDF-37DC8E8234B9}"/>
              </a:ext>
            </a:extLst>
          </p:cNvPr>
          <p:cNvSpPr>
            <a:spLocks noGrp="1"/>
          </p:cNvSpPr>
          <p:nvPr>
            <p:ph idx="1"/>
          </p:nvPr>
        </p:nvSpPr>
        <p:spPr/>
        <p:txBody>
          <a:bodyPr/>
          <a:lstStyle/>
          <a:p>
            <a:pPr eaLnBrk="1" hangingPunct="1"/>
            <a:endParaRPr lang="en-US" altLang="en-US"/>
          </a:p>
        </p:txBody>
      </p:sp>
      <p:pic>
        <p:nvPicPr>
          <p:cNvPr id="91138" name="Picture 2" descr="http://dougengelbart.org/images/pix/img0026.jpg">
            <a:extLst>
              <a:ext uri="{FF2B5EF4-FFF2-40B4-BE49-F238E27FC236}">
                <a16:creationId xmlns:a16="http://schemas.microsoft.com/office/drawing/2014/main" id="{2E26BB7A-8AFD-C549-82B6-ACE5E513B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836"/>
          <a:stretch>
            <a:fillRect/>
          </a:stretch>
        </p:blipFill>
        <p:spPr bwMode="auto">
          <a:xfrm>
            <a:off x="-36513" y="417513"/>
            <a:ext cx="9180513"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itle 1">
            <a:extLst>
              <a:ext uri="{FF2B5EF4-FFF2-40B4-BE49-F238E27FC236}">
                <a16:creationId xmlns:a16="http://schemas.microsoft.com/office/drawing/2014/main" id="{91F1F924-01C8-8945-8C3D-6B3D34549A35}"/>
              </a:ext>
            </a:extLst>
          </p:cNvPr>
          <p:cNvSpPr>
            <a:spLocks noGrp="1"/>
          </p:cNvSpPr>
          <p:nvPr>
            <p:ph type="title"/>
          </p:nvPr>
        </p:nvSpPr>
        <p:spPr>
          <a:xfrm>
            <a:off x="5219700" y="44450"/>
            <a:ext cx="4043363" cy="1143000"/>
          </a:xfrm>
        </p:spPr>
        <p:txBody>
          <a:bodyPr/>
          <a:lstStyle/>
          <a:p>
            <a:r>
              <a:rPr lang="en-GB" altLang="en-US" sz="2400"/>
              <a:t> Computer supported  meetings (1967)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575A8059-FE8D-5C42-8194-6961E4BD4C34}"/>
              </a:ext>
            </a:extLst>
          </p:cNvPr>
          <p:cNvSpPr>
            <a:spLocks noGrp="1"/>
          </p:cNvSpPr>
          <p:nvPr>
            <p:ph type="title"/>
          </p:nvPr>
        </p:nvSpPr>
        <p:spPr/>
        <p:txBody>
          <a:bodyPr/>
          <a:lstStyle/>
          <a:p>
            <a:endParaRPr lang="en-GB" altLang="en-US"/>
          </a:p>
        </p:txBody>
      </p:sp>
      <p:sp>
        <p:nvSpPr>
          <p:cNvPr id="20482" name="Content Placeholder 2">
            <a:extLst>
              <a:ext uri="{FF2B5EF4-FFF2-40B4-BE49-F238E27FC236}">
                <a16:creationId xmlns:a16="http://schemas.microsoft.com/office/drawing/2014/main" id="{6F035E07-CCB7-B04A-8CD3-C897191F11C8}"/>
              </a:ext>
            </a:extLst>
          </p:cNvPr>
          <p:cNvSpPr>
            <a:spLocks noGrp="1"/>
          </p:cNvSpPr>
          <p:nvPr>
            <p:ph idx="1"/>
          </p:nvPr>
        </p:nvSpPr>
        <p:spPr/>
        <p:txBody>
          <a:bodyPr/>
          <a:lstStyle/>
          <a:p>
            <a:endParaRPr lang="en-GB" altLang="en-US"/>
          </a:p>
        </p:txBody>
      </p:sp>
      <p:pic>
        <p:nvPicPr>
          <p:cNvPr id="20483" name="Picture 2" descr="https://52181bd6-a-62cb3a1a-s-sites.googlegroups.com/site/newmedianewtechnology2017/home/IMG_3255_2.jpg?attachauth=ANoY7co3lystRUGUUHG95Hf05pt5A6N-CSKDRqotoUc6PYNlv1T03Iay2tELYycdepxm-D3k2gVS6ZdJ2bZL93PTF7cMzH9KKfka5zryhHJ8ACg07wvOzl3naWmqg9pvYgBih5an3-pdZvLt7WR9drkFIL42J70coYp3OYJT0JPN0TPjBJXFkHsPHMzUqnRK8_dG3PYqKERT4MdZkuD0WEeHdGalie8LEy0rp4Yn2sZCGu5ZtXqPQ4g%3D&amp;attredirects=0">
            <a:hlinkClick r:id="rId2"/>
            <a:extLst>
              <a:ext uri="{FF2B5EF4-FFF2-40B4-BE49-F238E27FC236}">
                <a16:creationId xmlns:a16="http://schemas.microsoft.com/office/drawing/2014/main" id="{9BFAD1C1-8808-8443-B4D5-1B36C7207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58738"/>
            <a:ext cx="12371388"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BF102E9-A39F-B841-9C97-A87740220A43}"/>
              </a:ext>
            </a:extLst>
          </p:cNvPr>
          <p:cNvSpPr/>
          <p:nvPr/>
        </p:nvSpPr>
        <p:spPr bwMode="auto">
          <a:xfrm>
            <a:off x="5508625" y="115888"/>
            <a:ext cx="3455988" cy="2449512"/>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US" sz="1400" b="1" dirty="0">
                <a:latin typeface="Arial" charset="0"/>
                <a:cs typeface="Arial" charset="0"/>
              </a:rPr>
              <a:t>95% Invisible</a:t>
            </a:r>
          </a:p>
          <a:p>
            <a:pPr eaLnBrk="1" hangingPunct="1">
              <a:defRPr/>
            </a:pPr>
            <a:r>
              <a:rPr lang="en-US" sz="1100" i="1" dirty="0" err="1">
                <a:latin typeface="Arial" charset="0"/>
                <a:cs typeface="Arial" charset="0"/>
              </a:rPr>
              <a:t>Zois</a:t>
            </a:r>
            <a:r>
              <a:rPr lang="en-US" sz="1100" i="1" dirty="0">
                <a:latin typeface="Arial" charset="0"/>
                <a:cs typeface="Arial" charset="0"/>
              </a:rPr>
              <a:t> </a:t>
            </a:r>
            <a:r>
              <a:rPr lang="en-US" sz="1100" i="1" dirty="0" err="1">
                <a:latin typeface="Arial" charset="0"/>
                <a:cs typeface="Arial" charset="0"/>
              </a:rPr>
              <a:t>Loumakis</a:t>
            </a:r>
            <a:r>
              <a:rPr lang="en-US" sz="1100" i="1" dirty="0">
                <a:latin typeface="Arial" charset="0"/>
                <a:cs typeface="Arial" charset="0"/>
              </a:rPr>
              <a:t>  (2015)</a:t>
            </a:r>
          </a:p>
          <a:p>
            <a:pPr eaLnBrk="1" hangingPunct="1">
              <a:defRPr/>
            </a:pPr>
            <a:endParaRPr lang="en-US" sz="1100" dirty="0">
              <a:latin typeface="Arial" charset="0"/>
              <a:cs typeface="Arial" charset="0"/>
            </a:endParaRPr>
          </a:p>
          <a:p>
            <a:pPr eaLnBrk="1" hangingPunct="1">
              <a:defRPr/>
            </a:pPr>
            <a:r>
              <a:rPr lang="en-GB" sz="1100" i="1" dirty="0"/>
              <a:t>Light with its ubiquitous presence acts as a medium for our empirical observations, therefore delimits our sensory experiences. “</a:t>
            </a:r>
            <a:r>
              <a:rPr lang="en-GB" sz="1100" i="1" u="sng" dirty="0">
                <a:hlinkClick r:id="rId4"/>
              </a:rPr>
              <a:t>95% invisible</a:t>
            </a:r>
            <a:r>
              <a:rPr lang="en-GB" sz="1100" i="1" dirty="0"/>
              <a:t>” is an audio-visual installation inspired from what is hidden from the absence of light. By creating a shadow play it aims to explore how light sound and space shapes our sensory understanding and thus the perception of our environment.</a:t>
            </a:r>
          </a:p>
          <a:p>
            <a:pPr eaLnBrk="1" hangingPunct="1">
              <a:defRPr/>
            </a:pPr>
            <a:endParaRPr lang="en-GB" sz="1100" i="1" dirty="0">
              <a:latin typeface="Arial" charset="0"/>
              <a:cs typeface="Arial" charset="0"/>
            </a:endParaRPr>
          </a:p>
          <a:p>
            <a:pPr eaLnBrk="1" hangingPunct="1">
              <a:defRPr/>
            </a:pPr>
            <a:r>
              <a:rPr lang="en-GB" sz="1100" dirty="0">
                <a:latin typeface="Arial" charset="0"/>
                <a:cs typeface="Arial" charset="0"/>
              </a:rPr>
              <a:t>Click the image for a video.</a:t>
            </a:r>
            <a:endParaRPr lang="en-US" sz="1100" dirty="0">
              <a:latin typeface="Arial" charset="0"/>
              <a:cs typeface="Arial" charset="0"/>
            </a:endParaRPr>
          </a:p>
          <a:p>
            <a:pPr eaLnBrk="1" hangingPunct="1">
              <a:defRPr/>
            </a:pPr>
            <a:endParaRPr lang="en-US" sz="1100" dirty="0">
              <a:latin typeface="Arial" charset="0"/>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BF2F2173-1A8F-1142-8F42-1F4574E782C5}"/>
              </a:ext>
            </a:extLst>
          </p:cNvPr>
          <p:cNvSpPr>
            <a:spLocks noGrp="1"/>
          </p:cNvSpPr>
          <p:nvPr>
            <p:ph type="title"/>
          </p:nvPr>
        </p:nvSpPr>
        <p:spPr/>
        <p:txBody>
          <a:bodyPr/>
          <a:lstStyle/>
          <a:p>
            <a:pPr eaLnBrk="1" hangingPunct="1"/>
            <a:r>
              <a:rPr lang="en-GB" altLang="en-US"/>
              <a:t>The Personal Workstation</a:t>
            </a:r>
            <a:endParaRPr lang="en-US" altLang="en-US"/>
          </a:p>
        </p:txBody>
      </p:sp>
      <p:sp>
        <p:nvSpPr>
          <p:cNvPr id="92162" name="Content Placeholder 2">
            <a:extLst>
              <a:ext uri="{FF2B5EF4-FFF2-40B4-BE49-F238E27FC236}">
                <a16:creationId xmlns:a16="http://schemas.microsoft.com/office/drawing/2014/main" id="{19928F39-77CF-3447-87C5-9D057B10DC79}"/>
              </a:ext>
            </a:extLst>
          </p:cNvPr>
          <p:cNvSpPr>
            <a:spLocks noGrp="1"/>
          </p:cNvSpPr>
          <p:nvPr>
            <p:ph idx="1"/>
          </p:nvPr>
        </p:nvSpPr>
        <p:spPr/>
        <p:txBody>
          <a:bodyPr/>
          <a:lstStyle/>
          <a:p>
            <a:pPr eaLnBrk="1" hangingPunct="1"/>
            <a:endParaRPr lang="en-US" altLang="en-US"/>
          </a:p>
        </p:txBody>
      </p:sp>
      <p:pic>
        <p:nvPicPr>
          <p:cNvPr id="92163" name="Picture 2" descr="http://dougengelbart.org/images/pix/img0032.jpg">
            <a:extLst>
              <a:ext uri="{FF2B5EF4-FFF2-40B4-BE49-F238E27FC236}">
                <a16:creationId xmlns:a16="http://schemas.microsoft.com/office/drawing/2014/main" id="{8EED550B-0A49-924E-BC82-5554DB88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404813"/>
            <a:ext cx="9674225"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4DA5FEE8-50D2-164A-9650-086806FEAC74}"/>
              </a:ext>
            </a:extLst>
          </p:cNvPr>
          <p:cNvSpPr>
            <a:spLocks noGrp="1"/>
          </p:cNvSpPr>
          <p:nvPr>
            <p:ph type="title"/>
          </p:nvPr>
        </p:nvSpPr>
        <p:spPr/>
        <p:txBody>
          <a:bodyPr/>
          <a:lstStyle/>
          <a:p>
            <a:pPr eaLnBrk="1" hangingPunct="1"/>
            <a:r>
              <a:rPr lang="en-GB" altLang="en-US"/>
              <a:t>The Personal Workstation</a:t>
            </a:r>
            <a:endParaRPr lang="en-US" altLang="en-US"/>
          </a:p>
        </p:txBody>
      </p:sp>
      <p:sp>
        <p:nvSpPr>
          <p:cNvPr id="93186" name="Content Placeholder 2">
            <a:extLst>
              <a:ext uri="{FF2B5EF4-FFF2-40B4-BE49-F238E27FC236}">
                <a16:creationId xmlns:a16="http://schemas.microsoft.com/office/drawing/2014/main" id="{58A747E4-DF5A-B940-B10A-B4CBA38FBC16}"/>
              </a:ext>
            </a:extLst>
          </p:cNvPr>
          <p:cNvSpPr>
            <a:spLocks noGrp="1"/>
          </p:cNvSpPr>
          <p:nvPr>
            <p:ph idx="1"/>
          </p:nvPr>
        </p:nvSpPr>
        <p:spPr/>
        <p:txBody>
          <a:bodyPr/>
          <a:lstStyle/>
          <a:p>
            <a:pPr eaLnBrk="1" hangingPunct="1"/>
            <a:endParaRPr lang="en-US" altLang="en-US"/>
          </a:p>
        </p:txBody>
      </p:sp>
      <p:pic>
        <p:nvPicPr>
          <p:cNvPr id="93187" name="Picture 6" descr="http://dougengelbart.org/images/pix/img0007.jpg">
            <a:extLst>
              <a:ext uri="{FF2B5EF4-FFF2-40B4-BE49-F238E27FC236}">
                <a16:creationId xmlns:a16="http://schemas.microsoft.com/office/drawing/2014/main" id="{D34E7803-6A40-914A-8DF1-8D63A6B2D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404813"/>
            <a:ext cx="9682163"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4C86EFA6-9E14-354C-9BC2-980EA3E09FC5}"/>
              </a:ext>
            </a:extLst>
          </p:cNvPr>
          <p:cNvSpPr>
            <a:spLocks noGrp="1"/>
          </p:cNvSpPr>
          <p:nvPr>
            <p:ph type="title"/>
          </p:nvPr>
        </p:nvSpPr>
        <p:spPr/>
        <p:txBody>
          <a:bodyPr/>
          <a:lstStyle/>
          <a:p>
            <a:pPr eaLnBrk="1" hangingPunct="1"/>
            <a:r>
              <a:rPr lang="en-GB" altLang="en-US"/>
              <a:t>The Personal Workstation</a:t>
            </a:r>
            <a:endParaRPr lang="en-US" altLang="en-US"/>
          </a:p>
        </p:txBody>
      </p:sp>
      <p:sp>
        <p:nvSpPr>
          <p:cNvPr id="94210" name="Content Placeholder 2">
            <a:extLst>
              <a:ext uri="{FF2B5EF4-FFF2-40B4-BE49-F238E27FC236}">
                <a16:creationId xmlns:a16="http://schemas.microsoft.com/office/drawing/2014/main" id="{18AF22B5-5533-2245-8B8C-D4E0EDD627B6}"/>
              </a:ext>
            </a:extLst>
          </p:cNvPr>
          <p:cNvSpPr>
            <a:spLocks noGrp="1"/>
          </p:cNvSpPr>
          <p:nvPr>
            <p:ph idx="1"/>
          </p:nvPr>
        </p:nvSpPr>
        <p:spPr/>
        <p:txBody>
          <a:bodyPr/>
          <a:lstStyle/>
          <a:p>
            <a:pPr eaLnBrk="1" hangingPunct="1"/>
            <a:endParaRPr lang="en-US" altLang="en-US"/>
          </a:p>
        </p:txBody>
      </p:sp>
      <p:pic>
        <p:nvPicPr>
          <p:cNvPr id="94211" name="Picture 4" descr="http://dougengelbart.org/images/pix/img0010.jpg">
            <a:extLst>
              <a:ext uri="{FF2B5EF4-FFF2-40B4-BE49-F238E27FC236}">
                <a16:creationId xmlns:a16="http://schemas.microsoft.com/office/drawing/2014/main" id="{63B24D0F-8F28-5F46-94D7-FEE3C2BAE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04813"/>
            <a:ext cx="9164638"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CC6B-3287-F543-94B8-ACCF4845F5CF}"/>
              </a:ext>
            </a:extLst>
          </p:cNvPr>
          <p:cNvSpPr>
            <a:spLocks noGrp="1"/>
          </p:cNvSpPr>
          <p:nvPr>
            <p:ph type="title"/>
          </p:nvPr>
        </p:nvSpPr>
        <p:spPr>
          <a:xfrm>
            <a:off x="457200" y="404813"/>
            <a:ext cx="8229600" cy="1143000"/>
          </a:xfrm>
        </p:spPr>
        <p:txBody>
          <a:bodyPr rtlCol="0">
            <a:normAutofit fontScale="90000"/>
          </a:bodyPr>
          <a:lstStyle/>
          <a:p>
            <a:pPr eaLnBrk="1" fontAlgn="auto" hangingPunct="1">
              <a:spcAft>
                <a:spcPts val="0"/>
              </a:spcAft>
              <a:defRPr/>
            </a:pPr>
            <a:r>
              <a:rPr lang="en-GB" dirty="0" err="1"/>
              <a:t>Dynabook</a:t>
            </a:r>
            <a:r>
              <a:rPr lang="en-GB" dirty="0"/>
              <a:t> &amp; Personal Dynamic Media</a:t>
            </a:r>
            <a:br>
              <a:rPr lang="en-GB" dirty="0"/>
            </a:br>
            <a:r>
              <a:rPr lang="en-GB" dirty="0"/>
              <a:t>(Kay and Goldberg, 1968 - 1977)</a:t>
            </a:r>
            <a:endParaRPr lang="en-US" dirty="0"/>
          </a:p>
        </p:txBody>
      </p:sp>
      <p:sp>
        <p:nvSpPr>
          <p:cNvPr id="95234" name="Content Placeholder 2">
            <a:extLst>
              <a:ext uri="{FF2B5EF4-FFF2-40B4-BE49-F238E27FC236}">
                <a16:creationId xmlns:a16="http://schemas.microsoft.com/office/drawing/2014/main" id="{B93945DB-D395-4249-ABEF-D2FF71272213}"/>
              </a:ext>
            </a:extLst>
          </p:cNvPr>
          <p:cNvSpPr>
            <a:spLocks noGrp="1"/>
          </p:cNvSpPr>
          <p:nvPr>
            <p:ph idx="1"/>
          </p:nvPr>
        </p:nvSpPr>
        <p:spPr>
          <a:xfrm>
            <a:off x="457200" y="1501775"/>
            <a:ext cx="8229600" cy="1108075"/>
          </a:xfrm>
        </p:spPr>
        <p:txBody>
          <a:bodyPr/>
          <a:lstStyle/>
          <a:p>
            <a:pPr eaLnBrk="1" hangingPunct="1"/>
            <a:r>
              <a:rPr lang="en-GB" altLang="en-US"/>
              <a:t>The Dynabook, the first Notebook, developed at  the Learning Research Group @Xerox PARC</a:t>
            </a:r>
          </a:p>
        </p:txBody>
      </p:sp>
      <p:pic>
        <p:nvPicPr>
          <p:cNvPr id="95235" name="Picture 1">
            <a:extLst>
              <a:ext uri="{FF2B5EF4-FFF2-40B4-BE49-F238E27FC236}">
                <a16:creationId xmlns:a16="http://schemas.microsoft.com/office/drawing/2014/main" id="{6F1BA884-DA6E-564D-955A-7F9825E1D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682875"/>
            <a:ext cx="47434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Content Placeholder 2">
            <a:extLst>
              <a:ext uri="{FF2B5EF4-FFF2-40B4-BE49-F238E27FC236}">
                <a16:creationId xmlns:a16="http://schemas.microsoft.com/office/drawing/2014/main" id="{67452A49-1ECD-1A48-9F4C-B7AD21C83EA3}"/>
              </a:ext>
            </a:extLst>
          </p:cNvPr>
          <p:cNvSpPr txBox="1">
            <a:spLocks/>
          </p:cNvSpPr>
          <p:nvPr/>
        </p:nvSpPr>
        <p:spPr bwMode="auto">
          <a:xfrm>
            <a:off x="395288" y="2636838"/>
            <a:ext cx="352901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GB" altLang="en-US" sz="2400"/>
              <a:t>Desktop Metaphor</a:t>
            </a:r>
          </a:p>
          <a:p>
            <a:pPr eaLnBrk="1" hangingPunct="1"/>
            <a:r>
              <a:rPr lang="en-GB" altLang="en-US" sz="2400"/>
              <a:t>Overlapping Windows GUI, WYSIWYG</a:t>
            </a:r>
          </a:p>
          <a:p>
            <a:pPr eaLnBrk="1" hangingPunct="1"/>
            <a:r>
              <a:rPr lang="en-GB" altLang="en-US" sz="2400"/>
              <a:t>Rich Multimedia</a:t>
            </a:r>
          </a:p>
          <a:p>
            <a:pPr eaLnBrk="1" hangingPunct="1"/>
            <a:r>
              <a:rPr lang="en-GB" altLang="en-US" sz="2400"/>
              <a:t>Smalltalk OO language</a:t>
            </a:r>
          </a:p>
          <a:p>
            <a:pPr eaLnBrk="1" hangingPunct="1"/>
            <a:r>
              <a:rPr lang="en-GB" altLang="en-US" sz="2400"/>
              <a:t>Tested on kids &amp; musicians</a:t>
            </a:r>
          </a:p>
        </p:txBody>
      </p:sp>
      <p:pic>
        <p:nvPicPr>
          <p:cNvPr id="95237" name="Picture 3" descr="File:Dynabook.png">
            <a:extLst>
              <a:ext uri="{FF2B5EF4-FFF2-40B4-BE49-F238E27FC236}">
                <a16:creationId xmlns:a16="http://schemas.microsoft.com/office/drawing/2014/main" id="{636F4D40-D431-0143-BABC-9A1A62AF332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075" y="5029200"/>
            <a:ext cx="2292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68AFFA3-F1EB-3C46-BF70-BC4BCC787B0B}"/>
              </a:ext>
            </a:extLst>
          </p:cNvPr>
          <p:cNvSpPr>
            <a:spLocks noGrp="1"/>
          </p:cNvSpPr>
          <p:nvPr>
            <p:ph type="title"/>
          </p:nvPr>
        </p:nvSpPr>
        <p:spPr/>
        <p:txBody>
          <a:bodyPr/>
          <a:lstStyle/>
          <a:p>
            <a:pPr eaLnBrk="1" hangingPunct="1"/>
            <a:r>
              <a:rPr lang="en-GB" altLang="en-US"/>
              <a:t>Put That There (Bolt, 1980)</a:t>
            </a:r>
            <a:endParaRPr lang="en-US" altLang="en-US"/>
          </a:p>
        </p:txBody>
      </p:sp>
      <p:sp>
        <p:nvSpPr>
          <p:cNvPr id="96258" name="Content Placeholder 2">
            <a:extLst>
              <a:ext uri="{FF2B5EF4-FFF2-40B4-BE49-F238E27FC236}">
                <a16:creationId xmlns:a16="http://schemas.microsoft.com/office/drawing/2014/main" id="{767AB879-134F-124A-8043-05B06767EA38}"/>
              </a:ext>
            </a:extLst>
          </p:cNvPr>
          <p:cNvSpPr>
            <a:spLocks noGrp="1"/>
          </p:cNvSpPr>
          <p:nvPr>
            <p:ph idx="1"/>
          </p:nvPr>
        </p:nvSpPr>
        <p:spPr/>
        <p:txBody>
          <a:bodyPr/>
          <a:lstStyle/>
          <a:p>
            <a:pPr eaLnBrk="1" hangingPunct="1"/>
            <a:r>
              <a:rPr lang="en-GB" altLang="en-US"/>
              <a:t>Immersive environment controlled by speech and gesture</a:t>
            </a:r>
            <a:endParaRPr lang="en-US" altLang="en-US"/>
          </a:p>
        </p:txBody>
      </p:sp>
      <p:pic>
        <p:nvPicPr>
          <p:cNvPr id="96259" name="Picture 2">
            <a:extLst>
              <a:ext uri="{FF2B5EF4-FFF2-40B4-BE49-F238E27FC236}">
                <a16:creationId xmlns:a16="http://schemas.microsoft.com/office/drawing/2014/main" id="{B737E4A8-28B8-0745-8E37-743F9F151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708275"/>
            <a:ext cx="54102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44FDDF6-61E9-2D43-B995-2E2E3CA5B3AA}"/>
              </a:ext>
            </a:extLst>
          </p:cNvPr>
          <p:cNvSpPr>
            <a:spLocks noGrp="1"/>
          </p:cNvSpPr>
          <p:nvPr>
            <p:ph type="title"/>
          </p:nvPr>
        </p:nvSpPr>
        <p:spPr/>
        <p:txBody>
          <a:bodyPr/>
          <a:lstStyle/>
          <a:p>
            <a:pPr eaLnBrk="1" hangingPunct="1"/>
            <a:endParaRPr lang="en-US" altLang="en-US"/>
          </a:p>
        </p:txBody>
      </p:sp>
      <p:sp>
        <p:nvSpPr>
          <p:cNvPr id="97282" name="Content Placeholder 2">
            <a:extLst>
              <a:ext uri="{FF2B5EF4-FFF2-40B4-BE49-F238E27FC236}">
                <a16:creationId xmlns:a16="http://schemas.microsoft.com/office/drawing/2014/main" id="{DC8A9382-B7BE-7246-9173-8DE80796ED29}"/>
              </a:ext>
            </a:extLst>
          </p:cNvPr>
          <p:cNvSpPr>
            <a:spLocks noGrp="1"/>
          </p:cNvSpPr>
          <p:nvPr>
            <p:ph idx="1"/>
          </p:nvPr>
        </p:nvSpPr>
        <p:spPr/>
        <p:txBody>
          <a:bodyPr/>
          <a:lstStyle/>
          <a:p>
            <a:pPr eaLnBrk="1" hangingPunct="1"/>
            <a:endParaRPr lang="en-US" altLang="en-US"/>
          </a:p>
        </p:txBody>
      </p:sp>
      <p:pic>
        <p:nvPicPr>
          <p:cNvPr id="97283" name="Picture 2">
            <a:extLst>
              <a:ext uri="{FF2B5EF4-FFF2-40B4-BE49-F238E27FC236}">
                <a16:creationId xmlns:a16="http://schemas.microsoft.com/office/drawing/2014/main" id="{2922A989-AEA5-B744-9CAF-891A8A6CC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1"/>
          <a:stretch>
            <a:fillRect/>
          </a:stretch>
        </p:blipFill>
        <p:spPr bwMode="auto">
          <a:xfrm>
            <a:off x="-36513" y="404813"/>
            <a:ext cx="9251951"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2FBADAF5-9CB4-7C4D-A7D3-90667D220AF9}"/>
              </a:ext>
            </a:extLst>
          </p:cNvPr>
          <p:cNvSpPr>
            <a:spLocks noGrp="1"/>
          </p:cNvSpPr>
          <p:nvPr>
            <p:ph type="title"/>
          </p:nvPr>
        </p:nvSpPr>
        <p:spPr/>
        <p:txBody>
          <a:bodyPr/>
          <a:lstStyle/>
          <a:p>
            <a:pPr eaLnBrk="1" hangingPunct="1"/>
            <a:r>
              <a:rPr lang="en-GB" altLang="en-US"/>
              <a:t>The Story Continues….</a:t>
            </a:r>
            <a:endParaRPr lang="en-US" altLang="en-US"/>
          </a:p>
        </p:txBody>
      </p:sp>
      <p:sp>
        <p:nvSpPr>
          <p:cNvPr id="98306" name="Content Placeholder 2">
            <a:extLst>
              <a:ext uri="{FF2B5EF4-FFF2-40B4-BE49-F238E27FC236}">
                <a16:creationId xmlns:a16="http://schemas.microsoft.com/office/drawing/2014/main" id="{562C92F6-DA14-AD4D-8417-E48FAEF71BAC}"/>
              </a:ext>
            </a:extLst>
          </p:cNvPr>
          <p:cNvSpPr>
            <a:spLocks noGrp="1"/>
          </p:cNvSpPr>
          <p:nvPr>
            <p:ph idx="1"/>
          </p:nvPr>
        </p:nvSpPr>
        <p:spPr/>
        <p:txBody>
          <a:bodyPr/>
          <a:lstStyle/>
          <a:p>
            <a:pPr eaLnBrk="1" hangingPunct="1"/>
            <a:r>
              <a:rPr lang="en-GB" altLang="en-US" sz="2800"/>
              <a:t>Tinkering Hardware (Arduino, Makerbots, Squishy Circuits …) and Software (Processing, OpenFrameworks, etc etc …)</a:t>
            </a:r>
          </a:p>
          <a:p>
            <a:pPr eaLnBrk="1" hangingPunct="1"/>
            <a:r>
              <a:rPr lang="en-GB" altLang="en-US" sz="2800"/>
              <a:t>Wearable Computing</a:t>
            </a:r>
          </a:p>
          <a:p>
            <a:pPr eaLnBrk="1" hangingPunct="1"/>
            <a:r>
              <a:rPr lang="en-GB" altLang="en-US" sz="2800"/>
              <a:t>Robotics</a:t>
            </a:r>
          </a:p>
          <a:p>
            <a:pPr eaLnBrk="1" hangingPunct="1"/>
            <a:r>
              <a:rPr lang="en-GB" altLang="en-US" sz="2800"/>
              <a:t>Affective Computing</a:t>
            </a:r>
          </a:p>
          <a:p>
            <a:pPr eaLnBrk="1" hangingPunct="1"/>
            <a:r>
              <a:rPr lang="en-GB" altLang="en-US" sz="2800"/>
              <a:t>Augmented and Artifical Intelligence</a:t>
            </a:r>
          </a:p>
          <a:p>
            <a:pPr eaLnBrk="1" hangingPunct="1"/>
            <a:r>
              <a:rPr lang="en-GB" altLang="en-US" sz="2800"/>
              <a:t>Internet of Things</a:t>
            </a:r>
          </a:p>
          <a:p>
            <a:pPr eaLnBrk="1" hangingPunct="1"/>
            <a:r>
              <a:rPr lang="en-GB" altLang="en-US" sz="2800"/>
              <a:t>…</a:t>
            </a:r>
          </a:p>
          <a:p>
            <a:pPr eaLnBrk="1" hangingPunct="1"/>
            <a:endParaRPr lang="en-GB" altLang="en-US" sz="2800"/>
          </a:p>
          <a:p>
            <a:pPr eaLnBrk="1" hangingPunct="1"/>
            <a:endParaRPr lang="en-GB" altLang="en-US"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A close up of a logo&#10;&#10;Description automatically generated">
            <a:extLst>
              <a:ext uri="{FF2B5EF4-FFF2-40B4-BE49-F238E27FC236}">
                <a16:creationId xmlns:a16="http://schemas.microsoft.com/office/drawing/2014/main" id="{3D586A28-5D37-F044-A922-5CB296218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91AFCC18-3812-634B-8B18-DA9CDA3C21FD}"/>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Early Cybernetic Art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026B7813-4111-E946-A2C3-04BBAF7C97CD}"/>
              </a:ext>
            </a:extLst>
          </p:cNvPr>
          <p:cNvSpPr>
            <a:spLocks noGrp="1"/>
          </p:cNvSpPr>
          <p:nvPr>
            <p:ph type="title"/>
          </p:nvPr>
        </p:nvSpPr>
        <p:spPr/>
        <p:txBody>
          <a:bodyPr/>
          <a:lstStyle/>
          <a:p>
            <a:r>
              <a:rPr lang="en-GB" altLang="en-US"/>
              <a:t>Nicolas Schöffer: CYSP 1, 1956</a:t>
            </a:r>
          </a:p>
        </p:txBody>
      </p:sp>
      <p:sp>
        <p:nvSpPr>
          <p:cNvPr id="100354" name="Content Placeholder 2">
            <a:extLst>
              <a:ext uri="{FF2B5EF4-FFF2-40B4-BE49-F238E27FC236}">
                <a16:creationId xmlns:a16="http://schemas.microsoft.com/office/drawing/2014/main" id="{CE2FCCDD-4930-514C-B0E8-5658931761AA}"/>
              </a:ext>
            </a:extLst>
          </p:cNvPr>
          <p:cNvSpPr>
            <a:spLocks noGrp="1"/>
          </p:cNvSpPr>
          <p:nvPr>
            <p:ph idx="1"/>
          </p:nvPr>
        </p:nvSpPr>
        <p:spPr/>
        <p:txBody>
          <a:bodyPr/>
          <a:lstStyle/>
          <a:p>
            <a:r>
              <a:rPr lang="en-GB" altLang="en-US" sz="2400" u="sng"/>
              <a:t>Cy</a:t>
            </a:r>
            <a:r>
              <a:rPr lang="en-GB" altLang="en-US" sz="2400"/>
              <a:t>bernetics and </a:t>
            </a:r>
            <a:r>
              <a:rPr lang="en-GB" altLang="en-US" sz="2400" u="sng"/>
              <a:t>Sp</a:t>
            </a:r>
            <a:r>
              <a:rPr lang="en-GB" altLang="en-US" sz="2400"/>
              <a:t>atiodynamics</a:t>
            </a:r>
          </a:p>
          <a:p>
            <a:r>
              <a:rPr lang="en-GB" altLang="en-US" sz="2400"/>
              <a:t>‘Robot Dancer – Homeostat on wheels’ (Cybernetic Zoo)</a:t>
            </a:r>
          </a:p>
        </p:txBody>
      </p:sp>
      <p:pic>
        <p:nvPicPr>
          <p:cNvPr id="100355" name="Picture 3">
            <a:extLst>
              <a:ext uri="{FF2B5EF4-FFF2-40B4-BE49-F238E27FC236}">
                <a16:creationId xmlns:a16="http://schemas.microsoft.com/office/drawing/2014/main" id="{350FCDD7-F678-F440-ACD1-EF8B0AD92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13" y="2703513"/>
            <a:ext cx="8208962"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3578CB-BA05-6F4E-A54B-88C109521628}"/>
              </a:ext>
            </a:extLst>
          </p:cNvPr>
          <p:cNvSpPr/>
          <p:nvPr/>
        </p:nvSpPr>
        <p:spPr>
          <a:xfrm>
            <a:off x="0" y="404813"/>
            <a:ext cx="9144000" cy="645318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sp>
        <p:nvSpPr>
          <p:cNvPr id="101378" name="Title 1">
            <a:extLst>
              <a:ext uri="{FF2B5EF4-FFF2-40B4-BE49-F238E27FC236}">
                <a16:creationId xmlns:a16="http://schemas.microsoft.com/office/drawing/2014/main" id="{668D1D17-4B78-CD4F-B102-DEB230950BCE}"/>
              </a:ext>
            </a:extLst>
          </p:cNvPr>
          <p:cNvSpPr>
            <a:spLocks noGrp="1"/>
          </p:cNvSpPr>
          <p:nvPr>
            <p:ph type="title"/>
          </p:nvPr>
        </p:nvSpPr>
        <p:spPr/>
        <p:txBody>
          <a:bodyPr/>
          <a:lstStyle/>
          <a:p>
            <a:endParaRPr lang="en-GB" altLang="en-US"/>
          </a:p>
        </p:txBody>
      </p:sp>
      <p:sp>
        <p:nvSpPr>
          <p:cNvPr id="101379" name="Content Placeholder 2">
            <a:extLst>
              <a:ext uri="{FF2B5EF4-FFF2-40B4-BE49-F238E27FC236}">
                <a16:creationId xmlns:a16="http://schemas.microsoft.com/office/drawing/2014/main" id="{3AAA28BC-A102-BF40-A119-C432A8597C0D}"/>
              </a:ext>
            </a:extLst>
          </p:cNvPr>
          <p:cNvSpPr>
            <a:spLocks noGrp="1"/>
          </p:cNvSpPr>
          <p:nvPr>
            <p:ph idx="1"/>
          </p:nvPr>
        </p:nvSpPr>
        <p:spPr/>
        <p:txBody>
          <a:bodyPr/>
          <a:lstStyle/>
          <a:p>
            <a:endParaRPr lang="en-GB" altLang="en-US"/>
          </a:p>
        </p:txBody>
      </p:sp>
      <p:pic>
        <p:nvPicPr>
          <p:cNvPr id="101380" name="Picture 2" descr="http://cyberneticzoo.com/wp-content/uploads/Cysp1-S-V-Sept56-p1.jpg">
            <a:extLst>
              <a:ext uri="{FF2B5EF4-FFF2-40B4-BE49-F238E27FC236}">
                <a16:creationId xmlns:a16="http://schemas.microsoft.com/office/drawing/2014/main" id="{936CB5BA-8049-924A-AF24-464A887C2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04813"/>
            <a:ext cx="4287838"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CCFA-2792-0140-AD14-787C5BD893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93FD89-830F-4545-8F27-935542944DDF}"/>
              </a:ext>
            </a:extLst>
          </p:cNvPr>
          <p:cNvSpPr>
            <a:spLocks noGrp="1"/>
          </p:cNvSpPr>
          <p:nvPr>
            <p:ph idx="1"/>
          </p:nvPr>
        </p:nvSpPr>
        <p:spPr/>
        <p:txBody>
          <a:bodyPr/>
          <a:lstStyle/>
          <a:p>
            <a:endParaRPr lang="en-US"/>
          </a:p>
        </p:txBody>
      </p:sp>
      <p:pic>
        <p:nvPicPr>
          <p:cNvPr id="4" name="Picture 3">
            <a:hlinkClick r:id="rId2"/>
            <a:extLst>
              <a:ext uri="{FF2B5EF4-FFF2-40B4-BE49-F238E27FC236}">
                <a16:creationId xmlns:a16="http://schemas.microsoft.com/office/drawing/2014/main" id="{D1A05106-F706-5E46-8D8E-67DD04CA6FAA}"/>
              </a:ext>
            </a:extLst>
          </p:cNvPr>
          <p:cNvPicPr>
            <a:picLocks noChangeAspect="1"/>
          </p:cNvPicPr>
          <p:nvPr/>
        </p:nvPicPr>
        <p:blipFill>
          <a:blip r:embed="rId3"/>
          <a:stretch>
            <a:fillRect/>
          </a:stretch>
        </p:blipFill>
        <p:spPr>
          <a:xfrm>
            <a:off x="-1" y="0"/>
            <a:ext cx="9130937" cy="6858000"/>
          </a:xfrm>
          <a:prstGeom prst="rect">
            <a:avLst/>
          </a:prstGeom>
        </p:spPr>
      </p:pic>
      <p:sp>
        <p:nvSpPr>
          <p:cNvPr id="5" name="Rectangle 4">
            <a:extLst>
              <a:ext uri="{FF2B5EF4-FFF2-40B4-BE49-F238E27FC236}">
                <a16:creationId xmlns:a16="http://schemas.microsoft.com/office/drawing/2014/main" id="{2160CE59-91DE-D343-90E3-3C5D1304830E}"/>
              </a:ext>
            </a:extLst>
          </p:cNvPr>
          <p:cNvSpPr/>
          <p:nvPr/>
        </p:nvSpPr>
        <p:spPr bwMode="auto">
          <a:xfrm>
            <a:off x="5508625" y="115888"/>
            <a:ext cx="3455988" cy="2449512"/>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US" sz="1400" b="1" dirty="0">
                <a:latin typeface="Arial" charset="0"/>
                <a:cs typeface="Arial" charset="0"/>
              </a:rPr>
              <a:t>Ediacaran </a:t>
            </a:r>
            <a:r>
              <a:rPr lang="en-US" sz="1400" b="1" dirty="0" err="1">
                <a:latin typeface="Arial" charset="0"/>
                <a:cs typeface="Arial" charset="0"/>
              </a:rPr>
              <a:t>Dreamings</a:t>
            </a:r>
            <a:endParaRPr lang="en-US" sz="1400" b="1" dirty="0">
              <a:latin typeface="Arial" charset="0"/>
              <a:cs typeface="Arial" charset="0"/>
            </a:endParaRPr>
          </a:p>
          <a:p>
            <a:pPr eaLnBrk="1" hangingPunct="1">
              <a:defRPr/>
            </a:pPr>
            <a:r>
              <a:rPr lang="en-US" sz="1100" i="1" dirty="0"/>
              <a:t>Alexandra </a:t>
            </a:r>
            <a:r>
              <a:rPr lang="en-US" sz="1100" i="1" dirty="0" err="1"/>
              <a:t>Barancova</a:t>
            </a:r>
            <a:r>
              <a:rPr lang="en-US" sz="1100" i="1" dirty="0"/>
              <a:t> &amp; </a:t>
            </a:r>
            <a:r>
              <a:rPr lang="en-US" sz="1100" i="1" dirty="0" err="1"/>
              <a:t>Kees</a:t>
            </a:r>
            <a:r>
              <a:rPr lang="en-US" sz="1100" i="1" dirty="0"/>
              <a:t> Sommer </a:t>
            </a:r>
            <a:r>
              <a:rPr lang="en-US" sz="1100" i="1" dirty="0">
                <a:latin typeface="Arial" charset="0"/>
                <a:cs typeface="Arial" charset="0"/>
              </a:rPr>
              <a:t>(2018)</a:t>
            </a:r>
          </a:p>
          <a:p>
            <a:pPr eaLnBrk="1" hangingPunct="1">
              <a:defRPr/>
            </a:pPr>
            <a:endParaRPr lang="en-US" sz="1100" dirty="0">
              <a:latin typeface="Arial" charset="0"/>
              <a:cs typeface="Arial" charset="0"/>
            </a:endParaRPr>
          </a:p>
          <a:p>
            <a:pPr eaLnBrk="1" hangingPunct="1">
              <a:defRPr/>
            </a:pPr>
            <a:r>
              <a:rPr lang="en-US" sz="1100" dirty="0"/>
              <a:t>Inspired by cephalopod neural networks, </a:t>
            </a:r>
            <a:r>
              <a:rPr lang="en-US" sz="1100" dirty="0" err="1"/>
              <a:t>Chthulucene</a:t>
            </a:r>
            <a:r>
              <a:rPr lang="en-US" sz="1100" dirty="0"/>
              <a:t> tentacular thinking and cooperation in evolution. Squids, cuttlefish, octopuses, </a:t>
            </a:r>
            <a:r>
              <a:rPr lang="en-US" sz="1100" dirty="0" err="1"/>
              <a:t>nautiloids</a:t>
            </a:r>
            <a:r>
              <a:rPr lang="en-US" sz="1100" dirty="0"/>
              <a:t>; this work is an investigation into these home-world aliens. </a:t>
            </a:r>
            <a:r>
              <a:rPr lang="en-US" sz="1100" dirty="0">
                <a:hlinkClick r:id="rId4"/>
              </a:rPr>
              <a:t>Ediacaran Dreamings</a:t>
            </a:r>
            <a:r>
              <a:rPr lang="en-US" sz="1100" dirty="0"/>
              <a:t> is a sensory representation of an autonomous coordinating system, inviting the audience to think with it. The piece is custom designed around the base structure, a serendipitous find on location.</a:t>
            </a:r>
            <a:endParaRPr lang="en-GB" sz="1100" dirty="0"/>
          </a:p>
          <a:p>
            <a:pPr eaLnBrk="1" hangingPunct="1">
              <a:defRPr/>
            </a:pPr>
            <a:r>
              <a:rPr lang="en-GB" sz="1100" dirty="0"/>
              <a:t>Click the image for a video.</a:t>
            </a:r>
            <a:endParaRPr lang="en-US" sz="1100" dirty="0"/>
          </a:p>
          <a:p>
            <a:pPr eaLnBrk="1" hangingPunct="1">
              <a:defRPr/>
            </a:pPr>
            <a:endParaRPr lang="en-US" sz="1100" dirty="0">
              <a:latin typeface="Arial" charset="0"/>
              <a:cs typeface="Arial" charset="0"/>
            </a:endParaRPr>
          </a:p>
        </p:txBody>
      </p:sp>
    </p:spTree>
    <p:extLst>
      <p:ext uri="{BB962C8B-B14F-4D97-AF65-F5344CB8AC3E}">
        <p14:creationId xmlns:p14="http://schemas.microsoft.com/office/powerpoint/2010/main" val="1341033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93629124-DA92-5649-8196-EF86A7D58547}"/>
              </a:ext>
            </a:extLst>
          </p:cNvPr>
          <p:cNvSpPr>
            <a:spLocks noGrp="1"/>
          </p:cNvSpPr>
          <p:nvPr>
            <p:ph type="title"/>
          </p:nvPr>
        </p:nvSpPr>
        <p:spPr/>
        <p:txBody>
          <a:bodyPr/>
          <a:lstStyle/>
          <a:p>
            <a:endParaRPr lang="en-GB" altLang="en-US"/>
          </a:p>
        </p:txBody>
      </p:sp>
      <p:sp>
        <p:nvSpPr>
          <p:cNvPr id="102402" name="Content Placeholder 2">
            <a:extLst>
              <a:ext uri="{FF2B5EF4-FFF2-40B4-BE49-F238E27FC236}">
                <a16:creationId xmlns:a16="http://schemas.microsoft.com/office/drawing/2014/main" id="{D90D157B-C73C-2A43-8F3C-A35DE07ECF35}"/>
              </a:ext>
            </a:extLst>
          </p:cNvPr>
          <p:cNvSpPr>
            <a:spLocks noGrp="1"/>
          </p:cNvSpPr>
          <p:nvPr>
            <p:ph idx="1"/>
          </p:nvPr>
        </p:nvSpPr>
        <p:spPr/>
        <p:txBody>
          <a:bodyPr/>
          <a:lstStyle/>
          <a:p>
            <a:endParaRPr lang="en-GB" altLang="en-US"/>
          </a:p>
        </p:txBody>
      </p:sp>
      <p:pic>
        <p:nvPicPr>
          <p:cNvPr id="102403" name="Picture 2" descr="http://cyberneticzoo.com/wp-content/uploads/CYSP1-lg-p3-x640.jpg">
            <a:extLst>
              <a:ext uri="{FF2B5EF4-FFF2-40B4-BE49-F238E27FC236}">
                <a16:creationId xmlns:a16="http://schemas.microsoft.com/office/drawing/2014/main" id="{68B1511F-FE31-2649-B22C-6B3AE8272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275CE4-A607-B249-B403-F0EFC33E32D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pic>
        <p:nvPicPr>
          <p:cNvPr id="103426" name="Picture 12" descr="A large room&#10;&#10;Description automatically generated">
            <a:extLst>
              <a:ext uri="{FF2B5EF4-FFF2-40B4-BE49-F238E27FC236}">
                <a16:creationId xmlns:a16="http://schemas.microsoft.com/office/drawing/2014/main" id="{E6E924D6-7087-C74D-A8DC-E6BC4A812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BF922E02-BD2D-1946-9B12-44DAD77364B8}"/>
              </a:ext>
            </a:extLst>
          </p:cNvPr>
          <p:cNvSpPr>
            <a:spLocks noGrp="1"/>
          </p:cNvSpPr>
          <p:nvPr>
            <p:ph type="title"/>
          </p:nvPr>
        </p:nvSpPr>
        <p:spPr/>
        <p:txBody>
          <a:bodyPr/>
          <a:lstStyle/>
          <a:p>
            <a:r>
              <a:rPr lang="en-GB" altLang="en-US"/>
              <a:t>CYSP1 Anatomy</a:t>
            </a:r>
          </a:p>
        </p:txBody>
      </p:sp>
      <p:sp>
        <p:nvSpPr>
          <p:cNvPr id="3" name="Content Placeholder 2">
            <a:extLst>
              <a:ext uri="{FF2B5EF4-FFF2-40B4-BE49-F238E27FC236}">
                <a16:creationId xmlns:a16="http://schemas.microsoft.com/office/drawing/2014/main" id="{4EB7B2A6-BBFF-E84D-B779-0C687405C97F}"/>
              </a:ext>
            </a:extLst>
          </p:cNvPr>
          <p:cNvSpPr>
            <a:spLocks noGrp="1"/>
          </p:cNvSpPr>
          <p:nvPr>
            <p:ph idx="1"/>
          </p:nvPr>
        </p:nvSpPr>
        <p:spPr/>
        <p:txBody>
          <a:bodyPr>
            <a:normAutofit fontScale="62500" lnSpcReduction="20000"/>
          </a:bodyPr>
          <a:lstStyle/>
          <a:p>
            <a:pPr>
              <a:defRPr/>
            </a:pPr>
            <a:endParaRPr lang="en-GB" dirty="0"/>
          </a:p>
          <a:p>
            <a:pPr>
              <a:defRPr/>
            </a:pPr>
            <a:r>
              <a:rPr lang="en-GB" dirty="0"/>
              <a:t>Senses</a:t>
            </a:r>
          </a:p>
          <a:p>
            <a:pPr lvl="1">
              <a:defRPr/>
            </a:pPr>
            <a:r>
              <a:rPr lang="en-GB" dirty="0"/>
              <a:t>Sound</a:t>
            </a:r>
          </a:p>
          <a:p>
            <a:pPr lvl="1">
              <a:defRPr/>
            </a:pPr>
            <a:r>
              <a:rPr lang="en-GB" dirty="0" err="1"/>
              <a:t>Color</a:t>
            </a:r>
            <a:r>
              <a:rPr lang="en-GB" dirty="0"/>
              <a:t> (‘heat’)</a:t>
            </a:r>
          </a:p>
          <a:p>
            <a:pPr lvl="1">
              <a:defRPr/>
            </a:pPr>
            <a:r>
              <a:rPr lang="en-GB" dirty="0"/>
              <a:t>Dark / light</a:t>
            </a:r>
          </a:p>
          <a:p>
            <a:pPr>
              <a:defRPr/>
            </a:pPr>
            <a:r>
              <a:rPr lang="en-GB" dirty="0"/>
              <a:t>Brain</a:t>
            </a:r>
          </a:p>
          <a:p>
            <a:pPr lvl="1">
              <a:defRPr/>
            </a:pPr>
            <a:r>
              <a:rPr lang="en-GB" dirty="0"/>
              <a:t>Philips computer, homeostatic principles</a:t>
            </a:r>
          </a:p>
          <a:p>
            <a:pPr lvl="1">
              <a:defRPr/>
            </a:pPr>
            <a:r>
              <a:rPr lang="en-GB" dirty="0"/>
              <a:t>Excited by </a:t>
            </a:r>
            <a:r>
              <a:rPr lang="en-GB" dirty="0" err="1"/>
              <a:t>slience</a:t>
            </a:r>
            <a:r>
              <a:rPr lang="en-GB" dirty="0"/>
              <a:t>, blue </a:t>
            </a:r>
            <a:r>
              <a:rPr lang="en-GB" dirty="0" err="1"/>
              <a:t>colors</a:t>
            </a:r>
            <a:r>
              <a:rPr lang="en-GB" dirty="0"/>
              <a:t>, darkness</a:t>
            </a:r>
          </a:p>
          <a:p>
            <a:pPr lvl="1">
              <a:defRPr/>
            </a:pPr>
            <a:r>
              <a:rPr lang="en-GB" dirty="0"/>
              <a:t>Calmed by noise, red </a:t>
            </a:r>
            <a:r>
              <a:rPr lang="en-GB" dirty="0" err="1"/>
              <a:t>colors</a:t>
            </a:r>
            <a:r>
              <a:rPr lang="en-GB" dirty="0"/>
              <a:t>, intense light</a:t>
            </a:r>
          </a:p>
          <a:p>
            <a:pPr lvl="1">
              <a:defRPr/>
            </a:pPr>
            <a:r>
              <a:rPr lang="en-GB" dirty="0"/>
              <a:t>(Detector underneath to not cross lines)</a:t>
            </a:r>
          </a:p>
          <a:p>
            <a:pPr>
              <a:defRPr/>
            </a:pPr>
            <a:r>
              <a:rPr lang="en-GB" dirty="0"/>
              <a:t>Muscles</a:t>
            </a:r>
          </a:p>
          <a:p>
            <a:pPr lvl="1">
              <a:defRPr/>
            </a:pPr>
            <a:r>
              <a:rPr lang="en-GB" dirty="0"/>
              <a:t>Drive in all directions, two speeds</a:t>
            </a:r>
          </a:p>
          <a:p>
            <a:pPr lvl="1">
              <a:defRPr/>
            </a:pPr>
            <a:r>
              <a:rPr lang="en-GB" dirty="0"/>
              <a:t>Axial and eccentric rotation</a:t>
            </a:r>
          </a:p>
          <a:p>
            <a:pPr lvl="1">
              <a:defRPr/>
            </a:pPr>
            <a:r>
              <a:rPr lang="en-GB" dirty="0"/>
              <a:t>Move individual polychrome plates (11 rectangular, 5 discs)</a:t>
            </a:r>
          </a:p>
          <a:p>
            <a:pPr lvl="1">
              <a:defRPr/>
            </a:pPr>
            <a:r>
              <a:rPr lang="en-GB" dirty="0"/>
              <a:t>Excited: move forward,  retreat, make turn, turn plates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4F193504-E81A-4F4A-A4C5-D10368101B47}"/>
              </a:ext>
            </a:extLst>
          </p:cNvPr>
          <p:cNvSpPr>
            <a:spLocks noGrp="1"/>
          </p:cNvSpPr>
          <p:nvPr>
            <p:ph type="title"/>
          </p:nvPr>
        </p:nvSpPr>
        <p:spPr/>
        <p:txBody>
          <a:bodyPr/>
          <a:lstStyle/>
          <a:p>
            <a:r>
              <a:rPr lang="en-GB" altLang="en-US"/>
              <a:t>Edward Ihnatowicz</a:t>
            </a:r>
          </a:p>
        </p:txBody>
      </p:sp>
      <p:sp>
        <p:nvSpPr>
          <p:cNvPr id="106498" name="Content Placeholder 2">
            <a:extLst>
              <a:ext uri="{FF2B5EF4-FFF2-40B4-BE49-F238E27FC236}">
                <a16:creationId xmlns:a16="http://schemas.microsoft.com/office/drawing/2014/main" id="{550773F3-393A-E245-9173-8604D1C88B01}"/>
              </a:ext>
            </a:extLst>
          </p:cNvPr>
          <p:cNvSpPr>
            <a:spLocks noGrp="1"/>
          </p:cNvSpPr>
          <p:nvPr>
            <p:ph idx="1"/>
          </p:nvPr>
        </p:nvSpPr>
        <p:spPr>
          <a:xfrm>
            <a:off x="457200" y="1600200"/>
            <a:ext cx="3898900" cy="4525963"/>
          </a:xfrm>
        </p:spPr>
        <p:txBody>
          <a:bodyPr/>
          <a:lstStyle/>
          <a:p>
            <a:r>
              <a:rPr lang="en-GB" altLang="en-US"/>
              <a:t>Polish cybernetics and robotics researcher and artist</a:t>
            </a:r>
          </a:p>
          <a:p>
            <a:r>
              <a:rPr lang="en-GB" altLang="en-US"/>
              <a:t>Sound Activated Mobile, Senster, the Bandit</a:t>
            </a:r>
          </a:p>
          <a:p>
            <a:r>
              <a:rPr lang="en-GB" altLang="en-US"/>
              <a:t>Nice collections of musings on rechnology and art  by him at Senster.com </a:t>
            </a:r>
          </a:p>
        </p:txBody>
      </p:sp>
      <p:pic>
        <p:nvPicPr>
          <p:cNvPr id="106499" name="Picture 2" descr="http://www.senster.com/ihnatowicz/benthall_ed-lrg.jpg">
            <a:extLst>
              <a:ext uri="{FF2B5EF4-FFF2-40B4-BE49-F238E27FC236}">
                <a16:creationId xmlns:a16="http://schemas.microsoft.com/office/drawing/2014/main" id="{5E6AEC8D-A122-4B4A-8866-9646D8628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5" y="1452563"/>
            <a:ext cx="450532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867ED363-8ED4-1046-8B95-EA8A9E8F79BE}"/>
              </a:ext>
            </a:extLst>
          </p:cNvPr>
          <p:cNvSpPr>
            <a:spLocks noGrp="1"/>
          </p:cNvSpPr>
          <p:nvPr>
            <p:ph type="title"/>
          </p:nvPr>
        </p:nvSpPr>
        <p:spPr/>
        <p:txBody>
          <a:bodyPr/>
          <a:lstStyle/>
          <a:p>
            <a:endParaRPr lang="en-GB" altLang="en-US"/>
          </a:p>
        </p:txBody>
      </p:sp>
      <p:sp>
        <p:nvSpPr>
          <p:cNvPr id="107522" name="Content Placeholder 2">
            <a:extLst>
              <a:ext uri="{FF2B5EF4-FFF2-40B4-BE49-F238E27FC236}">
                <a16:creationId xmlns:a16="http://schemas.microsoft.com/office/drawing/2014/main" id="{E269AC4E-55A1-704F-9A49-EB05B3F198CD}"/>
              </a:ext>
            </a:extLst>
          </p:cNvPr>
          <p:cNvSpPr>
            <a:spLocks noGrp="1"/>
          </p:cNvSpPr>
          <p:nvPr>
            <p:ph idx="1"/>
          </p:nvPr>
        </p:nvSpPr>
        <p:spPr/>
        <p:txBody>
          <a:bodyPr/>
          <a:lstStyle/>
          <a:p>
            <a:endParaRPr lang="en-GB" altLang="en-US"/>
          </a:p>
        </p:txBody>
      </p:sp>
      <p:pic>
        <p:nvPicPr>
          <p:cNvPr id="107523" name="Picture 2" descr="http://www.medienkunstnetz.de/assets/img/data/3752/full.jpg">
            <a:extLst>
              <a:ext uri="{FF2B5EF4-FFF2-40B4-BE49-F238E27FC236}">
                <a16:creationId xmlns:a16="http://schemas.microsoft.com/office/drawing/2014/main" id="{95ED39DC-7488-314A-BA5C-36BBE003D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4338"/>
            <a:ext cx="912971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1">
            <a:extLst>
              <a:ext uri="{FF2B5EF4-FFF2-40B4-BE49-F238E27FC236}">
                <a16:creationId xmlns:a16="http://schemas.microsoft.com/office/drawing/2014/main" id="{8FF670D9-A946-E44E-A42D-8BC937AFF7AE}"/>
              </a:ext>
            </a:extLst>
          </p:cNvPr>
          <p:cNvSpPr txBox="1">
            <a:spLocks noChangeArrowheads="1"/>
          </p:cNvSpPr>
          <p:nvPr/>
        </p:nvSpPr>
        <p:spPr bwMode="auto">
          <a:xfrm>
            <a:off x="5003800" y="5895975"/>
            <a:ext cx="4032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400">
                <a:latin typeface="Arial" panose="020B0604020202020204" pitchFamily="34" charset="0"/>
              </a:rPr>
              <a:t>One of the first cybernetic art shows, curated by Jasia Reichardt, at the Institute of Contemporary Arts, London in 1968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890B5183-46DD-DD4C-B8E7-613950BAFAF0}"/>
              </a:ext>
            </a:extLst>
          </p:cNvPr>
          <p:cNvSpPr>
            <a:spLocks noGrp="1"/>
          </p:cNvSpPr>
          <p:nvPr>
            <p:ph type="title"/>
          </p:nvPr>
        </p:nvSpPr>
        <p:spPr/>
        <p:txBody>
          <a:bodyPr/>
          <a:lstStyle/>
          <a:p>
            <a:endParaRPr lang="en-GB" altLang="en-US"/>
          </a:p>
        </p:txBody>
      </p:sp>
      <p:sp>
        <p:nvSpPr>
          <p:cNvPr id="108546" name="Content Placeholder 2">
            <a:extLst>
              <a:ext uri="{FF2B5EF4-FFF2-40B4-BE49-F238E27FC236}">
                <a16:creationId xmlns:a16="http://schemas.microsoft.com/office/drawing/2014/main" id="{781189D7-F797-174A-8C7C-A99A6EC78BD6}"/>
              </a:ext>
            </a:extLst>
          </p:cNvPr>
          <p:cNvSpPr>
            <a:spLocks noGrp="1"/>
          </p:cNvSpPr>
          <p:nvPr>
            <p:ph idx="1"/>
          </p:nvPr>
        </p:nvSpPr>
        <p:spPr/>
        <p:txBody>
          <a:bodyPr/>
          <a:lstStyle/>
          <a:p>
            <a:endParaRPr lang="en-GB" altLang="en-US"/>
          </a:p>
        </p:txBody>
      </p:sp>
      <p:pic>
        <p:nvPicPr>
          <p:cNvPr id="108547" name="Picture 2" descr="http://www.medienkunstnetz.de/assets/img/data/3754/full.jpg">
            <a:extLst>
              <a:ext uri="{FF2B5EF4-FFF2-40B4-BE49-F238E27FC236}">
                <a16:creationId xmlns:a16="http://schemas.microsoft.com/office/drawing/2014/main" id="{64D0A68B-F696-2940-86A4-B60F7B449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363538"/>
            <a:ext cx="9180512" cy="688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1E84F5-AC1A-2E49-890E-886B02C371A2}"/>
              </a:ext>
            </a:extLst>
          </p:cNvPr>
          <p:cNvSpPr/>
          <p:nvPr/>
        </p:nvSpPr>
        <p:spPr>
          <a:xfrm>
            <a:off x="0" y="384175"/>
            <a:ext cx="9144000" cy="6473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570" name="Title 1">
            <a:extLst>
              <a:ext uri="{FF2B5EF4-FFF2-40B4-BE49-F238E27FC236}">
                <a16:creationId xmlns:a16="http://schemas.microsoft.com/office/drawing/2014/main" id="{4AE09DA6-E994-9A48-9AAD-80394AA3053F}"/>
              </a:ext>
            </a:extLst>
          </p:cNvPr>
          <p:cNvSpPr>
            <a:spLocks noGrp="1"/>
          </p:cNvSpPr>
          <p:nvPr>
            <p:ph type="title"/>
          </p:nvPr>
        </p:nvSpPr>
        <p:spPr/>
        <p:txBody>
          <a:bodyPr/>
          <a:lstStyle/>
          <a:p>
            <a:endParaRPr lang="en-GB" altLang="en-US"/>
          </a:p>
        </p:txBody>
      </p:sp>
      <p:sp>
        <p:nvSpPr>
          <p:cNvPr id="109571" name="Content Placeholder 2">
            <a:extLst>
              <a:ext uri="{FF2B5EF4-FFF2-40B4-BE49-F238E27FC236}">
                <a16:creationId xmlns:a16="http://schemas.microsoft.com/office/drawing/2014/main" id="{036CA7A9-1FE8-8B41-A794-5474666C3C81}"/>
              </a:ext>
            </a:extLst>
          </p:cNvPr>
          <p:cNvSpPr>
            <a:spLocks noGrp="1"/>
          </p:cNvSpPr>
          <p:nvPr>
            <p:ph idx="1"/>
          </p:nvPr>
        </p:nvSpPr>
        <p:spPr/>
        <p:txBody>
          <a:bodyPr/>
          <a:lstStyle/>
          <a:p>
            <a:endParaRPr lang="en-GB" altLang="en-US"/>
          </a:p>
        </p:txBody>
      </p:sp>
      <p:pic>
        <p:nvPicPr>
          <p:cNvPr id="109572" name="Picture 2" descr="http://www.senster.com/ihnatowicz/SAM/sam-now01-lrg.jpg">
            <a:extLst>
              <a:ext uri="{FF2B5EF4-FFF2-40B4-BE49-F238E27FC236}">
                <a16:creationId xmlns:a16="http://schemas.microsoft.com/office/drawing/2014/main" id="{C5D9F4E0-9D00-7B46-9179-91A0705A7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84175"/>
            <a:ext cx="5075238"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BCE54CE4-AC15-8541-9DE1-A5AC44A4FF43}"/>
              </a:ext>
            </a:extLst>
          </p:cNvPr>
          <p:cNvSpPr>
            <a:spLocks noGrp="1"/>
          </p:cNvSpPr>
          <p:nvPr>
            <p:ph type="title"/>
          </p:nvPr>
        </p:nvSpPr>
        <p:spPr/>
        <p:txBody>
          <a:bodyPr/>
          <a:lstStyle/>
          <a:p>
            <a:endParaRPr lang="en-GB" altLang="en-US"/>
          </a:p>
        </p:txBody>
      </p:sp>
      <p:sp>
        <p:nvSpPr>
          <p:cNvPr id="110594" name="Content Placeholder 2">
            <a:extLst>
              <a:ext uri="{FF2B5EF4-FFF2-40B4-BE49-F238E27FC236}">
                <a16:creationId xmlns:a16="http://schemas.microsoft.com/office/drawing/2014/main" id="{479F47EE-DC2F-4E49-94B8-256E80F552B9}"/>
              </a:ext>
            </a:extLst>
          </p:cNvPr>
          <p:cNvSpPr>
            <a:spLocks noGrp="1"/>
          </p:cNvSpPr>
          <p:nvPr>
            <p:ph idx="1"/>
          </p:nvPr>
        </p:nvSpPr>
        <p:spPr/>
        <p:txBody>
          <a:bodyPr/>
          <a:lstStyle/>
          <a:p>
            <a:endParaRPr lang="en-GB" altLang="en-US"/>
          </a:p>
        </p:txBody>
      </p:sp>
      <p:sp>
        <p:nvSpPr>
          <p:cNvPr id="4" name="Rectangle 3">
            <a:extLst>
              <a:ext uri="{FF2B5EF4-FFF2-40B4-BE49-F238E27FC236}">
                <a16:creationId xmlns:a16="http://schemas.microsoft.com/office/drawing/2014/main" id="{E1C778CA-C15A-2D4A-8DDA-D59347586C73}"/>
              </a:ext>
            </a:extLst>
          </p:cNvPr>
          <p:cNvSpPr/>
          <p:nvPr/>
        </p:nvSpPr>
        <p:spPr>
          <a:xfrm>
            <a:off x="0" y="404813"/>
            <a:ext cx="9144000" cy="645318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pic>
        <p:nvPicPr>
          <p:cNvPr id="110596" name="Picture 2" descr="http://www.senster.com/ihnatowicz/SAM/sam-now02-lrg.jpg">
            <a:extLst>
              <a:ext uri="{FF2B5EF4-FFF2-40B4-BE49-F238E27FC236}">
                <a16:creationId xmlns:a16="http://schemas.microsoft.com/office/drawing/2014/main" id="{DDD1D188-65AB-2048-8334-51348E2DE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04813"/>
            <a:ext cx="4352925"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4" descr="http://www.senster.com/ihnatowicz/SAM/sam-now03-lrg.jpg">
            <a:extLst>
              <a:ext uri="{FF2B5EF4-FFF2-40B4-BE49-F238E27FC236}">
                <a16:creationId xmlns:a16="http://schemas.microsoft.com/office/drawing/2014/main" id="{20DCA0A9-C7FC-1E4B-BBFD-98E7B60C2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088" y="404813"/>
            <a:ext cx="4738687"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8" descr="http://www.senster.com/ihnatowicz/SAM/sam-now05-lrg.jpg">
            <a:extLst>
              <a:ext uri="{FF2B5EF4-FFF2-40B4-BE49-F238E27FC236}">
                <a16:creationId xmlns:a16="http://schemas.microsoft.com/office/drawing/2014/main" id="{D47BB697-D659-AC4E-AE4E-CAD36E828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190875"/>
            <a:ext cx="41529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1BA68A0C-FB27-7640-8472-72872C1021B7}"/>
              </a:ext>
            </a:extLst>
          </p:cNvPr>
          <p:cNvSpPr>
            <a:spLocks noGrp="1"/>
          </p:cNvSpPr>
          <p:nvPr>
            <p:ph type="title"/>
          </p:nvPr>
        </p:nvSpPr>
        <p:spPr/>
        <p:txBody>
          <a:bodyPr/>
          <a:lstStyle/>
          <a:p>
            <a:endParaRPr lang="en-GB" altLang="en-US"/>
          </a:p>
        </p:txBody>
      </p:sp>
      <p:sp>
        <p:nvSpPr>
          <p:cNvPr id="111618" name="Content Placeholder 2">
            <a:extLst>
              <a:ext uri="{FF2B5EF4-FFF2-40B4-BE49-F238E27FC236}">
                <a16:creationId xmlns:a16="http://schemas.microsoft.com/office/drawing/2014/main" id="{ABC49C6D-2BE9-7545-9A50-5AD952F7D7F4}"/>
              </a:ext>
            </a:extLst>
          </p:cNvPr>
          <p:cNvSpPr>
            <a:spLocks noGrp="1"/>
          </p:cNvSpPr>
          <p:nvPr>
            <p:ph idx="1"/>
          </p:nvPr>
        </p:nvSpPr>
        <p:spPr/>
        <p:txBody>
          <a:bodyPr/>
          <a:lstStyle/>
          <a:p>
            <a:endParaRPr lang="en-GB" altLang="en-US"/>
          </a:p>
        </p:txBody>
      </p:sp>
      <p:sp>
        <p:nvSpPr>
          <p:cNvPr id="4" name="Rectangle 3">
            <a:extLst>
              <a:ext uri="{FF2B5EF4-FFF2-40B4-BE49-F238E27FC236}">
                <a16:creationId xmlns:a16="http://schemas.microsoft.com/office/drawing/2014/main" id="{01AF4D49-DD1D-D445-B409-16F219F9E1AA}"/>
              </a:ext>
            </a:extLst>
          </p:cNvPr>
          <p:cNvSpPr/>
          <p:nvPr/>
        </p:nvSpPr>
        <p:spPr>
          <a:xfrm>
            <a:off x="0" y="404813"/>
            <a:ext cx="9144000" cy="645318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pic>
        <p:nvPicPr>
          <p:cNvPr id="111620" name="Picture 6" descr="http://www.senster.com/ihnatowicz/SAM/sam-now04-lrg.jpg">
            <a:extLst>
              <a:ext uri="{FF2B5EF4-FFF2-40B4-BE49-F238E27FC236}">
                <a16:creationId xmlns:a16="http://schemas.microsoft.com/office/drawing/2014/main" id="{47E48C8C-AADE-534E-82E4-BEED02825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22275"/>
            <a:ext cx="91503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AC41F75-E0CC-F543-ADBD-75516690CE7E}"/>
              </a:ext>
            </a:extLst>
          </p:cNvPr>
          <p:cNvSpPr>
            <a:spLocks noGrp="1"/>
          </p:cNvSpPr>
          <p:nvPr>
            <p:ph type="title"/>
          </p:nvPr>
        </p:nvSpPr>
        <p:spPr/>
        <p:txBody>
          <a:bodyPr/>
          <a:lstStyle/>
          <a:p>
            <a:endParaRPr lang="en-GB" altLang="en-US"/>
          </a:p>
        </p:txBody>
      </p:sp>
      <p:sp>
        <p:nvSpPr>
          <p:cNvPr id="112642" name="Content Placeholder 2">
            <a:extLst>
              <a:ext uri="{FF2B5EF4-FFF2-40B4-BE49-F238E27FC236}">
                <a16:creationId xmlns:a16="http://schemas.microsoft.com/office/drawing/2014/main" id="{A6739FF5-A9BD-E846-B410-F0723BAF1F85}"/>
              </a:ext>
            </a:extLst>
          </p:cNvPr>
          <p:cNvSpPr>
            <a:spLocks noGrp="1"/>
          </p:cNvSpPr>
          <p:nvPr>
            <p:ph idx="1"/>
          </p:nvPr>
        </p:nvSpPr>
        <p:spPr/>
        <p:txBody>
          <a:bodyPr/>
          <a:lstStyle/>
          <a:p>
            <a:endParaRPr lang="en-GB" altLang="en-US"/>
          </a:p>
        </p:txBody>
      </p:sp>
      <p:pic>
        <p:nvPicPr>
          <p:cNvPr id="112643" name="Picture 2" descr="http://www.dse.nl/~evoluon/sensterk.jpg">
            <a:extLst>
              <a:ext uri="{FF2B5EF4-FFF2-40B4-BE49-F238E27FC236}">
                <a16:creationId xmlns:a16="http://schemas.microsoft.com/office/drawing/2014/main" id="{93113CDC-6C9A-EA48-B475-436133710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604375"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6CCB-41BF-4642-8F11-64BA4C97AD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332FE5-2129-044C-8473-EED5893CA10F}"/>
              </a:ext>
            </a:extLst>
          </p:cNvPr>
          <p:cNvSpPr>
            <a:spLocks noGrp="1"/>
          </p:cNvSpPr>
          <p:nvPr>
            <p:ph idx="1"/>
          </p:nvPr>
        </p:nvSpPr>
        <p:spPr/>
        <p:txBody>
          <a:bodyPr/>
          <a:lstStyle/>
          <a:p>
            <a:endParaRPr lang="en-US"/>
          </a:p>
        </p:txBody>
      </p:sp>
      <p:pic>
        <p:nvPicPr>
          <p:cNvPr id="4" name="Picture 3">
            <a:hlinkClick r:id="rId2"/>
            <a:extLst>
              <a:ext uri="{FF2B5EF4-FFF2-40B4-BE49-F238E27FC236}">
                <a16:creationId xmlns:a16="http://schemas.microsoft.com/office/drawing/2014/main" id="{D8676CEB-204F-3043-83E2-364F12A3BE7F}"/>
              </a:ext>
            </a:extLst>
          </p:cNvPr>
          <p:cNvPicPr>
            <a:picLocks noChangeAspect="1"/>
          </p:cNvPicPr>
          <p:nvPr/>
        </p:nvPicPr>
        <p:blipFill>
          <a:blip r:embed="rId3"/>
          <a:stretch>
            <a:fillRect/>
          </a:stretch>
        </p:blipFill>
        <p:spPr>
          <a:xfrm>
            <a:off x="0" y="-19050"/>
            <a:ext cx="12891098" cy="6877050"/>
          </a:xfrm>
          <a:prstGeom prst="rect">
            <a:avLst/>
          </a:prstGeom>
        </p:spPr>
      </p:pic>
      <p:sp>
        <p:nvSpPr>
          <p:cNvPr id="6" name="Rectangle 5">
            <a:extLst>
              <a:ext uri="{FF2B5EF4-FFF2-40B4-BE49-F238E27FC236}">
                <a16:creationId xmlns:a16="http://schemas.microsoft.com/office/drawing/2014/main" id="{49C2220A-2C75-4348-9C0C-071E4ACCBFB0}"/>
              </a:ext>
            </a:extLst>
          </p:cNvPr>
          <p:cNvSpPr/>
          <p:nvPr/>
        </p:nvSpPr>
        <p:spPr bwMode="auto">
          <a:xfrm>
            <a:off x="107504" y="115392"/>
            <a:ext cx="3168352" cy="1657424"/>
          </a:xfrm>
          <a:prstGeom prst="rect">
            <a:avLst/>
          </a:prstGeom>
          <a:solidFill>
            <a:srgbClr val="FFFF00">
              <a:alpha val="44000"/>
            </a:srgbClr>
          </a:solidFill>
          <a:ln>
            <a:noFill/>
          </a:ln>
          <a:effectLst>
            <a:outerShdw blurRad="50800" dist="38100" dir="2700000" algn="tl" rotWithShape="0">
              <a:prstClr val="black">
                <a:alpha val="40000"/>
              </a:prstClr>
            </a:outerShdw>
          </a:effectLst>
        </p:spPr>
        <p:txBody>
          <a:bodyPr/>
          <a:lstStyle/>
          <a:p>
            <a:pPr eaLnBrk="1" hangingPunct="1">
              <a:defRPr/>
            </a:pPr>
            <a:r>
              <a:rPr lang="en-US" sz="1400" b="1" dirty="0">
                <a:latin typeface="Arial" charset="0"/>
                <a:cs typeface="Arial" charset="0"/>
              </a:rPr>
              <a:t>@Whale</a:t>
            </a:r>
          </a:p>
          <a:p>
            <a:pPr eaLnBrk="1" hangingPunct="1">
              <a:defRPr/>
            </a:pPr>
            <a:r>
              <a:rPr lang="en-US" sz="1100" i="1" dirty="0"/>
              <a:t>Ayla </a:t>
            </a:r>
            <a:r>
              <a:rPr lang="en-US" sz="1100" i="1" dirty="0" err="1"/>
              <a:t>Kolster</a:t>
            </a:r>
            <a:r>
              <a:rPr lang="en-US" sz="1100" i="1" dirty="0"/>
              <a:t>, </a:t>
            </a:r>
            <a:r>
              <a:rPr lang="en-US" sz="1100" i="1" dirty="0" err="1"/>
              <a:t>Tinka</a:t>
            </a:r>
            <a:r>
              <a:rPr lang="en-US" sz="1100" i="1" dirty="0"/>
              <a:t> </a:t>
            </a:r>
            <a:r>
              <a:rPr lang="en-US" sz="1100" i="1" dirty="0" err="1"/>
              <a:t>Zorge</a:t>
            </a:r>
            <a:r>
              <a:rPr lang="en-US" sz="1100" i="1" dirty="0"/>
              <a:t> &amp; </a:t>
            </a:r>
            <a:r>
              <a:rPr lang="en-US" sz="1100" i="1" dirty="0" err="1"/>
              <a:t>Joëlle</a:t>
            </a:r>
            <a:r>
              <a:rPr lang="en-US" sz="1100" i="1" dirty="0"/>
              <a:t> </a:t>
            </a:r>
            <a:r>
              <a:rPr lang="en-US" sz="1100" i="1" dirty="0" err="1"/>
              <a:t>Zweekhorst</a:t>
            </a:r>
            <a:r>
              <a:rPr lang="en-US" sz="1100" i="1" dirty="0"/>
              <a:t> (2018)</a:t>
            </a:r>
          </a:p>
          <a:p>
            <a:endParaRPr lang="en-US" sz="1100" dirty="0"/>
          </a:p>
          <a:p>
            <a:r>
              <a:rPr lang="en-US" sz="1100" dirty="0"/>
              <a:t>The deep blue seas have just become a little less dark and mysterious </a:t>
            </a:r>
            <a:r>
              <a:rPr lang="en-US" sz="1100" dirty="0">
                <a:hlinkClick r:id="rId4"/>
              </a:rPr>
              <a:t>with the help of this new communication device</a:t>
            </a:r>
            <a:r>
              <a:rPr lang="en-US" sz="1100" dirty="0"/>
              <a:t>. </a:t>
            </a:r>
          </a:p>
          <a:p>
            <a:endParaRPr lang="en-US" sz="1100" dirty="0"/>
          </a:p>
          <a:p>
            <a:r>
              <a:rPr lang="en-US" sz="1100" dirty="0"/>
              <a:t>Click the image for a video.</a:t>
            </a:r>
          </a:p>
          <a:p>
            <a:pPr eaLnBrk="1" hangingPunct="1">
              <a:defRPr/>
            </a:pPr>
            <a:endParaRPr lang="en-US" sz="1100" dirty="0">
              <a:latin typeface="Arial" charset="0"/>
              <a:cs typeface="Arial" charset="0"/>
            </a:endParaRPr>
          </a:p>
        </p:txBody>
      </p:sp>
    </p:spTree>
    <p:extLst>
      <p:ext uri="{BB962C8B-B14F-4D97-AF65-F5344CB8AC3E}">
        <p14:creationId xmlns:p14="http://schemas.microsoft.com/office/powerpoint/2010/main" val="40360936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12AB1A32-62E1-034B-9477-467C2B786873}"/>
              </a:ext>
            </a:extLst>
          </p:cNvPr>
          <p:cNvSpPr>
            <a:spLocks noGrp="1"/>
          </p:cNvSpPr>
          <p:nvPr>
            <p:ph type="title"/>
          </p:nvPr>
        </p:nvSpPr>
        <p:spPr/>
        <p:txBody>
          <a:bodyPr/>
          <a:lstStyle/>
          <a:p>
            <a:endParaRPr lang="en-GB" altLang="en-US"/>
          </a:p>
        </p:txBody>
      </p:sp>
      <p:sp>
        <p:nvSpPr>
          <p:cNvPr id="114690" name="Content Placeholder 2">
            <a:extLst>
              <a:ext uri="{FF2B5EF4-FFF2-40B4-BE49-F238E27FC236}">
                <a16:creationId xmlns:a16="http://schemas.microsoft.com/office/drawing/2014/main" id="{27BEC9D9-C8E0-6743-89EC-841B491359F7}"/>
              </a:ext>
            </a:extLst>
          </p:cNvPr>
          <p:cNvSpPr>
            <a:spLocks noGrp="1"/>
          </p:cNvSpPr>
          <p:nvPr>
            <p:ph idx="1"/>
          </p:nvPr>
        </p:nvSpPr>
        <p:spPr/>
        <p:txBody>
          <a:bodyPr/>
          <a:lstStyle/>
          <a:p>
            <a:endParaRPr lang="en-GB" altLang="en-US"/>
          </a:p>
        </p:txBody>
      </p:sp>
      <p:pic>
        <p:nvPicPr>
          <p:cNvPr id="114691" name="Picture 2" descr="http://www.dse.nl/~evoluon/senster3k.jpg">
            <a:extLst>
              <a:ext uri="{FF2B5EF4-FFF2-40B4-BE49-F238E27FC236}">
                <a16:creationId xmlns:a16="http://schemas.microsoft.com/office/drawing/2014/main" id="{7046300F-4672-464E-AEBE-0137D5AB7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404813"/>
            <a:ext cx="9582151"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482839DD-9F49-A444-9AAB-05A378574AEA}"/>
              </a:ext>
            </a:extLst>
          </p:cNvPr>
          <p:cNvSpPr>
            <a:spLocks noGrp="1"/>
          </p:cNvSpPr>
          <p:nvPr>
            <p:ph type="title"/>
          </p:nvPr>
        </p:nvSpPr>
        <p:spPr/>
        <p:txBody>
          <a:bodyPr/>
          <a:lstStyle/>
          <a:p>
            <a:endParaRPr lang="en-GB" altLang="en-US"/>
          </a:p>
        </p:txBody>
      </p:sp>
      <p:sp>
        <p:nvSpPr>
          <p:cNvPr id="115714" name="Content Placeholder 2">
            <a:extLst>
              <a:ext uri="{FF2B5EF4-FFF2-40B4-BE49-F238E27FC236}">
                <a16:creationId xmlns:a16="http://schemas.microsoft.com/office/drawing/2014/main" id="{0ED3591A-7A70-E542-9C47-AD8477F7BF35}"/>
              </a:ext>
            </a:extLst>
          </p:cNvPr>
          <p:cNvSpPr>
            <a:spLocks noGrp="1"/>
          </p:cNvSpPr>
          <p:nvPr>
            <p:ph idx="1"/>
          </p:nvPr>
        </p:nvSpPr>
        <p:spPr/>
        <p:txBody>
          <a:bodyPr/>
          <a:lstStyle/>
          <a:p>
            <a:endParaRPr lang="en-GB" altLang="en-US"/>
          </a:p>
        </p:txBody>
      </p:sp>
      <p:pic>
        <p:nvPicPr>
          <p:cNvPr id="115715" name="Picture 2" descr="http://www.dse.nl/~evoluon/senster4k.jpg">
            <a:extLst>
              <a:ext uri="{FF2B5EF4-FFF2-40B4-BE49-F238E27FC236}">
                <a16:creationId xmlns:a16="http://schemas.microsoft.com/office/drawing/2014/main" id="{B937FBD9-9871-0545-A9B3-FB820B47E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364663"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492141-F825-4044-8BC5-EAEDE652FEB3}"/>
              </a:ext>
            </a:extLst>
          </p:cNvPr>
          <p:cNvSpPr/>
          <p:nvPr/>
        </p:nvSpPr>
        <p:spPr>
          <a:xfrm>
            <a:off x="0" y="433388"/>
            <a:ext cx="9144000" cy="64246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sp>
        <p:nvSpPr>
          <p:cNvPr id="116738" name="Title 1">
            <a:extLst>
              <a:ext uri="{FF2B5EF4-FFF2-40B4-BE49-F238E27FC236}">
                <a16:creationId xmlns:a16="http://schemas.microsoft.com/office/drawing/2014/main" id="{2DE1FE47-52BD-2142-8399-4585D7859562}"/>
              </a:ext>
            </a:extLst>
          </p:cNvPr>
          <p:cNvSpPr>
            <a:spLocks noGrp="1"/>
          </p:cNvSpPr>
          <p:nvPr>
            <p:ph type="title"/>
          </p:nvPr>
        </p:nvSpPr>
        <p:spPr/>
        <p:txBody>
          <a:bodyPr/>
          <a:lstStyle/>
          <a:p>
            <a:endParaRPr lang="en-GB" altLang="en-US"/>
          </a:p>
        </p:txBody>
      </p:sp>
      <p:sp>
        <p:nvSpPr>
          <p:cNvPr id="116739" name="Content Placeholder 2">
            <a:extLst>
              <a:ext uri="{FF2B5EF4-FFF2-40B4-BE49-F238E27FC236}">
                <a16:creationId xmlns:a16="http://schemas.microsoft.com/office/drawing/2014/main" id="{AF9A1CB1-8A8E-C14B-80B2-5E6F55E13ABD}"/>
              </a:ext>
            </a:extLst>
          </p:cNvPr>
          <p:cNvSpPr>
            <a:spLocks noGrp="1"/>
          </p:cNvSpPr>
          <p:nvPr>
            <p:ph idx="1"/>
          </p:nvPr>
        </p:nvSpPr>
        <p:spPr/>
        <p:txBody>
          <a:bodyPr/>
          <a:lstStyle/>
          <a:p>
            <a:endParaRPr lang="en-GB" altLang="en-US"/>
          </a:p>
        </p:txBody>
      </p:sp>
      <p:pic>
        <p:nvPicPr>
          <p:cNvPr id="116740" name="Picture 2" descr="http://www.dse.nl/~evoluon/hwell.jpg">
            <a:extLst>
              <a:ext uri="{FF2B5EF4-FFF2-40B4-BE49-F238E27FC236}">
                <a16:creationId xmlns:a16="http://schemas.microsoft.com/office/drawing/2014/main" id="{265156C3-8E60-6148-9231-27D80B972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33388"/>
            <a:ext cx="5192712" cy="642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EDD4915E-6AE0-AC49-AF1D-FC0190F8558B}"/>
              </a:ext>
            </a:extLst>
          </p:cNvPr>
          <p:cNvSpPr>
            <a:spLocks noGrp="1"/>
          </p:cNvSpPr>
          <p:nvPr>
            <p:ph type="title"/>
          </p:nvPr>
        </p:nvSpPr>
        <p:spPr/>
        <p:txBody>
          <a:bodyPr/>
          <a:lstStyle/>
          <a:p>
            <a:endParaRPr lang="en-GB" altLang="en-US"/>
          </a:p>
        </p:txBody>
      </p:sp>
      <p:sp>
        <p:nvSpPr>
          <p:cNvPr id="117762" name="Content Placeholder 2">
            <a:extLst>
              <a:ext uri="{FF2B5EF4-FFF2-40B4-BE49-F238E27FC236}">
                <a16:creationId xmlns:a16="http://schemas.microsoft.com/office/drawing/2014/main" id="{77B25B04-6C6A-924F-B7F0-911C5675183D}"/>
              </a:ext>
            </a:extLst>
          </p:cNvPr>
          <p:cNvSpPr>
            <a:spLocks noGrp="1"/>
          </p:cNvSpPr>
          <p:nvPr>
            <p:ph idx="1"/>
          </p:nvPr>
        </p:nvSpPr>
        <p:spPr/>
        <p:txBody>
          <a:bodyPr/>
          <a:lstStyle/>
          <a:p>
            <a:endParaRPr lang="en-GB" altLang="en-US"/>
          </a:p>
        </p:txBody>
      </p:sp>
      <p:pic>
        <p:nvPicPr>
          <p:cNvPr id="117763" name="Picture 2" descr="http://www.dse.nl/~evoluon/dsc05.jpg">
            <a:extLst>
              <a:ext uri="{FF2B5EF4-FFF2-40B4-BE49-F238E27FC236}">
                <a16:creationId xmlns:a16="http://schemas.microsoft.com/office/drawing/2014/main" id="{C6F18B88-CC8A-7642-9AA8-93B0E27EB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7282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57D8CCDC-C1D7-414E-9A75-85DC531204A9}"/>
              </a:ext>
            </a:extLst>
          </p:cNvPr>
          <p:cNvSpPr>
            <a:spLocks noGrp="1"/>
          </p:cNvSpPr>
          <p:nvPr>
            <p:ph type="title"/>
          </p:nvPr>
        </p:nvSpPr>
        <p:spPr>
          <a:xfrm>
            <a:off x="457200" y="765175"/>
            <a:ext cx="8229600" cy="719138"/>
          </a:xfrm>
        </p:spPr>
        <p:txBody>
          <a:bodyPr/>
          <a:lstStyle/>
          <a:p>
            <a:r>
              <a:rPr lang="nl-NL" altLang="en-US"/>
              <a:t>SEEK @The Jewish Museum NYC</a:t>
            </a:r>
            <a:br>
              <a:rPr lang="nl-NL" altLang="en-US"/>
            </a:br>
            <a:r>
              <a:rPr lang="nl-NL" altLang="en-US"/>
              <a:t>Architecture Machine Group, 1970 </a:t>
            </a:r>
            <a:endParaRPr lang="en-US" altLang="en-US"/>
          </a:p>
        </p:txBody>
      </p:sp>
      <p:sp>
        <p:nvSpPr>
          <p:cNvPr id="118786" name="Content Placeholder 2">
            <a:extLst>
              <a:ext uri="{FF2B5EF4-FFF2-40B4-BE49-F238E27FC236}">
                <a16:creationId xmlns:a16="http://schemas.microsoft.com/office/drawing/2014/main" id="{6E538EB7-2D7F-1B43-9368-9EFB1F2932E3}"/>
              </a:ext>
            </a:extLst>
          </p:cNvPr>
          <p:cNvSpPr>
            <a:spLocks noGrp="1"/>
          </p:cNvSpPr>
          <p:nvPr>
            <p:ph idx="1"/>
          </p:nvPr>
        </p:nvSpPr>
        <p:spPr>
          <a:xfrm>
            <a:off x="457200" y="1844675"/>
            <a:ext cx="4402138" cy="4608513"/>
          </a:xfrm>
        </p:spPr>
        <p:txBody>
          <a:bodyPr/>
          <a:lstStyle/>
          <a:p>
            <a:r>
              <a:rPr lang="en-US" altLang="en-US" sz="2400"/>
              <a:t>Installation by MIT Architecture Machine group at on exhibition held at Jewish Museum (1970)</a:t>
            </a:r>
          </a:p>
          <a:p>
            <a:r>
              <a:rPr lang="nl-NL" altLang="en-US" sz="2400"/>
              <a:t>Computer stacks blocks, builds mental model of the world... But gerbils can topple stacks</a:t>
            </a:r>
          </a:p>
        </p:txBody>
      </p:sp>
      <p:pic>
        <p:nvPicPr>
          <p:cNvPr id="118787" name="Picture 3" descr="http://www.fondation-langlois.org/media/CRD/acquisitions/Software-s.jpg">
            <a:extLst>
              <a:ext uri="{FF2B5EF4-FFF2-40B4-BE49-F238E27FC236}">
                <a16:creationId xmlns:a16="http://schemas.microsoft.com/office/drawing/2014/main" id="{7C47EBDA-3207-B843-B165-84CE1ECA5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1844675"/>
            <a:ext cx="34893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66C9BF-C1E3-E343-AE48-EDA982F9F697}"/>
              </a:ext>
            </a:extLst>
          </p:cNvPr>
          <p:cNvSpPr/>
          <p:nvPr/>
        </p:nvSpPr>
        <p:spPr>
          <a:xfrm>
            <a:off x="0" y="404813"/>
            <a:ext cx="9144000" cy="645318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sp>
        <p:nvSpPr>
          <p:cNvPr id="119810" name="Title 1">
            <a:extLst>
              <a:ext uri="{FF2B5EF4-FFF2-40B4-BE49-F238E27FC236}">
                <a16:creationId xmlns:a16="http://schemas.microsoft.com/office/drawing/2014/main" id="{3A7A26D7-8875-2E42-B924-7AF9D164E8F1}"/>
              </a:ext>
            </a:extLst>
          </p:cNvPr>
          <p:cNvSpPr>
            <a:spLocks noGrp="1"/>
          </p:cNvSpPr>
          <p:nvPr>
            <p:ph type="title"/>
          </p:nvPr>
        </p:nvSpPr>
        <p:spPr/>
        <p:txBody>
          <a:bodyPr/>
          <a:lstStyle/>
          <a:p>
            <a:endParaRPr lang="en-GB" altLang="en-US"/>
          </a:p>
        </p:txBody>
      </p:sp>
      <p:sp>
        <p:nvSpPr>
          <p:cNvPr id="119811" name="Content Placeholder 2">
            <a:extLst>
              <a:ext uri="{FF2B5EF4-FFF2-40B4-BE49-F238E27FC236}">
                <a16:creationId xmlns:a16="http://schemas.microsoft.com/office/drawing/2014/main" id="{504CD3C0-F4AD-7E4A-9D3C-3C848E9DB0EE}"/>
              </a:ext>
            </a:extLst>
          </p:cNvPr>
          <p:cNvSpPr>
            <a:spLocks noGrp="1"/>
          </p:cNvSpPr>
          <p:nvPr>
            <p:ph idx="1"/>
          </p:nvPr>
        </p:nvSpPr>
        <p:spPr/>
        <p:txBody>
          <a:bodyPr/>
          <a:lstStyle/>
          <a:p>
            <a:endParaRPr lang="en-GB" altLang="en-US"/>
          </a:p>
        </p:txBody>
      </p:sp>
      <p:pic>
        <p:nvPicPr>
          <p:cNvPr id="119812" name="Picture 3" descr="http://www.fondation-langlois.org/media/CRD/acquisitions/Software-s.jpg">
            <a:extLst>
              <a:ext uri="{FF2B5EF4-FFF2-40B4-BE49-F238E27FC236}">
                <a16:creationId xmlns:a16="http://schemas.microsoft.com/office/drawing/2014/main" id="{8D4B77FC-A4C2-7E46-9CFD-3AAB517B6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404813"/>
            <a:ext cx="467995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5220C3-5D64-6D45-B80F-09D31C24851C}"/>
              </a:ext>
            </a:extLst>
          </p:cNvPr>
          <p:cNvSpPr/>
          <p:nvPr/>
        </p:nvSpPr>
        <p:spPr>
          <a:xfrm>
            <a:off x="0" y="404813"/>
            <a:ext cx="9144000" cy="64801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sp>
        <p:nvSpPr>
          <p:cNvPr id="120834" name="Title 1">
            <a:extLst>
              <a:ext uri="{FF2B5EF4-FFF2-40B4-BE49-F238E27FC236}">
                <a16:creationId xmlns:a16="http://schemas.microsoft.com/office/drawing/2014/main" id="{FFA68EF8-9276-6246-87BE-8DD88AEA44D6}"/>
              </a:ext>
            </a:extLst>
          </p:cNvPr>
          <p:cNvSpPr>
            <a:spLocks noGrp="1"/>
          </p:cNvSpPr>
          <p:nvPr>
            <p:ph type="title"/>
          </p:nvPr>
        </p:nvSpPr>
        <p:spPr/>
        <p:txBody>
          <a:bodyPr/>
          <a:lstStyle/>
          <a:p>
            <a:endParaRPr lang="en-GB" altLang="en-US"/>
          </a:p>
        </p:txBody>
      </p:sp>
      <p:sp>
        <p:nvSpPr>
          <p:cNvPr id="120835" name="Content Placeholder 2">
            <a:extLst>
              <a:ext uri="{FF2B5EF4-FFF2-40B4-BE49-F238E27FC236}">
                <a16:creationId xmlns:a16="http://schemas.microsoft.com/office/drawing/2014/main" id="{F3BF645A-D8A3-A740-B019-BCFB9EF0786F}"/>
              </a:ext>
            </a:extLst>
          </p:cNvPr>
          <p:cNvSpPr>
            <a:spLocks noGrp="1"/>
          </p:cNvSpPr>
          <p:nvPr>
            <p:ph idx="1"/>
          </p:nvPr>
        </p:nvSpPr>
        <p:spPr/>
        <p:txBody>
          <a:bodyPr/>
          <a:lstStyle/>
          <a:p>
            <a:endParaRPr lang="en-GB" altLang="en-US"/>
          </a:p>
        </p:txBody>
      </p:sp>
      <p:pic>
        <p:nvPicPr>
          <p:cNvPr id="120836" name="Picture 1">
            <a:extLst>
              <a:ext uri="{FF2B5EF4-FFF2-40B4-BE49-F238E27FC236}">
                <a16:creationId xmlns:a16="http://schemas.microsoft.com/office/drawing/2014/main" id="{5FE862EB-4F67-B342-92EF-7E9EC13537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488" y="404813"/>
            <a:ext cx="7799387"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727EF793-AF6F-E44A-A2F7-82D45418E2A9}"/>
              </a:ext>
            </a:extLst>
          </p:cNvPr>
          <p:cNvSpPr>
            <a:spLocks noGrp="1"/>
          </p:cNvSpPr>
          <p:nvPr>
            <p:ph idx="1"/>
          </p:nvPr>
        </p:nvSpPr>
        <p:spPr>
          <a:xfrm>
            <a:off x="323850" y="549275"/>
            <a:ext cx="8569325" cy="792163"/>
          </a:xfrm>
        </p:spPr>
        <p:txBody>
          <a:bodyPr>
            <a:normAutofit fontScale="85000" lnSpcReduction="20000"/>
          </a:bodyPr>
          <a:lstStyle/>
          <a:p>
            <a:pPr>
              <a:buFont typeface="Arial" charset="0"/>
              <a:buChar char="•"/>
              <a:defRPr/>
            </a:pPr>
            <a:r>
              <a:rPr lang="nl-NL" altLang="en-US" sz="1800" dirty="0"/>
              <a:t>Sense and act in an environment, deal with unexpected events</a:t>
            </a:r>
          </a:p>
          <a:p>
            <a:pPr>
              <a:buFont typeface="Arial" charset="0"/>
              <a:buChar char="•"/>
              <a:defRPr/>
            </a:pPr>
            <a:r>
              <a:rPr lang="nl-NL" altLang="en-US" sz="1800" dirty="0"/>
              <a:t>Planning versus randomness</a:t>
            </a:r>
          </a:p>
          <a:p>
            <a:pPr>
              <a:buFont typeface="Arial" charset="0"/>
              <a:buChar char="•"/>
              <a:defRPr/>
            </a:pPr>
            <a:r>
              <a:rPr lang="nl-NL" altLang="en-US" sz="1800" dirty="0"/>
              <a:t>Smart environments – totalitarian mechanistic worlds</a:t>
            </a:r>
          </a:p>
          <a:p>
            <a:pPr>
              <a:buFont typeface="Arial" charset="0"/>
              <a:buChar char="•"/>
              <a:defRPr/>
            </a:pPr>
            <a:endParaRPr lang="en-US" altLang="en-US" sz="1800" dirty="0"/>
          </a:p>
        </p:txBody>
      </p:sp>
      <p:pic>
        <p:nvPicPr>
          <p:cNvPr id="121858" name="Picture 2">
            <a:extLst>
              <a:ext uri="{FF2B5EF4-FFF2-40B4-BE49-F238E27FC236}">
                <a16:creationId xmlns:a16="http://schemas.microsoft.com/office/drawing/2014/main" id="{27E59927-7532-7249-94AE-8F6315E65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55"/>
          <a:stretch>
            <a:fillRect/>
          </a:stretch>
        </p:blipFill>
        <p:spPr bwMode="auto">
          <a:xfrm>
            <a:off x="1217613" y="1341438"/>
            <a:ext cx="19780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a:extLst>
              <a:ext uri="{FF2B5EF4-FFF2-40B4-BE49-F238E27FC236}">
                <a16:creationId xmlns:a16="http://schemas.microsoft.com/office/drawing/2014/main" id="{3F5232B2-2748-DC4B-A2D0-653D07D78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25575"/>
            <a:ext cx="38893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7B08B8D0-5D64-5F41-97FC-4C9C69388961}"/>
              </a:ext>
            </a:extLst>
          </p:cNvPr>
          <p:cNvSpPr>
            <a:spLocks noGrp="1"/>
          </p:cNvSpPr>
          <p:nvPr>
            <p:ph type="title"/>
          </p:nvPr>
        </p:nvSpPr>
        <p:spPr/>
        <p:txBody>
          <a:bodyPr/>
          <a:lstStyle/>
          <a:p>
            <a:endParaRPr lang="en-GB" altLang="en-US"/>
          </a:p>
        </p:txBody>
      </p:sp>
      <p:sp>
        <p:nvSpPr>
          <p:cNvPr id="122882" name="Content Placeholder 2">
            <a:extLst>
              <a:ext uri="{FF2B5EF4-FFF2-40B4-BE49-F238E27FC236}">
                <a16:creationId xmlns:a16="http://schemas.microsoft.com/office/drawing/2014/main" id="{6C0146BA-F843-544A-AA93-07D2DBD99B4B}"/>
              </a:ext>
            </a:extLst>
          </p:cNvPr>
          <p:cNvSpPr>
            <a:spLocks noGrp="1"/>
          </p:cNvSpPr>
          <p:nvPr>
            <p:ph idx="1"/>
          </p:nvPr>
        </p:nvSpPr>
        <p:spPr/>
        <p:txBody>
          <a:bodyPr/>
          <a:lstStyle/>
          <a:p>
            <a:endParaRPr lang="en-GB" altLang="en-US"/>
          </a:p>
        </p:txBody>
      </p:sp>
      <p:pic>
        <p:nvPicPr>
          <p:cNvPr id="122883" name="Picture 3">
            <a:extLst>
              <a:ext uri="{FF2B5EF4-FFF2-40B4-BE49-F238E27FC236}">
                <a16:creationId xmlns:a16="http://schemas.microsoft.com/office/drawing/2014/main" id="{AFE7917D-55AC-9242-BA52-45F0AB8570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A close up of a logo&#10;&#10;Description automatically generated">
            <a:extLst>
              <a:ext uri="{FF2B5EF4-FFF2-40B4-BE49-F238E27FC236}">
                <a16:creationId xmlns:a16="http://schemas.microsoft.com/office/drawing/2014/main" id="{1DBB08BD-F2C0-704D-A6EA-E59C9D466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DABF5B1F-E0C7-BD41-8721-E3617DCFE268}"/>
              </a:ext>
            </a:extLst>
          </p:cNvPr>
          <p:cNvSpPr/>
          <p:nvPr/>
        </p:nvSpPr>
        <p:spPr>
          <a:xfrm>
            <a:off x="6084888" y="260350"/>
            <a:ext cx="2879725" cy="1655763"/>
          </a:xfrm>
          <a:prstGeom prst="cloudCallout">
            <a:avLst>
              <a:gd name="adj1" fmla="val -41257"/>
              <a:gd name="adj2" fmla="val 7352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t>Lab 1</a:t>
            </a:r>
          </a:p>
        </p:txBody>
      </p:sp>
    </p:spTree>
    <p:extLst>
      <p:ext uri="{BB962C8B-B14F-4D97-AF65-F5344CB8AC3E}">
        <p14:creationId xmlns:p14="http://schemas.microsoft.com/office/powerpoint/2010/main" val="2920678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4129</TotalTime>
  <Words>5972</Words>
  <Application>Microsoft Macintosh PowerPoint</Application>
  <PresentationFormat>On-screen Show (4:3)</PresentationFormat>
  <Paragraphs>503</Paragraphs>
  <Slides>111</Slides>
  <Notes>13</Notes>
  <HiddenSlides>16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Arial</vt:lpstr>
      <vt:lpstr>Arial Black</vt:lpstr>
      <vt:lpstr>Calibri</vt:lpstr>
      <vt:lpstr>CordiaUPC</vt:lpstr>
      <vt:lpstr>Lucida Console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We May Think</vt:lpstr>
      <vt:lpstr>Contents</vt:lpstr>
      <vt:lpstr>PowerPoint Presentation</vt:lpstr>
      <vt:lpstr>All Media was Once New</vt:lpstr>
      <vt:lpstr>3D TV anyone?</vt:lpstr>
      <vt:lpstr>All Media Was Once New</vt:lpstr>
      <vt:lpstr>New Media Theory(Manovich, 2001)</vt:lpstr>
      <vt:lpstr>New Media Theory(Manovich, 2001)</vt:lpstr>
      <vt:lpstr>New Media</vt:lpstr>
      <vt:lpstr>PowerPoint Presentation</vt:lpstr>
      <vt:lpstr>Timelines - Arts</vt:lpstr>
      <vt:lpstr>Timeline - Narrative</vt:lpstr>
      <vt:lpstr>Timeline - Space and Other Realities</vt:lpstr>
      <vt:lpstr>Timelines - Hardware, Interfaces, Humans</vt:lpstr>
      <vt:lpstr>PowerPoint Presentation</vt:lpstr>
      <vt:lpstr>Mechanically  Extended Man</vt:lpstr>
      <vt:lpstr>PowerPoint Presentation</vt:lpstr>
      <vt:lpstr>Man Computer Symbiosis (Licklider 1962)</vt:lpstr>
      <vt:lpstr>Man Computer Symbiosis (Licklider 1962)</vt:lpstr>
      <vt:lpstr>Sketchpad (Sutherland, 1963)</vt:lpstr>
      <vt:lpstr>Sketchpad (Sutherland, 1963)</vt:lpstr>
      <vt:lpstr>Augmenting Human Intellect (Engelbart 1962, 1968)</vt:lpstr>
      <vt:lpstr>Augmenting Human Intellect (Engelbart 1962, 1968)</vt:lpstr>
      <vt:lpstr>Augmenting Human Intellect (Engelbart 1962, 1968)</vt:lpstr>
      <vt:lpstr>Experimenting with various pointing devices light pen, joystick, track ball, graphicon, noise pointers, knee brace, …</vt:lpstr>
      <vt:lpstr>The mouse won (1963)</vt:lpstr>
      <vt:lpstr>The mouse won (1963)</vt:lpstr>
      <vt:lpstr>The mouse won</vt:lpstr>
      <vt:lpstr>The mouse won</vt:lpstr>
      <vt:lpstr>But Engelbart invented a lot more  than just the mouse</vt:lpstr>
      <vt:lpstr> Computer supported  meetings (1967)</vt:lpstr>
      <vt:lpstr>The Personal Workstation</vt:lpstr>
      <vt:lpstr>The Personal Workstation</vt:lpstr>
      <vt:lpstr>The Personal Workstation</vt:lpstr>
      <vt:lpstr>Dynabook &amp; Personal Dynamic Media (Kay and Goldberg, 1968 - 1977)</vt:lpstr>
      <vt:lpstr>Put That There (Bolt, 1980)</vt:lpstr>
      <vt:lpstr>PowerPoint Presentation</vt:lpstr>
      <vt:lpstr>The Story Continues….</vt:lpstr>
      <vt:lpstr>PowerPoint Presentation</vt:lpstr>
      <vt:lpstr>Nicolas Schöffer: CYSP 1, 1956</vt:lpstr>
      <vt:lpstr>PowerPoint Presentation</vt:lpstr>
      <vt:lpstr>PowerPoint Presentation</vt:lpstr>
      <vt:lpstr>PowerPoint Presentation</vt:lpstr>
      <vt:lpstr>CYSP1 Anatomy</vt:lpstr>
      <vt:lpstr>Edward Ihnatowicz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SEEK @The Jewish Museum NYC Architecture Machine Group, 1970 </vt:lpstr>
      <vt:lpstr>PowerPoint Presentation</vt:lpstr>
      <vt:lpstr>PowerPoint Presentation</vt:lpstr>
      <vt:lpstr>PowerPoint Presentation</vt:lpstr>
      <vt:lpstr>PowerPoint Presentation</vt:lpstr>
      <vt:lpstr>PowerPoint Presentation</vt:lpstr>
      <vt:lpstr>PowerPoint Presentation</vt:lpstr>
      <vt:lpstr>New Media Narrative</vt:lpstr>
      <vt:lpstr>Examples of Traditional Media  with Similar Characteristics</vt:lpstr>
      <vt:lpstr>The Memex (Vannevar Bush, 1945)</vt:lpstr>
      <vt:lpstr>Ted Nelson</vt:lpstr>
      <vt:lpstr>Ted Nelson</vt:lpstr>
      <vt:lpstr>Ted Nelson</vt:lpstr>
      <vt:lpstr>Lynn Hershman</vt:lpstr>
      <vt:lpstr>Tim Berners Lee (1989)</vt:lpstr>
      <vt:lpstr>Narrative in Games</vt:lpstr>
      <vt:lpstr>Narrative in Games - MUDs</vt:lpstr>
      <vt:lpstr>PowerPoint Presentation</vt:lpstr>
    </vt:vector>
  </TitlesOfParts>
  <Company>Chordiant Software,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van der Putten</dc:creator>
  <cp:lastModifiedBy>van der Putten, Peter</cp:lastModifiedBy>
  <cp:revision>180</cp:revision>
  <dcterms:created xsi:type="dcterms:W3CDTF">2011-02-27T10:44:02Z</dcterms:created>
  <dcterms:modified xsi:type="dcterms:W3CDTF">2020-04-12T20:36:05Z</dcterms:modified>
</cp:coreProperties>
</file>