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12"/>
  </p:notesMasterIdLst>
  <p:handoutMasterIdLst>
    <p:handoutMasterId r:id="rId13"/>
  </p:handoutMasterIdLst>
  <p:sldIdLst>
    <p:sldId id="1865" r:id="rId5"/>
    <p:sldId id="1871" r:id="rId6"/>
    <p:sldId id="1874" r:id="rId7"/>
    <p:sldId id="1872" r:id="rId8"/>
    <p:sldId id="1873" r:id="rId9"/>
    <p:sldId id="1870" r:id="rId10"/>
    <p:sldId id="1867" r:id="rId1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Pinks" id="{4CCBE145-9F3B-43C3-8EAE-1EE4FE803BE6}">
          <p14:sldIdLst>
            <p14:sldId id="1865"/>
            <p14:sldId id="1871"/>
            <p14:sldId id="1874"/>
            <p14:sldId id="1872"/>
            <p14:sldId id="1873"/>
            <p14:sldId id="1870"/>
            <p14:sldId id="1867"/>
          </p14:sldIdLst>
        </p14:section>
      </p14:sectionLst>
    </p:ext>
    <p:ext uri="{EFAFB233-063F-42B5-8137-9DF3F51BA10A}">
      <p15:sldGuideLst xmlns:p15="http://schemas.microsoft.com/office/powerpoint/2012/main">
        <p15:guide id="2" pos="480"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7F4"/>
    <a:srgbClr val="009051"/>
    <a:srgbClr val="4E8F00"/>
    <a:srgbClr val="FF2625"/>
    <a:srgbClr val="007788"/>
    <a:srgbClr val="297C2A"/>
    <a:srgbClr val="FE4387"/>
    <a:srgbClr val="F69000"/>
    <a:srgbClr val="01C2D1"/>
    <a:srgbClr val="D6D7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3" autoAdjust="0"/>
    <p:restoredTop sz="77427" autoAdjust="0"/>
  </p:normalViewPr>
  <p:slideViewPr>
    <p:cSldViewPr snapToGrid="0">
      <p:cViewPr varScale="1">
        <p:scale>
          <a:sx n="85" d="100"/>
          <a:sy n="85" d="100"/>
        </p:scale>
        <p:origin x="1624" y="176"/>
      </p:cViewPr>
      <p:guideLst>
        <p:guide pos="48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notesViewPr>
    <p:cSldViewPr snapToGrid="0" showGuides="1">
      <p:cViewPr varScale="1">
        <p:scale>
          <a:sx n="48" d="100"/>
          <a:sy n="48" d="100"/>
        </p:scale>
        <p:origin x="2684"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CAFC1F-15E8-4659-B445-2DCE56C6E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5389ACF-620B-4973-826D-C81B497FD21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CD4961-0791-4140-A452-41CFA6EC0553}" type="datetimeFigureOut">
              <a:rPr lang="en-US" smtClean="0"/>
              <a:t>9/6/24</a:t>
            </a:fld>
            <a:endParaRPr lang="en-US" dirty="0"/>
          </a:p>
        </p:txBody>
      </p:sp>
      <p:sp>
        <p:nvSpPr>
          <p:cNvPr id="4" name="Footer Placeholder 3">
            <a:extLst>
              <a:ext uri="{FF2B5EF4-FFF2-40B4-BE49-F238E27FC236}">
                <a16:creationId xmlns:a16="http://schemas.microsoft.com/office/drawing/2014/main" id="{38E44D2E-37ED-41C4-A335-2B6C8751E2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8748BB0-5B2C-4ACA-BD70-CC3E971502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706954D-AA1D-47B5-9106-5D9358A61F46}" type="slidenum">
              <a:rPr lang="en-US" smtClean="0"/>
              <a:t>‹#›</a:t>
            </a:fld>
            <a:endParaRPr lang="en-US" dirty="0"/>
          </a:p>
        </p:txBody>
      </p:sp>
    </p:spTree>
    <p:extLst>
      <p:ext uri="{BB962C8B-B14F-4D97-AF65-F5344CB8AC3E}">
        <p14:creationId xmlns:p14="http://schemas.microsoft.com/office/powerpoint/2010/main" val="336854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EB7EE2-04A2-4FB2-9625-C9C73AC4D32F}"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1</a:t>
            </a:fld>
            <a:endParaRPr lang="en-US" altLang="en-US" dirty="0"/>
          </a:p>
        </p:txBody>
      </p:sp>
    </p:spTree>
    <p:extLst>
      <p:ext uri="{BB962C8B-B14F-4D97-AF65-F5344CB8AC3E}">
        <p14:creationId xmlns:p14="http://schemas.microsoft.com/office/powerpoint/2010/main" val="3426889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Based heavily on the labs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W</a:t>
            </a:r>
            <a:r>
              <a:rPr lang="en-NL" dirty="0"/>
              <a:t>3: </a:t>
            </a:r>
            <a:r>
              <a:rPr lang="en-GB" altLang="en-US" b="0" dirty="0"/>
              <a:t>We will discuss if the RQ matches the data and the data collection</a:t>
            </a:r>
          </a:p>
          <a:p>
            <a:endParaRPr lang="en-NL"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b="0" dirty="0"/>
              <a:t> (i.e. meet already next week!)</a:t>
            </a:r>
          </a:p>
          <a:p>
            <a:endParaRPr lang="en-NL"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2</a:t>
            </a:fld>
            <a:endParaRPr lang="en-US" altLang="en-US" dirty="0"/>
          </a:p>
        </p:txBody>
      </p:sp>
    </p:spTree>
    <p:extLst>
      <p:ext uri="{BB962C8B-B14F-4D97-AF65-F5344CB8AC3E}">
        <p14:creationId xmlns:p14="http://schemas.microsoft.com/office/powerpoint/2010/main" val="3092667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1D2D6-7E36-1002-96E7-3B28117590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93151B-D49A-379E-94A6-322882115D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42EEF4-6D5A-AA20-F841-F55C3A0BE976}"/>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Based heavily on the labs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W</a:t>
            </a:r>
            <a:r>
              <a:rPr lang="en-NL" dirty="0"/>
              <a:t>3: </a:t>
            </a:r>
            <a:r>
              <a:rPr lang="en-GB" altLang="en-US" b="0" dirty="0"/>
              <a:t>We will discuss if the RQ matches the data and the data collection</a:t>
            </a:r>
          </a:p>
          <a:p>
            <a:endParaRPr lang="en-NL"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b="0" dirty="0"/>
              <a:t> (i.e. meet already next week!)</a:t>
            </a:r>
          </a:p>
          <a:p>
            <a:endParaRPr lang="en-NL" dirty="0"/>
          </a:p>
        </p:txBody>
      </p:sp>
      <p:sp>
        <p:nvSpPr>
          <p:cNvPr id="4" name="Slide Number Placeholder 3">
            <a:extLst>
              <a:ext uri="{FF2B5EF4-FFF2-40B4-BE49-F238E27FC236}">
                <a16:creationId xmlns:a16="http://schemas.microsoft.com/office/drawing/2014/main" id="{F1793213-B68E-185B-A4AE-8D741121AEDA}"/>
              </a:ext>
            </a:extLst>
          </p:cNvPr>
          <p:cNvSpPr>
            <a:spLocks noGrp="1"/>
          </p:cNvSpPr>
          <p:nvPr>
            <p:ph type="sldNum" sz="quarter" idx="5"/>
          </p:nvPr>
        </p:nvSpPr>
        <p:spPr/>
        <p:txBody>
          <a:bodyPr/>
          <a:lstStyle/>
          <a:p>
            <a:fld id="{6DEB7EE2-04A2-4FB2-9625-C9C73AC4D32F}" type="slidenum">
              <a:rPr lang="en-US" altLang="en-US" smtClean="0"/>
              <a:pPr/>
              <a:t>3</a:t>
            </a:fld>
            <a:endParaRPr lang="en-US" altLang="en-US" dirty="0"/>
          </a:p>
        </p:txBody>
      </p:sp>
    </p:spTree>
    <p:extLst>
      <p:ext uri="{BB962C8B-B14F-4D97-AF65-F5344CB8AC3E}">
        <p14:creationId xmlns:p14="http://schemas.microsoft.com/office/powerpoint/2010/main" val="1740916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bg>
      <p:bgPr>
        <a:solidFill>
          <a:schemeClr val="bg2"/>
        </a:solidFill>
        <a:effectLst/>
      </p:bgPr>
    </p:bg>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E0BC0C9-E1C8-43B4-B02D-558783360CD4}"/>
              </a:ext>
            </a:extLst>
          </p:cNvPr>
          <p:cNvSpPr>
            <a:spLocks noGrp="1" noChangeArrowheads="1"/>
          </p:cNvSpPr>
          <p:nvPr>
            <p:ph type="ctrTitle" idx="4294967295"/>
          </p:nvPr>
        </p:nvSpPr>
        <p:spPr>
          <a:xfrm>
            <a:off x="653016" y="2362052"/>
            <a:ext cx="6967728" cy="2624328"/>
          </a:xfrm>
        </p:spPr>
        <p:txBody>
          <a:bodyPr anchor="ctr">
            <a:normAutofit fontScale="90000"/>
          </a:bodyPr>
          <a:lstStyle>
            <a:lvl1pPr algn="ctr">
              <a:defRPr sz="4400" b="0">
                <a:solidFill>
                  <a:schemeClr val="accent3"/>
                </a:solidFill>
                <a:latin typeface="+mj-lt"/>
              </a:defRPr>
            </a:lvl1pPr>
          </a:lstStyle>
          <a:p>
            <a:pPr algn="l" eaLnBrk="1" hangingPunct="1"/>
            <a:r>
              <a:rPr lang="en-GB" altLang="en-US" sz="6600" b="1" dirty="0">
                <a:latin typeface="+mn-lt"/>
              </a:rPr>
              <a:t>Click to edit Master title style</a:t>
            </a:r>
            <a:endParaRPr lang="en-US" altLang="en-US" sz="6600" b="1" dirty="0">
              <a:latin typeface="+mn-lt"/>
            </a:endParaRPr>
          </a:p>
        </p:txBody>
      </p:sp>
    </p:spTree>
    <p:extLst>
      <p:ext uri="{BB962C8B-B14F-4D97-AF65-F5344CB8AC3E}">
        <p14:creationId xmlns:p14="http://schemas.microsoft.com/office/powerpoint/2010/main" val="1440679267"/>
      </p:ext>
    </p:extLst>
  </p:cSld>
  <p:clrMapOvr>
    <a:masterClrMapping/>
  </p:clrMapOvr>
  <p:extLst>
    <p:ext uri="{DCECCB84-F9BA-43D5-87BE-67443E8EF086}">
      <p15:sldGuideLst xmlns:p15="http://schemas.microsoft.com/office/powerpoint/2012/main">
        <p15:guide id="1" pos="28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Photo Content">
    <p:bg>
      <p:bgPr>
        <a:solidFill>
          <a:schemeClr val="bg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670300"/>
          </a:xfrm>
        </p:spPr>
        <p:txBody>
          <a:bodyPr/>
          <a:lstStyle>
            <a:lvl1pPr marL="0" indent="0">
              <a:buNone/>
              <a:defRPr sz="1800" b="1">
                <a:solidFill>
                  <a:schemeClr val="tx2">
                    <a:lumMod val="75000"/>
                    <a:lumOff val="25000"/>
                  </a:schemeClr>
                </a:solidFill>
              </a:defRPr>
            </a:lvl1pPr>
            <a:lvl2pPr marL="283464" indent="-283464">
              <a:spcBef>
                <a:spcPts val="1000"/>
              </a:spcBef>
              <a:defRPr sz="1800">
                <a:solidFill>
                  <a:schemeClr val="tx2">
                    <a:lumMod val="75000"/>
                    <a:lumOff val="25000"/>
                  </a:schemeClr>
                </a:solidFill>
              </a:defRPr>
            </a:lvl2pPr>
          </a:lstStyle>
          <a:p>
            <a:pPr lvl="0"/>
            <a:r>
              <a:rPr lang="en-GB"/>
              <a:t>Click to edit Master text styles</a:t>
            </a:r>
          </a:p>
          <a:p>
            <a:pPr lvl="1"/>
            <a:r>
              <a:rPr lang="en-GB"/>
              <a:t>Second level</a:t>
            </a:r>
          </a:p>
        </p:txBody>
      </p:sp>
      <p:sp>
        <p:nvSpPr>
          <p:cNvPr id="14" name="Picture Placeholder 13">
            <a:extLst>
              <a:ext uri="{FF2B5EF4-FFF2-40B4-BE49-F238E27FC236}">
                <a16:creationId xmlns:a16="http://schemas.microsoft.com/office/drawing/2014/main" id="{9B1932CF-F265-4AEE-8704-F42C01AFB479}"/>
              </a:ext>
            </a:extLst>
          </p:cNvPr>
          <p:cNvSpPr>
            <a:spLocks noGrp="1"/>
          </p:cNvSpPr>
          <p:nvPr>
            <p:ph type="pic" sz="quarter" idx="10"/>
          </p:nvPr>
        </p:nvSpPr>
        <p:spPr>
          <a:xfrm>
            <a:off x="6858000" y="715963"/>
            <a:ext cx="4572000" cy="4859337"/>
          </a:xfrm>
          <a:solidFill>
            <a:schemeClr val="accent3">
              <a:lumMod val="20000"/>
              <a:lumOff val="80000"/>
            </a:schemeClr>
          </a:solidFill>
        </p:spPr>
        <p:txBody>
          <a:bodyPr/>
          <a:lstStyle>
            <a:lvl1pPr algn="ctr">
              <a:buNone/>
              <a:defRPr sz="1600"/>
            </a:lvl1pPr>
          </a:lstStyle>
          <a:p>
            <a:r>
              <a:rPr lang="en-GB"/>
              <a:t>Click icon to add picture</a:t>
            </a:r>
            <a:endParaRPr lang="en-US" dirty="0"/>
          </a:p>
        </p:txBody>
      </p:sp>
      <p:sp>
        <p:nvSpPr>
          <p:cNvPr id="2" name="Title 1">
            <a:extLst>
              <a:ext uri="{FF2B5EF4-FFF2-40B4-BE49-F238E27FC236}">
                <a16:creationId xmlns:a16="http://schemas.microsoft.com/office/drawing/2014/main" id="{6CD6C0B2-9A48-4C93-B61B-29BAD5AA5861}"/>
              </a:ext>
            </a:extLst>
          </p:cNvPr>
          <p:cNvSpPr>
            <a:spLocks noGrp="1"/>
          </p:cNvSpPr>
          <p:nvPr>
            <p:ph type="title"/>
          </p:nvPr>
        </p:nvSpPr>
        <p:spPr>
          <a:xfrm>
            <a:off x="762000" y="715961"/>
            <a:ext cx="5334000" cy="1189038"/>
          </a:xfrm>
        </p:spPr>
        <p:txBody>
          <a:bodyPr vert="horz" lIns="91440" tIns="45720" rIns="91440" bIns="45720" rtlCol="0" anchor="t">
            <a:normAutofit/>
          </a:bodyPr>
          <a:lstStyle>
            <a:lvl1pPr>
              <a:defRPr lang="en-US" sz="4000" b="1">
                <a:solidFill>
                  <a:schemeClr val="accent3"/>
                </a:solidFill>
                <a:ea typeface="+mn-ea"/>
                <a:cs typeface="+mn-cs"/>
              </a:defRPr>
            </a:lvl1pPr>
          </a:lstStyle>
          <a:p>
            <a:pPr marL="0" lvl="0" indent="0">
              <a:spcBef>
                <a:spcPts val="1000"/>
              </a:spcBef>
              <a:buFont typeface="Arial" panose="020B0604020202020204" pitchFamily="34" charset="0"/>
            </a:pPr>
            <a:r>
              <a:rPr lang="en-GB"/>
              <a:t>Click to edit Master title style</a:t>
            </a:r>
            <a:endParaRPr lang="en-US" dirty="0"/>
          </a:p>
        </p:txBody>
      </p:sp>
    </p:spTree>
    <p:extLst>
      <p:ext uri="{BB962C8B-B14F-4D97-AF65-F5344CB8AC3E}">
        <p14:creationId xmlns:p14="http://schemas.microsoft.com/office/powerpoint/2010/main" val="310494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fetti Content Blue">
    <p:bg>
      <p:bgPr>
        <a:solidFill>
          <a:schemeClr val="accent3"/>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accent4"/>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bg1"/>
                </a:solidFill>
                <a:latin typeface="+mn-lt"/>
                <a:ea typeface="+mn-ea"/>
                <a:cs typeface="+mn-cs"/>
              </a:defRPr>
            </a:lvl1pPr>
          </a:lstStyle>
          <a:p>
            <a:pPr lvl="0"/>
            <a:r>
              <a:rPr lang="en-US" dirty="0"/>
              <a:t>Insert content here</a:t>
            </a:r>
          </a:p>
        </p:txBody>
      </p:sp>
    </p:spTree>
    <p:extLst>
      <p:ext uri="{BB962C8B-B14F-4D97-AF65-F5344CB8AC3E}">
        <p14:creationId xmlns:p14="http://schemas.microsoft.com/office/powerpoint/2010/main" val="4100711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p15:clr>
            <a:srgbClr val="5ACBF0"/>
          </p15:clr>
        </p15:guide>
        <p15:guide id="4" orient="horz" pos="24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ttom Pattern White">
    <p:bg>
      <p:bgPr>
        <a:solidFill>
          <a:schemeClr val="bg2"/>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C00585D-E155-409A-899A-29BDF4E57FD3}"/>
              </a:ext>
            </a:extLst>
          </p:cNvPr>
          <p:cNvSpPr>
            <a:spLocks noGrp="1"/>
          </p:cNvSpPr>
          <p:nvPr>
            <p:ph type="title" hasCustomPrompt="1"/>
          </p:nvPr>
        </p:nvSpPr>
        <p:spPr>
          <a:xfrm>
            <a:off x="762000" y="716577"/>
            <a:ext cx="10668000" cy="615553"/>
          </a:xfrm>
          <a:noFill/>
        </p:spPr>
        <p:txBody>
          <a:bodyPr wrap="square" lIns="0" tIns="0" rIns="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r>
              <a:rPr lang="en-US" dirty="0"/>
              <a:t>Insert text here</a:t>
            </a:r>
          </a:p>
        </p:txBody>
      </p:sp>
      <p:sp>
        <p:nvSpPr>
          <p:cNvPr id="5" name="Text Placeholder 4">
            <a:extLst>
              <a:ext uri="{FF2B5EF4-FFF2-40B4-BE49-F238E27FC236}">
                <a16:creationId xmlns:a16="http://schemas.microsoft.com/office/drawing/2014/main" id="{2D944D9B-AA15-4DB5-AE58-0FA514F6FE87}"/>
              </a:ext>
            </a:extLst>
          </p:cNvPr>
          <p:cNvSpPr>
            <a:spLocks noGrp="1"/>
          </p:cNvSpPr>
          <p:nvPr>
            <p:ph type="body" sz="quarter" idx="13" hasCustomPrompt="1"/>
          </p:nvPr>
        </p:nvSpPr>
        <p:spPr>
          <a:xfrm>
            <a:off x="762000" y="1790699"/>
            <a:ext cx="10668000" cy="685800"/>
          </a:xfrm>
          <a:prstGeom prst="rect">
            <a:avLst/>
          </a:prstGeom>
          <a:noFill/>
        </p:spPr>
        <p:txBody>
          <a:bodyPr wrap="square" lIns="0" tIns="0" rIns="0" bIns="0">
            <a:noAutofit/>
          </a:bodyPr>
          <a:lstStyle>
            <a:lvl1pPr marL="0" indent="0" algn="l">
              <a:spcBef>
                <a:spcPts val="0"/>
              </a:spcBef>
              <a:spcAft>
                <a:spcPts val="0"/>
              </a:spcAft>
              <a:buFont typeface="Arial" panose="020B0604020202020204" pitchFamily="34" charset="0"/>
              <a:buNone/>
              <a:defRPr lang="en-US" sz="1800" kern="1200" dirty="0">
                <a:solidFill>
                  <a:schemeClr val="tx2">
                    <a:lumMod val="75000"/>
                    <a:lumOff val="25000"/>
                  </a:schemeClr>
                </a:solidFill>
                <a:latin typeface="+mn-lt"/>
                <a:ea typeface="+mn-ea"/>
                <a:cs typeface="+mn-cs"/>
              </a:defRPr>
            </a:lvl1pPr>
          </a:lstStyle>
          <a:p>
            <a:pPr lvl="0"/>
            <a:r>
              <a:rPr lang="en-US"/>
              <a:t>Insert content here</a:t>
            </a:r>
          </a:p>
        </p:txBody>
      </p:sp>
    </p:spTree>
    <p:extLst>
      <p:ext uri="{BB962C8B-B14F-4D97-AF65-F5344CB8AC3E}">
        <p14:creationId xmlns:p14="http://schemas.microsoft.com/office/powerpoint/2010/main" val="2499009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mart Art">
    <p:bg>
      <p:bgPr>
        <a:solidFill>
          <a:schemeClr val="accent3"/>
        </a:solidFill>
        <a:effectLst/>
      </p:bgPr>
    </p:bg>
    <p:spTree>
      <p:nvGrpSpPr>
        <p:cNvPr id="1" name=""/>
        <p:cNvGrpSpPr/>
        <p:nvPr/>
      </p:nvGrpSpPr>
      <p:grpSpPr>
        <a:xfrm>
          <a:off x="0" y="0"/>
          <a:ext cx="0" cy="0"/>
          <a:chOff x="0" y="0"/>
          <a:chExt cx="0" cy="0"/>
        </a:xfrm>
      </p:grpSpPr>
      <p:sp>
        <p:nvSpPr>
          <p:cNvPr id="19" name="Text Placeholder 4">
            <a:extLst>
              <a:ext uri="{FF2B5EF4-FFF2-40B4-BE49-F238E27FC236}">
                <a16:creationId xmlns:a16="http://schemas.microsoft.com/office/drawing/2014/main" id="{3E65ED86-A26C-479A-8393-0BFDCBCD43F2}"/>
              </a:ext>
            </a:extLst>
          </p:cNvPr>
          <p:cNvSpPr>
            <a:spLocks noGrp="1"/>
          </p:cNvSpPr>
          <p:nvPr>
            <p:ph type="body" sz="quarter" idx="13" hasCustomPrompt="1"/>
          </p:nvPr>
        </p:nvSpPr>
        <p:spPr>
          <a:xfrm>
            <a:off x="762000" y="1783952"/>
            <a:ext cx="10668000" cy="1111648"/>
          </a:xfrm>
          <a:prstGeom prst="rect">
            <a:avLst/>
          </a:prstGeom>
          <a:noFill/>
        </p:spPr>
        <p:txBody>
          <a:bodyPr wrap="square" lIns="0" tIns="0" rIns="0" bIns="0">
            <a:noAutofit/>
          </a:bodyPr>
          <a:lstStyle>
            <a:lvl1pPr marL="0" indent="0" algn="l">
              <a:spcBef>
                <a:spcPts val="0"/>
              </a:spcBef>
              <a:spcAft>
                <a:spcPts val="0"/>
              </a:spcAft>
              <a:buFont typeface="Arial" panose="020B0604020202020204" pitchFamily="34" charset="0"/>
              <a:buNone/>
              <a:defRPr lang="en-US" sz="1800" kern="1200" dirty="0">
                <a:solidFill>
                  <a:schemeClr val="bg1"/>
                </a:solidFill>
                <a:latin typeface="+mn-lt"/>
                <a:ea typeface="+mn-ea"/>
                <a:cs typeface="+mn-cs"/>
              </a:defRPr>
            </a:lvl1pPr>
          </a:lstStyle>
          <a:p>
            <a:pPr lvl="0"/>
            <a:r>
              <a:rPr lang="en-US"/>
              <a:t>Insert content here</a:t>
            </a:r>
          </a:p>
        </p:txBody>
      </p:sp>
      <p:sp>
        <p:nvSpPr>
          <p:cNvPr id="2" name="Title 1">
            <a:extLst>
              <a:ext uri="{FF2B5EF4-FFF2-40B4-BE49-F238E27FC236}">
                <a16:creationId xmlns:a16="http://schemas.microsoft.com/office/drawing/2014/main" id="{171A834B-FAC3-4C97-AEAE-75A4B8BAA81B}"/>
              </a:ext>
            </a:extLst>
          </p:cNvPr>
          <p:cNvSpPr>
            <a:spLocks noGrp="1"/>
          </p:cNvSpPr>
          <p:nvPr>
            <p:ph type="title"/>
          </p:nvPr>
        </p:nvSpPr>
        <p:spPr>
          <a:xfrm>
            <a:off x="762000" y="715964"/>
            <a:ext cx="9144000" cy="646332"/>
          </a:xfrm>
        </p:spPr>
        <p:txBody>
          <a:bodyPr vert="horz" lIns="91440" tIns="45720" rIns="91440" bIns="45720" rtlCol="0">
            <a:normAutofit/>
          </a:bodyPr>
          <a:lstStyle>
            <a:lvl1pPr>
              <a:defRPr lang="en-US" sz="4000" b="1">
                <a:solidFill>
                  <a:schemeClr val="accent4"/>
                </a:solidFill>
                <a:ea typeface="+mn-ea"/>
                <a:cs typeface="+mn-cs"/>
              </a:defRPr>
            </a:lvl1pPr>
          </a:lstStyle>
          <a:p>
            <a:pPr marL="0" lvl="0" indent="0">
              <a:spcBef>
                <a:spcPts val="1000"/>
              </a:spcBef>
              <a:buFont typeface="Arial" panose="020B0604020202020204" pitchFamily="34" charset="0"/>
            </a:pPr>
            <a:r>
              <a:rPr lang="en-GB"/>
              <a:t>Click to edit Master title style</a:t>
            </a:r>
            <a:endParaRPr lang="en-US" dirty="0"/>
          </a:p>
        </p:txBody>
      </p:sp>
    </p:spTree>
    <p:extLst>
      <p:ext uri="{BB962C8B-B14F-4D97-AF65-F5344CB8AC3E}">
        <p14:creationId xmlns:p14="http://schemas.microsoft.com/office/powerpoint/2010/main" val="142291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fetti Content Purple">
    <p:bg>
      <p:bgPr>
        <a:solidFill>
          <a:schemeClr val="accent4"/>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accent2"/>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Tree>
    <p:extLst>
      <p:ext uri="{BB962C8B-B14F-4D97-AF65-F5344CB8AC3E}">
        <p14:creationId xmlns:p14="http://schemas.microsoft.com/office/powerpoint/2010/main" val="324088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p15:clr>
            <a:srgbClr val="5ACBF0"/>
          </p15:clr>
        </p15:guide>
        <p15:guide id="4" orient="horz" pos="2488">
          <p15:clr>
            <a:srgbClr val="5ACBF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838200" y="1825625"/>
            <a:ext cx="10515600" cy="466725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429690444"/>
      </p:ext>
    </p:extLst>
  </p:cSld>
  <p:clrMap bg1="lt1" tx1="dk1" bg2="lt2" tx2="dk2" accent1="accent1" accent2="accent2" accent3="accent3" accent4="accent4" accent5="accent5" accent6="accent6" hlink="hlink" folHlink="folHlink"/>
  <p:sldLayoutIdLst>
    <p:sldLayoutId id="2147483689" r:id="rId1"/>
    <p:sldLayoutId id="2147483688" r:id="rId2"/>
    <p:sldLayoutId id="2147483703" r:id="rId3"/>
    <p:sldLayoutId id="2147483704" r:id="rId4"/>
    <p:sldLayoutId id="2147483691" r:id="rId5"/>
    <p:sldLayoutId id="2147483700"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rfdrive.surf.nl/files/index.php/s/rUTjwWP2uPiRrB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urfdrive.surf.nl/files/index.php/s/HgeNKHK8K9JS4jW" TargetMode="External"/><Relationship Id="rId2" Type="http://schemas.openxmlformats.org/officeDocument/2006/relationships/hyperlink" Target="https://docs.google.com/document/d/1VdUVTzQaxsFTXqVFKyJlNi9FZ_WlRKkHP-da_1MlPx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B1C5EA4-9F16-8E9D-39EA-FD3EC5434C4C}"/>
              </a:ext>
            </a:extLst>
          </p:cNvPr>
          <p:cNvSpPr>
            <a:spLocks noGrp="1"/>
          </p:cNvSpPr>
          <p:nvPr>
            <p:ph type="body" sz="quarter" idx="11"/>
          </p:nvPr>
        </p:nvSpPr>
        <p:spPr>
          <a:xfrm>
            <a:off x="411871" y="1064301"/>
            <a:ext cx="11495316" cy="5525480"/>
          </a:xfrm>
        </p:spPr>
        <p:txBody>
          <a:bodyPr>
            <a:normAutofit/>
          </a:bodyPr>
          <a:lstStyle/>
          <a:p>
            <a:r>
              <a:rPr lang="en-US" altLang="en-US" dirty="0"/>
              <a:t>Goal:</a:t>
            </a:r>
          </a:p>
          <a:p>
            <a:pPr marL="285750" indent="-285750">
              <a:buFont typeface="Arial" panose="020B0604020202020204" pitchFamily="34" charset="0"/>
              <a:buChar char="•"/>
            </a:pPr>
            <a:r>
              <a:rPr lang="en-US" altLang="en-US" b="0" dirty="0"/>
              <a:t>Consolidate the concepts learned during the lecture</a:t>
            </a:r>
          </a:p>
          <a:p>
            <a:pPr marL="285750" indent="-285750">
              <a:buFont typeface="Arial" panose="020B0604020202020204" pitchFamily="34" charset="0"/>
              <a:buChar char="•"/>
            </a:pPr>
            <a:r>
              <a:rPr lang="en-US" altLang="en-US" b="0" dirty="0"/>
              <a:t>Hands-on experience with collecting and evaluating DTD</a:t>
            </a:r>
          </a:p>
          <a:p>
            <a:endParaRPr lang="en-US" altLang="en-US" b="0" dirty="0"/>
          </a:p>
          <a:p>
            <a:r>
              <a:rPr lang="en-US" altLang="en-US" dirty="0"/>
              <a:t>The Monday after each lab (before 17:00):</a:t>
            </a:r>
          </a:p>
          <a:p>
            <a:pPr marL="285750" indent="-285750">
              <a:buFont typeface="Arial" panose="020B0604020202020204" pitchFamily="34" charset="0"/>
              <a:buChar char="•"/>
            </a:pPr>
            <a:r>
              <a:rPr lang="en-US" altLang="en-US" b="0" dirty="0"/>
              <a:t>Submit the completed lab to: </a:t>
            </a:r>
            <a:r>
              <a:rPr lang="en-US" altLang="en-US" b="0" dirty="0">
                <a:hlinkClick r:id="rId3"/>
              </a:rPr>
              <a:t>https://surfdrive.surf.nl/files/index.php/s/rUTjwWP2uPiRrBy</a:t>
            </a:r>
            <a:r>
              <a:rPr lang="en-US" altLang="en-US" b="0" dirty="0"/>
              <a:t> (see course manual)</a:t>
            </a:r>
          </a:p>
          <a:p>
            <a:pPr marL="569214" lvl="1" indent="-285750"/>
            <a:r>
              <a:rPr lang="en-US" altLang="en-US" dirty="0"/>
              <a:t>Password: (written during the lab)</a:t>
            </a:r>
          </a:p>
          <a:p>
            <a:pPr marL="285750" indent="-285750">
              <a:buFont typeface="Arial" panose="020B0604020202020204" pitchFamily="34" charset="0"/>
              <a:buChar char="•"/>
            </a:pPr>
            <a:r>
              <a:rPr lang="en-US" altLang="en-US" dirty="0">
                <a:solidFill>
                  <a:srgbClr val="7030A0"/>
                </a:solidFill>
              </a:rPr>
              <a:t>Name your file: lab1_lastname.pdf</a:t>
            </a:r>
          </a:p>
          <a:p>
            <a:pPr marL="285750" indent="-285750">
              <a:buFont typeface="Arial" panose="020B0604020202020204" pitchFamily="34" charset="0"/>
              <a:buChar char="•"/>
            </a:pPr>
            <a:r>
              <a:rPr lang="en-US" altLang="en-US" b="0" dirty="0"/>
              <a:t>You need to complete 80% of the labs to have the right to the </a:t>
            </a:r>
            <a:r>
              <a:rPr lang="en-US" altLang="en-US" b="0" dirty="0" err="1"/>
              <a:t>resit</a:t>
            </a:r>
            <a:r>
              <a:rPr lang="en-US" altLang="en-US" b="0" dirty="0"/>
              <a:t>. They are graded (pass/fail) and you must show effort on each question.</a:t>
            </a:r>
          </a:p>
          <a:p>
            <a:pPr marL="285750" indent="-285750">
              <a:buFont typeface="Arial" panose="020B0604020202020204" pitchFamily="34" charset="0"/>
              <a:buChar char="•"/>
            </a:pPr>
            <a:endParaRPr lang="en-US" altLang="en-US" b="0" dirty="0"/>
          </a:p>
          <a:p>
            <a:r>
              <a:rPr lang="en-US" altLang="en-US" dirty="0"/>
              <a:t>Work in groups is encouraged! </a:t>
            </a:r>
            <a:endParaRPr lang="en-US" altLang="en-US" b="0" dirty="0"/>
          </a:p>
          <a:p>
            <a:pPr marL="285750" indent="-285750">
              <a:buFont typeface="Arial" panose="020B0604020202020204" pitchFamily="34" charset="0"/>
              <a:buChar char="•"/>
            </a:pPr>
            <a:r>
              <a:rPr lang="en-US" altLang="en-US" b="0" dirty="0"/>
              <a:t>But this should be acknowledged: Mention at the top of your lab report, ”I worked with </a:t>
            </a:r>
            <a:r>
              <a:rPr lang="en-US" altLang="en-US" b="0" i="1" dirty="0"/>
              <a:t>Javier Garcia</a:t>
            </a:r>
            <a:r>
              <a:rPr lang="en-US" altLang="en-US" b="0" dirty="0"/>
              <a:t> on exercises 2 and 4”</a:t>
            </a:r>
          </a:p>
          <a:p>
            <a:pPr marL="285750" indent="-285750">
              <a:buFont typeface="Arial" panose="020B0604020202020204" pitchFamily="34" charset="0"/>
              <a:buChar char="•"/>
            </a:pPr>
            <a:r>
              <a:rPr lang="en-US" altLang="en-US" b="0" dirty="0"/>
              <a:t>No plagiarism: Copying an answer from another student (or the Internet) is a serious academic offense.</a:t>
            </a:r>
          </a:p>
          <a:p>
            <a:endParaRPr lang="en-US" altLang="en-US" dirty="0"/>
          </a:p>
          <a:p>
            <a:endParaRPr lang="en-US" altLang="en-US" dirty="0"/>
          </a:p>
        </p:txBody>
      </p:sp>
      <p:sp>
        <p:nvSpPr>
          <p:cNvPr id="4" name="Title 3">
            <a:extLst>
              <a:ext uri="{FF2B5EF4-FFF2-40B4-BE49-F238E27FC236}">
                <a16:creationId xmlns:a16="http://schemas.microsoft.com/office/drawing/2014/main" id="{1DA1E466-424B-F32A-8DAD-C46B62ADE7BE}"/>
              </a:ext>
            </a:extLst>
          </p:cNvPr>
          <p:cNvSpPr>
            <a:spLocks noGrp="1"/>
          </p:cNvSpPr>
          <p:nvPr>
            <p:ph type="title"/>
          </p:nvPr>
        </p:nvSpPr>
        <p:spPr>
          <a:xfrm>
            <a:off x="411871" y="379842"/>
            <a:ext cx="5334000" cy="1189038"/>
          </a:xfrm>
        </p:spPr>
        <p:txBody>
          <a:bodyPr/>
          <a:lstStyle/>
          <a:p>
            <a:r>
              <a:rPr lang="en-US" dirty="0"/>
              <a:t>Computer labs</a:t>
            </a:r>
            <a:endParaRPr lang="en-NL" dirty="0"/>
          </a:p>
        </p:txBody>
      </p:sp>
    </p:spTree>
    <p:extLst>
      <p:ext uri="{BB962C8B-B14F-4D97-AF65-F5344CB8AC3E}">
        <p14:creationId xmlns:p14="http://schemas.microsoft.com/office/powerpoint/2010/main" val="124903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D36CA-6739-EE0F-7F5F-1D5ECE7F6F0E}"/>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1B352CA-A192-E4E9-C0E2-439B2147CA2E}"/>
              </a:ext>
            </a:extLst>
          </p:cNvPr>
          <p:cNvSpPr>
            <a:spLocks noGrp="1"/>
          </p:cNvSpPr>
          <p:nvPr>
            <p:ph type="body" sz="quarter" idx="11"/>
          </p:nvPr>
        </p:nvSpPr>
        <p:spPr>
          <a:xfrm>
            <a:off x="761998" y="509667"/>
            <a:ext cx="11005281" cy="6335632"/>
          </a:xfrm>
        </p:spPr>
        <p:txBody>
          <a:bodyPr>
            <a:normAutofit fontScale="92500" lnSpcReduction="10000"/>
          </a:bodyPr>
          <a:lstStyle/>
          <a:p>
            <a:r>
              <a:rPr lang="en-US" altLang="en-US" sz="2000" dirty="0"/>
              <a:t>Goal:  </a:t>
            </a:r>
            <a:r>
              <a:rPr lang="en-US" altLang="en-US" sz="2000" b="0" dirty="0"/>
              <a:t>Practice the entire workflow of answering a research question using DTD, including assessing errors in the data and the potential harms for society. </a:t>
            </a:r>
          </a:p>
          <a:p>
            <a:r>
              <a:rPr lang="en-US" altLang="en-US" sz="2000" dirty="0"/>
              <a:t>Two deliverables: </a:t>
            </a:r>
            <a:r>
              <a:rPr lang="en-US" altLang="en-US" sz="2000" b="0" dirty="0"/>
              <a:t>a written report (week 5) and a presentation (week 8)</a:t>
            </a:r>
          </a:p>
          <a:p>
            <a:r>
              <a:rPr lang="en-US" altLang="en-US" sz="2000" dirty="0"/>
              <a:t>Example research questions:</a:t>
            </a:r>
          </a:p>
          <a:p>
            <a:pPr marL="285750" indent="-285750">
              <a:buFont typeface="Arial" panose="020B0604020202020204" pitchFamily="34" charset="0"/>
              <a:buChar char="•"/>
            </a:pPr>
            <a:r>
              <a:rPr lang="en-US" altLang="en-US" sz="2000" b="0" dirty="0"/>
              <a:t>How politically polarized is Dutch society?</a:t>
            </a:r>
          </a:p>
          <a:p>
            <a:pPr marL="285750" indent="-285750">
              <a:buFont typeface="Arial" panose="020B0604020202020204" pitchFamily="34" charset="0"/>
              <a:buChar char="•"/>
            </a:pPr>
            <a:r>
              <a:rPr lang="en-US" altLang="en-US" sz="2000" b="0" dirty="0"/>
              <a:t>Is hate speech more likely to be shared on social media feeds of specific subpopulations?</a:t>
            </a:r>
          </a:p>
          <a:p>
            <a:pPr marL="285750" indent="-285750">
              <a:buFont typeface="Arial" panose="020B0604020202020204" pitchFamily="34" charset="0"/>
              <a:buChar char="•"/>
            </a:pPr>
            <a:r>
              <a:rPr lang="en-US" altLang="en-US" sz="2000" b="0" dirty="0"/>
              <a:t>Have comments in newspapers become more emotional after the Hamas attack/Israeli invasion?</a:t>
            </a:r>
          </a:p>
          <a:p>
            <a:pPr marL="285750" indent="-285750">
              <a:buFont typeface="Arial" panose="020B0604020202020204" pitchFamily="34" charset="0"/>
              <a:buChar char="•"/>
            </a:pPr>
            <a:r>
              <a:rPr lang="en-US" altLang="en-US" sz="2000" b="0" dirty="0"/>
              <a:t>What personality traits are associated with comments in different newspaper sections?</a:t>
            </a:r>
          </a:p>
          <a:p>
            <a:r>
              <a:rPr lang="en-US" altLang="en-US" sz="2000" dirty="0"/>
              <a:t>Take into consideration:</a:t>
            </a:r>
          </a:p>
          <a:p>
            <a:pPr marL="285750" indent="-285750">
              <a:buFont typeface="Arial" panose="020B0604020202020204" pitchFamily="34" charset="0"/>
              <a:buChar char="•"/>
            </a:pPr>
            <a:r>
              <a:rPr lang="en-US" altLang="en-US" sz="2000" b="0" dirty="0"/>
              <a:t>In the second assignment, you will use a text classification model to label the data. These models can detect the presence of hate speech, political leanings, personality traits, or different emotions. Make sure that your RQ is about one of these topics and that your data contains text.</a:t>
            </a:r>
          </a:p>
          <a:p>
            <a:r>
              <a:rPr lang="en-US" altLang="en-US" sz="2000" dirty="0"/>
              <a:t>Potential datasets</a:t>
            </a:r>
            <a:r>
              <a:rPr lang="en-US" altLang="en-US" sz="2000" b="0" dirty="0"/>
              <a:t> (where you are likely to be able to extract data): </a:t>
            </a:r>
          </a:p>
          <a:p>
            <a:pPr marL="285750" indent="-285750">
              <a:buFont typeface="Arial" panose="020B0604020202020204" pitchFamily="34" charset="0"/>
              <a:buChar char="•"/>
            </a:pPr>
            <a:r>
              <a:rPr lang="en-US" altLang="en-US" sz="2000" b="0" dirty="0"/>
              <a:t>User-centric approaches: </a:t>
            </a:r>
            <a:r>
              <a:rPr lang="en-US" altLang="en-US" sz="2000" dirty="0"/>
              <a:t>TikTok</a:t>
            </a:r>
            <a:r>
              <a:rPr lang="en-US" altLang="en-US" sz="2000" b="0" dirty="0"/>
              <a:t>, Instagram, LinkedIn, 9GAG, </a:t>
            </a:r>
            <a:r>
              <a:rPr lang="en-US" altLang="en-US" sz="2000" b="0" dirty="0" err="1"/>
              <a:t>Imgur</a:t>
            </a:r>
            <a:r>
              <a:rPr lang="en-US" altLang="en-US" sz="2000" b="0" dirty="0"/>
              <a:t>, Twitter, Gab, Truth Social, </a:t>
            </a:r>
            <a:r>
              <a:rPr lang="en-US" altLang="en-US" sz="2000" b="0" dirty="0" err="1"/>
              <a:t>Douyin</a:t>
            </a:r>
            <a:r>
              <a:rPr lang="en-US" altLang="en-US" sz="2000" b="0" dirty="0"/>
              <a:t>, </a:t>
            </a:r>
          </a:p>
          <a:p>
            <a:pPr marL="285750" indent="-285750">
              <a:buFont typeface="Arial" panose="020B0604020202020204" pitchFamily="34" charset="0"/>
              <a:buChar char="•"/>
            </a:pPr>
            <a:r>
              <a:rPr lang="en-US" altLang="en-US" sz="2000" b="0" dirty="0"/>
              <a:t>Platform-centric approaches: </a:t>
            </a:r>
            <a:r>
              <a:rPr lang="en-US" altLang="en-US" sz="2000" dirty="0"/>
              <a:t>The Guardian (comments)</a:t>
            </a:r>
            <a:r>
              <a:rPr lang="en-US" altLang="en-US" sz="2000" b="0" dirty="0"/>
              <a:t>, Facebook Social Connectedness Index, Reddit comments</a:t>
            </a:r>
          </a:p>
          <a:p>
            <a:r>
              <a:rPr lang="en-GB" sz="2000" dirty="0"/>
              <a:t>Don’t try anything too complicated! </a:t>
            </a:r>
            <a:r>
              <a:rPr lang="en-US" altLang="en-US" sz="2000" b="0" dirty="0"/>
              <a:t>The focus is </a:t>
            </a:r>
            <a:r>
              <a:rPr lang="en-US" altLang="en-US" sz="2000" dirty="0"/>
              <a:t>not</a:t>
            </a:r>
            <a:r>
              <a:rPr lang="en-US" altLang="en-US" sz="2000" b="0" dirty="0"/>
              <a:t> on answering a complex RQ, but on assessing the errors in the data and the potential consequences for the analysis.</a:t>
            </a:r>
            <a:endParaRPr lang="en-US" altLang="en-US" sz="2000" dirty="0"/>
          </a:p>
        </p:txBody>
      </p:sp>
      <p:sp>
        <p:nvSpPr>
          <p:cNvPr id="4" name="Title 3">
            <a:extLst>
              <a:ext uri="{FF2B5EF4-FFF2-40B4-BE49-F238E27FC236}">
                <a16:creationId xmlns:a16="http://schemas.microsoft.com/office/drawing/2014/main" id="{01702217-F28F-F3E4-46B4-FBD0124F48DA}"/>
              </a:ext>
            </a:extLst>
          </p:cNvPr>
          <p:cNvSpPr>
            <a:spLocks noGrp="1"/>
          </p:cNvSpPr>
          <p:nvPr>
            <p:ph type="title"/>
          </p:nvPr>
        </p:nvSpPr>
        <p:spPr>
          <a:xfrm>
            <a:off x="761998" y="12701"/>
            <a:ext cx="7353300" cy="751796"/>
          </a:xfrm>
        </p:spPr>
        <p:txBody>
          <a:bodyPr>
            <a:normAutofit/>
          </a:bodyPr>
          <a:lstStyle/>
          <a:p>
            <a:r>
              <a:rPr lang="en-US" sz="3200" dirty="0"/>
              <a:t>Group project</a:t>
            </a:r>
            <a:endParaRPr lang="en-NL" sz="3200" dirty="0"/>
          </a:p>
        </p:txBody>
      </p:sp>
    </p:spTree>
    <p:extLst>
      <p:ext uri="{BB962C8B-B14F-4D97-AF65-F5344CB8AC3E}">
        <p14:creationId xmlns:p14="http://schemas.microsoft.com/office/powerpoint/2010/main" val="8102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A1C3E9-B45D-5A95-7D69-04A5F797525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3BADA567-6559-9DFD-3C42-51B4A4B1DB87}"/>
              </a:ext>
            </a:extLst>
          </p:cNvPr>
          <p:cNvSpPr>
            <a:spLocks noGrp="1"/>
          </p:cNvSpPr>
          <p:nvPr>
            <p:ph type="body" sz="quarter" idx="11"/>
          </p:nvPr>
        </p:nvSpPr>
        <p:spPr>
          <a:xfrm>
            <a:off x="761999" y="909298"/>
            <a:ext cx="10083801" cy="5948702"/>
          </a:xfrm>
        </p:spPr>
        <p:txBody>
          <a:bodyPr>
            <a:normAutofit/>
          </a:bodyPr>
          <a:lstStyle/>
          <a:p>
            <a:r>
              <a:rPr lang="en-GB" b="1" dirty="0"/>
              <a:t>Timeframe (see group guidelines):</a:t>
            </a:r>
          </a:p>
          <a:p>
            <a:r>
              <a:rPr lang="en-GB" altLang="en-US" b="0" dirty="0"/>
              <a:t>Before the feedback moment in week 3:</a:t>
            </a:r>
          </a:p>
          <a:p>
            <a:pPr marL="285750" indent="-285750">
              <a:buFont typeface="Arial" panose="020B0604020202020204" pitchFamily="34" charset="0"/>
              <a:buChar char="•"/>
            </a:pPr>
            <a:r>
              <a:rPr lang="en-GB" altLang="en-US" b="0" dirty="0"/>
              <a:t>Decide on a research question that you would like to investigate using DTD. Feel free to come up with a couple options.</a:t>
            </a:r>
          </a:p>
          <a:p>
            <a:pPr marL="285750" indent="-285750">
              <a:buFont typeface="Arial" panose="020B0604020202020204" pitchFamily="34" charset="0"/>
              <a:buChar char="•"/>
            </a:pPr>
            <a:r>
              <a:rPr lang="en-GB" altLang="en-US" b="0" dirty="0"/>
              <a:t>Fill the ethical review form.</a:t>
            </a:r>
          </a:p>
          <a:p>
            <a:pPr marL="285750" indent="-285750">
              <a:buFont typeface="Arial" panose="020B0604020202020204" pitchFamily="34" charset="0"/>
              <a:buChar char="•"/>
            </a:pPr>
            <a:r>
              <a:rPr lang="en-GB" altLang="en-US" b="0" dirty="0"/>
              <a:t>Start collecting data (you will learn how to next week)</a:t>
            </a:r>
          </a:p>
          <a:p>
            <a:r>
              <a:rPr lang="en-GB" altLang="en-US" b="0" dirty="0"/>
              <a:t>Week 3 (Wednesday): Feedback moment (15 min/group). Come prepared!</a:t>
            </a:r>
          </a:p>
          <a:p>
            <a:pPr marL="285750" indent="-285750">
              <a:buFont typeface="Arial" panose="020B0604020202020204" pitchFamily="34" charset="0"/>
              <a:buChar char="•"/>
            </a:pPr>
            <a:r>
              <a:rPr lang="en-GB" altLang="en-US" dirty="0"/>
              <a:t>Bring and hand in a list of 10+ concrete tasks and who completed those tasks</a:t>
            </a:r>
            <a:r>
              <a:rPr lang="en-GB" altLang="en-US" b="0" dirty="0"/>
              <a:t>. Make sure that the list is signed by all group members.</a:t>
            </a:r>
          </a:p>
          <a:p>
            <a:pPr marL="285750" indent="-285750">
              <a:buFont typeface="Arial" panose="020B0604020202020204" pitchFamily="34" charset="0"/>
              <a:buChar char="•"/>
            </a:pPr>
            <a:r>
              <a:rPr lang="en-GB" altLang="en-US" b="0" dirty="0"/>
              <a:t>Ideally bring a couple slides with your RQ, dataset, and proposed next steps.</a:t>
            </a:r>
          </a:p>
          <a:p>
            <a:r>
              <a:rPr lang="en-GB" altLang="en-US" b="0" dirty="0"/>
              <a:t>Before feedback moment in week 4:</a:t>
            </a:r>
          </a:p>
          <a:p>
            <a:pPr marL="285750" indent="-285750">
              <a:buFont typeface="Arial" panose="020B0604020202020204" pitchFamily="34" charset="0"/>
              <a:buChar char="•"/>
            </a:pPr>
            <a:r>
              <a:rPr lang="en-GB" altLang="en-US" b="0" dirty="0"/>
              <a:t>Finish collecting data</a:t>
            </a:r>
          </a:p>
          <a:p>
            <a:pPr marL="285750" indent="-285750">
              <a:buFont typeface="Arial" panose="020B0604020202020204" pitchFamily="34" charset="0"/>
              <a:buChar char="•"/>
            </a:pPr>
            <a:r>
              <a:rPr lang="en-GB" altLang="en-US" b="0" dirty="0"/>
              <a:t>Discuss the errors you anticipate in the data (you will need to read </a:t>
            </a:r>
            <a:r>
              <a:rPr lang="en-GB" altLang="en-US" sz="1700" b="0" dirty="0" err="1"/>
              <a:t>BbB</a:t>
            </a:r>
            <a:r>
              <a:rPr lang="en-GB" altLang="en-US" sz="1700" b="0" dirty="0"/>
              <a:t> chapter 3.1-3.4 for that)</a:t>
            </a:r>
            <a:endParaRPr lang="en-GB" altLang="en-US" b="0" dirty="0"/>
          </a:p>
          <a:p>
            <a:r>
              <a:rPr lang="en-GB" altLang="en-US" b="0" dirty="0"/>
              <a:t>Week 4 (Wednesday): Feedback moment (15 min/group). Come prepared! (bring list of tasks)</a:t>
            </a:r>
          </a:p>
          <a:p>
            <a:r>
              <a:rPr lang="en-GB" altLang="en-US" b="0" dirty="0"/>
              <a:t>Week 5: Submission of first report (&lt; 1000 words)</a:t>
            </a:r>
          </a:p>
        </p:txBody>
      </p:sp>
      <p:sp>
        <p:nvSpPr>
          <p:cNvPr id="10" name="Title 3">
            <a:extLst>
              <a:ext uri="{FF2B5EF4-FFF2-40B4-BE49-F238E27FC236}">
                <a16:creationId xmlns:a16="http://schemas.microsoft.com/office/drawing/2014/main" id="{384CDB50-C99B-E0C2-9704-944A1C3ED8AF}"/>
              </a:ext>
            </a:extLst>
          </p:cNvPr>
          <p:cNvSpPr txBox="1">
            <a:spLocks/>
          </p:cNvSpPr>
          <p:nvPr/>
        </p:nvSpPr>
        <p:spPr>
          <a:xfrm>
            <a:off x="761998" y="217462"/>
            <a:ext cx="7353300" cy="75179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lang="en-US" sz="4000" b="1" kern="1200">
                <a:solidFill>
                  <a:schemeClr val="accent3"/>
                </a:solidFill>
                <a:latin typeface="+mj-lt"/>
                <a:ea typeface="+mn-ea"/>
                <a:cs typeface="+mn-cs"/>
              </a:defRPr>
            </a:lvl1pPr>
          </a:lstStyle>
          <a:p>
            <a:pPr fontAlgn="auto">
              <a:spcAft>
                <a:spcPts val="0"/>
              </a:spcAft>
            </a:pPr>
            <a:r>
              <a:rPr lang="en-GB" sz="3200"/>
              <a:t>Group project</a:t>
            </a:r>
            <a:endParaRPr lang="en-GB" sz="3200" dirty="0"/>
          </a:p>
        </p:txBody>
      </p:sp>
    </p:spTree>
    <p:extLst>
      <p:ext uri="{BB962C8B-B14F-4D97-AF65-F5344CB8AC3E}">
        <p14:creationId xmlns:p14="http://schemas.microsoft.com/office/powerpoint/2010/main" val="389285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51D6E-869D-8372-11C0-7379A35CA7D2}"/>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4E73D3F1-54B0-531E-63D9-28C7E3A27A5C}"/>
              </a:ext>
            </a:extLst>
          </p:cNvPr>
          <p:cNvSpPr>
            <a:spLocks noGrp="1"/>
          </p:cNvSpPr>
          <p:nvPr>
            <p:ph type="body" sz="quarter" idx="11"/>
          </p:nvPr>
        </p:nvSpPr>
        <p:spPr>
          <a:xfrm>
            <a:off x="761998" y="977899"/>
            <a:ext cx="9528630" cy="5482861"/>
          </a:xfrm>
        </p:spPr>
        <p:txBody>
          <a:bodyPr>
            <a:normAutofit/>
          </a:bodyPr>
          <a:lstStyle/>
          <a:p>
            <a:r>
              <a:rPr lang="en-GB" b="1" dirty="0"/>
              <a:t>Timeframe: (</a:t>
            </a:r>
            <a:r>
              <a:rPr lang="en-GB" b="1" dirty="0" err="1"/>
              <a:t>cont</a:t>
            </a:r>
            <a:r>
              <a:rPr lang="en-GB" b="1" dirty="0"/>
              <a:t>)</a:t>
            </a:r>
          </a:p>
          <a:p>
            <a:r>
              <a:rPr lang="en-GB" altLang="en-US" b="0" dirty="0"/>
              <a:t>Before feedback moment on week 7:</a:t>
            </a:r>
          </a:p>
          <a:p>
            <a:pPr marL="285750" indent="-285750">
              <a:buFont typeface="Arial" panose="020B0604020202020204" pitchFamily="34" charset="0"/>
              <a:buChar char="•"/>
            </a:pPr>
            <a:r>
              <a:rPr lang="en-US" altLang="en-US" b="0" dirty="0"/>
              <a:t>Run a text classification model of your choice (you’ll learn in week 5)</a:t>
            </a:r>
          </a:p>
          <a:p>
            <a:pPr marL="285750" indent="-285750">
              <a:buFont typeface="Arial" panose="020B0604020202020204" pitchFamily="34" charset="0"/>
              <a:buChar char="•"/>
            </a:pPr>
            <a:r>
              <a:rPr lang="en-US" altLang="en-US" b="0" dirty="0"/>
              <a:t>Discuss the biases you expect to arise from this.</a:t>
            </a:r>
          </a:p>
          <a:p>
            <a:pPr marL="285750" indent="-285750">
              <a:buFont typeface="Arial" panose="020B0604020202020204" pitchFamily="34" charset="0"/>
              <a:buChar char="•"/>
            </a:pPr>
            <a:r>
              <a:rPr lang="en-US" altLang="en-US" b="0" dirty="0"/>
              <a:t>Reflect on the ethical and power imbalances of the data used.</a:t>
            </a:r>
          </a:p>
          <a:p>
            <a:r>
              <a:rPr lang="en-US" altLang="en-US" b="0" dirty="0"/>
              <a:t>Week 7 (Wednesday), </a:t>
            </a:r>
            <a:r>
              <a:rPr lang="en-GB" altLang="en-US" b="0" dirty="0"/>
              <a:t>feedback moment (15 min/group). Come prepared! (bring list of tasks)</a:t>
            </a:r>
            <a:endParaRPr lang="en-US" altLang="en-US" b="0" dirty="0"/>
          </a:p>
          <a:p>
            <a:endParaRPr lang="en-US" altLang="en-US" b="0" dirty="0"/>
          </a:p>
          <a:p>
            <a:r>
              <a:rPr lang="en-US" altLang="en-US" b="0" dirty="0"/>
              <a:t>Before feedback moment on week 8:</a:t>
            </a:r>
          </a:p>
          <a:p>
            <a:pPr marL="569214" lvl="1" indent="-285750"/>
            <a:r>
              <a:rPr lang="en-US" altLang="en-US" dirty="0"/>
              <a:t>Elaborate how you would expand the study to tackle the issues you encounter</a:t>
            </a:r>
          </a:p>
          <a:p>
            <a:pPr marL="569214" lvl="1" indent="-285750"/>
            <a:r>
              <a:rPr lang="en-US" altLang="en-US" dirty="0"/>
              <a:t>Draft a presentation</a:t>
            </a:r>
          </a:p>
          <a:p>
            <a:pPr marL="285750" indent="-285750"/>
            <a:r>
              <a:rPr lang="en-US" altLang="en-US" b="0" dirty="0"/>
              <a:t>Week 8 (Wednesday): </a:t>
            </a:r>
            <a:r>
              <a:rPr lang="en-GB" altLang="en-US" b="0" dirty="0"/>
              <a:t>Feedback moment (15 min/group). Come prepared! (bring list of tasks)</a:t>
            </a:r>
          </a:p>
          <a:p>
            <a:pPr marL="285750" indent="-285750"/>
            <a:endParaRPr lang="en-US" altLang="en-US" b="0" dirty="0"/>
          </a:p>
          <a:p>
            <a:pPr marL="285750" indent="-285750"/>
            <a:r>
              <a:rPr lang="en-US" altLang="en-US" b="0" dirty="0"/>
              <a:t>Week 8 (Friday): Group presentation</a:t>
            </a:r>
            <a:endParaRPr lang="en-GB" altLang="en-US" b="0" dirty="0"/>
          </a:p>
          <a:p>
            <a:pPr marL="285750" indent="-285750"/>
            <a:r>
              <a:rPr lang="en-GB" altLang="en-US" b="0" dirty="0"/>
              <a:t>Week 9 (Friday): Exam</a:t>
            </a:r>
          </a:p>
        </p:txBody>
      </p:sp>
      <p:sp>
        <p:nvSpPr>
          <p:cNvPr id="3" name="Title 3">
            <a:extLst>
              <a:ext uri="{FF2B5EF4-FFF2-40B4-BE49-F238E27FC236}">
                <a16:creationId xmlns:a16="http://schemas.microsoft.com/office/drawing/2014/main" id="{447C02EE-FFF5-FBA3-7403-83748BF469CF}"/>
              </a:ext>
            </a:extLst>
          </p:cNvPr>
          <p:cNvSpPr txBox="1">
            <a:spLocks/>
          </p:cNvSpPr>
          <p:nvPr/>
        </p:nvSpPr>
        <p:spPr>
          <a:xfrm>
            <a:off x="761998" y="217462"/>
            <a:ext cx="7353300" cy="75179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lang="en-US" sz="4000" b="1" kern="1200">
                <a:solidFill>
                  <a:schemeClr val="accent3"/>
                </a:solidFill>
                <a:latin typeface="+mj-lt"/>
                <a:ea typeface="+mn-ea"/>
                <a:cs typeface="+mn-cs"/>
              </a:defRPr>
            </a:lvl1pPr>
          </a:lstStyle>
          <a:p>
            <a:pPr fontAlgn="auto">
              <a:spcAft>
                <a:spcPts val="0"/>
              </a:spcAft>
            </a:pPr>
            <a:r>
              <a:rPr lang="en-GB" sz="3200"/>
              <a:t>Group project</a:t>
            </a:r>
            <a:endParaRPr lang="en-GB" sz="3200" dirty="0"/>
          </a:p>
        </p:txBody>
      </p:sp>
    </p:spTree>
    <p:extLst>
      <p:ext uri="{BB962C8B-B14F-4D97-AF65-F5344CB8AC3E}">
        <p14:creationId xmlns:p14="http://schemas.microsoft.com/office/powerpoint/2010/main" val="206468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D3DEC5-D901-3EC8-8398-9E3F93976DDE}"/>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A498917E-3572-E3F2-B13A-212349785A8D}"/>
              </a:ext>
            </a:extLst>
          </p:cNvPr>
          <p:cNvSpPr>
            <a:spLocks noGrp="1"/>
          </p:cNvSpPr>
          <p:nvPr>
            <p:ph type="body" sz="quarter" idx="11"/>
          </p:nvPr>
        </p:nvSpPr>
        <p:spPr>
          <a:xfrm>
            <a:off x="761999" y="1422400"/>
            <a:ext cx="9528630" cy="4902200"/>
          </a:xfrm>
        </p:spPr>
        <p:txBody>
          <a:bodyPr>
            <a:normAutofit/>
          </a:bodyPr>
          <a:lstStyle/>
          <a:p>
            <a:pPr marL="285750" indent="-285750">
              <a:buFont typeface="Arial" panose="020B0604020202020204" pitchFamily="34" charset="0"/>
              <a:buChar char="•"/>
            </a:pPr>
            <a:r>
              <a:rPr lang="en-US" b="0" dirty="0"/>
              <a:t>30% process: Individual grade</a:t>
            </a:r>
          </a:p>
          <a:p>
            <a:pPr marL="569214" lvl="1" indent="-285750"/>
            <a:r>
              <a:rPr lang="en-US" b="0" dirty="0"/>
              <a:t>Attending the feedback moments (no attendance = zero in the process grade)</a:t>
            </a:r>
          </a:p>
          <a:p>
            <a:pPr marL="569214" lvl="1" indent="-285750"/>
            <a:r>
              <a:rPr lang="en-US" dirty="0"/>
              <a:t>Constructively p</a:t>
            </a:r>
            <a:r>
              <a:rPr lang="en-US" b="0" dirty="0"/>
              <a:t>articipating during the feedback moments</a:t>
            </a:r>
          </a:p>
          <a:p>
            <a:pPr marL="569214" lvl="1" indent="-285750"/>
            <a:r>
              <a:rPr lang="en-US" b="0" dirty="0"/>
              <a:t>Contributing to the group (assessed by the list of small tasks)</a:t>
            </a:r>
          </a:p>
          <a:p>
            <a:pPr marL="569214" lvl="1" indent="-285750"/>
            <a:endParaRPr lang="en-US" b="0" dirty="0"/>
          </a:p>
          <a:p>
            <a:pPr marL="285750" indent="-285750">
              <a:buFont typeface="Arial" panose="020B0604020202020204" pitchFamily="34" charset="0"/>
              <a:buChar char="•"/>
            </a:pPr>
            <a:r>
              <a:rPr lang="en-US" altLang="en-US" b="0" dirty="0"/>
              <a:t>70% group work</a:t>
            </a:r>
          </a:p>
          <a:p>
            <a:pPr marL="569214" lvl="1" indent="-285750"/>
            <a:r>
              <a:rPr lang="en-US" altLang="en-US" b="0" dirty="0"/>
              <a:t>Assignment 1: Report (&lt;1,000 words, excluding references and potential figures).</a:t>
            </a:r>
          </a:p>
          <a:p>
            <a:pPr marL="569214" lvl="1" indent="-285750"/>
            <a:r>
              <a:rPr lang="en-US" altLang="en-US" dirty="0"/>
              <a:t>Assignment 2: Presentation (7-10 minutes)</a:t>
            </a:r>
            <a:endParaRPr lang="en-US" altLang="en-US" b="0" dirty="0"/>
          </a:p>
          <a:p>
            <a:pPr marL="569214" lvl="1" indent="-285750"/>
            <a:r>
              <a:rPr lang="en-US" altLang="en-US" dirty="0"/>
              <a:t>Rubric and template for the report will follow in the next week</a:t>
            </a:r>
            <a:endParaRPr lang="en-US" altLang="en-US" b="0" dirty="0"/>
          </a:p>
        </p:txBody>
      </p:sp>
      <p:sp>
        <p:nvSpPr>
          <p:cNvPr id="4" name="Title 3">
            <a:extLst>
              <a:ext uri="{FF2B5EF4-FFF2-40B4-BE49-F238E27FC236}">
                <a16:creationId xmlns:a16="http://schemas.microsoft.com/office/drawing/2014/main" id="{A02C80E6-E0B7-9EA4-F990-C410391581D8}"/>
              </a:ext>
            </a:extLst>
          </p:cNvPr>
          <p:cNvSpPr>
            <a:spLocks noGrp="1"/>
          </p:cNvSpPr>
          <p:nvPr>
            <p:ph type="title"/>
          </p:nvPr>
        </p:nvSpPr>
        <p:spPr>
          <a:xfrm>
            <a:off x="762000" y="378504"/>
            <a:ext cx="9906000" cy="1189038"/>
          </a:xfrm>
        </p:spPr>
        <p:txBody>
          <a:bodyPr/>
          <a:lstStyle/>
          <a:p>
            <a:r>
              <a:rPr lang="en-US" dirty="0"/>
              <a:t>Group project grading</a:t>
            </a:r>
            <a:endParaRPr lang="en-NL" dirty="0"/>
          </a:p>
        </p:txBody>
      </p:sp>
    </p:spTree>
    <p:extLst>
      <p:ext uri="{BB962C8B-B14F-4D97-AF65-F5344CB8AC3E}">
        <p14:creationId xmlns:p14="http://schemas.microsoft.com/office/powerpoint/2010/main" val="20054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81DC7-561F-AFF4-4B55-A7A9152F0647}"/>
            </a:ext>
          </a:extLst>
        </p:cNvPr>
        <p:cNvGrpSpPr/>
        <p:nvPr/>
      </p:nvGrpSpPr>
      <p:grpSpPr>
        <a:xfrm>
          <a:off x="0" y="0"/>
          <a:ext cx="0" cy="0"/>
          <a:chOff x="0" y="0"/>
          <a:chExt cx="0" cy="0"/>
        </a:xfrm>
      </p:grpSpPr>
      <p:sp>
        <p:nvSpPr>
          <p:cNvPr id="6" name="Title 3">
            <a:extLst>
              <a:ext uri="{FF2B5EF4-FFF2-40B4-BE49-F238E27FC236}">
                <a16:creationId xmlns:a16="http://schemas.microsoft.com/office/drawing/2014/main" id="{AAB302DB-1873-34AC-EC60-847FE10C6593}"/>
              </a:ext>
            </a:extLst>
          </p:cNvPr>
          <p:cNvSpPr>
            <a:spLocks noGrp="1"/>
          </p:cNvSpPr>
          <p:nvPr>
            <p:ph type="title"/>
          </p:nvPr>
        </p:nvSpPr>
        <p:spPr>
          <a:xfrm>
            <a:off x="457200" y="468085"/>
            <a:ext cx="8589818" cy="677410"/>
          </a:xfrm>
        </p:spPr>
        <p:txBody>
          <a:bodyPr>
            <a:normAutofit/>
          </a:bodyPr>
          <a:lstStyle/>
          <a:p>
            <a:r>
              <a:rPr lang="en-US" dirty="0"/>
              <a:t>Group contract</a:t>
            </a:r>
            <a:endParaRPr lang="en-NL" dirty="0"/>
          </a:p>
        </p:txBody>
      </p:sp>
      <p:sp>
        <p:nvSpPr>
          <p:cNvPr id="7" name="TextBox 6">
            <a:extLst>
              <a:ext uri="{FF2B5EF4-FFF2-40B4-BE49-F238E27FC236}">
                <a16:creationId xmlns:a16="http://schemas.microsoft.com/office/drawing/2014/main" id="{350208DB-751B-A80E-BC05-681556EBB898}"/>
              </a:ext>
            </a:extLst>
          </p:cNvPr>
          <p:cNvSpPr txBox="1"/>
          <p:nvPr/>
        </p:nvSpPr>
        <p:spPr>
          <a:xfrm>
            <a:off x="457200" y="1145495"/>
            <a:ext cx="7547548" cy="5601533"/>
          </a:xfrm>
          <a:prstGeom prst="rect">
            <a:avLst/>
          </a:prstGeom>
          <a:noFill/>
        </p:spPr>
        <p:txBody>
          <a:bodyPr wrap="square" rtlCol="0">
            <a:spAutoFit/>
          </a:bodyPr>
          <a:lstStyle/>
          <a:p>
            <a:r>
              <a:rPr lang="en-NL" dirty="0"/>
              <a:t>Group work is often great (deeper learning, teamwork skills, community)</a:t>
            </a:r>
          </a:p>
          <a:p>
            <a:r>
              <a:rPr lang="en-NL" dirty="0"/>
              <a:t>But it can be challenging when working styles or expectations clash.</a:t>
            </a:r>
          </a:p>
          <a:p>
            <a:endParaRPr lang="en-NL" dirty="0"/>
          </a:p>
          <a:p>
            <a:endParaRPr lang="en-NL" dirty="0"/>
          </a:p>
          <a:p>
            <a:r>
              <a:rPr lang="en-NL" dirty="0"/>
              <a:t>A group contract sets ground rules and expectations and mitigate these problems.</a:t>
            </a:r>
          </a:p>
          <a:p>
            <a:endParaRPr lang="en-NL" dirty="0"/>
          </a:p>
          <a:p>
            <a:endParaRPr lang="en-NL" dirty="0"/>
          </a:p>
          <a:p>
            <a:r>
              <a:rPr lang="en-NL" dirty="0"/>
              <a:t>Please spend 2 minutes to think about and write down:</a:t>
            </a:r>
          </a:p>
          <a:p>
            <a:r>
              <a:rPr lang="en-NL" dirty="0"/>
              <a:t>* Four ground rules that will benefit you and your group (e.g., having regular meetings every week)</a:t>
            </a:r>
          </a:p>
          <a:p>
            <a:r>
              <a:rPr lang="en-NL" dirty="0"/>
              <a:t>* 1 – 4 things you have experienced in the past and you DO NOT want to happen, alongside with how you think it can be prevented</a:t>
            </a:r>
          </a:p>
          <a:p>
            <a:endParaRPr lang="en-NL" dirty="0"/>
          </a:p>
          <a:p>
            <a:r>
              <a:rPr lang="en-GB" sz="1600" i="1" dirty="0"/>
              <a:t>(activity based on Gloria Totten’s group contract template)</a:t>
            </a:r>
          </a:p>
          <a:p>
            <a:endParaRPr lang="en-GB" dirty="0"/>
          </a:p>
          <a:p>
            <a:endParaRPr lang="en-GB" dirty="0"/>
          </a:p>
          <a:p>
            <a:endParaRPr lang="en-GB" dirty="0"/>
          </a:p>
          <a:p>
            <a:endParaRPr lang="en-GB" dirty="0"/>
          </a:p>
          <a:p>
            <a:endParaRPr lang="en-GB" dirty="0"/>
          </a:p>
        </p:txBody>
      </p:sp>
      <p:pic>
        <p:nvPicPr>
          <p:cNvPr id="3" name="Picture 2">
            <a:extLst>
              <a:ext uri="{FF2B5EF4-FFF2-40B4-BE49-F238E27FC236}">
                <a16:creationId xmlns:a16="http://schemas.microsoft.com/office/drawing/2014/main" id="{C69155F3-0225-603E-C082-35571C2FA34A}"/>
              </a:ext>
            </a:extLst>
          </p:cNvPr>
          <p:cNvPicPr>
            <a:picLocks noChangeAspect="1"/>
          </p:cNvPicPr>
          <p:nvPr/>
        </p:nvPicPr>
        <p:blipFill>
          <a:blip r:embed="rId2"/>
          <a:stretch>
            <a:fillRect/>
          </a:stretch>
        </p:blipFill>
        <p:spPr>
          <a:xfrm>
            <a:off x="8770426" y="1750997"/>
            <a:ext cx="3421574" cy="4013214"/>
          </a:xfrm>
          <a:prstGeom prst="rect">
            <a:avLst/>
          </a:prstGeom>
        </p:spPr>
      </p:pic>
    </p:spTree>
    <p:extLst>
      <p:ext uri="{BB962C8B-B14F-4D97-AF65-F5344CB8AC3E}">
        <p14:creationId xmlns:p14="http://schemas.microsoft.com/office/powerpoint/2010/main" val="286402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6066FC0C-6028-12FE-377D-EEC038983C5D}"/>
              </a:ext>
            </a:extLst>
          </p:cNvPr>
          <p:cNvSpPr>
            <a:spLocks noGrp="1"/>
          </p:cNvSpPr>
          <p:nvPr>
            <p:ph type="title"/>
          </p:nvPr>
        </p:nvSpPr>
        <p:spPr>
          <a:xfrm>
            <a:off x="457200" y="468085"/>
            <a:ext cx="8589818" cy="677410"/>
          </a:xfrm>
        </p:spPr>
        <p:txBody>
          <a:bodyPr>
            <a:normAutofit fontScale="90000"/>
          </a:bodyPr>
          <a:lstStyle/>
          <a:p>
            <a:r>
              <a:rPr lang="en-US" dirty="0"/>
              <a:t>Final 15 minutes: draft group contract</a:t>
            </a:r>
            <a:endParaRPr lang="en-NL" dirty="0"/>
          </a:p>
        </p:txBody>
      </p:sp>
      <p:sp>
        <p:nvSpPr>
          <p:cNvPr id="7" name="TextBox 6">
            <a:extLst>
              <a:ext uri="{FF2B5EF4-FFF2-40B4-BE49-F238E27FC236}">
                <a16:creationId xmlns:a16="http://schemas.microsoft.com/office/drawing/2014/main" id="{CB9C9DEE-9A69-3F3F-A6BD-A02445097629}"/>
              </a:ext>
            </a:extLst>
          </p:cNvPr>
          <p:cNvSpPr txBox="1"/>
          <p:nvPr/>
        </p:nvSpPr>
        <p:spPr>
          <a:xfrm>
            <a:off x="457200" y="1145495"/>
            <a:ext cx="11130197" cy="3693319"/>
          </a:xfrm>
          <a:prstGeom prst="rect">
            <a:avLst/>
          </a:prstGeom>
          <a:noFill/>
        </p:spPr>
        <p:txBody>
          <a:bodyPr wrap="square" rtlCol="0">
            <a:spAutoFit/>
          </a:bodyPr>
          <a:lstStyle/>
          <a:p>
            <a:r>
              <a:rPr lang="en-GB" dirty="0"/>
              <a:t>Use the template posted on the website (project guidelines), or here: </a:t>
            </a:r>
            <a:r>
              <a:rPr lang="en-GB" dirty="0">
                <a:hlinkClick r:id="rId2"/>
              </a:rPr>
              <a:t>https://docs.google.com/document/d/1VdUVTzQaxsFTXqVFKyJlNi9FZ_WlRKkHP-da_1MlPxI</a:t>
            </a:r>
            <a:endParaRPr lang="en-GB" dirty="0"/>
          </a:p>
          <a:p>
            <a:r>
              <a:rPr lang="en-GB" dirty="0"/>
              <a:t>(click on File -&gt; Make a copy)</a:t>
            </a:r>
          </a:p>
          <a:p>
            <a:endParaRPr lang="en-GB" dirty="0"/>
          </a:p>
          <a:p>
            <a:r>
              <a:rPr lang="en-GB" dirty="0"/>
              <a:t>Before Monday at 17:00, sign it and upload it here (one person per group is enough): </a:t>
            </a:r>
            <a:r>
              <a:rPr lang="en-GB" dirty="0">
                <a:hlinkClick r:id="rId3"/>
              </a:rPr>
              <a:t>https://surfdrive.surf.nl/files/index.php/s/HgeNKHK8K9JS4jW</a:t>
            </a:r>
            <a:endParaRPr lang="en-GB" dirty="0"/>
          </a:p>
          <a:p>
            <a:pPr marL="285750" indent="-285750">
              <a:buFont typeface="Arial" panose="020B0604020202020204" pitchFamily="34" charset="0"/>
              <a:buChar char="•"/>
            </a:pPr>
            <a:r>
              <a:rPr lang="en-GB" dirty="0"/>
              <a:t>Password: written down during the lab</a:t>
            </a:r>
          </a:p>
          <a:p>
            <a:endParaRPr lang="en-GB" dirty="0"/>
          </a:p>
          <a:p>
            <a:pPr marL="285750" indent="-285750">
              <a:buFont typeface="Arial" panose="020B0604020202020204" pitchFamily="34" charset="0"/>
              <a:buChar char="•"/>
            </a:pPr>
            <a:endParaRPr lang="en-GB" dirty="0"/>
          </a:p>
          <a:p>
            <a:r>
              <a:rPr lang="en-GB" dirty="0"/>
              <a:t>First step for the group project (next week):</a:t>
            </a:r>
          </a:p>
          <a:p>
            <a:pPr marL="285750" indent="-285750">
              <a:buFont typeface="Arial" panose="020B0604020202020204" pitchFamily="34" charset="0"/>
              <a:buChar char="•"/>
            </a:pPr>
            <a:r>
              <a:rPr lang="en-GB" dirty="0"/>
              <a:t>Read project guidelines</a:t>
            </a:r>
          </a:p>
          <a:p>
            <a:pPr marL="285750" indent="-285750">
              <a:buFont typeface="Arial" panose="020B0604020202020204" pitchFamily="34" charset="0"/>
              <a:buChar char="•"/>
            </a:pPr>
            <a:r>
              <a:rPr lang="en-GB" dirty="0"/>
              <a:t>Start thinking about possible research questions and datasets that could help answering it. Keep it simple!</a:t>
            </a:r>
          </a:p>
        </p:txBody>
      </p:sp>
    </p:spTree>
    <p:extLst>
      <p:ext uri="{BB962C8B-B14F-4D97-AF65-F5344CB8AC3E}">
        <p14:creationId xmlns:p14="http://schemas.microsoft.com/office/powerpoint/2010/main" val="554612112"/>
      </p:ext>
    </p:extLst>
  </p:cSld>
  <p:clrMapOvr>
    <a:masterClrMapping/>
  </p:clrMapOvr>
</p:sld>
</file>

<file path=ppt/theme/theme1.xml><?xml version="1.0" encoding="utf-8"?>
<a:theme xmlns:a="http://schemas.openxmlformats.org/drawingml/2006/main" name="Office Theme">
  <a:themeElements>
    <a:clrScheme name="Custom 9">
      <a:dk1>
        <a:srgbClr val="424242"/>
      </a:dk1>
      <a:lt1>
        <a:srgbClr val="EAEAEA"/>
      </a:lt1>
      <a:dk2>
        <a:srgbClr val="212121"/>
      </a:dk2>
      <a:lt2>
        <a:srgbClr val="FEFFFF"/>
      </a:lt2>
      <a:accent1>
        <a:srgbClr val="A1BCC0"/>
      </a:accent1>
      <a:accent2>
        <a:srgbClr val="13414A"/>
      </a:accent2>
      <a:accent3>
        <a:srgbClr val="14424A"/>
      </a:accent3>
      <a:accent4>
        <a:srgbClr val="D6D6D6"/>
      </a:accent4>
      <a:accent5>
        <a:srgbClr val="314B5F"/>
      </a:accent5>
      <a:accent6>
        <a:srgbClr val="E9E9E9"/>
      </a:accent6>
      <a:hlink>
        <a:srgbClr val="A1BCC0"/>
      </a:hlink>
      <a:folHlink>
        <a:srgbClr val="507389"/>
      </a:folHlink>
    </a:clrScheme>
    <a:fontScheme name="Custom 4">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2CFE49F7-6CA7-CC44-922D-C5D58F8DF42E}" vid="{069AE993-9BDE-9F41-8821-0B49EF7746A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811E5987-7DAE-478C-B57E-B58680B871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AAEAA2-4CF8-449D-8745-25872C8482C9}">
  <ds:schemaRefs>
    <ds:schemaRef ds:uri="http://schemas.microsoft.com/sharepoint/v3/contenttype/forms"/>
  </ds:schemaRefs>
</ds:datastoreItem>
</file>

<file path=customXml/itemProps3.xml><?xml version="1.0" encoding="utf-8"?>
<ds:datastoreItem xmlns:ds="http://schemas.openxmlformats.org/officeDocument/2006/customXml" ds:itemID="{0595BB57-19EB-4557-B5D2-B6E7784AF408}">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Props/app.xml><?xml version="1.0" encoding="utf-8"?>
<Properties xmlns="http://schemas.openxmlformats.org/officeDocument/2006/extended-properties" xmlns:vt="http://schemas.openxmlformats.org/officeDocument/2006/docPropsVTypes">
  <Template>Theme1</Template>
  <TotalTime>15902</TotalTime>
  <Words>1094</Words>
  <Application>Microsoft Macintosh PowerPoint</Application>
  <PresentationFormat>Widescreen</PresentationFormat>
  <Paragraphs>107</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Segoe UI</vt:lpstr>
      <vt:lpstr>Office Theme</vt:lpstr>
      <vt:lpstr>Computer labs</vt:lpstr>
      <vt:lpstr>Group project</vt:lpstr>
      <vt:lpstr>PowerPoint Presentation</vt:lpstr>
      <vt:lpstr>PowerPoint Presentation</vt:lpstr>
      <vt:lpstr>Group project grading</vt:lpstr>
      <vt:lpstr>Group contract</vt:lpstr>
      <vt:lpstr>Final 15 minutes: draft group contract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Women’s History Month</dc:title>
  <dc:subject/>
  <dc:creator>Garcia Bernardo, J. (Javier)</dc:creator>
  <cp:keywords/>
  <dc:description/>
  <cp:lastModifiedBy>Garcia Bernardo, J. (Javier)</cp:lastModifiedBy>
  <cp:revision>33</cp:revision>
  <dcterms:created xsi:type="dcterms:W3CDTF">2022-05-27T11:34:38Z</dcterms:created>
  <dcterms:modified xsi:type="dcterms:W3CDTF">2024-09-06T12:05:36Z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