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8"/>
  </p:notesMasterIdLst>
  <p:sldIdLst>
    <p:sldId id="799" r:id="rId2"/>
    <p:sldId id="840" r:id="rId3"/>
    <p:sldId id="844" r:id="rId4"/>
    <p:sldId id="834" r:id="rId5"/>
    <p:sldId id="835" r:id="rId6"/>
    <p:sldId id="837" r:id="rId7"/>
    <p:sldId id="838" r:id="rId8"/>
    <p:sldId id="839" r:id="rId9"/>
    <p:sldId id="864" r:id="rId10"/>
    <p:sldId id="829" r:id="rId11"/>
    <p:sldId id="832" r:id="rId12"/>
    <p:sldId id="843" r:id="rId13"/>
    <p:sldId id="804" r:id="rId14"/>
    <p:sldId id="863" r:id="rId15"/>
    <p:sldId id="802" r:id="rId16"/>
    <p:sldId id="803" r:id="rId17"/>
    <p:sldId id="833" r:id="rId18"/>
    <p:sldId id="827" r:id="rId19"/>
    <p:sldId id="823" r:id="rId20"/>
    <p:sldId id="845" r:id="rId21"/>
    <p:sldId id="846" r:id="rId22"/>
    <p:sldId id="847" r:id="rId23"/>
    <p:sldId id="848" r:id="rId24"/>
    <p:sldId id="850" r:id="rId25"/>
    <p:sldId id="856" r:id="rId26"/>
    <p:sldId id="851" r:id="rId27"/>
    <p:sldId id="854" r:id="rId28"/>
    <p:sldId id="855" r:id="rId29"/>
    <p:sldId id="853" r:id="rId30"/>
    <p:sldId id="860" r:id="rId31"/>
    <p:sldId id="858" r:id="rId32"/>
    <p:sldId id="859" r:id="rId33"/>
    <p:sldId id="861" r:id="rId34"/>
    <p:sldId id="862" r:id="rId35"/>
    <p:sldId id="798" r:id="rId36"/>
    <p:sldId id="81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20D"/>
    <a:srgbClr val="D3481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0572" autoAdjust="0"/>
  </p:normalViewPr>
  <p:slideViewPr>
    <p:cSldViewPr snapToGrid="0">
      <p:cViewPr varScale="1">
        <p:scale>
          <a:sx n="104" d="100"/>
          <a:sy n="104" d="100"/>
        </p:scale>
        <p:origin x="1020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902C-A594-4419-992F-02F18811C538}" type="datetimeFigureOut">
              <a:rPr lang="LID4096" smtClean="0"/>
              <a:t>06/06/2025</a:t>
            </a:fld>
            <a:endParaRPr lang="LID4096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FD22-2E0E-4C67-9B23-93B29A1BC52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66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context pen/ben</a:t>
            </a:r>
          </a:p>
          <a:p>
            <a:r>
              <a:rPr lang="en-US" dirty="0"/>
              <a:t>"noise" -&gt; can also come from community</a:t>
            </a:r>
          </a:p>
          <a:p>
            <a:r>
              <a:rPr lang="en-US" dirty="0"/>
              <a:t>external/social internal/linguistic</a:t>
            </a:r>
          </a:p>
          <a:p>
            <a:endParaRPr lang="en-US" dirty="0"/>
          </a:p>
          <a:p>
            <a:r>
              <a:rPr lang="en-US" dirty="0"/>
              <a:t>accent is maybe too </a:t>
            </a:r>
            <a:r>
              <a:rPr lang="en-US" dirty="0" err="1"/>
              <a:t>sociolectal</a:t>
            </a:r>
            <a:endParaRPr lang="en-US" dirty="0"/>
          </a:p>
          <a:p>
            <a:r>
              <a:rPr lang="en-US" dirty="0"/>
              <a:t>When we talk about sound change, we mean changes in </a:t>
            </a:r>
            <a:r>
              <a:rPr lang="en-US" dirty="0" err="1"/>
              <a:t>pronuncation</a:t>
            </a:r>
            <a:r>
              <a:rPr lang="en-US" dirty="0"/>
              <a:t>: accent.</a:t>
            </a:r>
          </a:p>
          <a:p>
            <a:r>
              <a:rPr lang="en-US" dirty="0"/>
              <a:t>Replace IPA with lexical sets</a:t>
            </a:r>
          </a:p>
          <a:p>
            <a:endParaRPr lang="en-US" dirty="0"/>
          </a:p>
          <a:p>
            <a:r>
              <a:rPr lang="en-US" dirty="0"/>
              <a:t>dots slide: replace with </a:t>
            </a:r>
            <a:r>
              <a:rPr lang="en-US" dirty="0" err="1"/>
              <a:t>philly</a:t>
            </a:r>
            <a:r>
              <a:rPr lang="en-US" dirty="0"/>
              <a:t>: there have been claims about sound change - see birthyear curves from LRF - but there's something missing from it</a:t>
            </a:r>
          </a:p>
          <a:p>
            <a:endParaRPr lang="en-US" dirty="0"/>
          </a:p>
          <a:p>
            <a:r>
              <a:rPr lang="en-US" dirty="0"/>
              <a:t>significant difference between start and end point vs interpretation of selection</a:t>
            </a:r>
          </a:p>
          <a:p>
            <a:endParaRPr lang="en-US" dirty="0"/>
          </a:p>
          <a:p>
            <a:r>
              <a:rPr lang="en-US" dirty="0"/>
              <a:t>noise that exists in all data, vs noise that is drift</a:t>
            </a:r>
          </a:p>
          <a:p>
            <a:endParaRPr lang="en-US" dirty="0"/>
          </a:p>
          <a:p>
            <a:r>
              <a:rPr lang="en-US" dirty="0"/>
              <a:t>duration: is there a correlation between ay0-raising and duration</a:t>
            </a:r>
          </a:p>
          <a:p>
            <a:r>
              <a:rPr lang="en-US" dirty="0"/>
              <a:t>IA group, but has Joe done this?</a:t>
            </a:r>
          </a:p>
          <a:p>
            <a:endParaRPr lang="en-US" dirty="0"/>
          </a:p>
          <a:p>
            <a:r>
              <a:rPr lang="en-US" dirty="0"/>
              <a:t>genetic drift, natural selection, parallels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893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32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06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answer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yes, </a:t>
            </a:r>
            <a:r>
              <a:rPr lang="nl-NL" dirty="0" err="1"/>
              <a:t>because</a:t>
            </a:r>
            <a:r>
              <a:rPr lang="nl-NL" dirty="0"/>
              <a:t> we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dialectal</a:t>
            </a:r>
            <a:r>
              <a:rPr lang="nl-NL" dirty="0"/>
              <a:t> </a:t>
            </a:r>
            <a:r>
              <a:rPr lang="nl-NL" dirty="0" err="1"/>
              <a:t>variants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time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34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450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When</a:t>
            </a:r>
            <a:r>
              <a:rPr lang="nl-NL" dirty="0"/>
              <a:t> we talk </a:t>
            </a:r>
            <a:r>
              <a:rPr lang="nl-NL" dirty="0" err="1"/>
              <a:t>about</a:t>
            </a:r>
            <a:r>
              <a:rPr lang="nl-NL" dirty="0"/>
              <a:t> sound change, we </a:t>
            </a:r>
            <a:r>
              <a:rPr lang="nl-NL" dirty="0" err="1"/>
              <a:t>mean</a:t>
            </a:r>
            <a:r>
              <a:rPr lang="nl-NL" dirty="0"/>
              <a:t> changes in </a:t>
            </a:r>
            <a:r>
              <a:rPr lang="nl-NL" dirty="0" err="1"/>
              <a:t>pronunciation</a:t>
            </a:r>
            <a:r>
              <a:rPr lang="nl-NL" dirty="0"/>
              <a:t>: accent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52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sleepless</a:t>
            </a:r>
            <a:r>
              <a:rPr lang="nl-NL" dirty="0"/>
              <a:t>, </a:t>
            </a:r>
            <a:r>
              <a:rPr lang="nl-NL" dirty="0" err="1"/>
              <a:t>located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282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687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 in </a:t>
            </a:r>
            <a:r>
              <a:rPr lang="nl-NL" dirty="0" err="1"/>
              <a:t>biology</a:t>
            </a:r>
            <a:r>
              <a:rPr lang="nl-NL" dirty="0"/>
              <a:t>: </a:t>
            </a:r>
            <a:r>
              <a:rPr lang="nl-NL" dirty="0" err="1"/>
              <a:t>genetic</a:t>
            </a:r>
            <a:r>
              <a:rPr lang="nl-NL" dirty="0"/>
              <a:t> drift (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happens</a:t>
            </a:r>
            <a:r>
              <a:rPr lang="nl-NL" dirty="0"/>
              <a:t>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natural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(</a:t>
            </a:r>
            <a:r>
              <a:rPr lang="nl-NL" dirty="0" err="1"/>
              <a:t>the</a:t>
            </a:r>
            <a:r>
              <a:rPr lang="nl-NL" dirty="0"/>
              <a:t> new variant has a </a:t>
            </a:r>
            <a:r>
              <a:rPr lang="nl-NL" dirty="0" err="1"/>
              <a:t>competitive</a:t>
            </a:r>
            <a:r>
              <a:rPr lang="nl-NL" dirty="0"/>
              <a:t> advantage)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703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question is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movement</a:t>
            </a:r>
            <a:r>
              <a:rPr lang="nl-NL" dirty="0"/>
              <a:t> </a:t>
            </a:r>
            <a:r>
              <a:rPr lang="nl-NL" dirty="0" err="1"/>
              <a:t>exceeds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</a:t>
            </a:r>
            <a:r>
              <a:rPr lang="nl-NL" dirty="0" err="1"/>
              <a:t>movement</a:t>
            </a:r>
            <a:r>
              <a:rPr lang="nl-NL" dirty="0"/>
              <a:t> (</a:t>
            </a:r>
            <a:r>
              <a:rPr lang="nl-NL" dirty="0" err="1"/>
              <a:t>which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/>
              <a:t> picture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clearly</a:t>
            </a:r>
            <a:r>
              <a:rPr lang="nl-NL" dirty="0"/>
              <a:t> does)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849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Ay</a:t>
            </a:r>
            <a:r>
              <a:rPr lang="nl-NL" dirty="0"/>
              <a:t> is </a:t>
            </a:r>
            <a:r>
              <a:rPr lang="nl-NL" dirty="0" err="1"/>
              <a:t>barely</a:t>
            </a:r>
            <a:r>
              <a:rPr lang="nl-NL" dirty="0"/>
              <a:t> significant: </a:t>
            </a:r>
            <a:r>
              <a:rPr lang="nl-NL" sz="1800" b="0" i="0" u="none" strike="noStrike" dirty="0">
                <a:latin typeface="Consolas" panose="020B0609020204030204" pitchFamily="49" charset="0"/>
              </a:rPr>
              <a:t> {0.000930601,{0.0000466876,0.00181451}}</a:t>
            </a:r>
          </a:p>
          <a:p>
            <a:r>
              <a:rPr lang="nl-NL" sz="1800" b="0" i="0" u="none" strike="noStrike" dirty="0">
                <a:latin typeface="Consolas" panose="020B0609020204030204" pitchFamily="49" charset="0"/>
              </a:rPr>
              <a:t>Ay0:  {0.0104945,{0.00962181,0.0113674}}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130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Well-</a:t>
            </a:r>
            <a:r>
              <a:rPr lang="nl-NL" dirty="0" err="1"/>
              <a:t>known</a:t>
            </a:r>
            <a:r>
              <a:rPr lang="nl-NL" dirty="0"/>
              <a:t> stereotype =&gt; </a:t>
            </a:r>
            <a:r>
              <a:rPr lang="nl-NL" dirty="0" err="1"/>
              <a:t>socio-indexical</a:t>
            </a:r>
            <a:r>
              <a:rPr lang="nl-NL" dirty="0"/>
              <a:t> </a:t>
            </a:r>
            <a:r>
              <a:rPr lang="nl-NL"/>
              <a:t>meaning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742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explanation</a:t>
            </a:r>
            <a:r>
              <a:rPr lang="nl-NL" dirty="0"/>
              <a:t>: trend (</a:t>
            </a:r>
            <a:r>
              <a:rPr lang="nl-NL" dirty="0" err="1"/>
              <a:t>based</a:t>
            </a:r>
            <a:r>
              <a:rPr lang="nl-NL" dirty="0"/>
              <a:t> on GAM)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completely</a:t>
            </a:r>
            <a:r>
              <a:rPr lang="nl-NL" dirty="0"/>
              <a:t> </a:t>
            </a:r>
            <a:r>
              <a:rPr lang="nl-NL" dirty="0" err="1"/>
              <a:t>linear</a:t>
            </a:r>
            <a:r>
              <a:rPr lang="nl-NL" dirty="0"/>
              <a:t>: change </a:t>
            </a:r>
            <a:r>
              <a:rPr lang="nl-NL" dirty="0" err="1"/>
              <a:t>appears</a:t>
            </a:r>
            <a:r>
              <a:rPr lang="nl-NL" dirty="0"/>
              <a:t> male-led </a:t>
            </a:r>
            <a:r>
              <a:rPr lang="nl-NL" dirty="0" err="1"/>
              <a:t>until</a:t>
            </a:r>
            <a:r>
              <a:rPr lang="nl-NL" dirty="0"/>
              <a:t> 1940,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genders </a:t>
            </a:r>
            <a:r>
              <a:rPr lang="nl-NL" dirty="0" err="1"/>
              <a:t>appear</a:t>
            </a:r>
            <a:r>
              <a:rPr lang="nl-NL" dirty="0"/>
              <a:t> </a:t>
            </a:r>
            <a:r>
              <a:rPr lang="nl-NL" dirty="0" err="1"/>
              <a:t>pretty</a:t>
            </a:r>
            <a:r>
              <a:rPr lang="nl-NL" dirty="0"/>
              <a:t> even.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stop </a:t>
            </a:r>
            <a:r>
              <a:rPr lang="nl-NL" dirty="0" err="1"/>
              <a:t>retreating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Possible</a:t>
            </a:r>
            <a:r>
              <a:rPr lang="nl-NL" dirty="0"/>
              <a:t> more </a:t>
            </a:r>
            <a:r>
              <a:rPr lang="nl-NL" dirty="0" err="1"/>
              <a:t>speculative</a:t>
            </a:r>
            <a:r>
              <a:rPr lang="nl-NL" dirty="0"/>
              <a:t> </a:t>
            </a:r>
            <a:r>
              <a:rPr lang="nl-NL" dirty="0" err="1"/>
              <a:t>explanation</a:t>
            </a:r>
            <a:r>
              <a:rPr lang="nl-NL" dirty="0"/>
              <a:t>: </a:t>
            </a:r>
            <a:r>
              <a:rPr lang="nl-NL" dirty="0" err="1"/>
              <a:t>women</a:t>
            </a:r>
            <a:r>
              <a:rPr lang="nl-NL" dirty="0"/>
              <a:t> have </a:t>
            </a:r>
            <a:r>
              <a:rPr lang="nl-NL" dirty="0" err="1"/>
              <a:t>purifying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away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 dirty="0"/>
              <a:t>, men have </a:t>
            </a:r>
            <a:r>
              <a:rPr lang="nl-NL" dirty="0" err="1"/>
              <a:t>larger</a:t>
            </a:r>
            <a:r>
              <a:rPr lang="nl-NL" dirty="0"/>
              <a:t> drift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4292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5D422A-04C9-4773-B062-CB97FB184CFE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40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40019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45011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3228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4819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08149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87860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BE7-799F-4D06-8E11-02BAB53C99CB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390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268EAF-A58B-429B-A1DD-3E9BB4B21097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472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A2F-8A01-40A4-BF3A-06EF8BB7A80F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368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3DF1C2-D631-4444-BE87-0E2B0B75316B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105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8DED-DAC4-4C04-80BA-27A16B513226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214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6B62-2731-4C53-859D-C0E93E4DCF7C}" type="datetime1">
              <a:rPr lang="LID4096" smtClean="0"/>
              <a:t>06/06/2025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68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7179-2657-48E8-85E2-6AB0D2ADC8EE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613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93E4-5B50-4FE1-9CE7-852DD9C3FED5}" type="datetime1">
              <a:rPr lang="LID4096" smtClean="0"/>
              <a:t>06/06/2025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821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E559-6746-4926-84AE-5C5D5AED6C0F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877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F2CA-7515-41CE-8CA4-B922755B5750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747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002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02822-9F2B-44DC-9AFA-D938740E5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38199"/>
            <a:ext cx="12191999" cy="23876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Changes in the Philadelphia accent from the perspective of natural selection</a:t>
            </a:r>
            <a:br>
              <a:rPr lang="en-US" sz="4000" dirty="0">
                <a:solidFill>
                  <a:schemeClr val="accent2"/>
                </a:solidFill>
              </a:rPr>
            </a:br>
            <a:br>
              <a:rPr lang="en-US" sz="2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8BD56F6-4E1C-90C9-DCC0-995C260FE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9150"/>
            <a:ext cx="9448800" cy="191561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Cesko C. Voeten</a:t>
            </a:r>
          </a:p>
        </p:txBody>
      </p:sp>
    </p:spTree>
    <p:extLst>
      <p:ext uri="{BB962C8B-B14F-4D97-AF65-F5344CB8AC3E}">
        <p14:creationId xmlns:p14="http://schemas.microsoft.com/office/powerpoint/2010/main" val="281645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11330-802A-872A-F0F4-07F1CCE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change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6AA1D5-2EE1-46D3-10CD-45363E46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b="1" i="1" dirty="0" err="1"/>
              <a:t>intrinsic</a:t>
            </a:r>
            <a:r>
              <a:rPr lang="nl-NL" b="1" i="1" dirty="0"/>
              <a:t> </a:t>
            </a:r>
            <a:r>
              <a:rPr lang="nl-NL" b="1" i="1" dirty="0" err="1"/>
              <a:t>variation</a:t>
            </a:r>
            <a:r>
              <a:rPr lang="nl-NL" dirty="0"/>
              <a:t> in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: a </a:t>
            </a:r>
            <a:r>
              <a:rPr lang="nl-NL" dirty="0" err="1"/>
              <a:t>couple</a:t>
            </a:r>
            <a:r>
              <a:rPr lang="nl-NL" dirty="0"/>
              <a:t> ms </a:t>
            </a:r>
            <a:r>
              <a:rPr lang="nl-NL" dirty="0" err="1"/>
              <a:t>longer</a:t>
            </a:r>
            <a:r>
              <a:rPr lang="nl-NL" dirty="0"/>
              <a:t> or </a:t>
            </a:r>
            <a:r>
              <a:rPr lang="nl-NL" dirty="0" err="1"/>
              <a:t>shorter</a:t>
            </a:r>
            <a:r>
              <a:rPr lang="nl-NL" dirty="0"/>
              <a:t>, a </a:t>
            </a:r>
            <a:r>
              <a:rPr lang="nl-NL" dirty="0" err="1"/>
              <a:t>couple</a:t>
            </a:r>
            <a:r>
              <a:rPr lang="nl-NL" dirty="0"/>
              <a:t> Hz </a:t>
            </a:r>
            <a:r>
              <a:rPr lang="nl-NL" dirty="0" err="1"/>
              <a:t>higher</a:t>
            </a:r>
            <a:r>
              <a:rPr lang="nl-NL" dirty="0"/>
              <a:t> or </a:t>
            </a:r>
            <a:r>
              <a:rPr lang="nl-NL" dirty="0" err="1"/>
              <a:t>lower</a:t>
            </a:r>
            <a:r>
              <a:rPr lang="nl-NL" dirty="0"/>
              <a:t>, …</a:t>
            </a:r>
          </a:p>
          <a:p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b="1" i="1" dirty="0" err="1"/>
              <a:t>extrinsic</a:t>
            </a:r>
            <a:r>
              <a:rPr lang="nl-NL" b="1" i="1" dirty="0"/>
              <a:t> </a:t>
            </a:r>
            <a:r>
              <a:rPr lang="nl-NL" b="1" i="1" dirty="0" err="1"/>
              <a:t>variation</a:t>
            </a:r>
            <a:r>
              <a:rPr lang="nl-NL" dirty="0"/>
              <a:t>: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meaningful</a:t>
            </a:r>
            <a:r>
              <a:rPr lang="nl-NL" dirty="0"/>
              <a:t> (e.g., “man” </a:t>
            </a:r>
            <a:r>
              <a:rPr lang="nl-NL" dirty="0" err="1"/>
              <a:t>vs</a:t>
            </a:r>
            <a:r>
              <a:rPr lang="nl-NL" dirty="0"/>
              <a:t> “men”, or – in Philadelphia – “</a:t>
            </a:r>
            <a:r>
              <a:rPr lang="nl-NL" dirty="0" err="1"/>
              <a:t>banana</a:t>
            </a:r>
            <a:r>
              <a:rPr lang="nl-NL" dirty="0"/>
              <a:t>” </a:t>
            </a:r>
            <a:r>
              <a:rPr lang="nl-NL" dirty="0" err="1"/>
              <a:t>vs</a:t>
            </a:r>
            <a:r>
              <a:rPr lang="nl-NL" dirty="0"/>
              <a:t> “</a:t>
            </a:r>
            <a:r>
              <a:rPr lang="nl-NL" dirty="0" err="1"/>
              <a:t>banana</a:t>
            </a:r>
            <a:r>
              <a:rPr lang="nl-NL" dirty="0"/>
              <a:t>”, Sneller 2018)</a:t>
            </a:r>
          </a:p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intrinsic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is </a:t>
            </a:r>
            <a:r>
              <a:rPr lang="nl-NL" dirty="0" err="1"/>
              <a:t>reanalyzed</a:t>
            </a:r>
            <a:r>
              <a:rPr lang="nl-NL" dirty="0"/>
              <a:t> as </a:t>
            </a:r>
            <a:r>
              <a:rPr lang="nl-NL" dirty="0" err="1"/>
              <a:t>extrinsic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,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creates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opportunity </a:t>
            </a:r>
            <a:r>
              <a:rPr lang="nl-NL" dirty="0" err="1"/>
              <a:t>for</a:t>
            </a:r>
            <a:r>
              <a:rPr lang="nl-NL" dirty="0"/>
              <a:t> sound change</a:t>
            </a:r>
          </a:p>
          <a:p>
            <a:pPr lvl="1"/>
            <a:r>
              <a:rPr lang="nl-NL" dirty="0"/>
              <a:t>E.g.: “</a:t>
            </a:r>
            <a:r>
              <a:rPr lang="nl-NL" dirty="0" err="1"/>
              <a:t>street</a:t>
            </a:r>
            <a:r>
              <a:rPr lang="nl-NL" dirty="0"/>
              <a:t>” &gt; “</a:t>
            </a:r>
            <a:r>
              <a:rPr lang="nl-NL" dirty="0" err="1"/>
              <a:t>shtreet</a:t>
            </a:r>
            <a:r>
              <a:rPr lang="nl-NL" dirty="0"/>
              <a:t>” (Baker, </a:t>
            </a:r>
            <a:r>
              <a:rPr lang="nl-NL" dirty="0" err="1"/>
              <a:t>Archangeli</a:t>
            </a:r>
            <a:r>
              <a:rPr lang="nl-NL" dirty="0"/>
              <a:t>, &amp; Mielke 2011)</a:t>
            </a:r>
          </a:p>
          <a:p>
            <a:r>
              <a:rPr lang="nl-NL" dirty="0"/>
              <a:t>But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individual</a:t>
            </a:r>
            <a:r>
              <a:rPr lang="nl-NL" dirty="0"/>
              <a:t> “mini sound change”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succeed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person </a:t>
            </a:r>
            <a:r>
              <a:rPr lang="nl-NL" dirty="0" err="1"/>
              <a:t>also</a:t>
            </a:r>
            <a:r>
              <a:rPr lang="nl-NL" dirty="0"/>
              <a:t> has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clout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cause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adopt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(“</a:t>
            </a:r>
            <a:r>
              <a:rPr lang="nl-NL" dirty="0" err="1"/>
              <a:t>the</a:t>
            </a:r>
            <a:r>
              <a:rPr lang="nl-NL" dirty="0"/>
              <a:t> chance </a:t>
            </a:r>
            <a:r>
              <a:rPr lang="nl-NL" dirty="0" err="1"/>
              <a:t>alignment</a:t>
            </a:r>
            <a:r>
              <a:rPr lang="nl-NL" dirty="0"/>
              <a:t> of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phonetic</a:t>
            </a:r>
            <a:r>
              <a:rPr lang="nl-NL" dirty="0"/>
              <a:t> </a:t>
            </a:r>
            <a:r>
              <a:rPr lang="nl-NL" dirty="0" err="1"/>
              <a:t>variability</a:t>
            </a:r>
            <a:r>
              <a:rPr lang="nl-NL" dirty="0"/>
              <a:t>”; Baker, </a:t>
            </a:r>
            <a:r>
              <a:rPr lang="nl-NL" dirty="0" err="1"/>
              <a:t>Archangeli</a:t>
            </a:r>
            <a:r>
              <a:rPr lang="nl-NL" dirty="0"/>
              <a:t>, &amp; Mielke 2011)</a:t>
            </a:r>
          </a:p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why</a:t>
            </a:r>
            <a:r>
              <a:rPr lang="nl-NL" dirty="0"/>
              <a:t> sound change is rare (Stevens &amp; </a:t>
            </a:r>
            <a:r>
              <a:rPr lang="nl-NL" dirty="0" err="1"/>
              <a:t>Harrington</a:t>
            </a:r>
            <a:r>
              <a:rPr lang="nl-NL" dirty="0"/>
              <a:t> 2014)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F6D198-D89C-359D-1780-1DD17741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853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E52C3-3598-5503-AE81-20482241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Constraining</a:t>
            </a:r>
            <a:r>
              <a:rPr lang="nl-NL" dirty="0"/>
              <a:t> sound change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A05448-93E1-615D-488B-4917F61D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logically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changes </a:t>
            </a:r>
            <a:r>
              <a:rPr lang="nl-NL" dirty="0" err="1"/>
              <a:t>occur</a:t>
            </a:r>
            <a:r>
              <a:rPr lang="nl-NL" dirty="0"/>
              <a:t> (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i="1" dirty="0" err="1"/>
              <a:t>constraints</a:t>
            </a:r>
            <a:r>
              <a:rPr lang="nl-NL" i="1" dirty="0"/>
              <a:t> </a:t>
            </a:r>
            <a:r>
              <a:rPr lang="nl-NL" i="1" dirty="0" err="1"/>
              <a:t>problem</a:t>
            </a:r>
            <a:r>
              <a:rPr lang="nl-NL" dirty="0"/>
              <a:t> – </a:t>
            </a:r>
            <a:r>
              <a:rPr lang="nl-NL" dirty="0" err="1"/>
              <a:t>Weinreich</a:t>
            </a:r>
            <a:r>
              <a:rPr lang="nl-NL" dirty="0"/>
              <a:t>, </a:t>
            </a:r>
            <a:r>
              <a:rPr lang="nl-NL" dirty="0" err="1"/>
              <a:t>Labov</a:t>
            </a:r>
            <a:r>
              <a:rPr lang="nl-NL" dirty="0"/>
              <a:t>, &amp; </a:t>
            </a:r>
            <a:r>
              <a:rPr lang="nl-NL" dirty="0" err="1"/>
              <a:t>Herzog</a:t>
            </a:r>
            <a:r>
              <a:rPr lang="nl-NL" dirty="0"/>
              <a:t> 1968)</a:t>
            </a:r>
          </a:p>
          <a:p>
            <a:r>
              <a:rPr lang="nl-NL" dirty="0"/>
              <a:t>We have </a:t>
            </a:r>
            <a:r>
              <a:rPr lang="nl-NL" dirty="0" err="1"/>
              <a:t>seen</a:t>
            </a:r>
            <a:r>
              <a:rPr lang="nl-NL" dirty="0"/>
              <a:t> </a:t>
            </a:r>
            <a:r>
              <a:rPr lang="nl-NL" b="1" dirty="0" err="1"/>
              <a:t>phonetic</a:t>
            </a:r>
            <a:r>
              <a:rPr lang="nl-NL" dirty="0"/>
              <a:t> </a:t>
            </a:r>
            <a:r>
              <a:rPr lang="nl-NL" dirty="0" err="1"/>
              <a:t>constraints</a:t>
            </a:r>
            <a:r>
              <a:rPr lang="nl-NL" dirty="0"/>
              <a:t>: [s]&gt;[sh] is </a:t>
            </a:r>
            <a:r>
              <a:rPr lang="nl-NL" dirty="0" err="1"/>
              <a:t>especially</a:t>
            </a:r>
            <a:r>
              <a:rPr lang="nl-NL" dirty="0"/>
              <a:t> </a:t>
            </a:r>
            <a:r>
              <a:rPr lang="nl-NL" dirty="0" err="1"/>
              <a:t>likely</a:t>
            </a:r>
            <a:r>
              <a:rPr lang="nl-NL" dirty="0"/>
              <a:t> in “</a:t>
            </a:r>
            <a:r>
              <a:rPr lang="nl-NL" dirty="0" err="1"/>
              <a:t>street</a:t>
            </a:r>
            <a:r>
              <a:rPr lang="nl-NL" dirty="0"/>
              <a:t>”</a:t>
            </a:r>
          </a:p>
          <a:p>
            <a:pPr lvl="1"/>
            <a:r>
              <a:rPr lang="nl-NL" dirty="0"/>
              <a:t>These have been </a:t>
            </a:r>
            <a:r>
              <a:rPr lang="nl-NL" dirty="0" err="1"/>
              <a:t>claimed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guide </a:t>
            </a:r>
            <a:r>
              <a:rPr lang="nl-NL" dirty="0" err="1"/>
              <a:t>possible</a:t>
            </a:r>
            <a:r>
              <a:rPr lang="nl-NL" dirty="0"/>
              <a:t> sound changes (Garrett &amp; Johnson 2013)</a:t>
            </a:r>
          </a:p>
          <a:p>
            <a:r>
              <a:rPr lang="nl-NL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social</a:t>
            </a:r>
            <a:r>
              <a:rPr lang="nl-NL" dirty="0"/>
              <a:t> </a:t>
            </a:r>
            <a:r>
              <a:rPr lang="nl-NL" dirty="0" err="1"/>
              <a:t>constraints</a:t>
            </a:r>
            <a:r>
              <a:rPr lang="nl-NL" dirty="0"/>
              <a:t> –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aforementioned</a:t>
            </a:r>
            <a:r>
              <a:rPr lang="nl-NL" dirty="0"/>
              <a:t> “chance </a:t>
            </a:r>
            <a:r>
              <a:rPr lang="nl-NL" dirty="0" err="1"/>
              <a:t>alignment</a:t>
            </a:r>
            <a:r>
              <a:rPr lang="nl-NL" dirty="0"/>
              <a:t> of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phonetic</a:t>
            </a:r>
            <a:r>
              <a:rPr lang="nl-NL" dirty="0"/>
              <a:t> </a:t>
            </a:r>
            <a:r>
              <a:rPr lang="nl-NL" dirty="0" err="1"/>
              <a:t>variability</a:t>
            </a:r>
            <a:r>
              <a:rPr lang="nl-NL" dirty="0"/>
              <a:t>”</a:t>
            </a:r>
          </a:p>
          <a:p>
            <a:pPr lvl="1"/>
            <a:r>
              <a:rPr lang="nl-NL" dirty="0"/>
              <a:t>A common </a:t>
            </a:r>
            <a:r>
              <a:rPr lang="nl-NL" dirty="0" err="1"/>
              <a:t>theme</a:t>
            </a:r>
            <a:r>
              <a:rPr lang="nl-NL" dirty="0"/>
              <a:t> in </a:t>
            </a:r>
            <a:r>
              <a:rPr lang="nl-NL" dirty="0" err="1"/>
              <a:t>sociolinguistics</a:t>
            </a:r>
            <a:r>
              <a:rPr lang="nl-NL" dirty="0"/>
              <a:t>: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, </a:t>
            </a:r>
            <a:r>
              <a:rPr lang="nl-NL" dirty="0" err="1"/>
              <a:t>particularly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break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established</a:t>
            </a:r>
            <a:r>
              <a:rPr lang="nl-NL" dirty="0"/>
              <a:t> community </a:t>
            </a:r>
            <a:r>
              <a:rPr lang="nl-NL" dirty="0" err="1"/>
              <a:t>norms</a:t>
            </a:r>
            <a:r>
              <a:rPr lang="nl-NL" dirty="0"/>
              <a:t> (</a:t>
            </a:r>
            <a:r>
              <a:rPr lang="nl-NL" dirty="0" err="1"/>
              <a:t>Labov</a:t>
            </a:r>
            <a:r>
              <a:rPr lang="nl-NL" dirty="0"/>
              <a:t> 2001)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E6DD92-0310-E73B-B52D-FEEC1084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648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74EA713-23DA-566B-E1DE-38304EC5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 </a:t>
            </a:r>
            <a:r>
              <a:rPr lang="nl-NL" dirty="0" err="1"/>
              <a:t>evolutionary</a:t>
            </a:r>
            <a:r>
              <a:rPr lang="nl-NL" dirty="0"/>
              <a:t> approach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F76ADBF-D4CF-F702-BC4D-FC3703524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B3962D-0F58-EEA4-BFA2-62998AEC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29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4B6A4-954D-49CB-871D-8FA78A1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phonetic</a:t>
            </a:r>
            <a:r>
              <a:rPr lang="nl-NL" dirty="0"/>
              <a:t> </a:t>
            </a:r>
            <a:r>
              <a:rPr lang="nl-NL" dirty="0" err="1"/>
              <a:t>pressure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3538A-DDA4-A59D-23CB-3634338A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 transmission of </a:t>
            </a:r>
            <a:r>
              <a:rPr lang="nl-NL" dirty="0" err="1"/>
              <a:t>language</a:t>
            </a:r>
            <a:r>
              <a:rPr lang="nl-NL" dirty="0"/>
              <a:t> </a:t>
            </a:r>
            <a:r>
              <a:rPr lang="nl-NL" dirty="0" err="1"/>
              <a:t>throughout</a:t>
            </a:r>
            <a:r>
              <a:rPr lang="nl-NL" dirty="0"/>
              <a:t> </a:t>
            </a:r>
            <a:r>
              <a:rPr lang="nl-NL" dirty="0" err="1"/>
              <a:t>generations</a:t>
            </a:r>
            <a:r>
              <a:rPr lang="nl-NL" dirty="0"/>
              <a:t> is a </a:t>
            </a:r>
            <a:r>
              <a:rPr lang="nl-NL" dirty="0" err="1"/>
              <a:t>stochastic</a:t>
            </a:r>
            <a:r>
              <a:rPr lang="nl-NL" dirty="0"/>
              <a:t> </a:t>
            </a:r>
            <a:r>
              <a:rPr lang="nl-NL" dirty="0" err="1"/>
              <a:t>process</a:t>
            </a:r>
            <a:endParaRPr lang="nl-NL" dirty="0"/>
          </a:p>
          <a:p>
            <a:r>
              <a:rPr lang="nl-NL" dirty="0"/>
              <a:t>The input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children</a:t>
            </a:r>
            <a:r>
              <a:rPr lang="nl-NL" dirty="0"/>
              <a:t> </a:t>
            </a:r>
            <a:r>
              <a:rPr lang="nl-NL" dirty="0" err="1"/>
              <a:t>receive</a:t>
            </a:r>
            <a:r>
              <a:rPr lang="nl-NL" dirty="0"/>
              <a:t> is:</a:t>
            </a:r>
          </a:p>
          <a:p>
            <a:pPr lvl="1"/>
            <a:r>
              <a:rPr lang="nl-NL" dirty="0" err="1"/>
              <a:t>Only</a:t>
            </a:r>
            <a:r>
              <a:rPr lang="nl-NL" dirty="0"/>
              <a:t> a subset of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utterances</a:t>
            </a:r>
            <a:endParaRPr lang="nl-NL" dirty="0"/>
          </a:p>
          <a:p>
            <a:pPr lvl="1"/>
            <a:r>
              <a:rPr lang="nl-NL" dirty="0" err="1"/>
              <a:t>Variable</a:t>
            </a:r>
            <a:r>
              <a:rPr lang="nl-NL" dirty="0"/>
              <a:t>: </a:t>
            </a:r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perception</a:t>
            </a:r>
            <a:r>
              <a:rPr lang="nl-NL" dirty="0"/>
              <a:t> have inherent </a:t>
            </a:r>
            <a:r>
              <a:rPr lang="nl-NL" dirty="0" err="1"/>
              <a:t>variability</a:t>
            </a:r>
            <a:endParaRPr lang="nl-NL" dirty="0"/>
          </a:p>
          <a:p>
            <a:pPr lvl="1"/>
            <a:r>
              <a:rPr lang="nl-NL" dirty="0" err="1"/>
              <a:t>Amenable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reanalysis</a:t>
            </a:r>
            <a:r>
              <a:rPr lang="nl-NL" dirty="0"/>
              <a:t>: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child’s</a:t>
            </a:r>
            <a:r>
              <a:rPr lang="nl-NL" dirty="0"/>
              <a:t> </a:t>
            </a:r>
            <a:r>
              <a:rPr lang="nl-NL" dirty="0" err="1"/>
              <a:t>parse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match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adult’s</a:t>
            </a:r>
            <a:r>
              <a:rPr lang="nl-NL" dirty="0"/>
              <a:t> 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r>
              <a:rPr lang="nl-NL" dirty="0"/>
              <a:t> (e.g. Latin </a:t>
            </a:r>
            <a:r>
              <a:rPr lang="nl-NL" i="1" dirty="0" err="1"/>
              <a:t>caelum</a:t>
            </a:r>
            <a:r>
              <a:rPr lang="nl-NL" i="1" dirty="0"/>
              <a:t> </a:t>
            </a:r>
            <a:r>
              <a:rPr lang="nl-NL" dirty="0"/>
              <a:t>&gt; </a:t>
            </a:r>
            <a:r>
              <a:rPr lang="nl-NL" dirty="0" err="1"/>
              <a:t>Italian</a:t>
            </a:r>
            <a:r>
              <a:rPr lang="nl-NL" dirty="0"/>
              <a:t> </a:t>
            </a:r>
            <a:r>
              <a:rPr lang="nl-NL" i="1" dirty="0" err="1"/>
              <a:t>cielo</a:t>
            </a:r>
            <a:r>
              <a:rPr lang="nl-NL" i="1" dirty="0"/>
              <a:t> </a:t>
            </a:r>
            <a:r>
              <a:rPr lang="nl-NL" dirty="0"/>
              <a:t>&gt; French </a:t>
            </a:r>
            <a:r>
              <a:rPr lang="nl-NL" i="1" dirty="0" err="1"/>
              <a:t>ciel</a:t>
            </a:r>
            <a:r>
              <a:rPr lang="nl-NL" dirty="0"/>
              <a:t>).</a:t>
            </a:r>
          </a:p>
          <a:p>
            <a:r>
              <a:rPr lang="nl-NL" dirty="0"/>
              <a:t>Absent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, </a:t>
            </a:r>
            <a:r>
              <a:rPr lang="nl-NL" dirty="0" err="1"/>
              <a:t>finding</a:t>
            </a:r>
            <a:r>
              <a:rPr lang="nl-NL" dirty="0"/>
              <a:t> sound change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easy: </a:t>
            </a:r>
            <a:r>
              <a:rPr lang="nl-NL" dirty="0" err="1"/>
              <a:t>just</a:t>
            </a:r>
            <a:r>
              <a:rPr lang="nl-NL" dirty="0"/>
              <a:t> look </a:t>
            </a:r>
            <a:r>
              <a:rPr lang="nl-NL" dirty="0" err="1"/>
              <a:t>for</a:t>
            </a:r>
            <a:r>
              <a:rPr lang="nl-NL" dirty="0"/>
              <a:t> trends over time</a:t>
            </a:r>
          </a:p>
          <a:p>
            <a:r>
              <a:rPr lang="nl-NL" dirty="0"/>
              <a:t>Present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, </a:t>
            </a:r>
            <a:r>
              <a:rPr lang="nl-NL" dirty="0" err="1"/>
              <a:t>finding</a:t>
            </a:r>
            <a:r>
              <a:rPr lang="nl-NL" dirty="0"/>
              <a:t> sound change </a:t>
            </a:r>
            <a:r>
              <a:rPr lang="nl-NL" dirty="0" err="1"/>
              <a:t>requires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separation</a:t>
            </a:r>
            <a:r>
              <a:rPr lang="nl-NL" dirty="0"/>
              <a:t> of </a:t>
            </a:r>
            <a:r>
              <a:rPr lang="nl-NL" b="1" dirty="0" err="1"/>
              <a:t>stochastic</a:t>
            </a:r>
            <a:r>
              <a:rPr lang="nl-NL" b="1" dirty="0"/>
              <a:t> drift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 err="1"/>
              <a:t>selection</a:t>
            </a:r>
            <a:r>
              <a:rPr lang="nl-NL" b="1" dirty="0"/>
              <a:t> </a:t>
            </a:r>
            <a:r>
              <a:rPr lang="nl-NL" b="1" dirty="0" err="1"/>
              <a:t>pressure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94FE4-C23F-D751-9383-BA34A26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573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1AF3E-898C-7B21-2B4B-8582A148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: “</a:t>
            </a:r>
            <a:r>
              <a:rPr lang="nl-NL" dirty="0" err="1"/>
              <a:t>fight</a:t>
            </a:r>
            <a:r>
              <a:rPr lang="nl-NL" dirty="0"/>
              <a:t>” in </a:t>
            </a:r>
            <a:r>
              <a:rPr lang="nl-NL" dirty="0" err="1"/>
              <a:t>philadelphia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D35A57-E2E5-7202-D767-756E2FFB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94" y="2194560"/>
            <a:ext cx="8012905" cy="4024125"/>
          </a:xfrm>
        </p:spPr>
        <p:txBody>
          <a:bodyPr/>
          <a:lstStyle/>
          <a:p>
            <a:r>
              <a:rPr lang="nl-NL" dirty="0"/>
              <a:t>/ay0/: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in FIGHT</a:t>
            </a:r>
          </a:p>
          <a:p>
            <a:r>
              <a:rPr lang="nl-NL" dirty="0" err="1"/>
              <a:t>Graph</a:t>
            </a:r>
            <a:r>
              <a:rPr lang="nl-NL" dirty="0"/>
              <a:t> (</a:t>
            </a:r>
            <a:r>
              <a:rPr lang="nl-NL" dirty="0" err="1"/>
              <a:t>Labov</a:t>
            </a:r>
            <a:r>
              <a:rPr lang="nl-NL" dirty="0"/>
              <a:t>, </a:t>
            </a:r>
            <a:r>
              <a:rPr lang="nl-NL" dirty="0" err="1"/>
              <a:t>Rosenfelder</a:t>
            </a:r>
            <a:r>
              <a:rPr lang="nl-NL" dirty="0"/>
              <a:t>, &amp; </a:t>
            </a:r>
            <a:r>
              <a:rPr lang="nl-NL" dirty="0" err="1"/>
              <a:t>Fruehwald</a:t>
            </a:r>
            <a:r>
              <a:rPr lang="nl-NL" dirty="0"/>
              <a:t> 2013:40) shows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vowel’s</a:t>
            </a:r>
            <a:r>
              <a:rPr lang="nl-NL" dirty="0"/>
              <a:t> F1 has </a:t>
            </a:r>
            <a:r>
              <a:rPr lang="nl-NL" dirty="0" err="1"/>
              <a:t>moved</a:t>
            </a:r>
            <a:r>
              <a:rPr lang="nl-NL" dirty="0"/>
              <a:t> up over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 =&gt; </a:t>
            </a:r>
            <a:r>
              <a:rPr lang="nl-NL" dirty="0" err="1"/>
              <a:t>there</a:t>
            </a:r>
            <a:r>
              <a:rPr lang="nl-NL" dirty="0"/>
              <a:t> has been a sound change</a:t>
            </a:r>
          </a:p>
          <a:p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drift or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?</a:t>
            </a:r>
          </a:p>
          <a:p>
            <a:r>
              <a:rPr lang="nl-NL" b="1" i="1" dirty="0"/>
              <a:t>No way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know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observing</a:t>
            </a:r>
            <a:r>
              <a:rPr lang="nl-NL" dirty="0"/>
              <a:t> a significant trend over time,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question is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underlying</a:t>
            </a:r>
            <a:r>
              <a:rPr lang="nl-NL" dirty="0"/>
              <a:t> </a:t>
            </a:r>
            <a:r>
              <a:rPr lang="nl-NL" b="1" i="1" dirty="0" err="1"/>
              <a:t>process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F65BA9-6332-C912-827F-6178BABD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14</a:t>
            </a:fld>
            <a:endParaRPr lang="LID4096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40889D-3C69-BE59-342F-ABB522B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371" y="2206122"/>
            <a:ext cx="6560213" cy="4035687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7D864BA-C07F-D5A4-CF89-B0D361D849F4}"/>
              </a:ext>
            </a:extLst>
          </p:cNvPr>
          <p:cNvSpPr/>
          <p:nvPr/>
        </p:nvSpPr>
        <p:spPr>
          <a:xfrm>
            <a:off x="-864394" y="2057402"/>
            <a:ext cx="4307682" cy="328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12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D1F61-B5E9-EB9C-4149-31D8B8F0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Hypothesizing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drift &amp;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80AF35-F2AD-1C87-9057-47474BDC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899067"/>
          </a:xfrm>
        </p:spPr>
        <p:txBody>
          <a:bodyPr>
            <a:normAutofit/>
          </a:bodyPr>
          <a:lstStyle/>
          <a:p>
            <a:r>
              <a:rPr lang="nl-NL" dirty="0" err="1"/>
              <a:t>There</a:t>
            </a:r>
            <a:r>
              <a:rPr lang="nl-NL" dirty="0"/>
              <a:t> is random </a:t>
            </a:r>
            <a:r>
              <a:rPr lang="nl-NL" dirty="0" err="1"/>
              <a:t>variation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transmission of </a:t>
            </a:r>
            <a:r>
              <a:rPr lang="nl-NL" dirty="0" err="1"/>
              <a:t>variants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generations</a:t>
            </a:r>
            <a:r>
              <a:rPr lang="nl-NL" dirty="0"/>
              <a:t>: </a:t>
            </a:r>
            <a:r>
              <a:rPr lang="nl-NL" b="1" i="1" dirty="0" err="1"/>
              <a:t>stochastic</a:t>
            </a:r>
            <a:r>
              <a:rPr lang="nl-NL" b="1" i="1" dirty="0"/>
              <a:t> drift</a:t>
            </a:r>
            <a:endParaRPr lang="nl-NL" dirty="0"/>
          </a:p>
          <a:p>
            <a:pPr lvl="1"/>
            <a:r>
              <a:rPr lang="nl-NL" dirty="0"/>
              <a:t>The </a:t>
            </a:r>
            <a:r>
              <a:rPr lang="nl-NL" dirty="0" err="1"/>
              <a:t>population</a:t>
            </a:r>
            <a:r>
              <a:rPr lang="nl-NL" dirty="0"/>
              <a:t> target </a:t>
            </a:r>
            <a:r>
              <a:rPr lang="nl-NL" dirty="0" err="1"/>
              <a:t>drifts</a:t>
            </a:r>
            <a:r>
              <a:rPr lang="nl-NL" dirty="0"/>
              <a:t> over time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random sampling </a:t>
            </a:r>
            <a:r>
              <a:rPr lang="nl-NL" dirty="0" err="1"/>
              <a:t>effects</a:t>
            </a:r>
            <a:endParaRPr lang="nl-NL" dirty="0"/>
          </a:p>
          <a:p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preferential</a:t>
            </a:r>
            <a:r>
              <a:rPr lang="nl-NL" dirty="0"/>
              <a:t> transmission of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variants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generations</a:t>
            </a:r>
            <a:r>
              <a:rPr lang="nl-NL" dirty="0"/>
              <a:t>: </a:t>
            </a:r>
            <a:r>
              <a:rPr lang="nl-NL" b="1" i="1" dirty="0" err="1"/>
              <a:t>selection</a:t>
            </a:r>
            <a:r>
              <a:rPr lang="nl-NL" b="1" i="1" dirty="0"/>
              <a:t> </a:t>
            </a:r>
            <a:r>
              <a:rPr lang="nl-NL" b="1" i="1" dirty="0" err="1"/>
              <a:t>pressure</a:t>
            </a:r>
            <a:endParaRPr lang="nl-NL" b="1" i="1" dirty="0"/>
          </a:p>
          <a:p>
            <a:pPr lvl="1"/>
            <a:r>
              <a:rPr lang="nl-NL" dirty="0"/>
              <a:t>Force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stay</a:t>
            </a:r>
            <a:r>
              <a:rPr lang="nl-NL" dirty="0"/>
              <a:t> </a:t>
            </a:r>
            <a:r>
              <a:rPr lang="nl-NL" dirty="0" err="1"/>
              <a:t>near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target: </a:t>
            </a:r>
            <a:r>
              <a:rPr lang="nl-NL" b="1" i="1" dirty="0" err="1"/>
              <a:t>purifying</a:t>
            </a:r>
            <a:r>
              <a:rPr lang="nl-NL" b="1" i="1" dirty="0"/>
              <a:t> </a:t>
            </a:r>
            <a:r>
              <a:rPr lang="nl-NL" b="1" i="1" dirty="0" err="1"/>
              <a:t>selection</a:t>
            </a:r>
            <a:r>
              <a:rPr lang="nl-NL" dirty="0"/>
              <a:t> (‘</a:t>
            </a:r>
            <a:r>
              <a:rPr lang="nl-NL" dirty="0" err="1"/>
              <a:t>constraint</a:t>
            </a:r>
            <a:r>
              <a:rPr lang="nl-NL" dirty="0"/>
              <a:t>’)</a:t>
            </a:r>
          </a:p>
          <a:p>
            <a:pPr lvl="1"/>
            <a:r>
              <a:rPr lang="nl-NL" dirty="0"/>
              <a:t>Force </a:t>
            </a:r>
            <a:r>
              <a:rPr lang="nl-NL" dirty="0" err="1"/>
              <a:t>to</a:t>
            </a:r>
            <a:r>
              <a:rPr lang="nl-NL" dirty="0"/>
              <a:t> move </a:t>
            </a:r>
            <a:r>
              <a:rPr lang="nl-NL" dirty="0" err="1"/>
              <a:t>towards</a:t>
            </a:r>
            <a:r>
              <a:rPr lang="nl-NL" dirty="0"/>
              <a:t> a new target: </a:t>
            </a:r>
            <a:r>
              <a:rPr lang="nl-NL" b="1" i="1" dirty="0" err="1"/>
              <a:t>directional</a:t>
            </a:r>
            <a:r>
              <a:rPr lang="nl-NL" b="1" i="1" dirty="0"/>
              <a:t> </a:t>
            </a:r>
            <a:r>
              <a:rPr lang="nl-NL" b="1" i="1" dirty="0" err="1"/>
              <a:t>selection</a:t>
            </a:r>
            <a:r>
              <a:rPr lang="nl-NL" b="1" dirty="0"/>
              <a:t> </a:t>
            </a:r>
            <a:r>
              <a:rPr lang="nl-NL" dirty="0"/>
              <a:t>(‘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’)</a:t>
            </a:r>
          </a:p>
          <a:p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formulate</a:t>
            </a:r>
            <a:r>
              <a:rPr lang="nl-NL" dirty="0"/>
              <a:t> hypotheses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of a </a:t>
            </a:r>
            <a:r>
              <a:rPr lang="nl-NL" dirty="0" err="1"/>
              <a:t>given</a:t>
            </a:r>
            <a:r>
              <a:rPr lang="nl-NL" dirty="0"/>
              <a:t> trend:</a:t>
            </a:r>
          </a:p>
          <a:p>
            <a:pPr lvl="1"/>
            <a:r>
              <a:rPr lang="nl-NL" dirty="0"/>
              <a:t>H0: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is </a:t>
            </a:r>
            <a:r>
              <a:rPr lang="nl-NL" dirty="0" err="1"/>
              <a:t>sufficient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explain</a:t>
            </a:r>
            <a:r>
              <a:rPr lang="nl-NL" dirty="0"/>
              <a:t> a change: </a:t>
            </a:r>
            <a:r>
              <a:rPr lang="el-GR" dirty="0"/>
              <a:t>Δ</a:t>
            </a:r>
            <a:r>
              <a:rPr lang="nl-NL" dirty="0"/>
              <a:t> </a:t>
            </a:r>
            <a:r>
              <a:rPr lang="el-GR" dirty="0"/>
              <a:t>≠</a:t>
            </a:r>
            <a:r>
              <a:rPr lang="nl-NL" dirty="0"/>
              <a:t> 0, </a:t>
            </a:r>
            <a:r>
              <a:rPr lang="el-GR" dirty="0"/>
              <a:t>α</a:t>
            </a:r>
            <a:r>
              <a:rPr lang="nl-NL" dirty="0"/>
              <a:t> = 0</a:t>
            </a:r>
          </a:p>
          <a:p>
            <a:pPr lvl="1"/>
            <a:r>
              <a:rPr lang="nl-NL" dirty="0"/>
              <a:t>H1: a change is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stochasticity</a:t>
            </a:r>
            <a:r>
              <a:rPr lang="nl-NL" dirty="0"/>
              <a:t> PLUS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: </a:t>
            </a:r>
            <a:r>
              <a:rPr lang="el-GR" dirty="0"/>
              <a:t>Δ</a:t>
            </a:r>
            <a:r>
              <a:rPr lang="nl-NL" dirty="0"/>
              <a:t> </a:t>
            </a:r>
            <a:r>
              <a:rPr lang="el-GR" dirty="0"/>
              <a:t>≠</a:t>
            </a:r>
            <a:r>
              <a:rPr lang="nl-NL" dirty="0"/>
              <a:t> 0, </a:t>
            </a:r>
            <a:r>
              <a:rPr lang="el-GR" dirty="0"/>
              <a:t>α</a:t>
            </a:r>
            <a:r>
              <a:rPr lang="nl-NL" dirty="0"/>
              <a:t> </a:t>
            </a:r>
            <a:r>
              <a:rPr lang="el-GR" dirty="0"/>
              <a:t>≠</a:t>
            </a:r>
            <a:r>
              <a:rPr lang="nl-NL" dirty="0"/>
              <a:t> 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D82558-0E4B-E821-A56D-60EC65EB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257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7B29E-0111-0C37-79BB-AAD786A2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application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57649B-8CCE-B6E0-9835-BBDA19E0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16</a:t>
            </a:fld>
            <a:endParaRPr lang="LID4096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D3023FF-B511-027F-0A45-9FAE9290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30" y="1368011"/>
            <a:ext cx="9417939" cy="412197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027866-40DB-F983-DACD-6695A458E3F6}"/>
              </a:ext>
            </a:extLst>
          </p:cNvPr>
          <p:cNvSpPr txBox="1">
            <a:spLocks/>
          </p:cNvSpPr>
          <p:nvPr/>
        </p:nvSpPr>
        <p:spPr>
          <a:xfrm>
            <a:off x="685800" y="5777603"/>
            <a:ext cx="10820400" cy="812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changes in English do-support (Newberry et al 2017). All four variants show a significant trend over time, but only the blue and yellow variants were (directionally) selected; the trend in the gray forms is actually due to chance (stochastic drift).</a:t>
            </a:r>
            <a:endParaRPr lang="nl-NL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293569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4B6A4-954D-49CB-871D-8FA78A1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3538A-DDA4-A59D-23CB-3634338A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916003" cy="4024125"/>
          </a:xfrm>
        </p:spPr>
        <p:txBody>
          <a:bodyPr/>
          <a:lstStyle/>
          <a:p>
            <a:r>
              <a:rPr lang="nl-NL" dirty="0" err="1"/>
              <a:t>Ornstein-Uhlenbeck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(cf. </a:t>
            </a:r>
            <a:r>
              <a:rPr lang="nl-NL" dirty="0" err="1"/>
              <a:t>Nourmohammad</a:t>
            </a:r>
            <a:r>
              <a:rPr lang="nl-NL" dirty="0"/>
              <a:t> et al 2017)</a:t>
            </a:r>
          </a:p>
          <a:p>
            <a:r>
              <a:rPr lang="nl-NL" dirty="0" err="1"/>
              <a:t>Describes</a:t>
            </a:r>
            <a:r>
              <a:rPr lang="nl-NL" dirty="0"/>
              <a:t> a </a:t>
            </a:r>
            <a:r>
              <a:rPr lang="nl-NL" dirty="0" err="1"/>
              <a:t>Gaussian</a:t>
            </a:r>
            <a:r>
              <a:rPr lang="nl-NL" dirty="0"/>
              <a:t> random </a:t>
            </a:r>
            <a:r>
              <a:rPr lang="nl-NL" dirty="0" err="1"/>
              <a:t>variable</a:t>
            </a:r>
            <a:r>
              <a:rPr lang="nl-NL" dirty="0"/>
              <a:t> </a:t>
            </a:r>
            <a:r>
              <a:rPr lang="nl-NL" dirty="0" err="1"/>
              <a:t>moving</a:t>
            </a:r>
            <a:r>
              <a:rPr lang="nl-NL" dirty="0"/>
              <a:t> in a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direction</a:t>
            </a:r>
            <a:r>
              <a:rPr lang="nl-NL" dirty="0"/>
              <a:t> over time</a:t>
            </a:r>
          </a:p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drift +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endParaRPr lang="nl-NL" dirty="0"/>
          </a:p>
          <a:p>
            <a:pPr lvl="1"/>
            <a:r>
              <a:rPr lang="nl-NL" dirty="0" err="1"/>
              <a:t>Stochastic</a:t>
            </a:r>
            <a:r>
              <a:rPr lang="nl-NL" dirty="0"/>
              <a:t> drift: random </a:t>
            </a:r>
            <a:r>
              <a:rPr lang="nl-NL" dirty="0" err="1"/>
              <a:t>movement</a:t>
            </a:r>
            <a:r>
              <a:rPr lang="nl-NL" dirty="0"/>
              <a:t> (</a:t>
            </a:r>
            <a:r>
              <a:rPr lang="nl-NL" dirty="0" err="1"/>
              <a:t>pictured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: </a:t>
            </a:r>
            <a:r>
              <a:rPr lang="nl-NL" dirty="0" err="1"/>
              <a:t>targeted</a:t>
            </a:r>
            <a:r>
              <a:rPr lang="nl-NL" dirty="0"/>
              <a:t> </a:t>
            </a:r>
            <a:r>
              <a:rPr lang="nl-NL" dirty="0" err="1"/>
              <a:t>movement</a:t>
            </a:r>
            <a:r>
              <a:rPr lang="nl-NL" dirty="0"/>
              <a:t> (</a:t>
            </a:r>
            <a:r>
              <a:rPr lang="nl-NL" dirty="0" err="1"/>
              <a:t>pictured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Purifying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: force </a:t>
            </a:r>
            <a:r>
              <a:rPr lang="nl-NL" dirty="0" err="1"/>
              <a:t>constraining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of these types of change (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pictured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94FE4-C23F-D751-9383-BA34A26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17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2BACB-F8D5-9006-72FA-4363A8D133B3}"/>
              </a:ext>
            </a:extLst>
          </p:cNvPr>
          <p:cNvSpPr/>
          <p:nvPr/>
        </p:nvSpPr>
        <p:spPr>
          <a:xfrm>
            <a:off x="8138531" y="2207941"/>
            <a:ext cx="3367669" cy="3367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1BD05-2C7B-A69B-C33E-42B236F9AF6B}"/>
              </a:ext>
            </a:extLst>
          </p:cNvPr>
          <p:cNvSpPr txBox="1"/>
          <p:nvPr/>
        </p:nvSpPr>
        <p:spPr>
          <a:xfrm>
            <a:off x="7703634" y="3837290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1289E-0932-385D-5980-7976C21C46C0}"/>
              </a:ext>
            </a:extLst>
          </p:cNvPr>
          <p:cNvSpPr txBox="1"/>
          <p:nvPr/>
        </p:nvSpPr>
        <p:spPr>
          <a:xfrm>
            <a:off x="9604916" y="5645130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53468C-EC75-B2C2-FF41-61B5AC43BFFA}"/>
              </a:ext>
            </a:extLst>
          </p:cNvPr>
          <p:cNvSpPr/>
          <p:nvPr/>
        </p:nvSpPr>
        <p:spPr>
          <a:xfrm>
            <a:off x="10627112" y="3256156"/>
            <a:ext cx="78059" cy="78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0ECAB6-C4E5-68E2-2351-9482F548551D}"/>
              </a:ext>
            </a:extLst>
          </p:cNvPr>
          <p:cNvCxnSpPr>
            <a:cxnSpLocks/>
          </p:cNvCxnSpPr>
          <p:nvPr/>
        </p:nvCxnSpPr>
        <p:spPr>
          <a:xfrm flipV="1">
            <a:off x="8625468" y="3334215"/>
            <a:ext cx="2001644" cy="149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9">
            <a:extLst>
              <a:ext uri="{FF2B5EF4-FFF2-40B4-BE49-F238E27FC236}">
                <a16:creationId xmlns:a16="http://schemas.microsoft.com/office/drawing/2014/main" id="{93D79C1C-A796-5A70-EFE9-5A6C695E92DD}"/>
              </a:ext>
            </a:extLst>
          </p:cNvPr>
          <p:cNvSpPr/>
          <p:nvPr/>
        </p:nvSpPr>
        <p:spPr>
          <a:xfrm>
            <a:off x="8547409" y="4809426"/>
            <a:ext cx="78059" cy="78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6E825833-8C5C-059C-F222-27B6E7D3684E}"/>
              </a:ext>
            </a:extLst>
          </p:cNvPr>
          <p:cNvSpPr/>
          <p:nvPr/>
        </p:nvSpPr>
        <p:spPr>
          <a:xfrm>
            <a:off x="8601075" y="3312800"/>
            <a:ext cx="2067111" cy="1554815"/>
          </a:xfrm>
          <a:custGeom>
            <a:avLst/>
            <a:gdLst>
              <a:gd name="connsiteX0" fmla="*/ 0 w 2067111"/>
              <a:gd name="connsiteY0" fmla="*/ 1521138 h 1554815"/>
              <a:gd name="connsiteX1" fmla="*/ 14288 w 2067111"/>
              <a:gd name="connsiteY1" fmla="*/ 1487800 h 1554815"/>
              <a:gd name="connsiteX2" fmla="*/ 47625 w 2067111"/>
              <a:gd name="connsiteY2" fmla="*/ 1468750 h 1554815"/>
              <a:gd name="connsiteX3" fmla="*/ 80963 w 2067111"/>
              <a:gd name="connsiteY3" fmla="*/ 1554475 h 1554815"/>
              <a:gd name="connsiteX4" fmla="*/ 100013 w 2067111"/>
              <a:gd name="connsiteY4" fmla="*/ 1540188 h 1554815"/>
              <a:gd name="connsiteX5" fmla="*/ 157163 w 2067111"/>
              <a:gd name="connsiteY5" fmla="*/ 1449700 h 1554815"/>
              <a:gd name="connsiteX6" fmla="*/ 190500 w 2067111"/>
              <a:gd name="connsiteY6" fmla="*/ 1473513 h 1554815"/>
              <a:gd name="connsiteX7" fmla="*/ 214313 w 2067111"/>
              <a:gd name="connsiteY7" fmla="*/ 1306825 h 1554815"/>
              <a:gd name="connsiteX8" fmla="*/ 209550 w 2067111"/>
              <a:gd name="connsiteY8" fmla="*/ 1197288 h 1554815"/>
              <a:gd name="connsiteX9" fmla="*/ 214313 w 2067111"/>
              <a:gd name="connsiteY9" fmla="*/ 1163950 h 1554815"/>
              <a:gd name="connsiteX10" fmla="*/ 314325 w 2067111"/>
              <a:gd name="connsiteY10" fmla="*/ 1444938 h 1554815"/>
              <a:gd name="connsiteX11" fmla="*/ 333375 w 2067111"/>
              <a:gd name="connsiteY11" fmla="*/ 1440175 h 1554815"/>
              <a:gd name="connsiteX12" fmla="*/ 371475 w 2067111"/>
              <a:gd name="connsiteY12" fmla="*/ 1273488 h 1554815"/>
              <a:gd name="connsiteX13" fmla="*/ 381000 w 2067111"/>
              <a:gd name="connsiteY13" fmla="*/ 1216338 h 1554815"/>
              <a:gd name="connsiteX14" fmla="*/ 414338 w 2067111"/>
              <a:gd name="connsiteY14" fmla="*/ 1263963 h 1554815"/>
              <a:gd name="connsiteX15" fmla="*/ 452438 w 2067111"/>
              <a:gd name="connsiteY15" fmla="*/ 1359213 h 1554815"/>
              <a:gd name="connsiteX16" fmla="*/ 476250 w 2067111"/>
              <a:gd name="connsiteY16" fmla="*/ 1316350 h 1554815"/>
              <a:gd name="connsiteX17" fmla="*/ 547688 w 2067111"/>
              <a:gd name="connsiteY17" fmla="*/ 930588 h 1554815"/>
              <a:gd name="connsiteX18" fmla="*/ 652463 w 2067111"/>
              <a:gd name="connsiteY18" fmla="*/ 1125850 h 1554815"/>
              <a:gd name="connsiteX19" fmla="*/ 685800 w 2067111"/>
              <a:gd name="connsiteY19" fmla="*/ 1092513 h 1554815"/>
              <a:gd name="connsiteX20" fmla="*/ 695325 w 2067111"/>
              <a:gd name="connsiteY20" fmla="*/ 840100 h 1554815"/>
              <a:gd name="connsiteX21" fmla="*/ 790575 w 2067111"/>
              <a:gd name="connsiteY21" fmla="*/ 1059175 h 1554815"/>
              <a:gd name="connsiteX22" fmla="*/ 857250 w 2067111"/>
              <a:gd name="connsiteY22" fmla="*/ 873438 h 1554815"/>
              <a:gd name="connsiteX23" fmla="*/ 881063 w 2067111"/>
              <a:gd name="connsiteY23" fmla="*/ 721038 h 1554815"/>
              <a:gd name="connsiteX24" fmla="*/ 942975 w 2067111"/>
              <a:gd name="connsiteY24" fmla="*/ 878200 h 1554815"/>
              <a:gd name="connsiteX25" fmla="*/ 995363 w 2067111"/>
              <a:gd name="connsiteY25" fmla="*/ 949638 h 1554815"/>
              <a:gd name="connsiteX26" fmla="*/ 1047750 w 2067111"/>
              <a:gd name="connsiteY26" fmla="*/ 925825 h 1554815"/>
              <a:gd name="connsiteX27" fmla="*/ 1071563 w 2067111"/>
              <a:gd name="connsiteY27" fmla="*/ 863913 h 1554815"/>
              <a:gd name="connsiteX28" fmla="*/ 1181100 w 2067111"/>
              <a:gd name="connsiteY28" fmla="*/ 806763 h 1554815"/>
              <a:gd name="connsiteX29" fmla="*/ 1214438 w 2067111"/>
              <a:gd name="connsiteY29" fmla="*/ 797238 h 1554815"/>
              <a:gd name="connsiteX30" fmla="*/ 1271588 w 2067111"/>
              <a:gd name="connsiteY30" fmla="*/ 578163 h 1554815"/>
              <a:gd name="connsiteX31" fmla="*/ 1285875 w 2067111"/>
              <a:gd name="connsiteY31" fmla="*/ 573400 h 1554815"/>
              <a:gd name="connsiteX32" fmla="*/ 1333500 w 2067111"/>
              <a:gd name="connsiteY32" fmla="*/ 682938 h 1554815"/>
              <a:gd name="connsiteX33" fmla="*/ 1371600 w 2067111"/>
              <a:gd name="connsiteY33" fmla="*/ 473388 h 1554815"/>
              <a:gd name="connsiteX34" fmla="*/ 1385888 w 2067111"/>
              <a:gd name="connsiteY34" fmla="*/ 663888 h 1554815"/>
              <a:gd name="connsiteX35" fmla="*/ 1400175 w 2067111"/>
              <a:gd name="connsiteY35" fmla="*/ 416238 h 1554815"/>
              <a:gd name="connsiteX36" fmla="*/ 1409700 w 2067111"/>
              <a:gd name="connsiteY36" fmla="*/ 611500 h 1554815"/>
              <a:gd name="connsiteX37" fmla="*/ 1423988 w 2067111"/>
              <a:gd name="connsiteY37" fmla="*/ 387663 h 1554815"/>
              <a:gd name="connsiteX38" fmla="*/ 1462088 w 2067111"/>
              <a:gd name="connsiteY38" fmla="*/ 535300 h 1554815"/>
              <a:gd name="connsiteX39" fmla="*/ 1566863 w 2067111"/>
              <a:gd name="connsiteY39" fmla="*/ 354325 h 1554815"/>
              <a:gd name="connsiteX40" fmla="*/ 1614488 w 2067111"/>
              <a:gd name="connsiteY40" fmla="*/ 392425 h 1554815"/>
              <a:gd name="connsiteX41" fmla="*/ 1700213 w 2067111"/>
              <a:gd name="connsiteY41" fmla="*/ 149538 h 1554815"/>
              <a:gd name="connsiteX42" fmla="*/ 1714500 w 2067111"/>
              <a:gd name="connsiteY42" fmla="*/ 73338 h 1554815"/>
              <a:gd name="connsiteX43" fmla="*/ 1724025 w 2067111"/>
              <a:gd name="connsiteY43" fmla="*/ 225738 h 1554815"/>
              <a:gd name="connsiteX44" fmla="*/ 1762125 w 2067111"/>
              <a:gd name="connsiteY44" fmla="*/ 368613 h 1554815"/>
              <a:gd name="connsiteX45" fmla="*/ 1819275 w 2067111"/>
              <a:gd name="connsiteY45" fmla="*/ 206688 h 1554815"/>
              <a:gd name="connsiteX46" fmla="*/ 1838325 w 2067111"/>
              <a:gd name="connsiteY46" fmla="*/ 216213 h 1554815"/>
              <a:gd name="connsiteX47" fmla="*/ 1909763 w 2067111"/>
              <a:gd name="connsiteY47" fmla="*/ 144775 h 1554815"/>
              <a:gd name="connsiteX48" fmla="*/ 1985963 w 2067111"/>
              <a:gd name="connsiteY48" fmla="*/ 230500 h 1554815"/>
              <a:gd name="connsiteX49" fmla="*/ 2033588 w 2067111"/>
              <a:gd name="connsiteY49" fmla="*/ 1900 h 1554815"/>
              <a:gd name="connsiteX50" fmla="*/ 2043113 w 2067111"/>
              <a:gd name="connsiteY50" fmla="*/ 106675 h 1554815"/>
              <a:gd name="connsiteX51" fmla="*/ 2052638 w 2067111"/>
              <a:gd name="connsiteY51" fmla="*/ 49525 h 1554815"/>
              <a:gd name="connsiteX52" fmla="*/ 2066925 w 2067111"/>
              <a:gd name="connsiteY52" fmla="*/ 25713 h 1554815"/>
              <a:gd name="connsiteX53" fmla="*/ 2057400 w 2067111"/>
              <a:gd name="connsiteY53" fmla="*/ 1900 h 1554815"/>
              <a:gd name="connsiteX54" fmla="*/ 2024063 w 2067111"/>
              <a:gd name="connsiteY54" fmla="*/ 20950 h 15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67111" h="1554815">
                <a:moveTo>
                  <a:pt x="0" y="1521138"/>
                </a:moveTo>
                <a:cubicBezTo>
                  <a:pt x="4763" y="1510025"/>
                  <a:pt x="13910" y="1499884"/>
                  <a:pt x="14288" y="1487800"/>
                </a:cubicBezTo>
                <a:cubicBezTo>
                  <a:pt x="17965" y="1370138"/>
                  <a:pt x="-25582" y="1297932"/>
                  <a:pt x="47625" y="1468750"/>
                </a:cubicBezTo>
                <a:cubicBezTo>
                  <a:pt x="50570" y="1486423"/>
                  <a:pt x="50319" y="1544260"/>
                  <a:pt x="80963" y="1554475"/>
                </a:cubicBezTo>
                <a:cubicBezTo>
                  <a:pt x="88493" y="1556985"/>
                  <a:pt x="93663" y="1544950"/>
                  <a:pt x="100013" y="1540188"/>
                </a:cubicBezTo>
                <a:cubicBezTo>
                  <a:pt x="123308" y="1190753"/>
                  <a:pt x="87157" y="1314063"/>
                  <a:pt x="157163" y="1449700"/>
                </a:cubicBezTo>
                <a:cubicBezTo>
                  <a:pt x="163426" y="1461835"/>
                  <a:pt x="179388" y="1465575"/>
                  <a:pt x="190500" y="1473513"/>
                </a:cubicBezTo>
                <a:cubicBezTo>
                  <a:pt x="198438" y="1417950"/>
                  <a:pt x="210451" y="1362819"/>
                  <a:pt x="214313" y="1306825"/>
                </a:cubicBezTo>
                <a:cubicBezTo>
                  <a:pt x="216827" y="1270365"/>
                  <a:pt x="209550" y="1233835"/>
                  <a:pt x="209550" y="1197288"/>
                </a:cubicBezTo>
                <a:cubicBezTo>
                  <a:pt x="209550" y="1186062"/>
                  <a:pt x="212725" y="1175063"/>
                  <a:pt x="214313" y="1163950"/>
                </a:cubicBezTo>
                <a:cubicBezTo>
                  <a:pt x="242514" y="1294381"/>
                  <a:pt x="234310" y="1346096"/>
                  <a:pt x="314325" y="1444938"/>
                </a:cubicBezTo>
                <a:cubicBezTo>
                  <a:pt x="318443" y="1450025"/>
                  <a:pt x="327025" y="1441763"/>
                  <a:pt x="333375" y="1440175"/>
                </a:cubicBezTo>
                <a:cubicBezTo>
                  <a:pt x="346075" y="1384613"/>
                  <a:pt x="359614" y="1329235"/>
                  <a:pt x="371475" y="1273488"/>
                </a:cubicBezTo>
                <a:cubicBezTo>
                  <a:pt x="375494" y="1254598"/>
                  <a:pt x="362147" y="1220527"/>
                  <a:pt x="381000" y="1216338"/>
                </a:cubicBezTo>
                <a:cubicBezTo>
                  <a:pt x="399917" y="1212134"/>
                  <a:pt x="405672" y="1246631"/>
                  <a:pt x="414338" y="1263963"/>
                </a:cubicBezTo>
                <a:cubicBezTo>
                  <a:pt x="429631" y="1294549"/>
                  <a:pt x="439738" y="1327463"/>
                  <a:pt x="452438" y="1359213"/>
                </a:cubicBezTo>
                <a:cubicBezTo>
                  <a:pt x="460375" y="1344925"/>
                  <a:pt x="472494" y="1332257"/>
                  <a:pt x="476250" y="1316350"/>
                </a:cubicBezTo>
                <a:cubicBezTo>
                  <a:pt x="502839" y="1203738"/>
                  <a:pt x="526900" y="1055311"/>
                  <a:pt x="547688" y="930588"/>
                </a:cubicBezTo>
                <a:cubicBezTo>
                  <a:pt x="555979" y="957118"/>
                  <a:pt x="573511" y="1117539"/>
                  <a:pt x="652463" y="1125850"/>
                </a:cubicBezTo>
                <a:cubicBezTo>
                  <a:pt x="668092" y="1127495"/>
                  <a:pt x="674688" y="1103625"/>
                  <a:pt x="685800" y="1092513"/>
                </a:cubicBezTo>
                <a:cubicBezTo>
                  <a:pt x="688975" y="1008375"/>
                  <a:pt x="615091" y="865629"/>
                  <a:pt x="695325" y="840100"/>
                </a:cubicBezTo>
                <a:cubicBezTo>
                  <a:pt x="771205" y="815956"/>
                  <a:pt x="790575" y="1059175"/>
                  <a:pt x="790575" y="1059175"/>
                </a:cubicBezTo>
                <a:cubicBezTo>
                  <a:pt x="812800" y="997263"/>
                  <a:pt x="840245" y="936983"/>
                  <a:pt x="857250" y="873438"/>
                </a:cubicBezTo>
                <a:cubicBezTo>
                  <a:pt x="870542" y="823769"/>
                  <a:pt x="829726" y="718186"/>
                  <a:pt x="881063" y="721038"/>
                </a:cubicBezTo>
                <a:cubicBezTo>
                  <a:pt x="937282" y="724161"/>
                  <a:pt x="917794" y="827839"/>
                  <a:pt x="942975" y="878200"/>
                </a:cubicBezTo>
                <a:cubicBezTo>
                  <a:pt x="956181" y="904612"/>
                  <a:pt x="977900" y="925825"/>
                  <a:pt x="995363" y="949638"/>
                </a:cubicBezTo>
                <a:cubicBezTo>
                  <a:pt x="1023104" y="441039"/>
                  <a:pt x="987492" y="754321"/>
                  <a:pt x="1047750" y="925825"/>
                </a:cubicBezTo>
                <a:cubicBezTo>
                  <a:pt x="1055080" y="946686"/>
                  <a:pt x="1063625" y="884550"/>
                  <a:pt x="1071563" y="863913"/>
                </a:cubicBezTo>
                <a:cubicBezTo>
                  <a:pt x="1094851" y="413664"/>
                  <a:pt x="1044867" y="584754"/>
                  <a:pt x="1181100" y="806763"/>
                </a:cubicBezTo>
                <a:cubicBezTo>
                  <a:pt x="1187145" y="816614"/>
                  <a:pt x="1203325" y="800413"/>
                  <a:pt x="1214438" y="797238"/>
                </a:cubicBezTo>
                <a:cubicBezTo>
                  <a:pt x="1233488" y="724213"/>
                  <a:pt x="1248643" y="650059"/>
                  <a:pt x="1271588" y="578163"/>
                </a:cubicBezTo>
                <a:cubicBezTo>
                  <a:pt x="1273114" y="573381"/>
                  <a:pt x="1284088" y="568709"/>
                  <a:pt x="1285875" y="573400"/>
                </a:cubicBezTo>
                <a:cubicBezTo>
                  <a:pt x="1330225" y="689817"/>
                  <a:pt x="1270332" y="670303"/>
                  <a:pt x="1333500" y="682938"/>
                </a:cubicBezTo>
                <a:cubicBezTo>
                  <a:pt x="1346200" y="613088"/>
                  <a:pt x="1304879" y="497650"/>
                  <a:pt x="1371600" y="473388"/>
                </a:cubicBezTo>
                <a:cubicBezTo>
                  <a:pt x="1431445" y="451627"/>
                  <a:pt x="1357410" y="720844"/>
                  <a:pt x="1385888" y="663888"/>
                </a:cubicBezTo>
                <a:cubicBezTo>
                  <a:pt x="1422867" y="589930"/>
                  <a:pt x="1395413" y="498788"/>
                  <a:pt x="1400175" y="416238"/>
                </a:cubicBezTo>
                <a:cubicBezTo>
                  <a:pt x="1403350" y="481325"/>
                  <a:pt x="1367982" y="661560"/>
                  <a:pt x="1409700" y="611500"/>
                </a:cubicBezTo>
                <a:cubicBezTo>
                  <a:pt x="1457563" y="554065"/>
                  <a:pt x="1381632" y="449272"/>
                  <a:pt x="1423988" y="387663"/>
                </a:cubicBezTo>
                <a:cubicBezTo>
                  <a:pt x="1452782" y="345781"/>
                  <a:pt x="1449388" y="486088"/>
                  <a:pt x="1462088" y="535300"/>
                </a:cubicBezTo>
                <a:cubicBezTo>
                  <a:pt x="1583094" y="43207"/>
                  <a:pt x="1489006" y="212352"/>
                  <a:pt x="1566863" y="354325"/>
                </a:cubicBezTo>
                <a:cubicBezTo>
                  <a:pt x="1576638" y="372150"/>
                  <a:pt x="1598613" y="379725"/>
                  <a:pt x="1614488" y="392425"/>
                </a:cubicBezTo>
                <a:cubicBezTo>
                  <a:pt x="1643063" y="311463"/>
                  <a:pt x="1674534" y="231465"/>
                  <a:pt x="1700213" y="149538"/>
                </a:cubicBezTo>
                <a:cubicBezTo>
                  <a:pt x="1707942" y="124878"/>
                  <a:pt x="1706792" y="48672"/>
                  <a:pt x="1714500" y="73338"/>
                </a:cubicBezTo>
                <a:cubicBezTo>
                  <a:pt x="1729682" y="121920"/>
                  <a:pt x="1715920" y="175488"/>
                  <a:pt x="1724025" y="225738"/>
                </a:cubicBezTo>
                <a:cubicBezTo>
                  <a:pt x="1731873" y="274398"/>
                  <a:pt x="1749425" y="320988"/>
                  <a:pt x="1762125" y="368613"/>
                </a:cubicBezTo>
                <a:cubicBezTo>
                  <a:pt x="1778133" y="160519"/>
                  <a:pt x="1722009" y="154313"/>
                  <a:pt x="1819275" y="206688"/>
                </a:cubicBezTo>
                <a:cubicBezTo>
                  <a:pt x="1825526" y="210054"/>
                  <a:pt x="1831975" y="213038"/>
                  <a:pt x="1838325" y="216213"/>
                </a:cubicBezTo>
                <a:cubicBezTo>
                  <a:pt x="1862138" y="192400"/>
                  <a:pt x="1891984" y="173376"/>
                  <a:pt x="1909763" y="144775"/>
                </a:cubicBezTo>
                <a:cubicBezTo>
                  <a:pt x="1980395" y="31150"/>
                  <a:pt x="1922449" y="-87068"/>
                  <a:pt x="1985963" y="230500"/>
                </a:cubicBezTo>
                <a:cubicBezTo>
                  <a:pt x="1989104" y="213225"/>
                  <a:pt x="2025058" y="6165"/>
                  <a:pt x="2033588" y="1900"/>
                </a:cubicBezTo>
                <a:cubicBezTo>
                  <a:pt x="2064955" y="-13783"/>
                  <a:pt x="2039938" y="71750"/>
                  <a:pt x="2043113" y="106675"/>
                </a:cubicBezTo>
                <a:cubicBezTo>
                  <a:pt x="2046288" y="87625"/>
                  <a:pt x="2047189" y="68053"/>
                  <a:pt x="2052638" y="49525"/>
                </a:cubicBezTo>
                <a:cubicBezTo>
                  <a:pt x="2055250" y="40645"/>
                  <a:pt x="2066004" y="34923"/>
                  <a:pt x="2066925" y="25713"/>
                </a:cubicBezTo>
                <a:cubicBezTo>
                  <a:pt x="2067776" y="17206"/>
                  <a:pt x="2065897" y="2844"/>
                  <a:pt x="2057400" y="1900"/>
                </a:cubicBezTo>
                <a:cubicBezTo>
                  <a:pt x="2044680" y="486"/>
                  <a:pt x="2035175" y="14600"/>
                  <a:pt x="2024063" y="209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5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BF972-0FC3-B28B-1F57-961661F5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implementation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520ED6-3A12-AC4C-1223-0993E4DF6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Population-genetic</a:t>
            </a:r>
            <a:r>
              <a:rPr lang="nl-NL" dirty="0"/>
              <a:t> model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traits</a:t>
            </a:r>
            <a:r>
              <a:rPr lang="nl-NL" dirty="0"/>
              <a:t> (</a:t>
            </a:r>
            <a:r>
              <a:rPr lang="nl-NL" dirty="0" err="1"/>
              <a:t>Nourmohammad</a:t>
            </a:r>
            <a:r>
              <a:rPr lang="nl-NL" dirty="0"/>
              <a:t> et al 2017)</a:t>
            </a:r>
          </a:p>
          <a:p>
            <a:r>
              <a:rPr lang="nl-NL" dirty="0" err="1"/>
              <a:t>Grid</a:t>
            </a:r>
            <a:r>
              <a:rPr lang="nl-NL" dirty="0"/>
              <a:t> search </a:t>
            </a:r>
            <a:r>
              <a:rPr lang="nl-NL" dirty="0" err="1"/>
              <a:t>for</a:t>
            </a:r>
            <a:r>
              <a:rPr lang="nl-NL" dirty="0"/>
              <a:t> maximum-</a:t>
            </a:r>
            <a:r>
              <a:rPr lang="nl-NL" dirty="0" err="1"/>
              <a:t>likelihood</a:t>
            </a:r>
            <a:r>
              <a:rPr lang="nl-NL" dirty="0"/>
              <a:t> </a:t>
            </a:r>
            <a:r>
              <a:rPr lang="nl-NL" dirty="0" err="1"/>
              <a:t>coefficients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three</a:t>
            </a:r>
            <a:r>
              <a:rPr lang="nl-NL" dirty="0"/>
              <a:t> parameters     </a:t>
            </a:r>
            <a:r>
              <a:rPr lang="el-GR" dirty="0"/>
              <a:t>Δ</a:t>
            </a:r>
            <a:r>
              <a:rPr lang="nl-NL" dirty="0"/>
              <a:t>, </a:t>
            </a:r>
            <a:r>
              <a:rPr lang="el-GR" dirty="0"/>
              <a:t>α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i="1" dirty="0"/>
              <a:t>c</a:t>
            </a:r>
          </a:p>
          <a:p>
            <a:r>
              <a:rPr lang="nl-NL" dirty="0"/>
              <a:t>We </a:t>
            </a:r>
            <a:r>
              <a:rPr lang="nl-NL" dirty="0" err="1"/>
              <a:t>compare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yield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maximal</a:t>
            </a:r>
            <a:r>
              <a:rPr lang="nl-NL" dirty="0"/>
              <a:t> </a:t>
            </a:r>
            <a:r>
              <a:rPr lang="nl-NL" dirty="0" err="1"/>
              <a:t>likelihood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 on </a:t>
            </a:r>
            <a:r>
              <a:rPr lang="nl-NL" dirty="0" err="1"/>
              <a:t>adjacent</a:t>
            </a:r>
            <a:r>
              <a:rPr lang="nl-NL" dirty="0"/>
              <a:t> </a:t>
            </a:r>
            <a:r>
              <a:rPr lang="nl-NL" dirty="0" err="1"/>
              <a:t>grid</a:t>
            </a:r>
            <a:r>
              <a:rPr lang="nl-NL" dirty="0"/>
              <a:t> points </a:t>
            </a:r>
            <a:r>
              <a:rPr lang="nl-NL" dirty="0" err="1"/>
              <a:t>that</a:t>
            </a:r>
            <a:r>
              <a:rPr lang="nl-NL" dirty="0"/>
              <a:t> have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likelihoods</a:t>
            </a:r>
            <a:r>
              <a:rPr lang="nl-NL" dirty="0"/>
              <a:t>;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in a CI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values</a:t>
            </a:r>
            <a:endParaRPr lang="nl-NL" dirty="0"/>
          </a:p>
          <a:p>
            <a:r>
              <a:rPr lang="nl-NL" dirty="0"/>
              <a:t>We do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F1 </a:t>
            </a:r>
            <a:r>
              <a:rPr lang="nl-NL" dirty="0" err="1"/>
              <a:t>and</a:t>
            </a:r>
            <a:r>
              <a:rPr lang="nl-NL" dirty="0"/>
              <a:t> F2 </a:t>
            </a:r>
            <a:r>
              <a:rPr lang="nl-NL" dirty="0" err="1"/>
              <a:t>separately</a:t>
            </a:r>
            <a:r>
              <a:rPr lang="nl-NL" dirty="0"/>
              <a:t> (</a:t>
            </a:r>
            <a:r>
              <a:rPr lang="nl-NL" dirty="0" err="1"/>
              <a:t>after</a:t>
            </a:r>
            <a:r>
              <a:rPr lang="nl-NL" dirty="0"/>
              <a:t> PCA)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 combine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E1D4D8-7934-8B1D-0F0A-BD4BBE77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4233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2C9CA-C5C7-E514-5FAC-37D1D00B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vowels</a:t>
            </a:r>
            <a:r>
              <a:rPr lang="nl-NL" dirty="0"/>
              <a:t> (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30A15-5117-EE83-CA76-F4BE31059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ED8180-B3C2-A969-C309-3762C726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19</a:t>
            </a:fld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3F77E4-7880-86B2-9A4C-6E03619C9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" y="1716206"/>
            <a:ext cx="10477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FC17-E713-50AF-5DB1-D97C6AE9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CCC62-C82E-21F4-9CF3-63C8D565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Variation and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 evolutionary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case study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BF7F-79D3-EE40-5EAE-10F40F48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13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74EA713-23DA-566B-E1DE-38304EC5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case </a:t>
            </a:r>
            <a:r>
              <a:rPr lang="nl-NL" dirty="0" err="1"/>
              <a:t>study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F76ADBF-D4CF-F702-BC4D-FC3703524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B3962D-0F58-EEA4-BFA2-62998AEC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057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2C9CA-C5C7-E514-5FAC-37D1D00B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vowels</a:t>
            </a:r>
            <a:r>
              <a:rPr lang="nl-NL" dirty="0"/>
              <a:t> (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30A15-5117-EE83-CA76-F4BE31059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ED8180-B3C2-A969-C309-3762C726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21</a:t>
            </a:fld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3F77E4-7880-86B2-9A4C-6E03619C9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50" y="1716206"/>
            <a:ext cx="10477500" cy="54864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C81C640-4044-ADB9-9535-8E32540350FE}"/>
              </a:ext>
            </a:extLst>
          </p:cNvPr>
          <p:cNvSpPr/>
          <p:nvPr/>
        </p:nvSpPr>
        <p:spPr>
          <a:xfrm>
            <a:off x="10952327" y="2913797"/>
            <a:ext cx="327547" cy="3442047"/>
          </a:xfrm>
          <a:prstGeom prst="rect">
            <a:avLst/>
          </a:prstGeom>
          <a:solidFill>
            <a:srgbClr val="C422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BE02473-86FE-BE58-7026-C67E6B036DCB}"/>
              </a:ext>
            </a:extLst>
          </p:cNvPr>
          <p:cNvSpPr/>
          <p:nvPr/>
        </p:nvSpPr>
        <p:spPr>
          <a:xfrm>
            <a:off x="3657600" y="2913797"/>
            <a:ext cx="327546" cy="3442047"/>
          </a:xfrm>
          <a:prstGeom prst="rect">
            <a:avLst/>
          </a:prstGeom>
          <a:solidFill>
            <a:srgbClr val="C422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39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CB13B-CC2E-5D0C-4DCD-3EB94288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Canadian </a:t>
            </a:r>
            <a:r>
              <a:rPr lang="nl-NL" dirty="0" err="1"/>
              <a:t>raising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9FA1C-D702-591F-3A3C-9E083A88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069842" cy="4158473"/>
          </a:xfrm>
        </p:spPr>
        <p:txBody>
          <a:bodyPr>
            <a:normAutofit/>
          </a:bodyPr>
          <a:lstStyle/>
          <a:p>
            <a:r>
              <a:rPr lang="nl-NL" dirty="0"/>
              <a:t>“ay0”: FIGHT –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followed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T (or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voiceless</a:t>
            </a:r>
            <a:r>
              <a:rPr lang="nl-NL" dirty="0"/>
              <a:t> consonant)</a:t>
            </a:r>
          </a:p>
          <a:p>
            <a:r>
              <a:rPr lang="nl-NL" dirty="0"/>
              <a:t>“</a:t>
            </a:r>
            <a:r>
              <a:rPr lang="nl-NL" dirty="0" err="1"/>
              <a:t>ay</a:t>
            </a:r>
            <a:r>
              <a:rPr lang="nl-NL" dirty="0"/>
              <a:t>”: EYE –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followed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T</a:t>
            </a:r>
          </a:p>
          <a:p>
            <a:r>
              <a:rPr lang="nl-NL" dirty="0"/>
              <a:t>Both </a:t>
            </a:r>
            <a:r>
              <a:rPr lang="nl-NL" dirty="0" err="1"/>
              <a:t>vowels</a:t>
            </a:r>
            <a:r>
              <a:rPr lang="nl-NL" dirty="0"/>
              <a:t> start at a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similar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HAD </a:t>
            </a:r>
            <a:r>
              <a:rPr lang="nl-NL" dirty="0" err="1"/>
              <a:t>and</a:t>
            </a:r>
            <a:r>
              <a:rPr lang="nl-NL" dirty="0"/>
              <a:t> end at </a:t>
            </a:r>
            <a:r>
              <a:rPr lang="nl-NL" dirty="0" err="1"/>
              <a:t>the</a:t>
            </a:r>
            <a:r>
              <a:rPr lang="nl-NL" dirty="0"/>
              <a:t> KIT </a:t>
            </a:r>
            <a:r>
              <a:rPr lang="nl-NL" dirty="0" err="1"/>
              <a:t>vowel</a:t>
            </a:r>
            <a:endParaRPr lang="nl-NL" dirty="0"/>
          </a:p>
          <a:p>
            <a:r>
              <a:rPr lang="nl-NL" dirty="0"/>
              <a:t>In </a:t>
            </a:r>
            <a:r>
              <a:rPr lang="nl-NL" b="1" i="1" dirty="0"/>
              <a:t>Canada</a:t>
            </a:r>
            <a:r>
              <a:rPr lang="nl-NL" dirty="0"/>
              <a:t>, FIGHT </a:t>
            </a:r>
            <a:r>
              <a:rPr lang="nl-NL" dirty="0" err="1"/>
              <a:t>participates</a:t>
            </a:r>
            <a:r>
              <a:rPr lang="nl-NL" dirty="0"/>
              <a:t> in </a:t>
            </a:r>
            <a:r>
              <a:rPr lang="nl-NL" b="1" i="1" dirty="0"/>
              <a:t>Canadian </a:t>
            </a:r>
            <a:r>
              <a:rPr lang="nl-NL" b="1" i="1" dirty="0" err="1"/>
              <a:t>Raising</a:t>
            </a:r>
            <a:endParaRPr lang="nl-NL" dirty="0"/>
          </a:p>
          <a:p>
            <a:pPr lvl="1"/>
            <a:r>
              <a:rPr lang="nl-NL" dirty="0" err="1"/>
              <a:t>Starting</a:t>
            </a:r>
            <a:r>
              <a:rPr lang="nl-NL" dirty="0"/>
              <a:t> point moves </a:t>
            </a:r>
            <a:r>
              <a:rPr lang="nl-NL" dirty="0" err="1"/>
              <a:t>from</a:t>
            </a:r>
            <a:r>
              <a:rPr lang="nl-NL" dirty="0"/>
              <a:t> TRAP </a:t>
            </a:r>
            <a:r>
              <a:rPr lang="nl-NL" dirty="0" err="1"/>
              <a:t>to</a:t>
            </a:r>
            <a:r>
              <a:rPr lang="nl-NL" dirty="0"/>
              <a:t> STRUT</a:t>
            </a:r>
          </a:p>
          <a:p>
            <a:pPr lvl="1"/>
            <a:r>
              <a:rPr lang="nl-NL" dirty="0"/>
              <a:t>FIGHT </a:t>
            </a:r>
            <a:r>
              <a:rPr lang="nl-NL" dirty="0" err="1"/>
              <a:t>becomes</a:t>
            </a:r>
            <a:r>
              <a:rPr lang="nl-NL" dirty="0"/>
              <a:t> FOIGHT </a:t>
            </a:r>
            <a:r>
              <a:rPr lang="nl-NL" dirty="0" err="1"/>
              <a:t>and</a:t>
            </a:r>
            <a:r>
              <a:rPr lang="nl-NL" dirty="0"/>
              <a:t> MOUTH </a:t>
            </a:r>
            <a:r>
              <a:rPr lang="nl-NL" dirty="0" err="1"/>
              <a:t>becomes</a:t>
            </a:r>
            <a:r>
              <a:rPr lang="nl-NL" dirty="0"/>
              <a:t> MEUTH</a:t>
            </a:r>
          </a:p>
          <a:p>
            <a:pPr lvl="1"/>
            <a:r>
              <a:rPr lang="nl-NL" dirty="0"/>
              <a:t>A super well-</a:t>
            </a:r>
            <a:r>
              <a:rPr lang="nl-NL" dirty="0" err="1"/>
              <a:t>known</a:t>
            </a:r>
            <a:r>
              <a:rPr lang="nl-NL" dirty="0"/>
              <a:t> stereotype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20D110-7DB3-2CCF-B4A8-8C720D6D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22</a:t>
            </a:fld>
            <a:endParaRPr lang="LID4096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3CBEE6F4-F1E8-2888-3814-D061565011FC}"/>
              </a:ext>
            </a:extLst>
          </p:cNvPr>
          <p:cNvSpPr/>
          <p:nvPr/>
        </p:nvSpPr>
        <p:spPr>
          <a:xfrm rot="10800000">
            <a:off x="7356143" y="2224586"/>
            <a:ext cx="3964675" cy="3534770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C19E12D-6A6C-1035-C38B-9072DD07567F}"/>
              </a:ext>
            </a:extLst>
          </p:cNvPr>
          <p:cNvSpPr txBox="1"/>
          <p:nvPr/>
        </p:nvSpPr>
        <p:spPr>
          <a:xfrm>
            <a:off x="9425218" y="391648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STRUT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534F9FD-3AE2-2495-B1EB-1E25F4ED7807}"/>
              </a:ext>
            </a:extLst>
          </p:cNvPr>
          <p:cNvSpPr txBox="1"/>
          <p:nvPr/>
        </p:nvSpPr>
        <p:spPr>
          <a:xfrm>
            <a:off x="9754357" y="260950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FOOT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62F0981-1E8C-85CF-CE7D-A7FEC3196901}"/>
              </a:ext>
            </a:extLst>
          </p:cNvPr>
          <p:cNvSpPr txBox="1"/>
          <p:nvPr/>
        </p:nvSpPr>
        <p:spPr>
          <a:xfrm>
            <a:off x="8319448" y="258625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KIT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6F39580-6BA2-30E5-EC60-FDDFCD79DA1D}"/>
              </a:ext>
            </a:extLst>
          </p:cNvPr>
          <p:cNvSpPr txBox="1"/>
          <p:nvPr/>
        </p:nvSpPr>
        <p:spPr>
          <a:xfrm>
            <a:off x="7356143" y="408750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8190CAF-B856-F562-E084-FEF023F7F508}"/>
              </a:ext>
            </a:extLst>
          </p:cNvPr>
          <p:cNvSpPr txBox="1"/>
          <p:nvPr/>
        </p:nvSpPr>
        <p:spPr>
          <a:xfrm>
            <a:off x="9074008" y="168806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6CE0EA2-A018-3667-DC16-4F40CFFCB19A}"/>
              </a:ext>
            </a:extLst>
          </p:cNvPr>
          <p:cNvSpPr txBox="1"/>
          <p:nvPr/>
        </p:nvSpPr>
        <p:spPr>
          <a:xfrm>
            <a:off x="8768610" y="4468589"/>
            <a:ext cx="72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TRAP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D3289AB-8A36-EF5C-AF6E-AD27AD23F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65" y="69084"/>
            <a:ext cx="2324630" cy="67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8DC39-CC6C-73EA-9F82-12C336A3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What’s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doing</a:t>
            </a:r>
            <a:r>
              <a:rPr lang="nl-NL" dirty="0"/>
              <a:t> here?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36358F-A71B-D698-0A00-692E37B51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do we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b="1" i="1" dirty="0"/>
              <a:t>Canadian</a:t>
            </a:r>
            <a:r>
              <a:rPr lang="nl-NL" dirty="0"/>
              <a:t> </a:t>
            </a:r>
            <a:r>
              <a:rPr lang="nl-NL" dirty="0" err="1"/>
              <a:t>Raising</a:t>
            </a:r>
            <a:r>
              <a:rPr lang="nl-NL" dirty="0"/>
              <a:t> in Philadelphia?!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half of </a:t>
            </a:r>
            <a:r>
              <a:rPr lang="nl-NL" dirty="0" err="1"/>
              <a:t>it</a:t>
            </a:r>
            <a:r>
              <a:rPr lang="nl-NL" dirty="0"/>
              <a:t>?</a:t>
            </a:r>
          </a:p>
          <a:p>
            <a:r>
              <a:rPr lang="nl-NL" dirty="0" err="1"/>
              <a:t>Imported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Canada?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quite</a:t>
            </a:r>
            <a:r>
              <a:rPr lang="nl-NL" dirty="0"/>
              <a:t>.</a:t>
            </a:r>
          </a:p>
          <a:p>
            <a:r>
              <a:rPr lang="nl-NL" dirty="0" err="1"/>
              <a:t>Rather</a:t>
            </a:r>
            <a:r>
              <a:rPr lang="nl-NL" dirty="0"/>
              <a:t>, </a:t>
            </a: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endogenous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 dirty="0"/>
              <a:t>,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currently</a:t>
            </a:r>
            <a:r>
              <a:rPr lang="nl-NL" dirty="0"/>
              <a:t> </a:t>
            </a:r>
            <a:r>
              <a:rPr lang="nl-NL" dirty="0" err="1"/>
              <a:t>sweeping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entire</a:t>
            </a:r>
            <a:r>
              <a:rPr lang="nl-NL" dirty="0"/>
              <a:t> US, </a:t>
            </a:r>
            <a:r>
              <a:rPr lang="nl-NL" dirty="0" err="1"/>
              <a:t>called</a:t>
            </a:r>
            <a:r>
              <a:rPr lang="nl-NL" dirty="0"/>
              <a:t> </a:t>
            </a:r>
            <a:r>
              <a:rPr lang="nl-NL" b="1" i="1" dirty="0"/>
              <a:t>American </a:t>
            </a:r>
            <a:r>
              <a:rPr lang="nl-NL" b="1" i="1" dirty="0" err="1"/>
              <a:t>Raising</a:t>
            </a:r>
            <a:endParaRPr lang="nl-NL" dirty="0"/>
          </a:p>
          <a:p>
            <a:r>
              <a:rPr lang="nl-NL" dirty="0" err="1"/>
              <a:t>This</a:t>
            </a:r>
            <a:r>
              <a:rPr lang="nl-NL" dirty="0"/>
              <a:t> is FIGHT&gt;FOIGHT, without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corresponding</a:t>
            </a:r>
            <a:r>
              <a:rPr lang="nl-NL" dirty="0"/>
              <a:t> MOUTH&gt;MEUTH</a:t>
            </a:r>
          </a:p>
          <a:p>
            <a:r>
              <a:rPr lang="nl-NL" dirty="0"/>
              <a:t>How </a:t>
            </a:r>
            <a:r>
              <a:rPr lang="nl-NL" dirty="0" err="1"/>
              <a:t>come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41E6EA-B514-7145-4C5D-E14A02A0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0508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CB13B-CC2E-5D0C-4DCD-3EB94288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natural</a:t>
            </a:r>
            <a:r>
              <a:rPr lang="nl-NL" dirty="0"/>
              <a:t> </a:t>
            </a:r>
            <a:r>
              <a:rPr lang="nl-NL" dirty="0" err="1"/>
              <a:t>causes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9FA1C-D702-591F-3A3C-9E083A88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365676" cy="4554258"/>
          </a:xfrm>
        </p:spPr>
        <p:txBody>
          <a:bodyPr>
            <a:normAutofit/>
          </a:bodyPr>
          <a:lstStyle/>
          <a:p>
            <a:r>
              <a:rPr lang="nl-NL" dirty="0"/>
              <a:t>In a word like FIGHT, </a:t>
            </a:r>
            <a:r>
              <a:rPr lang="nl-NL" dirty="0" err="1"/>
              <a:t>the</a:t>
            </a:r>
            <a:r>
              <a:rPr lang="nl-NL" dirty="0"/>
              <a:t> T has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consequences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preceding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:</a:t>
            </a:r>
          </a:p>
          <a:p>
            <a:pPr lvl="1"/>
            <a:r>
              <a:rPr lang="nl-NL" b="1" i="1" dirty="0"/>
              <a:t>Pre-fortis clipping</a:t>
            </a:r>
            <a:r>
              <a:rPr lang="nl-NL" dirty="0"/>
              <a:t>: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gets</a:t>
            </a:r>
            <a:r>
              <a:rPr lang="nl-NL" dirty="0"/>
              <a:t> </a:t>
            </a:r>
            <a:r>
              <a:rPr lang="nl-NL" dirty="0" err="1"/>
              <a:t>shortened</a:t>
            </a:r>
            <a:endParaRPr lang="nl-NL" dirty="0"/>
          </a:p>
          <a:p>
            <a:pPr lvl="1"/>
            <a:r>
              <a:rPr lang="nl-NL" b="1" i="1" dirty="0" err="1"/>
              <a:t>Offglide</a:t>
            </a:r>
            <a:r>
              <a:rPr lang="nl-NL" b="1" i="1" dirty="0"/>
              <a:t> </a:t>
            </a:r>
            <a:r>
              <a:rPr lang="nl-NL" b="1" i="1" dirty="0" err="1"/>
              <a:t>peripheralization</a:t>
            </a:r>
            <a:r>
              <a:rPr lang="nl-NL" dirty="0"/>
              <a:t>: </a:t>
            </a:r>
            <a:r>
              <a:rPr lang="nl-NL" dirty="0" err="1"/>
              <a:t>the</a:t>
            </a:r>
            <a:r>
              <a:rPr lang="nl-NL" dirty="0"/>
              <a:t> end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moves </a:t>
            </a:r>
            <a:r>
              <a:rPr lang="nl-NL" dirty="0" err="1"/>
              <a:t>from</a:t>
            </a:r>
            <a:r>
              <a:rPr lang="nl-NL" dirty="0"/>
              <a:t> KIT </a:t>
            </a:r>
            <a:r>
              <a:rPr lang="nl-NL" dirty="0" err="1"/>
              <a:t>to</a:t>
            </a:r>
            <a:r>
              <a:rPr lang="nl-NL" dirty="0"/>
              <a:t> SLEEP</a:t>
            </a:r>
          </a:p>
          <a:p>
            <a:r>
              <a:rPr lang="nl-NL" dirty="0"/>
              <a:t>Both of these have been </a:t>
            </a:r>
            <a:r>
              <a:rPr lang="nl-NL" dirty="0" err="1"/>
              <a:t>proposed</a:t>
            </a:r>
            <a:r>
              <a:rPr lang="nl-NL" dirty="0"/>
              <a:t> as </a:t>
            </a:r>
            <a:r>
              <a:rPr lang="nl-NL" dirty="0" err="1"/>
              <a:t>natural</a:t>
            </a:r>
            <a:r>
              <a:rPr lang="nl-NL" dirty="0"/>
              <a:t> </a:t>
            </a:r>
            <a:r>
              <a:rPr lang="nl-NL" dirty="0" err="1"/>
              <a:t>causes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American </a:t>
            </a:r>
            <a:r>
              <a:rPr lang="nl-NL" dirty="0" err="1"/>
              <a:t>Raising</a:t>
            </a:r>
            <a:r>
              <a:rPr lang="nl-NL" dirty="0"/>
              <a:t> (Davis &amp; </a:t>
            </a:r>
            <a:r>
              <a:rPr lang="nl-NL" dirty="0" err="1"/>
              <a:t>Berkson</a:t>
            </a:r>
            <a:r>
              <a:rPr lang="nl-NL" dirty="0"/>
              <a:t> 2021):</a:t>
            </a:r>
          </a:p>
          <a:p>
            <a:pPr lvl="1"/>
            <a:r>
              <a:rPr lang="nl-NL" dirty="0" err="1"/>
              <a:t>Shorter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: </a:t>
            </a:r>
            <a:r>
              <a:rPr lang="nl-NL" dirty="0" err="1"/>
              <a:t>the</a:t>
            </a:r>
            <a:r>
              <a:rPr lang="nl-NL" dirty="0"/>
              <a:t> tongue </a:t>
            </a:r>
            <a:r>
              <a:rPr lang="nl-NL" dirty="0" err="1"/>
              <a:t>can’t</a:t>
            </a:r>
            <a:r>
              <a:rPr lang="nl-NL" dirty="0"/>
              <a:t> go down as 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has </a:t>
            </a:r>
            <a:r>
              <a:rPr lang="nl-NL" dirty="0" err="1"/>
              <a:t>to</a:t>
            </a:r>
            <a:r>
              <a:rPr lang="nl-NL" dirty="0"/>
              <a:t> go back up</a:t>
            </a:r>
          </a:p>
          <a:p>
            <a:pPr lvl="1"/>
            <a:r>
              <a:rPr lang="nl-NL" dirty="0" err="1"/>
              <a:t>Peripheralization</a:t>
            </a:r>
            <a:r>
              <a:rPr lang="nl-NL" dirty="0"/>
              <a:t>: </a:t>
            </a:r>
            <a:r>
              <a:rPr lang="nl-NL" dirty="0" err="1"/>
              <a:t>the</a:t>
            </a:r>
            <a:r>
              <a:rPr lang="nl-NL" dirty="0"/>
              <a:t> second half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becomes</a:t>
            </a:r>
            <a:r>
              <a:rPr lang="nl-NL" dirty="0"/>
              <a:t> </a:t>
            </a:r>
            <a:r>
              <a:rPr lang="nl-NL" dirty="0" err="1"/>
              <a:t>higher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fronter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drags </a:t>
            </a:r>
            <a:r>
              <a:rPr lang="nl-NL" dirty="0" err="1"/>
              <a:t>the</a:t>
            </a:r>
            <a:r>
              <a:rPr lang="nl-NL" dirty="0"/>
              <a:t> first half </a:t>
            </a:r>
            <a:r>
              <a:rPr lang="nl-NL" dirty="0" err="1"/>
              <a:t>along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20D110-7DB3-2CCF-B4A8-8C720D6D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24</a:t>
            </a:fld>
            <a:endParaRPr lang="LID4096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DAC87140-F263-877B-0BB6-1D5A676A1993}"/>
              </a:ext>
            </a:extLst>
          </p:cNvPr>
          <p:cNvSpPr/>
          <p:nvPr/>
        </p:nvSpPr>
        <p:spPr>
          <a:xfrm rot="10800000">
            <a:off x="7356143" y="2224586"/>
            <a:ext cx="3964675" cy="3534770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D6C75B9-068E-50C2-E9C8-C9A628FFB4D8}"/>
              </a:ext>
            </a:extLst>
          </p:cNvPr>
          <p:cNvSpPr txBox="1"/>
          <p:nvPr/>
        </p:nvSpPr>
        <p:spPr>
          <a:xfrm>
            <a:off x="9425218" y="391648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STRUT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07A8DC-BD01-A552-C8D2-949DA1612787}"/>
              </a:ext>
            </a:extLst>
          </p:cNvPr>
          <p:cNvSpPr txBox="1"/>
          <p:nvPr/>
        </p:nvSpPr>
        <p:spPr>
          <a:xfrm>
            <a:off x="9754357" y="260950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FOOT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F36E9CD-1E04-2B1B-9AFD-6FA0336979D5}"/>
              </a:ext>
            </a:extLst>
          </p:cNvPr>
          <p:cNvSpPr txBox="1"/>
          <p:nvPr/>
        </p:nvSpPr>
        <p:spPr>
          <a:xfrm>
            <a:off x="8319448" y="258625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KIT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419C78-74DF-BD8D-4655-45FB66742BDC}"/>
              </a:ext>
            </a:extLst>
          </p:cNvPr>
          <p:cNvSpPr txBox="1"/>
          <p:nvPr/>
        </p:nvSpPr>
        <p:spPr>
          <a:xfrm>
            <a:off x="7356143" y="408750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F2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5DBFDF7-72E9-E7CB-91E9-571FB5B3A41C}"/>
              </a:ext>
            </a:extLst>
          </p:cNvPr>
          <p:cNvSpPr txBox="1"/>
          <p:nvPr/>
        </p:nvSpPr>
        <p:spPr>
          <a:xfrm>
            <a:off x="9074008" y="168806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FF6528-08D7-D3E4-6C65-F67BF68896CA}"/>
              </a:ext>
            </a:extLst>
          </p:cNvPr>
          <p:cNvSpPr txBox="1"/>
          <p:nvPr/>
        </p:nvSpPr>
        <p:spPr>
          <a:xfrm>
            <a:off x="8768610" y="4468589"/>
            <a:ext cx="72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TRAP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D284DA2-5B99-6C36-3D83-AEE88AFAED93}"/>
              </a:ext>
            </a:extLst>
          </p:cNvPr>
          <p:cNvSpPr txBox="1"/>
          <p:nvPr/>
        </p:nvSpPr>
        <p:spPr>
          <a:xfrm>
            <a:off x="7457185" y="219456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383662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018B5-ECB9-A04E-C4E0-CF1895C1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 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a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preference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BE7BE-2309-696A-9812-3CCADC8C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An </a:t>
            </a:r>
            <a:r>
              <a:rPr lang="nl-NL" dirty="0" err="1"/>
              <a:t>altogether</a:t>
            </a:r>
            <a:r>
              <a:rPr lang="nl-NL" dirty="0"/>
              <a:t> different </a:t>
            </a:r>
            <a:r>
              <a:rPr lang="nl-NL" dirty="0" err="1"/>
              <a:t>explanation</a:t>
            </a:r>
            <a:r>
              <a:rPr lang="nl-NL" dirty="0"/>
              <a:t>: </a:t>
            </a:r>
            <a:r>
              <a:rPr lang="nl-NL" dirty="0" err="1"/>
              <a:t>the</a:t>
            </a:r>
            <a:r>
              <a:rPr lang="nl-NL" dirty="0"/>
              <a:t> change is </a:t>
            </a:r>
            <a:r>
              <a:rPr lang="nl-NL" dirty="0" err="1"/>
              <a:t>based</a:t>
            </a:r>
            <a:r>
              <a:rPr lang="nl-NL" dirty="0"/>
              <a:t> on gender </a:t>
            </a:r>
            <a:r>
              <a:rPr lang="nl-NL" dirty="0" err="1"/>
              <a:t>differences</a:t>
            </a:r>
            <a:endParaRPr lang="nl-NL" dirty="0"/>
          </a:p>
          <a:p>
            <a:r>
              <a:rPr lang="nl-NL" dirty="0" err="1"/>
              <a:t>Conn</a:t>
            </a:r>
            <a:r>
              <a:rPr lang="nl-NL" dirty="0"/>
              <a:t> (2005): men are </a:t>
            </a:r>
            <a:r>
              <a:rPr lang="nl-NL" dirty="0" err="1"/>
              <a:t>ahead</a:t>
            </a:r>
            <a:r>
              <a:rPr lang="nl-NL" dirty="0"/>
              <a:t> of American </a:t>
            </a:r>
            <a:r>
              <a:rPr lang="nl-NL" dirty="0" err="1"/>
              <a:t>Raising</a:t>
            </a:r>
            <a:endParaRPr lang="nl-NL" dirty="0"/>
          </a:p>
          <a:p>
            <a:pPr lvl="1"/>
            <a:r>
              <a:rPr lang="nl-NL" dirty="0"/>
              <a:t>More </a:t>
            </a:r>
            <a:r>
              <a:rPr lang="nl-NL" dirty="0" err="1"/>
              <a:t>correctly</a:t>
            </a:r>
            <a:r>
              <a:rPr lang="nl-NL" dirty="0"/>
              <a:t>: </a:t>
            </a:r>
            <a:r>
              <a:rPr lang="nl-NL" dirty="0" err="1"/>
              <a:t>both</a:t>
            </a:r>
            <a:r>
              <a:rPr lang="nl-NL" dirty="0"/>
              <a:t> men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participate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change, but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socially</a:t>
            </a:r>
            <a:r>
              <a:rPr lang="nl-NL" dirty="0"/>
              <a:t> </a:t>
            </a:r>
            <a:r>
              <a:rPr lang="nl-NL" dirty="0" err="1"/>
              <a:t>stigmatized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causes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retreat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couple</a:t>
            </a:r>
            <a:r>
              <a:rPr lang="nl-NL" dirty="0"/>
              <a:t> of </a:t>
            </a:r>
            <a:r>
              <a:rPr lang="nl-NL" dirty="0" err="1"/>
              <a:t>years</a:t>
            </a:r>
            <a:endParaRPr lang="nl-NL" dirty="0"/>
          </a:p>
          <a:p>
            <a:pPr lvl="1"/>
            <a:r>
              <a:rPr lang="nl-NL" dirty="0"/>
              <a:t>The end </a:t>
            </a:r>
            <a:r>
              <a:rPr lang="nl-NL" dirty="0" err="1"/>
              <a:t>result</a:t>
            </a:r>
            <a:r>
              <a:rPr lang="nl-NL" dirty="0"/>
              <a:t> is </a:t>
            </a:r>
            <a:r>
              <a:rPr lang="nl-NL" dirty="0" err="1"/>
              <a:t>that</a:t>
            </a:r>
            <a:r>
              <a:rPr lang="nl-NL" dirty="0"/>
              <a:t> men are </a:t>
            </a:r>
            <a:r>
              <a:rPr lang="nl-NL" dirty="0" err="1"/>
              <a:t>always</a:t>
            </a:r>
            <a:r>
              <a:rPr lang="nl-NL" dirty="0"/>
              <a:t> </a:t>
            </a:r>
            <a:r>
              <a:rPr lang="nl-NL" dirty="0" err="1"/>
              <a:t>ahead</a:t>
            </a:r>
            <a:r>
              <a:rPr lang="nl-NL" dirty="0"/>
              <a:t>, even </a:t>
            </a:r>
            <a:r>
              <a:rPr lang="nl-NL" dirty="0" err="1"/>
              <a:t>though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are </a:t>
            </a:r>
            <a:r>
              <a:rPr lang="nl-NL" dirty="0" err="1"/>
              <a:t>actually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cause</a:t>
            </a:r>
            <a:r>
              <a:rPr lang="nl-NL" dirty="0"/>
              <a:t> of </a:t>
            </a:r>
            <a:r>
              <a:rPr lang="nl-NL" dirty="0" err="1"/>
              <a:t>that</a:t>
            </a:r>
            <a:endParaRPr lang="nl-NL" dirty="0"/>
          </a:p>
          <a:p>
            <a:r>
              <a:rPr lang="nl-NL" dirty="0"/>
              <a:t>Wagner (2014): </a:t>
            </a:r>
            <a:r>
              <a:rPr lang="nl-NL" dirty="0" err="1"/>
              <a:t>raised</a:t>
            </a:r>
            <a:r>
              <a:rPr lang="nl-NL" dirty="0"/>
              <a:t> [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 err="1"/>
              <a:t>ɪ</a:t>
            </a:r>
            <a:r>
              <a:rPr lang="nl-NL" dirty="0"/>
              <a:t>]s are </a:t>
            </a:r>
            <a:r>
              <a:rPr lang="nl-NL" dirty="0" err="1"/>
              <a:t>social</a:t>
            </a:r>
            <a:r>
              <a:rPr lang="nl-NL" dirty="0"/>
              <a:t> markers of </a:t>
            </a:r>
            <a:r>
              <a:rPr lang="nl-NL" dirty="0" err="1"/>
              <a:t>toughness</a:t>
            </a:r>
            <a:endParaRPr lang="nl-NL" dirty="0"/>
          </a:p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 </a:t>
            </a:r>
            <a:r>
              <a:rPr lang="nl-NL" b="1" i="1" dirty="0" err="1"/>
              <a:t>originated</a:t>
            </a:r>
            <a:r>
              <a:rPr lang="nl-NL" dirty="0"/>
              <a:t> at </a:t>
            </a:r>
            <a:r>
              <a:rPr lang="nl-NL" dirty="0" err="1"/>
              <a:t>some</a:t>
            </a:r>
            <a:r>
              <a:rPr lang="nl-NL" dirty="0"/>
              <a:t> point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-consonant issue, but has </a:t>
            </a:r>
            <a:r>
              <a:rPr lang="nl-NL" dirty="0" err="1"/>
              <a:t>since</a:t>
            </a:r>
            <a:r>
              <a:rPr lang="nl-NL" dirty="0"/>
              <a:t>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b="1" i="1" dirty="0" err="1"/>
              <a:t>driven</a:t>
            </a:r>
            <a:r>
              <a:rPr lang="nl-NL" dirty="0"/>
              <a:t> </a:t>
            </a:r>
            <a:r>
              <a:rPr lang="nl-NL" dirty="0" err="1"/>
              <a:t>simply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having</a:t>
            </a:r>
            <a:r>
              <a:rPr lang="nl-NL" dirty="0"/>
              <a:t> </a:t>
            </a:r>
            <a:r>
              <a:rPr lang="nl-NL" dirty="0" err="1"/>
              <a:t>acquired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relevance</a:t>
            </a:r>
            <a:r>
              <a:rPr lang="nl-NL" dirty="0"/>
              <a:t> –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consonant </a:t>
            </a:r>
            <a:r>
              <a:rPr lang="nl-NL" dirty="0" err="1"/>
              <a:t>playing</a:t>
            </a:r>
            <a:r>
              <a:rPr lang="nl-NL" dirty="0"/>
              <a:t> no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at </a:t>
            </a:r>
            <a:r>
              <a:rPr lang="nl-NL" dirty="0" err="1"/>
              <a:t>all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A6EBD2-6A64-BA25-275D-DC1811E8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7552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0F56A-BBF2-1E9C-DAFB-81F11801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Operationalizing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question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57AA49-9604-A32C-69F4-CD0D6EECE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Three factors,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operationalizations</a:t>
            </a:r>
            <a:endParaRPr lang="nl-NL" dirty="0"/>
          </a:p>
          <a:p>
            <a:pPr lvl="1"/>
            <a:r>
              <a:rPr lang="nl-NL" dirty="0"/>
              <a:t>Pre-fortis clipping: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responsible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we </a:t>
            </a:r>
            <a:r>
              <a:rPr lang="nl-NL" dirty="0" err="1"/>
              <a:t>observed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FIGHT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accompanied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i="1" dirty="0" err="1"/>
              <a:t>shorter</a:t>
            </a:r>
            <a:r>
              <a:rPr lang="nl-NL" b="1" i="1" dirty="0"/>
              <a:t> </a:t>
            </a:r>
            <a:r>
              <a:rPr lang="nl-NL" b="1" i="1" dirty="0" err="1"/>
              <a:t>vowel</a:t>
            </a:r>
            <a:r>
              <a:rPr lang="nl-NL" b="1" i="1" dirty="0"/>
              <a:t> </a:t>
            </a:r>
            <a:r>
              <a:rPr lang="nl-NL" b="1" i="1" dirty="0" err="1"/>
              <a:t>duration</a:t>
            </a:r>
            <a:r>
              <a:rPr lang="nl-NL" dirty="0"/>
              <a:t> (</a:t>
            </a:r>
            <a:r>
              <a:rPr lang="nl-NL" dirty="0" err="1"/>
              <a:t>Fruehwald</a:t>
            </a:r>
            <a:r>
              <a:rPr lang="nl-NL" dirty="0"/>
              <a:t> 2016)</a:t>
            </a:r>
          </a:p>
          <a:p>
            <a:pPr lvl="1"/>
            <a:r>
              <a:rPr lang="nl-NL" dirty="0" err="1"/>
              <a:t>Offglide</a:t>
            </a:r>
            <a:r>
              <a:rPr lang="nl-NL" dirty="0"/>
              <a:t> </a:t>
            </a:r>
            <a:r>
              <a:rPr lang="nl-NL" dirty="0" err="1"/>
              <a:t>peripheralization</a:t>
            </a:r>
            <a:r>
              <a:rPr lang="nl-NL" dirty="0"/>
              <a:t>: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offglide</a:t>
            </a:r>
            <a:r>
              <a:rPr lang="nl-NL" dirty="0"/>
              <a:t> is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change, </a:t>
            </a:r>
            <a:r>
              <a:rPr lang="nl-NL" b="1" i="1" dirty="0" err="1"/>
              <a:t>the</a:t>
            </a:r>
            <a:r>
              <a:rPr lang="nl-NL" b="1" i="1" dirty="0"/>
              <a:t> </a:t>
            </a:r>
            <a:r>
              <a:rPr lang="nl-NL" b="1" i="1" dirty="0" err="1"/>
              <a:t>vowel</a:t>
            </a:r>
            <a:r>
              <a:rPr lang="nl-NL" b="1" i="1" dirty="0"/>
              <a:t> at 80% </a:t>
            </a:r>
            <a:r>
              <a:rPr lang="nl-NL" b="1" i="1" dirty="0" err="1"/>
              <a:t>should</a:t>
            </a:r>
            <a:r>
              <a:rPr lang="nl-NL" b="1" i="1" dirty="0"/>
              <a:t> </a:t>
            </a:r>
            <a:r>
              <a:rPr lang="nl-NL" b="1" i="1" dirty="0" err="1"/>
              <a:t>see</a:t>
            </a:r>
            <a:r>
              <a:rPr lang="nl-NL" b="1" i="1" dirty="0"/>
              <a:t> </a:t>
            </a:r>
            <a:r>
              <a:rPr lang="nl-NL" b="1" i="1" dirty="0" err="1"/>
              <a:t>stronger</a:t>
            </a:r>
            <a:r>
              <a:rPr lang="nl-NL" b="1" i="1" dirty="0"/>
              <a:t> </a:t>
            </a:r>
            <a:r>
              <a:rPr lang="nl-NL" b="1" i="1" dirty="0" err="1"/>
              <a:t>directional</a:t>
            </a:r>
            <a:r>
              <a:rPr lang="nl-NL" b="1" i="1" dirty="0"/>
              <a:t> </a:t>
            </a:r>
            <a:r>
              <a:rPr lang="nl-NL" b="1" i="1" dirty="0" err="1"/>
              <a:t>selection</a:t>
            </a:r>
            <a:r>
              <a:rPr lang="nl-NL" b="1" i="1" dirty="0"/>
              <a:t> </a:t>
            </a:r>
            <a:r>
              <a:rPr lang="nl-NL" b="1" i="1" dirty="0" err="1"/>
              <a:t>than</a:t>
            </a:r>
            <a:r>
              <a:rPr lang="nl-NL" b="1" i="1" dirty="0"/>
              <a:t> </a:t>
            </a:r>
            <a:r>
              <a:rPr lang="nl-NL" b="1" i="1" dirty="0" err="1"/>
              <a:t>the</a:t>
            </a:r>
            <a:r>
              <a:rPr lang="nl-NL" b="1" i="1" dirty="0"/>
              <a:t> </a:t>
            </a:r>
            <a:r>
              <a:rPr lang="nl-NL" b="1" i="1" dirty="0" err="1"/>
              <a:t>vowel</a:t>
            </a:r>
            <a:r>
              <a:rPr lang="nl-NL" b="1" i="1" dirty="0"/>
              <a:t> at 35%</a:t>
            </a:r>
            <a:r>
              <a:rPr lang="nl-NL" dirty="0"/>
              <a:t> (</a:t>
            </a:r>
            <a:r>
              <a:rPr lang="nl-NL" dirty="0" err="1"/>
              <a:t>Rosenfelder</a:t>
            </a:r>
            <a:r>
              <a:rPr lang="nl-NL" dirty="0"/>
              <a:t> 2007)</a:t>
            </a:r>
          </a:p>
          <a:p>
            <a:pPr lvl="1"/>
            <a:r>
              <a:rPr lang="nl-NL" dirty="0"/>
              <a:t>Gender: </a:t>
            </a:r>
            <a:r>
              <a:rPr lang="nl-NL" dirty="0" err="1"/>
              <a:t>if</a:t>
            </a:r>
            <a:r>
              <a:rPr lang="nl-NL" dirty="0"/>
              <a:t> gender is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change, we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stronger</a:t>
            </a:r>
            <a:r>
              <a:rPr lang="nl-NL" dirty="0"/>
              <a:t>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b="1" i="1" dirty="0"/>
              <a:t>in men </a:t>
            </a:r>
            <a:r>
              <a:rPr lang="nl-NL" b="1" i="1" dirty="0" err="1"/>
              <a:t>than</a:t>
            </a:r>
            <a:r>
              <a:rPr lang="nl-NL" b="1" i="1" dirty="0"/>
              <a:t> in </a:t>
            </a:r>
            <a:r>
              <a:rPr lang="nl-NL" b="1" i="1" dirty="0" err="1"/>
              <a:t>women</a:t>
            </a:r>
            <a:r>
              <a:rPr lang="nl-NL" dirty="0"/>
              <a:t> (</a:t>
            </a:r>
            <a:r>
              <a:rPr lang="nl-NL" dirty="0" err="1"/>
              <a:t>Conn</a:t>
            </a:r>
            <a:r>
              <a:rPr lang="nl-NL" dirty="0"/>
              <a:t> 2005)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B5FC10-0A55-D334-D076-F0598435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2990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49238-1C5B-904C-335D-E5BACE5A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duration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F5EF5-8CE1-0AEB-CF1A-E2F59DB88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930254" cy="4024125"/>
          </a:xfrm>
        </p:spPr>
        <p:txBody>
          <a:bodyPr/>
          <a:lstStyle/>
          <a:p>
            <a:r>
              <a:rPr lang="nl-NL" dirty="0" err="1"/>
              <a:t>Measured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durations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ran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model on </a:t>
            </a:r>
            <a:r>
              <a:rPr lang="nl-NL" dirty="0" err="1"/>
              <a:t>them</a:t>
            </a:r>
            <a:endParaRPr lang="nl-NL" dirty="0"/>
          </a:p>
          <a:p>
            <a:r>
              <a:rPr lang="nl-NL" dirty="0"/>
              <a:t>No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on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durations</a:t>
            </a:r>
            <a:endParaRPr lang="nl-NL" dirty="0"/>
          </a:p>
          <a:p>
            <a:r>
              <a:rPr lang="nl-NL" dirty="0"/>
              <a:t>I.e.: no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pre-fortis clipping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mechanism</a:t>
            </a:r>
            <a:r>
              <a:rPr lang="nl-NL" dirty="0"/>
              <a:t>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AAB661-DF93-03C0-8BF8-1FE89378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27</a:t>
            </a:fld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484D36-DC13-6DEB-02AF-C9835F4F9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2060" y="2208764"/>
            <a:ext cx="5850340" cy="400992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F9BCA9E-902B-CD04-3B5C-8BA5ABA40AF4}"/>
              </a:ext>
            </a:extLst>
          </p:cNvPr>
          <p:cNvSpPr/>
          <p:nvPr/>
        </p:nvSpPr>
        <p:spPr>
          <a:xfrm>
            <a:off x="11178653" y="2265528"/>
            <a:ext cx="327547" cy="3442047"/>
          </a:xfrm>
          <a:prstGeom prst="rect">
            <a:avLst/>
          </a:prstGeom>
          <a:solidFill>
            <a:srgbClr val="C422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441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7AA75-BBF4-75C9-2B0D-0DC478E3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Offglide</a:t>
            </a:r>
            <a:r>
              <a:rPr lang="nl-NL" dirty="0"/>
              <a:t> </a:t>
            </a:r>
            <a:r>
              <a:rPr lang="nl-NL" dirty="0" err="1"/>
              <a:t>peripheralization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442F4-9305-4418-9C5D-D4D3B771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028142" cy="4024125"/>
          </a:xfrm>
        </p:spPr>
        <p:txBody>
          <a:bodyPr>
            <a:normAutofit/>
          </a:bodyPr>
          <a:lstStyle/>
          <a:p>
            <a:r>
              <a:rPr lang="nl-NL" dirty="0" err="1"/>
              <a:t>Divided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pieces:</a:t>
            </a:r>
          </a:p>
          <a:p>
            <a:pPr lvl="1"/>
            <a:r>
              <a:rPr lang="nl-NL" dirty="0"/>
              <a:t>35% </a:t>
            </a:r>
            <a:r>
              <a:rPr lang="nl-NL" dirty="0" err="1"/>
              <a:t>realization</a:t>
            </a:r>
            <a:endParaRPr lang="nl-NL" dirty="0"/>
          </a:p>
          <a:p>
            <a:pPr lvl="1"/>
            <a:r>
              <a:rPr lang="nl-NL" dirty="0"/>
              <a:t>80% </a:t>
            </a:r>
            <a:r>
              <a:rPr lang="nl-NL" dirty="0" err="1"/>
              <a:t>realization</a:t>
            </a:r>
            <a:endParaRPr lang="nl-NL" dirty="0"/>
          </a:p>
          <a:p>
            <a:r>
              <a:rPr lang="nl-NL" dirty="0"/>
              <a:t>No significant </a:t>
            </a:r>
            <a:r>
              <a:rPr lang="nl-NL" dirty="0" err="1"/>
              <a:t>difference</a:t>
            </a:r>
            <a:r>
              <a:rPr lang="nl-NL" dirty="0"/>
              <a:t> in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them</a:t>
            </a:r>
            <a:endParaRPr lang="nl-NL" dirty="0"/>
          </a:p>
          <a:p>
            <a:r>
              <a:rPr lang="nl-NL" dirty="0"/>
              <a:t>I.e.: no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peripheralization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offglide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mechanism</a:t>
            </a:r>
            <a:r>
              <a:rPr lang="nl-NL" dirty="0"/>
              <a:t>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0B6340-3604-E109-93E9-5AEE0F57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28</a:t>
            </a:fld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829CB3-52EA-9C9D-4140-578EBB7C5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3942" y="2194560"/>
            <a:ext cx="5792258" cy="404251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C5CA26A-F395-C8C8-35EF-106461D0785F}"/>
              </a:ext>
            </a:extLst>
          </p:cNvPr>
          <p:cNvSpPr/>
          <p:nvPr/>
        </p:nvSpPr>
        <p:spPr>
          <a:xfrm>
            <a:off x="7397086" y="2340591"/>
            <a:ext cx="921224" cy="2934269"/>
          </a:xfrm>
          <a:prstGeom prst="rect">
            <a:avLst/>
          </a:prstGeom>
          <a:solidFill>
            <a:srgbClr val="C422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85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A50F7-AAD5-1190-CED0-C6F5487D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Gender </a:t>
            </a:r>
            <a:r>
              <a:rPr lang="nl-NL" dirty="0" err="1"/>
              <a:t>differences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CA68F7-5E59-F7D0-D93F-ABDA663B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646761" cy="4024125"/>
          </a:xfrm>
        </p:spPr>
        <p:txBody>
          <a:bodyPr/>
          <a:lstStyle/>
          <a:p>
            <a:r>
              <a:rPr lang="nl-NL" dirty="0"/>
              <a:t>Significant </a:t>
            </a:r>
            <a:r>
              <a:rPr lang="nl-NL" dirty="0" err="1"/>
              <a:t>difference</a:t>
            </a:r>
            <a:r>
              <a:rPr lang="nl-NL" dirty="0"/>
              <a:t> in gender</a:t>
            </a:r>
          </a:p>
          <a:p>
            <a:r>
              <a:rPr lang="nl-NL" dirty="0"/>
              <a:t>Both genders show significant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, but </a:t>
            </a:r>
            <a:r>
              <a:rPr lang="nl-NL" dirty="0" err="1"/>
              <a:t>it’s</a:t>
            </a:r>
            <a:r>
              <a:rPr lang="nl-NL" dirty="0"/>
              <a:t> </a:t>
            </a:r>
            <a:r>
              <a:rPr lang="nl-NL" dirty="0" err="1"/>
              <a:t>significantly</a:t>
            </a:r>
            <a:r>
              <a:rPr lang="nl-NL" dirty="0"/>
              <a:t> </a:t>
            </a:r>
            <a:r>
              <a:rPr lang="nl-NL" dirty="0" err="1"/>
              <a:t>larger</a:t>
            </a:r>
            <a:r>
              <a:rPr lang="nl-NL" dirty="0"/>
              <a:t> in </a:t>
            </a:r>
            <a:r>
              <a:rPr lang="nl-NL" b="1" i="1" dirty="0" err="1"/>
              <a:t>women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in </a:t>
            </a:r>
            <a:r>
              <a:rPr lang="nl-NL" b="1" i="1" dirty="0"/>
              <a:t>men</a:t>
            </a:r>
            <a:endParaRPr lang="nl-NL" dirty="0"/>
          </a:p>
          <a:p>
            <a:r>
              <a:rPr lang="nl-NL" dirty="0" err="1"/>
              <a:t>Opposite</a:t>
            </a:r>
            <a:r>
              <a:rPr lang="nl-NL" dirty="0"/>
              <a:t> </a:t>
            </a:r>
            <a:r>
              <a:rPr lang="nl-NL" dirty="0" err="1"/>
              <a:t>conclusion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Conn</a:t>
            </a:r>
            <a:r>
              <a:rPr lang="nl-NL" dirty="0"/>
              <a:t> (2005)!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B23837-53BC-549F-775E-ADA28405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29</a:t>
            </a:fld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48A986-88B8-589B-383F-82D358A33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3630" y="2191108"/>
            <a:ext cx="4982570" cy="4027577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4937D44-25BC-CFB4-BBEE-E70ED35B66FB}"/>
              </a:ext>
            </a:extLst>
          </p:cNvPr>
          <p:cNvSpPr/>
          <p:nvPr/>
        </p:nvSpPr>
        <p:spPr>
          <a:xfrm>
            <a:off x="9157647" y="2286000"/>
            <a:ext cx="218365" cy="1978925"/>
          </a:xfrm>
          <a:prstGeom prst="rect">
            <a:avLst/>
          </a:prstGeom>
          <a:solidFill>
            <a:srgbClr val="C422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4CF76A6-C40F-4B19-465B-D957FB82D82F}"/>
              </a:ext>
            </a:extLst>
          </p:cNvPr>
          <p:cNvSpPr/>
          <p:nvPr/>
        </p:nvSpPr>
        <p:spPr>
          <a:xfrm>
            <a:off x="11000095" y="2286000"/>
            <a:ext cx="218365" cy="2088107"/>
          </a:xfrm>
          <a:prstGeom prst="rect">
            <a:avLst/>
          </a:prstGeom>
          <a:solidFill>
            <a:srgbClr val="C422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BCC3B25-3FEF-8EAF-B684-58156DA13C2E}"/>
              </a:ext>
            </a:extLst>
          </p:cNvPr>
          <p:cNvSpPr/>
          <p:nvPr/>
        </p:nvSpPr>
        <p:spPr>
          <a:xfrm rot="17953407">
            <a:off x="8707774" y="4382431"/>
            <a:ext cx="1118109" cy="347608"/>
          </a:xfrm>
          <a:prstGeom prst="rect">
            <a:avLst/>
          </a:prstGeom>
          <a:solidFill>
            <a:srgbClr val="C422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BD5838D-7961-4817-6CD2-37E2E9E2FEBE}"/>
              </a:ext>
            </a:extLst>
          </p:cNvPr>
          <p:cNvSpPr/>
          <p:nvPr/>
        </p:nvSpPr>
        <p:spPr>
          <a:xfrm rot="17873867">
            <a:off x="10423256" y="4486296"/>
            <a:ext cx="1347153" cy="347608"/>
          </a:xfrm>
          <a:prstGeom prst="rect">
            <a:avLst/>
          </a:prstGeom>
          <a:solidFill>
            <a:srgbClr val="C422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32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74EA713-23DA-566B-E1DE-38304EC5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Variation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change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F76ADBF-D4CF-F702-BC4D-FC3703524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B3962D-0F58-EEA4-BFA2-62998AEC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438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5ACED-E88F-9C3A-ACF0-8DD8E6C1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23ECFB-E906-D976-C658-2D89914D5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Significant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of (</a:t>
            </a:r>
            <a:r>
              <a:rPr lang="nl-NL" dirty="0" err="1"/>
              <a:t>ay</a:t>
            </a:r>
            <a:r>
              <a:rPr lang="nl-NL" dirty="0"/>
              <a:t>): </a:t>
            </a:r>
            <a:r>
              <a:rPr lang="nl-NL" dirty="0" err="1"/>
              <a:t>the</a:t>
            </a:r>
            <a:r>
              <a:rPr lang="nl-NL" dirty="0"/>
              <a:t> EYE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outside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FIGHT context</a:t>
            </a:r>
          </a:p>
          <a:p>
            <a:r>
              <a:rPr lang="nl-NL" dirty="0" err="1"/>
              <a:t>Significantly</a:t>
            </a:r>
            <a:r>
              <a:rPr lang="nl-NL" dirty="0"/>
              <a:t> </a:t>
            </a:r>
            <a:r>
              <a:rPr lang="nl-NL" dirty="0" err="1"/>
              <a:t>stronger</a:t>
            </a:r>
            <a:r>
              <a:rPr lang="nl-NL" dirty="0"/>
              <a:t>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of (ay0): </a:t>
            </a:r>
            <a:r>
              <a:rPr lang="nl-NL" dirty="0" err="1"/>
              <a:t>the</a:t>
            </a:r>
            <a:r>
              <a:rPr lang="nl-NL" dirty="0"/>
              <a:t> FIGHT </a:t>
            </a:r>
            <a:r>
              <a:rPr lang="nl-NL" dirty="0" err="1"/>
              <a:t>vowel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FIGHT context</a:t>
            </a:r>
          </a:p>
          <a:p>
            <a:r>
              <a:rPr lang="nl-NL" dirty="0"/>
              <a:t>No significant </a:t>
            </a:r>
            <a:r>
              <a:rPr lang="nl-NL" dirty="0" err="1"/>
              <a:t>selection</a:t>
            </a:r>
            <a:r>
              <a:rPr lang="nl-NL" dirty="0"/>
              <a:t> on </a:t>
            </a:r>
            <a:r>
              <a:rPr lang="nl-NL" dirty="0" err="1"/>
              <a:t>durations</a:t>
            </a:r>
            <a:r>
              <a:rPr lang="nl-NL" dirty="0"/>
              <a:t> or </a:t>
            </a:r>
            <a:r>
              <a:rPr lang="nl-NL" dirty="0" err="1"/>
              <a:t>offglides</a:t>
            </a:r>
            <a:r>
              <a:rPr lang="nl-NL" dirty="0"/>
              <a:t>: these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actively</a:t>
            </a:r>
            <a:r>
              <a:rPr lang="nl-NL" dirty="0"/>
              <a:t>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 forward</a:t>
            </a:r>
          </a:p>
          <a:p>
            <a:r>
              <a:rPr lang="nl-NL" dirty="0"/>
              <a:t>Significant gender </a:t>
            </a:r>
            <a:r>
              <a:rPr lang="nl-NL" dirty="0" err="1"/>
              <a:t>difference</a:t>
            </a:r>
            <a:r>
              <a:rPr lang="nl-NL" dirty="0"/>
              <a:t> in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: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</a:t>
            </a:r>
          </a:p>
          <a:p>
            <a:r>
              <a:rPr lang="nl-NL" dirty="0" err="1"/>
              <a:t>Phonetic</a:t>
            </a:r>
            <a:r>
              <a:rPr lang="nl-NL" dirty="0"/>
              <a:t> </a:t>
            </a:r>
            <a:r>
              <a:rPr lang="nl-NL" dirty="0" err="1"/>
              <a:t>forces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have been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original</a:t>
            </a:r>
            <a:r>
              <a:rPr lang="nl-NL" dirty="0"/>
              <a:t> </a:t>
            </a:r>
            <a:r>
              <a:rPr lang="nl-NL" dirty="0" err="1"/>
              <a:t>catalyst</a:t>
            </a:r>
            <a:r>
              <a:rPr lang="nl-NL" dirty="0"/>
              <a:t>, but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incrementation</a:t>
            </a:r>
            <a:r>
              <a:rPr lang="nl-NL" dirty="0"/>
              <a:t> of change is </a:t>
            </a:r>
            <a:r>
              <a:rPr lang="nl-NL" dirty="0" err="1"/>
              <a:t>driven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gender </a:t>
            </a:r>
            <a:r>
              <a:rPr lang="nl-NL" dirty="0" err="1"/>
              <a:t>differences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29ADD5-A5DD-E93A-BF4B-45358B9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2828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74EA713-23DA-566B-E1DE-38304EC5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experiment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F76ADBF-D4CF-F702-BC4D-FC3703524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B3962D-0F58-EEA4-BFA2-62998AEC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3014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B871F-E58A-AD19-13FF-BB8AA73F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possible</a:t>
            </a:r>
            <a:r>
              <a:rPr lang="nl-NL" dirty="0"/>
              <a:t> experiment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04F8E-DFF3-457B-5E2F-B3CD88ADC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 American </a:t>
            </a:r>
            <a:r>
              <a:rPr lang="nl-NL" dirty="0" err="1"/>
              <a:t>Raising</a:t>
            </a:r>
            <a:r>
              <a:rPr lang="nl-NL" dirty="0"/>
              <a:t>, we </a:t>
            </a:r>
            <a:r>
              <a:rPr lang="nl-NL" dirty="0" err="1"/>
              <a:t>observed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i="1" dirty="0" err="1"/>
              <a:t>phonetic</a:t>
            </a:r>
            <a:r>
              <a:rPr lang="nl-NL" b="1" i="1" dirty="0"/>
              <a:t> factor</a:t>
            </a:r>
            <a:r>
              <a:rPr lang="nl-NL" dirty="0"/>
              <a:t> ‘</a:t>
            </a:r>
            <a:r>
              <a:rPr lang="nl-NL" dirty="0" err="1"/>
              <a:t>following</a:t>
            </a:r>
            <a:r>
              <a:rPr lang="nl-NL" dirty="0"/>
              <a:t> consonant’ </a:t>
            </a:r>
            <a:r>
              <a:rPr lang="nl-NL" dirty="0" err="1"/>
              <a:t>triggered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change, but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active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in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–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increased</a:t>
            </a:r>
            <a:r>
              <a:rPr lang="nl-NL" dirty="0"/>
              <a:t> 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change was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i="1" dirty="0" err="1"/>
              <a:t>social</a:t>
            </a:r>
            <a:r>
              <a:rPr lang="nl-NL" b="1" i="1" dirty="0"/>
              <a:t> factor</a:t>
            </a:r>
            <a:r>
              <a:rPr lang="nl-NL" dirty="0"/>
              <a:t> ‘gender’</a:t>
            </a:r>
          </a:p>
          <a:p>
            <a:r>
              <a:rPr lang="nl-NL" dirty="0"/>
              <a:t>Does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mean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factors are </a:t>
            </a:r>
            <a:r>
              <a:rPr lang="nl-NL" dirty="0" err="1"/>
              <a:t>enough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Do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proposals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Baker, </a:t>
            </a:r>
            <a:r>
              <a:rPr lang="nl-NL" dirty="0" err="1"/>
              <a:t>Archangeli</a:t>
            </a:r>
            <a:r>
              <a:rPr lang="nl-NL" dirty="0"/>
              <a:t>, &amp; Mielke (2011) </a:t>
            </a:r>
            <a:r>
              <a:rPr lang="nl-NL" dirty="0" err="1"/>
              <a:t>and</a:t>
            </a:r>
            <a:r>
              <a:rPr lang="nl-NL" dirty="0"/>
              <a:t> Stevens &amp; </a:t>
            </a:r>
            <a:r>
              <a:rPr lang="nl-NL" dirty="0" err="1"/>
              <a:t>Harrington</a:t>
            </a:r>
            <a:r>
              <a:rPr lang="nl-NL" dirty="0"/>
              <a:t> (2014) </a:t>
            </a:r>
            <a:r>
              <a:rPr lang="nl-NL" dirty="0" err="1"/>
              <a:t>reduce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something</a:t>
            </a:r>
            <a:r>
              <a:rPr lang="nl-NL" dirty="0"/>
              <a:t> </a:t>
            </a:r>
            <a:r>
              <a:rPr lang="nl-NL" dirty="0" err="1"/>
              <a:t>simpler</a:t>
            </a:r>
            <a:r>
              <a:rPr lang="nl-NL" dirty="0"/>
              <a:t>: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circulation</a:t>
            </a:r>
            <a:r>
              <a:rPr lang="nl-NL" dirty="0"/>
              <a:t> </a:t>
            </a:r>
            <a:r>
              <a:rPr lang="nl-NL" dirty="0" err="1"/>
              <a:t>alone</a:t>
            </a:r>
            <a:r>
              <a:rPr lang="nl-NL" dirty="0"/>
              <a:t>?</a:t>
            </a:r>
          </a:p>
          <a:p>
            <a:r>
              <a:rPr lang="nl-NL" dirty="0" err="1"/>
              <a:t>Questions</a:t>
            </a:r>
            <a:r>
              <a:rPr lang="nl-NL" dirty="0"/>
              <a:t> like these are hard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answer</a:t>
            </a:r>
            <a:r>
              <a:rPr lang="nl-NL" dirty="0"/>
              <a:t> </a:t>
            </a:r>
            <a:r>
              <a:rPr lang="nl-NL" i="1" dirty="0"/>
              <a:t>in vivo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B210A2-7580-352F-98C3-62234C8E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2276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EF3E9-D81C-6010-7FB6-52F6A511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possible</a:t>
            </a:r>
            <a:r>
              <a:rPr lang="nl-NL" dirty="0"/>
              <a:t> experiment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C08127-BBD0-D360-0EF0-BDCBD0151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410200" cy="4024125"/>
          </a:xfrm>
        </p:spPr>
        <p:txBody>
          <a:bodyPr/>
          <a:lstStyle/>
          <a:p>
            <a:r>
              <a:rPr lang="nl-NL" dirty="0"/>
              <a:t>Roberts &amp; Clark (2020) had </a:t>
            </a:r>
            <a:r>
              <a:rPr lang="nl-NL" dirty="0" err="1"/>
              <a:t>dyads</a:t>
            </a:r>
            <a:r>
              <a:rPr lang="nl-NL" dirty="0"/>
              <a:t> </a:t>
            </a:r>
            <a:r>
              <a:rPr lang="nl-NL" dirty="0" err="1"/>
              <a:t>invent</a:t>
            </a:r>
            <a:r>
              <a:rPr lang="nl-NL" dirty="0"/>
              <a:t> a </a:t>
            </a:r>
            <a:r>
              <a:rPr lang="nl-NL" dirty="0" err="1"/>
              <a:t>communication</a:t>
            </a:r>
            <a:r>
              <a:rPr lang="nl-NL" dirty="0"/>
              <a:t> system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color</a:t>
            </a:r>
            <a:endParaRPr lang="nl-NL" dirty="0"/>
          </a:p>
          <a:p>
            <a:r>
              <a:rPr lang="nl-NL" dirty="0"/>
              <a:t>Colors </a:t>
            </a:r>
            <a:r>
              <a:rPr lang="nl-NL" dirty="0" err="1"/>
              <a:t>varied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a </a:t>
            </a:r>
            <a:r>
              <a:rPr lang="nl-NL" dirty="0" err="1"/>
              <a:t>trackpad</a:t>
            </a:r>
            <a:r>
              <a:rPr lang="nl-NL" dirty="0"/>
              <a:t> in X </a:t>
            </a:r>
            <a:r>
              <a:rPr lang="nl-NL" dirty="0" err="1"/>
              <a:t>and</a:t>
            </a:r>
            <a:r>
              <a:rPr lang="nl-NL" dirty="0"/>
              <a:t> Y </a:t>
            </a:r>
            <a:r>
              <a:rPr lang="nl-NL" dirty="0" err="1"/>
              <a:t>dimensions</a:t>
            </a:r>
            <a:r>
              <a:rPr lang="nl-NL" dirty="0"/>
              <a:t> – </a:t>
            </a:r>
            <a:r>
              <a:rPr lang="nl-NL" dirty="0" err="1"/>
              <a:t>just</a:t>
            </a:r>
            <a:r>
              <a:rPr lang="nl-NL" dirty="0"/>
              <a:t> as </a:t>
            </a:r>
            <a:r>
              <a:rPr lang="nl-NL" dirty="0" err="1"/>
              <a:t>formants</a:t>
            </a:r>
            <a:r>
              <a:rPr lang="nl-NL" dirty="0"/>
              <a:t> do in F2 </a:t>
            </a:r>
            <a:r>
              <a:rPr lang="nl-NL" dirty="0" err="1"/>
              <a:t>and</a:t>
            </a:r>
            <a:r>
              <a:rPr lang="nl-NL" dirty="0"/>
              <a:t> F1 </a:t>
            </a:r>
            <a:r>
              <a:rPr lang="nl-NL" dirty="0" err="1"/>
              <a:t>dimensions</a:t>
            </a:r>
            <a:endParaRPr lang="nl-NL" dirty="0"/>
          </a:p>
          <a:p>
            <a:r>
              <a:rPr lang="nl-NL" dirty="0" err="1"/>
              <a:t>Participants</a:t>
            </a:r>
            <a:r>
              <a:rPr lang="nl-NL" dirty="0"/>
              <a:t> had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communicate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12 </a:t>
            </a:r>
            <a:r>
              <a:rPr lang="nl-NL" dirty="0" err="1"/>
              <a:t>animals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constructing</a:t>
            </a:r>
            <a:r>
              <a:rPr lang="nl-NL" dirty="0"/>
              <a:t> “</a:t>
            </a:r>
            <a:r>
              <a:rPr lang="nl-NL" dirty="0" err="1"/>
              <a:t>words</a:t>
            </a:r>
            <a:r>
              <a:rPr lang="nl-NL" dirty="0"/>
              <a:t>” out of 1 or more </a:t>
            </a:r>
            <a:r>
              <a:rPr lang="nl-NL" dirty="0" err="1"/>
              <a:t>colors</a:t>
            </a:r>
            <a:endParaRPr lang="nl-NL" dirty="0"/>
          </a:p>
          <a:p>
            <a:r>
              <a:rPr lang="nl-NL" dirty="0"/>
              <a:t>RQ in R&amp;C: do </a:t>
            </a:r>
            <a:r>
              <a:rPr lang="nl-NL" dirty="0" err="1"/>
              <a:t>participants</a:t>
            </a:r>
            <a:r>
              <a:rPr lang="nl-NL" dirty="0"/>
              <a:t> </a:t>
            </a:r>
            <a:r>
              <a:rPr lang="nl-NL" dirty="0" err="1"/>
              <a:t>optimize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dispersion</a:t>
            </a:r>
            <a:r>
              <a:rPr lang="nl-NL" dirty="0"/>
              <a:t> of these </a:t>
            </a:r>
            <a:r>
              <a:rPr lang="nl-NL" dirty="0" err="1"/>
              <a:t>colors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873060-66CB-540A-8C55-EF7FFD29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33</a:t>
            </a:fld>
            <a:endParaRPr lang="LID4096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604FD70-AE8B-9C99-2D23-AAC2614F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44" y="2019123"/>
            <a:ext cx="6012656" cy="41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08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6AE44-A0C3-E8BF-B4CB-8B7ADB12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proposal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471E5C-2EA2-F64D-5F79-4DCFE95AE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59303" cy="4024125"/>
          </a:xfrm>
        </p:spPr>
        <p:txBody>
          <a:bodyPr>
            <a:normAutofit/>
          </a:bodyPr>
          <a:lstStyle/>
          <a:p>
            <a:r>
              <a:rPr lang="nl-NL" dirty="0"/>
              <a:t>Have new </a:t>
            </a:r>
            <a:r>
              <a:rPr lang="nl-NL" dirty="0" err="1"/>
              <a:t>participants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a </a:t>
            </a:r>
            <a:r>
              <a:rPr lang="nl-NL" dirty="0" err="1"/>
              <a:t>color</a:t>
            </a:r>
            <a:r>
              <a:rPr lang="nl-NL" dirty="0"/>
              <a:t> </a:t>
            </a:r>
            <a:r>
              <a:rPr lang="nl-NL" dirty="0" err="1"/>
              <a:t>communication</a:t>
            </a:r>
            <a:r>
              <a:rPr lang="nl-NL" dirty="0"/>
              <a:t> system</a:t>
            </a:r>
          </a:p>
          <a:p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 </a:t>
            </a:r>
            <a:r>
              <a:rPr lang="nl-NL" dirty="0" err="1"/>
              <a:t>communicate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types of aliens,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display </a:t>
            </a:r>
            <a:r>
              <a:rPr lang="nl-NL" b="1" i="1" dirty="0"/>
              <a:t>random </a:t>
            </a:r>
            <a:r>
              <a:rPr lang="nl-NL" b="1" i="1" dirty="0" err="1"/>
              <a:t>variation</a:t>
            </a:r>
            <a:r>
              <a:rPr lang="nl-NL" dirty="0"/>
              <a:t> in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color</a:t>
            </a:r>
            <a:r>
              <a:rPr lang="nl-NL" dirty="0"/>
              <a:t> </a:t>
            </a:r>
            <a:r>
              <a:rPr lang="nl-NL" dirty="0" err="1"/>
              <a:t>use</a:t>
            </a:r>
            <a:endParaRPr lang="nl-NL" dirty="0"/>
          </a:p>
          <a:p>
            <a:r>
              <a:rPr lang="nl-NL" dirty="0"/>
              <a:t>Do </a:t>
            </a:r>
            <a:r>
              <a:rPr lang="nl-NL" dirty="0" err="1"/>
              <a:t>participants</a:t>
            </a:r>
            <a:r>
              <a:rPr lang="nl-NL" dirty="0"/>
              <a:t> “</a:t>
            </a:r>
            <a:r>
              <a:rPr lang="nl-NL" dirty="0" err="1"/>
              <a:t>hallucinate</a:t>
            </a:r>
            <a:r>
              <a:rPr lang="nl-NL" dirty="0"/>
              <a:t>” </a:t>
            </a:r>
            <a:r>
              <a:rPr lang="nl-NL" dirty="0" err="1"/>
              <a:t>associations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these alien types (</a:t>
            </a:r>
            <a:r>
              <a:rPr lang="nl-NL" dirty="0" err="1"/>
              <a:t>social</a:t>
            </a:r>
            <a:r>
              <a:rPr lang="nl-NL" dirty="0"/>
              <a:t> factor)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random </a:t>
            </a:r>
            <a:r>
              <a:rPr lang="nl-NL" dirty="0" err="1"/>
              <a:t>variation</a:t>
            </a:r>
            <a:r>
              <a:rPr lang="nl-NL" dirty="0"/>
              <a:t>?</a:t>
            </a:r>
          </a:p>
          <a:p>
            <a:r>
              <a:rPr lang="nl-NL" b="1" i="1" dirty="0" err="1"/>
              <a:t>If</a:t>
            </a:r>
            <a:r>
              <a:rPr lang="nl-NL" b="1" i="1" dirty="0"/>
              <a:t> </a:t>
            </a:r>
            <a:r>
              <a:rPr lang="nl-NL" b="1" i="1" dirty="0" err="1"/>
              <a:t>so</a:t>
            </a:r>
            <a:r>
              <a:rPr lang="nl-NL" b="1" i="1" dirty="0"/>
              <a:t>, </a:t>
            </a:r>
            <a:r>
              <a:rPr lang="nl-NL" b="1" i="1" dirty="0" err="1"/>
              <a:t>the</a:t>
            </a:r>
            <a:r>
              <a:rPr lang="nl-NL" b="1" i="1" dirty="0"/>
              <a:t> </a:t>
            </a:r>
            <a:r>
              <a:rPr lang="nl-NL" b="1" i="1" dirty="0" err="1"/>
              <a:t>social</a:t>
            </a:r>
            <a:r>
              <a:rPr lang="nl-NL" b="1" i="1" dirty="0"/>
              <a:t> factor is </a:t>
            </a:r>
            <a:r>
              <a:rPr lang="nl-NL" b="1" i="1" dirty="0" err="1"/>
              <a:t>enough</a:t>
            </a:r>
            <a:endParaRPr lang="nl-NL" b="1" i="1" dirty="0"/>
          </a:p>
          <a:p>
            <a:r>
              <a:rPr lang="nl-NL" dirty="0" err="1"/>
              <a:t>Requires</a:t>
            </a:r>
            <a:r>
              <a:rPr lang="nl-NL" dirty="0"/>
              <a:t> control </a:t>
            </a:r>
            <a:r>
              <a:rPr lang="nl-NL" dirty="0" err="1"/>
              <a:t>condition</a:t>
            </a:r>
            <a:r>
              <a:rPr lang="nl-NL" dirty="0"/>
              <a:t> of </a:t>
            </a:r>
            <a:r>
              <a:rPr lang="nl-NL" dirty="0" err="1"/>
              <a:t>nonrandom</a:t>
            </a:r>
            <a:r>
              <a:rPr lang="nl-NL" dirty="0"/>
              <a:t> </a:t>
            </a:r>
            <a:r>
              <a:rPr lang="nl-NL" dirty="0" err="1"/>
              <a:t>variation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164038-0EF5-81BB-6D94-03AC5D5E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34</a:t>
            </a:fld>
            <a:endParaRPr lang="LID4096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B8D71B-DD90-4B40-4BF6-F345C5DEF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12" y="5233915"/>
            <a:ext cx="4151224" cy="10591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622CEC2-187B-29C9-5973-6BEC9F45F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103" y="1966803"/>
            <a:ext cx="1702276" cy="159707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77B8AA7-530F-23FF-FEEB-76D5B9360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257" y="1966803"/>
            <a:ext cx="1568390" cy="150144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0F25666-67B4-1DDB-01D5-E3541FE60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735" y="3581232"/>
            <a:ext cx="1511011" cy="163533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4D089A4-DC9E-DAE4-41C9-7ED8B4ACE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878" y="3646239"/>
            <a:ext cx="1311322" cy="15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2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02822-9F2B-44DC-9AFA-D938740E5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469" y="1814560"/>
            <a:ext cx="9649720" cy="23876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</a:rPr>
              <a:t>Thank you</a:t>
            </a:r>
            <a:br>
              <a:rPr lang="en-US" sz="60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and thanks to my collaborators: Meredith </a:t>
            </a:r>
            <a:r>
              <a:rPr lang="en-US" sz="1600" dirty="0" err="1">
                <a:solidFill>
                  <a:schemeClr val="accent2"/>
                </a:solidFill>
              </a:rPr>
              <a:t>tamminga</a:t>
            </a:r>
            <a:r>
              <a:rPr lang="en-US" sz="1600" dirty="0">
                <a:solidFill>
                  <a:schemeClr val="accent2"/>
                </a:solidFill>
              </a:rPr>
              <a:t>, josh </a:t>
            </a:r>
            <a:r>
              <a:rPr lang="en-US" sz="1600" dirty="0" err="1">
                <a:solidFill>
                  <a:schemeClr val="accent2"/>
                </a:solidFill>
              </a:rPr>
              <a:t>plotkin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gareth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roberts</a:t>
            </a:r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22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B3C4-DAD0-816D-3328-3B34083B0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D03C0-1EF2-509F-2D99-F4DD03B5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acknowledgments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3BDA44-90B3-B4D1-B032-B7ACFC2E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6" y="2201384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publication is part of the project </a:t>
            </a:r>
            <a:r>
              <a:rPr lang="en-US" i="1" dirty="0"/>
              <a:t>Evolutionary forces in vowel change</a:t>
            </a:r>
            <a:r>
              <a:rPr lang="en-US" dirty="0"/>
              <a:t> with file number 019.212SG.009 of the research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i="1" dirty="0"/>
              <a:t>Rubicon</a:t>
            </a:r>
            <a:r>
              <a:rPr lang="en-US" dirty="0"/>
              <a:t> which is (partly) financed by the Dutch Research Council (NWO).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3166CF-18A7-49DA-20D5-379EDF43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36</a:t>
            </a:fld>
            <a:endParaRPr lang="LID4096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88A352-DC29-F284-E167-B0557F485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5" y="3663377"/>
            <a:ext cx="2232345" cy="13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E0A-1242-1FEB-8ECC-49D8348B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32F2-BC1E-CE47-705C-1686279F0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language is a cultural product that is continuously evolving, much in the same way as biological systems are</a:t>
            </a:r>
            <a:r>
              <a:rPr lang="nl-NL" dirty="0"/>
              <a:t> (Baxter et al 2006, de Boer 1999, </a:t>
            </a:r>
            <a:r>
              <a:rPr lang="nl-NL" dirty="0" err="1"/>
              <a:t>Wedel</a:t>
            </a:r>
            <a:r>
              <a:rPr lang="nl-NL" dirty="0"/>
              <a:t> 2006)</a:t>
            </a:r>
          </a:p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particularly</a:t>
            </a:r>
            <a:r>
              <a:rPr lang="nl-NL" dirty="0"/>
              <a:t> </a:t>
            </a:r>
            <a:r>
              <a:rPr lang="nl-NL" dirty="0" err="1"/>
              <a:t>noticeable</a:t>
            </a:r>
            <a:r>
              <a:rPr lang="nl-NL" dirty="0"/>
              <a:t> in </a:t>
            </a:r>
            <a:r>
              <a:rPr lang="nl-NL" b="1" dirty="0"/>
              <a:t>sound change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is </a:t>
            </a:r>
            <a:r>
              <a:rPr lang="nl-NL" dirty="0" err="1"/>
              <a:t>much</a:t>
            </a:r>
            <a:r>
              <a:rPr lang="nl-NL" dirty="0"/>
              <a:t> more </a:t>
            </a:r>
            <a:r>
              <a:rPr lang="nl-NL" dirty="0" err="1"/>
              <a:t>responsive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change </a:t>
            </a:r>
            <a:r>
              <a:rPr lang="nl-NL" dirty="0" err="1"/>
              <a:t>than</a:t>
            </a:r>
            <a:r>
              <a:rPr lang="nl-NL" dirty="0"/>
              <a:t> e.g. </a:t>
            </a:r>
            <a:r>
              <a:rPr lang="nl-NL" dirty="0" err="1"/>
              <a:t>sentence</a:t>
            </a:r>
            <a:r>
              <a:rPr lang="nl-NL" dirty="0"/>
              <a:t> </a:t>
            </a:r>
            <a:r>
              <a:rPr lang="nl-NL" dirty="0" err="1"/>
              <a:t>structure</a:t>
            </a:r>
            <a:endParaRPr lang="nl-NL" dirty="0"/>
          </a:p>
          <a:p>
            <a:r>
              <a:rPr lang="nl-NL" dirty="0"/>
              <a:t>Research question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today</a:t>
            </a:r>
            <a:r>
              <a:rPr lang="nl-NL" dirty="0"/>
              <a:t>: 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dirty="0" err="1"/>
              <a:t>process</a:t>
            </a:r>
            <a:r>
              <a:rPr lang="nl-NL" dirty="0"/>
              <a:t> </a:t>
            </a:r>
            <a:r>
              <a:rPr lang="nl-NL" dirty="0" err="1"/>
              <a:t>underlying</a:t>
            </a:r>
            <a:r>
              <a:rPr lang="nl-NL" dirty="0"/>
              <a:t> sound change,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we </a:t>
            </a:r>
            <a:r>
              <a:rPr lang="nl-NL" dirty="0" err="1"/>
              <a:t>operationalize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in </a:t>
            </a:r>
            <a:r>
              <a:rPr lang="nl-NL" dirty="0" err="1"/>
              <a:t>terms</a:t>
            </a:r>
            <a:r>
              <a:rPr lang="nl-NL" dirty="0"/>
              <a:t> of </a:t>
            </a:r>
            <a:r>
              <a:rPr lang="nl-NL" dirty="0" err="1"/>
              <a:t>socio-cultural</a:t>
            </a:r>
            <a:r>
              <a:rPr lang="nl-NL" dirty="0"/>
              <a:t> </a:t>
            </a:r>
            <a:r>
              <a:rPr lang="nl-NL" dirty="0" err="1"/>
              <a:t>evolution</a:t>
            </a:r>
            <a:r>
              <a:rPr lang="nl-NL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A304F-9FEB-CCC4-0E11-C533BA7D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405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5BAE-5F30-BD94-9D13-CB38FC80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philadelphia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4E7E6-C166-8B40-CC8A-D95CF41D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569200" cy="4024125"/>
          </a:xfrm>
        </p:spPr>
        <p:txBody>
          <a:bodyPr/>
          <a:lstStyle/>
          <a:p>
            <a:r>
              <a:rPr lang="en-US" dirty="0"/>
              <a:t>UPenn has a long history of looking at accent change in the Philadelphia accent</a:t>
            </a:r>
          </a:p>
          <a:p>
            <a:r>
              <a:rPr lang="en-US" dirty="0"/>
              <a:t>This is all thanks to Bill </a:t>
            </a:r>
            <a:r>
              <a:rPr lang="en-US" dirty="0" err="1"/>
              <a:t>Labov</a:t>
            </a:r>
            <a:r>
              <a:rPr lang="en-US" dirty="0"/>
              <a:t> (picture), a Penn professor who has devoted his career to the study of language variation and change (e.g. </a:t>
            </a:r>
            <a:r>
              <a:rPr lang="en-US" dirty="0" err="1"/>
              <a:t>Labov</a:t>
            </a:r>
            <a:r>
              <a:rPr lang="en-US" dirty="0"/>
              <a:t> 1994, 2001, 2010)</a:t>
            </a:r>
          </a:p>
          <a:p>
            <a:r>
              <a:rPr lang="en-US" dirty="0"/>
              <a:t>In particular, he established the </a:t>
            </a:r>
            <a:r>
              <a:rPr lang="en-US" b="1" i="1" dirty="0"/>
              <a:t>Philadelphia Neighborhood Corpus</a:t>
            </a:r>
            <a:r>
              <a:rPr lang="en-US" dirty="0"/>
              <a:t> – a corpus of recordings by students in his LING560 course taught from 1972 to 2010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06F7A-6CAE-793E-5726-F3239EFF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5</a:t>
            </a:fld>
            <a:endParaRPr lang="LID4096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05C337-CB16-F7C4-E7A6-088B9263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06" y="2194560"/>
            <a:ext cx="3018094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3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9C35C-CEA3-3461-A52A-C7D674D1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988" y="484632"/>
            <a:ext cx="736039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4000" dirty="0"/>
              <a:t>The Philadelphia </a:t>
            </a:r>
            <a:r>
              <a:rPr lang="nl-NL" sz="4000" dirty="0" err="1"/>
              <a:t>Neighborhood</a:t>
            </a:r>
            <a:r>
              <a:rPr lang="nl-NL" sz="4000" dirty="0"/>
              <a:t> Corpus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C846ED-D419-EAA5-901F-E621AE57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361" y="2121408"/>
            <a:ext cx="5825023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talk uses the Philadelphia Neighborhood Corpus to investigate vowel changes over     </a:t>
            </a:r>
            <a:r>
              <a:rPr lang="en-US" sz="2000" b="1" dirty="0"/>
              <a:t>a hundred years of change</a:t>
            </a:r>
            <a:r>
              <a:rPr lang="en-US" sz="2000" dirty="0"/>
              <a:t>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The PNC has:</a:t>
            </a:r>
          </a:p>
          <a:p>
            <a:r>
              <a:rPr lang="en-US" sz="2000" dirty="0"/>
              <a:t>408 speakers born between 1880 and 1994 (393 available in our annotated data)</a:t>
            </a:r>
          </a:p>
          <a:p>
            <a:r>
              <a:rPr lang="en-US" sz="2000" dirty="0"/>
              <a:t>All of its vowels extracted automatically from the students’ recordings</a:t>
            </a:r>
          </a:p>
          <a:p>
            <a:r>
              <a:rPr lang="en-US" sz="2000" dirty="0"/>
              <a:t>Many vowel changes over these 100 years of language use</a:t>
            </a: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E99CD3-B4A3-AFFD-688C-3292B53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61B791-BD72-4061-A654-424E80921A92}" type="slidenum">
              <a:rPr lang="LID4096" smtClean="0"/>
              <a:pPr>
                <a:spcAft>
                  <a:spcPts val="600"/>
                </a:spcAft>
              </a:pPr>
              <a:t>6</a:t>
            </a:fld>
            <a:endParaRPr lang="LID4096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14BFE8-5D17-B88D-EBA8-B9395E14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30752"/>
            <a:ext cx="5825023" cy="5027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41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7E61-381D-C976-377D-DD17039A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vowels?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47BDB-33C4-0BA8-3CDA-10CF951A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Vowels are relevant to accent change in a way that consonants aren’t</a:t>
            </a:r>
          </a:p>
          <a:p>
            <a:r>
              <a:rPr lang="en-US" dirty="0"/>
              <a:t>Consonants are critical for word identification, vowels are much more malleable</a:t>
            </a:r>
          </a:p>
          <a:p>
            <a:pPr lvl="1"/>
            <a:r>
              <a:rPr lang="en-US" dirty="0"/>
              <a:t>Compare: SL__PL_SS, _O_A_E_</a:t>
            </a:r>
          </a:p>
          <a:p>
            <a:pPr lvl="1"/>
            <a:r>
              <a:rPr lang="en-US" dirty="0"/>
              <a:t>Compare: tie/die, cot/caught</a:t>
            </a:r>
          </a:p>
          <a:p>
            <a:r>
              <a:rPr lang="en-US" dirty="0"/>
              <a:t>For an extreme example of this, see Maye, </a:t>
            </a:r>
            <a:r>
              <a:rPr lang="en-US" dirty="0" err="1"/>
              <a:t>Aslin</a:t>
            </a:r>
            <a:r>
              <a:rPr lang="en-US" dirty="0"/>
              <a:t>, &amp; </a:t>
            </a:r>
            <a:r>
              <a:rPr lang="en-US" dirty="0" err="1"/>
              <a:t>Tanenhaus</a:t>
            </a:r>
            <a:r>
              <a:rPr lang="en-US" dirty="0"/>
              <a:t> (2008), titled </a:t>
            </a:r>
            <a:r>
              <a:rPr lang="en-US" i="1" dirty="0"/>
              <a:t>The </a:t>
            </a:r>
            <a:r>
              <a:rPr lang="en-US" i="1" dirty="0" err="1"/>
              <a:t>Weckud</a:t>
            </a:r>
            <a:r>
              <a:rPr lang="en-US" i="1" dirty="0"/>
              <a:t> </a:t>
            </a:r>
            <a:r>
              <a:rPr lang="en-US" i="1" dirty="0" err="1"/>
              <a:t>Wetch</a:t>
            </a:r>
            <a:r>
              <a:rPr lang="en-US" i="1" dirty="0"/>
              <a:t> of the </a:t>
            </a:r>
            <a:r>
              <a:rPr lang="en-US" i="1" dirty="0" err="1"/>
              <a:t>Wast</a:t>
            </a:r>
            <a:r>
              <a:rPr lang="en-US" i="1" dirty="0"/>
              <a:t> – lexical adaptation to a novel accent</a:t>
            </a:r>
            <a:r>
              <a:rPr lang="en-US" dirty="0"/>
              <a:t>.</a:t>
            </a:r>
          </a:p>
          <a:p>
            <a:r>
              <a:rPr lang="en-US" dirty="0"/>
              <a:t>Vowels (therefore?) are very suitable carriers of </a:t>
            </a:r>
            <a:r>
              <a:rPr lang="en-US" b="1" i="1" dirty="0"/>
              <a:t>social information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2941-A874-11AA-A9D6-3FF2A512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033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22E6-6D7C-ACB0-9409-3C92F8EB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vowels, really?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044A-E5C4-D266-171D-94ADA8CE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Lungs, airflow, obstructions,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Formants</a:t>
            </a:r>
          </a:p>
          <a:p>
            <a:r>
              <a:rPr lang="en-US" dirty="0"/>
              <a:t>Normalization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0754D-5162-CF90-2FB4-90002EB4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404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9AF1AC85-26C7-0E4A-EB9D-2CE676E6F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559" y="1828800"/>
            <a:ext cx="5569207" cy="47853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CCB13B-CC2E-5D0C-4DCD-3EB94288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Measuring</a:t>
            </a:r>
            <a:r>
              <a:rPr lang="nl-NL" dirty="0"/>
              <a:t> </a:t>
            </a:r>
            <a:r>
              <a:rPr lang="nl-NL" dirty="0" err="1"/>
              <a:t>vowels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9FA1C-D702-591F-3A3C-9E083A88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069842" cy="4472371"/>
          </a:xfrm>
        </p:spPr>
        <p:txBody>
          <a:bodyPr>
            <a:normAutofit/>
          </a:bodyPr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articulate</a:t>
            </a:r>
            <a:r>
              <a:rPr lang="nl-NL" dirty="0"/>
              <a:t> a </a:t>
            </a:r>
            <a:r>
              <a:rPr lang="nl-NL" dirty="0" err="1"/>
              <a:t>vowel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push air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lungs</a:t>
            </a:r>
            <a:r>
              <a:rPr lang="nl-NL" dirty="0"/>
              <a:t> past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vocal</a:t>
            </a:r>
            <a:r>
              <a:rPr lang="nl-NL" dirty="0"/>
              <a:t> </a:t>
            </a:r>
            <a:r>
              <a:rPr lang="nl-NL" dirty="0" err="1"/>
              <a:t>folds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oral</a:t>
            </a:r>
            <a:r>
              <a:rPr lang="nl-NL" dirty="0"/>
              <a:t> </a:t>
            </a:r>
            <a:r>
              <a:rPr lang="nl-NL" dirty="0" err="1"/>
              <a:t>cavity</a:t>
            </a:r>
            <a:endParaRPr lang="nl-NL" dirty="0"/>
          </a:p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vocal</a:t>
            </a:r>
            <a:r>
              <a:rPr lang="nl-NL" dirty="0"/>
              <a:t> </a:t>
            </a:r>
            <a:r>
              <a:rPr lang="nl-NL" dirty="0" err="1"/>
              <a:t>folds</a:t>
            </a:r>
            <a:r>
              <a:rPr lang="nl-NL" dirty="0"/>
              <a:t> </a:t>
            </a:r>
            <a:r>
              <a:rPr lang="nl-NL" dirty="0" err="1"/>
              <a:t>vibrate</a:t>
            </a:r>
            <a:r>
              <a:rPr lang="nl-NL" dirty="0"/>
              <a:t>, </a:t>
            </a:r>
            <a:r>
              <a:rPr lang="nl-NL" dirty="0" err="1"/>
              <a:t>giving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voice</a:t>
            </a:r>
            <a:endParaRPr lang="nl-NL" dirty="0"/>
          </a:p>
          <a:p>
            <a:r>
              <a:rPr lang="nl-NL" dirty="0" err="1"/>
              <a:t>Your</a:t>
            </a:r>
            <a:r>
              <a:rPr lang="nl-NL" dirty="0"/>
              <a:t> tongue </a:t>
            </a:r>
            <a:r>
              <a:rPr lang="nl-NL" dirty="0" err="1"/>
              <a:t>position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</a:t>
            </a:r>
            <a:r>
              <a:rPr lang="nl-NL" dirty="0" err="1"/>
              <a:t>parts</a:t>
            </a:r>
            <a:r>
              <a:rPr lang="nl-NL" dirty="0"/>
              <a:t> of </a:t>
            </a:r>
            <a:r>
              <a:rPr lang="nl-NL" dirty="0" err="1"/>
              <a:t>airflow</a:t>
            </a:r>
            <a:r>
              <a:rPr lang="nl-NL" dirty="0"/>
              <a:t>, </a:t>
            </a:r>
            <a:r>
              <a:rPr lang="nl-NL" dirty="0" err="1"/>
              <a:t>allowing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produce different </a:t>
            </a:r>
            <a:r>
              <a:rPr lang="nl-NL" dirty="0" err="1"/>
              <a:t>vowels</a:t>
            </a:r>
            <a:r>
              <a:rPr lang="nl-NL" dirty="0"/>
              <a:t> (</a:t>
            </a:r>
            <a:r>
              <a:rPr lang="nl-NL" dirty="0" err="1"/>
              <a:t>see</a:t>
            </a:r>
            <a:r>
              <a:rPr lang="nl-NL" dirty="0"/>
              <a:t> picture,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Ladefoged</a:t>
            </a:r>
            <a:r>
              <a:rPr lang="nl-NL" dirty="0"/>
              <a:t> &amp; </a:t>
            </a:r>
            <a:r>
              <a:rPr lang="nl-NL" dirty="0" err="1"/>
              <a:t>Disner</a:t>
            </a:r>
            <a:r>
              <a:rPr lang="nl-NL" dirty="0"/>
              <a:t> 2012:132)</a:t>
            </a:r>
          </a:p>
          <a:p>
            <a:r>
              <a:rPr lang="nl-NL" dirty="0"/>
              <a:t>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tongue </a:t>
            </a:r>
            <a:r>
              <a:rPr lang="nl-NL" dirty="0" err="1"/>
              <a:t>position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a </a:t>
            </a:r>
            <a:r>
              <a:rPr lang="nl-NL" dirty="0" err="1"/>
              <a:t>microphone</a:t>
            </a:r>
            <a:r>
              <a:rPr lang="nl-NL" dirty="0"/>
              <a:t> </a:t>
            </a:r>
            <a:r>
              <a:rPr lang="nl-NL" dirty="0" err="1"/>
              <a:t>recording</a:t>
            </a:r>
            <a:r>
              <a:rPr lang="nl-NL" dirty="0"/>
              <a:t> as </a:t>
            </a:r>
            <a:r>
              <a:rPr lang="nl-NL" b="1" i="1" dirty="0"/>
              <a:t>F1</a:t>
            </a:r>
            <a:r>
              <a:rPr lang="nl-NL" dirty="0"/>
              <a:t> (high/low)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i="1" dirty="0"/>
              <a:t>F2</a:t>
            </a:r>
            <a:r>
              <a:rPr lang="nl-NL" dirty="0"/>
              <a:t> (front/back)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20D110-7DB3-2CCF-B4A8-8C720D6D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0883554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8319</TotalTime>
  <Words>2459</Words>
  <Application>Microsoft Office PowerPoint</Application>
  <PresentationFormat>Breedbeeld</PresentationFormat>
  <Paragraphs>254</Paragraphs>
  <Slides>36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Consolas</vt:lpstr>
      <vt:lpstr>Times New Roman</vt:lpstr>
      <vt:lpstr>Condensspoor</vt:lpstr>
      <vt:lpstr>Changes in the Philadelphia accent from the perspective of natural selection  </vt:lpstr>
      <vt:lpstr>outline</vt:lpstr>
      <vt:lpstr>Variation and change</vt:lpstr>
      <vt:lpstr>sound change</vt:lpstr>
      <vt:lpstr>philadelphia</vt:lpstr>
      <vt:lpstr>The Philadelphia Neighborhood Corpus</vt:lpstr>
      <vt:lpstr>Why vowels?</vt:lpstr>
      <vt:lpstr>What are vowels, really?</vt:lpstr>
      <vt:lpstr>Measuring vowels</vt:lpstr>
      <vt:lpstr>From variation to change</vt:lpstr>
      <vt:lpstr>Constraining sound change</vt:lpstr>
      <vt:lpstr>An evolutionary approach</vt:lpstr>
      <vt:lpstr>Finding phonetic pressure</vt:lpstr>
      <vt:lpstr>Example: “fight” in philadelphia</vt:lpstr>
      <vt:lpstr>Hypothesizing Stochastic drift &amp; selection pressure</vt:lpstr>
      <vt:lpstr>Example application</vt:lpstr>
      <vt:lpstr>our model</vt:lpstr>
      <vt:lpstr>implementation</vt:lpstr>
      <vt:lpstr>results for all vowels (directional selection)</vt:lpstr>
      <vt:lpstr>A case study</vt:lpstr>
      <vt:lpstr>results for all vowels (directional selection)</vt:lpstr>
      <vt:lpstr>Canadian raising</vt:lpstr>
      <vt:lpstr>What’s it doing here?</vt:lpstr>
      <vt:lpstr>natural causes?</vt:lpstr>
      <vt:lpstr>Or is it just a social preference?</vt:lpstr>
      <vt:lpstr>Operationalizing the question</vt:lpstr>
      <vt:lpstr>duration</vt:lpstr>
      <vt:lpstr>Offglide peripheralization</vt:lpstr>
      <vt:lpstr>Gender differences</vt:lpstr>
      <vt:lpstr>conclusions</vt:lpstr>
      <vt:lpstr>Future experiment</vt:lpstr>
      <vt:lpstr>A possible experiment</vt:lpstr>
      <vt:lpstr>A possible experiment</vt:lpstr>
      <vt:lpstr>proposal</vt:lpstr>
      <vt:lpstr>Thank you and thanks to my collaborators: Meredith tamminga, josh plotkin, gareth roberts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SOCIOLINGUISTICS</dc:title>
  <dc:creator>Cesko</dc:creator>
  <cp:lastModifiedBy>Cesko Voeten</cp:lastModifiedBy>
  <cp:revision>1093</cp:revision>
  <dcterms:created xsi:type="dcterms:W3CDTF">2020-08-12T08:34:31Z</dcterms:created>
  <dcterms:modified xsi:type="dcterms:W3CDTF">2025-06-06T11:53:09Z</dcterms:modified>
</cp:coreProperties>
</file>