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112"/>
    <a:srgbClr val="25B5B9"/>
    <a:srgbClr val="DC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25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69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29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3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60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07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58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04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51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44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690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0E3A-7C65-4EAD-8C17-06D2CF5BF547}" type="datetimeFigureOut">
              <a:rPr lang="nl-NL" smtClean="0"/>
              <a:t>28-07-2020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E69F3-E4FA-4A19-AED6-9577F58E63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78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0888" y="442761"/>
            <a:ext cx="11232683" cy="5958038"/>
          </a:xfrm>
          <a:prstGeom prst="rect">
            <a:avLst/>
          </a:prstGeom>
          <a:solidFill>
            <a:srgbClr val="25B5B9"/>
          </a:solidFill>
          <a:ln>
            <a:solidFill>
              <a:srgbClr val="25B5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/>
          <p:cNvSpPr txBox="1"/>
          <p:nvPr/>
        </p:nvSpPr>
        <p:spPr>
          <a:xfrm>
            <a:off x="712269" y="577519"/>
            <a:ext cx="238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Planmaker 1: het idee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2696" y="1039523"/>
            <a:ext cx="5402081" cy="3031959"/>
          </a:xfrm>
          <a:prstGeom prst="roundRect">
            <a:avLst>
              <a:gd name="adj" fmla="val 35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ounded Rectangle 7"/>
          <p:cNvSpPr/>
          <p:nvPr/>
        </p:nvSpPr>
        <p:spPr>
          <a:xfrm>
            <a:off x="6205786" y="1039525"/>
            <a:ext cx="5356776" cy="3031959"/>
          </a:xfrm>
          <a:prstGeom prst="roundRect">
            <a:avLst>
              <a:gd name="adj" fmla="val 38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2" name="Group 11"/>
          <p:cNvGrpSpPr/>
          <p:nvPr/>
        </p:nvGrpSpPr>
        <p:grpSpPr>
          <a:xfrm>
            <a:off x="644575" y="4273614"/>
            <a:ext cx="10919867" cy="1925055"/>
            <a:chOff x="654514" y="3777913"/>
            <a:chExt cx="10919867" cy="2541071"/>
          </a:xfrm>
        </p:grpSpPr>
        <p:sp>
          <p:nvSpPr>
            <p:cNvPr id="9" name="Rounded Rectangle 8"/>
            <p:cNvSpPr/>
            <p:nvPr/>
          </p:nvSpPr>
          <p:spPr>
            <a:xfrm>
              <a:off x="654514" y="3777913"/>
              <a:ext cx="5409402" cy="2541071"/>
            </a:xfrm>
            <a:prstGeom prst="roundRect">
              <a:avLst>
                <a:gd name="adj" fmla="val 4792"/>
              </a:avLst>
            </a:prstGeom>
            <a:solidFill>
              <a:srgbClr val="DCF7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227543" y="3777913"/>
              <a:ext cx="5346838" cy="2541071"/>
            </a:xfrm>
            <a:prstGeom prst="roundRect">
              <a:avLst>
                <a:gd name="adj" fmla="val 4792"/>
              </a:avLst>
            </a:prstGeom>
            <a:solidFill>
              <a:srgbClr val="DCF7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60394" y="1193533"/>
            <a:ext cx="46778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FFC000"/>
                </a:solidFill>
              </a:rPr>
              <a:t>Beschrijf in enkele zinnen het idee? Wat is het doel? Wat is de doelgroep? Welk resultaat wil je bereiken? </a:t>
            </a:r>
          </a:p>
          <a:p>
            <a:r>
              <a:rPr lang="nl-NL" sz="11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3046" y="1232005"/>
            <a:ext cx="3080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FFC000"/>
                </a:solidFill>
              </a:rPr>
              <a:t>Welke producten/deliverables voorzie je?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2269" y="4435502"/>
            <a:ext cx="50662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FFC000"/>
                </a:solidFill>
              </a:rPr>
              <a:t>Online onderwijs: hoe past het idee bij het jaarthema?</a:t>
            </a:r>
          </a:p>
          <a:p>
            <a:r>
              <a:rPr lang="nl-NL" sz="1100" b="1" dirty="0">
                <a:solidFill>
                  <a:srgbClr val="FFC000"/>
                </a:solidFill>
              </a:rPr>
              <a:t>Open leermateriaal: hoe ga je samenwerken met docenten uit andere instellingen?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3046" y="4436374"/>
            <a:ext cx="487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FFC000"/>
                </a:solidFill>
              </a:rPr>
              <a:t>Wie heb je nodig en/of wil je betrekken om een succesvol voorstel te maken?  </a:t>
            </a:r>
          </a:p>
        </p:txBody>
      </p:sp>
    </p:spTree>
    <p:extLst>
      <p:ext uri="{BB962C8B-B14F-4D97-AF65-F5344CB8AC3E}">
        <p14:creationId xmlns:p14="http://schemas.microsoft.com/office/powerpoint/2010/main" val="355303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0888" y="442761"/>
            <a:ext cx="11232683" cy="595803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/>
          <p:cNvSpPr txBox="1"/>
          <p:nvPr/>
        </p:nvSpPr>
        <p:spPr>
          <a:xfrm>
            <a:off x="712269" y="577519"/>
            <a:ext cx="3044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Planmaker 2: succesfactoren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32757" y="1039523"/>
            <a:ext cx="5431159" cy="2498807"/>
          </a:xfrm>
          <a:prstGeom prst="roundRect">
            <a:avLst>
              <a:gd name="adj" fmla="val 28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ounded Rectangle 6"/>
          <p:cNvSpPr/>
          <p:nvPr/>
        </p:nvSpPr>
        <p:spPr>
          <a:xfrm>
            <a:off x="6215514" y="1039523"/>
            <a:ext cx="5358867" cy="2498807"/>
          </a:xfrm>
          <a:prstGeom prst="roundRect">
            <a:avLst>
              <a:gd name="adj" fmla="val 22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2" name="Group 11"/>
          <p:cNvGrpSpPr/>
          <p:nvPr/>
        </p:nvGrpSpPr>
        <p:grpSpPr>
          <a:xfrm>
            <a:off x="654514" y="3766933"/>
            <a:ext cx="10919867" cy="2411862"/>
            <a:chOff x="654514" y="3109093"/>
            <a:chExt cx="10919867" cy="3183654"/>
          </a:xfrm>
        </p:grpSpPr>
        <p:sp>
          <p:nvSpPr>
            <p:cNvPr id="9" name="Rounded Rectangle 8"/>
            <p:cNvSpPr/>
            <p:nvPr/>
          </p:nvSpPr>
          <p:spPr>
            <a:xfrm>
              <a:off x="654514" y="3109093"/>
              <a:ext cx="5409402" cy="3183653"/>
            </a:xfrm>
            <a:prstGeom prst="roundRect">
              <a:avLst>
                <a:gd name="adj" fmla="val 345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227543" y="3109094"/>
              <a:ext cx="5346838" cy="3183653"/>
            </a:xfrm>
            <a:prstGeom prst="roundRect">
              <a:avLst>
                <a:gd name="adj" fmla="val 427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05049" y="1193533"/>
            <a:ext cx="3080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25B5B9"/>
                </a:solidFill>
              </a:rPr>
              <a:t>Hoe verkrijg je steun bij het College van Bestuur?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43046" y="1193533"/>
            <a:ext cx="3540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25B5B9"/>
                </a:solidFill>
              </a:rPr>
              <a:t>Hoe zorg je voor aansluiting bij (interne) ICT-systemen?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49918" y="1193533"/>
            <a:ext cx="3080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100" b="1" dirty="0">
              <a:solidFill>
                <a:srgbClr val="25B5B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986" y="3919541"/>
            <a:ext cx="4433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25B5B9"/>
                </a:solidFill>
              </a:rPr>
              <a:t>Welke risico’s voorzie je? Welke maatregelen kun je daarbij bedenken?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3046" y="3919541"/>
            <a:ext cx="4739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25B5B9"/>
                </a:solidFill>
              </a:rPr>
              <a:t>Hoe zorg je dat je je projectorganisatie op tijd in de startblokken hebt? </a:t>
            </a:r>
          </a:p>
        </p:txBody>
      </p:sp>
    </p:spTree>
    <p:extLst>
      <p:ext uri="{BB962C8B-B14F-4D97-AF65-F5344CB8AC3E}">
        <p14:creationId xmlns:p14="http://schemas.microsoft.com/office/powerpoint/2010/main" val="147025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0888" y="442761"/>
            <a:ext cx="11232683" cy="595803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/>
          <p:cNvSpPr txBox="1"/>
          <p:nvPr/>
        </p:nvSpPr>
        <p:spPr>
          <a:xfrm>
            <a:off x="712269" y="577519"/>
            <a:ext cx="4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Planmaker 3a: stappen en kosten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49918" y="1193533"/>
            <a:ext cx="3080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100" b="1" dirty="0">
              <a:solidFill>
                <a:srgbClr val="25B5B9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447155"/>
              </p:ext>
            </p:extLst>
          </p:nvPr>
        </p:nvGraphicFramePr>
        <p:xfrm>
          <a:off x="712269" y="1027718"/>
          <a:ext cx="3402531" cy="320268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402531">
                  <a:extLst>
                    <a:ext uri="{9D8B030D-6E8A-4147-A177-3AD203B41FA5}">
                      <a16:colId xmlns:a16="http://schemas.microsoft.com/office/drawing/2014/main" val="1544545186"/>
                    </a:ext>
                  </a:extLst>
                </a:gridCol>
              </a:tblGrid>
              <a:tr h="400336">
                <a:tc>
                  <a:txBody>
                    <a:bodyPr/>
                    <a:lstStyle/>
                    <a:p>
                      <a:r>
                        <a:rPr lang="nl-NL" sz="1200" b="1" dirty="0">
                          <a:solidFill>
                            <a:schemeClr val="tx1"/>
                          </a:solidFill>
                        </a:rPr>
                        <a:t>Welke hoofdstappen zet je?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481441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sz="1400" dirty="0"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03650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sz="1400" dirty="0"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449821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sz="1400" dirty="0">
                        <a:latin typeface="Lucida Handwriting" panose="030101010101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80146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84795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867885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7304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29402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3552"/>
              </p:ext>
            </p:extLst>
          </p:nvPr>
        </p:nvGraphicFramePr>
        <p:xfrm>
          <a:off x="4384779" y="1027718"/>
          <a:ext cx="3402531" cy="320268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402531">
                  <a:extLst>
                    <a:ext uri="{9D8B030D-6E8A-4147-A177-3AD203B41FA5}">
                      <a16:colId xmlns:a16="http://schemas.microsoft.com/office/drawing/2014/main" val="1544545186"/>
                    </a:ext>
                  </a:extLst>
                </a:gridCol>
              </a:tblGrid>
              <a:tr h="400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b="1" dirty="0">
                          <a:solidFill>
                            <a:schemeClr val="tx1"/>
                          </a:solidFill>
                        </a:rPr>
                        <a:t>Geschatte kosten? (personeel</a:t>
                      </a:r>
                      <a:r>
                        <a:rPr lang="nl-NL" sz="1200" b="1" baseline="0" dirty="0">
                          <a:solidFill>
                            <a:schemeClr val="tx1"/>
                          </a:solidFill>
                        </a:rPr>
                        <a:t> + materieel)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481441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03650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449821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80146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84795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867885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7304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29402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687214"/>
              </p:ext>
            </p:extLst>
          </p:nvPr>
        </p:nvGraphicFramePr>
        <p:xfrm>
          <a:off x="8057289" y="1027718"/>
          <a:ext cx="3402531" cy="320268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402531">
                  <a:extLst>
                    <a:ext uri="{9D8B030D-6E8A-4147-A177-3AD203B41FA5}">
                      <a16:colId xmlns:a16="http://schemas.microsoft.com/office/drawing/2014/main" val="1544545186"/>
                    </a:ext>
                  </a:extLst>
                </a:gridCol>
              </a:tblGrid>
              <a:tr h="400336">
                <a:tc>
                  <a:txBody>
                    <a:bodyPr/>
                    <a:lstStyle/>
                    <a:p>
                      <a:r>
                        <a:rPr lang="nl-NL" sz="1200" b="1" dirty="0"/>
                        <a:t>Hoe lang</a:t>
                      </a:r>
                      <a:r>
                        <a:rPr lang="nl-NL" sz="1200" b="1" baseline="0" dirty="0"/>
                        <a:t> duurt het? </a:t>
                      </a:r>
                      <a:endParaRPr lang="nl-N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481441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03650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449821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80146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84795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867885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7304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29402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4787" y="4311273"/>
            <a:ext cx="402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Planmaker 3b: impact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12269" y="4680605"/>
            <a:ext cx="10717734" cy="1479563"/>
          </a:xfrm>
          <a:prstGeom prst="roundRect">
            <a:avLst>
              <a:gd name="adj" fmla="val 328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712269" y="4744953"/>
            <a:ext cx="6651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/>
              <a:t>Hoe kunnen andere instellingen hun voordeel doen met de in het project ontwikkelde resultaten? </a:t>
            </a:r>
          </a:p>
        </p:txBody>
      </p:sp>
    </p:spTree>
    <p:extLst>
      <p:ext uri="{BB962C8B-B14F-4D97-AF65-F5344CB8AC3E}">
        <p14:creationId xmlns:p14="http://schemas.microsoft.com/office/powerpoint/2010/main" val="131184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171</Words>
  <Application>Microsoft Macintosh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Handwriting</vt:lpstr>
      <vt:lpstr>Office Theme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annette.peet</dc:creator>
  <cp:lastModifiedBy>lieke.rensink</cp:lastModifiedBy>
  <cp:revision>19</cp:revision>
  <dcterms:created xsi:type="dcterms:W3CDTF">2020-07-27T12:51:45Z</dcterms:created>
  <dcterms:modified xsi:type="dcterms:W3CDTF">2020-07-28T14:07:51Z</dcterms:modified>
</cp:coreProperties>
</file>