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wmf" ContentType="image/x-wmf"/>
  <Override PartName="/ppt/presProps.xml" ContentType="application/vnd.openxmlformats-officedocument.presentationml.presPro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2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</p:sldIdLst>
  <p:sldSz cx="12192000" cy="68580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5EBF3D-F070-41AF-AE98-26E9F36747B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4188A3-4CE0-43C1-AD9F-8E7CA78857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456BBC-DD3D-4228-830A-DFC37703417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8196CB-14E3-40AB-9826-89DCF8CEB27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22492DD-A7AB-4216-B2E3-795509F921A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DCA62A7-A037-4127-BFD1-16AACF37B49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E034FD6-9125-484F-B668-A54160A081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89FFD62-D63D-47B5-B09F-5ECFEFCE5F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7E66437-223B-425F-A4D8-E88C2B9D67D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2DD73F0-8420-44E5-9A55-03BD50F3A02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636B959-2EDF-4225-BF43-0E7927BC94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23973F-9D5F-4118-987E-4AC5420E580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3748C43-FA26-462E-97CC-E8B7D2887C6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8C2A9BD-70F6-4950-8F3F-C91DD62C50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DF7C331-8745-4703-AA99-A4AB4FD68EB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D4D6B88-94ED-473A-B8A8-D17A1C415A1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4242D7F-6C8B-41DC-A91E-BCD96BDAEFD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0C7407F-6A2B-4FEA-B153-8448D27FCED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072A35B-6CAA-48F2-B77E-C8DED8A0C75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D938D50-6CFB-4194-8DEC-B190BEFBC0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7B27951-CF64-4F15-B168-6B6E7BE1335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2861F3B-47CA-4888-BB28-015CA5B06FE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9D232E-CBE1-4D53-B295-5E87A4B26A9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A7EA6DB-9B8C-456C-8FA0-F5AA19F2D21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AFB55D9-39D6-41DB-9531-22291B00C69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ECDF0BF-D61A-47BA-AEC6-D3DA2F075C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3269E95-5CBF-49D0-930E-5FDFD43DB09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267C74C-AFBF-4A2D-9BB1-FFDFBCDD02C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F258648-8F98-496F-91E6-DFC82191EB3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EA27E5E-2F02-4B06-85D8-2F149DD8A52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8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FB998E4-A8A3-454F-BB98-BCF900D0503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D38C59B-B6A1-469A-8DE6-B9D394C14F8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71F60D1-2B10-4489-A830-C369424A49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88CC7D-DD09-4F97-B9F5-48C2E9F7BC5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3FCDBCE-66CB-40EA-B097-CC872C6D12E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0DE2F8D-F3FD-4B97-98C1-7EC1101CC1A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04B06DE-5649-4A60-AD5E-D46A75E56F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46CA9DF-2EB2-45DB-BB2B-08FE6F833E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95CE57C-4698-40F5-9ADE-A534C450A3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1AE96D1-27FD-418B-9893-CDA0D1D4CF2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DDBBC97-DCB8-46B7-A346-9025B6DBD5F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0B24219-5B07-4998-BA3E-64E83D91897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DAB4824-4C16-4BB1-8D9E-F3426AE4C62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D3E9D9F-0338-4142-A3F2-8BB57BBDC90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548095-DED7-4B1D-82C3-583BD156BAD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98407492-C87E-4127-A2E5-23FE3A193AE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E4A236C-63EB-4634-9F85-35FC90FF708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465CE23-0BFF-42B9-819B-868C05F29EE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633166B-AED8-402D-A615-EF3DFF580C3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9A88E7DE-2714-400C-86BB-B325585DBE8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C4BAC337-AFA3-4428-A594-A034A2E7477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9D5293E-656C-4057-91AA-DCE9B1B2C9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C2885F13-E1E7-4B29-A190-BDAEB52CBB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691660F-CB03-4C18-89CA-D93B094CFBB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35369F7-6BFE-414A-857E-42E31F923E0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3E73CE-2E5C-48AF-8796-A6CDB6EBB2C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DF8B980-76C0-468E-85C9-EBE59037693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D83E3CD7-404A-4E88-A941-4939CCB2B3C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A357B544-1168-4CCF-9066-1A96C58731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C9ABE2DD-2C2A-4887-A676-F8DA166DE4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6F48E832-202D-4C25-9302-8378FECE661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33F4DAB3-4C99-4456-96E5-37CAB1C208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8185DCD3-D85F-4F66-B0B5-5BBED677281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618DAAC2-7979-4F0A-97B1-2A2BCF77F1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2652C952-2F82-449D-89A9-546961ACB73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21880085-198E-4C94-A3D4-C5661AA9CC8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65CA80-2EE3-4660-A361-039E3D1BD9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014BFCF6-BB17-4840-94E3-E414E45A9F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3AC72494-1793-4BBB-B4B8-2388E55C7FE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1F569DE9-2B9F-4A97-8048-00A7E74C8F8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6641E57-FB84-4A75-83C8-7C69B22EDEF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D7213045-AEE1-4047-B431-6B58FC0552C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9ADA2DDE-A9D4-4E1C-B9A3-6A10A97ACEC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91BF05F4-9953-4DFD-BF6D-AD300006EFD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6A868296-A88A-472B-B492-BB83D38F3D4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E15ED434-84D4-4F63-9B50-66DF47E5147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C3F7D197-A70C-46C4-8483-DD40E0C7B5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440125-FCCD-4ECD-B20F-B2315EF9C9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DE621084-3788-468E-8CA0-1AA86E5CBB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A8E6A044-72AB-4293-BC12-BC51B280347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4158BB76-E53C-4657-A297-5885D8488B0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D97F2F42-CEF6-4156-A17C-D38B4068A52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717B92AA-AE39-4771-AAA1-6674C9FF175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967214-4C16-4477-BFE9-EA08842CD1F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bee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hoek 7"/>
          <p:cNvSpPr/>
          <p:nvPr/>
        </p:nvSpPr>
        <p:spPr>
          <a:xfrm>
            <a:off x="0" y="6001920"/>
            <a:ext cx="12191760" cy="85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" name="Afbeelding 8" descr="TUDelft_LogoZWART.eps"/>
          <p:cNvPicPr/>
          <p:nvPr/>
        </p:nvPicPr>
        <p:blipFill>
          <a:blip r:embed="rId2"/>
          <a:stretch/>
        </p:blipFill>
        <p:spPr>
          <a:xfrm>
            <a:off x="275400" y="6150600"/>
            <a:ext cx="1103760" cy="4302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body"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180320" y="304596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322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nl-NL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807A1C2-76F0-442E-84BC-829EB0C26527}" type="slidenum">
              <a:rPr b="0" lang="nl-NL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body"/>
          </p:nvPr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body"/>
          </p:nvPr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9"/>
          <p:cNvSpPr>
            <a:spLocks noGrp="1"/>
          </p:cNvSpPr>
          <p:nvPr>
            <p:ph type="body"/>
          </p:nvPr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Right Arrow 29"/>
          <p:cNvSpPr/>
          <p:nvPr/>
        </p:nvSpPr>
        <p:spPr>
          <a:xfrm>
            <a:off x="925560" y="18468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" name="Right Arrow 30"/>
          <p:cNvSpPr/>
          <p:nvPr/>
        </p:nvSpPr>
        <p:spPr>
          <a:xfrm>
            <a:off x="925560" y="32616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3" name="Right Arrow 31"/>
          <p:cNvSpPr/>
          <p:nvPr/>
        </p:nvSpPr>
        <p:spPr>
          <a:xfrm>
            <a:off x="925560" y="478584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" name="TextBox 41"/>
          <p:cNvSpPr/>
          <p:nvPr/>
        </p:nvSpPr>
        <p:spPr>
          <a:xfrm>
            <a:off x="1007640" y="1999080"/>
            <a:ext cx="852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Action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TextBox 42"/>
          <p:cNvSpPr/>
          <p:nvPr/>
        </p:nvSpPr>
        <p:spPr>
          <a:xfrm>
            <a:off x="4012200" y="1245240"/>
            <a:ext cx="649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Flags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Rechte verbindingslijn 33"/>
          <p:cNvSpPr/>
          <p:nvPr/>
        </p:nvSpPr>
        <p:spPr>
          <a:xfrm>
            <a:off x="6964200" y="208080"/>
            <a:ext cx="360" cy="5559120"/>
          </a:xfrm>
          <a:prstGeom prst="line">
            <a:avLst/>
          </a:prstGeom>
          <a:ln w="28575">
            <a:solidFill>
              <a:srgbClr val="a5a5a5"/>
            </a:solidFill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Title 1"/>
          <p:cNvSpPr/>
          <p:nvPr/>
        </p:nvSpPr>
        <p:spPr>
          <a:xfrm rot="16200000">
            <a:off x="-1635120" y="323208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DATASET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Isosceles Triangle 33"/>
          <p:cNvSpPr/>
          <p:nvPr/>
        </p:nvSpPr>
        <p:spPr>
          <a:xfrm rot="5400000">
            <a:off x="4014000" y="1030680"/>
            <a:ext cx="835200" cy="912240"/>
          </a:xfrm>
          <a:prstGeom prst="triangle">
            <a:avLst>
              <a:gd name="adj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9" name="PlaceHolder 10"/>
          <p:cNvSpPr>
            <a:spLocks noGrp="1"/>
          </p:cNvSpPr>
          <p:nvPr>
            <p:ph type="body"/>
          </p:nvPr>
        </p:nvSpPr>
        <p:spPr>
          <a:xfrm>
            <a:off x="7498080" y="1621080"/>
            <a:ext cx="3855240" cy="395640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Tekstvak 8"/>
          <p:cNvSpPr/>
          <p:nvPr/>
        </p:nvSpPr>
        <p:spPr>
          <a:xfrm>
            <a:off x="7498080" y="587160"/>
            <a:ext cx="3834360" cy="100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Q1.  What folder structure will you use for your project? (and how 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does data fit in there)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Q2.  What naming convention are you going to use? (show us an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example based on your expected dataset)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Q3.  Additional remarks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TextBox 20"/>
          <p:cNvSpPr/>
          <p:nvPr/>
        </p:nvSpPr>
        <p:spPr>
          <a:xfrm>
            <a:off x="6272640" y="125280"/>
            <a:ext cx="630648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Theme: 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Data organization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TextBox 19"/>
          <p:cNvSpPr/>
          <p:nvPr/>
        </p:nvSpPr>
        <p:spPr>
          <a:xfrm>
            <a:off x="840600" y="136440"/>
            <a:ext cx="59536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Data: 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(incl. code, </a:t>
            </a:r>
            <a:r>
              <a:rPr b="0" lang="nl-NL" sz="2400" spc="-1" strike="noStrike">
                <a:solidFill>
                  <a:srgbClr val="000000"/>
                </a:solidFill>
                <a:latin typeface="Abadi Extra Light"/>
              </a:rPr>
              <a:t>models, design sketches, etc.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1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bee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hthoek 7"/>
          <p:cNvSpPr/>
          <p:nvPr/>
        </p:nvSpPr>
        <p:spPr>
          <a:xfrm>
            <a:off x="0" y="6001920"/>
            <a:ext cx="12191760" cy="85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61" name="Afbeelding 8" descr="TUDelft_LogoZWART.eps"/>
          <p:cNvPicPr/>
          <p:nvPr/>
        </p:nvPicPr>
        <p:blipFill>
          <a:blip r:embed="rId2"/>
          <a:stretch/>
        </p:blipFill>
        <p:spPr>
          <a:xfrm>
            <a:off x="275400" y="6150600"/>
            <a:ext cx="1103760" cy="430200"/>
          </a:xfrm>
          <a:prstGeom prst="rect">
            <a:avLst/>
          </a:prstGeom>
          <a:ln w="0">
            <a:noFill/>
          </a:ln>
        </p:spPr>
      </p:pic>
      <p:sp>
        <p:nvSpPr>
          <p:cNvPr id="62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322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dt" idx="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nl-NL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D2A9EFD-15F8-44C5-A326-B8275A7C7887}" type="slidenum">
              <a:rPr b="0" lang="nl-NL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TextBox 20"/>
          <p:cNvSpPr/>
          <p:nvPr/>
        </p:nvSpPr>
        <p:spPr>
          <a:xfrm>
            <a:off x="7705440" y="105480"/>
            <a:ext cx="370656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Theme: </a:t>
            </a:r>
            <a:r>
              <a:rPr b="0" lang="en-US" sz="2400" spc="-1" strike="noStrike">
                <a:solidFill>
                  <a:srgbClr val="000000"/>
                </a:solidFill>
                <a:latin typeface="Abadi Extra Light"/>
              </a:rPr>
              <a:t>Documentation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Title 1"/>
          <p:cNvSpPr/>
          <p:nvPr/>
        </p:nvSpPr>
        <p:spPr>
          <a:xfrm rot="16200000">
            <a:off x="-1635120" y="323208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DATASET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7498080" y="162108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7498080" y="304884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6"/>
          <p:cNvSpPr>
            <a:spLocks noGrp="1"/>
          </p:cNvSpPr>
          <p:nvPr>
            <p:ph type="body"/>
          </p:nvPr>
        </p:nvSpPr>
        <p:spPr>
          <a:xfrm>
            <a:off x="7498080" y="4518720"/>
            <a:ext cx="3855240" cy="106092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Tekstvak 2"/>
          <p:cNvSpPr/>
          <p:nvPr/>
        </p:nvSpPr>
        <p:spPr>
          <a:xfrm>
            <a:off x="7498080" y="577800"/>
            <a:ext cx="3855240" cy="100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Q1.  What type of documentation do you need to generate/write? (e.g. 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metadata, data collection process/method, data dictionary, code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versioning, etc.)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Q2.  What documentation tools are helpful to generate/write the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documentation needed?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Q3.  Additional remarks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Rechte verbindingslijn 32"/>
          <p:cNvSpPr/>
          <p:nvPr/>
        </p:nvSpPr>
        <p:spPr>
          <a:xfrm>
            <a:off x="6964200" y="208080"/>
            <a:ext cx="360" cy="5559120"/>
          </a:xfrm>
          <a:prstGeom prst="line">
            <a:avLst/>
          </a:prstGeom>
          <a:ln w="28575">
            <a:solidFill>
              <a:srgbClr val="a5a5a5"/>
            </a:solidFill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7"/>
          <p:cNvSpPr>
            <a:spLocks noGrp="1"/>
          </p:cNvSpPr>
          <p:nvPr>
            <p:ph type="body"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8"/>
          <p:cNvSpPr>
            <a:spLocks noGrp="1"/>
          </p:cNvSpPr>
          <p:nvPr>
            <p:ph type="body"/>
          </p:nvPr>
        </p:nvSpPr>
        <p:spPr>
          <a:xfrm>
            <a:off x="4180320" y="304596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9"/>
          <p:cNvSpPr>
            <a:spLocks noGrp="1"/>
          </p:cNvSpPr>
          <p:nvPr>
            <p:ph type="body"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10"/>
          <p:cNvSpPr>
            <a:spLocks noGrp="1"/>
          </p:cNvSpPr>
          <p:nvPr>
            <p:ph type="body"/>
          </p:nvPr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11"/>
          <p:cNvSpPr>
            <a:spLocks noGrp="1"/>
          </p:cNvSpPr>
          <p:nvPr>
            <p:ph type="body"/>
          </p:nvPr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12"/>
          <p:cNvSpPr>
            <a:spLocks noGrp="1"/>
          </p:cNvSpPr>
          <p:nvPr>
            <p:ph type="body"/>
          </p:nvPr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Right Arrow 29"/>
          <p:cNvSpPr/>
          <p:nvPr/>
        </p:nvSpPr>
        <p:spPr>
          <a:xfrm>
            <a:off x="925560" y="18468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79" name="Right Arrow 30"/>
          <p:cNvSpPr/>
          <p:nvPr/>
        </p:nvSpPr>
        <p:spPr>
          <a:xfrm>
            <a:off x="925560" y="32616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0" name="Right Arrow 31"/>
          <p:cNvSpPr/>
          <p:nvPr/>
        </p:nvSpPr>
        <p:spPr>
          <a:xfrm>
            <a:off x="925560" y="478584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1" name="TextBox 41"/>
          <p:cNvSpPr/>
          <p:nvPr/>
        </p:nvSpPr>
        <p:spPr>
          <a:xfrm>
            <a:off x="1007640" y="1999080"/>
            <a:ext cx="852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Action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TextBox 42"/>
          <p:cNvSpPr/>
          <p:nvPr/>
        </p:nvSpPr>
        <p:spPr>
          <a:xfrm>
            <a:off x="4012200" y="1245240"/>
            <a:ext cx="649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Flags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Isosceles Triangle 33"/>
          <p:cNvSpPr/>
          <p:nvPr/>
        </p:nvSpPr>
        <p:spPr>
          <a:xfrm rot="5400000">
            <a:off x="4014000" y="1030680"/>
            <a:ext cx="835200" cy="912240"/>
          </a:xfrm>
          <a:prstGeom prst="triangle">
            <a:avLst>
              <a:gd name="adj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84" name="TextBox 19"/>
          <p:cNvSpPr/>
          <p:nvPr/>
        </p:nvSpPr>
        <p:spPr>
          <a:xfrm>
            <a:off x="840600" y="136440"/>
            <a:ext cx="59536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Data: 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(incl. code, </a:t>
            </a:r>
            <a:r>
              <a:rPr b="0" lang="nl-NL" sz="2400" spc="-1" strike="noStrike">
                <a:solidFill>
                  <a:srgbClr val="000000"/>
                </a:solidFill>
                <a:latin typeface="Abadi Extra Light"/>
              </a:rPr>
              <a:t>models, design sketches, etc.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1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bee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hthoek 7"/>
          <p:cNvSpPr/>
          <p:nvPr/>
        </p:nvSpPr>
        <p:spPr>
          <a:xfrm>
            <a:off x="0" y="6001920"/>
            <a:ext cx="12191760" cy="85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23" name="Afbeelding 8" descr="TUDelft_LogoZWART.eps"/>
          <p:cNvPicPr/>
          <p:nvPr/>
        </p:nvPicPr>
        <p:blipFill>
          <a:blip r:embed="rId2"/>
          <a:stretch/>
        </p:blipFill>
        <p:spPr>
          <a:xfrm>
            <a:off x="275400" y="6150600"/>
            <a:ext cx="1103760" cy="430200"/>
          </a:xfrm>
          <a:prstGeom prst="rect">
            <a:avLst/>
          </a:prstGeom>
          <a:ln w="0">
            <a:noFill/>
          </a:ln>
        </p:spPr>
      </p:pic>
      <p:sp>
        <p:nvSpPr>
          <p:cNvPr id="124" name="PlaceHolder 1"/>
          <p:cNvSpPr>
            <a:spLocks noGrp="1"/>
          </p:cNvSpPr>
          <p:nvPr>
            <p:ph type="ftr" idx="7"/>
          </p:nvPr>
        </p:nvSpPr>
        <p:spPr>
          <a:xfrm>
            <a:off x="4038480" y="6356520"/>
            <a:ext cx="322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dt" idx="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nl-NL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2BEE62F-B82E-49D2-94E0-270C3E17C716}" type="slidenum">
              <a:rPr b="0" lang="nl-NL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TextBox 20"/>
          <p:cNvSpPr/>
          <p:nvPr/>
        </p:nvSpPr>
        <p:spPr>
          <a:xfrm>
            <a:off x="7705440" y="105480"/>
            <a:ext cx="37065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Theme: 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Metadata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Title 1"/>
          <p:cNvSpPr/>
          <p:nvPr/>
        </p:nvSpPr>
        <p:spPr>
          <a:xfrm rot="16200000">
            <a:off x="-1635120" y="323208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DATASET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7498080" y="162108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7498080" y="304884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7498080" y="4518720"/>
            <a:ext cx="3855240" cy="106092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Tekstvak 2"/>
          <p:cNvSpPr/>
          <p:nvPr/>
        </p:nvSpPr>
        <p:spPr>
          <a:xfrm>
            <a:off x="7498080" y="598320"/>
            <a:ext cx="3855240" cy="54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List some of the relevant metadata you need to record for each dataset and/or indicate (and provide the link to it) if you will use a metadata standard existing in your discipline.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Rechte verbindingslijn 32"/>
          <p:cNvSpPr/>
          <p:nvPr/>
        </p:nvSpPr>
        <p:spPr>
          <a:xfrm>
            <a:off x="6964200" y="208080"/>
            <a:ext cx="360" cy="5559120"/>
          </a:xfrm>
          <a:prstGeom prst="line">
            <a:avLst/>
          </a:prstGeom>
          <a:ln w="28575">
            <a:solidFill>
              <a:srgbClr val="a5a5a5"/>
            </a:solidFill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body"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8"/>
          <p:cNvSpPr>
            <a:spLocks noGrp="1"/>
          </p:cNvSpPr>
          <p:nvPr>
            <p:ph type="body"/>
          </p:nvPr>
        </p:nvSpPr>
        <p:spPr>
          <a:xfrm>
            <a:off x="4180320" y="304596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9"/>
          <p:cNvSpPr>
            <a:spLocks noGrp="1"/>
          </p:cNvSpPr>
          <p:nvPr>
            <p:ph type="body"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10"/>
          <p:cNvSpPr>
            <a:spLocks noGrp="1"/>
          </p:cNvSpPr>
          <p:nvPr>
            <p:ph type="body"/>
          </p:nvPr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11"/>
          <p:cNvSpPr>
            <a:spLocks noGrp="1"/>
          </p:cNvSpPr>
          <p:nvPr>
            <p:ph type="body"/>
          </p:nvPr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12"/>
          <p:cNvSpPr>
            <a:spLocks noGrp="1"/>
          </p:cNvSpPr>
          <p:nvPr>
            <p:ph type="body"/>
          </p:nvPr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Right Arrow 29"/>
          <p:cNvSpPr/>
          <p:nvPr/>
        </p:nvSpPr>
        <p:spPr>
          <a:xfrm>
            <a:off x="925560" y="18468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1" name="Right Arrow 30"/>
          <p:cNvSpPr/>
          <p:nvPr/>
        </p:nvSpPr>
        <p:spPr>
          <a:xfrm>
            <a:off x="925560" y="32616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2" name="Right Arrow 31"/>
          <p:cNvSpPr/>
          <p:nvPr/>
        </p:nvSpPr>
        <p:spPr>
          <a:xfrm>
            <a:off x="925560" y="478584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3" name="TextBox 41"/>
          <p:cNvSpPr/>
          <p:nvPr/>
        </p:nvSpPr>
        <p:spPr>
          <a:xfrm>
            <a:off x="1007640" y="1999080"/>
            <a:ext cx="852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Action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TextBox 42"/>
          <p:cNvSpPr/>
          <p:nvPr/>
        </p:nvSpPr>
        <p:spPr>
          <a:xfrm>
            <a:off x="4012200" y="1245240"/>
            <a:ext cx="649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Flags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Isosceles Triangle 33"/>
          <p:cNvSpPr/>
          <p:nvPr/>
        </p:nvSpPr>
        <p:spPr>
          <a:xfrm rot="5400000">
            <a:off x="4014000" y="1030680"/>
            <a:ext cx="835200" cy="912240"/>
          </a:xfrm>
          <a:prstGeom prst="triangle">
            <a:avLst>
              <a:gd name="adj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6" name="TextBox 19"/>
          <p:cNvSpPr/>
          <p:nvPr/>
        </p:nvSpPr>
        <p:spPr>
          <a:xfrm>
            <a:off x="840600" y="136440"/>
            <a:ext cx="59536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Data: 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(incl. code, </a:t>
            </a:r>
            <a:r>
              <a:rPr b="0" lang="nl-NL" sz="2400" spc="-1" strike="noStrike">
                <a:solidFill>
                  <a:srgbClr val="000000"/>
                </a:solidFill>
                <a:latin typeface="Abadi Extra Light"/>
              </a:rPr>
              <a:t>models, design sketches, etc.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1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bee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hthoek 7"/>
          <p:cNvSpPr/>
          <p:nvPr/>
        </p:nvSpPr>
        <p:spPr>
          <a:xfrm>
            <a:off x="0" y="6001920"/>
            <a:ext cx="12191760" cy="85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85" name="Afbeelding 8" descr="TUDelft_LogoZWART.eps"/>
          <p:cNvPicPr/>
          <p:nvPr/>
        </p:nvPicPr>
        <p:blipFill>
          <a:blip r:embed="rId2"/>
          <a:stretch/>
        </p:blipFill>
        <p:spPr>
          <a:xfrm>
            <a:off x="275400" y="6150600"/>
            <a:ext cx="1103760" cy="430200"/>
          </a:xfrm>
          <a:prstGeom prst="rect">
            <a:avLst/>
          </a:prstGeom>
          <a:ln w="0">
            <a:noFill/>
          </a:ln>
        </p:spPr>
      </p:pic>
      <p:sp>
        <p:nvSpPr>
          <p:cNvPr id="186" name="PlaceHolder 1"/>
          <p:cNvSpPr>
            <a:spLocks noGrp="1"/>
          </p:cNvSpPr>
          <p:nvPr>
            <p:ph type="ftr" idx="10"/>
          </p:nvPr>
        </p:nvSpPr>
        <p:spPr>
          <a:xfrm>
            <a:off x="4038480" y="6356520"/>
            <a:ext cx="322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dt" idx="1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nl-NL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56EA032-97C7-4808-B8E2-53B7E317DBA8}" type="slidenum">
              <a:rPr b="0" lang="nl-NL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TextBox 20"/>
          <p:cNvSpPr/>
          <p:nvPr/>
        </p:nvSpPr>
        <p:spPr>
          <a:xfrm>
            <a:off x="7705440" y="105480"/>
            <a:ext cx="37065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Theme: 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File formats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Title 1"/>
          <p:cNvSpPr/>
          <p:nvPr/>
        </p:nvSpPr>
        <p:spPr>
          <a:xfrm rot="16200000">
            <a:off x="-1635120" y="323208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DATASET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7498080" y="162108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5"/>
          <p:cNvSpPr>
            <a:spLocks noGrp="1"/>
          </p:cNvSpPr>
          <p:nvPr>
            <p:ph type="body"/>
          </p:nvPr>
        </p:nvSpPr>
        <p:spPr>
          <a:xfrm>
            <a:off x="7498080" y="304884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6"/>
          <p:cNvSpPr>
            <a:spLocks noGrp="1"/>
          </p:cNvSpPr>
          <p:nvPr>
            <p:ph type="body"/>
          </p:nvPr>
        </p:nvSpPr>
        <p:spPr>
          <a:xfrm>
            <a:off x="7498080" y="4518720"/>
            <a:ext cx="3855240" cy="106092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Tekstvak 2"/>
          <p:cNvSpPr/>
          <p:nvPr/>
        </p:nvSpPr>
        <p:spPr>
          <a:xfrm>
            <a:off x="7498080" y="565200"/>
            <a:ext cx="3855240" cy="100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Q1. Are your files in an open file format? Or, is the code in an open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programming language?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Q2. Can you convert the proprietary file formats to an open file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format? If yes, to which open file format? 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Q3. If the data/code is in a proprietary format, what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information/software would others need to re-use the data/code?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5" name="Rechte verbindingslijn 32"/>
          <p:cNvSpPr/>
          <p:nvPr/>
        </p:nvSpPr>
        <p:spPr>
          <a:xfrm>
            <a:off x="6964200" y="208080"/>
            <a:ext cx="360" cy="5559120"/>
          </a:xfrm>
          <a:prstGeom prst="line">
            <a:avLst/>
          </a:prstGeom>
          <a:ln w="28575">
            <a:solidFill>
              <a:srgbClr val="a5a5a5"/>
            </a:solidFill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7"/>
          <p:cNvSpPr>
            <a:spLocks noGrp="1"/>
          </p:cNvSpPr>
          <p:nvPr>
            <p:ph type="body"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8"/>
          <p:cNvSpPr>
            <a:spLocks noGrp="1"/>
          </p:cNvSpPr>
          <p:nvPr>
            <p:ph type="body"/>
          </p:nvPr>
        </p:nvSpPr>
        <p:spPr>
          <a:xfrm>
            <a:off x="4180320" y="304596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9"/>
          <p:cNvSpPr>
            <a:spLocks noGrp="1"/>
          </p:cNvSpPr>
          <p:nvPr>
            <p:ph type="body"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10"/>
          <p:cNvSpPr>
            <a:spLocks noGrp="1"/>
          </p:cNvSpPr>
          <p:nvPr>
            <p:ph type="body"/>
          </p:nvPr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11"/>
          <p:cNvSpPr>
            <a:spLocks noGrp="1"/>
          </p:cNvSpPr>
          <p:nvPr>
            <p:ph type="body"/>
          </p:nvPr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12"/>
          <p:cNvSpPr>
            <a:spLocks noGrp="1"/>
          </p:cNvSpPr>
          <p:nvPr>
            <p:ph type="body"/>
          </p:nvPr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Right Arrow 29"/>
          <p:cNvSpPr/>
          <p:nvPr/>
        </p:nvSpPr>
        <p:spPr>
          <a:xfrm>
            <a:off x="925560" y="18468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3" name="Right Arrow 30"/>
          <p:cNvSpPr/>
          <p:nvPr/>
        </p:nvSpPr>
        <p:spPr>
          <a:xfrm>
            <a:off x="925560" y="32616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4" name="Right Arrow 31"/>
          <p:cNvSpPr/>
          <p:nvPr/>
        </p:nvSpPr>
        <p:spPr>
          <a:xfrm>
            <a:off x="925560" y="478584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5" name="TextBox 41"/>
          <p:cNvSpPr/>
          <p:nvPr/>
        </p:nvSpPr>
        <p:spPr>
          <a:xfrm>
            <a:off x="1007640" y="1999080"/>
            <a:ext cx="852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Action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TextBox 42"/>
          <p:cNvSpPr/>
          <p:nvPr/>
        </p:nvSpPr>
        <p:spPr>
          <a:xfrm>
            <a:off x="4012200" y="1245240"/>
            <a:ext cx="649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Flags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Isosceles Triangle 33"/>
          <p:cNvSpPr/>
          <p:nvPr/>
        </p:nvSpPr>
        <p:spPr>
          <a:xfrm rot="5400000">
            <a:off x="4014000" y="1030680"/>
            <a:ext cx="835200" cy="912240"/>
          </a:xfrm>
          <a:prstGeom prst="triangle">
            <a:avLst>
              <a:gd name="adj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08" name="TextBox 19"/>
          <p:cNvSpPr/>
          <p:nvPr/>
        </p:nvSpPr>
        <p:spPr>
          <a:xfrm>
            <a:off x="840600" y="136440"/>
            <a:ext cx="59536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Data: 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(incl. code, </a:t>
            </a:r>
            <a:r>
              <a:rPr b="0" lang="nl-NL" sz="2400" spc="-1" strike="noStrike">
                <a:solidFill>
                  <a:srgbClr val="000000"/>
                </a:solidFill>
                <a:latin typeface="Abadi Extra Light"/>
              </a:rPr>
              <a:t>models, design sketches, etc.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1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bee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Rechthoek 7"/>
          <p:cNvSpPr/>
          <p:nvPr/>
        </p:nvSpPr>
        <p:spPr>
          <a:xfrm>
            <a:off x="0" y="6001920"/>
            <a:ext cx="12191760" cy="85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247" name="Afbeelding 8" descr="TUDelft_LogoZWART.eps"/>
          <p:cNvPicPr/>
          <p:nvPr/>
        </p:nvPicPr>
        <p:blipFill>
          <a:blip r:embed="rId2"/>
          <a:stretch/>
        </p:blipFill>
        <p:spPr>
          <a:xfrm>
            <a:off x="275400" y="6150600"/>
            <a:ext cx="1103760" cy="430200"/>
          </a:xfrm>
          <a:prstGeom prst="rect">
            <a:avLst/>
          </a:prstGeom>
          <a:ln w="0">
            <a:noFill/>
          </a:ln>
        </p:spPr>
      </p:pic>
      <p:sp>
        <p:nvSpPr>
          <p:cNvPr id="248" name="PlaceHolder 1"/>
          <p:cNvSpPr>
            <a:spLocks noGrp="1"/>
          </p:cNvSpPr>
          <p:nvPr>
            <p:ph type="ftr" idx="13"/>
          </p:nvPr>
        </p:nvSpPr>
        <p:spPr>
          <a:xfrm>
            <a:off x="4038480" y="6356520"/>
            <a:ext cx="322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dt" idx="1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nl-NL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33AA56E-ED84-433B-9E6E-51C2CF06A698}" type="slidenum">
              <a:rPr b="0" lang="nl-NL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1" name="Title 1"/>
          <p:cNvSpPr/>
          <p:nvPr/>
        </p:nvSpPr>
        <p:spPr>
          <a:xfrm rot="16200000">
            <a:off x="-1635120" y="323208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DATASET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body"/>
          </p:nvPr>
        </p:nvSpPr>
        <p:spPr>
          <a:xfrm>
            <a:off x="7498080" y="162108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 type="body"/>
          </p:nvPr>
        </p:nvSpPr>
        <p:spPr>
          <a:xfrm>
            <a:off x="7498080" y="306144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4" name="PlaceHolder 6"/>
          <p:cNvSpPr>
            <a:spLocks noGrp="1"/>
          </p:cNvSpPr>
          <p:nvPr>
            <p:ph type="body"/>
          </p:nvPr>
        </p:nvSpPr>
        <p:spPr>
          <a:xfrm>
            <a:off x="7498080" y="452160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5" name="Rechte verbindingslijn 35"/>
          <p:cNvSpPr/>
          <p:nvPr/>
        </p:nvSpPr>
        <p:spPr>
          <a:xfrm>
            <a:off x="6969600" y="208080"/>
            <a:ext cx="360" cy="5559120"/>
          </a:xfrm>
          <a:prstGeom prst="line">
            <a:avLst/>
          </a:prstGeom>
          <a:ln w="28575">
            <a:solidFill>
              <a:srgbClr val="a5a5a5"/>
            </a:solidFill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Tekstvak 1"/>
          <p:cNvSpPr/>
          <p:nvPr/>
        </p:nvSpPr>
        <p:spPr>
          <a:xfrm>
            <a:off x="7389360" y="538200"/>
            <a:ext cx="4056840" cy="100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Q1.  Who will have access to this dataset during the project?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Q2.   If others than you will have access to the dataset during the project,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how will you share the data (e.g. SURFdrive, SURF file sender, Project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Data (U:) drive, etc.)?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Q3.   At the end of the project, this dataset can be described as: ‘open’,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         ‘</a:t>
            </a:r>
            <a:r>
              <a:rPr b="0" lang="en-US" sz="1000" spc="-1" strike="noStrike">
                <a:solidFill>
                  <a:srgbClr val="000000"/>
                </a:solidFill>
                <a:latin typeface="Calibri"/>
              </a:rPr>
              <a:t>restricted access’ or ‘restricted access with public metadata’?</a:t>
            </a:r>
            <a:endParaRPr b="0" lang="en-US" sz="1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TextBox 20"/>
          <p:cNvSpPr/>
          <p:nvPr/>
        </p:nvSpPr>
        <p:spPr>
          <a:xfrm>
            <a:off x="6288120" y="105480"/>
            <a:ext cx="59036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Theme: 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Access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8" name="PlaceHolder 7"/>
          <p:cNvSpPr>
            <a:spLocks noGrp="1"/>
          </p:cNvSpPr>
          <p:nvPr>
            <p:ph type="body"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9" name="PlaceHolder 8"/>
          <p:cNvSpPr>
            <a:spLocks noGrp="1"/>
          </p:cNvSpPr>
          <p:nvPr>
            <p:ph type="body"/>
          </p:nvPr>
        </p:nvSpPr>
        <p:spPr>
          <a:xfrm>
            <a:off x="4180320" y="304596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0" name="PlaceHolder 9"/>
          <p:cNvSpPr>
            <a:spLocks noGrp="1"/>
          </p:cNvSpPr>
          <p:nvPr>
            <p:ph type="body"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1" name="PlaceHolder 10"/>
          <p:cNvSpPr>
            <a:spLocks noGrp="1"/>
          </p:cNvSpPr>
          <p:nvPr>
            <p:ph type="body"/>
          </p:nvPr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2" name="PlaceHolder 11"/>
          <p:cNvSpPr>
            <a:spLocks noGrp="1"/>
          </p:cNvSpPr>
          <p:nvPr>
            <p:ph type="body"/>
          </p:nvPr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3" name="PlaceHolder 12"/>
          <p:cNvSpPr>
            <a:spLocks noGrp="1"/>
          </p:cNvSpPr>
          <p:nvPr>
            <p:ph type="body"/>
          </p:nvPr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4" name="Right Arrow 29"/>
          <p:cNvSpPr/>
          <p:nvPr/>
        </p:nvSpPr>
        <p:spPr>
          <a:xfrm>
            <a:off x="925560" y="18468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65" name="Right Arrow 30"/>
          <p:cNvSpPr/>
          <p:nvPr/>
        </p:nvSpPr>
        <p:spPr>
          <a:xfrm>
            <a:off x="925560" y="32616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66" name="Right Arrow 31"/>
          <p:cNvSpPr/>
          <p:nvPr/>
        </p:nvSpPr>
        <p:spPr>
          <a:xfrm>
            <a:off x="925560" y="478584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67" name="TextBox 41"/>
          <p:cNvSpPr/>
          <p:nvPr/>
        </p:nvSpPr>
        <p:spPr>
          <a:xfrm>
            <a:off x="1007640" y="1999080"/>
            <a:ext cx="852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Action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TextBox 42"/>
          <p:cNvSpPr/>
          <p:nvPr/>
        </p:nvSpPr>
        <p:spPr>
          <a:xfrm>
            <a:off x="4012200" y="1245240"/>
            <a:ext cx="649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Flags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9" name="Isosceles Triangle 33"/>
          <p:cNvSpPr/>
          <p:nvPr/>
        </p:nvSpPr>
        <p:spPr>
          <a:xfrm rot="5400000">
            <a:off x="4014000" y="1030680"/>
            <a:ext cx="835200" cy="912240"/>
          </a:xfrm>
          <a:prstGeom prst="triangle">
            <a:avLst>
              <a:gd name="adj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70" name="TextBox 19"/>
          <p:cNvSpPr/>
          <p:nvPr/>
        </p:nvSpPr>
        <p:spPr>
          <a:xfrm>
            <a:off x="840600" y="136440"/>
            <a:ext cx="59536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Data: 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(incl. code, </a:t>
            </a:r>
            <a:r>
              <a:rPr b="0" lang="nl-NL" sz="2400" spc="-1" strike="noStrike">
                <a:solidFill>
                  <a:srgbClr val="000000"/>
                </a:solidFill>
                <a:latin typeface="Abadi Extra Light"/>
              </a:rPr>
              <a:t>models, design sketches, etc.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1" name="PlaceHolder 1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bee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Rechthoek 7"/>
          <p:cNvSpPr/>
          <p:nvPr/>
        </p:nvSpPr>
        <p:spPr>
          <a:xfrm>
            <a:off x="0" y="6001920"/>
            <a:ext cx="12191760" cy="85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309" name="Afbeelding 8" descr="TUDelft_LogoZWART.eps"/>
          <p:cNvPicPr/>
          <p:nvPr/>
        </p:nvPicPr>
        <p:blipFill>
          <a:blip r:embed="rId2"/>
          <a:stretch/>
        </p:blipFill>
        <p:spPr>
          <a:xfrm>
            <a:off x="275400" y="6150600"/>
            <a:ext cx="1103760" cy="430200"/>
          </a:xfrm>
          <a:prstGeom prst="rect">
            <a:avLst/>
          </a:prstGeom>
          <a:ln w="0">
            <a:noFill/>
          </a:ln>
        </p:spPr>
      </p:pic>
      <p:sp>
        <p:nvSpPr>
          <p:cNvPr id="310" name="PlaceHolder 1"/>
          <p:cNvSpPr>
            <a:spLocks noGrp="1"/>
          </p:cNvSpPr>
          <p:nvPr>
            <p:ph type="ftr" idx="16"/>
          </p:nvPr>
        </p:nvSpPr>
        <p:spPr>
          <a:xfrm>
            <a:off x="4038480" y="6356520"/>
            <a:ext cx="322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dt" idx="1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nl-NL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0CD3B71-B80E-4EB4-8405-E5BEFEBD5C4C}" type="slidenum">
              <a:rPr b="0" lang="nl-NL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3" name="Title 1"/>
          <p:cNvSpPr/>
          <p:nvPr/>
        </p:nvSpPr>
        <p:spPr>
          <a:xfrm rot="16200000">
            <a:off x="-1635120" y="323208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DATASET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7498080" y="162108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5" name="PlaceHolder 5"/>
          <p:cNvSpPr>
            <a:spLocks noGrp="1"/>
          </p:cNvSpPr>
          <p:nvPr>
            <p:ph type="body"/>
          </p:nvPr>
        </p:nvSpPr>
        <p:spPr>
          <a:xfrm>
            <a:off x="7498080" y="306144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6" name="PlaceHolder 6"/>
          <p:cNvSpPr>
            <a:spLocks noGrp="1"/>
          </p:cNvSpPr>
          <p:nvPr>
            <p:ph type="body"/>
          </p:nvPr>
        </p:nvSpPr>
        <p:spPr>
          <a:xfrm>
            <a:off x="7498080" y="452160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7" name="Rechte verbindingslijn 35"/>
          <p:cNvSpPr/>
          <p:nvPr/>
        </p:nvSpPr>
        <p:spPr>
          <a:xfrm>
            <a:off x="6969600" y="208080"/>
            <a:ext cx="360" cy="5559120"/>
          </a:xfrm>
          <a:prstGeom prst="line">
            <a:avLst/>
          </a:prstGeom>
          <a:ln w="28575">
            <a:solidFill>
              <a:srgbClr val="a5a5a5"/>
            </a:solidFill>
            <a:prstDash val="sysDot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8" name="Tekstvak 1"/>
          <p:cNvSpPr/>
          <p:nvPr/>
        </p:nvSpPr>
        <p:spPr>
          <a:xfrm>
            <a:off x="7389360" y="538200"/>
            <a:ext cx="4056840" cy="105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Q1.   If the dataset is marked as ‘open’ in which repository would you publish it? </a:t>
            </a:r>
            <a:endParaRPr b="0" lang="en-US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Q2.   If the dataset is marked as  ‘restricted access’ how can somebody request the</a:t>
            </a:r>
            <a:endParaRPr b="0" lang="en-US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data after you finish your project?</a:t>
            </a:r>
            <a:endParaRPr b="0" lang="en-US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Q3.   If the dataset is marked ‘restricted access with public metadata’ where you</a:t>
            </a:r>
            <a:endParaRPr b="0" lang="en-US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will publish the metadata and where will be the data stored?</a:t>
            </a:r>
            <a:endParaRPr b="0" lang="en-US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Q4.   Do the repositories you plan to use provide a DOI for the dataset? Does it</a:t>
            </a:r>
            <a:endParaRPr b="0" lang="en-US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allow you to provide a licence? Which licence would you use ?</a:t>
            </a:r>
            <a:endParaRPr b="0" lang="en-U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9" name="TextBox 20"/>
          <p:cNvSpPr/>
          <p:nvPr/>
        </p:nvSpPr>
        <p:spPr>
          <a:xfrm>
            <a:off x="6288120" y="105480"/>
            <a:ext cx="590364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Theme: 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Data publication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0" name="PlaceHolder 7"/>
          <p:cNvSpPr>
            <a:spLocks noGrp="1"/>
          </p:cNvSpPr>
          <p:nvPr>
            <p:ph type="body"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1" name="PlaceHolder 8"/>
          <p:cNvSpPr>
            <a:spLocks noGrp="1"/>
          </p:cNvSpPr>
          <p:nvPr>
            <p:ph type="body"/>
          </p:nvPr>
        </p:nvSpPr>
        <p:spPr>
          <a:xfrm>
            <a:off x="4180320" y="304596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2" name="PlaceHolder 9"/>
          <p:cNvSpPr>
            <a:spLocks noGrp="1"/>
          </p:cNvSpPr>
          <p:nvPr>
            <p:ph type="body"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000000"/>
                </a:solidFill>
                <a:latin typeface="Calibri"/>
              </a:rPr>
              <a:t>Description of data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3" name="PlaceHolder 10"/>
          <p:cNvSpPr>
            <a:spLocks noGrp="1"/>
          </p:cNvSpPr>
          <p:nvPr>
            <p:ph type="body"/>
          </p:nvPr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1*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4" name="PlaceHolder 11"/>
          <p:cNvSpPr>
            <a:spLocks noGrp="1"/>
          </p:cNvSpPr>
          <p:nvPr>
            <p:ph type="body"/>
          </p:nvPr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2*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5" name="PlaceHolder 12"/>
          <p:cNvSpPr>
            <a:spLocks noGrp="1"/>
          </p:cNvSpPr>
          <p:nvPr>
            <p:ph type="body"/>
          </p:nvPr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ffff"/>
                </a:solidFill>
                <a:latin typeface="Calibri"/>
              </a:rPr>
              <a:t>Dataset 3*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6" name="Right Arrow 29"/>
          <p:cNvSpPr/>
          <p:nvPr/>
        </p:nvSpPr>
        <p:spPr>
          <a:xfrm>
            <a:off x="925560" y="18468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327" name="Right Arrow 30"/>
          <p:cNvSpPr/>
          <p:nvPr/>
        </p:nvSpPr>
        <p:spPr>
          <a:xfrm>
            <a:off x="925560" y="32616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328" name="Right Arrow 31"/>
          <p:cNvSpPr/>
          <p:nvPr/>
        </p:nvSpPr>
        <p:spPr>
          <a:xfrm>
            <a:off x="925560" y="478584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329" name="TextBox 41"/>
          <p:cNvSpPr/>
          <p:nvPr/>
        </p:nvSpPr>
        <p:spPr>
          <a:xfrm>
            <a:off x="1007640" y="1999080"/>
            <a:ext cx="8524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Action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0" name="TextBox 42"/>
          <p:cNvSpPr/>
          <p:nvPr/>
        </p:nvSpPr>
        <p:spPr>
          <a:xfrm>
            <a:off x="4012200" y="1245240"/>
            <a:ext cx="6490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bfbfbf"/>
                </a:solidFill>
                <a:latin typeface="Calibri"/>
              </a:rPr>
              <a:t>Flags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1" name="Isosceles Triangle 33"/>
          <p:cNvSpPr/>
          <p:nvPr/>
        </p:nvSpPr>
        <p:spPr>
          <a:xfrm rot="5400000">
            <a:off x="4014000" y="1030680"/>
            <a:ext cx="835200" cy="912240"/>
          </a:xfrm>
          <a:prstGeom prst="triangle">
            <a:avLst>
              <a:gd name="adj" fmla="val 50000"/>
            </a:avLst>
          </a:prstGeom>
          <a:noFill/>
          <a:ln>
            <a:solidFill>
              <a:srgbClr val="0000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332" name="TextBox 19"/>
          <p:cNvSpPr/>
          <p:nvPr/>
        </p:nvSpPr>
        <p:spPr>
          <a:xfrm>
            <a:off x="840600" y="136440"/>
            <a:ext cx="59536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2400" spc="-1" strike="noStrike">
                <a:solidFill>
                  <a:srgbClr val="000000"/>
                </a:solidFill>
                <a:latin typeface="Abadi Extra Light"/>
              </a:rPr>
              <a:t>Data: 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(incl. code, </a:t>
            </a:r>
            <a:r>
              <a:rPr b="0" lang="nl-NL" sz="2400" spc="-1" strike="noStrike">
                <a:solidFill>
                  <a:srgbClr val="000000"/>
                </a:solidFill>
                <a:latin typeface="Abadi Extra Light"/>
              </a:rPr>
              <a:t>models, design sketches, etc.</a:t>
            </a:r>
            <a:r>
              <a:rPr b="0" lang="en-GB" sz="2400" spc="-1" strike="noStrike">
                <a:solidFill>
                  <a:srgbClr val="000000"/>
                </a:solidFill>
                <a:latin typeface="Abadi Extra Light"/>
              </a:rPr>
              <a:t>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3" name="PlaceHolder 1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bee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Rechthoek 7"/>
          <p:cNvSpPr/>
          <p:nvPr/>
        </p:nvSpPr>
        <p:spPr>
          <a:xfrm>
            <a:off x="0" y="6001920"/>
            <a:ext cx="12191760" cy="85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nl-NL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371" name="Afbeelding 8" descr="TUDelft_LogoZWART.eps"/>
          <p:cNvPicPr/>
          <p:nvPr/>
        </p:nvPicPr>
        <p:blipFill>
          <a:blip r:embed="rId2"/>
          <a:stretch/>
        </p:blipFill>
        <p:spPr>
          <a:xfrm>
            <a:off x="275400" y="6150600"/>
            <a:ext cx="1103760" cy="430200"/>
          </a:xfrm>
          <a:prstGeom prst="rect">
            <a:avLst/>
          </a:prstGeom>
          <a:ln w="0">
            <a:noFill/>
          </a:ln>
        </p:spPr>
      </p:pic>
      <p:sp>
        <p:nvSpPr>
          <p:cNvPr id="372" name="PlaceHolder 1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nl-NL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nl-NL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617411E-60B7-42DB-92EB-AA85096CFC66}" type="slidenum">
              <a:rPr b="0" lang="nl-NL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5" name="Rectangle 4"/>
          <p:cNvSpPr/>
          <p:nvPr/>
        </p:nvSpPr>
        <p:spPr>
          <a:xfrm>
            <a:off x="854280" y="1169640"/>
            <a:ext cx="4984920" cy="424188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376" name="Rectangle 4"/>
          <p:cNvSpPr/>
          <p:nvPr/>
        </p:nvSpPr>
        <p:spPr>
          <a:xfrm>
            <a:off x="6352560" y="1169640"/>
            <a:ext cx="4984920" cy="424188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377" name="Title 1"/>
          <p:cNvSpPr/>
          <p:nvPr/>
        </p:nvSpPr>
        <p:spPr>
          <a:xfrm rot="16200000">
            <a:off x="-1656720" y="323208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n-US" sz="2400" spc="-1" strike="noStrike">
                <a:solidFill>
                  <a:srgbClr val="000000"/>
                </a:solidFill>
                <a:latin typeface="Abadi Extra Light"/>
              </a:rPr>
              <a:t>TOOLBOX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8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l-N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l-NL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l-NL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l-NL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l-N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l-N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l-NL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l-N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extracted extracellular polymers from each sludge sample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7" name="PlaceHolder 2"/>
          <p:cNvSpPr>
            <a:spLocks noGrp="1"/>
          </p:cNvSpPr>
          <p:nvPr>
            <p:ph/>
          </p:nvPr>
        </p:nvSpPr>
        <p:spPr>
          <a:xfrm>
            <a:off x="4180320" y="304596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received raw activated sludge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8" name="PlaceHolder 3"/>
          <p:cNvSpPr>
            <a:spLocks noGrp="1"/>
          </p:cNvSpPr>
          <p:nvPr>
            <p:ph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Text and numerical data of the wastewater treatment plant process description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9" name="PlaceHolder 4"/>
          <p:cNvSpPr>
            <a:spLocks noGrp="1"/>
          </p:cNvSpPr>
          <p:nvPr>
            <p:ph/>
          </p:nvPr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WWTP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0" name="PlaceHolder 5"/>
          <p:cNvSpPr>
            <a:spLocks noGrp="1"/>
          </p:cNvSpPr>
          <p:nvPr>
            <p:ph/>
          </p:nvPr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RAW AS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1" name="PlaceHolder 6"/>
          <p:cNvSpPr>
            <a:spLocks noGrp="1"/>
          </p:cNvSpPr>
          <p:nvPr>
            <p:ph/>
          </p:nvPr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EXTRACTED EPS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2" name="PlaceHolder 7"/>
          <p:cNvSpPr>
            <a:spLocks noGrp="1"/>
          </p:cNvSpPr>
          <p:nvPr>
            <p:ph/>
          </p:nvPr>
        </p:nvSpPr>
        <p:spPr>
          <a:xfrm>
            <a:off x="7574040" y="1245960"/>
            <a:ext cx="3855240" cy="465876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 marL="171360" indent="-1713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Project Management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 lvl="1" marL="8571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General project meeting notes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 lvl="1" marL="8571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          </a:t>
            </a: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Internal meeting notes 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 marL="171360" indent="-1713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Literature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 lvl="1" marL="8571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Topic1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 lvl="1" marL="8571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Topic2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 marL="171360" indent="-1713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        </a:t>
            </a: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Experiment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 lvl="1" marL="8571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Sludge screening 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 lvl="2" marL="13143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Data (YYYYMMDD_WWTPnumber_country of origin_Datatype(FTIR))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 lvl="2" marL="13143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Analysis (YYYYMMDD_WWTPnumber_country of origin_Datatype(FTIR)_treated)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 lvl="2" marL="13143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Outputs(YYYYMMDD_WWTPnumber_country of origin_Datatype(FTIR))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 lvl="1" marL="8571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EPS characterization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 lvl="2" marL="13143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Data (YYYYMMDD_WWTPnumber_country of origin_EPS)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 lvl="2" marL="13143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Analysis (YYYYMMDD_WWTPnumber_country of origin_EPS_Datatype(FTIR))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 lvl="2" marL="13143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Outputs (YYYYMMDD_WWTPnumber_country of origin_Datatype(FTIR))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 marL="171360" indent="-17136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         </a:t>
            </a: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Dissemination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 lvl="1" marL="8571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Presentations 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 lvl="1" marL="8571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Publications 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 lvl="1" marL="857160" indent="-171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800" spc="-1" strike="noStrike">
                <a:solidFill>
                  <a:srgbClr val="000000"/>
                </a:solidFill>
                <a:latin typeface="Calibri"/>
              </a:rPr>
              <a:t>Thesis </a:t>
            </a:r>
            <a:endParaRPr b="0" lang="nl-NL" sz="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Q2.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900" spc="-1" strike="noStrike">
                <a:solidFill>
                  <a:srgbClr val="000000"/>
                </a:solidFill>
                <a:latin typeface="Calibri"/>
              </a:rPr>
              <a:t>Q3</a:t>
            </a: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3" name="Title 1"/>
          <p:cNvSpPr/>
          <p:nvPr/>
        </p:nvSpPr>
        <p:spPr>
          <a:xfrm>
            <a:off x="277992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Name: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4" name="Title 1"/>
          <p:cNvSpPr/>
          <p:nvPr/>
        </p:nvSpPr>
        <p:spPr>
          <a:xfrm>
            <a:off x="735480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Topic: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5" name="Right Arrow 32"/>
          <p:cNvSpPr/>
          <p:nvPr/>
        </p:nvSpPr>
        <p:spPr>
          <a:xfrm>
            <a:off x="1039320" y="334296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6" name="Right Arrow 32"/>
          <p:cNvSpPr/>
          <p:nvPr/>
        </p:nvSpPr>
        <p:spPr>
          <a:xfrm>
            <a:off x="1039320" y="492840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7" name="Right Arrow 37"/>
          <p:cNvSpPr/>
          <p:nvPr/>
        </p:nvSpPr>
        <p:spPr>
          <a:xfrm>
            <a:off x="1039320" y="1879560"/>
            <a:ext cx="975960" cy="5713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Collect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28" name="Groep 92"/>
          <p:cNvGrpSpPr/>
          <p:nvPr/>
        </p:nvGrpSpPr>
        <p:grpSpPr>
          <a:xfrm>
            <a:off x="3899160" y="816840"/>
            <a:ext cx="1295640" cy="1096920"/>
            <a:chOff x="3899160" y="816840"/>
            <a:chExt cx="1295640" cy="1096920"/>
          </a:xfrm>
        </p:grpSpPr>
        <p:sp>
          <p:nvSpPr>
            <p:cNvPr id="429" name="Isosceles Triangle 74"/>
            <p:cNvSpPr/>
            <p:nvPr/>
          </p:nvSpPr>
          <p:spPr>
            <a:xfrm rot="5400000">
              <a:off x="3998520" y="76608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430" name="TextBox 78"/>
            <p:cNvSpPr/>
            <p:nvPr/>
          </p:nvSpPr>
          <p:spPr>
            <a:xfrm>
              <a:off x="3899160" y="1205640"/>
              <a:ext cx="1295640" cy="303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Closed access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950288-9D0A-4EEE-906D-CD1A7447E6BD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PlaceHolder 1"/>
          <p:cNvSpPr>
            <a:spLocks noGrp="1"/>
          </p:cNvSpPr>
          <p:nvPr>
            <p:ph/>
          </p:nvPr>
        </p:nvSpPr>
        <p:spPr>
          <a:xfrm>
            <a:off x="7498080" y="162108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Metadata, data collection method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Q2. ReadMe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2" name="PlaceHolder 2"/>
          <p:cNvSpPr>
            <a:spLocks noGrp="1"/>
          </p:cNvSpPr>
          <p:nvPr>
            <p:ph/>
          </p:nvPr>
        </p:nvSpPr>
        <p:spPr>
          <a:xfrm>
            <a:off x="7498080" y="304884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Metadata, data collection method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Q2. ReadMe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3" name="PlaceHolder 3"/>
          <p:cNvSpPr>
            <a:spLocks noGrp="1"/>
          </p:cNvSpPr>
          <p:nvPr>
            <p:ph/>
          </p:nvPr>
        </p:nvSpPr>
        <p:spPr>
          <a:xfrm>
            <a:off x="7498080" y="4518720"/>
            <a:ext cx="3855240" cy="106092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Metadata, data collection method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Q2. ReadMe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4" name="Title 1"/>
          <p:cNvSpPr/>
          <p:nvPr/>
        </p:nvSpPr>
        <p:spPr>
          <a:xfrm>
            <a:off x="277992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Name: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5" name="Title 1"/>
          <p:cNvSpPr/>
          <p:nvPr/>
        </p:nvSpPr>
        <p:spPr>
          <a:xfrm>
            <a:off x="735480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Topic: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6" name="PlaceHolder 4"/>
          <p:cNvSpPr>
            <a:spLocks noGrp="1"/>
          </p:cNvSpPr>
          <p:nvPr>
            <p:ph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extracted extracellular polymers from each sludge sample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7" name="PlaceHolder 5"/>
          <p:cNvSpPr>
            <a:spLocks noGrp="1"/>
          </p:cNvSpPr>
          <p:nvPr>
            <p:ph/>
          </p:nvPr>
        </p:nvSpPr>
        <p:spPr>
          <a:xfrm>
            <a:off x="4180320" y="304596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received raw activated sludge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8" name="PlaceHolder 6"/>
          <p:cNvSpPr>
            <a:spLocks noGrp="1"/>
          </p:cNvSpPr>
          <p:nvPr>
            <p:ph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Text and numerical data of the wastewater treatment plant process description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9" name="PlaceHolder 7"/>
          <p:cNvSpPr>
            <a:spLocks noGrp="1"/>
          </p:cNvSpPr>
          <p:nvPr>
            <p:ph/>
          </p:nvPr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WWTP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0" name="PlaceHolder 8"/>
          <p:cNvSpPr>
            <a:spLocks noGrp="1"/>
          </p:cNvSpPr>
          <p:nvPr>
            <p:ph/>
          </p:nvPr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RAW AS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1" name="PlaceHolder 9"/>
          <p:cNvSpPr>
            <a:spLocks noGrp="1"/>
          </p:cNvSpPr>
          <p:nvPr>
            <p:ph/>
          </p:nvPr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EXTRACTED EPS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2" name="Right Arrow 32"/>
          <p:cNvSpPr/>
          <p:nvPr/>
        </p:nvSpPr>
        <p:spPr>
          <a:xfrm>
            <a:off x="1092960" y="340992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3" name="Right Arrow 32"/>
          <p:cNvSpPr/>
          <p:nvPr/>
        </p:nvSpPr>
        <p:spPr>
          <a:xfrm>
            <a:off x="1092960" y="491976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4" name="Right Arrow 37"/>
          <p:cNvSpPr/>
          <p:nvPr/>
        </p:nvSpPr>
        <p:spPr>
          <a:xfrm>
            <a:off x="1103400" y="1904760"/>
            <a:ext cx="975960" cy="5713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Collect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45" name="Groep 92"/>
          <p:cNvGrpSpPr/>
          <p:nvPr/>
        </p:nvGrpSpPr>
        <p:grpSpPr>
          <a:xfrm>
            <a:off x="3899160" y="816840"/>
            <a:ext cx="1295640" cy="1096920"/>
            <a:chOff x="3899160" y="816840"/>
            <a:chExt cx="1295640" cy="1096920"/>
          </a:xfrm>
        </p:grpSpPr>
        <p:sp>
          <p:nvSpPr>
            <p:cNvPr id="446" name="Isosceles Triangle 74"/>
            <p:cNvSpPr/>
            <p:nvPr/>
          </p:nvSpPr>
          <p:spPr>
            <a:xfrm rot="5400000">
              <a:off x="3998520" y="76608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447" name="TextBox 78"/>
            <p:cNvSpPr/>
            <p:nvPr/>
          </p:nvSpPr>
          <p:spPr>
            <a:xfrm>
              <a:off x="3899160" y="1205640"/>
              <a:ext cx="1295640" cy="303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Closed access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11" name="PlaceHolder 10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4D7D436-29F8-4711-9209-545ADEF573B9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/>
          </p:nvPr>
        </p:nvSpPr>
        <p:spPr>
          <a:xfrm>
            <a:off x="7498080" y="162108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Author: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Creation date:YYYYMMDD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Last updated: YYYYMMDD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License: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/>
          </p:nvPr>
        </p:nvSpPr>
        <p:spPr>
          <a:xfrm>
            <a:off x="7498080" y="304884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Author: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Creation date:YYYYMMDD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Last updated: YYYYMMDD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License: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/>
          </p:nvPr>
        </p:nvSpPr>
        <p:spPr>
          <a:xfrm>
            <a:off x="7498080" y="4518720"/>
            <a:ext cx="3855240" cy="106092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Description: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Author: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Last updated: YYYYMMDD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5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Last updated: YYYYMMDD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License:</a:t>
            </a: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1" name="Title 1"/>
          <p:cNvSpPr/>
          <p:nvPr/>
        </p:nvSpPr>
        <p:spPr>
          <a:xfrm>
            <a:off x="277992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Name: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2" name="Title 1"/>
          <p:cNvSpPr/>
          <p:nvPr/>
        </p:nvSpPr>
        <p:spPr>
          <a:xfrm>
            <a:off x="735480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Topic: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3" name="PlaceHolder 4"/>
          <p:cNvSpPr>
            <a:spLocks noGrp="1"/>
          </p:cNvSpPr>
          <p:nvPr>
            <p:ph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extracted extracellular polymers from each sludge sample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4" name="PlaceHolder 5"/>
          <p:cNvSpPr>
            <a:spLocks noGrp="1"/>
          </p:cNvSpPr>
          <p:nvPr>
            <p:ph/>
          </p:nvPr>
        </p:nvSpPr>
        <p:spPr>
          <a:xfrm>
            <a:off x="4180320" y="304596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received raw activated sludge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5" name="PlaceHolder 6"/>
          <p:cNvSpPr>
            <a:spLocks noGrp="1"/>
          </p:cNvSpPr>
          <p:nvPr>
            <p:ph/>
          </p:nvPr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RAW AS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6" name="PlaceHolder 7"/>
          <p:cNvSpPr>
            <a:spLocks noGrp="1"/>
          </p:cNvSpPr>
          <p:nvPr>
            <p:ph/>
          </p:nvPr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EXTRACTED EPS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57" name="Groep 92"/>
          <p:cNvGrpSpPr/>
          <p:nvPr/>
        </p:nvGrpSpPr>
        <p:grpSpPr>
          <a:xfrm>
            <a:off x="3899160" y="816840"/>
            <a:ext cx="1295640" cy="1096920"/>
            <a:chOff x="3899160" y="816840"/>
            <a:chExt cx="1295640" cy="1096920"/>
          </a:xfrm>
        </p:grpSpPr>
        <p:sp>
          <p:nvSpPr>
            <p:cNvPr id="458" name="Isosceles Triangle 74"/>
            <p:cNvSpPr/>
            <p:nvPr/>
          </p:nvSpPr>
          <p:spPr>
            <a:xfrm rot="5400000">
              <a:off x="3998520" y="76608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459" name="TextBox 78"/>
            <p:cNvSpPr/>
            <p:nvPr/>
          </p:nvSpPr>
          <p:spPr>
            <a:xfrm>
              <a:off x="3899160" y="1205640"/>
              <a:ext cx="1295640" cy="303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Closed access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460" name="PlaceHolder 8"/>
          <p:cNvSpPr>
            <a:spLocks noGrp="1"/>
          </p:cNvSpPr>
          <p:nvPr>
            <p:ph/>
          </p:nvPr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WWTP</a:t>
            </a: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1" name="PlaceHolder 9"/>
          <p:cNvSpPr>
            <a:spLocks noGrp="1"/>
          </p:cNvSpPr>
          <p:nvPr>
            <p:ph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Text and numerical data of the wastewater treatment plant process description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2" name="Right Arrow 32"/>
          <p:cNvSpPr/>
          <p:nvPr/>
        </p:nvSpPr>
        <p:spPr>
          <a:xfrm>
            <a:off x="1092960" y="340992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3" name="Right Arrow 32"/>
          <p:cNvSpPr/>
          <p:nvPr/>
        </p:nvSpPr>
        <p:spPr>
          <a:xfrm>
            <a:off x="1092960" y="491976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4" name="Right Arrow 37"/>
          <p:cNvSpPr/>
          <p:nvPr/>
        </p:nvSpPr>
        <p:spPr>
          <a:xfrm>
            <a:off x="1103400" y="1904760"/>
            <a:ext cx="975960" cy="5713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Collect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10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E12AC57-EF33-40AC-A9F0-9BB447C9C559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/>
          </p:nvPr>
        </p:nvSpPr>
        <p:spPr>
          <a:xfrm>
            <a:off x="7498080" y="162108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Open file with removed information of WWTP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Q2. csv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 </a:t>
            </a:r>
            <a:r>
              <a:rPr b="0" lang="nl-NL" sz="1100" spc="-1" strike="noStrike">
                <a:solidFill>
                  <a:srgbClr val="374151"/>
                </a:solidFill>
                <a:latin typeface="Söhne"/>
              </a:rPr>
              <a:t>Authorization and Permissions</a:t>
            </a:r>
            <a:endParaRPr b="0" lang="nl-NL" sz="11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6" name="PlaceHolder 2"/>
          <p:cNvSpPr>
            <a:spLocks noGrp="1"/>
          </p:cNvSpPr>
          <p:nvPr>
            <p:ph/>
          </p:nvPr>
        </p:nvSpPr>
        <p:spPr>
          <a:xfrm>
            <a:off x="7498080" y="304884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Open file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Q2. cvs/ jpeg / dof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7" name="PlaceHolder 3"/>
          <p:cNvSpPr>
            <a:spLocks noGrp="1"/>
          </p:cNvSpPr>
          <p:nvPr>
            <p:ph/>
          </p:nvPr>
        </p:nvSpPr>
        <p:spPr>
          <a:xfrm>
            <a:off x="7498080" y="4518720"/>
            <a:ext cx="3855240" cy="106092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Open file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Q2. cvs/ jpeg / dof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8" name="Title 1"/>
          <p:cNvSpPr/>
          <p:nvPr/>
        </p:nvSpPr>
        <p:spPr>
          <a:xfrm>
            <a:off x="277992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Name: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9" name="Title 1"/>
          <p:cNvSpPr/>
          <p:nvPr/>
        </p:nvSpPr>
        <p:spPr>
          <a:xfrm>
            <a:off x="735480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Topic: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0" name="PlaceHolder 4"/>
          <p:cNvSpPr>
            <a:spLocks noGrp="1"/>
          </p:cNvSpPr>
          <p:nvPr>
            <p:ph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extracted extracellular polymers from each sludge sample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1" name="PlaceHolder 5"/>
          <p:cNvSpPr>
            <a:spLocks noGrp="1"/>
          </p:cNvSpPr>
          <p:nvPr>
            <p:ph/>
          </p:nvPr>
        </p:nvSpPr>
        <p:spPr>
          <a:xfrm>
            <a:off x="4180320" y="304596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received raw activated sludge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2" name="Tijdelijke aanduiding voor tekst 10"/>
          <p:cNvSpPr/>
          <p:nvPr/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RAW AS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3" name="Tijdelijke aanduiding voor tekst 11"/>
          <p:cNvSpPr/>
          <p:nvPr/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EXTRACTED EPS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74" name="Groep 92"/>
          <p:cNvGrpSpPr/>
          <p:nvPr/>
        </p:nvGrpSpPr>
        <p:grpSpPr>
          <a:xfrm>
            <a:off x="3899160" y="816840"/>
            <a:ext cx="1295640" cy="1096920"/>
            <a:chOff x="3899160" y="816840"/>
            <a:chExt cx="1295640" cy="1096920"/>
          </a:xfrm>
        </p:grpSpPr>
        <p:sp>
          <p:nvSpPr>
            <p:cNvPr id="475" name="Isosceles Triangle 74"/>
            <p:cNvSpPr/>
            <p:nvPr/>
          </p:nvSpPr>
          <p:spPr>
            <a:xfrm rot="5400000">
              <a:off x="3998520" y="76608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476" name="TextBox 78"/>
            <p:cNvSpPr/>
            <p:nvPr/>
          </p:nvSpPr>
          <p:spPr>
            <a:xfrm>
              <a:off x="3899160" y="1205640"/>
              <a:ext cx="1295640" cy="303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Closed access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477" name="PlaceHolder 6"/>
          <p:cNvSpPr>
            <a:spLocks noGrp="1"/>
          </p:cNvSpPr>
          <p:nvPr>
            <p:ph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Text and numerical data of the wastewater treatment plant process description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8" name="Tijdelijke aanduiding voor tekst 9"/>
          <p:cNvSpPr/>
          <p:nvPr/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WWTP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9" name="Right Arrow 32"/>
          <p:cNvSpPr/>
          <p:nvPr/>
        </p:nvSpPr>
        <p:spPr>
          <a:xfrm>
            <a:off x="1092960" y="340992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0" name="Right Arrow 32"/>
          <p:cNvSpPr/>
          <p:nvPr/>
        </p:nvSpPr>
        <p:spPr>
          <a:xfrm>
            <a:off x="1092960" y="491976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1" name="Right Arrow 37"/>
          <p:cNvSpPr/>
          <p:nvPr/>
        </p:nvSpPr>
        <p:spPr>
          <a:xfrm>
            <a:off x="1103400" y="1904760"/>
            <a:ext cx="975960" cy="5713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Collect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240BAB1-BEBC-49EC-8C35-78799C9D271E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/>
          </p:nvPr>
        </p:nvSpPr>
        <p:spPr>
          <a:xfrm>
            <a:off x="7498080" y="162108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Project consortium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Q2. Project Data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 Restricted access with public metadata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3" name="PlaceHolder 2"/>
          <p:cNvSpPr>
            <a:spLocks noGrp="1"/>
          </p:cNvSpPr>
          <p:nvPr>
            <p:ph/>
          </p:nvPr>
        </p:nvSpPr>
        <p:spPr>
          <a:xfrm>
            <a:off x="7498080" y="306144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Project consortium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Q2. Project Data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 Open access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4" name="PlaceHolder 3"/>
          <p:cNvSpPr>
            <a:spLocks noGrp="1"/>
          </p:cNvSpPr>
          <p:nvPr>
            <p:ph/>
          </p:nvPr>
        </p:nvSpPr>
        <p:spPr>
          <a:xfrm>
            <a:off x="7498080" y="452160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Project consortium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Q2. Project Data 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 Open access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5" name="Title 1"/>
          <p:cNvSpPr/>
          <p:nvPr/>
        </p:nvSpPr>
        <p:spPr>
          <a:xfrm>
            <a:off x="277992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Name: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6" name="Title 1"/>
          <p:cNvSpPr/>
          <p:nvPr/>
        </p:nvSpPr>
        <p:spPr>
          <a:xfrm>
            <a:off x="735480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Topic: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7" name="PlaceHolder 4"/>
          <p:cNvSpPr>
            <a:spLocks noGrp="1"/>
          </p:cNvSpPr>
          <p:nvPr>
            <p:ph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extracted extracellular polymers from each sludge sample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8" name="PlaceHolder 5"/>
          <p:cNvSpPr>
            <a:spLocks noGrp="1"/>
          </p:cNvSpPr>
          <p:nvPr>
            <p:ph/>
          </p:nvPr>
        </p:nvSpPr>
        <p:spPr>
          <a:xfrm>
            <a:off x="4180320" y="30175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received raw activated sludge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9" name="Tijdelijke aanduiding voor tekst 10"/>
          <p:cNvSpPr/>
          <p:nvPr/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RAW AS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0" name="Tijdelijke aanduiding voor tekst 11"/>
          <p:cNvSpPr/>
          <p:nvPr/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EXTRACTED EPS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491" name="Groep 92"/>
          <p:cNvGrpSpPr/>
          <p:nvPr/>
        </p:nvGrpSpPr>
        <p:grpSpPr>
          <a:xfrm>
            <a:off x="3899160" y="816840"/>
            <a:ext cx="1295640" cy="1096920"/>
            <a:chOff x="3899160" y="816840"/>
            <a:chExt cx="1295640" cy="1096920"/>
          </a:xfrm>
        </p:grpSpPr>
        <p:sp>
          <p:nvSpPr>
            <p:cNvPr id="492" name="Isosceles Triangle 74"/>
            <p:cNvSpPr/>
            <p:nvPr/>
          </p:nvSpPr>
          <p:spPr>
            <a:xfrm rot="5400000">
              <a:off x="3998520" y="76608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493" name="TextBox 78"/>
            <p:cNvSpPr/>
            <p:nvPr/>
          </p:nvSpPr>
          <p:spPr>
            <a:xfrm>
              <a:off x="3899160" y="1205640"/>
              <a:ext cx="1295640" cy="303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Closed access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494" name="Tijdelijke aanduiding voor tekst 9"/>
          <p:cNvSpPr/>
          <p:nvPr/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WWTP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5" name="PlaceHolder 6"/>
          <p:cNvSpPr>
            <a:spLocks noGrp="1"/>
          </p:cNvSpPr>
          <p:nvPr>
            <p:ph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Text and numerical data of the wastewater treatment plant process description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6" name="Right Arrow 32"/>
          <p:cNvSpPr/>
          <p:nvPr/>
        </p:nvSpPr>
        <p:spPr>
          <a:xfrm>
            <a:off x="1092960" y="340992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7" name="Right Arrow 32"/>
          <p:cNvSpPr/>
          <p:nvPr/>
        </p:nvSpPr>
        <p:spPr>
          <a:xfrm>
            <a:off x="1092960" y="491976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8" name="Right Arrow 37"/>
          <p:cNvSpPr/>
          <p:nvPr/>
        </p:nvSpPr>
        <p:spPr>
          <a:xfrm>
            <a:off x="1103400" y="1904760"/>
            <a:ext cx="975960" cy="5713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Collect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CD0436C-F9A8-4D5F-98E4-BFA258CFDE1E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PlaceHolder 1"/>
          <p:cNvSpPr>
            <a:spLocks noGrp="1"/>
          </p:cNvSpPr>
          <p:nvPr>
            <p:ph/>
          </p:nvPr>
        </p:nvSpPr>
        <p:spPr>
          <a:xfrm>
            <a:off x="7498080" y="162108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Zonodo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 Stuff drive (:M)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Q4. DOI CC BY-SA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0" name="PlaceHolder 2"/>
          <p:cNvSpPr>
            <a:spLocks noGrp="1"/>
          </p:cNvSpPr>
          <p:nvPr>
            <p:ph/>
          </p:nvPr>
        </p:nvSpPr>
        <p:spPr>
          <a:xfrm>
            <a:off x="7498080" y="306144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Zonodo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 Stuff drive (:M)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Q4. DOI CC BY-SA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1" name="PlaceHolder 3"/>
          <p:cNvSpPr>
            <a:spLocks noGrp="1"/>
          </p:cNvSpPr>
          <p:nvPr>
            <p:ph/>
          </p:nvPr>
        </p:nvSpPr>
        <p:spPr>
          <a:xfrm>
            <a:off x="7498080" y="4521600"/>
            <a:ext cx="3855240" cy="105588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</a:ln>
        </p:spPr>
        <p:txBody>
          <a:bodyPr anchor="t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Q1. Zonodo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Q3. Stuff drive (:M)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nl-NL" sz="900" spc="-1" strike="noStrike">
                <a:solidFill>
                  <a:srgbClr val="000000"/>
                </a:solidFill>
                <a:latin typeface="Calibri"/>
              </a:rPr>
              <a:t>Q4. DOI CC BY-SA</a:t>
            </a:r>
            <a:endParaRPr b="0" lang="nl-NL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2" name="Title 1"/>
          <p:cNvSpPr/>
          <p:nvPr/>
        </p:nvSpPr>
        <p:spPr>
          <a:xfrm>
            <a:off x="277992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Name: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3" name="Title 1"/>
          <p:cNvSpPr/>
          <p:nvPr/>
        </p:nvSpPr>
        <p:spPr>
          <a:xfrm>
            <a:off x="7354800" y="6356520"/>
            <a:ext cx="4114440" cy="39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90000"/>
              </a:lnSpc>
              <a:buNone/>
            </a:pPr>
            <a:r>
              <a:rPr b="0" lang="en-GB" sz="1200" spc="-1" strike="noStrike">
                <a:solidFill>
                  <a:srgbClr val="000000"/>
                </a:solidFill>
                <a:latin typeface="Abadi Extra Light"/>
              </a:rPr>
              <a:t>Topic: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4" name="PlaceHolder 4"/>
          <p:cNvSpPr>
            <a:spLocks noGrp="1"/>
          </p:cNvSpPr>
          <p:nvPr>
            <p:ph/>
          </p:nvPr>
        </p:nvSpPr>
        <p:spPr>
          <a:xfrm>
            <a:off x="4180320" y="451872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extracted extracellular polymers from each sludge sample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5" name="PlaceHolder 5"/>
          <p:cNvSpPr>
            <a:spLocks noGrp="1"/>
          </p:cNvSpPr>
          <p:nvPr>
            <p:ph/>
          </p:nvPr>
        </p:nvSpPr>
        <p:spPr>
          <a:xfrm>
            <a:off x="4180320" y="304596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Composition and characterization of received raw activated sludge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6" name="Tijdelijke aanduiding voor tekst 10"/>
          <p:cNvSpPr/>
          <p:nvPr/>
        </p:nvSpPr>
        <p:spPr>
          <a:xfrm>
            <a:off x="2689920" y="31924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RAW AS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7" name="Tijdelijke aanduiding voor tekst 11"/>
          <p:cNvSpPr/>
          <p:nvPr/>
        </p:nvSpPr>
        <p:spPr>
          <a:xfrm>
            <a:off x="2689920" y="469368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EXTRACTED EPS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08" name="Groep 92"/>
          <p:cNvGrpSpPr/>
          <p:nvPr/>
        </p:nvGrpSpPr>
        <p:grpSpPr>
          <a:xfrm>
            <a:off x="3899160" y="816840"/>
            <a:ext cx="1295640" cy="1096920"/>
            <a:chOff x="3899160" y="816840"/>
            <a:chExt cx="1295640" cy="1096920"/>
          </a:xfrm>
        </p:grpSpPr>
        <p:sp>
          <p:nvSpPr>
            <p:cNvPr id="509" name="Isosceles Triangle 74"/>
            <p:cNvSpPr/>
            <p:nvPr/>
          </p:nvSpPr>
          <p:spPr>
            <a:xfrm rot="5400000">
              <a:off x="3998520" y="76608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10" name="TextBox 78"/>
            <p:cNvSpPr/>
            <p:nvPr/>
          </p:nvSpPr>
          <p:spPr>
            <a:xfrm>
              <a:off x="3899160" y="1205640"/>
              <a:ext cx="1295640" cy="303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Closed access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11" name="Tijdelijke aanduiding voor tekst 9"/>
          <p:cNvSpPr/>
          <p:nvPr/>
        </p:nvSpPr>
        <p:spPr>
          <a:xfrm>
            <a:off x="2689920" y="1754640"/>
            <a:ext cx="1589400" cy="7657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600" spc="-1" strike="noStrike">
                <a:solidFill>
                  <a:srgbClr val="ffffff"/>
                </a:solidFill>
                <a:latin typeface="Calibri"/>
              </a:rPr>
              <a:t>WWTP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2" name="PlaceHolder 6"/>
          <p:cNvSpPr>
            <a:spLocks noGrp="1"/>
          </p:cNvSpPr>
          <p:nvPr>
            <p:ph/>
          </p:nvPr>
        </p:nvSpPr>
        <p:spPr>
          <a:xfrm>
            <a:off x="4180320" y="1621080"/>
            <a:ext cx="2208600" cy="105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i="1" lang="en-GB" sz="1400" spc="-1" strike="noStrike">
                <a:solidFill>
                  <a:srgbClr val="000000"/>
                </a:solidFill>
                <a:latin typeface="Calibri"/>
              </a:rPr>
              <a:t>Text and numerical data of the wastewater treatment plant process description </a:t>
            </a:r>
            <a:endParaRPr b="0" lang="nl-NL" sz="1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nl-NL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3" name="Right Arrow 32"/>
          <p:cNvSpPr/>
          <p:nvPr/>
        </p:nvSpPr>
        <p:spPr>
          <a:xfrm>
            <a:off x="1092960" y="340992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4" name="Right Arrow 32"/>
          <p:cNvSpPr/>
          <p:nvPr/>
        </p:nvSpPr>
        <p:spPr>
          <a:xfrm>
            <a:off x="1092960" y="4919760"/>
            <a:ext cx="975960" cy="4647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5" name="Right Arrow 37"/>
          <p:cNvSpPr/>
          <p:nvPr/>
        </p:nvSpPr>
        <p:spPr>
          <a:xfrm>
            <a:off x="1103400" y="1904760"/>
            <a:ext cx="975960" cy="5713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Collect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7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5547B92D-DB9A-4B38-BE42-07F8A2B298D9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Isosceles Triangle 71"/>
          <p:cNvSpPr/>
          <p:nvPr/>
        </p:nvSpPr>
        <p:spPr>
          <a:xfrm rot="5400000">
            <a:off x="8507160" y="-25200"/>
            <a:ext cx="1096920" cy="1198080"/>
          </a:xfrm>
          <a:prstGeom prst="triangle">
            <a:avLst>
              <a:gd name="adj" fmla="val 50000"/>
            </a:avLst>
          </a:prstGeom>
          <a:solidFill>
            <a:srgbClr val="ac545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517" name="Right Arrow 52"/>
          <p:cNvSpPr/>
          <p:nvPr/>
        </p:nvSpPr>
        <p:spPr>
          <a:xfrm>
            <a:off x="4010040" y="214884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Anonymize</a:t>
            </a:r>
            <a:endParaRPr b="0" lang="en-U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8" name="Right Arrow 49"/>
          <p:cNvSpPr/>
          <p:nvPr/>
        </p:nvSpPr>
        <p:spPr>
          <a:xfrm>
            <a:off x="3972240" y="131652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Analyze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9" name="Right Arrow 46"/>
          <p:cNvSpPr/>
          <p:nvPr/>
        </p:nvSpPr>
        <p:spPr>
          <a:xfrm>
            <a:off x="2653200" y="378396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Convert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0" name="Right Arrow 61"/>
          <p:cNvSpPr/>
          <p:nvPr/>
        </p:nvSpPr>
        <p:spPr>
          <a:xfrm>
            <a:off x="2653920" y="298872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Publish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1" name="Right Arrow 58"/>
          <p:cNvSpPr/>
          <p:nvPr/>
        </p:nvSpPr>
        <p:spPr>
          <a:xfrm>
            <a:off x="2653920" y="213948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Transcribe</a:t>
            </a:r>
            <a:endParaRPr b="0" lang="en-U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2" name="Right Arrow 55"/>
          <p:cNvSpPr/>
          <p:nvPr/>
        </p:nvSpPr>
        <p:spPr>
          <a:xfrm>
            <a:off x="2653920" y="130968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Delete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3" name="Right Arrow 43"/>
          <p:cNvSpPr/>
          <p:nvPr/>
        </p:nvSpPr>
        <p:spPr>
          <a:xfrm>
            <a:off x="1322640" y="375624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Merge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4" name="Right Arrow 40"/>
          <p:cNvSpPr/>
          <p:nvPr/>
        </p:nvSpPr>
        <p:spPr>
          <a:xfrm>
            <a:off x="1322640" y="293832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Pseudo-anonymize</a:t>
            </a:r>
            <a:endParaRPr b="0" lang="en-US" sz="11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25" name="Group 98"/>
          <p:cNvGrpSpPr/>
          <p:nvPr/>
        </p:nvGrpSpPr>
        <p:grpSpPr>
          <a:xfrm>
            <a:off x="9768240" y="3849840"/>
            <a:ext cx="1295640" cy="1096920"/>
            <a:chOff x="9768240" y="3849840"/>
            <a:chExt cx="1295640" cy="1096920"/>
          </a:xfrm>
        </p:grpSpPr>
        <p:sp>
          <p:nvSpPr>
            <p:cNvPr id="526" name="Isosceles Triangle 99"/>
            <p:cNvSpPr/>
            <p:nvPr/>
          </p:nvSpPr>
          <p:spPr>
            <a:xfrm rot="5400000">
              <a:off x="9859320" y="379908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27" name="TextBox 100"/>
            <p:cNvSpPr/>
            <p:nvPr/>
          </p:nvSpPr>
          <p:spPr>
            <a:xfrm>
              <a:off x="9768240" y="4240800"/>
              <a:ext cx="1295640" cy="303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…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28" name="Right Arrow 37"/>
          <p:cNvSpPr/>
          <p:nvPr/>
        </p:nvSpPr>
        <p:spPr>
          <a:xfrm>
            <a:off x="1297080" y="211536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Collect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9" name="Right Arrow 32"/>
          <p:cNvSpPr/>
          <p:nvPr/>
        </p:nvSpPr>
        <p:spPr>
          <a:xfrm>
            <a:off x="1297080" y="12924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Create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30" name="Group 9"/>
          <p:cNvGrpSpPr/>
          <p:nvPr/>
        </p:nvGrpSpPr>
        <p:grpSpPr>
          <a:xfrm>
            <a:off x="9768240" y="2686320"/>
            <a:ext cx="1295640" cy="1096920"/>
            <a:chOff x="9768240" y="2686320"/>
            <a:chExt cx="1295640" cy="1096920"/>
          </a:xfrm>
        </p:grpSpPr>
        <p:sp>
          <p:nvSpPr>
            <p:cNvPr id="531" name="Isosceles Triangle 79"/>
            <p:cNvSpPr/>
            <p:nvPr/>
          </p:nvSpPr>
          <p:spPr>
            <a:xfrm rot="5400000">
              <a:off x="9848160" y="263556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32" name="TextBox 80"/>
            <p:cNvSpPr/>
            <p:nvPr/>
          </p:nvSpPr>
          <p:spPr>
            <a:xfrm>
              <a:off x="9768240" y="3070800"/>
              <a:ext cx="1295640" cy="303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…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33" name="Isosceles Triangle 77"/>
          <p:cNvSpPr/>
          <p:nvPr/>
        </p:nvSpPr>
        <p:spPr>
          <a:xfrm rot="5400000">
            <a:off x="9848160" y="1468080"/>
            <a:ext cx="1096920" cy="1198080"/>
          </a:xfrm>
          <a:prstGeom prst="triangle">
            <a:avLst>
              <a:gd name="adj" fmla="val 50000"/>
            </a:avLst>
          </a:prstGeom>
          <a:solidFill>
            <a:srgbClr val="ac5454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grpSp>
        <p:nvGrpSpPr>
          <p:cNvPr id="534" name="Group 70"/>
          <p:cNvGrpSpPr/>
          <p:nvPr/>
        </p:nvGrpSpPr>
        <p:grpSpPr>
          <a:xfrm>
            <a:off x="8380440" y="2103120"/>
            <a:ext cx="1250640" cy="1096920"/>
            <a:chOff x="8380440" y="2103120"/>
            <a:chExt cx="1250640" cy="1096920"/>
          </a:xfrm>
        </p:grpSpPr>
        <p:sp>
          <p:nvSpPr>
            <p:cNvPr id="535" name="Isosceles Triangle 71"/>
            <p:cNvSpPr/>
            <p:nvPr/>
          </p:nvSpPr>
          <p:spPr>
            <a:xfrm rot="5400000">
              <a:off x="8483400" y="205236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36" name="TextBox 72"/>
            <p:cNvSpPr/>
            <p:nvPr/>
          </p:nvSpPr>
          <p:spPr>
            <a:xfrm>
              <a:off x="8380440" y="2483640"/>
              <a:ext cx="1250280" cy="516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Commercial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data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537" name="Group 67"/>
          <p:cNvGrpSpPr/>
          <p:nvPr/>
        </p:nvGrpSpPr>
        <p:grpSpPr>
          <a:xfrm>
            <a:off x="7007400" y="3882960"/>
            <a:ext cx="1274400" cy="1096920"/>
            <a:chOff x="7007400" y="3882960"/>
            <a:chExt cx="1274400" cy="1096920"/>
          </a:xfrm>
        </p:grpSpPr>
        <p:sp>
          <p:nvSpPr>
            <p:cNvPr id="538" name="Isosceles Triangle 68"/>
            <p:cNvSpPr/>
            <p:nvPr/>
          </p:nvSpPr>
          <p:spPr>
            <a:xfrm rot="5400000">
              <a:off x="7134120" y="383220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39" name="TextBox 69"/>
            <p:cNvSpPr/>
            <p:nvPr/>
          </p:nvSpPr>
          <p:spPr>
            <a:xfrm>
              <a:off x="7007400" y="4262040"/>
              <a:ext cx="1250280" cy="516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Check usage rights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540" name="Group 63"/>
          <p:cNvGrpSpPr/>
          <p:nvPr/>
        </p:nvGrpSpPr>
        <p:grpSpPr>
          <a:xfrm>
            <a:off x="7024320" y="2717280"/>
            <a:ext cx="1250640" cy="1096920"/>
            <a:chOff x="7024320" y="2717280"/>
            <a:chExt cx="1250640" cy="1096920"/>
          </a:xfrm>
        </p:grpSpPr>
        <p:sp>
          <p:nvSpPr>
            <p:cNvPr id="541" name="Isosceles Triangle 64"/>
            <p:cNvSpPr/>
            <p:nvPr/>
          </p:nvSpPr>
          <p:spPr>
            <a:xfrm rot="5400000">
              <a:off x="7127280" y="266652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42" name="TextBox 65"/>
            <p:cNvSpPr/>
            <p:nvPr/>
          </p:nvSpPr>
          <p:spPr>
            <a:xfrm>
              <a:off x="7024320" y="2989440"/>
              <a:ext cx="1250280" cy="57708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600" spc="-1" strike="noStrike">
                  <a:solidFill>
                    <a:srgbClr val="000000"/>
                  </a:solidFill>
                  <a:latin typeface="Calibri"/>
                </a:rPr>
                <a:t>Personal data</a:t>
              </a:r>
              <a:endParaRPr b="0" lang="en-US" sz="16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grpSp>
        <p:nvGrpSpPr>
          <p:cNvPr id="543" name="Group 5"/>
          <p:cNvGrpSpPr/>
          <p:nvPr/>
        </p:nvGrpSpPr>
        <p:grpSpPr>
          <a:xfrm>
            <a:off x="7025400" y="1515600"/>
            <a:ext cx="1250640" cy="1096920"/>
            <a:chOff x="7025400" y="1515600"/>
            <a:chExt cx="1250640" cy="1096920"/>
          </a:xfrm>
        </p:grpSpPr>
        <p:sp>
          <p:nvSpPr>
            <p:cNvPr id="544" name="Isosceles Triangle 33"/>
            <p:cNvSpPr/>
            <p:nvPr/>
          </p:nvSpPr>
          <p:spPr>
            <a:xfrm rot="5400000">
              <a:off x="7128360" y="146484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45" name="TextBox 35"/>
            <p:cNvSpPr/>
            <p:nvPr/>
          </p:nvSpPr>
          <p:spPr>
            <a:xfrm>
              <a:off x="7025400" y="1856880"/>
              <a:ext cx="1250280" cy="516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Confidential data 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46" name="Right Arrow 82"/>
          <p:cNvSpPr/>
          <p:nvPr/>
        </p:nvSpPr>
        <p:spPr>
          <a:xfrm>
            <a:off x="2575800" y="287640"/>
            <a:ext cx="1249920" cy="5720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Actions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7" name="Right Arrow 93"/>
          <p:cNvSpPr/>
          <p:nvPr/>
        </p:nvSpPr>
        <p:spPr>
          <a:xfrm>
            <a:off x="4011840" y="298872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Copy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8" name="Right Arrow 96"/>
          <p:cNvSpPr/>
          <p:nvPr/>
        </p:nvSpPr>
        <p:spPr>
          <a:xfrm>
            <a:off x="4010040" y="381492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Re-use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9" name="TextBox 72"/>
          <p:cNvSpPr/>
          <p:nvPr/>
        </p:nvSpPr>
        <p:spPr>
          <a:xfrm>
            <a:off x="8365680" y="366480"/>
            <a:ext cx="125028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GB" sz="1800" spc="-1" strike="noStrike">
                <a:solidFill>
                  <a:srgbClr val="000000"/>
                </a:solidFill>
                <a:latin typeface="Calibri"/>
              </a:rPr>
              <a:t>Flags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550" name="Groep 92"/>
          <p:cNvGrpSpPr/>
          <p:nvPr/>
        </p:nvGrpSpPr>
        <p:grpSpPr>
          <a:xfrm>
            <a:off x="8407440" y="3293280"/>
            <a:ext cx="1295640" cy="1096920"/>
            <a:chOff x="8407440" y="3293280"/>
            <a:chExt cx="1295640" cy="1096920"/>
          </a:xfrm>
        </p:grpSpPr>
        <p:sp>
          <p:nvSpPr>
            <p:cNvPr id="551" name="Isosceles Triangle 74"/>
            <p:cNvSpPr/>
            <p:nvPr/>
          </p:nvSpPr>
          <p:spPr>
            <a:xfrm rot="5400000">
              <a:off x="8507160" y="3242520"/>
              <a:ext cx="1096920" cy="1198080"/>
            </a:xfrm>
            <a:prstGeom prst="triangle">
              <a:avLst>
                <a:gd name="adj" fmla="val 50000"/>
              </a:avLst>
            </a:prstGeom>
            <a:solidFill>
              <a:srgbClr val="ac5454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  <a:buNone/>
              </a:pPr>
              <a:endParaRPr b="0" lang="en-US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552" name="TextBox 78"/>
            <p:cNvSpPr/>
            <p:nvPr/>
          </p:nvSpPr>
          <p:spPr>
            <a:xfrm>
              <a:off x="8407440" y="3682080"/>
              <a:ext cx="1295640" cy="3031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GB" sz="1400" spc="-1" strike="noStrike">
                  <a:solidFill>
                    <a:srgbClr val="000000"/>
                  </a:solidFill>
                  <a:latin typeface="Calibri"/>
                </a:rPr>
                <a:t>Closed access</a:t>
              </a:r>
              <a:endParaRPr b="0" lang="en-US" sz="1400" spc="-1" strike="noStrike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53" name="TextBox 80"/>
          <p:cNvSpPr/>
          <p:nvPr/>
        </p:nvSpPr>
        <p:spPr>
          <a:xfrm>
            <a:off x="9787680" y="1899360"/>
            <a:ext cx="129564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GB" sz="1400" spc="-1" strike="noStrike">
                <a:solidFill>
                  <a:srgbClr val="000000"/>
                </a:solidFill>
                <a:latin typeface="Calibri"/>
              </a:rPr>
              <a:t>…</a:t>
            </a:r>
            <a:endParaRPr b="0" lang="en-U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4" name="Right Arrow 96"/>
          <p:cNvSpPr/>
          <p:nvPr/>
        </p:nvSpPr>
        <p:spPr>
          <a:xfrm>
            <a:off x="2653200" y="4633200"/>
            <a:ext cx="1172520" cy="6739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…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65DEE8C6-3D9F-475E-BA70-F1D5338ABF9E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</TotalTime>
  <Application>Collabora_Office/22.05.19.1$Linux_X86_64 LibreOffice_project/dcd369ceff53c77ba26b91f580d3be2ea105a132</Application>
  <AppVersion>15.0000</AppVersion>
  <Words>622</Words>
  <Paragraphs>180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2020-09-21T08:33:40Z</dcterms:created>
  <dc:creator>Roséane Cathy Singotani</dc:creator>
  <dc:description/>
  <dc:language>en-US</dc:language>
  <cp:lastModifiedBy>Rozalia Persiani</cp:lastModifiedBy>
  <dcterms:modified xsi:type="dcterms:W3CDTF">2023-10-05T07:09:32Z</dcterms:modified>
  <cp:revision>62</cp:revision>
  <dc:subject/>
  <dc:title>PowerPoint-presentatie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7</vt:i4>
  </property>
</Properties>
</file>