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2"/>
  </p:notesMasterIdLst>
  <p:sldIdLst>
    <p:sldId id="799" r:id="rId2"/>
    <p:sldId id="809" r:id="rId3"/>
    <p:sldId id="792" r:id="rId4"/>
    <p:sldId id="803" r:id="rId5"/>
    <p:sldId id="804" r:id="rId6"/>
    <p:sldId id="811" r:id="rId7"/>
    <p:sldId id="813" r:id="rId8"/>
    <p:sldId id="812" r:id="rId9"/>
    <p:sldId id="802" r:id="rId10"/>
    <p:sldId id="795" r:id="rId11"/>
    <p:sldId id="806" r:id="rId12"/>
    <p:sldId id="805" r:id="rId13"/>
    <p:sldId id="814" r:id="rId14"/>
    <p:sldId id="815" r:id="rId15"/>
    <p:sldId id="816" r:id="rId16"/>
    <p:sldId id="817" r:id="rId17"/>
    <p:sldId id="818" r:id="rId18"/>
    <p:sldId id="798" r:id="rId19"/>
    <p:sldId id="808" r:id="rId20"/>
    <p:sldId id="81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4817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0544" autoAdjust="0"/>
  </p:normalViewPr>
  <p:slideViewPr>
    <p:cSldViewPr snapToGrid="0">
      <p:cViewPr varScale="1">
        <p:scale>
          <a:sx n="104" d="100"/>
          <a:sy n="104" d="100"/>
        </p:scale>
        <p:origin x="822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7902C-A594-4419-992F-02F18811C538}" type="datetimeFigureOut">
              <a:rPr lang="LID4096" smtClean="0"/>
              <a:t>06/06/2025</a:t>
            </a:fld>
            <a:endParaRPr lang="LID4096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2FD22-2E0E-4C67-9B23-93B29A1BC52F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2066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48937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Circles</a:t>
            </a:r>
            <a:r>
              <a:rPr lang="nl-NL" dirty="0"/>
              <a:t> in </a:t>
            </a:r>
            <a:r>
              <a:rPr lang="nl-NL" dirty="0" err="1"/>
              <a:t>same</a:t>
            </a:r>
            <a:r>
              <a:rPr lang="nl-NL" dirty="0"/>
              <a:t> </a:t>
            </a:r>
            <a:r>
              <a:rPr lang="nl-NL" dirty="0" err="1"/>
              <a:t>place</a:t>
            </a:r>
            <a:r>
              <a:rPr lang="nl-NL" dirty="0"/>
              <a:t> as on </a:t>
            </a:r>
            <a:r>
              <a:rPr lang="nl-NL" dirty="0" err="1"/>
              <a:t>prev</a:t>
            </a:r>
            <a:r>
              <a:rPr lang="nl-NL" dirty="0"/>
              <a:t> slide. No overlap </a:t>
            </a:r>
            <a:r>
              <a:rPr lang="nl-NL" dirty="0" err="1"/>
              <a:t>between</a:t>
            </a:r>
            <a:r>
              <a:rPr lang="nl-NL" dirty="0"/>
              <a:t> error bars </a:t>
            </a:r>
            <a:r>
              <a:rPr lang="nl-NL" dirty="0">
                <a:sym typeface="Wingdings" panose="05000000000000000000" pitchFamily="2" charset="2"/>
              </a:rPr>
              <a:t> significant </a:t>
            </a:r>
            <a:r>
              <a:rPr lang="nl-NL" dirty="0" err="1">
                <a:sym typeface="Wingdings" panose="05000000000000000000" pitchFamily="2" charset="2"/>
              </a:rPr>
              <a:t>difference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between</a:t>
            </a:r>
            <a:r>
              <a:rPr lang="nl-NL" dirty="0">
                <a:sym typeface="Wingdings" panose="05000000000000000000" pitchFamily="2" charset="2"/>
              </a:rPr>
              <a:t> men </a:t>
            </a:r>
            <a:r>
              <a:rPr lang="nl-NL" dirty="0" err="1">
                <a:sym typeface="Wingdings" panose="05000000000000000000" pitchFamily="2" charset="2"/>
              </a:rPr>
              <a:t>and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women</a:t>
            </a:r>
            <a:r>
              <a:rPr lang="nl-NL" dirty="0">
                <a:sym typeface="Wingdings" panose="05000000000000000000" pitchFamily="2" charset="2"/>
              </a:rPr>
              <a:t>. I.e., as </a:t>
            </a:r>
            <a:r>
              <a:rPr lang="nl-NL" dirty="0" err="1">
                <a:sym typeface="Wingdings" panose="05000000000000000000" pitchFamily="2" charset="2"/>
              </a:rPr>
              <a:t>strongly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supported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by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sociolinguistic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literature</a:t>
            </a:r>
            <a:r>
              <a:rPr lang="nl-NL" dirty="0">
                <a:sym typeface="Wingdings" panose="05000000000000000000" pitchFamily="2" charset="2"/>
              </a:rPr>
              <a:t>, </a:t>
            </a:r>
            <a:r>
              <a:rPr lang="nl-NL" dirty="0" err="1">
                <a:sym typeface="Wingdings" panose="05000000000000000000" pitchFamily="2" charset="2"/>
              </a:rPr>
              <a:t>women</a:t>
            </a:r>
            <a:r>
              <a:rPr lang="nl-NL" dirty="0">
                <a:sym typeface="Wingdings" panose="05000000000000000000" pitchFamily="2" charset="2"/>
              </a:rPr>
              <a:t> are </a:t>
            </a:r>
            <a:r>
              <a:rPr lang="nl-NL" dirty="0" err="1">
                <a:sym typeface="Wingdings" panose="05000000000000000000" pitchFamily="2" charset="2"/>
              </a:rPr>
              <a:t>leading</a:t>
            </a:r>
            <a:r>
              <a:rPr lang="nl-NL" dirty="0">
                <a:sym typeface="Wingdings" panose="05000000000000000000" pitchFamily="2" charset="2"/>
              </a:rPr>
              <a:t> ay0-raising </a:t>
            </a:r>
            <a:r>
              <a:rPr lang="nl-NL" dirty="0" err="1">
                <a:sym typeface="Wingdings" panose="05000000000000000000" pitchFamily="2" charset="2"/>
              </a:rPr>
              <a:t>compared</a:t>
            </a:r>
            <a:r>
              <a:rPr lang="nl-NL" dirty="0">
                <a:sym typeface="Wingdings" panose="05000000000000000000" pitchFamily="2" charset="2"/>
              </a:rPr>
              <a:t> </a:t>
            </a:r>
            <a:r>
              <a:rPr lang="nl-NL" dirty="0" err="1">
                <a:sym typeface="Wingdings" panose="05000000000000000000" pitchFamily="2" charset="2"/>
              </a:rPr>
              <a:t>to</a:t>
            </a:r>
            <a:r>
              <a:rPr lang="nl-NL" dirty="0">
                <a:sym typeface="Wingdings" panose="05000000000000000000" pitchFamily="2" charset="2"/>
              </a:rPr>
              <a:t> men!</a:t>
            </a:r>
            <a:endParaRPr lang="nl-NL" dirty="0"/>
          </a:p>
          <a:p>
            <a:endParaRPr lang="nl-NL" dirty="0"/>
          </a:p>
          <a:p>
            <a:r>
              <a:rPr lang="nl-NL" dirty="0"/>
              <a:t>Significant </a:t>
            </a:r>
            <a:r>
              <a:rPr lang="nl-NL" dirty="0" err="1"/>
              <a:t>differences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aeh</a:t>
            </a:r>
            <a:r>
              <a:rPr lang="nl-NL" dirty="0"/>
              <a:t> </a:t>
            </a:r>
            <a:r>
              <a:rPr lang="nl-NL" dirty="0" err="1"/>
              <a:t>aehN</a:t>
            </a:r>
            <a:r>
              <a:rPr lang="nl-NL" dirty="0"/>
              <a:t> </a:t>
            </a:r>
            <a:r>
              <a:rPr lang="nl-NL" dirty="0" err="1"/>
              <a:t>aw</a:t>
            </a:r>
            <a:r>
              <a:rPr lang="nl-NL" dirty="0"/>
              <a:t> </a:t>
            </a:r>
            <a:r>
              <a:rPr lang="nl-NL" dirty="0" err="1"/>
              <a:t>ay</a:t>
            </a:r>
            <a:r>
              <a:rPr lang="nl-NL" dirty="0"/>
              <a:t> ay0 e </a:t>
            </a:r>
            <a:r>
              <a:rPr lang="nl-NL" dirty="0" err="1"/>
              <a:t>ey</a:t>
            </a:r>
            <a:r>
              <a:rPr lang="nl-NL" dirty="0"/>
              <a:t> i ow </a:t>
            </a:r>
            <a:r>
              <a:rPr lang="nl-NL" dirty="0" err="1"/>
              <a:t>owF</a:t>
            </a:r>
            <a:r>
              <a:rPr lang="nl-NL" dirty="0"/>
              <a:t> </a:t>
            </a:r>
            <a:r>
              <a:rPr lang="nl-NL" dirty="0" err="1"/>
              <a:t>owL</a:t>
            </a:r>
            <a:r>
              <a:rPr lang="nl-NL" dirty="0"/>
              <a:t> </a:t>
            </a:r>
            <a:r>
              <a:rPr lang="nl-NL" dirty="0" err="1"/>
              <a:t>owr</a:t>
            </a:r>
            <a:r>
              <a:rPr lang="nl-NL" dirty="0"/>
              <a:t> </a:t>
            </a:r>
            <a:r>
              <a:rPr lang="nl-NL" dirty="0" err="1"/>
              <a:t>oy</a:t>
            </a:r>
            <a:r>
              <a:rPr lang="nl-NL" dirty="0"/>
              <a:t> </a:t>
            </a:r>
            <a:r>
              <a:rPr lang="nl-NL" dirty="0" err="1"/>
              <a:t>Tuw</a:t>
            </a:r>
            <a:r>
              <a:rPr lang="nl-NL" dirty="0"/>
              <a:t> u uh </a:t>
            </a:r>
            <a:r>
              <a:rPr lang="nl-NL" dirty="0" err="1"/>
              <a:t>uwL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4145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29097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57039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88497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Purifying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 is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needed</a:t>
            </a:r>
            <a:r>
              <a:rPr lang="nl-NL" dirty="0"/>
              <a:t> in a </a:t>
            </a:r>
            <a:r>
              <a:rPr lang="nl-NL" dirty="0" err="1"/>
              <a:t>binary</a:t>
            </a:r>
            <a:r>
              <a:rPr lang="nl-NL" dirty="0"/>
              <a:t> (Wright-Fisher) model, </a:t>
            </a:r>
            <a:r>
              <a:rPr lang="nl-NL" dirty="0" err="1"/>
              <a:t>because</a:t>
            </a:r>
            <a:r>
              <a:rPr lang="nl-NL" dirty="0"/>
              <a:t> </a:t>
            </a:r>
            <a:r>
              <a:rPr lang="nl-NL" dirty="0" err="1"/>
              <a:t>there</a:t>
            </a:r>
            <a:r>
              <a:rPr lang="nl-NL" dirty="0"/>
              <a:t> </a:t>
            </a:r>
            <a:r>
              <a:rPr lang="nl-NL" dirty="0" err="1"/>
              <a:t>purifying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 is </a:t>
            </a:r>
            <a:r>
              <a:rPr lang="nl-NL" dirty="0" err="1"/>
              <a:t>automatically</a:t>
            </a:r>
            <a:r>
              <a:rPr lang="nl-NL" dirty="0"/>
              <a:t> </a:t>
            </a:r>
            <a:r>
              <a:rPr lang="nl-NL" dirty="0" err="1"/>
              <a:t>given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complement of </a:t>
            </a:r>
            <a:r>
              <a:rPr lang="nl-NL" dirty="0" err="1"/>
              <a:t>directional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 (p(</a:t>
            </a:r>
            <a:r>
              <a:rPr lang="nl-NL" dirty="0" err="1"/>
              <a:t>not</a:t>
            </a:r>
            <a:r>
              <a:rPr lang="nl-NL" dirty="0"/>
              <a:t> change) = 1 – p(change)).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so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case of </a:t>
            </a:r>
            <a:r>
              <a:rPr lang="nl-NL" dirty="0" err="1"/>
              <a:t>continuous</a:t>
            </a:r>
            <a:r>
              <a:rPr lang="nl-NL" dirty="0"/>
              <a:t> data, </a:t>
            </a:r>
            <a:r>
              <a:rPr lang="nl-NL" dirty="0" err="1"/>
              <a:t>where</a:t>
            </a:r>
            <a:r>
              <a:rPr lang="nl-NL" dirty="0"/>
              <a:t> these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situations</a:t>
            </a:r>
            <a:r>
              <a:rPr lang="nl-NL" dirty="0"/>
              <a:t> are </a:t>
            </a:r>
            <a:r>
              <a:rPr lang="nl-NL" dirty="0" err="1"/>
              <a:t>entirely</a:t>
            </a:r>
            <a:r>
              <a:rPr lang="nl-NL" dirty="0"/>
              <a:t> </a:t>
            </a:r>
            <a:r>
              <a:rPr lang="nl-NL" dirty="0" err="1"/>
              <a:t>separable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PCA is </a:t>
            </a:r>
            <a:r>
              <a:rPr lang="nl-NL" dirty="0" err="1"/>
              <a:t>necessary</a:t>
            </a:r>
            <a:r>
              <a:rPr lang="nl-NL" dirty="0"/>
              <a:t> </a:t>
            </a:r>
            <a:r>
              <a:rPr lang="nl-NL" dirty="0" err="1"/>
              <a:t>because</a:t>
            </a:r>
            <a:r>
              <a:rPr lang="nl-NL" dirty="0"/>
              <a:t> F1 &amp; F2 are </a:t>
            </a:r>
            <a:r>
              <a:rPr lang="nl-NL" dirty="0" err="1"/>
              <a:t>correlated</a:t>
            </a:r>
            <a:r>
              <a:rPr lang="nl-NL" dirty="0"/>
              <a:t>, but </a:t>
            </a:r>
            <a:r>
              <a:rPr lang="nl-NL" dirty="0" err="1"/>
              <a:t>the</a:t>
            </a:r>
            <a:r>
              <a:rPr lang="nl-NL" dirty="0"/>
              <a:t> OU model (</a:t>
            </a: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takes </a:t>
            </a:r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dependent</a:t>
            </a:r>
            <a:r>
              <a:rPr lang="nl-NL" dirty="0"/>
              <a:t> </a:t>
            </a:r>
            <a:r>
              <a:rPr lang="nl-NL" dirty="0" err="1"/>
              <a:t>variable</a:t>
            </a:r>
            <a:r>
              <a:rPr lang="nl-NL" dirty="0"/>
              <a:t>, </a:t>
            </a:r>
            <a:r>
              <a:rPr lang="nl-NL" dirty="0" err="1"/>
              <a:t>so</a:t>
            </a:r>
            <a:r>
              <a:rPr lang="nl-NL" dirty="0"/>
              <a:t> we must run </a:t>
            </a:r>
            <a:r>
              <a:rPr lang="nl-NL" dirty="0" err="1"/>
              <a:t>two</a:t>
            </a:r>
            <a:r>
              <a:rPr lang="nl-NL" dirty="0"/>
              <a:t> separate </a:t>
            </a:r>
            <a:r>
              <a:rPr lang="nl-NL" dirty="0" err="1"/>
              <a:t>models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each</a:t>
            </a:r>
            <a:r>
              <a:rPr lang="nl-NL" dirty="0"/>
              <a:t> </a:t>
            </a:r>
            <a:r>
              <a:rPr lang="nl-NL" dirty="0" err="1"/>
              <a:t>vowel</a:t>
            </a:r>
            <a:r>
              <a:rPr lang="nl-NL" dirty="0"/>
              <a:t>) </a:t>
            </a:r>
            <a:r>
              <a:rPr lang="nl-NL" dirty="0" err="1"/>
              <a:t>assumes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they’re</a:t>
            </a:r>
            <a:r>
              <a:rPr lang="nl-NL" dirty="0"/>
              <a:t> </a:t>
            </a:r>
            <a:r>
              <a:rPr lang="nl-NL" dirty="0" err="1"/>
              <a:t>i.i.d</a:t>
            </a:r>
            <a:r>
              <a:rPr lang="nl-NL" dirty="0"/>
              <a:t>. </a:t>
            </a:r>
            <a:r>
              <a:rPr lang="nl-NL" dirty="0" err="1"/>
              <a:t>Gaussian</a:t>
            </a:r>
            <a:r>
              <a:rPr lang="nl-NL" dirty="0"/>
              <a:t>. </a:t>
            </a:r>
            <a:r>
              <a:rPr lang="nl-NL" dirty="0" err="1"/>
              <a:t>Working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principal</a:t>
            </a:r>
            <a:r>
              <a:rPr lang="nl-NL" dirty="0"/>
              <a:t> </a:t>
            </a:r>
            <a:r>
              <a:rPr lang="nl-NL" dirty="0" err="1"/>
              <a:t>components</a:t>
            </a:r>
            <a:r>
              <a:rPr lang="nl-NL" dirty="0"/>
              <a:t> </a:t>
            </a:r>
            <a:r>
              <a:rPr lang="nl-NL" dirty="0" err="1"/>
              <a:t>rather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F1 </a:t>
            </a:r>
            <a:r>
              <a:rPr lang="nl-NL" dirty="0" err="1"/>
              <a:t>and</a:t>
            </a:r>
            <a:r>
              <a:rPr lang="nl-NL" dirty="0"/>
              <a:t> F2 </a:t>
            </a:r>
            <a:r>
              <a:rPr lang="nl-NL" dirty="0" err="1"/>
              <a:t>transforms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data </a:t>
            </a:r>
            <a:r>
              <a:rPr lang="nl-NL" dirty="0" err="1"/>
              <a:t>to</a:t>
            </a:r>
            <a:r>
              <a:rPr lang="nl-NL" dirty="0"/>
              <a:t> (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definition</a:t>
            </a:r>
            <a:r>
              <a:rPr lang="nl-NL" dirty="0"/>
              <a:t>) meet </a:t>
            </a:r>
            <a:r>
              <a:rPr lang="nl-NL" dirty="0" err="1"/>
              <a:t>the</a:t>
            </a:r>
            <a:r>
              <a:rPr lang="nl-NL" dirty="0"/>
              <a:t> independent/</a:t>
            </a:r>
            <a:r>
              <a:rPr lang="nl-NL" dirty="0" err="1"/>
              <a:t>identically</a:t>
            </a:r>
            <a:r>
              <a:rPr lang="nl-NL" dirty="0"/>
              <a:t> </a:t>
            </a:r>
            <a:r>
              <a:rPr lang="nl-NL" dirty="0" err="1"/>
              <a:t>distributed</a:t>
            </a:r>
            <a:r>
              <a:rPr lang="nl-NL" dirty="0"/>
              <a:t> part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assumption</a:t>
            </a:r>
            <a:r>
              <a:rPr lang="nl-NL" dirty="0"/>
              <a:t>. The </a:t>
            </a:r>
            <a:r>
              <a:rPr lang="nl-NL" dirty="0" err="1"/>
              <a:t>Gaussian</a:t>
            </a:r>
            <a:r>
              <a:rPr lang="nl-NL" dirty="0"/>
              <a:t> part </a:t>
            </a:r>
            <a:r>
              <a:rPr lang="nl-NL" dirty="0" err="1"/>
              <a:t>speaks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itself</a:t>
            </a:r>
            <a:r>
              <a:rPr lang="nl-NL" dirty="0"/>
              <a:t> – we </a:t>
            </a:r>
            <a:r>
              <a:rPr lang="nl-NL" dirty="0" err="1"/>
              <a:t>suppose</a:t>
            </a:r>
            <a:r>
              <a:rPr lang="nl-NL" dirty="0"/>
              <a:t>, </a:t>
            </a:r>
            <a:r>
              <a:rPr lang="nl-NL" dirty="0" err="1"/>
              <a:t>uncontroversially</a:t>
            </a:r>
            <a:r>
              <a:rPr lang="nl-NL" dirty="0"/>
              <a:t>, </a:t>
            </a:r>
            <a:r>
              <a:rPr lang="nl-NL" dirty="0" err="1"/>
              <a:t>that</a:t>
            </a:r>
            <a:r>
              <a:rPr lang="nl-NL" dirty="0"/>
              <a:t> F1 </a:t>
            </a:r>
            <a:r>
              <a:rPr lang="nl-NL" dirty="0" err="1"/>
              <a:t>and</a:t>
            </a:r>
            <a:r>
              <a:rPr lang="nl-NL" dirty="0"/>
              <a:t> F2 are </a:t>
            </a:r>
            <a:r>
              <a:rPr lang="nl-NL" dirty="0" err="1"/>
              <a:t>normal</a:t>
            </a:r>
            <a:r>
              <a:rPr lang="nl-NL" dirty="0"/>
              <a:t> random variables.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45001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These </a:t>
            </a:r>
            <a:r>
              <a:rPr lang="nl-NL" dirty="0" err="1"/>
              <a:t>three</a:t>
            </a:r>
            <a:r>
              <a:rPr lang="nl-NL" dirty="0"/>
              <a:t> </a:t>
            </a:r>
            <a:r>
              <a:rPr lang="nl-NL" dirty="0" err="1"/>
              <a:t>highlighted</a:t>
            </a:r>
            <a:r>
              <a:rPr lang="nl-NL" dirty="0"/>
              <a:t> </a:t>
            </a:r>
            <a:r>
              <a:rPr lang="nl-NL" dirty="0" err="1"/>
              <a:t>vowels</a:t>
            </a:r>
            <a:r>
              <a:rPr lang="nl-NL" dirty="0"/>
              <a:t> </a:t>
            </a:r>
            <a:r>
              <a:rPr lang="nl-NL" i="1" dirty="0"/>
              <a:t>look like</a:t>
            </a:r>
            <a:r>
              <a:rPr lang="nl-NL" i="0" dirty="0"/>
              <a:t> (</a:t>
            </a:r>
            <a:r>
              <a:rPr lang="nl-NL" i="0" dirty="0" err="1"/>
              <a:t>raw</a:t>
            </a:r>
            <a:r>
              <a:rPr lang="nl-NL" i="0" dirty="0"/>
              <a:t> data) </a:t>
            </a:r>
            <a:r>
              <a:rPr lang="nl-NL" i="0" dirty="0" err="1"/>
              <a:t>they</a:t>
            </a:r>
            <a:r>
              <a:rPr lang="nl-NL" i="0" dirty="0"/>
              <a:t> are </a:t>
            </a:r>
            <a:r>
              <a:rPr lang="nl-NL" i="0" dirty="0" err="1"/>
              <a:t>representative</a:t>
            </a:r>
            <a:r>
              <a:rPr lang="nl-NL" i="0" dirty="0"/>
              <a:t> </a:t>
            </a:r>
            <a:r>
              <a:rPr lang="nl-NL" i="0" dirty="0" err="1"/>
              <a:t>for</a:t>
            </a:r>
            <a:r>
              <a:rPr lang="nl-NL" i="0" dirty="0"/>
              <a:t> these </a:t>
            </a:r>
            <a:r>
              <a:rPr lang="nl-NL" i="0" dirty="0" err="1"/>
              <a:t>three</a:t>
            </a:r>
            <a:r>
              <a:rPr lang="nl-NL" i="0" dirty="0"/>
              <a:t> types of change, but </a:t>
            </a:r>
            <a:r>
              <a:rPr lang="nl-NL" i="0" dirty="0" err="1"/>
              <a:t>can</a:t>
            </a:r>
            <a:r>
              <a:rPr lang="nl-NL" i="0" dirty="0"/>
              <a:t> we test </a:t>
            </a:r>
            <a:r>
              <a:rPr lang="nl-NL" i="0" dirty="0" err="1"/>
              <a:t>this</a:t>
            </a:r>
            <a:r>
              <a:rPr lang="nl-NL" i="0" dirty="0"/>
              <a:t> </a:t>
            </a:r>
            <a:r>
              <a:rPr lang="nl-NL" i="0" dirty="0" err="1"/>
              <a:t>statistically</a:t>
            </a:r>
            <a:r>
              <a:rPr lang="nl-NL" i="0" dirty="0"/>
              <a:t>? (Yes – </a:t>
            </a:r>
            <a:r>
              <a:rPr lang="nl-NL" i="0" dirty="0" err="1"/>
              <a:t>purpose</a:t>
            </a:r>
            <a:r>
              <a:rPr lang="nl-NL" i="0" dirty="0"/>
              <a:t> of </a:t>
            </a:r>
            <a:r>
              <a:rPr lang="nl-NL" i="0" dirty="0" err="1"/>
              <a:t>the</a:t>
            </a:r>
            <a:r>
              <a:rPr lang="nl-NL" i="0" dirty="0"/>
              <a:t> </a:t>
            </a:r>
            <a:r>
              <a:rPr lang="nl-NL" i="0" dirty="0" err="1"/>
              <a:t>entire</a:t>
            </a:r>
            <a:r>
              <a:rPr lang="nl-NL" i="0" dirty="0"/>
              <a:t> talk.) See next slides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63448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Results</a:t>
            </a:r>
            <a:r>
              <a:rPr lang="nl-NL" dirty="0"/>
              <a:t> </a:t>
            </a:r>
            <a:r>
              <a:rPr lang="nl-NL" dirty="0" err="1"/>
              <a:t>obtained</a:t>
            </a:r>
            <a:r>
              <a:rPr lang="nl-NL" dirty="0"/>
              <a:t> on PC1/PC2 </a:t>
            </a:r>
            <a:r>
              <a:rPr lang="nl-NL" dirty="0" err="1"/>
              <a:t>scale</a:t>
            </a:r>
            <a:r>
              <a:rPr lang="nl-NL" dirty="0"/>
              <a:t> but </a:t>
            </a:r>
            <a:r>
              <a:rPr lang="nl-NL" dirty="0" err="1"/>
              <a:t>transformed</a:t>
            </a:r>
            <a:r>
              <a:rPr lang="nl-NL" dirty="0"/>
              <a:t> back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usual</a:t>
            </a:r>
            <a:r>
              <a:rPr lang="nl-NL" dirty="0"/>
              <a:t> F1/F2 </a:t>
            </a:r>
            <a:r>
              <a:rPr lang="nl-NL" dirty="0" err="1"/>
              <a:t>scale</a:t>
            </a:r>
            <a:r>
              <a:rPr lang="nl-NL" dirty="0"/>
              <a:t>. </a:t>
            </a:r>
            <a:r>
              <a:rPr lang="nl-NL" dirty="0" err="1"/>
              <a:t>Interpretation</a:t>
            </a:r>
            <a:r>
              <a:rPr lang="nl-NL" dirty="0"/>
              <a:t> of </a:t>
            </a:r>
            <a:r>
              <a:rPr lang="nl-NL" dirty="0" err="1"/>
              <a:t>directional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dirty="0" err="1"/>
              <a:t>value</a:t>
            </a:r>
            <a:r>
              <a:rPr lang="nl-NL" dirty="0"/>
              <a:t> (</a:t>
            </a:r>
            <a:r>
              <a:rPr lang="nl-NL" dirty="0" err="1"/>
              <a:t>according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my</a:t>
            </a:r>
            <a:r>
              <a:rPr lang="nl-NL" dirty="0"/>
              <a:t> </a:t>
            </a:r>
            <a:r>
              <a:rPr lang="nl-NL" dirty="0" err="1"/>
              <a:t>understanding</a:t>
            </a:r>
            <a:r>
              <a:rPr lang="nl-NL" dirty="0"/>
              <a:t> of </a:t>
            </a:r>
            <a:r>
              <a:rPr lang="nl-NL" dirty="0" err="1"/>
              <a:t>what</a:t>
            </a:r>
            <a:r>
              <a:rPr lang="nl-NL" dirty="0"/>
              <a:t> Josh </a:t>
            </a:r>
            <a:r>
              <a:rPr lang="nl-NL" dirty="0" err="1"/>
              <a:t>said</a:t>
            </a:r>
            <a:r>
              <a:rPr lang="nl-NL" dirty="0"/>
              <a:t>): </a:t>
            </a:r>
            <a:r>
              <a:rPr lang="nl-NL" dirty="0" err="1"/>
              <a:t>amount</a:t>
            </a:r>
            <a:r>
              <a:rPr lang="nl-NL" dirty="0"/>
              <a:t> of change (in a “</a:t>
            </a:r>
            <a:r>
              <a:rPr lang="nl-NL" dirty="0" err="1"/>
              <a:t>deliberate</a:t>
            </a:r>
            <a:r>
              <a:rPr lang="nl-NL" dirty="0"/>
              <a:t>” </a:t>
            </a:r>
            <a:r>
              <a:rPr lang="nl-NL" dirty="0" err="1"/>
              <a:t>direction</a:t>
            </a:r>
            <a:r>
              <a:rPr lang="nl-NL" dirty="0"/>
              <a:t>, on top of </a:t>
            </a:r>
            <a:r>
              <a:rPr lang="nl-NL" dirty="0" err="1"/>
              <a:t>whatever</a:t>
            </a:r>
            <a:r>
              <a:rPr lang="nl-NL" dirty="0"/>
              <a:t> random </a:t>
            </a:r>
            <a:r>
              <a:rPr lang="nl-NL" dirty="0" err="1"/>
              <a:t>year-to-year</a:t>
            </a:r>
            <a:r>
              <a:rPr lang="nl-NL" dirty="0"/>
              <a:t> </a:t>
            </a:r>
            <a:r>
              <a:rPr lang="nl-NL" dirty="0" err="1"/>
              <a:t>variation</a:t>
            </a:r>
            <a:r>
              <a:rPr lang="nl-NL" dirty="0"/>
              <a:t> </a:t>
            </a:r>
            <a:r>
              <a:rPr lang="nl-NL" dirty="0" err="1"/>
              <a:t>there</a:t>
            </a:r>
            <a:r>
              <a:rPr lang="nl-NL" dirty="0"/>
              <a:t> is </a:t>
            </a:r>
            <a:r>
              <a:rPr lang="nl-NL" dirty="0" err="1"/>
              <a:t>too</a:t>
            </a:r>
            <a:r>
              <a:rPr lang="nl-NL" dirty="0"/>
              <a:t>) in </a:t>
            </a:r>
            <a:r>
              <a:rPr lang="nl-NL" dirty="0" err="1"/>
              <a:t>Lobanov</a:t>
            </a:r>
            <a:r>
              <a:rPr lang="nl-NL" dirty="0"/>
              <a:t> F1 per </a:t>
            </a:r>
            <a:r>
              <a:rPr lang="nl-NL" dirty="0" err="1"/>
              <a:t>year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/>
              <a:t>Ay0 is </a:t>
            </a:r>
            <a:r>
              <a:rPr lang="nl-NL" dirty="0" err="1"/>
              <a:t>the</a:t>
            </a:r>
            <a:r>
              <a:rPr lang="nl-NL" dirty="0"/>
              <a:t> FIGHT </a:t>
            </a:r>
            <a:r>
              <a:rPr lang="nl-NL" dirty="0" err="1"/>
              <a:t>vowel</a:t>
            </a:r>
            <a:r>
              <a:rPr lang="nl-NL" dirty="0"/>
              <a:t> </a:t>
            </a:r>
            <a:r>
              <a:rPr lang="nl-NL" dirty="0" err="1"/>
              <a:t>followed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a </a:t>
            </a:r>
            <a:r>
              <a:rPr lang="nl-NL" dirty="0" err="1"/>
              <a:t>voiceless</a:t>
            </a:r>
            <a:r>
              <a:rPr lang="nl-NL" dirty="0"/>
              <a:t> </a:t>
            </a:r>
            <a:r>
              <a:rPr lang="nl-NL" dirty="0" err="1"/>
              <a:t>obstruent</a:t>
            </a:r>
            <a:r>
              <a:rPr lang="nl-NL" dirty="0"/>
              <a:t>.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may</a:t>
            </a:r>
            <a:r>
              <a:rPr lang="nl-NL" dirty="0"/>
              <a:t> </a:t>
            </a:r>
            <a:r>
              <a:rPr lang="nl-NL" dirty="0" err="1"/>
              <a:t>recognize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as </a:t>
            </a:r>
            <a:r>
              <a:rPr lang="nl-NL" dirty="0" err="1"/>
              <a:t>being</a:t>
            </a:r>
            <a:r>
              <a:rPr lang="nl-NL" dirty="0"/>
              <a:t> (half of) Canadian </a:t>
            </a:r>
            <a:r>
              <a:rPr lang="nl-NL" dirty="0" err="1"/>
              <a:t>Raising</a:t>
            </a:r>
            <a:r>
              <a:rPr lang="nl-NL" dirty="0"/>
              <a:t>, </a:t>
            </a:r>
            <a:r>
              <a:rPr lang="nl-NL" dirty="0" err="1"/>
              <a:t>which</a:t>
            </a:r>
            <a:r>
              <a:rPr lang="nl-NL" dirty="0"/>
              <a:t> Philadelphia has </a:t>
            </a:r>
            <a:r>
              <a:rPr lang="nl-NL" dirty="0" err="1"/>
              <a:t>apparently</a:t>
            </a:r>
            <a:r>
              <a:rPr lang="nl-NL" dirty="0"/>
              <a:t> </a:t>
            </a:r>
            <a:r>
              <a:rPr lang="nl-NL" dirty="0" err="1"/>
              <a:t>invented</a:t>
            </a:r>
            <a:r>
              <a:rPr lang="nl-NL" dirty="0"/>
              <a:t> </a:t>
            </a:r>
            <a:r>
              <a:rPr lang="nl-NL" dirty="0" err="1"/>
              <a:t>independently</a:t>
            </a:r>
            <a:r>
              <a:rPr lang="nl-NL" dirty="0"/>
              <a:t> (</a:t>
            </a:r>
            <a:r>
              <a:rPr lang="nl-NL" dirty="0" err="1"/>
              <a:t>one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goals of </a:t>
            </a:r>
            <a:r>
              <a:rPr lang="nl-NL" dirty="0" err="1"/>
              <a:t>this</a:t>
            </a:r>
            <a:r>
              <a:rPr lang="nl-NL" dirty="0"/>
              <a:t> project is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figure</a:t>
            </a:r>
            <a:r>
              <a:rPr lang="nl-NL" dirty="0"/>
              <a:t> out </a:t>
            </a:r>
            <a:r>
              <a:rPr lang="nl-NL" dirty="0" err="1"/>
              <a:t>why</a:t>
            </a:r>
            <a:r>
              <a:rPr lang="nl-NL" dirty="0"/>
              <a:t>/</a:t>
            </a:r>
            <a:r>
              <a:rPr lang="nl-NL" dirty="0" err="1"/>
              <a:t>how</a:t>
            </a:r>
            <a:r>
              <a:rPr lang="nl-NL" dirty="0"/>
              <a:t>, but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currently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horizon). </a:t>
            </a:r>
            <a:r>
              <a:rPr lang="nl-NL" dirty="0" err="1"/>
              <a:t>This</a:t>
            </a:r>
            <a:r>
              <a:rPr lang="nl-NL" dirty="0"/>
              <a:t> is a “new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vigorous</a:t>
            </a:r>
            <a:r>
              <a:rPr lang="nl-NL" dirty="0"/>
              <a:t> change” (</a:t>
            </a:r>
            <a:r>
              <a:rPr lang="nl-NL" dirty="0" err="1"/>
              <a:t>Labov</a:t>
            </a:r>
            <a:r>
              <a:rPr lang="nl-NL" dirty="0"/>
              <a:t>), </a:t>
            </a:r>
            <a:r>
              <a:rPr lang="nl-NL" dirty="0" err="1"/>
              <a:t>which</a:t>
            </a:r>
            <a:r>
              <a:rPr lang="nl-NL" dirty="0"/>
              <a:t> these </a:t>
            </a:r>
            <a:r>
              <a:rPr lang="nl-NL" dirty="0" err="1"/>
              <a:t>results</a:t>
            </a:r>
            <a:r>
              <a:rPr lang="nl-NL" dirty="0"/>
              <a:t> support!</a:t>
            </a:r>
          </a:p>
          <a:p>
            <a:endParaRPr lang="nl-NL" dirty="0"/>
          </a:p>
          <a:p>
            <a:r>
              <a:rPr lang="nl-NL" dirty="0" err="1"/>
              <a:t>Uwr</a:t>
            </a:r>
            <a:r>
              <a:rPr lang="nl-NL" dirty="0"/>
              <a:t> was (</a:t>
            </a:r>
            <a:r>
              <a:rPr lang="nl-NL" dirty="0" err="1"/>
              <a:t>thought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 slides </a:t>
            </a:r>
            <a:r>
              <a:rPr lang="nl-NL" dirty="0" err="1"/>
              <a:t>ago</a:t>
            </a:r>
            <a:r>
              <a:rPr lang="nl-NL" dirty="0"/>
              <a:t>) </a:t>
            </a:r>
            <a:r>
              <a:rPr lang="nl-NL" dirty="0" err="1"/>
              <a:t>stochastic</a:t>
            </a:r>
            <a:r>
              <a:rPr lang="nl-NL" dirty="0"/>
              <a:t> drift. It’s a </a:t>
            </a:r>
            <a:r>
              <a:rPr lang="nl-NL" dirty="0" err="1"/>
              <a:t>nice</a:t>
            </a:r>
            <a:r>
              <a:rPr lang="nl-NL" dirty="0"/>
              <a:t> </a:t>
            </a:r>
            <a:r>
              <a:rPr lang="nl-NL" dirty="0" err="1"/>
              <a:t>example</a:t>
            </a:r>
            <a:r>
              <a:rPr lang="nl-NL" dirty="0"/>
              <a:t>: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see</a:t>
            </a:r>
            <a:r>
              <a:rPr lang="nl-NL" dirty="0"/>
              <a:t> here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vowel</a:t>
            </a:r>
            <a:r>
              <a:rPr lang="nl-NL" dirty="0"/>
              <a:t>, </a:t>
            </a:r>
            <a:r>
              <a:rPr lang="nl-NL" dirty="0" err="1"/>
              <a:t>too</a:t>
            </a:r>
            <a:r>
              <a:rPr lang="nl-NL" dirty="0"/>
              <a:t>, </a:t>
            </a:r>
            <a:r>
              <a:rPr lang="nl-NL" dirty="0" err="1"/>
              <a:t>exhibits</a:t>
            </a:r>
            <a:r>
              <a:rPr lang="nl-NL" dirty="0"/>
              <a:t> </a:t>
            </a:r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directional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, but </a:t>
            </a:r>
            <a:r>
              <a:rPr lang="nl-NL" dirty="0" err="1"/>
              <a:t>to</a:t>
            </a:r>
            <a:r>
              <a:rPr lang="nl-NL" dirty="0"/>
              <a:t> a </a:t>
            </a:r>
            <a:r>
              <a:rPr lang="nl-NL" dirty="0" err="1"/>
              <a:t>quantitatively</a:t>
            </a:r>
            <a:r>
              <a:rPr lang="nl-NL" dirty="0"/>
              <a:t> </a:t>
            </a:r>
            <a:r>
              <a:rPr lang="nl-NL" dirty="0" err="1"/>
              <a:t>relatively</a:t>
            </a:r>
            <a:r>
              <a:rPr lang="nl-NL" dirty="0"/>
              <a:t> </a:t>
            </a:r>
            <a:r>
              <a:rPr lang="nl-NL" dirty="0" err="1"/>
              <a:t>negligible</a:t>
            </a:r>
            <a:r>
              <a:rPr lang="nl-NL" dirty="0"/>
              <a:t> </a:t>
            </a:r>
            <a:r>
              <a:rPr lang="nl-NL" dirty="0" err="1"/>
              <a:t>extent</a:t>
            </a:r>
            <a:r>
              <a:rPr lang="nl-NL" dirty="0"/>
              <a:t>. </a:t>
            </a:r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good</a:t>
            </a:r>
            <a:r>
              <a:rPr lang="nl-NL" dirty="0"/>
              <a:t>: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illustrates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each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three</a:t>
            </a:r>
            <a:r>
              <a:rPr lang="nl-NL" dirty="0"/>
              <a:t> </a:t>
            </a:r>
            <a:r>
              <a:rPr lang="nl-NL" dirty="0" err="1"/>
              <a:t>forces</a:t>
            </a:r>
            <a:r>
              <a:rPr lang="nl-NL" dirty="0"/>
              <a:t> are </a:t>
            </a:r>
            <a:r>
              <a:rPr lang="nl-NL" dirty="0" err="1"/>
              <a:t>always</a:t>
            </a:r>
            <a:r>
              <a:rPr lang="nl-NL" dirty="0"/>
              <a:t> </a:t>
            </a:r>
            <a:r>
              <a:rPr lang="nl-NL" dirty="0" err="1"/>
              <a:t>there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extent</a:t>
            </a:r>
            <a:r>
              <a:rPr lang="nl-NL" dirty="0"/>
              <a:t> or </a:t>
            </a:r>
            <a:r>
              <a:rPr lang="nl-NL" dirty="0" err="1"/>
              <a:t>another</a:t>
            </a:r>
            <a:r>
              <a:rPr lang="nl-NL" dirty="0"/>
              <a:t>, but </a:t>
            </a:r>
            <a:r>
              <a:rPr lang="nl-NL" dirty="0" err="1"/>
              <a:t>vary</a:t>
            </a:r>
            <a:r>
              <a:rPr lang="nl-NL" dirty="0"/>
              <a:t> in magnitude </a:t>
            </a:r>
            <a:r>
              <a:rPr lang="nl-NL" dirty="0" err="1"/>
              <a:t>based</a:t>
            </a:r>
            <a:r>
              <a:rPr lang="nl-NL" dirty="0"/>
              <a:t> on real </a:t>
            </a:r>
            <a:r>
              <a:rPr lang="nl-NL" dirty="0" err="1"/>
              <a:t>linguistic</a:t>
            </a:r>
            <a:r>
              <a:rPr lang="nl-NL" dirty="0"/>
              <a:t> factors (large </a:t>
            </a:r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ay0, </a:t>
            </a:r>
            <a:r>
              <a:rPr lang="nl-NL" dirty="0" err="1"/>
              <a:t>nearly</a:t>
            </a:r>
            <a:r>
              <a:rPr lang="nl-NL" dirty="0"/>
              <a:t> – but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exactly</a:t>
            </a:r>
            <a:r>
              <a:rPr lang="nl-NL" dirty="0"/>
              <a:t> – </a:t>
            </a:r>
            <a:r>
              <a:rPr lang="nl-NL" dirty="0" err="1"/>
              <a:t>nil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uwr</a:t>
            </a:r>
            <a:r>
              <a:rPr lang="nl-NL" dirty="0"/>
              <a:t>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9802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Nothing</a:t>
            </a:r>
            <a:r>
              <a:rPr lang="nl-NL" dirty="0"/>
              <a:t> </a:t>
            </a:r>
            <a:r>
              <a:rPr lang="nl-NL" dirty="0" err="1"/>
              <a:t>really</a:t>
            </a:r>
            <a:r>
              <a:rPr lang="nl-NL" dirty="0"/>
              <a:t> </a:t>
            </a:r>
            <a:r>
              <a:rPr lang="nl-NL" dirty="0" err="1"/>
              <a:t>interesting</a:t>
            </a:r>
            <a:r>
              <a:rPr lang="nl-NL" dirty="0"/>
              <a:t> – </a:t>
            </a:r>
            <a:r>
              <a:rPr lang="nl-NL" dirty="0" err="1"/>
              <a:t>good</a:t>
            </a:r>
            <a:r>
              <a:rPr lang="nl-NL" dirty="0"/>
              <a:t> </a:t>
            </a:r>
            <a:r>
              <a:rPr lang="nl-NL" dirty="0" err="1"/>
              <a:t>news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14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50308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A2FD22-2E0E-4C67-9B23-93B29A1BC52F}" type="slidenum">
              <a:rPr lang="LID4096" smtClean="0"/>
              <a:t>15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5383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A5D422A-04C9-4773-B062-CB97FB184CFE}" type="datetime1">
              <a:rPr lang="LID4096" smtClean="0"/>
              <a:t>06/06/2025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402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5FE2-A443-404C-937C-E5EA86496BC7}" type="datetime1">
              <a:rPr lang="LID4096" smtClean="0"/>
              <a:t>06/06/2025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140019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3E5FE2-A443-404C-937C-E5EA86496BC7}" type="datetime1">
              <a:rPr lang="LID4096" smtClean="0"/>
              <a:t>06/06/2025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450110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3E5FE2-A443-404C-937C-E5EA86496BC7}" type="datetime1">
              <a:rPr lang="LID4096" smtClean="0"/>
              <a:t>06/06/2025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532288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3E5FE2-A443-404C-937C-E5EA86496BC7}" type="datetime1">
              <a:rPr lang="LID4096" smtClean="0"/>
              <a:t>06/06/2025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48199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5FE2-A443-404C-937C-E5EA86496BC7}" type="datetime1">
              <a:rPr lang="LID4096" smtClean="0"/>
              <a:t>06/06/2025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1081496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5FE2-A443-404C-937C-E5EA86496BC7}" type="datetime1">
              <a:rPr lang="LID4096" smtClean="0"/>
              <a:t>06/06/2025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5878600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5BE7-799F-4D06-8E11-02BAB53C99CB}" type="datetime1">
              <a:rPr lang="LID4096" smtClean="0"/>
              <a:t>06/06/2025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53909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0268EAF-A58B-429B-A1DD-3E9BB4B21097}" type="datetime1">
              <a:rPr lang="LID4096" smtClean="0"/>
              <a:t>06/06/2025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472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2A2F-8A01-40A4-BF3A-06EF8BB7A80F}" type="datetime1">
              <a:rPr lang="LID4096" smtClean="0"/>
              <a:t>06/06/2025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83688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E3DF1C2-D631-4444-BE87-0E2B0B75316B}" type="datetime1">
              <a:rPr lang="LID4096" smtClean="0"/>
              <a:t>06/06/2025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105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28DED-DAC4-4C04-80BA-27A16B513226}" type="datetime1">
              <a:rPr lang="LID4096" smtClean="0"/>
              <a:t>06/06/2025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4214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6B62-2731-4C53-859D-C0E93E4DCF7C}" type="datetime1">
              <a:rPr lang="LID4096" smtClean="0"/>
              <a:t>06/06/2025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5689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C7179-2657-48E8-85E2-6AB0D2ADC8EE}" type="datetime1">
              <a:rPr lang="LID4096" smtClean="0"/>
              <a:t>06/06/2025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3613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E93E4-5B50-4FE1-9CE7-852DD9C3FED5}" type="datetime1">
              <a:rPr lang="LID4096" smtClean="0"/>
              <a:t>06/06/2025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3821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E559-6746-4926-84AE-5C5D5AED6C0F}" type="datetime1">
              <a:rPr lang="LID4096" smtClean="0"/>
              <a:t>06/06/2025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6877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F2CA-7515-41CE-8CA4-B922755B5750}" type="datetime1">
              <a:rPr lang="LID4096" smtClean="0"/>
              <a:t>06/06/2025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747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E5FE2-A443-404C-937C-E5EA86496BC7}" type="datetime1">
              <a:rPr lang="LID4096" smtClean="0"/>
              <a:t>06/06/2025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B791-BD72-4061-A654-424E80921A92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00025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02822-9F2B-44DC-9AFA-D938740E5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838199"/>
            <a:ext cx="12191999" cy="23876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</a:rPr>
              <a:t>An operationalization of causal factors in vowel shifts</a:t>
            </a:r>
            <a:br>
              <a:rPr lang="en-US" sz="4000" dirty="0">
                <a:solidFill>
                  <a:schemeClr val="accent2"/>
                </a:solidFill>
              </a:rPr>
            </a:b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28BD56F6-4E1C-90C9-DCC0-995C260FE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789150"/>
            <a:ext cx="9448800" cy="1915614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Cesko C. Voeten (University of Pennsylvania &amp; Fryske Akademy)</a:t>
            </a:r>
          </a:p>
          <a:p>
            <a:pPr algn="ctr"/>
            <a:r>
              <a:rPr lang="nl-NL" dirty="0"/>
              <a:t>Meredith Tamminga (University of Pennsylvania)</a:t>
            </a:r>
          </a:p>
          <a:p>
            <a:pPr algn="ctr"/>
            <a:r>
              <a:rPr lang="nl-NL" dirty="0"/>
              <a:t>Joshua B. Plotkin (University of Pennsylvania)</a:t>
            </a:r>
          </a:p>
        </p:txBody>
      </p:sp>
    </p:spTree>
    <p:extLst>
      <p:ext uri="{BB962C8B-B14F-4D97-AF65-F5344CB8AC3E}">
        <p14:creationId xmlns:p14="http://schemas.microsoft.com/office/powerpoint/2010/main" val="2816450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9C35C-CEA3-3461-A52A-C7D674D16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988" y="484632"/>
            <a:ext cx="7360398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nl-NL" sz="4000" dirty="0"/>
              <a:t>The Philadelphia </a:t>
            </a:r>
            <a:r>
              <a:rPr lang="nl-NL" sz="4000" dirty="0" err="1"/>
              <a:t>Neighborhood</a:t>
            </a:r>
            <a:r>
              <a:rPr lang="nl-NL" sz="4000" dirty="0"/>
              <a:t> Corpus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C846ED-D419-EAA5-901F-E621AE574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5361" y="2121408"/>
            <a:ext cx="5825023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We use the Philadelphia Neighborhood Corpus to investigate vowel changes over     </a:t>
            </a:r>
            <a:r>
              <a:rPr lang="en-US" sz="2000" b="1" dirty="0"/>
              <a:t>a hundred years of change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dirty="0"/>
              <a:t>The PNC has/is:</a:t>
            </a:r>
          </a:p>
          <a:p>
            <a:r>
              <a:rPr lang="en-US" sz="2000" dirty="0"/>
              <a:t>408 speakers born between 1880 and 1994 (393 available in our annotated data)</a:t>
            </a:r>
          </a:p>
          <a:p>
            <a:r>
              <a:rPr lang="en-US" sz="2000" dirty="0"/>
              <a:t>Simultaneously real-time and apparent-time</a:t>
            </a:r>
          </a:p>
          <a:p>
            <a:r>
              <a:rPr lang="en-US" sz="2000" dirty="0"/>
              <a:t>Lots of vowel changes visible</a:t>
            </a:r>
          </a:p>
          <a:p>
            <a:r>
              <a:rPr lang="en-US" sz="2000" dirty="0"/>
              <a:t>Appropriate for this statistical approach</a:t>
            </a:r>
            <a:endParaRPr lang="nl-NL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E99CD3-B4A3-AFFD-688C-3292B53F1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61B791-BD72-4061-A654-424E80921A92}" type="slidenum">
              <a:rPr lang="LID4096" smtClean="0"/>
              <a:pPr>
                <a:spcAft>
                  <a:spcPts val="600"/>
                </a:spcAft>
              </a:pPr>
              <a:t>10</a:t>
            </a:fld>
            <a:endParaRPr lang="LID4096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B14BFE8-5D17-B88D-EBA8-B9395E14C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830752"/>
            <a:ext cx="5825023" cy="5027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7502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612C2-8476-989E-6D02-F4CDA20F2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Factors </a:t>
            </a:r>
            <a:r>
              <a:rPr lang="nl-NL" dirty="0" err="1"/>
              <a:t>to</a:t>
            </a:r>
            <a:r>
              <a:rPr lang="nl-NL" dirty="0"/>
              <a:t> test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B7CB45-2738-8856-5002-779A8EC80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Language-internal:</a:t>
            </a:r>
          </a:p>
          <a:p>
            <a:r>
              <a:rPr lang="en-US" dirty="0"/>
              <a:t>Vowel &amp; phonological context</a:t>
            </a:r>
          </a:p>
          <a:p>
            <a:r>
              <a:rPr lang="en-US" dirty="0"/>
              <a:t>Dispersion (de Boer 1999, also see Boersma &amp; Hamann 2008)</a:t>
            </a:r>
          </a:p>
          <a:p>
            <a:r>
              <a:rPr lang="en-US" dirty="0"/>
              <a:t>Confusability (Shephard 1972)</a:t>
            </a:r>
          </a:p>
          <a:p>
            <a:r>
              <a:rPr lang="en-US" dirty="0"/>
              <a:t>Frequency (Bybee 2002)</a:t>
            </a:r>
          </a:p>
          <a:p>
            <a:r>
              <a:rPr lang="en-US" dirty="0"/>
              <a:t>Rule complexity (</a:t>
            </a:r>
            <a:r>
              <a:rPr lang="en-US" dirty="0" err="1"/>
              <a:t>Labov</a:t>
            </a:r>
            <a:r>
              <a:rPr lang="en-US" dirty="0"/>
              <a:t> 1994, </a:t>
            </a:r>
            <a:r>
              <a:rPr lang="en-US" dirty="0" err="1"/>
              <a:t>Sneller</a:t>
            </a:r>
            <a:r>
              <a:rPr lang="en-US" dirty="0"/>
              <a:t> 2018)</a:t>
            </a:r>
          </a:p>
          <a:p>
            <a:pPr marL="0" indent="0">
              <a:buNone/>
            </a:pPr>
            <a:r>
              <a:rPr lang="en-US" dirty="0"/>
              <a:t>Language-external, i.e. social:</a:t>
            </a:r>
          </a:p>
          <a:p>
            <a:r>
              <a:rPr lang="en-US" dirty="0"/>
              <a:t>Gender, age, education, ethnicity (</a:t>
            </a:r>
            <a:r>
              <a:rPr lang="en-US" dirty="0" err="1"/>
              <a:t>Labov</a:t>
            </a:r>
            <a:r>
              <a:rPr lang="en-US" dirty="0"/>
              <a:t> et al 2016)</a:t>
            </a:r>
          </a:p>
          <a:p>
            <a:r>
              <a:rPr lang="en-US" dirty="0"/>
              <a:t>Occupation (</a:t>
            </a:r>
            <a:r>
              <a:rPr lang="en-US" dirty="0" err="1"/>
              <a:t>Tebbe</a:t>
            </a:r>
            <a:r>
              <a:rPr lang="en-US" dirty="0"/>
              <a:t>, Horwitz, &amp; Tamminga in progress)</a:t>
            </a:r>
          </a:p>
          <a:p>
            <a:r>
              <a:rPr lang="en-US" dirty="0"/>
              <a:t>Neighborhood (Wagner 2008)</a:t>
            </a:r>
          </a:p>
          <a:p>
            <a:r>
              <a:rPr lang="en-US" dirty="0"/>
              <a:t>Ethnicity (Wagner 2014)</a:t>
            </a:r>
          </a:p>
          <a:p>
            <a:pPr marL="0" indent="0">
              <a:buNone/>
            </a:pPr>
            <a:r>
              <a:rPr lang="en-US" dirty="0"/>
              <a:t>More TBF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E5029DA-6A55-73A5-7FD1-C9FE3D46C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58003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EE427-A97A-FA1E-07A8-EB0038DFB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6" y="381000"/>
            <a:ext cx="4138684" cy="1594513"/>
          </a:xfrm>
        </p:spPr>
        <p:txBody>
          <a:bodyPr/>
          <a:lstStyle/>
          <a:p>
            <a:r>
              <a:rPr lang="nl-NL" dirty="0" err="1"/>
              <a:t>Current</a:t>
            </a:r>
            <a:r>
              <a:rPr lang="nl-NL" dirty="0"/>
              <a:t> status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E098561-4180-3086-8100-059B5B75E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053297"/>
            <a:ext cx="4114800" cy="4054609"/>
          </a:xfrm>
        </p:spPr>
        <p:txBody>
          <a:bodyPr>
            <a:normAutofit fontScale="92500"/>
          </a:bodyPr>
          <a:lstStyle/>
          <a:p>
            <a:r>
              <a:rPr lang="nl-NL" sz="2200" dirty="0"/>
              <a:t>We </a:t>
            </a:r>
            <a:r>
              <a:rPr lang="nl-NL" sz="2200" dirty="0" err="1"/>
              <a:t>currently</a:t>
            </a:r>
            <a:r>
              <a:rPr lang="nl-NL" sz="2200" dirty="0"/>
              <a:t> have a </a:t>
            </a:r>
            <a:r>
              <a:rPr lang="nl-NL" sz="2200" dirty="0" err="1"/>
              <a:t>correlation</a:t>
            </a:r>
            <a:r>
              <a:rPr lang="nl-NL" sz="2200" dirty="0"/>
              <a:t> </a:t>
            </a:r>
            <a:r>
              <a:rPr lang="nl-NL" sz="2200" dirty="0" err="1"/>
              <a:t>with</a:t>
            </a:r>
            <a:r>
              <a:rPr lang="nl-NL" sz="2200" dirty="0"/>
              <a:t> </a:t>
            </a:r>
            <a:r>
              <a:rPr lang="nl-NL" sz="2200" dirty="0" err="1"/>
              <a:t>the</a:t>
            </a:r>
            <a:r>
              <a:rPr lang="nl-NL" sz="2200" dirty="0"/>
              <a:t> system-</a:t>
            </a:r>
            <a:r>
              <a:rPr lang="nl-NL" sz="2200" dirty="0" err="1"/>
              <a:t>internal</a:t>
            </a:r>
            <a:r>
              <a:rPr lang="nl-NL" sz="2200" dirty="0"/>
              <a:t> factor of </a:t>
            </a:r>
            <a:r>
              <a:rPr lang="nl-NL" sz="2200" b="1" dirty="0" err="1"/>
              <a:t>vowel</a:t>
            </a:r>
            <a:r>
              <a:rPr lang="nl-NL" sz="2200" b="1" dirty="0"/>
              <a:t> type</a:t>
            </a:r>
            <a:r>
              <a:rPr lang="nl-NL" sz="2200" dirty="0"/>
              <a:t>: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accent2"/>
                </a:solidFill>
              </a:rPr>
              <a:t>(ow)</a:t>
            </a:r>
            <a:r>
              <a:rPr lang="nl-NL" sz="2200" dirty="0"/>
              <a:t> (GOAT): </a:t>
            </a:r>
            <a:r>
              <a:rPr lang="nl-NL" sz="2200" dirty="0" err="1"/>
              <a:t>tightly</a:t>
            </a:r>
            <a:r>
              <a:rPr lang="nl-NL" sz="2200" dirty="0"/>
              <a:t> </a:t>
            </a:r>
            <a:r>
              <a:rPr lang="nl-NL" sz="2200" dirty="0" err="1"/>
              <a:t>clustered</a:t>
            </a:r>
            <a:r>
              <a:rPr lang="nl-NL" sz="2200" dirty="0"/>
              <a:t>, </a:t>
            </a:r>
            <a:r>
              <a:rPr lang="nl-NL" sz="2200" dirty="0" err="1"/>
              <a:t>little</a:t>
            </a:r>
            <a:r>
              <a:rPr lang="nl-NL" sz="2200" dirty="0"/>
              <a:t> </a:t>
            </a:r>
            <a:r>
              <a:rPr lang="nl-NL" sz="2200" dirty="0" err="1"/>
              <a:t>variation</a:t>
            </a:r>
            <a:r>
              <a:rPr lang="nl-NL" sz="2200" dirty="0"/>
              <a:t> &gt; </a:t>
            </a:r>
            <a:r>
              <a:rPr lang="nl-NL" sz="2200" dirty="0" err="1"/>
              <a:t>purifying</a:t>
            </a:r>
            <a:r>
              <a:rPr lang="nl-NL" sz="2200" dirty="0"/>
              <a:t> </a:t>
            </a:r>
            <a:r>
              <a:rPr lang="nl-NL" sz="2200" dirty="0" err="1"/>
              <a:t>selection</a:t>
            </a:r>
            <a:r>
              <a:rPr lang="nl-NL" sz="2200" dirty="0"/>
              <a:t>?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accent2"/>
                </a:solidFill>
              </a:rPr>
              <a:t>(</a:t>
            </a:r>
            <a:r>
              <a:rPr lang="nl-NL" sz="2200" dirty="0" err="1">
                <a:solidFill>
                  <a:schemeClr val="accent2"/>
                </a:solidFill>
              </a:rPr>
              <a:t>uwr</a:t>
            </a:r>
            <a:r>
              <a:rPr lang="nl-NL" sz="2200" dirty="0">
                <a:solidFill>
                  <a:schemeClr val="accent2"/>
                </a:solidFill>
              </a:rPr>
              <a:t>)</a:t>
            </a:r>
            <a:r>
              <a:rPr lang="nl-NL" sz="2200" dirty="0"/>
              <a:t> (CURE): </a:t>
            </a:r>
            <a:r>
              <a:rPr lang="nl-NL" sz="2200" dirty="0" err="1"/>
              <a:t>extensive</a:t>
            </a:r>
            <a:r>
              <a:rPr lang="nl-NL" sz="2200" dirty="0"/>
              <a:t> </a:t>
            </a:r>
            <a:r>
              <a:rPr lang="nl-NL" sz="2200" dirty="0" err="1"/>
              <a:t>variation</a:t>
            </a:r>
            <a:r>
              <a:rPr lang="nl-NL" sz="2200" dirty="0"/>
              <a:t>, but no apparent trend over time &gt; </a:t>
            </a:r>
            <a:r>
              <a:rPr lang="nl-NL" sz="2200" dirty="0" err="1"/>
              <a:t>stochastic</a:t>
            </a:r>
            <a:r>
              <a:rPr lang="nl-NL" sz="2200" dirty="0"/>
              <a:t> drift?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schemeClr val="accent2"/>
                </a:solidFill>
              </a:rPr>
              <a:t>(ay0)</a:t>
            </a:r>
            <a:r>
              <a:rPr lang="nl-NL" sz="2200" dirty="0"/>
              <a:t> (FIGHT): </a:t>
            </a:r>
            <a:r>
              <a:rPr lang="nl-NL" sz="2200" dirty="0" err="1"/>
              <a:t>specific</a:t>
            </a:r>
            <a:r>
              <a:rPr lang="nl-NL" sz="2200" dirty="0"/>
              <a:t>, </a:t>
            </a:r>
            <a:r>
              <a:rPr lang="nl-NL" sz="2200" dirty="0" err="1"/>
              <a:t>targeted</a:t>
            </a:r>
            <a:r>
              <a:rPr lang="nl-NL" sz="2200" dirty="0"/>
              <a:t> change over time &gt; </a:t>
            </a:r>
            <a:r>
              <a:rPr lang="nl-NL" sz="2200" dirty="0" err="1"/>
              <a:t>directional</a:t>
            </a:r>
            <a:r>
              <a:rPr lang="nl-NL" sz="2200" dirty="0"/>
              <a:t> </a:t>
            </a:r>
            <a:r>
              <a:rPr lang="nl-NL" sz="2200" dirty="0" err="1"/>
              <a:t>selection</a:t>
            </a:r>
            <a:r>
              <a:rPr lang="nl-NL" sz="2200" dirty="0"/>
              <a:t>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FF749AB-255D-9747-31B6-65595C775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12</a:t>
            </a:fld>
            <a:endParaRPr lang="LID4096" dirty="0"/>
          </a:p>
        </p:txBody>
      </p:sp>
      <p:pic>
        <p:nvPicPr>
          <p:cNvPr id="3" name="Afbeelding 2" descr="Afbeelding met kaart&#10;&#10;Automatisch gegenereerde beschrijving">
            <a:extLst>
              <a:ext uri="{FF2B5EF4-FFF2-40B4-BE49-F238E27FC236}">
                <a16:creationId xmlns:a16="http://schemas.microsoft.com/office/drawing/2014/main" id="{EFFFEA8A-4E3F-118B-B041-BE4FC1DB3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9208" y="746125"/>
            <a:ext cx="7115033" cy="6136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0106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DFA2F404-8501-3691-75FF-9F76BFB77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137" y="862012"/>
            <a:ext cx="10753725" cy="5133975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5B22844-74DC-CB78-62C2-CFA4236CD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13</a:t>
            </a:fld>
            <a:endParaRPr lang="LID4096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21C30DC-A86D-D876-53FE-E99B9952035E}"/>
              </a:ext>
            </a:extLst>
          </p:cNvPr>
          <p:cNvSpPr/>
          <p:nvPr/>
        </p:nvSpPr>
        <p:spPr>
          <a:xfrm>
            <a:off x="6387152" y="862012"/>
            <a:ext cx="409433" cy="236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1A2C4C3F-016F-2F5C-E5F2-E61402EFD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901" y="379863"/>
            <a:ext cx="7492620" cy="806355"/>
          </a:xfrm>
        </p:spPr>
        <p:txBody>
          <a:bodyPr/>
          <a:lstStyle/>
          <a:p>
            <a:r>
              <a:rPr lang="nl-NL" dirty="0" err="1"/>
              <a:t>Directional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 – f1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4CFAE28A-4A6E-377D-155C-32E82C9947B3}"/>
              </a:ext>
            </a:extLst>
          </p:cNvPr>
          <p:cNvSpPr/>
          <p:nvPr/>
        </p:nvSpPr>
        <p:spPr>
          <a:xfrm>
            <a:off x="1944807" y="4587920"/>
            <a:ext cx="375314" cy="3434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917F8B02-3D32-24DC-F00B-417FD60FBC44}"/>
              </a:ext>
            </a:extLst>
          </p:cNvPr>
          <p:cNvSpPr/>
          <p:nvPr/>
        </p:nvSpPr>
        <p:spPr>
          <a:xfrm>
            <a:off x="5113364" y="2740923"/>
            <a:ext cx="375314" cy="3434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332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43D38C51-86F0-B86B-2ACA-2915F270E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137" y="862012"/>
            <a:ext cx="10753725" cy="5133975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F769761-A1C7-5DA6-D141-1EA0D705C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14</a:t>
            </a:fld>
            <a:endParaRPr lang="LID4096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817BC247-BDC1-F437-D205-542E44FD1889}"/>
              </a:ext>
            </a:extLst>
          </p:cNvPr>
          <p:cNvSpPr/>
          <p:nvPr/>
        </p:nvSpPr>
        <p:spPr>
          <a:xfrm>
            <a:off x="6387152" y="862012"/>
            <a:ext cx="409433" cy="236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tel 11">
            <a:extLst>
              <a:ext uri="{FF2B5EF4-FFF2-40B4-BE49-F238E27FC236}">
                <a16:creationId xmlns:a16="http://schemas.microsoft.com/office/drawing/2014/main" id="{AA126B40-F9FF-FFCC-FCA7-2811AA8A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901" y="379863"/>
            <a:ext cx="7492620" cy="806355"/>
          </a:xfrm>
        </p:spPr>
        <p:txBody>
          <a:bodyPr>
            <a:normAutofit/>
          </a:bodyPr>
          <a:lstStyle/>
          <a:p>
            <a:r>
              <a:rPr lang="nl-NL" dirty="0" err="1"/>
              <a:t>Directional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 – f2</a:t>
            </a:r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8A49AA31-F6C2-6F76-A524-2F96DACE63AD}"/>
              </a:ext>
            </a:extLst>
          </p:cNvPr>
          <p:cNvSpPr/>
          <p:nvPr/>
        </p:nvSpPr>
        <p:spPr>
          <a:xfrm>
            <a:off x="7560859" y="2479341"/>
            <a:ext cx="375314" cy="3434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B88531FB-6CF2-F209-6AF1-A879D223A7C2}"/>
              </a:ext>
            </a:extLst>
          </p:cNvPr>
          <p:cNvSpPr/>
          <p:nvPr/>
        </p:nvSpPr>
        <p:spPr>
          <a:xfrm>
            <a:off x="2997961" y="3000223"/>
            <a:ext cx="375314" cy="3434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937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4576439-7E58-9E46-4654-CF8845AB0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15</a:t>
            </a:fld>
            <a:endParaRPr lang="LID4096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9AAC0D2-F70E-54C0-AED7-2AF0F1089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137" y="842962"/>
            <a:ext cx="10753725" cy="5172075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E4C27510-E5FD-A996-719D-7D8712950163}"/>
              </a:ext>
            </a:extLst>
          </p:cNvPr>
          <p:cNvSpPr/>
          <p:nvPr/>
        </p:nvSpPr>
        <p:spPr>
          <a:xfrm>
            <a:off x="5889009" y="807419"/>
            <a:ext cx="1323833" cy="31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1">
            <a:extLst>
              <a:ext uri="{FF2B5EF4-FFF2-40B4-BE49-F238E27FC236}">
                <a16:creationId xmlns:a16="http://schemas.microsoft.com/office/drawing/2014/main" id="{D9544236-A7CC-6E9E-D1E9-E387A38F9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901" y="379863"/>
            <a:ext cx="7492620" cy="806355"/>
          </a:xfrm>
        </p:spPr>
        <p:txBody>
          <a:bodyPr>
            <a:normAutofit/>
          </a:bodyPr>
          <a:lstStyle/>
          <a:p>
            <a:r>
              <a:rPr lang="nl-NL" dirty="0"/>
              <a:t>F1, </a:t>
            </a:r>
            <a:r>
              <a:rPr lang="nl-NL" dirty="0" err="1"/>
              <a:t>women</a:t>
            </a:r>
            <a:r>
              <a:rPr lang="nl-NL" dirty="0"/>
              <a:t> </a:t>
            </a:r>
            <a:r>
              <a:rPr lang="nl-NL" dirty="0" err="1"/>
              <a:t>only</a:t>
            </a:r>
            <a:endParaRPr lang="nl-NL" dirty="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8C889EE8-65A9-E5BB-6295-5D8FFE0C6577}"/>
              </a:ext>
            </a:extLst>
          </p:cNvPr>
          <p:cNvSpPr/>
          <p:nvPr/>
        </p:nvSpPr>
        <p:spPr>
          <a:xfrm>
            <a:off x="1828801" y="4383204"/>
            <a:ext cx="375314" cy="3434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E6D0AF71-D5A7-B410-2B92-C009EFBD6E14}"/>
              </a:ext>
            </a:extLst>
          </p:cNvPr>
          <p:cNvSpPr/>
          <p:nvPr/>
        </p:nvSpPr>
        <p:spPr>
          <a:xfrm>
            <a:off x="6450845" y="2966111"/>
            <a:ext cx="375314" cy="3434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9536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5489B88-ADCB-853D-F063-0B153F53C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16</a:t>
            </a:fld>
            <a:endParaRPr lang="LID4096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1D43711-FEFB-6391-ED22-0CF89DDD3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137" y="842962"/>
            <a:ext cx="10753725" cy="5172075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0FEBF221-EE5E-0A5A-2730-4F37BE2B41F8}"/>
              </a:ext>
            </a:extLst>
          </p:cNvPr>
          <p:cNvSpPr/>
          <p:nvPr/>
        </p:nvSpPr>
        <p:spPr>
          <a:xfrm>
            <a:off x="5889009" y="821067"/>
            <a:ext cx="1323833" cy="3116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1">
            <a:extLst>
              <a:ext uri="{FF2B5EF4-FFF2-40B4-BE49-F238E27FC236}">
                <a16:creationId xmlns:a16="http://schemas.microsoft.com/office/drawing/2014/main" id="{69F7FFA7-94B2-7216-E0BB-606EE6C6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901" y="379863"/>
            <a:ext cx="7492620" cy="806355"/>
          </a:xfrm>
        </p:spPr>
        <p:txBody>
          <a:bodyPr>
            <a:normAutofit/>
          </a:bodyPr>
          <a:lstStyle/>
          <a:p>
            <a:r>
              <a:rPr lang="nl-NL"/>
              <a:t>F1, </a:t>
            </a:r>
            <a:r>
              <a:rPr lang="nl-NL" dirty="0"/>
              <a:t>men </a:t>
            </a:r>
            <a:r>
              <a:rPr lang="nl-NL" dirty="0" err="1"/>
              <a:t>only</a:t>
            </a:r>
            <a:endParaRPr lang="nl-NL" dirty="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B997384D-B613-1808-1E41-2730B2699B62}"/>
              </a:ext>
            </a:extLst>
          </p:cNvPr>
          <p:cNvSpPr/>
          <p:nvPr/>
        </p:nvSpPr>
        <p:spPr>
          <a:xfrm>
            <a:off x="1828801" y="4383204"/>
            <a:ext cx="375314" cy="3434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6DE4DFE0-4A67-E3E9-4B32-4EE412E2013A}"/>
              </a:ext>
            </a:extLst>
          </p:cNvPr>
          <p:cNvSpPr/>
          <p:nvPr/>
        </p:nvSpPr>
        <p:spPr>
          <a:xfrm>
            <a:off x="5399967" y="2966111"/>
            <a:ext cx="375314" cy="3434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0693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B51A2DC-10C6-A510-40C4-CBACFD6D3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Main</a:t>
            </a:r>
            <a:r>
              <a:rPr lang="nl-NL" dirty="0"/>
              <a:t> points &amp; </a:t>
            </a:r>
            <a:r>
              <a:rPr lang="nl-NL" dirty="0" err="1"/>
              <a:t>conclusions</a:t>
            </a: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4F51947-8A2C-8106-C93D-54E388DE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dirty="0" err="1"/>
              <a:t>pressure</a:t>
            </a:r>
            <a:r>
              <a:rPr lang="nl-NL" dirty="0"/>
              <a:t> </a:t>
            </a:r>
            <a:r>
              <a:rPr lang="nl-NL" dirty="0" err="1"/>
              <a:t>disentangles</a:t>
            </a:r>
            <a:r>
              <a:rPr lang="nl-NL" dirty="0"/>
              <a:t> </a:t>
            </a:r>
            <a:r>
              <a:rPr lang="nl-NL" dirty="0" err="1"/>
              <a:t>caused</a:t>
            </a:r>
            <a:r>
              <a:rPr lang="nl-NL" dirty="0"/>
              <a:t> change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historical</a:t>
            </a:r>
            <a:r>
              <a:rPr lang="nl-NL" dirty="0"/>
              <a:t> </a:t>
            </a:r>
            <a:r>
              <a:rPr lang="nl-NL" dirty="0" err="1"/>
              <a:t>accidents</a:t>
            </a:r>
            <a:endParaRPr lang="nl-NL" dirty="0"/>
          </a:p>
          <a:p>
            <a:r>
              <a:rPr lang="nl-NL" dirty="0" err="1"/>
              <a:t>Operationalizable</a:t>
            </a:r>
            <a:r>
              <a:rPr lang="nl-NL" dirty="0"/>
              <a:t> as, </a:t>
            </a:r>
            <a:r>
              <a:rPr lang="nl-NL" dirty="0" err="1"/>
              <a:t>respectively</a:t>
            </a:r>
            <a:r>
              <a:rPr lang="nl-NL" dirty="0"/>
              <a:t>, </a:t>
            </a:r>
            <a:r>
              <a:rPr lang="nl-NL" dirty="0" err="1"/>
              <a:t>directional</a:t>
            </a:r>
            <a:r>
              <a:rPr lang="nl-NL" dirty="0"/>
              <a:t> </a:t>
            </a:r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stochastic</a:t>
            </a:r>
            <a:r>
              <a:rPr lang="nl-NL" dirty="0"/>
              <a:t> drift</a:t>
            </a:r>
          </a:p>
          <a:p>
            <a:r>
              <a:rPr lang="nl-NL" dirty="0"/>
              <a:t>Over syntax, sound change </a:t>
            </a:r>
            <a:r>
              <a:rPr lang="nl-NL" dirty="0" err="1"/>
              <a:t>adds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extra </a:t>
            </a:r>
            <a:r>
              <a:rPr lang="nl-NL" dirty="0" err="1"/>
              <a:t>dimension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extra </a:t>
            </a:r>
            <a:r>
              <a:rPr lang="nl-NL" dirty="0" err="1"/>
              <a:t>selection</a:t>
            </a:r>
            <a:r>
              <a:rPr lang="nl-NL" dirty="0"/>
              <a:t> type</a:t>
            </a:r>
          </a:p>
          <a:p>
            <a:endParaRPr lang="nl-NL" dirty="0"/>
          </a:p>
          <a:p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adaptation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sound change </a:t>
            </a:r>
            <a:r>
              <a:rPr lang="nl-NL" dirty="0" err="1"/>
              <a:t>works</a:t>
            </a:r>
            <a:r>
              <a:rPr lang="nl-NL" dirty="0"/>
              <a:t>!</a:t>
            </a:r>
          </a:p>
          <a:p>
            <a:r>
              <a:rPr lang="nl-NL" dirty="0" err="1"/>
              <a:t>Results</a:t>
            </a:r>
            <a:r>
              <a:rPr lang="nl-NL" dirty="0"/>
              <a:t> match </a:t>
            </a:r>
            <a:r>
              <a:rPr lang="nl-NL" dirty="0" err="1"/>
              <a:t>ongoing</a:t>
            </a:r>
            <a:r>
              <a:rPr lang="nl-NL" dirty="0"/>
              <a:t> changes in Philadelphia, </a:t>
            </a:r>
            <a:r>
              <a:rPr lang="nl-NL" dirty="0" err="1"/>
              <a:t>importantly</a:t>
            </a:r>
            <a:r>
              <a:rPr lang="nl-NL" dirty="0"/>
              <a:t> </a:t>
            </a:r>
            <a:r>
              <a:rPr lang="nl-NL" dirty="0" err="1"/>
              <a:t>raising</a:t>
            </a:r>
            <a:r>
              <a:rPr lang="nl-NL" dirty="0"/>
              <a:t> of (ay0)</a:t>
            </a:r>
          </a:p>
          <a:p>
            <a:r>
              <a:rPr lang="nl-NL" dirty="0"/>
              <a:t>Gender </a:t>
            </a:r>
            <a:r>
              <a:rPr lang="nl-NL" dirty="0" err="1"/>
              <a:t>differences</a:t>
            </a:r>
            <a:r>
              <a:rPr lang="nl-NL" dirty="0"/>
              <a:t> </a:t>
            </a:r>
            <a:r>
              <a:rPr lang="nl-NL" dirty="0" err="1"/>
              <a:t>successfully</a:t>
            </a:r>
            <a:r>
              <a:rPr lang="nl-NL" dirty="0"/>
              <a:t> </a:t>
            </a:r>
            <a:r>
              <a:rPr lang="nl-NL" dirty="0" err="1"/>
              <a:t>demonstrated</a:t>
            </a:r>
            <a:r>
              <a:rPr lang="nl-NL" dirty="0"/>
              <a:t> as </a:t>
            </a:r>
            <a:r>
              <a:rPr lang="nl-NL" dirty="0" err="1"/>
              <a:t>being</a:t>
            </a:r>
            <a:r>
              <a:rPr lang="nl-NL" dirty="0"/>
              <a:t> a </a:t>
            </a:r>
            <a:r>
              <a:rPr lang="nl-NL" dirty="0" err="1"/>
              <a:t>driving</a:t>
            </a:r>
            <a:r>
              <a:rPr lang="nl-NL" dirty="0"/>
              <a:t> factor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7B0AB97-3873-1918-E94F-94EFE4D3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20338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02822-9F2B-44DC-9AFA-D938740E5B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469" y="1814560"/>
            <a:ext cx="9649720" cy="2387600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2"/>
                </a:solidFill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894422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7A9F53-7099-FF59-99F8-8C35EA81C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references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DB5FB8-549F-BED4-4FC8-0BDFF6421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976" y="2201384"/>
            <a:ext cx="10820400" cy="4024125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Baxter, G. J., Blythe, R. A., Croft, W., &amp; McKane, A. J. (2006). Utterance selection model of language change. </a:t>
            </a:r>
            <a:r>
              <a:rPr lang="en-US" i="1" dirty="0"/>
              <a:t>Physical Review E</a:t>
            </a:r>
            <a:r>
              <a:rPr lang="en-US" dirty="0"/>
              <a:t> 73(4), 046118.</a:t>
            </a:r>
            <a:endParaRPr lang="nl-NL" dirty="0"/>
          </a:p>
          <a:p>
            <a:r>
              <a:rPr lang="nl-NL" dirty="0"/>
              <a:t>de Boer, B. (1999). </a:t>
            </a:r>
            <a:r>
              <a:rPr lang="nl-NL" i="1" dirty="0" err="1"/>
              <a:t>Self-organisation</a:t>
            </a:r>
            <a:r>
              <a:rPr lang="nl-NL" i="1" dirty="0"/>
              <a:t> in </a:t>
            </a:r>
            <a:r>
              <a:rPr lang="nl-NL" i="1" dirty="0" err="1"/>
              <a:t>vowel</a:t>
            </a:r>
            <a:r>
              <a:rPr lang="nl-NL" i="1" dirty="0"/>
              <a:t> systems</a:t>
            </a:r>
            <a:r>
              <a:rPr lang="nl-NL" dirty="0"/>
              <a:t>. </a:t>
            </a:r>
            <a:r>
              <a:rPr lang="nl-NL" dirty="0" err="1"/>
              <a:t>Ph.D</a:t>
            </a:r>
            <a:r>
              <a:rPr lang="nl-NL" dirty="0"/>
              <a:t>. </a:t>
            </a:r>
            <a:r>
              <a:rPr lang="nl-NL" dirty="0" err="1"/>
              <a:t>dissertation</a:t>
            </a:r>
            <a:r>
              <a:rPr lang="nl-NL" dirty="0"/>
              <a:t>, Free University Brussels.</a:t>
            </a:r>
          </a:p>
          <a:p>
            <a:r>
              <a:rPr lang="en-US" dirty="0"/>
              <a:t>Boersma, P., &amp; Hamann, S. (2008). The evolution of auditory dispersion in bidirectional constraint grammars. </a:t>
            </a:r>
            <a:r>
              <a:rPr lang="en-US" i="1" dirty="0"/>
              <a:t>Phonology</a:t>
            </a:r>
            <a:r>
              <a:rPr lang="en-US" dirty="0"/>
              <a:t> 25(2), pp. 217</a:t>
            </a:r>
            <a:r>
              <a:rPr lang="nl-NL" dirty="0"/>
              <a:t>–</a:t>
            </a:r>
            <a:r>
              <a:rPr lang="en-US" dirty="0"/>
              <a:t>270.</a:t>
            </a:r>
          </a:p>
          <a:p>
            <a:r>
              <a:rPr lang="en-US" dirty="0"/>
              <a:t>Bybee, J. (2002). Word frequency and context of use in the lexical diffusion of phonetically conditioned sound change. </a:t>
            </a:r>
            <a:r>
              <a:rPr lang="en-US" i="1" dirty="0"/>
              <a:t>Language Variation and Change</a:t>
            </a:r>
            <a:r>
              <a:rPr lang="en-US" dirty="0"/>
              <a:t> 14(3), pp. 261</a:t>
            </a:r>
            <a:r>
              <a:rPr lang="nl-NL" dirty="0"/>
              <a:t>–</a:t>
            </a:r>
            <a:r>
              <a:rPr lang="en-US" dirty="0"/>
              <a:t>290.</a:t>
            </a:r>
          </a:p>
          <a:p>
            <a:r>
              <a:rPr lang="en-US" dirty="0" err="1"/>
              <a:t>Labov</a:t>
            </a:r>
            <a:r>
              <a:rPr lang="en-US" dirty="0"/>
              <a:t>, W. (1994). </a:t>
            </a:r>
            <a:r>
              <a:rPr lang="en-US" i="1" dirty="0"/>
              <a:t>Principles of linguistic change. Volume I: Internal factors</a:t>
            </a:r>
            <a:r>
              <a:rPr lang="en-US" dirty="0"/>
              <a:t>. Blackwell.</a:t>
            </a:r>
          </a:p>
          <a:p>
            <a:r>
              <a:rPr lang="en-US" dirty="0" err="1"/>
              <a:t>Labov</a:t>
            </a:r>
            <a:r>
              <a:rPr lang="en-US" dirty="0"/>
              <a:t>, W., Fisher, S., </a:t>
            </a:r>
            <a:r>
              <a:rPr lang="en-US" dirty="0" err="1"/>
              <a:t>Gylfadottir</a:t>
            </a:r>
            <a:r>
              <a:rPr lang="en-US" dirty="0"/>
              <a:t>, D., Henderson, A., &amp; </a:t>
            </a:r>
            <a:r>
              <a:rPr lang="en-US" dirty="0" err="1"/>
              <a:t>Sneller</a:t>
            </a:r>
            <a:r>
              <a:rPr lang="en-US" dirty="0"/>
              <a:t>, B. (2016). Competing systems in Philadelphia phonology. </a:t>
            </a:r>
            <a:r>
              <a:rPr lang="en-US" i="1" dirty="0"/>
              <a:t>Language Variation and Change</a:t>
            </a:r>
            <a:r>
              <a:rPr lang="en-US" dirty="0"/>
              <a:t> 28(3), pp. 273</a:t>
            </a:r>
            <a:r>
              <a:rPr lang="nl-NL" dirty="0"/>
              <a:t>–</a:t>
            </a:r>
            <a:r>
              <a:rPr lang="en-US" dirty="0"/>
              <a:t>305.</a:t>
            </a:r>
            <a:endParaRPr lang="nl-NL" dirty="0"/>
          </a:p>
          <a:p>
            <a:r>
              <a:rPr lang="en-US" dirty="0"/>
              <a:t>Newberry, M. G., Ahern, C. A., Clark, R., &amp; Plotkin, J. B. (2017). Detecting evolutionary forces in language change. </a:t>
            </a:r>
            <a:r>
              <a:rPr lang="en-US" i="1" dirty="0"/>
              <a:t>Nature</a:t>
            </a:r>
            <a:r>
              <a:rPr lang="en-US" dirty="0"/>
              <a:t> 551(7679), pp. 223</a:t>
            </a:r>
            <a:r>
              <a:rPr lang="nl-NL" dirty="0"/>
              <a:t>–</a:t>
            </a:r>
            <a:r>
              <a:rPr lang="en-US" dirty="0"/>
              <a:t>226.</a:t>
            </a:r>
            <a:endParaRPr lang="nl-NL" dirty="0"/>
          </a:p>
          <a:p>
            <a:r>
              <a:rPr lang="nl-NL" dirty="0" err="1"/>
              <a:t>Nourmohammad</a:t>
            </a:r>
            <a:r>
              <a:rPr lang="nl-NL" dirty="0"/>
              <a:t>, A., </a:t>
            </a:r>
            <a:r>
              <a:rPr lang="nl-NL" dirty="0" err="1"/>
              <a:t>Rambeau</a:t>
            </a:r>
            <a:r>
              <a:rPr lang="nl-NL" dirty="0"/>
              <a:t>, J., Held, T., </a:t>
            </a:r>
            <a:r>
              <a:rPr lang="nl-NL" dirty="0" err="1"/>
              <a:t>Kovacova</a:t>
            </a:r>
            <a:r>
              <a:rPr lang="nl-NL" dirty="0"/>
              <a:t>, V., Berg, J., &amp; </a:t>
            </a:r>
            <a:r>
              <a:rPr lang="nl-NL" dirty="0" err="1"/>
              <a:t>Lässig</a:t>
            </a:r>
            <a:r>
              <a:rPr lang="nl-NL" dirty="0"/>
              <a:t>, M. (2017). </a:t>
            </a:r>
            <a:r>
              <a:rPr lang="nl-NL" dirty="0" err="1"/>
              <a:t>Adaptive</a:t>
            </a:r>
            <a:r>
              <a:rPr lang="nl-NL" dirty="0"/>
              <a:t> </a:t>
            </a:r>
            <a:r>
              <a:rPr lang="nl-NL" dirty="0" err="1"/>
              <a:t>evolution</a:t>
            </a:r>
            <a:r>
              <a:rPr lang="nl-NL" dirty="0"/>
              <a:t> of gene </a:t>
            </a:r>
            <a:r>
              <a:rPr lang="nl-NL" dirty="0" err="1"/>
              <a:t>expression</a:t>
            </a:r>
            <a:r>
              <a:rPr lang="nl-NL" dirty="0"/>
              <a:t> in </a:t>
            </a:r>
            <a:r>
              <a:rPr lang="nl-NL" dirty="0" err="1"/>
              <a:t>Drosophila</a:t>
            </a:r>
            <a:r>
              <a:rPr lang="nl-NL" dirty="0"/>
              <a:t>. </a:t>
            </a:r>
            <a:r>
              <a:rPr lang="nl-NL" i="1" dirty="0" err="1"/>
              <a:t>Cell</a:t>
            </a:r>
            <a:r>
              <a:rPr lang="nl-NL" i="1" dirty="0"/>
              <a:t> </a:t>
            </a:r>
            <a:r>
              <a:rPr lang="nl-NL" i="1" dirty="0" err="1"/>
              <a:t>Reports</a:t>
            </a:r>
            <a:r>
              <a:rPr lang="nl-NL" dirty="0"/>
              <a:t> 20(6), pp. 1385–1395.</a:t>
            </a:r>
          </a:p>
          <a:p>
            <a:r>
              <a:rPr lang="en-US" dirty="0"/>
              <a:t>Shepard, N. R. (1972). Psychological representation of speech sounds. In: E.E. David Jr. &amp; P.R. Denes (Eds.). </a:t>
            </a:r>
            <a:r>
              <a:rPr lang="en-US" i="1" dirty="0"/>
              <a:t>Human communication: A unified view</a:t>
            </a:r>
            <a:r>
              <a:rPr lang="en-US" dirty="0"/>
              <a:t> (pp. 67</a:t>
            </a:r>
            <a:r>
              <a:rPr lang="nl-NL" dirty="0"/>
              <a:t>–</a:t>
            </a:r>
            <a:r>
              <a:rPr lang="en-US" dirty="0"/>
              <a:t>113). McGraw-Hill.</a:t>
            </a:r>
          </a:p>
          <a:p>
            <a:r>
              <a:rPr lang="en-US" dirty="0" err="1"/>
              <a:t>Sneller</a:t>
            </a:r>
            <a:r>
              <a:rPr lang="en-US" dirty="0"/>
              <a:t>, B. (2018). </a:t>
            </a:r>
            <a:r>
              <a:rPr lang="en-US" i="1" dirty="0"/>
              <a:t>Mechanisms of phonological change</a:t>
            </a:r>
            <a:r>
              <a:rPr lang="en-US" dirty="0"/>
              <a:t>. Ph.D. dissertation, University of Pennsylvania.</a:t>
            </a:r>
          </a:p>
          <a:p>
            <a:r>
              <a:rPr lang="en-US" dirty="0" err="1"/>
              <a:t>Tebbe</a:t>
            </a:r>
            <a:r>
              <a:rPr lang="en-US" dirty="0"/>
              <a:t>, M., Horwitz, S., &amp; Tamminga, M. (in progress). </a:t>
            </a:r>
            <a:r>
              <a:rPr lang="en-US" i="1" dirty="0"/>
              <a:t>Effects of speaker occupational classification on Philadelphia vowel changes</a:t>
            </a:r>
            <a:r>
              <a:rPr lang="en-US" dirty="0"/>
              <a:t>.</a:t>
            </a:r>
          </a:p>
          <a:p>
            <a:r>
              <a:rPr lang="en-US" dirty="0"/>
              <a:t>Wagner, S. E. (2008). </a:t>
            </a:r>
            <a:r>
              <a:rPr lang="en-US" i="1" dirty="0"/>
              <a:t>Linguistic change and stabilization in the transition from adolescence to adulthood</a:t>
            </a:r>
            <a:r>
              <a:rPr lang="en-US" dirty="0"/>
              <a:t>. Ph.D. dissertation, University of Pennsylvania.</a:t>
            </a:r>
          </a:p>
          <a:p>
            <a:r>
              <a:rPr lang="en-US" dirty="0"/>
              <a:t>Wagner, S. E. (2014). Linguistic correlates of Irish-American and Italian-American ethnicity in high school and beyond. </a:t>
            </a:r>
            <a:r>
              <a:rPr lang="en-US" i="1" dirty="0"/>
              <a:t>Language &amp; Communication</a:t>
            </a:r>
            <a:r>
              <a:rPr lang="en-US" dirty="0"/>
              <a:t> 35, pp. 75</a:t>
            </a:r>
            <a:r>
              <a:rPr lang="nl-NL" dirty="0"/>
              <a:t>–</a:t>
            </a:r>
            <a:r>
              <a:rPr lang="en-US" dirty="0"/>
              <a:t>87.</a:t>
            </a:r>
            <a:endParaRPr lang="nl-NL" dirty="0"/>
          </a:p>
          <a:p>
            <a:r>
              <a:rPr lang="nl-NL" dirty="0" err="1"/>
              <a:t>Schleicher</a:t>
            </a:r>
            <a:r>
              <a:rPr lang="nl-NL" dirty="0"/>
              <a:t>, A. (1853a). ‘Die </a:t>
            </a:r>
            <a:r>
              <a:rPr lang="nl-NL" dirty="0" err="1"/>
              <a:t>ersten</a:t>
            </a:r>
            <a:r>
              <a:rPr lang="nl-NL" dirty="0"/>
              <a:t> </a:t>
            </a:r>
            <a:r>
              <a:rPr lang="nl-NL" dirty="0" err="1"/>
              <a:t>Spaltungen</a:t>
            </a:r>
            <a:r>
              <a:rPr lang="nl-NL" dirty="0"/>
              <a:t> des </a:t>
            </a:r>
            <a:r>
              <a:rPr lang="nl-NL" dirty="0" err="1"/>
              <a:t>indogermanischen</a:t>
            </a:r>
            <a:r>
              <a:rPr lang="nl-NL" dirty="0"/>
              <a:t> </a:t>
            </a:r>
            <a:r>
              <a:rPr lang="nl-NL" dirty="0" err="1"/>
              <a:t>Urvolkes</a:t>
            </a:r>
            <a:r>
              <a:rPr lang="nl-NL" dirty="0"/>
              <a:t>’. </a:t>
            </a:r>
            <a:r>
              <a:rPr lang="nl-NL" i="1" dirty="0" err="1"/>
              <a:t>Allgemeine</a:t>
            </a:r>
            <a:r>
              <a:rPr lang="nl-NL" i="1" dirty="0"/>
              <a:t> </a:t>
            </a:r>
            <a:r>
              <a:rPr lang="nl-NL" i="1" dirty="0" err="1"/>
              <a:t>Monatsschrift</a:t>
            </a:r>
            <a:r>
              <a:rPr lang="nl-NL" i="1" dirty="0"/>
              <a:t> </a:t>
            </a:r>
            <a:r>
              <a:rPr lang="nl-NL" i="1" dirty="0" err="1"/>
              <a:t>für</a:t>
            </a:r>
            <a:r>
              <a:rPr lang="nl-NL" i="1" dirty="0"/>
              <a:t> Wissenschaft </a:t>
            </a:r>
            <a:r>
              <a:rPr lang="nl-NL" i="1" dirty="0" err="1"/>
              <a:t>und</a:t>
            </a:r>
            <a:r>
              <a:rPr lang="nl-NL" i="1" dirty="0"/>
              <a:t> </a:t>
            </a:r>
            <a:r>
              <a:rPr lang="nl-NL" i="1" dirty="0" err="1"/>
              <a:t>Literatur</a:t>
            </a:r>
            <a:r>
              <a:rPr lang="nl-NL" dirty="0"/>
              <a:t>, pp. 786–787.</a:t>
            </a:r>
          </a:p>
          <a:p>
            <a:r>
              <a:rPr lang="nl-NL" dirty="0" err="1"/>
              <a:t>Schleicher</a:t>
            </a:r>
            <a:r>
              <a:rPr lang="nl-NL" dirty="0"/>
              <a:t>, A. (1853b). ‘O </a:t>
            </a:r>
            <a:r>
              <a:rPr lang="nl-NL" dirty="0" err="1"/>
              <a:t>jazyku</a:t>
            </a:r>
            <a:r>
              <a:rPr lang="nl-NL" dirty="0"/>
              <a:t> </a:t>
            </a:r>
            <a:r>
              <a:rPr lang="nl-NL" dirty="0" err="1"/>
              <a:t>litevském</a:t>
            </a:r>
            <a:r>
              <a:rPr lang="nl-NL" dirty="0"/>
              <a:t>, </a:t>
            </a:r>
            <a:r>
              <a:rPr lang="nl-NL" dirty="0" err="1"/>
              <a:t>zvlástě</a:t>
            </a:r>
            <a:r>
              <a:rPr lang="nl-NL" dirty="0"/>
              <a:t> na </a:t>
            </a:r>
            <a:r>
              <a:rPr lang="nl-NL" dirty="0" err="1"/>
              <a:t>slovanský</a:t>
            </a:r>
            <a:r>
              <a:rPr lang="nl-NL" dirty="0"/>
              <a:t>. </a:t>
            </a:r>
            <a:r>
              <a:rPr lang="nl-NL" dirty="0" err="1"/>
              <a:t>Čteno</a:t>
            </a:r>
            <a:r>
              <a:rPr lang="nl-NL" dirty="0"/>
              <a:t> v </a:t>
            </a:r>
            <a:r>
              <a:rPr lang="nl-NL" dirty="0" err="1"/>
              <a:t>posezení</a:t>
            </a:r>
            <a:r>
              <a:rPr lang="nl-NL" dirty="0"/>
              <a:t> </a:t>
            </a:r>
            <a:r>
              <a:rPr lang="nl-NL" dirty="0" err="1"/>
              <a:t>sekcí</a:t>
            </a:r>
            <a:r>
              <a:rPr lang="nl-NL" dirty="0"/>
              <a:t> </a:t>
            </a:r>
            <a:r>
              <a:rPr lang="nl-NL" dirty="0" err="1"/>
              <a:t>filologickékrál</a:t>
            </a:r>
            <a:r>
              <a:rPr lang="nl-NL" dirty="0"/>
              <a:t>. </a:t>
            </a:r>
            <a:r>
              <a:rPr lang="nl-NL" dirty="0" err="1"/>
              <a:t>České</a:t>
            </a:r>
            <a:r>
              <a:rPr lang="nl-NL" dirty="0"/>
              <a:t> </a:t>
            </a:r>
            <a:r>
              <a:rPr lang="nl-NL" dirty="0" err="1"/>
              <a:t>Společnosti</a:t>
            </a:r>
            <a:r>
              <a:rPr lang="nl-NL" dirty="0"/>
              <a:t> </a:t>
            </a:r>
            <a:r>
              <a:rPr lang="nl-NL" dirty="0" err="1"/>
              <a:t>Nauk</a:t>
            </a:r>
            <a:r>
              <a:rPr lang="nl-NL" dirty="0"/>
              <a:t> </a:t>
            </a:r>
            <a:r>
              <a:rPr lang="nl-NL" dirty="0" err="1"/>
              <a:t>dne</a:t>
            </a:r>
            <a:r>
              <a:rPr lang="nl-NL" dirty="0"/>
              <a:t> 6. </a:t>
            </a:r>
            <a:r>
              <a:rPr lang="nl-NL" dirty="0" err="1"/>
              <a:t>června</a:t>
            </a:r>
            <a:r>
              <a:rPr lang="nl-NL" dirty="0"/>
              <a:t> 1853’. </a:t>
            </a:r>
            <a:r>
              <a:rPr lang="nl-NL" i="1" dirty="0" err="1"/>
              <a:t>Časopis</a:t>
            </a:r>
            <a:r>
              <a:rPr lang="nl-NL" i="1" dirty="0"/>
              <a:t> </a:t>
            </a:r>
            <a:r>
              <a:rPr lang="nl-NL" i="1" dirty="0" err="1"/>
              <a:t>Čsekého</a:t>
            </a:r>
            <a:r>
              <a:rPr lang="nl-NL" i="1" dirty="0"/>
              <a:t> Museum</a:t>
            </a:r>
            <a:r>
              <a:rPr lang="nl-NL" dirty="0"/>
              <a:t> 27, pp. 320–334.</a:t>
            </a:r>
          </a:p>
          <a:p>
            <a:r>
              <a:rPr lang="nl-NL" dirty="0" err="1"/>
              <a:t>Wedel</a:t>
            </a:r>
            <a:r>
              <a:rPr lang="nl-NL" dirty="0"/>
              <a:t>, A. B. (2006). </a:t>
            </a:r>
            <a:r>
              <a:rPr lang="nl-NL" i="1" dirty="0" err="1"/>
              <a:t>Exemplar</a:t>
            </a:r>
            <a:r>
              <a:rPr lang="nl-NL" i="1" dirty="0"/>
              <a:t> </a:t>
            </a:r>
            <a:r>
              <a:rPr lang="nl-NL" i="1" dirty="0" err="1"/>
              <a:t>models</a:t>
            </a:r>
            <a:r>
              <a:rPr lang="nl-NL" i="1" dirty="0"/>
              <a:t>, </a:t>
            </a:r>
            <a:r>
              <a:rPr lang="nl-NL" i="1" dirty="0" err="1"/>
              <a:t>evolution</a:t>
            </a:r>
            <a:r>
              <a:rPr lang="nl-NL" i="1" dirty="0"/>
              <a:t> </a:t>
            </a:r>
            <a:r>
              <a:rPr lang="nl-NL" i="1" dirty="0" err="1"/>
              <a:t>and</a:t>
            </a:r>
            <a:r>
              <a:rPr lang="nl-NL" i="1" dirty="0"/>
              <a:t> </a:t>
            </a:r>
            <a:r>
              <a:rPr lang="nl-NL" i="1" dirty="0" err="1"/>
              <a:t>language</a:t>
            </a:r>
            <a:r>
              <a:rPr lang="nl-NL" i="1" dirty="0"/>
              <a:t> change</a:t>
            </a:r>
            <a:r>
              <a:rPr lang="nl-NL" dirty="0"/>
              <a:t>. </a:t>
            </a:r>
            <a:r>
              <a:rPr lang="en-US" i="1" dirty="0"/>
              <a:t>The Linguistic Review</a:t>
            </a:r>
            <a:r>
              <a:rPr lang="en-US" dirty="0"/>
              <a:t> 23(3), pp. 247</a:t>
            </a:r>
            <a:r>
              <a:rPr lang="nl-NL" dirty="0"/>
              <a:t>–</a:t>
            </a:r>
            <a:r>
              <a:rPr lang="en-US" dirty="0"/>
              <a:t>274.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E0874D9-5DFD-1285-F7FF-C163AA762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19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64172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FAEF4B-3161-4714-A773-F2EF49CF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4961" y="764373"/>
            <a:ext cx="8831239" cy="1293028"/>
          </a:xfrm>
        </p:spPr>
        <p:txBody>
          <a:bodyPr/>
          <a:lstStyle/>
          <a:p>
            <a:r>
              <a:rPr lang="nl-NL" dirty="0" err="1"/>
              <a:t>Why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talk? Well, </a:t>
            </a:r>
            <a:r>
              <a:rPr lang="nl-NL" dirty="0" err="1"/>
              <a:t>just</a:t>
            </a:r>
            <a:r>
              <a:rPr lang="nl-NL" dirty="0"/>
              <a:t> ‘</a:t>
            </a:r>
            <a:r>
              <a:rPr lang="nl-NL" dirty="0" err="1"/>
              <a:t>cause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FC472C-DA38-5314-E6EE-B6C43C889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The search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b="1" dirty="0" err="1"/>
              <a:t>causal</a:t>
            </a:r>
            <a:r>
              <a:rPr lang="nl-NL" b="1" dirty="0"/>
              <a:t> </a:t>
            </a:r>
            <a:r>
              <a:rPr lang="nl-NL" b="1" dirty="0" err="1"/>
              <a:t>forces</a:t>
            </a:r>
            <a:r>
              <a:rPr lang="nl-NL" dirty="0"/>
              <a:t> in </a:t>
            </a:r>
            <a:r>
              <a:rPr lang="nl-NL" dirty="0" err="1"/>
              <a:t>language</a:t>
            </a:r>
            <a:r>
              <a:rPr lang="nl-NL" dirty="0"/>
              <a:t> change is as </a:t>
            </a:r>
            <a:r>
              <a:rPr lang="nl-NL" dirty="0" err="1"/>
              <a:t>old</a:t>
            </a:r>
            <a:r>
              <a:rPr lang="nl-NL" dirty="0"/>
              <a:t> as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study</a:t>
            </a:r>
            <a:r>
              <a:rPr lang="nl-NL" dirty="0"/>
              <a:t> of </a:t>
            </a:r>
            <a:r>
              <a:rPr lang="nl-NL" dirty="0" err="1"/>
              <a:t>language</a:t>
            </a:r>
            <a:r>
              <a:rPr lang="nl-NL" dirty="0"/>
              <a:t> change </a:t>
            </a:r>
            <a:r>
              <a:rPr lang="nl-NL" dirty="0" err="1"/>
              <a:t>itself</a:t>
            </a:r>
            <a:r>
              <a:rPr lang="nl-NL" dirty="0"/>
              <a:t> – e.g., chain </a:t>
            </a:r>
            <a:r>
              <a:rPr lang="nl-NL" dirty="0" err="1"/>
              <a:t>shifts</a:t>
            </a:r>
            <a:r>
              <a:rPr lang="nl-NL" dirty="0"/>
              <a:t> in </a:t>
            </a:r>
            <a:r>
              <a:rPr lang="nl-NL" dirty="0" err="1"/>
              <a:t>vowel</a:t>
            </a:r>
            <a:r>
              <a:rPr lang="nl-NL" dirty="0"/>
              <a:t> systems</a:t>
            </a:r>
          </a:p>
          <a:p>
            <a:r>
              <a:rPr lang="nl-NL" dirty="0"/>
              <a:t>We want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assign</a:t>
            </a:r>
            <a:r>
              <a:rPr lang="nl-NL" dirty="0"/>
              <a:t> </a:t>
            </a:r>
            <a:r>
              <a:rPr lang="nl-NL" dirty="0" err="1"/>
              <a:t>causality</a:t>
            </a:r>
            <a:r>
              <a:rPr lang="nl-NL" dirty="0"/>
              <a:t>, but </a:t>
            </a:r>
            <a:r>
              <a:rPr lang="nl-NL" dirty="0" err="1"/>
              <a:t>often</a:t>
            </a:r>
            <a:r>
              <a:rPr lang="nl-NL" dirty="0"/>
              <a:t> do </a:t>
            </a:r>
            <a:r>
              <a:rPr lang="nl-NL" dirty="0" err="1"/>
              <a:t>so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basis of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correlations</a:t>
            </a:r>
            <a:r>
              <a:rPr lang="nl-NL" dirty="0"/>
              <a:t>:</a:t>
            </a:r>
          </a:p>
          <a:p>
            <a:pPr lvl="1"/>
            <a:r>
              <a:rPr lang="nl-NL" dirty="0" err="1"/>
              <a:t>Grimm’s</a:t>
            </a:r>
            <a:r>
              <a:rPr lang="nl-NL" dirty="0"/>
              <a:t> </a:t>
            </a:r>
            <a:r>
              <a:rPr lang="nl-NL" dirty="0" err="1"/>
              <a:t>law</a:t>
            </a:r>
            <a:r>
              <a:rPr lang="nl-NL" dirty="0"/>
              <a:t>: </a:t>
            </a:r>
            <a:r>
              <a:rPr lang="nl-NL" dirty="0" err="1"/>
              <a:t>lenition</a:t>
            </a:r>
            <a:r>
              <a:rPr lang="nl-NL" dirty="0"/>
              <a:t> ‘</a:t>
            </a:r>
            <a:r>
              <a:rPr lang="nl-NL" dirty="0" err="1"/>
              <a:t>because</a:t>
            </a:r>
            <a:r>
              <a:rPr lang="nl-NL" dirty="0"/>
              <a:t>’ consonant is </a:t>
            </a:r>
            <a:r>
              <a:rPr lang="nl-NL" dirty="0" err="1"/>
              <a:t>intervocalic</a:t>
            </a:r>
            <a:endParaRPr lang="nl-NL" dirty="0"/>
          </a:p>
          <a:p>
            <a:pPr lvl="1"/>
            <a:r>
              <a:rPr lang="nl-NL" dirty="0"/>
              <a:t>Young </a:t>
            </a:r>
            <a:r>
              <a:rPr lang="nl-NL" dirty="0" err="1"/>
              <a:t>educated</a:t>
            </a:r>
            <a:r>
              <a:rPr lang="nl-NL" dirty="0"/>
              <a:t> </a:t>
            </a:r>
            <a:r>
              <a:rPr lang="nl-NL" dirty="0" err="1"/>
              <a:t>women</a:t>
            </a:r>
            <a:r>
              <a:rPr lang="nl-NL" dirty="0"/>
              <a:t> drive </a:t>
            </a:r>
            <a:r>
              <a:rPr lang="nl-NL" dirty="0" err="1"/>
              <a:t>language</a:t>
            </a:r>
            <a:r>
              <a:rPr lang="nl-NL" dirty="0"/>
              <a:t> change ‘</a:t>
            </a:r>
            <a:r>
              <a:rPr lang="nl-NL" dirty="0" err="1"/>
              <a:t>because</a:t>
            </a:r>
            <a:r>
              <a:rPr lang="nl-NL" dirty="0"/>
              <a:t>’ of different </a:t>
            </a:r>
            <a:r>
              <a:rPr lang="nl-NL" dirty="0" err="1"/>
              <a:t>social</a:t>
            </a:r>
            <a:r>
              <a:rPr lang="nl-NL" dirty="0"/>
              <a:t> </a:t>
            </a:r>
            <a:r>
              <a:rPr lang="nl-NL" dirty="0" err="1"/>
              <a:t>roles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men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women</a:t>
            </a:r>
            <a:endParaRPr lang="nl-NL" dirty="0"/>
          </a:p>
          <a:p>
            <a:r>
              <a:rPr lang="nl-NL" dirty="0"/>
              <a:t>Goal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today</a:t>
            </a:r>
            <a:r>
              <a:rPr lang="nl-NL" dirty="0"/>
              <a:t>: </a:t>
            </a:r>
            <a:r>
              <a:rPr lang="nl-NL" b="1" dirty="0" err="1"/>
              <a:t>problematize</a:t>
            </a:r>
            <a:r>
              <a:rPr lang="nl-NL" dirty="0"/>
              <a:t> these approaches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causality</a:t>
            </a:r>
            <a:r>
              <a:rPr lang="nl-NL" dirty="0"/>
              <a:t> in </a:t>
            </a:r>
            <a:r>
              <a:rPr lang="nl-NL" dirty="0" err="1"/>
              <a:t>language</a:t>
            </a:r>
            <a:r>
              <a:rPr lang="nl-NL" dirty="0"/>
              <a:t> change, </a:t>
            </a:r>
            <a:r>
              <a:rPr lang="nl-NL" dirty="0" err="1"/>
              <a:t>and</a:t>
            </a:r>
            <a:r>
              <a:rPr lang="nl-NL" dirty="0"/>
              <a:t> introduce </a:t>
            </a:r>
            <a:r>
              <a:rPr lang="nl-NL" b="1" dirty="0"/>
              <a:t>a </a:t>
            </a:r>
            <a:r>
              <a:rPr lang="nl-NL" b="1" dirty="0" err="1"/>
              <a:t>better</a:t>
            </a:r>
            <a:r>
              <a:rPr lang="nl-NL" b="1" dirty="0"/>
              <a:t> solution </a:t>
            </a:r>
            <a:r>
              <a:rPr lang="nl-NL" dirty="0"/>
              <a:t>(</a:t>
            </a:r>
            <a:r>
              <a:rPr lang="nl-NL" dirty="0" err="1"/>
              <a:t>coming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syntax, </a:t>
            </a:r>
            <a:r>
              <a:rPr lang="nl-NL" dirty="0" err="1"/>
              <a:t>adapted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sound change)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45954DE-CFA4-D086-52C5-B6C8C0F8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93053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0B3C4-DAD0-816D-3328-3B34083B0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D03C0-1EF2-509F-2D99-F4DD03B50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acknowledgments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3BDA44-90B3-B4D1-B032-B7ACFC2E1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976" y="2201384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publication is part of the project </a:t>
            </a:r>
            <a:r>
              <a:rPr lang="en-US" i="1" dirty="0"/>
              <a:t>Evolutionary forces in vowel change</a:t>
            </a:r>
            <a:r>
              <a:rPr lang="en-US" dirty="0"/>
              <a:t> with file number 019.212SG.009 of the research </a:t>
            </a:r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i="1" dirty="0"/>
              <a:t>Rubicon</a:t>
            </a:r>
            <a:r>
              <a:rPr lang="en-US" dirty="0"/>
              <a:t> which is (partly) financed by the Dutch Research Council (NWO).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3166CF-18A7-49DA-20D5-379EDF436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20</a:t>
            </a:fld>
            <a:endParaRPr lang="LID4096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3757620-6362-A6D9-9B68-CB7E92D43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85" y="3663377"/>
            <a:ext cx="2232345" cy="131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9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AA67E-66DA-39D6-D38D-F11F0A4F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Cause</a:t>
            </a:r>
            <a:r>
              <a:rPr lang="nl-NL" dirty="0"/>
              <a:t> or </a:t>
            </a:r>
            <a:r>
              <a:rPr lang="nl-NL" dirty="0" err="1"/>
              <a:t>correlation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AACB36-FC70-8C5A-1456-84CA6B4F1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9585711" cy="4050792"/>
          </a:xfrm>
        </p:spPr>
        <p:txBody>
          <a:bodyPr/>
          <a:lstStyle/>
          <a:p>
            <a:r>
              <a:rPr lang="nl-NL" dirty="0" err="1"/>
              <a:t>Historical</a:t>
            </a:r>
            <a:r>
              <a:rPr lang="nl-NL" dirty="0"/>
              <a:t> </a:t>
            </a:r>
            <a:r>
              <a:rPr lang="nl-NL" dirty="0" err="1"/>
              <a:t>linguistic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runs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danger</a:t>
            </a:r>
            <a:r>
              <a:rPr lang="nl-NL" dirty="0"/>
              <a:t> of </a:t>
            </a:r>
            <a:r>
              <a:rPr lang="nl-NL" dirty="0" err="1"/>
              <a:t>conflating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scenarios</a:t>
            </a:r>
            <a:r>
              <a:rPr lang="nl-NL" dirty="0"/>
              <a:t>:</a:t>
            </a:r>
          </a:p>
          <a:p>
            <a:pPr lvl="1"/>
            <a:r>
              <a:rPr lang="nl-NL" dirty="0" err="1"/>
              <a:t>young</a:t>
            </a:r>
            <a:r>
              <a:rPr lang="nl-NL" dirty="0"/>
              <a:t> </a:t>
            </a:r>
            <a:r>
              <a:rPr lang="nl-NL" dirty="0" err="1"/>
              <a:t>women</a:t>
            </a:r>
            <a:r>
              <a:rPr lang="nl-NL" dirty="0"/>
              <a:t> are more </a:t>
            </a:r>
            <a:r>
              <a:rPr lang="nl-NL" dirty="0" err="1"/>
              <a:t>advanced</a:t>
            </a:r>
            <a:r>
              <a:rPr lang="nl-NL" dirty="0"/>
              <a:t> on change X </a:t>
            </a:r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old</a:t>
            </a:r>
            <a:r>
              <a:rPr lang="nl-NL" dirty="0"/>
              <a:t> men </a:t>
            </a:r>
            <a:r>
              <a:rPr lang="nl-NL" b="1" dirty="0"/>
              <a:t>(</a:t>
            </a:r>
            <a:r>
              <a:rPr lang="nl-NL" b="1" dirty="0" err="1"/>
              <a:t>correlation</a:t>
            </a:r>
            <a:r>
              <a:rPr lang="nl-NL" b="1" dirty="0"/>
              <a:t>)</a:t>
            </a:r>
            <a:endParaRPr lang="nl-NL" dirty="0"/>
          </a:p>
          <a:p>
            <a:pPr lvl="1"/>
            <a:r>
              <a:rPr lang="nl-NL" dirty="0" err="1"/>
              <a:t>young</a:t>
            </a:r>
            <a:r>
              <a:rPr lang="nl-NL" dirty="0"/>
              <a:t> </a:t>
            </a:r>
            <a:r>
              <a:rPr lang="nl-NL" dirty="0" err="1"/>
              <a:t>women</a:t>
            </a:r>
            <a:r>
              <a:rPr lang="nl-NL" dirty="0"/>
              <a:t> </a:t>
            </a:r>
            <a:r>
              <a:rPr lang="nl-NL" b="1" dirty="0"/>
              <a:t>lead</a:t>
            </a:r>
            <a:r>
              <a:rPr lang="nl-NL" dirty="0"/>
              <a:t> change X </a:t>
            </a:r>
            <a:r>
              <a:rPr lang="nl-NL" b="1" dirty="0"/>
              <a:t>(</a:t>
            </a:r>
            <a:r>
              <a:rPr lang="nl-NL" b="1" dirty="0" err="1"/>
              <a:t>cause</a:t>
            </a:r>
            <a:r>
              <a:rPr lang="nl-NL" b="1" dirty="0"/>
              <a:t>)</a:t>
            </a:r>
          </a:p>
          <a:p>
            <a:endParaRPr lang="nl-NL" dirty="0"/>
          </a:p>
          <a:p>
            <a:r>
              <a:rPr lang="nl-NL" dirty="0"/>
              <a:t>Does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actually</a:t>
            </a:r>
            <a:r>
              <a:rPr lang="nl-NL" dirty="0"/>
              <a:t> follow:</a:t>
            </a:r>
          </a:p>
          <a:p>
            <a:pPr marL="617220" lvl="1" indent="-342900">
              <a:buFont typeface="+mj-lt"/>
              <a:buAutoNum type="arabicPeriod"/>
            </a:pPr>
            <a:r>
              <a:rPr lang="nl-NL" dirty="0"/>
              <a:t>Change X </a:t>
            </a:r>
            <a:r>
              <a:rPr lang="nl-NL" dirty="0" err="1"/>
              <a:t>could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innovation</a:t>
            </a:r>
            <a:r>
              <a:rPr lang="nl-NL" dirty="0"/>
              <a:t> </a:t>
            </a:r>
            <a:r>
              <a:rPr lang="nl-NL" dirty="0" err="1"/>
              <a:t>caused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women</a:t>
            </a:r>
            <a:endParaRPr lang="nl-NL" dirty="0"/>
          </a:p>
          <a:p>
            <a:pPr marL="617220" lvl="1" indent="-342900">
              <a:buFont typeface="+mj-lt"/>
              <a:buAutoNum type="arabicPeriod"/>
            </a:pPr>
            <a:r>
              <a:rPr lang="nl-NL" dirty="0"/>
              <a:t>Change X </a:t>
            </a:r>
            <a:r>
              <a:rPr lang="nl-NL" dirty="0" err="1"/>
              <a:t>could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ongoing</a:t>
            </a:r>
            <a:r>
              <a:rPr lang="nl-NL" dirty="0"/>
              <a:t> </a:t>
            </a:r>
            <a:r>
              <a:rPr lang="nl-NL" dirty="0" err="1"/>
              <a:t>anyway</a:t>
            </a:r>
            <a:r>
              <a:rPr lang="nl-NL" dirty="0"/>
              <a:t> but </a:t>
            </a:r>
            <a:r>
              <a:rPr lang="nl-NL" dirty="0" err="1"/>
              <a:t>coincidentally</a:t>
            </a:r>
            <a:r>
              <a:rPr lang="nl-NL" dirty="0"/>
              <a:t> </a:t>
            </a:r>
            <a:r>
              <a:rPr lang="nl-NL" dirty="0" err="1"/>
              <a:t>used</a:t>
            </a:r>
            <a:r>
              <a:rPr lang="nl-NL" dirty="0"/>
              <a:t> more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women</a:t>
            </a:r>
            <a:endParaRPr lang="nl-NL" dirty="0"/>
          </a:p>
          <a:p>
            <a:pPr marL="617220" lvl="1" indent="-342900">
              <a:buFont typeface="+mj-lt"/>
              <a:buAutoNum type="arabicPeriod"/>
            </a:pPr>
            <a:r>
              <a:rPr lang="nl-NL" dirty="0"/>
              <a:t>Change X </a:t>
            </a:r>
            <a:r>
              <a:rPr lang="nl-NL" dirty="0" err="1"/>
              <a:t>could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ongoing</a:t>
            </a:r>
            <a:r>
              <a:rPr lang="nl-NL" dirty="0"/>
              <a:t> </a:t>
            </a:r>
            <a:r>
              <a:rPr lang="nl-NL" dirty="0" err="1"/>
              <a:t>anyway</a:t>
            </a:r>
            <a:r>
              <a:rPr lang="nl-NL" dirty="0"/>
              <a:t> but </a:t>
            </a:r>
            <a:r>
              <a:rPr lang="nl-NL" dirty="0" err="1"/>
              <a:t>inhibited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men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4411788-5787-8654-90CC-CAAEB0B0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92026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7B29E-0111-0C37-79BB-AAD786A2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example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E57649B-8CCE-B6E0-9835-BBDA19E0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4</a:t>
            </a:fld>
            <a:endParaRPr lang="LID4096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D3023FF-B511-027F-0A45-9FAE92902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30" y="1368011"/>
            <a:ext cx="9417939" cy="4121978"/>
          </a:xfrm>
          <a:prstGeom prst="rect">
            <a:avLst/>
          </a:prstGeom>
        </p:spPr>
      </p:pic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0027866-40DB-F983-DACD-6695A458E3F6}"/>
              </a:ext>
            </a:extLst>
          </p:cNvPr>
          <p:cNvSpPr txBox="1">
            <a:spLocks/>
          </p:cNvSpPr>
          <p:nvPr/>
        </p:nvSpPr>
        <p:spPr>
          <a:xfrm>
            <a:off x="685800" y="5777603"/>
            <a:ext cx="10820400" cy="812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changes in English do-support (Newberry et al 2017,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 All four variants show a significant trend over time, but only the blue and yellow variants were (directionally) selected; the trend in the gray forms is actually due to chance (stochastic drift).</a:t>
            </a:r>
            <a:endParaRPr lang="nl-NL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2000" i="1" dirty="0"/>
          </a:p>
        </p:txBody>
      </p:sp>
    </p:spTree>
    <p:extLst>
      <p:ext uri="{BB962C8B-B14F-4D97-AF65-F5344CB8AC3E}">
        <p14:creationId xmlns:p14="http://schemas.microsoft.com/office/powerpoint/2010/main" val="293569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54B6A4-954D-49CB-871D-8FA78A1D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 solution: </a:t>
            </a:r>
            <a:r>
              <a:rPr lang="nl-NL" dirty="0" err="1"/>
              <a:t>biology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43538A-DDA4-A59D-23CB-3634338A4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The </a:t>
            </a:r>
            <a:r>
              <a:rPr lang="nl-NL" dirty="0" err="1"/>
              <a:t>problem</a:t>
            </a:r>
            <a:r>
              <a:rPr lang="nl-NL" dirty="0"/>
              <a:t>: a significant trend over time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b="1" dirty="0" err="1"/>
              <a:t>selection</a:t>
            </a:r>
            <a:r>
              <a:rPr lang="nl-NL" b="1" dirty="0"/>
              <a:t> </a:t>
            </a:r>
            <a:r>
              <a:rPr lang="nl-NL" b="1" dirty="0" err="1"/>
              <a:t>pressure</a:t>
            </a:r>
            <a:r>
              <a:rPr lang="nl-NL" dirty="0"/>
              <a:t> or </a:t>
            </a:r>
            <a:r>
              <a:rPr lang="nl-NL" dirty="0" err="1"/>
              <a:t>it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due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b="1" dirty="0" err="1"/>
              <a:t>stochastic</a:t>
            </a:r>
            <a:r>
              <a:rPr lang="nl-NL" b="1" dirty="0"/>
              <a:t> drift</a:t>
            </a:r>
            <a:endParaRPr lang="nl-NL" dirty="0"/>
          </a:p>
          <a:p>
            <a:r>
              <a:rPr lang="nl-NL" dirty="0"/>
              <a:t>N.B.: </a:t>
            </a:r>
            <a:r>
              <a:rPr lang="nl-NL" dirty="0" err="1"/>
              <a:t>same</a:t>
            </a:r>
            <a:r>
              <a:rPr lang="nl-NL" dirty="0"/>
              <a:t> is </a:t>
            </a:r>
            <a:r>
              <a:rPr lang="nl-NL" dirty="0" err="1"/>
              <a:t>true</a:t>
            </a:r>
            <a:r>
              <a:rPr lang="nl-NL" dirty="0"/>
              <a:t> of factors found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correlated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such</a:t>
            </a:r>
            <a:r>
              <a:rPr lang="nl-NL" dirty="0"/>
              <a:t> a trend!</a:t>
            </a:r>
          </a:p>
          <a:p>
            <a:r>
              <a:rPr lang="nl-NL" dirty="0"/>
              <a:t>Solution </a:t>
            </a:r>
            <a:r>
              <a:rPr lang="nl-NL" dirty="0" err="1"/>
              <a:t>used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Newberry</a:t>
            </a:r>
            <a:r>
              <a:rPr lang="nl-NL" dirty="0"/>
              <a:t> et al (2017): model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population</a:t>
            </a:r>
            <a:r>
              <a:rPr lang="nl-NL" dirty="0"/>
              <a:t> </a:t>
            </a:r>
            <a:r>
              <a:rPr lang="nl-NL" dirty="0" err="1"/>
              <a:t>process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which</a:t>
            </a:r>
            <a:r>
              <a:rPr lang="nl-NL" dirty="0"/>
              <a:t> change spreads &amp; </a:t>
            </a:r>
            <a:r>
              <a:rPr lang="nl-NL" dirty="0" err="1"/>
              <a:t>estimate</a:t>
            </a:r>
            <a:r>
              <a:rPr lang="nl-NL" dirty="0"/>
              <a:t> </a:t>
            </a:r>
            <a:r>
              <a:rPr lang="nl-NL" dirty="0" err="1"/>
              <a:t>both</a:t>
            </a:r>
            <a:r>
              <a:rPr lang="nl-NL" dirty="0"/>
              <a:t> of these </a:t>
            </a:r>
            <a:r>
              <a:rPr lang="nl-NL" dirty="0" err="1"/>
              <a:t>quantities</a:t>
            </a:r>
            <a:endParaRPr lang="nl-NL" dirty="0"/>
          </a:p>
          <a:p>
            <a:r>
              <a:rPr lang="nl-NL" dirty="0"/>
              <a:t>Changes </a:t>
            </a:r>
            <a:r>
              <a:rPr lang="nl-NL" dirty="0" err="1"/>
              <a:t>correlation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i="1" dirty="0"/>
              <a:t>time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factor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correlation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i="1" dirty="0" err="1"/>
              <a:t>causal</a:t>
            </a:r>
            <a:r>
              <a:rPr lang="nl-NL" i="1" dirty="0"/>
              <a:t> force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factor</a:t>
            </a:r>
          </a:p>
          <a:p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b="1" dirty="0" err="1"/>
              <a:t>evolutionary</a:t>
            </a:r>
            <a:r>
              <a:rPr lang="nl-NL" b="1" dirty="0"/>
              <a:t> </a:t>
            </a:r>
            <a:r>
              <a:rPr lang="nl-NL" b="1" dirty="0" err="1"/>
              <a:t>perspective</a:t>
            </a:r>
            <a:r>
              <a:rPr lang="nl-NL" b="1" dirty="0"/>
              <a:t> on </a:t>
            </a:r>
            <a:r>
              <a:rPr lang="nl-NL" b="1" dirty="0" err="1"/>
              <a:t>language</a:t>
            </a:r>
            <a:r>
              <a:rPr lang="nl-NL" b="1" dirty="0"/>
              <a:t> change</a:t>
            </a:r>
            <a:r>
              <a:rPr lang="nl-NL" dirty="0"/>
              <a:t> has </a:t>
            </a:r>
            <a:r>
              <a:rPr lang="nl-NL" dirty="0" err="1"/>
              <a:t>ample</a:t>
            </a:r>
            <a:r>
              <a:rPr lang="nl-NL" dirty="0"/>
              <a:t> </a:t>
            </a:r>
            <a:r>
              <a:rPr lang="nl-NL" dirty="0" err="1"/>
              <a:t>recognition</a:t>
            </a:r>
            <a:r>
              <a:rPr lang="nl-NL" dirty="0"/>
              <a:t> in </a:t>
            </a:r>
            <a:r>
              <a:rPr lang="nl-NL" dirty="0" err="1"/>
              <a:t>linguistic</a:t>
            </a:r>
            <a:r>
              <a:rPr lang="nl-NL" dirty="0"/>
              <a:t> </a:t>
            </a:r>
            <a:r>
              <a:rPr lang="nl-NL" dirty="0" err="1"/>
              <a:t>literature</a:t>
            </a:r>
            <a:r>
              <a:rPr lang="nl-NL" dirty="0"/>
              <a:t> (e.g. Baxter et al 2006, de Boer 1999, </a:t>
            </a:r>
            <a:r>
              <a:rPr lang="nl-NL" dirty="0" err="1"/>
              <a:t>Wedel</a:t>
            </a:r>
            <a:r>
              <a:rPr lang="nl-NL" dirty="0"/>
              <a:t> 2006) </a:t>
            </a:r>
            <a:r>
              <a:rPr lang="nl-NL" dirty="0" err="1"/>
              <a:t>and</a:t>
            </a:r>
            <a:r>
              <a:rPr lang="nl-NL" dirty="0"/>
              <a:t> in </a:t>
            </a:r>
            <a:r>
              <a:rPr lang="nl-NL" dirty="0" err="1"/>
              <a:t>fact</a:t>
            </a:r>
            <a:r>
              <a:rPr lang="nl-NL" dirty="0"/>
              <a:t> has </a:t>
            </a:r>
            <a:r>
              <a:rPr lang="nl-NL" dirty="0" err="1"/>
              <a:t>inspired</a:t>
            </a:r>
            <a:r>
              <a:rPr lang="nl-NL" dirty="0"/>
              <a:t> </a:t>
            </a:r>
            <a:r>
              <a:rPr lang="nl-NL" dirty="0" err="1"/>
              <a:t>parts</a:t>
            </a:r>
            <a:r>
              <a:rPr lang="nl-NL" dirty="0"/>
              <a:t> of </a:t>
            </a:r>
            <a:r>
              <a:rPr lang="nl-NL" dirty="0" err="1"/>
              <a:t>biology</a:t>
            </a:r>
            <a:r>
              <a:rPr lang="nl-NL" dirty="0"/>
              <a:t> </a:t>
            </a:r>
            <a:r>
              <a:rPr lang="nl-NL" dirty="0" err="1"/>
              <a:t>itself</a:t>
            </a:r>
            <a:r>
              <a:rPr lang="nl-NL" dirty="0"/>
              <a:t> (e.g. </a:t>
            </a:r>
            <a:r>
              <a:rPr lang="nl-NL" dirty="0" err="1"/>
              <a:t>Schleicher</a:t>
            </a:r>
            <a:r>
              <a:rPr lang="nl-NL" dirty="0"/>
              <a:t> 1853a,b)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094FE4-C23F-D751-9383-BA34A264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8573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54B6A4-954D-49CB-871D-8FA78A1D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Our</a:t>
            </a:r>
            <a:r>
              <a:rPr lang="nl-NL"/>
              <a:t> goals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43538A-DDA4-A59D-23CB-3634338A4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Newberry</a:t>
            </a:r>
            <a:r>
              <a:rPr lang="nl-NL" dirty="0"/>
              <a:t> et al </a:t>
            </a:r>
            <a:r>
              <a:rPr lang="nl-NL" dirty="0" err="1"/>
              <a:t>tested</a:t>
            </a:r>
            <a:r>
              <a:rPr lang="nl-NL" dirty="0"/>
              <a:t> </a:t>
            </a:r>
            <a:r>
              <a:rPr lang="nl-NL" dirty="0" err="1"/>
              <a:t>one</a:t>
            </a:r>
            <a:r>
              <a:rPr lang="nl-NL" dirty="0"/>
              <a:t> (</a:t>
            </a:r>
            <a:r>
              <a:rPr lang="nl-NL" dirty="0" err="1"/>
              <a:t>internal</a:t>
            </a:r>
            <a:r>
              <a:rPr lang="nl-NL" dirty="0"/>
              <a:t>) factor: ‘type of do-support’</a:t>
            </a:r>
          </a:p>
          <a:p>
            <a:r>
              <a:rPr lang="nl-NL" dirty="0" err="1"/>
              <a:t>They</a:t>
            </a:r>
            <a:r>
              <a:rPr lang="nl-NL" dirty="0"/>
              <a:t> found </a:t>
            </a:r>
            <a:r>
              <a:rPr lang="nl-NL" dirty="0" err="1"/>
              <a:t>that</a:t>
            </a:r>
            <a:r>
              <a:rPr lang="nl-NL" dirty="0"/>
              <a:t> different do-support types had different </a:t>
            </a:r>
            <a:r>
              <a:rPr lang="nl-NL" dirty="0" err="1"/>
              <a:t>profiles</a:t>
            </a:r>
            <a:r>
              <a:rPr lang="nl-NL" dirty="0"/>
              <a:t> of change: </a:t>
            </a:r>
            <a:r>
              <a:rPr lang="nl-NL" dirty="0" err="1"/>
              <a:t>two</a:t>
            </a:r>
            <a:r>
              <a:rPr lang="nl-NL" dirty="0"/>
              <a:t> had </a:t>
            </a:r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dirty="0" err="1"/>
              <a:t>significantly</a:t>
            </a:r>
            <a:r>
              <a:rPr lang="nl-NL" dirty="0"/>
              <a:t> &gt;0,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could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explained</a:t>
            </a:r>
            <a:r>
              <a:rPr lang="nl-NL" dirty="0"/>
              <a:t> </a:t>
            </a:r>
            <a:r>
              <a:rPr lang="nl-NL" dirty="0" err="1"/>
              <a:t>using</a:t>
            </a:r>
            <a:r>
              <a:rPr lang="nl-NL" dirty="0"/>
              <a:t> </a:t>
            </a:r>
            <a:r>
              <a:rPr lang="nl-NL" dirty="0" err="1"/>
              <a:t>only</a:t>
            </a:r>
            <a:r>
              <a:rPr lang="nl-NL" dirty="0"/>
              <a:t> </a:t>
            </a:r>
            <a:r>
              <a:rPr lang="nl-NL" dirty="0" err="1"/>
              <a:t>stochasticity</a:t>
            </a:r>
            <a:endParaRPr lang="nl-NL" dirty="0"/>
          </a:p>
          <a:p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current</a:t>
            </a:r>
            <a:r>
              <a:rPr lang="nl-NL" dirty="0"/>
              <a:t> project:</a:t>
            </a:r>
          </a:p>
          <a:p>
            <a:pPr lvl="1"/>
            <a:r>
              <a:rPr lang="nl-NL" dirty="0" err="1"/>
              <a:t>Extend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method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vowel</a:t>
            </a:r>
            <a:r>
              <a:rPr lang="nl-NL" dirty="0"/>
              <a:t> data</a:t>
            </a:r>
          </a:p>
          <a:p>
            <a:pPr lvl="1"/>
            <a:r>
              <a:rPr lang="nl-NL" dirty="0"/>
              <a:t>Test </a:t>
            </a:r>
            <a:r>
              <a:rPr lang="nl-NL" dirty="0" err="1"/>
              <a:t>language-internal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language-external</a:t>
            </a:r>
            <a:r>
              <a:rPr lang="nl-NL" dirty="0"/>
              <a:t> factors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094FE4-C23F-D751-9383-BA34A264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19006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54B6A4-954D-49CB-871D-8FA78A1D6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model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43538A-DDA4-A59D-23CB-3634338A4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6916003" cy="4024125"/>
          </a:xfrm>
        </p:spPr>
        <p:txBody>
          <a:bodyPr/>
          <a:lstStyle/>
          <a:p>
            <a:r>
              <a:rPr lang="nl-NL" dirty="0"/>
              <a:t>Model: </a:t>
            </a:r>
            <a:r>
              <a:rPr lang="nl-NL" dirty="0" err="1"/>
              <a:t>Ornstein-Uhlenbeck</a:t>
            </a:r>
            <a:r>
              <a:rPr lang="nl-NL" dirty="0"/>
              <a:t> </a:t>
            </a:r>
            <a:r>
              <a:rPr lang="nl-NL" dirty="0" err="1"/>
              <a:t>process</a:t>
            </a:r>
            <a:r>
              <a:rPr lang="nl-NL" dirty="0"/>
              <a:t> (cf. </a:t>
            </a:r>
            <a:r>
              <a:rPr lang="nl-NL" dirty="0" err="1"/>
              <a:t>Nourmohammad</a:t>
            </a:r>
            <a:r>
              <a:rPr lang="nl-NL" dirty="0"/>
              <a:t> et al 2017)</a:t>
            </a:r>
          </a:p>
          <a:p>
            <a:r>
              <a:rPr lang="nl-NL" dirty="0" err="1"/>
              <a:t>Describes</a:t>
            </a:r>
            <a:r>
              <a:rPr lang="nl-NL" dirty="0"/>
              <a:t> a </a:t>
            </a:r>
            <a:r>
              <a:rPr lang="nl-NL" dirty="0" err="1"/>
              <a:t>Gaussian</a:t>
            </a:r>
            <a:r>
              <a:rPr lang="nl-NL" dirty="0"/>
              <a:t> random </a:t>
            </a:r>
            <a:r>
              <a:rPr lang="nl-NL" dirty="0" err="1"/>
              <a:t>variable</a:t>
            </a:r>
            <a:r>
              <a:rPr lang="nl-NL" dirty="0"/>
              <a:t> </a:t>
            </a:r>
            <a:r>
              <a:rPr lang="nl-NL" dirty="0" err="1"/>
              <a:t>moving</a:t>
            </a:r>
            <a:r>
              <a:rPr lang="nl-NL" dirty="0"/>
              <a:t> in a </a:t>
            </a:r>
            <a:r>
              <a:rPr lang="nl-NL" dirty="0" err="1"/>
              <a:t>specific</a:t>
            </a:r>
            <a:r>
              <a:rPr lang="nl-NL" dirty="0"/>
              <a:t> </a:t>
            </a:r>
            <a:r>
              <a:rPr lang="nl-NL" dirty="0" err="1"/>
              <a:t>direction</a:t>
            </a:r>
            <a:r>
              <a:rPr lang="nl-NL" dirty="0"/>
              <a:t> over time</a:t>
            </a:r>
          </a:p>
          <a:p>
            <a:r>
              <a:rPr lang="nl-NL" dirty="0" err="1"/>
              <a:t>Add</a:t>
            </a:r>
            <a:r>
              <a:rPr lang="nl-NL" dirty="0"/>
              <a:t> </a:t>
            </a:r>
            <a:r>
              <a:rPr lang="nl-NL" dirty="0" err="1"/>
              <a:t>effects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stochastic</a:t>
            </a:r>
            <a:r>
              <a:rPr lang="nl-NL" dirty="0"/>
              <a:t> drift + </a:t>
            </a:r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dirty="0" err="1"/>
              <a:t>pressure</a:t>
            </a:r>
            <a:endParaRPr lang="nl-NL" dirty="0"/>
          </a:p>
          <a:p>
            <a:pPr lvl="1"/>
            <a:r>
              <a:rPr lang="nl-NL" dirty="0" err="1"/>
              <a:t>Stochastic</a:t>
            </a:r>
            <a:r>
              <a:rPr lang="nl-NL" dirty="0"/>
              <a:t> drift: </a:t>
            </a:r>
            <a:r>
              <a:rPr lang="nl-NL" dirty="0" err="1"/>
              <a:t>randomness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movement</a:t>
            </a:r>
            <a:r>
              <a:rPr lang="nl-NL" dirty="0"/>
              <a:t> </a:t>
            </a:r>
            <a:r>
              <a:rPr lang="nl-NL" dirty="0" err="1"/>
              <a:t>towards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target</a:t>
            </a:r>
          </a:p>
          <a:p>
            <a:pPr lvl="1"/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dirty="0" err="1"/>
              <a:t>pressure</a:t>
            </a:r>
            <a:r>
              <a:rPr lang="nl-NL" dirty="0"/>
              <a:t>: change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position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target</a:t>
            </a:r>
          </a:p>
          <a:p>
            <a:pPr lvl="1"/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differentiates</a:t>
            </a:r>
            <a:r>
              <a:rPr lang="nl-NL" dirty="0"/>
              <a:t> </a:t>
            </a:r>
            <a:r>
              <a:rPr lang="nl-NL" b="1" dirty="0" err="1"/>
              <a:t>caused</a:t>
            </a:r>
            <a:r>
              <a:rPr lang="nl-NL" b="1" dirty="0"/>
              <a:t> changes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b="1" dirty="0" err="1"/>
              <a:t>historical</a:t>
            </a:r>
            <a:r>
              <a:rPr lang="nl-NL" b="1" dirty="0"/>
              <a:t> </a:t>
            </a:r>
            <a:r>
              <a:rPr lang="nl-NL" b="1" dirty="0" err="1"/>
              <a:t>accidents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094FE4-C23F-D751-9383-BA34A2649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7</a:t>
            </a:fld>
            <a:endParaRPr lang="LID4096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82BACB-F8D5-9006-72FA-4363A8D133B3}"/>
              </a:ext>
            </a:extLst>
          </p:cNvPr>
          <p:cNvSpPr/>
          <p:nvPr/>
        </p:nvSpPr>
        <p:spPr>
          <a:xfrm>
            <a:off x="8138531" y="2207941"/>
            <a:ext cx="3367669" cy="33676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91BD05-2C7B-A69B-C33E-42B236F9AF6B}"/>
              </a:ext>
            </a:extLst>
          </p:cNvPr>
          <p:cNvSpPr txBox="1"/>
          <p:nvPr/>
        </p:nvSpPr>
        <p:spPr>
          <a:xfrm>
            <a:off x="7703634" y="3837290"/>
            <a:ext cx="43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51289E-0932-385D-5980-7976C21C46C0}"/>
              </a:ext>
            </a:extLst>
          </p:cNvPr>
          <p:cNvSpPr txBox="1"/>
          <p:nvPr/>
        </p:nvSpPr>
        <p:spPr>
          <a:xfrm>
            <a:off x="9604916" y="5645130"/>
            <a:ext cx="43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D53468C-EC75-B2C2-FF41-61B5AC43BFFA}"/>
              </a:ext>
            </a:extLst>
          </p:cNvPr>
          <p:cNvSpPr/>
          <p:nvPr/>
        </p:nvSpPr>
        <p:spPr>
          <a:xfrm>
            <a:off x="10627112" y="3256156"/>
            <a:ext cx="78059" cy="780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30ECAB6-C4E5-68E2-2351-9482F548551D}"/>
              </a:ext>
            </a:extLst>
          </p:cNvPr>
          <p:cNvCxnSpPr>
            <a:cxnSpLocks/>
          </p:cNvCxnSpPr>
          <p:nvPr/>
        </p:nvCxnSpPr>
        <p:spPr>
          <a:xfrm flipV="1">
            <a:off x="8625468" y="3334215"/>
            <a:ext cx="2001644" cy="1494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9">
            <a:extLst>
              <a:ext uri="{FF2B5EF4-FFF2-40B4-BE49-F238E27FC236}">
                <a16:creationId xmlns:a16="http://schemas.microsoft.com/office/drawing/2014/main" id="{93D79C1C-A796-5A70-EFE9-5A6C695E92DD}"/>
              </a:ext>
            </a:extLst>
          </p:cNvPr>
          <p:cNvSpPr/>
          <p:nvPr/>
        </p:nvSpPr>
        <p:spPr>
          <a:xfrm>
            <a:off x="8547409" y="4809426"/>
            <a:ext cx="78059" cy="780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6E825833-8C5C-059C-F222-27B6E7D3684E}"/>
              </a:ext>
            </a:extLst>
          </p:cNvPr>
          <p:cNvSpPr/>
          <p:nvPr/>
        </p:nvSpPr>
        <p:spPr>
          <a:xfrm>
            <a:off x="8601075" y="3312800"/>
            <a:ext cx="2067111" cy="1554815"/>
          </a:xfrm>
          <a:custGeom>
            <a:avLst/>
            <a:gdLst>
              <a:gd name="connsiteX0" fmla="*/ 0 w 2067111"/>
              <a:gd name="connsiteY0" fmla="*/ 1521138 h 1554815"/>
              <a:gd name="connsiteX1" fmla="*/ 14288 w 2067111"/>
              <a:gd name="connsiteY1" fmla="*/ 1487800 h 1554815"/>
              <a:gd name="connsiteX2" fmla="*/ 47625 w 2067111"/>
              <a:gd name="connsiteY2" fmla="*/ 1468750 h 1554815"/>
              <a:gd name="connsiteX3" fmla="*/ 80963 w 2067111"/>
              <a:gd name="connsiteY3" fmla="*/ 1554475 h 1554815"/>
              <a:gd name="connsiteX4" fmla="*/ 100013 w 2067111"/>
              <a:gd name="connsiteY4" fmla="*/ 1540188 h 1554815"/>
              <a:gd name="connsiteX5" fmla="*/ 157163 w 2067111"/>
              <a:gd name="connsiteY5" fmla="*/ 1449700 h 1554815"/>
              <a:gd name="connsiteX6" fmla="*/ 190500 w 2067111"/>
              <a:gd name="connsiteY6" fmla="*/ 1473513 h 1554815"/>
              <a:gd name="connsiteX7" fmla="*/ 214313 w 2067111"/>
              <a:gd name="connsiteY7" fmla="*/ 1306825 h 1554815"/>
              <a:gd name="connsiteX8" fmla="*/ 209550 w 2067111"/>
              <a:gd name="connsiteY8" fmla="*/ 1197288 h 1554815"/>
              <a:gd name="connsiteX9" fmla="*/ 214313 w 2067111"/>
              <a:gd name="connsiteY9" fmla="*/ 1163950 h 1554815"/>
              <a:gd name="connsiteX10" fmla="*/ 314325 w 2067111"/>
              <a:gd name="connsiteY10" fmla="*/ 1444938 h 1554815"/>
              <a:gd name="connsiteX11" fmla="*/ 333375 w 2067111"/>
              <a:gd name="connsiteY11" fmla="*/ 1440175 h 1554815"/>
              <a:gd name="connsiteX12" fmla="*/ 371475 w 2067111"/>
              <a:gd name="connsiteY12" fmla="*/ 1273488 h 1554815"/>
              <a:gd name="connsiteX13" fmla="*/ 381000 w 2067111"/>
              <a:gd name="connsiteY13" fmla="*/ 1216338 h 1554815"/>
              <a:gd name="connsiteX14" fmla="*/ 414338 w 2067111"/>
              <a:gd name="connsiteY14" fmla="*/ 1263963 h 1554815"/>
              <a:gd name="connsiteX15" fmla="*/ 452438 w 2067111"/>
              <a:gd name="connsiteY15" fmla="*/ 1359213 h 1554815"/>
              <a:gd name="connsiteX16" fmla="*/ 476250 w 2067111"/>
              <a:gd name="connsiteY16" fmla="*/ 1316350 h 1554815"/>
              <a:gd name="connsiteX17" fmla="*/ 547688 w 2067111"/>
              <a:gd name="connsiteY17" fmla="*/ 930588 h 1554815"/>
              <a:gd name="connsiteX18" fmla="*/ 652463 w 2067111"/>
              <a:gd name="connsiteY18" fmla="*/ 1125850 h 1554815"/>
              <a:gd name="connsiteX19" fmla="*/ 685800 w 2067111"/>
              <a:gd name="connsiteY19" fmla="*/ 1092513 h 1554815"/>
              <a:gd name="connsiteX20" fmla="*/ 695325 w 2067111"/>
              <a:gd name="connsiteY20" fmla="*/ 840100 h 1554815"/>
              <a:gd name="connsiteX21" fmla="*/ 790575 w 2067111"/>
              <a:gd name="connsiteY21" fmla="*/ 1059175 h 1554815"/>
              <a:gd name="connsiteX22" fmla="*/ 857250 w 2067111"/>
              <a:gd name="connsiteY22" fmla="*/ 873438 h 1554815"/>
              <a:gd name="connsiteX23" fmla="*/ 881063 w 2067111"/>
              <a:gd name="connsiteY23" fmla="*/ 721038 h 1554815"/>
              <a:gd name="connsiteX24" fmla="*/ 942975 w 2067111"/>
              <a:gd name="connsiteY24" fmla="*/ 878200 h 1554815"/>
              <a:gd name="connsiteX25" fmla="*/ 995363 w 2067111"/>
              <a:gd name="connsiteY25" fmla="*/ 949638 h 1554815"/>
              <a:gd name="connsiteX26" fmla="*/ 1047750 w 2067111"/>
              <a:gd name="connsiteY26" fmla="*/ 925825 h 1554815"/>
              <a:gd name="connsiteX27" fmla="*/ 1071563 w 2067111"/>
              <a:gd name="connsiteY27" fmla="*/ 863913 h 1554815"/>
              <a:gd name="connsiteX28" fmla="*/ 1181100 w 2067111"/>
              <a:gd name="connsiteY28" fmla="*/ 806763 h 1554815"/>
              <a:gd name="connsiteX29" fmla="*/ 1214438 w 2067111"/>
              <a:gd name="connsiteY29" fmla="*/ 797238 h 1554815"/>
              <a:gd name="connsiteX30" fmla="*/ 1271588 w 2067111"/>
              <a:gd name="connsiteY30" fmla="*/ 578163 h 1554815"/>
              <a:gd name="connsiteX31" fmla="*/ 1285875 w 2067111"/>
              <a:gd name="connsiteY31" fmla="*/ 573400 h 1554815"/>
              <a:gd name="connsiteX32" fmla="*/ 1333500 w 2067111"/>
              <a:gd name="connsiteY32" fmla="*/ 682938 h 1554815"/>
              <a:gd name="connsiteX33" fmla="*/ 1371600 w 2067111"/>
              <a:gd name="connsiteY33" fmla="*/ 473388 h 1554815"/>
              <a:gd name="connsiteX34" fmla="*/ 1385888 w 2067111"/>
              <a:gd name="connsiteY34" fmla="*/ 663888 h 1554815"/>
              <a:gd name="connsiteX35" fmla="*/ 1400175 w 2067111"/>
              <a:gd name="connsiteY35" fmla="*/ 416238 h 1554815"/>
              <a:gd name="connsiteX36" fmla="*/ 1409700 w 2067111"/>
              <a:gd name="connsiteY36" fmla="*/ 611500 h 1554815"/>
              <a:gd name="connsiteX37" fmla="*/ 1423988 w 2067111"/>
              <a:gd name="connsiteY37" fmla="*/ 387663 h 1554815"/>
              <a:gd name="connsiteX38" fmla="*/ 1462088 w 2067111"/>
              <a:gd name="connsiteY38" fmla="*/ 535300 h 1554815"/>
              <a:gd name="connsiteX39" fmla="*/ 1566863 w 2067111"/>
              <a:gd name="connsiteY39" fmla="*/ 354325 h 1554815"/>
              <a:gd name="connsiteX40" fmla="*/ 1614488 w 2067111"/>
              <a:gd name="connsiteY40" fmla="*/ 392425 h 1554815"/>
              <a:gd name="connsiteX41" fmla="*/ 1700213 w 2067111"/>
              <a:gd name="connsiteY41" fmla="*/ 149538 h 1554815"/>
              <a:gd name="connsiteX42" fmla="*/ 1714500 w 2067111"/>
              <a:gd name="connsiteY42" fmla="*/ 73338 h 1554815"/>
              <a:gd name="connsiteX43" fmla="*/ 1724025 w 2067111"/>
              <a:gd name="connsiteY43" fmla="*/ 225738 h 1554815"/>
              <a:gd name="connsiteX44" fmla="*/ 1762125 w 2067111"/>
              <a:gd name="connsiteY44" fmla="*/ 368613 h 1554815"/>
              <a:gd name="connsiteX45" fmla="*/ 1819275 w 2067111"/>
              <a:gd name="connsiteY45" fmla="*/ 206688 h 1554815"/>
              <a:gd name="connsiteX46" fmla="*/ 1838325 w 2067111"/>
              <a:gd name="connsiteY46" fmla="*/ 216213 h 1554815"/>
              <a:gd name="connsiteX47" fmla="*/ 1909763 w 2067111"/>
              <a:gd name="connsiteY47" fmla="*/ 144775 h 1554815"/>
              <a:gd name="connsiteX48" fmla="*/ 1985963 w 2067111"/>
              <a:gd name="connsiteY48" fmla="*/ 230500 h 1554815"/>
              <a:gd name="connsiteX49" fmla="*/ 2033588 w 2067111"/>
              <a:gd name="connsiteY49" fmla="*/ 1900 h 1554815"/>
              <a:gd name="connsiteX50" fmla="*/ 2043113 w 2067111"/>
              <a:gd name="connsiteY50" fmla="*/ 106675 h 1554815"/>
              <a:gd name="connsiteX51" fmla="*/ 2052638 w 2067111"/>
              <a:gd name="connsiteY51" fmla="*/ 49525 h 1554815"/>
              <a:gd name="connsiteX52" fmla="*/ 2066925 w 2067111"/>
              <a:gd name="connsiteY52" fmla="*/ 25713 h 1554815"/>
              <a:gd name="connsiteX53" fmla="*/ 2057400 w 2067111"/>
              <a:gd name="connsiteY53" fmla="*/ 1900 h 1554815"/>
              <a:gd name="connsiteX54" fmla="*/ 2024063 w 2067111"/>
              <a:gd name="connsiteY54" fmla="*/ 20950 h 155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067111" h="1554815">
                <a:moveTo>
                  <a:pt x="0" y="1521138"/>
                </a:moveTo>
                <a:cubicBezTo>
                  <a:pt x="4763" y="1510025"/>
                  <a:pt x="13910" y="1499884"/>
                  <a:pt x="14288" y="1487800"/>
                </a:cubicBezTo>
                <a:cubicBezTo>
                  <a:pt x="17965" y="1370138"/>
                  <a:pt x="-25582" y="1297932"/>
                  <a:pt x="47625" y="1468750"/>
                </a:cubicBezTo>
                <a:cubicBezTo>
                  <a:pt x="50570" y="1486423"/>
                  <a:pt x="50319" y="1544260"/>
                  <a:pt x="80963" y="1554475"/>
                </a:cubicBezTo>
                <a:cubicBezTo>
                  <a:pt x="88493" y="1556985"/>
                  <a:pt x="93663" y="1544950"/>
                  <a:pt x="100013" y="1540188"/>
                </a:cubicBezTo>
                <a:cubicBezTo>
                  <a:pt x="123308" y="1190753"/>
                  <a:pt x="87157" y="1314063"/>
                  <a:pt x="157163" y="1449700"/>
                </a:cubicBezTo>
                <a:cubicBezTo>
                  <a:pt x="163426" y="1461835"/>
                  <a:pt x="179388" y="1465575"/>
                  <a:pt x="190500" y="1473513"/>
                </a:cubicBezTo>
                <a:cubicBezTo>
                  <a:pt x="198438" y="1417950"/>
                  <a:pt x="210451" y="1362819"/>
                  <a:pt x="214313" y="1306825"/>
                </a:cubicBezTo>
                <a:cubicBezTo>
                  <a:pt x="216827" y="1270365"/>
                  <a:pt x="209550" y="1233835"/>
                  <a:pt x="209550" y="1197288"/>
                </a:cubicBezTo>
                <a:cubicBezTo>
                  <a:pt x="209550" y="1186062"/>
                  <a:pt x="212725" y="1175063"/>
                  <a:pt x="214313" y="1163950"/>
                </a:cubicBezTo>
                <a:cubicBezTo>
                  <a:pt x="242514" y="1294381"/>
                  <a:pt x="234310" y="1346096"/>
                  <a:pt x="314325" y="1444938"/>
                </a:cubicBezTo>
                <a:cubicBezTo>
                  <a:pt x="318443" y="1450025"/>
                  <a:pt x="327025" y="1441763"/>
                  <a:pt x="333375" y="1440175"/>
                </a:cubicBezTo>
                <a:cubicBezTo>
                  <a:pt x="346075" y="1384613"/>
                  <a:pt x="359614" y="1329235"/>
                  <a:pt x="371475" y="1273488"/>
                </a:cubicBezTo>
                <a:cubicBezTo>
                  <a:pt x="375494" y="1254598"/>
                  <a:pt x="362147" y="1220527"/>
                  <a:pt x="381000" y="1216338"/>
                </a:cubicBezTo>
                <a:cubicBezTo>
                  <a:pt x="399917" y="1212134"/>
                  <a:pt x="405672" y="1246631"/>
                  <a:pt x="414338" y="1263963"/>
                </a:cubicBezTo>
                <a:cubicBezTo>
                  <a:pt x="429631" y="1294549"/>
                  <a:pt x="439738" y="1327463"/>
                  <a:pt x="452438" y="1359213"/>
                </a:cubicBezTo>
                <a:cubicBezTo>
                  <a:pt x="460375" y="1344925"/>
                  <a:pt x="472494" y="1332257"/>
                  <a:pt x="476250" y="1316350"/>
                </a:cubicBezTo>
                <a:cubicBezTo>
                  <a:pt x="502839" y="1203738"/>
                  <a:pt x="526900" y="1055311"/>
                  <a:pt x="547688" y="930588"/>
                </a:cubicBezTo>
                <a:cubicBezTo>
                  <a:pt x="555979" y="957118"/>
                  <a:pt x="573511" y="1117539"/>
                  <a:pt x="652463" y="1125850"/>
                </a:cubicBezTo>
                <a:cubicBezTo>
                  <a:pt x="668092" y="1127495"/>
                  <a:pt x="674688" y="1103625"/>
                  <a:pt x="685800" y="1092513"/>
                </a:cubicBezTo>
                <a:cubicBezTo>
                  <a:pt x="688975" y="1008375"/>
                  <a:pt x="615091" y="865629"/>
                  <a:pt x="695325" y="840100"/>
                </a:cubicBezTo>
                <a:cubicBezTo>
                  <a:pt x="771205" y="815956"/>
                  <a:pt x="790575" y="1059175"/>
                  <a:pt x="790575" y="1059175"/>
                </a:cubicBezTo>
                <a:cubicBezTo>
                  <a:pt x="812800" y="997263"/>
                  <a:pt x="840245" y="936983"/>
                  <a:pt x="857250" y="873438"/>
                </a:cubicBezTo>
                <a:cubicBezTo>
                  <a:pt x="870542" y="823769"/>
                  <a:pt x="829726" y="718186"/>
                  <a:pt x="881063" y="721038"/>
                </a:cubicBezTo>
                <a:cubicBezTo>
                  <a:pt x="937282" y="724161"/>
                  <a:pt x="917794" y="827839"/>
                  <a:pt x="942975" y="878200"/>
                </a:cubicBezTo>
                <a:cubicBezTo>
                  <a:pt x="956181" y="904612"/>
                  <a:pt x="977900" y="925825"/>
                  <a:pt x="995363" y="949638"/>
                </a:cubicBezTo>
                <a:cubicBezTo>
                  <a:pt x="1023104" y="441039"/>
                  <a:pt x="987492" y="754321"/>
                  <a:pt x="1047750" y="925825"/>
                </a:cubicBezTo>
                <a:cubicBezTo>
                  <a:pt x="1055080" y="946686"/>
                  <a:pt x="1063625" y="884550"/>
                  <a:pt x="1071563" y="863913"/>
                </a:cubicBezTo>
                <a:cubicBezTo>
                  <a:pt x="1094851" y="413664"/>
                  <a:pt x="1044867" y="584754"/>
                  <a:pt x="1181100" y="806763"/>
                </a:cubicBezTo>
                <a:cubicBezTo>
                  <a:pt x="1187145" y="816614"/>
                  <a:pt x="1203325" y="800413"/>
                  <a:pt x="1214438" y="797238"/>
                </a:cubicBezTo>
                <a:cubicBezTo>
                  <a:pt x="1233488" y="724213"/>
                  <a:pt x="1248643" y="650059"/>
                  <a:pt x="1271588" y="578163"/>
                </a:cubicBezTo>
                <a:cubicBezTo>
                  <a:pt x="1273114" y="573381"/>
                  <a:pt x="1284088" y="568709"/>
                  <a:pt x="1285875" y="573400"/>
                </a:cubicBezTo>
                <a:cubicBezTo>
                  <a:pt x="1330225" y="689817"/>
                  <a:pt x="1270332" y="670303"/>
                  <a:pt x="1333500" y="682938"/>
                </a:cubicBezTo>
                <a:cubicBezTo>
                  <a:pt x="1346200" y="613088"/>
                  <a:pt x="1304879" y="497650"/>
                  <a:pt x="1371600" y="473388"/>
                </a:cubicBezTo>
                <a:cubicBezTo>
                  <a:pt x="1431445" y="451627"/>
                  <a:pt x="1357410" y="720844"/>
                  <a:pt x="1385888" y="663888"/>
                </a:cubicBezTo>
                <a:cubicBezTo>
                  <a:pt x="1422867" y="589930"/>
                  <a:pt x="1395413" y="498788"/>
                  <a:pt x="1400175" y="416238"/>
                </a:cubicBezTo>
                <a:cubicBezTo>
                  <a:pt x="1403350" y="481325"/>
                  <a:pt x="1367982" y="661560"/>
                  <a:pt x="1409700" y="611500"/>
                </a:cubicBezTo>
                <a:cubicBezTo>
                  <a:pt x="1457563" y="554065"/>
                  <a:pt x="1381632" y="449272"/>
                  <a:pt x="1423988" y="387663"/>
                </a:cubicBezTo>
                <a:cubicBezTo>
                  <a:pt x="1452782" y="345781"/>
                  <a:pt x="1449388" y="486088"/>
                  <a:pt x="1462088" y="535300"/>
                </a:cubicBezTo>
                <a:cubicBezTo>
                  <a:pt x="1583094" y="43207"/>
                  <a:pt x="1489006" y="212352"/>
                  <a:pt x="1566863" y="354325"/>
                </a:cubicBezTo>
                <a:cubicBezTo>
                  <a:pt x="1576638" y="372150"/>
                  <a:pt x="1598613" y="379725"/>
                  <a:pt x="1614488" y="392425"/>
                </a:cubicBezTo>
                <a:cubicBezTo>
                  <a:pt x="1643063" y="311463"/>
                  <a:pt x="1674534" y="231465"/>
                  <a:pt x="1700213" y="149538"/>
                </a:cubicBezTo>
                <a:cubicBezTo>
                  <a:pt x="1707942" y="124878"/>
                  <a:pt x="1706792" y="48672"/>
                  <a:pt x="1714500" y="73338"/>
                </a:cubicBezTo>
                <a:cubicBezTo>
                  <a:pt x="1729682" y="121920"/>
                  <a:pt x="1715920" y="175488"/>
                  <a:pt x="1724025" y="225738"/>
                </a:cubicBezTo>
                <a:cubicBezTo>
                  <a:pt x="1731873" y="274398"/>
                  <a:pt x="1749425" y="320988"/>
                  <a:pt x="1762125" y="368613"/>
                </a:cubicBezTo>
                <a:cubicBezTo>
                  <a:pt x="1778133" y="160519"/>
                  <a:pt x="1722009" y="154313"/>
                  <a:pt x="1819275" y="206688"/>
                </a:cubicBezTo>
                <a:cubicBezTo>
                  <a:pt x="1825526" y="210054"/>
                  <a:pt x="1831975" y="213038"/>
                  <a:pt x="1838325" y="216213"/>
                </a:cubicBezTo>
                <a:cubicBezTo>
                  <a:pt x="1862138" y="192400"/>
                  <a:pt x="1891984" y="173376"/>
                  <a:pt x="1909763" y="144775"/>
                </a:cubicBezTo>
                <a:cubicBezTo>
                  <a:pt x="1980395" y="31150"/>
                  <a:pt x="1922449" y="-87068"/>
                  <a:pt x="1985963" y="230500"/>
                </a:cubicBezTo>
                <a:cubicBezTo>
                  <a:pt x="1989104" y="213225"/>
                  <a:pt x="2025058" y="6165"/>
                  <a:pt x="2033588" y="1900"/>
                </a:cubicBezTo>
                <a:cubicBezTo>
                  <a:pt x="2064955" y="-13783"/>
                  <a:pt x="2039938" y="71750"/>
                  <a:pt x="2043113" y="106675"/>
                </a:cubicBezTo>
                <a:cubicBezTo>
                  <a:pt x="2046288" y="87625"/>
                  <a:pt x="2047189" y="68053"/>
                  <a:pt x="2052638" y="49525"/>
                </a:cubicBezTo>
                <a:cubicBezTo>
                  <a:pt x="2055250" y="40645"/>
                  <a:pt x="2066004" y="34923"/>
                  <a:pt x="2066925" y="25713"/>
                </a:cubicBezTo>
                <a:cubicBezTo>
                  <a:pt x="2067776" y="17206"/>
                  <a:pt x="2065897" y="2844"/>
                  <a:pt x="2057400" y="1900"/>
                </a:cubicBezTo>
                <a:cubicBezTo>
                  <a:pt x="2044680" y="486"/>
                  <a:pt x="2035175" y="14600"/>
                  <a:pt x="2024063" y="209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17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BFD87A-AF4E-ED1C-2C8F-B76458E77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From</a:t>
            </a:r>
            <a:r>
              <a:rPr lang="nl-NL" dirty="0"/>
              <a:t> do-support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vowels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7CC0A6-98DC-38FA-E1B5-475EB66C7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138001"/>
          </a:xfrm>
        </p:spPr>
        <p:txBody>
          <a:bodyPr>
            <a:normAutofit/>
          </a:bodyPr>
          <a:lstStyle/>
          <a:p>
            <a:r>
              <a:rPr lang="nl-NL" dirty="0" err="1"/>
              <a:t>Categorical</a:t>
            </a:r>
            <a:r>
              <a:rPr lang="nl-NL" dirty="0"/>
              <a:t> ([+/-do-support])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gradient</a:t>
            </a:r>
            <a:r>
              <a:rPr lang="nl-NL" dirty="0"/>
              <a:t> (F1 &amp; F2) </a:t>
            </a:r>
            <a:r>
              <a:rPr lang="nl-NL" dirty="0" err="1"/>
              <a:t>measure</a:t>
            </a:r>
            <a:endParaRPr lang="nl-NL" dirty="0"/>
          </a:p>
          <a:p>
            <a:pPr lvl="1"/>
            <a:r>
              <a:rPr lang="nl-NL" dirty="0" err="1"/>
              <a:t>This</a:t>
            </a:r>
            <a:r>
              <a:rPr lang="nl-NL" dirty="0"/>
              <a:t> is </a:t>
            </a:r>
            <a:r>
              <a:rPr lang="nl-NL" dirty="0" err="1"/>
              <a:t>why</a:t>
            </a:r>
            <a:r>
              <a:rPr lang="nl-NL" dirty="0"/>
              <a:t> we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Ornstein-Uhlenbeck</a:t>
            </a:r>
            <a:r>
              <a:rPr lang="nl-NL" dirty="0"/>
              <a:t> </a:t>
            </a:r>
            <a:r>
              <a:rPr lang="nl-NL" dirty="0" err="1"/>
              <a:t>process</a:t>
            </a:r>
            <a:endParaRPr lang="nl-NL" dirty="0"/>
          </a:p>
          <a:p>
            <a:pPr lvl="1"/>
            <a:r>
              <a:rPr lang="nl-NL" dirty="0" err="1"/>
              <a:t>Replaces</a:t>
            </a:r>
            <a:r>
              <a:rPr lang="nl-NL" dirty="0"/>
              <a:t> </a:t>
            </a:r>
            <a:r>
              <a:rPr lang="nl-NL" dirty="0" err="1"/>
              <a:t>Newberry</a:t>
            </a:r>
            <a:r>
              <a:rPr lang="nl-NL" dirty="0"/>
              <a:t> et </a:t>
            </a:r>
            <a:r>
              <a:rPr lang="nl-NL" dirty="0" err="1"/>
              <a:t>al’s</a:t>
            </a:r>
            <a:r>
              <a:rPr lang="nl-NL" dirty="0"/>
              <a:t> Wright-Fisher </a:t>
            </a:r>
            <a:r>
              <a:rPr lang="nl-NL" dirty="0" err="1"/>
              <a:t>process</a:t>
            </a:r>
            <a:r>
              <a:rPr lang="nl-NL" dirty="0"/>
              <a:t> (</a:t>
            </a:r>
            <a:r>
              <a:rPr lang="nl-NL" dirty="0" err="1"/>
              <a:t>which</a:t>
            </a:r>
            <a:r>
              <a:rPr lang="nl-NL" dirty="0"/>
              <a:t> is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binary</a:t>
            </a:r>
            <a:r>
              <a:rPr lang="nl-NL" dirty="0"/>
              <a:t> data)</a:t>
            </a:r>
          </a:p>
          <a:p>
            <a:pPr lvl="1"/>
            <a:r>
              <a:rPr lang="nl-NL" dirty="0" err="1"/>
              <a:t>Requires</a:t>
            </a:r>
            <a:r>
              <a:rPr lang="nl-NL" dirty="0"/>
              <a:t> a second type of </a:t>
            </a:r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dirty="0" err="1"/>
              <a:t>pressure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accounted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: </a:t>
            </a:r>
            <a:r>
              <a:rPr lang="nl-NL" dirty="0" err="1"/>
              <a:t>purifying</a:t>
            </a:r>
            <a:r>
              <a:rPr lang="nl-NL" dirty="0"/>
              <a:t> </a:t>
            </a:r>
            <a:r>
              <a:rPr lang="nl-NL" dirty="0" err="1"/>
              <a:t>selection</a:t>
            </a:r>
            <a:endParaRPr lang="nl-NL" dirty="0"/>
          </a:p>
          <a:p>
            <a:pPr lvl="1"/>
            <a:r>
              <a:rPr lang="nl-NL" dirty="0"/>
              <a:t>Has a </a:t>
            </a:r>
            <a:r>
              <a:rPr lang="nl-NL" dirty="0" err="1"/>
              <a:t>convenient</a:t>
            </a:r>
            <a:r>
              <a:rPr lang="nl-NL" dirty="0"/>
              <a:t> </a:t>
            </a:r>
            <a:r>
              <a:rPr lang="nl-NL" dirty="0" err="1"/>
              <a:t>formulation</a:t>
            </a:r>
            <a:r>
              <a:rPr lang="nl-NL" dirty="0"/>
              <a:t> as a Fokker-Planck </a:t>
            </a:r>
            <a:r>
              <a:rPr lang="nl-NL" dirty="0" err="1"/>
              <a:t>equation</a:t>
            </a:r>
            <a:r>
              <a:rPr lang="nl-NL" dirty="0"/>
              <a:t> (cf. Baxter et al 2006)</a:t>
            </a:r>
          </a:p>
          <a:p>
            <a:r>
              <a:rPr lang="nl-NL" dirty="0" err="1"/>
              <a:t>One</a:t>
            </a:r>
            <a:r>
              <a:rPr lang="nl-NL" dirty="0"/>
              <a:t> </a:t>
            </a:r>
            <a:r>
              <a:rPr lang="nl-NL" dirty="0" err="1"/>
              <a:t>dependent</a:t>
            </a:r>
            <a:r>
              <a:rPr lang="nl-NL" dirty="0"/>
              <a:t> </a:t>
            </a:r>
            <a:r>
              <a:rPr lang="nl-NL" dirty="0" err="1"/>
              <a:t>variable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two</a:t>
            </a:r>
            <a:endParaRPr lang="nl-NL" dirty="0"/>
          </a:p>
          <a:p>
            <a:pPr lvl="1"/>
            <a:r>
              <a:rPr lang="nl-NL" dirty="0"/>
              <a:t>We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estimate</a:t>
            </a:r>
            <a:r>
              <a:rPr lang="nl-NL" dirty="0"/>
              <a:t> F1 &amp; F2 </a:t>
            </a:r>
            <a:r>
              <a:rPr lang="nl-NL" dirty="0" err="1"/>
              <a:t>independently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we first make </a:t>
            </a:r>
            <a:r>
              <a:rPr lang="nl-NL" dirty="0" err="1"/>
              <a:t>them</a:t>
            </a:r>
            <a:r>
              <a:rPr lang="nl-NL" dirty="0"/>
              <a:t> independent </a:t>
            </a:r>
            <a:r>
              <a:rPr lang="nl-NL" dirty="0" err="1"/>
              <a:t>using</a:t>
            </a:r>
            <a:r>
              <a:rPr lang="nl-NL" dirty="0"/>
              <a:t> PCA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1E76733-70C2-E5C9-B431-CC72E97DD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83152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8D1F61-B5E9-EB9C-4149-31D8B8F06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operationalization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80AF35-F2AD-1C87-9057-47474BDC4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3899067"/>
          </a:xfrm>
        </p:spPr>
        <p:txBody>
          <a:bodyPr>
            <a:normAutofit/>
          </a:bodyPr>
          <a:lstStyle/>
          <a:p>
            <a:r>
              <a:rPr lang="nl-NL" dirty="0" err="1"/>
              <a:t>There</a:t>
            </a:r>
            <a:r>
              <a:rPr lang="nl-NL" dirty="0"/>
              <a:t> is random </a:t>
            </a:r>
            <a:r>
              <a:rPr lang="nl-NL" dirty="0" err="1"/>
              <a:t>noise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transmission of </a:t>
            </a:r>
            <a:r>
              <a:rPr lang="nl-NL" dirty="0" err="1"/>
              <a:t>variants</a:t>
            </a:r>
            <a:r>
              <a:rPr lang="nl-NL" dirty="0"/>
              <a:t> </a:t>
            </a:r>
            <a:r>
              <a:rPr lang="nl-NL" dirty="0" err="1"/>
              <a:t>across</a:t>
            </a:r>
            <a:r>
              <a:rPr lang="nl-NL" dirty="0"/>
              <a:t> </a:t>
            </a:r>
            <a:r>
              <a:rPr lang="nl-NL" dirty="0" err="1"/>
              <a:t>generations</a:t>
            </a:r>
            <a:r>
              <a:rPr lang="nl-NL" dirty="0"/>
              <a:t>: </a:t>
            </a:r>
            <a:r>
              <a:rPr lang="nl-NL" b="1" dirty="0" err="1"/>
              <a:t>stochastic</a:t>
            </a:r>
            <a:r>
              <a:rPr lang="nl-NL" b="1" dirty="0"/>
              <a:t> drift</a:t>
            </a:r>
          </a:p>
          <a:p>
            <a:r>
              <a:rPr lang="nl-NL" dirty="0" err="1"/>
              <a:t>There</a:t>
            </a:r>
            <a:r>
              <a:rPr lang="nl-NL" dirty="0"/>
              <a:t> is </a:t>
            </a:r>
            <a:r>
              <a:rPr lang="nl-NL" dirty="0" err="1"/>
              <a:t>preferential</a:t>
            </a:r>
            <a:r>
              <a:rPr lang="nl-NL" dirty="0"/>
              <a:t> transmission of </a:t>
            </a:r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variants</a:t>
            </a:r>
            <a:r>
              <a:rPr lang="nl-NL" dirty="0"/>
              <a:t> </a:t>
            </a:r>
            <a:r>
              <a:rPr lang="nl-NL" dirty="0" err="1"/>
              <a:t>across</a:t>
            </a:r>
            <a:r>
              <a:rPr lang="nl-NL" dirty="0"/>
              <a:t> </a:t>
            </a:r>
            <a:r>
              <a:rPr lang="nl-NL" dirty="0" err="1"/>
              <a:t>generations</a:t>
            </a:r>
            <a:r>
              <a:rPr lang="nl-NL" dirty="0"/>
              <a:t> (</a:t>
            </a:r>
            <a:r>
              <a:rPr lang="nl-NL" dirty="0" err="1"/>
              <a:t>selection</a:t>
            </a:r>
            <a:r>
              <a:rPr lang="nl-NL" dirty="0"/>
              <a:t> </a:t>
            </a:r>
            <a:r>
              <a:rPr lang="nl-NL" dirty="0" err="1"/>
              <a:t>pressure</a:t>
            </a:r>
            <a:r>
              <a:rPr lang="nl-NL" dirty="0"/>
              <a:t>):</a:t>
            </a:r>
          </a:p>
          <a:p>
            <a:pPr lvl="1"/>
            <a:r>
              <a:rPr lang="nl-NL" dirty="0"/>
              <a:t>Force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stay</a:t>
            </a:r>
            <a:r>
              <a:rPr lang="nl-NL" dirty="0"/>
              <a:t> </a:t>
            </a:r>
            <a:r>
              <a:rPr lang="nl-NL" dirty="0" err="1"/>
              <a:t>near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current</a:t>
            </a:r>
            <a:r>
              <a:rPr lang="nl-NL" dirty="0"/>
              <a:t> </a:t>
            </a:r>
            <a:r>
              <a:rPr lang="nl-NL" dirty="0" err="1"/>
              <a:t>vowel</a:t>
            </a:r>
            <a:r>
              <a:rPr lang="nl-NL" dirty="0"/>
              <a:t> target: </a:t>
            </a:r>
            <a:r>
              <a:rPr lang="nl-NL" b="1" dirty="0" err="1"/>
              <a:t>purifying</a:t>
            </a:r>
            <a:r>
              <a:rPr lang="nl-NL" b="1" dirty="0"/>
              <a:t> </a:t>
            </a:r>
            <a:r>
              <a:rPr lang="nl-NL" b="1" dirty="0" err="1"/>
              <a:t>selection</a:t>
            </a:r>
            <a:r>
              <a:rPr lang="nl-NL" dirty="0"/>
              <a:t> (‘</a:t>
            </a:r>
            <a:r>
              <a:rPr lang="nl-NL" dirty="0" err="1"/>
              <a:t>constraint</a:t>
            </a:r>
            <a:r>
              <a:rPr lang="nl-NL" dirty="0"/>
              <a:t>’)</a:t>
            </a:r>
          </a:p>
          <a:p>
            <a:pPr lvl="1"/>
            <a:r>
              <a:rPr lang="nl-NL" dirty="0"/>
              <a:t>Force </a:t>
            </a:r>
            <a:r>
              <a:rPr lang="nl-NL" dirty="0" err="1"/>
              <a:t>to</a:t>
            </a:r>
            <a:r>
              <a:rPr lang="nl-NL" dirty="0"/>
              <a:t> move </a:t>
            </a:r>
            <a:r>
              <a:rPr lang="nl-NL" dirty="0" err="1"/>
              <a:t>towards</a:t>
            </a:r>
            <a:r>
              <a:rPr lang="nl-NL" dirty="0"/>
              <a:t> a </a:t>
            </a:r>
            <a:r>
              <a:rPr lang="nl-NL"/>
              <a:t>new target: </a:t>
            </a:r>
            <a:r>
              <a:rPr lang="nl-NL" b="1" dirty="0" err="1"/>
              <a:t>directional</a:t>
            </a:r>
            <a:r>
              <a:rPr lang="nl-NL" b="1" dirty="0"/>
              <a:t> </a:t>
            </a:r>
            <a:r>
              <a:rPr lang="nl-NL" b="1" dirty="0" err="1"/>
              <a:t>selection</a:t>
            </a:r>
            <a:r>
              <a:rPr lang="nl-NL" b="1" dirty="0"/>
              <a:t> </a:t>
            </a:r>
            <a:r>
              <a:rPr lang="nl-NL" dirty="0"/>
              <a:t>(‘</a:t>
            </a:r>
            <a:r>
              <a:rPr lang="nl-NL" dirty="0" err="1"/>
              <a:t>driving</a:t>
            </a:r>
            <a:r>
              <a:rPr lang="nl-NL" dirty="0"/>
              <a:t> </a:t>
            </a:r>
            <a:r>
              <a:rPr lang="nl-NL" dirty="0" err="1"/>
              <a:t>rate</a:t>
            </a:r>
            <a:r>
              <a:rPr lang="nl-NL" dirty="0"/>
              <a:t>’)</a:t>
            </a:r>
          </a:p>
          <a:p>
            <a:r>
              <a:rPr lang="nl-NL" dirty="0"/>
              <a:t>We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quantify</a:t>
            </a:r>
            <a:r>
              <a:rPr lang="nl-NL" dirty="0"/>
              <a:t> </a:t>
            </a:r>
            <a:r>
              <a:rPr lang="nl-NL" dirty="0" err="1"/>
              <a:t>each</a:t>
            </a:r>
            <a:r>
              <a:rPr lang="nl-NL" dirty="0"/>
              <a:t> of these </a:t>
            </a:r>
            <a:r>
              <a:rPr lang="nl-NL" dirty="0" err="1"/>
              <a:t>three</a:t>
            </a:r>
            <a:r>
              <a:rPr lang="nl-NL" dirty="0"/>
              <a:t> </a:t>
            </a:r>
            <a:r>
              <a:rPr lang="nl-NL" dirty="0" err="1"/>
              <a:t>forces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see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they</a:t>
            </a:r>
            <a:r>
              <a:rPr lang="nl-NL" dirty="0"/>
              <a:t> </a:t>
            </a:r>
            <a:r>
              <a:rPr lang="nl-NL" dirty="0" err="1"/>
              <a:t>interact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language-internal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external</a:t>
            </a:r>
            <a:r>
              <a:rPr lang="nl-NL" dirty="0"/>
              <a:t> factors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D82558-0E4B-E821-A56D-60EC65EB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B791-BD72-4061-A654-424E80921A92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2576899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Condensspo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Condensspo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densspo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7126</TotalTime>
  <Words>2043</Words>
  <Application>Microsoft Office PowerPoint</Application>
  <PresentationFormat>Breedbeeld</PresentationFormat>
  <Paragraphs>155</Paragraphs>
  <Slides>20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</vt:lpstr>
      <vt:lpstr>Condensspoor</vt:lpstr>
      <vt:lpstr>An operationalization of causal factors in vowel shifts </vt:lpstr>
      <vt:lpstr>Why this talk? Well, just ‘cause</vt:lpstr>
      <vt:lpstr>Cause or correlation?</vt:lpstr>
      <vt:lpstr>example</vt:lpstr>
      <vt:lpstr>A solution: biology</vt:lpstr>
      <vt:lpstr>Our goals</vt:lpstr>
      <vt:lpstr>The model</vt:lpstr>
      <vt:lpstr>From do-support to vowels</vt:lpstr>
      <vt:lpstr>operationalization</vt:lpstr>
      <vt:lpstr>The Philadelphia Neighborhood Corpus</vt:lpstr>
      <vt:lpstr>Factors to test</vt:lpstr>
      <vt:lpstr>Current status</vt:lpstr>
      <vt:lpstr>Directional selection – f1</vt:lpstr>
      <vt:lpstr>Directional selection – f2</vt:lpstr>
      <vt:lpstr>F1, women only</vt:lpstr>
      <vt:lpstr>F1, men only</vt:lpstr>
      <vt:lpstr>Main points &amp; conclusions</vt:lpstr>
      <vt:lpstr>Thanks!</vt:lpstr>
      <vt:lpstr>references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SOCIOLINGUISTICS</dc:title>
  <dc:creator>Cesko</dc:creator>
  <cp:lastModifiedBy>Cesko Voeten</cp:lastModifiedBy>
  <cp:revision>1008</cp:revision>
  <dcterms:created xsi:type="dcterms:W3CDTF">2020-08-12T08:34:31Z</dcterms:created>
  <dcterms:modified xsi:type="dcterms:W3CDTF">2025-06-06T11:53:08Z</dcterms:modified>
</cp:coreProperties>
</file>