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8"/>
  </p:notesMasterIdLst>
  <p:handoutMasterIdLst>
    <p:handoutMasterId r:id="rId29"/>
  </p:handoutMasterIdLst>
  <p:sldIdLst>
    <p:sldId id="277" r:id="rId5"/>
    <p:sldId id="315" r:id="rId6"/>
    <p:sldId id="258" r:id="rId7"/>
    <p:sldId id="259" r:id="rId8"/>
    <p:sldId id="260" r:id="rId9"/>
    <p:sldId id="276" r:id="rId10"/>
    <p:sldId id="312" r:id="rId11"/>
    <p:sldId id="295" r:id="rId12"/>
    <p:sldId id="309" r:id="rId13"/>
    <p:sldId id="313" r:id="rId14"/>
    <p:sldId id="296" r:id="rId15"/>
    <p:sldId id="298" r:id="rId16"/>
    <p:sldId id="306" r:id="rId17"/>
    <p:sldId id="282" r:id="rId18"/>
    <p:sldId id="303" r:id="rId19"/>
    <p:sldId id="281" r:id="rId20"/>
    <p:sldId id="284" r:id="rId21"/>
    <p:sldId id="314" r:id="rId22"/>
    <p:sldId id="307" r:id="rId23"/>
    <p:sldId id="278" r:id="rId24"/>
    <p:sldId id="279" r:id="rId25"/>
    <p:sldId id="300" r:id="rId26"/>
    <p:sldId id="308" r:id="rId2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18" userDrawn="1">
          <p15:clr>
            <a:srgbClr val="A4A3A4"/>
          </p15:clr>
        </p15:guide>
        <p15:guide id="2" orient="horz" pos="2160">
          <p15:clr>
            <a:srgbClr val="A4A3A4"/>
          </p15:clr>
        </p15:guide>
        <p15:guide id="3" orient="horz" pos="1036"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C4FF202-CB3B-6834-118D-1317E6FA05C9}" name="Hooijer, Teuno (KNMI)" initials="H(" userId="S::teuno.hooijer@knmi.nl::dd22033d-a8ab-4a08-8246-aa658b33a662" providerId="AD"/>
  <p188:author id="{97BD79BB-A2B0-2601-F7A9-FDEFB9A8758A}" name="Schayck van, Paul (KNMI)" initials="S(" userId="S::paul.van.schayck@knmi.nl::066c53a1-08c5-4864-9c6f-67bba35b2ba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Arnout Drenthel" initials="AD [7]" lastIdx="1" clrIdx="6"/>
  <p:cmAuthor id="1" name="Arnout Drenthel" initials="AD" lastIdx="1" clrIdx="0"/>
  <p:cmAuthor id="8" name="Arnout Drenthel" initials="AD [8]" lastIdx="1" clrIdx="7"/>
  <p:cmAuthor id="2" name="Arnout Drenthel" initials="AD [2]" lastIdx="1" clrIdx="1"/>
  <p:cmAuthor id="9" name="Arnout Drenthel" initials="AD [9]" lastIdx="1" clrIdx="8"/>
  <p:cmAuthor id="3" name="Arnout Drenthel" initials="AD [3]" lastIdx="1" clrIdx="2"/>
  <p:cmAuthor id="4" name="Arnout Drenthel" initials="AD [4]" lastIdx="1" clrIdx="3"/>
  <p:cmAuthor id="5" name="Arnout Drenthel" initials="AD [5]" lastIdx="1" clrIdx="4"/>
  <p:cmAuthor id="6" name="Arnout Drenthel" initials="AD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BC6"/>
    <a:srgbClr val="595959"/>
    <a:srgbClr val="DDDDDD"/>
    <a:srgbClr val="D9D9D9"/>
    <a:srgbClr val="154273"/>
    <a:srgbClr val="F2D9E7"/>
    <a:srgbClr val="E5B2C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DF5D83-D1D0-860B-A155-BF66B16DB075}" v="761" dt="2022-11-15T21:55:40.634"/>
    <p1510:client id="{3509CB5A-9313-7395-59B7-5A0BF7B2754C}" v="161" dt="2022-11-16T10:28:36.088"/>
    <p1510:client id="{442FFAA2-2DE4-D379-8D12-FF531A24DF56}" v="44" dt="2022-11-16T10:36:13.866"/>
    <p1510:client id="{7C7F32F7-86C7-9D1C-FD20-F61B9C8389CE}" v="291" dt="2022-11-15T13:44:52.219"/>
    <p1510:client id="{7C9F8EB7-BA39-173A-62D8-FC1BAD3FA839}" v="51" dt="2022-11-15T13:23:06.439"/>
    <p1510:client id="{984B9675-64DD-6718-1592-CC6424BF1348}" v="164" dt="2022-11-16T12:23:05.934"/>
    <p1510:client id="{CFD41734-97F9-71F3-6B71-2BA39B9225B3}" v="132" dt="2022-11-15T20:10:41.002"/>
    <p1510:client id="{D5346420-2C16-DB06-A915-92A93D1D9F09}" v="20" dt="2022-11-16T09:52:52.98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705"/>
    <p:restoredTop sz="88427"/>
  </p:normalViewPr>
  <p:slideViewPr>
    <p:cSldViewPr snapToGrid="0">
      <p:cViewPr varScale="1">
        <p:scale>
          <a:sx n="138" d="100"/>
          <a:sy n="138" d="100"/>
        </p:scale>
        <p:origin x="1776" y="176"/>
      </p:cViewPr>
      <p:guideLst>
        <p:guide pos="518"/>
        <p:guide orient="horz" pos="2160"/>
        <p:guide orient="horz" pos="1036"/>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C6709BA-0250-418B-A227-469BF0F69AD3}" type="datetimeFigureOut">
              <a:rPr lang="nl-NL" smtClean="0"/>
              <a:t>10-05-2023</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A4FE01-11FF-43DA-B7F5-6592B996E3FA}" type="slidenum">
              <a:rPr lang="nl-NL" smtClean="0"/>
              <a:t>‹#›</a:t>
            </a:fld>
            <a:endParaRPr lang="nl-NL"/>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30240-3B76-4E52-B42B-C39F5C218F4D}" type="datetimeFigureOut">
              <a:rPr lang="nl-NL" smtClean="0"/>
              <a:t>10-05-2023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501649-886C-4324-AD4C-E61C88D47728}" type="slidenum">
              <a:rPr lang="nl-NL" smtClean="0"/>
              <a:t>‹#›</a:t>
            </a:fld>
            <a:endParaRPr lang="nl-NL"/>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Adviseert en waarschuwt de samenleving over risico’s op het gebied van weer, klimaat, seismologie en ruimteweer.</a:t>
            </a:r>
          </a:p>
          <a:p>
            <a:r>
              <a:rPr lang="nl-NL" dirty="0"/>
              <a:t>Verricht wetenschappelijk onderzoek en is een kenniscentrum op deze gebieden</a:t>
            </a:r>
          </a:p>
          <a:p>
            <a:r>
              <a:rPr lang="nl-NL" dirty="0"/>
              <a:t>Doet waarnemingen en draait modellen voor weer en klimaat (neerslagradar, meetnet, </a:t>
            </a:r>
            <a:r>
              <a:rPr lang="nl-NL" dirty="0" err="1"/>
              <a:t>Cabauw</a:t>
            </a:r>
            <a:r>
              <a:rPr lang="nl-NL" dirty="0"/>
              <a:t> meettoren)</a:t>
            </a:r>
          </a:p>
          <a:p>
            <a:r>
              <a:rPr lang="nl-NL" dirty="0"/>
              <a:t>Vertegenwoordigt Nederland in internationale verbanden (WMO, ICAO, </a:t>
            </a:r>
            <a:r>
              <a:rPr lang="nl-NL" dirty="0" err="1"/>
              <a:t>etc</a:t>
            </a:r>
            <a:r>
              <a:rPr lang="nl-NL" dirty="0"/>
              <a:t>)</a:t>
            </a:r>
          </a:p>
          <a:p>
            <a:endParaRPr lang="en-US" dirty="0"/>
          </a:p>
        </p:txBody>
      </p:sp>
      <p:sp>
        <p:nvSpPr>
          <p:cNvPr id="4" name="Slide Number Placeholder 3"/>
          <p:cNvSpPr>
            <a:spLocks noGrp="1"/>
          </p:cNvSpPr>
          <p:nvPr>
            <p:ph type="sldNum" sz="quarter" idx="5"/>
          </p:nvPr>
        </p:nvSpPr>
        <p:spPr/>
        <p:txBody>
          <a:bodyPr/>
          <a:lstStyle/>
          <a:p>
            <a:fld id="{DE501649-886C-4324-AD4C-E61C88D47728}" type="slidenum">
              <a:rPr lang="nl-NL" smtClean="0"/>
              <a:t>2</a:t>
            </a:fld>
            <a:endParaRPr lang="nl-NL"/>
          </a:p>
        </p:txBody>
      </p:sp>
    </p:spTree>
    <p:extLst>
      <p:ext uri="{BB962C8B-B14F-4D97-AF65-F5344CB8AC3E}">
        <p14:creationId xmlns:p14="http://schemas.microsoft.com/office/powerpoint/2010/main" val="1205957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Secure and make available. </a:t>
            </a:r>
            <a:endParaRPr lang="en-NL" dirty="0"/>
          </a:p>
        </p:txBody>
      </p:sp>
      <p:sp>
        <p:nvSpPr>
          <p:cNvPr id="4" name="Slide Number Placeholder 3"/>
          <p:cNvSpPr>
            <a:spLocks noGrp="1"/>
          </p:cNvSpPr>
          <p:nvPr>
            <p:ph type="sldNum" sz="quarter" idx="5"/>
          </p:nvPr>
        </p:nvSpPr>
        <p:spPr/>
        <p:txBody>
          <a:bodyPr/>
          <a:lstStyle/>
          <a:p>
            <a:fld id="{DE501649-886C-4324-AD4C-E61C88D47728}" type="slidenum">
              <a:rPr lang="nl-NL" smtClean="0"/>
              <a:t>20</a:t>
            </a:fld>
            <a:endParaRPr lang="nl-NL"/>
          </a:p>
        </p:txBody>
      </p:sp>
    </p:spTree>
    <p:extLst>
      <p:ext uri="{BB962C8B-B14F-4D97-AF65-F5344CB8AC3E}">
        <p14:creationId xmlns:p14="http://schemas.microsoft.com/office/powerpoint/2010/main" val="3286529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DE501649-886C-4324-AD4C-E61C88D47728}" type="slidenum">
              <a:rPr lang="nl-NL" smtClean="0"/>
              <a:t>22</a:t>
            </a:fld>
            <a:endParaRPr lang="nl-NL"/>
          </a:p>
        </p:txBody>
      </p:sp>
    </p:spTree>
    <p:extLst>
      <p:ext uri="{BB962C8B-B14F-4D97-AF65-F5344CB8AC3E}">
        <p14:creationId xmlns:p14="http://schemas.microsoft.com/office/powerpoint/2010/main" val="3777075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weerinformatie (basisverwachtingen en waarschuwingen) aan:</a:t>
            </a:r>
          </a:p>
          <a:p>
            <a:pPr lvl="1"/>
            <a:r>
              <a:rPr lang="nl-NL" dirty="0"/>
              <a:t> het algemene publiek</a:t>
            </a:r>
          </a:p>
          <a:p>
            <a:pPr lvl="1"/>
            <a:r>
              <a:rPr lang="nl-NL" dirty="0"/>
              <a:t>diverse overheden van ministeries tot waterschappen en gemeente</a:t>
            </a:r>
          </a:p>
          <a:p>
            <a:pPr lvl="1"/>
            <a:r>
              <a:rPr lang="nl-NL" dirty="0"/>
              <a:t> luchtvaart (LVNL, Schiphol, ballonvaart),</a:t>
            </a:r>
          </a:p>
          <a:p>
            <a:pPr lvl="1"/>
            <a:r>
              <a:rPr lang="nl-NL" dirty="0"/>
              <a:t>scheepvaart, verkeer (Rijkswaterstaat)</a:t>
            </a:r>
          </a:p>
          <a:p>
            <a:pPr lvl="1"/>
            <a:endParaRPr lang="nl-NL" dirty="0"/>
          </a:p>
          <a:p>
            <a:r>
              <a:rPr lang="nl-NL" dirty="0"/>
              <a:t>onderzoeksresultaten aan:</a:t>
            </a:r>
          </a:p>
          <a:p>
            <a:pPr lvl="1"/>
            <a:r>
              <a:rPr lang="nl-NL" dirty="0"/>
              <a:t>Beleidsmakers</a:t>
            </a:r>
          </a:p>
          <a:p>
            <a:pPr lvl="1"/>
            <a:r>
              <a:rPr lang="nl-NL" dirty="0"/>
              <a:t>Internationale samenwerkingen</a:t>
            </a:r>
          </a:p>
          <a:p>
            <a:pPr lvl="1"/>
            <a:r>
              <a:rPr lang="nl-NL" dirty="0"/>
              <a:t>Andere onderzoekers</a:t>
            </a:r>
            <a:endParaRPr lang="en-US" dirty="0"/>
          </a:p>
        </p:txBody>
      </p:sp>
      <p:sp>
        <p:nvSpPr>
          <p:cNvPr id="4" name="Slide Number Placeholder 3"/>
          <p:cNvSpPr>
            <a:spLocks noGrp="1"/>
          </p:cNvSpPr>
          <p:nvPr>
            <p:ph type="sldNum" sz="quarter" idx="5"/>
          </p:nvPr>
        </p:nvSpPr>
        <p:spPr/>
        <p:txBody>
          <a:bodyPr/>
          <a:lstStyle/>
          <a:p>
            <a:fld id="{DE501649-886C-4324-AD4C-E61C88D47728}" type="slidenum">
              <a:rPr lang="nl-NL" smtClean="0"/>
              <a:t>3</a:t>
            </a:fld>
            <a:endParaRPr lang="nl-NL"/>
          </a:p>
        </p:txBody>
      </p:sp>
    </p:spTree>
    <p:extLst>
      <p:ext uri="{BB962C8B-B14F-4D97-AF65-F5344CB8AC3E}">
        <p14:creationId xmlns:p14="http://schemas.microsoft.com/office/powerpoint/2010/main" val="2618109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Kant-en-klare producten via:</a:t>
            </a:r>
          </a:p>
          <a:p>
            <a:pPr lvl="1"/>
            <a:r>
              <a:rPr lang="nl-NL" dirty="0"/>
              <a:t>e-mail, FTP, telefoon voor bepaalde gebruikersgroepen</a:t>
            </a:r>
          </a:p>
          <a:p>
            <a:pPr lvl="1"/>
            <a:r>
              <a:rPr lang="nl-NL" dirty="0"/>
              <a:t>Internetsite voor algemene publiek</a:t>
            </a:r>
          </a:p>
          <a:p>
            <a:pPr lvl="1"/>
            <a:r>
              <a:rPr lang="nl-NL" dirty="0"/>
              <a:t>Extranetten voor gedefinieerde gebruikersgroepen (piloten, havendiensten, waterschappen enz.)</a:t>
            </a:r>
          </a:p>
          <a:p>
            <a:r>
              <a:rPr lang="nl-NL" dirty="0"/>
              <a:t>Ruwe data of halfproducten zoals radardata of weer- of klimaatdata: </a:t>
            </a:r>
            <a:r>
              <a:rPr lang="en-US" i="1" dirty="0"/>
              <a:t>(met of </a:t>
            </a:r>
            <a:r>
              <a:rPr lang="en-US" i="1" dirty="0" err="1"/>
              <a:t>zonder</a:t>
            </a:r>
            <a:r>
              <a:rPr lang="en-US" i="1" dirty="0"/>
              <a:t> Service Level Agreement)</a:t>
            </a:r>
            <a:r>
              <a:rPr lang="en-US" dirty="0"/>
              <a:t> via:</a:t>
            </a:r>
            <a:endParaRPr lang="en-US" i="1" dirty="0"/>
          </a:p>
          <a:p>
            <a:pPr lvl="1"/>
            <a:r>
              <a:rPr lang="nl-NL" dirty="0"/>
              <a:t>FTP</a:t>
            </a:r>
          </a:p>
          <a:p>
            <a:pPr lvl="1"/>
            <a:r>
              <a:rPr lang="nl-NL" dirty="0"/>
              <a:t>KNMI Data Platform</a:t>
            </a:r>
          </a:p>
          <a:p>
            <a:endParaRPr lang="en-US" dirty="0"/>
          </a:p>
        </p:txBody>
      </p:sp>
      <p:sp>
        <p:nvSpPr>
          <p:cNvPr id="4" name="Slide Number Placeholder 3"/>
          <p:cNvSpPr>
            <a:spLocks noGrp="1"/>
          </p:cNvSpPr>
          <p:nvPr>
            <p:ph type="sldNum" sz="quarter" idx="5"/>
          </p:nvPr>
        </p:nvSpPr>
        <p:spPr/>
        <p:txBody>
          <a:bodyPr/>
          <a:lstStyle/>
          <a:p>
            <a:fld id="{DE501649-886C-4324-AD4C-E61C88D47728}" type="slidenum">
              <a:rPr lang="nl-NL" smtClean="0"/>
              <a:t>4</a:t>
            </a:fld>
            <a:endParaRPr lang="nl-NL"/>
          </a:p>
        </p:txBody>
      </p:sp>
    </p:spTree>
    <p:extLst>
      <p:ext uri="{BB962C8B-B14F-4D97-AF65-F5344CB8AC3E}">
        <p14:creationId xmlns:p14="http://schemas.microsoft.com/office/powerpoint/2010/main" val="2987265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OGC standaarden zoals WMS, WCS, OGCAPI Features, OGCAPI EDR worden aangeboden via een aantal services</a:t>
            </a:r>
          </a:p>
          <a:p>
            <a:r>
              <a:rPr lang="nl-NL" dirty="0"/>
              <a:t>KNMI probeert ontwikkelingen in OGC te volgen.</a:t>
            </a:r>
          </a:p>
          <a:p>
            <a:r>
              <a:rPr lang="nl-NL" dirty="0"/>
              <a:t>OGC standaarden worden aangeboden in KNMI Data Platform en (als proeftuin) op </a:t>
            </a:r>
            <a:r>
              <a:rPr lang="nl-NL" dirty="0" err="1"/>
              <a:t>geoservices.knmi.nl</a:t>
            </a:r>
            <a:endParaRPr lang="nl-NL" dirty="0"/>
          </a:p>
          <a:p>
            <a:r>
              <a:rPr lang="nl-NL" dirty="0"/>
              <a:t>KNMI ontwikkelt zelf software die OGC services kan bieden op basis van weer- en klimaatdata: ADAGUC (</a:t>
            </a:r>
            <a:r>
              <a:rPr lang="nl-NL" dirty="0" err="1"/>
              <a:t>adaguc.knmi.nl</a:t>
            </a:r>
            <a:r>
              <a:rPr lang="nl-NL" dirty="0"/>
              <a:t>)</a:t>
            </a:r>
          </a:p>
          <a:p>
            <a:r>
              <a:rPr lang="nl-NL" dirty="0"/>
              <a:t>KNMI gebruikt ook OGC standaarden in </a:t>
            </a:r>
            <a:r>
              <a:rPr lang="nl-NL" dirty="0" err="1"/>
              <a:t>OpenGeoWeb</a:t>
            </a:r>
            <a:r>
              <a:rPr lang="nl-NL" dirty="0"/>
              <a:t> (</a:t>
            </a:r>
            <a:r>
              <a:rPr lang="nl-NL" dirty="0" err="1"/>
              <a:t>opengeoweb.com</a:t>
            </a:r>
            <a:r>
              <a:rPr lang="nl-NL" dirty="0"/>
              <a:t>), een visualisatietool voor weer- en klimaatdata, dat in een internationale samenwerking ontwikkeld wordt.</a:t>
            </a:r>
          </a:p>
          <a:p>
            <a:endParaRPr lang="en-US" dirty="0"/>
          </a:p>
        </p:txBody>
      </p:sp>
      <p:sp>
        <p:nvSpPr>
          <p:cNvPr id="4" name="Slide Number Placeholder 3"/>
          <p:cNvSpPr>
            <a:spLocks noGrp="1"/>
          </p:cNvSpPr>
          <p:nvPr>
            <p:ph type="sldNum" sz="quarter" idx="5"/>
          </p:nvPr>
        </p:nvSpPr>
        <p:spPr/>
        <p:txBody>
          <a:bodyPr/>
          <a:lstStyle/>
          <a:p>
            <a:fld id="{DE501649-886C-4324-AD4C-E61C88D47728}" type="slidenum">
              <a:rPr lang="nl-NL" smtClean="0"/>
              <a:t>5</a:t>
            </a:fld>
            <a:endParaRPr lang="nl-NL"/>
          </a:p>
        </p:txBody>
      </p:sp>
    </p:spTree>
    <p:extLst>
      <p:ext uri="{BB962C8B-B14F-4D97-AF65-F5344CB8AC3E}">
        <p14:creationId xmlns:p14="http://schemas.microsoft.com/office/powerpoint/2010/main" val="1749312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KNMI has data on weather, climate and seismology and follow the Governmental Open Data Policy. This means that we provide access to this data via the KNMI Data Platform. To do this as best possible, we try to adhere or work towards the FAIR principle;…. </a:t>
            </a:r>
            <a:endParaRPr lang="en-NL" dirty="0"/>
          </a:p>
        </p:txBody>
      </p:sp>
      <p:sp>
        <p:nvSpPr>
          <p:cNvPr id="4" name="Slide Number Placeholder 3"/>
          <p:cNvSpPr>
            <a:spLocks noGrp="1"/>
          </p:cNvSpPr>
          <p:nvPr>
            <p:ph type="sldNum" sz="quarter" idx="5"/>
          </p:nvPr>
        </p:nvSpPr>
        <p:spPr/>
        <p:txBody>
          <a:bodyPr/>
          <a:lstStyle/>
          <a:p>
            <a:fld id="{DE501649-886C-4324-AD4C-E61C88D47728}" type="slidenum">
              <a:rPr lang="nl-NL" smtClean="0"/>
              <a:t>6</a:t>
            </a:fld>
            <a:endParaRPr lang="nl-NL"/>
          </a:p>
        </p:txBody>
      </p:sp>
    </p:spTree>
    <p:extLst>
      <p:ext uri="{BB962C8B-B14F-4D97-AF65-F5344CB8AC3E}">
        <p14:creationId xmlns:p14="http://schemas.microsoft.com/office/powerpoint/2010/main" val="2838087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DE501649-886C-4324-AD4C-E61C88D47728}" type="slidenum">
              <a:rPr lang="nl-NL" smtClean="0"/>
              <a:t>7</a:t>
            </a:fld>
            <a:endParaRPr lang="nl-NL"/>
          </a:p>
        </p:txBody>
      </p:sp>
    </p:spTree>
    <p:extLst>
      <p:ext uri="{BB962C8B-B14F-4D97-AF65-F5344CB8AC3E}">
        <p14:creationId xmlns:p14="http://schemas.microsoft.com/office/powerpoint/2010/main" val="3430403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280 datasets</a:t>
            </a:r>
          </a:p>
        </p:txBody>
      </p:sp>
      <p:sp>
        <p:nvSpPr>
          <p:cNvPr id="4" name="Slide Number Placeholder 3"/>
          <p:cNvSpPr>
            <a:spLocks noGrp="1"/>
          </p:cNvSpPr>
          <p:nvPr>
            <p:ph type="sldNum" sz="quarter" idx="5"/>
          </p:nvPr>
        </p:nvSpPr>
        <p:spPr/>
        <p:txBody>
          <a:bodyPr/>
          <a:lstStyle/>
          <a:p>
            <a:fld id="{DE501649-886C-4324-AD4C-E61C88D47728}" type="slidenum">
              <a:rPr lang="nl-NL" smtClean="0"/>
              <a:t>8</a:t>
            </a:fld>
            <a:endParaRPr lang="nl-NL"/>
          </a:p>
        </p:txBody>
      </p:sp>
    </p:spTree>
    <p:extLst>
      <p:ext uri="{BB962C8B-B14F-4D97-AF65-F5344CB8AC3E}">
        <p14:creationId xmlns:p14="http://schemas.microsoft.com/office/powerpoint/2010/main" val="3101295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9920" lvl="1" indent="-316230"/>
            <a:r>
              <a:rPr lang="en-GB" sz="1700" dirty="0">
                <a:latin typeface="RijksoverheidSansText"/>
              </a:rPr>
              <a:t>Anonymous (public), with restrictions (</a:t>
            </a:r>
            <a:r>
              <a:rPr lang="en-GB" sz="1700" i="1" dirty="0">
                <a:latin typeface="RijksoverheidSansText"/>
              </a:rPr>
              <a:t>fair use)</a:t>
            </a:r>
            <a:endParaRPr lang="en-GB" sz="1700" dirty="0">
              <a:latin typeface="RijksoverheidSansText"/>
            </a:endParaRPr>
          </a:p>
          <a:p>
            <a:pPr marL="629920" lvl="1" indent="-316230"/>
            <a:r>
              <a:rPr lang="en-GB" sz="1700" dirty="0">
                <a:latin typeface="RijksoverheidSansText"/>
              </a:rPr>
              <a:t>Personal or per organisation</a:t>
            </a:r>
          </a:p>
          <a:p>
            <a:pPr marL="946720" lvl="2" indent="-316230"/>
            <a:r>
              <a:rPr lang="en-GB" sz="1500" dirty="0">
                <a:latin typeface="RijksoverheidSansText"/>
              </a:rPr>
              <a:t>Key for regular access</a:t>
            </a:r>
          </a:p>
          <a:p>
            <a:pPr marL="946720" lvl="2" indent="-316230"/>
            <a:r>
              <a:rPr lang="en-GB" sz="1500" dirty="0">
                <a:latin typeface="RijksoverheidSansText"/>
              </a:rPr>
              <a:t>Bulk key on request to download an entire dataset</a:t>
            </a:r>
          </a:p>
          <a:p>
            <a:endParaRPr lang="en-NL" dirty="0"/>
          </a:p>
        </p:txBody>
      </p:sp>
      <p:sp>
        <p:nvSpPr>
          <p:cNvPr id="4" name="Slide Number Placeholder 3"/>
          <p:cNvSpPr>
            <a:spLocks noGrp="1"/>
          </p:cNvSpPr>
          <p:nvPr>
            <p:ph type="sldNum" sz="quarter" idx="5"/>
          </p:nvPr>
        </p:nvSpPr>
        <p:spPr/>
        <p:txBody>
          <a:bodyPr/>
          <a:lstStyle/>
          <a:p>
            <a:fld id="{DE501649-886C-4324-AD4C-E61C88D47728}" type="slidenum">
              <a:rPr lang="nl-NL" smtClean="0"/>
              <a:t>11</a:t>
            </a:fld>
            <a:endParaRPr lang="nl-NL"/>
          </a:p>
        </p:txBody>
      </p:sp>
    </p:spTree>
    <p:extLst>
      <p:ext uri="{BB962C8B-B14F-4D97-AF65-F5344CB8AC3E}">
        <p14:creationId xmlns:p14="http://schemas.microsoft.com/office/powerpoint/2010/main" val="3103508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Configuration API staat hier niet bij voor authentificatie</a:t>
            </a:r>
          </a:p>
        </p:txBody>
      </p:sp>
      <p:sp>
        <p:nvSpPr>
          <p:cNvPr id="4" name="Slide Number Placeholder 3"/>
          <p:cNvSpPr>
            <a:spLocks noGrp="1"/>
          </p:cNvSpPr>
          <p:nvPr>
            <p:ph type="sldNum" sz="quarter" idx="5"/>
          </p:nvPr>
        </p:nvSpPr>
        <p:spPr/>
        <p:txBody>
          <a:bodyPr/>
          <a:lstStyle/>
          <a:p>
            <a:fld id="{DE501649-886C-4324-AD4C-E61C88D47728}" type="slidenum">
              <a:rPr lang="nl-NL" smtClean="0"/>
              <a:t>15</a:t>
            </a:fld>
            <a:endParaRPr lang="nl-NL"/>
          </a:p>
        </p:txBody>
      </p:sp>
    </p:spTree>
    <p:extLst>
      <p:ext uri="{BB962C8B-B14F-4D97-AF65-F5344CB8AC3E}">
        <p14:creationId xmlns:p14="http://schemas.microsoft.com/office/powerpoint/2010/main" val="3751793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eldia verticaal">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 y="0"/>
            <a:ext cx="6102096"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en-US"/>
              <a:t>Click to edit Master title style</a:t>
            </a:r>
            <a:endParaRPr lang="nl-NL"/>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2063487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10" name="Titel 9"/>
          <p:cNvSpPr>
            <a:spLocks noGrp="1"/>
          </p:cNvSpPr>
          <p:nvPr>
            <p:ph type="title"/>
          </p:nvPr>
        </p:nvSpPr>
        <p:spPr/>
        <p:txBody>
          <a:bodyPr/>
          <a:lstStyle/>
          <a:p>
            <a:r>
              <a:rPr lang="en-US"/>
              <a:t>Click to edit Master title style</a:t>
            </a:r>
            <a:endParaRPr lang="nl-NL"/>
          </a:p>
        </p:txBody>
      </p:sp>
      <p:sp>
        <p:nvSpPr>
          <p:cNvPr id="16" name="Tijdelijke aanduiding voor datum 15"/>
          <p:cNvSpPr>
            <a:spLocks noGrp="1"/>
          </p:cNvSpPr>
          <p:nvPr>
            <p:ph type="dt" sz="half" idx="10"/>
          </p:nvPr>
        </p:nvSpPr>
        <p:spPr/>
        <p:txBody>
          <a:bodyPr/>
          <a:lstStyle/>
          <a:p>
            <a:fld id="{BDAAD96E-008C-4A4C-BDD7-DB146A42BEAB}" type="datetime4">
              <a:rPr lang="nl-NL" smtClean="0"/>
              <a:t>10 mei 2023</a:t>
            </a:fld>
            <a:endParaRPr lang="nl-NL"/>
          </a:p>
        </p:txBody>
      </p:sp>
      <p:sp>
        <p:nvSpPr>
          <p:cNvPr id="17" name="Tijdelijke aanduiding voor voettekst 16"/>
          <p:cNvSpPr>
            <a:spLocks noGrp="1"/>
          </p:cNvSpPr>
          <p:nvPr>
            <p:ph type="ftr" sz="quarter" idx="11"/>
          </p:nvPr>
        </p:nvSpPr>
        <p:spPr/>
        <p:txBody>
          <a:bodyPr/>
          <a:lstStyle/>
          <a:p>
            <a:r>
              <a:rPr lang="nl-NL"/>
              <a:t>Koninklijk Nederlands Meteorologisch Instituut</a:t>
            </a:r>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1190576183"/>
      </p:ext>
    </p:extLst>
  </p:cSld>
  <p:clrMapOvr>
    <a:masterClrMapping/>
  </p:clrMapOvr>
  <p:extLst>
    <p:ext uri="{DCECCB84-F9BA-43D5-87BE-67443E8EF086}">
      <p15:sldGuideLst xmlns:p15="http://schemas.microsoft.com/office/powerpoint/2012/main">
        <p15:guide id="1" pos="3988" userDrawn="1">
          <p15:clr>
            <a:srgbClr val="FBAE40"/>
          </p15:clr>
        </p15:guide>
        <p15:guide id="2" pos="3693" userDrawn="1">
          <p15:clr>
            <a:srgbClr val="FBAE40"/>
          </p15:clr>
        </p15:guide>
        <p15:guide id="3" orient="horz" pos="166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nl-NL"/>
          </a:p>
        </p:txBody>
      </p:sp>
      <p:sp>
        <p:nvSpPr>
          <p:cNvPr id="12" name="Tijdelijke aanduiding voor datum 11"/>
          <p:cNvSpPr>
            <a:spLocks noGrp="1"/>
          </p:cNvSpPr>
          <p:nvPr>
            <p:ph type="dt" sz="half" idx="10"/>
          </p:nvPr>
        </p:nvSpPr>
        <p:spPr/>
        <p:txBody>
          <a:bodyPr/>
          <a:lstStyle/>
          <a:p>
            <a:fld id="{F0C649C8-9C23-49C1-9866-6BB82DF60DB3}" type="datetime4">
              <a:rPr lang="nl-NL" smtClean="0"/>
              <a:t>10 mei 2023</a:t>
            </a:fld>
            <a:endParaRPr lang="nl-NL"/>
          </a:p>
        </p:txBody>
      </p:sp>
      <p:sp>
        <p:nvSpPr>
          <p:cNvPr id="13" name="Tijdelijke aanduiding voor voettekst 12"/>
          <p:cNvSpPr>
            <a:spLocks noGrp="1"/>
          </p:cNvSpPr>
          <p:nvPr>
            <p:ph type="ftr" sz="quarter" idx="11"/>
          </p:nvPr>
        </p:nvSpPr>
        <p:spPr/>
        <p:txBody>
          <a:bodyPr/>
          <a:lstStyle/>
          <a:p>
            <a:r>
              <a:rPr lang="nl-NL"/>
              <a:t>Koninklijk Nederlands Meteorologisch Instituut</a:t>
            </a:r>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42790423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fld id="{985FDD1D-963E-4E91-B5EF-F0834DB95975}" type="datetime4">
              <a:rPr lang="nl-NL" smtClean="0"/>
              <a:t>10 mei 2023</a:t>
            </a:fld>
            <a:endParaRPr lang="nl-NL"/>
          </a:p>
        </p:txBody>
      </p:sp>
      <p:sp>
        <p:nvSpPr>
          <p:cNvPr id="12" name="Tijdelijke aanduiding voor voettekst 11"/>
          <p:cNvSpPr>
            <a:spLocks noGrp="1"/>
          </p:cNvSpPr>
          <p:nvPr>
            <p:ph type="ftr" sz="quarter" idx="11"/>
          </p:nvPr>
        </p:nvSpPr>
        <p:spPr/>
        <p:txBody>
          <a:bodyPr/>
          <a:lstStyle/>
          <a:p>
            <a:r>
              <a:rPr lang="nl-NL"/>
              <a:t>Koninklijk Nederlands Meteorologisch Instituut</a:t>
            </a:r>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19085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3" name="Titel 2"/>
          <p:cNvSpPr>
            <a:spLocks noGrp="1"/>
          </p:cNvSpPr>
          <p:nvPr>
            <p:ph type="title"/>
          </p:nvPr>
        </p:nvSpPr>
        <p:spPr>
          <a:xfrm>
            <a:off x="635000" y="1052513"/>
            <a:ext cx="5003800" cy="948047"/>
          </a:xfrm>
        </p:spPr>
        <p:txBody>
          <a:bodyPr/>
          <a:lstStyle/>
          <a:p>
            <a:r>
              <a:rPr lang="en-US"/>
              <a:t>Click to edit Master title style</a:t>
            </a:r>
            <a:endParaRPr lang="nl-NL"/>
          </a:p>
        </p:txBody>
      </p:sp>
      <p:sp>
        <p:nvSpPr>
          <p:cNvPr id="17" name="Tijdelijke aanduiding voor datum 16"/>
          <p:cNvSpPr>
            <a:spLocks noGrp="1"/>
          </p:cNvSpPr>
          <p:nvPr>
            <p:ph type="dt" sz="half" idx="14"/>
          </p:nvPr>
        </p:nvSpPr>
        <p:spPr/>
        <p:txBody>
          <a:bodyPr/>
          <a:lstStyle/>
          <a:p>
            <a:fld id="{E96AEF65-E7F2-4530-8B74-B5ACE58786E4}" type="datetime4">
              <a:rPr lang="nl-NL" smtClean="0"/>
              <a:t>10 mei 2023</a:t>
            </a:fld>
            <a:endParaRPr lang="nl-NL"/>
          </a:p>
        </p:txBody>
      </p:sp>
      <p:sp>
        <p:nvSpPr>
          <p:cNvPr id="18" name="Tijdelijke aanduiding voor voettekst 17"/>
          <p:cNvSpPr>
            <a:spLocks noGrp="1"/>
          </p:cNvSpPr>
          <p:nvPr>
            <p:ph type="ftr" sz="quarter" idx="15"/>
          </p:nvPr>
        </p:nvSpPr>
        <p:spPr/>
        <p:txBody>
          <a:bodyPr/>
          <a:lstStyle/>
          <a:p>
            <a:r>
              <a:rPr lang="nl-NL"/>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35691357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bg1"/>
                </a:solidFill>
              </a:defRPr>
            </a:lvl1pPr>
          </a:lstStyle>
          <a:p>
            <a:r>
              <a:rPr lang="en-US"/>
              <a:t>Click to edit Master title style</a:t>
            </a:r>
            <a:endParaRPr lang="nl-NL"/>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9" name="Tijdelijke aanduiding voor datum 8"/>
          <p:cNvSpPr>
            <a:spLocks noGrp="1"/>
          </p:cNvSpPr>
          <p:nvPr>
            <p:ph type="dt" sz="half" idx="10"/>
          </p:nvPr>
        </p:nvSpPr>
        <p:spPr/>
        <p:txBody>
          <a:bodyPr/>
          <a:lstStyle>
            <a:lvl1pPr>
              <a:defRPr>
                <a:solidFill>
                  <a:schemeClr val="bg1"/>
                </a:solidFill>
              </a:defRPr>
            </a:lvl1pPr>
          </a:lstStyle>
          <a:p>
            <a:fld id="{693D80E4-50E9-4620-9991-B7F7890784D3}" type="datetime4">
              <a:rPr lang="nl-NL" smtClean="0"/>
              <a:t>10 mei 2023</a:t>
            </a:fld>
            <a:endParaRPr lang="nl-NL"/>
          </a:p>
        </p:txBody>
      </p:sp>
      <p:sp>
        <p:nvSpPr>
          <p:cNvPr id="10" name="Tijdelijke aanduiding voor voettekst 9"/>
          <p:cNvSpPr>
            <a:spLocks noGrp="1"/>
          </p:cNvSpPr>
          <p:nvPr>
            <p:ph type="ftr" sz="quarter" idx="11"/>
          </p:nvPr>
        </p:nvSpPr>
        <p:spPr/>
        <p:txBody>
          <a:bodyPr/>
          <a:lstStyle>
            <a:lvl1pPr>
              <a:defRPr>
                <a:solidFill>
                  <a:schemeClr val="bg1"/>
                </a:solidFill>
              </a:defRPr>
            </a:lvl1pPr>
          </a:lstStyle>
          <a:p>
            <a:r>
              <a:rPr lang="nl-NL"/>
              <a:t>Koninklijk Nederlands Meteorologisch Instituut</a:t>
            </a:r>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pPr/>
              <a:t>‹#›</a:t>
            </a:fld>
            <a:endParaRPr lang="nl-NL"/>
          </a:p>
        </p:txBody>
      </p:sp>
    </p:spTree>
    <p:extLst>
      <p:ext uri="{BB962C8B-B14F-4D97-AF65-F5344CB8AC3E}">
        <p14:creationId xmlns:p14="http://schemas.microsoft.com/office/powerpoint/2010/main" val="239139764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accent1"/>
                </a:solidFill>
              </a:defRPr>
            </a:lvl1pPr>
          </a:lstStyle>
          <a:p>
            <a:r>
              <a:rPr lang="en-US"/>
              <a:t>Click to edit Master title style</a:t>
            </a:r>
            <a:endParaRPr lang="nl-NL"/>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6" name="Tijdelijke aanduiding voor datum 5"/>
          <p:cNvSpPr>
            <a:spLocks noGrp="1"/>
          </p:cNvSpPr>
          <p:nvPr>
            <p:ph type="dt" sz="half" idx="10"/>
          </p:nvPr>
        </p:nvSpPr>
        <p:spPr/>
        <p:txBody>
          <a:bodyPr/>
          <a:lstStyle/>
          <a:p>
            <a:fld id="{7092A3B8-C5B1-40E0-927C-EB26D5E7E5E4}" type="datetime4">
              <a:rPr lang="nl-NL" smtClean="0"/>
              <a:t>10 mei 2023</a:t>
            </a:fld>
            <a:endParaRPr lang="nl-NL"/>
          </a:p>
        </p:txBody>
      </p:sp>
      <p:sp>
        <p:nvSpPr>
          <p:cNvPr id="7" name="Tijdelijke aanduiding voor voettekst 6"/>
          <p:cNvSpPr>
            <a:spLocks noGrp="1"/>
          </p:cNvSpPr>
          <p:nvPr>
            <p:ph type="ftr" sz="quarter" idx="11"/>
          </p:nvPr>
        </p:nvSpPr>
        <p:spPr/>
        <p:txBody>
          <a:bodyPr/>
          <a:lstStyle/>
          <a:p>
            <a:r>
              <a:rPr lang="nl-NL"/>
              <a:t>Koninklijk Nederlands Meteorologisch Instituut</a:t>
            </a:r>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287299482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indent="0" algn="l">
              <a:buFont typeface="Arial" charset="0"/>
              <a:buNone/>
            </a:pPr>
            <a:endParaRPr lang="nl-NL" sz="1000">
              <a:solidFill>
                <a:schemeClr val="bg1"/>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accent1"/>
                </a:solidFill>
              </a:defRPr>
            </a:lvl1pPr>
          </a:lstStyle>
          <a:p>
            <a:r>
              <a:rPr lang="en-US"/>
              <a:t>Click to edit Master title style</a:t>
            </a:r>
            <a:endParaRPr lang="nl-NL"/>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11" name="Tijdelijke aanduiding voor datum 10"/>
          <p:cNvSpPr>
            <a:spLocks noGrp="1"/>
          </p:cNvSpPr>
          <p:nvPr>
            <p:ph type="dt" sz="half" idx="11"/>
          </p:nvPr>
        </p:nvSpPr>
        <p:spPr/>
        <p:txBody>
          <a:bodyPr/>
          <a:lstStyle/>
          <a:p>
            <a:fld id="{1A03F8C6-C944-46F1-86AB-681B90059300}" type="datetime4">
              <a:rPr lang="nl-NL" smtClean="0"/>
              <a:t>10 mei 2023</a:t>
            </a:fld>
            <a:endParaRPr lang="nl-NL"/>
          </a:p>
        </p:txBody>
      </p:sp>
      <p:sp>
        <p:nvSpPr>
          <p:cNvPr id="12" name="Tijdelijke aanduiding voor voettekst 11"/>
          <p:cNvSpPr>
            <a:spLocks noGrp="1"/>
          </p:cNvSpPr>
          <p:nvPr>
            <p:ph type="ftr" sz="quarter" idx="12"/>
          </p:nvPr>
        </p:nvSpPr>
        <p:spPr/>
        <p:txBody>
          <a:bodyPr/>
          <a:lstStyle/>
          <a:p>
            <a:r>
              <a:rPr lang="nl-NL"/>
              <a:t>Koninklijk Nederlands Meteorologisch Instituut</a:t>
            </a:r>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288418143"/>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tx1"/>
                </a:solidFill>
              </a:defRPr>
            </a:lvl1pPr>
          </a:lstStyle>
          <a:p>
            <a:r>
              <a:rPr lang="en-US"/>
              <a:t>Click to edit Master title style</a:t>
            </a:r>
            <a:endParaRPr lang="nl-NL"/>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fld id="{E05DC1AA-CF9E-4788-9EA9-86E5552B04B3}" type="datetime4">
              <a:rPr lang="nl-NL" smtClean="0"/>
              <a:t>10 mei 2023</a:t>
            </a:fld>
            <a:endParaRPr lang="nl-NL"/>
          </a:p>
        </p:txBody>
      </p:sp>
      <p:sp>
        <p:nvSpPr>
          <p:cNvPr id="14" name="Tijdelijke aanduiding voor voettekst 13"/>
          <p:cNvSpPr>
            <a:spLocks noGrp="1"/>
          </p:cNvSpPr>
          <p:nvPr>
            <p:ph type="ftr" sz="quarter" idx="12"/>
          </p:nvPr>
        </p:nvSpPr>
        <p:spPr/>
        <p:txBody>
          <a:bodyPr/>
          <a:lstStyle/>
          <a:p>
            <a:r>
              <a:rPr lang="nl-NL"/>
              <a:t>Koninklijk Nederlands Meteorologisch Instituut</a:t>
            </a:r>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1448099553"/>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itel 8"/>
          <p:cNvSpPr>
            <a:spLocks noGrp="1"/>
          </p:cNvSpPr>
          <p:nvPr>
            <p:ph type="title"/>
          </p:nvPr>
        </p:nvSpPr>
        <p:spPr>
          <a:xfrm>
            <a:off x="635000" y="1052513"/>
            <a:ext cx="5003800" cy="948047"/>
          </a:xfrm>
        </p:spPr>
        <p:txBody>
          <a:bodyPr/>
          <a:lstStyle/>
          <a:p>
            <a:r>
              <a:rPr lang="en-US"/>
              <a:t>Click to edit Master title style</a:t>
            </a:r>
            <a:endParaRPr lang="nl-NL"/>
          </a:p>
        </p:txBody>
      </p:sp>
      <p:sp>
        <p:nvSpPr>
          <p:cNvPr id="8" name="Tijdelijke aanduiding voor afbeelding 9"/>
          <p:cNvSpPr>
            <a:spLocks noGrp="1"/>
          </p:cNvSpPr>
          <p:nvPr>
            <p:ph type="pic" sz="quarter" idx="24"/>
          </p:nvPr>
        </p:nvSpPr>
        <p:spPr>
          <a:xfrm>
            <a:off x="6096000" y="-2381"/>
            <a:ext cx="6096000" cy="6864765"/>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4765"/>
              <a:gd name="connsiteX1" fmla="*/ 6091238 w 6096000"/>
              <a:gd name="connsiteY1" fmla="*/ 0 h 6864765"/>
              <a:gd name="connsiteX2" fmla="*/ 6091238 w 6096000"/>
              <a:gd name="connsiteY2" fmla="*/ 2381 h 6864765"/>
              <a:gd name="connsiteX3" fmla="*/ 6096000 w 6096000"/>
              <a:gd name="connsiteY3" fmla="*/ 2381 h 6864765"/>
              <a:gd name="connsiteX4" fmla="*/ 6096000 w 6096000"/>
              <a:gd name="connsiteY4" fmla="*/ 6860381 h 6864765"/>
              <a:gd name="connsiteX5" fmla="*/ 6095999 w 6096000"/>
              <a:gd name="connsiteY5" fmla="*/ 6860381 h 6864765"/>
              <a:gd name="connsiteX6" fmla="*/ 3832225 w 6096000"/>
              <a:gd name="connsiteY6" fmla="*/ 6860381 h 6864765"/>
              <a:gd name="connsiteX7" fmla="*/ 232201 w 6096000"/>
              <a:gd name="connsiteY7" fmla="*/ 6860381 h 6864765"/>
              <a:gd name="connsiteX8" fmla="*/ 4491 w 6096000"/>
              <a:gd name="connsiteY8" fmla="*/ 6864765 h 6864765"/>
              <a:gd name="connsiteX9" fmla="*/ 0 w 6096000"/>
              <a:gd name="connsiteY9" fmla="*/ 6626381 h 6864765"/>
              <a:gd name="connsiteX10" fmla="*/ 0 w 6096000"/>
              <a:gd name="connsiteY10" fmla="*/ 5488781 h 6864765"/>
              <a:gd name="connsiteX11" fmla="*/ 1 w 6096000"/>
              <a:gd name="connsiteY11" fmla="*/ 5488781 h 6864765"/>
              <a:gd name="connsiteX12" fmla="*/ 1 w 6096000"/>
              <a:gd name="connsiteY12" fmla="*/ 948531 h 6864765"/>
              <a:gd name="connsiteX13" fmla="*/ 1 w 6096000"/>
              <a:gd name="connsiteY13" fmla="*/ 711200 h 6864765"/>
              <a:gd name="connsiteX14" fmla="*/ 1 w 6096000"/>
              <a:gd name="connsiteY14" fmla="*/ 2381 h 6864765"/>
              <a:gd name="connsiteX15" fmla="*/ 2 w 6096000"/>
              <a:gd name="connsiteY15" fmla="*/ 2381 h 6864765"/>
              <a:gd name="connsiteX16" fmla="*/ 2 w 6096000"/>
              <a:gd name="connsiteY16" fmla="*/ 711994 h 6864765"/>
              <a:gd name="connsiteX17" fmla="*/ 233366 w 6096000"/>
              <a:gd name="connsiteY17" fmla="*/ 711994 h 6864765"/>
              <a:gd name="connsiteX18" fmla="*/ 233366 w 6096000"/>
              <a:gd name="connsiteY18" fmla="*/ 2381 h 6864765"/>
              <a:gd name="connsiteX19" fmla="*/ 229238 w 6096000"/>
              <a:gd name="connsiteY19" fmla="*/ 2381 h 6864765"/>
              <a:gd name="connsiteX20" fmla="*/ 229238 w 6096000"/>
              <a:gd name="connsiteY20" fmla="*/ 0 h 686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4765">
                <a:moveTo>
                  <a:pt x="229238" y="0"/>
                </a:moveTo>
                <a:lnTo>
                  <a:pt x="6091238" y="0"/>
                </a:lnTo>
                <a:lnTo>
                  <a:pt x="6091238" y="2381"/>
                </a:lnTo>
                <a:lnTo>
                  <a:pt x="6096000" y="2381"/>
                </a:lnTo>
                <a:lnTo>
                  <a:pt x="6096000" y="6860381"/>
                </a:lnTo>
                <a:lnTo>
                  <a:pt x="6095999" y="6860381"/>
                </a:lnTo>
                <a:lnTo>
                  <a:pt x="3832225" y="6860381"/>
                </a:lnTo>
                <a:lnTo>
                  <a:pt x="232201" y="6860381"/>
                </a:lnTo>
                <a:lnTo>
                  <a:pt x="4491" y="6864765"/>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en-US"/>
              <a:t>Click icon to add picture</a:t>
            </a:r>
            <a:endParaRPr lang="nl-NL"/>
          </a:p>
        </p:txBody>
      </p:sp>
      <p:sp>
        <p:nvSpPr>
          <p:cNvPr id="11" name="Tijdelijke aanduiding voor datum 10"/>
          <p:cNvSpPr>
            <a:spLocks noGrp="1"/>
          </p:cNvSpPr>
          <p:nvPr>
            <p:ph type="dt" sz="half" idx="25"/>
          </p:nvPr>
        </p:nvSpPr>
        <p:spPr/>
        <p:txBody>
          <a:bodyPr/>
          <a:lstStyle/>
          <a:p>
            <a:fld id="{BC14604E-ED38-42BA-BF5F-0793520F3417}" type="datetime4">
              <a:rPr lang="nl-NL" smtClean="0"/>
              <a:t>10 mei 2023</a:t>
            </a:fld>
            <a:endParaRPr lang="nl-NL"/>
          </a:p>
        </p:txBody>
      </p:sp>
      <p:sp>
        <p:nvSpPr>
          <p:cNvPr id="12" name="Tijdelijke aanduiding voor voettekst 11"/>
          <p:cNvSpPr>
            <a:spLocks noGrp="1"/>
          </p:cNvSpPr>
          <p:nvPr>
            <p:ph type="ftr" sz="quarter" idx="26"/>
          </p:nvPr>
        </p:nvSpPr>
        <p:spPr/>
        <p:txBody>
          <a:bodyPr/>
          <a:lstStyle/>
          <a:p>
            <a:r>
              <a:rPr lang="nl-NL"/>
              <a:t>Koninklijk Nederlands Meteorologisch Instituut</a:t>
            </a: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35264090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fbeelding verticaal kleur">
    <p:bg>
      <p:bgPr>
        <a:solidFill>
          <a:srgbClr val="DDDDDD"/>
        </a:solidFill>
        <a:effectLst/>
      </p:bgPr>
    </p:bg>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tx1"/>
                </a:solidFill>
              </a:defRPr>
            </a:lvl1pPr>
          </a:lstStyle>
          <a:p>
            <a:r>
              <a:rPr lang="en-US"/>
              <a:t>Click to edit Master title style</a:t>
            </a:r>
            <a:endParaRPr lang="nl-NL"/>
          </a:p>
        </p:txBody>
      </p:sp>
      <p:sp>
        <p:nvSpPr>
          <p:cNvPr id="11" name="Tijdelijke aanduiding voor afbeelding 9"/>
          <p:cNvSpPr>
            <a:spLocks noGrp="1"/>
          </p:cNvSpPr>
          <p:nvPr>
            <p:ph type="pic" sz="quarter" idx="24"/>
          </p:nvPr>
        </p:nvSpPr>
        <p:spPr>
          <a:xfrm>
            <a:off x="6096550" y="0"/>
            <a:ext cx="6098625"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31863 w 6098625"/>
              <a:gd name="connsiteY0" fmla="*/ 0 h 6861207"/>
              <a:gd name="connsiteX1" fmla="*/ 6093863 w 6098625"/>
              <a:gd name="connsiteY1" fmla="*/ 0 h 6861207"/>
              <a:gd name="connsiteX2" fmla="*/ 6093863 w 6098625"/>
              <a:gd name="connsiteY2" fmla="*/ 2381 h 6861207"/>
              <a:gd name="connsiteX3" fmla="*/ 6098625 w 6098625"/>
              <a:gd name="connsiteY3" fmla="*/ 2381 h 6861207"/>
              <a:gd name="connsiteX4" fmla="*/ 6098625 w 6098625"/>
              <a:gd name="connsiteY4" fmla="*/ 6860381 h 6861207"/>
              <a:gd name="connsiteX5" fmla="*/ 6098624 w 6098625"/>
              <a:gd name="connsiteY5" fmla="*/ 6860381 h 6861207"/>
              <a:gd name="connsiteX6" fmla="*/ 3834850 w 6098625"/>
              <a:gd name="connsiteY6" fmla="*/ 6860381 h 6861207"/>
              <a:gd name="connsiteX7" fmla="*/ 234826 w 6098625"/>
              <a:gd name="connsiteY7" fmla="*/ 6860381 h 6861207"/>
              <a:gd name="connsiteX8" fmla="*/ 0 w 6098625"/>
              <a:gd name="connsiteY8" fmla="*/ 6861207 h 6861207"/>
              <a:gd name="connsiteX9" fmla="*/ 2625 w 6098625"/>
              <a:gd name="connsiteY9" fmla="*/ 6626381 h 6861207"/>
              <a:gd name="connsiteX10" fmla="*/ 2625 w 6098625"/>
              <a:gd name="connsiteY10" fmla="*/ 5488781 h 6861207"/>
              <a:gd name="connsiteX11" fmla="*/ 2626 w 6098625"/>
              <a:gd name="connsiteY11" fmla="*/ 5488781 h 6861207"/>
              <a:gd name="connsiteX12" fmla="*/ 2626 w 6098625"/>
              <a:gd name="connsiteY12" fmla="*/ 948531 h 6861207"/>
              <a:gd name="connsiteX13" fmla="*/ 2626 w 6098625"/>
              <a:gd name="connsiteY13" fmla="*/ 711200 h 6861207"/>
              <a:gd name="connsiteX14" fmla="*/ 2626 w 6098625"/>
              <a:gd name="connsiteY14" fmla="*/ 2381 h 6861207"/>
              <a:gd name="connsiteX15" fmla="*/ 2627 w 6098625"/>
              <a:gd name="connsiteY15" fmla="*/ 2381 h 6861207"/>
              <a:gd name="connsiteX16" fmla="*/ 2627 w 6098625"/>
              <a:gd name="connsiteY16" fmla="*/ 711994 h 6861207"/>
              <a:gd name="connsiteX17" fmla="*/ 235991 w 6098625"/>
              <a:gd name="connsiteY17" fmla="*/ 711994 h 6861207"/>
              <a:gd name="connsiteX18" fmla="*/ 235991 w 6098625"/>
              <a:gd name="connsiteY18" fmla="*/ 2381 h 6861207"/>
              <a:gd name="connsiteX19" fmla="*/ 231863 w 6098625"/>
              <a:gd name="connsiteY19" fmla="*/ 2381 h 6861207"/>
              <a:gd name="connsiteX20" fmla="*/ 231863 w 6098625"/>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8625" h="6861207">
                <a:moveTo>
                  <a:pt x="231863" y="0"/>
                </a:moveTo>
                <a:lnTo>
                  <a:pt x="6093863" y="0"/>
                </a:lnTo>
                <a:lnTo>
                  <a:pt x="6093863" y="2381"/>
                </a:lnTo>
                <a:lnTo>
                  <a:pt x="6098625" y="2381"/>
                </a:lnTo>
                <a:lnTo>
                  <a:pt x="6098625" y="6860381"/>
                </a:lnTo>
                <a:lnTo>
                  <a:pt x="6098624" y="6860381"/>
                </a:lnTo>
                <a:lnTo>
                  <a:pt x="3834850" y="6860381"/>
                </a:lnTo>
                <a:lnTo>
                  <a:pt x="234826" y="6860381"/>
                </a:lnTo>
                <a:lnTo>
                  <a:pt x="0" y="6861207"/>
                </a:lnTo>
                <a:lnTo>
                  <a:pt x="2625" y="6626381"/>
                </a:lnTo>
                <a:lnTo>
                  <a:pt x="2625" y="5488781"/>
                </a:lnTo>
                <a:lnTo>
                  <a:pt x="2626" y="5488781"/>
                </a:lnTo>
                <a:lnTo>
                  <a:pt x="2626" y="948531"/>
                </a:lnTo>
                <a:lnTo>
                  <a:pt x="2626" y="711200"/>
                </a:lnTo>
                <a:lnTo>
                  <a:pt x="2626" y="2381"/>
                </a:lnTo>
                <a:lnTo>
                  <a:pt x="2627" y="2381"/>
                </a:lnTo>
                <a:lnTo>
                  <a:pt x="2627" y="711994"/>
                </a:lnTo>
                <a:lnTo>
                  <a:pt x="235991" y="711994"/>
                </a:lnTo>
                <a:lnTo>
                  <a:pt x="235991" y="2381"/>
                </a:lnTo>
                <a:lnTo>
                  <a:pt x="231863" y="2381"/>
                </a:lnTo>
                <a:lnTo>
                  <a:pt x="231863" y="0"/>
                </a:lnTo>
                <a:close/>
              </a:path>
            </a:pathLst>
          </a:custGeom>
          <a:solidFill>
            <a:srgbClr val="D9D9D9"/>
          </a:solidFill>
        </p:spPr>
        <p:txBody>
          <a:bodyPr wrap="square" anchor="ctr" anchorCtr="0">
            <a:noAutofit/>
          </a:bodyPr>
          <a:lstStyle/>
          <a:p>
            <a:r>
              <a:rPr lang="en-US"/>
              <a:t>Click icon to add picture</a:t>
            </a:r>
            <a:endParaRPr lang="nl-NL"/>
          </a:p>
        </p:txBody>
      </p:sp>
      <p:sp>
        <p:nvSpPr>
          <p:cNvPr id="20" name="Tijdelijke aanduiding voor datum 19"/>
          <p:cNvSpPr>
            <a:spLocks noGrp="1"/>
          </p:cNvSpPr>
          <p:nvPr>
            <p:ph type="dt" sz="half" idx="25"/>
          </p:nvPr>
        </p:nvSpPr>
        <p:spPr/>
        <p:txBody>
          <a:bodyPr/>
          <a:lstStyle/>
          <a:p>
            <a:fld id="{BE2EEF76-09DE-4A9D-A78C-2CAD7708ED44}" type="datetime4">
              <a:rPr lang="nl-NL" smtClean="0"/>
              <a:t>10 mei 2023</a:t>
            </a:fld>
            <a:endParaRPr lang="nl-NL"/>
          </a:p>
        </p:txBody>
      </p:sp>
      <p:sp>
        <p:nvSpPr>
          <p:cNvPr id="21" name="Tijdelijke aanduiding voor voettekst 20"/>
          <p:cNvSpPr>
            <a:spLocks noGrp="1"/>
          </p:cNvSpPr>
          <p:nvPr>
            <p:ph type="ftr" sz="quarter" idx="26"/>
          </p:nvPr>
        </p:nvSpPr>
        <p:spPr/>
        <p:txBody>
          <a:bodyPr/>
          <a:lstStyle/>
          <a:p>
            <a:r>
              <a:rPr lang="nl-NL"/>
              <a:t>Koninklijk Nederlands Meteorologisch Instituut</a:t>
            </a:r>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3411097885"/>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dia verticaal">
    <p:bg>
      <p:bgPr>
        <a:blipFill dpi="0" rotWithShape="1">
          <a:blip r:embed="rId2">
            <a:lum/>
          </a:blip>
          <a:srcRect/>
          <a:stretch>
            <a:fillRect t="-48000" b="-48000"/>
          </a:stretch>
        </a:blipFill>
        <a:effectLst/>
      </p:bgPr>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44" y="0"/>
            <a:ext cx="6177514"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en-US"/>
              <a:t>Click to edit Master title style</a:t>
            </a:r>
            <a:endParaRPr lang="nl-NL"/>
          </a:p>
        </p:txBody>
      </p:sp>
      <p:pic>
        <p:nvPicPr>
          <p:cNvPr id="8" name="Afbeelding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7938133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2" name="Titel 1"/>
          <p:cNvSpPr>
            <a:spLocks noGrp="1"/>
          </p:cNvSpPr>
          <p:nvPr>
            <p:ph type="title"/>
          </p:nvPr>
        </p:nvSpPr>
        <p:spPr>
          <a:xfrm>
            <a:off x="635000" y="1051200"/>
            <a:ext cx="5003800" cy="948047"/>
          </a:xfrm>
        </p:spPr>
        <p:txBody>
          <a:bodyPr/>
          <a:lstStyle/>
          <a:p>
            <a:r>
              <a:rPr lang="en-US"/>
              <a:t>Click to edit Master title style</a:t>
            </a:r>
            <a:endParaRPr lang="nl-NL"/>
          </a:p>
        </p:txBody>
      </p:sp>
      <p:sp>
        <p:nvSpPr>
          <p:cNvPr id="10" name="Tijdelijke aanduiding voor afbeelding 9"/>
          <p:cNvSpPr>
            <a:spLocks noGrp="1"/>
          </p:cNvSpPr>
          <p:nvPr>
            <p:ph type="pic" sz="quarter" idx="24"/>
          </p:nvPr>
        </p:nvSpPr>
        <p:spPr>
          <a:xfrm>
            <a:off x="6096000" y="-2381"/>
            <a:ext cx="6096000"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1207"/>
              <a:gd name="connsiteX1" fmla="*/ 6091238 w 6096000"/>
              <a:gd name="connsiteY1" fmla="*/ 0 h 6861207"/>
              <a:gd name="connsiteX2" fmla="*/ 6091238 w 6096000"/>
              <a:gd name="connsiteY2" fmla="*/ 2381 h 6861207"/>
              <a:gd name="connsiteX3" fmla="*/ 6096000 w 6096000"/>
              <a:gd name="connsiteY3" fmla="*/ 2381 h 6861207"/>
              <a:gd name="connsiteX4" fmla="*/ 6096000 w 6096000"/>
              <a:gd name="connsiteY4" fmla="*/ 6860381 h 6861207"/>
              <a:gd name="connsiteX5" fmla="*/ 6095999 w 6096000"/>
              <a:gd name="connsiteY5" fmla="*/ 6860381 h 6861207"/>
              <a:gd name="connsiteX6" fmla="*/ 3832225 w 6096000"/>
              <a:gd name="connsiteY6" fmla="*/ 6860381 h 6861207"/>
              <a:gd name="connsiteX7" fmla="*/ 232201 w 6096000"/>
              <a:gd name="connsiteY7" fmla="*/ 6860381 h 6861207"/>
              <a:gd name="connsiteX8" fmla="*/ 932 w 6096000"/>
              <a:gd name="connsiteY8" fmla="*/ 6861207 h 6861207"/>
              <a:gd name="connsiteX9" fmla="*/ 0 w 6096000"/>
              <a:gd name="connsiteY9" fmla="*/ 6626381 h 6861207"/>
              <a:gd name="connsiteX10" fmla="*/ 0 w 6096000"/>
              <a:gd name="connsiteY10" fmla="*/ 5488781 h 6861207"/>
              <a:gd name="connsiteX11" fmla="*/ 1 w 6096000"/>
              <a:gd name="connsiteY11" fmla="*/ 5488781 h 6861207"/>
              <a:gd name="connsiteX12" fmla="*/ 1 w 6096000"/>
              <a:gd name="connsiteY12" fmla="*/ 948531 h 6861207"/>
              <a:gd name="connsiteX13" fmla="*/ 1 w 6096000"/>
              <a:gd name="connsiteY13" fmla="*/ 711200 h 6861207"/>
              <a:gd name="connsiteX14" fmla="*/ 1 w 6096000"/>
              <a:gd name="connsiteY14" fmla="*/ 2381 h 6861207"/>
              <a:gd name="connsiteX15" fmla="*/ 2 w 6096000"/>
              <a:gd name="connsiteY15" fmla="*/ 2381 h 6861207"/>
              <a:gd name="connsiteX16" fmla="*/ 2 w 6096000"/>
              <a:gd name="connsiteY16" fmla="*/ 711994 h 6861207"/>
              <a:gd name="connsiteX17" fmla="*/ 233366 w 6096000"/>
              <a:gd name="connsiteY17" fmla="*/ 711994 h 6861207"/>
              <a:gd name="connsiteX18" fmla="*/ 233366 w 6096000"/>
              <a:gd name="connsiteY18" fmla="*/ 2381 h 6861207"/>
              <a:gd name="connsiteX19" fmla="*/ 229238 w 6096000"/>
              <a:gd name="connsiteY19" fmla="*/ 2381 h 6861207"/>
              <a:gd name="connsiteX20" fmla="*/ 229238 w 6096000"/>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1207">
                <a:moveTo>
                  <a:pt x="229238" y="0"/>
                </a:moveTo>
                <a:lnTo>
                  <a:pt x="6091238" y="0"/>
                </a:lnTo>
                <a:lnTo>
                  <a:pt x="6091238" y="2381"/>
                </a:lnTo>
                <a:lnTo>
                  <a:pt x="6096000" y="2381"/>
                </a:lnTo>
                <a:lnTo>
                  <a:pt x="6096000" y="6860381"/>
                </a:lnTo>
                <a:lnTo>
                  <a:pt x="6095999" y="6860381"/>
                </a:lnTo>
                <a:lnTo>
                  <a:pt x="3832225" y="6860381"/>
                </a:lnTo>
                <a:lnTo>
                  <a:pt x="232201" y="6860381"/>
                </a:lnTo>
                <a:lnTo>
                  <a:pt x="932" y="6861207"/>
                </a:lnTo>
                <a:cubicBezTo>
                  <a:pt x="621" y="6782932"/>
                  <a:pt x="311" y="6704656"/>
                  <a:pt x="0" y="6626381"/>
                </a:cubicBez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en-US"/>
              <a:t>Click icon to add picture</a:t>
            </a:r>
            <a:endParaRPr lang="nl-NL"/>
          </a:p>
        </p:txBody>
      </p:sp>
      <p:sp>
        <p:nvSpPr>
          <p:cNvPr id="6" name="Tijdelijke aanduiding voor datum 5"/>
          <p:cNvSpPr>
            <a:spLocks noGrp="1"/>
          </p:cNvSpPr>
          <p:nvPr>
            <p:ph type="dt" sz="half" idx="25"/>
          </p:nvPr>
        </p:nvSpPr>
        <p:spPr/>
        <p:txBody>
          <a:bodyPr/>
          <a:lstStyle/>
          <a:p>
            <a:fld id="{364BE70C-15B4-484D-A67C-E4757C316085}" type="datetime4">
              <a:rPr lang="nl-NL" smtClean="0"/>
              <a:t>10 mei 2023</a:t>
            </a:fld>
            <a:endParaRPr lang="nl-NL"/>
          </a:p>
        </p:txBody>
      </p:sp>
      <p:sp>
        <p:nvSpPr>
          <p:cNvPr id="12" name="Tijdelijke aanduiding voor voettekst 11"/>
          <p:cNvSpPr>
            <a:spLocks noGrp="1"/>
          </p:cNvSpPr>
          <p:nvPr>
            <p:ph type="ftr" sz="quarter" idx="26"/>
          </p:nvPr>
        </p:nvSpPr>
        <p:spPr/>
        <p:txBody>
          <a:bodyPr/>
          <a:lstStyle/>
          <a:p>
            <a:r>
              <a:rPr lang="nl-NL"/>
              <a:t>Koninklijk Nederlands Meteorologisch Instituut</a:t>
            </a: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172983865"/>
      </p:ext>
    </p:extLst>
  </p:cSld>
  <p:clrMapOvr>
    <a:masterClrMapping/>
  </p:clrMapOvr>
  <p:extLst>
    <p:ext uri="{DCECCB84-F9BA-43D5-87BE-67443E8EF086}">
      <p15:sldGuideLst xmlns:p15="http://schemas.microsoft.com/office/powerpoint/2012/main">
        <p15:guide id="1" pos="397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1"/>
                </a:solidFill>
              </a:defRPr>
            </a:lvl1pPr>
          </a:lstStyle>
          <a:p>
            <a:r>
              <a:rPr lang="en-US"/>
              <a:t>Click to edit Master title style</a:t>
            </a:r>
            <a:endParaRPr lang="nl-NL"/>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fld id="{224C2212-6701-437D-9F65-E0F59F3A47B4}" type="datetime4">
              <a:rPr lang="nl-NL" smtClean="0"/>
              <a:t>10 mei 2023</a:t>
            </a:fld>
            <a:endParaRPr lang="nl-NL"/>
          </a:p>
        </p:txBody>
      </p:sp>
      <p:sp>
        <p:nvSpPr>
          <p:cNvPr id="10" name="Tijdelijke aanduiding voor voettekst 9"/>
          <p:cNvSpPr>
            <a:spLocks noGrp="1"/>
          </p:cNvSpPr>
          <p:nvPr>
            <p:ph type="ftr" sz="quarter" idx="15"/>
          </p:nvPr>
        </p:nvSpPr>
        <p:spPr/>
        <p:txBody>
          <a:bodyPr/>
          <a:lstStyle/>
          <a:p>
            <a:r>
              <a:rPr lang="nl-NL"/>
              <a:t>Koninklijk Nederlands Meteorologisch Instituut</a:t>
            </a: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6026499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accent1"/>
                </a:solidFill>
              </a:defRPr>
            </a:lvl1pPr>
          </a:lstStyle>
          <a:p>
            <a:r>
              <a:rPr lang="en-US"/>
              <a:t>Click to edit Master title style</a:t>
            </a:r>
            <a:endParaRPr lang="nl-NL"/>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8" name="Tijdelijke aanduiding voor datum 7"/>
          <p:cNvSpPr>
            <a:spLocks noGrp="1"/>
          </p:cNvSpPr>
          <p:nvPr>
            <p:ph type="dt" sz="half" idx="14"/>
          </p:nvPr>
        </p:nvSpPr>
        <p:spPr/>
        <p:txBody>
          <a:bodyPr/>
          <a:lstStyle/>
          <a:p>
            <a:fld id="{E1CE641E-1A73-4831-8B2A-4EF52A95D666}" type="datetime4">
              <a:rPr lang="nl-NL" smtClean="0"/>
              <a:t>10 mei 2023</a:t>
            </a:fld>
            <a:endParaRPr lang="nl-NL"/>
          </a:p>
        </p:txBody>
      </p:sp>
      <p:sp>
        <p:nvSpPr>
          <p:cNvPr id="10" name="Tijdelijke aanduiding voor voettekst 9"/>
          <p:cNvSpPr>
            <a:spLocks noGrp="1"/>
          </p:cNvSpPr>
          <p:nvPr>
            <p:ph type="ftr" sz="quarter" idx="15"/>
          </p:nvPr>
        </p:nvSpPr>
        <p:spPr/>
        <p:txBody>
          <a:bodyPr/>
          <a:lstStyle/>
          <a:p>
            <a:r>
              <a:rPr lang="nl-NL"/>
              <a:t>Koninklijk Nederlands Meteorologisch Instituut</a:t>
            </a: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5501579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buClr>
                <a:schemeClr val="bg2"/>
              </a:buClr>
              <a:tabLst>
                <a:tab pos="1619250" algn="l"/>
              </a:tabLst>
              <a:defRPr>
                <a:solidFill>
                  <a:schemeClr val="bg1"/>
                </a:solidFill>
              </a:defRPr>
            </a:lvl1pPr>
          </a:lstStyle>
          <a:p>
            <a:r>
              <a:rPr lang="en-US"/>
              <a:t>Click icon to add picture</a:t>
            </a:r>
            <a:endParaRPr lang="nl-NL"/>
          </a:p>
        </p:txBody>
      </p:sp>
      <p:sp>
        <p:nvSpPr>
          <p:cNvPr id="2" name="Titel 1"/>
          <p:cNvSpPr>
            <a:spLocks noGrp="1"/>
          </p:cNvSpPr>
          <p:nvPr>
            <p:ph type="title"/>
          </p:nvPr>
        </p:nvSpPr>
        <p:spPr>
          <a:xfrm>
            <a:off x="634205" y="3888000"/>
            <a:ext cx="5004595" cy="2333413"/>
          </a:xfrm>
        </p:spPr>
        <p:txBody>
          <a:bodyPr anchor="t" anchorCtr="0"/>
          <a:lstStyle>
            <a:lvl1pPr>
              <a:defRPr>
                <a:solidFill>
                  <a:schemeClr val="bg1"/>
                </a:solidFill>
              </a:defRPr>
            </a:lvl1pPr>
          </a:lstStyle>
          <a:p>
            <a:r>
              <a:rPr lang="en-US"/>
              <a:t>Click to edit Master title style</a:t>
            </a:r>
            <a:endParaRPr lang="nl-NL"/>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3" name="Tijdelijke aanduiding voor datum 2"/>
          <p:cNvSpPr>
            <a:spLocks noGrp="1"/>
          </p:cNvSpPr>
          <p:nvPr>
            <p:ph type="dt" sz="half" idx="15"/>
          </p:nvPr>
        </p:nvSpPr>
        <p:spPr/>
        <p:txBody>
          <a:bodyPr/>
          <a:lstStyle>
            <a:lvl1pPr>
              <a:defRPr>
                <a:solidFill>
                  <a:schemeClr val="bg1">
                    <a:lumMod val="65000"/>
                    <a:lumOff val="35000"/>
                  </a:schemeClr>
                </a:solidFill>
              </a:defRPr>
            </a:lvl1pPr>
          </a:lstStyle>
          <a:p>
            <a:fld id="{5F6FE448-0D39-45E0-AB60-2E01E4A2028E}" type="datetime4">
              <a:rPr lang="nl-NL" smtClean="0"/>
              <a:t>10 mei 2023</a:t>
            </a:fld>
            <a:endParaRPr lang="nl-NL"/>
          </a:p>
        </p:txBody>
      </p:sp>
      <p:sp>
        <p:nvSpPr>
          <p:cNvPr id="4" name="Tijdelijke aanduiding voor voettekst 3"/>
          <p:cNvSpPr>
            <a:spLocks noGrp="1"/>
          </p:cNvSpPr>
          <p:nvPr>
            <p:ph type="ftr" sz="quarter" idx="16"/>
          </p:nvPr>
        </p:nvSpPr>
        <p:spPr/>
        <p:txBody>
          <a:bodyPr/>
          <a:lstStyle>
            <a:lvl1pPr>
              <a:defRPr>
                <a:solidFill>
                  <a:schemeClr val="bg1">
                    <a:lumMod val="65000"/>
                    <a:lumOff val="35000"/>
                  </a:schemeClr>
                </a:solidFill>
              </a:defRPr>
            </a:lvl1pPr>
          </a:lstStyle>
          <a:p>
            <a:r>
              <a:rPr lang="nl-NL"/>
              <a:t>Koninklijk Nederlands Meteorologisch Instituut</a:t>
            </a:r>
          </a:p>
        </p:txBody>
      </p:sp>
      <p:sp>
        <p:nvSpPr>
          <p:cNvPr id="5" name="Tijdelijke aanduiding voor dianummer 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a:p>
        </p:txBody>
      </p:sp>
    </p:spTree>
    <p:extLst>
      <p:ext uri="{BB962C8B-B14F-4D97-AF65-F5344CB8AC3E}">
        <p14:creationId xmlns:p14="http://schemas.microsoft.com/office/powerpoint/2010/main" val="2168891579"/>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alpha val="10000"/>
            </a:schemeClr>
          </a:solidFill>
        </p:spPr>
        <p:txBody>
          <a:bodyPr wrap="square" lIns="720000" tIns="1152000">
            <a:noAutofit/>
          </a:bodyPr>
          <a:lstStyle/>
          <a:p>
            <a:r>
              <a:rPr lang="en-US"/>
              <a:t>Click icon to add picture</a:t>
            </a:r>
            <a:endParaRPr lang="nl-NL"/>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2" name="Titel 1"/>
          <p:cNvSpPr>
            <a:spLocks noGrp="1"/>
          </p:cNvSpPr>
          <p:nvPr>
            <p:ph type="title"/>
          </p:nvPr>
        </p:nvSpPr>
        <p:spPr>
          <a:xfrm>
            <a:off x="634206" y="3888000"/>
            <a:ext cx="5004594" cy="2333413"/>
          </a:xfrm>
        </p:spPr>
        <p:txBody>
          <a:bodyPr anchor="t" anchorCtr="0"/>
          <a:lstStyle/>
          <a:p>
            <a:r>
              <a:rPr lang="en-US"/>
              <a:t>Click to edit Master title style</a:t>
            </a:r>
            <a:endParaRPr lang="nl-NL"/>
          </a:p>
        </p:txBody>
      </p:sp>
      <p:sp>
        <p:nvSpPr>
          <p:cNvPr id="9" name="Tijdelijke aanduiding voor datum 8"/>
          <p:cNvSpPr>
            <a:spLocks noGrp="1"/>
          </p:cNvSpPr>
          <p:nvPr>
            <p:ph type="dt" sz="half" idx="15"/>
          </p:nvPr>
        </p:nvSpPr>
        <p:spPr/>
        <p:txBody>
          <a:bodyPr/>
          <a:lstStyle/>
          <a:p>
            <a:fld id="{8C14C7B9-276C-4063-9E37-EB5E93A388F3}" type="datetime4">
              <a:rPr lang="nl-NL" smtClean="0"/>
              <a:t>10 mei 2023</a:t>
            </a:fld>
            <a:endParaRPr lang="nl-NL"/>
          </a:p>
        </p:txBody>
      </p:sp>
      <p:sp>
        <p:nvSpPr>
          <p:cNvPr id="10" name="Tijdelijke aanduiding voor voettekst 9"/>
          <p:cNvSpPr>
            <a:spLocks noGrp="1"/>
          </p:cNvSpPr>
          <p:nvPr>
            <p:ph type="ftr" sz="quarter" idx="16"/>
          </p:nvPr>
        </p:nvSpPr>
        <p:spPr/>
        <p:txBody>
          <a:bodyPr/>
          <a:lstStyle/>
          <a:p>
            <a:r>
              <a:rPr lang="nl-NL"/>
              <a:t>Koninklijk Nederlands Meteorologisch Instituut</a:t>
            </a:r>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41403901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tabLst>
                <a:tab pos="1619250" algn="l"/>
              </a:tabLst>
              <a:defRPr>
                <a:solidFill>
                  <a:schemeClr val="bg1"/>
                </a:solidFill>
              </a:defRPr>
            </a:lvl1pPr>
          </a:lstStyle>
          <a:p>
            <a:r>
              <a:rPr lang="en-US"/>
              <a:t>Click icon to add picture</a:t>
            </a:r>
            <a:endParaRPr lang="nl-NL"/>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8" name="Tijdelijke aanduiding voor datum 7"/>
          <p:cNvSpPr>
            <a:spLocks noGrp="1"/>
          </p:cNvSpPr>
          <p:nvPr>
            <p:ph type="dt" sz="half" idx="15"/>
          </p:nvPr>
        </p:nvSpPr>
        <p:spPr/>
        <p:txBody>
          <a:bodyPr/>
          <a:lstStyle>
            <a:lvl1pPr>
              <a:defRPr>
                <a:solidFill>
                  <a:schemeClr val="bg1">
                    <a:lumMod val="65000"/>
                    <a:lumOff val="35000"/>
                  </a:schemeClr>
                </a:solidFill>
              </a:defRPr>
            </a:lvl1pPr>
          </a:lstStyle>
          <a:p>
            <a:fld id="{D0AAFB9F-33B2-4DD0-B9C6-D396DAAEED7C}" type="datetime4">
              <a:rPr lang="nl-NL" smtClean="0"/>
              <a:t>10 mei 2023</a:t>
            </a:fld>
            <a:endParaRPr lang="nl-NL"/>
          </a:p>
        </p:txBody>
      </p:sp>
      <p:sp>
        <p:nvSpPr>
          <p:cNvPr id="9" name="Tijdelijke aanduiding voor voettekst 8"/>
          <p:cNvSpPr>
            <a:spLocks noGrp="1"/>
          </p:cNvSpPr>
          <p:nvPr>
            <p:ph type="ftr" sz="quarter" idx="16"/>
          </p:nvPr>
        </p:nvSpPr>
        <p:spPr/>
        <p:txBody>
          <a:bodyPr/>
          <a:lstStyle>
            <a:lvl1pPr>
              <a:defRPr>
                <a:solidFill>
                  <a:schemeClr val="bg1">
                    <a:lumMod val="65000"/>
                    <a:lumOff val="35000"/>
                  </a:schemeClr>
                </a:solidFill>
              </a:defRPr>
            </a:lvl1pPr>
          </a:lstStyle>
          <a:p>
            <a:r>
              <a:rPr lang="nl-NL"/>
              <a:t>Koninklijk Nederlands Meteorologisch Instituut</a:t>
            </a:r>
          </a:p>
        </p:txBody>
      </p:sp>
      <p:sp>
        <p:nvSpPr>
          <p:cNvPr id="10" name="Tijdelijke aanduiding voor dianummer 9"/>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a:p>
        </p:txBody>
      </p:sp>
    </p:spTree>
    <p:extLst>
      <p:ext uri="{BB962C8B-B14F-4D97-AF65-F5344CB8AC3E}">
        <p14:creationId xmlns:p14="http://schemas.microsoft.com/office/powerpoint/2010/main" val="3281633884"/>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bg1">
              <a:lumMod val="85000"/>
            </a:schemeClr>
          </a:solidFill>
        </p:spPr>
        <p:txBody>
          <a:bodyPr wrap="square" lIns="720000" tIns="1152000">
            <a:noAutofit/>
          </a:bodyPr>
          <a:lstStyle/>
          <a:p>
            <a:r>
              <a:rPr lang="en-US"/>
              <a:t>Click icon to add picture</a:t>
            </a:r>
            <a:endParaRPr lang="nl-NL"/>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8" name="Tijdelijke aanduiding voor datum 7"/>
          <p:cNvSpPr>
            <a:spLocks noGrp="1"/>
          </p:cNvSpPr>
          <p:nvPr>
            <p:ph type="dt" sz="half" idx="15"/>
          </p:nvPr>
        </p:nvSpPr>
        <p:spPr/>
        <p:txBody>
          <a:bodyPr/>
          <a:lstStyle/>
          <a:p>
            <a:fld id="{F6E956FE-DD53-4356-832C-FB2BB2C587F8}" type="datetime4">
              <a:rPr lang="nl-NL" smtClean="0"/>
              <a:t>10 mei 2023</a:t>
            </a:fld>
            <a:endParaRPr lang="nl-NL"/>
          </a:p>
        </p:txBody>
      </p:sp>
      <p:sp>
        <p:nvSpPr>
          <p:cNvPr id="9" name="Tijdelijke aanduiding voor voettekst 8"/>
          <p:cNvSpPr>
            <a:spLocks noGrp="1"/>
          </p:cNvSpPr>
          <p:nvPr>
            <p:ph type="ftr" sz="quarter" idx="16"/>
          </p:nvPr>
        </p:nvSpPr>
        <p:spPr/>
        <p:txBody>
          <a:bodyPr/>
          <a:lstStyle/>
          <a:p>
            <a:r>
              <a:rPr lang="nl-NL"/>
              <a:t>Koninklijk Nederlands Meteorologisch Instituut</a:t>
            </a:r>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3461047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4"/>
            <a:ext cx="12192000" cy="3431384"/>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330000 w 12192000"/>
              <a:gd name="connsiteY4" fmla="*/ 3192987 h 3431384"/>
              <a:gd name="connsiteX5" fmla="*/ 6182040 w 12192000"/>
              <a:gd name="connsiteY5" fmla="*/ 3431384 h 3431384"/>
              <a:gd name="connsiteX6" fmla="*/ 5862000 w 12192000"/>
              <a:gd name="connsiteY6" fmla="*/ 3430587 h 3431384"/>
              <a:gd name="connsiteX7" fmla="*/ 0 w 12192000"/>
              <a:gd name="connsiteY7" fmla="*/ 3430587 h 3431384"/>
              <a:gd name="connsiteX8" fmla="*/ 0 w 12192000"/>
              <a:gd name="connsiteY8" fmla="*/ 0 h 3431384"/>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61420 w 12192000"/>
              <a:gd name="connsiteY4" fmla="*/ 3428118 h 3431384"/>
              <a:gd name="connsiteX5" fmla="*/ 6182040 w 12192000"/>
              <a:gd name="connsiteY5" fmla="*/ 3431384 h 3431384"/>
              <a:gd name="connsiteX6" fmla="*/ 5862000 w 12192000"/>
              <a:gd name="connsiteY6" fmla="*/ 3430587 h 3431384"/>
              <a:gd name="connsiteX7" fmla="*/ 0 w 12192000"/>
              <a:gd name="connsiteY7" fmla="*/ 3430587 h 3431384"/>
              <a:gd name="connsiteX8" fmla="*/ 0 w 12192000"/>
              <a:gd name="connsiteY8" fmla="*/ 0 h 343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31384">
                <a:moveTo>
                  <a:pt x="0" y="0"/>
                </a:moveTo>
                <a:lnTo>
                  <a:pt x="12192000" y="0"/>
                </a:lnTo>
                <a:lnTo>
                  <a:pt x="12192000" y="3430587"/>
                </a:lnTo>
                <a:lnTo>
                  <a:pt x="6330000" y="3430587"/>
                </a:lnTo>
                <a:lnTo>
                  <a:pt x="6261420" y="3428118"/>
                </a:lnTo>
                <a:lnTo>
                  <a:pt x="6182040" y="3431384"/>
                </a:lnTo>
                <a:lnTo>
                  <a:pt x="5862000" y="3430587"/>
                </a:lnTo>
                <a:lnTo>
                  <a:pt x="0" y="3430587"/>
                </a:lnTo>
                <a:lnTo>
                  <a:pt x="0" y="0"/>
                </a:lnTo>
                <a:close/>
              </a:path>
            </a:pathLst>
          </a:custGeom>
          <a:solidFill>
            <a:schemeClr val="tx1">
              <a:lumMod val="85000"/>
            </a:schemeClr>
          </a:solidFill>
        </p:spPr>
        <p:txBody>
          <a:bodyPr wrap="square" lIns="612000">
            <a:noAutofit/>
          </a:bodyPr>
          <a:lstStyle>
            <a:lvl1pPr>
              <a:buClr>
                <a:schemeClr val="bg2"/>
              </a:buClr>
              <a:defRPr>
                <a:solidFill>
                  <a:schemeClr val="bg1"/>
                </a:solidFill>
              </a:defRPr>
            </a:lvl1pPr>
          </a:lstStyle>
          <a:p>
            <a:r>
              <a:rPr lang="en-US"/>
              <a:t>Click icon to add picture</a:t>
            </a:r>
            <a:endParaRPr lang="nl-NL"/>
          </a:p>
        </p:txBody>
      </p:sp>
      <p:sp>
        <p:nvSpPr>
          <p:cNvPr id="2" name="Titel 1"/>
          <p:cNvSpPr>
            <a:spLocks noGrp="1"/>
          </p:cNvSpPr>
          <p:nvPr>
            <p:ph type="title"/>
          </p:nvPr>
        </p:nvSpPr>
        <p:spPr>
          <a:xfrm>
            <a:off x="633600" y="1051200"/>
            <a:ext cx="10924382" cy="946800"/>
          </a:xfrm>
        </p:spPr>
        <p:txBody>
          <a:bodyPr/>
          <a:lstStyle>
            <a:lvl1pPr>
              <a:defRPr>
                <a:solidFill>
                  <a:schemeClr val="bg1"/>
                </a:solidFill>
              </a:defRPr>
            </a:lvl1pPr>
          </a:lstStyle>
          <a:p>
            <a:r>
              <a:rPr lang="en-US"/>
              <a:t>Click to edit Master title style</a:t>
            </a:r>
            <a:endParaRPr lang="nl-NL"/>
          </a:p>
        </p:txBody>
      </p:sp>
      <p:sp>
        <p:nvSpPr>
          <p:cNvPr id="15" name="Tijdelijke aanduiding voor dianummer 1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a:p>
        </p:txBody>
      </p:sp>
      <p:sp>
        <p:nvSpPr>
          <p:cNvPr id="7" name="Tijdelijke aanduiding voor datum 7"/>
          <p:cNvSpPr>
            <a:spLocks noGrp="1"/>
          </p:cNvSpPr>
          <p:nvPr>
            <p:ph type="dt" sz="half" idx="15"/>
          </p:nvPr>
        </p:nvSpPr>
        <p:spPr>
          <a:xfrm>
            <a:off x="635000" y="6543488"/>
            <a:ext cx="5003800" cy="264272"/>
          </a:xfrm>
        </p:spPr>
        <p:txBody>
          <a:bodyPr/>
          <a:lstStyle>
            <a:lvl1pPr>
              <a:defRPr>
                <a:solidFill>
                  <a:schemeClr val="bg1">
                    <a:lumMod val="65000"/>
                    <a:lumOff val="35000"/>
                  </a:schemeClr>
                </a:solidFill>
              </a:defRPr>
            </a:lvl1pPr>
          </a:lstStyle>
          <a:p>
            <a:fld id="{D0AAFB9F-33B2-4DD0-B9C6-D396DAAEED7C}" type="datetime4">
              <a:rPr lang="nl-NL" smtClean="0"/>
              <a:t>10 mei 2023</a:t>
            </a:fld>
            <a:endParaRPr lang="nl-NL"/>
          </a:p>
        </p:txBody>
      </p:sp>
      <p:sp>
        <p:nvSpPr>
          <p:cNvPr id="10" name="Tijdelijke aanduiding voor voettekst 8"/>
          <p:cNvSpPr>
            <a:spLocks noGrp="1"/>
          </p:cNvSpPr>
          <p:nvPr>
            <p:ph type="ftr" sz="quarter" idx="16"/>
          </p:nvPr>
        </p:nvSpPr>
        <p:spPr>
          <a:xfrm>
            <a:off x="635000" y="6221413"/>
            <a:ext cx="5003800" cy="322075"/>
          </a:xfrm>
        </p:spPr>
        <p:txBody>
          <a:bodyPr/>
          <a:lstStyle>
            <a:lvl1pPr>
              <a:defRPr>
                <a:solidFill>
                  <a:schemeClr val="bg1">
                    <a:lumMod val="65000"/>
                    <a:lumOff val="35000"/>
                  </a:schemeClr>
                </a:solidFill>
              </a:defRPr>
            </a:lvl1pPr>
          </a:lstStyle>
          <a:p>
            <a:r>
              <a:rPr lang="nl-NL"/>
              <a:t>Koninklijk Nederlands Meteorologisch Instituut</a:t>
            </a:r>
          </a:p>
        </p:txBody>
      </p:sp>
    </p:spTree>
    <p:extLst>
      <p:ext uri="{BB962C8B-B14F-4D97-AF65-F5344CB8AC3E}">
        <p14:creationId xmlns:p14="http://schemas.microsoft.com/office/powerpoint/2010/main" val="2237795852"/>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4"/>
            <a:ext cx="12192000" cy="3431384"/>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6041615 w 12192000"/>
              <a:gd name="connsiteY5" fmla="*/ 3424852 h 3430587"/>
              <a:gd name="connsiteX6" fmla="*/ 5862000 w 12192000"/>
              <a:gd name="connsiteY6" fmla="*/ 3430587 h 3430587"/>
              <a:gd name="connsiteX7" fmla="*/ 0 w 12192000"/>
              <a:gd name="connsiteY7" fmla="*/ 3430587 h 3430587"/>
              <a:gd name="connsiteX8" fmla="*/ 0 w 12192000"/>
              <a:gd name="connsiteY8" fmla="*/ 0 h 3430587"/>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35295 w 12192000"/>
              <a:gd name="connsiteY4" fmla="*/ 3431384 h 3431384"/>
              <a:gd name="connsiteX5" fmla="*/ 6041615 w 12192000"/>
              <a:gd name="connsiteY5" fmla="*/ 3424852 h 3431384"/>
              <a:gd name="connsiteX6" fmla="*/ 5862000 w 12192000"/>
              <a:gd name="connsiteY6" fmla="*/ 3430587 h 3431384"/>
              <a:gd name="connsiteX7" fmla="*/ 0 w 12192000"/>
              <a:gd name="connsiteY7" fmla="*/ 3430587 h 3431384"/>
              <a:gd name="connsiteX8" fmla="*/ 0 w 12192000"/>
              <a:gd name="connsiteY8" fmla="*/ 0 h 3431384"/>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35295 w 12192000"/>
              <a:gd name="connsiteY4" fmla="*/ 3431384 h 3431384"/>
              <a:gd name="connsiteX5" fmla="*/ 6048147 w 12192000"/>
              <a:gd name="connsiteY5" fmla="*/ 3428118 h 3431384"/>
              <a:gd name="connsiteX6" fmla="*/ 5862000 w 12192000"/>
              <a:gd name="connsiteY6" fmla="*/ 3430587 h 3431384"/>
              <a:gd name="connsiteX7" fmla="*/ 0 w 12192000"/>
              <a:gd name="connsiteY7" fmla="*/ 3430587 h 3431384"/>
              <a:gd name="connsiteX8" fmla="*/ 0 w 12192000"/>
              <a:gd name="connsiteY8" fmla="*/ 0 h 343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31384">
                <a:moveTo>
                  <a:pt x="0" y="0"/>
                </a:moveTo>
                <a:lnTo>
                  <a:pt x="12192000" y="0"/>
                </a:lnTo>
                <a:lnTo>
                  <a:pt x="12192000" y="3430587"/>
                </a:lnTo>
                <a:lnTo>
                  <a:pt x="6330000" y="3430587"/>
                </a:lnTo>
                <a:lnTo>
                  <a:pt x="6235295" y="3431384"/>
                </a:lnTo>
                <a:lnTo>
                  <a:pt x="6048147" y="3428118"/>
                </a:lnTo>
                <a:lnTo>
                  <a:pt x="5862000" y="3430587"/>
                </a:lnTo>
                <a:lnTo>
                  <a:pt x="0" y="3430587"/>
                </a:lnTo>
                <a:lnTo>
                  <a:pt x="0" y="0"/>
                </a:lnTo>
                <a:close/>
              </a:path>
            </a:pathLst>
          </a:custGeom>
          <a:solidFill>
            <a:schemeClr val="tx1">
              <a:alpha val="10000"/>
            </a:schemeClr>
          </a:solidFill>
        </p:spPr>
        <p:txBody>
          <a:bodyPr wrap="square" lIns="612000">
            <a:noAutofit/>
          </a:bodyPr>
          <a:lstStyle/>
          <a:p>
            <a:r>
              <a:rPr lang="en-US"/>
              <a:t>Click icon to add picture</a:t>
            </a:r>
            <a:endParaRPr lang="nl-NL"/>
          </a:p>
        </p:txBody>
      </p:sp>
      <p:sp>
        <p:nvSpPr>
          <p:cNvPr id="9" name="Titel 8"/>
          <p:cNvSpPr>
            <a:spLocks noGrp="1"/>
          </p:cNvSpPr>
          <p:nvPr>
            <p:ph type="title"/>
          </p:nvPr>
        </p:nvSpPr>
        <p:spPr>
          <a:xfrm>
            <a:off x="634206" y="1051200"/>
            <a:ext cx="10924382" cy="946800"/>
          </a:xfrm>
        </p:spPr>
        <p:txBody>
          <a:bodyPr/>
          <a:lstStyle/>
          <a:p>
            <a:r>
              <a:rPr lang="en-US"/>
              <a:t>Click to edit Master title style</a:t>
            </a:r>
            <a:endParaRPr lang="nl-NL"/>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pPr/>
              <a:t>‹#›</a:t>
            </a:fld>
            <a:endParaRPr lang="nl-NL"/>
          </a:p>
        </p:txBody>
      </p:sp>
      <p:sp>
        <p:nvSpPr>
          <p:cNvPr id="8" name="Tijdelijke aanduiding voor datum 7"/>
          <p:cNvSpPr>
            <a:spLocks noGrp="1"/>
          </p:cNvSpPr>
          <p:nvPr>
            <p:ph type="dt" sz="half" idx="15"/>
          </p:nvPr>
        </p:nvSpPr>
        <p:spPr>
          <a:xfrm>
            <a:off x="635000" y="6543488"/>
            <a:ext cx="5003800" cy="264272"/>
          </a:xfrm>
        </p:spPr>
        <p:txBody>
          <a:bodyPr/>
          <a:lstStyle>
            <a:lvl1pPr>
              <a:defRPr>
                <a:solidFill>
                  <a:srgbClr val="595959"/>
                </a:solidFill>
              </a:defRPr>
            </a:lvl1pPr>
          </a:lstStyle>
          <a:p>
            <a:fld id="{D0AAFB9F-33B2-4DD0-B9C6-D396DAAEED7C}" type="datetime4">
              <a:rPr lang="nl-NL" smtClean="0"/>
              <a:pPr/>
              <a:t>10 mei 2023</a:t>
            </a:fld>
            <a:endParaRPr lang="nl-NL"/>
          </a:p>
        </p:txBody>
      </p:sp>
      <p:sp>
        <p:nvSpPr>
          <p:cNvPr id="10" name="Tijdelijke aanduiding voor voettekst 8"/>
          <p:cNvSpPr>
            <a:spLocks noGrp="1"/>
          </p:cNvSpPr>
          <p:nvPr>
            <p:ph type="ftr" sz="quarter" idx="16"/>
          </p:nvPr>
        </p:nvSpPr>
        <p:spPr>
          <a:xfrm>
            <a:off x="635000" y="6221413"/>
            <a:ext cx="5003800" cy="322075"/>
          </a:xfrm>
        </p:spPr>
        <p:txBody>
          <a:bodyPr/>
          <a:lstStyle>
            <a:lvl1pPr>
              <a:defRPr>
                <a:solidFill>
                  <a:srgbClr val="595959"/>
                </a:solidFill>
              </a:defRPr>
            </a:lvl1pPr>
          </a:lstStyle>
          <a:p>
            <a:r>
              <a:rPr lang="nl-NL"/>
              <a:t>Koninklijk Nederlands Meteorologisch Instituut</a:t>
            </a:r>
          </a:p>
        </p:txBody>
      </p:sp>
    </p:spTree>
    <p:extLst>
      <p:ext uri="{BB962C8B-B14F-4D97-AF65-F5344CB8AC3E}">
        <p14:creationId xmlns:p14="http://schemas.microsoft.com/office/powerpoint/2010/main" val="301801840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779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en-US"/>
              <a:t>Click to edit Master title style</a:t>
            </a:r>
            <a:endParaRPr lang="nl-NL"/>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31036926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en-US"/>
              <a:t>Click to edit Master title style</a:t>
            </a:r>
            <a:endParaRPr lang="nl-NL"/>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en-US"/>
              <a:t>Click to edit Master text styles</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992402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_Afbeelding met titel">
    <p:bg>
      <p:bgPr>
        <a:blipFill dpi="0" rotWithShape="1">
          <a:blip r:embed="rId2">
            <a:lum/>
          </a:blip>
          <a:srcRect/>
          <a:stretch>
            <a:fillRect t="-20000" b="-20000"/>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en-US"/>
              <a:t>Click to edit Master title style</a:t>
            </a:r>
            <a:endParaRPr lang="nl-NL"/>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en-US"/>
              <a:t>Click to edit Master text styles</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11455696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a:t>Click to edit Master title style</a:t>
            </a:r>
            <a:endParaRPr lang="nl-NL"/>
          </a:p>
        </p:txBody>
      </p:sp>
      <p:sp>
        <p:nvSpPr>
          <p:cNvPr id="3" name="Tijdelijke aanduiding voor inhoud 2"/>
          <p:cNvSpPr>
            <a:spLocks noGrp="1"/>
          </p:cNvSpPr>
          <p:nvPr>
            <p:ph sz="quarter" idx="13"/>
          </p:nvPr>
        </p:nvSpPr>
        <p:spPr>
          <a:xfrm>
            <a:off x="635000" y="2276475"/>
            <a:ext cx="10923588" cy="3944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10" name="Tijdelijke aanduiding voor datum 9"/>
          <p:cNvSpPr>
            <a:spLocks noGrp="1"/>
          </p:cNvSpPr>
          <p:nvPr>
            <p:ph type="dt" sz="half" idx="14"/>
          </p:nvPr>
        </p:nvSpPr>
        <p:spPr/>
        <p:txBody>
          <a:bodyPr/>
          <a:lstStyle/>
          <a:p>
            <a:fld id="{3A0E21FA-2309-4641-8035-3DF7EDC6D0E1}" type="datetime4">
              <a:rPr lang="nl-NL" smtClean="0"/>
              <a:t>10 mei 2023</a:t>
            </a:fld>
            <a:endParaRPr lang="nl-NL"/>
          </a:p>
        </p:txBody>
      </p:sp>
      <p:sp>
        <p:nvSpPr>
          <p:cNvPr id="11" name="Tijdelijke aanduiding voor voettekst 10"/>
          <p:cNvSpPr>
            <a:spLocks noGrp="1"/>
          </p:cNvSpPr>
          <p:nvPr>
            <p:ph type="ftr" sz="quarter" idx="15"/>
          </p:nvPr>
        </p:nvSpPr>
        <p:spPr/>
        <p:txBody>
          <a:bodyPr/>
          <a:lstStyle/>
          <a:p>
            <a:r>
              <a:rPr lang="nl-NL"/>
              <a:t>Koninklijk Nederlands Meteorologisch Instituut</a:t>
            </a:r>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2590003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a:t>Click to edit Master title style</a:t>
            </a:r>
            <a:endParaRPr lang="nl-NL"/>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9" name="Tijdelijke aanduiding voor inhoud 8"/>
          <p:cNvSpPr>
            <a:spLocks noGrp="1"/>
          </p:cNvSpPr>
          <p:nvPr>
            <p:ph sz="quarter" idx="15"/>
          </p:nvPr>
        </p:nvSpPr>
        <p:spPr>
          <a:xfrm>
            <a:off x="635000" y="2276475"/>
            <a:ext cx="7178964" cy="3944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11" name="Tijdelijke aanduiding voor datum 10"/>
          <p:cNvSpPr>
            <a:spLocks noGrp="1"/>
          </p:cNvSpPr>
          <p:nvPr>
            <p:ph type="dt" sz="half" idx="16"/>
          </p:nvPr>
        </p:nvSpPr>
        <p:spPr/>
        <p:txBody>
          <a:bodyPr/>
          <a:lstStyle/>
          <a:p>
            <a:fld id="{5C7BF670-A970-49C3-A01C-9906A8EA14DF}" type="datetime4">
              <a:rPr lang="nl-NL" smtClean="0"/>
              <a:t>10 mei 2023</a:t>
            </a:fld>
            <a:endParaRPr lang="nl-NL"/>
          </a:p>
        </p:txBody>
      </p:sp>
      <p:sp>
        <p:nvSpPr>
          <p:cNvPr id="12" name="Tijdelijke aanduiding voor voettekst 11"/>
          <p:cNvSpPr>
            <a:spLocks noGrp="1"/>
          </p:cNvSpPr>
          <p:nvPr>
            <p:ph type="ftr" sz="quarter" idx="17"/>
          </p:nvPr>
        </p:nvSpPr>
        <p:spPr/>
        <p:txBody>
          <a:bodyPr/>
          <a:lstStyle/>
          <a:p>
            <a:r>
              <a:rPr lang="nl-NL"/>
              <a:t>Koninklijk Nederlands Meteorologisch Instituut</a:t>
            </a:r>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22086888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tx1"/>
                </a:solidFill>
              </a:defRPr>
            </a:lvl1pPr>
          </a:lstStyle>
          <a:p>
            <a:r>
              <a:rPr lang="en-US"/>
              <a:t>Click to edit Master title style</a:t>
            </a:r>
            <a:endParaRPr lang="nl-NL"/>
          </a:p>
        </p:txBody>
      </p:sp>
      <p:sp>
        <p:nvSpPr>
          <p:cNvPr id="9" name="Tijdelijke aanduiding voor inhoud 8"/>
          <p:cNvSpPr>
            <a:spLocks noGrp="1"/>
          </p:cNvSpPr>
          <p:nvPr>
            <p:ph sz="quarter" idx="19"/>
          </p:nvPr>
        </p:nvSpPr>
        <p:spPr>
          <a:xfrm>
            <a:off x="635000" y="1066799"/>
            <a:ext cx="5003800" cy="5154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14" name="Tijdelijke aanduiding voor datum 13"/>
          <p:cNvSpPr>
            <a:spLocks noGrp="1"/>
          </p:cNvSpPr>
          <p:nvPr>
            <p:ph type="dt" sz="half" idx="20"/>
          </p:nvPr>
        </p:nvSpPr>
        <p:spPr/>
        <p:txBody>
          <a:bodyPr/>
          <a:lstStyle/>
          <a:p>
            <a:fld id="{A68E4D2C-B2E2-432D-916C-3FBB3E911CBC}" type="datetime4">
              <a:rPr lang="nl-NL" smtClean="0"/>
              <a:t>10 mei 2023</a:t>
            </a:fld>
            <a:endParaRPr lang="nl-NL"/>
          </a:p>
        </p:txBody>
      </p:sp>
      <p:sp>
        <p:nvSpPr>
          <p:cNvPr id="15" name="Tijdelijke aanduiding voor voettekst 14"/>
          <p:cNvSpPr>
            <a:spLocks noGrp="1"/>
          </p:cNvSpPr>
          <p:nvPr>
            <p:ph type="ftr" sz="quarter" idx="21"/>
          </p:nvPr>
        </p:nvSpPr>
        <p:spPr/>
        <p:txBody>
          <a:bodyPr/>
          <a:lstStyle/>
          <a:p>
            <a:r>
              <a:rPr lang="nl-NL"/>
              <a:t>Koninklijk Nederlands Meteorologisch Instituut</a:t>
            </a:r>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904443803"/>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tx1"/>
                </a:solidFill>
              </a:defRPr>
            </a:lvl1pPr>
          </a:lstStyle>
          <a:p>
            <a:r>
              <a:rPr lang="nl-NL"/>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accent1"/>
                </a:solidFill>
              </a:defRPr>
            </a:lvl1pPr>
          </a:lstStyle>
          <a:p>
            <a:pPr lvl="0"/>
            <a:r>
              <a:rPr lang="nl-NL"/>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accent1"/>
                </a:solidFill>
              </a:defRPr>
            </a:lvl1pPr>
          </a:lstStyle>
          <a:p>
            <a:pPr lvl="0"/>
            <a:r>
              <a:rPr lang="nl-NL"/>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accent1"/>
                </a:solidFill>
              </a:defRPr>
            </a:lvl1pPr>
          </a:lstStyle>
          <a:p>
            <a:pPr lvl="0"/>
            <a:r>
              <a:rPr lang="nl-NL"/>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en-US"/>
              <a:t>Click icon to add picture</a:t>
            </a:r>
            <a:endParaRPr lang="nl-NL"/>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en-US"/>
              <a:t>Click icon to add picture</a:t>
            </a:r>
            <a:endParaRPr lang="nl-NL"/>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en-US"/>
              <a:t>Click icon to add picture</a:t>
            </a:r>
            <a:endParaRPr lang="nl-NL"/>
          </a:p>
        </p:txBody>
      </p:sp>
      <p:sp>
        <p:nvSpPr>
          <p:cNvPr id="7" name="Tijdelijke aanduiding voor datum 6"/>
          <p:cNvSpPr>
            <a:spLocks noGrp="1"/>
          </p:cNvSpPr>
          <p:nvPr>
            <p:ph type="dt" sz="half" idx="22"/>
          </p:nvPr>
        </p:nvSpPr>
        <p:spPr/>
        <p:txBody>
          <a:bodyPr/>
          <a:lstStyle/>
          <a:p>
            <a:fld id="{327C98A0-514A-4B40-8381-C5261AC3A408}" type="datetime4">
              <a:rPr lang="nl-NL" smtClean="0"/>
              <a:t>10 mei 2023</a:t>
            </a:fld>
            <a:endParaRPr lang="nl-NL"/>
          </a:p>
        </p:txBody>
      </p:sp>
      <p:sp>
        <p:nvSpPr>
          <p:cNvPr id="8" name="Tijdelijke aanduiding voor voettekst 7"/>
          <p:cNvSpPr>
            <a:spLocks noGrp="1"/>
          </p:cNvSpPr>
          <p:nvPr>
            <p:ph type="ftr" sz="quarter" idx="23"/>
          </p:nvPr>
        </p:nvSpPr>
        <p:spPr/>
        <p:txBody>
          <a:bodyPr/>
          <a:lstStyle/>
          <a:p>
            <a:r>
              <a:rPr lang="nl-NL"/>
              <a:t>Koninklijk Nederlands Meteorologisch Instituut</a:t>
            </a: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a:t>
            </a:fld>
            <a:endParaRPr lang="nl-NL"/>
          </a:p>
        </p:txBody>
      </p:sp>
      <p:pic>
        <p:nvPicPr>
          <p:cNvPr id="14" name="Afbeelding 13"/>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Tree>
    <p:extLst>
      <p:ext uri="{BB962C8B-B14F-4D97-AF65-F5344CB8AC3E}">
        <p14:creationId xmlns:p14="http://schemas.microsoft.com/office/powerpoint/2010/main" val="18280097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tx1"/>
                </a:solidFill>
              </a:defRPr>
            </a:lvl1pPr>
          </a:lstStyle>
          <a:p>
            <a:r>
              <a:rPr lang="nl-NL"/>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accent1"/>
                </a:solidFill>
              </a:defRPr>
            </a:lvl1pPr>
          </a:lstStyle>
          <a:p>
            <a:pPr lvl="0"/>
            <a:r>
              <a:rPr lang="nl-NL"/>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accent1"/>
                </a:solidFill>
              </a:defRPr>
            </a:lvl1pPr>
          </a:lstStyle>
          <a:p>
            <a:pPr lvl="0"/>
            <a:r>
              <a:rPr lang="nl-NL"/>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accent1"/>
                </a:solidFill>
              </a:defRPr>
            </a:lvl1pPr>
          </a:lstStyle>
          <a:p>
            <a:pPr lvl="0"/>
            <a:r>
              <a:rPr lang="nl-NL"/>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en-US"/>
              <a:t>Click icon to add picture</a:t>
            </a:r>
            <a:endParaRPr lang="nl-NL"/>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en-US"/>
              <a:t>Click icon to add picture</a:t>
            </a:r>
            <a:endParaRPr lang="nl-NL"/>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en-US"/>
              <a:t>Click icon to add picture</a:t>
            </a:r>
            <a:endParaRPr lang="nl-NL"/>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9228A485-B945-42FC-83C2-AB1E27AA2862}" type="datetime4">
              <a:rPr lang="nl-NL" smtClean="0"/>
              <a:t>10 mei 2023</a:t>
            </a:fld>
            <a:endParaRPr lang="nl-NL"/>
          </a:p>
        </p:txBody>
      </p:sp>
      <p:sp>
        <p:nvSpPr>
          <p:cNvPr id="8" name="Tijdelijke aanduiding voor voettekst 7"/>
          <p:cNvSpPr>
            <a:spLocks noGrp="1"/>
          </p:cNvSpPr>
          <p:nvPr>
            <p:ph type="ftr" sz="quarter" idx="23"/>
          </p:nvPr>
        </p:nvSpPr>
        <p:spPr/>
        <p:txBody>
          <a:bodyPr/>
          <a:lstStyle/>
          <a:p>
            <a:r>
              <a:rPr lang="nl-NL"/>
              <a:t>Koninklijk Nederlands Meteorologisch Instituut</a:t>
            </a: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13513320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bg1"/>
                </a:solidFill>
              </a:defRPr>
            </a:lvl1pPr>
          </a:lstStyle>
          <a:p>
            <a:r>
              <a:rPr lang="nl-NL"/>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bg1"/>
                </a:solidFill>
              </a:defRPr>
            </a:lvl1pPr>
          </a:lstStyle>
          <a:p>
            <a:pPr lvl="0"/>
            <a:r>
              <a:rPr lang="nl-NL"/>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bg1"/>
                </a:solidFill>
              </a:defRPr>
            </a:lvl1pPr>
          </a:lstStyle>
          <a:p>
            <a:pPr lvl="0"/>
            <a:r>
              <a:rPr lang="nl-NL"/>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bg1"/>
                </a:solidFill>
              </a:defRPr>
            </a:lvl1pPr>
          </a:lstStyle>
          <a:p>
            <a:pPr lvl="0"/>
            <a:r>
              <a:rPr lang="nl-NL"/>
              <a:t>Klik om de tekststijl van het model te bewerken</a:t>
            </a:r>
          </a:p>
        </p:txBody>
      </p:sp>
      <p:pic>
        <p:nvPicPr>
          <p:cNvPr id="11" name="Afbeelding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4" name="Tijdelijke aanduiding voor afbeelding 3"/>
          <p:cNvSpPr>
            <a:spLocks noGrp="1" noChangeAspect="1"/>
          </p:cNvSpPr>
          <p:nvPr>
            <p:ph type="pic" sz="quarter" idx="19"/>
          </p:nvPr>
        </p:nvSpPr>
        <p:spPr>
          <a:xfrm>
            <a:off x="3421851" y="3926077"/>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en-US"/>
              <a:t>Click icon to add picture</a:t>
            </a:r>
            <a:endParaRPr lang="nl-NL"/>
          </a:p>
        </p:txBody>
      </p:sp>
      <p:sp>
        <p:nvSpPr>
          <p:cNvPr id="15" name="Tijdelijke aanduiding voor afbeelding 3"/>
          <p:cNvSpPr>
            <a:spLocks noGrp="1" noChangeAspect="1"/>
          </p:cNvSpPr>
          <p:nvPr>
            <p:ph type="pic" sz="quarter" idx="20"/>
          </p:nvPr>
        </p:nvSpPr>
        <p:spPr>
          <a:xfrm>
            <a:off x="3421851" y="4712093"/>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en-US"/>
              <a:t>Click icon to add picture</a:t>
            </a:r>
            <a:endParaRPr lang="nl-NL"/>
          </a:p>
        </p:txBody>
      </p:sp>
      <p:sp>
        <p:nvSpPr>
          <p:cNvPr id="16" name="Tijdelijke aanduiding voor afbeelding 3"/>
          <p:cNvSpPr>
            <a:spLocks noGrp="1" noChangeAspect="1"/>
          </p:cNvSpPr>
          <p:nvPr>
            <p:ph type="pic" sz="quarter" idx="21"/>
          </p:nvPr>
        </p:nvSpPr>
        <p:spPr>
          <a:xfrm>
            <a:off x="3421851" y="5485583"/>
            <a:ext cx="541203" cy="540000"/>
          </a:xfrm>
          <a:blipFill>
            <a:blip r:embed="rId5"/>
            <a:stretch>
              <a:fillRect/>
            </a:stretch>
          </a:blipFill>
        </p:spPr>
        <p:txBody>
          <a:bodyPr>
            <a:normAutofit/>
          </a:bodyPr>
          <a:lstStyle>
            <a:lvl1pPr marL="0" indent="0" algn="ctr">
              <a:buNone/>
              <a:defRPr sz="100">
                <a:solidFill>
                  <a:schemeClr val="bg1"/>
                </a:solidFill>
              </a:defRPr>
            </a:lvl1pPr>
          </a:lstStyle>
          <a:p>
            <a:r>
              <a:rPr lang="en-US"/>
              <a:t>Click icon to add picture</a:t>
            </a:r>
            <a:endParaRPr lang="nl-NL"/>
          </a:p>
        </p:txBody>
      </p:sp>
      <p:sp>
        <p:nvSpPr>
          <p:cNvPr id="3" name="Tijdelijke aanduiding voor datum 2"/>
          <p:cNvSpPr>
            <a:spLocks noGrp="1"/>
          </p:cNvSpPr>
          <p:nvPr>
            <p:ph type="dt" sz="half" idx="22"/>
          </p:nvPr>
        </p:nvSpPr>
        <p:spPr/>
        <p:txBody>
          <a:bodyPr/>
          <a:lstStyle>
            <a:lvl1pPr>
              <a:defRPr>
                <a:solidFill>
                  <a:schemeClr val="bg1">
                    <a:lumMod val="65000"/>
                    <a:lumOff val="35000"/>
                  </a:schemeClr>
                </a:solidFill>
              </a:defRPr>
            </a:lvl1pPr>
          </a:lstStyle>
          <a:p>
            <a:fld id="{92FE020F-D735-4E64-9B11-27A5887DCCF2}" type="datetime4">
              <a:rPr lang="nl-NL" smtClean="0"/>
              <a:t>10 mei 2023</a:t>
            </a:fld>
            <a:endParaRPr lang="nl-NL"/>
          </a:p>
        </p:txBody>
      </p:sp>
      <p:sp>
        <p:nvSpPr>
          <p:cNvPr id="4" name="Tijdelijke aanduiding voor voettekst 3"/>
          <p:cNvSpPr>
            <a:spLocks noGrp="1"/>
          </p:cNvSpPr>
          <p:nvPr>
            <p:ph type="ftr" sz="quarter" idx="23"/>
          </p:nvPr>
        </p:nvSpPr>
        <p:spPr/>
        <p:txBody>
          <a:bodyPr/>
          <a:lstStyle>
            <a:lvl1pPr>
              <a:defRPr>
                <a:solidFill>
                  <a:schemeClr val="bg1">
                    <a:lumMod val="65000"/>
                    <a:lumOff val="35000"/>
                  </a:schemeClr>
                </a:solidFill>
              </a:defRPr>
            </a:lvl1pPr>
          </a:lstStyle>
          <a:p>
            <a:r>
              <a:rPr lang="nl-NL"/>
              <a:t>Koninklijk Nederlands Meteorologisch Instituut</a:t>
            </a:r>
          </a:p>
        </p:txBody>
      </p:sp>
      <p:sp>
        <p:nvSpPr>
          <p:cNvPr id="5" name="Tijdelijke aanduiding voor dianummer 4"/>
          <p:cNvSpPr>
            <a:spLocks noGrp="1"/>
          </p:cNvSpPr>
          <p:nvPr>
            <p:ph type="sldNum" sz="quarter" idx="24"/>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a:p>
        </p:txBody>
      </p:sp>
    </p:spTree>
    <p:extLst>
      <p:ext uri="{BB962C8B-B14F-4D97-AF65-F5344CB8AC3E}">
        <p14:creationId xmlns:p14="http://schemas.microsoft.com/office/powerpoint/2010/main" val="4177838381"/>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217BD-0784-4827-8AA8-3918DD2C8C8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EBCD6D9-B05E-4593-B1D0-74C4B55130C8}"/>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3B0BC1F-74DB-47E5-8926-6E1671032B14}"/>
              </a:ext>
            </a:extLst>
          </p:cNvPr>
          <p:cNvSpPr>
            <a:spLocks noGrp="1"/>
          </p:cNvSpPr>
          <p:nvPr>
            <p:ph type="dt" sz="half" idx="10"/>
          </p:nvPr>
        </p:nvSpPr>
        <p:spPr/>
        <p:txBody>
          <a:bodyPr/>
          <a:lstStyle/>
          <a:p>
            <a:fld id="{81DC86F9-2B37-4EDB-9578-4287A427D359}" type="datetimeFigureOut">
              <a:rPr lang="nl-NL" smtClean="0"/>
              <a:t>10-05-2023</a:t>
            </a:fld>
            <a:endParaRPr lang="nl-NL"/>
          </a:p>
        </p:txBody>
      </p:sp>
      <p:sp>
        <p:nvSpPr>
          <p:cNvPr id="5" name="Tijdelijke aanduiding voor voettekst 4">
            <a:extLst>
              <a:ext uri="{FF2B5EF4-FFF2-40B4-BE49-F238E27FC236}">
                <a16:creationId xmlns:a16="http://schemas.microsoft.com/office/drawing/2014/main" id="{D6B3A605-77C6-42DA-AE78-2A02700CA42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6178291-7119-4EDD-91EA-8E75EF213DFA}"/>
              </a:ext>
            </a:extLst>
          </p:cNvPr>
          <p:cNvSpPr>
            <a:spLocks noGrp="1"/>
          </p:cNvSpPr>
          <p:nvPr>
            <p:ph type="sldNum" sz="quarter" idx="12"/>
          </p:nvPr>
        </p:nvSpPr>
        <p:spPr/>
        <p:txBody>
          <a:bodyPr/>
          <a:lstStyle/>
          <a:p>
            <a:fld id="{3A7AEB13-E924-47B9-9FD8-06EF5278A6F9}" type="slidenum">
              <a:rPr lang="nl-NL" smtClean="0"/>
              <a:t>‹#›</a:t>
            </a:fld>
            <a:endParaRPr lang="nl-NL"/>
          </a:p>
        </p:txBody>
      </p:sp>
    </p:spTree>
    <p:extLst>
      <p:ext uri="{BB962C8B-B14F-4D97-AF65-F5344CB8AC3E}">
        <p14:creationId xmlns:p14="http://schemas.microsoft.com/office/powerpoint/2010/main" val="577336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dia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afbeelding 21"/>
          <p:cNvSpPr>
            <a:spLocks noGrp="1"/>
          </p:cNvSpPr>
          <p:nvPr>
            <p:ph type="pic" sz="quarter" idx="10"/>
          </p:nvPr>
        </p:nvSpPr>
        <p:spPr>
          <a:xfrm>
            <a:off x="0" y="-3558"/>
            <a:ext cx="6101800" cy="6861558"/>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0 h 6858000"/>
              <a:gd name="connsiteX1" fmla="*/ 5862000 w 6098242"/>
              <a:gd name="connsiteY1" fmla="*/ 0 h 6858000"/>
              <a:gd name="connsiteX2" fmla="*/ 5815746 w 6098242"/>
              <a:gd name="connsiteY2" fmla="*/ 1088729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3558 h 6861558"/>
              <a:gd name="connsiteX1" fmla="*/ 5815746 w 6098242"/>
              <a:gd name="connsiteY1" fmla="*/ 0 h 6861558"/>
              <a:gd name="connsiteX2" fmla="*/ 5815746 w 6098242"/>
              <a:gd name="connsiteY2" fmla="*/ 1092287 h 6861558"/>
              <a:gd name="connsiteX3" fmla="*/ 6098242 w 6098242"/>
              <a:gd name="connsiteY3" fmla="*/ 711583 h 6861558"/>
              <a:gd name="connsiteX4" fmla="*/ 6098242 w 6098242"/>
              <a:gd name="connsiteY4" fmla="*/ 6623958 h 6861558"/>
              <a:gd name="connsiteX5" fmla="*/ 6096826 w 6098242"/>
              <a:gd name="connsiteY5" fmla="*/ 6858784 h 6861558"/>
              <a:gd name="connsiteX6" fmla="*/ 5862000 w 6098242"/>
              <a:gd name="connsiteY6" fmla="*/ 6861558 h 6861558"/>
              <a:gd name="connsiteX7" fmla="*/ 0 w 6098242"/>
              <a:gd name="connsiteY7" fmla="*/ 6861558 h 6861558"/>
              <a:gd name="connsiteX8" fmla="*/ 0 w 6098242"/>
              <a:gd name="connsiteY8" fmla="*/ 3558 h 6861558"/>
              <a:gd name="connsiteX0" fmla="*/ 0 w 6101800"/>
              <a:gd name="connsiteY0" fmla="*/ 3558 h 6861558"/>
              <a:gd name="connsiteX1" fmla="*/ 5815746 w 6101800"/>
              <a:gd name="connsiteY1" fmla="*/ 0 h 6861558"/>
              <a:gd name="connsiteX2" fmla="*/ 5815746 w 6101800"/>
              <a:gd name="connsiteY2" fmla="*/ 1092287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29978 w 6101800"/>
              <a:gd name="connsiteY2" fmla="*/ 1102961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12188 w 6101800"/>
              <a:gd name="connsiteY2" fmla="*/ 1099403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1800" h="6861558">
                <a:moveTo>
                  <a:pt x="0" y="3558"/>
                </a:moveTo>
                <a:lnTo>
                  <a:pt x="5815746" y="0"/>
                </a:lnTo>
                <a:lnTo>
                  <a:pt x="5812188" y="1099403"/>
                </a:lnTo>
                <a:lnTo>
                  <a:pt x="6101800" y="1099403"/>
                </a:lnTo>
                <a:lnTo>
                  <a:pt x="6098242" y="6623958"/>
                </a:lnTo>
                <a:lnTo>
                  <a:pt x="6096826" y="6858784"/>
                </a:lnTo>
                <a:lnTo>
                  <a:pt x="5862000" y="6861558"/>
                </a:lnTo>
                <a:lnTo>
                  <a:pt x="0" y="6861558"/>
                </a:lnTo>
                <a:lnTo>
                  <a:pt x="0" y="3558"/>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en-US"/>
              <a:t>Click icon to add picture</a:t>
            </a:r>
            <a:endParaRPr lang="nl-NL"/>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a:t>
            </a:fld>
            <a:endParaRPr lang="nl-NL"/>
          </a:p>
        </p:txBody>
      </p:sp>
      <p:sp>
        <p:nvSpPr>
          <p:cNvPr id="10"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12"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a:t>Naam spreker</a:t>
            </a:r>
          </a:p>
        </p:txBody>
      </p:sp>
      <p:sp>
        <p:nvSpPr>
          <p:cNvPr id="15"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en-US"/>
              <a:t>Click to edit Master title style</a:t>
            </a:r>
            <a:endParaRPr lang="nl-NL"/>
          </a:p>
        </p:txBody>
      </p:sp>
      <p:pic>
        <p:nvPicPr>
          <p:cNvPr id="16" name="Afbeelding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189092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bg1"/>
                </a:solidFill>
              </a:defRPr>
            </a:lvl1pPr>
          </a:lstStyle>
          <a:p>
            <a:r>
              <a:rPr lang="en-US"/>
              <a:t>Click to edit Master title style</a:t>
            </a:r>
            <a:endParaRPr lang="nl-NL"/>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180877304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tx1"/>
                </a:solidFill>
              </a:defRPr>
            </a:lvl1pPr>
          </a:lstStyle>
          <a:p>
            <a:r>
              <a:rPr lang="en-US"/>
              <a:t>Click to edit Master title style</a:t>
            </a:r>
            <a:endParaRPr lang="nl-NL"/>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en-US"/>
              <a:t>Click to edit Master text styles</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en-US"/>
              <a:t>Click to edit Master text styles</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en-US"/>
              <a:t>Click to edit Master text styles</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en-US"/>
              <a:t>Click to edit Master text styles</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en-US"/>
              <a:t>Click to edit Master text styles</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50" y="0"/>
            <a:ext cx="12198350" cy="1066800"/>
          </a:xfrm>
          <a:prstGeom prst="rect">
            <a:avLst/>
          </a:prstGeom>
        </p:spPr>
      </p:pic>
      <p:sp>
        <p:nvSpPr>
          <p:cNvPr id="5" name="Tijdelijke aanduiding voor datum 4"/>
          <p:cNvSpPr>
            <a:spLocks noGrp="1"/>
          </p:cNvSpPr>
          <p:nvPr>
            <p:ph type="dt" sz="half" idx="20"/>
          </p:nvPr>
        </p:nvSpPr>
        <p:spPr/>
        <p:txBody>
          <a:bodyPr/>
          <a:lstStyle/>
          <a:p>
            <a:fld id="{227A3171-06C3-400E-B052-59913C75B3F4}" type="datetime4">
              <a:rPr lang="nl-NL" smtClean="0"/>
              <a:t>10 mei 2023</a:t>
            </a:fld>
            <a:endParaRPr lang="nl-NL"/>
          </a:p>
        </p:txBody>
      </p:sp>
      <p:sp>
        <p:nvSpPr>
          <p:cNvPr id="9" name="Tijdelijke aanduiding voor voettekst 8"/>
          <p:cNvSpPr>
            <a:spLocks noGrp="1"/>
          </p:cNvSpPr>
          <p:nvPr>
            <p:ph type="ftr" sz="quarter" idx="21"/>
          </p:nvPr>
        </p:nvSpPr>
        <p:spPr/>
        <p:txBody>
          <a:bodyPr/>
          <a:lstStyle/>
          <a:p>
            <a:r>
              <a:rPr lang="en-US" err="1"/>
              <a:t>Koninklijk</a:t>
            </a:r>
            <a:r>
              <a:rPr lang="en-US"/>
              <a:t> </a:t>
            </a:r>
            <a:r>
              <a:rPr lang="en-US" err="1"/>
              <a:t>Nederlands</a:t>
            </a:r>
            <a:r>
              <a:rPr lang="en-US"/>
              <a:t> </a:t>
            </a:r>
            <a:r>
              <a:rPr lang="en-US" err="1"/>
              <a:t>Meteorologisch</a:t>
            </a:r>
            <a:r>
              <a:rPr lang="en-US"/>
              <a:t> </a:t>
            </a:r>
            <a:r>
              <a:rPr lang="en-US" err="1"/>
              <a:t>Instituut</a:t>
            </a:r>
            <a:endParaRPr lang="nl-NL"/>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pPr/>
              <a:t>‹#›</a:t>
            </a:fld>
            <a:endParaRPr lang="nl-NL"/>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accent1"/>
                </a:solidFill>
              </a:defRPr>
            </a:lvl1pPr>
          </a:lstStyle>
          <a:p>
            <a:pPr lvl="0"/>
            <a:r>
              <a:rPr lang="nl-NL"/>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accent1"/>
                </a:solidFill>
              </a:defRPr>
            </a:lvl1pPr>
          </a:lstStyle>
          <a:p>
            <a:pPr lvl="0"/>
            <a:r>
              <a:rPr lang="nl-NL"/>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accent1"/>
                </a:solidFill>
              </a:defRPr>
            </a:lvl1pPr>
          </a:lstStyle>
          <a:p>
            <a:pPr lvl="0"/>
            <a:r>
              <a:rPr lang="nl-NL"/>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accent1"/>
                </a:solidFill>
              </a:defRPr>
            </a:lvl1pPr>
          </a:lstStyle>
          <a:p>
            <a:pPr lvl="0"/>
            <a:r>
              <a:rPr lang="nl-NL"/>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accent1"/>
                </a:solidFill>
              </a:defRPr>
            </a:lvl1pPr>
          </a:lstStyle>
          <a:p>
            <a:pPr lvl="0"/>
            <a:r>
              <a:rPr lang="nl-NL"/>
              <a:t>#</a:t>
            </a:r>
          </a:p>
        </p:txBody>
      </p:sp>
    </p:spTree>
    <p:extLst>
      <p:ext uri="{BB962C8B-B14F-4D97-AF65-F5344CB8AC3E}">
        <p14:creationId xmlns:p14="http://schemas.microsoft.com/office/powerpoint/2010/main" val="348155229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tx1"/>
              </a:buClr>
              <a:buFont typeface="+mj-lt"/>
              <a:buAutoNum type="arabicPeriod"/>
              <a:defRPr>
                <a:solidFill>
                  <a:schemeClr val="tx1"/>
                </a:solidFill>
              </a:defRPr>
            </a:lvl1pPr>
            <a:lvl2pPr marL="684000" indent="-2160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tx1"/>
                </a:solidFill>
              </a:defRPr>
            </a:lvl1pPr>
          </a:lstStyle>
          <a:p>
            <a:r>
              <a:rPr lang="en-US"/>
              <a:t>Click to edit Master title style</a:t>
            </a:r>
            <a:endParaRPr lang="nl-NL"/>
          </a:p>
        </p:txBody>
      </p:sp>
      <p:sp>
        <p:nvSpPr>
          <p:cNvPr id="14" name="Tijdelijke aanduiding voor afbeelding 21"/>
          <p:cNvSpPr>
            <a:spLocks noGrp="1"/>
          </p:cNvSpPr>
          <p:nvPr>
            <p:ph type="pic" sz="quarter" idx="10"/>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8242" h="6858000">
                <a:moveTo>
                  <a:pt x="0" y="0"/>
                </a:moveTo>
                <a:lnTo>
                  <a:pt x="5862000" y="0"/>
                </a:lnTo>
                <a:lnTo>
                  <a:pt x="5862000" y="708025"/>
                </a:lnTo>
                <a:lnTo>
                  <a:pt x="6098242" y="708025"/>
                </a:lnTo>
                <a:lnTo>
                  <a:pt x="6098242" y="6620400"/>
                </a:lnTo>
                <a:lnTo>
                  <a:pt x="6096826" y="6855226"/>
                </a:lnTo>
                <a:lnTo>
                  <a:pt x="5862000" y="6858000"/>
                </a:lnTo>
                <a:lnTo>
                  <a:pt x="0" y="6858000"/>
                </a:lnTo>
                <a:lnTo>
                  <a:pt x="0" y="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en-US"/>
              <a:t>Click icon to add picture</a:t>
            </a:r>
            <a:endParaRPr lang="nl-NL"/>
          </a:p>
        </p:txBody>
      </p:sp>
      <p:sp>
        <p:nvSpPr>
          <p:cNvPr id="17" name="Tijdelijke aanduiding voor datum 16"/>
          <p:cNvSpPr>
            <a:spLocks noGrp="1"/>
          </p:cNvSpPr>
          <p:nvPr>
            <p:ph type="dt" sz="half" idx="14"/>
          </p:nvPr>
        </p:nvSpPr>
        <p:spPr/>
        <p:txBody>
          <a:bodyPr/>
          <a:lstStyle/>
          <a:p>
            <a:fld id="{D833E77A-954C-47BA-BEDE-544396AD848A}" type="datetime4">
              <a:rPr lang="nl-NL" smtClean="0"/>
              <a:t>10 mei 2023</a:t>
            </a:fld>
            <a:endParaRPr lang="nl-NL"/>
          </a:p>
        </p:txBody>
      </p:sp>
      <p:sp>
        <p:nvSpPr>
          <p:cNvPr id="18" name="Tijdelijke aanduiding voor voettekst 17"/>
          <p:cNvSpPr>
            <a:spLocks noGrp="1"/>
          </p:cNvSpPr>
          <p:nvPr>
            <p:ph type="ftr" sz="quarter" idx="15"/>
          </p:nvPr>
        </p:nvSpPr>
        <p:spPr/>
        <p:txBody>
          <a:bodyPr/>
          <a:lstStyle>
            <a:lvl1pPr>
              <a:defRPr/>
            </a:lvl1pPr>
          </a:lstStyle>
          <a:p>
            <a:r>
              <a:rPr lang="nl-NL"/>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153694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tx1"/>
                </a:solidFill>
              </a:defRPr>
            </a:lvl1pPr>
          </a:lstStyle>
          <a:p>
            <a:r>
              <a:rPr lang="en-US"/>
              <a:t>Click to edit Master title style</a:t>
            </a:r>
            <a:endParaRPr lang="nl-NL"/>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tx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fld id="{48898F1F-8562-49B3-A6FE-C0F212456515}" type="datetime4">
              <a:rPr lang="nl-NL" smtClean="0"/>
              <a:t>10 mei 2023</a:t>
            </a:fld>
            <a:endParaRPr lang="nl-NL"/>
          </a:p>
        </p:txBody>
      </p:sp>
      <p:sp>
        <p:nvSpPr>
          <p:cNvPr id="12" name="Tijdelijke aanduiding voor voettekst 11"/>
          <p:cNvSpPr>
            <a:spLocks noGrp="1"/>
          </p:cNvSpPr>
          <p:nvPr>
            <p:ph type="ftr" sz="quarter" idx="15"/>
          </p:nvPr>
        </p:nvSpPr>
        <p:spPr/>
        <p:txBody>
          <a:bodyPr/>
          <a:lstStyle/>
          <a:p>
            <a:r>
              <a:rPr lang="nl-NL"/>
              <a:t>Koninklijk Nederlands Meteorologisch Instituut</a:t>
            </a:r>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2005688301"/>
      </p:ext>
    </p:extLst>
  </p:cSld>
  <p:clrMapOvr>
    <a:masterClrMapping/>
  </p:clrMapOvr>
  <p:extLst>
    <p:ext uri="{DCECCB84-F9BA-43D5-87BE-67443E8EF086}">
      <p15:sldGuideLst xmlns:p15="http://schemas.microsoft.com/office/powerpoint/2012/main">
        <p15:guide id="1" orient="horz" pos="1661" userDrawn="1">
          <p15:clr>
            <a:srgbClr val="FBAE40"/>
          </p15:clr>
        </p15:guide>
        <p15:guide id="2" orient="horz" pos="265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inhoud 3"/>
          <p:cNvSpPr>
            <a:spLocks noGrp="1"/>
          </p:cNvSpPr>
          <p:nvPr>
            <p:ph sz="half" idx="2"/>
          </p:nvPr>
        </p:nvSpPr>
        <p:spPr>
          <a:xfrm>
            <a:off x="6553199" y="2276475"/>
            <a:ext cx="5004000" cy="3944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2" name="Titel 1"/>
          <p:cNvSpPr>
            <a:spLocks noGrp="1"/>
          </p:cNvSpPr>
          <p:nvPr>
            <p:ph type="title"/>
          </p:nvPr>
        </p:nvSpPr>
        <p:spPr/>
        <p:txBody>
          <a:bodyPr/>
          <a:lstStyle/>
          <a:p>
            <a:r>
              <a:rPr lang="en-US"/>
              <a:t>Click to edit Master title style</a:t>
            </a:r>
            <a:endParaRPr lang="nl-NL"/>
          </a:p>
        </p:txBody>
      </p:sp>
      <p:sp>
        <p:nvSpPr>
          <p:cNvPr id="14" name="Tijdelijke aanduiding voor datum 13"/>
          <p:cNvSpPr>
            <a:spLocks noGrp="1"/>
          </p:cNvSpPr>
          <p:nvPr>
            <p:ph type="dt" sz="half" idx="10"/>
          </p:nvPr>
        </p:nvSpPr>
        <p:spPr/>
        <p:txBody>
          <a:bodyPr/>
          <a:lstStyle/>
          <a:p>
            <a:fld id="{F223BE76-68A6-4D79-955A-D7B1CC9B75D2}" type="datetime4">
              <a:rPr lang="nl-NL" smtClean="0"/>
              <a:t>10 mei 2023</a:t>
            </a:fld>
            <a:endParaRPr lang="nl-NL"/>
          </a:p>
        </p:txBody>
      </p:sp>
      <p:sp>
        <p:nvSpPr>
          <p:cNvPr id="15" name="Tijdelijke aanduiding voor voettekst 14"/>
          <p:cNvSpPr>
            <a:spLocks noGrp="1"/>
          </p:cNvSpPr>
          <p:nvPr>
            <p:ph type="ftr" sz="quarter" idx="11"/>
          </p:nvPr>
        </p:nvSpPr>
        <p:spPr/>
        <p:txBody>
          <a:bodyPr/>
          <a:lstStyle/>
          <a:p>
            <a:r>
              <a:rPr lang="nl-NL"/>
              <a:t>Koninklijk Nederlands Meteorologisch Instituut</a:t>
            </a:r>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pPr/>
              <a:t>‹#›</a:t>
            </a:fld>
            <a:endParaRPr lang="nl-NL"/>
          </a:p>
        </p:txBody>
      </p:sp>
    </p:spTree>
    <p:extLst>
      <p:ext uri="{BB962C8B-B14F-4D97-AF65-F5344CB8AC3E}">
        <p14:creationId xmlns:p14="http://schemas.microsoft.com/office/powerpoint/2010/main" val="13800174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a:p>
            <a:pPr lvl="5"/>
            <a:r>
              <a:rPr lang="nl-NL"/>
              <a:t>Zesde niveau</a:t>
            </a:r>
          </a:p>
          <a:p>
            <a:pPr lvl="6"/>
            <a:r>
              <a:rPr lang="nl-NL"/>
              <a:t>Zevende niveau</a:t>
            </a:r>
          </a:p>
          <a:p>
            <a:pPr lvl="7"/>
            <a:r>
              <a:rPr lang="nl-NL"/>
              <a:t>Achtste niveau</a:t>
            </a:r>
          </a:p>
          <a:p>
            <a:pPr lvl="8"/>
            <a:r>
              <a:rPr lang="nl-NL"/>
              <a:t>Negende niveau</a:t>
            </a:r>
          </a:p>
          <a:p>
            <a:pPr lvl="8"/>
            <a:endParaRPr lang="nl-NL"/>
          </a:p>
        </p:txBody>
      </p:sp>
      <p:pic>
        <p:nvPicPr>
          <p:cNvPr id="12" name="Afbeelding 11"/>
          <p:cNvPicPr>
            <a:picLocks noChangeAspect="1"/>
          </p:cNvPicPr>
          <p:nvPr/>
        </p:nvPicPr>
        <p:blipFill>
          <a:blip r:embed="rId40">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tx1">
                    <a:lumMod val="65000"/>
                    <a:lumOff val="35000"/>
                  </a:schemeClr>
                </a:solidFill>
              </a:defRPr>
            </a:lvl1pPr>
          </a:lstStyle>
          <a:p>
            <a:fld id="{73DFDE29-0FDB-4686-B0A0-AA8EF4DD784B}" type="datetime4">
              <a:rPr lang="nl-NL" smtClean="0"/>
              <a:t>10 mei 2023</a:t>
            </a:fld>
            <a:endParaRPr lang="nl-NL"/>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tx1">
                    <a:lumMod val="65000"/>
                    <a:lumOff val="35000"/>
                  </a:schemeClr>
                </a:solidFill>
              </a:defRPr>
            </a:lvl1pPr>
          </a:lstStyle>
          <a:p>
            <a:r>
              <a:rPr lang="nl-NL"/>
              <a:t>Koninklijk Nederlands Meteorologisch Instituut</a:t>
            </a:r>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tx1">
                    <a:lumMod val="65000"/>
                    <a:lumOff val="35000"/>
                  </a:schemeClr>
                </a:solidFill>
              </a:defRPr>
            </a:lvl1pPr>
          </a:lstStyle>
          <a:p>
            <a:fld id="{10A0A6AF-03C5-477E-939A-E28F7E7F05EA}" type="slidenum">
              <a:rPr lang="nl-NL" smtClean="0"/>
              <a:pPr/>
              <a:t>‹#›</a:t>
            </a:fld>
            <a:endParaRPr lang="nl-NL"/>
          </a:p>
        </p:txBody>
      </p:sp>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45" r:id="rId1"/>
    <p:sldLayoutId id="2147483744" r:id="rId2"/>
    <p:sldLayoutId id="2147483747" r:id="rId3"/>
    <p:sldLayoutId id="2147483750" r:id="rId4"/>
    <p:sldLayoutId id="2147483738" r:id="rId5"/>
    <p:sldLayoutId id="2147483690" r:id="rId6"/>
    <p:sldLayoutId id="2147483728" r:id="rId7"/>
    <p:sldLayoutId id="2147483651" r:id="rId8"/>
    <p:sldLayoutId id="2147483652" r:id="rId9"/>
    <p:sldLayoutId id="2147483653" r:id="rId10"/>
    <p:sldLayoutId id="2147483654" r:id="rId11"/>
    <p:sldLayoutId id="2147483655" r:id="rId12"/>
    <p:sldLayoutId id="2147483656" r:id="rId13"/>
    <p:sldLayoutId id="2147483689" r:id="rId14"/>
    <p:sldLayoutId id="2147483712" r:id="rId15"/>
    <p:sldLayoutId id="2147483711" r:id="rId16"/>
    <p:sldLayoutId id="2147483675" r:id="rId17"/>
    <p:sldLayoutId id="2147483657" r:id="rId18"/>
    <p:sldLayoutId id="2147483691" r:id="rId19"/>
    <p:sldLayoutId id="2147483729" r:id="rId20"/>
    <p:sldLayoutId id="2147483739" r:id="rId21"/>
    <p:sldLayoutId id="2147483740" r:id="rId22"/>
    <p:sldLayoutId id="2147483718" r:id="rId23"/>
    <p:sldLayoutId id="2147483717" r:id="rId24"/>
    <p:sldLayoutId id="2147483714" r:id="rId25"/>
    <p:sldLayoutId id="2147483713" r:id="rId26"/>
    <p:sldLayoutId id="2147483751" r:id="rId27"/>
    <p:sldLayoutId id="2147483752" r:id="rId28"/>
    <p:sldLayoutId id="2147483707" r:id="rId29"/>
    <p:sldLayoutId id="2147483667" r:id="rId30"/>
    <p:sldLayoutId id="2147483749" r:id="rId31"/>
    <p:sldLayoutId id="2147483702" r:id="rId32"/>
    <p:sldLayoutId id="2147483721" r:id="rId33"/>
    <p:sldLayoutId id="2147483700" r:id="rId34"/>
    <p:sldLayoutId id="2147483692" r:id="rId35"/>
    <p:sldLayoutId id="2147483722" r:id="rId36"/>
    <p:sldLayoutId id="2147483723" r:id="rId37"/>
    <p:sldLayoutId id="2147483753" r:id="rId38"/>
  </p:sldLayoutIdLst>
  <p:hf hdr="0"/>
  <p:txStyles>
    <p:title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covjson.org/playground/"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hyperlink" Target="mailto:paul.van.schayck@knmi.nl" TargetMode="External"/><Relationship Id="rId2" Type="http://schemas.openxmlformats.org/officeDocument/2006/relationships/image" Target="../media/image35.jpe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7.png"/><Relationship Id="rId12" Type="http://schemas.openxmlformats.org/officeDocument/2006/relationships/image" Target="../media/image40.svg"/><Relationship Id="rId2" Type="http://schemas.openxmlformats.org/officeDocument/2006/relationships/notesSlide" Target="../notesSlides/notesSlide11.xml"/><Relationship Id="rId16" Type="http://schemas.openxmlformats.org/officeDocument/2006/relationships/image" Target="../media/image43.jpeg"/><Relationship Id="rId1" Type="http://schemas.openxmlformats.org/officeDocument/2006/relationships/slideLayout" Target="../slideLayouts/slideLayout32.xml"/><Relationship Id="rId6" Type="http://schemas.openxmlformats.org/officeDocument/2006/relationships/image" Target="../media/image37.jpeg"/><Relationship Id="rId11" Type="http://schemas.openxmlformats.org/officeDocument/2006/relationships/image" Target="../media/image39.png"/><Relationship Id="rId5" Type="http://schemas.openxmlformats.org/officeDocument/2006/relationships/image" Target="../media/image36.jpeg"/><Relationship Id="rId15" Type="http://schemas.openxmlformats.org/officeDocument/2006/relationships/image" Target="../media/image42.svg"/><Relationship Id="rId10" Type="http://schemas.openxmlformats.org/officeDocument/2006/relationships/image" Target="../media/image38.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a:extLst>
              <a:ext uri="{FF2B5EF4-FFF2-40B4-BE49-F238E27FC236}">
                <a16:creationId xmlns:a16="http://schemas.microsoft.com/office/drawing/2014/main" id="{B7104FE3-F533-4A60-B185-FAEE4B4DE30D}"/>
              </a:ext>
            </a:extLst>
          </p:cNvPr>
          <p:cNvSpPr>
            <a:spLocks noGrp="1"/>
          </p:cNvSpPr>
          <p:nvPr>
            <p:ph type="subTitle" idx="1"/>
          </p:nvPr>
        </p:nvSpPr>
        <p:spPr/>
        <p:txBody>
          <a:bodyPr vert="horz" lIns="104400" tIns="90000" rIns="90000" bIns="46800" rtlCol="0" anchor="t">
            <a:normAutofit/>
          </a:bodyPr>
          <a:lstStyle/>
          <a:p>
            <a:r>
              <a:rPr lang="en-US" sz="2000" dirty="0">
                <a:ea typeface="Verdana"/>
              </a:rPr>
              <a:t>API’s and standards at KNMI</a:t>
            </a:r>
            <a:endParaRPr lang="en-US" dirty="0">
              <a:ea typeface="Verdana"/>
            </a:endParaRPr>
          </a:p>
          <a:p>
            <a:r>
              <a:rPr lang="nl-NL" sz="1400" dirty="0">
                <a:ea typeface="Verdana"/>
              </a:rPr>
              <a:t>11 May 2023</a:t>
            </a:r>
            <a:endParaRPr lang="nl-NL" sz="1400" dirty="0"/>
          </a:p>
        </p:txBody>
      </p:sp>
      <p:sp>
        <p:nvSpPr>
          <p:cNvPr id="3" name="Tijdelijke aanduiding voor tekst 2">
            <a:extLst>
              <a:ext uri="{FF2B5EF4-FFF2-40B4-BE49-F238E27FC236}">
                <a16:creationId xmlns:a16="http://schemas.microsoft.com/office/drawing/2014/main" id="{842DF320-7148-4A9C-A35E-F754CA409C92}"/>
              </a:ext>
            </a:extLst>
          </p:cNvPr>
          <p:cNvSpPr>
            <a:spLocks noGrp="1"/>
          </p:cNvSpPr>
          <p:nvPr>
            <p:ph type="body" sz="quarter" idx="21"/>
          </p:nvPr>
        </p:nvSpPr>
        <p:spPr>
          <a:xfrm>
            <a:off x="6553200" y="5567681"/>
            <a:ext cx="5004000" cy="653732"/>
          </a:xfrm>
        </p:spPr>
        <p:txBody>
          <a:bodyPr/>
          <a:lstStyle/>
          <a:p>
            <a:r>
              <a:rPr lang="en-US" dirty="0"/>
              <a:t>Lukas </a:t>
            </a:r>
            <a:r>
              <a:rPr lang="en-US" dirty="0" err="1"/>
              <a:t>Phaf</a:t>
            </a:r>
            <a:endParaRPr lang="en-US" sz="1200" dirty="0">
              <a:ea typeface="Verdana"/>
            </a:endParaRPr>
          </a:p>
        </p:txBody>
      </p:sp>
      <p:sp>
        <p:nvSpPr>
          <p:cNvPr id="4" name="Titel 3">
            <a:extLst>
              <a:ext uri="{FF2B5EF4-FFF2-40B4-BE49-F238E27FC236}">
                <a16:creationId xmlns:a16="http://schemas.microsoft.com/office/drawing/2014/main" id="{011910D2-B791-4286-8DA4-DFE9ABE908B5}"/>
              </a:ext>
            </a:extLst>
          </p:cNvPr>
          <p:cNvSpPr>
            <a:spLocks noGrp="1"/>
          </p:cNvSpPr>
          <p:nvPr>
            <p:ph type="ctrTitle"/>
          </p:nvPr>
        </p:nvSpPr>
        <p:spPr/>
        <p:txBody>
          <a:bodyPr>
            <a:normAutofit/>
          </a:bodyPr>
          <a:lstStyle/>
          <a:p>
            <a:r>
              <a:rPr lang="en-US" sz="2800" dirty="0"/>
              <a:t>KNMI Data Platform (KDP)</a:t>
            </a:r>
            <a:endParaRPr lang="nl-NL" sz="2800" dirty="0"/>
          </a:p>
        </p:txBody>
      </p:sp>
    </p:spTree>
    <p:extLst>
      <p:ext uri="{BB962C8B-B14F-4D97-AF65-F5344CB8AC3E}">
        <p14:creationId xmlns:p14="http://schemas.microsoft.com/office/powerpoint/2010/main" val="2248154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868063B-2E06-3FD3-8874-BD664F210752}"/>
              </a:ext>
            </a:extLst>
          </p:cNvPr>
          <p:cNvSpPr>
            <a:spLocks noGrp="1"/>
          </p:cNvSpPr>
          <p:nvPr>
            <p:ph type="sldNum" sz="quarter" idx="16"/>
          </p:nvPr>
        </p:nvSpPr>
        <p:spPr/>
        <p:txBody>
          <a:bodyPr/>
          <a:lstStyle/>
          <a:p>
            <a:fld id="{10A0A6AF-03C5-477E-939A-E28F7E7F05EA}" type="slidenum">
              <a:rPr lang="nl-NL" smtClean="0"/>
              <a:pPr/>
              <a:t>10</a:t>
            </a:fld>
            <a:endParaRPr lang="nl-NL"/>
          </a:p>
        </p:txBody>
      </p:sp>
      <p:pic>
        <p:nvPicPr>
          <p:cNvPr id="3" name="Picture 2" descr="Graphical user interface, table&#10;&#10;Description automatically generated">
            <a:extLst>
              <a:ext uri="{FF2B5EF4-FFF2-40B4-BE49-F238E27FC236}">
                <a16:creationId xmlns:a16="http://schemas.microsoft.com/office/drawing/2014/main" id="{F94CDC47-7A7A-2268-9EE0-5D2BC9C4E3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1124" y="0"/>
            <a:ext cx="7809751" cy="6858000"/>
          </a:xfrm>
          <a:prstGeom prst="rect">
            <a:avLst/>
          </a:prstGeom>
        </p:spPr>
      </p:pic>
    </p:spTree>
    <p:extLst>
      <p:ext uri="{BB962C8B-B14F-4D97-AF65-F5344CB8AC3E}">
        <p14:creationId xmlns:p14="http://schemas.microsoft.com/office/powerpoint/2010/main" val="2704592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6BFF2721-D0E3-496A-8CE7-AAF734E94F0B}"/>
              </a:ext>
            </a:extLst>
          </p:cNvPr>
          <p:cNvSpPr>
            <a:spLocks noGrp="1"/>
          </p:cNvSpPr>
          <p:nvPr>
            <p:ph type="sldNum" sz="quarter" idx="27"/>
          </p:nvPr>
        </p:nvSpPr>
        <p:spPr/>
        <p:txBody>
          <a:bodyPr/>
          <a:lstStyle/>
          <a:p>
            <a:fld id="{10A0A6AF-03C5-477E-939A-E28F7E7F05EA}" type="slidenum">
              <a:rPr lang="nl-NL" smtClean="0">
                <a:latin typeface="RijksoverheidSansText" panose="020B0503040202060203" pitchFamily="34" charset="0"/>
              </a:rPr>
              <a:pPr/>
              <a:t>11</a:t>
            </a:fld>
            <a:endParaRPr lang="nl-NL">
              <a:latin typeface="RijksoverheidSansText" panose="020B0503040202060203" pitchFamily="34" charset="0"/>
            </a:endParaRPr>
          </a:p>
        </p:txBody>
      </p:sp>
      <p:pic>
        <p:nvPicPr>
          <p:cNvPr id="3" name="Picture 2" descr="Graphical user interface, application, website&#10;&#10;Description automatically generated">
            <a:extLst>
              <a:ext uri="{FF2B5EF4-FFF2-40B4-BE49-F238E27FC236}">
                <a16:creationId xmlns:a16="http://schemas.microsoft.com/office/drawing/2014/main" id="{4820CE2F-4F08-9667-B18F-CF6E74D46B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0209" y="803106"/>
            <a:ext cx="9851581" cy="5532842"/>
          </a:xfrm>
          <a:prstGeom prst="rect">
            <a:avLst/>
          </a:prstGeom>
        </p:spPr>
      </p:pic>
    </p:spTree>
    <p:extLst>
      <p:ext uri="{BB962C8B-B14F-4D97-AF65-F5344CB8AC3E}">
        <p14:creationId xmlns:p14="http://schemas.microsoft.com/office/powerpoint/2010/main" val="2167320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52E4AC-4D25-17DE-E990-5BFF71977A9F}"/>
              </a:ext>
            </a:extLst>
          </p:cNvPr>
          <p:cNvSpPr>
            <a:spLocks noGrp="1"/>
          </p:cNvSpPr>
          <p:nvPr>
            <p:ph type="body" sz="quarter" idx="16"/>
          </p:nvPr>
        </p:nvSpPr>
        <p:spPr>
          <a:xfrm>
            <a:off x="1030673" y="2300111"/>
            <a:ext cx="3224481" cy="877456"/>
          </a:xfrm>
          <a:solidFill>
            <a:schemeClr val="bg2">
              <a:lumMod val="90000"/>
            </a:schemeClr>
          </a:solidFill>
        </p:spPr>
        <p:txBody>
          <a:bodyPr anchor="ctr">
            <a:normAutofit/>
          </a:bodyPr>
          <a:lstStyle/>
          <a:p>
            <a:pPr marL="0" indent="0" algn="ctr">
              <a:buNone/>
            </a:pPr>
            <a:r>
              <a:rPr lang="en-NL" sz="1800" b="1"/>
              <a:t>Open Data API</a:t>
            </a:r>
            <a:endParaRPr lang="en-US" sz="1800" dirty="0"/>
          </a:p>
          <a:p>
            <a:pPr marL="0" indent="0" algn="ctr">
              <a:buNone/>
            </a:pPr>
            <a:r>
              <a:rPr lang="en-US" sz="1800" dirty="0"/>
              <a:t>File based</a:t>
            </a:r>
          </a:p>
        </p:txBody>
      </p:sp>
      <p:pic>
        <p:nvPicPr>
          <p:cNvPr id="8" name="Picture 9">
            <a:extLst>
              <a:ext uri="{FF2B5EF4-FFF2-40B4-BE49-F238E27FC236}">
                <a16:creationId xmlns:a16="http://schemas.microsoft.com/office/drawing/2014/main" id="{6BDF09E2-7025-787E-65B1-10E25AF4FCAE}"/>
              </a:ext>
            </a:extLst>
          </p:cNvPr>
          <p:cNvPicPr>
            <a:picLocks noGrp="1" noChangeAspect="1"/>
          </p:cNvPicPr>
          <p:nvPr>
            <p:ph type="pic" sz="quarter" idx="24"/>
          </p:nvPr>
        </p:nvPicPr>
        <p:blipFill rotWithShape="1">
          <a:blip r:embed="rId2"/>
          <a:srcRect t="6083" b="6083"/>
          <a:stretch/>
        </p:blipFill>
        <p:spPr>
          <a:noFill/>
        </p:spPr>
      </p:pic>
      <p:sp>
        <p:nvSpPr>
          <p:cNvPr id="7" name="Slide Number Placeholder 6">
            <a:extLst>
              <a:ext uri="{FF2B5EF4-FFF2-40B4-BE49-F238E27FC236}">
                <a16:creationId xmlns:a16="http://schemas.microsoft.com/office/drawing/2014/main" id="{4F27500E-786A-4DBB-79B5-E722E038CCB1}"/>
              </a:ext>
            </a:extLst>
          </p:cNvPr>
          <p:cNvSpPr>
            <a:spLocks noGrp="1"/>
          </p:cNvSpPr>
          <p:nvPr>
            <p:ph type="sldNum" sz="quarter" idx="27"/>
          </p:nvPr>
        </p:nvSpPr>
        <p:spPr/>
        <p:txBody>
          <a:bodyPr/>
          <a:lstStyle/>
          <a:p>
            <a:fld id="{10A0A6AF-03C5-477E-939A-E28F7E7F05EA}" type="slidenum">
              <a:rPr lang="nl-NL" smtClean="0"/>
              <a:pPr/>
              <a:t>12</a:t>
            </a:fld>
            <a:endParaRPr lang="nl-NL"/>
          </a:p>
        </p:txBody>
      </p:sp>
      <p:sp>
        <p:nvSpPr>
          <p:cNvPr id="19" name="Titel 2">
            <a:extLst>
              <a:ext uri="{FF2B5EF4-FFF2-40B4-BE49-F238E27FC236}">
                <a16:creationId xmlns:a16="http://schemas.microsoft.com/office/drawing/2014/main" id="{602821DF-4DA4-95A5-7879-F487599CC11F}"/>
              </a:ext>
            </a:extLst>
          </p:cNvPr>
          <p:cNvSpPr txBox="1">
            <a:spLocks/>
          </p:cNvSpPr>
          <p:nvPr/>
        </p:nvSpPr>
        <p:spPr>
          <a:xfrm>
            <a:off x="635000" y="624480"/>
            <a:ext cx="5003800"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nl-NL" sz="2800" dirty="0"/>
              <a:t>Data Platform </a:t>
            </a:r>
            <a:r>
              <a:rPr lang="nl-NL" sz="2800" dirty="0" err="1"/>
              <a:t>API’s</a:t>
            </a:r>
            <a:endParaRPr lang="nl-NL" sz="2800" dirty="0"/>
          </a:p>
        </p:txBody>
      </p:sp>
      <p:sp>
        <p:nvSpPr>
          <p:cNvPr id="3" name="Text Placeholder 1">
            <a:extLst>
              <a:ext uri="{FF2B5EF4-FFF2-40B4-BE49-F238E27FC236}">
                <a16:creationId xmlns:a16="http://schemas.microsoft.com/office/drawing/2014/main" id="{7A44D83B-DF7C-FAD3-3DE8-9E11F56D7D14}"/>
              </a:ext>
            </a:extLst>
          </p:cNvPr>
          <p:cNvSpPr txBox="1">
            <a:spLocks/>
          </p:cNvSpPr>
          <p:nvPr/>
        </p:nvSpPr>
        <p:spPr>
          <a:xfrm>
            <a:off x="1030674" y="4962331"/>
            <a:ext cx="3224481" cy="877456"/>
          </a:xfrm>
          <a:prstGeom prst="rect">
            <a:avLst/>
          </a:prstGeom>
          <a:solidFill>
            <a:schemeClr val="bg2">
              <a:lumMod val="90000"/>
            </a:schemeClr>
          </a:solidFill>
        </p:spPr>
        <p:txBody>
          <a:bodyPr vert="horz" lIns="91440" tIns="45720" rIns="91440" bIns="45720" rtlCol="0" anchor="ctr">
            <a:norm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0" indent="0" algn="ctr">
              <a:buFont typeface="Verdana" panose="020B0604030504040204" pitchFamily="34" charset="0"/>
              <a:buNone/>
            </a:pPr>
            <a:r>
              <a:rPr lang="en-NL" sz="1800" b="1" dirty="0"/>
              <a:t>EDR API</a:t>
            </a:r>
          </a:p>
          <a:p>
            <a:pPr marL="0" indent="0" algn="ctr">
              <a:buFont typeface="Verdana" panose="020B0604030504040204" pitchFamily="34" charset="0"/>
              <a:buNone/>
            </a:pPr>
            <a:r>
              <a:rPr lang="en-NL" sz="1600" dirty="0"/>
              <a:t>Environmental Data Retrieval</a:t>
            </a:r>
          </a:p>
        </p:txBody>
      </p:sp>
      <p:sp>
        <p:nvSpPr>
          <p:cNvPr id="6" name="Text Placeholder 1">
            <a:extLst>
              <a:ext uri="{FF2B5EF4-FFF2-40B4-BE49-F238E27FC236}">
                <a16:creationId xmlns:a16="http://schemas.microsoft.com/office/drawing/2014/main" id="{E8D2B574-CBED-C1AF-A124-CA3F4CF479B6}"/>
              </a:ext>
            </a:extLst>
          </p:cNvPr>
          <p:cNvSpPr txBox="1">
            <a:spLocks/>
          </p:cNvSpPr>
          <p:nvPr/>
        </p:nvSpPr>
        <p:spPr>
          <a:xfrm>
            <a:off x="1030673" y="3631221"/>
            <a:ext cx="3224481" cy="877456"/>
          </a:xfrm>
          <a:prstGeom prst="rect">
            <a:avLst/>
          </a:prstGeom>
          <a:solidFill>
            <a:schemeClr val="bg2">
              <a:lumMod val="90000"/>
            </a:schemeClr>
          </a:solidFill>
        </p:spPr>
        <p:txBody>
          <a:bodyPr vert="horz" lIns="91440" tIns="45720" rIns="91440" bIns="45720" rtlCol="0" anchor="ctr">
            <a:norm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0" indent="0" algn="ctr">
              <a:buFont typeface="Verdana" panose="020B0604030504040204" pitchFamily="34" charset="0"/>
              <a:buNone/>
            </a:pPr>
            <a:r>
              <a:rPr lang="en-US" sz="1800" b="1" dirty="0"/>
              <a:t>WMS</a:t>
            </a:r>
          </a:p>
          <a:p>
            <a:pPr marL="0" indent="0" algn="ctr">
              <a:buFont typeface="Verdana" panose="020B0604030504040204" pitchFamily="34" charset="0"/>
              <a:buNone/>
            </a:pPr>
            <a:r>
              <a:rPr lang="en-US" sz="1600" dirty="0"/>
              <a:t>Web Map Service</a:t>
            </a:r>
          </a:p>
        </p:txBody>
      </p:sp>
    </p:spTree>
    <p:extLst>
      <p:ext uri="{BB962C8B-B14F-4D97-AF65-F5344CB8AC3E}">
        <p14:creationId xmlns:p14="http://schemas.microsoft.com/office/powerpoint/2010/main" val="401589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AA3ECC-C2AF-C789-DC22-D187C78293FA}"/>
              </a:ext>
            </a:extLst>
          </p:cNvPr>
          <p:cNvSpPr>
            <a:spLocks noGrp="1"/>
          </p:cNvSpPr>
          <p:nvPr>
            <p:ph type="body" sz="quarter" idx="16"/>
          </p:nvPr>
        </p:nvSpPr>
        <p:spPr>
          <a:xfrm>
            <a:off x="736274" y="2285918"/>
            <a:ext cx="4607622" cy="3332562"/>
          </a:xfrm>
        </p:spPr>
        <p:txBody>
          <a:bodyPr vert="horz" lIns="91440" tIns="45720" rIns="91440" bIns="45720" rtlCol="0" anchor="t">
            <a:normAutofit/>
          </a:bodyPr>
          <a:lstStyle/>
          <a:p>
            <a:r>
              <a:rPr lang="en-NL" sz="1600" dirty="0"/>
              <a:t>File based</a:t>
            </a:r>
          </a:p>
          <a:p>
            <a:r>
              <a:rPr lang="en-NL" sz="1600" dirty="0"/>
              <a:t>Different formats – NetCDF, HDF5, …</a:t>
            </a:r>
            <a:endParaRPr lang="en-US" sz="1600" dirty="0">
              <a:ea typeface="Verdana"/>
            </a:endParaRPr>
          </a:p>
          <a:p>
            <a:pPr marL="316230" indent="-316230"/>
            <a:r>
              <a:rPr lang="en-US" sz="1600" dirty="0">
                <a:ea typeface="Verdana"/>
              </a:rPr>
              <a:t>Two endpoints</a:t>
            </a:r>
          </a:p>
          <a:p>
            <a:pPr marL="629430" lvl="1" indent="-316230"/>
            <a:r>
              <a:rPr lang="en-US" sz="1400" dirty="0">
                <a:ea typeface="Verdana"/>
              </a:rPr>
              <a:t>List files</a:t>
            </a:r>
          </a:p>
          <a:p>
            <a:pPr marL="946230" lvl="2" indent="-316230"/>
            <a:r>
              <a:rPr lang="en-US" sz="1050" dirty="0">
                <a:ea typeface="Verdana"/>
              </a:rPr>
              <a:t>/v1/datasets/{</a:t>
            </a:r>
            <a:r>
              <a:rPr lang="en-US" sz="1050" dirty="0" err="1">
                <a:ea typeface="Verdana"/>
              </a:rPr>
              <a:t>datasetName</a:t>
            </a:r>
            <a:r>
              <a:rPr lang="en-US" sz="1050" dirty="0">
                <a:ea typeface="Verdana"/>
              </a:rPr>
              <a:t>}/versions/{</a:t>
            </a:r>
            <a:r>
              <a:rPr lang="en-US" sz="1050" dirty="0" err="1">
                <a:ea typeface="Verdana"/>
              </a:rPr>
              <a:t>versionId</a:t>
            </a:r>
            <a:r>
              <a:rPr lang="en-US" sz="1050" dirty="0">
                <a:ea typeface="Verdana"/>
              </a:rPr>
              <a:t>}/</a:t>
            </a:r>
            <a:r>
              <a:rPr lang="en-US" sz="1050" b="1" dirty="0">
                <a:ea typeface="Verdana"/>
              </a:rPr>
              <a:t>files</a:t>
            </a:r>
          </a:p>
          <a:p>
            <a:pPr marL="629430" lvl="1" indent="-316230"/>
            <a:r>
              <a:rPr lang="en-US" sz="1400" dirty="0">
                <a:ea typeface="Verdana"/>
              </a:rPr>
              <a:t>Get file</a:t>
            </a:r>
          </a:p>
          <a:p>
            <a:pPr marL="946230" lvl="2" indent="-316230"/>
            <a:r>
              <a:rPr lang="en-US" sz="1050" dirty="0">
                <a:ea typeface="Verdana"/>
              </a:rPr>
              <a:t>/v1/datasets/{</a:t>
            </a:r>
            <a:r>
              <a:rPr lang="en-US" sz="1050" dirty="0" err="1">
                <a:ea typeface="Verdana"/>
              </a:rPr>
              <a:t>datasetName</a:t>
            </a:r>
            <a:r>
              <a:rPr lang="en-US" sz="1050" dirty="0">
                <a:ea typeface="Verdana"/>
              </a:rPr>
              <a:t>}/versions/{</a:t>
            </a:r>
            <a:r>
              <a:rPr lang="en-US" sz="1050" dirty="0" err="1">
                <a:ea typeface="Verdana"/>
              </a:rPr>
              <a:t>versionId</a:t>
            </a:r>
            <a:r>
              <a:rPr lang="en-US" sz="1050" dirty="0">
                <a:ea typeface="Verdana"/>
              </a:rPr>
              <a:t>}/files</a:t>
            </a:r>
            <a:r>
              <a:rPr lang="en-US" sz="1050" b="1" dirty="0">
                <a:ea typeface="Verdana"/>
              </a:rPr>
              <a:t>/{filename}/</a:t>
            </a:r>
            <a:r>
              <a:rPr lang="en-US" sz="1050" b="1" dirty="0" err="1">
                <a:ea typeface="Verdana"/>
              </a:rPr>
              <a:t>url</a:t>
            </a:r>
            <a:endParaRPr lang="en-US" sz="1050" b="1" dirty="0">
              <a:ea typeface="Verdana"/>
            </a:endParaRPr>
          </a:p>
        </p:txBody>
      </p:sp>
      <p:sp>
        <p:nvSpPr>
          <p:cNvPr id="5" name="Date Placeholder 4">
            <a:extLst>
              <a:ext uri="{FF2B5EF4-FFF2-40B4-BE49-F238E27FC236}">
                <a16:creationId xmlns:a16="http://schemas.microsoft.com/office/drawing/2014/main" id="{4DA8EFA8-5929-0B88-38D0-BCE5B49ECDEA}"/>
              </a:ext>
            </a:extLst>
          </p:cNvPr>
          <p:cNvSpPr>
            <a:spLocks noGrp="1"/>
          </p:cNvSpPr>
          <p:nvPr>
            <p:ph type="dt" sz="half" idx="25"/>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a:p>
            <a:endParaRPr lang="nl-NL" dirty="0"/>
          </a:p>
        </p:txBody>
      </p:sp>
      <p:sp>
        <p:nvSpPr>
          <p:cNvPr id="6" name="Footer Placeholder 5">
            <a:extLst>
              <a:ext uri="{FF2B5EF4-FFF2-40B4-BE49-F238E27FC236}">
                <a16:creationId xmlns:a16="http://schemas.microsoft.com/office/drawing/2014/main" id="{5CA91A47-7C74-1235-A781-D8D8085ABCB1}"/>
              </a:ext>
            </a:extLst>
          </p:cNvPr>
          <p:cNvSpPr>
            <a:spLocks noGrp="1"/>
          </p:cNvSpPr>
          <p:nvPr>
            <p:ph type="ftr" sz="quarter" idx="26"/>
          </p:nvPr>
        </p:nvSpPr>
        <p:spPr/>
        <p:txBody>
          <a:bodyPr/>
          <a:lstStyle/>
          <a:p>
            <a:r>
              <a:rPr lang="nl-NL" dirty="0"/>
              <a:t>Koninklijk Nederlands Meteorologisch Instituut</a:t>
            </a:r>
          </a:p>
        </p:txBody>
      </p:sp>
      <p:sp>
        <p:nvSpPr>
          <p:cNvPr id="7" name="Slide Number Placeholder 6">
            <a:extLst>
              <a:ext uri="{FF2B5EF4-FFF2-40B4-BE49-F238E27FC236}">
                <a16:creationId xmlns:a16="http://schemas.microsoft.com/office/drawing/2014/main" id="{3E636504-688C-7CC2-A85A-DE043FDFB261}"/>
              </a:ext>
            </a:extLst>
          </p:cNvPr>
          <p:cNvSpPr>
            <a:spLocks noGrp="1"/>
          </p:cNvSpPr>
          <p:nvPr>
            <p:ph type="sldNum" sz="quarter" idx="27"/>
          </p:nvPr>
        </p:nvSpPr>
        <p:spPr/>
        <p:txBody>
          <a:bodyPr/>
          <a:lstStyle/>
          <a:p>
            <a:fld id="{10A0A6AF-03C5-477E-939A-E28F7E7F05EA}" type="slidenum">
              <a:rPr lang="nl-NL" smtClean="0"/>
              <a:pPr/>
              <a:t>13</a:t>
            </a:fld>
            <a:endParaRPr lang="nl-NL"/>
          </a:p>
        </p:txBody>
      </p:sp>
      <p:pic>
        <p:nvPicPr>
          <p:cNvPr id="8" name="Picture 7">
            <a:extLst>
              <a:ext uri="{FF2B5EF4-FFF2-40B4-BE49-F238E27FC236}">
                <a16:creationId xmlns:a16="http://schemas.microsoft.com/office/drawing/2014/main" id="{EAE06942-9EDC-B882-66F8-AF292E84663F}"/>
              </a:ext>
            </a:extLst>
          </p:cNvPr>
          <p:cNvPicPr>
            <a:picLocks noChangeAspect="1"/>
          </p:cNvPicPr>
          <p:nvPr/>
        </p:nvPicPr>
        <p:blipFill>
          <a:blip r:embed="rId2"/>
          <a:stretch>
            <a:fillRect/>
          </a:stretch>
        </p:blipFill>
        <p:spPr>
          <a:xfrm>
            <a:off x="5436087" y="418678"/>
            <a:ext cx="6755913" cy="6055360"/>
          </a:xfrm>
          <a:prstGeom prst="rect">
            <a:avLst/>
          </a:prstGeom>
        </p:spPr>
      </p:pic>
      <p:sp>
        <p:nvSpPr>
          <p:cNvPr id="9" name="Titel 2">
            <a:extLst>
              <a:ext uri="{FF2B5EF4-FFF2-40B4-BE49-F238E27FC236}">
                <a16:creationId xmlns:a16="http://schemas.microsoft.com/office/drawing/2014/main" id="{FEEAF69A-A830-43C7-7556-F135FABD4B29}"/>
              </a:ext>
            </a:extLst>
          </p:cNvPr>
          <p:cNvSpPr txBox="1">
            <a:spLocks/>
          </p:cNvSpPr>
          <p:nvPr/>
        </p:nvSpPr>
        <p:spPr>
          <a:xfrm>
            <a:off x="635000" y="647073"/>
            <a:ext cx="5003800"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nl-NL" sz="2800" dirty="0"/>
              <a:t>Open Data API</a:t>
            </a:r>
          </a:p>
        </p:txBody>
      </p:sp>
      <p:sp>
        <p:nvSpPr>
          <p:cNvPr id="3" name="Rectangle 2">
            <a:extLst>
              <a:ext uri="{FF2B5EF4-FFF2-40B4-BE49-F238E27FC236}">
                <a16:creationId xmlns:a16="http://schemas.microsoft.com/office/drawing/2014/main" id="{5CD1E2BB-7E2B-487A-0C8B-3AE3A9FBEA40}"/>
              </a:ext>
            </a:extLst>
          </p:cNvPr>
          <p:cNvSpPr/>
          <p:nvPr/>
        </p:nvSpPr>
        <p:spPr>
          <a:xfrm>
            <a:off x="5638800" y="-32731"/>
            <a:ext cx="914399" cy="488128"/>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NL"/>
          </a:p>
        </p:txBody>
      </p:sp>
    </p:spTree>
    <p:extLst>
      <p:ext uri="{BB962C8B-B14F-4D97-AF65-F5344CB8AC3E}">
        <p14:creationId xmlns:p14="http://schemas.microsoft.com/office/powerpoint/2010/main" val="3098669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4DA8EFA8-5929-0B88-38D0-BCE5B49ECDEA}"/>
              </a:ext>
            </a:extLst>
          </p:cNvPr>
          <p:cNvSpPr>
            <a:spLocks noGrp="1"/>
          </p:cNvSpPr>
          <p:nvPr>
            <p:ph type="dt" sz="half" idx="25"/>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a:p>
            <a:endParaRPr lang="nl-NL" dirty="0"/>
          </a:p>
        </p:txBody>
      </p:sp>
      <p:sp>
        <p:nvSpPr>
          <p:cNvPr id="6" name="Footer Placeholder 5">
            <a:extLst>
              <a:ext uri="{FF2B5EF4-FFF2-40B4-BE49-F238E27FC236}">
                <a16:creationId xmlns:a16="http://schemas.microsoft.com/office/drawing/2014/main" id="{5CA91A47-7C74-1235-A781-D8D8085ABCB1}"/>
              </a:ext>
            </a:extLst>
          </p:cNvPr>
          <p:cNvSpPr>
            <a:spLocks noGrp="1"/>
          </p:cNvSpPr>
          <p:nvPr>
            <p:ph type="ftr" sz="quarter" idx="26"/>
          </p:nvPr>
        </p:nvSpPr>
        <p:spPr/>
        <p:txBody>
          <a:bodyPr/>
          <a:lstStyle/>
          <a:p>
            <a:r>
              <a:rPr lang="nl-NL" dirty="0"/>
              <a:t>Koninklijk Nederlands Meteorologisch Instituut</a:t>
            </a:r>
          </a:p>
        </p:txBody>
      </p:sp>
      <p:sp>
        <p:nvSpPr>
          <p:cNvPr id="7" name="Slide Number Placeholder 6">
            <a:extLst>
              <a:ext uri="{FF2B5EF4-FFF2-40B4-BE49-F238E27FC236}">
                <a16:creationId xmlns:a16="http://schemas.microsoft.com/office/drawing/2014/main" id="{3E636504-688C-7CC2-A85A-DE043FDFB261}"/>
              </a:ext>
            </a:extLst>
          </p:cNvPr>
          <p:cNvSpPr>
            <a:spLocks noGrp="1"/>
          </p:cNvSpPr>
          <p:nvPr>
            <p:ph type="sldNum" sz="quarter" idx="27"/>
          </p:nvPr>
        </p:nvSpPr>
        <p:spPr/>
        <p:txBody>
          <a:bodyPr/>
          <a:lstStyle/>
          <a:p>
            <a:fld id="{10A0A6AF-03C5-477E-939A-E28F7E7F05EA}" type="slidenum">
              <a:rPr lang="nl-NL" smtClean="0"/>
              <a:pPr/>
              <a:t>14</a:t>
            </a:fld>
            <a:endParaRPr lang="nl-NL"/>
          </a:p>
        </p:txBody>
      </p:sp>
      <p:sp>
        <p:nvSpPr>
          <p:cNvPr id="10" name="Titel 2">
            <a:extLst>
              <a:ext uri="{FF2B5EF4-FFF2-40B4-BE49-F238E27FC236}">
                <a16:creationId xmlns:a16="http://schemas.microsoft.com/office/drawing/2014/main" id="{7403D03D-C989-AB98-FB03-58488837B8DA}"/>
              </a:ext>
            </a:extLst>
          </p:cNvPr>
          <p:cNvSpPr txBox="1">
            <a:spLocks/>
          </p:cNvSpPr>
          <p:nvPr/>
        </p:nvSpPr>
        <p:spPr>
          <a:xfrm>
            <a:off x="635000" y="647073"/>
            <a:ext cx="5003800"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nl-NL" sz="2800" dirty="0"/>
              <a:t>Open Data API</a:t>
            </a:r>
          </a:p>
        </p:txBody>
      </p:sp>
      <p:pic>
        <p:nvPicPr>
          <p:cNvPr id="13" name="Picture 12">
            <a:extLst>
              <a:ext uri="{FF2B5EF4-FFF2-40B4-BE49-F238E27FC236}">
                <a16:creationId xmlns:a16="http://schemas.microsoft.com/office/drawing/2014/main" id="{1D763627-4D33-414F-D414-C875B814A79F}"/>
              </a:ext>
            </a:extLst>
          </p:cNvPr>
          <p:cNvPicPr>
            <a:picLocks noChangeAspect="1"/>
          </p:cNvPicPr>
          <p:nvPr/>
        </p:nvPicPr>
        <p:blipFill>
          <a:blip r:embed="rId2"/>
          <a:stretch>
            <a:fillRect/>
          </a:stretch>
        </p:blipFill>
        <p:spPr>
          <a:xfrm>
            <a:off x="5842652" y="0"/>
            <a:ext cx="5592754" cy="6858000"/>
          </a:xfrm>
          <a:prstGeom prst="rect">
            <a:avLst/>
          </a:prstGeom>
        </p:spPr>
      </p:pic>
      <p:sp>
        <p:nvSpPr>
          <p:cNvPr id="2" name="Text Placeholder 1">
            <a:extLst>
              <a:ext uri="{FF2B5EF4-FFF2-40B4-BE49-F238E27FC236}">
                <a16:creationId xmlns:a16="http://schemas.microsoft.com/office/drawing/2014/main" id="{EE65E050-1098-DF83-2393-BEF3A3645688}"/>
              </a:ext>
            </a:extLst>
          </p:cNvPr>
          <p:cNvSpPr>
            <a:spLocks noGrp="1"/>
          </p:cNvSpPr>
          <p:nvPr>
            <p:ph type="body" sz="quarter" idx="16"/>
          </p:nvPr>
        </p:nvSpPr>
        <p:spPr>
          <a:xfrm>
            <a:off x="736274" y="2285918"/>
            <a:ext cx="4583871" cy="3332562"/>
          </a:xfrm>
        </p:spPr>
        <p:txBody>
          <a:bodyPr vert="horz" lIns="91440" tIns="45720" rIns="91440" bIns="45720" rtlCol="0" anchor="t">
            <a:normAutofit/>
          </a:bodyPr>
          <a:lstStyle/>
          <a:p>
            <a:r>
              <a:rPr lang="en-NL" sz="1600" dirty="0"/>
              <a:t>File based</a:t>
            </a:r>
          </a:p>
          <a:p>
            <a:r>
              <a:rPr lang="en-NL" sz="1600" dirty="0"/>
              <a:t>Different formats – NetCDF, HDF5, …</a:t>
            </a:r>
            <a:endParaRPr lang="en-US" sz="1600" dirty="0">
              <a:ea typeface="Verdana"/>
            </a:endParaRPr>
          </a:p>
          <a:p>
            <a:pPr marL="316230" indent="-316230"/>
            <a:r>
              <a:rPr lang="en-US" sz="1600" dirty="0">
                <a:ea typeface="Verdana"/>
              </a:rPr>
              <a:t>Two endpoints</a:t>
            </a:r>
          </a:p>
          <a:p>
            <a:pPr marL="629430" lvl="1" indent="-316230"/>
            <a:r>
              <a:rPr lang="en-US" sz="1400" dirty="0">
                <a:ea typeface="Verdana"/>
              </a:rPr>
              <a:t>List files</a:t>
            </a:r>
          </a:p>
          <a:p>
            <a:pPr marL="946230" lvl="2" indent="-316230"/>
            <a:r>
              <a:rPr lang="en-US" sz="1050" dirty="0">
                <a:ea typeface="Verdana"/>
              </a:rPr>
              <a:t>/v1/datasets/{</a:t>
            </a:r>
            <a:r>
              <a:rPr lang="en-US" sz="1050" dirty="0" err="1">
                <a:ea typeface="Verdana"/>
              </a:rPr>
              <a:t>datasetName</a:t>
            </a:r>
            <a:r>
              <a:rPr lang="en-US" sz="1050" dirty="0">
                <a:ea typeface="Verdana"/>
              </a:rPr>
              <a:t>}/versions/{</a:t>
            </a:r>
            <a:r>
              <a:rPr lang="en-US" sz="1050" dirty="0" err="1">
                <a:ea typeface="Verdana"/>
              </a:rPr>
              <a:t>versionId</a:t>
            </a:r>
            <a:r>
              <a:rPr lang="en-US" sz="1050" dirty="0">
                <a:ea typeface="Verdana"/>
              </a:rPr>
              <a:t>}/</a:t>
            </a:r>
            <a:r>
              <a:rPr lang="en-US" sz="1050" b="1" dirty="0">
                <a:ea typeface="Verdana"/>
              </a:rPr>
              <a:t>files</a:t>
            </a:r>
          </a:p>
          <a:p>
            <a:pPr marL="629430" lvl="1" indent="-316230"/>
            <a:r>
              <a:rPr lang="en-US" sz="1400" dirty="0">
                <a:ea typeface="Verdana"/>
              </a:rPr>
              <a:t>Get file</a:t>
            </a:r>
          </a:p>
          <a:p>
            <a:pPr marL="946230" lvl="2" indent="-316230"/>
            <a:r>
              <a:rPr lang="en-US" sz="1050" dirty="0">
                <a:ea typeface="Verdana"/>
              </a:rPr>
              <a:t>/v1/datasets/{</a:t>
            </a:r>
            <a:r>
              <a:rPr lang="en-US" sz="1050" dirty="0" err="1">
                <a:ea typeface="Verdana"/>
              </a:rPr>
              <a:t>datasetName</a:t>
            </a:r>
            <a:r>
              <a:rPr lang="en-US" sz="1050" dirty="0">
                <a:ea typeface="Verdana"/>
              </a:rPr>
              <a:t>}/versions/{</a:t>
            </a:r>
            <a:r>
              <a:rPr lang="en-US" sz="1050" dirty="0" err="1">
                <a:ea typeface="Verdana"/>
              </a:rPr>
              <a:t>versionId</a:t>
            </a:r>
            <a:r>
              <a:rPr lang="en-US" sz="1050" dirty="0">
                <a:ea typeface="Verdana"/>
              </a:rPr>
              <a:t>}/files</a:t>
            </a:r>
            <a:r>
              <a:rPr lang="en-US" sz="1050" b="1" dirty="0">
                <a:ea typeface="Verdana"/>
              </a:rPr>
              <a:t>/{filename}/</a:t>
            </a:r>
            <a:r>
              <a:rPr lang="en-US" sz="1050" b="1" dirty="0" err="1">
                <a:ea typeface="Verdana"/>
              </a:rPr>
              <a:t>url</a:t>
            </a:r>
            <a:endParaRPr lang="en-US" sz="1050" b="1" dirty="0">
              <a:ea typeface="Verdana"/>
            </a:endParaRPr>
          </a:p>
        </p:txBody>
      </p:sp>
    </p:spTree>
    <p:extLst>
      <p:ext uri="{BB962C8B-B14F-4D97-AF65-F5344CB8AC3E}">
        <p14:creationId xmlns:p14="http://schemas.microsoft.com/office/powerpoint/2010/main" val="2146006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67B2B0-C276-CC60-46AF-54B5361B1F2B}"/>
              </a:ext>
            </a:extLst>
          </p:cNvPr>
          <p:cNvSpPr>
            <a:spLocks noGrp="1"/>
          </p:cNvSpPr>
          <p:nvPr>
            <p:ph type="body" sz="quarter" idx="13"/>
          </p:nvPr>
        </p:nvSpPr>
        <p:spPr>
          <a:xfrm>
            <a:off x="6553200" y="2743200"/>
            <a:ext cx="5004000" cy="3478213"/>
          </a:xfrm>
        </p:spPr>
        <p:txBody>
          <a:bodyPr>
            <a:normAutofit/>
          </a:bodyPr>
          <a:lstStyle/>
          <a:p>
            <a:pPr marL="316800" marR="0" lvl="0" indent="-316800" algn="l" defTabSz="914400" rtl="0" eaLnBrk="1" fontAlgn="auto" latinLnBrk="0" hangingPunct="1">
              <a:lnSpc>
                <a:spcPct val="90000"/>
              </a:lnSpc>
              <a:spcBef>
                <a:spcPts val="1200"/>
              </a:spcBef>
              <a:spcAft>
                <a:spcPts val="0"/>
              </a:spcAft>
              <a:buSzPct val="80000"/>
              <a:buFont typeface="Verdana" panose="020B0604030504040204" pitchFamily="34" charset="0"/>
              <a:buChar char="›"/>
              <a:tabLst/>
              <a:defRPr/>
            </a:pPr>
            <a:r>
              <a:rPr kumimoji="0" lang="en-NL" sz="1800" b="0" i="0" u="none" strike="noStrike" kern="1200" cap="none" spc="0" normalizeH="0" baseline="0" noProof="0" dirty="0">
                <a:ln>
                  <a:noFill/>
                </a:ln>
                <a:solidFill>
                  <a:srgbClr val="000000"/>
                </a:solidFill>
                <a:effectLst/>
                <a:uLnTx/>
                <a:uFillTx/>
                <a:latin typeface="Verdana"/>
                <a:ea typeface="+mn-ea"/>
                <a:cs typeface="+mn-cs"/>
              </a:rPr>
              <a:t>API Management:</a:t>
            </a:r>
          </a:p>
          <a:p>
            <a:pPr marL="543600" lvl="1" indent="-316800">
              <a:spcBef>
                <a:spcPts val="1200"/>
              </a:spcBef>
              <a:buSzPct val="80000"/>
              <a:buFont typeface="Verdana" panose="020B0604030504040204" pitchFamily="34" charset="0"/>
              <a:buChar char="›"/>
              <a:defRPr/>
            </a:pPr>
            <a:r>
              <a:rPr kumimoji="0" lang="en-NL" sz="1400" b="0" i="0" u="none" strike="noStrike" kern="1200" cap="none" spc="0" normalizeH="0" baseline="0" noProof="0" dirty="0">
                <a:ln>
                  <a:noFill/>
                </a:ln>
                <a:solidFill>
                  <a:srgbClr val="000000"/>
                </a:solidFill>
                <a:effectLst/>
                <a:uLnTx/>
                <a:uFillTx/>
                <a:latin typeface="Verdana"/>
                <a:ea typeface="+mn-ea"/>
                <a:cs typeface="+mn-cs"/>
              </a:rPr>
              <a:t>Tyk - </a:t>
            </a:r>
            <a:r>
              <a:rPr kumimoji="0" lang="en-GB" sz="1400" b="0" i="0" u="none" strike="noStrike" kern="1200" cap="none" spc="0" normalizeH="0" baseline="0" noProof="0" dirty="0">
                <a:ln>
                  <a:noFill/>
                </a:ln>
                <a:solidFill>
                  <a:srgbClr val="000000"/>
                </a:solidFill>
                <a:effectLst/>
                <a:uLnTx/>
                <a:uFillTx/>
                <a:latin typeface="Verdana"/>
                <a:ea typeface="+mn-ea"/>
                <a:cs typeface="+mn-cs"/>
              </a:rPr>
              <a:t>API Management Platform &amp; Gateway</a:t>
            </a:r>
          </a:p>
          <a:p>
            <a:pPr marL="316800" marR="0" lvl="0" indent="-316800" algn="l" defTabSz="914400" rtl="0" eaLnBrk="1" fontAlgn="auto" latinLnBrk="0" hangingPunct="1">
              <a:lnSpc>
                <a:spcPct val="90000"/>
              </a:lnSpc>
              <a:spcBef>
                <a:spcPts val="1200"/>
              </a:spcBef>
              <a:spcAft>
                <a:spcPts val="0"/>
              </a:spcAft>
              <a:buSzPct val="80000"/>
              <a:buFont typeface="Verdana" panose="020B060403050404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Verdana"/>
                <a:ea typeface="+mn-ea"/>
                <a:cs typeface="+mn-cs"/>
              </a:rPr>
              <a:t>AWS</a:t>
            </a:r>
          </a:p>
          <a:p>
            <a:pPr marL="630000" marR="0" lvl="1" indent="-316800" algn="l" defTabSz="914400" rtl="0" eaLnBrk="1" fontAlgn="auto" latinLnBrk="0" hangingPunct="1">
              <a:lnSpc>
                <a:spcPct val="90000"/>
              </a:lnSpc>
              <a:spcBef>
                <a:spcPts val="1000"/>
              </a:spcBef>
              <a:spcAft>
                <a:spcPts val="0"/>
              </a:spcAft>
              <a:buSzTx/>
              <a:buFont typeface="Verdana" panose="020B060403050404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Verdana"/>
                <a:ea typeface="+mn-ea"/>
                <a:cs typeface="+mn-cs"/>
              </a:rPr>
              <a:t>API Gateway</a:t>
            </a:r>
          </a:p>
          <a:p>
            <a:pPr marL="630000" marR="0" lvl="1" indent="-316800" algn="l" defTabSz="914400" rtl="0" eaLnBrk="1" fontAlgn="auto" latinLnBrk="0" hangingPunct="1">
              <a:lnSpc>
                <a:spcPct val="90000"/>
              </a:lnSpc>
              <a:spcBef>
                <a:spcPts val="1000"/>
              </a:spcBef>
              <a:spcAft>
                <a:spcPts val="0"/>
              </a:spcAft>
              <a:buSzTx/>
              <a:buFont typeface="Verdana" panose="020B060403050404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Verdana"/>
                <a:ea typeface="+mn-ea"/>
                <a:cs typeface="+mn-cs"/>
              </a:rPr>
              <a:t>Lambda: Runs code</a:t>
            </a:r>
          </a:p>
          <a:p>
            <a:pPr marL="630000" marR="0" lvl="1" indent="-316800" algn="l" defTabSz="914400" rtl="0" eaLnBrk="1" fontAlgn="auto" latinLnBrk="0" hangingPunct="1">
              <a:lnSpc>
                <a:spcPct val="90000"/>
              </a:lnSpc>
              <a:spcBef>
                <a:spcPts val="1000"/>
              </a:spcBef>
              <a:spcAft>
                <a:spcPts val="0"/>
              </a:spcAft>
              <a:buSzTx/>
              <a:buFont typeface="Verdana" panose="020B060403050404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Verdana"/>
                <a:ea typeface="+mn-ea"/>
                <a:cs typeface="+mn-cs"/>
              </a:rPr>
              <a:t>S3 Bucket: Data storage</a:t>
            </a:r>
            <a:endParaRPr kumimoji="0" lang="en-NL" sz="1600" b="0" i="0" u="none" strike="noStrike" kern="1200" cap="none" spc="0" normalizeH="0" baseline="0" noProof="0" dirty="0">
              <a:ln>
                <a:noFill/>
              </a:ln>
              <a:solidFill>
                <a:srgbClr val="000000"/>
              </a:solidFill>
              <a:effectLst/>
              <a:uLnTx/>
              <a:uFillTx/>
              <a:latin typeface="Verdana"/>
              <a:ea typeface="+mn-ea"/>
              <a:cs typeface="+mn-cs"/>
            </a:endParaRPr>
          </a:p>
          <a:p>
            <a:pPr marL="0" indent="0">
              <a:buNone/>
            </a:pPr>
            <a:endParaRPr lang="en-NL" sz="1600" dirty="0"/>
          </a:p>
        </p:txBody>
      </p:sp>
      <p:sp>
        <p:nvSpPr>
          <p:cNvPr id="3" name="Title 2">
            <a:extLst>
              <a:ext uri="{FF2B5EF4-FFF2-40B4-BE49-F238E27FC236}">
                <a16:creationId xmlns:a16="http://schemas.microsoft.com/office/drawing/2014/main" id="{D4FCEC3D-2410-C90F-B027-FB3F159CCD32}"/>
              </a:ext>
            </a:extLst>
          </p:cNvPr>
          <p:cNvSpPr>
            <a:spLocks noGrp="1"/>
          </p:cNvSpPr>
          <p:nvPr>
            <p:ph type="title"/>
          </p:nvPr>
        </p:nvSpPr>
        <p:spPr/>
        <p:txBody>
          <a:bodyPr>
            <a:normAutofit/>
          </a:bodyPr>
          <a:lstStyle/>
          <a:p>
            <a:r>
              <a:rPr lang="en-NL" sz="2800" dirty="0"/>
              <a:t>Open Data API</a:t>
            </a:r>
          </a:p>
        </p:txBody>
      </p:sp>
      <p:sp>
        <p:nvSpPr>
          <p:cNvPr id="5" name="Date Placeholder 4">
            <a:extLst>
              <a:ext uri="{FF2B5EF4-FFF2-40B4-BE49-F238E27FC236}">
                <a16:creationId xmlns:a16="http://schemas.microsoft.com/office/drawing/2014/main" id="{4DCA4DB4-BFB1-D386-1FA0-F20D67E1B8D6}"/>
              </a:ext>
            </a:extLst>
          </p:cNvPr>
          <p:cNvSpPr>
            <a:spLocks noGrp="1"/>
          </p:cNvSpPr>
          <p:nvPr>
            <p:ph type="dt" sz="half" idx="14"/>
          </p:nvPr>
        </p:nvSpPr>
        <p:spPr/>
        <p:txBody>
          <a:bodyPr/>
          <a:lstStyle/>
          <a:p>
            <a:fld id="{D833E77A-954C-47BA-BEDE-544396AD848A}" type="datetime4">
              <a:rPr lang="nl-NL" smtClean="0"/>
              <a:t>10 mei 2023</a:t>
            </a:fld>
            <a:endParaRPr lang="nl-NL"/>
          </a:p>
        </p:txBody>
      </p:sp>
      <p:sp>
        <p:nvSpPr>
          <p:cNvPr id="6" name="Footer Placeholder 5">
            <a:extLst>
              <a:ext uri="{FF2B5EF4-FFF2-40B4-BE49-F238E27FC236}">
                <a16:creationId xmlns:a16="http://schemas.microsoft.com/office/drawing/2014/main" id="{3226616A-123A-A0C9-B597-CFA2ED892107}"/>
              </a:ext>
            </a:extLst>
          </p:cNvPr>
          <p:cNvSpPr>
            <a:spLocks noGrp="1"/>
          </p:cNvSpPr>
          <p:nvPr>
            <p:ph type="ftr" sz="quarter" idx="15"/>
          </p:nvPr>
        </p:nvSpPr>
        <p:spPr/>
        <p:txBody>
          <a:bodyPr/>
          <a:lstStyle/>
          <a:p>
            <a:r>
              <a:rPr lang="nl-NL"/>
              <a:t>Koninklijk Nederlands Meteorologisch Instituut</a:t>
            </a:r>
          </a:p>
        </p:txBody>
      </p:sp>
      <p:sp>
        <p:nvSpPr>
          <p:cNvPr id="7" name="Slide Number Placeholder 6">
            <a:extLst>
              <a:ext uri="{FF2B5EF4-FFF2-40B4-BE49-F238E27FC236}">
                <a16:creationId xmlns:a16="http://schemas.microsoft.com/office/drawing/2014/main" id="{A238ABCC-5F8B-8A9A-2E9E-C95652F6A9AA}"/>
              </a:ext>
            </a:extLst>
          </p:cNvPr>
          <p:cNvSpPr>
            <a:spLocks noGrp="1"/>
          </p:cNvSpPr>
          <p:nvPr>
            <p:ph type="sldNum" sz="quarter" idx="16"/>
          </p:nvPr>
        </p:nvSpPr>
        <p:spPr/>
        <p:txBody>
          <a:bodyPr/>
          <a:lstStyle/>
          <a:p>
            <a:fld id="{10A0A6AF-03C5-477E-939A-E28F7E7F05EA}" type="slidenum">
              <a:rPr lang="nl-NL" smtClean="0"/>
              <a:pPr/>
              <a:t>15</a:t>
            </a:fld>
            <a:endParaRPr lang="nl-NL"/>
          </a:p>
        </p:txBody>
      </p:sp>
      <p:pic>
        <p:nvPicPr>
          <p:cNvPr id="8" name="Picture Placeholder 7">
            <a:extLst>
              <a:ext uri="{FF2B5EF4-FFF2-40B4-BE49-F238E27FC236}">
                <a16:creationId xmlns:a16="http://schemas.microsoft.com/office/drawing/2014/main" id="{17BF85D2-83DE-A235-116F-27B5FB8D340F}"/>
              </a:ext>
            </a:extLst>
          </p:cNvPr>
          <p:cNvPicPr>
            <a:picLocks noGrp="1" noChangeAspect="1"/>
          </p:cNvPicPr>
          <p:nvPr>
            <p:ph type="pic" sz="quarter" idx="10"/>
          </p:nvPr>
        </p:nvPicPr>
        <p:blipFill>
          <a:blip r:embed="rId3"/>
          <a:srcRect t="909" b="909"/>
          <a:stretch>
            <a:fillRect/>
          </a:stretch>
        </p:blipFill>
        <p:spPr>
          <a:prstGeom prst="rect">
            <a:avLst/>
          </a:prstGeom>
        </p:spPr>
      </p:pic>
      <p:sp>
        <p:nvSpPr>
          <p:cNvPr id="4" name="Rectangle 3">
            <a:extLst>
              <a:ext uri="{FF2B5EF4-FFF2-40B4-BE49-F238E27FC236}">
                <a16:creationId xmlns:a16="http://schemas.microsoft.com/office/drawing/2014/main" id="{4D927FD5-AED6-6119-3C88-2158B1250A77}"/>
              </a:ext>
            </a:extLst>
          </p:cNvPr>
          <p:cNvSpPr/>
          <p:nvPr/>
        </p:nvSpPr>
        <p:spPr>
          <a:xfrm>
            <a:off x="0" y="427512"/>
            <a:ext cx="1710047" cy="1140031"/>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9" name="Rectangle 8">
            <a:extLst>
              <a:ext uri="{FF2B5EF4-FFF2-40B4-BE49-F238E27FC236}">
                <a16:creationId xmlns:a16="http://schemas.microsoft.com/office/drawing/2014/main" id="{FCC51A78-CB63-1DAA-D062-16E7140CE260}"/>
              </a:ext>
            </a:extLst>
          </p:cNvPr>
          <p:cNvSpPr/>
          <p:nvPr/>
        </p:nvSpPr>
        <p:spPr>
          <a:xfrm>
            <a:off x="634800" y="2184431"/>
            <a:ext cx="1710047" cy="1140031"/>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 name="Rectangle 9">
            <a:extLst>
              <a:ext uri="{FF2B5EF4-FFF2-40B4-BE49-F238E27FC236}">
                <a16:creationId xmlns:a16="http://schemas.microsoft.com/office/drawing/2014/main" id="{257DA8DC-EFAB-7F78-0FFE-A7E547B82E6E}"/>
              </a:ext>
            </a:extLst>
          </p:cNvPr>
          <p:cNvSpPr/>
          <p:nvPr/>
        </p:nvSpPr>
        <p:spPr>
          <a:xfrm>
            <a:off x="3449646" y="2184430"/>
            <a:ext cx="1710047" cy="1140031"/>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1" name="Rectangle 10">
            <a:extLst>
              <a:ext uri="{FF2B5EF4-FFF2-40B4-BE49-F238E27FC236}">
                <a16:creationId xmlns:a16="http://schemas.microsoft.com/office/drawing/2014/main" id="{72AF77B4-5065-C18E-8EDE-C13B4E2E1A31}"/>
              </a:ext>
            </a:extLst>
          </p:cNvPr>
          <p:cNvSpPr/>
          <p:nvPr/>
        </p:nvSpPr>
        <p:spPr>
          <a:xfrm>
            <a:off x="2476004" y="3870794"/>
            <a:ext cx="1710047" cy="1459721"/>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2" name="Rectangle 11">
            <a:extLst>
              <a:ext uri="{FF2B5EF4-FFF2-40B4-BE49-F238E27FC236}">
                <a16:creationId xmlns:a16="http://schemas.microsoft.com/office/drawing/2014/main" id="{D5242405-20FE-E484-A0AB-EBE3494A43E6}"/>
              </a:ext>
            </a:extLst>
          </p:cNvPr>
          <p:cNvSpPr/>
          <p:nvPr/>
        </p:nvSpPr>
        <p:spPr>
          <a:xfrm>
            <a:off x="2600696" y="5961413"/>
            <a:ext cx="1460665" cy="846348"/>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2245455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7005D7-29DB-94EE-74B0-BB1D1D08ED03}"/>
              </a:ext>
            </a:extLst>
          </p:cNvPr>
          <p:cNvSpPr>
            <a:spLocks noGrp="1"/>
          </p:cNvSpPr>
          <p:nvPr>
            <p:ph type="body" sz="half" idx="2"/>
          </p:nvPr>
        </p:nvSpPr>
        <p:spPr>
          <a:xfrm>
            <a:off x="543560" y="2391093"/>
            <a:ext cx="5003800" cy="3202431"/>
          </a:xfrm>
        </p:spPr>
        <p:txBody>
          <a:bodyPr vert="horz" lIns="91440" tIns="45720" rIns="91440" bIns="45720" rtlCol="0" anchor="t">
            <a:normAutofit/>
          </a:bodyPr>
          <a:lstStyle/>
          <a:p>
            <a:r>
              <a:rPr lang="en-US" sz="1600" dirty="0">
                <a:ea typeface="Verdana"/>
              </a:rPr>
              <a:t>6 datasets via WMS available</a:t>
            </a:r>
          </a:p>
          <a:p>
            <a:pPr marL="313690" lvl="1"/>
            <a:r>
              <a:rPr lang="en-US" sz="1100" dirty="0"/>
              <a:t>Evaporation - gridded daily </a:t>
            </a:r>
            <a:r>
              <a:rPr lang="en-US" sz="1100" dirty="0" err="1"/>
              <a:t>Makkink</a:t>
            </a:r>
            <a:r>
              <a:rPr lang="en-US" sz="1100" dirty="0"/>
              <a:t> evaporation </a:t>
            </a:r>
            <a:endParaRPr lang="en-US" sz="1100" dirty="0">
              <a:ea typeface="Verdana"/>
            </a:endParaRPr>
          </a:p>
          <a:p>
            <a:pPr marL="313690" lvl="1"/>
            <a:r>
              <a:rPr lang="en-US" sz="1100" dirty="0"/>
              <a:t>Temperature - gridded daily maximum </a:t>
            </a:r>
            <a:endParaRPr lang="en-US" sz="1100" dirty="0">
              <a:ea typeface="Verdana"/>
            </a:endParaRPr>
          </a:p>
          <a:p>
            <a:pPr marL="313690" lvl="1"/>
            <a:r>
              <a:rPr lang="en-US" sz="1100" dirty="0"/>
              <a:t>Temperature - gridded daily minimum </a:t>
            </a:r>
            <a:endParaRPr lang="en-US" sz="1100" dirty="0">
              <a:ea typeface="Verdana"/>
            </a:endParaRPr>
          </a:p>
          <a:p>
            <a:pPr marL="313690" lvl="1"/>
            <a:r>
              <a:rPr lang="en-US" sz="1100" dirty="0"/>
              <a:t>Temperature - gridded daily mean</a:t>
            </a:r>
            <a:endParaRPr lang="en-US" sz="1100" dirty="0">
              <a:ea typeface="Verdana"/>
            </a:endParaRPr>
          </a:p>
          <a:p>
            <a:pPr marL="313690" lvl="1"/>
            <a:r>
              <a:rPr lang="en-US" sz="1100" dirty="0"/>
              <a:t>WINS50 - wind at 10-600 meter height </a:t>
            </a:r>
            <a:endParaRPr lang="en-US" sz="1100" dirty="0">
              <a:ea typeface="Verdana"/>
            </a:endParaRPr>
          </a:p>
          <a:p>
            <a:pPr marL="313690" lvl="1"/>
            <a:r>
              <a:rPr lang="en-US" sz="1100" dirty="0"/>
              <a:t>Precipitation - daily precipitation sum</a:t>
            </a:r>
            <a:endParaRPr lang="en-US" sz="1100" dirty="0">
              <a:ea typeface="Verdana"/>
            </a:endParaRPr>
          </a:p>
          <a:p>
            <a:r>
              <a:rPr lang="en-US" sz="1600" dirty="0">
                <a:ea typeface="Verdana"/>
              </a:rPr>
              <a:t> </a:t>
            </a:r>
            <a:r>
              <a:rPr lang="en-US" sz="1600" dirty="0" err="1">
                <a:ea typeface="Verdana"/>
              </a:rPr>
              <a:t>Adaguc</a:t>
            </a:r>
            <a:r>
              <a:rPr lang="en-US" sz="1600" dirty="0">
                <a:ea typeface="Verdana"/>
              </a:rPr>
              <a:t> WMS viewer</a:t>
            </a:r>
          </a:p>
          <a:p>
            <a:pPr marL="313690" lvl="1"/>
            <a:r>
              <a:rPr lang="en-US" sz="1100" dirty="0">
                <a:ea typeface="+mn-lt"/>
                <a:cs typeface="+mn-lt"/>
              </a:rPr>
              <a:t>https://</a:t>
            </a:r>
            <a:r>
              <a:rPr lang="en-US" sz="1100" dirty="0" err="1">
                <a:ea typeface="+mn-lt"/>
                <a:cs typeface="+mn-lt"/>
              </a:rPr>
              <a:t>adaguc.knmi.nl</a:t>
            </a:r>
            <a:r>
              <a:rPr lang="en-US" sz="1100" dirty="0">
                <a:ea typeface="+mn-lt"/>
                <a:cs typeface="+mn-lt"/>
              </a:rPr>
              <a:t>/</a:t>
            </a:r>
            <a:endParaRPr lang="en-US" sz="1600" dirty="0">
              <a:ea typeface="Verdana"/>
            </a:endParaRPr>
          </a:p>
        </p:txBody>
      </p:sp>
      <p:sp>
        <p:nvSpPr>
          <p:cNvPr id="3" name="Title 2">
            <a:extLst>
              <a:ext uri="{FF2B5EF4-FFF2-40B4-BE49-F238E27FC236}">
                <a16:creationId xmlns:a16="http://schemas.microsoft.com/office/drawing/2014/main" id="{485FD8AA-8D7E-73C4-F4F7-00BC08362FC4}"/>
              </a:ext>
            </a:extLst>
          </p:cNvPr>
          <p:cNvSpPr>
            <a:spLocks noGrp="1"/>
          </p:cNvSpPr>
          <p:nvPr>
            <p:ph type="title"/>
          </p:nvPr>
        </p:nvSpPr>
        <p:spPr/>
        <p:txBody>
          <a:bodyPr>
            <a:normAutofit/>
          </a:bodyPr>
          <a:lstStyle/>
          <a:p>
            <a:r>
              <a:rPr lang="en-US" sz="2800" dirty="0">
                <a:ea typeface="Verdana"/>
              </a:rPr>
              <a:t>WMS Service</a:t>
            </a:r>
            <a:endParaRPr lang="en-US" sz="2800" dirty="0"/>
          </a:p>
        </p:txBody>
      </p:sp>
      <p:sp>
        <p:nvSpPr>
          <p:cNvPr id="5" name="Date Placeholder 4">
            <a:extLst>
              <a:ext uri="{FF2B5EF4-FFF2-40B4-BE49-F238E27FC236}">
                <a16:creationId xmlns:a16="http://schemas.microsoft.com/office/drawing/2014/main" id="{5E60EAA0-5C57-394B-7DD1-E407AE79001A}"/>
              </a:ext>
            </a:extLst>
          </p:cNvPr>
          <p:cNvSpPr>
            <a:spLocks noGrp="1"/>
          </p:cNvSpPr>
          <p:nvPr>
            <p:ph type="dt" sz="half" idx="14"/>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a:p>
            <a:endParaRPr lang="nl-NL" dirty="0"/>
          </a:p>
        </p:txBody>
      </p:sp>
      <p:sp>
        <p:nvSpPr>
          <p:cNvPr id="6" name="Footer Placeholder 5">
            <a:extLst>
              <a:ext uri="{FF2B5EF4-FFF2-40B4-BE49-F238E27FC236}">
                <a16:creationId xmlns:a16="http://schemas.microsoft.com/office/drawing/2014/main" id="{F32E0221-E075-9FA5-5FBD-D0AF43D1BBDC}"/>
              </a:ext>
            </a:extLst>
          </p:cNvPr>
          <p:cNvSpPr>
            <a:spLocks noGrp="1"/>
          </p:cNvSpPr>
          <p:nvPr>
            <p:ph type="ftr" sz="quarter" idx="15"/>
          </p:nvPr>
        </p:nvSpPr>
        <p:spPr/>
        <p:txBody>
          <a:bodyPr/>
          <a:lstStyle/>
          <a:p>
            <a:r>
              <a:rPr lang="nl-NL"/>
              <a:t>Koninklijk Nederlands Meteorologisch Instituut</a:t>
            </a:r>
          </a:p>
        </p:txBody>
      </p:sp>
      <p:sp>
        <p:nvSpPr>
          <p:cNvPr id="7" name="Slide Number Placeholder 6">
            <a:extLst>
              <a:ext uri="{FF2B5EF4-FFF2-40B4-BE49-F238E27FC236}">
                <a16:creationId xmlns:a16="http://schemas.microsoft.com/office/drawing/2014/main" id="{ECC65CB4-AC84-6FF0-6506-F4EE8729B2E6}"/>
              </a:ext>
            </a:extLst>
          </p:cNvPr>
          <p:cNvSpPr>
            <a:spLocks noGrp="1"/>
          </p:cNvSpPr>
          <p:nvPr>
            <p:ph type="sldNum" sz="quarter" idx="16"/>
          </p:nvPr>
        </p:nvSpPr>
        <p:spPr/>
        <p:txBody>
          <a:bodyPr/>
          <a:lstStyle/>
          <a:p>
            <a:fld id="{10A0A6AF-03C5-477E-939A-E28F7E7F05EA}" type="slidenum">
              <a:rPr lang="nl-NL" smtClean="0"/>
              <a:pPr/>
              <a:t>16</a:t>
            </a:fld>
            <a:endParaRPr lang="nl-NL"/>
          </a:p>
        </p:txBody>
      </p:sp>
      <p:pic>
        <p:nvPicPr>
          <p:cNvPr id="9" name="Picture 9">
            <a:extLst>
              <a:ext uri="{FF2B5EF4-FFF2-40B4-BE49-F238E27FC236}">
                <a16:creationId xmlns:a16="http://schemas.microsoft.com/office/drawing/2014/main" id="{A515C625-033E-A2DC-BA51-9DC703AC7A50}"/>
              </a:ext>
            </a:extLst>
          </p:cNvPr>
          <p:cNvPicPr>
            <a:picLocks noChangeAspect="1"/>
          </p:cNvPicPr>
          <p:nvPr/>
        </p:nvPicPr>
        <p:blipFill>
          <a:blip r:embed="rId2"/>
          <a:stretch>
            <a:fillRect/>
          </a:stretch>
        </p:blipFill>
        <p:spPr>
          <a:xfrm>
            <a:off x="4518391" y="855021"/>
            <a:ext cx="7424923" cy="5290557"/>
          </a:xfrm>
          <a:prstGeom prst="rect">
            <a:avLst/>
          </a:prstGeom>
        </p:spPr>
      </p:pic>
    </p:spTree>
    <p:extLst>
      <p:ext uri="{BB962C8B-B14F-4D97-AF65-F5344CB8AC3E}">
        <p14:creationId xmlns:p14="http://schemas.microsoft.com/office/powerpoint/2010/main" val="23671189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8E4E0283-11CD-FF6A-01AE-7E26AA6BC3AF}"/>
              </a:ext>
            </a:extLst>
          </p:cNvPr>
          <p:cNvSpPr>
            <a:spLocks noGrp="1"/>
          </p:cNvSpPr>
          <p:nvPr>
            <p:ph type="dt" sz="half" idx="14"/>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a:p>
            <a:endParaRPr lang="nl-NL" dirty="0"/>
          </a:p>
        </p:txBody>
      </p:sp>
      <p:sp>
        <p:nvSpPr>
          <p:cNvPr id="6" name="Footer Placeholder 5">
            <a:extLst>
              <a:ext uri="{FF2B5EF4-FFF2-40B4-BE49-F238E27FC236}">
                <a16:creationId xmlns:a16="http://schemas.microsoft.com/office/drawing/2014/main" id="{02472F59-9B94-AF0A-7F28-48645056AA27}"/>
              </a:ext>
            </a:extLst>
          </p:cNvPr>
          <p:cNvSpPr>
            <a:spLocks noGrp="1"/>
          </p:cNvSpPr>
          <p:nvPr>
            <p:ph type="ftr" sz="quarter" idx="15"/>
          </p:nvPr>
        </p:nvSpPr>
        <p:spPr/>
        <p:txBody>
          <a:bodyPr/>
          <a:lstStyle/>
          <a:p>
            <a:r>
              <a:rPr lang="nl-NL"/>
              <a:t>Koninklijk Nederlands Meteorologisch Instituut</a:t>
            </a:r>
          </a:p>
        </p:txBody>
      </p:sp>
      <p:sp>
        <p:nvSpPr>
          <p:cNvPr id="7" name="Slide Number Placeholder 6">
            <a:extLst>
              <a:ext uri="{FF2B5EF4-FFF2-40B4-BE49-F238E27FC236}">
                <a16:creationId xmlns:a16="http://schemas.microsoft.com/office/drawing/2014/main" id="{71F1AD81-3E1C-C63F-73EF-2BF34F95E1A9}"/>
              </a:ext>
            </a:extLst>
          </p:cNvPr>
          <p:cNvSpPr>
            <a:spLocks noGrp="1"/>
          </p:cNvSpPr>
          <p:nvPr>
            <p:ph type="sldNum" sz="quarter" idx="16"/>
          </p:nvPr>
        </p:nvSpPr>
        <p:spPr/>
        <p:txBody>
          <a:bodyPr/>
          <a:lstStyle/>
          <a:p>
            <a:fld id="{10A0A6AF-03C5-477E-939A-E28F7E7F05EA}" type="slidenum">
              <a:rPr lang="nl-NL" smtClean="0"/>
              <a:pPr/>
              <a:t>17</a:t>
            </a:fld>
            <a:endParaRPr lang="nl-NL"/>
          </a:p>
        </p:txBody>
      </p:sp>
      <p:sp>
        <p:nvSpPr>
          <p:cNvPr id="17" name="Title 2">
            <a:extLst>
              <a:ext uri="{FF2B5EF4-FFF2-40B4-BE49-F238E27FC236}">
                <a16:creationId xmlns:a16="http://schemas.microsoft.com/office/drawing/2014/main" id="{6B1DF0DB-9908-F31F-05E6-8C0723BC9591}"/>
              </a:ext>
            </a:extLst>
          </p:cNvPr>
          <p:cNvSpPr>
            <a:spLocks noGrp="1"/>
          </p:cNvSpPr>
          <p:nvPr>
            <p:ph type="title"/>
          </p:nvPr>
        </p:nvSpPr>
        <p:spPr>
          <a:xfrm>
            <a:off x="635000" y="1052513"/>
            <a:ext cx="10923588" cy="948047"/>
          </a:xfrm>
        </p:spPr>
        <p:txBody>
          <a:bodyPr>
            <a:normAutofit/>
          </a:bodyPr>
          <a:lstStyle/>
          <a:p>
            <a:r>
              <a:rPr lang="en-US" sz="2800" dirty="0">
                <a:ea typeface="Verdana"/>
              </a:rPr>
              <a:t>Environmental Data Retrieval (EDR) API</a:t>
            </a:r>
          </a:p>
        </p:txBody>
      </p:sp>
      <p:sp>
        <p:nvSpPr>
          <p:cNvPr id="9" name="Text Placeholder 1">
            <a:extLst>
              <a:ext uri="{FF2B5EF4-FFF2-40B4-BE49-F238E27FC236}">
                <a16:creationId xmlns:a16="http://schemas.microsoft.com/office/drawing/2014/main" id="{023D19AA-3AA2-E3C2-0A0F-396534C21BBD}"/>
              </a:ext>
            </a:extLst>
          </p:cNvPr>
          <p:cNvSpPr txBox="1">
            <a:spLocks/>
          </p:cNvSpPr>
          <p:nvPr/>
        </p:nvSpPr>
        <p:spPr>
          <a:xfrm>
            <a:off x="634999" y="2472925"/>
            <a:ext cx="4167909" cy="3484216"/>
          </a:xfrm>
          <a:prstGeom prst="rect">
            <a:avLst/>
          </a:prstGeom>
        </p:spPr>
        <p:txBody>
          <a:bodyPr vert="horz" lIns="91440" tIns="45720" rIns="91440" bIns="45720" rtlCol="0" anchor="t">
            <a:norm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0" indent="0">
              <a:buNone/>
            </a:pPr>
            <a:endParaRPr lang="en-US" sz="1400" dirty="0">
              <a:ea typeface="Verdana"/>
            </a:endParaRPr>
          </a:p>
          <a:p>
            <a:pPr marL="316230" indent="-316230"/>
            <a:r>
              <a:rPr lang="en-US" sz="1400" dirty="0">
                <a:ea typeface="Verdana"/>
              </a:rPr>
              <a:t>Open Geospatial Consortium (OGC) standard</a:t>
            </a:r>
          </a:p>
          <a:p>
            <a:pPr marL="316720" indent="-316230"/>
            <a:r>
              <a:rPr lang="en-GB" sz="1400" dirty="0"/>
              <a:t>Query data in a </a:t>
            </a:r>
            <a:r>
              <a:rPr lang="en-GB" sz="1400" dirty="0" err="1"/>
              <a:t>spatio</a:t>
            </a:r>
            <a:r>
              <a:rPr lang="en-GB" sz="1400" dirty="0"/>
              <a:t>-temporal manner</a:t>
            </a:r>
          </a:p>
          <a:p>
            <a:pPr marL="316230" indent="-316230"/>
            <a:r>
              <a:rPr lang="en-US" sz="1400" dirty="0">
                <a:ea typeface="Verdana"/>
              </a:rPr>
              <a:t>Output in </a:t>
            </a:r>
            <a:r>
              <a:rPr lang="en-US" sz="1400" dirty="0" err="1">
                <a:ea typeface="Verdana"/>
              </a:rPr>
              <a:t>CoverageJSON</a:t>
            </a:r>
            <a:endParaRPr lang="en-US" sz="1200" dirty="0">
              <a:ea typeface="Verdana"/>
            </a:endParaRPr>
          </a:p>
          <a:p>
            <a:pPr marL="316720" indent="-316230"/>
            <a:r>
              <a:rPr lang="en-US" sz="1400" dirty="0">
                <a:ea typeface="Verdana"/>
              </a:rPr>
              <a:t>Easier to integrate in applications</a:t>
            </a:r>
          </a:p>
          <a:p>
            <a:pPr marL="316720" indent="-316230"/>
            <a:r>
              <a:rPr lang="en-US" sz="1400" dirty="0">
                <a:ea typeface="Verdana"/>
              </a:rPr>
              <a:t>Currently still in alpha</a:t>
            </a:r>
          </a:p>
          <a:p>
            <a:pPr marL="490" indent="0">
              <a:buNone/>
            </a:pPr>
            <a:endParaRPr lang="en-US" sz="2000" dirty="0">
              <a:ea typeface="Verdana"/>
            </a:endParaRPr>
          </a:p>
        </p:txBody>
      </p:sp>
      <p:pic>
        <p:nvPicPr>
          <p:cNvPr id="3" name="Picture 2" descr="Text&#10;&#10;Description automatically generated with medium confidence">
            <a:extLst>
              <a:ext uri="{FF2B5EF4-FFF2-40B4-BE49-F238E27FC236}">
                <a16:creationId xmlns:a16="http://schemas.microsoft.com/office/drawing/2014/main" id="{FEDE51CB-7D0E-3A5C-BC30-A94D7297D0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3054" y="3358755"/>
            <a:ext cx="7148945" cy="2841907"/>
          </a:xfrm>
          <a:prstGeom prst="rect">
            <a:avLst/>
          </a:prstGeom>
        </p:spPr>
      </p:pic>
    </p:spTree>
    <p:extLst>
      <p:ext uri="{BB962C8B-B14F-4D97-AF65-F5344CB8AC3E}">
        <p14:creationId xmlns:p14="http://schemas.microsoft.com/office/powerpoint/2010/main" val="778800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8E4E0283-11CD-FF6A-01AE-7E26AA6BC3AF}"/>
              </a:ext>
            </a:extLst>
          </p:cNvPr>
          <p:cNvSpPr>
            <a:spLocks noGrp="1"/>
          </p:cNvSpPr>
          <p:nvPr>
            <p:ph type="dt" sz="half" idx="14"/>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a:p>
            <a:endParaRPr lang="nl-NL" dirty="0"/>
          </a:p>
        </p:txBody>
      </p:sp>
      <p:sp>
        <p:nvSpPr>
          <p:cNvPr id="6" name="Footer Placeholder 5">
            <a:extLst>
              <a:ext uri="{FF2B5EF4-FFF2-40B4-BE49-F238E27FC236}">
                <a16:creationId xmlns:a16="http://schemas.microsoft.com/office/drawing/2014/main" id="{02472F59-9B94-AF0A-7F28-48645056AA27}"/>
              </a:ext>
            </a:extLst>
          </p:cNvPr>
          <p:cNvSpPr>
            <a:spLocks noGrp="1"/>
          </p:cNvSpPr>
          <p:nvPr>
            <p:ph type="ftr" sz="quarter" idx="15"/>
          </p:nvPr>
        </p:nvSpPr>
        <p:spPr/>
        <p:txBody>
          <a:bodyPr/>
          <a:lstStyle/>
          <a:p>
            <a:r>
              <a:rPr lang="nl-NL"/>
              <a:t>Koninklijk Nederlands Meteorologisch Instituut</a:t>
            </a:r>
          </a:p>
        </p:txBody>
      </p:sp>
      <p:sp>
        <p:nvSpPr>
          <p:cNvPr id="7" name="Slide Number Placeholder 6">
            <a:extLst>
              <a:ext uri="{FF2B5EF4-FFF2-40B4-BE49-F238E27FC236}">
                <a16:creationId xmlns:a16="http://schemas.microsoft.com/office/drawing/2014/main" id="{71F1AD81-3E1C-C63F-73EF-2BF34F95E1A9}"/>
              </a:ext>
            </a:extLst>
          </p:cNvPr>
          <p:cNvSpPr>
            <a:spLocks noGrp="1"/>
          </p:cNvSpPr>
          <p:nvPr>
            <p:ph type="sldNum" sz="quarter" idx="16"/>
          </p:nvPr>
        </p:nvSpPr>
        <p:spPr/>
        <p:txBody>
          <a:bodyPr/>
          <a:lstStyle/>
          <a:p>
            <a:fld id="{10A0A6AF-03C5-477E-939A-E28F7E7F05EA}" type="slidenum">
              <a:rPr lang="nl-NL" smtClean="0"/>
              <a:pPr/>
              <a:t>18</a:t>
            </a:fld>
            <a:endParaRPr lang="nl-NL"/>
          </a:p>
        </p:txBody>
      </p:sp>
      <p:grpSp>
        <p:nvGrpSpPr>
          <p:cNvPr id="12" name="Group 11">
            <a:extLst>
              <a:ext uri="{FF2B5EF4-FFF2-40B4-BE49-F238E27FC236}">
                <a16:creationId xmlns:a16="http://schemas.microsoft.com/office/drawing/2014/main" id="{F93C5DF2-5E7E-E72F-FC5F-7CEC7CD2C9FE}"/>
              </a:ext>
            </a:extLst>
          </p:cNvPr>
          <p:cNvGrpSpPr/>
          <p:nvPr/>
        </p:nvGrpSpPr>
        <p:grpSpPr>
          <a:xfrm>
            <a:off x="7094695" y="730842"/>
            <a:ext cx="4189412" cy="5812646"/>
            <a:chOff x="8403908" y="59734"/>
            <a:chExt cx="4189412" cy="5812646"/>
          </a:xfrm>
        </p:grpSpPr>
        <p:pic>
          <p:nvPicPr>
            <p:cNvPr id="13" name="Picture 4" descr="page9image2639904">
              <a:extLst>
                <a:ext uri="{FF2B5EF4-FFF2-40B4-BE49-F238E27FC236}">
                  <a16:creationId xmlns:a16="http://schemas.microsoft.com/office/drawing/2014/main" id="{E969DB08-0055-2A75-D7D3-F5D91ACE9F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03908" y="59734"/>
              <a:ext cx="3677920" cy="29320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page9image2646768">
              <a:extLst>
                <a:ext uri="{FF2B5EF4-FFF2-40B4-BE49-F238E27FC236}">
                  <a16:creationId xmlns:a16="http://schemas.microsoft.com/office/drawing/2014/main" id="{929DAE79-5F7E-B221-5B3C-2CC04AEF014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839"/>
            <a:stretch/>
          </p:blipFill>
          <p:spPr bwMode="auto">
            <a:xfrm>
              <a:off x="8554243" y="2840376"/>
              <a:ext cx="4039077" cy="3032004"/>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Picture 17">
            <a:extLst>
              <a:ext uri="{FF2B5EF4-FFF2-40B4-BE49-F238E27FC236}">
                <a16:creationId xmlns:a16="http://schemas.microsoft.com/office/drawing/2014/main" id="{977D7B5C-D129-EA43-16CB-39E2CB79538D}"/>
              </a:ext>
            </a:extLst>
          </p:cNvPr>
          <p:cNvPicPr>
            <a:picLocks noChangeAspect="1"/>
          </p:cNvPicPr>
          <p:nvPr/>
        </p:nvPicPr>
        <p:blipFill>
          <a:blip r:embed="rId4"/>
          <a:stretch>
            <a:fillRect/>
          </a:stretch>
        </p:blipFill>
        <p:spPr>
          <a:xfrm>
            <a:off x="905746" y="1436331"/>
            <a:ext cx="4462307" cy="3985338"/>
          </a:xfrm>
          <a:prstGeom prst="rect">
            <a:avLst/>
          </a:prstGeom>
        </p:spPr>
      </p:pic>
    </p:spTree>
    <p:extLst>
      <p:ext uri="{BB962C8B-B14F-4D97-AF65-F5344CB8AC3E}">
        <p14:creationId xmlns:p14="http://schemas.microsoft.com/office/powerpoint/2010/main" val="366394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8E4E0283-11CD-FF6A-01AE-7E26AA6BC3AF}"/>
              </a:ext>
            </a:extLst>
          </p:cNvPr>
          <p:cNvSpPr>
            <a:spLocks noGrp="1"/>
          </p:cNvSpPr>
          <p:nvPr>
            <p:ph type="dt" sz="half" idx="14"/>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a:p>
            <a:endParaRPr lang="nl-NL" dirty="0"/>
          </a:p>
        </p:txBody>
      </p:sp>
      <p:sp>
        <p:nvSpPr>
          <p:cNvPr id="6" name="Footer Placeholder 5">
            <a:extLst>
              <a:ext uri="{FF2B5EF4-FFF2-40B4-BE49-F238E27FC236}">
                <a16:creationId xmlns:a16="http://schemas.microsoft.com/office/drawing/2014/main" id="{02472F59-9B94-AF0A-7F28-48645056AA27}"/>
              </a:ext>
            </a:extLst>
          </p:cNvPr>
          <p:cNvSpPr>
            <a:spLocks noGrp="1"/>
          </p:cNvSpPr>
          <p:nvPr>
            <p:ph type="ftr" sz="quarter" idx="15"/>
          </p:nvPr>
        </p:nvSpPr>
        <p:spPr/>
        <p:txBody>
          <a:bodyPr/>
          <a:lstStyle/>
          <a:p>
            <a:r>
              <a:rPr lang="nl-NL" dirty="0"/>
              <a:t>Koninklijk Nederlands Meteorologisch Instituut</a:t>
            </a:r>
          </a:p>
        </p:txBody>
      </p:sp>
      <p:sp>
        <p:nvSpPr>
          <p:cNvPr id="7" name="Slide Number Placeholder 6">
            <a:extLst>
              <a:ext uri="{FF2B5EF4-FFF2-40B4-BE49-F238E27FC236}">
                <a16:creationId xmlns:a16="http://schemas.microsoft.com/office/drawing/2014/main" id="{71F1AD81-3E1C-C63F-73EF-2BF34F95E1A9}"/>
              </a:ext>
            </a:extLst>
          </p:cNvPr>
          <p:cNvSpPr>
            <a:spLocks noGrp="1"/>
          </p:cNvSpPr>
          <p:nvPr>
            <p:ph type="sldNum" sz="quarter" idx="16"/>
          </p:nvPr>
        </p:nvSpPr>
        <p:spPr/>
        <p:txBody>
          <a:bodyPr/>
          <a:lstStyle/>
          <a:p>
            <a:fld id="{10A0A6AF-03C5-477E-939A-E28F7E7F05EA}" type="slidenum">
              <a:rPr lang="nl-NL" smtClean="0"/>
              <a:pPr/>
              <a:t>19</a:t>
            </a:fld>
            <a:endParaRPr lang="nl-NL"/>
          </a:p>
        </p:txBody>
      </p:sp>
      <p:sp>
        <p:nvSpPr>
          <p:cNvPr id="8" name="TextBox 7">
            <a:extLst>
              <a:ext uri="{FF2B5EF4-FFF2-40B4-BE49-F238E27FC236}">
                <a16:creationId xmlns:a16="http://schemas.microsoft.com/office/drawing/2014/main" id="{EFFBB48C-7E4B-3B51-29F4-09C2E23D14B0}"/>
              </a:ext>
            </a:extLst>
          </p:cNvPr>
          <p:cNvSpPr txBox="1"/>
          <p:nvPr/>
        </p:nvSpPr>
        <p:spPr>
          <a:xfrm>
            <a:off x="6873013" y="5900682"/>
            <a:ext cx="422101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hlinkClick r:id="rId2"/>
              </a:rPr>
              <a:t>https://covjson.org/playground/</a:t>
            </a:r>
            <a:endParaRPr lang="en-US" dirty="0"/>
          </a:p>
          <a:p>
            <a:endParaRPr lang="en-US" dirty="0">
              <a:ea typeface="Verdana"/>
            </a:endParaRPr>
          </a:p>
        </p:txBody>
      </p:sp>
      <p:pic>
        <p:nvPicPr>
          <p:cNvPr id="12" name="Picture 11">
            <a:extLst>
              <a:ext uri="{FF2B5EF4-FFF2-40B4-BE49-F238E27FC236}">
                <a16:creationId xmlns:a16="http://schemas.microsoft.com/office/drawing/2014/main" id="{2BF8A20C-F2A7-984E-BE61-18D79DCC6120}"/>
              </a:ext>
            </a:extLst>
          </p:cNvPr>
          <p:cNvPicPr>
            <a:picLocks noChangeAspect="1"/>
          </p:cNvPicPr>
          <p:nvPr/>
        </p:nvPicPr>
        <p:blipFill>
          <a:blip r:embed="rId3"/>
          <a:stretch>
            <a:fillRect/>
          </a:stretch>
        </p:blipFill>
        <p:spPr>
          <a:xfrm>
            <a:off x="1612599" y="821870"/>
            <a:ext cx="8966802" cy="4742351"/>
          </a:xfrm>
          <a:prstGeom prst="rect">
            <a:avLst/>
          </a:prstGeom>
        </p:spPr>
      </p:pic>
    </p:spTree>
    <p:extLst>
      <p:ext uri="{BB962C8B-B14F-4D97-AF65-F5344CB8AC3E}">
        <p14:creationId xmlns:p14="http://schemas.microsoft.com/office/powerpoint/2010/main" val="2912306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BF7D05F7-65B2-C489-383A-124176539CE2}"/>
              </a:ext>
            </a:extLst>
          </p:cNvPr>
          <p:cNvSpPr txBox="1"/>
          <p:nvPr/>
        </p:nvSpPr>
        <p:spPr>
          <a:xfrm>
            <a:off x="635000" y="2289600"/>
            <a:ext cx="5003800" cy="3931813"/>
          </a:xfrm>
          <a:prstGeom prst="rect">
            <a:avLst/>
          </a:prstGeom>
        </p:spPr>
        <p:txBody>
          <a:bodyPr vert="horz" lIns="91440" tIns="45720" rIns="91440" bIns="45720" rtlCol="0">
            <a:normAutofit/>
          </a:bodyPr>
          <a:lstStyle/>
          <a:p>
            <a:pPr marL="342900" indent="-342900">
              <a:lnSpc>
                <a:spcPct val="90000"/>
              </a:lnSpc>
              <a:spcAft>
                <a:spcPts val="600"/>
              </a:spcAft>
              <a:buClr>
                <a:schemeClr val="accent1"/>
              </a:buClr>
              <a:buFont typeface="Arial" panose="020B0604020202020204" pitchFamily="34" charset="0"/>
              <a:buChar char="•"/>
            </a:pPr>
            <a:r>
              <a:rPr lang="en-US" sz="1900" dirty="0"/>
              <a:t>Advises and warns society about risks in the field of weather, climate, seismology and space weather</a:t>
            </a:r>
          </a:p>
          <a:p>
            <a:pPr marL="285750" indent="-316800">
              <a:lnSpc>
                <a:spcPct val="90000"/>
              </a:lnSpc>
              <a:spcAft>
                <a:spcPts val="600"/>
              </a:spcAft>
              <a:buClr>
                <a:schemeClr val="accent1"/>
              </a:buClr>
              <a:buFont typeface="Arial" panose="020B0604020202020204" pitchFamily="34" charset="0"/>
              <a:buChar char="•"/>
            </a:pPr>
            <a:r>
              <a:rPr lang="en-US" sz="1900" dirty="0"/>
              <a:t>Conducts scientific research and is a knowledge center in these areas</a:t>
            </a:r>
          </a:p>
          <a:p>
            <a:pPr marL="285750" indent="-316800">
              <a:lnSpc>
                <a:spcPct val="90000"/>
              </a:lnSpc>
              <a:spcAft>
                <a:spcPts val="600"/>
              </a:spcAft>
              <a:buClr>
                <a:schemeClr val="accent1"/>
              </a:buClr>
              <a:buFont typeface="Arial" panose="020B0604020202020204" pitchFamily="34" charset="0"/>
              <a:buChar char="•"/>
            </a:pPr>
            <a:r>
              <a:rPr lang="en-US" sz="1900" dirty="0"/>
              <a:t>Makes observations and runs models for weather and climate (precipitation radar, measuring network, </a:t>
            </a:r>
            <a:r>
              <a:rPr lang="en-US" sz="1900" dirty="0" err="1"/>
              <a:t>Cabauw</a:t>
            </a:r>
            <a:r>
              <a:rPr lang="en-US" sz="1900" dirty="0"/>
              <a:t> measuring tower)</a:t>
            </a:r>
          </a:p>
          <a:p>
            <a:pPr marL="285750" indent="-316800">
              <a:lnSpc>
                <a:spcPct val="90000"/>
              </a:lnSpc>
              <a:spcAft>
                <a:spcPts val="600"/>
              </a:spcAft>
              <a:buClr>
                <a:schemeClr val="accent1"/>
              </a:buClr>
              <a:buFont typeface="Arial" panose="020B0604020202020204" pitchFamily="34" charset="0"/>
              <a:buChar char="•"/>
            </a:pPr>
            <a:r>
              <a:rPr lang="en-US" sz="1900" dirty="0"/>
              <a:t>Represents the Netherlands in international contexts (WMO, ICAO, </a:t>
            </a:r>
            <a:r>
              <a:rPr lang="en-US" sz="1900" dirty="0" err="1"/>
              <a:t>etc</a:t>
            </a:r>
            <a:r>
              <a:rPr lang="en-US" sz="1900" dirty="0"/>
              <a:t>)</a:t>
            </a:r>
          </a:p>
        </p:txBody>
      </p:sp>
      <p:sp>
        <p:nvSpPr>
          <p:cNvPr id="11" name="Title 10">
            <a:extLst>
              <a:ext uri="{FF2B5EF4-FFF2-40B4-BE49-F238E27FC236}">
                <a16:creationId xmlns:a16="http://schemas.microsoft.com/office/drawing/2014/main" id="{1CB98242-2653-D754-603F-45F739171853}"/>
              </a:ext>
            </a:extLst>
          </p:cNvPr>
          <p:cNvSpPr>
            <a:spLocks noGrp="1"/>
          </p:cNvSpPr>
          <p:nvPr>
            <p:ph type="title"/>
          </p:nvPr>
        </p:nvSpPr>
        <p:spPr>
          <a:xfrm>
            <a:off x="635000" y="1051200"/>
            <a:ext cx="5003800" cy="948047"/>
          </a:xfrm>
        </p:spPr>
        <p:txBody>
          <a:bodyPr vert="horz" lIns="91440" tIns="45720" rIns="91440" bIns="45720" rtlCol="0" anchor="b" anchorCtr="0">
            <a:normAutofit/>
          </a:bodyPr>
          <a:lstStyle/>
          <a:p>
            <a:r>
              <a:rPr lang="en-US" dirty="0"/>
              <a:t>KNMI tasks</a:t>
            </a:r>
          </a:p>
        </p:txBody>
      </p:sp>
      <p:pic>
        <p:nvPicPr>
          <p:cNvPr id="16" name="Afbeelding 4" descr="Afbeelding met hemel, gras, buitenshuis, veld&#10;&#10;Automatisch gegenereerde beschrijving">
            <a:extLst>
              <a:ext uri="{FF2B5EF4-FFF2-40B4-BE49-F238E27FC236}">
                <a16:creationId xmlns:a16="http://schemas.microsoft.com/office/drawing/2014/main" id="{E4F51771-396C-9AAF-CC18-A07F27AB869C}"/>
              </a:ext>
            </a:extLst>
          </p:cNvPr>
          <p:cNvPicPr>
            <a:picLocks noChangeAspect="1"/>
          </p:cNvPicPr>
          <p:nvPr/>
        </p:nvPicPr>
        <p:blipFill rotWithShape="1">
          <a:blip r:embed="rId3">
            <a:extLst>
              <a:ext uri="{28A0092B-C50C-407E-A947-70E740481C1C}">
                <a14:useLocalDpi xmlns:a14="http://schemas.microsoft.com/office/drawing/2010/main" val="0"/>
              </a:ext>
            </a:extLst>
          </a:blip>
          <a:srcRect l="20523" r="20171" b="-2"/>
          <a:stretch/>
        </p:blipFill>
        <p:spPr>
          <a:xfrm>
            <a:off x="6096000" y="-2381"/>
            <a:ext cx="6096000"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1207"/>
              <a:gd name="connsiteX1" fmla="*/ 6091238 w 6096000"/>
              <a:gd name="connsiteY1" fmla="*/ 0 h 6861207"/>
              <a:gd name="connsiteX2" fmla="*/ 6091238 w 6096000"/>
              <a:gd name="connsiteY2" fmla="*/ 2381 h 6861207"/>
              <a:gd name="connsiteX3" fmla="*/ 6096000 w 6096000"/>
              <a:gd name="connsiteY3" fmla="*/ 2381 h 6861207"/>
              <a:gd name="connsiteX4" fmla="*/ 6096000 w 6096000"/>
              <a:gd name="connsiteY4" fmla="*/ 6860381 h 6861207"/>
              <a:gd name="connsiteX5" fmla="*/ 6095999 w 6096000"/>
              <a:gd name="connsiteY5" fmla="*/ 6860381 h 6861207"/>
              <a:gd name="connsiteX6" fmla="*/ 3832225 w 6096000"/>
              <a:gd name="connsiteY6" fmla="*/ 6860381 h 6861207"/>
              <a:gd name="connsiteX7" fmla="*/ 232201 w 6096000"/>
              <a:gd name="connsiteY7" fmla="*/ 6860381 h 6861207"/>
              <a:gd name="connsiteX8" fmla="*/ 932 w 6096000"/>
              <a:gd name="connsiteY8" fmla="*/ 6861207 h 6861207"/>
              <a:gd name="connsiteX9" fmla="*/ 0 w 6096000"/>
              <a:gd name="connsiteY9" fmla="*/ 6626381 h 6861207"/>
              <a:gd name="connsiteX10" fmla="*/ 0 w 6096000"/>
              <a:gd name="connsiteY10" fmla="*/ 5488781 h 6861207"/>
              <a:gd name="connsiteX11" fmla="*/ 1 w 6096000"/>
              <a:gd name="connsiteY11" fmla="*/ 5488781 h 6861207"/>
              <a:gd name="connsiteX12" fmla="*/ 1 w 6096000"/>
              <a:gd name="connsiteY12" fmla="*/ 948531 h 6861207"/>
              <a:gd name="connsiteX13" fmla="*/ 1 w 6096000"/>
              <a:gd name="connsiteY13" fmla="*/ 711200 h 6861207"/>
              <a:gd name="connsiteX14" fmla="*/ 1 w 6096000"/>
              <a:gd name="connsiteY14" fmla="*/ 2381 h 6861207"/>
              <a:gd name="connsiteX15" fmla="*/ 2 w 6096000"/>
              <a:gd name="connsiteY15" fmla="*/ 2381 h 6861207"/>
              <a:gd name="connsiteX16" fmla="*/ 2 w 6096000"/>
              <a:gd name="connsiteY16" fmla="*/ 711994 h 6861207"/>
              <a:gd name="connsiteX17" fmla="*/ 233366 w 6096000"/>
              <a:gd name="connsiteY17" fmla="*/ 711994 h 6861207"/>
              <a:gd name="connsiteX18" fmla="*/ 233366 w 6096000"/>
              <a:gd name="connsiteY18" fmla="*/ 2381 h 6861207"/>
              <a:gd name="connsiteX19" fmla="*/ 229238 w 6096000"/>
              <a:gd name="connsiteY19" fmla="*/ 2381 h 6861207"/>
              <a:gd name="connsiteX20" fmla="*/ 229238 w 6096000"/>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1207">
                <a:moveTo>
                  <a:pt x="229238" y="0"/>
                </a:moveTo>
                <a:lnTo>
                  <a:pt x="6091238" y="0"/>
                </a:lnTo>
                <a:lnTo>
                  <a:pt x="6091238" y="2381"/>
                </a:lnTo>
                <a:lnTo>
                  <a:pt x="6096000" y="2381"/>
                </a:lnTo>
                <a:lnTo>
                  <a:pt x="6096000" y="6860381"/>
                </a:lnTo>
                <a:lnTo>
                  <a:pt x="6095999" y="6860381"/>
                </a:lnTo>
                <a:lnTo>
                  <a:pt x="3832225" y="6860381"/>
                </a:lnTo>
                <a:lnTo>
                  <a:pt x="232201" y="6860381"/>
                </a:lnTo>
                <a:lnTo>
                  <a:pt x="932" y="6861207"/>
                </a:lnTo>
                <a:cubicBezTo>
                  <a:pt x="621" y="6782932"/>
                  <a:pt x="311" y="6704656"/>
                  <a:pt x="0" y="6626381"/>
                </a:cubicBez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noFill/>
        </p:spPr>
      </p:pic>
      <p:sp>
        <p:nvSpPr>
          <p:cNvPr id="5" name="Date Placeholder 4">
            <a:extLst>
              <a:ext uri="{FF2B5EF4-FFF2-40B4-BE49-F238E27FC236}">
                <a16:creationId xmlns:a16="http://schemas.microsoft.com/office/drawing/2014/main" id="{F0062B8D-3C42-DAA3-7A42-90677B42091A}"/>
              </a:ext>
            </a:extLst>
          </p:cNvPr>
          <p:cNvSpPr>
            <a:spLocks noGrp="1"/>
          </p:cNvSpPr>
          <p:nvPr>
            <p:ph type="dt" sz="half" idx="25"/>
          </p:nvPr>
        </p:nvSpPr>
        <p:spPr>
          <a:xfrm>
            <a:off x="635000" y="6543488"/>
            <a:ext cx="5003800" cy="264272"/>
          </a:xfrm>
        </p:spPr>
        <p:txBody>
          <a:bodyPr vert="horz" lIns="91440" tIns="0" rIns="91440" bIns="45720" rtlCol="0" anchor="t" anchorCtr="0">
            <a:normAutofit/>
          </a:bodyPr>
          <a:lstStyle/>
          <a:p>
            <a:pPr>
              <a:lnSpc>
                <a:spcPct val="90000"/>
              </a:lnSpc>
              <a:spcAft>
                <a:spcPts val="600"/>
              </a:spcAft>
            </a:pPr>
            <a:r>
              <a:rPr lang="nl-NL" sz="1000"/>
              <a:t>11 May 2023</a:t>
            </a:r>
          </a:p>
          <a:p>
            <a:pPr>
              <a:lnSpc>
                <a:spcPct val="90000"/>
              </a:lnSpc>
              <a:spcAft>
                <a:spcPts val="600"/>
              </a:spcAft>
            </a:pPr>
            <a:endParaRPr lang="nl-NL" sz="1000"/>
          </a:p>
        </p:txBody>
      </p:sp>
      <p:sp>
        <p:nvSpPr>
          <p:cNvPr id="6" name="Footer Placeholder 5">
            <a:extLst>
              <a:ext uri="{FF2B5EF4-FFF2-40B4-BE49-F238E27FC236}">
                <a16:creationId xmlns:a16="http://schemas.microsoft.com/office/drawing/2014/main" id="{A718DAC9-6D34-A76B-2389-5A24261F6202}"/>
              </a:ext>
            </a:extLst>
          </p:cNvPr>
          <p:cNvSpPr>
            <a:spLocks noGrp="1"/>
          </p:cNvSpPr>
          <p:nvPr>
            <p:ph type="ftr" sz="quarter" idx="26"/>
          </p:nvPr>
        </p:nvSpPr>
        <p:spPr>
          <a:xfrm>
            <a:off x="635000" y="6221413"/>
            <a:ext cx="5003800" cy="322075"/>
          </a:xfrm>
        </p:spPr>
        <p:txBody>
          <a:bodyPr vert="horz" lIns="91440" tIns="45720" rIns="91440" bIns="45720" rtlCol="0" anchor="b" anchorCtr="0">
            <a:normAutofit/>
          </a:bodyPr>
          <a:lstStyle/>
          <a:p>
            <a:pPr>
              <a:spcAft>
                <a:spcPts val="600"/>
              </a:spcAft>
            </a:pPr>
            <a:r>
              <a:rPr lang="nl-NL" kern="1200">
                <a:latin typeface="+mn-lt"/>
                <a:ea typeface="+mn-ea"/>
                <a:cs typeface="+mn-cs"/>
              </a:rPr>
              <a:t>Koninklijk Nederlands Meteorologisch Instituut</a:t>
            </a:r>
          </a:p>
        </p:txBody>
      </p:sp>
      <p:sp>
        <p:nvSpPr>
          <p:cNvPr id="7" name="Slide Number Placeholder 6">
            <a:extLst>
              <a:ext uri="{FF2B5EF4-FFF2-40B4-BE49-F238E27FC236}">
                <a16:creationId xmlns:a16="http://schemas.microsoft.com/office/drawing/2014/main" id="{11F1570A-874C-68BE-9511-04DCFA5CBA44}"/>
              </a:ext>
            </a:extLst>
          </p:cNvPr>
          <p:cNvSpPr>
            <a:spLocks noGrp="1"/>
          </p:cNvSpPr>
          <p:nvPr>
            <p:ph type="sldNum" sz="quarter" idx="27"/>
          </p:nvPr>
        </p:nvSpPr>
        <p:spPr>
          <a:xfrm>
            <a:off x="6553199" y="6221413"/>
            <a:ext cx="5005389" cy="322075"/>
          </a:xfrm>
        </p:spPr>
        <p:txBody>
          <a:bodyPr vert="horz" lIns="91440" tIns="45720" rIns="0" bIns="45720" rtlCol="0" anchor="b" anchorCtr="0">
            <a:normAutofit/>
          </a:bodyPr>
          <a:lstStyle/>
          <a:p>
            <a:pPr>
              <a:spcAft>
                <a:spcPts val="600"/>
              </a:spcAft>
            </a:pPr>
            <a:fld id="{10A0A6AF-03C5-477E-939A-E28F7E7F05EA}" type="slidenum">
              <a:rPr lang="nl-NL" smtClean="0"/>
              <a:pPr>
                <a:spcAft>
                  <a:spcPts val="600"/>
                </a:spcAft>
              </a:pPr>
              <a:t>2</a:t>
            </a:fld>
            <a:endParaRPr lang="nl-NL"/>
          </a:p>
        </p:txBody>
      </p:sp>
    </p:spTree>
    <p:extLst>
      <p:ext uri="{BB962C8B-B14F-4D97-AF65-F5344CB8AC3E}">
        <p14:creationId xmlns:p14="http://schemas.microsoft.com/office/powerpoint/2010/main" val="37513685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D968741E-F1D6-473D-9ADD-102499D7550D}"/>
              </a:ext>
            </a:extLst>
          </p:cNvPr>
          <p:cNvSpPr>
            <a:spLocks noGrp="1"/>
          </p:cNvSpPr>
          <p:nvPr>
            <p:ph type="body" sz="quarter" idx="16"/>
          </p:nvPr>
        </p:nvSpPr>
        <p:spPr>
          <a:xfrm>
            <a:off x="206327" y="1959110"/>
            <a:ext cx="6095999" cy="3931813"/>
          </a:xfrm>
        </p:spPr>
        <p:txBody>
          <a:bodyPr vert="horz" lIns="91440" tIns="45720" rIns="91440" bIns="45720" rtlCol="0" anchor="t">
            <a:normAutofit/>
          </a:bodyPr>
          <a:lstStyle/>
          <a:p>
            <a:pPr marL="316230" indent="-316230"/>
            <a:r>
              <a:rPr lang="en-GB" sz="1800" dirty="0">
                <a:latin typeface="RijksoverheidSansText"/>
              </a:rPr>
              <a:t>High Value Datasets EU</a:t>
            </a:r>
          </a:p>
          <a:p>
            <a:pPr marL="629920" lvl="1" indent="-316230"/>
            <a:r>
              <a:rPr lang="en-GB" sz="1600" dirty="0">
                <a:latin typeface="RijksoverheidSansText"/>
              </a:rPr>
              <a:t>More and better API’s – EU wide</a:t>
            </a:r>
          </a:p>
          <a:p>
            <a:pPr marL="629920" lvl="1" indent="-316230"/>
            <a:r>
              <a:rPr lang="en-GB" sz="1600" dirty="0">
                <a:latin typeface="RijksoverheidSansText"/>
              </a:rPr>
              <a:t>Reusable APIs for EU partners, same specification</a:t>
            </a:r>
          </a:p>
          <a:p>
            <a:pPr marL="629920" lvl="1" indent="-316230"/>
            <a:r>
              <a:rPr lang="en-GB" sz="1600" dirty="0">
                <a:latin typeface="RijksoverheidSansText"/>
              </a:rPr>
              <a:t>Develop with EU partners</a:t>
            </a:r>
          </a:p>
          <a:p>
            <a:pPr marL="313690" lvl="1" indent="0">
              <a:buNone/>
            </a:pPr>
            <a:endParaRPr lang="en-GB" sz="1600" dirty="0">
              <a:latin typeface="RijksoverheidSansText"/>
            </a:endParaRPr>
          </a:p>
          <a:p>
            <a:pPr marL="316230" indent="-316230"/>
            <a:r>
              <a:rPr lang="en-GB" sz="1800" dirty="0">
                <a:latin typeface="RijksoverheidSansText"/>
              </a:rPr>
              <a:t>Stable release OGC EDR API (now Alpha)</a:t>
            </a:r>
            <a:endParaRPr lang="en-GB" sz="1800" dirty="0">
              <a:latin typeface="RijksoverheidSansText" panose="020B0503040202060203" pitchFamily="34" charset="0"/>
            </a:endParaRPr>
          </a:p>
          <a:p>
            <a:pPr marL="629920" lvl="1" indent="-316230"/>
            <a:r>
              <a:rPr lang="en-GB" sz="1400" dirty="0">
                <a:latin typeface="RijksoverheidSansText"/>
              </a:rPr>
              <a:t>Validation of historic observation data</a:t>
            </a:r>
          </a:p>
          <a:p>
            <a:pPr marL="629920" lvl="1" indent="-316230"/>
            <a:r>
              <a:rPr lang="en-GB" sz="1400" dirty="0">
                <a:latin typeface="RijksoverheidSansText"/>
              </a:rPr>
              <a:t>Adhering to specification</a:t>
            </a:r>
          </a:p>
        </p:txBody>
      </p:sp>
      <p:sp>
        <p:nvSpPr>
          <p:cNvPr id="16" name="Title 15">
            <a:extLst>
              <a:ext uri="{FF2B5EF4-FFF2-40B4-BE49-F238E27FC236}">
                <a16:creationId xmlns:a16="http://schemas.microsoft.com/office/drawing/2014/main" id="{B0057A71-08A5-41AA-870C-FF20E55110F7}"/>
              </a:ext>
            </a:extLst>
          </p:cNvPr>
          <p:cNvSpPr>
            <a:spLocks noGrp="1"/>
          </p:cNvSpPr>
          <p:nvPr>
            <p:ph type="title"/>
          </p:nvPr>
        </p:nvSpPr>
        <p:spPr>
          <a:xfrm>
            <a:off x="409917" y="698715"/>
            <a:ext cx="5003800" cy="948047"/>
          </a:xfrm>
        </p:spPr>
        <p:txBody>
          <a:bodyPr>
            <a:normAutofit/>
          </a:bodyPr>
          <a:lstStyle/>
          <a:p>
            <a:r>
              <a:rPr lang="en-GB" sz="2800" dirty="0">
                <a:latin typeface="RijksoverheidSansText" panose="020B0503040202060203" pitchFamily="34" charset="0"/>
              </a:rPr>
              <a:t>Future developments</a:t>
            </a:r>
          </a:p>
        </p:txBody>
      </p:sp>
      <p:pic>
        <p:nvPicPr>
          <p:cNvPr id="22" name="Picture Placeholder 21" descr="Hexagon line pattern on white background">
            <a:extLst>
              <a:ext uri="{FF2B5EF4-FFF2-40B4-BE49-F238E27FC236}">
                <a16:creationId xmlns:a16="http://schemas.microsoft.com/office/drawing/2014/main" id="{F0230ACB-99C0-4534-BD0F-6CA48879FAAE}"/>
              </a:ext>
            </a:extLst>
          </p:cNvPr>
          <p:cNvPicPr>
            <a:picLocks noGrp="1" noChangeAspect="1"/>
          </p:cNvPicPr>
          <p:nvPr>
            <p:ph type="pic" sz="quarter" idx="24"/>
          </p:nvPr>
        </p:nvPicPr>
        <p:blipFill>
          <a:blip r:embed="rId3" cstate="print">
            <a:extLst>
              <a:ext uri="{28A0092B-C50C-407E-A947-70E740481C1C}">
                <a14:useLocalDpi xmlns:a14="http://schemas.microsoft.com/office/drawing/2010/main" val="0"/>
              </a:ext>
            </a:extLst>
          </a:blip>
          <a:srcRect l="5576" r="5576"/>
          <a:stretch>
            <a:fillRect/>
          </a:stretch>
        </p:blipFill>
        <p:spPr>
          <a:xfrm>
            <a:off x="6096000" y="-1604"/>
            <a:ext cx="6096000" cy="6861207"/>
          </a:xfrm>
        </p:spPr>
      </p:pic>
      <p:sp>
        <p:nvSpPr>
          <p:cNvPr id="8" name="Date Placeholder 7">
            <a:extLst>
              <a:ext uri="{FF2B5EF4-FFF2-40B4-BE49-F238E27FC236}">
                <a16:creationId xmlns:a16="http://schemas.microsoft.com/office/drawing/2014/main" id="{32FC4D55-7BAB-492C-98C1-D9EFD10E87D3}"/>
              </a:ext>
            </a:extLst>
          </p:cNvPr>
          <p:cNvSpPr>
            <a:spLocks noGrp="1"/>
          </p:cNvSpPr>
          <p:nvPr>
            <p:ph type="dt" sz="half" idx="25"/>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a:p>
            <a:endParaRPr lang="nl-NL" dirty="0">
              <a:latin typeface="Verdana" panose="020B0604030504040204" pitchFamily="34" charset="0"/>
              <a:ea typeface="Verdana" panose="020B0604030504040204" pitchFamily="34" charset="0"/>
              <a:cs typeface="Verdana" panose="020B0604030504040204" pitchFamily="34" charset="0"/>
            </a:endParaRPr>
          </a:p>
        </p:txBody>
      </p:sp>
      <p:sp>
        <p:nvSpPr>
          <p:cNvPr id="9" name="Footer Placeholder 8">
            <a:extLst>
              <a:ext uri="{FF2B5EF4-FFF2-40B4-BE49-F238E27FC236}">
                <a16:creationId xmlns:a16="http://schemas.microsoft.com/office/drawing/2014/main" id="{9E520B49-A717-46BF-B17A-FC5509FDBEC8}"/>
              </a:ext>
            </a:extLst>
          </p:cNvPr>
          <p:cNvSpPr>
            <a:spLocks noGrp="1"/>
          </p:cNvSpPr>
          <p:nvPr>
            <p:ph type="ftr" sz="quarter" idx="26"/>
          </p:nvPr>
        </p:nvSpPr>
        <p:spPr/>
        <p:txBody>
          <a:bodyPr/>
          <a:lstStyle/>
          <a:p>
            <a:r>
              <a:rPr lang="en-US" dirty="0" err="1">
                <a:latin typeface="Verdana" panose="020B0604030504040204" pitchFamily="34" charset="0"/>
                <a:ea typeface="Verdana" panose="020B0604030504040204" pitchFamily="34" charset="0"/>
                <a:cs typeface="Verdana" panose="020B0604030504040204" pitchFamily="34" charset="0"/>
              </a:rPr>
              <a:t>Koninklijk</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Nederlands</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Meteorologisch</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Instituut</a:t>
            </a:r>
            <a:endParaRPr lang="nl-NL" dirty="0">
              <a:latin typeface="Verdana" panose="020B0604030504040204" pitchFamily="34" charset="0"/>
              <a:ea typeface="Verdana" panose="020B0604030504040204" pitchFamily="34" charset="0"/>
              <a:cs typeface="Verdana" panose="020B0604030504040204" pitchFamily="34" charset="0"/>
            </a:endParaRPr>
          </a:p>
        </p:txBody>
      </p:sp>
      <p:sp>
        <p:nvSpPr>
          <p:cNvPr id="10" name="Slide Number Placeholder 9">
            <a:extLst>
              <a:ext uri="{FF2B5EF4-FFF2-40B4-BE49-F238E27FC236}">
                <a16:creationId xmlns:a16="http://schemas.microsoft.com/office/drawing/2014/main" id="{6BFF2721-D0E3-496A-8CE7-AAF734E94F0B}"/>
              </a:ext>
            </a:extLst>
          </p:cNvPr>
          <p:cNvSpPr>
            <a:spLocks noGrp="1"/>
          </p:cNvSpPr>
          <p:nvPr>
            <p:ph type="sldNum" sz="quarter" idx="27"/>
          </p:nvPr>
        </p:nvSpPr>
        <p:spPr/>
        <p:txBody>
          <a:bodyPr/>
          <a:lstStyle/>
          <a:p>
            <a:fld id="{10A0A6AF-03C5-477E-939A-E28F7E7F05EA}" type="slidenum">
              <a:rPr lang="nl-NL" smtClean="0">
                <a:latin typeface="RijksoverheidSansText" panose="020B0503040202060203" pitchFamily="34" charset="0"/>
              </a:rPr>
              <a:pPr/>
              <a:t>20</a:t>
            </a:fld>
            <a:endParaRPr lang="nl-NL">
              <a:latin typeface="RijksoverheidSansText" panose="020B0503040202060203" pitchFamily="34" charset="0"/>
            </a:endParaRPr>
          </a:p>
        </p:txBody>
      </p:sp>
    </p:spTree>
    <p:extLst>
      <p:ext uri="{BB962C8B-B14F-4D97-AF65-F5344CB8AC3E}">
        <p14:creationId xmlns:p14="http://schemas.microsoft.com/office/powerpoint/2010/main" val="29219024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0057A71-08A5-41AA-870C-FF20E55110F7}"/>
              </a:ext>
            </a:extLst>
          </p:cNvPr>
          <p:cNvSpPr>
            <a:spLocks noGrp="1"/>
          </p:cNvSpPr>
          <p:nvPr>
            <p:ph type="title"/>
          </p:nvPr>
        </p:nvSpPr>
        <p:spPr/>
        <p:txBody>
          <a:bodyPr>
            <a:normAutofit/>
          </a:bodyPr>
          <a:lstStyle/>
          <a:p>
            <a:r>
              <a:rPr lang="en-GB" dirty="0">
                <a:latin typeface="RijksoverheidSansText" panose="020B0503040202060203" pitchFamily="34" charset="0"/>
              </a:rPr>
              <a:t>Questions?</a:t>
            </a:r>
          </a:p>
        </p:txBody>
      </p:sp>
      <p:pic>
        <p:nvPicPr>
          <p:cNvPr id="22" name="Picture Placeholder 21" descr="Hexagon line pattern on white background">
            <a:extLst>
              <a:ext uri="{FF2B5EF4-FFF2-40B4-BE49-F238E27FC236}">
                <a16:creationId xmlns:a16="http://schemas.microsoft.com/office/drawing/2014/main" id="{F0230ACB-99C0-4534-BD0F-6CA48879FAAE}"/>
              </a:ext>
            </a:extLst>
          </p:cNvPr>
          <p:cNvPicPr>
            <a:picLocks noGrp="1" noChangeAspect="1"/>
          </p:cNvPicPr>
          <p:nvPr>
            <p:ph type="pic" sz="quarter" idx="24"/>
          </p:nvPr>
        </p:nvPicPr>
        <p:blipFill>
          <a:blip r:embed="rId2" cstate="print">
            <a:extLst>
              <a:ext uri="{28A0092B-C50C-407E-A947-70E740481C1C}">
                <a14:useLocalDpi xmlns:a14="http://schemas.microsoft.com/office/drawing/2010/main" val="0"/>
              </a:ext>
            </a:extLst>
          </a:blip>
          <a:srcRect l="5576" r="5576"/>
          <a:stretch>
            <a:fillRect/>
          </a:stretch>
        </p:blipFill>
        <p:spPr/>
      </p:pic>
      <p:sp>
        <p:nvSpPr>
          <p:cNvPr id="8" name="Date Placeholder 7">
            <a:extLst>
              <a:ext uri="{FF2B5EF4-FFF2-40B4-BE49-F238E27FC236}">
                <a16:creationId xmlns:a16="http://schemas.microsoft.com/office/drawing/2014/main" id="{32FC4D55-7BAB-492C-98C1-D9EFD10E87D3}"/>
              </a:ext>
            </a:extLst>
          </p:cNvPr>
          <p:cNvSpPr>
            <a:spLocks noGrp="1"/>
          </p:cNvSpPr>
          <p:nvPr>
            <p:ph type="dt" sz="half" idx="25"/>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a:p>
            <a:endParaRPr lang="nl-NL" dirty="0">
              <a:latin typeface="RijksoverheidSansText" panose="020B0503040202060203" pitchFamily="34" charset="0"/>
            </a:endParaRPr>
          </a:p>
        </p:txBody>
      </p:sp>
      <p:sp>
        <p:nvSpPr>
          <p:cNvPr id="9" name="Footer Placeholder 8">
            <a:extLst>
              <a:ext uri="{FF2B5EF4-FFF2-40B4-BE49-F238E27FC236}">
                <a16:creationId xmlns:a16="http://schemas.microsoft.com/office/drawing/2014/main" id="{9E520B49-A717-46BF-B17A-FC5509FDBEC8}"/>
              </a:ext>
            </a:extLst>
          </p:cNvPr>
          <p:cNvSpPr>
            <a:spLocks noGrp="1"/>
          </p:cNvSpPr>
          <p:nvPr>
            <p:ph type="ftr" sz="quarter" idx="26"/>
          </p:nvPr>
        </p:nvSpPr>
        <p:spPr/>
        <p:txBody>
          <a:bodyPr/>
          <a:lstStyle/>
          <a:p>
            <a:r>
              <a:rPr lang="en-US" dirty="0" err="1">
                <a:latin typeface="Verdana" panose="020B0604030504040204" pitchFamily="34" charset="0"/>
                <a:ea typeface="Verdana" panose="020B0604030504040204" pitchFamily="34" charset="0"/>
                <a:cs typeface="Verdana" panose="020B0604030504040204" pitchFamily="34" charset="0"/>
              </a:rPr>
              <a:t>Koninklijk</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Nederlands</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Meteorologisch</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Instituut</a:t>
            </a:r>
            <a:endParaRPr lang="nl-NL" dirty="0">
              <a:latin typeface="Verdana" panose="020B0604030504040204" pitchFamily="34" charset="0"/>
              <a:ea typeface="Verdana" panose="020B0604030504040204" pitchFamily="34" charset="0"/>
              <a:cs typeface="Verdana" panose="020B0604030504040204" pitchFamily="34" charset="0"/>
            </a:endParaRPr>
          </a:p>
        </p:txBody>
      </p:sp>
      <p:sp>
        <p:nvSpPr>
          <p:cNvPr id="10" name="Slide Number Placeholder 9">
            <a:extLst>
              <a:ext uri="{FF2B5EF4-FFF2-40B4-BE49-F238E27FC236}">
                <a16:creationId xmlns:a16="http://schemas.microsoft.com/office/drawing/2014/main" id="{6BFF2721-D0E3-496A-8CE7-AAF734E94F0B}"/>
              </a:ext>
            </a:extLst>
          </p:cNvPr>
          <p:cNvSpPr>
            <a:spLocks noGrp="1"/>
          </p:cNvSpPr>
          <p:nvPr>
            <p:ph type="sldNum" sz="quarter" idx="27"/>
          </p:nvPr>
        </p:nvSpPr>
        <p:spPr/>
        <p:txBody>
          <a:bodyPr/>
          <a:lstStyle/>
          <a:p>
            <a:fld id="{10A0A6AF-03C5-477E-939A-E28F7E7F05EA}" type="slidenum">
              <a:rPr lang="nl-NL" smtClean="0">
                <a:latin typeface="RijksoverheidSansText" panose="020B0503040202060203" pitchFamily="34" charset="0"/>
              </a:rPr>
              <a:pPr/>
              <a:t>21</a:t>
            </a:fld>
            <a:endParaRPr lang="nl-NL">
              <a:latin typeface="RijksoverheidSansText" panose="020B0503040202060203" pitchFamily="34" charset="0"/>
            </a:endParaRPr>
          </a:p>
        </p:txBody>
      </p:sp>
      <p:sp>
        <p:nvSpPr>
          <p:cNvPr id="5" name="Rectangle 4">
            <a:extLst>
              <a:ext uri="{FF2B5EF4-FFF2-40B4-BE49-F238E27FC236}">
                <a16:creationId xmlns:a16="http://schemas.microsoft.com/office/drawing/2014/main" id="{7E0995DE-FF9F-F583-F51E-C73ACC89968F}"/>
              </a:ext>
            </a:extLst>
          </p:cNvPr>
          <p:cNvSpPr/>
          <p:nvPr/>
        </p:nvSpPr>
        <p:spPr>
          <a:xfrm>
            <a:off x="635000" y="4873722"/>
            <a:ext cx="2800514" cy="12012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228600" tIns="45720" rIns="91440" bIns="45720" rtlCol="0" anchor="t"/>
          <a:lstStyle/>
          <a:p>
            <a:r>
              <a:rPr lang="en-US" sz="1400" dirty="0">
                <a:ea typeface="Verdana"/>
              </a:rPr>
              <a:t>Lukas </a:t>
            </a:r>
            <a:r>
              <a:rPr lang="en-US" sz="1400" dirty="0" err="1">
                <a:ea typeface="Verdana"/>
              </a:rPr>
              <a:t>Phaf</a:t>
            </a:r>
            <a:endParaRPr lang="en-US" sz="1400" dirty="0">
              <a:ea typeface="Verdana"/>
            </a:endParaRPr>
          </a:p>
          <a:p>
            <a:r>
              <a:rPr lang="en-US" sz="1400" dirty="0">
                <a:ea typeface="Verdana"/>
              </a:rPr>
              <a:t>Software Engineer</a:t>
            </a:r>
          </a:p>
          <a:p>
            <a:r>
              <a:rPr lang="en-US" sz="1400" dirty="0">
                <a:ea typeface="Verdana"/>
              </a:rPr>
              <a:t>KNMI Data Platform</a:t>
            </a:r>
          </a:p>
          <a:p>
            <a:endParaRPr lang="en-US" sz="1400" dirty="0">
              <a:solidFill>
                <a:schemeClr val="bg1"/>
              </a:solidFill>
              <a:ea typeface="Verdana"/>
            </a:endParaRPr>
          </a:p>
          <a:p>
            <a:r>
              <a:rPr lang="en-US" sz="1400" dirty="0">
                <a:solidFill>
                  <a:schemeClr val="bg1"/>
                </a:solidFill>
                <a:ea typeface="Verdana"/>
                <a:hlinkClick r:id="rId3">
                  <a:extLst>
                    <a:ext uri="{A12FA001-AC4F-418D-AE19-62706E023703}">
                      <ahyp:hlinkClr xmlns:ahyp="http://schemas.microsoft.com/office/drawing/2018/hyperlinkcolor" val="tx"/>
                    </a:ext>
                  </a:extLst>
                </a:hlinkClick>
              </a:rPr>
              <a:t>lukas.phaf@knmi.nl</a:t>
            </a:r>
            <a:endParaRPr lang="en-US" sz="1400" dirty="0">
              <a:solidFill>
                <a:schemeClr val="bg1"/>
              </a:solidFill>
              <a:ea typeface="Verdana"/>
            </a:endParaRPr>
          </a:p>
          <a:p>
            <a:endParaRPr lang="en-US" sz="1400" dirty="0">
              <a:ea typeface="Verdana"/>
            </a:endParaRPr>
          </a:p>
        </p:txBody>
      </p:sp>
    </p:spTree>
    <p:extLst>
      <p:ext uri="{BB962C8B-B14F-4D97-AF65-F5344CB8AC3E}">
        <p14:creationId xmlns:p14="http://schemas.microsoft.com/office/powerpoint/2010/main" val="1024588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228C2-5DB3-AC76-395D-B83B13FAEB95}"/>
              </a:ext>
            </a:extLst>
          </p:cNvPr>
          <p:cNvSpPr>
            <a:spLocks noGrp="1"/>
          </p:cNvSpPr>
          <p:nvPr>
            <p:ph type="title"/>
          </p:nvPr>
        </p:nvSpPr>
        <p:spPr/>
        <p:txBody>
          <a:bodyPr>
            <a:normAutofit/>
          </a:bodyPr>
          <a:lstStyle/>
          <a:p>
            <a:r>
              <a:rPr lang="en-NL" sz="2800" dirty="0"/>
              <a:t>KDP DevOps Team – Activities </a:t>
            </a:r>
          </a:p>
        </p:txBody>
      </p:sp>
      <p:sp>
        <p:nvSpPr>
          <p:cNvPr id="3" name="Content Placeholder 2">
            <a:extLst>
              <a:ext uri="{FF2B5EF4-FFF2-40B4-BE49-F238E27FC236}">
                <a16:creationId xmlns:a16="http://schemas.microsoft.com/office/drawing/2014/main" id="{F798117B-979B-4E42-42A8-B19C7DEAB768}"/>
              </a:ext>
            </a:extLst>
          </p:cNvPr>
          <p:cNvSpPr>
            <a:spLocks noGrp="1"/>
          </p:cNvSpPr>
          <p:nvPr>
            <p:ph sz="quarter" idx="13"/>
          </p:nvPr>
        </p:nvSpPr>
        <p:spPr>
          <a:xfrm>
            <a:off x="817880" y="5429121"/>
            <a:ext cx="2068199" cy="792291"/>
          </a:xfrm>
        </p:spPr>
        <p:txBody>
          <a:bodyPr/>
          <a:lstStyle/>
          <a:p>
            <a:endParaRPr lang="en-NL" dirty="0"/>
          </a:p>
          <a:p>
            <a:endParaRPr lang="en-NL" dirty="0"/>
          </a:p>
          <a:p>
            <a:endParaRPr lang="en-NL" dirty="0"/>
          </a:p>
          <a:p>
            <a:endParaRPr lang="en-NL" dirty="0"/>
          </a:p>
          <a:p>
            <a:endParaRPr lang="en-NL" dirty="0"/>
          </a:p>
          <a:p>
            <a:endParaRPr lang="en-NL" dirty="0"/>
          </a:p>
        </p:txBody>
      </p:sp>
      <p:sp>
        <p:nvSpPr>
          <p:cNvPr id="4" name="Date Placeholder 3">
            <a:extLst>
              <a:ext uri="{FF2B5EF4-FFF2-40B4-BE49-F238E27FC236}">
                <a16:creationId xmlns:a16="http://schemas.microsoft.com/office/drawing/2014/main" id="{1C5C5CF4-98A5-864E-BC92-DA496CE9D880}"/>
              </a:ext>
            </a:extLst>
          </p:cNvPr>
          <p:cNvSpPr>
            <a:spLocks noGrp="1"/>
          </p:cNvSpPr>
          <p:nvPr>
            <p:ph type="dt" sz="half" idx="14"/>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a:p>
            <a:endParaRPr lang="nl-NL" dirty="0"/>
          </a:p>
        </p:txBody>
      </p:sp>
      <p:sp>
        <p:nvSpPr>
          <p:cNvPr id="5" name="Footer Placeholder 4">
            <a:extLst>
              <a:ext uri="{FF2B5EF4-FFF2-40B4-BE49-F238E27FC236}">
                <a16:creationId xmlns:a16="http://schemas.microsoft.com/office/drawing/2014/main" id="{80FAB183-4F1F-9DF9-0041-86F61E101D0D}"/>
              </a:ext>
            </a:extLst>
          </p:cNvPr>
          <p:cNvSpPr>
            <a:spLocks noGrp="1"/>
          </p:cNvSpPr>
          <p:nvPr>
            <p:ph type="ftr" sz="quarter" idx="15"/>
          </p:nvPr>
        </p:nvSpPr>
        <p:spPr/>
        <p:txBody>
          <a:bodyPr/>
          <a:lstStyle/>
          <a:p>
            <a:r>
              <a:rPr lang="nl-NL" dirty="0"/>
              <a:t>Koninklijk Nederlands Meteorologisch Instituut</a:t>
            </a:r>
          </a:p>
        </p:txBody>
      </p:sp>
      <p:sp>
        <p:nvSpPr>
          <p:cNvPr id="6" name="Slide Number Placeholder 5">
            <a:extLst>
              <a:ext uri="{FF2B5EF4-FFF2-40B4-BE49-F238E27FC236}">
                <a16:creationId xmlns:a16="http://schemas.microsoft.com/office/drawing/2014/main" id="{F6D6BB7B-80D4-50ED-136E-6632EF3E3F57}"/>
              </a:ext>
            </a:extLst>
          </p:cNvPr>
          <p:cNvSpPr>
            <a:spLocks noGrp="1"/>
          </p:cNvSpPr>
          <p:nvPr>
            <p:ph type="sldNum" sz="quarter" idx="16"/>
          </p:nvPr>
        </p:nvSpPr>
        <p:spPr/>
        <p:txBody>
          <a:bodyPr/>
          <a:lstStyle/>
          <a:p>
            <a:fld id="{10A0A6AF-03C5-477E-939A-E28F7E7F05EA}" type="slidenum">
              <a:rPr lang="nl-NL" smtClean="0"/>
              <a:pPr/>
              <a:t>22</a:t>
            </a:fld>
            <a:endParaRPr lang="nl-NL"/>
          </a:p>
        </p:txBody>
      </p:sp>
      <p:pic>
        <p:nvPicPr>
          <p:cNvPr id="3074" name="Picture 2" descr="Tyk | Nordic APIs">
            <a:extLst>
              <a:ext uri="{FF2B5EF4-FFF2-40B4-BE49-F238E27FC236}">
                <a16:creationId xmlns:a16="http://schemas.microsoft.com/office/drawing/2014/main" id="{94B85F05-E16E-0E68-23E3-A144EE5D37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4608" y="4857485"/>
            <a:ext cx="1070200" cy="503049"/>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a:extLst>
              <a:ext uri="{FF2B5EF4-FFF2-40B4-BE49-F238E27FC236}">
                <a16:creationId xmlns:a16="http://schemas.microsoft.com/office/drawing/2014/main" id="{52CDD78B-DE79-B569-1D4D-35D972522500}"/>
              </a:ext>
            </a:extLst>
          </p:cNvPr>
          <p:cNvSpPr/>
          <p:nvPr/>
        </p:nvSpPr>
        <p:spPr>
          <a:xfrm>
            <a:off x="2070588" y="2388107"/>
            <a:ext cx="1849120" cy="56896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L" sz="1200" dirty="0">
                <a:solidFill>
                  <a:sysClr val="windowText" lastClr="000000"/>
                </a:solidFill>
              </a:rPr>
              <a:t>Develop &amp; Maintain</a:t>
            </a:r>
          </a:p>
        </p:txBody>
      </p:sp>
      <p:sp>
        <p:nvSpPr>
          <p:cNvPr id="25" name="Right Arrow 24">
            <a:extLst>
              <a:ext uri="{FF2B5EF4-FFF2-40B4-BE49-F238E27FC236}">
                <a16:creationId xmlns:a16="http://schemas.microsoft.com/office/drawing/2014/main" id="{2F6737A9-257C-3BB6-BD40-290E92842385}"/>
              </a:ext>
            </a:extLst>
          </p:cNvPr>
          <p:cNvSpPr/>
          <p:nvPr/>
        </p:nvSpPr>
        <p:spPr>
          <a:xfrm>
            <a:off x="1036320" y="3251200"/>
            <a:ext cx="7765688" cy="304800"/>
          </a:xfrm>
          <a:prstGeom prst="rightArrow">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pic>
        <p:nvPicPr>
          <p:cNvPr id="3076" name="Picture 4" descr="CKAN – OGP Toolbox">
            <a:extLst>
              <a:ext uri="{FF2B5EF4-FFF2-40B4-BE49-F238E27FC236}">
                <a16:creationId xmlns:a16="http://schemas.microsoft.com/office/drawing/2014/main" id="{D5A30385-529F-F594-0CFA-1EDF82AE3E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0618" y="3867652"/>
            <a:ext cx="678180" cy="67818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What is Kibana used for? - Flowygo">
            <a:extLst>
              <a:ext uri="{FF2B5EF4-FFF2-40B4-BE49-F238E27FC236}">
                <a16:creationId xmlns:a16="http://schemas.microsoft.com/office/drawing/2014/main" id="{404B87EA-D912-14AB-11FA-A37F9B5BA6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31807" y="4633536"/>
            <a:ext cx="1070201" cy="67818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Grafana: Open Source Data Visualisation | OVHcloud">
            <a:extLst>
              <a:ext uri="{FF2B5EF4-FFF2-40B4-BE49-F238E27FC236}">
                <a16:creationId xmlns:a16="http://schemas.microsoft.com/office/drawing/2014/main" id="{556E9ADC-3E2D-86F6-70DC-F0DB5C50BB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79187" y="5508447"/>
            <a:ext cx="1178560" cy="551959"/>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ow to manage secrets in GitLab CI - SecretHub">
            <a:extLst>
              <a:ext uri="{FF2B5EF4-FFF2-40B4-BE49-F238E27FC236}">
                <a16:creationId xmlns:a16="http://schemas.microsoft.com/office/drawing/2014/main" id="{03BA7B88-D9CD-00F5-89F4-DCD4024D3C5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6518" y="5321322"/>
            <a:ext cx="619506" cy="692389"/>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Python (programming language) - Wikipedia">
            <a:extLst>
              <a:ext uri="{FF2B5EF4-FFF2-40B4-BE49-F238E27FC236}">
                <a16:creationId xmlns:a16="http://schemas.microsoft.com/office/drawing/2014/main" id="{02EFA1CB-11E5-98D5-7D76-B63979B6EF6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0835" y="3662175"/>
            <a:ext cx="619506" cy="678911"/>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10">
            <a:extLst>
              <a:ext uri="{FF2B5EF4-FFF2-40B4-BE49-F238E27FC236}">
                <a16:creationId xmlns:a16="http://schemas.microsoft.com/office/drawing/2014/main" id="{BAEE6C3E-5ADA-F5E4-23C2-EC8FDB04BD04}"/>
              </a:ext>
            </a:extLst>
          </p:cNvPr>
          <p:cNvSpPr/>
          <p:nvPr/>
        </p:nvSpPr>
        <p:spPr>
          <a:xfrm>
            <a:off x="5223114" y="2393772"/>
            <a:ext cx="1849120" cy="56896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L" sz="1200" dirty="0">
                <a:solidFill>
                  <a:sysClr val="windowText" lastClr="000000"/>
                </a:solidFill>
              </a:rPr>
              <a:t>Data Storage</a:t>
            </a:r>
          </a:p>
        </p:txBody>
      </p:sp>
      <p:sp>
        <p:nvSpPr>
          <p:cNvPr id="12" name="Rounded Rectangle 11">
            <a:extLst>
              <a:ext uri="{FF2B5EF4-FFF2-40B4-BE49-F238E27FC236}">
                <a16:creationId xmlns:a16="http://schemas.microsoft.com/office/drawing/2014/main" id="{D816DBAC-4420-5D02-39BE-E2E7DE250BE7}"/>
              </a:ext>
            </a:extLst>
          </p:cNvPr>
          <p:cNvSpPr/>
          <p:nvPr/>
        </p:nvSpPr>
        <p:spPr>
          <a:xfrm>
            <a:off x="7316511" y="2397760"/>
            <a:ext cx="1849120" cy="56896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L" sz="1200" dirty="0">
                <a:solidFill>
                  <a:sysClr val="windowText" lastClr="000000"/>
                </a:solidFill>
              </a:rPr>
              <a:t>Logging and Monitoring</a:t>
            </a:r>
          </a:p>
        </p:txBody>
      </p:sp>
      <p:sp>
        <p:nvSpPr>
          <p:cNvPr id="17" name="Rounded Rectangle 16">
            <a:extLst>
              <a:ext uri="{FF2B5EF4-FFF2-40B4-BE49-F238E27FC236}">
                <a16:creationId xmlns:a16="http://schemas.microsoft.com/office/drawing/2014/main" id="{71A938C0-258B-4DDF-7840-C86EE9ECC747}"/>
              </a:ext>
            </a:extLst>
          </p:cNvPr>
          <p:cNvSpPr/>
          <p:nvPr/>
        </p:nvSpPr>
        <p:spPr>
          <a:xfrm>
            <a:off x="9409908" y="2401658"/>
            <a:ext cx="1849120" cy="56896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L" sz="1200" dirty="0">
                <a:solidFill>
                  <a:sysClr val="windowText" lastClr="000000"/>
                </a:solidFill>
              </a:rPr>
              <a:t>Users</a:t>
            </a:r>
          </a:p>
        </p:txBody>
      </p:sp>
      <p:sp>
        <p:nvSpPr>
          <p:cNvPr id="23" name="Rounded Rectangle 22">
            <a:extLst>
              <a:ext uri="{FF2B5EF4-FFF2-40B4-BE49-F238E27FC236}">
                <a16:creationId xmlns:a16="http://schemas.microsoft.com/office/drawing/2014/main" id="{49F6E5D0-C308-D196-8F57-0BA346E36241}"/>
              </a:ext>
            </a:extLst>
          </p:cNvPr>
          <p:cNvSpPr/>
          <p:nvPr/>
        </p:nvSpPr>
        <p:spPr>
          <a:xfrm>
            <a:off x="951082" y="2225043"/>
            <a:ext cx="4088129" cy="399637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4110" name="Picture 14" descr="28 Aws Icons - Free in SVG, PNG, ICO - IconScout">
            <a:extLst>
              <a:ext uri="{FF2B5EF4-FFF2-40B4-BE49-F238E27FC236}">
                <a16:creationId xmlns:a16="http://schemas.microsoft.com/office/drawing/2014/main" id="{A74456A8-3611-FEE5-AAA1-7B85A59B146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25" y="2967416"/>
            <a:ext cx="906265" cy="906265"/>
          </a:xfrm>
          <a:prstGeom prst="rect">
            <a:avLst/>
          </a:prstGeom>
          <a:noFill/>
          <a:extLst>
            <a:ext uri="{909E8E84-426E-40DD-AFC4-6F175D3DCCD1}">
              <a14:hiddenFill xmlns:a14="http://schemas.microsoft.com/office/drawing/2010/main">
                <a:solidFill>
                  <a:srgbClr val="FFFFFF"/>
                </a:solidFill>
              </a14:hiddenFill>
            </a:ext>
          </a:extLst>
        </p:spPr>
      </p:pic>
      <p:sp>
        <p:nvSpPr>
          <p:cNvPr id="26" name="Rounded Rectangle 25">
            <a:extLst>
              <a:ext uri="{FF2B5EF4-FFF2-40B4-BE49-F238E27FC236}">
                <a16:creationId xmlns:a16="http://schemas.microsoft.com/office/drawing/2014/main" id="{EA28CCAF-B9DD-46AF-06B1-F639B538C02D}"/>
              </a:ext>
            </a:extLst>
          </p:cNvPr>
          <p:cNvSpPr/>
          <p:nvPr/>
        </p:nvSpPr>
        <p:spPr>
          <a:xfrm>
            <a:off x="5150649" y="2225042"/>
            <a:ext cx="1988346" cy="399637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7" name="Rounded Rectangle 26">
            <a:extLst>
              <a:ext uri="{FF2B5EF4-FFF2-40B4-BE49-F238E27FC236}">
                <a16:creationId xmlns:a16="http://schemas.microsoft.com/office/drawing/2014/main" id="{2F5E624E-EBFE-3EC3-92D5-B4D13F58B783}"/>
              </a:ext>
            </a:extLst>
          </p:cNvPr>
          <p:cNvSpPr/>
          <p:nvPr/>
        </p:nvSpPr>
        <p:spPr>
          <a:xfrm>
            <a:off x="7250432" y="2225041"/>
            <a:ext cx="1988346" cy="399637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8" name="Rounded Rectangle 27">
            <a:extLst>
              <a:ext uri="{FF2B5EF4-FFF2-40B4-BE49-F238E27FC236}">
                <a16:creationId xmlns:a16="http://schemas.microsoft.com/office/drawing/2014/main" id="{A7BF5FC2-D813-DA98-E1EF-461A64B162FE}"/>
              </a:ext>
            </a:extLst>
          </p:cNvPr>
          <p:cNvSpPr/>
          <p:nvPr/>
        </p:nvSpPr>
        <p:spPr>
          <a:xfrm>
            <a:off x="9350214" y="2225040"/>
            <a:ext cx="1988346" cy="399637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31" name="Picture 30">
            <a:extLst>
              <a:ext uri="{FF2B5EF4-FFF2-40B4-BE49-F238E27FC236}">
                <a16:creationId xmlns:a16="http://schemas.microsoft.com/office/drawing/2014/main" id="{5912C153-C459-1C21-32E6-EDF2E2E532D1}"/>
              </a:ext>
            </a:extLst>
          </p:cNvPr>
          <p:cNvPicPr>
            <a:picLocks noChangeAspect="1"/>
          </p:cNvPicPr>
          <p:nvPr/>
        </p:nvPicPr>
        <p:blipFill>
          <a:blip r:embed="rId10"/>
          <a:stretch>
            <a:fillRect/>
          </a:stretch>
        </p:blipFill>
        <p:spPr>
          <a:xfrm>
            <a:off x="7919341" y="3723839"/>
            <a:ext cx="643460" cy="643460"/>
          </a:xfrm>
          <a:prstGeom prst="rect">
            <a:avLst/>
          </a:prstGeom>
        </p:spPr>
      </p:pic>
      <p:pic>
        <p:nvPicPr>
          <p:cNvPr id="33" name="Graphic 32" descr="Group brainstorm with solid fill">
            <a:extLst>
              <a:ext uri="{FF2B5EF4-FFF2-40B4-BE49-F238E27FC236}">
                <a16:creationId xmlns:a16="http://schemas.microsoft.com/office/drawing/2014/main" id="{82008307-6072-FD7F-31D7-735C873ECF0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877268" y="4446134"/>
            <a:ext cx="914400" cy="914400"/>
          </a:xfrm>
          <a:prstGeom prst="rect">
            <a:avLst/>
          </a:prstGeom>
        </p:spPr>
      </p:pic>
      <p:pic>
        <p:nvPicPr>
          <p:cNvPr id="4114" name="Picture 18" descr="Press and Media Resources - Docker">
            <a:extLst>
              <a:ext uri="{FF2B5EF4-FFF2-40B4-BE49-F238E27FC236}">
                <a16:creationId xmlns:a16="http://schemas.microsoft.com/office/drawing/2014/main" id="{36F9DCDD-6948-BC0B-83D9-D0332696149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16611" y="4516304"/>
            <a:ext cx="744232" cy="533717"/>
          </a:xfrm>
          <a:prstGeom prst="rect">
            <a:avLst/>
          </a:prstGeom>
          <a:noFill/>
          <a:extLst>
            <a:ext uri="{909E8E84-426E-40DD-AFC4-6F175D3DCCD1}">
              <a14:hiddenFill xmlns:a14="http://schemas.microsoft.com/office/drawing/2010/main">
                <a:solidFill>
                  <a:srgbClr val="FFFFFF"/>
                </a:solidFill>
              </a14:hiddenFill>
            </a:ext>
          </a:extLst>
        </p:spPr>
      </p:pic>
      <p:pic>
        <p:nvPicPr>
          <p:cNvPr id="37" name="Graphic 36" descr="Email with solid fill">
            <a:extLst>
              <a:ext uri="{FF2B5EF4-FFF2-40B4-BE49-F238E27FC236}">
                <a16:creationId xmlns:a16="http://schemas.microsoft.com/office/drawing/2014/main" id="{F4C78D1E-2761-CBA0-23AE-5ECB0B02261B}"/>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887187" y="3147236"/>
            <a:ext cx="914400" cy="914400"/>
          </a:xfrm>
          <a:prstGeom prst="rect">
            <a:avLst/>
          </a:prstGeom>
        </p:spPr>
      </p:pic>
      <p:pic>
        <p:nvPicPr>
          <p:cNvPr id="4116" name="Picture 20" descr="Store and Retrieve Data with AWS Unit | Salesforce Trailhead">
            <a:extLst>
              <a:ext uri="{FF2B5EF4-FFF2-40B4-BE49-F238E27FC236}">
                <a16:creationId xmlns:a16="http://schemas.microsoft.com/office/drawing/2014/main" id="{C0539635-40A7-9929-2DEF-2C0AE218228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801925" y="3069586"/>
            <a:ext cx="668027" cy="668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198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5410E1F-8840-BADA-DCC2-83288DD18F99}"/>
              </a:ext>
            </a:extLst>
          </p:cNvPr>
          <p:cNvPicPr>
            <a:picLocks noChangeAspect="1"/>
          </p:cNvPicPr>
          <p:nvPr/>
        </p:nvPicPr>
        <p:blipFill>
          <a:blip r:embed="rId2"/>
          <a:stretch>
            <a:fillRect/>
          </a:stretch>
        </p:blipFill>
        <p:spPr>
          <a:xfrm>
            <a:off x="6553198" y="0"/>
            <a:ext cx="5638801" cy="2277257"/>
          </a:xfrm>
          <a:prstGeom prst="rect">
            <a:avLst/>
          </a:prstGeom>
        </p:spPr>
      </p:pic>
      <p:sp>
        <p:nvSpPr>
          <p:cNvPr id="2" name="Title 1">
            <a:extLst>
              <a:ext uri="{FF2B5EF4-FFF2-40B4-BE49-F238E27FC236}">
                <a16:creationId xmlns:a16="http://schemas.microsoft.com/office/drawing/2014/main" id="{5A94E6BF-A847-B5AD-DEE6-76C6C71DB729}"/>
              </a:ext>
            </a:extLst>
          </p:cNvPr>
          <p:cNvSpPr>
            <a:spLocks noGrp="1"/>
          </p:cNvSpPr>
          <p:nvPr>
            <p:ph type="title"/>
          </p:nvPr>
        </p:nvSpPr>
        <p:spPr>
          <a:xfrm>
            <a:off x="635000" y="1052513"/>
            <a:ext cx="10923588" cy="948047"/>
          </a:xfrm>
        </p:spPr>
        <p:txBody>
          <a:bodyPr anchor="b">
            <a:normAutofit/>
          </a:bodyPr>
          <a:lstStyle/>
          <a:p>
            <a:r>
              <a:rPr lang="en-NL" dirty="0"/>
              <a:t>Logging &amp; Monitoring</a:t>
            </a:r>
          </a:p>
        </p:txBody>
      </p:sp>
      <p:sp>
        <p:nvSpPr>
          <p:cNvPr id="6" name="Slide Number Placeholder 5">
            <a:extLst>
              <a:ext uri="{FF2B5EF4-FFF2-40B4-BE49-F238E27FC236}">
                <a16:creationId xmlns:a16="http://schemas.microsoft.com/office/drawing/2014/main" id="{E6DB52C9-72F0-AFB6-88C5-4357851FDE68}"/>
              </a:ext>
            </a:extLst>
          </p:cNvPr>
          <p:cNvSpPr>
            <a:spLocks noGrp="1"/>
          </p:cNvSpPr>
          <p:nvPr>
            <p:ph type="sldNum" sz="quarter" idx="16"/>
          </p:nvPr>
        </p:nvSpPr>
        <p:spPr>
          <a:xfrm>
            <a:off x="6553199" y="6221413"/>
            <a:ext cx="5005389" cy="322075"/>
          </a:xfrm>
        </p:spPr>
        <p:txBody>
          <a:bodyPr anchor="b">
            <a:normAutofit/>
          </a:bodyPr>
          <a:lstStyle/>
          <a:p>
            <a:pPr>
              <a:spcAft>
                <a:spcPts val="600"/>
              </a:spcAft>
            </a:pPr>
            <a:fld id="{10A0A6AF-03C5-477E-939A-E28F7E7F05EA}" type="slidenum">
              <a:rPr lang="nl-NL" smtClean="0"/>
              <a:pPr>
                <a:spcAft>
                  <a:spcPts val="600"/>
                </a:spcAft>
              </a:pPr>
              <a:t>23</a:t>
            </a:fld>
            <a:endParaRPr lang="nl-NL"/>
          </a:p>
        </p:txBody>
      </p:sp>
      <p:pic>
        <p:nvPicPr>
          <p:cNvPr id="8" name="Picture 7" descr="A screen shot of a graph&#10;&#10;Description automatically generated with low confidence">
            <a:extLst>
              <a:ext uri="{FF2B5EF4-FFF2-40B4-BE49-F238E27FC236}">
                <a16:creationId xmlns:a16="http://schemas.microsoft.com/office/drawing/2014/main" id="{8013C0B2-E8B8-B580-E95D-2216D52F2E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8013" y="2538838"/>
            <a:ext cx="9115973" cy="4319162"/>
          </a:xfrm>
          <a:prstGeom prst="rect">
            <a:avLst/>
          </a:prstGeom>
        </p:spPr>
      </p:pic>
    </p:spTree>
    <p:extLst>
      <p:ext uri="{BB962C8B-B14F-4D97-AF65-F5344CB8AC3E}">
        <p14:creationId xmlns:p14="http://schemas.microsoft.com/office/powerpoint/2010/main" val="3948919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A7FBE1-602B-4FC3-B0F9-5956D2A9D82F}"/>
              </a:ext>
            </a:extLst>
          </p:cNvPr>
          <p:cNvSpPr>
            <a:spLocks noGrp="1"/>
          </p:cNvSpPr>
          <p:nvPr>
            <p:ph type="title"/>
          </p:nvPr>
        </p:nvSpPr>
        <p:spPr/>
        <p:txBody>
          <a:bodyPr/>
          <a:lstStyle/>
          <a:p>
            <a:r>
              <a:rPr lang="en-US" dirty="0"/>
              <a:t>KNMI delivers</a:t>
            </a:r>
          </a:p>
        </p:txBody>
      </p:sp>
      <p:sp>
        <p:nvSpPr>
          <p:cNvPr id="3" name="Tijdelijke aanduiding voor inhoud 2">
            <a:extLst>
              <a:ext uri="{FF2B5EF4-FFF2-40B4-BE49-F238E27FC236}">
                <a16:creationId xmlns:a16="http://schemas.microsoft.com/office/drawing/2014/main" id="{5E18445A-BC3A-445E-B7FA-12FA90754A4E}"/>
              </a:ext>
            </a:extLst>
          </p:cNvPr>
          <p:cNvSpPr>
            <a:spLocks noGrp="1"/>
          </p:cNvSpPr>
          <p:nvPr>
            <p:ph idx="1"/>
          </p:nvPr>
        </p:nvSpPr>
        <p:spPr/>
        <p:txBody>
          <a:bodyPr>
            <a:normAutofit fontScale="92500" lnSpcReduction="20000"/>
          </a:bodyPr>
          <a:lstStyle/>
          <a:p>
            <a:r>
              <a:rPr lang="en-US" dirty="0"/>
              <a:t>weather information (basic forecasts and warnings) to:</a:t>
            </a:r>
          </a:p>
          <a:p>
            <a:pPr lvl="1"/>
            <a:r>
              <a:rPr lang="en-US" dirty="0"/>
              <a:t>the general public</a:t>
            </a:r>
          </a:p>
          <a:p>
            <a:pPr lvl="1"/>
            <a:r>
              <a:rPr lang="en-US" dirty="0"/>
              <a:t>various governments from ministries to water boards and municipality</a:t>
            </a:r>
          </a:p>
          <a:p>
            <a:pPr lvl="1"/>
            <a:r>
              <a:rPr lang="en-US" dirty="0"/>
              <a:t>aviation (LVNL, Schiphol, balloon flight)</a:t>
            </a:r>
          </a:p>
          <a:p>
            <a:pPr lvl="1"/>
            <a:r>
              <a:rPr lang="en-US" dirty="0"/>
              <a:t>shipping</a:t>
            </a:r>
          </a:p>
          <a:p>
            <a:pPr lvl="1"/>
            <a:r>
              <a:rPr lang="en-US" dirty="0"/>
              <a:t>traffic (Rijkswaterstaat)</a:t>
            </a:r>
          </a:p>
          <a:p>
            <a:pPr lvl="1"/>
            <a:endParaRPr lang="en-US" dirty="0"/>
          </a:p>
          <a:p>
            <a:r>
              <a:rPr lang="en-US" dirty="0"/>
              <a:t>research results to:</a:t>
            </a:r>
          </a:p>
          <a:p>
            <a:pPr lvl="1"/>
            <a:r>
              <a:rPr lang="en-US" dirty="0"/>
              <a:t>Policy makers</a:t>
            </a:r>
          </a:p>
          <a:p>
            <a:pPr lvl="1"/>
            <a:r>
              <a:rPr lang="en-US" dirty="0"/>
              <a:t>International collaborations</a:t>
            </a:r>
          </a:p>
          <a:p>
            <a:pPr lvl="1"/>
            <a:r>
              <a:rPr lang="en-US" dirty="0"/>
              <a:t>Other researchers</a:t>
            </a:r>
          </a:p>
        </p:txBody>
      </p:sp>
    </p:spTree>
    <p:extLst>
      <p:ext uri="{BB962C8B-B14F-4D97-AF65-F5344CB8AC3E}">
        <p14:creationId xmlns:p14="http://schemas.microsoft.com/office/powerpoint/2010/main" val="3669313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B1F771-3433-4B26-92FF-DBDC0CBE1D70}"/>
              </a:ext>
            </a:extLst>
          </p:cNvPr>
          <p:cNvSpPr>
            <a:spLocks noGrp="1"/>
          </p:cNvSpPr>
          <p:nvPr>
            <p:ph type="title"/>
          </p:nvPr>
        </p:nvSpPr>
        <p:spPr/>
        <p:txBody>
          <a:bodyPr/>
          <a:lstStyle/>
          <a:p>
            <a:r>
              <a:rPr lang="nl-NL" dirty="0"/>
              <a:t>Delivery </a:t>
            </a:r>
            <a:r>
              <a:rPr lang="en-US" dirty="0"/>
              <a:t>methods</a:t>
            </a:r>
          </a:p>
        </p:txBody>
      </p:sp>
      <p:sp>
        <p:nvSpPr>
          <p:cNvPr id="3" name="Tijdelijke aanduiding voor inhoud 2">
            <a:extLst>
              <a:ext uri="{FF2B5EF4-FFF2-40B4-BE49-F238E27FC236}">
                <a16:creationId xmlns:a16="http://schemas.microsoft.com/office/drawing/2014/main" id="{6391F6B2-F812-4919-AC7C-910E89C2486B}"/>
              </a:ext>
            </a:extLst>
          </p:cNvPr>
          <p:cNvSpPr>
            <a:spLocks noGrp="1"/>
          </p:cNvSpPr>
          <p:nvPr>
            <p:ph idx="1"/>
          </p:nvPr>
        </p:nvSpPr>
        <p:spPr/>
        <p:txBody>
          <a:bodyPr>
            <a:normAutofit/>
          </a:bodyPr>
          <a:lstStyle/>
          <a:p>
            <a:r>
              <a:rPr lang="en-US" dirty="0"/>
              <a:t>Ready-made products via:</a:t>
            </a:r>
          </a:p>
          <a:p>
            <a:pPr lvl="1"/>
            <a:r>
              <a:rPr lang="en-US" dirty="0"/>
              <a:t>e-mail, FTP, telephone for certain user groups</a:t>
            </a:r>
          </a:p>
          <a:p>
            <a:pPr lvl="1"/>
            <a:r>
              <a:rPr lang="en-US" dirty="0"/>
              <a:t>Internet site for general public</a:t>
            </a:r>
          </a:p>
          <a:p>
            <a:pPr lvl="1"/>
            <a:r>
              <a:rPr lang="en-US" dirty="0"/>
              <a:t>Extranets for defined user groups (pilots, port services, water boards, etc.)</a:t>
            </a:r>
          </a:p>
          <a:p>
            <a:r>
              <a:rPr lang="en-US" dirty="0"/>
              <a:t>Raw data or semi-finished products such as radar data or weather or climate data via:</a:t>
            </a:r>
          </a:p>
          <a:p>
            <a:pPr lvl="1"/>
            <a:r>
              <a:rPr lang="en-US" dirty="0"/>
              <a:t>FTP</a:t>
            </a:r>
          </a:p>
          <a:p>
            <a:pPr lvl="1"/>
            <a:r>
              <a:rPr lang="en-US" dirty="0"/>
              <a:t>KNMI Data Platform</a:t>
            </a:r>
          </a:p>
        </p:txBody>
      </p:sp>
    </p:spTree>
    <p:extLst>
      <p:ext uri="{BB962C8B-B14F-4D97-AF65-F5344CB8AC3E}">
        <p14:creationId xmlns:p14="http://schemas.microsoft.com/office/powerpoint/2010/main" val="3723263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5B2389-D9C3-4776-8379-DBB5502FBB3F}"/>
              </a:ext>
            </a:extLst>
          </p:cNvPr>
          <p:cNvSpPr>
            <a:spLocks noGrp="1"/>
          </p:cNvSpPr>
          <p:nvPr>
            <p:ph type="title"/>
          </p:nvPr>
        </p:nvSpPr>
        <p:spPr/>
        <p:txBody>
          <a:bodyPr/>
          <a:lstStyle/>
          <a:p>
            <a:r>
              <a:rPr lang="en-US" dirty="0"/>
              <a:t>API standards</a:t>
            </a:r>
          </a:p>
        </p:txBody>
      </p:sp>
      <p:sp>
        <p:nvSpPr>
          <p:cNvPr id="3" name="Tijdelijke aanduiding voor inhoud 2">
            <a:extLst>
              <a:ext uri="{FF2B5EF4-FFF2-40B4-BE49-F238E27FC236}">
                <a16:creationId xmlns:a16="http://schemas.microsoft.com/office/drawing/2014/main" id="{75021037-4EEB-400E-85E0-6A3CD252C494}"/>
              </a:ext>
            </a:extLst>
          </p:cNvPr>
          <p:cNvSpPr>
            <a:spLocks noGrp="1"/>
          </p:cNvSpPr>
          <p:nvPr>
            <p:ph idx="1"/>
          </p:nvPr>
        </p:nvSpPr>
        <p:spPr/>
        <p:txBody>
          <a:bodyPr>
            <a:normAutofit lnSpcReduction="10000"/>
          </a:bodyPr>
          <a:lstStyle/>
          <a:p>
            <a:r>
              <a:rPr lang="en-US" dirty="0"/>
              <a:t>OGC standards (e.g. WMS, WCS, OGC API - Features, OGC API –EDR) are offered through several services:</a:t>
            </a:r>
          </a:p>
          <a:p>
            <a:pPr lvl="1"/>
            <a:r>
              <a:rPr lang="en-US" dirty="0"/>
              <a:t>KNMI Data Platform</a:t>
            </a:r>
          </a:p>
          <a:p>
            <a:pPr lvl="1"/>
            <a:r>
              <a:rPr lang="en-US" dirty="0" err="1"/>
              <a:t>geoservices.knmi.nl</a:t>
            </a:r>
            <a:r>
              <a:rPr lang="en-US" dirty="0"/>
              <a:t> (testing ground)</a:t>
            </a:r>
          </a:p>
          <a:p>
            <a:r>
              <a:rPr lang="en-US" dirty="0"/>
              <a:t>KNMI develops software that offers OGC services for weather and climate data: ADAGUC (</a:t>
            </a:r>
            <a:r>
              <a:rPr lang="en-US" dirty="0" err="1"/>
              <a:t>adaguc.knmi.nl</a:t>
            </a:r>
            <a:r>
              <a:rPr lang="en-US" dirty="0"/>
              <a:t>)</a:t>
            </a:r>
          </a:p>
          <a:p>
            <a:r>
              <a:rPr lang="en-US" dirty="0"/>
              <a:t>KNMI also uses OGC standards in </a:t>
            </a:r>
            <a:r>
              <a:rPr lang="en-US" dirty="0" err="1"/>
              <a:t>OpenGeoWeb</a:t>
            </a:r>
            <a:r>
              <a:rPr lang="en-US" dirty="0"/>
              <a:t> (</a:t>
            </a:r>
            <a:r>
              <a:rPr lang="en-US" dirty="0" err="1"/>
              <a:t>opengeoweb.com</a:t>
            </a:r>
            <a:r>
              <a:rPr lang="en-US" dirty="0"/>
              <a:t>), a visualization tool for weather and climate data, which is being developed in an international collaboration</a:t>
            </a:r>
          </a:p>
          <a:p>
            <a:r>
              <a:rPr lang="en-US" dirty="0"/>
              <a:t>KNMI tries to follow developments in OGC</a:t>
            </a:r>
          </a:p>
        </p:txBody>
      </p:sp>
    </p:spTree>
    <p:extLst>
      <p:ext uri="{BB962C8B-B14F-4D97-AF65-F5344CB8AC3E}">
        <p14:creationId xmlns:p14="http://schemas.microsoft.com/office/powerpoint/2010/main" val="498145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tekst 4">
            <a:extLst>
              <a:ext uri="{FF2B5EF4-FFF2-40B4-BE49-F238E27FC236}">
                <a16:creationId xmlns:a16="http://schemas.microsoft.com/office/drawing/2014/main" id="{091B0F74-FBC9-4902-8E72-4AAE60158CDE}"/>
              </a:ext>
            </a:extLst>
          </p:cNvPr>
          <p:cNvSpPr>
            <a:spLocks noGrp="1"/>
          </p:cNvSpPr>
          <p:nvPr>
            <p:ph type="body" sz="quarter" idx="16"/>
          </p:nvPr>
        </p:nvSpPr>
        <p:spPr>
          <a:xfrm>
            <a:off x="635000" y="1894602"/>
            <a:ext cx="5003800" cy="4221718"/>
          </a:xfrm>
        </p:spPr>
        <p:txBody>
          <a:bodyPr vert="horz" lIns="91440" tIns="45720" rIns="91440" bIns="45720" rtlCol="0" anchor="t">
            <a:normAutofit/>
          </a:bodyPr>
          <a:lstStyle/>
          <a:p>
            <a:pPr marL="316230" indent="-316230"/>
            <a:r>
              <a:rPr lang="en-GB" sz="1600" dirty="0"/>
              <a:t>Weather, climate and seismology</a:t>
            </a:r>
          </a:p>
          <a:p>
            <a:pPr marL="316230" indent="-316230"/>
            <a:r>
              <a:rPr lang="en-GB" sz="1600" dirty="0"/>
              <a:t>Follow government Open Data Policy</a:t>
            </a:r>
          </a:p>
          <a:p>
            <a:pPr marL="316230" indent="-316230"/>
            <a:r>
              <a:rPr lang="en-GB" sz="1600" b="1" dirty="0"/>
              <a:t>FAIR</a:t>
            </a:r>
            <a:r>
              <a:rPr lang="en-GB" sz="1600" dirty="0"/>
              <a:t>-principle:</a:t>
            </a:r>
          </a:p>
          <a:p>
            <a:pPr marL="629920" lvl="1" indent="-316230"/>
            <a:r>
              <a:rPr lang="en-GB" sz="1400" b="1" dirty="0"/>
              <a:t>F</a:t>
            </a:r>
            <a:r>
              <a:rPr lang="en-GB" sz="1400" dirty="0"/>
              <a:t>indable</a:t>
            </a:r>
          </a:p>
          <a:p>
            <a:pPr marL="629920" lvl="1" indent="-316230"/>
            <a:r>
              <a:rPr lang="en-GB" sz="1400" b="1" dirty="0"/>
              <a:t>A</a:t>
            </a:r>
            <a:r>
              <a:rPr lang="en-GB" sz="1400" dirty="0"/>
              <a:t>ccessible</a:t>
            </a:r>
          </a:p>
          <a:p>
            <a:pPr marL="629920" lvl="1" indent="-316230"/>
            <a:r>
              <a:rPr lang="en-GB" sz="1400" b="1" dirty="0"/>
              <a:t>I</a:t>
            </a:r>
            <a:r>
              <a:rPr lang="en-GB" sz="1400" dirty="0"/>
              <a:t>nteroperable</a:t>
            </a:r>
          </a:p>
          <a:p>
            <a:pPr marL="629920" lvl="1" indent="-316230"/>
            <a:r>
              <a:rPr lang="en-GB" sz="1400" b="1" dirty="0"/>
              <a:t>R</a:t>
            </a:r>
            <a:r>
              <a:rPr lang="en-GB" sz="1400" dirty="0"/>
              <a:t>eusable</a:t>
            </a:r>
          </a:p>
          <a:p>
            <a:pPr marL="316720" indent="-316230"/>
            <a:r>
              <a:rPr lang="en-NL" sz="1600" b="0" i="0">
                <a:effectLst/>
              </a:rPr>
              <a:t>∼</a:t>
            </a:r>
            <a:r>
              <a:rPr lang="en-GB" sz="1600" dirty="0"/>
              <a:t> 170 TB stored</a:t>
            </a:r>
          </a:p>
          <a:p>
            <a:pPr marL="316720" indent="-316230"/>
            <a:r>
              <a:rPr lang="en-GB" sz="1600" dirty="0"/>
              <a:t>~ 10 TB downloaded each month</a:t>
            </a:r>
          </a:p>
          <a:p>
            <a:pPr marL="316720" indent="-316230"/>
            <a:r>
              <a:rPr lang="en-GB" sz="1600" dirty="0"/>
              <a:t>Available at KNMI Data Platform</a:t>
            </a:r>
          </a:p>
          <a:p>
            <a:pPr marL="490" indent="0">
              <a:buNone/>
            </a:pPr>
            <a:endParaRPr lang="en-GB" sz="1600" dirty="0"/>
          </a:p>
          <a:p>
            <a:pPr marL="316230" indent="-316230"/>
            <a:endParaRPr lang="en-GB" sz="1600" dirty="0"/>
          </a:p>
        </p:txBody>
      </p:sp>
      <p:sp>
        <p:nvSpPr>
          <p:cNvPr id="3" name="Titel 2">
            <a:extLst>
              <a:ext uri="{FF2B5EF4-FFF2-40B4-BE49-F238E27FC236}">
                <a16:creationId xmlns:a16="http://schemas.microsoft.com/office/drawing/2014/main" id="{7DE38E91-D0D3-4669-B440-32E248A6286F}"/>
              </a:ext>
            </a:extLst>
          </p:cNvPr>
          <p:cNvSpPr>
            <a:spLocks noGrp="1"/>
          </p:cNvSpPr>
          <p:nvPr>
            <p:ph type="title"/>
          </p:nvPr>
        </p:nvSpPr>
        <p:spPr>
          <a:xfrm>
            <a:off x="635000" y="624480"/>
            <a:ext cx="5003800" cy="948047"/>
          </a:xfrm>
        </p:spPr>
        <p:txBody>
          <a:bodyPr>
            <a:normAutofit/>
          </a:bodyPr>
          <a:lstStyle/>
          <a:p>
            <a:r>
              <a:rPr lang="nl-NL" sz="2800" dirty="0"/>
              <a:t>Open Data at KNMI</a:t>
            </a:r>
          </a:p>
        </p:txBody>
      </p:sp>
      <p:pic>
        <p:nvPicPr>
          <p:cNvPr id="20" name="Picture Placeholder 19" descr="Programming data on computer monitor">
            <a:extLst>
              <a:ext uri="{FF2B5EF4-FFF2-40B4-BE49-F238E27FC236}">
                <a16:creationId xmlns:a16="http://schemas.microsoft.com/office/drawing/2014/main" id="{E0FFC941-9C58-4743-AC6B-DB14D61AA2EC}"/>
              </a:ext>
            </a:extLst>
          </p:cNvPr>
          <p:cNvPicPr>
            <a:picLocks noGrp="1" noChangeAspect="1"/>
          </p:cNvPicPr>
          <p:nvPr>
            <p:ph type="pic" sz="quarter" idx="24"/>
          </p:nvPr>
        </p:nvPicPr>
        <p:blipFill>
          <a:blip r:embed="rId3">
            <a:alphaModFix amt="20000"/>
            <a:extLst>
              <a:ext uri="{28A0092B-C50C-407E-A947-70E740481C1C}">
                <a14:useLocalDpi xmlns:a14="http://schemas.microsoft.com/office/drawing/2010/main" val="0"/>
              </a:ext>
            </a:extLst>
          </a:blip>
          <a:srcRect l="20391" r="20391"/>
          <a:stretch>
            <a:fillRect/>
          </a:stretch>
        </p:blipFill>
        <p:spPr/>
      </p:pic>
      <p:sp>
        <p:nvSpPr>
          <p:cNvPr id="8" name="Date Placeholder 7">
            <a:extLst>
              <a:ext uri="{FF2B5EF4-FFF2-40B4-BE49-F238E27FC236}">
                <a16:creationId xmlns:a16="http://schemas.microsoft.com/office/drawing/2014/main" id="{32FC4D55-7BAB-492C-98C1-D9EFD10E87D3}"/>
              </a:ext>
            </a:extLst>
          </p:cNvPr>
          <p:cNvSpPr>
            <a:spLocks noGrp="1"/>
          </p:cNvSpPr>
          <p:nvPr>
            <p:ph type="dt" sz="half" idx="25"/>
          </p:nvPr>
        </p:nvSpPr>
        <p:spPr/>
        <p:txBody>
          <a:bodyPr/>
          <a:lstStyle/>
          <a:p>
            <a:r>
              <a:rPr lang="nl-NL" dirty="0">
                <a:latin typeface="Verdana" panose="020B0604030504040204" pitchFamily="34" charset="0"/>
                <a:ea typeface="Verdana" panose="020B0604030504040204" pitchFamily="34" charset="0"/>
                <a:cs typeface="Verdana" panose="020B0604030504040204" pitchFamily="34" charset="0"/>
              </a:rPr>
              <a:t>11 May 2023</a:t>
            </a:r>
          </a:p>
        </p:txBody>
      </p:sp>
      <p:sp>
        <p:nvSpPr>
          <p:cNvPr id="9" name="Footer Placeholder 8">
            <a:extLst>
              <a:ext uri="{FF2B5EF4-FFF2-40B4-BE49-F238E27FC236}">
                <a16:creationId xmlns:a16="http://schemas.microsoft.com/office/drawing/2014/main" id="{9E520B49-A717-46BF-B17A-FC5509FDBEC8}"/>
              </a:ext>
            </a:extLst>
          </p:cNvPr>
          <p:cNvSpPr>
            <a:spLocks noGrp="1"/>
          </p:cNvSpPr>
          <p:nvPr>
            <p:ph type="ftr" sz="quarter" idx="26"/>
          </p:nvPr>
        </p:nvSpPr>
        <p:spPr/>
        <p:txBody>
          <a:bodyPr/>
          <a:lstStyle/>
          <a:p>
            <a:r>
              <a:rPr lang="en-US" dirty="0" err="1">
                <a:latin typeface="Verdana" panose="020B0604030504040204" pitchFamily="34" charset="0"/>
                <a:ea typeface="Verdana" panose="020B0604030504040204" pitchFamily="34" charset="0"/>
                <a:cs typeface="Verdana" panose="020B0604030504040204" pitchFamily="34" charset="0"/>
              </a:rPr>
              <a:t>Koninklijk</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Nederlands</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Meteorologisch</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Instituut</a:t>
            </a:r>
            <a:endParaRPr lang="nl-NL" dirty="0">
              <a:latin typeface="Verdana" panose="020B0604030504040204" pitchFamily="34" charset="0"/>
              <a:ea typeface="Verdana" panose="020B0604030504040204" pitchFamily="34" charset="0"/>
              <a:cs typeface="Verdana" panose="020B0604030504040204" pitchFamily="34" charset="0"/>
            </a:endParaRPr>
          </a:p>
        </p:txBody>
      </p:sp>
      <p:sp>
        <p:nvSpPr>
          <p:cNvPr id="10" name="Slide Number Placeholder 9">
            <a:extLst>
              <a:ext uri="{FF2B5EF4-FFF2-40B4-BE49-F238E27FC236}">
                <a16:creationId xmlns:a16="http://schemas.microsoft.com/office/drawing/2014/main" id="{6BFF2721-D0E3-496A-8CE7-AAF734E94F0B}"/>
              </a:ext>
            </a:extLst>
          </p:cNvPr>
          <p:cNvSpPr>
            <a:spLocks noGrp="1"/>
          </p:cNvSpPr>
          <p:nvPr>
            <p:ph type="sldNum" sz="quarter" idx="27"/>
          </p:nvPr>
        </p:nvSpPr>
        <p:spPr/>
        <p:txBody>
          <a:bodyPr/>
          <a:lstStyle/>
          <a:p>
            <a:fld id="{10A0A6AF-03C5-477E-939A-E28F7E7F05EA}" type="slidenum">
              <a:rPr lang="nl-NL" smtClean="0">
                <a:latin typeface="RijksoverheidSansText" panose="020B0503040202060203" pitchFamily="34" charset="0"/>
              </a:rPr>
              <a:pPr/>
              <a:t>6</a:t>
            </a:fld>
            <a:endParaRPr lang="nl-NL">
              <a:latin typeface="RijksoverheidSansText" panose="020B0503040202060203" pitchFamily="34" charset="0"/>
            </a:endParaRPr>
          </a:p>
        </p:txBody>
      </p:sp>
    </p:spTree>
    <p:extLst>
      <p:ext uri="{BB962C8B-B14F-4D97-AF65-F5344CB8AC3E}">
        <p14:creationId xmlns:p14="http://schemas.microsoft.com/office/powerpoint/2010/main" val="580092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71F1AD81-3E1C-C63F-73EF-2BF34F95E1A9}"/>
              </a:ext>
            </a:extLst>
          </p:cNvPr>
          <p:cNvSpPr>
            <a:spLocks noGrp="1"/>
          </p:cNvSpPr>
          <p:nvPr>
            <p:ph type="sldNum" sz="quarter" idx="16"/>
          </p:nvPr>
        </p:nvSpPr>
        <p:spPr/>
        <p:txBody>
          <a:bodyPr/>
          <a:lstStyle/>
          <a:p>
            <a:fld id="{10A0A6AF-03C5-477E-939A-E28F7E7F05EA}" type="slidenum">
              <a:rPr lang="en-US" smtClean="0"/>
              <a:pPr/>
              <a:t>7</a:t>
            </a:fld>
            <a:endParaRPr lang="en-US" dirty="0"/>
          </a:p>
        </p:txBody>
      </p:sp>
      <p:sp>
        <p:nvSpPr>
          <p:cNvPr id="9" name="Text Placeholder 1">
            <a:extLst>
              <a:ext uri="{FF2B5EF4-FFF2-40B4-BE49-F238E27FC236}">
                <a16:creationId xmlns:a16="http://schemas.microsoft.com/office/drawing/2014/main" id="{023D19AA-3AA2-E3C2-0A0F-396534C21BBD}"/>
              </a:ext>
            </a:extLst>
          </p:cNvPr>
          <p:cNvSpPr txBox="1">
            <a:spLocks/>
          </p:cNvSpPr>
          <p:nvPr/>
        </p:nvSpPr>
        <p:spPr>
          <a:xfrm>
            <a:off x="1027213" y="2793979"/>
            <a:ext cx="3269664" cy="2370945"/>
          </a:xfrm>
          <a:prstGeom prst="rect">
            <a:avLst/>
          </a:prstGeom>
        </p:spPr>
        <p:txBody>
          <a:bodyPr vert="horz" lIns="91440" tIns="45720" rIns="91440" bIns="45720" rtlCol="0" anchor="t">
            <a:norm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0" indent="0">
              <a:buNone/>
            </a:pPr>
            <a:r>
              <a:rPr lang="en-US" sz="1500" dirty="0">
                <a:ea typeface="Verdana"/>
              </a:rPr>
              <a:t>Data management system (CKAN)</a:t>
            </a:r>
            <a:endParaRPr lang="en-US" sz="1300" dirty="0">
              <a:ea typeface="Verdana"/>
            </a:endParaRPr>
          </a:p>
          <a:p>
            <a:pPr marL="316230" indent="-316230"/>
            <a:r>
              <a:rPr lang="en-US" sz="1300" dirty="0">
                <a:ea typeface="Verdana"/>
              </a:rPr>
              <a:t>Browse datasets</a:t>
            </a:r>
          </a:p>
          <a:p>
            <a:pPr marL="315595" indent="-316230"/>
            <a:r>
              <a:rPr lang="en-US" sz="1300" dirty="0">
                <a:ea typeface="Verdana"/>
              </a:rPr>
              <a:t>Search datasets</a:t>
            </a:r>
          </a:p>
          <a:p>
            <a:pPr marL="315595" indent="-316230"/>
            <a:r>
              <a:rPr lang="en-US" sz="1300" dirty="0">
                <a:ea typeface="Verdana"/>
              </a:rPr>
              <a:t>View metadata</a:t>
            </a:r>
          </a:p>
          <a:p>
            <a:pPr marL="315595" indent="-316230"/>
            <a:r>
              <a:rPr lang="en-US" sz="1300" dirty="0">
                <a:ea typeface="Verdana"/>
              </a:rPr>
              <a:t>Open Source </a:t>
            </a:r>
          </a:p>
          <a:p>
            <a:pPr marL="630555" lvl="2" indent="0">
              <a:buFont typeface="Wingdings" panose="05000000000000000000" pitchFamily="2" charset="2"/>
              <a:buNone/>
            </a:pPr>
            <a:endParaRPr lang="en-US" sz="1200" dirty="0">
              <a:ea typeface="Verdana"/>
            </a:endParaRPr>
          </a:p>
        </p:txBody>
      </p:sp>
      <p:sp>
        <p:nvSpPr>
          <p:cNvPr id="4" name="Titel 2">
            <a:extLst>
              <a:ext uri="{FF2B5EF4-FFF2-40B4-BE49-F238E27FC236}">
                <a16:creationId xmlns:a16="http://schemas.microsoft.com/office/drawing/2014/main" id="{05BA59D0-748E-0BC5-31B2-8DA23F0E7461}"/>
              </a:ext>
            </a:extLst>
          </p:cNvPr>
          <p:cNvSpPr txBox="1">
            <a:spLocks/>
          </p:cNvSpPr>
          <p:nvPr/>
        </p:nvSpPr>
        <p:spPr>
          <a:xfrm>
            <a:off x="635000" y="624480"/>
            <a:ext cx="5003800"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sz="2800" dirty="0"/>
              <a:t>KNMI Data Platform</a:t>
            </a:r>
          </a:p>
        </p:txBody>
      </p:sp>
      <p:sp>
        <p:nvSpPr>
          <p:cNvPr id="2" name="Rounded Rectangle 1">
            <a:extLst>
              <a:ext uri="{FF2B5EF4-FFF2-40B4-BE49-F238E27FC236}">
                <a16:creationId xmlns:a16="http://schemas.microsoft.com/office/drawing/2014/main" id="{D3D82511-4247-8E5E-E5C6-CC551C3BB1C3}"/>
              </a:ext>
            </a:extLst>
          </p:cNvPr>
          <p:cNvSpPr/>
          <p:nvPr/>
        </p:nvSpPr>
        <p:spPr>
          <a:xfrm>
            <a:off x="1535119" y="2073771"/>
            <a:ext cx="2178171" cy="505435"/>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b="1" dirty="0">
                <a:solidFill>
                  <a:schemeClr val="tx1"/>
                </a:solidFill>
              </a:rPr>
              <a:t>Catalog</a:t>
            </a:r>
            <a:endParaRPr lang="en-US" sz="1400" b="1" dirty="0">
              <a:solidFill>
                <a:schemeClr val="tx1"/>
              </a:solidFill>
              <a:ea typeface="Verdana"/>
            </a:endParaRPr>
          </a:p>
        </p:txBody>
      </p:sp>
      <p:pic>
        <p:nvPicPr>
          <p:cNvPr id="3" name="Picture 4" descr="CKAN – OGP Toolbox">
            <a:extLst>
              <a:ext uri="{FF2B5EF4-FFF2-40B4-BE49-F238E27FC236}">
                <a16:creationId xmlns:a16="http://schemas.microsoft.com/office/drawing/2014/main" id="{F4EAAEAD-1E99-75C9-47EE-6ED9E4263C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617" y="5271115"/>
            <a:ext cx="678180" cy="67818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Apache Solr - Wikipedia">
            <a:extLst>
              <a:ext uri="{FF2B5EF4-FFF2-40B4-BE49-F238E27FC236}">
                <a16:creationId xmlns:a16="http://schemas.microsoft.com/office/drawing/2014/main" id="{2BED708C-BDED-E176-5E53-99E99354FB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3556" y="5366412"/>
            <a:ext cx="775361" cy="393536"/>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a:extLst>
              <a:ext uri="{FF2B5EF4-FFF2-40B4-BE49-F238E27FC236}">
                <a16:creationId xmlns:a16="http://schemas.microsoft.com/office/drawing/2014/main" id="{3882F912-FFAE-BBFC-990B-B893D60398A8}"/>
              </a:ext>
            </a:extLst>
          </p:cNvPr>
          <p:cNvSpPr/>
          <p:nvPr/>
        </p:nvSpPr>
        <p:spPr>
          <a:xfrm>
            <a:off x="5113520" y="2073771"/>
            <a:ext cx="2166526" cy="505435"/>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b="1" dirty="0">
                <a:solidFill>
                  <a:schemeClr val="tx1"/>
                </a:solidFill>
              </a:rPr>
              <a:t>API management </a:t>
            </a:r>
            <a:br>
              <a:rPr lang="en-US" sz="1400" b="1" dirty="0"/>
            </a:br>
            <a:r>
              <a:rPr lang="en-US" sz="1400" b="1" dirty="0">
                <a:solidFill>
                  <a:schemeClr val="tx1"/>
                </a:solidFill>
              </a:rPr>
              <a:t>&amp; Gateway</a:t>
            </a:r>
          </a:p>
        </p:txBody>
      </p:sp>
      <p:sp>
        <p:nvSpPr>
          <p:cNvPr id="10" name="Text Placeholder 1">
            <a:extLst>
              <a:ext uri="{FF2B5EF4-FFF2-40B4-BE49-F238E27FC236}">
                <a16:creationId xmlns:a16="http://schemas.microsoft.com/office/drawing/2014/main" id="{E36853C9-402F-D0A0-4088-D6724AEBEE64}"/>
              </a:ext>
            </a:extLst>
          </p:cNvPr>
          <p:cNvSpPr txBox="1">
            <a:spLocks/>
          </p:cNvSpPr>
          <p:nvPr/>
        </p:nvSpPr>
        <p:spPr>
          <a:xfrm>
            <a:off x="4743492" y="2793979"/>
            <a:ext cx="3204349" cy="1962939"/>
          </a:xfrm>
          <a:prstGeom prst="rect">
            <a:avLst/>
          </a:prstGeom>
        </p:spPr>
        <p:txBody>
          <a:bodyPr vert="horz" lIns="91440" tIns="45720" rIns="91440" bIns="45720" rtlCol="0" anchor="t">
            <a:norm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0" indent="0">
              <a:buNone/>
            </a:pPr>
            <a:r>
              <a:rPr lang="en-US" sz="1400" dirty="0">
                <a:ea typeface="Verdana"/>
              </a:rPr>
              <a:t>API Management Platform &amp; API Gateway (</a:t>
            </a:r>
            <a:r>
              <a:rPr lang="en-US" sz="1400" dirty="0" err="1">
                <a:ea typeface="Verdana"/>
              </a:rPr>
              <a:t>Tyk</a:t>
            </a:r>
            <a:r>
              <a:rPr lang="en-US" sz="1400" dirty="0">
                <a:ea typeface="Verdana"/>
              </a:rPr>
              <a:t>) </a:t>
            </a:r>
            <a:endParaRPr lang="en-US" sz="1200" dirty="0">
              <a:ea typeface="Verdana"/>
            </a:endParaRPr>
          </a:p>
          <a:p>
            <a:pPr marL="316230" indent="-316230"/>
            <a:r>
              <a:rPr lang="en-US" sz="1200" dirty="0">
                <a:ea typeface="Verdana"/>
              </a:rPr>
              <a:t>API keys</a:t>
            </a:r>
          </a:p>
          <a:p>
            <a:pPr marL="316230" indent="-316230"/>
            <a:r>
              <a:rPr lang="en-US" sz="1200" dirty="0">
                <a:ea typeface="Verdana"/>
              </a:rPr>
              <a:t>Quota &amp; Limit</a:t>
            </a:r>
          </a:p>
          <a:p>
            <a:pPr marL="629285" lvl="1" indent="-316230"/>
            <a:r>
              <a:rPr lang="en-US" sz="1100" dirty="0">
                <a:ea typeface="Verdana"/>
              </a:rPr>
              <a:t>Fair use</a:t>
            </a:r>
          </a:p>
          <a:p>
            <a:pPr marL="316230" indent="-316230"/>
            <a:r>
              <a:rPr lang="en-US" sz="1200" dirty="0">
                <a:ea typeface="Verdana"/>
              </a:rPr>
              <a:t>Partially Open Source </a:t>
            </a:r>
            <a:endParaRPr lang="en-US" sz="1400" dirty="0">
              <a:ea typeface="Verdana"/>
            </a:endParaRPr>
          </a:p>
        </p:txBody>
      </p:sp>
      <p:pic>
        <p:nvPicPr>
          <p:cNvPr id="11" name="Picture 2" descr="Tyk | Nordic APIs">
            <a:extLst>
              <a:ext uri="{FF2B5EF4-FFF2-40B4-BE49-F238E27FC236}">
                <a16:creationId xmlns:a16="http://schemas.microsoft.com/office/drawing/2014/main" id="{461E9B11-C39B-E7A3-FB86-6CEB0FC1FE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1683" y="5505265"/>
            <a:ext cx="1070200" cy="503049"/>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7">
            <a:extLst>
              <a:ext uri="{FF2B5EF4-FFF2-40B4-BE49-F238E27FC236}">
                <a16:creationId xmlns:a16="http://schemas.microsoft.com/office/drawing/2014/main" id="{DF336012-C083-A24E-2E7F-0D5BD7A2B2B8}"/>
              </a:ext>
            </a:extLst>
          </p:cNvPr>
          <p:cNvSpPr/>
          <p:nvPr/>
        </p:nvSpPr>
        <p:spPr>
          <a:xfrm>
            <a:off x="8979467" y="2071250"/>
            <a:ext cx="2180903" cy="505435"/>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b="1" dirty="0">
                <a:solidFill>
                  <a:schemeClr val="tx1"/>
                </a:solidFill>
                <a:ea typeface="Verdana"/>
              </a:rPr>
              <a:t>API's</a:t>
            </a:r>
          </a:p>
        </p:txBody>
      </p:sp>
      <p:sp>
        <p:nvSpPr>
          <p:cNvPr id="16" name="Rectangle 15">
            <a:extLst>
              <a:ext uri="{FF2B5EF4-FFF2-40B4-BE49-F238E27FC236}">
                <a16:creationId xmlns:a16="http://schemas.microsoft.com/office/drawing/2014/main" id="{C8E21B40-F48A-D83C-508A-7794648DD42A}"/>
              </a:ext>
            </a:extLst>
          </p:cNvPr>
          <p:cNvSpPr/>
          <p:nvPr/>
        </p:nvSpPr>
        <p:spPr>
          <a:xfrm>
            <a:off x="853517" y="1759843"/>
            <a:ext cx="3536830" cy="4399471"/>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66DE0359-87EC-E102-143E-6B3FBDDDFB9C}"/>
              </a:ext>
            </a:extLst>
          </p:cNvPr>
          <p:cNvSpPr/>
          <p:nvPr/>
        </p:nvSpPr>
        <p:spPr>
          <a:xfrm>
            <a:off x="4577252" y="1759842"/>
            <a:ext cx="3536830" cy="4399471"/>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BA04CD51-DE46-A8A4-2A56-E72C9BBA0558}"/>
              </a:ext>
            </a:extLst>
          </p:cNvPr>
          <p:cNvSpPr/>
          <p:nvPr/>
        </p:nvSpPr>
        <p:spPr>
          <a:xfrm>
            <a:off x="8300988" y="1759843"/>
            <a:ext cx="3536830" cy="4399471"/>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 Placeholder 1">
            <a:extLst>
              <a:ext uri="{FF2B5EF4-FFF2-40B4-BE49-F238E27FC236}">
                <a16:creationId xmlns:a16="http://schemas.microsoft.com/office/drawing/2014/main" id="{68036B87-3B2A-C257-9C40-95F402BEED37}"/>
              </a:ext>
            </a:extLst>
          </p:cNvPr>
          <p:cNvSpPr txBox="1">
            <a:spLocks/>
          </p:cNvSpPr>
          <p:nvPr/>
        </p:nvSpPr>
        <p:spPr>
          <a:xfrm>
            <a:off x="8467228" y="2793978"/>
            <a:ext cx="3204349" cy="1962939"/>
          </a:xfrm>
          <a:prstGeom prst="rect">
            <a:avLst/>
          </a:prstGeom>
        </p:spPr>
        <p:txBody>
          <a:bodyPr vert="horz" lIns="91440" tIns="45720" rIns="91440" bIns="45720" rtlCol="0" anchor="t">
            <a:norm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285750" indent="-285750"/>
            <a:r>
              <a:rPr lang="en-US" sz="1400" dirty="0">
                <a:ea typeface="Verdana"/>
              </a:rPr>
              <a:t>API’s that give access to data</a:t>
            </a:r>
          </a:p>
          <a:p>
            <a:pPr marL="285750" indent="-285750"/>
            <a:r>
              <a:rPr lang="en-US" sz="1400" dirty="0">
                <a:ea typeface="Verdana"/>
              </a:rPr>
              <a:t>Developed at KNMI</a:t>
            </a:r>
          </a:p>
          <a:p>
            <a:pPr marL="285750" indent="-285750"/>
            <a:r>
              <a:rPr lang="en-US" sz="1400" dirty="0">
                <a:ea typeface="Verdana"/>
              </a:rPr>
              <a:t>Mix of docker and AWS native technology</a:t>
            </a:r>
          </a:p>
          <a:p>
            <a:pPr marL="0" indent="0">
              <a:buNone/>
            </a:pPr>
            <a:endParaRPr lang="en-US" sz="1400" dirty="0">
              <a:ea typeface="Verdana"/>
            </a:endParaRPr>
          </a:p>
          <a:p>
            <a:pPr marL="285750" indent="-285750"/>
            <a:endParaRPr lang="en-US" sz="1400" dirty="0">
              <a:ea typeface="Verdana"/>
            </a:endParaRPr>
          </a:p>
          <a:p>
            <a:pPr marL="0" indent="0">
              <a:buNone/>
            </a:pPr>
            <a:endParaRPr lang="en-US" sz="1400" dirty="0">
              <a:ea typeface="Verdana"/>
            </a:endParaRPr>
          </a:p>
          <a:p>
            <a:pPr marL="285750" indent="-285750"/>
            <a:endParaRPr lang="en-US" sz="1400" dirty="0">
              <a:ea typeface="Verdana"/>
            </a:endParaRPr>
          </a:p>
        </p:txBody>
      </p:sp>
      <p:pic>
        <p:nvPicPr>
          <p:cNvPr id="21" name="Picture 12" descr="How to manage secrets in GitLab CI - SecretHub">
            <a:extLst>
              <a:ext uri="{FF2B5EF4-FFF2-40B4-BE49-F238E27FC236}">
                <a16:creationId xmlns:a16="http://schemas.microsoft.com/office/drawing/2014/main" id="{4DE991BD-07FB-9C55-7344-932B84D272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24782" y="5048152"/>
            <a:ext cx="619506" cy="6923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Python (programming language) - Wikipedia">
            <a:extLst>
              <a:ext uri="{FF2B5EF4-FFF2-40B4-BE49-F238E27FC236}">
                <a16:creationId xmlns:a16="http://schemas.microsoft.com/office/drawing/2014/main" id="{CA434C47-8D8B-D840-9AFE-118B77ACA68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50156" y="4266024"/>
            <a:ext cx="619506" cy="67891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4" descr="28 Aws Icons - Free in SVG, PNG, ICO - IconScout">
            <a:extLst>
              <a:ext uri="{FF2B5EF4-FFF2-40B4-BE49-F238E27FC236}">
                <a16:creationId xmlns:a16="http://schemas.microsoft.com/office/drawing/2014/main" id="{4DEF4BE2-626D-0DA3-B9C2-719540A996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11938" y="5052133"/>
            <a:ext cx="906265" cy="90626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8" descr="Press and Media Resources - Docker">
            <a:extLst>
              <a:ext uri="{FF2B5EF4-FFF2-40B4-BE49-F238E27FC236}">
                <a16:creationId xmlns:a16="http://schemas.microsoft.com/office/drawing/2014/main" id="{DE42A282-ECBD-871E-35A2-95AE40FD084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28007" y="4271888"/>
            <a:ext cx="744232" cy="533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19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6BFF2721-D0E3-496A-8CE7-AAF734E94F0B}"/>
              </a:ext>
            </a:extLst>
          </p:cNvPr>
          <p:cNvSpPr>
            <a:spLocks noGrp="1"/>
          </p:cNvSpPr>
          <p:nvPr>
            <p:ph type="sldNum" sz="quarter" idx="27"/>
          </p:nvPr>
        </p:nvSpPr>
        <p:spPr/>
        <p:txBody>
          <a:bodyPr/>
          <a:lstStyle/>
          <a:p>
            <a:fld id="{10A0A6AF-03C5-477E-939A-E28F7E7F05EA}" type="slidenum">
              <a:rPr lang="nl-NL" smtClean="0">
                <a:latin typeface="RijksoverheidSansText" panose="020B0503040202060203" pitchFamily="34" charset="0"/>
              </a:rPr>
              <a:pPr/>
              <a:t>8</a:t>
            </a:fld>
            <a:endParaRPr lang="nl-NL">
              <a:latin typeface="RijksoverheidSansText" panose="020B0503040202060203" pitchFamily="34" charset="0"/>
            </a:endParaRPr>
          </a:p>
        </p:txBody>
      </p:sp>
      <p:pic>
        <p:nvPicPr>
          <p:cNvPr id="4" name="Picture 3" descr="Graphical user interface, application, website&#10;&#10;Description automatically generated">
            <a:extLst>
              <a:ext uri="{FF2B5EF4-FFF2-40B4-BE49-F238E27FC236}">
                <a16:creationId xmlns:a16="http://schemas.microsoft.com/office/drawing/2014/main" id="{EBC9E0BF-1007-E6D3-03A5-76DD8653B8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4916" y="0"/>
            <a:ext cx="8082168" cy="6856535"/>
          </a:xfrm>
          <a:prstGeom prst="rect">
            <a:avLst/>
          </a:prstGeom>
        </p:spPr>
      </p:pic>
    </p:spTree>
    <p:extLst>
      <p:ext uri="{BB962C8B-B14F-4D97-AF65-F5344CB8AC3E}">
        <p14:creationId xmlns:p14="http://schemas.microsoft.com/office/powerpoint/2010/main" val="4262831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868063B-2E06-3FD3-8874-BD664F210752}"/>
              </a:ext>
            </a:extLst>
          </p:cNvPr>
          <p:cNvSpPr>
            <a:spLocks noGrp="1"/>
          </p:cNvSpPr>
          <p:nvPr>
            <p:ph type="sldNum" sz="quarter" idx="16"/>
          </p:nvPr>
        </p:nvSpPr>
        <p:spPr/>
        <p:txBody>
          <a:bodyPr/>
          <a:lstStyle/>
          <a:p>
            <a:fld id="{10A0A6AF-03C5-477E-939A-E28F7E7F05EA}" type="slidenum">
              <a:rPr lang="nl-NL" smtClean="0"/>
              <a:pPr/>
              <a:t>9</a:t>
            </a:fld>
            <a:endParaRPr lang="nl-NL"/>
          </a:p>
        </p:txBody>
      </p:sp>
      <p:pic>
        <p:nvPicPr>
          <p:cNvPr id="3" name="Picture 2" descr="Graphical user interface, text, application&#10;&#10;Description automatically generated">
            <a:extLst>
              <a:ext uri="{FF2B5EF4-FFF2-40B4-BE49-F238E27FC236}">
                <a16:creationId xmlns:a16="http://schemas.microsoft.com/office/drawing/2014/main" id="{FC1CB022-4A67-CB79-2BF3-F83F4C9D52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1978" y="0"/>
            <a:ext cx="7928044" cy="6858000"/>
          </a:xfrm>
          <a:prstGeom prst="rect">
            <a:avLst/>
          </a:prstGeom>
        </p:spPr>
      </p:pic>
    </p:spTree>
    <p:extLst>
      <p:ext uri="{BB962C8B-B14F-4D97-AF65-F5344CB8AC3E}">
        <p14:creationId xmlns:p14="http://schemas.microsoft.com/office/powerpoint/2010/main" val="265476982"/>
      </p:ext>
    </p:extLst>
  </p:cSld>
  <p:clrMapOvr>
    <a:masterClrMapping/>
  </p:clrMapOvr>
</p:sld>
</file>

<file path=ppt/theme/theme1.xml><?xml version="1.0" encoding="utf-8"?>
<a:theme xmlns:a="http://schemas.openxmlformats.org/drawingml/2006/main" name="KNMI sjabloon voor Powerpoint NL breedbeeld IenW">
  <a:themeElements>
    <a:clrScheme name="Rijks Licht Blauw">
      <a:dk1>
        <a:srgbClr val="000000"/>
      </a:dk1>
      <a:lt1>
        <a:srgbClr val="FFFFFF"/>
      </a:lt1>
      <a:dk2>
        <a:srgbClr val="8EC9E7"/>
      </a:dk2>
      <a:lt2>
        <a:srgbClr val="EDF7FB"/>
      </a:lt2>
      <a:accent1>
        <a:srgbClr val="017BC6"/>
      </a:accent1>
      <a:accent2>
        <a:srgbClr val="FFB612"/>
      </a:accent2>
      <a:accent3>
        <a:srgbClr val="42145F"/>
      </a:accent3>
      <a:accent4>
        <a:srgbClr val="00689A"/>
      </a:accent4>
      <a:accent5>
        <a:srgbClr val="663227"/>
      </a:accent5>
      <a:accent6>
        <a:srgbClr val="38870D"/>
      </a:accent6>
      <a:hlink>
        <a:srgbClr val="017BC6"/>
      </a:hlink>
      <a:folHlink>
        <a:srgbClr val="B2D6EE"/>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9" id="{679BD963-B7F7-014D-8604-DB591A414DAF}" vid="{E42E6A84-805E-FD4D-BC33-FB7D3DCAE149}"/>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CC93370C3827840A4F609E5BD3D904F" ma:contentTypeVersion="0" ma:contentTypeDescription="Een nieuw document maken." ma:contentTypeScope="" ma:versionID="293ca5b32a79d1763ed90f428767299c">
  <xsd:schema xmlns:xsd="http://www.w3.org/2001/XMLSchema" xmlns:xs="http://www.w3.org/2001/XMLSchema" xmlns:p="http://schemas.microsoft.com/office/2006/metadata/properties" targetNamespace="http://schemas.microsoft.com/office/2006/metadata/properties" ma:root="true" ma:fieldsID="1978a156f712f99d6452530788f7ffe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1C49096-7255-438F-87E2-8B283B85083A}">
  <ds:schemaRefs>
    <ds:schemaRef ds:uri="http://schemas.microsoft.com/sharepoint/v3/contenttype/forms"/>
  </ds:schemaRefs>
</ds:datastoreItem>
</file>

<file path=customXml/itemProps2.xml><?xml version="1.0" encoding="utf-8"?>
<ds:datastoreItem xmlns:ds="http://schemas.openxmlformats.org/officeDocument/2006/customXml" ds:itemID="{59F61EC1-E726-4D6C-B2B2-318BBE1624EF}">
  <ds:schemaRefs>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0F9B8EB-73A8-4660-BA2A-694E16B27776}">
  <ds:schemaRefs>
    <ds:schemaRef ds:uri="http://purl.org/dc/elements/1.1/"/>
    <ds:schemaRef ds:uri="http://purl.org/dc/terms/"/>
    <ds:schemaRef ds:uri="http://schemas.microsoft.com/internal/obd"/>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4752</TotalTime>
  <Words>1133</Words>
  <Application>Microsoft Macintosh PowerPoint</Application>
  <PresentationFormat>Widescreen</PresentationFormat>
  <Paragraphs>227</Paragraphs>
  <Slides>23</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RijksoverheidSansText</vt:lpstr>
      <vt:lpstr>Verdana</vt:lpstr>
      <vt:lpstr>Wingdings</vt:lpstr>
      <vt:lpstr>KNMI sjabloon voor Powerpoint NL breedbeeld IenW</vt:lpstr>
      <vt:lpstr>KNMI Data Platform (KDP)</vt:lpstr>
      <vt:lpstr>KNMI tasks</vt:lpstr>
      <vt:lpstr>KNMI delivers</vt:lpstr>
      <vt:lpstr>Delivery methods</vt:lpstr>
      <vt:lpstr>API standards</vt:lpstr>
      <vt:lpstr>Open Data at KNMI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Open Data API</vt:lpstr>
      <vt:lpstr>WMS Service</vt:lpstr>
      <vt:lpstr>Environmental Data Retrieval (EDR) API</vt:lpstr>
      <vt:lpstr>PowerPoint Presentation</vt:lpstr>
      <vt:lpstr>PowerPoint Presentation</vt:lpstr>
      <vt:lpstr>Future developments</vt:lpstr>
      <vt:lpstr>Questions?</vt:lpstr>
      <vt:lpstr>KDP DevOps Team – Activities </vt:lpstr>
      <vt:lpstr>Logging &amp; Monitoring</vt:lpstr>
    </vt:vector>
  </TitlesOfParts>
  <Company>SSC-Campus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KNMI API’s</dc:title>
  <dc:creator>Lankamp, Ben (KNMI)</dc:creator>
  <cp:lastModifiedBy>Phaf, Lukas (KNMI)</cp:lastModifiedBy>
  <cp:revision>131</cp:revision>
  <cp:lastPrinted>2023-05-10T13:41:42Z</cp:lastPrinted>
  <dcterms:created xsi:type="dcterms:W3CDTF">2022-06-16T10:01:37Z</dcterms:created>
  <dcterms:modified xsi:type="dcterms:W3CDTF">2023-05-10T13:43:00Z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0x010100DCC93370C3827840A4F609E5BD3D904F</vt:lpwstr>
  </property>
</Properties>
</file>