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9.png" ContentType="image/png"/>
  <Override PartName="/ppt/media/image10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6.png" ContentType="image/png"/>
  <Override PartName="/ppt/media/image12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5.png" ContentType="image/png"/>
  <Override PartName="/ppt/media/image8.png" ContentType="image/png"/>
  <Override PartName="/ppt/slides/_rels/slide13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8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6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1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1E788F1-FF12-4452-AC67-AFDFA22E9667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CEAA1E9-9F31-437A-817D-9D00C55C49B9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1D3763D-99F3-435B-994A-A17F92390533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A8FB27E-154F-43FE-B6B8-8F68B1DA1E1D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414AB2B-7487-440C-9436-05A835D4B0E3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6757A5F-7DEE-4F75-B5A4-B037AABA1C6C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A16C567-E479-4CD8-90FE-A78300C86E4B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Calibri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E06A9A7-D075-4158-8584-240F59124EF9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69EE323-967E-42F3-9BAE-3FD2FA6CA919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F63CC71-9688-4704-8C0F-4E887DB6DA3F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9028EFB-41B5-4719-A889-03390ACCBD91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F6ED54F-E413-42B1-BDC4-83459CD5288D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64F3A1D-B625-44C8-AC79-FA17480FD297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1E436F-87A5-4731-B97D-B2DD85EEB2CC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5CECC29-0C81-4F53-9C4A-609C1D115C68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D63AC55-09AD-4D95-846D-433149D2A34C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837F5F-1F23-464C-9101-D14A41F6E7CC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0293438-EDDF-4455-B272-4773864EC559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A232EE9-46B6-42A4-AEE8-E1B0FB58DC05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33AF995-7480-4F85-8E0A-5A9BD8043951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8E83D27-3405-4D6A-9773-59BBD988B774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D8E908B-CD81-4852-8388-E66C908E7B81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41310CC-4454-4CF4-9DA5-DF023C9CD6F9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EF8C066-F655-4C20-ACB4-8A91A5B2CDC2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277A11-CE0F-4724-820C-DE34B069353F}" type="slidenum">
              <a:t>&lt;#&gt;</a:t>
            </a:fld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82BB8C-9ABA-43EA-B275-937FCEF2D0FA}" type="slidenum">
              <a:t>&lt;#&gt;</a:t>
            </a:fld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5F7C79-227E-4A01-86B7-E6F15355CE65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131F3C1-932D-4956-8B1F-F7B5C0B93E63}" type="slidenum">
              <a:t>&lt;#&gt;</a:t>
            </a:fld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8ABC9A4-6EF2-45D1-8A6E-AD98461091CA}" type="slidenum">
              <a:t>&lt;#&gt;</a:t>
            </a:fld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DC399D1-3875-465C-8DF0-A69B18C5706A}" type="slidenum">
              <a:t>&lt;#&gt;</a:t>
            </a:fld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E5C90A1-3D25-423D-B3B7-955913EC7909}" type="slidenum">
              <a:t>&lt;#&gt;</a:t>
            </a:fld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5B9585-B148-4EC9-96CE-D7D2BE9D1F2B}" type="slidenum">
              <a:t>&lt;#&gt;</a:t>
            </a:fld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7F7B3D-FC0C-4BC2-8741-6B374A46135E}" type="slidenum">
              <a:t>&lt;#&gt;</a:t>
            </a:fld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F217B91-196D-43F4-B4F5-578E2F59F78D}" type="slidenum">
              <a:t>&lt;#&gt;</a:t>
            </a:fld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84CF16A-5444-4CDD-8259-E93B8D54B97E}" type="slidenum">
              <a:t>&lt;#&gt;</a:t>
            </a:fld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9E13FC-516A-4778-A007-9C5BFF17FE22}" type="slidenum">
              <a:t>&lt;#&gt;</a:t>
            </a:fld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F3C62A3-BA6B-4AB8-B056-E852B5B6D494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6715806-D160-4F6A-9D1D-16A6A17D9E04}" type="slidenum">
              <a:t>&lt;#&gt;</a:t>
            </a:fld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65E32C9-FAFE-4965-AC59-BA4E6994758A}" type="slidenum">
              <a:t>&lt;#&gt;</a:t>
            </a:fld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2EFB60D-63E2-4A34-8659-55495B6977F6}" type="slidenum">
              <a:t>&lt;#&gt;</a:t>
            </a:fld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74B9A07A-0A4C-4A0E-AD7B-1CEB5D670B8B}" type="slidenum">
              <a:t>&lt;#&gt;</a:t>
            </a:fld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D30D379-AA6E-4A27-ADD6-19F0F9082EA6}" type="slidenum">
              <a:t>&lt;#&gt;</a:t>
            </a:fld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EBE5418-8EB1-43CE-82F7-45D488812443}" type="slidenum">
              <a:t>&lt;#&gt;</a:t>
            </a:fld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3B5FBFB-1454-4C0F-9D20-E09AC069A4B7}" type="slidenum">
              <a:t>&lt;#&gt;</a:t>
            </a:fld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BEDF8DD-E1B1-4F17-9D2E-3943702FA840}" type="slidenum">
              <a:t>&lt;#&gt;</a:t>
            </a:fld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671FBCB-577D-49FE-BE2F-B4DA9C0D5F2E}" type="slidenum">
              <a:t>&lt;#&gt;</a:t>
            </a:fld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39D3CBF-042B-4F04-BE49-C84F1D4FAB63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Calibri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20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20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563C5C6-1530-4302-878C-D1792A1ED334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"/>
          <p:cNvPicPr/>
          <p:nvPr/>
        </p:nvPicPr>
        <p:blipFill>
          <a:blip r:embed="rId2"/>
          <a:stretch/>
        </p:blipFill>
        <p:spPr>
          <a:xfrm>
            <a:off x="10301760" y="377280"/>
            <a:ext cx="1373040" cy="70452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Picture 15" descr=""/>
          <p:cNvPicPr/>
          <p:nvPr/>
        </p:nvPicPr>
        <p:blipFill>
          <a:blip r:embed="rId3"/>
          <a:stretch/>
        </p:blipFill>
        <p:spPr>
          <a:xfrm>
            <a:off x="0" y="726480"/>
            <a:ext cx="2604240" cy="5403960"/>
          </a:xfrm>
          <a:prstGeom prst="rect">
            <a:avLst/>
          </a:prstGeom>
          <a:ln>
            <a:noFill/>
          </a:ln>
        </p:spPr>
      </p:pic>
      <p:pic>
        <p:nvPicPr>
          <p:cNvPr id="3" name="Picture 8" descr=""/>
          <p:cNvPicPr/>
          <p:nvPr/>
        </p:nvPicPr>
        <p:blipFill>
          <a:blip r:embed="rId4">
            <a:biLevel thresh="50000"/>
          </a:blip>
          <a:stretch/>
        </p:blipFill>
        <p:spPr>
          <a:xfrm>
            <a:off x="10305720" y="319320"/>
            <a:ext cx="1370880" cy="703440"/>
          </a:xfrm>
          <a:prstGeom prst="rect">
            <a:avLst/>
          </a:prstGeom>
          <a:ln>
            <a:noFill/>
          </a:ln>
        </p:spPr>
      </p:pic>
      <p:pic>
        <p:nvPicPr>
          <p:cNvPr id="4" name="Picture 7" descr=""/>
          <p:cNvPicPr/>
          <p:nvPr/>
        </p:nvPicPr>
        <p:blipFill>
          <a:blip r:embed="rId5"/>
          <a:stretch/>
        </p:blipFill>
        <p:spPr>
          <a:xfrm>
            <a:off x="10624680" y="5910120"/>
            <a:ext cx="1053360" cy="578520"/>
          </a:xfrm>
          <a:prstGeom prst="rect">
            <a:avLst/>
          </a:prstGeom>
          <a:ln>
            <a:noFill/>
          </a:ln>
        </p:spPr>
      </p:pic>
      <p:sp>
        <p:nvSpPr>
          <p:cNvPr id="5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Calibri"/>
              </a:rPr>
              <a:t>Click to edit the title text format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Calibri"/>
              </a:rPr>
              <a:t>Click to edit the outline text format</a:t>
            </a:r>
            <a:endParaRPr b="0" lang="en-US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Calibri"/>
              </a:rPr>
              <a:t>Second Outline Level</a:t>
            </a:r>
            <a:endParaRPr b="0" lang="en-US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Calibri"/>
              </a:rPr>
              <a:t>Third Outline Level</a:t>
            </a:r>
            <a:endParaRPr b="0" lang="en-US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Calibri"/>
              </a:rPr>
              <a:t>Fourth Outline Level</a:t>
            </a:r>
            <a:endParaRPr b="0" lang="en-US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Calibri"/>
              </a:rPr>
              <a:t>Fifth Outline Level</a:t>
            </a:r>
            <a:endParaRPr b="0" lang="en-US" sz="18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Calibri"/>
              </a:rPr>
              <a:t>Sixth Outline Level</a:t>
            </a:r>
            <a:endParaRPr b="0" lang="en-US" sz="18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Calibri"/>
              </a:rPr>
              <a:t>Seventh Outline Level</a:t>
            </a:r>
            <a:endParaRPr b="0" lang="en-US" sz="18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"/>
          <p:cNvPicPr/>
          <p:nvPr/>
        </p:nvPicPr>
        <p:blipFill>
          <a:blip r:embed="rId2"/>
          <a:stretch/>
        </p:blipFill>
        <p:spPr>
          <a:xfrm>
            <a:off x="10301760" y="377280"/>
            <a:ext cx="1373040" cy="70452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515880" y="866520"/>
            <a:ext cx="1078920" cy="70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2"/>
          <p:cNvSpPr>
            <a:spLocks noGrp="1"/>
          </p:cNvSpPr>
          <p:nvPr>
            <p:ph type="sldNum" idx="1"/>
          </p:nvPr>
        </p:nvSpPr>
        <p:spPr>
          <a:xfrm>
            <a:off x="11277720" y="6347880"/>
            <a:ext cx="397440" cy="147240"/>
          </a:xfrm>
          <a:prstGeom prst="rect">
            <a:avLst/>
          </a:prstGeom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defRPr b="0" lang="en-GB" sz="1000" spc="-1" strike="noStrike">
                <a:solidFill>
                  <a:srgbClr val="6400ff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</a:pPr>
            <a:fld id="{F6A0A4C2-C7AC-4F80-A15D-5149D76FD7E1}" type="slidenum">
              <a:rPr b="0" lang="en-GB" sz="1000" spc="-1" strike="noStrike">
                <a:solidFill>
                  <a:srgbClr val="6400ff"/>
                </a:solidFill>
                <a:latin typeface="Arial"/>
              </a:rPr>
              <a:t>&lt;number&gt;</a:t>
            </a:fld>
            <a:endParaRPr b="0" lang="en-US" sz="1000" spc="-1" strike="noStrike"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Calibri"/>
              </a:rPr>
              <a:t>Click to edit the title text format</a:t>
            </a:r>
            <a:endParaRPr b="0" lang="en-US" sz="4400" spc="-1" strike="noStrike">
              <a:latin typeface="Calibri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Calibri"/>
              </a:rPr>
              <a:t>Click to edit the outline text format</a:t>
            </a:r>
            <a:endParaRPr b="0" lang="en-US" sz="32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Calibri"/>
              </a:rPr>
              <a:t>Second Outline Level</a:t>
            </a:r>
            <a:endParaRPr b="0" lang="en-US" sz="2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Calibri"/>
              </a:rPr>
              <a:t>Third Outline Level</a:t>
            </a:r>
            <a:endParaRPr b="0" lang="en-US" sz="24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Calibri"/>
              </a:rPr>
              <a:t>Fourth Outline Level</a:t>
            </a:r>
            <a:endParaRPr b="0" lang="en-US" sz="20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Fifth Outline Level</a:t>
            </a:r>
            <a:endParaRPr b="0" lang="en-US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Sixth Outline Level</a:t>
            </a:r>
            <a:endParaRPr b="0" lang="en-US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Seventh Outline Level</a:t>
            </a:r>
            <a:endParaRPr b="0" lang="en-US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"/>
          <p:cNvPicPr/>
          <p:nvPr/>
        </p:nvPicPr>
        <p:blipFill>
          <a:blip r:embed="rId2"/>
          <a:stretch/>
        </p:blipFill>
        <p:spPr>
          <a:xfrm>
            <a:off x="10301760" y="377280"/>
            <a:ext cx="1373040" cy="70452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2"/>
          <p:cNvSpPr/>
          <p:nvPr/>
        </p:nvSpPr>
        <p:spPr>
          <a:xfrm>
            <a:off x="515880" y="3667680"/>
            <a:ext cx="1078920" cy="70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7" name="Picture 10" descr=""/>
          <p:cNvPicPr/>
          <p:nvPr/>
        </p:nvPicPr>
        <p:blipFill>
          <a:blip r:embed="rId3"/>
          <a:stretch/>
        </p:blipFill>
        <p:spPr>
          <a:xfrm rot="13105800">
            <a:off x="7981560" y="455760"/>
            <a:ext cx="3507480" cy="7278120"/>
          </a:xfrm>
          <a:prstGeom prst="rect">
            <a:avLst/>
          </a:prstGeom>
          <a:ln>
            <a:noFill/>
          </a:ln>
        </p:spPr>
      </p:pic>
      <p:sp>
        <p:nvSpPr>
          <p:cNvPr id="88" name="PlaceHolder 3"/>
          <p:cNvSpPr>
            <a:spLocks noGrp="1"/>
          </p:cNvSpPr>
          <p:nvPr>
            <p:ph type="sldNum" idx="2"/>
          </p:nvPr>
        </p:nvSpPr>
        <p:spPr>
          <a:xfrm>
            <a:off x="11277720" y="6347880"/>
            <a:ext cx="397440" cy="147240"/>
          </a:xfrm>
          <a:prstGeom prst="rect">
            <a:avLst/>
          </a:prstGeom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defRPr b="0" lang="en-GB" sz="10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</a:pPr>
            <a:fld id="{06244D84-785D-4CDE-B934-FEEA969AB64C}" type="slidenum">
              <a:rPr b="0" lang="en-GB" sz="10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000" spc="-1" strike="noStrike">
              <a:latin typeface="Calibri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Calibri"/>
              </a:rPr>
              <a:t>Click to edit the title text format</a:t>
            </a:r>
            <a:endParaRPr b="0" lang="en-US" sz="4400" spc="-1" strike="noStrike">
              <a:latin typeface="Calibri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Calibri"/>
              </a:rPr>
              <a:t>Click to edit the outline text format</a:t>
            </a:r>
            <a:endParaRPr b="0" lang="en-US" sz="32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Calibri"/>
              </a:rPr>
              <a:t>Second Outline Level</a:t>
            </a:r>
            <a:endParaRPr b="0" lang="en-US" sz="2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Calibri"/>
              </a:rPr>
              <a:t>Third Outline Level</a:t>
            </a:r>
            <a:endParaRPr b="0" lang="en-US" sz="24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Calibri"/>
              </a:rPr>
              <a:t>Fourth Outline Level</a:t>
            </a:r>
            <a:endParaRPr b="0" lang="en-US" sz="20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Fifth Outline Level</a:t>
            </a:r>
            <a:endParaRPr b="0" lang="en-US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Sixth Outline Level</a:t>
            </a:r>
            <a:endParaRPr b="0" lang="en-US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Seventh Outline Level</a:t>
            </a:r>
            <a:endParaRPr b="0" lang="en-US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"/>
          <p:cNvPicPr/>
          <p:nvPr/>
        </p:nvPicPr>
        <p:blipFill>
          <a:blip r:embed="rId2"/>
          <a:stretch/>
        </p:blipFill>
        <p:spPr>
          <a:xfrm>
            <a:off x="10301760" y="377280"/>
            <a:ext cx="1373040" cy="70452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515880" y="866520"/>
            <a:ext cx="1078920" cy="70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PlaceHolder 2"/>
          <p:cNvSpPr>
            <a:spLocks noGrp="1"/>
          </p:cNvSpPr>
          <p:nvPr>
            <p:ph type="sldNum" idx="3"/>
          </p:nvPr>
        </p:nvSpPr>
        <p:spPr>
          <a:xfrm>
            <a:off x="11277720" y="6347880"/>
            <a:ext cx="397440" cy="147240"/>
          </a:xfrm>
          <a:prstGeom prst="rect">
            <a:avLst/>
          </a:prstGeom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defRPr b="0" lang="en-GB" sz="1000" spc="-1" strike="noStrike">
                <a:solidFill>
                  <a:srgbClr val="6400ff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</a:pPr>
            <a:fld id="{AD795928-988E-497A-B35C-384BA55980EA}" type="slidenum">
              <a:rPr b="0" lang="en-GB" sz="1000" spc="-1" strike="noStrike">
                <a:solidFill>
                  <a:srgbClr val="6400ff"/>
                </a:solidFill>
                <a:latin typeface="Arial"/>
              </a:rPr>
              <a:t>&lt;number&gt;</a:t>
            </a:fld>
            <a:endParaRPr b="0" lang="en-US" sz="1000" spc="-1" strike="noStrike"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Calibri"/>
              </a:rPr>
              <a:t>Click to edit the title text format</a:t>
            </a:r>
            <a:endParaRPr b="0" lang="en-US" sz="4400" spc="-1" strike="noStrike">
              <a:latin typeface="Calibri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Calibri"/>
              </a:rPr>
              <a:t>Click to edit the outline text format</a:t>
            </a:r>
            <a:endParaRPr b="0" lang="en-US" sz="32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Calibri"/>
              </a:rPr>
              <a:t>Second Outline Level</a:t>
            </a:r>
            <a:endParaRPr b="0" lang="en-US" sz="2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Calibri"/>
              </a:rPr>
              <a:t>Third Outline Level</a:t>
            </a:r>
            <a:endParaRPr b="0" lang="en-US" sz="24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Calibri"/>
              </a:rPr>
              <a:t>Fourth Outline Level</a:t>
            </a:r>
            <a:endParaRPr b="0" lang="en-US" sz="20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Fifth Outline Level</a:t>
            </a:r>
            <a:endParaRPr b="0" lang="en-US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Sixth Outline Level</a:t>
            </a:r>
            <a:endParaRPr b="0" lang="en-US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Seventh Outline Level</a:t>
            </a:r>
            <a:endParaRPr b="0" lang="en-US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2" descr=""/>
          <p:cNvPicPr/>
          <p:nvPr/>
        </p:nvPicPr>
        <p:blipFill>
          <a:blip r:embed="rId2"/>
          <a:stretch/>
        </p:blipFill>
        <p:spPr>
          <a:xfrm>
            <a:off x="10301760" y="377280"/>
            <a:ext cx="1373040" cy="704520"/>
          </a:xfrm>
          <a:prstGeom prst="rect">
            <a:avLst/>
          </a:prstGeom>
          <a:ln>
            <a:noFill/>
          </a:ln>
        </p:spPr>
      </p:pic>
      <p:sp>
        <p:nvSpPr>
          <p:cNvPr id="169" name="CustomShape 1"/>
          <p:cNvSpPr/>
          <p:nvPr/>
        </p:nvSpPr>
        <p:spPr>
          <a:xfrm>
            <a:off x="515880" y="866520"/>
            <a:ext cx="1078920" cy="70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PlaceHolder 2"/>
          <p:cNvSpPr>
            <a:spLocks noGrp="1"/>
          </p:cNvSpPr>
          <p:nvPr>
            <p:ph type="sldNum" idx="4"/>
          </p:nvPr>
        </p:nvSpPr>
        <p:spPr>
          <a:xfrm>
            <a:off x="11277720" y="6347880"/>
            <a:ext cx="397440" cy="147240"/>
          </a:xfrm>
          <a:prstGeom prst="rect">
            <a:avLst/>
          </a:prstGeom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defRPr b="0" lang="en-GB" sz="1000" spc="-1" strike="noStrike">
                <a:solidFill>
                  <a:srgbClr val="6400ff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</a:pPr>
            <a:fld id="{718EABFC-B52A-44DF-BB65-7BDA458FCCCF}" type="slidenum">
              <a:rPr b="0" lang="en-GB" sz="1000" spc="-1" strike="noStrike">
                <a:solidFill>
                  <a:srgbClr val="6400ff"/>
                </a:solidFill>
                <a:latin typeface="Arial"/>
              </a:rPr>
              <a:t>&lt;number&gt;</a:t>
            </a:fld>
            <a:endParaRPr b="0" lang="en-US" sz="1000" spc="-1" strike="noStrike">
              <a:latin typeface="Calibri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Calibri"/>
              </a:rPr>
              <a:t>Click to edit the title text format</a:t>
            </a:r>
            <a:endParaRPr b="0" lang="en-US" sz="4400" spc="-1" strike="noStrike">
              <a:latin typeface="Calibri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Calibri"/>
              </a:rPr>
              <a:t>Click to edit the outline text format</a:t>
            </a:r>
            <a:endParaRPr b="0" lang="en-US" sz="32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Calibri"/>
              </a:rPr>
              <a:t>Second Outline Level</a:t>
            </a:r>
            <a:endParaRPr b="0" lang="en-US" sz="2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Calibri"/>
              </a:rPr>
              <a:t>Third Outline Level</a:t>
            </a:r>
            <a:endParaRPr b="0" lang="en-US" sz="24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Calibri"/>
              </a:rPr>
              <a:t>Fourth Outline Level</a:t>
            </a:r>
            <a:endParaRPr b="0" lang="en-US" sz="20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Fifth Outline Level</a:t>
            </a:r>
            <a:endParaRPr b="0" lang="en-US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Sixth Outline Level</a:t>
            </a:r>
            <a:endParaRPr b="0" lang="en-US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Seventh Outline Level</a:t>
            </a:r>
            <a:endParaRPr b="0" lang="en-US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4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016440" y="2637000"/>
            <a:ext cx="7473600" cy="88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3000" spc="-1" strike="noStrike">
                <a:solidFill>
                  <a:srgbClr val="ffffff"/>
                </a:solidFill>
                <a:latin typeface="Arial"/>
                <a:ea typeface="DejaVu Sans"/>
              </a:rPr>
              <a:t>Hybrid Decoding – Classical-Quantum Trade-Offs for Information Set Decoding</a:t>
            </a:r>
            <a:endParaRPr b="0" lang="en-US" sz="3000" spc="-1" strike="noStrike">
              <a:latin typeface="Calibri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3016440" y="3756600"/>
            <a:ext cx="8614080" cy="23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1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Andre Esser</a:t>
            </a:r>
            <a:r>
              <a:rPr b="1" lang="en-GB" sz="1600" spc="-1" strike="noStrike">
                <a:solidFill>
                  <a:srgbClr val="ffffff"/>
                </a:solidFill>
                <a:latin typeface="Arial"/>
                <a:ea typeface="DejaVu Sans"/>
              </a:rPr>
              <a:t>   Sergi Ramos-Calderer    Emanuele Bellini    José I. Latorre    Marc Manzano</a:t>
            </a:r>
            <a:endParaRPr b="0" lang="en-US" sz="1600" spc="-1" strike="noStrike"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1300" spc="-1" strike="noStrike">
                <a:solidFill>
                  <a:srgbClr val="ffffff"/>
                </a:solidFill>
                <a:latin typeface="Arial"/>
                <a:ea typeface="DejaVu Sans"/>
              </a:rPr>
              <a:t>@ PQCrypto 2022, online</a:t>
            </a:r>
            <a:endParaRPr b="0" lang="en-US" sz="13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11277720" y="6347880"/>
            <a:ext cx="397440" cy="1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1000" spc="-1" strike="noStrike">
                <a:solidFill>
                  <a:srgbClr val="6400ff"/>
                </a:solidFill>
                <a:latin typeface="Arial"/>
                <a:ea typeface="DejaVu Sans"/>
              </a:rPr>
              <a:t>8</a:t>
            </a:r>
            <a:endParaRPr b="0" lang="en-US" sz="1000" spc="-1" strike="noStrike">
              <a:latin typeface="Calibri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515880" y="451800"/>
            <a:ext cx="8736480" cy="2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GB" sz="2500" spc="-1" strike="noStrike">
                <a:solidFill>
                  <a:srgbClr val="6400ff"/>
                </a:solidFill>
                <a:latin typeface="Arial"/>
                <a:ea typeface="DejaVu Sans"/>
              </a:rPr>
              <a:t>Quantum Circuit Input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2063160" y="1668600"/>
            <a:ext cx="5298840" cy="2070360"/>
          </a:xfrm>
          <a:prstGeom prst="rect">
            <a:avLst/>
          </a:prstGeom>
          <a:noFill/>
          <a:ln w="38160">
            <a:solidFill>
              <a:srgbClr val="64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Line 4"/>
          <p:cNvSpPr/>
          <p:nvPr/>
        </p:nvSpPr>
        <p:spPr>
          <a:xfrm>
            <a:off x="4535640" y="1649880"/>
            <a:ext cx="0" cy="2089800"/>
          </a:xfrm>
          <a:prstGeom prst="line">
            <a:avLst/>
          </a:prstGeom>
          <a:ln w="25560">
            <a:solidFill>
              <a:srgbClr val="6c7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330" name="Formula 5"/>
              <p:cNvSpPr txBox="1"/>
              <p:nvPr/>
            </p:nvSpPr>
            <p:spPr>
              <a:xfrm>
                <a:off x="4520520" y="2363040"/>
                <a:ext cx="284112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𝐴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31" name="CustomShape 6"/>
          <p:cNvSpPr/>
          <p:nvPr/>
        </p:nvSpPr>
        <p:spPr>
          <a:xfrm>
            <a:off x="4489200" y="3935880"/>
            <a:ext cx="85320" cy="85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Line 7"/>
          <p:cNvSpPr/>
          <p:nvPr/>
        </p:nvSpPr>
        <p:spPr>
          <a:xfrm>
            <a:off x="2111040" y="1727640"/>
            <a:ext cx="2377800" cy="1931040"/>
          </a:xfrm>
          <a:prstGeom prst="line">
            <a:avLst/>
          </a:prstGeom>
          <a:ln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8"/>
          <p:cNvSpPr/>
          <p:nvPr/>
        </p:nvSpPr>
        <p:spPr>
          <a:xfrm>
            <a:off x="2063160" y="4173480"/>
            <a:ext cx="5298840" cy="542520"/>
          </a:xfrm>
          <a:prstGeom prst="rect">
            <a:avLst/>
          </a:prstGeom>
          <a:solidFill>
            <a:srgbClr val="ffc000"/>
          </a:solidFill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6f7375"/>
                </a:solidFill>
                <a:latin typeface="Arial"/>
                <a:ea typeface="DejaVu Sans"/>
              </a:rPr>
              <a:t>e</a:t>
            </a:r>
            <a:endParaRPr b="0" lang="en-US" sz="1800" spc="-1" strike="noStrike"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34" name="Formula 9"/>
              <p:cNvSpPr txBox="1"/>
              <p:nvPr/>
            </p:nvSpPr>
            <p:spPr>
              <a:xfrm>
                <a:off x="339840" y="2432160"/>
                <a:ext cx="609660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𝐼</m:t>
                        </m:r>
                      </m:e>
                      <m:sub>
                        <m:r>
                          <m:t xml:space="preserve">𝑟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35" name="Formula 10"/>
              <p:cNvSpPr txBox="1"/>
              <p:nvPr/>
            </p:nvSpPr>
            <p:spPr>
              <a:xfrm>
                <a:off x="7465680" y="2421360"/>
                <a:ext cx="563400" cy="552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36" name="Formula 11"/>
              <p:cNvSpPr txBox="1"/>
              <p:nvPr/>
            </p:nvSpPr>
            <p:spPr>
              <a:xfrm>
                <a:off x="1697040" y="248616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𝑟</m:t>
                    </m:r>
                  </m:oMath>
                </a14:m>
              </a:p>
            </p:txBody>
          </p:sp>
        </mc:Choice>
        <mc:Fallback/>
      </mc:AlternateContent>
      <p:grpSp>
        <p:nvGrpSpPr>
          <p:cNvPr id="337" name="Group 12"/>
          <p:cNvGrpSpPr/>
          <p:nvPr/>
        </p:nvGrpSpPr>
        <p:grpSpPr>
          <a:xfrm>
            <a:off x="1815120" y="2839680"/>
            <a:ext cx="145080" cy="900000"/>
            <a:chOff x="1815120" y="2839680"/>
            <a:chExt cx="145080" cy="900000"/>
          </a:xfrm>
        </p:grpSpPr>
        <p:sp>
          <p:nvSpPr>
            <p:cNvPr id="338" name="Line 13"/>
            <p:cNvSpPr/>
            <p:nvPr/>
          </p:nvSpPr>
          <p:spPr>
            <a:xfrm flipV="1">
              <a:off x="1887840" y="2839680"/>
              <a:ext cx="0" cy="899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9" name="Line 14"/>
            <p:cNvSpPr/>
            <p:nvPr/>
          </p:nvSpPr>
          <p:spPr>
            <a:xfrm>
              <a:off x="1815120" y="3739680"/>
              <a:ext cx="1450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0" name="Group 15"/>
          <p:cNvGrpSpPr/>
          <p:nvPr/>
        </p:nvGrpSpPr>
        <p:grpSpPr>
          <a:xfrm>
            <a:off x="1810440" y="1668600"/>
            <a:ext cx="145080" cy="900000"/>
            <a:chOff x="1810440" y="1668600"/>
            <a:chExt cx="145080" cy="900000"/>
          </a:xfrm>
        </p:grpSpPr>
        <p:sp>
          <p:nvSpPr>
            <p:cNvPr id="341" name="Line 16"/>
            <p:cNvSpPr/>
            <p:nvPr/>
          </p:nvSpPr>
          <p:spPr>
            <a:xfrm>
              <a:off x="1883160" y="1669320"/>
              <a:ext cx="0" cy="899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2" name="Line 17"/>
            <p:cNvSpPr/>
            <p:nvPr/>
          </p:nvSpPr>
          <p:spPr>
            <a:xfrm flipH="1">
              <a:off x="1810440" y="1668600"/>
              <a:ext cx="1450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3" name="Group 18"/>
          <p:cNvGrpSpPr/>
          <p:nvPr/>
        </p:nvGrpSpPr>
        <p:grpSpPr>
          <a:xfrm>
            <a:off x="2063160" y="1396080"/>
            <a:ext cx="2425680" cy="161280"/>
            <a:chOff x="2063160" y="1396080"/>
            <a:chExt cx="2425680" cy="161280"/>
          </a:xfrm>
        </p:grpSpPr>
        <p:sp>
          <p:nvSpPr>
            <p:cNvPr id="344" name="Line 19"/>
            <p:cNvSpPr/>
            <p:nvPr/>
          </p:nvSpPr>
          <p:spPr>
            <a:xfrm>
              <a:off x="2065320" y="1476720"/>
              <a:ext cx="242352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5" name="Line 20"/>
            <p:cNvSpPr/>
            <p:nvPr/>
          </p:nvSpPr>
          <p:spPr>
            <a:xfrm>
              <a:off x="2063160" y="1396080"/>
              <a:ext cx="0" cy="161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6" name="Group 21"/>
          <p:cNvGrpSpPr/>
          <p:nvPr/>
        </p:nvGrpSpPr>
        <p:grpSpPr>
          <a:xfrm>
            <a:off x="4807800" y="1396080"/>
            <a:ext cx="2539800" cy="161280"/>
            <a:chOff x="4807800" y="1396080"/>
            <a:chExt cx="2539800" cy="161280"/>
          </a:xfrm>
        </p:grpSpPr>
        <p:sp>
          <p:nvSpPr>
            <p:cNvPr id="347" name="Line 22"/>
            <p:cNvSpPr/>
            <p:nvPr/>
          </p:nvSpPr>
          <p:spPr>
            <a:xfrm flipH="1">
              <a:off x="4807800" y="1476720"/>
              <a:ext cx="25372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8" name="Line 23"/>
            <p:cNvSpPr/>
            <p:nvPr/>
          </p:nvSpPr>
          <p:spPr>
            <a:xfrm flipV="1">
              <a:off x="7347600" y="1396080"/>
              <a:ext cx="0" cy="161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349" name="Formula 24"/>
              <p:cNvSpPr txBox="1"/>
              <p:nvPr/>
            </p:nvSpPr>
            <p:spPr>
              <a:xfrm>
                <a:off x="4432680" y="124380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𝑛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50" name="Formula 25"/>
              <p:cNvSpPr txBox="1"/>
              <p:nvPr/>
            </p:nvSpPr>
            <p:spPr>
              <a:xfrm>
                <a:off x="8211960" y="1668600"/>
                <a:ext cx="331200" cy="2070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𝒔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51" name="Formula 26"/>
              <p:cNvSpPr txBox="1"/>
              <p:nvPr/>
            </p:nvSpPr>
            <p:spPr>
              <a:xfrm>
                <a:off x="8211960" y="1668600"/>
                <a:ext cx="331200" cy="2070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𝒔</m:t>
                    </m:r>
                    <m:r>
                      <m:t xml:space="preserve">’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52" name="CustomShape 27"/>
          <p:cNvSpPr/>
          <p:nvPr/>
        </p:nvSpPr>
        <p:spPr>
          <a:xfrm>
            <a:off x="4700160" y="574236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CustomShape 28"/>
          <p:cNvSpPr/>
          <p:nvPr/>
        </p:nvSpPr>
        <p:spPr>
          <a:xfrm>
            <a:off x="3615480" y="5219640"/>
            <a:ext cx="2193840" cy="699480"/>
          </a:xfrm>
          <a:prstGeom prst="rect">
            <a:avLst/>
          </a:prstGeom>
          <a:noFill/>
          <a:ln w="3492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6400ff"/>
                </a:solidFill>
                <a:latin typeface="Arial"/>
                <a:ea typeface="DejaVu Sans"/>
              </a:rPr>
              <a:t>Classical: </a:t>
            </a:r>
            <a:r>
              <a:rPr b="0" i="1" lang="en-US" sz="2000" spc="-1" strike="noStrike">
                <a:solidFill>
                  <a:srgbClr val="6400ff"/>
                </a:solidFill>
                <a:latin typeface="Arial"/>
                <a:ea typeface="DejaVu Sans"/>
              </a:rPr>
              <a:t>time </a:t>
            </a:r>
            <a:endParaRPr b="0" lang="en-US" sz="20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AE" sz="2000" spc="-1" strike="noStrike">
                <a:solidFill>
                  <a:srgbClr val="6400ff"/>
                </a:solidFill>
                <a:latin typeface="Cambria Math"/>
                <a:ea typeface="DejaVu Sans"/>
              </a:rPr>
              <a:t>Quantum: </a:t>
            </a:r>
            <a:r>
              <a:rPr b="0" i="1" lang="en-AE" sz="2000" spc="-1" strike="noStrike">
                <a:solidFill>
                  <a:srgbClr val="6400ff"/>
                </a:solidFill>
                <a:latin typeface="Arial"/>
                <a:ea typeface="DejaVu Sans"/>
              </a:rPr>
              <a:t>time</a:t>
            </a:r>
            <a:r>
              <a:rPr b="0" i="1" lang="en-AE" sz="2000" spc="-1" strike="noStrike">
                <a:solidFill>
                  <a:srgbClr val="6400ff"/>
                </a:solidFill>
                <a:latin typeface="Cambria Math"/>
                <a:ea typeface="DejaVu Sans"/>
              </a:rPr>
              <a:t> </a:t>
            </a:r>
            <a:endParaRPr b="0" lang="en-US" sz="20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7" dur="indefinite" restart="never" nodeType="tmRoot">
          <p:childTnLst>
            <p:seq>
              <p:cTn id="108" dur="indefinite" nodeType="mainSeq">
                <p:childTnLst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11277720" y="6347880"/>
            <a:ext cx="397440" cy="1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1000" spc="-1" strike="noStrike">
                <a:solidFill>
                  <a:srgbClr val="6400ff"/>
                </a:solidFill>
                <a:latin typeface="Arial"/>
                <a:ea typeface="DejaVu Sans"/>
              </a:rPr>
              <a:t>8</a:t>
            </a:r>
            <a:endParaRPr b="0" lang="en-US" sz="1000" spc="-1" strike="noStrike">
              <a:latin typeface="Calibri"/>
            </a:endParaRPr>
          </a:p>
        </p:txBody>
      </p:sp>
      <p:sp>
        <p:nvSpPr>
          <p:cNvPr id="355" name="CustomShape 2"/>
          <p:cNvSpPr/>
          <p:nvPr/>
        </p:nvSpPr>
        <p:spPr>
          <a:xfrm>
            <a:off x="515880" y="451800"/>
            <a:ext cx="8736480" cy="2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GB" sz="2500" spc="-1" strike="noStrike">
                <a:solidFill>
                  <a:srgbClr val="6400ff"/>
                </a:solidFill>
                <a:latin typeface="Arial"/>
                <a:ea typeface="DejaVu Sans"/>
              </a:rPr>
              <a:t>Quantum Circuit Input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356" name="Line 3"/>
          <p:cNvSpPr/>
          <p:nvPr/>
        </p:nvSpPr>
        <p:spPr>
          <a:xfrm>
            <a:off x="2111040" y="1720080"/>
            <a:ext cx="2377800" cy="1931040"/>
          </a:xfrm>
          <a:prstGeom prst="line">
            <a:avLst/>
          </a:prstGeom>
          <a:ln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7" name="Line 4"/>
          <p:cNvSpPr/>
          <p:nvPr/>
        </p:nvSpPr>
        <p:spPr>
          <a:xfrm>
            <a:off x="4535640" y="1641960"/>
            <a:ext cx="0" cy="2090160"/>
          </a:xfrm>
          <a:prstGeom prst="line">
            <a:avLst/>
          </a:prstGeom>
          <a:ln w="25560">
            <a:solidFill>
              <a:srgbClr val="6c7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358" name="Formula 5"/>
              <p:cNvSpPr txBox="1"/>
              <p:nvPr/>
            </p:nvSpPr>
            <p:spPr>
              <a:xfrm>
                <a:off x="4520520" y="2355120"/>
                <a:ext cx="284112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𝐴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59" name="CustomShape 6"/>
          <p:cNvSpPr/>
          <p:nvPr/>
        </p:nvSpPr>
        <p:spPr>
          <a:xfrm>
            <a:off x="4489200" y="3928320"/>
            <a:ext cx="85320" cy="85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60" name="Group 7"/>
          <p:cNvGrpSpPr/>
          <p:nvPr/>
        </p:nvGrpSpPr>
        <p:grpSpPr>
          <a:xfrm>
            <a:off x="3427200" y="5011920"/>
            <a:ext cx="1104840" cy="132840"/>
            <a:chOff x="3427200" y="5011920"/>
            <a:chExt cx="1104840" cy="132840"/>
          </a:xfrm>
        </p:grpSpPr>
        <p:sp>
          <p:nvSpPr>
            <p:cNvPr id="361" name="Line 8"/>
            <p:cNvSpPr/>
            <p:nvPr/>
          </p:nvSpPr>
          <p:spPr>
            <a:xfrm>
              <a:off x="3427920" y="5078520"/>
              <a:ext cx="110412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2" name="Line 9"/>
            <p:cNvSpPr/>
            <p:nvPr/>
          </p:nvSpPr>
          <p:spPr>
            <a:xfrm>
              <a:off x="3427200" y="5011920"/>
              <a:ext cx="0" cy="13284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3" name="Group 10"/>
          <p:cNvGrpSpPr/>
          <p:nvPr/>
        </p:nvGrpSpPr>
        <p:grpSpPr>
          <a:xfrm>
            <a:off x="4913640" y="5011920"/>
            <a:ext cx="1104120" cy="132840"/>
            <a:chOff x="4913640" y="5011920"/>
            <a:chExt cx="1104120" cy="132840"/>
          </a:xfrm>
        </p:grpSpPr>
        <p:sp>
          <p:nvSpPr>
            <p:cNvPr id="364" name="Line 11"/>
            <p:cNvSpPr/>
            <p:nvPr/>
          </p:nvSpPr>
          <p:spPr>
            <a:xfrm flipH="1">
              <a:off x="4913640" y="5078520"/>
              <a:ext cx="110340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5" name="Line 12"/>
            <p:cNvSpPr/>
            <p:nvPr/>
          </p:nvSpPr>
          <p:spPr>
            <a:xfrm flipV="1">
              <a:off x="6017760" y="5011920"/>
              <a:ext cx="0" cy="13284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366" name="Formula 13"/>
              <p:cNvSpPr txBox="1"/>
              <p:nvPr/>
            </p:nvSpPr>
            <p:spPr>
              <a:xfrm>
                <a:off x="4532400" y="488628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𝑟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67" name="Line 14"/>
          <p:cNvSpPr/>
          <p:nvPr/>
        </p:nvSpPr>
        <p:spPr>
          <a:xfrm>
            <a:off x="3414240" y="1641960"/>
            <a:ext cx="0" cy="3050280"/>
          </a:xfrm>
          <a:prstGeom prst="line">
            <a:avLst/>
          </a:prstGeom>
          <a:ln w="15840"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8" name="CustomShape 15"/>
          <p:cNvSpPr/>
          <p:nvPr/>
        </p:nvSpPr>
        <p:spPr>
          <a:xfrm flipH="1">
            <a:off x="2081520" y="1681200"/>
            <a:ext cx="1331280" cy="2040840"/>
          </a:xfrm>
          <a:prstGeom prst="rect">
            <a:avLst/>
          </a:prstGeom>
          <a:pattFill prst="wdUpDiag">
            <a:fgClr>
              <a:srgbClr val="ffc000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9" name="CustomShape 16"/>
          <p:cNvSpPr/>
          <p:nvPr/>
        </p:nvSpPr>
        <p:spPr>
          <a:xfrm flipH="1">
            <a:off x="6015240" y="1679760"/>
            <a:ext cx="1326240" cy="2041920"/>
          </a:xfrm>
          <a:prstGeom prst="rect">
            <a:avLst/>
          </a:prstGeom>
          <a:pattFill prst="wdUpDiag">
            <a:fgClr>
              <a:srgbClr val="ffc000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" name="CustomShape 17"/>
          <p:cNvSpPr/>
          <p:nvPr/>
        </p:nvSpPr>
        <p:spPr>
          <a:xfrm>
            <a:off x="2063160" y="4163760"/>
            <a:ext cx="5298840" cy="542520"/>
          </a:xfrm>
          <a:prstGeom prst="rect">
            <a:avLst/>
          </a:prstGeom>
          <a:solidFill>
            <a:srgbClr val="00b050">
              <a:alpha val="73000"/>
            </a:srgbClr>
          </a:solidFill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E" sz="1800" spc="-1" strike="noStrike">
                <a:solidFill>
                  <a:srgbClr val="ffffff"/>
                </a:solidFill>
                <a:latin typeface="Arial"/>
                <a:ea typeface="DejaVu Sans"/>
              </a:rPr>
              <a:t>0 0 0 0 0 0                                           0 0 0 0 0 0 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71" name="CustomShape 18"/>
          <p:cNvSpPr/>
          <p:nvPr/>
        </p:nvSpPr>
        <p:spPr>
          <a:xfrm>
            <a:off x="3414600" y="4181040"/>
            <a:ext cx="2600640" cy="50616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CustomShape 19"/>
          <p:cNvSpPr/>
          <p:nvPr/>
        </p:nvSpPr>
        <p:spPr>
          <a:xfrm>
            <a:off x="2063160" y="1660680"/>
            <a:ext cx="5298840" cy="2070360"/>
          </a:xfrm>
          <a:prstGeom prst="rect">
            <a:avLst/>
          </a:prstGeom>
          <a:noFill/>
          <a:ln w="38160">
            <a:solidFill>
              <a:srgbClr val="64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3" name="Line 20"/>
          <p:cNvSpPr/>
          <p:nvPr/>
        </p:nvSpPr>
        <p:spPr>
          <a:xfrm>
            <a:off x="6017040" y="1641960"/>
            <a:ext cx="0" cy="3050280"/>
          </a:xfrm>
          <a:prstGeom prst="line">
            <a:avLst/>
          </a:prstGeom>
          <a:ln w="15840"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374" name="Formula 21"/>
              <p:cNvSpPr txBox="1"/>
              <p:nvPr/>
            </p:nvSpPr>
            <p:spPr>
              <a:xfrm>
                <a:off x="7465680" y="2421360"/>
                <a:ext cx="563400" cy="552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sp>
        <p:nvSpPr>
          <p:cNvPr id="375" name="CustomShape 22"/>
          <p:cNvSpPr/>
          <p:nvPr/>
        </p:nvSpPr>
        <p:spPr>
          <a:xfrm>
            <a:off x="8211960" y="1668600"/>
            <a:ext cx="419760" cy="2070360"/>
          </a:xfrm>
          <a:prstGeom prst="rect">
            <a:avLst/>
          </a:prstGeom>
          <a:noFill/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E" sz="2200" spc="-1" strike="noStrike">
                <a:solidFill>
                  <a:srgbClr val="6f7375"/>
                </a:solidFill>
                <a:latin typeface="Arial"/>
                <a:ea typeface="DejaVu Sans"/>
              </a:rPr>
              <a:t>s’</a:t>
            </a:r>
            <a:endParaRPr b="0" lang="en-US" sz="2200" spc="-1" strike="noStrike"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76" name="Formula 23"/>
              <p:cNvSpPr txBox="1"/>
              <p:nvPr/>
            </p:nvSpPr>
            <p:spPr>
              <a:xfrm>
                <a:off x="339840" y="2432160"/>
                <a:ext cx="609660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𝐼</m:t>
                        </m:r>
                      </m:e>
                      <m:sub>
                        <m:r>
                          <m:t xml:space="preserve">𝑟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77" name="Formula 24"/>
              <p:cNvSpPr txBox="1"/>
              <p:nvPr/>
            </p:nvSpPr>
            <p:spPr>
              <a:xfrm>
                <a:off x="1697040" y="248616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𝑟</m:t>
                    </m:r>
                  </m:oMath>
                </a14:m>
              </a:p>
            </p:txBody>
          </p:sp>
        </mc:Choice>
        <mc:Fallback/>
      </mc:AlternateContent>
      <p:grpSp>
        <p:nvGrpSpPr>
          <p:cNvPr id="378" name="Group 25"/>
          <p:cNvGrpSpPr/>
          <p:nvPr/>
        </p:nvGrpSpPr>
        <p:grpSpPr>
          <a:xfrm>
            <a:off x="1815120" y="2839680"/>
            <a:ext cx="145080" cy="900000"/>
            <a:chOff x="1815120" y="2839680"/>
            <a:chExt cx="145080" cy="900000"/>
          </a:xfrm>
        </p:grpSpPr>
        <p:sp>
          <p:nvSpPr>
            <p:cNvPr id="379" name="Line 26"/>
            <p:cNvSpPr/>
            <p:nvPr/>
          </p:nvSpPr>
          <p:spPr>
            <a:xfrm flipV="1">
              <a:off x="1887840" y="2839680"/>
              <a:ext cx="0" cy="899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0" name="Line 27"/>
            <p:cNvSpPr/>
            <p:nvPr/>
          </p:nvSpPr>
          <p:spPr>
            <a:xfrm>
              <a:off x="1815120" y="3739680"/>
              <a:ext cx="1450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81" name="Group 28"/>
          <p:cNvGrpSpPr/>
          <p:nvPr/>
        </p:nvGrpSpPr>
        <p:grpSpPr>
          <a:xfrm>
            <a:off x="1810440" y="1668600"/>
            <a:ext cx="145080" cy="900000"/>
            <a:chOff x="1810440" y="1668600"/>
            <a:chExt cx="145080" cy="900000"/>
          </a:xfrm>
        </p:grpSpPr>
        <p:sp>
          <p:nvSpPr>
            <p:cNvPr id="382" name="Line 29"/>
            <p:cNvSpPr/>
            <p:nvPr/>
          </p:nvSpPr>
          <p:spPr>
            <a:xfrm>
              <a:off x="1883160" y="1669320"/>
              <a:ext cx="0" cy="899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3" name="Line 30"/>
            <p:cNvSpPr/>
            <p:nvPr/>
          </p:nvSpPr>
          <p:spPr>
            <a:xfrm flipH="1">
              <a:off x="1810440" y="1668600"/>
              <a:ext cx="1450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84" name="Group 31"/>
          <p:cNvGrpSpPr/>
          <p:nvPr/>
        </p:nvGrpSpPr>
        <p:grpSpPr>
          <a:xfrm>
            <a:off x="2063160" y="1396080"/>
            <a:ext cx="2425680" cy="161280"/>
            <a:chOff x="2063160" y="1396080"/>
            <a:chExt cx="2425680" cy="161280"/>
          </a:xfrm>
        </p:grpSpPr>
        <p:sp>
          <p:nvSpPr>
            <p:cNvPr id="385" name="Line 32"/>
            <p:cNvSpPr/>
            <p:nvPr/>
          </p:nvSpPr>
          <p:spPr>
            <a:xfrm>
              <a:off x="2065320" y="1476720"/>
              <a:ext cx="242352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6" name="Line 33"/>
            <p:cNvSpPr/>
            <p:nvPr/>
          </p:nvSpPr>
          <p:spPr>
            <a:xfrm>
              <a:off x="2063160" y="1396080"/>
              <a:ext cx="0" cy="161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87" name="Group 34"/>
          <p:cNvGrpSpPr/>
          <p:nvPr/>
        </p:nvGrpSpPr>
        <p:grpSpPr>
          <a:xfrm>
            <a:off x="4807800" y="1396080"/>
            <a:ext cx="2539800" cy="161280"/>
            <a:chOff x="4807800" y="1396080"/>
            <a:chExt cx="2539800" cy="161280"/>
          </a:xfrm>
        </p:grpSpPr>
        <p:sp>
          <p:nvSpPr>
            <p:cNvPr id="388" name="Line 35"/>
            <p:cNvSpPr/>
            <p:nvPr/>
          </p:nvSpPr>
          <p:spPr>
            <a:xfrm flipH="1">
              <a:off x="4807800" y="1476720"/>
              <a:ext cx="25372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9" name="Line 36"/>
            <p:cNvSpPr/>
            <p:nvPr/>
          </p:nvSpPr>
          <p:spPr>
            <a:xfrm flipV="1">
              <a:off x="7347600" y="1396080"/>
              <a:ext cx="0" cy="161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390" name="Formula 37"/>
              <p:cNvSpPr txBox="1"/>
              <p:nvPr/>
            </p:nvSpPr>
            <p:spPr>
              <a:xfrm>
                <a:off x="4432680" y="124380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𝑛</m:t>
                    </m:r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4536000" y="2837880"/>
            <a:ext cx="1460160" cy="902160"/>
          </a:xfrm>
          <a:prstGeom prst="rect">
            <a:avLst/>
          </a:prstGeom>
          <a:solidFill>
            <a:srgbClr val="6f7375">
              <a:alpha val="31000"/>
            </a:srgbClr>
          </a:solidFill>
          <a:ln w="381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2" name="CustomShape 2"/>
          <p:cNvSpPr/>
          <p:nvPr/>
        </p:nvSpPr>
        <p:spPr>
          <a:xfrm>
            <a:off x="11277720" y="6347880"/>
            <a:ext cx="397440" cy="1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1000" spc="-1" strike="noStrike">
                <a:solidFill>
                  <a:srgbClr val="6400ff"/>
                </a:solidFill>
                <a:latin typeface="Arial"/>
                <a:ea typeface="DejaVu Sans"/>
              </a:rPr>
              <a:t>8</a:t>
            </a:r>
            <a:endParaRPr b="0" lang="en-US" sz="1000" spc="-1" strike="noStrike">
              <a:latin typeface="Calibri"/>
            </a:endParaRPr>
          </a:p>
        </p:txBody>
      </p:sp>
      <p:sp>
        <p:nvSpPr>
          <p:cNvPr id="393" name="CustomShape 3"/>
          <p:cNvSpPr/>
          <p:nvPr/>
        </p:nvSpPr>
        <p:spPr>
          <a:xfrm>
            <a:off x="515880" y="451800"/>
            <a:ext cx="8736480" cy="2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GB" sz="2500" spc="-1" strike="noStrike">
                <a:solidFill>
                  <a:srgbClr val="6400ff"/>
                </a:solidFill>
                <a:latin typeface="Arial"/>
                <a:ea typeface="DejaVu Sans"/>
              </a:rPr>
              <a:t>Quantum Circuit Input</a:t>
            </a:r>
            <a:endParaRPr b="0" lang="en-US" sz="2500" spc="-1" strike="noStrike"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94" name="Formula 4"/>
              <p:cNvSpPr txBox="1"/>
              <p:nvPr/>
            </p:nvSpPr>
            <p:spPr>
              <a:xfrm>
                <a:off x="3406680" y="1660680"/>
                <a:ext cx="2609640" cy="2070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𝐴</m:t>
                    </m:r>
                    <m:r>
                      <m:t xml:space="preserve">′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95" name="CustomShape 5"/>
          <p:cNvSpPr/>
          <p:nvPr/>
        </p:nvSpPr>
        <p:spPr>
          <a:xfrm>
            <a:off x="4646520" y="3928320"/>
            <a:ext cx="85320" cy="85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6" name="CustomShape 6"/>
          <p:cNvSpPr/>
          <p:nvPr/>
        </p:nvSpPr>
        <p:spPr>
          <a:xfrm>
            <a:off x="6860160" y="1660680"/>
            <a:ext cx="381600" cy="2061000"/>
          </a:xfrm>
          <a:prstGeom prst="rect">
            <a:avLst/>
          </a:prstGeom>
          <a:noFill/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E" sz="2500" spc="-1" strike="noStrike">
                <a:solidFill>
                  <a:srgbClr val="6f7375"/>
                </a:solidFill>
                <a:latin typeface="Arial"/>
                <a:ea typeface="DejaVu Sans"/>
              </a:rPr>
              <a:t>s</a:t>
            </a:r>
            <a:endParaRPr b="0" lang="en-US" sz="2500" spc="-1" strike="noStrike"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97" name="Formula 7"/>
              <p:cNvSpPr txBox="1"/>
              <p:nvPr/>
            </p:nvSpPr>
            <p:spPr>
              <a:xfrm>
                <a:off x="6188400" y="2415960"/>
                <a:ext cx="563400" cy="552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sp>
        <p:nvSpPr>
          <p:cNvPr id="398" name="CustomShape 8"/>
          <p:cNvSpPr/>
          <p:nvPr/>
        </p:nvSpPr>
        <p:spPr>
          <a:xfrm>
            <a:off x="3406680" y="4181040"/>
            <a:ext cx="2600640" cy="506160"/>
          </a:xfrm>
          <a:prstGeom prst="rect">
            <a:avLst/>
          </a:prstGeom>
          <a:solidFill>
            <a:srgbClr val="ffc000"/>
          </a:solidFill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9" name="Line 9"/>
          <p:cNvSpPr/>
          <p:nvPr/>
        </p:nvSpPr>
        <p:spPr>
          <a:xfrm>
            <a:off x="3428280" y="2811960"/>
            <a:ext cx="1060560" cy="839160"/>
          </a:xfrm>
          <a:prstGeom prst="line">
            <a:avLst/>
          </a:prstGeom>
          <a:ln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0" name="Line 10"/>
          <p:cNvSpPr/>
          <p:nvPr/>
        </p:nvSpPr>
        <p:spPr>
          <a:xfrm>
            <a:off x="4535640" y="1641960"/>
            <a:ext cx="0" cy="2090160"/>
          </a:xfrm>
          <a:prstGeom prst="line">
            <a:avLst/>
          </a:prstGeom>
          <a:ln w="25560">
            <a:solidFill>
              <a:srgbClr val="6c7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401" name="Formula 11"/>
              <p:cNvSpPr txBox="1"/>
              <p:nvPr/>
            </p:nvSpPr>
            <p:spPr>
              <a:xfrm>
                <a:off x="954000" y="2993040"/>
                <a:ext cx="609660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𝐼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02" name="Formula 12"/>
              <p:cNvSpPr txBox="1"/>
              <p:nvPr/>
            </p:nvSpPr>
            <p:spPr>
              <a:xfrm>
                <a:off x="910080" y="2070720"/>
                <a:ext cx="609660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𝟎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03" name="Line 13"/>
          <p:cNvSpPr/>
          <p:nvPr/>
        </p:nvSpPr>
        <p:spPr>
          <a:xfrm>
            <a:off x="3428280" y="2811960"/>
            <a:ext cx="1107360" cy="16560"/>
          </a:xfrm>
          <a:prstGeom prst="line">
            <a:avLst/>
          </a:prstGeom>
          <a:ln w="25560">
            <a:solidFill>
              <a:srgbClr val="6c7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4" name="CustomShape 14"/>
          <p:cNvSpPr/>
          <p:nvPr/>
        </p:nvSpPr>
        <p:spPr>
          <a:xfrm>
            <a:off x="6860160" y="1660320"/>
            <a:ext cx="381600" cy="20610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5" name="CustomShape 15"/>
          <p:cNvSpPr/>
          <p:nvPr/>
        </p:nvSpPr>
        <p:spPr>
          <a:xfrm>
            <a:off x="6860160" y="2814480"/>
            <a:ext cx="381600" cy="902160"/>
          </a:xfrm>
          <a:prstGeom prst="rect">
            <a:avLst/>
          </a:prstGeom>
          <a:solidFill>
            <a:srgbClr val="6f7375">
              <a:alpha val="31000"/>
            </a:srgbClr>
          </a:solidFill>
          <a:ln w="381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6" name="Line 16"/>
          <p:cNvSpPr/>
          <p:nvPr/>
        </p:nvSpPr>
        <p:spPr>
          <a:xfrm>
            <a:off x="6873840" y="2804400"/>
            <a:ext cx="368640" cy="9360"/>
          </a:xfrm>
          <a:prstGeom prst="line">
            <a:avLst/>
          </a:prstGeom>
          <a:ln w="25560">
            <a:solidFill>
              <a:srgbClr val="6c7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7" name="Line 17"/>
          <p:cNvSpPr/>
          <p:nvPr/>
        </p:nvSpPr>
        <p:spPr>
          <a:xfrm>
            <a:off x="4493880" y="2829960"/>
            <a:ext cx="1487880" cy="0"/>
          </a:xfrm>
          <a:prstGeom prst="line">
            <a:avLst/>
          </a:prstGeom>
          <a:ln w="25560">
            <a:solidFill>
              <a:srgbClr val="6c7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9" dur="indefinite" restart="never" nodeType="tmRoot">
          <p:childTnLst>
            <p:seq>
              <p:cTn id="130" dur="indefinite" nodeType="mainSeq">
                <p:childTnLst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11277720" y="6347880"/>
            <a:ext cx="397440" cy="1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1000" spc="-1" strike="noStrike">
                <a:solidFill>
                  <a:srgbClr val="6400ff"/>
                </a:solidFill>
                <a:latin typeface="Arial"/>
                <a:ea typeface="DejaVu Sans"/>
              </a:rPr>
              <a:t>8</a:t>
            </a:r>
            <a:endParaRPr b="0" lang="en-US" sz="1000" spc="-1" strike="noStrike">
              <a:latin typeface="Calibri"/>
            </a:endParaRPr>
          </a:p>
        </p:txBody>
      </p:sp>
      <p:sp>
        <p:nvSpPr>
          <p:cNvPr id="409" name="CustomShape 2"/>
          <p:cNvSpPr/>
          <p:nvPr/>
        </p:nvSpPr>
        <p:spPr>
          <a:xfrm>
            <a:off x="515880" y="451800"/>
            <a:ext cx="8736480" cy="2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AE" sz="2500" spc="-1" strike="noStrike">
                <a:solidFill>
                  <a:srgbClr val="6400ff"/>
                </a:solidFill>
                <a:latin typeface="Arial"/>
                <a:ea typeface="DejaVu Sans"/>
              </a:rPr>
              <a:t>Quantum Circuit Input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410" name="CustomShape 3"/>
          <p:cNvSpPr/>
          <p:nvPr/>
        </p:nvSpPr>
        <p:spPr>
          <a:xfrm>
            <a:off x="3406680" y="1660680"/>
            <a:ext cx="2609640" cy="2070360"/>
          </a:xfrm>
          <a:prstGeom prst="rect">
            <a:avLst/>
          </a:prstGeom>
          <a:noFill/>
          <a:ln w="38160">
            <a:solidFill>
              <a:srgbClr val="64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1" name="CustomShape 4"/>
          <p:cNvSpPr/>
          <p:nvPr/>
        </p:nvSpPr>
        <p:spPr>
          <a:xfrm>
            <a:off x="4646520" y="3928320"/>
            <a:ext cx="85320" cy="85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412" name="Formula 5"/>
              <p:cNvSpPr txBox="1"/>
              <p:nvPr/>
            </p:nvSpPr>
            <p:spPr>
              <a:xfrm>
                <a:off x="6188400" y="2415960"/>
                <a:ext cx="563400" cy="552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sp>
        <p:nvSpPr>
          <p:cNvPr id="413" name="CustomShape 6"/>
          <p:cNvSpPr/>
          <p:nvPr/>
        </p:nvSpPr>
        <p:spPr>
          <a:xfrm>
            <a:off x="3406680" y="4181040"/>
            <a:ext cx="2600640" cy="506160"/>
          </a:xfrm>
          <a:prstGeom prst="rect">
            <a:avLst/>
          </a:prstGeom>
          <a:solidFill>
            <a:srgbClr val="ffc000"/>
          </a:solidFill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4" name="Line 7"/>
          <p:cNvSpPr/>
          <p:nvPr/>
        </p:nvSpPr>
        <p:spPr>
          <a:xfrm>
            <a:off x="3428280" y="1700640"/>
            <a:ext cx="1060560" cy="839160"/>
          </a:xfrm>
          <a:prstGeom prst="line">
            <a:avLst/>
          </a:prstGeom>
          <a:ln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5" name="Line 8"/>
          <p:cNvSpPr/>
          <p:nvPr/>
        </p:nvSpPr>
        <p:spPr>
          <a:xfrm>
            <a:off x="4535640" y="1641960"/>
            <a:ext cx="0" cy="2090160"/>
          </a:xfrm>
          <a:prstGeom prst="line">
            <a:avLst/>
          </a:prstGeom>
          <a:ln w="25560">
            <a:solidFill>
              <a:srgbClr val="6c7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416" name="Formula 9"/>
              <p:cNvSpPr txBox="1"/>
              <p:nvPr/>
            </p:nvSpPr>
            <p:spPr>
              <a:xfrm>
                <a:off x="954000" y="1872360"/>
                <a:ext cx="609660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𝐼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17" name="Formula 10"/>
              <p:cNvSpPr txBox="1"/>
              <p:nvPr/>
            </p:nvSpPr>
            <p:spPr>
              <a:xfrm>
                <a:off x="910080" y="2906280"/>
                <a:ext cx="609660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𝟎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18" name="Line 11"/>
          <p:cNvSpPr/>
          <p:nvPr/>
        </p:nvSpPr>
        <p:spPr>
          <a:xfrm>
            <a:off x="3428280" y="2575800"/>
            <a:ext cx="1107360" cy="16920"/>
          </a:xfrm>
          <a:prstGeom prst="line">
            <a:avLst/>
          </a:prstGeom>
          <a:ln w="25560">
            <a:solidFill>
              <a:srgbClr val="6c7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9" name="CustomShape 12"/>
          <p:cNvSpPr/>
          <p:nvPr/>
        </p:nvSpPr>
        <p:spPr>
          <a:xfrm>
            <a:off x="6860160" y="1660320"/>
            <a:ext cx="381600" cy="20610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0" name="CustomShape 13"/>
          <p:cNvSpPr/>
          <p:nvPr/>
        </p:nvSpPr>
        <p:spPr>
          <a:xfrm>
            <a:off x="6860160" y="1683720"/>
            <a:ext cx="381600" cy="902160"/>
          </a:xfrm>
          <a:prstGeom prst="rect">
            <a:avLst/>
          </a:prstGeom>
          <a:solidFill>
            <a:srgbClr val="6f7375">
              <a:alpha val="31000"/>
            </a:srgbClr>
          </a:solidFill>
          <a:ln w="381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1" name="Line 14"/>
          <p:cNvSpPr/>
          <p:nvPr/>
        </p:nvSpPr>
        <p:spPr>
          <a:xfrm>
            <a:off x="6881040" y="2592720"/>
            <a:ext cx="368640" cy="0"/>
          </a:xfrm>
          <a:prstGeom prst="line">
            <a:avLst/>
          </a:prstGeom>
          <a:ln w="25560">
            <a:solidFill>
              <a:srgbClr val="6c7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2" name="CustomShape 15"/>
          <p:cNvSpPr/>
          <p:nvPr/>
        </p:nvSpPr>
        <p:spPr>
          <a:xfrm>
            <a:off x="4536000" y="1674720"/>
            <a:ext cx="1460160" cy="902160"/>
          </a:xfrm>
          <a:prstGeom prst="rect">
            <a:avLst/>
          </a:prstGeom>
          <a:solidFill>
            <a:srgbClr val="6f7375">
              <a:alpha val="31000"/>
            </a:srgbClr>
          </a:solidFill>
          <a:ln w="381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3" name="Line 16"/>
          <p:cNvSpPr/>
          <p:nvPr/>
        </p:nvSpPr>
        <p:spPr>
          <a:xfrm>
            <a:off x="4538160" y="2590200"/>
            <a:ext cx="1487880" cy="0"/>
          </a:xfrm>
          <a:prstGeom prst="line">
            <a:avLst/>
          </a:prstGeom>
          <a:ln w="25560">
            <a:solidFill>
              <a:srgbClr val="6c7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11277720" y="6347880"/>
            <a:ext cx="397440" cy="1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1000" spc="-1" strike="noStrike">
                <a:solidFill>
                  <a:srgbClr val="6400ff"/>
                </a:solidFill>
                <a:latin typeface="Arial"/>
                <a:ea typeface="DejaVu Sans"/>
              </a:rPr>
              <a:t>8</a:t>
            </a:r>
            <a:endParaRPr b="0" lang="en-US" sz="1000" spc="-1" strike="noStrike">
              <a:latin typeface="Calibri"/>
            </a:endParaRPr>
          </a:p>
        </p:txBody>
      </p:sp>
      <p:sp>
        <p:nvSpPr>
          <p:cNvPr id="425" name="CustomShape 2"/>
          <p:cNvSpPr/>
          <p:nvPr/>
        </p:nvSpPr>
        <p:spPr>
          <a:xfrm>
            <a:off x="515880" y="451800"/>
            <a:ext cx="8736480" cy="2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GB" sz="2500" spc="-1" strike="noStrike">
                <a:solidFill>
                  <a:srgbClr val="6400ff"/>
                </a:solidFill>
                <a:latin typeface="Arial"/>
                <a:ea typeface="DejaVu Sans"/>
              </a:rPr>
              <a:t>Quantum Circuit Input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426" name="CustomShape 3"/>
          <p:cNvSpPr/>
          <p:nvPr/>
        </p:nvSpPr>
        <p:spPr>
          <a:xfrm>
            <a:off x="2063160" y="1668600"/>
            <a:ext cx="5298840" cy="2070360"/>
          </a:xfrm>
          <a:prstGeom prst="rect">
            <a:avLst/>
          </a:prstGeom>
          <a:noFill/>
          <a:ln w="38160">
            <a:solidFill>
              <a:srgbClr val="64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7" name="Line 4"/>
          <p:cNvSpPr/>
          <p:nvPr/>
        </p:nvSpPr>
        <p:spPr>
          <a:xfrm>
            <a:off x="4535640" y="1649880"/>
            <a:ext cx="0" cy="2089800"/>
          </a:xfrm>
          <a:prstGeom prst="line">
            <a:avLst/>
          </a:prstGeom>
          <a:ln w="25560">
            <a:solidFill>
              <a:srgbClr val="6c7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428" name="Formula 5"/>
              <p:cNvSpPr txBox="1"/>
              <p:nvPr/>
            </p:nvSpPr>
            <p:spPr>
              <a:xfrm>
                <a:off x="4520520" y="2451600"/>
                <a:ext cx="284112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𝐴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29" name="Line 6"/>
          <p:cNvSpPr/>
          <p:nvPr/>
        </p:nvSpPr>
        <p:spPr>
          <a:xfrm>
            <a:off x="2111040" y="1727640"/>
            <a:ext cx="2377800" cy="1931040"/>
          </a:xfrm>
          <a:prstGeom prst="line">
            <a:avLst/>
          </a:prstGeom>
          <a:ln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430" name="Formula 7"/>
              <p:cNvSpPr txBox="1"/>
              <p:nvPr/>
            </p:nvSpPr>
            <p:spPr>
              <a:xfrm>
                <a:off x="339840" y="2432160"/>
                <a:ext cx="609660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𝐼</m:t>
                        </m:r>
                      </m:e>
                      <m:sub>
                        <m:r>
                          <m:t xml:space="preserve">𝑟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31" name="Formula 8"/>
              <p:cNvSpPr txBox="1"/>
              <p:nvPr/>
            </p:nvSpPr>
            <p:spPr>
              <a:xfrm>
                <a:off x="7465680" y="2421360"/>
                <a:ext cx="563400" cy="552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32" name="Formula 9"/>
              <p:cNvSpPr txBox="1"/>
              <p:nvPr/>
            </p:nvSpPr>
            <p:spPr>
              <a:xfrm>
                <a:off x="1697040" y="248616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𝑟</m:t>
                    </m:r>
                  </m:oMath>
                </a14:m>
              </a:p>
            </p:txBody>
          </p:sp>
        </mc:Choice>
        <mc:Fallback/>
      </mc:AlternateContent>
      <p:grpSp>
        <p:nvGrpSpPr>
          <p:cNvPr id="433" name="Group 10"/>
          <p:cNvGrpSpPr/>
          <p:nvPr/>
        </p:nvGrpSpPr>
        <p:grpSpPr>
          <a:xfrm>
            <a:off x="1815120" y="2839680"/>
            <a:ext cx="145080" cy="900000"/>
            <a:chOff x="1815120" y="2839680"/>
            <a:chExt cx="145080" cy="900000"/>
          </a:xfrm>
        </p:grpSpPr>
        <p:sp>
          <p:nvSpPr>
            <p:cNvPr id="434" name="Line 11"/>
            <p:cNvSpPr/>
            <p:nvPr/>
          </p:nvSpPr>
          <p:spPr>
            <a:xfrm flipV="1">
              <a:off x="1887840" y="2839680"/>
              <a:ext cx="0" cy="899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5" name="Line 12"/>
            <p:cNvSpPr/>
            <p:nvPr/>
          </p:nvSpPr>
          <p:spPr>
            <a:xfrm>
              <a:off x="1815120" y="3739680"/>
              <a:ext cx="1450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36" name="Group 13"/>
          <p:cNvGrpSpPr/>
          <p:nvPr/>
        </p:nvGrpSpPr>
        <p:grpSpPr>
          <a:xfrm>
            <a:off x="1810440" y="1668600"/>
            <a:ext cx="145080" cy="900000"/>
            <a:chOff x="1810440" y="1668600"/>
            <a:chExt cx="145080" cy="900000"/>
          </a:xfrm>
        </p:grpSpPr>
        <p:sp>
          <p:nvSpPr>
            <p:cNvPr id="437" name="Line 14"/>
            <p:cNvSpPr/>
            <p:nvPr/>
          </p:nvSpPr>
          <p:spPr>
            <a:xfrm>
              <a:off x="1883160" y="1669320"/>
              <a:ext cx="0" cy="899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8" name="Line 15"/>
            <p:cNvSpPr/>
            <p:nvPr/>
          </p:nvSpPr>
          <p:spPr>
            <a:xfrm flipH="1">
              <a:off x="1810440" y="1668600"/>
              <a:ext cx="1450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39" name="CustomShape 16"/>
          <p:cNvSpPr/>
          <p:nvPr/>
        </p:nvSpPr>
        <p:spPr>
          <a:xfrm rot="672000">
            <a:off x="8350920" y="4742280"/>
            <a:ext cx="3155400" cy="938880"/>
          </a:xfrm>
          <a:prstGeom prst="rect">
            <a:avLst/>
          </a:prstGeom>
          <a:noFill/>
          <a:ln w="63360">
            <a:solidFill>
              <a:schemeClr val="tx2">
                <a:alpha val="8013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 </a:t>
            </a: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suffices as input:</a:t>
            </a:r>
            <a:endParaRPr b="0" lang="en-US" sz="26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 </a:t>
            </a: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bits </a:t>
            </a:r>
            <a:endParaRPr b="0" lang="en-US" sz="2600" spc="-1" strike="noStrike"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40" name="Formula 17"/>
              <p:cNvSpPr txBox="1"/>
              <p:nvPr/>
            </p:nvSpPr>
            <p:spPr>
              <a:xfrm>
                <a:off x="8211960" y="1668600"/>
                <a:ext cx="331200" cy="2070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𝒔</m:t>
                    </m:r>
                    <m:r>
                      <m:t xml:space="preserve">’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41" name="CustomShape 18"/>
          <p:cNvSpPr/>
          <p:nvPr/>
        </p:nvSpPr>
        <p:spPr>
          <a:xfrm>
            <a:off x="4532400" y="1663560"/>
            <a:ext cx="2829600" cy="2069640"/>
          </a:xfrm>
          <a:prstGeom prst="rect">
            <a:avLst/>
          </a:prstGeom>
          <a:noFill/>
          <a:ln w="38160">
            <a:solidFill>
              <a:srgbClr val="006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2" name="CustomShape 19"/>
          <p:cNvSpPr/>
          <p:nvPr/>
        </p:nvSpPr>
        <p:spPr>
          <a:xfrm>
            <a:off x="2063160" y="4173480"/>
            <a:ext cx="5298840" cy="542520"/>
          </a:xfrm>
          <a:prstGeom prst="rect">
            <a:avLst/>
          </a:prstGeom>
          <a:solidFill>
            <a:srgbClr val="ffc000"/>
          </a:solidFill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6f7375"/>
                </a:solidFill>
                <a:latin typeface="Arial"/>
                <a:ea typeface="DejaVu Sans"/>
              </a:rPr>
              <a:t>e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443" name="CustomShape 20"/>
          <p:cNvSpPr/>
          <p:nvPr/>
        </p:nvSpPr>
        <p:spPr>
          <a:xfrm>
            <a:off x="4646520" y="3928320"/>
            <a:ext cx="85320" cy="85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44" name="Group 21"/>
          <p:cNvGrpSpPr/>
          <p:nvPr/>
        </p:nvGrpSpPr>
        <p:grpSpPr>
          <a:xfrm>
            <a:off x="2063160" y="1415880"/>
            <a:ext cx="939960" cy="147600"/>
            <a:chOff x="2063160" y="1415880"/>
            <a:chExt cx="939960" cy="147600"/>
          </a:xfrm>
        </p:grpSpPr>
        <p:sp>
          <p:nvSpPr>
            <p:cNvPr id="445" name="Line 22"/>
            <p:cNvSpPr/>
            <p:nvPr/>
          </p:nvSpPr>
          <p:spPr>
            <a:xfrm>
              <a:off x="2063880" y="1489680"/>
              <a:ext cx="93924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6" name="Line 23"/>
            <p:cNvSpPr/>
            <p:nvPr/>
          </p:nvSpPr>
          <p:spPr>
            <a:xfrm>
              <a:off x="2063160" y="1415880"/>
              <a:ext cx="0" cy="14760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47" name="Group 24"/>
          <p:cNvGrpSpPr/>
          <p:nvPr/>
        </p:nvGrpSpPr>
        <p:grpSpPr>
          <a:xfrm>
            <a:off x="3549600" y="1415880"/>
            <a:ext cx="939240" cy="147600"/>
            <a:chOff x="3549600" y="1415880"/>
            <a:chExt cx="939240" cy="147600"/>
          </a:xfrm>
        </p:grpSpPr>
        <p:sp>
          <p:nvSpPr>
            <p:cNvPr id="448" name="Line 25"/>
            <p:cNvSpPr/>
            <p:nvPr/>
          </p:nvSpPr>
          <p:spPr>
            <a:xfrm flipH="1">
              <a:off x="3549600" y="1489680"/>
              <a:ext cx="93852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9" name="Line 26"/>
            <p:cNvSpPr/>
            <p:nvPr/>
          </p:nvSpPr>
          <p:spPr>
            <a:xfrm flipV="1">
              <a:off x="4488840" y="1415880"/>
              <a:ext cx="0" cy="14760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50" name="CustomShape 27"/>
          <p:cNvSpPr/>
          <p:nvPr/>
        </p:nvSpPr>
        <p:spPr>
          <a:xfrm>
            <a:off x="6548400" y="571248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51" name="Group 28"/>
          <p:cNvGrpSpPr/>
          <p:nvPr/>
        </p:nvGrpSpPr>
        <p:grpSpPr>
          <a:xfrm>
            <a:off x="4539960" y="1411920"/>
            <a:ext cx="1023840" cy="147960"/>
            <a:chOff x="4539960" y="1411920"/>
            <a:chExt cx="1023840" cy="147960"/>
          </a:xfrm>
        </p:grpSpPr>
        <p:sp>
          <p:nvSpPr>
            <p:cNvPr id="452" name="Line 29"/>
            <p:cNvSpPr/>
            <p:nvPr/>
          </p:nvSpPr>
          <p:spPr>
            <a:xfrm>
              <a:off x="4541040" y="1486080"/>
              <a:ext cx="102276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3" name="Line 30"/>
            <p:cNvSpPr/>
            <p:nvPr/>
          </p:nvSpPr>
          <p:spPr>
            <a:xfrm>
              <a:off x="4539960" y="1411920"/>
              <a:ext cx="0" cy="14796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54" name="Group 31"/>
          <p:cNvGrpSpPr/>
          <p:nvPr/>
        </p:nvGrpSpPr>
        <p:grpSpPr>
          <a:xfrm>
            <a:off x="6338160" y="1411920"/>
            <a:ext cx="1024560" cy="147960"/>
            <a:chOff x="6338160" y="1411920"/>
            <a:chExt cx="1024560" cy="147960"/>
          </a:xfrm>
        </p:grpSpPr>
        <p:sp>
          <p:nvSpPr>
            <p:cNvPr id="455" name="Line 32"/>
            <p:cNvSpPr/>
            <p:nvPr/>
          </p:nvSpPr>
          <p:spPr>
            <a:xfrm flipH="1">
              <a:off x="6338160" y="1486080"/>
              <a:ext cx="102384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6" name="Line 33"/>
            <p:cNvSpPr/>
            <p:nvPr/>
          </p:nvSpPr>
          <p:spPr>
            <a:xfrm flipV="1">
              <a:off x="7362720" y="1411920"/>
              <a:ext cx="0" cy="14796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457" name="Formula 34"/>
              <p:cNvSpPr txBox="1"/>
              <p:nvPr/>
            </p:nvSpPr>
            <p:spPr>
              <a:xfrm>
                <a:off x="3109320" y="1279080"/>
                <a:ext cx="35640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𝑟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58" name="Formula 35"/>
              <p:cNvSpPr txBox="1"/>
              <p:nvPr/>
            </p:nvSpPr>
            <p:spPr>
              <a:xfrm>
                <a:off x="5613840" y="1263960"/>
                <a:ext cx="77256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𝑛</m:t>
                    </m:r>
                    <m:r>
                      <m:t xml:space="preserve">−</m:t>
                    </m:r>
                    <m:r>
                      <m:t xml:space="preserve">𝑟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59" name="Formula 36"/>
              <p:cNvSpPr txBox="1"/>
              <p:nvPr/>
            </p:nvSpPr>
            <p:spPr>
              <a:xfrm rot="726600">
                <a:off x="8573400" y="4627080"/>
                <a:ext cx="259920" cy="316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1" dur="indefinite" restart="never" nodeType="tmRoot">
          <p:childTnLst>
            <p:seq>
              <p:cTn id="142" dur="indefinite" nodeType="mainSeq">
                <p:childTnLst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523080" y="3135600"/>
            <a:ext cx="5571720" cy="44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500" spc="-1" strike="noStrike">
                <a:solidFill>
                  <a:srgbClr val="ffffff"/>
                </a:solidFill>
                <a:latin typeface="Arial"/>
                <a:ea typeface="DejaVu Sans"/>
              </a:rPr>
              <a:t>Classical-Quantum Trade-Offs – Shortened-Hybrid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461" name="CustomShape 2"/>
          <p:cNvSpPr/>
          <p:nvPr/>
        </p:nvSpPr>
        <p:spPr>
          <a:xfrm>
            <a:off x="11277720" y="6347880"/>
            <a:ext cx="397440" cy="1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1000" spc="-1" strike="noStrike">
                <a:solidFill>
                  <a:srgbClr val="ffffff"/>
                </a:solidFill>
                <a:latin typeface="Arial"/>
                <a:ea typeface="DejaVu Sans"/>
              </a:rPr>
              <a:t>9</a:t>
            </a:r>
            <a:endParaRPr b="0" lang="en-US" sz="10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11277720" y="6347880"/>
            <a:ext cx="397440" cy="1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1000" spc="-1" strike="noStrike">
                <a:solidFill>
                  <a:srgbClr val="6400ff"/>
                </a:solidFill>
                <a:latin typeface="Arial"/>
                <a:ea typeface="DejaVu Sans"/>
              </a:rPr>
              <a:t>10</a:t>
            </a:r>
            <a:endParaRPr b="0" lang="en-US" sz="1000" spc="-1" strike="noStrike">
              <a:latin typeface="Calibri"/>
            </a:endParaRPr>
          </a:p>
        </p:txBody>
      </p:sp>
      <p:sp>
        <p:nvSpPr>
          <p:cNvPr id="463" name="CustomShape 2"/>
          <p:cNvSpPr/>
          <p:nvPr/>
        </p:nvSpPr>
        <p:spPr>
          <a:xfrm>
            <a:off x="515880" y="451800"/>
            <a:ext cx="8736480" cy="2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GB" sz="2500" spc="-1" strike="noStrike">
                <a:solidFill>
                  <a:srgbClr val="6400ff"/>
                </a:solidFill>
                <a:latin typeface="Arial"/>
                <a:ea typeface="DejaVu Sans"/>
              </a:rPr>
              <a:t>Shortening the Code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464" name="Line 3"/>
          <p:cNvSpPr/>
          <p:nvPr/>
        </p:nvSpPr>
        <p:spPr>
          <a:xfrm>
            <a:off x="4535640" y="1649880"/>
            <a:ext cx="0" cy="2089800"/>
          </a:xfrm>
          <a:prstGeom prst="line">
            <a:avLst/>
          </a:prstGeom>
          <a:ln w="25560">
            <a:solidFill>
              <a:srgbClr val="6c7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465" name="Formula 4"/>
              <p:cNvSpPr txBox="1"/>
              <p:nvPr/>
            </p:nvSpPr>
            <p:spPr>
              <a:xfrm>
                <a:off x="4520520" y="2451600"/>
                <a:ext cx="284112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𝐴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66" name="CustomShape 5"/>
          <p:cNvSpPr/>
          <p:nvPr/>
        </p:nvSpPr>
        <p:spPr>
          <a:xfrm>
            <a:off x="4489200" y="3935880"/>
            <a:ext cx="85320" cy="85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7" name="Line 6"/>
          <p:cNvSpPr/>
          <p:nvPr/>
        </p:nvSpPr>
        <p:spPr>
          <a:xfrm>
            <a:off x="2111040" y="1727640"/>
            <a:ext cx="2377800" cy="1931040"/>
          </a:xfrm>
          <a:prstGeom prst="line">
            <a:avLst/>
          </a:prstGeom>
          <a:ln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468" name="Formula 7"/>
              <p:cNvSpPr txBox="1"/>
              <p:nvPr/>
            </p:nvSpPr>
            <p:spPr>
              <a:xfrm>
                <a:off x="339840" y="2432160"/>
                <a:ext cx="609660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𝐼</m:t>
                        </m:r>
                      </m:e>
                      <m:sub>
                        <m:r>
                          <m:t xml:space="preserve">𝑟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69" name="Formula 8"/>
              <p:cNvSpPr txBox="1"/>
              <p:nvPr/>
            </p:nvSpPr>
            <p:spPr>
              <a:xfrm>
                <a:off x="7465680" y="2421360"/>
                <a:ext cx="563400" cy="552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70" name="Formula 9"/>
              <p:cNvSpPr txBox="1"/>
              <p:nvPr/>
            </p:nvSpPr>
            <p:spPr>
              <a:xfrm>
                <a:off x="1697040" y="248616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𝑟</m:t>
                    </m:r>
                  </m:oMath>
                </a14:m>
              </a:p>
            </p:txBody>
          </p:sp>
        </mc:Choice>
        <mc:Fallback/>
      </mc:AlternateContent>
      <p:grpSp>
        <p:nvGrpSpPr>
          <p:cNvPr id="471" name="Group 10"/>
          <p:cNvGrpSpPr/>
          <p:nvPr/>
        </p:nvGrpSpPr>
        <p:grpSpPr>
          <a:xfrm>
            <a:off x="1815120" y="2839680"/>
            <a:ext cx="145080" cy="900000"/>
            <a:chOff x="1815120" y="2839680"/>
            <a:chExt cx="145080" cy="900000"/>
          </a:xfrm>
        </p:grpSpPr>
        <p:sp>
          <p:nvSpPr>
            <p:cNvPr id="472" name="Line 11"/>
            <p:cNvSpPr/>
            <p:nvPr/>
          </p:nvSpPr>
          <p:spPr>
            <a:xfrm flipV="1">
              <a:off x="1887840" y="2839680"/>
              <a:ext cx="0" cy="899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3" name="Line 12"/>
            <p:cNvSpPr/>
            <p:nvPr/>
          </p:nvSpPr>
          <p:spPr>
            <a:xfrm>
              <a:off x="1815120" y="3739680"/>
              <a:ext cx="1450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74" name="Group 13"/>
          <p:cNvGrpSpPr/>
          <p:nvPr/>
        </p:nvGrpSpPr>
        <p:grpSpPr>
          <a:xfrm>
            <a:off x="1810440" y="1668600"/>
            <a:ext cx="145080" cy="900000"/>
            <a:chOff x="1810440" y="1668600"/>
            <a:chExt cx="145080" cy="900000"/>
          </a:xfrm>
        </p:grpSpPr>
        <p:sp>
          <p:nvSpPr>
            <p:cNvPr id="475" name="Line 14"/>
            <p:cNvSpPr/>
            <p:nvPr/>
          </p:nvSpPr>
          <p:spPr>
            <a:xfrm>
              <a:off x="1883160" y="1669320"/>
              <a:ext cx="0" cy="899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6" name="Line 15"/>
            <p:cNvSpPr/>
            <p:nvPr/>
          </p:nvSpPr>
          <p:spPr>
            <a:xfrm flipH="1">
              <a:off x="1810440" y="1668600"/>
              <a:ext cx="1450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77" name="Group 16"/>
          <p:cNvGrpSpPr/>
          <p:nvPr/>
        </p:nvGrpSpPr>
        <p:grpSpPr>
          <a:xfrm>
            <a:off x="2063160" y="1396080"/>
            <a:ext cx="2425680" cy="161280"/>
            <a:chOff x="2063160" y="1396080"/>
            <a:chExt cx="2425680" cy="161280"/>
          </a:xfrm>
        </p:grpSpPr>
        <p:sp>
          <p:nvSpPr>
            <p:cNvPr id="478" name="Line 17"/>
            <p:cNvSpPr/>
            <p:nvPr/>
          </p:nvSpPr>
          <p:spPr>
            <a:xfrm>
              <a:off x="2065320" y="1476720"/>
              <a:ext cx="242352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9" name="Line 18"/>
            <p:cNvSpPr/>
            <p:nvPr/>
          </p:nvSpPr>
          <p:spPr>
            <a:xfrm>
              <a:off x="2063160" y="1396080"/>
              <a:ext cx="0" cy="161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80" name="Group 19"/>
          <p:cNvGrpSpPr/>
          <p:nvPr/>
        </p:nvGrpSpPr>
        <p:grpSpPr>
          <a:xfrm>
            <a:off x="4807800" y="1396080"/>
            <a:ext cx="2539800" cy="161280"/>
            <a:chOff x="4807800" y="1396080"/>
            <a:chExt cx="2539800" cy="161280"/>
          </a:xfrm>
        </p:grpSpPr>
        <p:sp>
          <p:nvSpPr>
            <p:cNvPr id="481" name="Line 20"/>
            <p:cNvSpPr/>
            <p:nvPr/>
          </p:nvSpPr>
          <p:spPr>
            <a:xfrm flipH="1">
              <a:off x="4807800" y="1476720"/>
              <a:ext cx="25372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2" name="Line 21"/>
            <p:cNvSpPr/>
            <p:nvPr/>
          </p:nvSpPr>
          <p:spPr>
            <a:xfrm flipV="1">
              <a:off x="7347600" y="1396080"/>
              <a:ext cx="0" cy="161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483" name="Formula 22"/>
              <p:cNvSpPr txBox="1"/>
              <p:nvPr/>
            </p:nvSpPr>
            <p:spPr>
              <a:xfrm>
                <a:off x="4432680" y="124380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𝑛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84" name="CustomShape 23"/>
          <p:cNvSpPr/>
          <p:nvPr/>
        </p:nvSpPr>
        <p:spPr>
          <a:xfrm rot="672000">
            <a:off x="8352720" y="4723200"/>
            <a:ext cx="2954880" cy="938880"/>
          </a:xfrm>
          <a:prstGeom prst="rect">
            <a:avLst/>
          </a:prstGeom>
          <a:noFill/>
          <a:ln w="63360">
            <a:solidFill>
              <a:schemeClr val="tx2">
                <a:alpha val="8013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       </a:t>
            </a: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is sufficient</a:t>
            </a:r>
            <a:endParaRPr b="0" lang="en-US" sz="26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 </a:t>
            </a: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bits </a:t>
            </a:r>
            <a:endParaRPr b="0" lang="en-US" sz="2600" spc="-1" strike="noStrike">
              <a:latin typeface="Calibri"/>
            </a:endParaRPr>
          </a:p>
        </p:txBody>
      </p:sp>
      <p:sp>
        <p:nvSpPr>
          <p:cNvPr id="485" name="CustomShape 24"/>
          <p:cNvSpPr/>
          <p:nvPr/>
        </p:nvSpPr>
        <p:spPr>
          <a:xfrm>
            <a:off x="2063160" y="4164480"/>
            <a:ext cx="5298840" cy="542520"/>
          </a:xfrm>
          <a:prstGeom prst="rect">
            <a:avLst/>
          </a:prstGeom>
          <a:solidFill>
            <a:srgbClr val="00b050">
              <a:alpha val="73000"/>
            </a:srgbClr>
          </a:solidFill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                                      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e                            0 0 0 0 </a:t>
            </a:r>
            <a:endParaRPr b="0" lang="en-US" sz="1800" spc="-1" strike="noStrike"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86" name="Formula 25"/>
              <p:cNvSpPr txBox="1"/>
              <p:nvPr/>
            </p:nvSpPr>
            <p:spPr>
              <a:xfrm>
                <a:off x="8211960" y="1668600"/>
                <a:ext cx="331200" cy="2070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𝒔</m:t>
                    </m:r>
                    <m:r>
                      <m:t xml:space="preserve">’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87" name="CustomShape 26"/>
          <p:cNvSpPr/>
          <p:nvPr/>
        </p:nvSpPr>
        <p:spPr>
          <a:xfrm flipH="1">
            <a:off x="6436080" y="1679760"/>
            <a:ext cx="904680" cy="2041920"/>
          </a:xfrm>
          <a:prstGeom prst="rect">
            <a:avLst/>
          </a:prstGeom>
          <a:pattFill prst="wdUpDiag">
            <a:fgClr>
              <a:srgbClr val="ffc000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8" name="Line 27"/>
          <p:cNvSpPr/>
          <p:nvPr/>
        </p:nvSpPr>
        <p:spPr>
          <a:xfrm>
            <a:off x="6437160" y="1668600"/>
            <a:ext cx="0" cy="2070360"/>
          </a:xfrm>
          <a:prstGeom prst="line">
            <a:avLst/>
          </a:prstGeom>
          <a:ln w="15840"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9" name="CustomShape 28"/>
          <p:cNvSpPr/>
          <p:nvPr/>
        </p:nvSpPr>
        <p:spPr>
          <a:xfrm>
            <a:off x="2063160" y="1668600"/>
            <a:ext cx="5298840" cy="2070360"/>
          </a:xfrm>
          <a:prstGeom prst="rect">
            <a:avLst/>
          </a:prstGeom>
          <a:noFill/>
          <a:ln w="38160">
            <a:solidFill>
              <a:srgbClr val="64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90" name="Group 29"/>
          <p:cNvGrpSpPr/>
          <p:nvPr/>
        </p:nvGrpSpPr>
        <p:grpSpPr>
          <a:xfrm>
            <a:off x="7089120" y="3815640"/>
            <a:ext cx="272160" cy="141480"/>
            <a:chOff x="7089120" y="3815640"/>
            <a:chExt cx="272160" cy="141480"/>
          </a:xfrm>
        </p:grpSpPr>
        <p:sp>
          <p:nvSpPr>
            <p:cNvPr id="491" name="Line 30"/>
            <p:cNvSpPr/>
            <p:nvPr/>
          </p:nvSpPr>
          <p:spPr>
            <a:xfrm flipH="1">
              <a:off x="7089120" y="3886200"/>
              <a:ext cx="27216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2" name="Line 31"/>
            <p:cNvSpPr/>
            <p:nvPr/>
          </p:nvSpPr>
          <p:spPr>
            <a:xfrm flipV="1">
              <a:off x="7361280" y="3815640"/>
              <a:ext cx="0" cy="1414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493" name="Formula 32"/>
              <p:cNvSpPr txBox="1"/>
              <p:nvPr/>
            </p:nvSpPr>
            <p:spPr>
              <a:xfrm>
                <a:off x="6730200" y="369000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𝛼</m:t>
                    </m:r>
                  </m:oMath>
                </a14:m>
              </a:p>
            </p:txBody>
          </p:sp>
        </mc:Choice>
        <mc:Fallback/>
      </mc:AlternateContent>
      <p:grpSp>
        <p:nvGrpSpPr>
          <p:cNvPr id="494" name="Group 33"/>
          <p:cNvGrpSpPr/>
          <p:nvPr/>
        </p:nvGrpSpPr>
        <p:grpSpPr>
          <a:xfrm>
            <a:off x="6472440" y="3810240"/>
            <a:ext cx="272160" cy="141840"/>
            <a:chOff x="6472440" y="3810240"/>
            <a:chExt cx="272160" cy="141840"/>
          </a:xfrm>
        </p:grpSpPr>
        <p:sp>
          <p:nvSpPr>
            <p:cNvPr id="495" name="Line 34"/>
            <p:cNvSpPr/>
            <p:nvPr/>
          </p:nvSpPr>
          <p:spPr>
            <a:xfrm>
              <a:off x="6472800" y="3881160"/>
              <a:ext cx="27180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6" name="Line 35"/>
            <p:cNvSpPr/>
            <p:nvPr/>
          </p:nvSpPr>
          <p:spPr>
            <a:xfrm>
              <a:off x="6472440" y="3810240"/>
              <a:ext cx="0" cy="14184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97" name="CustomShape 36"/>
          <p:cNvSpPr/>
          <p:nvPr/>
        </p:nvSpPr>
        <p:spPr>
          <a:xfrm>
            <a:off x="4547160" y="1664640"/>
            <a:ext cx="1904040" cy="2069640"/>
          </a:xfrm>
          <a:prstGeom prst="rect">
            <a:avLst/>
          </a:prstGeom>
          <a:noFill/>
          <a:ln w="38160">
            <a:solidFill>
              <a:srgbClr val="006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8" name="CustomShape 37"/>
          <p:cNvSpPr/>
          <p:nvPr/>
        </p:nvSpPr>
        <p:spPr>
          <a:xfrm rot="649200">
            <a:off x="8766000" y="4689360"/>
            <a:ext cx="458640" cy="271800"/>
          </a:xfrm>
          <a:prstGeom prst="rect">
            <a:avLst/>
          </a:prstGeom>
          <a:noFill/>
          <a:ln w="38160">
            <a:solidFill>
              <a:srgbClr val="006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9" name="CustomShape 38"/>
          <p:cNvSpPr/>
          <p:nvPr/>
        </p:nvSpPr>
        <p:spPr>
          <a:xfrm>
            <a:off x="1959120" y="5018760"/>
            <a:ext cx="609480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120">
              <a:lnSpc>
                <a:spcPct val="100000"/>
              </a:lnSpc>
              <a:buClr>
                <a:srgbClr val="6f7375"/>
              </a:buClr>
              <a:buFont typeface="StarSymbol"/>
              <a:buAutoNum type="arabicPeriod"/>
            </a:pPr>
            <a:r>
              <a:rPr b="0" lang="en-GB" sz="1800" spc="-1" strike="noStrike">
                <a:solidFill>
                  <a:srgbClr val="6f7375"/>
                </a:solidFill>
                <a:latin typeface="Arial"/>
                <a:ea typeface="DejaVu Sans"/>
              </a:rPr>
              <a:t>Guess </a:t>
            </a:r>
            <a:r>
              <a:rPr b="0" i="1" lang="en-AE" sz="1800" spc="-1" strike="noStrike">
                <a:solidFill>
                  <a:srgbClr val="6f7375"/>
                </a:solidFill>
                <a:latin typeface="Cambria Math"/>
                <a:ea typeface="DejaVu Sans"/>
              </a:rPr>
              <a:t> </a:t>
            </a:r>
            <a:r>
              <a:rPr b="0" lang="en-AE" sz="1800" spc="-1" strike="noStrike">
                <a:solidFill>
                  <a:srgbClr val="6f7375"/>
                </a:solidFill>
                <a:latin typeface="Cambria Math"/>
                <a:ea typeface="DejaVu Sans"/>
              </a:rPr>
              <a:t>zeros (classically)</a:t>
            </a:r>
            <a:endParaRPr b="0" lang="en-US" sz="1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Calibri"/>
            </a:endParaRPr>
          </a:p>
          <a:p>
            <a:pPr marL="457200" indent="-456120">
              <a:lnSpc>
                <a:spcPct val="100000"/>
              </a:lnSpc>
              <a:buClr>
                <a:srgbClr val="6f7375"/>
              </a:buClr>
              <a:buFont typeface="StarSymbol"/>
              <a:buAutoNum type="arabicPeriod"/>
            </a:pPr>
            <a:r>
              <a:rPr b="0" lang="en-GB" sz="1800" spc="-1" strike="noStrike">
                <a:solidFill>
                  <a:srgbClr val="6f7375"/>
                </a:solidFill>
                <a:latin typeface="Arial"/>
                <a:ea typeface="DejaVu Sans"/>
              </a:rPr>
              <a:t>Apply quantum circuit</a:t>
            </a:r>
            <a:endParaRPr b="0" lang="en-US" sz="1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Calibri"/>
            </a:endParaRPr>
          </a:p>
          <a:p>
            <a:pPr marL="457200" indent="-456120">
              <a:lnSpc>
                <a:spcPct val="100000"/>
              </a:lnSpc>
              <a:buClr>
                <a:srgbClr val="6f7375"/>
              </a:buClr>
              <a:buFont typeface="StarSymbol"/>
              <a:buAutoNum type="arabicPeriod"/>
            </a:pPr>
            <a:r>
              <a:rPr b="0" lang="en-GB" sz="1800" spc="-1" strike="noStrike">
                <a:solidFill>
                  <a:srgbClr val="6f7375"/>
                </a:solidFill>
                <a:latin typeface="Arial"/>
                <a:ea typeface="DejaVu Sans"/>
              </a:rPr>
              <a:t>If no solution returned: goto 1.)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500" name="CustomShape 39"/>
          <p:cNvSpPr/>
          <p:nvPr/>
        </p:nvSpPr>
        <p:spPr>
          <a:xfrm>
            <a:off x="2063160" y="4173480"/>
            <a:ext cx="5298840" cy="542520"/>
          </a:xfrm>
          <a:prstGeom prst="rect">
            <a:avLst/>
          </a:prstGeom>
          <a:solidFill>
            <a:srgbClr val="ffc000"/>
          </a:solidFill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6f7375"/>
                </a:solidFill>
                <a:latin typeface="Arial"/>
                <a:ea typeface="DejaVu Sans"/>
              </a:rPr>
              <a:t>e</a:t>
            </a:r>
            <a:endParaRPr b="0" lang="en-US" sz="1800" spc="-1" strike="noStrike">
              <a:latin typeface="Calibri"/>
            </a:endParaRPr>
          </a:p>
        </p:txBody>
      </p:sp>
      <p:grpSp>
        <p:nvGrpSpPr>
          <p:cNvPr id="501" name="Group 40"/>
          <p:cNvGrpSpPr/>
          <p:nvPr/>
        </p:nvGrpSpPr>
        <p:grpSpPr>
          <a:xfrm>
            <a:off x="6417720" y="4191480"/>
            <a:ext cx="928080" cy="516240"/>
            <a:chOff x="6417720" y="4191480"/>
            <a:chExt cx="928080" cy="516240"/>
          </a:xfrm>
        </p:grpSpPr>
        <p:sp>
          <p:nvSpPr>
            <p:cNvPr id="502" name="CustomShape 41"/>
            <p:cNvSpPr/>
            <p:nvPr/>
          </p:nvSpPr>
          <p:spPr>
            <a:xfrm>
              <a:off x="6421320" y="4191840"/>
              <a:ext cx="924480" cy="506160"/>
            </a:xfrm>
            <a:prstGeom prst="rect">
              <a:avLst/>
            </a:prstGeom>
            <a:solidFill>
              <a:schemeClr val="bg1"/>
            </a:solidFill>
            <a:ln w="381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3" name="CustomShape 42"/>
            <p:cNvSpPr/>
            <p:nvPr/>
          </p:nvSpPr>
          <p:spPr>
            <a:xfrm>
              <a:off x="6421320" y="4191840"/>
              <a:ext cx="924480" cy="506160"/>
            </a:xfrm>
            <a:prstGeom prst="rect">
              <a:avLst/>
            </a:prstGeom>
            <a:solidFill>
              <a:srgbClr val="00b050">
                <a:alpha val="73000"/>
              </a:srgbClr>
            </a:solidFill>
            <a:ln w="381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0 0 0 0 </a:t>
              </a:r>
              <a:endParaRPr b="0" lang="en-US" sz="1800" spc="-1" strike="noStrike">
                <a:latin typeface="Calibri"/>
              </a:endParaRPr>
            </a:p>
          </p:txBody>
        </p:sp>
        <p:sp>
          <p:nvSpPr>
            <p:cNvPr id="504" name="Line 43"/>
            <p:cNvSpPr/>
            <p:nvPr/>
          </p:nvSpPr>
          <p:spPr>
            <a:xfrm>
              <a:off x="6417720" y="4191480"/>
              <a:ext cx="0" cy="516240"/>
            </a:xfrm>
            <a:prstGeom prst="line">
              <a:avLst/>
            </a:prstGeom>
            <a:ln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515880" y="451800"/>
            <a:ext cx="8736480" cy="2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GB" sz="2500" spc="-1" strike="noStrike">
                <a:solidFill>
                  <a:srgbClr val="6400ff"/>
                </a:solidFill>
                <a:latin typeface="Arial"/>
                <a:ea typeface="DejaVu Sans"/>
              </a:rPr>
              <a:t>How to Measure Performance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506" name="CustomShape 2"/>
          <p:cNvSpPr/>
          <p:nvPr/>
        </p:nvSpPr>
        <p:spPr>
          <a:xfrm>
            <a:off x="11277720" y="6347880"/>
            <a:ext cx="397440" cy="1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1000" spc="-1" strike="noStrike">
                <a:solidFill>
                  <a:srgbClr val="6400ff"/>
                </a:solidFill>
                <a:latin typeface="Arial"/>
                <a:ea typeface="DejaVu Sans"/>
              </a:rPr>
              <a:t>11</a:t>
            </a:r>
            <a:endParaRPr b="0" lang="en-US" sz="1000" spc="-1" strike="noStrike">
              <a:latin typeface="Calibri"/>
            </a:endParaRPr>
          </a:p>
        </p:txBody>
      </p:sp>
      <p:sp>
        <p:nvSpPr>
          <p:cNvPr id="507" name="CustomShape 3"/>
          <p:cNvSpPr/>
          <p:nvPr/>
        </p:nvSpPr>
        <p:spPr>
          <a:xfrm>
            <a:off x="1371960" y="1434240"/>
            <a:ext cx="3189240" cy="938880"/>
          </a:xfrm>
          <a:prstGeom prst="rect">
            <a:avLst/>
          </a:prstGeom>
          <a:noFill/>
          <a:ln w="63360">
            <a:solidFill>
              <a:schemeClr val="tx2">
                <a:alpha val="8013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Classical Prange:</a:t>
            </a:r>
            <a:endParaRPr b="0" lang="en-US" sz="26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qubits and time </a:t>
            </a:r>
            <a:endParaRPr b="0" lang="en-US" sz="2600" spc="-1" strike="noStrike">
              <a:latin typeface="Calibri"/>
            </a:endParaRPr>
          </a:p>
        </p:txBody>
      </p:sp>
      <p:sp>
        <p:nvSpPr>
          <p:cNvPr id="508" name="CustomShape 4"/>
          <p:cNvSpPr/>
          <p:nvPr/>
        </p:nvSpPr>
        <p:spPr>
          <a:xfrm>
            <a:off x="6034680" y="1434240"/>
            <a:ext cx="4415760" cy="938880"/>
          </a:xfrm>
          <a:prstGeom prst="rect">
            <a:avLst/>
          </a:prstGeom>
          <a:noFill/>
          <a:ln w="63360">
            <a:solidFill>
              <a:schemeClr val="tx2">
                <a:alpha val="8013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Quantum Prange:</a:t>
            </a:r>
            <a:endParaRPr b="0" lang="en-US" sz="26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qubits  and time  </a:t>
            </a:r>
            <a:endParaRPr b="0" lang="en-US" sz="2600" spc="-1" strike="noStrike">
              <a:latin typeface="Calibri"/>
            </a:endParaRPr>
          </a:p>
        </p:txBody>
      </p:sp>
      <p:sp>
        <p:nvSpPr>
          <p:cNvPr id="509" name="CustomShape 5"/>
          <p:cNvSpPr/>
          <p:nvPr/>
        </p:nvSpPr>
        <p:spPr>
          <a:xfrm>
            <a:off x="2976840" y="2959200"/>
            <a:ext cx="5190120" cy="938880"/>
          </a:xfrm>
          <a:prstGeom prst="rect">
            <a:avLst/>
          </a:prstGeom>
          <a:noFill/>
          <a:ln w="63360">
            <a:solidFill>
              <a:srgbClr val="2c4a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2c4a9f"/>
                </a:solidFill>
                <a:latin typeface="Arial"/>
                <a:ea typeface="DejaVu Sans"/>
              </a:rPr>
              <a:t>Hybrid Prange:</a:t>
            </a:r>
            <a:endParaRPr b="0" lang="en-US" sz="26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2c4a9f"/>
                </a:solidFill>
                <a:latin typeface="Arial"/>
                <a:ea typeface="DejaVu Sans"/>
              </a:rPr>
              <a:t>qubits and time</a:t>
            </a:r>
            <a:endParaRPr b="0" lang="en-US" sz="2600" spc="-1" strike="noStrike">
              <a:latin typeface="Calibri"/>
            </a:endParaRPr>
          </a:p>
        </p:txBody>
      </p:sp>
      <p:sp>
        <p:nvSpPr>
          <p:cNvPr id="510" name="CustomShape 6"/>
          <p:cNvSpPr/>
          <p:nvPr/>
        </p:nvSpPr>
        <p:spPr>
          <a:xfrm>
            <a:off x="2811960" y="2374200"/>
            <a:ext cx="360" cy="2279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6c7072"/>
            </a:solidFill>
            <a:prstDash val="sysDot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1" name="CustomShape 7"/>
          <p:cNvSpPr/>
          <p:nvPr/>
        </p:nvSpPr>
        <p:spPr>
          <a:xfrm>
            <a:off x="2015640" y="4740840"/>
            <a:ext cx="1532520" cy="938880"/>
          </a:xfrm>
          <a:prstGeom prst="rect">
            <a:avLst/>
          </a:prstGeom>
          <a:noFill/>
          <a:ln w="63360">
            <a:solidFill>
              <a:srgbClr val="6f7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6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en-US" sz="2600" spc="-1" strike="noStrike">
              <a:latin typeface="Calibri"/>
            </a:endParaRPr>
          </a:p>
        </p:txBody>
      </p:sp>
      <p:sp>
        <p:nvSpPr>
          <p:cNvPr id="512" name="CustomShape 8"/>
          <p:cNvSpPr/>
          <p:nvPr/>
        </p:nvSpPr>
        <p:spPr>
          <a:xfrm>
            <a:off x="8337600" y="2374200"/>
            <a:ext cx="360" cy="2279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6c7072"/>
            </a:solidFill>
            <a:prstDash val="sysDot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3" name="CustomShape 9"/>
          <p:cNvSpPr/>
          <p:nvPr/>
        </p:nvSpPr>
        <p:spPr>
          <a:xfrm>
            <a:off x="7502040" y="4735440"/>
            <a:ext cx="1750320" cy="938880"/>
          </a:xfrm>
          <a:prstGeom prst="rect">
            <a:avLst/>
          </a:prstGeom>
          <a:noFill/>
          <a:ln w="63360">
            <a:solidFill>
              <a:srgbClr val="6f7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6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en-US" sz="26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3" dur="indefinite" restart="never" nodeType="tmRoot">
          <p:childTnLst>
            <p:seq>
              <p:cTn id="184" dur="indefinite" nodeType="mainSeq">
                <p:childTnLst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ustomShape 1"/>
          <p:cNvSpPr/>
          <p:nvPr/>
        </p:nvSpPr>
        <p:spPr>
          <a:xfrm>
            <a:off x="515880" y="451800"/>
            <a:ext cx="8736480" cy="2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GB" sz="2500" spc="-1" strike="noStrike">
                <a:solidFill>
                  <a:srgbClr val="6400ff"/>
                </a:solidFill>
                <a:latin typeface="Arial"/>
                <a:ea typeface="DejaVu Sans"/>
              </a:rPr>
              <a:t>Performance of Shortened-Hybrid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515" name="CustomShape 2"/>
          <p:cNvSpPr/>
          <p:nvPr/>
        </p:nvSpPr>
        <p:spPr>
          <a:xfrm>
            <a:off x="11277720" y="6347880"/>
            <a:ext cx="397440" cy="1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1000" spc="-1" strike="noStrike">
                <a:solidFill>
                  <a:srgbClr val="6400ff"/>
                </a:solidFill>
                <a:latin typeface="Arial"/>
                <a:ea typeface="DejaVu Sans"/>
              </a:rPr>
              <a:t>12</a:t>
            </a:r>
            <a:endParaRPr b="0" lang="en-US" sz="1000" spc="-1" strike="noStrike">
              <a:latin typeface="Calibri"/>
            </a:endParaRPr>
          </a:p>
        </p:txBody>
      </p:sp>
      <p:pic>
        <p:nvPicPr>
          <p:cNvPr id="516" name="Picture 3" descr="Chart, line chart&#10;&#10;Description automatically generated"/>
          <p:cNvPicPr/>
          <p:nvPr/>
        </p:nvPicPr>
        <p:blipFill>
          <a:blip r:embed="rId1"/>
          <a:stretch/>
        </p:blipFill>
        <p:spPr>
          <a:xfrm>
            <a:off x="2691720" y="1771200"/>
            <a:ext cx="5411160" cy="4712400"/>
          </a:xfrm>
          <a:prstGeom prst="rect">
            <a:avLst/>
          </a:prstGeom>
          <a:ln>
            <a:noFill/>
          </a:ln>
        </p:spPr>
      </p:pic>
      <p:sp>
        <p:nvSpPr>
          <p:cNvPr id="517" name="CustomShape 3"/>
          <p:cNvSpPr/>
          <p:nvPr/>
        </p:nvSpPr>
        <p:spPr>
          <a:xfrm rot="706200">
            <a:off x="7768440" y="1551960"/>
            <a:ext cx="2966400" cy="844920"/>
          </a:xfrm>
          <a:prstGeom prst="rect">
            <a:avLst/>
          </a:prstGeom>
          <a:noFill/>
          <a:ln w="34920">
            <a:solidFill>
              <a:schemeClr val="tx2">
                <a:alpha val="8013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rate sensitive, </a:t>
            </a:r>
            <a:endParaRPr b="0" lang="en-US" sz="26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weight insensitive </a:t>
            </a:r>
            <a:endParaRPr b="0" lang="en-US" sz="2600" spc="-1" strike="noStrike"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18" name="Formula 4"/>
              <p:cNvSpPr txBox="1"/>
              <p:nvPr/>
            </p:nvSpPr>
            <p:spPr>
              <a:xfrm rot="20947800">
                <a:off x="678600" y="1851120"/>
                <a:ext cx="1952640" cy="468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𝑅</m:t>
                    </m:r>
                    <m:r>
                      <m:t xml:space="preserve">=</m:t>
                    </m:r>
                    <m:r>
                      <m:t xml:space="preserve">1</m:t>
                    </m:r>
                    <m:r>
                      <m:t xml:space="preserve">−</m:t>
                    </m:r>
                    <m:f>
                      <m:fPr>
                        <m:type m:val="lin"/>
                      </m:fPr>
                      <m:num>
                        <m:r>
                          <m:t xml:space="preserve">𝑟</m:t>
                        </m:r>
                      </m:num>
                      <m:den>
                        <m:r>
                          <m:t xml:space="preserve">𝑛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519" name="CustomShape 5"/>
          <p:cNvSpPr/>
          <p:nvPr/>
        </p:nvSpPr>
        <p:spPr>
          <a:xfrm>
            <a:off x="3644280" y="1291320"/>
            <a:ext cx="2762640" cy="66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>
              <a:lnSpc>
                <a:spcPct val="122000"/>
              </a:lnSpc>
            </a:pPr>
            <a:r>
              <a:rPr b="0" lang="en-AE" sz="1800" spc="-1" strike="noStrike">
                <a:solidFill>
                  <a:srgbClr val="6f7375"/>
                </a:solidFill>
                <a:latin typeface="Arial"/>
                <a:ea typeface="DejaVu Sans"/>
              </a:rPr>
              <a:t>McEliece</a:t>
            </a:r>
            <a:r>
              <a:rPr b="0" lang="en-AE" sz="1800" spc="-1" strike="noStrike">
                <a:solidFill>
                  <a:srgbClr val="6f7375"/>
                </a:solidFill>
                <a:latin typeface="Arial"/>
                <a:ea typeface="DejaVu Sans"/>
              </a:rPr>
              <a:t>	</a:t>
            </a:r>
            <a:endParaRPr b="0" lang="en-US" sz="1800" spc="-1" strike="noStrike">
              <a:latin typeface="Calibri"/>
            </a:endParaRPr>
          </a:p>
          <a:p>
            <a:pPr>
              <a:lnSpc>
                <a:spcPct val="122000"/>
              </a:lnSpc>
            </a:pPr>
            <a:r>
              <a:rPr b="0" lang="en-AE" sz="1800" spc="-1" strike="noStrike">
                <a:solidFill>
                  <a:srgbClr val="6f7375"/>
                </a:solidFill>
                <a:latin typeface="Arial"/>
                <a:ea typeface="DejaVu Sans"/>
              </a:rPr>
              <a:t>Full Distance   </a:t>
            </a:r>
            <a:r>
              <a:rPr b="0" lang="en-AE" sz="1800" spc="-1" strike="noStrike">
                <a:solidFill>
                  <a:srgbClr val="6f7375"/>
                </a:solidFill>
                <a:latin typeface="Arial"/>
                <a:ea typeface="DejaVu Sans"/>
              </a:rPr>
              <a:t>	</a:t>
            </a:r>
            <a:r>
              <a:rPr b="0" lang="en-AE" sz="1800" spc="-1" strike="noStrike">
                <a:solidFill>
                  <a:srgbClr val="6f7375"/>
                </a:solidFill>
                <a:latin typeface="Arial"/>
                <a:ea typeface="DejaVu Sans"/>
              </a:rPr>
              <a:t>,  constant </a:t>
            </a:r>
            <a:endParaRPr b="0" lang="en-US" sz="1800" spc="-1" strike="noStrike">
              <a:latin typeface="Calibri"/>
            </a:endParaRPr>
          </a:p>
          <a:p>
            <a:pPr>
              <a:lnSpc>
                <a:spcPct val="122000"/>
              </a:lnSpc>
            </a:pPr>
            <a:endParaRPr b="0" lang="en-US" sz="1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9" dur="indefinite" restart="never" nodeType="tmRoot">
          <p:childTnLst>
            <p:seq>
              <p:cTn id="210" dur="indefinite" nodeType="mainSeq">
                <p:childTnLst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CustomShape 1"/>
          <p:cNvSpPr/>
          <p:nvPr/>
        </p:nvSpPr>
        <p:spPr>
          <a:xfrm>
            <a:off x="523080" y="3135600"/>
            <a:ext cx="5571720" cy="44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500" spc="-1" strike="noStrike">
                <a:solidFill>
                  <a:srgbClr val="ffffff"/>
                </a:solidFill>
                <a:latin typeface="Arial"/>
                <a:ea typeface="DejaVu Sans"/>
              </a:rPr>
              <a:t>Punctured-Hybrid and Beyond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521" name="CustomShape 2"/>
          <p:cNvSpPr/>
          <p:nvPr/>
        </p:nvSpPr>
        <p:spPr>
          <a:xfrm>
            <a:off x="11277720" y="6347880"/>
            <a:ext cx="397440" cy="1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1000" spc="-1" strike="noStrike">
                <a:solidFill>
                  <a:srgbClr val="ffffff"/>
                </a:solidFill>
                <a:latin typeface="Arial"/>
                <a:ea typeface="DejaVu Sans"/>
              </a:rPr>
              <a:t>13</a:t>
            </a:r>
            <a:endParaRPr b="0" lang="en-US" sz="10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515880" y="451800"/>
            <a:ext cx="8736480" cy="2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GB" sz="2500" spc="-1" strike="noStrike">
                <a:solidFill>
                  <a:srgbClr val="6400ff"/>
                </a:solidFill>
                <a:latin typeface="Arial"/>
                <a:ea typeface="DejaVu Sans"/>
              </a:rPr>
              <a:t>Motivation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515880" y="1529640"/>
            <a:ext cx="11159280" cy="469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6f7375"/>
              </a:buClr>
              <a:buFont typeface="Wingdings" charset="2"/>
              <a:buChar char=""/>
            </a:pPr>
            <a:r>
              <a:rPr b="0" lang="en-US" sz="2600" spc="-1" strike="noStrike">
                <a:solidFill>
                  <a:srgbClr val="6f7375"/>
                </a:solidFill>
                <a:latin typeface="Arial"/>
                <a:ea typeface="DejaVu Sans"/>
              </a:rPr>
              <a:t>Qubits very limited resource</a:t>
            </a:r>
            <a:endParaRPr b="0" lang="en-US" sz="2600" spc="-1" strike="noStrike"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600" spc="-1" strike="noStrike">
              <a:latin typeface="Calibri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6f7375"/>
              </a:buClr>
              <a:buFont typeface="Wingdings" charset="2"/>
              <a:buChar char=""/>
            </a:pPr>
            <a:r>
              <a:rPr b="0" lang="en-GB" sz="2600" spc="-1" strike="noStrike">
                <a:solidFill>
                  <a:srgbClr val="6f7375"/>
                </a:solidFill>
                <a:latin typeface="Arial"/>
                <a:ea typeface="DejaVu Sans"/>
              </a:rPr>
              <a:t>Even if polynomial: millions of qubits</a:t>
            </a:r>
            <a:endParaRPr b="0" lang="en-US" sz="2600" spc="-1" strike="noStrike"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600" spc="-1" strike="noStrike">
              <a:latin typeface="Calibri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6f7375"/>
              </a:buClr>
              <a:buFont typeface="Wingdings" charset="2"/>
              <a:buChar char=""/>
            </a:pPr>
            <a:r>
              <a:rPr b="0" lang="en-GB" sz="2600" spc="-1" strike="noStrike">
                <a:solidFill>
                  <a:srgbClr val="6f7375"/>
                </a:solidFill>
                <a:latin typeface="Arial"/>
                <a:ea typeface="DejaVu Sans"/>
              </a:rPr>
              <a:t>We need time-memory trade-offs for ISD</a:t>
            </a:r>
            <a:endParaRPr b="0" lang="en-US" sz="2600" spc="-1" strike="noStrike">
              <a:latin typeface="Calibri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1227240" y="4743720"/>
            <a:ext cx="10049400" cy="116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GB" sz="3200" spc="-1" strike="noStrike">
                <a:solidFill>
                  <a:srgbClr val="6400ff"/>
                </a:solidFill>
                <a:latin typeface="Arial"/>
                <a:ea typeface="DejaVu Sans"/>
              </a:rPr>
              <a:t>Goal: construct hybrid algorithms using less qubits</a:t>
            </a:r>
            <a:endParaRPr b="0" lang="en-US" sz="3200" spc="-1" strike="noStrike">
              <a:latin typeface="Calibri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11270880" y="81504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5"/>
          <p:cNvSpPr/>
          <p:nvPr/>
        </p:nvSpPr>
        <p:spPr>
          <a:xfrm>
            <a:off x="11191320" y="84492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8D860F9-F924-4A42-8080-7C9346E122B4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ustomShape 1"/>
          <p:cNvSpPr/>
          <p:nvPr/>
        </p:nvSpPr>
        <p:spPr>
          <a:xfrm>
            <a:off x="11277720" y="6347880"/>
            <a:ext cx="397440" cy="1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1000" spc="-1" strike="noStrike">
                <a:solidFill>
                  <a:srgbClr val="6400ff"/>
                </a:solidFill>
                <a:latin typeface="Arial"/>
                <a:ea typeface="DejaVu Sans"/>
              </a:rPr>
              <a:t>14</a:t>
            </a:r>
            <a:endParaRPr b="0" lang="en-US" sz="1000" spc="-1" strike="noStrike">
              <a:latin typeface="Calibri"/>
            </a:endParaRPr>
          </a:p>
        </p:txBody>
      </p:sp>
      <p:sp>
        <p:nvSpPr>
          <p:cNvPr id="523" name="CustomShape 2"/>
          <p:cNvSpPr/>
          <p:nvPr/>
        </p:nvSpPr>
        <p:spPr>
          <a:xfrm>
            <a:off x="515880" y="451800"/>
            <a:ext cx="8736480" cy="2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GB" sz="2500" spc="-1" strike="noStrike">
                <a:solidFill>
                  <a:srgbClr val="6400ff"/>
                </a:solidFill>
                <a:latin typeface="Arial"/>
                <a:ea typeface="DejaVu Sans"/>
              </a:rPr>
              <a:t>Puncturing the Code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524" name="Line 3"/>
          <p:cNvSpPr/>
          <p:nvPr/>
        </p:nvSpPr>
        <p:spPr>
          <a:xfrm>
            <a:off x="4535640" y="1649880"/>
            <a:ext cx="0" cy="2089800"/>
          </a:xfrm>
          <a:prstGeom prst="line">
            <a:avLst/>
          </a:prstGeom>
          <a:ln w="25560">
            <a:solidFill>
              <a:srgbClr val="6c7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525" name="Formula 4"/>
              <p:cNvSpPr txBox="1"/>
              <p:nvPr/>
            </p:nvSpPr>
            <p:spPr>
              <a:xfrm>
                <a:off x="4520520" y="2451600"/>
                <a:ext cx="284112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𝐴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26" name="CustomShape 5"/>
          <p:cNvSpPr/>
          <p:nvPr/>
        </p:nvSpPr>
        <p:spPr>
          <a:xfrm>
            <a:off x="4489200" y="3935880"/>
            <a:ext cx="85320" cy="85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7" name="Line 6"/>
          <p:cNvSpPr/>
          <p:nvPr/>
        </p:nvSpPr>
        <p:spPr>
          <a:xfrm>
            <a:off x="2111040" y="1727640"/>
            <a:ext cx="2377800" cy="1931040"/>
          </a:xfrm>
          <a:prstGeom prst="line">
            <a:avLst/>
          </a:prstGeom>
          <a:ln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528" name="Formula 7"/>
              <p:cNvSpPr txBox="1"/>
              <p:nvPr/>
            </p:nvSpPr>
            <p:spPr>
              <a:xfrm>
                <a:off x="339840" y="2432160"/>
                <a:ext cx="609660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𝐼</m:t>
                        </m:r>
                      </m:e>
                      <m:sub>
                        <m:r>
                          <m:t xml:space="preserve">𝑟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29" name="Formula 8"/>
              <p:cNvSpPr txBox="1"/>
              <p:nvPr/>
            </p:nvSpPr>
            <p:spPr>
              <a:xfrm>
                <a:off x="7465680" y="2421360"/>
                <a:ext cx="563400" cy="552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30" name="Formula 9"/>
              <p:cNvSpPr txBox="1"/>
              <p:nvPr/>
            </p:nvSpPr>
            <p:spPr>
              <a:xfrm>
                <a:off x="1697040" y="248616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𝑟</m:t>
                    </m:r>
                  </m:oMath>
                </a14:m>
              </a:p>
            </p:txBody>
          </p:sp>
        </mc:Choice>
        <mc:Fallback/>
      </mc:AlternateContent>
      <p:grpSp>
        <p:nvGrpSpPr>
          <p:cNvPr id="531" name="Group 10"/>
          <p:cNvGrpSpPr/>
          <p:nvPr/>
        </p:nvGrpSpPr>
        <p:grpSpPr>
          <a:xfrm>
            <a:off x="1815120" y="2839680"/>
            <a:ext cx="145080" cy="900000"/>
            <a:chOff x="1815120" y="2839680"/>
            <a:chExt cx="145080" cy="900000"/>
          </a:xfrm>
        </p:grpSpPr>
        <p:sp>
          <p:nvSpPr>
            <p:cNvPr id="532" name="Line 11"/>
            <p:cNvSpPr/>
            <p:nvPr/>
          </p:nvSpPr>
          <p:spPr>
            <a:xfrm flipV="1">
              <a:off x="1887840" y="2839680"/>
              <a:ext cx="0" cy="899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3" name="Line 12"/>
            <p:cNvSpPr/>
            <p:nvPr/>
          </p:nvSpPr>
          <p:spPr>
            <a:xfrm>
              <a:off x="1815120" y="3739680"/>
              <a:ext cx="1450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34" name="Group 13"/>
          <p:cNvGrpSpPr/>
          <p:nvPr/>
        </p:nvGrpSpPr>
        <p:grpSpPr>
          <a:xfrm>
            <a:off x="1810440" y="1668600"/>
            <a:ext cx="145080" cy="900000"/>
            <a:chOff x="1810440" y="1668600"/>
            <a:chExt cx="145080" cy="900000"/>
          </a:xfrm>
        </p:grpSpPr>
        <p:sp>
          <p:nvSpPr>
            <p:cNvPr id="535" name="Line 14"/>
            <p:cNvSpPr/>
            <p:nvPr/>
          </p:nvSpPr>
          <p:spPr>
            <a:xfrm>
              <a:off x="1883160" y="1669320"/>
              <a:ext cx="0" cy="899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6" name="Line 15"/>
            <p:cNvSpPr/>
            <p:nvPr/>
          </p:nvSpPr>
          <p:spPr>
            <a:xfrm flipH="1">
              <a:off x="1810440" y="1668600"/>
              <a:ext cx="1450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37" name="Group 16"/>
          <p:cNvGrpSpPr/>
          <p:nvPr/>
        </p:nvGrpSpPr>
        <p:grpSpPr>
          <a:xfrm>
            <a:off x="2063160" y="1396080"/>
            <a:ext cx="2425680" cy="161280"/>
            <a:chOff x="2063160" y="1396080"/>
            <a:chExt cx="2425680" cy="161280"/>
          </a:xfrm>
        </p:grpSpPr>
        <p:sp>
          <p:nvSpPr>
            <p:cNvPr id="538" name="Line 17"/>
            <p:cNvSpPr/>
            <p:nvPr/>
          </p:nvSpPr>
          <p:spPr>
            <a:xfrm>
              <a:off x="2065320" y="1476720"/>
              <a:ext cx="242352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9" name="Line 18"/>
            <p:cNvSpPr/>
            <p:nvPr/>
          </p:nvSpPr>
          <p:spPr>
            <a:xfrm>
              <a:off x="2063160" y="1396080"/>
              <a:ext cx="0" cy="161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40" name="Group 19"/>
          <p:cNvGrpSpPr/>
          <p:nvPr/>
        </p:nvGrpSpPr>
        <p:grpSpPr>
          <a:xfrm>
            <a:off x="4807800" y="1396080"/>
            <a:ext cx="2539800" cy="161280"/>
            <a:chOff x="4807800" y="1396080"/>
            <a:chExt cx="2539800" cy="161280"/>
          </a:xfrm>
        </p:grpSpPr>
        <p:sp>
          <p:nvSpPr>
            <p:cNvPr id="541" name="Line 20"/>
            <p:cNvSpPr/>
            <p:nvPr/>
          </p:nvSpPr>
          <p:spPr>
            <a:xfrm flipH="1">
              <a:off x="4807800" y="1476720"/>
              <a:ext cx="25372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2" name="Line 21"/>
            <p:cNvSpPr/>
            <p:nvPr/>
          </p:nvSpPr>
          <p:spPr>
            <a:xfrm flipV="1">
              <a:off x="7347600" y="1396080"/>
              <a:ext cx="0" cy="161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543" name="Formula 22"/>
              <p:cNvSpPr txBox="1"/>
              <p:nvPr/>
            </p:nvSpPr>
            <p:spPr>
              <a:xfrm>
                <a:off x="4432680" y="124380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𝑛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44" name="CustomShape 23"/>
          <p:cNvSpPr/>
          <p:nvPr/>
        </p:nvSpPr>
        <p:spPr>
          <a:xfrm rot="672000">
            <a:off x="8349840" y="4752000"/>
            <a:ext cx="3259440" cy="938880"/>
          </a:xfrm>
          <a:prstGeom prst="rect">
            <a:avLst/>
          </a:prstGeom>
          <a:noFill/>
          <a:ln w="63360">
            <a:solidFill>
              <a:schemeClr val="tx2">
                <a:alpha val="8013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       </a:t>
            </a: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suffice </a:t>
            </a:r>
            <a:endParaRPr b="0" lang="en-US" sz="26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 </a:t>
            </a: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bits </a:t>
            </a:r>
            <a:endParaRPr b="0" lang="en-US" sz="2600" spc="-1" strike="noStrike">
              <a:latin typeface="Calibri"/>
            </a:endParaRPr>
          </a:p>
        </p:txBody>
      </p:sp>
      <p:sp>
        <p:nvSpPr>
          <p:cNvPr id="545" name="CustomShape 24"/>
          <p:cNvSpPr/>
          <p:nvPr/>
        </p:nvSpPr>
        <p:spPr>
          <a:xfrm>
            <a:off x="2063160" y="4164480"/>
            <a:ext cx="5298840" cy="542520"/>
          </a:xfrm>
          <a:prstGeom prst="rect">
            <a:avLst/>
          </a:prstGeom>
          <a:solidFill>
            <a:srgbClr val="ffc000"/>
          </a:solidFill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grpSp>
        <p:nvGrpSpPr>
          <p:cNvPr id="546" name="Group 25"/>
          <p:cNvGrpSpPr/>
          <p:nvPr/>
        </p:nvGrpSpPr>
        <p:grpSpPr>
          <a:xfrm>
            <a:off x="7409520" y="3075840"/>
            <a:ext cx="141480" cy="187920"/>
            <a:chOff x="7409520" y="3075840"/>
            <a:chExt cx="141480" cy="187920"/>
          </a:xfrm>
        </p:grpSpPr>
        <p:sp>
          <p:nvSpPr>
            <p:cNvPr id="547" name="Line 26"/>
            <p:cNvSpPr/>
            <p:nvPr/>
          </p:nvSpPr>
          <p:spPr>
            <a:xfrm>
              <a:off x="7480080" y="3075840"/>
              <a:ext cx="0" cy="18792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8" name="Line 27"/>
            <p:cNvSpPr/>
            <p:nvPr/>
          </p:nvSpPr>
          <p:spPr>
            <a:xfrm flipH="1">
              <a:off x="7409520" y="3075840"/>
              <a:ext cx="1414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549" name="Formula 28"/>
              <p:cNvSpPr txBox="1"/>
              <p:nvPr/>
            </p:nvSpPr>
            <p:spPr>
              <a:xfrm>
                <a:off x="7299720" y="320760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𝛽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50" name="Line 29"/>
          <p:cNvSpPr/>
          <p:nvPr/>
        </p:nvSpPr>
        <p:spPr>
          <a:xfrm>
            <a:off x="3773520" y="4184280"/>
            <a:ext cx="0" cy="523440"/>
          </a:xfrm>
          <a:prstGeom prst="line">
            <a:avLst/>
          </a:prstGeom>
          <a:ln w="15840"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1" name="CustomShape 30"/>
          <p:cNvSpPr/>
          <p:nvPr/>
        </p:nvSpPr>
        <p:spPr>
          <a:xfrm rot="649200">
            <a:off x="8969040" y="4764600"/>
            <a:ext cx="776160" cy="271800"/>
          </a:xfrm>
          <a:prstGeom prst="rect">
            <a:avLst/>
          </a:prstGeom>
          <a:noFill/>
          <a:ln w="38160">
            <a:solidFill>
              <a:srgbClr val="006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2" name="CustomShape 31"/>
          <p:cNvSpPr/>
          <p:nvPr/>
        </p:nvSpPr>
        <p:spPr>
          <a:xfrm>
            <a:off x="1959120" y="5018760"/>
            <a:ext cx="609480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120">
              <a:lnSpc>
                <a:spcPct val="100000"/>
              </a:lnSpc>
              <a:buClr>
                <a:srgbClr val="6f7375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6f7375"/>
                </a:solidFill>
                <a:latin typeface="Arial"/>
                <a:ea typeface="DejaVu Sans"/>
              </a:rPr>
              <a:t>Permute &amp; puncture </a:t>
            </a:r>
            <a:endParaRPr b="0" lang="en-US" sz="1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Calibri"/>
            </a:endParaRPr>
          </a:p>
          <a:p>
            <a:pPr marL="457200" indent="-456120">
              <a:lnSpc>
                <a:spcPct val="100000"/>
              </a:lnSpc>
              <a:buClr>
                <a:srgbClr val="6f7375"/>
              </a:buClr>
              <a:buFont typeface="StarSymbol"/>
              <a:buAutoNum type="arabicPeriod"/>
            </a:pPr>
            <a:r>
              <a:rPr b="0" lang="en-GB" sz="1800" spc="-1" strike="noStrike">
                <a:solidFill>
                  <a:srgbClr val="6f7375"/>
                </a:solidFill>
                <a:latin typeface="Arial"/>
                <a:ea typeface="DejaVu Sans"/>
              </a:rPr>
              <a:t>Apply quantum circuit </a:t>
            </a:r>
            <a:endParaRPr b="0" lang="en-US" sz="1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Calibri"/>
            </a:endParaRPr>
          </a:p>
          <a:p>
            <a:pPr marL="457200" indent="-456120">
              <a:lnSpc>
                <a:spcPct val="100000"/>
              </a:lnSpc>
              <a:buClr>
                <a:srgbClr val="6f7375"/>
              </a:buClr>
              <a:buFont typeface="StarSymbol"/>
              <a:buAutoNum type="arabicPeriod"/>
            </a:pPr>
            <a:r>
              <a:rPr b="0" lang="en-GB" sz="1800" spc="-1" strike="noStrike">
                <a:solidFill>
                  <a:srgbClr val="6f7375"/>
                </a:solidFill>
                <a:latin typeface="Arial"/>
                <a:ea typeface="DejaVu Sans"/>
              </a:rPr>
              <a:t>If no solution returned: goto 1.)</a:t>
            </a:r>
            <a:endParaRPr b="0" lang="en-US" sz="1800" spc="-1" strike="noStrike">
              <a:latin typeface="Calibri"/>
            </a:endParaRPr>
          </a:p>
        </p:txBody>
      </p:sp>
      <p:grpSp>
        <p:nvGrpSpPr>
          <p:cNvPr id="553" name="Group 32"/>
          <p:cNvGrpSpPr/>
          <p:nvPr/>
        </p:nvGrpSpPr>
        <p:grpSpPr>
          <a:xfrm>
            <a:off x="7415640" y="3537360"/>
            <a:ext cx="141480" cy="187920"/>
            <a:chOff x="7415640" y="3537360"/>
            <a:chExt cx="141480" cy="187920"/>
          </a:xfrm>
        </p:grpSpPr>
        <p:sp>
          <p:nvSpPr>
            <p:cNvPr id="554" name="Line 33"/>
            <p:cNvSpPr/>
            <p:nvPr/>
          </p:nvSpPr>
          <p:spPr>
            <a:xfrm flipV="1">
              <a:off x="7486560" y="3537360"/>
              <a:ext cx="0" cy="18792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5" name="Line 34"/>
            <p:cNvSpPr/>
            <p:nvPr/>
          </p:nvSpPr>
          <p:spPr>
            <a:xfrm>
              <a:off x="7415640" y="3725280"/>
              <a:ext cx="1414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56" name="Line 35"/>
          <p:cNvSpPr/>
          <p:nvPr/>
        </p:nvSpPr>
        <p:spPr>
          <a:xfrm>
            <a:off x="3763800" y="1658520"/>
            <a:ext cx="0" cy="2090160"/>
          </a:xfrm>
          <a:prstGeom prst="line">
            <a:avLst/>
          </a:prstGeom>
          <a:ln w="25560">
            <a:solidFill>
              <a:srgbClr val="6c7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7" name="CustomShape 36"/>
          <p:cNvSpPr/>
          <p:nvPr/>
        </p:nvSpPr>
        <p:spPr>
          <a:xfrm flipH="1">
            <a:off x="2070000" y="3087720"/>
            <a:ext cx="5298840" cy="645120"/>
          </a:xfrm>
          <a:prstGeom prst="rect">
            <a:avLst/>
          </a:prstGeom>
          <a:pattFill prst="wdUpDiag">
            <a:fgClr>
              <a:srgbClr val="ffc000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8" name="CustomShape 37"/>
          <p:cNvSpPr/>
          <p:nvPr/>
        </p:nvSpPr>
        <p:spPr>
          <a:xfrm>
            <a:off x="2063160" y="1668600"/>
            <a:ext cx="5298840" cy="2070360"/>
          </a:xfrm>
          <a:prstGeom prst="rect">
            <a:avLst/>
          </a:prstGeom>
          <a:noFill/>
          <a:ln w="38160">
            <a:solidFill>
              <a:srgbClr val="64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9" name="Line 38"/>
          <p:cNvSpPr/>
          <p:nvPr/>
        </p:nvSpPr>
        <p:spPr>
          <a:xfrm>
            <a:off x="2062800" y="3076200"/>
            <a:ext cx="5280480" cy="0"/>
          </a:xfrm>
          <a:prstGeom prst="line">
            <a:avLst/>
          </a:prstGeom>
          <a:ln w="15840"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560" name="Formula 39"/>
              <p:cNvSpPr txBox="1"/>
              <p:nvPr/>
            </p:nvSpPr>
            <p:spPr>
              <a:xfrm>
                <a:off x="1096200" y="2418840"/>
                <a:ext cx="609660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𝟎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61" name="Line 40"/>
          <p:cNvSpPr/>
          <p:nvPr/>
        </p:nvSpPr>
        <p:spPr>
          <a:xfrm>
            <a:off x="4528440" y="4171320"/>
            <a:ext cx="0" cy="523440"/>
          </a:xfrm>
          <a:prstGeom prst="line">
            <a:avLst/>
          </a:prstGeom>
          <a:ln w="15840"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562" name="Formula 41"/>
              <p:cNvSpPr txBox="1"/>
              <p:nvPr/>
            </p:nvSpPr>
            <p:spPr>
              <a:xfrm>
                <a:off x="3783600" y="4179240"/>
                <a:ext cx="736200" cy="505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sp>
        <p:nvSpPr>
          <p:cNvPr id="563" name="CustomShape 42"/>
          <p:cNvSpPr/>
          <p:nvPr/>
        </p:nvSpPr>
        <p:spPr>
          <a:xfrm>
            <a:off x="4540320" y="1658880"/>
            <a:ext cx="2827800" cy="1416600"/>
          </a:xfrm>
          <a:prstGeom prst="rect">
            <a:avLst/>
          </a:prstGeom>
          <a:noFill/>
          <a:ln w="38160">
            <a:solidFill>
              <a:srgbClr val="006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4" name="CustomShape 43"/>
          <p:cNvSpPr/>
          <p:nvPr/>
        </p:nvSpPr>
        <p:spPr>
          <a:xfrm flipH="1">
            <a:off x="8226360" y="3076200"/>
            <a:ext cx="307080" cy="645120"/>
          </a:xfrm>
          <a:prstGeom prst="rect">
            <a:avLst/>
          </a:prstGeom>
          <a:pattFill prst="wdUpDiag">
            <a:fgClr>
              <a:srgbClr val="ffc000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565" name="Formula 44"/>
              <p:cNvSpPr txBox="1"/>
              <p:nvPr/>
            </p:nvSpPr>
            <p:spPr>
              <a:xfrm>
                <a:off x="8211960" y="1668600"/>
                <a:ext cx="331200" cy="2070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𝒔</m:t>
                    </m:r>
                    <m:r>
                      <m:t xml:space="preserve">’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66" name="Line 45"/>
          <p:cNvSpPr/>
          <p:nvPr/>
        </p:nvSpPr>
        <p:spPr>
          <a:xfrm flipH="1">
            <a:off x="8211960" y="3054240"/>
            <a:ext cx="324000" cy="0"/>
          </a:xfrm>
          <a:prstGeom prst="line">
            <a:avLst/>
          </a:prstGeom>
          <a:ln w="25560">
            <a:solidFill>
              <a:srgbClr val="6c7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7" name="CustomShape 46"/>
          <p:cNvSpPr/>
          <p:nvPr/>
        </p:nvSpPr>
        <p:spPr>
          <a:xfrm rot="672000">
            <a:off x="9357840" y="2256840"/>
            <a:ext cx="1890360" cy="879840"/>
          </a:xfrm>
          <a:prstGeom prst="rect">
            <a:avLst/>
          </a:prstGeom>
          <a:noFill/>
          <a:ln w="3492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E" sz="2600" spc="-1" strike="noStrike">
                <a:solidFill>
                  <a:srgbClr val="e99e00"/>
                </a:solidFill>
                <a:latin typeface="Cambria Math"/>
                <a:ea typeface="DejaVu Sans"/>
              </a:rPr>
              <a:t>Multiple Solutions?</a:t>
            </a:r>
            <a:endParaRPr b="0" lang="en-US" sz="2600" spc="-1" strike="noStrike">
              <a:latin typeface="Calibri"/>
            </a:endParaRPr>
          </a:p>
        </p:txBody>
      </p:sp>
      <p:sp>
        <p:nvSpPr>
          <p:cNvPr id="568" name="CustomShape 47"/>
          <p:cNvSpPr/>
          <p:nvPr/>
        </p:nvSpPr>
        <p:spPr>
          <a:xfrm>
            <a:off x="9940320" y="273348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69" name="Formula 48"/>
              <p:cNvSpPr txBox="1"/>
              <p:nvPr/>
            </p:nvSpPr>
            <p:spPr>
              <a:xfrm>
                <a:off x="1104120" y="4179240"/>
                <a:ext cx="6094800" cy="429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𝑝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70" name="CustomShape 49"/>
          <p:cNvSpPr/>
          <p:nvPr/>
        </p:nvSpPr>
        <p:spPr>
          <a:xfrm>
            <a:off x="10129320" y="160668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CustomShape 50"/>
          <p:cNvSpPr/>
          <p:nvPr/>
        </p:nvSpPr>
        <p:spPr>
          <a:xfrm>
            <a:off x="8748000" y="3343320"/>
            <a:ext cx="4533120" cy="5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2000"/>
              </a:lnSpc>
            </a:pPr>
            <a:r>
              <a:rPr b="0" lang="en-US" sz="1800" spc="-1" strike="noStrike">
                <a:solidFill>
                  <a:srgbClr val="6f7375"/>
                </a:solidFill>
                <a:latin typeface="Arial"/>
                <a:ea typeface="Cambria Math"/>
              </a:rPr>
              <a:t>now #solutions: </a:t>
            </a:r>
            <a:r>
              <a:rPr b="0" lang="en-US" sz="2500" spc="-1" strike="noStrike">
                <a:solidFill>
                  <a:srgbClr val="6f7375"/>
                </a:solidFill>
                <a:latin typeface="Cambria Math"/>
                <a:ea typeface="Cambria Math"/>
              </a:rPr>
              <a:t> 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572" name="CustomShape 51"/>
          <p:cNvSpPr/>
          <p:nvPr/>
        </p:nvSpPr>
        <p:spPr>
          <a:xfrm>
            <a:off x="8792280" y="1395720"/>
            <a:ext cx="2853720" cy="42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2000"/>
              </a:lnSpc>
            </a:pPr>
            <a:r>
              <a:rPr b="0" lang="en-US" sz="1800" spc="-1" strike="noStrike">
                <a:solidFill>
                  <a:srgbClr val="6400ff"/>
                </a:solidFill>
                <a:latin typeface="Arial"/>
                <a:ea typeface="DejaVu Sans"/>
              </a:rPr>
              <a:t>Unique solution: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573" name="CustomShape 52"/>
          <p:cNvSpPr/>
          <p:nvPr/>
        </p:nvSpPr>
        <p:spPr>
          <a:xfrm>
            <a:off x="8673480" y="86112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3" dur="indefinite" restart="never" nodeType="tmRoot">
          <p:childTnLst>
            <p:seq>
              <p:cTn id="224" dur="indefinite" nodeType="mainSeq">
                <p:childTnLst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CustomShape 1"/>
          <p:cNvSpPr/>
          <p:nvPr/>
        </p:nvSpPr>
        <p:spPr>
          <a:xfrm>
            <a:off x="11277720" y="6347880"/>
            <a:ext cx="397440" cy="1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1000" spc="-1" strike="noStrike">
                <a:solidFill>
                  <a:srgbClr val="6400ff"/>
                </a:solidFill>
                <a:latin typeface="Arial"/>
                <a:ea typeface="DejaVu Sans"/>
              </a:rPr>
              <a:t>14</a:t>
            </a:r>
            <a:endParaRPr b="0" lang="en-US" sz="1000" spc="-1" strike="noStrike">
              <a:latin typeface="Calibri"/>
            </a:endParaRPr>
          </a:p>
        </p:txBody>
      </p:sp>
      <p:sp>
        <p:nvSpPr>
          <p:cNvPr id="575" name="CustomShape 2"/>
          <p:cNvSpPr/>
          <p:nvPr/>
        </p:nvSpPr>
        <p:spPr>
          <a:xfrm>
            <a:off x="515880" y="451800"/>
            <a:ext cx="8736480" cy="2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GB" sz="2500" spc="-1" strike="noStrike">
                <a:solidFill>
                  <a:srgbClr val="6400ff"/>
                </a:solidFill>
                <a:latin typeface="Arial"/>
                <a:ea typeface="DejaVu Sans"/>
              </a:rPr>
              <a:t>Puncturing the Code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576" name="Line 3"/>
          <p:cNvSpPr/>
          <p:nvPr/>
        </p:nvSpPr>
        <p:spPr>
          <a:xfrm>
            <a:off x="4535640" y="1649880"/>
            <a:ext cx="0" cy="2089800"/>
          </a:xfrm>
          <a:prstGeom prst="line">
            <a:avLst/>
          </a:prstGeom>
          <a:ln w="25560">
            <a:solidFill>
              <a:srgbClr val="6c7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577" name="Formula 4"/>
              <p:cNvSpPr txBox="1"/>
              <p:nvPr/>
            </p:nvSpPr>
            <p:spPr>
              <a:xfrm>
                <a:off x="4520520" y="2451600"/>
                <a:ext cx="284112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𝐴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78" name="CustomShape 5"/>
          <p:cNvSpPr/>
          <p:nvPr/>
        </p:nvSpPr>
        <p:spPr>
          <a:xfrm>
            <a:off x="4489200" y="3935880"/>
            <a:ext cx="85320" cy="85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9" name="Line 6"/>
          <p:cNvSpPr/>
          <p:nvPr/>
        </p:nvSpPr>
        <p:spPr>
          <a:xfrm>
            <a:off x="2111040" y="1727640"/>
            <a:ext cx="2377800" cy="1931040"/>
          </a:xfrm>
          <a:prstGeom prst="line">
            <a:avLst/>
          </a:prstGeom>
          <a:ln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580" name="Formula 7"/>
              <p:cNvSpPr txBox="1"/>
              <p:nvPr/>
            </p:nvSpPr>
            <p:spPr>
              <a:xfrm>
                <a:off x="339840" y="2432160"/>
                <a:ext cx="609660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𝐼</m:t>
                        </m:r>
                      </m:e>
                      <m:sub>
                        <m:r>
                          <m:t xml:space="preserve">𝑟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81" name="Formula 8"/>
              <p:cNvSpPr txBox="1"/>
              <p:nvPr/>
            </p:nvSpPr>
            <p:spPr>
              <a:xfrm>
                <a:off x="7465680" y="2421360"/>
                <a:ext cx="563400" cy="552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82" name="Formula 9"/>
              <p:cNvSpPr txBox="1"/>
              <p:nvPr/>
            </p:nvSpPr>
            <p:spPr>
              <a:xfrm>
                <a:off x="1697040" y="248616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𝑟</m:t>
                    </m:r>
                  </m:oMath>
                </a14:m>
              </a:p>
            </p:txBody>
          </p:sp>
        </mc:Choice>
        <mc:Fallback/>
      </mc:AlternateContent>
      <p:grpSp>
        <p:nvGrpSpPr>
          <p:cNvPr id="583" name="Group 10"/>
          <p:cNvGrpSpPr/>
          <p:nvPr/>
        </p:nvGrpSpPr>
        <p:grpSpPr>
          <a:xfrm>
            <a:off x="1815120" y="2839680"/>
            <a:ext cx="145080" cy="900000"/>
            <a:chOff x="1815120" y="2839680"/>
            <a:chExt cx="145080" cy="900000"/>
          </a:xfrm>
        </p:grpSpPr>
        <p:sp>
          <p:nvSpPr>
            <p:cNvPr id="584" name="Line 11"/>
            <p:cNvSpPr/>
            <p:nvPr/>
          </p:nvSpPr>
          <p:spPr>
            <a:xfrm flipV="1">
              <a:off x="1887840" y="2839680"/>
              <a:ext cx="0" cy="899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5" name="Line 12"/>
            <p:cNvSpPr/>
            <p:nvPr/>
          </p:nvSpPr>
          <p:spPr>
            <a:xfrm>
              <a:off x="1815120" y="3739680"/>
              <a:ext cx="1450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86" name="Group 13"/>
          <p:cNvGrpSpPr/>
          <p:nvPr/>
        </p:nvGrpSpPr>
        <p:grpSpPr>
          <a:xfrm>
            <a:off x="1810440" y="1668600"/>
            <a:ext cx="145080" cy="900000"/>
            <a:chOff x="1810440" y="1668600"/>
            <a:chExt cx="145080" cy="900000"/>
          </a:xfrm>
        </p:grpSpPr>
        <p:sp>
          <p:nvSpPr>
            <p:cNvPr id="587" name="Line 14"/>
            <p:cNvSpPr/>
            <p:nvPr/>
          </p:nvSpPr>
          <p:spPr>
            <a:xfrm>
              <a:off x="1883160" y="1669320"/>
              <a:ext cx="0" cy="899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8" name="Line 15"/>
            <p:cNvSpPr/>
            <p:nvPr/>
          </p:nvSpPr>
          <p:spPr>
            <a:xfrm flipH="1">
              <a:off x="1810440" y="1668600"/>
              <a:ext cx="1450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89" name="Group 16"/>
          <p:cNvGrpSpPr/>
          <p:nvPr/>
        </p:nvGrpSpPr>
        <p:grpSpPr>
          <a:xfrm>
            <a:off x="2063160" y="1396080"/>
            <a:ext cx="2425680" cy="161280"/>
            <a:chOff x="2063160" y="1396080"/>
            <a:chExt cx="2425680" cy="161280"/>
          </a:xfrm>
        </p:grpSpPr>
        <p:sp>
          <p:nvSpPr>
            <p:cNvPr id="590" name="Line 17"/>
            <p:cNvSpPr/>
            <p:nvPr/>
          </p:nvSpPr>
          <p:spPr>
            <a:xfrm>
              <a:off x="2065320" y="1476720"/>
              <a:ext cx="242352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1" name="Line 18"/>
            <p:cNvSpPr/>
            <p:nvPr/>
          </p:nvSpPr>
          <p:spPr>
            <a:xfrm>
              <a:off x="2063160" y="1396080"/>
              <a:ext cx="0" cy="161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92" name="Group 19"/>
          <p:cNvGrpSpPr/>
          <p:nvPr/>
        </p:nvGrpSpPr>
        <p:grpSpPr>
          <a:xfrm>
            <a:off x="4807800" y="1396080"/>
            <a:ext cx="2539800" cy="161280"/>
            <a:chOff x="4807800" y="1396080"/>
            <a:chExt cx="2539800" cy="161280"/>
          </a:xfrm>
        </p:grpSpPr>
        <p:sp>
          <p:nvSpPr>
            <p:cNvPr id="593" name="Line 20"/>
            <p:cNvSpPr/>
            <p:nvPr/>
          </p:nvSpPr>
          <p:spPr>
            <a:xfrm flipH="1">
              <a:off x="4807800" y="1476720"/>
              <a:ext cx="25372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4" name="Line 21"/>
            <p:cNvSpPr/>
            <p:nvPr/>
          </p:nvSpPr>
          <p:spPr>
            <a:xfrm flipV="1">
              <a:off x="7347600" y="1396080"/>
              <a:ext cx="0" cy="161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595" name="Formula 22"/>
              <p:cNvSpPr txBox="1"/>
              <p:nvPr/>
            </p:nvSpPr>
            <p:spPr>
              <a:xfrm>
                <a:off x="4432680" y="124380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𝑛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96" name="CustomShape 23"/>
          <p:cNvSpPr/>
          <p:nvPr/>
        </p:nvSpPr>
        <p:spPr>
          <a:xfrm rot="672000">
            <a:off x="8349840" y="4752000"/>
            <a:ext cx="3259440" cy="938880"/>
          </a:xfrm>
          <a:prstGeom prst="rect">
            <a:avLst/>
          </a:prstGeom>
          <a:noFill/>
          <a:ln w="63360">
            <a:solidFill>
              <a:schemeClr val="tx2">
                <a:alpha val="8013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       </a:t>
            </a: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suffice </a:t>
            </a:r>
            <a:endParaRPr b="0" lang="en-US" sz="26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 </a:t>
            </a: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bits </a:t>
            </a:r>
            <a:endParaRPr b="0" lang="en-US" sz="2600" spc="-1" strike="noStrike">
              <a:latin typeface="Calibri"/>
            </a:endParaRPr>
          </a:p>
        </p:txBody>
      </p:sp>
      <p:sp>
        <p:nvSpPr>
          <p:cNvPr id="597" name="CustomShape 24"/>
          <p:cNvSpPr/>
          <p:nvPr/>
        </p:nvSpPr>
        <p:spPr>
          <a:xfrm>
            <a:off x="2063160" y="4164480"/>
            <a:ext cx="5298840" cy="542520"/>
          </a:xfrm>
          <a:prstGeom prst="rect">
            <a:avLst/>
          </a:prstGeom>
          <a:solidFill>
            <a:srgbClr val="ffc000"/>
          </a:solidFill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grpSp>
        <p:nvGrpSpPr>
          <p:cNvPr id="598" name="Group 25"/>
          <p:cNvGrpSpPr/>
          <p:nvPr/>
        </p:nvGrpSpPr>
        <p:grpSpPr>
          <a:xfrm>
            <a:off x="7409520" y="3075840"/>
            <a:ext cx="141480" cy="187920"/>
            <a:chOff x="7409520" y="3075840"/>
            <a:chExt cx="141480" cy="187920"/>
          </a:xfrm>
        </p:grpSpPr>
        <p:sp>
          <p:nvSpPr>
            <p:cNvPr id="599" name="Line 26"/>
            <p:cNvSpPr/>
            <p:nvPr/>
          </p:nvSpPr>
          <p:spPr>
            <a:xfrm>
              <a:off x="7480080" y="3075840"/>
              <a:ext cx="0" cy="18792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0" name="Line 27"/>
            <p:cNvSpPr/>
            <p:nvPr/>
          </p:nvSpPr>
          <p:spPr>
            <a:xfrm flipH="1">
              <a:off x="7409520" y="3075840"/>
              <a:ext cx="1414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601" name="Formula 28"/>
              <p:cNvSpPr txBox="1"/>
              <p:nvPr/>
            </p:nvSpPr>
            <p:spPr>
              <a:xfrm>
                <a:off x="7299720" y="320760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𝛽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02" name="Line 29"/>
          <p:cNvSpPr/>
          <p:nvPr/>
        </p:nvSpPr>
        <p:spPr>
          <a:xfrm>
            <a:off x="3773520" y="4184280"/>
            <a:ext cx="0" cy="523440"/>
          </a:xfrm>
          <a:prstGeom prst="line">
            <a:avLst/>
          </a:prstGeom>
          <a:ln w="15840"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3" name="CustomShape 30"/>
          <p:cNvSpPr/>
          <p:nvPr/>
        </p:nvSpPr>
        <p:spPr>
          <a:xfrm rot="649200">
            <a:off x="8969040" y="4764600"/>
            <a:ext cx="776160" cy="271800"/>
          </a:xfrm>
          <a:prstGeom prst="rect">
            <a:avLst/>
          </a:prstGeom>
          <a:noFill/>
          <a:ln w="38160">
            <a:solidFill>
              <a:srgbClr val="006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604" name="Group 31"/>
          <p:cNvGrpSpPr/>
          <p:nvPr/>
        </p:nvGrpSpPr>
        <p:grpSpPr>
          <a:xfrm>
            <a:off x="7415640" y="3537360"/>
            <a:ext cx="141480" cy="187920"/>
            <a:chOff x="7415640" y="3537360"/>
            <a:chExt cx="141480" cy="187920"/>
          </a:xfrm>
        </p:grpSpPr>
        <p:sp>
          <p:nvSpPr>
            <p:cNvPr id="605" name="Line 32"/>
            <p:cNvSpPr/>
            <p:nvPr/>
          </p:nvSpPr>
          <p:spPr>
            <a:xfrm flipV="1">
              <a:off x="7486560" y="3537360"/>
              <a:ext cx="0" cy="18792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6" name="Line 33"/>
            <p:cNvSpPr/>
            <p:nvPr/>
          </p:nvSpPr>
          <p:spPr>
            <a:xfrm>
              <a:off x="7415640" y="3725280"/>
              <a:ext cx="1414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07" name="Line 34"/>
          <p:cNvSpPr/>
          <p:nvPr/>
        </p:nvSpPr>
        <p:spPr>
          <a:xfrm>
            <a:off x="3763800" y="1658520"/>
            <a:ext cx="0" cy="2090160"/>
          </a:xfrm>
          <a:prstGeom prst="line">
            <a:avLst/>
          </a:prstGeom>
          <a:ln w="25560">
            <a:solidFill>
              <a:srgbClr val="6c7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8" name="CustomShape 35"/>
          <p:cNvSpPr/>
          <p:nvPr/>
        </p:nvSpPr>
        <p:spPr>
          <a:xfrm flipH="1">
            <a:off x="2070000" y="3087720"/>
            <a:ext cx="5298840" cy="645120"/>
          </a:xfrm>
          <a:prstGeom prst="rect">
            <a:avLst/>
          </a:prstGeom>
          <a:pattFill prst="wdUpDiag">
            <a:fgClr>
              <a:srgbClr val="ffc000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9" name="CustomShape 36"/>
          <p:cNvSpPr/>
          <p:nvPr/>
        </p:nvSpPr>
        <p:spPr>
          <a:xfrm>
            <a:off x="2063160" y="1668600"/>
            <a:ext cx="5298840" cy="2070360"/>
          </a:xfrm>
          <a:prstGeom prst="rect">
            <a:avLst/>
          </a:prstGeom>
          <a:noFill/>
          <a:ln w="38160">
            <a:solidFill>
              <a:srgbClr val="64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0" name="Line 37"/>
          <p:cNvSpPr/>
          <p:nvPr/>
        </p:nvSpPr>
        <p:spPr>
          <a:xfrm>
            <a:off x="2062800" y="3076200"/>
            <a:ext cx="5280480" cy="0"/>
          </a:xfrm>
          <a:prstGeom prst="line">
            <a:avLst/>
          </a:prstGeom>
          <a:ln w="15840"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611" name="Formula 38"/>
              <p:cNvSpPr txBox="1"/>
              <p:nvPr/>
            </p:nvSpPr>
            <p:spPr>
              <a:xfrm>
                <a:off x="1096200" y="2418840"/>
                <a:ext cx="609660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𝟎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12" name="Line 39"/>
          <p:cNvSpPr/>
          <p:nvPr/>
        </p:nvSpPr>
        <p:spPr>
          <a:xfrm>
            <a:off x="4528440" y="4171320"/>
            <a:ext cx="0" cy="523440"/>
          </a:xfrm>
          <a:prstGeom prst="line">
            <a:avLst/>
          </a:prstGeom>
          <a:ln w="15840"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3" name="CustomShape 40"/>
          <p:cNvSpPr/>
          <p:nvPr/>
        </p:nvSpPr>
        <p:spPr>
          <a:xfrm flipH="1">
            <a:off x="3782160" y="4187880"/>
            <a:ext cx="736200" cy="505800"/>
          </a:xfrm>
          <a:prstGeom prst="rect">
            <a:avLst/>
          </a:prstGeom>
          <a:solidFill>
            <a:srgbClr val="6f7375">
              <a:alpha val="31000"/>
            </a:srgbClr>
          </a:solidFill>
          <a:ln w="381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4" name="CustomShape 41"/>
          <p:cNvSpPr/>
          <p:nvPr/>
        </p:nvSpPr>
        <p:spPr>
          <a:xfrm>
            <a:off x="4540320" y="1658880"/>
            <a:ext cx="2827800" cy="1416600"/>
          </a:xfrm>
          <a:prstGeom prst="rect">
            <a:avLst/>
          </a:prstGeom>
          <a:noFill/>
          <a:ln w="38160">
            <a:solidFill>
              <a:srgbClr val="006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5" name="CustomShape 42"/>
          <p:cNvSpPr/>
          <p:nvPr/>
        </p:nvSpPr>
        <p:spPr>
          <a:xfrm flipH="1">
            <a:off x="8226360" y="3076200"/>
            <a:ext cx="307080" cy="645120"/>
          </a:xfrm>
          <a:prstGeom prst="rect">
            <a:avLst/>
          </a:prstGeom>
          <a:pattFill prst="wdUpDiag">
            <a:fgClr>
              <a:srgbClr val="ffc000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616" name="Formula 43"/>
              <p:cNvSpPr txBox="1"/>
              <p:nvPr/>
            </p:nvSpPr>
            <p:spPr>
              <a:xfrm>
                <a:off x="8211960" y="1668600"/>
                <a:ext cx="331200" cy="2070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𝒔</m:t>
                    </m:r>
                    <m:r>
                      <m:t xml:space="preserve">’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17" name="Line 44"/>
          <p:cNvSpPr/>
          <p:nvPr/>
        </p:nvSpPr>
        <p:spPr>
          <a:xfrm flipH="1">
            <a:off x="8211960" y="3054240"/>
            <a:ext cx="324000" cy="0"/>
          </a:xfrm>
          <a:prstGeom prst="line">
            <a:avLst/>
          </a:prstGeom>
          <a:ln w="25560">
            <a:solidFill>
              <a:srgbClr val="6c7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8" name="CustomShape 45"/>
          <p:cNvSpPr/>
          <p:nvPr/>
        </p:nvSpPr>
        <p:spPr>
          <a:xfrm>
            <a:off x="9940320" y="273348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9" name="CustomShape 46"/>
          <p:cNvSpPr/>
          <p:nvPr/>
        </p:nvSpPr>
        <p:spPr>
          <a:xfrm>
            <a:off x="1955880" y="5022720"/>
            <a:ext cx="609480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120">
              <a:lnSpc>
                <a:spcPct val="100000"/>
              </a:lnSpc>
              <a:buClr>
                <a:srgbClr val="6f7375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6f7375"/>
                </a:solidFill>
                <a:latin typeface="Arial"/>
                <a:ea typeface="DejaVu Sans"/>
              </a:rPr>
              <a:t>Permute &amp; puncture </a:t>
            </a:r>
            <a:endParaRPr b="0" lang="en-US" sz="1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Calibri"/>
            </a:endParaRPr>
          </a:p>
          <a:p>
            <a:pPr marL="457200" indent="-456120">
              <a:lnSpc>
                <a:spcPct val="100000"/>
              </a:lnSpc>
              <a:buClr>
                <a:srgbClr val="6f7375"/>
              </a:buClr>
              <a:buFont typeface="StarSymbol"/>
              <a:buAutoNum type="arabicPeriod"/>
            </a:pPr>
            <a:r>
              <a:rPr b="0" lang="en-GB" sz="1800" spc="-1" strike="noStrike">
                <a:solidFill>
                  <a:srgbClr val="6f7375"/>
                </a:solidFill>
                <a:latin typeface="Arial"/>
                <a:ea typeface="DejaVu Sans"/>
              </a:rPr>
              <a:t>Apply quantum circuit </a:t>
            </a:r>
            <a:r>
              <a:rPr b="0" lang="en-GB" sz="1800" spc="-1" strike="noStrike">
                <a:solidFill>
                  <a:srgbClr val="e99e00"/>
                </a:solidFill>
                <a:latin typeface="Arial"/>
                <a:ea typeface="DejaVu Sans"/>
              </a:rPr>
              <a:t>#solutions many times</a:t>
            </a:r>
            <a:endParaRPr b="0" lang="en-US" sz="1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Calibri"/>
            </a:endParaRPr>
          </a:p>
          <a:p>
            <a:pPr marL="457200" indent="-456120">
              <a:lnSpc>
                <a:spcPct val="100000"/>
              </a:lnSpc>
              <a:buClr>
                <a:srgbClr val="6f7375"/>
              </a:buClr>
              <a:buFont typeface="StarSymbol"/>
              <a:buAutoNum type="arabicPeriod"/>
            </a:pPr>
            <a:r>
              <a:rPr b="0" lang="en-GB" sz="1800" spc="-1" strike="noStrike">
                <a:solidFill>
                  <a:srgbClr val="6f7375"/>
                </a:solidFill>
                <a:latin typeface="Arial"/>
                <a:ea typeface="DejaVu Sans"/>
              </a:rPr>
              <a:t>If no </a:t>
            </a:r>
            <a:r>
              <a:rPr b="0" lang="en-GB" sz="1800" spc="-1" strike="noStrike">
                <a:solidFill>
                  <a:srgbClr val="e99e00"/>
                </a:solidFill>
                <a:latin typeface="Arial"/>
                <a:ea typeface="DejaVu Sans"/>
              </a:rPr>
              <a:t>valid </a:t>
            </a:r>
            <a:r>
              <a:rPr b="0" lang="en-GB" sz="1800" spc="-1" strike="noStrike">
                <a:solidFill>
                  <a:srgbClr val="6f7375"/>
                </a:solidFill>
                <a:latin typeface="Arial"/>
                <a:ea typeface="DejaVu Sans"/>
              </a:rPr>
              <a:t>solution returned: goto 1.)</a:t>
            </a:r>
            <a:endParaRPr b="0" lang="en-US" sz="1800" spc="-1" strike="noStrike"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20" name="Formula 47"/>
              <p:cNvSpPr txBox="1"/>
              <p:nvPr/>
            </p:nvSpPr>
            <p:spPr>
              <a:xfrm>
                <a:off x="1104120" y="4179240"/>
                <a:ext cx="6094800" cy="429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𝑝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21" name="CustomShape 48"/>
          <p:cNvSpPr/>
          <p:nvPr/>
        </p:nvSpPr>
        <p:spPr>
          <a:xfrm rot="672000">
            <a:off x="9357840" y="2256840"/>
            <a:ext cx="1890360" cy="879840"/>
          </a:xfrm>
          <a:prstGeom prst="rect">
            <a:avLst/>
          </a:prstGeom>
          <a:noFill/>
          <a:ln w="3492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E" sz="2600" spc="-1" strike="noStrike">
                <a:solidFill>
                  <a:srgbClr val="e99e00"/>
                </a:solidFill>
                <a:latin typeface="Cambria Math"/>
                <a:ea typeface="DejaVu Sans"/>
              </a:rPr>
              <a:t>Multiple Solutions?</a:t>
            </a:r>
            <a:endParaRPr b="0" lang="en-US" sz="2600" spc="-1" strike="noStrike">
              <a:latin typeface="Calibri"/>
            </a:endParaRPr>
          </a:p>
        </p:txBody>
      </p:sp>
      <p:sp>
        <p:nvSpPr>
          <p:cNvPr id="622" name="CustomShape 49"/>
          <p:cNvSpPr/>
          <p:nvPr/>
        </p:nvSpPr>
        <p:spPr>
          <a:xfrm>
            <a:off x="8748000" y="3343320"/>
            <a:ext cx="4533120" cy="5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2000"/>
              </a:lnSpc>
            </a:pPr>
            <a:r>
              <a:rPr b="0" lang="en-US" sz="1800" spc="-1" strike="noStrike">
                <a:solidFill>
                  <a:srgbClr val="6f7375"/>
                </a:solidFill>
                <a:latin typeface="Arial"/>
                <a:ea typeface="Cambria Math"/>
              </a:rPr>
              <a:t>now #solutions: </a:t>
            </a:r>
            <a:r>
              <a:rPr b="0" lang="en-US" sz="2500" spc="-1" strike="noStrike">
                <a:solidFill>
                  <a:srgbClr val="6f7375"/>
                </a:solidFill>
                <a:latin typeface="Cambria Math"/>
                <a:ea typeface="Cambria Math"/>
              </a:rPr>
              <a:t> 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623" name="CustomShape 50"/>
          <p:cNvSpPr/>
          <p:nvPr/>
        </p:nvSpPr>
        <p:spPr>
          <a:xfrm>
            <a:off x="8792280" y="1395720"/>
            <a:ext cx="2853720" cy="42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2000"/>
              </a:lnSpc>
            </a:pPr>
            <a:r>
              <a:rPr b="0" lang="en-US" sz="1800" spc="-1" strike="noStrike">
                <a:solidFill>
                  <a:srgbClr val="6f7375"/>
                </a:solidFill>
                <a:latin typeface="Arial"/>
                <a:ea typeface="DejaVu Sans"/>
              </a:rPr>
              <a:t>Unique solution:</a:t>
            </a:r>
            <a:endParaRPr b="0" lang="en-US" sz="18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CustomShape 1"/>
          <p:cNvSpPr/>
          <p:nvPr/>
        </p:nvSpPr>
        <p:spPr>
          <a:xfrm>
            <a:off x="515880" y="451800"/>
            <a:ext cx="8736480" cy="2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GB" sz="2500" spc="-1" strike="noStrike">
                <a:solidFill>
                  <a:srgbClr val="6400ff"/>
                </a:solidFill>
                <a:latin typeface="Arial"/>
                <a:ea typeface="DejaVu Sans"/>
              </a:rPr>
              <a:t>Performance of Punctured-Hybrid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625" name="CustomShape 2"/>
          <p:cNvSpPr/>
          <p:nvPr/>
        </p:nvSpPr>
        <p:spPr>
          <a:xfrm>
            <a:off x="11277720" y="6347880"/>
            <a:ext cx="397440" cy="1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1000" spc="-1" strike="noStrike">
                <a:solidFill>
                  <a:srgbClr val="6400ff"/>
                </a:solidFill>
                <a:latin typeface="Arial"/>
                <a:ea typeface="DejaVu Sans"/>
              </a:rPr>
              <a:t>15</a:t>
            </a:r>
            <a:endParaRPr b="0" lang="en-US" sz="1000" spc="-1" strike="noStrike">
              <a:latin typeface="Calibri"/>
            </a:endParaRPr>
          </a:p>
        </p:txBody>
      </p:sp>
      <p:pic>
        <p:nvPicPr>
          <p:cNvPr id="626" name="Picture 13" descr="Chart&#10;&#10;Description automatically generated"/>
          <p:cNvPicPr/>
          <p:nvPr/>
        </p:nvPicPr>
        <p:blipFill>
          <a:blip r:embed="rId1"/>
          <a:stretch/>
        </p:blipFill>
        <p:spPr>
          <a:xfrm>
            <a:off x="2285280" y="1671840"/>
            <a:ext cx="5551920" cy="4551840"/>
          </a:xfrm>
          <a:prstGeom prst="rect">
            <a:avLst/>
          </a:prstGeom>
          <a:ln>
            <a:noFill/>
          </a:ln>
        </p:spPr>
      </p:pic>
      <p:sp>
        <p:nvSpPr>
          <p:cNvPr id="627" name="CustomShape 3"/>
          <p:cNvSpPr/>
          <p:nvPr/>
        </p:nvSpPr>
        <p:spPr>
          <a:xfrm rot="706200">
            <a:off x="8012880" y="1467000"/>
            <a:ext cx="3210120" cy="844920"/>
          </a:xfrm>
          <a:prstGeom prst="rect">
            <a:avLst/>
          </a:prstGeom>
          <a:noFill/>
          <a:ln w="34920">
            <a:solidFill>
              <a:schemeClr val="tx2">
                <a:alpha val="8013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weight sensitive,</a:t>
            </a:r>
            <a:endParaRPr b="0" lang="en-US" sz="26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less rate sensitive</a:t>
            </a:r>
            <a:endParaRPr b="0" lang="en-US" sz="2600" spc="-1" strike="noStrike"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28" name="Formula 4"/>
              <p:cNvSpPr txBox="1"/>
              <p:nvPr/>
            </p:nvSpPr>
            <p:spPr>
              <a:xfrm rot="20947800">
                <a:off x="678600" y="1851120"/>
                <a:ext cx="1952640" cy="468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𝑅</m:t>
                    </m:r>
                    <m:r>
                      <m:t xml:space="preserve">=</m:t>
                    </m:r>
                    <m:r>
                      <m:t xml:space="preserve">1</m:t>
                    </m:r>
                    <m:r>
                      <m:t xml:space="preserve">−</m:t>
                    </m:r>
                    <m:f>
                      <m:fPr>
                        <m:type m:val="lin"/>
                      </m:fPr>
                      <m:num>
                        <m:r>
                          <m:t xml:space="preserve">𝑟</m:t>
                        </m:r>
                      </m:num>
                      <m:den>
                        <m:r>
                          <m:t xml:space="preserve">𝑛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629" name="CustomShape 5"/>
          <p:cNvSpPr/>
          <p:nvPr/>
        </p:nvSpPr>
        <p:spPr>
          <a:xfrm rot="20785200">
            <a:off x="6886440" y="5251680"/>
            <a:ext cx="5168160" cy="911880"/>
          </a:xfrm>
          <a:prstGeom prst="rect">
            <a:avLst/>
          </a:prstGeom>
          <a:noFill/>
          <a:ln w="34920">
            <a:solidFill>
              <a:schemeClr val="tx2">
                <a:alpha val="8013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E" sz="2600" spc="-1" strike="noStrike">
                <a:solidFill>
                  <a:srgbClr val="6400ff"/>
                </a:solidFill>
                <a:latin typeface="Cambria Math"/>
                <a:ea typeface="DejaVu Sans"/>
              </a:rPr>
              <a:t>:</a:t>
            </a:r>
            <a:endParaRPr b="0" lang="en-US" sz="26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en-AE" sz="2600" spc="-1" strike="noStrike">
                <a:solidFill>
                  <a:srgbClr val="0070c0"/>
                </a:solidFill>
                <a:latin typeface="Cambria Math"/>
                <a:ea typeface="DejaVu Sans"/>
              </a:rPr>
              <a:t>BIKE / HQC </a:t>
            </a:r>
            <a:r>
              <a:rPr b="0" i="1" lang="en-AE" sz="2600" spc="-1" strike="noStrike">
                <a:solidFill>
                  <a:srgbClr val="6400ff"/>
                </a:solidFill>
                <a:latin typeface="Cambria Math"/>
                <a:ea typeface="DejaVu Sans"/>
              </a:rPr>
              <a:t>&lt; </a:t>
            </a:r>
            <a:r>
              <a:rPr b="0" i="1" lang="en-AE" sz="2600" spc="-1" strike="noStrike">
                <a:solidFill>
                  <a:srgbClr val="a266ff"/>
                </a:solidFill>
                <a:latin typeface="Cambria Math"/>
                <a:ea typeface="DejaVu Sans"/>
              </a:rPr>
              <a:t>McEliece </a:t>
            </a:r>
            <a:r>
              <a:rPr b="0" i="1" lang="en-AE" sz="2600" spc="-1" strike="noStrike">
                <a:solidFill>
                  <a:srgbClr val="6400ff"/>
                </a:solidFill>
                <a:latin typeface="Cambria Math"/>
                <a:ea typeface="DejaVu Sans"/>
              </a:rPr>
              <a:t>&lt; </a:t>
            </a:r>
            <a:r>
              <a:rPr b="0" i="1" lang="en-AE" sz="2600" spc="-1" strike="noStrike">
                <a:solidFill>
                  <a:srgbClr val="088b3f"/>
                </a:solidFill>
                <a:latin typeface="Cambria Math"/>
                <a:ea typeface="DejaVu Sans"/>
              </a:rPr>
              <a:t>HD </a:t>
            </a:r>
            <a:r>
              <a:rPr b="0" i="1" lang="en-AE" sz="2600" spc="-1" strike="noStrike">
                <a:solidFill>
                  <a:srgbClr val="6400ff"/>
                </a:solidFill>
                <a:latin typeface="Cambria Math"/>
                <a:ea typeface="DejaVu Sans"/>
              </a:rPr>
              <a:t>&lt;</a:t>
            </a:r>
            <a:r>
              <a:rPr b="0" i="1" lang="en-AE" sz="2600" spc="-1" strike="noStrike">
                <a:solidFill>
                  <a:srgbClr val="000000"/>
                </a:solidFill>
                <a:latin typeface="Cambria Math"/>
                <a:ea typeface="DejaVu Sans"/>
              </a:rPr>
              <a:t> FD</a:t>
            </a:r>
            <a:r>
              <a:rPr b="0" i="1" lang="en-AE" sz="2600" spc="-1" strike="noStrike">
                <a:solidFill>
                  <a:srgbClr val="6400ff"/>
                </a:solidFill>
                <a:latin typeface="Cambria Math"/>
                <a:ea typeface="DejaVu Sans"/>
              </a:rPr>
              <a:t> </a:t>
            </a:r>
            <a:endParaRPr b="0" lang="en-US" sz="26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1" dur="indefinite" restart="never" nodeType="tmRoot">
          <p:childTnLst>
            <p:seq>
              <p:cTn id="282" dur="indefinite" nodeType="mainSeq">
                <p:childTnLst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CustomShape 1"/>
          <p:cNvSpPr/>
          <p:nvPr/>
        </p:nvSpPr>
        <p:spPr>
          <a:xfrm>
            <a:off x="11277720" y="6347880"/>
            <a:ext cx="397440" cy="1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1000" spc="-1" strike="noStrike">
                <a:solidFill>
                  <a:srgbClr val="6400ff"/>
                </a:solidFill>
                <a:latin typeface="Arial"/>
                <a:ea typeface="DejaVu Sans"/>
              </a:rPr>
              <a:t>16</a:t>
            </a:r>
            <a:endParaRPr b="0" lang="en-US" sz="1000" spc="-1" strike="noStrike">
              <a:latin typeface="Calibri"/>
            </a:endParaRPr>
          </a:p>
        </p:txBody>
      </p:sp>
      <p:sp>
        <p:nvSpPr>
          <p:cNvPr id="631" name="CustomShape 2"/>
          <p:cNvSpPr/>
          <p:nvPr/>
        </p:nvSpPr>
        <p:spPr>
          <a:xfrm>
            <a:off x="515880" y="451800"/>
            <a:ext cx="8736480" cy="2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GB" sz="2500" spc="-1" strike="noStrike">
                <a:solidFill>
                  <a:srgbClr val="6400ff"/>
                </a:solidFill>
                <a:latin typeface="Arial"/>
                <a:ea typeface="DejaVu Sans"/>
              </a:rPr>
              <a:t>Combining both Trade-Offs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632" name="CustomShape 3"/>
          <p:cNvSpPr/>
          <p:nvPr/>
        </p:nvSpPr>
        <p:spPr>
          <a:xfrm>
            <a:off x="2063160" y="1668600"/>
            <a:ext cx="5298840" cy="2070360"/>
          </a:xfrm>
          <a:prstGeom prst="rect">
            <a:avLst/>
          </a:prstGeom>
          <a:noFill/>
          <a:ln w="38160">
            <a:solidFill>
              <a:srgbClr val="64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3" name="Line 4"/>
          <p:cNvSpPr/>
          <p:nvPr/>
        </p:nvSpPr>
        <p:spPr>
          <a:xfrm>
            <a:off x="4535640" y="1649880"/>
            <a:ext cx="0" cy="2089800"/>
          </a:xfrm>
          <a:prstGeom prst="line">
            <a:avLst/>
          </a:prstGeom>
          <a:ln w="25560">
            <a:solidFill>
              <a:srgbClr val="6c7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634" name="Formula 5"/>
              <p:cNvSpPr txBox="1"/>
              <p:nvPr/>
            </p:nvSpPr>
            <p:spPr>
              <a:xfrm>
                <a:off x="4520520" y="2451600"/>
                <a:ext cx="284112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𝐴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35" name="CustomShape 6"/>
          <p:cNvSpPr/>
          <p:nvPr/>
        </p:nvSpPr>
        <p:spPr>
          <a:xfrm>
            <a:off x="4489200" y="3935880"/>
            <a:ext cx="85320" cy="85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6" name="Line 7"/>
          <p:cNvSpPr/>
          <p:nvPr/>
        </p:nvSpPr>
        <p:spPr>
          <a:xfrm>
            <a:off x="2111040" y="1727640"/>
            <a:ext cx="2377800" cy="1931040"/>
          </a:xfrm>
          <a:prstGeom prst="line">
            <a:avLst/>
          </a:prstGeom>
          <a:ln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7" name="CustomShape 8"/>
          <p:cNvSpPr/>
          <p:nvPr/>
        </p:nvSpPr>
        <p:spPr>
          <a:xfrm>
            <a:off x="2063160" y="4173480"/>
            <a:ext cx="5298840" cy="542520"/>
          </a:xfrm>
          <a:prstGeom prst="rect">
            <a:avLst/>
          </a:prstGeom>
          <a:solidFill>
            <a:srgbClr val="ffc000"/>
          </a:solidFill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6f7375"/>
                </a:solidFill>
                <a:latin typeface="Arial"/>
                <a:ea typeface="DejaVu Sans"/>
              </a:rPr>
              <a:t>e</a:t>
            </a:r>
            <a:endParaRPr b="0" lang="en-US" sz="1800" spc="-1" strike="noStrike"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38" name="Formula 9"/>
              <p:cNvSpPr txBox="1"/>
              <p:nvPr/>
            </p:nvSpPr>
            <p:spPr>
              <a:xfrm>
                <a:off x="339840" y="2432160"/>
                <a:ext cx="609660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𝐼</m:t>
                        </m:r>
                      </m:e>
                      <m:sub>
                        <m:r>
                          <m:t xml:space="preserve">𝑟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39" name="Formula 10"/>
              <p:cNvSpPr txBox="1"/>
              <p:nvPr/>
            </p:nvSpPr>
            <p:spPr>
              <a:xfrm>
                <a:off x="7465680" y="2421360"/>
                <a:ext cx="563400" cy="552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40" name="Formula 11"/>
              <p:cNvSpPr txBox="1"/>
              <p:nvPr/>
            </p:nvSpPr>
            <p:spPr>
              <a:xfrm>
                <a:off x="8211960" y="1668600"/>
                <a:ext cx="331200" cy="2070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𝒔</m:t>
                    </m:r>
                    <m:r>
                      <m:t xml:space="preserve">’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41" name="Formula 12"/>
              <p:cNvSpPr txBox="1"/>
              <p:nvPr/>
            </p:nvSpPr>
            <p:spPr>
              <a:xfrm>
                <a:off x="1697040" y="248616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𝑟</m:t>
                    </m:r>
                  </m:oMath>
                </a14:m>
              </a:p>
            </p:txBody>
          </p:sp>
        </mc:Choice>
        <mc:Fallback/>
      </mc:AlternateContent>
      <p:grpSp>
        <p:nvGrpSpPr>
          <p:cNvPr id="642" name="Group 13"/>
          <p:cNvGrpSpPr/>
          <p:nvPr/>
        </p:nvGrpSpPr>
        <p:grpSpPr>
          <a:xfrm>
            <a:off x="1815120" y="2839680"/>
            <a:ext cx="145080" cy="900000"/>
            <a:chOff x="1815120" y="2839680"/>
            <a:chExt cx="145080" cy="900000"/>
          </a:xfrm>
        </p:grpSpPr>
        <p:sp>
          <p:nvSpPr>
            <p:cNvPr id="643" name="Line 14"/>
            <p:cNvSpPr/>
            <p:nvPr/>
          </p:nvSpPr>
          <p:spPr>
            <a:xfrm flipV="1">
              <a:off x="1887840" y="2839680"/>
              <a:ext cx="0" cy="899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4" name="Line 15"/>
            <p:cNvSpPr/>
            <p:nvPr/>
          </p:nvSpPr>
          <p:spPr>
            <a:xfrm>
              <a:off x="1815120" y="3739680"/>
              <a:ext cx="1450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645" name="Group 16"/>
          <p:cNvGrpSpPr/>
          <p:nvPr/>
        </p:nvGrpSpPr>
        <p:grpSpPr>
          <a:xfrm>
            <a:off x="1810440" y="1668600"/>
            <a:ext cx="145080" cy="900000"/>
            <a:chOff x="1810440" y="1668600"/>
            <a:chExt cx="145080" cy="900000"/>
          </a:xfrm>
        </p:grpSpPr>
        <p:sp>
          <p:nvSpPr>
            <p:cNvPr id="646" name="Line 17"/>
            <p:cNvSpPr/>
            <p:nvPr/>
          </p:nvSpPr>
          <p:spPr>
            <a:xfrm>
              <a:off x="1883160" y="1669320"/>
              <a:ext cx="0" cy="899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7" name="Line 18"/>
            <p:cNvSpPr/>
            <p:nvPr/>
          </p:nvSpPr>
          <p:spPr>
            <a:xfrm flipH="1">
              <a:off x="1810440" y="1668600"/>
              <a:ext cx="1450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648" name="Group 19"/>
          <p:cNvGrpSpPr/>
          <p:nvPr/>
        </p:nvGrpSpPr>
        <p:grpSpPr>
          <a:xfrm>
            <a:off x="2063160" y="1396080"/>
            <a:ext cx="2425680" cy="161280"/>
            <a:chOff x="2063160" y="1396080"/>
            <a:chExt cx="2425680" cy="161280"/>
          </a:xfrm>
        </p:grpSpPr>
        <p:sp>
          <p:nvSpPr>
            <p:cNvPr id="649" name="Line 20"/>
            <p:cNvSpPr/>
            <p:nvPr/>
          </p:nvSpPr>
          <p:spPr>
            <a:xfrm>
              <a:off x="2065320" y="1476720"/>
              <a:ext cx="242352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0" name="Line 21"/>
            <p:cNvSpPr/>
            <p:nvPr/>
          </p:nvSpPr>
          <p:spPr>
            <a:xfrm>
              <a:off x="2063160" y="1396080"/>
              <a:ext cx="0" cy="161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651" name="Group 22"/>
          <p:cNvGrpSpPr/>
          <p:nvPr/>
        </p:nvGrpSpPr>
        <p:grpSpPr>
          <a:xfrm>
            <a:off x="4807800" y="1396080"/>
            <a:ext cx="2539800" cy="161280"/>
            <a:chOff x="4807800" y="1396080"/>
            <a:chExt cx="2539800" cy="161280"/>
          </a:xfrm>
        </p:grpSpPr>
        <p:sp>
          <p:nvSpPr>
            <p:cNvPr id="652" name="Line 23"/>
            <p:cNvSpPr/>
            <p:nvPr/>
          </p:nvSpPr>
          <p:spPr>
            <a:xfrm flipH="1">
              <a:off x="4807800" y="1476720"/>
              <a:ext cx="25372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3" name="Line 24"/>
            <p:cNvSpPr/>
            <p:nvPr/>
          </p:nvSpPr>
          <p:spPr>
            <a:xfrm flipV="1">
              <a:off x="7347600" y="1396080"/>
              <a:ext cx="0" cy="161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654" name="Formula 25"/>
              <p:cNvSpPr txBox="1"/>
              <p:nvPr/>
            </p:nvSpPr>
            <p:spPr>
              <a:xfrm>
                <a:off x="4432680" y="124380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𝑛</m:t>
                    </m:r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CustomShape 1"/>
          <p:cNvSpPr/>
          <p:nvPr/>
        </p:nvSpPr>
        <p:spPr>
          <a:xfrm>
            <a:off x="11277720" y="6347880"/>
            <a:ext cx="397440" cy="1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1000" spc="-1" strike="noStrike">
                <a:solidFill>
                  <a:srgbClr val="6400ff"/>
                </a:solidFill>
                <a:latin typeface="Arial"/>
                <a:ea typeface="DejaVu Sans"/>
              </a:rPr>
              <a:t>16</a:t>
            </a:r>
            <a:endParaRPr b="0" lang="en-US" sz="1000" spc="-1" strike="noStrike">
              <a:latin typeface="Calibri"/>
            </a:endParaRPr>
          </a:p>
        </p:txBody>
      </p:sp>
      <p:sp>
        <p:nvSpPr>
          <p:cNvPr id="656" name="CustomShape 2"/>
          <p:cNvSpPr/>
          <p:nvPr/>
        </p:nvSpPr>
        <p:spPr>
          <a:xfrm>
            <a:off x="515880" y="451800"/>
            <a:ext cx="8736480" cy="2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GB" sz="2500" spc="-1" strike="noStrike">
                <a:solidFill>
                  <a:srgbClr val="6400ff"/>
                </a:solidFill>
                <a:latin typeface="Arial"/>
                <a:ea typeface="DejaVu Sans"/>
              </a:rPr>
              <a:t>Combining both Trade-Offs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657" name="Line 3"/>
          <p:cNvSpPr/>
          <p:nvPr/>
        </p:nvSpPr>
        <p:spPr>
          <a:xfrm>
            <a:off x="4535640" y="1649880"/>
            <a:ext cx="0" cy="2089800"/>
          </a:xfrm>
          <a:prstGeom prst="line">
            <a:avLst/>
          </a:prstGeom>
          <a:ln w="25560">
            <a:solidFill>
              <a:srgbClr val="6c7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658" name="Formula 4"/>
              <p:cNvSpPr txBox="1"/>
              <p:nvPr/>
            </p:nvSpPr>
            <p:spPr>
              <a:xfrm>
                <a:off x="4520520" y="2451600"/>
                <a:ext cx="284112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𝐴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59" name="CustomShape 5"/>
          <p:cNvSpPr/>
          <p:nvPr/>
        </p:nvSpPr>
        <p:spPr>
          <a:xfrm>
            <a:off x="4489200" y="3935880"/>
            <a:ext cx="85320" cy="85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0" name="Line 6"/>
          <p:cNvSpPr/>
          <p:nvPr/>
        </p:nvSpPr>
        <p:spPr>
          <a:xfrm>
            <a:off x="2111040" y="1727640"/>
            <a:ext cx="2377800" cy="1931040"/>
          </a:xfrm>
          <a:prstGeom prst="line">
            <a:avLst/>
          </a:prstGeom>
          <a:ln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661" name="Formula 7"/>
              <p:cNvSpPr txBox="1"/>
              <p:nvPr/>
            </p:nvSpPr>
            <p:spPr>
              <a:xfrm>
                <a:off x="339840" y="2432160"/>
                <a:ext cx="609660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𝐼</m:t>
                        </m:r>
                      </m:e>
                      <m:sub>
                        <m:r>
                          <m:t xml:space="preserve">𝑟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62" name="Formula 8"/>
              <p:cNvSpPr txBox="1"/>
              <p:nvPr/>
            </p:nvSpPr>
            <p:spPr>
              <a:xfrm>
                <a:off x="7465680" y="2421360"/>
                <a:ext cx="563400" cy="552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63" name="Formula 9"/>
              <p:cNvSpPr txBox="1"/>
              <p:nvPr/>
            </p:nvSpPr>
            <p:spPr>
              <a:xfrm>
                <a:off x="1697040" y="248616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𝑟</m:t>
                    </m:r>
                  </m:oMath>
                </a14:m>
              </a:p>
            </p:txBody>
          </p:sp>
        </mc:Choice>
        <mc:Fallback/>
      </mc:AlternateContent>
      <p:grpSp>
        <p:nvGrpSpPr>
          <p:cNvPr id="664" name="Group 10"/>
          <p:cNvGrpSpPr/>
          <p:nvPr/>
        </p:nvGrpSpPr>
        <p:grpSpPr>
          <a:xfrm>
            <a:off x="1815120" y="2839680"/>
            <a:ext cx="145080" cy="900000"/>
            <a:chOff x="1815120" y="2839680"/>
            <a:chExt cx="145080" cy="900000"/>
          </a:xfrm>
        </p:grpSpPr>
        <p:sp>
          <p:nvSpPr>
            <p:cNvPr id="665" name="Line 11"/>
            <p:cNvSpPr/>
            <p:nvPr/>
          </p:nvSpPr>
          <p:spPr>
            <a:xfrm flipV="1">
              <a:off x="1887840" y="2839680"/>
              <a:ext cx="0" cy="899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6" name="Line 12"/>
            <p:cNvSpPr/>
            <p:nvPr/>
          </p:nvSpPr>
          <p:spPr>
            <a:xfrm>
              <a:off x="1815120" y="3739680"/>
              <a:ext cx="1450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667" name="Group 13"/>
          <p:cNvGrpSpPr/>
          <p:nvPr/>
        </p:nvGrpSpPr>
        <p:grpSpPr>
          <a:xfrm>
            <a:off x="1810440" y="1668600"/>
            <a:ext cx="145080" cy="900000"/>
            <a:chOff x="1810440" y="1668600"/>
            <a:chExt cx="145080" cy="900000"/>
          </a:xfrm>
        </p:grpSpPr>
        <p:sp>
          <p:nvSpPr>
            <p:cNvPr id="668" name="Line 14"/>
            <p:cNvSpPr/>
            <p:nvPr/>
          </p:nvSpPr>
          <p:spPr>
            <a:xfrm>
              <a:off x="1883160" y="1669320"/>
              <a:ext cx="0" cy="899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9" name="Line 15"/>
            <p:cNvSpPr/>
            <p:nvPr/>
          </p:nvSpPr>
          <p:spPr>
            <a:xfrm flipH="1">
              <a:off x="1810440" y="1668600"/>
              <a:ext cx="1450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670" name="Group 16"/>
          <p:cNvGrpSpPr/>
          <p:nvPr/>
        </p:nvGrpSpPr>
        <p:grpSpPr>
          <a:xfrm>
            <a:off x="2063160" y="1396080"/>
            <a:ext cx="2425680" cy="161280"/>
            <a:chOff x="2063160" y="1396080"/>
            <a:chExt cx="2425680" cy="161280"/>
          </a:xfrm>
        </p:grpSpPr>
        <p:sp>
          <p:nvSpPr>
            <p:cNvPr id="671" name="Line 17"/>
            <p:cNvSpPr/>
            <p:nvPr/>
          </p:nvSpPr>
          <p:spPr>
            <a:xfrm>
              <a:off x="2065320" y="1476720"/>
              <a:ext cx="242352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2" name="Line 18"/>
            <p:cNvSpPr/>
            <p:nvPr/>
          </p:nvSpPr>
          <p:spPr>
            <a:xfrm>
              <a:off x="2063160" y="1396080"/>
              <a:ext cx="0" cy="161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673" name="Group 19"/>
          <p:cNvGrpSpPr/>
          <p:nvPr/>
        </p:nvGrpSpPr>
        <p:grpSpPr>
          <a:xfrm>
            <a:off x="4807800" y="1396080"/>
            <a:ext cx="2539800" cy="161280"/>
            <a:chOff x="4807800" y="1396080"/>
            <a:chExt cx="2539800" cy="161280"/>
          </a:xfrm>
        </p:grpSpPr>
        <p:sp>
          <p:nvSpPr>
            <p:cNvPr id="674" name="Line 20"/>
            <p:cNvSpPr/>
            <p:nvPr/>
          </p:nvSpPr>
          <p:spPr>
            <a:xfrm flipH="1">
              <a:off x="4807800" y="1476720"/>
              <a:ext cx="25372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5" name="Line 21"/>
            <p:cNvSpPr/>
            <p:nvPr/>
          </p:nvSpPr>
          <p:spPr>
            <a:xfrm flipV="1">
              <a:off x="7347600" y="1396080"/>
              <a:ext cx="0" cy="161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676" name="Formula 22"/>
              <p:cNvSpPr txBox="1"/>
              <p:nvPr/>
            </p:nvSpPr>
            <p:spPr>
              <a:xfrm>
                <a:off x="4432680" y="124380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𝑛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77" name="CustomShape 23"/>
          <p:cNvSpPr/>
          <p:nvPr/>
        </p:nvSpPr>
        <p:spPr>
          <a:xfrm rot="672000">
            <a:off x="7815600" y="4700520"/>
            <a:ext cx="3799080" cy="938880"/>
          </a:xfrm>
          <a:prstGeom prst="rect">
            <a:avLst/>
          </a:prstGeom>
          <a:noFill/>
          <a:ln w="63360">
            <a:solidFill>
              <a:schemeClr val="tx2">
                <a:alpha val="8013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       </a:t>
            </a: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suffice </a:t>
            </a:r>
            <a:endParaRPr b="0" lang="en-US" sz="26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 </a:t>
            </a: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bits </a:t>
            </a:r>
            <a:endParaRPr b="0" lang="en-US" sz="2600" spc="-1" strike="noStrike">
              <a:latin typeface="Calibri"/>
            </a:endParaRPr>
          </a:p>
        </p:txBody>
      </p:sp>
      <p:sp>
        <p:nvSpPr>
          <p:cNvPr id="678" name="CustomShape 24"/>
          <p:cNvSpPr/>
          <p:nvPr/>
        </p:nvSpPr>
        <p:spPr>
          <a:xfrm>
            <a:off x="2063160" y="4164480"/>
            <a:ext cx="5298840" cy="542520"/>
          </a:xfrm>
          <a:prstGeom prst="rect">
            <a:avLst/>
          </a:prstGeom>
          <a:solidFill>
            <a:srgbClr val="ffc000"/>
          </a:solidFill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  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grpSp>
        <p:nvGrpSpPr>
          <p:cNvPr id="679" name="Group 25"/>
          <p:cNvGrpSpPr/>
          <p:nvPr/>
        </p:nvGrpSpPr>
        <p:grpSpPr>
          <a:xfrm>
            <a:off x="7409520" y="3075840"/>
            <a:ext cx="141480" cy="187920"/>
            <a:chOff x="7409520" y="3075840"/>
            <a:chExt cx="141480" cy="187920"/>
          </a:xfrm>
        </p:grpSpPr>
        <p:sp>
          <p:nvSpPr>
            <p:cNvPr id="680" name="Line 26"/>
            <p:cNvSpPr/>
            <p:nvPr/>
          </p:nvSpPr>
          <p:spPr>
            <a:xfrm>
              <a:off x="7480080" y="3075840"/>
              <a:ext cx="0" cy="18792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1" name="Line 27"/>
            <p:cNvSpPr/>
            <p:nvPr/>
          </p:nvSpPr>
          <p:spPr>
            <a:xfrm flipH="1">
              <a:off x="7409520" y="3075840"/>
              <a:ext cx="1414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682" name="Formula 28"/>
              <p:cNvSpPr txBox="1"/>
              <p:nvPr/>
            </p:nvSpPr>
            <p:spPr>
              <a:xfrm>
                <a:off x="7299720" y="320760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𝛽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83" name="Line 29"/>
          <p:cNvSpPr/>
          <p:nvPr/>
        </p:nvSpPr>
        <p:spPr>
          <a:xfrm>
            <a:off x="3773520" y="4184280"/>
            <a:ext cx="0" cy="523440"/>
          </a:xfrm>
          <a:prstGeom prst="line">
            <a:avLst/>
          </a:prstGeom>
          <a:ln w="15840"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4" name="CustomShape 30"/>
          <p:cNvSpPr/>
          <p:nvPr/>
        </p:nvSpPr>
        <p:spPr>
          <a:xfrm rot="649200">
            <a:off x="8594280" y="4679640"/>
            <a:ext cx="776160" cy="271800"/>
          </a:xfrm>
          <a:prstGeom prst="rect">
            <a:avLst/>
          </a:prstGeom>
          <a:noFill/>
          <a:ln w="38160">
            <a:solidFill>
              <a:srgbClr val="006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5" name="CustomShape 31"/>
          <p:cNvSpPr/>
          <p:nvPr/>
        </p:nvSpPr>
        <p:spPr>
          <a:xfrm>
            <a:off x="1959120" y="5018760"/>
            <a:ext cx="609480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120">
              <a:lnSpc>
                <a:spcPct val="100000"/>
              </a:lnSpc>
              <a:buClr>
                <a:srgbClr val="6f7375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6f7375"/>
                </a:solidFill>
                <a:latin typeface="Arial"/>
                <a:ea typeface="DejaVu Sans"/>
              </a:rPr>
              <a:t>Permute, shorten &amp; puncture </a:t>
            </a:r>
            <a:endParaRPr b="0" lang="en-US" sz="1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Calibri"/>
            </a:endParaRPr>
          </a:p>
          <a:p>
            <a:pPr marL="457200" indent="-456120">
              <a:lnSpc>
                <a:spcPct val="100000"/>
              </a:lnSpc>
              <a:buClr>
                <a:srgbClr val="6f7375"/>
              </a:buClr>
              <a:buFont typeface="StarSymbol"/>
              <a:buAutoNum type="arabicPeriod"/>
            </a:pPr>
            <a:r>
              <a:rPr b="0" lang="en-GB" sz="1800" spc="-1" strike="noStrike">
                <a:solidFill>
                  <a:srgbClr val="6f7375"/>
                </a:solidFill>
                <a:latin typeface="Arial"/>
                <a:ea typeface="DejaVu Sans"/>
              </a:rPr>
              <a:t>Apply quantum circuit #solutions many times</a:t>
            </a:r>
            <a:endParaRPr b="0" lang="en-US" sz="1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Calibri"/>
            </a:endParaRPr>
          </a:p>
          <a:p>
            <a:pPr marL="457200" indent="-456120">
              <a:lnSpc>
                <a:spcPct val="100000"/>
              </a:lnSpc>
              <a:buClr>
                <a:srgbClr val="6f7375"/>
              </a:buClr>
              <a:buFont typeface="StarSymbol"/>
              <a:buAutoNum type="arabicPeriod"/>
            </a:pPr>
            <a:r>
              <a:rPr b="0" lang="en-GB" sz="1800" spc="-1" strike="noStrike">
                <a:solidFill>
                  <a:srgbClr val="6f7375"/>
                </a:solidFill>
                <a:latin typeface="Arial"/>
                <a:ea typeface="DejaVu Sans"/>
              </a:rPr>
              <a:t>If no valid solution returned: goto 1.)</a:t>
            </a:r>
            <a:endParaRPr b="0" lang="en-US" sz="1800" spc="-1" strike="noStrike">
              <a:latin typeface="Calibri"/>
            </a:endParaRPr>
          </a:p>
        </p:txBody>
      </p:sp>
      <p:grpSp>
        <p:nvGrpSpPr>
          <p:cNvPr id="686" name="Group 32"/>
          <p:cNvGrpSpPr/>
          <p:nvPr/>
        </p:nvGrpSpPr>
        <p:grpSpPr>
          <a:xfrm>
            <a:off x="7415640" y="3537360"/>
            <a:ext cx="141480" cy="187920"/>
            <a:chOff x="7415640" y="3537360"/>
            <a:chExt cx="141480" cy="187920"/>
          </a:xfrm>
        </p:grpSpPr>
        <p:sp>
          <p:nvSpPr>
            <p:cNvPr id="687" name="Line 33"/>
            <p:cNvSpPr/>
            <p:nvPr/>
          </p:nvSpPr>
          <p:spPr>
            <a:xfrm flipV="1">
              <a:off x="7486560" y="3537360"/>
              <a:ext cx="0" cy="18792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8" name="Line 34"/>
            <p:cNvSpPr/>
            <p:nvPr/>
          </p:nvSpPr>
          <p:spPr>
            <a:xfrm>
              <a:off x="7415640" y="3725280"/>
              <a:ext cx="1414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89" name="Line 35"/>
          <p:cNvSpPr/>
          <p:nvPr/>
        </p:nvSpPr>
        <p:spPr>
          <a:xfrm>
            <a:off x="3763800" y="1658520"/>
            <a:ext cx="0" cy="2090160"/>
          </a:xfrm>
          <a:prstGeom prst="line">
            <a:avLst/>
          </a:prstGeom>
          <a:ln w="25560">
            <a:solidFill>
              <a:srgbClr val="6c7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690" name="Formula 36"/>
              <p:cNvSpPr txBox="1"/>
              <p:nvPr/>
            </p:nvSpPr>
            <p:spPr>
              <a:xfrm>
                <a:off x="1096200" y="2418840"/>
                <a:ext cx="609660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𝟎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91" name="Line 37"/>
          <p:cNvSpPr/>
          <p:nvPr/>
        </p:nvSpPr>
        <p:spPr>
          <a:xfrm>
            <a:off x="4528440" y="4171320"/>
            <a:ext cx="0" cy="523440"/>
          </a:xfrm>
          <a:prstGeom prst="line">
            <a:avLst/>
          </a:prstGeom>
          <a:ln w="15840"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692" name="Formula 38"/>
              <p:cNvSpPr txBox="1"/>
              <p:nvPr/>
            </p:nvSpPr>
            <p:spPr>
              <a:xfrm>
                <a:off x="3783600" y="4179240"/>
                <a:ext cx="736200" cy="514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sp>
        <p:nvSpPr>
          <p:cNvPr id="693" name="CustomShape 39"/>
          <p:cNvSpPr/>
          <p:nvPr/>
        </p:nvSpPr>
        <p:spPr>
          <a:xfrm flipH="1">
            <a:off x="8226360" y="3076200"/>
            <a:ext cx="307080" cy="645120"/>
          </a:xfrm>
          <a:prstGeom prst="rect">
            <a:avLst/>
          </a:prstGeom>
          <a:pattFill prst="wdUpDiag">
            <a:fgClr>
              <a:srgbClr val="ffc000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694" name="Formula 40"/>
              <p:cNvSpPr txBox="1"/>
              <p:nvPr/>
            </p:nvSpPr>
            <p:spPr>
              <a:xfrm>
                <a:off x="8211960" y="1668600"/>
                <a:ext cx="331200" cy="2070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𝒔</m:t>
                    </m:r>
                    <m:r>
                      <m:t xml:space="preserve">’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95" name="Line 41"/>
          <p:cNvSpPr/>
          <p:nvPr/>
        </p:nvSpPr>
        <p:spPr>
          <a:xfrm flipH="1">
            <a:off x="8211960" y="3054240"/>
            <a:ext cx="324000" cy="0"/>
          </a:xfrm>
          <a:prstGeom prst="line">
            <a:avLst/>
          </a:prstGeom>
          <a:ln w="25560">
            <a:solidFill>
              <a:srgbClr val="6c707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6" name="CustomShape 42"/>
          <p:cNvSpPr/>
          <p:nvPr/>
        </p:nvSpPr>
        <p:spPr>
          <a:xfrm>
            <a:off x="9940320" y="273348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97" name="Group 43"/>
          <p:cNvGrpSpPr/>
          <p:nvPr/>
        </p:nvGrpSpPr>
        <p:grpSpPr>
          <a:xfrm>
            <a:off x="7089120" y="3815640"/>
            <a:ext cx="272160" cy="141480"/>
            <a:chOff x="7089120" y="3815640"/>
            <a:chExt cx="272160" cy="141480"/>
          </a:xfrm>
        </p:grpSpPr>
        <p:sp>
          <p:nvSpPr>
            <p:cNvPr id="698" name="Line 44"/>
            <p:cNvSpPr/>
            <p:nvPr/>
          </p:nvSpPr>
          <p:spPr>
            <a:xfrm flipH="1">
              <a:off x="7089120" y="3886200"/>
              <a:ext cx="27216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9" name="Line 45"/>
            <p:cNvSpPr/>
            <p:nvPr/>
          </p:nvSpPr>
          <p:spPr>
            <a:xfrm flipV="1">
              <a:off x="7361280" y="3815640"/>
              <a:ext cx="0" cy="1414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700" name="Group 46"/>
          <p:cNvGrpSpPr/>
          <p:nvPr/>
        </p:nvGrpSpPr>
        <p:grpSpPr>
          <a:xfrm>
            <a:off x="6472440" y="3810240"/>
            <a:ext cx="272160" cy="141840"/>
            <a:chOff x="6472440" y="3810240"/>
            <a:chExt cx="272160" cy="141840"/>
          </a:xfrm>
        </p:grpSpPr>
        <p:sp>
          <p:nvSpPr>
            <p:cNvPr id="701" name="Line 47"/>
            <p:cNvSpPr/>
            <p:nvPr/>
          </p:nvSpPr>
          <p:spPr>
            <a:xfrm>
              <a:off x="6472800" y="3881160"/>
              <a:ext cx="27180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2" name="Line 48"/>
            <p:cNvSpPr/>
            <p:nvPr/>
          </p:nvSpPr>
          <p:spPr>
            <a:xfrm>
              <a:off x="6472440" y="3810240"/>
              <a:ext cx="0" cy="14184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703" name="Formula 49"/>
              <p:cNvSpPr txBox="1"/>
              <p:nvPr/>
            </p:nvSpPr>
            <p:spPr>
              <a:xfrm>
                <a:off x="6730200" y="369000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𝛼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704" name="Formula 50"/>
              <p:cNvSpPr txBox="1"/>
              <p:nvPr/>
            </p:nvSpPr>
            <p:spPr>
              <a:xfrm>
                <a:off x="1104120" y="4179240"/>
                <a:ext cx="6094800" cy="429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𝑝</m:t>
                    </m:r>
                  </m:oMath>
                </a14:m>
              </a:p>
            </p:txBody>
          </p:sp>
        </mc:Choice>
        <mc:Fallback/>
      </mc:AlternateContent>
      <p:grpSp>
        <p:nvGrpSpPr>
          <p:cNvPr id="705" name="Group 51"/>
          <p:cNvGrpSpPr/>
          <p:nvPr/>
        </p:nvGrpSpPr>
        <p:grpSpPr>
          <a:xfrm>
            <a:off x="6417720" y="4182480"/>
            <a:ext cx="928080" cy="516240"/>
            <a:chOff x="6417720" y="4182480"/>
            <a:chExt cx="928080" cy="516240"/>
          </a:xfrm>
        </p:grpSpPr>
        <p:sp>
          <p:nvSpPr>
            <p:cNvPr id="706" name="CustomShape 52"/>
            <p:cNvSpPr/>
            <p:nvPr/>
          </p:nvSpPr>
          <p:spPr>
            <a:xfrm>
              <a:off x="6421320" y="4182840"/>
              <a:ext cx="924480" cy="506160"/>
            </a:xfrm>
            <a:prstGeom prst="rect">
              <a:avLst/>
            </a:prstGeom>
            <a:solidFill>
              <a:schemeClr val="bg1"/>
            </a:solidFill>
            <a:ln w="381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7" name="CustomShape 53"/>
            <p:cNvSpPr/>
            <p:nvPr/>
          </p:nvSpPr>
          <p:spPr>
            <a:xfrm>
              <a:off x="6421320" y="4182840"/>
              <a:ext cx="924480" cy="506160"/>
            </a:xfrm>
            <a:prstGeom prst="rect">
              <a:avLst/>
            </a:prstGeom>
            <a:solidFill>
              <a:srgbClr val="00b050">
                <a:alpha val="73000"/>
              </a:srgbClr>
            </a:solidFill>
            <a:ln w="381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0 0 0 0 </a:t>
              </a:r>
              <a:endParaRPr b="0" lang="en-US" sz="1800" spc="-1" strike="noStrike">
                <a:latin typeface="Calibri"/>
              </a:endParaRPr>
            </a:p>
          </p:txBody>
        </p:sp>
        <p:sp>
          <p:nvSpPr>
            <p:cNvPr id="708" name="Line 54"/>
            <p:cNvSpPr/>
            <p:nvPr/>
          </p:nvSpPr>
          <p:spPr>
            <a:xfrm>
              <a:off x="6417720" y="4182480"/>
              <a:ext cx="0" cy="516240"/>
            </a:xfrm>
            <a:prstGeom prst="line">
              <a:avLst/>
            </a:prstGeom>
            <a:ln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09" name="CustomShape 55"/>
          <p:cNvSpPr/>
          <p:nvPr/>
        </p:nvSpPr>
        <p:spPr>
          <a:xfrm>
            <a:off x="9146880" y="2589120"/>
            <a:ext cx="2057040" cy="737640"/>
          </a:xfrm>
          <a:prstGeom prst="rect">
            <a:avLst/>
          </a:prstGeom>
          <a:noFill/>
          <a:ln w="3492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6f7375"/>
                </a:solidFill>
                <a:latin typeface="Arial"/>
                <a:ea typeface="Cambria Math"/>
              </a:rPr>
              <a:t>#solutions: </a:t>
            </a:r>
            <a:r>
              <a:rPr b="0" lang="en-US" sz="2800" spc="-1" strike="noStrike">
                <a:solidFill>
                  <a:srgbClr val="6f7375"/>
                </a:solidFill>
                <a:latin typeface="Cambria Math"/>
                <a:ea typeface="Cambria Math"/>
              </a:rPr>
              <a:t> 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710" name="Line 56"/>
          <p:cNvSpPr/>
          <p:nvPr/>
        </p:nvSpPr>
        <p:spPr>
          <a:xfrm>
            <a:off x="2062800" y="3076200"/>
            <a:ext cx="5280480" cy="0"/>
          </a:xfrm>
          <a:prstGeom prst="line">
            <a:avLst/>
          </a:prstGeom>
          <a:ln w="15840"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1" name="CustomShape 57"/>
          <p:cNvSpPr/>
          <p:nvPr/>
        </p:nvSpPr>
        <p:spPr>
          <a:xfrm flipH="1">
            <a:off x="6445080" y="1679760"/>
            <a:ext cx="904680" cy="2041920"/>
          </a:xfrm>
          <a:prstGeom prst="rect">
            <a:avLst/>
          </a:prstGeom>
          <a:pattFill prst="wdUpDiag">
            <a:fgClr>
              <a:srgbClr val="ffc000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2" name="Line 58"/>
          <p:cNvSpPr/>
          <p:nvPr/>
        </p:nvSpPr>
        <p:spPr>
          <a:xfrm>
            <a:off x="6437160" y="1668600"/>
            <a:ext cx="0" cy="2070360"/>
          </a:xfrm>
          <a:prstGeom prst="line">
            <a:avLst/>
          </a:prstGeom>
          <a:ln w="15840"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3" name="CustomShape 59"/>
          <p:cNvSpPr/>
          <p:nvPr/>
        </p:nvSpPr>
        <p:spPr>
          <a:xfrm flipH="1">
            <a:off x="2061720" y="3086280"/>
            <a:ext cx="5298840" cy="645120"/>
          </a:xfrm>
          <a:prstGeom prst="rect">
            <a:avLst/>
          </a:prstGeom>
          <a:pattFill prst="wdUpDiag">
            <a:fgClr>
              <a:srgbClr val="ffc000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4" name="CustomShape 60"/>
          <p:cNvSpPr/>
          <p:nvPr/>
        </p:nvSpPr>
        <p:spPr>
          <a:xfrm>
            <a:off x="2063160" y="1668600"/>
            <a:ext cx="5298840" cy="2070360"/>
          </a:xfrm>
          <a:prstGeom prst="rect">
            <a:avLst/>
          </a:prstGeom>
          <a:noFill/>
          <a:ln w="38160">
            <a:solidFill>
              <a:srgbClr val="64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5" name="CustomShape 61"/>
          <p:cNvSpPr/>
          <p:nvPr/>
        </p:nvSpPr>
        <p:spPr>
          <a:xfrm>
            <a:off x="4526280" y="1668600"/>
            <a:ext cx="1896120" cy="1416600"/>
          </a:xfrm>
          <a:prstGeom prst="rect">
            <a:avLst/>
          </a:prstGeom>
          <a:noFill/>
          <a:ln w="38160">
            <a:solidFill>
              <a:srgbClr val="006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1" dur="indefinite" restart="never" nodeType="tmRoot">
          <p:childTnLst>
            <p:seq>
              <p:cTn id="292" dur="indefinite" nodeType="mainSeq">
                <p:childTnLst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Picture 3" descr=""/>
          <p:cNvPicPr/>
          <p:nvPr/>
        </p:nvPicPr>
        <p:blipFill>
          <a:blip r:embed="rId1"/>
          <a:stretch/>
        </p:blipFill>
        <p:spPr>
          <a:xfrm>
            <a:off x="2304360" y="1514520"/>
            <a:ext cx="5518800" cy="4524480"/>
          </a:xfrm>
          <a:prstGeom prst="rect">
            <a:avLst/>
          </a:prstGeom>
          <a:ln>
            <a:noFill/>
          </a:ln>
        </p:spPr>
      </p:pic>
      <p:sp>
        <p:nvSpPr>
          <p:cNvPr id="717" name="CustomShape 1"/>
          <p:cNvSpPr/>
          <p:nvPr/>
        </p:nvSpPr>
        <p:spPr>
          <a:xfrm>
            <a:off x="515880" y="451800"/>
            <a:ext cx="8736480" cy="2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GB" sz="2500" spc="-1" strike="noStrike">
                <a:solidFill>
                  <a:srgbClr val="6400ff"/>
                </a:solidFill>
                <a:latin typeface="Arial"/>
                <a:ea typeface="DejaVu Sans"/>
              </a:rPr>
              <a:t>Performance of Punctured-Hybrid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718" name="CustomShape 2"/>
          <p:cNvSpPr/>
          <p:nvPr/>
        </p:nvSpPr>
        <p:spPr>
          <a:xfrm>
            <a:off x="11277720" y="6347880"/>
            <a:ext cx="397440" cy="1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1000" spc="-1" strike="noStrike">
                <a:solidFill>
                  <a:srgbClr val="6400ff"/>
                </a:solidFill>
                <a:latin typeface="Arial"/>
                <a:ea typeface="DejaVu Sans"/>
              </a:rPr>
              <a:t>17</a:t>
            </a:r>
            <a:endParaRPr b="0" lang="en-US" sz="1000" spc="-1" strike="noStrike">
              <a:latin typeface="Calibri"/>
            </a:endParaRPr>
          </a:p>
        </p:txBody>
      </p:sp>
      <p:sp>
        <p:nvSpPr>
          <p:cNvPr id="719" name="CustomShape 3"/>
          <p:cNvSpPr/>
          <p:nvPr/>
        </p:nvSpPr>
        <p:spPr>
          <a:xfrm rot="706200">
            <a:off x="8020080" y="1397520"/>
            <a:ext cx="2528640" cy="844920"/>
          </a:xfrm>
          <a:prstGeom prst="rect">
            <a:avLst/>
          </a:prstGeom>
          <a:noFill/>
          <a:ln w="34920">
            <a:solidFill>
              <a:schemeClr val="tx2">
                <a:alpha val="8013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weight and rate sensitive</a:t>
            </a:r>
            <a:endParaRPr b="0" lang="en-US" sz="2600" spc="-1" strike="noStrike"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720" name="Formula 4"/>
              <p:cNvSpPr txBox="1"/>
              <p:nvPr/>
            </p:nvSpPr>
            <p:spPr>
              <a:xfrm rot="20947800">
                <a:off x="678600" y="1851120"/>
                <a:ext cx="1952640" cy="468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𝑅</m:t>
                    </m:r>
                    <m:r>
                      <m:t xml:space="preserve">=</m:t>
                    </m:r>
                    <m:r>
                      <m:t xml:space="preserve">1</m:t>
                    </m:r>
                    <m:r>
                      <m:t xml:space="preserve">−</m:t>
                    </m:r>
                    <m:f>
                      <m:fPr>
                        <m:type m:val="lin"/>
                      </m:fPr>
                      <m:num>
                        <m:r>
                          <m:t xml:space="preserve">𝑟</m:t>
                        </m:r>
                      </m:num>
                      <m:den>
                        <m:r>
                          <m:t xml:space="preserve">𝑛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721" name="CustomShape 5"/>
          <p:cNvSpPr/>
          <p:nvPr/>
        </p:nvSpPr>
        <p:spPr>
          <a:xfrm rot="20785200">
            <a:off x="6886440" y="5251680"/>
            <a:ext cx="5168160" cy="911880"/>
          </a:xfrm>
          <a:prstGeom prst="rect">
            <a:avLst/>
          </a:prstGeom>
          <a:noFill/>
          <a:ln w="34920">
            <a:solidFill>
              <a:schemeClr val="tx2">
                <a:alpha val="8013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E" sz="2600" spc="-1" strike="noStrike">
                <a:solidFill>
                  <a:srgbClr val="6400ff"/>
                </a:solidFill>
                <a:latin typeface="Cambria Math"/>
                <a:ea typeface="DejaVu Sans"/>
              </a:rPr>
              <a:t>:</a:t>
            </a:r>
            <a:endParaRPr b="0" lang="en-US" sz="26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en-AE" sz="2600" spc="-1" strike="noStrike">
                <a:solidFill>
                  <a:srgbClr val="0070c0"/>
                </a:solidFill>
                <a:latin typeface="Cambria Math"/>
                <a:ea typeface="DejaVu Sans"/>
              </a:rPr>
              <a:t>BIKE / HQC </a:t>
            </a:r>
            <a:r>
              <a:rPr b="0" i="1" lang="en-AE" sz="2600" spc="-1" strike="noStrike">
                <a:solidFill>
                  <a:srgbClr val="6400ff"/>
                </a:solidFill>
                <a:latin typeface="Cambria Math"/>
                <a:ea typeface="DejaVu Sans"/>
              </a:rPr>
              <a:t>&lt; </a:t>
            </a:r>
            <a:r>
              <a:rPr b="0" i="1" lang="en-AE" sz="2600" spc="-1" strike="noStrike">
                <a:solidFill>
                  <a:srgbClr val="a266ff"/>
                </a:solidFill>
                <a:latin typeface="Cambria Math"/>
                <a:ea typeface="DejaVu Sans"/>
              </a:rPr>
              <a:t>McEliece </a:t>
            </a:r>
            <a:r>
              <a:rPr b="0" i="1" lang="en-AE" sz="2600" spc="-1" strike="noStrike">
                <a:solidFill>
                  <a:srgbClr val="6400ff"/>
                </a:solidFill>
                <a:latin typeface="Cambria Math"/>
                <a:ea typeface="DejaVu Sans"/>
              </a:rPr>
              <a:t>&lt; </a:t>
            </a:r>
            <a:r>
              <a:rPr b="0" i="1" lang="en-AE" sz="2600" spc="-1" strike="noStrike">
                <a:solidFill>
                  <a:srgbClr val="088b3f"/>
                </a:solidFill>
                <a:latin typeface="Cambria Math"/>
                <a:ea typeface="DejaVu Sans"/>
              </a:rPr>
              <a:t>HD </a:t>
            </a:r>
            <a:r>
              <a:rPr b="0" i="1" lang="en-AE" sz="2600" spc="-1" strike="noStrike">
                <a:solidFill>
                  <a:srgbClr val="6400ff"/>
                </a:solidFill>
                <a:latin typeface="Cambria Math"/>
                <a:ea typeface="DejaVu Sans"/>
              </a:rPr>
              <a:t>&lt;</a:t>
            </a:r>
            <a:r>
              <a:rPr b="0" i="1" lang="en-AE" sz="2600" spc="-1" strike="noStrike">
                <a:solidFill>
                  <a:srgbClr val="000000"/>
                </a:solidFill>
                <a:latin typeface="Cambria Math"/>
                <a:ea typeface="DejaVu Sans"/>
              </a:rPr>
              <a:t> FD</a:t>
            </a:r>
            <a:r>
              <a:rPr b="0" i="1" lang="en-AE" sz="2600" spc="-1" strike="noStrike">
                <a:solidFill>
                  <a:srgbClr val="6400ff"/>
                </a:solidFill>
                <a:latin typeface="Cambria Math"/>
                <a:ea typeface="DejaVu Sans"/>
              </a:rPr>
              <a:t> </a:t>
            </a:r>
            <a:endParaRPr b="0" lang="en-US" sz="26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7" dur="indefinite" restart="never" nodeType="tmRoot">
          <p:childTnLst>
            <p:seq>
              <p:cTn id="358" dur="indefinite" nodeType="mainSeq">
                <p:childTnLst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CustomShape 1"/>
          <p:cNvSpPr/>
          <p:nvPr/>
        </p:nvSpPr>
        <p:spPr>
          <a:xfrm>
            <a:off x="11277720" y="6347880"/>
            <a:ext cx="397440" cy="1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1000" spc="-1" strike="noStrike">
                <a:solidFill>
                  <a:srgbClr val="6400ff"/>
                </a:solidFill>
                <a:latin typeface="Arial"/>
                <a:ea typeface="DejaVu Sans"/>
              </a:rPr>
              <a:t>18</a:t>
            </a:r>
            <a:endParaRPr b="0" lang="en-US" sz="1000" spc="-1" strike="noStrike">
              <a:latin typeface="Calibri"/>
            </a:endParaRPr>
          </a:p>
        </p:txBody>
      </p:sp>
      <p:sp>
        <p:nvSpPr>
          <p:cNvPr id="723" name="CustomShape 2"/>
          <p:cNvSpPr/>
          <p:nvPr/>
        </p:nvSpPr>
        <p:spPr>
          <a:xfrm>
            <a:off x="515880" y="451800"/>
            <a:ext cx="8736480" cy="2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AE" sz="2500" spc="-1" strike="noStrike">
                <a:solidFill>
                  <a:srgbClr val="6400ff"/>
                </a:solidFill>
                <a:latin typeface="Arial"/>
                <a:ea typeface="DejaVu Sans"/>
              </a:rPr>
              <a:t>Conclusion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724" name="CustomShape 3"/>
          <p:cNvSpPr/>
          <p:nvPr/>
        </p:nvSpPr>
        <p:spPr>
          <a:xfrm>
            <a:off x="752040" y="1143720"/>
            <a:ext cx="11159280" cy="469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520">
              <a:lnSpc>
                <a:spcPct val="200000"/>
              </a:lnSpc>
              <a:spcBef>
                <a:spcPts val="1001"/>
              </a:spcBef>
              <a:buClr>
                <a:srgbClr val="6f7375"/>
              </a:buClr>
              <a:buFont typeface="Wingdings" charset="2"/>
              <a:buChar char=""/>
            </a:pPr>
            <a:r>
              <a:rPr b="0" lang="en-GB" sz="2600" spc="-1" strike="noStrike">
                <a:solidFill>
                  <a:srgbClr val="6f7375"/>
                </a:solidFill>
                <a:latin typeface="Arial"/>
                <a:ea typeface="DejaVu Sans"/>
              </a:rPr>
              <a:t>Width trade-offs with significant runtime gain </a:t>
            </a:r>
            <a:endParaRPr b="0" lang="en-US" sz="2600" spc="-1" strike="noStrike">
              <a:latin typeface="Calibri"/>
            </a:endParaRPr>
          </a:p>
          <a:p>
            <a:pPr marL="228600" indent="-227520">
              <a:lnSpc>
                <a:spcPct val="200000"/>
              </a:lnSpc>
              <a:spcBef>
                <a:spcPts val="1001"/>
              </a:spcBef>
              <a:buClr>
                <a:srgbClr val="6f7375"/>
              </a:buClr>
              <a:buFont typeface="Wingdings" charset="2"/>
              <a:buChar char=""/>
            </a:pPr>
            <a:r>
              <a:rPr b="0" lang="en-GB" sz="2600" spc="-1" strike="noStrike">
                <a:solidFill>
                  <a:srgbClr val="6f7375"/>
                </a:solidFill>
                <a:latin typeface="Arial"/>
                <a:ea typeface="DejaVu Sans"/>
              </a:rPr>
              <a:t>Most effective for low weight</a:t>
            </a:r>
            <a:endParaRPr b="0" lang="en-US" sz="2600" spc="-1" strike="noStrike">
              <a:latin typeface="Calibri"/>
            </a:endParaRPr>
          </a:p>
          <a:p>
            <a:pPr marL="228600" indent="-227520">
              <a:lnSpc>
                <a:spcPct val="200000"/>
              </a:lnSpc>
              <a:spcBef>
                <a:spcPts val="1001"/>
              </a:spcBef>
              <a:buClr>
                <a:srgbClr val="6f7375"/>
              </a:buClr>
              <a:buFont typeface="Wingdings" charset="2"/>
              <a:buChar char=""/>
            </a:pPr>
            <a:r>
              <a:rPr b="0" lang="en-GB" sz="2600" spc="-1" strike="noStrike">
                <a:solidFill>
                  <a:srgbClr val="6f7375"/>
                </a:solidFill>
                <a:latin typeface="Arial"/>
                <a:ea typeface="DejaVu Sans"/>
              </a:rPr>
              <a:t>Interpolating classic and quantum Prange</a:t>
            </a:r>
            <a:endParaRPr b="0" lang="en-US" sz="2600" spc="-1" strike="noStrike">
              <a:latin typeface="Calibri"/>
            </a:endParaRPr>
          </a:p>
          <a:p>
            <a:pPr marL="228600" indent="-227520">
              <a:lnSpc>
                <a:spcPct val="200000"/>
              </a:lnSpc>
              <a:spcBef>
                <a:spcPts val="1001"/>
              </a:spcBef>
              <a:buClr>
                <a:srgbClr val="6f7375"/>
              </a:buClr>
              <a:buFont typeface="Wingdings" charset="2"/>
              <a:buChar char=""/>
            </a:pPr>
            <a:r>
              <a:rPr b="0" lang="en-GB" sz="2600" spc="-1" strike="noStrike">
                <a:solidFill>
                  <a:srgbClr val="6f7375"/>
                </a:solidFill>
                <a:latin typeface="Arial"/>
                <a:ea typeface="DejaVu Sans"/>
              </a:rPr>
              <a:t>Support near- to mid-term realizations</a:t>
            </a:r>
            <a:endParaRPr b="0" lang="en-US" sz="2600" spc="-1" strike="noStrike"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600" spc="-1" strike="noStrike"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600" spc="-1" strike="noStrike"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600" spc="-1" strike="noStrike">
              <a:latin typeface="Calibri"/>
            </a:endParaRPr>
          </a:p>
        </p:txBody>
      </p:sp>
      <p:grpSp>
        <p:nvGrpSpPr>
          <p:cNvPr id="725" name="Group 4"/>
          <p:cNvGrpSpPr/>
          <p:nvPr/>
        </p:nvGrpSpPr>
        <p:grpSpPr>
          <a:xfrm>
            <a:off x="4267440" y="5321520"/>
            <a:ext cx="3197160" cy="883080"/>
            <a:chOff x="4267440" y="5321520"/>
            <a:chExt cx="3197160" cy="883080"/>
          </a:xfrm>
        </p:grpSpPr>
        <p:sp>
          <p:nvSpPr>
            <p:cNvPr id="726" name="CustomShape 5"/>
            <p:cNvSpPr/>
            <p:nvPr/>
          </p:nvSpPr>
          <p:spPr>
            <a:xfrm rot="20977200">
              <a:off x="4292640" y="5489640"/>
              <a:ext cx="1909440" cy="4561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440">
              <a:solidFill>
                <a:srgbClr val="64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AE" sz="1800" spc="-1" strike="noStrike">
                  <a:solidFill>
                    <a:srgbClr val="6400ff"/>
                  </a:solidFill>
                  <a:latin typeface="Arial"/>
                  <a:ea typeface="DejaVu Sans"/>
                </a:rPr>
                <a:t>Thank you!</a:t>
              </a:r>
              <a:endParaRPr b="0" lang="en-US" sz="1800" spc="-1" strike="noStrike">
                <a:latin typeface="Calibri"/>
              </a:endParaRPr>
            </a:p>
          </p:txBody>
        </p:sp>
        <p:sp>
          <p:nvSpPr>
            <p:cNvPr id="727" name="CustomShape 6"/>
            <p:cNvSpPr/>
            <p:nvPr/>
          </p:nvSpPr>
          <p:spPr>
            <a:xfrm rot="656400">
              <a:off x="5900760" y="5606640"/>
              <a:ext cx="1534320" cy="4561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440">
              <a:solidFill>
                <a:srgbClr val="64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AE" sz="1800" spc="-1" strike="noStrike">
                  <a:solidFill>
                    <a:srgbClr val="6400ff"/>
                  </a:solidFill>
                  <a:latin typeface="Arial"/>
                  <a:ea typeface="DejaVu Sans"/>
                </a:rPr>
                <a:t>2022 / 964</a:t>
              </a:r>
              <a:endParaRPr b="0" lang="en-US" sz="1800" spc="-1" strike="noStrike">
                <a:latin typeface="Calibri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7" dur="indefinite" restart="never" nodeType="tmRoot">
          <p:childTnLst>
            <p:seq>
              <p:cTn id="368" dur="indefinite" nodeType="mainSeq">
                <p:childTnLst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523080" y="3135600"/>
            <a:ext cx="5571720" cy="44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500" spc="-1" strike="noStrike">
                <a:solidFill>
                  <a:srgbClr val="ffffff"/>
                </a:solidFill>
                <a:latin typeface="Arial"/>
                <a:ea typeface="DejaVu Sans"/>
              </a:rPr>
              <a:t>Syndrome Decoding and Information Set Decoding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9093448-B3B8-40A1-860E-4A20E7BBEFE7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15880" y="451800"/>
            <a:ext cx="8736480" cy="2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GB" sz="2500" spc="-1" strike="noStrike">
                <a:solidFill>
                  <a:srgbClr val="6400ff"/>
                </a:solidFill>
                <a:latin typeface="Arial"/>
                <a:ea typeface="DejaVu Sans"/>
              </a:rPr>
              <a:t>Syndrome Decoding Problem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2505600" y="3299400"/>
            <a:ext cx="5298840" cy="2070360"/>
          </a:xfrm>
          <a:prstGeom prst="rect">
            <a:avLst/>
          </a:prstGeom>
          <a:noFill/>
          <a:ln w="38160">
            <a:solidFill>
              <a:srgbClr val="64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3"/>
          <p:cNvSpPr/>
          <p:nvPr/>
        </p:nvSpPr>
        <p:spPr>
          <a:xfrm>
            <a:off x="5088960" y="5566680"/>
            <a:ext cx="85320" cy="85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220" name="Formula 4"/>
              <p:cNvSpPr txBox="1"/>
              <p:nvPr/>
            </p:nvSpPr>
            <p:spPr>
              <a:xfrm>
                <a:off x="8038800" y="4054320"/>
                <a:ext cx="563400" cy="552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21" name="Formula 5"/>
              <p:cNvSpPr txBox="1"/>
              <p:nvPr/>
            </p:nvSpPr>
            <p:spPr>
              <a:xfrm>
                <a:off x="8785080" y="3301920"/>
                <a:ext cx="381600" cy="2070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𝒔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22" name="Formula 6"/>
              <p:cNvSpPr txBox="1"/>
              <p:nvPr/>
            </p:nvSpPr>
            <p:spPr>
              <a:xfrm>
                <a:off x="2505600" y="5804280"/>
                <a:ext cx="5298840" cy="542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𝒆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23" name="CustomShape 7"/>
          <p:cNvSpPr/>
          <p:nvPr/>
        </p:nvSpPr>
        <p:spPr>
          <a:xfrm>
            <a:off x="1123200" y="91440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8"/>
          <p:cNvSpPr/>
          <p:nvPr/>
        </p:nvSpPr>
        <p:spPr>
          <a:xfrm>
            <a:off x="880920" y="1334880"/>
            <a:ext cx="9274680" cy="1767600"/>
          </a:xfrm>
          <a:prstGeom prst="rect">
            <a:avLst/>
          </a:prstGeom>
          <a:noFill/>
          <a:ln w="63360">
            <a:solidFill>
              <a:schemeClr val="tx2">
                <a:alpha val="8013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50000"/>
              </a:lnSpc>
            </a:pPr>
            <a:r>
              <a:rPr b="0" i="1" lang="en-US" sz="2200" spc="-1" strike="noStrike" u="sng">
                <a:solidFill>
                  <a:srgbClr val="6400ff"/>
                </a:solidFill>
                <a:uFillTx/>
                <a:latin typeface="Arial"/>
                <a:ea typeface="DejaVu Sans"/>
              </a:rPr>
              <a:t>Definition: Syndrome Decoding Problem (SDP)</a:t>
            </a:r>
            <a:endParaRPr b="0" lang="en-US" sz="2200" spc="-1" strike="noStrike">
              <a:latin typeface="Calibri"/>
            </a:endParaRPr>
          </a:p>
          <a:p>
            <a:pPr>
              <a:lnSpc>
                <a:spcPct val="150000"/>
              </a:lnSpc>
            </a:pPr>
            <a:r>
              <a:rPr b="0" lang="en-AE" sz="2200" spc="-1" strike="noStrike">
                <a:solidFill>
                  <a:srgbClr val="2c4a9f"/>
                </a:solidFill>
                <a:latin typeface="Cambria Math"/>
                <a:ea typeface="DejaVu Sans"/>
              </a:rPr>
              <a:t>Given</a:t>
            </a:r>
            <a:r>
              <a:rPr b="0" lang="en-AE" sz="2200" spc="-1" strike="noStrike">
                <a:solidFill>
                  <a:srgbClr val="2c4a9f"/>
                </a:solidFill>
                <a:latin typeface="Cambria Math"/>
                <a:ea typeface="DejaVu Sans"/>
              </a:rPr>
              <a:t>	</a:t>
            </a:r>
            <a:r>
              <a:rPr b="0" lang="en-AE" sz="2200" spc="-1" strike="noStrike">
                <a:solidFill>
                  <a:srgbClr val="2c4a9f"/>
                </a:solidFill>
                <a:latin typeface="Cambria Math"/>
                <a:ea typeface="DejaVu Sans"/>
              </a:rPr>
              <a:t>: parity-check matrix , syndrome  and integer </a:t>
            </a:r>
            <a:endParaRPr b="0" lang="en-US" sz="2200" spc="-1" strike="noStrike">
              <a:latin typeface="Calibri"/>
            </a:endParaRPr>
          </a:p>
          <a:p>
            <a:pPr>
              <a:lnSpc>
                <a:spcPct val="150000"/>
              </a:lnSpc>
            </a:pPr>
            <a:r>
              <a:rPr b="0" lang="en-AE" sz="2200" spc="-1" strike="noStrike">
                <a:solidFill>
                  <a:srgbClr val="2c4a9f"/>
                </a:solidFill>
                <a:latin typeface="Cambria Math"/>
                <a:ea typeface="DejaVu Sans"/>
              </a:rPr>
              <a:t>Find</a:t>
            </a:r>
            <a:r>
              <a:rPr b="0" lang="en-AE" sz="2200" spc="-1" strike="noStrike">
                <a:solidFill>
                  <a:srgbClr val="2c4a9f"/>
                </a:solidFill>
                <a:latin typeface="Cambria Math"/>
                <a:ea typeface="DejaVu Sans"/>
              </a:rPr>
              <a:t>	</a:t>
            </a:r>
            <a:r>
              <a:rPr b="0" lang="en-AE" sz="2200" spc="-1" strike="noStrike">
                <a:solidFill>
                  <a:srgbClr val="2c4a9f"/>
                </a:solidFill>
                <a:latin typeface="Cambria Math"/>
                <a:ea typeface="DejaVu Sans"/>
              </a:rPr>
              <a:t>: vector  of weight  with </a:t>
            </a:r>
            <a:r>
              <a:rPr b="0" lang="en-AE" sz="2200" spc="-1" strike="noStrike">
                <a:solidFill>
                  <a:srgbClr val="2c4a9f"/>
                </a:solidFill>
                <a:latin typeface="Cambria Math"/>
                <a:ea typeface="DejaVu Sans"/>
              </a:rPr>
              <a:t>	</a:t>
            </a:r>
            <a:endParaRPr b="0" lang="en-US" sz="2200" spc="-1" strike="noStrike"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25" name="Formula 9"/>
              <p:cNvSpPr txBox="1"/>
              <p:nvPr/>
            </p:nvSpPr>
            <p:spPr>
              <a:xfrm>
                <a:off x="2084760" y="4054320"/>
                <a:ext cx="609336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𝐻</m:t>
                    </m:r>
                  </m:oMath>
                </a14:m>
              </a:p>
            </p:txBody>
          </p:sp>
        </mc:Choice>
        <mc:Fallback/>
      </mc:AlternateContent>
      <p:sp>
        <p:nvSpPr>
          <p:cNvPr id="11" name="PlaceHolder 10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942B43-1D17-4B66-A22F-A45166167907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515880" y="451800"/>
            <a:ext cx="8736480" cy="2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GB" sz="2500" spc="-1" strike="noStrike">
                <a:solidFill>
                  <a:srgbClr val="6400ff"/>
                </a:solidFill>
                <a:latin typeface="Arial"/>
                <a:ea typeface="DejaVu Sans"/>
              </a:rPr>
              <a:t>Information Set Decoding [Prange ‘62]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1123200" y="91440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3"/>
          <p:cNvSpPr/>
          <p:nvPr/>
        </p:nvSpPr>
        <p:spPr>
          <a:xfrm>
            <a:off x="2063160" y="1668600"/>
            <a:ext cx="5298840" cy="2070360"/>
          </a:xfrm>
          <a:prstGeom prst="rect">
            <a:avLst/>
          </a:prstGeom>
          <a:noFill/>
          <a:ln w="38160">
            <a:solidFill>
              <a:srgbClr val="64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CustomShape 4"/>
          <p:cNvSpPr/>
          <p:nvPr/>
        </p:nvSpPr>
        <p:spPr>
          <a:xfrm>
            <a:off x="4646520" y="3935880"/>
            <a:ext cx="85320" cy="85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230" name="Formula 5"/>
              <p:cNvSpPr txBox="1"/>
              <p:nvPr/>
            </p:nvSpPr>
            <p:spPr>
              <a:xfrm>
                <a:off x="2063160" y="4173480"/>
                <a:ext cx="5298840" cy="542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𝒆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31" name="Formula 6"/>
              <p:cNvSpPr txBox="1"/>
              <p:nvPr/>
            </p:nvSpPr>
            <p:spPr>
              <a:xfrm>
                <a:off x="7465680" y="2421360"/>
                <a:ext cx="563400" cy="552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32" name="Formula 7"/>
              <p:cNvSpPr txBox="1"/>
              <p:nvPr/>
            </p:nvSpPr>
            <p:spPr>
              <a:xfrm>
                <a:off x="8211960" y="1668600"/>
                <a:ext cx="419760" cy="2070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𝒔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33" name="Formula 8"/>
              <p:cNvSpPr txBox="1"/>
              <p:nvPr/>
            </p:nvSpPr>
            <p:spPr>
              <a:xfrm>
                <a:off x="1697040" y="248616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𝑟</m:t>
                    </m:r>
                  </m:oMath>
                </a14:m>
              </a:p>
            </p:txBody>
          </p:sp>
        </mc:Choice>
        <mc:Fallback/>
      </mc:AlternateContent>
      <p:grpSp>
        <p:nvGrpSpPr>
          <p:cNvPr id="234" name="Group 9"/>
          <p:cNvGrpSpPr/>
          <p:nvPr/>
        </p:nvGrpSpPr>
        <p:grpSpPr>
          <a:xfrm>
            <a:off x="1815120" y="2839680"/>
            <a:ext cx="145080" cy="900000"/>
            <a:chOff x="1815120" y="2839680"/>
            <a:chExt cx="145080" cy="900000"/>
          </a:xfrm>
        </p:grpSpPr>
        <p:sp>
          <p:nvSpPr>
            <p:cNvPr id="235" name="Line 10"/>
            <p:cNvSpPr/>
            <p:nvPr/>
          </p:nvSpPr>
          <p:spPr>
            <a:xfrm flipV="1">
              <a:off x="1887840" y="2839680"/>
              <a:ext cx="0" cy="899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6" name="Line 11"/>
            <p:cNvSpPr/>
            <p:nvPr/>
          </p:nvSpPr>
          <p:spPr>
            <a:xfrm>
              <a:off x="1815120" y="3739680"/>
              <a:ext cx="1450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37" name="Group 12"/>
          <p:cNvGrpSpPr/>
          <p:nvPr/>
        </p:nvGrpSpPr>
        <p:grpSpPr>
          <a:xfrm>
            <a:off x="1810440" y="1668600"/>
            <a:ext cx="145080" cy="900000"/>
            <a:chOff x="1810440" y="1668600"/>
            <a:chExt cx="145080" cy="900000"/>
          </a:xfrm>
        </p:grpSpPr>
        <p:sp>
          <p:nvSpPr>
            <p:cNvPr id="238" name="Line 13"/>
            <p:cNvSpPr/>
            <p:nvPr/>
          </p:nvSpPr>
          <p:spPr>
            <a:xfrm>
              <a:off x="1883160" y="1669320"/>
              <a:ext cx="0" cy="899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9" name="Line 14"/>
            <p:cNvSpPr/>
            <p:nvPr/>
          </p:nvSpPr>
          <p:spPr>
            <a:xfrm flipH="1">
              <a:off x="1810440" y="1668600"/>
              <a:ext cx="1450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40" name="Group 15"/>
          <p:cNvGrpSpPr/>
          <p:nvPr/>
        </p:nvGrpSpPr>
        <p:grpSpPr>
          <a:xfrm>
            <a:off x="2063160" y="1396080"/>
            <a:ext cx="2425680" cy="161280"/>
            <a:chOff x="2063160" y="1396080"/>
            <a:chExt cx="2425680" cy="161280"/>
          </a:xfrm>
        </p:grpSpPr>
        <p:sp>
          <p:nvSpPr>
            <p:cNvPr id="241" name="Line 16"/>
            <p:cNvSpPr/>
            <p:nvPr/>
          </p:nvSpPr>
          <p:spPr>
            <a:xfrm>
              <a:off x="2065320" y="1476720"/>
              <a:ext cx="242352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2" name="Line 17"/>
            <p:cNvSpPr/>
            <p:nvPr/>
          </p:nvSpPr>
          <p:spPr>
            <a:xfrm>
              <a:off x="2063160" y="1396080"/>
              <a:ext cx="0" cy="161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43" name="Group 18"/>
          <p:cNvGrpSpPr/>
          <p:nvPr/>
        </p:nvGrpSpPr>
        <p:grpSpPr>
          <a:xfrm>
            <a:off x="4807800" y="1396080"/>
            <a:ext cx="2539800" cy="161280"/>
            <a:chOff x="4807800" y="1396080"/>
            <a:chExt cx="2539800" cy="161280"/>
          </a:xfrm>
        </p:grpSpPr>
        <p:sp>
          <p:nvSpPr>
            <p:cNvPr id="244" name="Line 19"/>
            <p:cNvSpPr/>
            <p:nvPr/>
          </p:nvSpPr>
          <p:spPr>
            <a:xfrm flipH="1">
              <a:off x="4807800" y="1476720"/>
              <a:ext cx="25372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5" name="Line 20"/>
            <p:cNvSpPr/>
            <p:nvPr/>
          </p:nvSpPr>
          <p:spPr>
            <a:xfrm flipV="1">
              <a:off x="7347600" y="1396080"/>
              <a:ext cx="0" cy="161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246" name="Formula 21"/>
              <p:cNvSpPr txBox="1"/>
              <p:nvPr/>
            </p:nvSpPr>
            <p:spPr>
              <a:xfrm>
                <a:off x="4432680" y="124380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𝑛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47" name="CustomShape 22"/>
          <p:cNvSpPr/>
          <p:nvPr/>
        </p:nvSpPr>
        <p:spPr>
          <a:xfrm>
            <a:off x="4345920" y="247788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48" name="Formula 23"/>
              <p:cNvSpPr txBox="1"/>
              <p:nvPr/>
            </p:nvSpPr>
            <p:spPr>
              <a:xfrm>
                <a:off x="3268440" y="2363040"/>
                <a:ext cx="284112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𝐻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5" name="PlaceHolder 2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8E2A539-E926-49AD-B1AE-08BE052317C8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11277720" y="6347880"/>
            <a:ext cx="397440" cy="1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1000" spc="-1" strike="noStrike">
                <a:solidFill>
                  <a:srgbClr val="6400ff"/>
                </a:solidFill>
                <a:latin typeface="Arial"/>
                <a:ea typeface="DejaVu Sans"/>
              </a:rPr>
              <a:t>5</a:t>
            </a:r>
            <a:endParaRPr b="0" lang="en-US" sz="1000" spc="-1" strike="noStrike">
              <a:latin typeface="Calibri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515880" y="451800"/>
            <a:ext cx="8736480" cy="2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GB" sz="2500" spc="-1" strike="noStrike">
                <a:solidFill>
                  <a:srgbClr val="6400ff"/>
                </a:solidFill>
                <a:latin typeface="Arial"/>
                <a:ea typeface="DejaVu Sans"/>
              </a:rPr>
              <a:t>Information Set Decoding [Prange ‘62]</a:t>
            </a:r>
            <a:endParaRPr b="0" lang="en-US" sz="2500" spc="-1" strike="noStrike">
              <a:latin typeface="Calibri"/>
            </a:endParaRPr>
          </a:p>
        </p:txBody>
      </p:sp>
      <p:grpSp>
        <p:nvGrpSpPr>
          <p:cNvPr id="251" name="Group 3"/>
          <p:cNvGrpSpPr/>
          <p:nvPr/>
        </p:nvGrpSpPr>
        <p:grpSpPr>
          <a:xfrm>
            <a:off x="3427200" y="5019120"/>
            <a:ext cx="1104840" cy="132840"/>
            <a:chOff x="3427200" y="5019120"/>
            <a:chExt cx="1104840" cy="132840"/>
          </a:xfrm>
        </p:grpSpPr>
        <p:sp>
          <p:nvSpPr>
            <p:cNvPr id="252" name="Line 4"/>
            <p:cNvSpPr/>
            <p:nvPr/>
          </p:nvSpPr>
          <p:spPr>
            <a:xfrm>
              <a:off x="3427920" y="5085360"/>
              <a:ext cx="110412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3" name="Line 5"/>
            <p:cNvSpPr/>
            <p:nvPr/>
          </p:nvSpPr>
          <p:spPr>
            <a:xfrm>
              <a:off x="3427200" y="5019120"/>
              <a:ext cx="0" cy="13284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4" name="Group 6"/>
          <p:cNvGrpSpPr/>
          <p:nvPr/>
        </p:nvGrpSpPr>
        <p:grpSpPr>
          <a:xfrm>
            <a:off x="4913640" y="5019120"/>
            <a:ext cx="1104120" cy="132840"/>
            <a:chOff x="4913640" y="5019120"/>
            <a:chExt cx="1104120" cy="132840"/>
          </a:xfrm>
        </p:grpSpPr>
        <p:sp>
          <p:nvSpPr>
            <p:cNvPr id="255" name="Line 7"/>
            <p:cNvSpPr/>
            <p:nvPr/>
          </p:nvSpPr>
          <p:spPr>
            <a:xfrm flipH="1">
              <a:off x="4913640" y="5085360"/>
              <a:ext cx="110340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6" name="Line 8"/>
            <p:cNvSpPr/>
            <p:nvPr/>
          </p:nvSpPr>
          <p:spPr>
            <a:xfrm flipV="1">
              <a:off x="6017760" y="5019120"/>
              <a:ext cx="0" cy="13284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257" name="Formula 9"/>
              <p:cNvSpPr txBox="1"/>
              <p:nvPr/>
            </p:nvSpPr>
            <p:spPr>
              <a:xfrm>
                <a:off x="4532400" y="487368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𝑟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58" name="Line 10"/>
          <p:cNvSpPr/>
          <p:nvPr/>
        </p:nvSpPr>
        <p:spPr>
          <a:xfrm>
            <a:off x="3414240" y="1648800"/>
            <a:ext cx="0" cy="3050640"/>
          </a:xfrm>
          <a:prstGeom prst="line">
            <a:avLst/>
          </a:prstGeom>
          <a:ln w="15840"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11"/>
          <p:cNvSpPr/>
          <p:nvPr/>
        </p:nvSpPr>
        <p:spPr>
          <a:xfrm flipH="1">
            <a:off x="2081520" y="1688040"/>
            <a:ext cx="1331280" cy="2040840"/>
          </a:xfrm>
          <a:prstGeom prst="rect">
            <a:avLst/>
          </a:prstGeom>
          <a:pattFill prst="wdUpDiag">
            <a:fgClr>
              <a:srgbClr val="ffc000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12"/>
          <p:cNvSpPr/>
          <p:nvPr/>
        </p:nvSpPr>
        <p:spPr>
          <a:xfrm flipH="1">
            <a:off x="6015240" y="1686960"/>
            <a:ext cx="1326240" cy="2041920"/>
          </a:xfrm>
          <a:prstGeom prst="rect">
            <a:avLst/>
          </a:prstGeom>
          <a:pattFill prst="wdUpDiag">
            <a:fgClr>
              <a:srgbClr val="ffc000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CustomShape 13"/>
          <p:cNvSpPr/>
          <p:nvPr/>
        </p:nvSpPr>
        <p:spPr>
          <a:xfrm>
            <a:off x="2063160" y="4170600"/>
            <a:ext cx="5298840" cy="542520"/>
          </a:xfrm>
          <a:prstGeom prst="rect">
            <a:avLst/>
          </a:prstGeom>
          <a:solidFill>
            <a:srgbClr val="00b050">
              <a:alpha val="73000"/>
            </a:srgbClr>
          </a:solidFill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E" sz="1800" spc="-1" strike="noStrike">
                <a:solidFill>
                  <a:srgbClr val="ffffff"/>
                </a:solidFill>
                <a:latin typeface="Arial"/>
                <a:ea typeface="DejaVu Sans"/>
              </a:rPr>
              <a:t>0 0 0 0 0 0                                           0 0 0 0 0 0 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262" name="CustomShape 14"/>
          <p:cNvSpPr/>
          <p:nvPr/>
        </p:nvSpPr>
        <p:spPr>
          <a:xfrm>
            <a:off x="3414600" y="4188240"/>
            <a:ext cx="2600640" cy="50616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15"/>
          <p:cNvSpPr/>
          <p:nvPr/>
        </p:nvSpPr>
        <p:spPr>
          <a:xfrm>
            <a:off x="2063160" y="1667880"/>
            <a:ext cx="5298840" cy="2070360"/>
          </a:xfrm>
          <a:prstGeom prst="rect">
            <a:avLst/>
          </a:prstGeom>
          <a:noFill/>
          <a:ln w="38160">
            <a:solidFill>
              <a:srgbClr val="64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Line 16"/>
          <p:cNvSpPr/>
          <p:nvPr/>
        </p:nvSpPr>
        <p:spPr>
          <a:xfrm>
            <a:off x="6017040" y="1648800"/>
            <a:ext cx="0" cy="3050640"/>
          </a:xfrm>
          <a:prstGeom prst="line">
            <a:avLst/>
          </a:prstGeom>
          <a:ln w="15840"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" name="CustomShape 17"/>
          <p:cNvSpPr/>
          <p:nvPr/>
        </p:nvSpPr>
        <p:spPr>
          <a:xfrm>
            <a:off x="9507960" y="629280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66" name="Formula 18"/>
              <p:cNvSpPr txBox="1"/>
              <p:nvPr/>
            </p:nvSpPr>
            <p:spPr>
              <a:xfrm>
                <a:off x="1697040" y="248616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𝑟</m:t>
                    </m:r>
                  </m:oMath>
                </a14:m>
              </a:p>
            </p:txBody>
          </p:sp>
        </mc:Choice>
        <mc:Fallback/>
      </mc:AlternateContent>
      <p:grpSp>
        <p:nvGrpSpPr>
          <p:cNvPr id="267" name="Group 19"/>
          <p:cNvGrpSpPr/>
          <p:nvPr/>
        </p:nvGrpSpPr>
        <p:grpSpPr>
          <a:xfrm>
            <a:off x="1815120" y="2839680"/>
            <a:ext cx="145080" cy="900000"/>
            <a:chOff x="1815120" y="2839680"/>
            <a:chExt cx="145080" cy="900000"/>
          </a:xfrm>
        </p:grpSpPr>
        <p:sp>
          <p:nvSpPr>
            <p:cNvPr id="268" name="Line 20"/>
            <p:cNvSpPr/>
            <p:nvPr/>
          </p:nvSpPr>
          <p:spPr>
            <a:xfrm flipV="1">
              <a:off x="1887840" y="2839680"/>
              <a:ext cx="0" cy="899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9" name="Line 21"/>
            <p:cNvSpPr/>
            <p:nvPr/>
          </p:nvSpPr>
          <p:spPr>
            <a:xfrm>
              <a:off x="1815120" y="3739680"/>
              <a:ext cx="1450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70" name="Group 22"/>
          <p:cNvGrpSpPr/>
          <p:nvPr/>
        </p:nvGrpSpPr>
        <p:grpSpPr>
          <a:xfrm>
            <a:off x="1810440" y="1668600"/>
            <a:ext cx="145080" cy="900000"/>
            <a:chOff x="1810440" y="1668600"/>
            <a:chExt cx="145080" cy="900000"/>
          </a:xfrm>
        </p:grpSpPr>
        <p:sp>
          <p:nvSpPr>
            <p:cNvPr id="271" name="Line 23"/>
            <p:cNvSpPr/>
            <p:nvPr/>
          </p:nvSpPr>
          <p:spPr>
            <a:xfrm>
              <a:off x="1883160" y="1669320"/>
              <a:ext cx="0" cy="899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2" name="Line 24"/>
            <p:cNvSpPr/>
            <p:nvPr/>
          </p:nvSpPr>
          <p:spPr>
            <a:xfrm flipH="1">
              <a:off x="1810440" y="1668600"/>
              <a:ext cx="1450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73" name="Group 25"/>
          <p:cNvGrpSpPr/>
          <p:nvPr/>
        </p:nvGrpSpPr>
        <p:grpSpPr>
          <a:xfrm>
            <a:off x="2063160" y="1396080"/>
            <a:ext cx="2425680" cy="161280"/>
            <a:chOff x="2063160" y="1396080"/>
            <a:chExt cx="2425680" cy="161280"/>
          </a:xfrm>
        </p:grpSpPr>
        <p:sp>
          <p:nvSpPr>
            <p:cNvPr id="274" name="Line 26"/>
            <p:cNvSpPr/>
            <p:nvPr/>
          </p:nvSpPr>
          <p:spPr>
            <a:xfrm>
              <a:off x="2065320" y="1476720"/>
              <a:ext cx="242352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5" name="Line 27"/>
            <p:cNvSpPr/>
            <p:nvPr/>
          </p:nvSpPr>
          <p:spPr>
            <a:xfrm>
              <a:off x="2063160" y="1396080"/>
              <a:ext cx="0" cy="161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76" name="Group 28"/>
          <p:cNvGrpSpPr/>
          <p:nvPr/>
        </p:nvGrpSpPr>
        <p:grpSpPr>
          <a:xfrm>
            <a:off x="4807800" y="1396080"/>
            <a:ext cx="2539800" cy="161280"/>
            <a:chOff x="4807800" y="1396080"/>
            <a:chExt cx="2539800" cy="161280"/>
          </a:xfrm>
        </p:grpSpPr>
        <p:sp>
          <p:nvSpPr>
            <p:cNvPr id="277" name="Line 29"/>
            <p:cNvSpPr/>
            <p:nvPr/>
          </p:nvSpPr>
          <p:spPr>
            <a:xfrm flipH="1">
              <a:off x="4807800" y="1476720"/>
              <a:ext cx="25372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8" name="Line 30"/>
            <p:cNvSpPr/>
            <p:nvPr/>
          </p:nvSpPr>
          <p:spPr>
            <a:xfrm flipV="1">
              <a:off x="7347600" y="1396080"/>
              <a:ext cx="0" cy="161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279" name="Formula 31"/>
              <p:cNvSpPr txBox="1"/>
              <p:nvPr/>
            </p:nvSpPr>
            <p:spPr>
              <a:xfrm>
                <a:off x="4432680" y="124380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𝑛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80" name="Formula 32"/>
              <p:cNvSpPr txBox="1"/>
              <p:nvPr/>
            </p:nvSpPr>
            <p:spPr>
              <a:xfrm>
                <a:off x="3268440" y="2363040"/>
                <a:ext cx="2841120" cy="47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𝐻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81" name="Formula 33"/>
              <p:cNvSpPr txBox="1"/>
              <p:nvPr/>
            </p:nvSpPr>
            <p:spPr>
              <a:xfrm>
                <a:off x="8211960" y="1668600"/>
                <a:ext cx="419760" cy="2070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𝒔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82" name="CustomShape 34"/>
          <p:cNvSpPr/>
          <p:nvPr/>
        </p:nvSpPr>
        <p:spPr>
          <a:xfrm>
            <a:off x="4646520" y="3935880"/>
            <a:ext cx="85320" cy="85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283" name="Formula 35"/>
              <p:cNvSpPr txBox="1"/>
              <p:nvPr/>
            </p:nvSpPr>
            <p:spPr>
              <a:xfrm>
                <a:off x="7465680" y="2421360"/>
                <a:ext cx="563400" cy="552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11277720" y="6347880"/>
            <a:ext cx="397440" cy="1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1000" spc="-1" strike="noStrike">
                <a:solidFill>
                  <a:srgbClr val="6400ff"/>
                </a:solidFill>
                <a:latin typeface="Arial"/>
                <a:ea typeface="DejaVu Sans"/>
              </a:rPr>
              <a:t>5</a:t>
            </a:r>
            <a:endParaRPr b="0" lang="en-US" sz="1000" spc="-1" strike="noStrike">
              <a:latin typeface="Calibri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515880" y="451800"/>
            <a:ext cx="8736480" cy="2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GB" sz="2500" spc="-1" strike="noStrike">
                <a:solidFill>
                  <a:srgbClr val="6400ff"/>
                </a:solidFill>
                <a:latin typeface="Arial"/>
                <a:ea typeface="DejaVu Sans"/>
              </a:rPr>
              <a:t>Information Set Decoding [Prange ‘62]</a:t>
            </a:r>
            <a:endParaRPr b="0" lang="en-US" sz="2500" spc="-1" strike="noStrike"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86" name="Formula 3"/>
              <p:cNvSpPr txBox="1"/>
              <p:nvPr/>
            </p:nvSpPr>
            <p:spPr>
              <a:xfrm>
                <a:off x="3413160" y="1667880"/>
                <a:ext cx="2609640" cy="2070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𝐴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87" name="CustomShape 4"/>
          <p:cNvSpPr/>
          <p:nvPr/>
        </p:nvSpPr>
        <p:spPr>
          <a:xfrm>
            <a:off x="4702320" y="3935160"/>
            <a:ext cx="85320" cy="85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288" name="Formula 5"/>
              <p:cNvSpPr txBox="1"/>
              <p:nvPr/>
            </p:nvSpPr>
            <p:spPr>
              <a:xfrm>
                <a:off x="6866640" y="1667880"/>
                <a:ext cx="381600" cy="2061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𝒔</m:t>
                    </m:r>
                  </m:oMath>
                </a14:m>
              </a:p>
            </p:txBody>
          </p:sp>
        </mc:Choice>
        <mc:Fallback/>
      </mc:AlternateContent>
      <p:grpSp>
        <p:nvGrpSpPr>
          <p:cNvPr id="289" name="Group 6"/>
          <p:cNvGrpSpPr/>
          <p:nvPr/>
        </p:nvGrpSpPr>
        <p:grpSpPr>
          <a:xfrm>
            <a:off x="3434760" y="5019120"/>
            <a:ext cx="1105200" cy="132840"/>
            <a:chOff x="3434760" y="5019120"/>
            <a:chExt cx="1105200" cy="132840"/>
          </a:xfrm>
        </p:grpSpPr>
        <p:sp>
          <p:nvSpPr>
            <p:cNvPr id="290" name="Line 7"/>
            <p:cNvSpPr/>
            <p:nvPr/>
          </p:nvSpPr>
          <p:spPr>
            <a:xfrm>
              <a:off x="3435840" y="5085360"/>
              <a:ext cx="110412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1" name="Line 8"/>
            <p:cNvSpPr/>
            <p:nvPr/>
          </p:nvSpPr>
          <p:spPr>
            <a:xfrm>
              <a:off x="3434760" y="5019120"/>
              <a:ext cx="0" cy="13284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92" name="Group 9"/>
          <p:cNvGrpSpPr/>
          <p:nvPr/>
        </p:nvGrpSpPr>
        <p:grpSpPr>
          <a:xfrm>
            <a:off x="4921560" y="5019120"/>
            <a:ext cx="1104120" cy="132840"/>
            <a:chOff x="4921560" y="5019120"/>
            <a:chExt cx="1104120" cy="132840"/>
          </a:xfrm>
        </p:grpSpPr>
        <p:sp>
          <p:nvSpPr>
            <p:cNvPr id="293" name="Line 10"/>
            <p:cNvSpPr/>
            <p:nvPr/>
          </p:nvSpPr>
          <p:spPr>
            <a:xfrm flipH="1">
              <a:off x="4921560" y="5085360"/>
              <a:ext cx="110304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4" name="Line 11"/>
            <p:cNvSpPr/>
            <p:nvPr/>
          </p:nvSpPr>
          <p:spPr>
            <a:xfrm flipV="1">
              <a:off x="6025680" y="5019120"/>
              <a:ext cx="0" cy="13284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295" name="Formula 12"/>
              <p:cNvSpPr txBox="1"/>
              <p:nvPr/>
            </p:nvSpPr>
            <p:spPr>
              <a:xfrm>
                <a:off x="4550040" y="488196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𝑟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96" name="Formula 13"/>
              <p:cNvSpPr txBox="1"/>
              <p:nvPr/>
            </p:nvSpPr>
            <p:spPr>
              <a:xfrm>
                <a:off x="6194880" y="2422800"/>
                <a:ext cx="563400" cy="552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sp>
        <p:nvSpPr>
          <p:cNvPr id="297" name="CustomShape 14"/>
          <p:cNvSpPr/>
          <p:nvPr/>
        </p:nvSpPr>
        <p:spPr>
          <a:xfrm rot="1239600">
            <a:off x="8232480" y="1611720"/>
            <a:ext cx="1994760" cy="938880"/>
          </a:xfrm>
          <a:prstGeom prst="rect">
            <a:avLst/>
          </a:prstGeom>
          <a:noFill/>
          <a:ln w="63360">
            <a:solidFill>
              <a:schemeClr val="tx2">
                <a:alpha val="8013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Solve linear system</a:t>
            </a:r>
            <a:endParaRPr b="0" lang="en-US" sz="2600" spc="-1" strike="noStrike">
              <a:latin typeface="Calibri"/>
            </a:endParaRPr>
          </a:p>
        </p:txBody>
      </p:sp>
      <p:sp>
        <p:nvSpPr>
          <p:cNvPr id="298" name="CustomShape 15"/>
          <p:cNvSpPr/>
          <p:nvPr/>
        </p:nvSpPr>
        <p:spPr>
          <a:xfrm>
            <a:off x="2071080" y="4170600"/>
            <a:ext cx="5298840" cy="542520"/>
          </a:xfrm>
          <a:prstGeom prst="rect">
            <a:avLst/>
          </a:prstGeom>
          <a:solidFill>
            <a:srgbClr val="00b050">
              <a:alpha val="73000"/>
            </a:srgbClr>
          </a:solidFill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E" sz="1800" spc="-1" strike="noStrike">
                <a:solidFill>
                  <a:srgbClr val="ffffff"/>
                </a:solidFill>
                <a:latin typeface="Arial"/>
                <a:ea typeface="DejaVu Sans"/>
              </a:rPr>
              <a:t>0 0 0 0 0 0                                           0 0 0 0 0 0 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299" name="CustomShape 16"/>
          <p:cNvSpPr/>
          <p:nvPr/>
        </p:nvSpPr>
        <p:spPr>
          <a:xfrm>
            <a:off x="3413160" y="4187880"/>
            <a:ext cx="2600640" cy="506160"/>
          </a:xfrm>
          <a:prstGeom prst="rect">
            <a:avLst/>
          </a:prstGeom>
          <a:solidFill>
            <a:srgbClr val="ffc000"/>
          </a:solidFill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CustomShape 17"/>
          <p:cNvSpPr/>
          <p:nvPr/>
        </p:nvSpPr>
        <p:spPr>
          <a:xfrm>
            <a:off x="3413160" y="4188960"/>
            <a:ext cx="2600640" cy="506160"/>
          </a:xfrm>
          <a:prstGeom prst="rect">
            <a:avLst/>
          </a:prstGeom>
          <a:solidFill>
            <a:srgbClr val="00b050">
              <a:alpha val="73000"/>
            </a:srgbClr>
          </a:solidFill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CustomShape 18"/>
          <p:cNvSpPr/>
          <p:nvPr/>
        </p:nvSpPr>
        <p:spPr>
          <a:xfrm>
            <a:off x="1689480" y="5215320"/>
            <a:ext cx="60987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6f7375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6f7375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6f7375"/>
                </a:solidFill>
                <a:latin typeface="Arial"/>
                <a:ea typeface="DejaVu Sans"/>
              </a:rPr>
              <a:t>          </a:t>
            </a:r>
            <a:r>
              <a:rPr b="0" lang="en-US" sz="1800" spc="-1" strike="noStrike">
                <a:solidFill>
                  <a:srgbClr val="6f7375"/>
                </a:solidFill>
                <a:latin typeface="Arial"/>
                <a:ea typeface="DejaVu Sans"/>
              </a:rPr>
              <a:t>weight 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02" name="CustomShape 19"/>
          <p:cNvSpPr/>
          <p:nvPr/>
        </p:nvSpPr>
        <p:spPr>
          <a:xfrm rot="5400000">
            <a:off x="4542480" y="2375280"/>
            <a:ext cx="343440" cy="529884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Line 20"/>
          <p:cNvSpPr/>
          <p:nvPr/>
        </p:nvSpPr>
        <p:spPr>
          <a:xfrm flipV="1">
            <a:off x="4176360" y="5410440"/>
            <a:ext cx="1103400" cy="39240"/>
          </a:xfrm>
          <a:prstGeom prst="line">
            <a:avLst/>
          </a:prstGeom>
          <a:ln w="36000">
            <a:solidFill>
              <a:srgbClr val="e71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4" name="CustomShape 21"/>
          <p:cNvSpPr/>
          <p:nvPr/>
        </p:nvSpPr>
        <p:spPr>
          <a:xfrm>
            <a:off x="8819280" y="357192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CustomShape 22"/>
          <p:cNvSpPr/>
          <p:nvPr/>
        </p:nvSpPr>
        <p:spPr>
          <a:xfrm rot="295200">
            <a:off x="9072000" y="3268440"/>
            <a:ext cx="1994760" cy="938880"/>
          </a:xfrm>
          <a:prstGeom prst="rect">
            <a:avLst/>
          </a:prstGeom>
          <a:noFill/>
          <a:ln w="63360">
            <a:solidFill>
              <a:schemeClr val="tx2">
                <a:alpha val="8013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6400ff"/>
                </a:solidFill>
                <a:latin typeface="Arial"/>
                <a:ea typeface="DejaVu Sans"/>
              </a:rPr>
              <a:t>Guess other set of zeros</a:t>
            </a:r>
            <a:endParaRPr b="0" lang="en-US" sz="2600" spc="-1" strike="noStrike">
              <a:latin typeface="Calibri"/>
            </a:endParaRPr>
          </a:p>
        </p:txBody>
      </p:sp>
      <p:sp>
        <p:nvSpPr>
          <p:cNvPr id="306" name="CustomShape 23"/>
          <p:cNvSpPr/>
          <p:nvPr/>
        </p:nvSpPr>
        <p:spPr>
          <a:xfrm>
            <a:off x="2063880" y="4172400"/>
            <a:ext cx="5298840" cy="542520"/>
          </a:xfrm>
          <a:prstGeom prst="rect">
            <a:avLst/>
          </a:prstGeom>
          <a:solidFill>
            <a:srgbClr val="00b050">
              <a:alpha val="73000"/>
            </a:srgbClr>
          </a:solidFill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e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07" name="CustomShape 24"/>
          <p:cNvSpPr/>
          <p:nvPr/>
        </p:nvSpPr>
        <p:spPr>
          <a:xfrm>
            <a:off x="2070000" y="4167000"/>
            <a:ext cx="5298840" cy="542520"/>
          </a:xfrm>
          <a:prstGeom prst="rect">
            <a:avLst/>
          </a:prstGeom>
          <a:solidFill>
            <a:srgbClr val="00b050">
              <a:alpha val="73000"/>
            </a:srgbClr>
          </a:solidFill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E" sz="1800" spc="-1" strike="noStrike">
                <a:solidFill>
                  <a:srgbClr val="ffffff"/>
                </a:solidFill>
                <a:latin typeface="Arial"/>
                <a:ea typeface="DejaVu Sans"/>
              </a:rPr>
              <a:t>0    0 0 0          0              0 0       0         0    0 0 0 0 </a:t>
            </a:r>
            <a:endParaRPr b="0" lang="en-US" sz="1800" spc="-1" strike="noStrike">
              <a:latin typeface="Calibri"/>
            </a:endParaRPr>
          </a:p>
        </p:txBody>
      </p:sp>
      <p:grpSp>
        <p:nvGrpSpPr>
          <p:cNvPr id="308" name="Group 25"/>
          <p:cNvGrpSpPr/>
          <p:nvPr/>
        </p:nvGrpSpPr>
        <p:grpSpPr>
          <a:xfrm>
            <a:off x="3132720" y="2839680"/>
            <a:ext cx="145080" cy="900000"/>
            <a:chOff x="3132720" y="2839680"/>
            <a:chExt cx="145080" cy="900000"/>
          </a:xfrm>
        </p:grpSpPr>
        <p:sp>
          <p:nvSpPr>
            <p:cNvPr id="309" name="Line 26"/>
            <p:cNvSpPr/>
            <p:nvPr/>
          </p:nvSpPr>
          <p:spPr>
            <a:xfrm flipV="1">
              <a:off x="3205440" y="2839680"/>
              <a:ext cx="0" cy="899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0" name="Line 27"/>
            <p:cNvSpPr/>
            <p:nvPr/>
          </p:nvSpPr>
          <p:spPr>
            <a:xfrm>
              <a:off x="3132720" y="3739680"/>
              <a:ext cx="1450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11" name="Group 28"/>
          <p:cNvGrpSpPr/>
          <p:nvPr/>
        </p:nvGrpSpPr>
        <p:grpSpPr>
          <a:xfrm>
            <a:off x="3128040" y="1668600"/>
            <a:ext cx="145080" cy="900000"/>
            <a:chOff x="3128040" y="1668600"/>
            <a:chExt cx="145080" cy="900000"/>
          </a:xfrm>
        </p:grpSpPr>
        <p:sp>
          <p:nvSpPr>
            <p:cNvPr id="312" name="Line 29"/>
            <p:cNvSpPr/>
            <p:nvPr/>
          </p:nvSpPr>
          <p:spPr>
            <a:xfrm>
              <a:off x="3200400" y="1669320"/>
              <a:ext cx="0" cy="89928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3" name="Line 30"/>
            <p:cNvSpPr/>
            <p:nvPr/>
          </p:nvSpPr>
          <p:spPr>
            <a:xfrm flipH="1">
              <a:off x="3128040" y="1668600"/>
              <a:ext cx="145080" cy="0"/>
            </a:xfrm>
            <a:prstGeom prst="line">
              <a:avLst/>
            </a:prstGeom>
            <a:ln w="31680">
              <a:solidFill>
                <a:srgbClr val="6c7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314" name="Formula 31"/>
              <p:cNvSpPr txBox="1"/>
              <p:nvPr/>
            </p:nvSpPr>
            <p:spPr>
              <a:xfrm>
                <a:off x="3014640" y="2486160"/>
                <a:ext cx="39744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𝑟</m:t>
                    </m:r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523080" y="3135600"/>
            <a:ext cx="5571720" cy="44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500" spc="-1" strike="noStrike">
                <a:solidFill>
                  <a:srgbClr val="ffffff"/>
                </a:solidFill>
                <a:latin typeface="Arial"/>
                <a:ea typeface="DejaVu Sans"/>
              </a:rPr>
              <a:t>Quantum Circuit Input 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11277720" y="6347880"/>
            <a:ext cx="397440" cy="1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1000" spc="-1" strike="noStrike">
                <a:solidFill>
                  <a:srgbClr val="ffffff"/>
                </a:solidFill>
                <a:latin typeface="Arial"/>
                <a:ea typeface="DejaVu Sans"/>
              </a:rPr>
              <a:t>6</a:t>
            </a:r>
            <a:endParaRPr b="0" lang="en-US" sz="1000" spc="-1" strike="noStrike">
              <a:latin typeface="Calibri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8849160" y="377568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1277720" y="6347880"/>
            <a:ext cx="397440" cy="1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1000" spc="-1" strike="noStrike">
                <a:solidFill>
                  <a:srgbClr val="6400ff"/>
                </a:solidFill>
                <a:latin typeface="Arial"/>
                <a:ea typeface="DejaVu Sans"/>
              </a:rPr>
              <a:t>7</a:t>
            </a:r>
            <a:endParaRPr b="0" lang="en-US" sz="1000" spc="-1" strike="noStrike">
              <a:latin typeface="Calibri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515880" y="451800"/>
            <a:ext cx="8736480" cy="2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n-GB" sz="2500" spc="-1" strike="noStrike">
                <a:solidFill>
                  <a:srgbClr val="6400ff"/>
                </a:solidFill>
                <a:latin typeface="Arial"/>
                <a:ea typeface="DejaVu Sans"/>
              </a:rPr>
              <a:t>Quantum Version of Prange</a:t>
            </a:r>
            <a:endParaRPr b="0" lang="en-US" sz="2500" spc="-1" strike="noStrike">
              <a:latin typeface="Calibri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515880" y="1417320"/>
            <a:ext cx="8037000" cy="469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200" spc="-1" strike="noStrike">
              <a:latin typeface="Calibri"/>
            </a:endParaRPr>
          </a:p>
          <a:p>
            <a:pPr marL="457200" indent="-456120">
              <a:lnSpc>
                <a:spcPct val="100000"/>
              </a:lnSpc>
              <a:spcBef>
                <a:spcPts val="1001"/>
              </a:spcBef>
              <a:buClr>
                <a:srgbClr val="6f7375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-GB" sz="2200" spc="-1" strike="noStrike">
                <a:solidFill>
                  <a:srgbClr val="6f7375"/>
                </a:solidFill>
                <a:latin typeface="Arial"/>
                <a:ea typeface="DejaVu Sans"/>
              </a:rPr>
              <a:t>Create superposition over all subsets</a:t>
            </a:r>
            <a:endParaRPr b="0" lang="en-US" sz="2200" spc="-1" strike="noStrike"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200" spc="-1" strike="noStrike"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200" spc="-1" strike="noStrike">
              <a:latin typeface="Calibri"/>
            </a:endParaRPr>
          </a:p>
          <a:p>
            <a:pPr marL="457200" indent="-456120">
              <a:lnSpc>
                <a:spcPct val="100000"/>
              </a:lnSpc>
              <a:spcBef>
                <a:spcPts val="1001"/>
              </a:spcBef>
              <a:buClr>
                <a:srgbClr val="6f7375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-GB" sz="2200" spc="-1" strike="noStrike">
                <a:solidFill>
                  <a:srgbClr val="6f7375"/>
                </a:solidFill>
                <a:latin typeface="Arial"/>
                <a:ea typeface="DejaVu Sans"/>
              </a:rPr>
              <a:t>Perform Gaussian elimination</a:t>
            </a:r>
            <a:endParaRPr b="0" lang="en-US" sz="2200" spc="-1" strike="noStrike"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200" spc="-1" strike="noStrike"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200" spc="-1" strike="noStrike">
              <a:latin typeface="Calibri"/>
            </a:endParaRPr>
          </a:p>
          <a:p>
            <a:pPr marL="457200" indent="-456120">
              <a:lnSpc>
                <a:spcPct val="100000"/>
              </a:lnSpc>
              <a:spcBef>
                <a:spcPts val="1001"/>
              </a:spcBef>
              <a:buClr>
                <a:srgbClr val="6f7375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-GB" sz="2200" spc="-1" strike="noStrike">
                <a:solidFill>
                  <a:srgbClr val="6f7375"/>
                </a:solidFill>
                <a:latin typeface="Arial"/>
                <a:ea typeface="DejaVu Sans"/>
              </a:rPr>
              <a:t>Grover search for subset leading to weight </a:t>
            </a:r>
            <a:endParaRPr b="0" lang="en-US" sz="2200" spc="-1" strike="noStrike"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600" spc="-1" strike="noStrike"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600" spc="-1" strike="noStrike"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600" spc="-1" strike="noStrike"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600" spc="-1" strike="noStrike">
              <a:latin typeface="Calibri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6095880" y="1919880"/>
            <a:ext cx="5298840" cy="542520"/>
          </a:xfrm>
          <a:prstGeom prst="rect">
            <a:avLst/>
          </a:prstGeom>
          <a:solidFill>
            <a:srgbClr val="00b050">
              <a:alpha val="74000"/>
            </a:srgbClr>
          </a:solidFill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E" sz="1800" spc="-1" strike="noStrike">
                <a:solidFill>
                  <a:srgbClr val="ffffff"/>
                </a:solidFill>
                <a:latin typeface="Arial"/>
                <a:ea typeface="DejaVu Sans"/>
              </a:rPr>
              <a:t>0    0 0 0          0              0 0       0         0    0 0 0 0 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22" name="CustomShape 5"/>
          <p:cNvSpPr/>
          <p:nvPr/>
        </p:nvSpPr>
        <p:spPr>
          <a:xfrm>
            <a:off x="7253280" y="3191400"/>
            <a:ext cx="2600640" cy="506160"/>
          </a:xfrm>
          <a:prstGeom prst="rect">
            <a:avLst/>
          </a:prstGeom>
          <a:solidFill>
            <a:srgbClr val="00b050">
              <a:alpha val="73000"/>
            </a:srgbClr>
          </a:solidFill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e’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23" name="CustomShape 6"/>
          <p:cNvSpPr/>
          <p:nvPr/>
        </p:nvSpPr>
        <p:spPr>
          <a:xfrm>
            <a:off x="7253280" y="4561920"/>
            <a:ext cx="2600640" cy="506160"/>
          </a:xfrm>
          <a:prstGeom prst="rect">
            <a:avLst/>
          </a:prstGeom>
          <a:solidFill>
            <a:srgbClr val="00b050">
              <a:alpha val="73000"/>
            </a:srgbClr>
          </a:solidFill>
          <a:ln w="381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e’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24" name="CustomShape 7"/>
          <p:cNvSpPr/>
          <p:nvPr/>
        </p:nvSpPr>
        <p:spPr>
          <a:xfrm rot="5400000">
            <a:off x="8388000" y="3876840"/>
            <a:ext cx="343440" cy="278136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6c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5" name="CustomShape 8"/>
          <p:cNvSpPr/>
          <p:nvPr/>
        </p:nvSpPr>
        <p:spPr>
          <a:xfrm>
            <a:off x="5576040" y="5505120"/>
            <a:ext cx="60987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6f7375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6f7375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6f7375"/>
                </a:solidFill>
                <a:latin typeface="Arial"/>
                <a:ea typeface="DejaVu Sans"/>
              </a:rPr>
              <a:t>          </a:t>
            </a:r>
            <a:r>
              <a:rPr b="0" lang="en-US" sz="1800" spc="-1" strike="noStrike">
                <a:solidFill>
                  <a:srgbClr val="6f7375"/>
                </a:solidFill>
                <a:latin typeface="Arial"/>
                <a:ea typeface="DejaVu Sans"/>
              </a:rPr>
              <a:t>weight </a:t>
            </a:r>
            <a:endParaRPr b="0" lang="en-US" sz="18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00ff"/>
      </a:dk2>
      <a:lt2>
        <a:srgbClr val="415569"/>
      </a:lt2>
      <a:accent1>
        <a:srgbClr val="6f7375"/>
      </a:accent1>
      <a:accent2>
        <a:srgbClr val="63e8e3"/>
      </a:accent2>
      <a:accent3>
        <a:srgbClr val="37e1dc"/>
      </a:accent3>
      <a:accent4>
        <a:srgbClr val="3c009f"/>
      </a:accent4>
      <a:accent5>
        <a:srgbClr val="ff0074"/>
      </a:accent5>
      <a:accent6>
        <a:srgbClr val="ffbf38"/>
      </a:accent6>
      <a:hlink>
        <a:srgbClr val="a69dce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00ff"/>
      </a:dk2>
      <a:lt2>
        <a:srgbClr val="415569"/>
      </a:lt2>
      <a:accent1>
        <a:srgbClr val="6f7375"/>
      </a:accent1>
      <a:accent2>
        <a:srgbClr val="63e8e3"/>
      </a:accent2>
      <a:accent3>
        <a:srgbClr val="37e1dc"/>
      </a:accent3>
      <a:accent4>
        <a:srgbClr val="3c009f"/>
      </a:accent4>
      <a:accent5>
        <a:srgbClr val="ff0074"/>
      </a:accent5>
      <a:accent6>
        <a:srgbClr val="ffbf38"/>
      </a:accent6>
      <a:hlink>
        <a:srgbClr val="a69dce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00ff"/>
      </a:dk2>
      <a:lt2>
        <a:srgbClr val="415569"/>
      </a:lt2>
      <a:accent1>
        <a:srgbClr val="6f7375"/>
      </a:accent1>
      <a:accent2>
        <a:srgbClr val="63e8e3"/>
      </a:accent2>
      <a:accent3>
        <a:srgbClr val="37e1dc"/>
      </a:accent3>
      <a:accent4>
        <a:srgbClr val="3c009f"/>
      </a:accent4>
      <a:accent5>
        <a:srgbClr val="ff0074"/>
      </a:accent5>
      <a:accent6>
        <a:srgbClr val="ffbf38"/>
      </a:accent6>
      <a:hlink>
        <a:srgbClr val="a69dce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00ff"/>
      </a:dk2>
      <a:lt2>
        <a:srgbClr val="415569"/>
      </a:lt2>
      <a:accent1>
        <a:srgbClr val="6f7375"/>
      </a:accent1>
      <a:accent2>
        <a:srgbClr val="63e8e3"/>
      </a:accent2>
      <a:accent3>
        <a:srgbClr val="37e1dc"/>
      </a:accent3>
      <a:accent4>
        <a:srgbClr val="3c009f"/>
      </a:accent4>
      <a:accent5>
        <a:srgbClr val="ff0074"/>
      </a:accent5>
      <a:accent6>
        <a:srgbClr val="ffbf38"/>
      </a:accent6>
      <a:hlink>
        <a:srgbClr val="a69dce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00ff"/>
      </a:dk2>
      <a:lt2>
        <a:srgbClr val="415569"/>
      </a:lt2>
      <a:accent1>
        <a:srgbClr val="6f7375"/>
      </a:accent1>
      <a:accent2>
        <a:srgbClr val="63e8e3"/>
      </a:accent2>
      <a:accent3>
        <a:srgbClr val="37e1dc"/>
      </a:accent3>
      <a:accent4>
        <a:srgbClr val="3c009f"/>
      </a:accent4>
      <a:accent5>
        <a:srgbClr val="ff0074"/>
      </a:accent5>
      <a:accent6>
        <a:srgbClr val="ffbf38"/>
      </a:accent6>
      <a:hlink>
        <a:srgbClr val="a69dce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54847</TotalTime>
  <Application>Collabora_Office/6.4.10.60$Linux_X86_64 LibreOffice_project/49f8a7333bddceb3b8bd18d81ff593fa39f5a437</Application>
  <Words>757</Words>
  <Paragraphs>259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2020-03-18T15:45:14Z</dcterms:created>
  <dc:creator>Microsoft Office User</dc:creator>
  <dc:description/>
  <dc:language>en-US</dc:language>
  <cp:lastModifiedBy/>
  <dcterms:modified xsi:type="dcterms:W3CDTF">2022-09-19T19:34:42Z</dcterms:modified>
  <cp:revision>85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1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26</vt:i4>
  </property>
</Properties>
</file>