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7.xml" ContentType="application/vnd.openxmlformats-officedocument.presentationml.tags+xml"/>
  <Override PartName="/ppt/notesSlides/notesSlide17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8.xml" ContentType="application/vnd.openxmlformats-officedocument.presentationml.notesSlide+xml"/>
  <Override PartName="/ppt/tags/tag4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7" r:id="rId2"/>
    <p:sldId id="568" r:id="rId3"/>
    <p:sldId id="569" r:id="rId4"/>
    <p:sldId id="585" r:id="rId5"/>
    <p:sldId id="273" r:id="rId6"/>
    <p:sldId id="274" r:id="rId7"/>
    <p:sldId id="553" r:id="rId8"/>
    <p:sldId id="540" r:id="rId9"/>
    <p:sldId id="541" r:id="rId10"/>
    <p:sldId id="542" r:id="rId11"/>
    <p:sldId id="543" r:id="rId12"/>
    <p:sldId id="539" r:id="rId13"/>
    <p:sldId id="536" r:id="rId14"/>
    <p:sldId id="544" r:id="rId15"/>
    <p:sldId id="534" r:id="rId16"/>
    <p:sldId id="584" r:id="rId17"/>
    <p:sldId id="425" r:id="rId18"/>
    <p:sldId id="426" r:id="rId19"/>
    <p:sldId id="427" r:id="rId20"/>
    <p:sldId id="428" r:id="rId21"/>
    <p:sldId id="429" r:id="rId22"/>
    <p:sldId id="588" r:id="rId23"/>
    <p:sldId id="537" r:id="rId24"/>
    <p:sldId id="538" r:id="rId25"/>
    <p:sldId id="430" r:id="rId26"/>
    <p:sldId id="582" r:id="rId27"/>
    <p:sldId id="583" r:id="rId28"/>
    <p:sldId id="467" r:id="rId29"/>
    <p:sldId id="279" r:id="rId30"/>
    <p:sldId id="581" r:id="rId31"/>
    <p:sldId id="578" r:id="rId32"/>
    <p:sldId id="586" r:id="rId33"/>
    <p:sldId id="304" r:id="rId34"/>
    <p:sldId id="278" r:id="rId35"/>
    <p:sldId id="281" r:id="rId36"/>
    <p:sldId id="595" r:id="rId37"/>
    <p:sldId id="577" r:id="rId38"/>
    <p:sldId id="579" r:id="rId39"/>
    <p:sldId id="587" r:id="rId40"/>
    <p:sldId id="557" r:id="rId41"/>
    <p:sldId id="503" r:id="rId42"/>
    <p:sldId id="562" r:id="rId43"/>
    <p:sldId id="565" r:id="rId44"/>
    <p:sldId id="547" r:id="rId45"/>
    <p:sldId id="589" r:id="rId46"/>
    <p:sldId id="4100" r:id="rId47"/>
    <p:sldId id="299" r:id="rId48"/>
    <p:sldId id="596" r:id="rId49"/>
    <p:sldId id="499" r:id="rId50"/>
    <p:sldId id="552" r:id="rId51"/>
    <p:sldId id="296" r:id="rId52"/>
    <p:sldId id="55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pos="6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0"/>
    <p:restoredTop sz="87875"/>
  </p:normalViewPr>
  <p:slideViewPr>
    <p:cSldViewPr snapToGrid="0" snapToObjects="1">
      <p:cViewPr varScale="1">
        <p:scale>
          <a:sx n="143" d="100"/>
          <a:sy n="143" d="100"/>
        </p:scale>
        <p:origin x="240" y="696"/>
      </p:cViewPr>
      <p:guideLst>
        <p:guide orient="horz" pos="981"/>
        <p:guide pos="6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37" d="100"/>
          <a:sy n="137" d="100"/>
        </p:scale>
        <p:origin x="3536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A34C1-8BAB-6E48-B183-BFEFF27FE8AB}" type="datetimeFigureOut">
              <a:rPr lang="en-US" smtClean="0"/>
              <a:t>3/20/23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AE733-F09D-0947-B436-F45E05208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6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60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14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http://</a:t>
            </a:r>
            <a:r>
              <a:rPr lang="en-US" dirty="0" err="1"/>
              <a:t>link.springer.com</a:t>
            </a:r>
            <a:r>
              <a:rPr lang="en-US" dirty="0"/>
              <a:t>/</a:t>
            </a:r>
            <a:r>
              <a:rPr lang="en-US" dirty="0" err="1"/>
              <a:t>referenceworkentry</a:t>
            </a:r>
            <a:r>
              <a:rPr lang="en-US" dirty="0"/>
              <a:t>/10.1007%2F978-1-4419-5906-5_210/fulltext.html#Fig2_210</a:t>
            </a:r>
          </a:p>
          <a:p>
            <a:r>
              <a:rPr lang="en-US" dirty="0"/>
              <a:t>James H. Ellis, Clifford C. Cocks, Malcolm J. Williamson (from left to right)</a:t>
            </a:r>
          </a:p>
          <a:p>
            <a:endParaRPr lang="en-US" dirty="0"/>
          </a:p>
          <a:p>
            <a:r>
              <a:rPr lang="en-US" dirty="0"/>
              <a:t>Ralph</a:t>
            </a:r>
            <a:r>
              <a:rPr lang="en-US" baseline="0" dirty="0"/>
              <a:t> </a:t>
            </a:r>
            <a:r>
              <a:rPr lang="en-US" baseline="0" dirty="0" err="1"/>
              <a:t>Merkle</a:t>
            </a:r>
            <a:r>
              <a:rPr lang="en-US" baseline="0" dirty="0"/>
              <a:t>, Martin Hellman, Whitfield </a:t>
            </a:r>
            <a:r>
              <a:rPr lang="en-US" baseline="0" dirty="0" err="1"/>
              <a:t>Diffie</a:t>
            </a:r>
            <a:r>
              <a:rPr lang="en-US" baseline="0" dirty="0"/>
              <a:t>, (at Stanford) </a:t>
            </a:r>
          </a:p>
          <a:p>
            <a:r>
              <a:rPr lang="en-US" baseline="0" dirty="0"/>
              <a:t>and Ron </a:t>
            </a:r>
            <a:r>
              <a:rPr lang="en-US" baseline="0" dirty="0" err="1"/>
              <a:t>Rivest</a:t>
            </a:r>
            <a:r>
              <a:rPr lang="en-US" baseline="0" dirty="0"/>
              <a:t>, </a:t>
            </a:r>
            <a:r>
              <a:rPr lang="en-US" baseline="0" dirty="0" err="1"/>
              <a:t>Adi</a:t>
            </a:r>
            <a:r>
              <a:rPr lang="en-US" baseline="0" dirty="0"/>
              <a:t> Shamir, Leonard </a:t>
            </a:r>
            <a:r>
              <a:rPr lang="en-US" baseline="0" dirty="0" err="1"/>
              <a:t>Adleman</a:t>
            </a:r>
            <a:r>
              <a:rPr lang="en-US" baseline="0" dirty="0"/>
              <a:t> (at MIT)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385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 from an overview presentation by Michael </a:t>
            </a:r>
            <a:r>
              <a:rPr lang="en-US" dirty="0" err="1"/>
              <a:t>Backes</a:t>
            </a:r>
            <a:r>
              <a:rPr lang="en-US" dirty="0"/>
              <a:t>: http://</a:t>
            </a:r>
            <a:r>
              <a:rPr lang="en-US" dirty="0" err="1"/>
              <a:t>www.infsec.cs.uni-saarland.de</a:t>
            </a:r>
            <a:r>
              <a:rPr lang="en-US" dirty="0"/>
              <a:t>/~</a:t>
            </a:r>
            <a:r>
              <a:rPr lang="en-US" dirty="0" err="1"/>
              <a:t>backes</a:t>
            </a:r>
            <a:r>
              <a:rPr lang="en-US" dirty="0"/>
              <a:t>/</a:t>
            </a:r>
          </a:p>
          <a:p>
            <a:r>
              <a:rPr lang="en-US" dirty="0"/>
              <a:t>http://</a:t>
            </a:r>
            <a:r>
              <a:rPr lang="en-US" dirty="0" err="1"/>
              <a:t>www.zurich.ibm.com</a:t>
            </a:r>
            <a:r>
              <a:rPr lang="en-US" dirty="0"/>
              <a:t>/security/publications/2004/BaPfWa2004aCryptoLibSlides.ppt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273A-84D1-44AD-B2F4-5DC40384FCDA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062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1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9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08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67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95253C-43CE-4FA5-8D1D-B63F9AFD406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56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65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07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92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1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500" dirty="0"/>
              <a:t>RSA-100 </a:t>
            </a:r>
            <a:r>
              <a:rPr lang="en-US" sz="2500" dirty="0" err="1"/>
              <a:t>tooke</a:t>
            </a:r>
            <a:r>
              <a:rPr lang="en-US" sz="2500" dirty="0"/>
              <a:t> a few days to factor in 1991. It now takes about 1 hour on a standard laptop.</a:t>
            </a:r>
            <a:endParaRPr lang="is-IS" sz="25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26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= 3 *</a:t>
            </a:r>
            <a:r>
              <a:rPr lang="en-US" baseline="0" dirty="0"/>
              <a:t> 5</a:t>
            </a:r>
            <a:endParaRPr lang="en-US" dirty="0"/>
          </a:p>
          <a:p>
            <a:r>
              <a:rPr lang="en-US" dirty="0"/>
              <a:t>51 = 3 * 17</a:t>
            </a:r>
          </a:p>
          <a:p>
            <a:r>
              <a:rPr lang="en-US" dirty="0"/>
              <a:t>123 * 456 = </a:t>
            </a:r>
            <a:r>
              <a:rPr lang="is-I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56088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5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83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393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2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39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5270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41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861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42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229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43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5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systeem</a:t>
            </a:r>
            <a:r>
              <a:rPr lang="en-US" dirty="0"/>
              <a:t> van </a:t>
            </a:r>
            <a:r>
              <a:rPr lang="en-US" dirty="0" err="1"/>
              <a:t>versleuteling</a:t>
            </a:r>
            <a:r>
              <a:rPr lang="en-US" dirty="0"/>
              <a:t> </a:t>
            </a:r>
            <a:r>
              <a:rPr lang="en-US" dirty="0" err="1"/>
              <a:t>moet</a:t>
            </a:r>
            <a:r>
              <a:rPr lang="en-US" dirty="0"/>
              <a:t> even </a:t>
            </a:r>
            <a:r>
              <a:rPr lang="en-US" dirty="0" err="1"/>
              <a:t>veilig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zelfs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</a:t>
            </a:r>
            <a:r>
              <a:rPr lang="en-US" dirty="0" err="1"/>
              <a:t>behalve</a:t>
            </a:r>
            <a:r>
              <a:rPr lang="en-US" dirty="0"/>
              <a:t> de </a:t>
            </a:r>
            <a:r>
              <a:rPr lang="en-US" dirty="0" err="1"/>
              <a:t>sleutel</a:t>
            </a:r>
            <a:r>
              <a:rPr lang="en-US" dirty="0"/>
              <a:t> over het </a:t>
            </a:r>
            <a:r>
              <a:rPr lang="en-US" dirty="0" err="1"/>
              <a:t>systeem</a:t>
            </a:r>
            <a:r>
              <a:rPr lang="en-US" dirty="0"/>
              <a:t> </a:t>
            </a:r>
            <a:r>
              <a:rPr lang="en-US" dirty="0" err="1"/>
              <a:t>publiek</a:t>
            </a:r>
            <a:r>
              <a:rPr lang="en-US" dirty="0"/>
              <a:t> </a:t>
            </a:r>
            <a:r>
              <a:rPr lang="en-US" dirty="0" err="1"/>
              <a:t>bekend</a:t>
            </a:r>
            <a:r>
              <a:rPr lang="en-US" dirty="0"/>
              <a:t> 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850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44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754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qureca.com</a:t>
            </a:r>
            <a:r>
              <a:rPr lang="en-US" dirty="0"/>
              <a:t>/quantum-initiatives-worldwide-update-2023/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289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267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445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E733-F09D-0947-B436-F45E0520848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0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8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</a:t>
            </a:r>
            <a:r>
              <a:rPr lang="en-US" baseline="0" dirty="0"/>
              <a:t> check: please raise your hand if you have NOT seen this function before.</a:t>
            </a:r>
          </a:p>
          <a:p>
            <a:r>
              <a:rPr lang="en-US" baseline="0" dirty="0"/>
              <a:t>Please raise your hand if you HAVE seen this function before.</a:t>
            </a:r>
          </a:p>
          <a:p>
            <a:r>
              <a:rPr lang="en-US" baseline="0" dirty="0"/>
              <a:t>Now raise your hand if you have not raised your hand yet. For the people raising their hand now: you should seriously double-check the logic “axiom of the excluded middle”, asserting that either you HAVE seen this function before, or that you have NOT.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55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62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78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encrypting</a:t>
            </a:r>
            <a:r>
              <a:rPr lang="en-US" baseline="0" dirty="0"/>
              <a:t> internet traffic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24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12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96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13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9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4B90E-A0C7-F846-96D5-E3E3B4AF7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5E3F60-60C3-0D49-A90E-7BDC88059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BEFE1-187C-1F4A-8D70-512F94B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7833E-D4E0-BE48-9316-E893DA60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64D46-B9C4-3B49-9B00-747C88986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32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E4FE-CACC-C541-8F6E-E0D83A8C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5C4811-E70E-054A-99C9-C0D4263FB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035A7-6F38-0C49-9B5B-D1604918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3BE93-05BD-174B-B71E-345F111B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785A8-CFF3-D64C-848F-D14D9387F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9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C75975-A618-D44D-A13B-F8DEB2FC4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3C7FC-3D6E-CD4F-90F0-62623F052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D85C6-28A1-D542-BC5B-908FCAC84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5A322-DBFC-6140-AD28-29D13D489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78889-2D65-2E45-95FC-03FA235E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41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85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972F7-C4EC-1149-8970-0D9E4F6FB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4D441-0676-2443-B20D-5363ABC9C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721C1-FA00-564E-BD71-ADF795849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A096C-3E81-E249-BEF3-23A95763E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C86B7-A0A4-1949-9BA9-BFBCAE6C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BE515-780E-3343-A2E0-EED149800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0DFFA-5962-164A-8805-3ED9C1A11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00BB6-EA59-4F4B-8D67-09CF28F0C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699A6-8A0C-BD46-9465-1AC61C8A2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0AED4-DDCF-584A-A033-BD1502D91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09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B5120-4082-F147-94FB-558F1D961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07CDC-C514-9F48-AF6F-E0FA2F28A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295F3-3261-2A43-982E-8158B033F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EB538-3DDB-124E-86EF-A40EC7A12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4B25E-D01E-1848-BA05-09F25167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BE447-AFAC-E744-A97E-047E62A43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5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81AB-C306-A14F-A5EE-98C98416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6BA4A-8CF9-5640-91F3-351C27175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226FC-9278-1B4E-9548-6A6DF7F7C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3DB7AC-501A-9148-94D8-8E75FADA9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A1124F-BEE2-C947-8124-6D658C1E1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A651A-FA9F-A049-B60B-0A2C02A06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60871B-F9F1-7946-A549-FA84ACBD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BC85F9-DA79-B44E-89BD-B32259FF6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57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6879-E4E9-934B-8B4A-E05849F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157FA-ABB1-CD4D-8F3F-4AF76412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42794-7DCD-0F42-9209-CA075179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DEBC7-CF64-2D4C-978A-49A4719D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F1086A-3675-AE4D-BEB0-1D2E14D9C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098B4C-A4BC-B546-B224-B54B8797E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D922A-EE45-F142-993D-E809B995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7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EA968-5495-8E4D-BF75-8439D32A4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536E1-FBA5-B245-9D66-475EA6506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A0FF6-72F9-434E-AE4B-0A12B4E51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FDA1D-E304-1849-BF24-A67E1EAB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73698D-9A5C-3A4B-916B-CB93563F2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888A0-9850-4F46-A436-FF2C55108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93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1CD05-FC27-B147-8D19-5BD87599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7B0C7-97AB-4844-A8CF-ADCE410298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A584A-7033-C341-90E5-43E84D1F8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3AC7F-627E-CF40-B11F-41610F283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7C3E1-57A5-C340-A13B-3E9272F23537}" type="datetimeFigureOut">
              <a:rPr lang="en-US" smtClean="0"/>
              <a:t>3/20/23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6FF51-A8B0-C24D-828A-7C1F24262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18DC1-77DA-4347-B6FA-9DC2ADBA1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6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FA30DD-129C-3F43-A779-6F370C56A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026B-113E-AA4D-BFFF-BAC92462D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3244F-9ED4-544C-B199-89E15C3FE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7C3E1-57A5-C340-A13B-3E9272F23537}" type="datetimeFigureOut">
              <a:rPr lang="en-US" smtClean="0"/>
              <a:t>3/20/23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6EC6C-2ACE-C44E-A58D-6CC4188FE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67146-9581-DE4F-8521-CDD83223A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B606C-6B3B-C247-AD57-0F125C4EA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6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w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hyperlink" Target="http://en.wikipedia.org/wiki/Message_authentication_code" TargetMode="External"/><Relationship Id="rId4" Type="http://schemas.openxmlformats.org/officeDocument/2006/relationships/hyperlink" Target="http://en.wikipedia.org/wiki/Advanced_Encryption_Standard" TargetMode="Externa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w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://en.wikipedia.org/wiki/One-time_pad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hyperlink" Target="http://en.wikipedia.org/wiki/Public-key_cryptography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hyperlink" Target="http://en.wikipedia.org/wiki/Digital_signature" TargetMode="Externa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w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hyperlink" Target="https://en.wikipedia.org/wiki/Government_Communications_Headquarters" TargetMode="External"/><Relationship Id="rId10" Type="http://schemas.openxmlformats.org/officeDocument/2006/relationships/image" Target="../media/image31.png"/><Relationship Id="rId4" Type="http://schemas.openxmlformats.org/officeDocument/2006/relationships/hyperlink" Target="http://simonsingh.net/media/articles/maths-and-science/unsung-heroes-of-cryptography/" TargetMode="Externa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Dolev-Yao_mode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image" Target="../media/image3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3.wm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7.xml"/><Relationship Id="rId7" Type="http://schemas.openxmlformats.org/officeDocument/2006/relationships/image" Target="../media/image33.w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tags" Target="../tags/tag8.xml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://en.wikipedia.org/wiki/Enigma_machin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Scytale" TargetMode="External"/><Relationship Id="rId5" Type="http://schemas.openxmlformats.org/officeDocument/2006/relationships/image" Target="../media/image5.jpg"/><Relationship Id="rId4" Type="http://schemas.openxmlformats.org/officeDocument/2006/relationships/hyperlink" Target="http://simonsingh.net/books/the-code-book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tags" Target="../tags/tag11.xml"/><Relationship Id="rId7" Type="http://schemas.openxmlformats.org/officeDocument/2006/relationships/image" Target="../media/image35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tags" Target="../tags/tag12.xml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33.wmf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35.png"/><Relationship Id="rId2" Type="http://schemas.openxmlformats.org/officeDocument/2006/relationships/tags" Target="../tags/tag14.xml"/><Relationship Id="rId16" Type="http://schemas.openxmlformats.org/officeDocument/2006/relationships/image" Target="../media/image38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4.png"/><Relationship Id="rId5" Type="http://schemas.openxmlformats.org/officeDocument/2006/relationships/tags" Target="../tags/tag17.xml"/><Relationship Id="rId15" Type="http://schemas.openxmlformats.org/officeDocument/2006/relationships/image" Target="../media/image37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24.xml"/><Relationship Id="rId7" Type="http://schemas.openxmlformats.org/officeDocument/2006/relationships/image" Target="../media/image33.wmf"/><Relationship Id="rId12" Type="http://schemas.openxmlformats.org/officeDocument/2006/relationships/image" Target="../media/image38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5.png"/><Relationship Id="rId5" Type="http://schemas.openxmlformats.org/officeDocument/2006/relationships/tags" Target="../tags/tag26.xml"/><Relationship Id="rId10" Type="http://schemas.openxmlformats.org/officeDocument/2006/relationships/image" Target="../media/image34.png"/><Relationship Id="rId4" Type="http://schemas.openxmlformats.org/officeDocument/2006/relationships/tags" Target="../tags/tag25.xml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8.pn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5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34.png"/><Relationship Id="rId5" Type="http://schemas.openxmlformats.org/officeDocument/2006/relationships/tags" Target="../tags/tag31.xml"/><Relationship Id="rId10" Type="http://schemas.openxmlformats.org/officeDocument/2006/relationships/image" Target="../media/image37.png"/><Relationship Id="rId4" Type="http://schemas.openxmlformats.org/officeDocument/2006/relationships/tags" Target="../tags/tag30.xml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5.xml"/><Relationship Id="rId7" Type="http://schemas.openxmlformats.org/officeDocument/2006/relationships/image" Target="../media/image3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tags" Target="../tags/tag36.xml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quantumgame.io/" TargetMode="External"/><Relationship Id="rId4" Type="http://schemas.openxmlformats.org/officeDocument/2006/relationships/hyperlink" Target="https://www.thinkfun.com/products/laser-maze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42.png"/><Relationship Id="rId7" Type="http://schemas.openxmlformats.org/officeDocument/2006/relationships/image" Target="../media/image4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38.png"/><Relationship Id="rId5" Type="http://schemas.openxmlformats.org/officeDocument/2006/relationships/image" Target="../media/image45.gif"/><Relationship Id="rId4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13" Type="http://schemas.openxmlformats.org/officeDocument/2006/relationships/image" Target="../media/image53.png"/><Relationship Id="rId3" Type="http://schemas.openxmlformats.org/officeDocument/2006/relationships/tags" Target="../tags/tag4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2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51.png"/><Relationship Id="rId5" Type="http://schemas.openxmlformats.org/officeDocument/2006/relationships/tags" Target="../tags/tag42.xml"/><Relationship Id="rId15" Type="http://schemas.openxmlformats.org/officeDocument/2006/relationships/image" Target="../media/image55.tiff"/><Relationship Id="rId10" Type="http://schemas.openxmlformats.org/officeDocument/2006/relationships/image" Target="../media/image50.png"/><Relationship Id="rId4" Type="http://schemas.openxmlformats.org/officeDocument/2006/relationships/tags" Target="../tags/tag41.xml"/><Relationship Id="rId9" Type="http://schemas.openxmlformats.org/officeDocument/2006/relationships/image" Target="../media/image38.png"/><Relationship Id="rId1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en.wikipedia.org/wiki/RSA_numbers#RSA-10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quantum.amsterdam/part-5-when-can-we-expect-a-useful-quantum-computer-a-closer-look-at-timelines/" TargetMode="External"/><Relationship Id="rId11" Type="http://schemas.openxmlformats.org/officeDocument/2006/relationships/image" Target="../media/image66.png"/><Relationship Id="rId5" Type="http://schemas.openxmlformats.org/officeDocument/2006/relationships/image" Target="../media/image32.png"/><Relationship Id="rId10" Type="http://schemas.openxmlformats.org/officeDocument/2006/relationships/image" Target="../media/image65.png"/><Relationship Id="rId4" Type="http://schemas.openxmlformats.org/officeDocument/2006/relationships/image" Target="../media/image31.png"/><Relationship Id="rId9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src.nist.gov/Projects/Post-Quantum-Cryptography" TargetMode="External"/><Relationship Id="rId5" Type="http://schemas.openxmlformats.org/officeDocument/2006/relationships/image" Target="../media/image68.png"/><Relationship Id="rId4" Type="http://schemas.openxmlformats.org/officeDocument/2006/relationships/hyperlink" Target="http://www.qusoft.or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47.xml"/><Relationship Id="rId7" Type="http://schemas.openxmlformats.org/officeDocument/2006/relationships/image" Target="../media/image44.jpe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tags" Target="../tags/tag48.xml"/><Relationship Id="rId9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22.wmf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3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2.wmf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wm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24.png"/><Relationship Id="rId10" Type="http://schemas.openxmlformats.org/officeDocument/2006/relationships/image" Target="../media/image70.png"/><Relationship Id="rId4" Type="http://schemas.openxmlformats.org/officeDocument/2006/relationships/image" Target="../media/image23.png"/><Relationship Id="rId9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82.png"/><Relationship Id="rId3" Type="http://schemas.openxmlformats.org/officeDocument/2006/relationships/hyperlink" Target="http://quantumsc.nl/" TargetMode="External"/><Relationship Id="rId7" Type="http://schemas.openxmlformats.org/officeDocument/2006/relationships/image" Target="../media/image77.jpe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0.emf"/><Relationship Id="rId5" Type="http://schemas.openxmlformats.org/officeDocument/2006/relationships/image" Target="../media/image75.png"/><Relationship Id="rId10" Type="http://schemas.openxmlformats.org/officeDocument/2006/relationships/image" Target="../media/image79.gif"/><Relationship Id="rId4" Type="http://schemas.openxmlformats.org/officeDocument/2006/relationships/hyperlink" Target="https://quantumdelta.nl/" TargetMode="External"/><Relationship Id="rId9" Type="http://schemas.openxmlformats.org/officeDocument/2006/relationships/image" Target="../media/image78.jpeg"/><Relationship Id="rId1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3.pn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6.png"/><Relationship Id="rId3" Type="http://schemas.openxmlformats.org/officeDocument/2006/relationships/hyperlink" Target="http://en.wikipedia.org/wiki/One-time_pad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25.PNG"/><Relationship Id="rId2" Type="http://schemas.openxmlformats.org/officeDocument/2006/relationships/hyperlink" Target="http://en.wikipedia.org/wiki/History_of_cryptograph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2013_mass_surveillance_disclosures" TargetMode="External"/><Relationship Id="rId11" Type="http://schemas.openxmlformats.org/officeDocument/2006/relationships/image" Target="../media/image24.png"/><Relationship Id="rId5" Type="http://schemas.openxmlformats.org/officeDocument/2006/relationships/hyperlink" Target="http://en.wikipedia.org/wiki/Dolev-Yao_model" TargetMode="External"/><Relationship Id="rId15" Type="http://schemas.openxmlformats.org/officeDocument/2006/relationships/image" Target="../media/image32.png"/><Relationship Id="rId10" Type="http://schemas.openxmlformats.org/officeDocument/2006/relationships/image" Target="../media/image23.png"/><Relationship Id="rId4" Type="http://schemas.openxmlformats.org/officeDocument/2006/relationships/hyperlink" Target="http://en.wikipedia.org/wiki/Public-key_cryptography" TargetMode="External"/><Relationship Id="rId9" Type="http://schemas.openxmlformats.org/officeDocument/2006/relationships/image" Target="../media/image22.wmf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hyperlink" Target="http://en.wikipedia.org/wiki/Scytal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hyperlink" Target="https://www.geocaching.com/geocache/GC6D260_46-tulpen-boottrail-bonus" TargetMode="External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hor's_algorithm" TargetMode="External"/><Relationship Id="rId13" Type="http://schemas.openxmlformats.org/officeDocument/2006/relationships/image" Target="../media/image35.png"/><Relationship Id="rId3" Type="http://schemas.openxmlformats.org/officeDocument/2006/relationships/tags" Target="../tags/tag51.xml"/><Relationship Id="rId7" Type="http://schemas.openxmlformats.org/officeDocument/2006/relationships/hyperlink" Target="http://en.wikipedia.org/wiki/Quantum_computer" TargetMode="External"/><Relationship Id="rId12" Type="http://schemas.openxmlformats.org/officeDocument/2006/relationships/image" Target="../media/image34.png"/><Relationship Id="rId2" Type="http://schemas.openxmlformats.org/officeDocument/2006/relationships/tags" Target="../tags/tag50.xml"/><Relationship Id="rId16" Type="http://schemas.openxmlformats.org/officeDocument/2006/relationships/image" Target="../media/image59.png"/><Relationship Id="rId1" Type="http://schemas.openxmlformats.org/officeDocument/2006/relationships/tags" Target="../tags/tag49.xml"/><Relationship Id="rId6" Type="http://schemas.openxmlformats.org/officeDocument/2006/relationships/hyperlink" Target="http://en.wikipedia.org/wiki/Quantum_bit" TargetMode="Externa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6.tiff"/><Relationship Id="rId10" Type="http://schemas.openxmlformats.org/officeDocument/2006/relationships/image" Target="../media/image36.png"/><Relationship Id="rId4" Type="http://schemas.openxmlformats.org/officeDocument/2006/relationships/tags" Target="../tags/tag52.xml"/><Relationship Id="rId9" Type="http://schemas.openxmlformats.org/officeDocument/2006/relationships/hyperlink" Target="http://en.wikipedia.org/wiki/No-cloning_theorem" TargetMode="External"/><Relationship Id="rId1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wmf"/><Relationship Id="rId9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The_Imitation_Game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7.jpe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308666" y="435646"/>
            <a:ext cx="8143932" cy="1152128"/>
          </a:xfrm>
        </p:spPr>
        <p:txBody>
          <a:bodyPr/>
          <a:lstStyle/>
          <a:p>
            <a:r>
              <a:rPr lang="en-US" sz="4800" dirty="0">
                <a:latin typeface="Arial Black" charset="0"/>
                <a:ea typeface="Arial Black" charset="0"/>
                <a:cs typeface="Arial Black" charset="0"/>
              </a:rPr>
              <a:t>Quantum Cryptography</a:t>
            </a:r>
            <a:endParaRPr lang="en-US" sz="4000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276176" y="2096577"/>
            <a:ext cx="8208912" cy="3456384"/>
          </a:xfrm>
        </p:spPr>
        <p:txBody>
          <a:bodyPr>
            <a:normAutofit/>
          </a:bodyPr>
          <a:lstStyle/>
          <a:p>
            <a:r>
              <a:rPr lang="en-US" sz="3900" dirty="0">
                <a:solidFill>
                  <a:schemeClr val="tx2"/>
                </a:solidFill>
              </a:rPr>
              <a:t>Christian Schaffner</a:t>
            </a:r>
          </a:p>
          <a:p>
            <a:endParaRPr lang="en-US" sz="3500" dirty="0">
              <a:solidFill>
                <a:schemeClr val="tx2"/>
              </a:solidFill>
            </a:endParaRPr>
          </a:p>
          <a:p>
            <a:pPr algn="r"/>
            <a:r>
              <a:rPr lang="en-US" sz="2600" dirty="0">
                <a:solidFill>
                  <a:schemeClr val="tx2"/>
                </a:solidFill>
              </a:rPr>
              <a:t>Research Center for Quantum Software</a:t>
            </a:r>
            <a:br>
              <a:rPr lang="en-US" sz="2600" dirty="0">
                <a:solidFill>
                  <a:schemeClr val="tx2"/>
                </a:solidFill>
              </a:rPr>
            </a:br>
            <a:endParaRPr lang="en-US" sz="2600" dirty="0">
              <a:solidFill>
                <a:schemeClr val="tx2"/>
              </a:solidFill>
            </a:endParaRPr>
          </a:p>
          <a:p>
            <a:pPr algn="l"/>
            <a:r>
              <a:rPr lang="en-US" sz="2600" dirty="0">
                <a:solidFill>
                  <a:schemeClr val="tx2"/>
                </a:solidFill>
              </a:rPr>
              <a:t>Informatics Institute </a:t>
            </a:r>
          </a:p>
          <a:p>
            <a:pPr algn="l"/>
            <a:r>
              <a:rPr lang="en-US" sz="2600" dirty="0">
                <a:solidFill>
                  <a:schemeClr val="tx2"/>
                </a:solidFill>
              </a:rPr>
              <a:t>University of Amsterdam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840" y="3940435"/>
            <a:ext cx="1279758" cy="1383926"/>
          </a:xfrm>
          <a:prstGeom prst="rect">
            <a:avLst/>
          </a:prstGeom>
        </p:spPr>
      </p:pic>
      <p:pic>
        <p:nvPicPr>
          <p:cNvPr id="11" name="Picture 10" descr="QuSoft_logo_RGB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2276176" y="3095060"/>
            <a:ext cx="2590467" cy="7297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1F5105-C59D-5D4D-BB5F-B60041ED9EA4}"/>
              </a:ext>
            </a:extLst>
          </p:cNvPr>
          <p:cNvSpPr/>
          <p:nvPr/>
        </p:nvSpPr>
        <p:spPr>
          <a:xfrm>
            <a:off x="982663" y="5738598"/>
            <a:ext cx="5934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Amsterdam University College </a:t>
            </a:r>
          </a:p>
          <a:p>
            <a:r>
              <a:rPr lang="en-US" dirty="0"/>
              <a:t>Monday, 20 March 2023</a:t>
            </a:r>
          </a:p>
        </p:txBody>
      </p:sp>
    </p:spTree>
    <p:extLst>
      <p:ext uri="{BB962C8B-B14F-4D97-AF65-F5344CB8AC3E}">
        <p14:creationId xmlns:p14="http://schemas.microsoft.com/office/powerpoint/2010/main" val="35289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63609" y="166744"/>
            <a:ext cx="8229600" cy="792798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Perfect Security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35560" y="227687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55867" y="2420889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0" y="119675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15907" y="191683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19536" y="3356992"/>
            <a:ext cx="684076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Given that 	</a:t>
            </a:r>
            <a:r>
              <a:rPr lang="en-US" sz="2000" dirty="0">
                <a:solidFill>
                  <a:srgbClr val="FF0000"/>
                </a:solidFill>
                <a:latin typeface="Consolas"/>
                <a:cs typeface="Consolas"/>
              </a:rPr>
              <a:t>c </a:t>
            </a:r>
            <a:r>
              <a:rPr lang="en-US" sz="2000" dirty="0">
                <a:latin typeface="Consolas"/>
                <a:cs typeface="Consolas"/>
              </a:rPr>
              <a:t>= </a:t>
            </a:r>
            <a:r>
              <a:rPr lang="en-US" sz="2000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  <a:r>
              <a:rPr lang="en-US" sz="2000" dirty="0">
                <a:cs typeface="Arial" charset="0"/>
              </a:rPr>
              <a:t>,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is it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0000 0000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0101 0100</a:t>
            </a:r>
            <a:r>
              <a:rPr lang="en-US" sz="2000" dirty="0">
                <a:cs typeface="Arial" charset="0"/>
              </a:rPr>
              <a:t>.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is it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1111 1111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1010 1011</a:t>
            </a:r>
            <a:r>
              <a:rPr lang="en-US" sz="2000" dirty="0">
                <a:cs typeface="Arial" charset="0"/>
              </a:rPr>
              <a:t>.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Consolas"/>
              </a:rPr>
              <a:t>it is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0101 0101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0000 0001</a:t>
            </a:r>
            <a:endParaRPr lang="en-US" sz="2000" dirty="0">
              <a:cs typeface="Arial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Consolas"/>
              </a:rPr>
              <a:t>In fact, every </a:t>
            </a:r>
            <a:r>
              <a:rPr lang="en-US" sz="2000" dirty="0">
                <a:solidFill>
                  <a:srgbClr val="0432FF"/>
                </a:solidFill>
                <a:cs typeface="Consolas"/>
              </a:rPr>
              <a:t>m</a:t>
            </a:r>
            <a:r>
              <a:rPr lang="en-US" sz="2000" dirty="0">
                <a:cs typeface="Consolas"/>
              </a:rPr>
              <a:t> is possible.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Consolas"/>
              </a:rPr>
              <a:t>Hence, the one-time pad is </a:t>
            </a:r>
            <a:r>
              <a:rPr lang="en-US" sz="2000" dirty="0">
                <a:solidFill>
                  <a:srgbClr val="FF0000"/>
                </a:solidFill>
                <a:cs typeface="Consolas"/>
              </a:rPr>
              <a:t>perfectly secure</a:t>
            </a:r>
            <a:r>
              <a:rPr lang="en-US" sz="2000" dirty="0">
                <a:cs typeface="Consolas"/>
              </a:rPr>
              <a:t>!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351584" y="1196752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412776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5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340768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268760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340768"/>
            <a:ext cx="1285425" cy="91420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097035"/>
              </p:ext>
            </p:extLst>
          </p:nvPr>
        </p:nvGraphicFramePr>
        <p:xfrm>
          <a:off x="8328247" y="3645024"/>
          <a:ext cx="175024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0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 </a:t>
                      </a:r>
                      <a:r>
                        <a:rPr lang="en-US" sz="1800" b="0" i="0" baseline="0" dirty="0">
                          <a:latin typeface="+mn-lt"/>
                          <a:ea typeface="cmsy10"/>
                          <a:cs typeface="cmsy10"/>
                        </a:rPr>
                        <a:t>⊕</a:t>
                      </a:r>
                      <a:r>
                        <a:rPr lang="en-US" dirty="0"/>
                        <a:t> </a:t>
                      </a:r>
                      <a:r>
                        <a:rPr lang="en-US" baseline="0" dirty="0"/>
                        <a:t>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847528" y="83671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35560" y="27809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92344" y="291565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5840" y="8367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96200" y="8367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?</a:t>
            </a: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5879976" y="2060848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5656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  <p:bldP spid="29" grpId="0"/>
      <p:bldP spid="30" grpId="0"/>
      <p:bldP spid="31" grpId="0"/>
      <p:bldP spid="33" grpId="0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06440" y="20715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Problems With One-Time Pad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35560" y="2564905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55867" y="270892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15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19536" y="3789040"/>
            <a:ext cx="770485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The key has to be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as long as </a:t>
            </a:r>
            <a:r>
              <a:rPr lang="en-US" sz="2400" dirty="0">
                <a:cs typeface="Arial" charset="0"/>
              </a:rPr>
              <a:t>the message.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The key can only be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used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once</a:t>
            </a:r>
            <a:r>
              <a:rPr lang="en-US" sz="2400" dirty="0">
                <a:cs typeface="Arial" charset="0"/>
              </a:rPr>
              <a:t>.</a:t>
            </a:r>
            <a:endParaRPr lang="en-US" sz="2400" dirty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In practice, other encryption schemes (such as </a:t>
            </a:r>
            <a:r>
              <a:rPr lang="en-US" sz="2400" dirty="0">
                <a:cs typeface="Arial" charset="0"/>
                <a:hlinkClick r:id="rId4"/>
              </a:rPr>
              <a:t>AES</a:t>
            </a:r>
            <a:r>
              <a:rPr lang="en-US" sz="2400" dirty="0">
                <a:cs typeface="Arial" charset="0"/>
              </a:rPr>
              <a:t>) are used which allow to encrypt long messages with short keys.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One-time pad does not provide </a:t>
            </a:r>
            <a:r>
              <a:rPr lang="en-US" sz="2400" dirty="0">
                <a:solidFill>
                  <a:srgbClr val="FF0000"/>
                </a:solidFill>
                <a:cs typeface="Arial" charset="0"/>
                <a:hlinkClick r:id="rId5"/>
              </a:rPr>
              <a:t>authentication</a:t>
            </a:r>
            <a:r>
              <a:rPr lang="en-US" sz="2400" dirty="0">
                <a:cs typeface="Arial" charset="0"/>
              </a:rPr>
              <a:t>: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Eve can easily flip bits in the message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7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628800"/>
            <a:ext cx="1285425" cy="914208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847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19536" y="31409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72264" y="31316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5840" y="11247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96200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5879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0603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12594" y="19868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Symmetric-Key Cryptography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35560" y="2564905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703512" y="3861048"/>
            <a:ext cx="87849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Encryption insures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secrecy</a:t>
            </a:r>
            <a:r>
              <a:rPr lang="en-US" sz="2400" dirty="0">
                <a:cs typeface="Arial" charset="0"/>
              </a:rPr>
              <a:t>: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>
                <a:cs typeface="Arial" charset="0"/>
              </a:rPr>
              <a:t>the message, e.g. </a:t>
            </a:r>
            <a:r>
              <a:rPr lang="en-US" sz="2400" dirty="0">
                <a:solidFill>
                  <a:srgbClr val="0000FF"/>
                </a:solidFill>
                <a:cs typeface="Arial" charset="0"/>
                <a:hlinkClick r:id="rId4"/>
              </a:rPr>
              <a:t>one-time pad</a:t>
            </a:r>
            <a:endParaRPr lang="en-US" sz="2400" dirty="0">
              <a:solidFill>
                <a:srgbClr val="0000FF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Authentication insures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integrity</a:t>
            </a:r>
            <a:r>
              <a:rPr lang="en-US" sz="2400" dirty="0">
                <a:cs typeface="Arial" charset="0"/>
              </a:rPr>
              <a:t>: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cannot alter </a:t>
            </a:r>
            <a:r>
              <a:rPr lang="en-US" sz="2400" dirty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General problem: players have to exchange a key to start with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triangl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400257" y="1628801"/>
            <a:ext cx="2280773" cy="1564307"/>
            <a:chOff x="6876256" y="1628800"/>
            <a:chExt cx="2280773" cy="1564307"/>
          </a:xfrm>
        </p:grpSpPr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78" name="TextBox 77"/>
            <p:cNvSpPr txBox="1"/>
            <p:nvPr/>
          </p:nvSpPr>
          <p:spPr>
            <a:xfrm>
              <a:off x="7991907" y="2204864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Bob</a:t>
              </a:r>
            </a:p>
          </p:txBody>
        </p:sp>
        <p:pic>
          <p:nvPicPr>
            <p:cNvPr id="22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76256" y="1628800"/>
              <a:ext cx="1285425" cy="91420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062684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46801" y="207481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Public-Key Cryptography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847528" y="3933056"/>
            <a:ext cx="820891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Solves the key-exchange problem.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Everyone can encrypt using the </a:t>
            </a:r>
            <a:r>
              <a:rPr lang="en-US" sz="2400" dirty="0">
                <a:solidFill>
                  <a:srgbClr val="0000FF"/>
                </a:solidFill>
                <a:cs typeface="Arial" charset="0"/>
                <a:hlinkClick r:id="rId3"/>
              </a:rPr>
              <a:t>public key</a:t>
            </a:r>
            <a:r>
              <a:rPr lang="en-US" sz="2400" dirty="0">
                <a:cs typeface="Arial" charset="0"/>
              </a:rPr>
              <a:t>.</a:t>
            </a:r>
            <a:endParaRPr lang="en-US" sz="2400" dirty="0">
              <a:solidFill>
                <a:srgbClr val="0000FF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Only the holder of the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secret key </a:t>
            </a:r>
            <a:r>
              <a:rPr lang="en-US" sz="2400" dirty="0">
                <a:cs typeface="Arial" charset="0"/>
              </a:rPr>
              <a:t>can decrypt.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  <a:hlinkClick r:id="rId4"/>
              </a:rPr>
              <a:t>Digital signatures</a:t>
            </a:r>
            <a:r>
              <a:rPr lang="en-US" sz="2400" dirty="0">
                <a:cs typeface="Arial" charset="0"/>
              </a:rPr>
              <a:t>: Only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secret-key </a:t>
            </a:r>
            <a:r>
              <a:rPr lang="en-US" sz="2400" dirty="0">
                <a:cs typeface="Arial" charset="0"/>
              </a:rPr>
              <a:t>holder can sign, but everyone can verify signatures using the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public-key</a:t>
            </a:r>
            <a:r>
              <a:rPr lang="en-US" sz="2400" dirty="0">
                <a:cs typeface="Arial" charset="0"/>
              </a:rPr>
              <a:t>.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23787" cy="1731698"/>
            <a:chOff x="2987824" y="1700808"/>
            <a:chExt cx="2123787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11960" y="249289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triangl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136094" y="2329011"/>
            <a:ext cx="2520280" cy="1152128"/>
            <a:chOff x="6612094" y="2329011"/>
            <a:chExt cx="2520280" cy="1152128"/>
          </a:xfrm>
        </p:grpSpPr>
        <p:pic>
          <p:nvPicPr>
            <p:cNvPr id="518183" name="Picture 39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6612094" y="2996952"/>
              <a:ext cx="647700" cy="484187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6612094" y="2381855"/>
              <a:ext cx="647700" cy="484187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7332174" y="2957919"/>
              <a:ext cx="18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Calibri"/>
                  <a:cs typeface="Arial" pitchFamily="34" charset="0"/>
                </a:rPr>
                <a:t>public key</a:t>
              </a:r>
              <a:endParaRPr lang="en-US" sz="2800" baseline="-25000" dirty="0">
                <a:solidFill>
                  <a:srgbClr val="0000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32174" y="2329011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Calibri"/>
                  <a:cs typeface="Arial" pitchFamily="34" charset="0"/>
                </a:rPr>
                <a:t>secret key</a:t>
              </a:r>
              <a:endParaRPr lang="en-US" sz="2800" baseline="-25000" dirty="0">
                <a:solidFill>
                  <a:srgbClr val="FF0000"/>
                </a:solidFill>
                <a:latin typeface="Arial"/>
                <a:cs typeface="Arial" pitchFamily="34" charset="0"/>
              </a:endParaRPr>
            </a:p>
          </p:txBody>
        </p:sp>
      </p:grpSp>
      <p:pic>
        <p:nvPicPr>
          <p:cNvPr id="24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023992" y="3068961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5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135560" y="2636913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grpSp>
        <p:nvGrpSpPr>
          <p:cNvPr id="31" name="Group 30"/>
          <p:cNvGrpSpPr/>
          <p:nvPr/>
        </p:nvGrpSpPr>
        <p:grpSpPr>
          <a:xfrm>
            <a:off x="8112225" y="1340769"/>
            <a:ext cx="2280773" cy="1564307"/>
            <a:chOff x="6876256" y="1628800"/>
            <a:chExt cx="2280773" cy="1564307"/>
          </a:xfrm>
        </p:grpSpPr>
        <p:pic>
          <p:nvPicPr>
            <p:cNvPr id="32" name="Picture 40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7991907" y="2204864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Bob</a:t>
              </a:r>
            </a:p>
          </p:txBody>
        </p:sp>
        <p:pic>
          <p:nvPicPr>
            <p:cNvPr id="34" name="Picture 6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76256" y="1628800"/>
              <a:ext cx="1285425" cy="914208"/>
            </a:xfrm>
            <a:prstGeom prst="rect">
              <a:avLst/>
            </a:prstGeom>
            <a:noFill/>
          </p:spPr>
        </p:pic>
      </p:grpSp>
      <p:pic>
        <p:nvPicPr>
          <p:cNvPr id="35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927648" y="26369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grpSp>
        <p:nvGrpSpPr>
          <p:cNvPr id="21" name="Group 35"/>
          <p:cNvGrpSpPr/>
          <p:nvPr/>
        </p:nvGrpSpPr>
        <p:grpSpPr>
          <a:xfrm>
            <a:off x="8760296" y="591071"/>
            <a:ext cx="1368152" cy="1747356"/>
            <a:chOff x="7596336" y="984196"/>
            <a:chExt cx="1368152" cy="1747356"/>
          </a:xfrm>
        </p:grpSpPr>
        <p:pic>
          <p:nvPicPr>
            <p:cNvPr id="28" name="Picture 27" descr="AliceBlue.eps"/>
            <p:cNvPicPr>
              <a:picLocks noChangeAspect="1"/>
            </p:cNvPicPr>
            <p:nvPr/>
          </p:nvPicPr>
          <p:blipFill>
            <a:blip r:embed="rId10" cstate="print"/>
            <a:srcRect b="22520"/>
            <a:stretch>
              <a:fillRect/>
            </a:stretch>
          </p:blipFill>
          <p:spPr>
            <a:xfrm flipH="1">
              <a:off x="7596336" y="984196"/>
              <a:ext cx="1135439" cy="129614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596336" y="2208332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cs typeface="Arial" pitchFamily="34" charset="0"/>
                </a:rPr>
                <a:t>Charlie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1899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66898" y="214388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History of Public-Key Crypto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912796" y="764705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912796" y="188641"/>
            <a:ext cx="647700" cy="4841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982663" y="1124744"/>
            <a:ext cx="9289801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Early 1970s: </a:t>
            </a:r>
            <a:r>
              <a:rPr lang="de-CH" sz="2400" dirty="0">
                <a:cs typeface="Arial" charset="0"/>
                <a:hlinkClick r:id="rId4"/>
              </a:rPr>
              <a:t>invented </a:t>
            </a:r>
            <a:r>
              <a:rPr lang="de-CH" sz="2400" dirty="0">
                <a:cs typeface="Arial" charset="0"/>
              </a:rPr>
              <a:t>in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„</a:t>
            </a:r>
            <a:r>
              <a:rPr lang="de-CH" sz="2400" dirty="0" err="1">
                <a:cs typeface="Arial" charset="0"/>
              </a:rPr>
              <a:t>classified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world</a:t>
            </a:r>
            <a:r>
              <a:rPr lang="de-CH" sz="2400" dirty="0">
                <a:cs typeface="Arial" charset="0"/>
              </a:rPr>
              <a:t>“ at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</a:t>
            </a:r>
            <a:br>
              <a:rPr lang="de-CH" sz="2400" dirty="0">
                <a:cs typeface="Arial" charset="0"/>
              </a:rPr>
            </a:br>
            <a:r>
              <a:rPr lang="de-CH" sz="2400" dirty="0"/>
              <a:t>British </a:t>
            </a:r>
            <a:r>
              <a:rPr lang="de-CH" sz="2400" dirty="0">
                <a:hlinkClick r:id="rId5"/>
              </a:rPr>
              <a:t>Government Communications Head Quarters </a:t>
            </a:r>
            <a:r>
              <a:rPr lang="de-CH" sz="2400" dirty="0"/>
              <a:t>(GCHQ) </a:t>
            </a:r>
            <a:br>
              <a:rPr lang="de-CH" sz="2400" dirty="0"/>
            </a:br>
            <a:r>
              <a:rPr lang="de-CH" sz="2400" dirty="0" err="1"/>
              <a:t>by</a:t>
            </a:r>
            <a:r>
              <a:rPr lang="de-CH" sz="2400" dirty="0"/>
              <a:t> Ellis, </a:t>
            </a:r>
            <a:r>
              <a:rPr lang="de-CH" sz="2400" dirty="0" err="1"/>
              <a:t>Cocks</a:t>
            </a:r>
            <a:r>
              <a:rPr lang="de-CH" sz="2400" dirty="0"/>
              <a:t>, Williamson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Mid/</a:t>
            </a:r>
            <a:r>
              <a:rPr lang="de-CH" sz="2400" dirty="0" err="1">
                <a:cs typeface="Arial" charset="0"/>
              </a:rPr>
              <a:t>late</a:t>
            </a:r>
            <a:r>
              <a:rPr lang="de-CH" sz="2400" dirty="0">
                <a:cs typeface="Arial" charset="0"/>
              </a:rPr>
              <a:t> 1970s: </a:t>
            </a:r>
            <a:r>
              <a:rPr lang="de-CH" sz="2400" dirty="0" err="1">
                <a:cs typeface="Arial" charset="0"/>
              </a:rPr>
              <a:t>invented</a:t>
            </a:r>
            <a:r>
              <a:rPr lang="de-CH" sz="2400" dirty="0">
                <a:cs typeface="Arial" charset="0"/>
              </a:rPr>
              <a:t> in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„</a:t>
            </a:r>
            <a:r>
              <a:rPr lang="de-CH" sz="2400" dirty="0" err="1">
                <a:cs typeface="Arial" charset="0"/>
              </a:rPr>
              <a:t>academic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world</a:t>
            </a:r>
            <a:r>
              <a:rPr lang="de-CH" sz="2400" dirty="0">
                <a:cs typeface="Arial" charset="0"/>
              </a:rPr>
              <a:t>“</a:t>
            </a:r>
            <a:br>
              <a:rPr lang="de-CH" sz="2400" dirty="0">
                <a:cs typeface="Arial" charset="0"/>
              </a:rPr>
            </a:br>
            <a:r>
              <a:rPr lang="de-CH" sz="2400" dirty="0" err="1">
                <a:cs typeface="Arial" charset="0"/>
              </a:rPr>
              <a:t>by</a:t>
            </a:r>
            <a:r>
              <a:rPr lang="de-CH" sz="2400" dirty="0">
                <a:cs typeface="Arial" charset="0"/>
              </a:rPr>
              <a:t> Merkle, Hellman, Diffie, </a:t>
            </a:r>
            <a:r>
              <a:rPr lang="de-CH" sz="2400" dirty="0" err="1">
                <a:cs typeface="Arial" charset="0"/>
              </a:rPr>
              <a:t>and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Rivest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Shamir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Adleman</a:t>
            </a:r>
            <a:r>
              <a:rPr lang="de-CH" sz="2400" dirty="0">
                <a:cs typeface="Arial" charset="0"/>
              </a:rPr>
              <a:t> (RSA)  </a:t>
            </a:r>
          </a:p>
        </p:txBody>
      </p:sp>
      <p:pic>
        <p:nvPicPr>
          <p:cNvPr id="28" name="Picture 27" descr="AliceBlue.eps"/>
          <p:cNvPicPr>
            <a:picLocks noChangeAspect="1"/>
          </p:cNvPicPr>
          <p:nvPr/>
        </p:nvPicPr>
        <p:blipFill>
          <a:blip r:embed="rId6" cstate="print"/>
          <a:srcRect b="22520"/>
          <a:stretch>
            <a:fillRect/>
          </a:stretch>
        </p:blipFill>
        <p:spPr>
          <a:xfrm flipH="1">
            <a:off x="8944018" y="188641"/>
            <a:ext cx="896399" cy="996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4618" y="2348880"/>
            <a:ext cx="3789164" cy="1437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b="44145"/>
          <a:stretch/>
        </p:blipFill>
        <p:spPr>
          <a:xfrm>
            <a:off x="1726916" y="4941168"/>
            <a:ext cx="2952328" cy="1517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t="5967" b="18048"/>
          <a:stretch/>
        </p:blipFill>
        <p:spPr>
          <a:xfrm>
            <a:off x="5183300" y="4960956"/>
            <a:ext cx="4355976" cy="1564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4032" y="2492896"/>
            <a:ext cx="1979712" cy="890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8288" y="2348880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88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876177" y="65294"/>
            <a:ext cx="8229600" cy="905233"/>
          </a:xfrm>
          <a:noFill/>
          <a:ln/>
        </p:spPr>
        <p:txBody>
          <a:bodyPr>
            <a:normAutofit/>
          </a:bodyPr>
          <a:lstStyle/>
          <a:p>
            <a:pPr algn="l"/>
            <a:r>
              <a:rPr lang="en-US" sz="4000" dirty="0"/>
              <a:t>Cryptography and Logic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26047" y="4077072"/>
            <a:ext cx="11087417" cy="2664296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Cryptographic protocols for advanced tasks are built from basic building blocks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Problem: security proofs become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very hard to verify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Solution: </a:t>
            </a:r>
          </a:p>
          <a:p>
            <a:pPr lvl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00" dirty="0">
                <a:solidFill>
                  <a:srgbClr val="0000FF"/>
                </a:solidFill>
                <a:cs typeface="Arial" charset="0"/>
              </a:rPr>
              <a:t>Logic provides </a:t>
            </a:r>
            <a:r>
              <a:rPr lang="en-US" sz="2200" dirty="0">
                <a:solidFill>
                  <a:srgbClr val="0000FF"/>
                </a:solidFill>
                <a:cs typeface="Arial" charset="0"/>
                <a:hlinkClick r:id="rId3"/>
              </a:rPr>
              <a:t>formal methods </a:t>
            </a:r>
            <a:r>
              <a:rPr lang="en-US" sz="2200" dirty="0">
                <a:cs typeface="Arial" charset="0"/>
              </a:rPr>
              <a:t>to specify tools and task</a:t>
            </a:r>
          </a:p>
          <a:p>
            <a:pPr lvl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00" dirty="0">
                <a:cs typeface="Arial" charset="0"/>
              </a:rPr>
              <a:t>Use </a:t>
            </a:r>
            <a:r>
              <a:rPr lang="en-US" sz="2200" dirty="0">
                <a:solidFill>
                  <a:srgbClr val="0000FF"/>
                </a:solidFill>
                <a:cs typeface="Arial" charset="0"/>
              </a:rPr>
              <a:t>automatic proof checkers </a:t>
            </a:r>
            <a:r>
              <a:rPr lang="en-US" sz="2200" dirty="0">
                <a:cs typeface="Arial" charset="0"/>
              </a:rPr>
              <a:t>to verify security</a:t>
            </a:r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2063552" y="2348880"/>
            <a:ext cx="1008112" cy="1008112"/>
            <a:chOff x="1152" y="2160"/>
            <a:chExt cx="1056" cy="960"/>
          </a:xfrm>
        </p:grpSpPr>
        <p:sp>
          <p:nvSpPr>
            <p:cNvPr id="7" name="Rectangle 42"/>
            <p:cNvSpPr>
              <a:spLocks noChangeArrowheads="1"/>
            </p:cNvSpPr>
            <p:nvPr/>
          </p:nvSpPr>
          <p:spPr bwMode="auto">
            <a:xfrm>
              <a:off x="1152" y="2928"/>
              <a:ext cx="10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Signature</a:t>
              </a:r>
            </a:p>
          </p:txBody>
        </p:sp>
        <p:sp>
          <p:nvSpPr>
            <p:cNvPr id="8" name="Puzzle3"/>
            <p:cNvSpPr>
              <a:spLocks noEditPoints="1" noChangeArrowheads="1"/>
            </p:cNvSpPr>
            <p:nvPr/>
          </p:nvSpPr>
          <p:spPr bwMode="auto">
            <a:xfrm flipH="1">
              <a:off x="1392" y="2160"/>
              <a:ext cx="541" cy="735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44"/>
          <p:cNvGrpSpPr>
            <a:grpSpLocks/>
          </p:cNvGrpSpPr>
          <p:nvPr/>
        </p:nvGrpSpPr>
        <p:grpSpPr bwMode="auto">
          <a:xfrm>
            <a:off x="3143672" y="2708920"/>
            <a:ext cx="1656184" cy="1008112"/>
            <a:chOff x="1344" y="2880"/>
            <a:chExt cx="1680" cy="912"/>
          </a:xfrm>
        </p:grpSpPr>
        <p:sp>
          <p:nvSpPr>
            <p:cNvPr id="10" name="Rectangle 45"/>
            <p:cNvSpPr>
              <a:spLocks noChangeArrowheads="1"/>
            </p:cNvSpPr>
            <p:nvPr/>
          </p:nvSpPr>
          <p:spPr bwMode="auto">
            <a:xfrm>
              <a:off x="1344" y="3600"/>
              <a:ext cx="168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Key establishment</a:t>
              </a:r>
            </a:p>
          </p:txBody>
        </p:sp>
        <p:sp>
          <p:nvSpPr>
            <p:cNvPr id="11" name="Puzzle2"/>
            <p:cNvSpPr>
              <a:spLocks noEditPoints="1" noChangeArrowheads="1"/>
            </p:cNvSpPr>
            <p:nvPr/>
          </p:nvSpPr>
          <p:spPr bwMode="auto">
            <a:xfrm flipH="1">
              <a:off x="1776" y="2880"/>
              <a:ext cx="864" cy="670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47"/>
          <p:cNvGrpSpPr>
            <a:grpSpLocks/>
          </p:cNvGrpSpPr>
          <p:nvPr/>
        </p:nvGrpSpPr>
        <p:grpSpPr bwMode="auto">
          <a:xfrm>
            <a:off x="3719736" y="1412776"/>
            <a:ext cx="1440160" cy="1080120"/>
            <a:chOff x="2448" y="1440"/>
            <a:chExt cx="1600" cy="1056"/>
          </a:xfrm>
        </p:grpSpPr>
        <p:sp>
          <p:nvSpPr>
            <p:cNvPr id="13" name="Rectangle 48"/>
            <p:cNvSpPr>
              <a:spLocks noChangeArrowheads="1"/>
            </p:cNvSpPr>
            <p:nvPr/>
          </p:nvSpPr>
          <p:spPr bwMode="auto">
            <a:xfrm>
              <a:off x="2448" y="2285"/>
              <a:ext cx="1600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Hash function</a:t>
              </a:r>
            </a:p>
          </p:txBody>
        </p:sp>
        <p:sp>
          <p:nvSpPr>
            <p:cNvPr id="15" name="Puzzle4"/>
            <p:cNvSpPr>
              <a:spLocks noEditPoints="1" noChangeArrowheads="1"/>
            </p:cNvSpPr>
            <p:nvPr/>
          </p:nvSpPr>
          <p:spPr bwMode="auto">
            <a:xfrm flipH="1">
              <a:off x="3088" y="1440"/>
              <a:ext cx="521" cy="856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charset="0"/>
                </a:rPr>
                <a:t>        </a:t>
              </a:r>
            </a:p>
          </p:txBody>
        </p:sp>
      </p:grp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2639617" y="1412776"/>
            <a:ext cx="1152128" cy="864096"/>
            <a:chOff x="1632" y="1152"/>
            <a:chExt cx="1152" cy="720"/>
          </a:xfrm>
        </p:grpSpPr>
        <p:sp>
          <p:nvSpPr>
            <p:cNvPr id="17" name="Rectangle 51"/>
            <p:cNvSpPr>
              <a:spLocks noChangeArrowheads="1"/>
            </p:cNvSpPr>
            <p:nvPr/>
          </p:nvSpPr>
          <p:spPr bwMode="auto">
            <a:xfrm>
              <a:off x="1632" y="1680"/>
              <a:ext cx="115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Encryption</a:t>
              </a:r>
            </a:p>
          </p:txBody>
        </p:sp>
        <p:sp>
          <p:nvSpPr>
            <p:cNvPr id="18" name="Puzzle1"/>
            <p:cNvSpPr>
              <a:spLocks noEditPoints="1" noChangeArrowheads="1"/>
            </p:cNvSpPr>
            <p:nvPr/>
          </p:nvSpPr>
          <p:spPr bwMode="auto">
            <a:xfrm flipH="1">
              <a:off x="1776" y="1152"/>
              <a:ext cx="877" cy="51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chemeClr val="bg2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2063552" y="980728"/>
            <a:ext cx="3168352" cy="288032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Crypto-Toolbox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47928" y="980728"/>
            <a:ext cx="4608512" cy="2880320"/>
            <a:chOff x="3923928" y="980728"/>
            <a:chExt cx="4608512" cy="2880320"/>
          </a:xfrm>
        </p:grpSpPr>
        <p:sp>
          <p:nvSpPr>
            <p:cNvPr id="20" name="Rectangle 53"/>
            <p:cNvSpPr>
              <a:spLocks noChangeArrowheads="1"/>
            </p:cNvSpPr>
            <p:nvPr/>
          </p:nvSpPr>
          <p:spPr bwMode="auto">
            <a:xfrm>
              <a:off x="5292080" y="980728"/>
              <a:ext cx="3240360" cy="2880320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electronic voting system</a:t>
              </a:r>
            </a:p>
          </p:txBody>
        </p: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6084168" y="1412776"/>
              <a:ext cx="1728192" cy="2232248"/>
              <a:chOff x="1104" y="912"/>
              <a:chExt cx="2304" cy="3168"/>
            </a:xfrm>
          </p:grpSpPr>
          <p:grpSp>
            <p:nvGrpSpPr>
              <p:cNvPr id="22" name="Group 23"/>
              <p:cNvGrpSpPr>
                <a:grpSpLocks/>
              </p:cNvGrpSpPr>
              <p:nvPr/>
            </p:nvGrpSpPr>
            <p:grpSpPr bwMode="auto">
              <a:xfrm>
                <a:off x="1488" y="1104"/>
                <a:ext cx="288" cy="576"/>
                <a:chOff x="1488" y="912"/>
                <a:chExt cx="288" cy="576"/>
              </a:xfrm>
            </p:grpSpPr>
            <p:sp>
              <p:nvSpPr>
                <p:cNvPr id="331" name="Rectangle 24"/>
                <p:cNvSpPr>
                  <a:spLocks noChangeArrowheads="1"/>
                </p:cNvSpPr>
                <p:nvPr/>
              </p:nvSpPr>
              <p:spPr bwMode="auto">
                <a:xfrm>
                  <a:off x="1489" y="1342"/>
                  <a:ext cx="144" cy="14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2" name="Rectangle 25"/>
                <p:cNvSpPr>
                  <a:spLocks noChangeArrowheads="1"/>
                </p:cNvSpPr>
                <p:nvPr/>
              </p:nvSpPr>
              <p:spPr bwMode="auto">
                <a:xfrm>
                  <a:off x="1487" y="1197"/>
                  <a:ext cx="144" cy="14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3" name="Rectangle 26"/>
                <p:cNvSpPr>
                  <a:spLocks noChangeArrowheads="1"/>
                </p:cNvSpPr>
                <p:nvPr/>
              </p:nvSpPr>
              <p:spPr bwMode="auto">
                <a:xfrm>
                  <a:off x="1631" y="1198"/>
                  <a:ext cx="144" cy="14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4" name="Rectangle 27"/>
                <p:cNvSpPr>
                  <a:spLocks noChangeArrowheads="1"/>
                </p:cNvSpPr>
                <p:nvPr/>
              </p:nvSpPr>
              <p:spPr bwMode="auto">
                <a:xfrm>
                  <a:off x="1488" y="1054"/>
                  <a:ext cx="144" cy="14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5" name="Rectangle 28"/>
                <p:cNvSpPr>
                  <a:spLocks noChangeArrowheads="1"/>
                </p:cNvSpPr>
                <p:nvPr/>
              </p:nvSpPr>
              <p:spPr bwMode="auto">
                <a:xfrm>
                  <a:off x="1632" y="1054"/>
                  <a:ext cx="144" cy="143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6" name="Rectangle 29"/>
                <p:cNvSpPr>
                  <a:spLocks noChangeArrowheads="1"/>
                </p:cNvSpPr>
                <p:nvPr/>
              </p:nvSpPr>
              <p:spPr bwMode="auto">
                <a:xfrm>
                  <a:off x="1488" y="910"/>
                  <a:ext cx="144" cy="14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7" name="Rectangle 30"/>
                <p:cNvSpPr>
                  <a:spLocks noChangeArrowheads="1"/>
                </p:cNvSpPr>
                <p:nvPr/>
              </p:nvSpPr>
              <p:spPr bwMode="auto">
                <a:xfrm>
                  <a:off x="1632" y="909"/>
                  <a:ext cx="144" cy="14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3" name="Group 31"/>
              <p:cNvGrpSpPr>
                <a:grpSpLocks/>
              </p:cNvGrpSpPr>
              <p:nvPr/>
            </p:nvGrpSpPr>
            <p:grpSpPr bwMode="auto">
              <a:xfrm>
                <a:off x="1392" y="1776"/>
                <a:ext cx="1728" cy="2304"/>
                <a:chOff x="1392" y="1632"/>
                <a:chExt cx="1728" cy="2304"/>
              </a:xfrm>
            </p:grpSpPr>
            <p:sp>
              <p:nvSpPr>
                <p:cNvPr id="139" name="Rectangle 32"/>
                <p:cNvSpPr>
                  <a:spLocks noChangeArrowheads="1"/>
                </p:cNvSpPr>
                <p:nvPr/>
              </p:nvSpPr>
              <p:spPr bwMode="auto">
                <a:xfrm>
                  <a:off x="1535" y="321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0" name="Rectangle 33"/>
                <p:cNvSpPr>
                  <a:spLocks noChangeArrowheads="1"/>
                </p:cNvSpPr>
                <p:nvPr/>
              </p:nvSpPr>
              <p:spPr bwMode="auto">
                <a:xfrm>
                  <a:off x="1392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1" name="Rectangle 34"/>
                <p:cNvSpPr>
                  <a:spLocks noChangeArrowheads="1"/>
                </p:cNvSpPr>
                <p:nvPr/>
              </p:nvSpPr>
              <p:spPr bwMode="auto">
                <a:xfrm>
                  <a:off x="1678" y="3216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2" name="Rectangle 35"/>
                <p:cNvSpPr>
                  <a:spLocks noChangeArrowheads="1"/>
                </p:cNvSpPr>
                <p:nvPr/>
              </p:nvSpPr>
              <p:spPr bwMode="auto">
                <a:xfrm>
                  <a:off x="1825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3" name="Rectangle 36"/>
                <p:cNvSpPr>
                  <a:spLocks noChangeArrowheads="1"/>
                </p:cNvSpPr>
                <p:nvPr/>
              </p:nvSpPr>
              <p:spPr bwMode="auto">
                <a:xfrm>
                  <a:off x="2112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4" name="Rectangle 37"/>
                <p:cNvSpPr>
                  <a:spLocks noChangeArrowheads="1"/>
                </p:cNvSpPr>
                <p:nvPr/>
              </p:nvSpPr>
              <p:spPr bwMode="auto">
                <a:xfrm>
                  <a:off x="1968" y="321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5" name="Rectangle 38"/>
                <p:cNvSpPr>
                  <a:spLocks noChangeArrowheads="1"/>
                </p:cNvSpPr>
                <p:nvPr/>
              </p:nvSpPr>
              <p:spPr bwMode="auto">
                <a:xfrm>
                  <a:off x="2256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6" name="Rectangle 39"/>
                <p:cNvSpPr>
                  <a:spLocks noChangeArrowheads="1"/>
                </p:cNvSpPr>
                <p:nvPr/>
              </p:nvSpPr>
              <p:spPr bwMode="auto">
                <a:xfrm>
                  <a:off x="2399" y="321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7" name="Rectangle 40"/>
                <p:cNvSpPr>
                  <a:spLocks noChangeArrowheads="1"/>
                </p:cNvSpPr>
                <p:nvPr/>
              </p:nvSpPr>
              <p:spPr bwMode="auto">
                <a:xfrm>
                  <a:off x="2689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8" name="Rectangle 41"/>
                <p:cNvSpPr>
                  <a:spLocks noChangeArrowheads="1"/>
                </p:cNvSpPr>
                <p:nvPr/>
              </p:nvSpPr>
              <p:spPr bwMode="auto">
                <a:xfrm>
                  <a:off x="2543" y="3215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9" name="Rectangle 42"/>
                <p:cNvSpPr>
                  <a:spLocks noChangeArrowheads="1"/>
                </p:cNvSpPr>
                <p:nvPr/>
              </p:nvSpPr>
              <p:spPr bwMode="auto">
                <a:xfrm>
                  <a:off x="2832" y="321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0" name="Rectangle 43"/>
                <p:cNvSpPr>
                  <a:spLocks noChangeArrowheads="1"/>
                </p:cNvSpPr>
                <p:nvPr/>
              </p:nvSpPr>
              <p:spPr bwMode="auto">
                <a:xfrm>
                  <a:off x="2976" y="321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1" name="Rectangle 44"/>
                <p:cNvSpPr>
                  <a:spLocks noChangeArrowheads="1"/>
                </p:cNvSpPr>
                <p:nvPr/>
              </p:nvSpPr>
              <p:spPr bwMode="auto">
                <a:xfrm>
                  <a:off x="1535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2" name="Rectangle 45"/>
                <p:cNvSpPr>
                  <a:spLocks noChangeArrowheads="1"/>
                </p:cNvSpPr>
                <p:nvPr/>
              </p:nvSpPr>
              <p:spPr bwMode="auto">
                <a:xfrm>
                  <a:off x="1390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3" name="Rectangle 46"/>
                <p:cNvSpPr>
                  <a:spLocks noChangeArrowheads="1"/>
                </p:cNvSpPr>
                <p:nvPr/>
              </p:nvSpPr>
              <p:spPr bwMode="auto">
                <a:xfrm>
                  <a:off x="1679" y="3069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4" name="Rectangle 47"/>
                <p:cNvSpPr>
                  <a:spLocks noChangeArrowheads="1"/>
                </p:cNvSpPr>
                <p:nvPr/>
              </p:nvSpPr>
              <p:spPr bwMode="auto">
                <a:xfrm>
                  <a:off x="1823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5" name="Rectangle 48"/>
                <p:cNvSpPr>
                  <a:spLocks noChangeArrowheads="1"/>
                </p:cNvSpPr>
                <p:nvPr/>
              </p:nvSpPr>
              <p:spPr bwMode="auto">
                <a:xfrm>
                  <a:off x="2113" y="306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6" name="Rectangle 49"/>
                <p:cNvSpPr>
                  <a:spLocks noChangeArrowheads="1"/>
                </p:cNvSpPr>
                <p:nvPr/>
              </p:nvSpPr>
              <p:spPr bwMode="auto">
                <a:xfrm>
                  <a:off x="1968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7" name="Rectangle 50"/>
                <p:cNvSpPr>
                  <a:spLocks noChangeArrowheads="1"/>
                </p:cNvSpPr>
                <p:nvPr/>
              </p:nvSpPr>
              <p:spPr bwMode="auto">
                <a:xfrm>
                  <a:off x="2255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8" name="Rectangle 51"/>
                <p:cNvSpPr>
                  <a:spLocks noChangeArrowheads="1"/>
                </p:cNvSpPr>
                <p:nvPr/>
              </p:nvSpPr>
              <p:spPr bwMode="auto">
                <a:xfrm>
                  <a:off x="2399" y="306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9" name="Rectangle 52"/>
                <p:cNvSpPr>
                  <a:spLocks noChangeArrowheads="1"/>
                </p:cNvSpPr>
                <p:nvPr/>
              </p:nvSpPr>
              <p:spPr bwMode="auto">
                <a:xfrm>
                  <a:off x="2688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0" name="Rectangle 53"/>
                <p:cNvSpPr>
                  <a:spLocks noChangeArrowheads="1"/>
                </p:cNvSpPr>
                <p:nvPr/>
              </p:nvSpPr>
              <p:spPr bwMode="auto">
                <a:xfrm>
                  <a:off x="2543" y="3071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1" name="Rectangle 54"/>
                <p:cNvSpPr>
                  <a:spLocks noChangeArrowheads="1"/>
                </p:cNvSpPr>
                <p:nvPr/>
              </p:nvSpPr>
              <p:spPr bwMode="auto">
                <a:xfrm>
                  <a:off x="2833" y="306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2" name="Rectangle 55"/>
                <p:cNvSpPr>
                  <a:spLocks noChangeArrowheads="1"/>
                </p:cNvSpPr>
                <p:nvPr/>
              </p:nvSpPr>
              <p:spPr bwMode="auto">
                <a:xfrm>
                  <a:off x="2976" y="307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3" name="Rectangle 56"/>
                <p:cNvSpPr>
                  <a:spLocks noChangeArrowheads="1"/>
                </p:cNvSpPr>
                <p:nvPr/>
              </p:nvSpPr>
              <p:spPr bwMode="auto">
                <a:xfrm>
                  <a:off x="1535" y="292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4" name="Rectangle 57"/>
                <p:cNvSpPr>
                  <a:spLocks noChangeArrowheads="1"/>
                </p:cNvSpPr>
                <p:nvPr/>
              </p:nvSpPr>
              <p:spPr bwMode="auto">
                <a:xfrm>
                  <a:off x="1391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5" name="Rectangle 58"/>
                <p:cNvSpPr>
                  <a:spLocks noChangeArrowheads="1"/>
                </p:cNvSpPr>
                <p:nvPr/>
              </p:nvSpPr>
              <p:spPr bwMode="auto">
                <a:xfrm>
                  <a:off x="1679" y="2927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6" name="Rectangle 59"/>
                <p:cNvSpPr>
                  <a:spLocks noChangeArrowheads="1"/>
                </p:cNvSpPr>
                <p:nvPr/>
              </p:nvSpPr>
              <p:spPr bwMode="auto">
                <a:xfrm>
                  <a:off x="1824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7" name="Rectangle 60"/>
                <p:cNvSpPr>
                  <a:spLocks noChangeArrowheads="1"/>
                </p:cNvSpPr>
                <p:nvPr/>
              </p:nvSpPr>
              <p:spPr bwMode="auto">
                <a:xfrm>
                  <a:off x="2113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8" name="Rectangle 61"/>
                <p:cNvSpPr>
                  <a:spLocks noChangeArrowheads="1"/>
                </p:cNvSpPr>
                <p:nvPr/>
              </p:nvSpPr>
              <p:spPr bwMode="auto">
                <a:xfrm>
                  <a:off x="1968" y="292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9" name="Rectangle 62"/>
                <p:cNvSpPr>
                  <a:spLocks noChangeArrowheads="1"/>
                </p:cNvSpPr>
                <p:nvPr/>
              </p:nvSpPr>
              <p:spPr bwMode="auto">
                <a:xfrm>
                  <a:off x="2255" y="292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0" name="Rectangle 63"/>
                <p:cNvSpPr>
                  <a:spLocks noChangeArrowheads="1"/>
                </p:cNvSpPr>
                <p:nvPr/>
              </p:nvSpPr>
              <p:spPr bwMode="auto">
                <a:xfrm>
                  <a:off x="2399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1" name="Rectangle 64"/>
                <p:cNvSpPr>
                  <a:spLocks noChangeArrowheads="1"/>
                </p:cNvSpPr>
                <p:nvPr/>
              </p:nvSpPr>
              <p:spPr bwMode="auto">
                <a:xfrm>
                  <a:off x="2688" y="292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2" name="Rectangle 65"/>
                <p:cNvSpPr>
                  <a:spLocks noChangeArrowheads="1"/>
                </p:cNvSpPr>
                <p:nvPr/>
              </p:nvSpPr>
              <p:spPr bwMode="auto">
                <a:xfrm>
                  <a:off x="2543" y="2928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3" name="Rectangle 66"/>
                <p:cNvSpPr>
                  <a:spLocks noChangeArrowheads="1"/>
                </p:cNvSpPr>
                <p:nvPr/>
              </p:nvSpPr>
              <p:spPr bwMode="auto">
                <a:xfrm>
                  <a:off x="2833" y="292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4" name="Rectangle 67"/>
                <p:cNvSpPr>
                  <a:spLocks noChangeArrowheads="1"/>
                </p:cNvSpPr>
                <p:nvPr/>
              </p:nvSpPr>
              <p:spPr bwMode="auto">
                <a:xfrm>
                  <a:off x="2977" y="292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5" name="Rectangle 68"/>
                <p:cNvSpPr>
                  <a:spLocks noChangeArrowheads="1"/>
                </p:cNvSpPr>
                <p:nvPr/>
              </p:nvSpPr>
              <p:spPr bwMode="auto">
                <a:xfrm>
                  <a:off x="1535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6" name="Rectangle 69"/>
                <p:cNvSpPr>
                  <a:spLocks noChangeArrowheads="1"/>
                </p:cNvSpPr>
                <p:nvPr/>
              </p:nvSpPr>
              <p:spPr bwMode="auto">
                <a:xfrm>
                  <a:off x="1391" y="278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7" name="Rectangle 70"/>
                <p:cNvSpPr>
                  <a:spLocks noChangeArrowheads="1"/>
                </p:cNvSpPr>
                <p:nvPr/>
              </p:nvSpPr>
              <p:spPr bwMode="auto">
                <a:xfrm>
                  <a:off x="1678" y="2781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8" name="Rectangle 71"/>
                <p:cNvSpPr>
                  <a:spLocks noChangeArrowheads="1"/>
                </p:cNvSpPr>
                <p:nvPr/>
              </p:nvSpPr>
              <p:spPr bwMode="auto">
                <a:xfrm>
                  <a:off x="1824" y="278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9" name="Rectangle 72"/>
                <p:cNvSpPr>
                  <a:spLocks noChangeArrowheads="1"/>
                </p:cNvSpPr>
                <p:nvPr/>
              </p:nvSpPr>
              <p:spPr bwMode="auto">
                <a:xfrm>
                  <a:off x="2111" y="278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0" name="Rectangle 73"/>
                <p:cNvSpPr>
                  <a:spLocks noChangeArrowheads="1"/>
                </p:cNvSpPr>
                <p:nvPr/>
              </p:nvSpPr>
              <p:spPr bwMode="auto">
                <a:xfrm>
                  <a:off x="1968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1" name="Rectangle 74"/>
                <p:cNvSpPr>
                  <a:spLocks noChangeArrowheads="1"/>
                </p:cNvSpPr>
                <p:nvPr/>
              </p:nvSpPr>
              <p:spPr bwMode="auto">
                <a:xfrm>
                  <a:off x="2255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2" name="Rectangle 75"/>
                <p:cNvSpPr>
                  <a:spLocks noChangeArrowheads="1"/>
                </p:cNvSpPr>
                <p:nvPr/>
              </p:nvSpPr>
              <p:spPr bwMode="auto">
                <a:xfrm>
                  <a:off x="2400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3" name="Rectangle 76"/>
                <p:cNvSpPr>
                  <a:spLocks noChangeArrowheads="1"/>
                </p:cNvSpPr>
                <p:nvPr/>
              </p:nvSpPr>
              <p:spPr bwMode="auto">
                <a:xfrm>
                  <a:off x="2688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4" name="Rectangle 77"/>
                <p:cNvSpPr>
                  <a:spLocks noChangeArrowheads="1"/>
                </p:cNvSpPr>
                <p:nvPr/>
              </p:nvSpPr>
              <p:spPr bwMode="auto">
                <a:xfrm>
                  <a:off x="2542" y="2781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5" name="Rectangle 78"/>
                <p:cNvSpPr>
                  <a:spLocks noChangeArrowheads="1"/>
                </p:cNvSpPr>
                <p:nvPr/>
              </p:nvSpPr>
              <p:spPr bwMode="auto">
                <a:xfrm>
                  <a:off x="2833" y="278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6" name="Rectangle 79"/>
                <p:cNvSpPr>
                  <a:spLocks noChangeArrowheads="1"/>
                </p:cNvSpPr>
                <p:nvPr/>
              </p:nvSpPr>
              <p:spPr bwMode="auto">
                <a:xfrm>
                  <a:off x="2976" y="278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7" name="Rectangle 80"/>
                <p:cNvSpPr>
                  <a:spLocks noChangeArrowheads="1"/>
                </p:cNvSpPr>
                <p:nvPr/>
              </p:nvSpPr>
              <p:spPr bwMode="auto">
                <a:xfrm>
                  <a:off x="1535" y="263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8" name="Rectangle 81"/>
                <p:cNvSpPr>
                  <a:spLocks noChangeArrowheads="1"/>
                </p:cNvSpPr>
                <p:nvPr/>
              </p:nvSpPr>
              <p:spPr bwMode="auto">
                <a:xfrm>
                  <a:off x="1391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9" name="Rectangle 82"/>
                <p:cNvSpPr>
                  <a:spLocks noChangeArrowheads="1"/>
                </p:cNvSpPr>
                <p:nvPr/>
              </p:nvSpPr>
              <p:spPr bwMode="auto">
                <a:xfrm>
                  <a:off x="1678" y="2639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0" name="Rectangle 83"/>
                <p:cNvSpPr>
                  <a:spLocks noChangeArrowheads="1"/>
                </p:cNvSpPr>
                <p:nvPr/>
              </p:nvSpPr>
              <p:spPr bwMode="auto">
                <a:xfrm>
                  <a:off x="1824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1" name="Rectangle 84"/>
                <p:cNvSpPr>
                  <a:spLocks noChangeArrowheads="1"/>
                </p:cNvSpPr>
                <p:nvPr/>
              </p:nvSpPr>
              <p:spPr bwMode="auto">
                <a:xfrm>
                  <a:off x="2111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2" name="Rectangle 85"/>
                <p:cNvSpPr>
                  <a:spLocks noChangeArrowheads="1"/>
                </p:cNvSpPr>
                <p:nvPr/>
              </p:nvSpPr>
              <p:spPr bwMode="auto">
                <a:xfrm>
                  <a:off x="1968" y="264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3" name="Rectangle 86"/>
                <p:cNvSpPr>
                  <a:spLocks noChangeArrowheads="1"/>
                </p:cNvSpPr>
                <p:nvPr/>
              </p:nvSpPr>
              <p:spPr bwMode="auto">
                <a:xfrm>
                  <a:off x="2256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4" name="Rectangle 87"/>
                <p:cNvSpPr>
                  <a:spLocks noChangeArrowheads="1"/>
                </p:cNvSpPr>
                <p:nvPr/>
              </p:nvSpPr>
              <p:spPr bwMode="auto">
                <a:xfrm>
                  <a:off x="2400" y="263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5" name="Rectangle 88"/>
                <p:cNvSpPr>
                  <a:spLocks noChangeArrowheads="1"/>
                </p:cNvSpPr>
                <p:nvPr/>
              </p:nvSpPr>
              <p:spPr bwMode="auto">
                <a:xfrm>
                  <a:off x="2689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6" name="Rectangle 89"/>
                <p:cNvSpPr>
                  <a:spLocks noChangeArrowheads="1"/>
                </p:cNvSpPr>
                <p:nvPr/>
              </p:nvSpPr>
              <p:spPr bwMode="auto">
                <a:xfrm>
                  <a:off x="2543" y="2638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7" name="Rectangle 90"/>
                <p:cNvSpPr>
                  <a:spLocks noChangeArrowheads="1"/>
                </p:cNvSpPr>
                <p:nvPr/>
              </p:nvSpPr>
              <p:spPr bwMode="auto">
                <a:xfrm>
                  <a:off x="2833" y="263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8" name="Rectangle 91"/>
                <p:cNvSpPr>
                  <a:spLocks noChangeArrowheads="1"/>
                </p:cNvSpPr>
                <p:nvPr/>
              </p:nvSpPr>
              <p:spPr bwMode="auto">
                <a:xfrm>
                  <a:off x="2976" y="263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9" name="Rectangle 92"/>
                <p:cNvSpPr>
                  <a:spLocks noChangeArrowheads="1"/>
                </p:cNvSpPr>
                <p:nvPr/>
              </p:nvSpPr>
              <p:spPr bwMode="auto">
                <a:xfrm>
                  <a:off x="1534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0" name="Rectangle 93"/>
                <p:cNvSpPr>
                  <a:spLocks noChangeArrowheads="1"/>
                </p:cNvSpPr>
                <p:nvPr/>
              </p:nvSpPr>
              <p:spPr bwMode="auto">
                <a:xfrm>
                  <a:off x="1391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1" name="Rectangle 94"/>
                <p:cNvSpPr>
                  <a:spLocks noChangeArrowheads="1"/>
                </p:cNvSpPr>
                <p:nvPr/>
              </p:nvSpPr>
              <p:spPr bwMode="auto">
                <a:xfrm>
                  <a:off x="1678" y="2494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2" name="Rectangle 95"/>
                <p:cNvSpPr>
                  <a:spLocks noChangeArrowheads="1"/>
                </p:cNvSpPr>
                <p:nvPr/>
              </p:nvSpPr>
              <p:spPr bwMode="auto">
                <a:xfrm>
                  <a:off x="1824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3" name="Rectangle 96"/>
                <p:cNvSpPr>
                  <a:spLocks noChangeArrowheads="1"/>
                </p:cNvSpPr>
                <p:nvPr/>
              </p:nvSpPr>
              <p:spPr bwMode="auto">
                <a:xfrm>
                  <a:off x="2111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4" name="Rectangle 97"/>
                <p:cNvSpPr>
                  <a:spLocks noChangeArrowheads="1"/>
                </p:cNvSpPr>
                <p:nvPr/>
              </p:nvSpPr>
              <p:spPr bwMode="auto">
                <a:xfrm>
                  <a:off x="1967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5" name="Rectangle 98"/>
                <p:cNvSpPr>
                  <a:spLocks noChangeArrowheads="1"/>
                </p:cNvSpPr>
                <p:nvPr/>
              </p:nvSpPr>
              <p:spPr bwMode="auto">
                <a:xfrm>
                  <a:off x="2256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6" name="Rectangle 99"/>
                <p:cNvSpPr>
                  <a:spLocks noChangeArrowheads="1"/>
                </p:cNvSpPr>
                <p:nvPr/>
              </p:nvSpPr>
              <p:spPr bwMode="auto">
                <a:xfrm>
                  <a:off x="2398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7" name="Rectangle 100"/>
                <p:cNvSpPr>
                  <a:spLocks noChangeArrowheads="1"/>
                </p:cNvSpPr>
                <p:nvPr/>
              </p:nvSpPr>
              <p:spPr bwMode="auto">
                <a:xfrm>
                  <a:off x="2689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8" name="Rectangle 101"/>
                <p:cNvSpPr>
                  <a:spLocks noChangeArrowheads="1"/>
                </p:cNvSpPr>
                <p:nvPr/>
              </p:nvSpPr>
              <p:spPr bwMode="auto">
                <a:xfrm>
                  <a:off x="2543" y="2494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9" name="Rectangle 102"/>
                <p:cNvSpPr>
                  <a:spLocks noChangeArrowheads="1"/>
                </p:cNvSpPr>
                <p:nvPr/>
              </p:nvSpPr>
              <p:spPr bwMode="auto">
                <a:xfrm>
                  <a:off x="2831" y="249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0" name="Rectangle 103"/>
                <p:cNvSpPr>
                  <a:spLocks noChangeArrowheads="1"/>
                </p:cNvSpPr>
                <p:nvPr/>
              </p:nvSpPr>
              <p:spPr bwMode="auto">
                <a:xfrm>
                  <a:off x="2976" y="249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1" name="Rectangle 104"/>
                <p:cNvSpPr>
                  <a:spLocks noChangeArrowheads="1"/>
                </p:cNvSpPr>
                <p:nvPr/>
              </p:nvSpPr>
              <p:spPr bwMode="auto">
                <a:xfrm>
                  <a:off x="1534" y="235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2" name="Rectangle 105"/>
                <p:cNvSpPr>
                  <a:spLocks noChangeArrowheads="1"/>
                </p:cNvSpPr>
                <p:nvPr/>
              </p:nvSpPr>
              <p:spPr bwMode="auto">
                <a:xfrm>
                  <a:off x="1391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3" name="Rectangle 106"/>
                <p:cNvSpPr>
                  <a:spLocks noChangeArrowheads="1"/>
                </p:cNvSpPr>
                <p:nvPr/>
              </p:nvSpPr>
              <p:spPr bwMode="auto">
                <a:xfrm>
                  <a:off x="1678" y="2351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4" name="Rectangle 107"/>
                <p:cNvSpPr>
                  <a:spLocks noChangeArrowheads="1"/>
                </p:cNvSpPr>
                <p:nvPr/>
              </p:nvSpPr>
              <p:spPr bwMode="auto">
                <a:xfrm>
                  <a:off x="1825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5" name="Rectangle 108"/>
                <p:cNvSpPr>
                  <a:spLocks noChangeArrowheads="1"/>
                </p:cNvSpPr>
                <p:nvPr/>
              </p:nvSpPr>
              <p:spPr bwMode="auto">
                <a:xfrm>
                  <a:off x="2111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6" name="Rectangle 109"/>
                <p:cNvSpPr>
                  <a:spLocks noChangeArrowheads="1"/>
                </p:cNvSpPr>
                <p:nvPr/>
              </p:nvSpPr>
              <p:spPr bwMode="auto">
                <a:xfrm>
                  <a:off x="1968" y="235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7" name="Rectangle 110"/>
                <p:cNvSpPr>
                  <a:spLocks noChangeArrowheads="1"/>
                </p:cNvSpPr>
                <p:nvPr/>
              </p:nvSpPr>
              <p:spPr bwMode="auto">
                <a:xfrm>
                  <a:off x="2256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8" name="Rectangle 111"/>
                <p:cNvSpPr>
                  <a:spLocks noChangeArrowheads="1"/>
                </p:cNvSpPr>
                <p:nvPr/>
              </p:nvSpPr>
              <p:spPr bwMode="auto">
                <a:xfrm>
                  <a:off x="2398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9" name="Rectangle 112"/>
                <p:cNvSpPr>
                  <a:spLocks noChangeArrowheads="1"/>
                </p:cNvSpPr>
                <p:nvPr/>
              </p:nvSpPr>
              <p:spPr bwMode="auto">
                <a:xfrm>
                  <a:off x="2689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0" name="Rectangle 113"/>
                <p:cNvSpPr>
                  <a:spLocks noChangeArrowheads="1"/>
                </p:cNvSpPr>
                <p:nvPr/>
              </p:nvSpPr>
              <p:spPr bwMode="auto">
                <a:xfrm>
                  <a:off x="2543" y="2351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1" name="Rectangle 114"/>
                <p:cNvSpPr>
                  <a:spLocks noChangeArrowheads="1"/>
                </p:cNvSpPr>
                <p:nvPr/>
              </p:nvSpPr>
              <p:spPr bwMode="auto">
                <a:xfrm>
                  <a:off x="2832" y="234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2" name="Rectangle 115"/>
                <p:cNvSpPr>
                  <a:spLocks noChangeArrowheads="1"/>
                </p:cNvSpPr>
                <p:nvPr/>
              </p:nvSpPr>
              <p:spPr bwMode="auto">
                <a:xfrm>
                  <a:off x="2976" y="235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3" name="Rectangle 116"/>
                <p:cNvSpPr>
                  <a:spLocks noChangeArrowheads="1"/>
                </p:cNvSpPr>
                <p:nvPr/>
              </p:nvSpPr>
              <p:spPr bwMode="auto">
                <a:xfrm>
                  <a:off x="1534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4" name="Rectangle 117"/>
                <p:cNvSpPr>
                  <a:spLocks noChangeArrowheads="1"/>
                </p:cNvSpPr>
                <p:nvPr/>
              </p:nvSpPr>
              <p:spPr bwMode="auto">
                <a:xfrm>
                  <a:off x="1390" y="220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5" name="Rectangle 118"/>
                <p:cNvSpPr>
                  <a:spLocks noChangeArrowheads="1"/>
                </p:cNvSpPr>
                <p:nvPr/>
              </p:nvSpPr>
              <p:spPr bwMode="auto">
                <a:xfrm>
                  <a:off x="1678" y="2207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6" name="Rectangle 119"/>
                <p:cNvSpPr>
                  <a:spLocks noChangeArrowheads="1"/>
                </p:cNvSpPr>
                <p:nvPr/>
              </p:nvSpPr>
              <p:spPr bwMode="auto">
                <a:xfrm>
                  <a:off x="1823" y="220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7" name="Rectangle 120"/>
                <p:cNvSpPr>
                  <a:spLocks noChangeArrowheads="1"/>
                </p:cNvSpPr>
                <p:nvPr/>
              </p:nvSpPr>
              <p:spPr bwMode="auto">
                <a:xfrm>
                  <a:off x="2112" y="220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8" name="Rectangle 121"/>
                <p:cNvSpPr>
                  <a:spLocks noChangeArrowheads="1"/>
                </p:cNvSpPr>
                <p:nvPr/>
              </p:nvSpPr>
              <p:spPr bwMode="auto">
                <a:xfrm>
                  <a:off x="1968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9" name="Rectangle 122"/>
                <p:cNvSpPr>
                  <a:spLocks noChangeArrowheads="1"/>
                </p:cNvSpPr>
                <p:nvPr/>
              </p:nvSpPr>
              <p:spPr bwMode="auto">
                <a:xfrm>
                  <a:off x="2254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0" name="Rectangle 123"/>
                <p:cNvSpPr>
                  <a:spLocks noChangeArrowheads="1"/>
                </p:cNvSpPr>
                <p:nvPr/>
              </p:nvSpPr>
              <p:spPr bwMode="auto">
                <a:xfrm>
                  <a:off x="2399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" name="Rectangle 124"/>
                <p:cNvSpPr>
                  <a:spLocks noChangeArrowheads="1"/>
                </p:cNvSpPr>
                <p:nvPr/>
              </p:nvSpPr>
              <p:spPr bwMode="auto">
                <a:xfrm>
                  <a:off x="2688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2" name="Rectangle 125"/>
                <p:cNvSpPr>
                  <a:spLocks noChangeArrowheads="1"/>
                </p:cNvSpPr>
                <p:nvPr/>
              </p:nvSpPr>
              <p:spPr bwMode="auto">
                <a:xfrm>
                  <a:off x="2543" y="2206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3" name="Rectangle 126"/>
                <p:cNvSpPr>
                  <a:spLocks noChangeArrowheads="1"/>
                </p:cNvSpPr>
                <p:nvPr/>
              </p:nvSpPr>
              <p:spPr bwMode="auto">
                <a:xfrm>
                  <a:off x="2832" y="220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4" name="Rectangle 127"/>
                <p:cNvSpPr>
                  <a:spLocks noChangeArrowheads="1"/>
                </p:cNvSpPr>
                <p:nvPr/>
              </p:nvSpPr>
              <p:spPr bwMode="auto">
                <a:xfrm>
                  <a:off x="2976" y="220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5" name="Rectangle 128"/>
                <p:cNvSpPr>
                  <a:spLocks noChangeArrowheads="1"/>
                </p:cNvSpPr>
                <p:nvPr/>
              </p:nvSpPr>
              <p:spPr bwMode="auto">
                <a:xfrm>
                  <a:off x="1535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" name="Rectangle 129"/>
                <p:cNvSpPr>
                  <a:spLocks noChangeArrowheads="1"/>
                </p:cNvSpPr>
                <p:nvPr/>
              </p:nvSpPr>
              <p:spPr bwMode="auto">
                <a:xfrm>
                  <a:off x="1392" y="206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7" name="Rectangle 130"/>
                <p:cNvSpPr>
                  <a:spLocks noChangeArrowheads="1"/>
                </p:cNvSpPr>
                <p:nvPr/>
              </p:nvSpPr>
              <p:spPr bwMode="auto">
                <a:xfrm>
                  <a:off x="1679" y="2062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8" name="Rectangle 131"/>
                <p:cNvSpPr>
                  <a:spLocks noChangeArrowheads="1"/>
                </p:cNvSpPr>
                <p:nvPr/>
              </p:nvSpPr>
              <p:spPr bwMode="auto">
                <a:xfrm>
                  <a:off x="1824" y="206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9" name="Rectangle 132"/>
                <p:cNvSpPr>
                  <a:spLocks noChangeArrowheads="1"/>
                </p:cNvSpPr>
                <p:nvPr/>
              </p:nvSpPr>
              <p:spPr bwMode="auto">
                <a:xfrm>
                  <a:off x="2112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0" name="Rectangle 133"/>
                <p:cNvSpPr>
                  <a:spLocks noChangeArrowheads="1"/>
                </p:cNvSpPr>
                <p:nvPr/>
              </p:nvSpPr>
              <p:spPr bwMode="auto">
                <a:xfrm>
                  <a:off x="1968" y="206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1" name="Rectangle 134"/>
                <p:cNvSpPr>
                  <a:spLocks noChangeArrowheads="1"/>
                </p:cNvSpPr>
                <p:nvPr/>
              </p:nvSpPr>
              <p:spPr bwMode="auto">
                <a:xfrm>
                  <a:off x="2255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2" name="Rectangle 135"/>
                <p:cNvSpPr>
                  <a:spLocks noChangeArrowheads="1"/>
                </p:cNvSpPr>
                <p:nvPr/>
              </p:nvSpPr>
              <p:spPr bwMode="auto">
                <a:xfrm>
                  <a:off x="2399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3" name="Rectangle 136"/>
                <p:cNvSpPr>
                  <a:spLocks noChangeArrowheads="1"/>
                </p:cNvSpPr>
                <p:nvPr/>
              </p:nvSpPr>
              <p:spPr bwMode="auto">
                <a:xfrm>
                  <a:off x="2688" y="206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4" name="Rectangle 137"/>
                <p:cNvSpPr>
                  <a:spLocks noChangeArrowheads="1"/>
                </p:cNvSpPr>
                <p:nvPr/>
              </p:nvSpPr>
              <p:spPr bwMode="auto">
                <a:xfrm>
                  <a:off x="2543" y="2063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5" name="Rectangle 138"/>
                <p:cNvSpPr>
                  <a:spLocks noChangeArrowheads="1"/>
                </p:cNvSpPr>
                <p:nvPr/>
              </p:nvSpPr>
              <p:spPr bwMode="auto">
                <a:xfrm>
                  <a:off x="2832" y="206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6" name="Rectangle 139"/>
                <p:cNvSpPr>
                  <a:spLocks noChangeArrowheads="1"/>
                </p:cNvSpPr>
                <p:nvPr/>
              </p:nvSpPr>
              <p:spPr bwMode="auto">
                <a:xfrm>
                  <a:off x="2976" y="206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7" name="Rectangle 140"/>
                <p:cNvSpPr>
                  <a:spLocks noChangeArrowheads="1"/>
                </p:cNvSpPr>
                <p:nvPr/>
              </p:nvSpPr>
              <p:spPr bwMode="auto">
                <a:xfrm>
                  <a:off x="1535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8" name="Rectangle 141"/>
                <p:cNvSpPr>
                  <a:spLocks noChangeArrowheads="1"/>
                </p:cNvSpPr>
                <p:nvPr/>
              </p:nvSpPr>
              <p:spPr bwMode="auto">
                <a:xfrm>
                  <a:off x="1391" y="191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9" name="Rectangle 142"/>
                <p:cNvSpPr>
                  <a:spLocks noChangeArrowheads="1"/>
                </p:cNvSpPr>
                <p:nvPr/>
              </p:nvSpPr>
              <p:spPr bwMode="auto">
                <a:xfrm>
                  <a:off x="1679" y="1918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0" name="Rectangle 143"/>
                <p:cNvSpPr>
                  <a:spLocks noChangeArrowheads="1"/>
                </p:cNvSpPr>
                <p:nvPr/>
              </p:nvSpPr>
              <p:spPr bwMode="auto">
                <a:xfrm>
                  <a:off x="1824" y="191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1" name="Rectangle 144"/>
                <p:cNvSpPr>
                  <a:spLocks noChangeArrowheads="1"/>
                </p:cNvSpPr>
                <p:nvPr/>
              </p:nvSpPr>
              <p:spPr bwMode="auto">
                <a:xfrm>
                  <a:off x="2111" y="191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2" name="Rectangle 145"/>
                <p:cNvSpPr>
                  <a:spLocks noChangeArrowheads="1"/>
                </p:cNvSpPr>
                <p:nvPr/>
              </p:nvSpPr>
              <p:spPr bwMode="auto">
                <a:xfrm>
                  <a:off x="1968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3" name="Rectangle 146"/>
                <p:cNvSpPr>
                  <a:spLocks noChangeArrowheads="1"/>
                </p:cNvSpPr>
                <p:nvPr/>
              </p:nvSpPr>
              <p:spPr bwMode="auto">
                <a:xfrm>
                  <a:off x="2255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4" name="Rectangle 147"/>
                <p:cNvSpPr>
                  <a:spLocks noChangeArrowheads="1"/>
                </p:cNvSpPr>
                <p:nvPr/>
              </p:nvSpPr>
              <p:spPr bwMode="auto">
                <a:xfrm>
                  <a:off x="2399" y="191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5" name="Rectangle 148"/>
                <p:cNvSpPr>
                  <a:spLocks noChangeArrowheads="1"/>
                </p:cNvSpPr>
                <p:nvPr/>
              </p:nvSpPr>
              <p:spPr bwMode="auto">
                <a:xfrm>
                  <a:off x="2688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6" name="Rectangle 149"/>
                <p:cNvSpPr>
                  <a:spLocks noChangeArrowheads="1"/>
                </p:cNvSpPr>
                <p:nvPr/>
              </p:nvSpPr>
              <p:spPr bwMode="auto">
                <a:xfrm>
                  <a:off x="2543" y="1919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7" name="Rectangle 150"/>
                <p:cNvSpPr>
                  <a:spLocks noChangeArrowheads="1"/>
                </p:cNvSpPr>
                <p:nvPr/>
              </p:nvSpPr>
              <p:spPr bwMode="auto">
                <a:xfrm>
                  <a:off x="2833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8" name="Rectangle 151"/>
                <p:cNvSpPr>
                  <a:spLocks noChangeArrowheads="1"/>
                </p:cNvSpPr>
                <p:nvPr/>
              </p:nvSpPr>
              <p:spPr bwMode="auto">
                <a:xfrm>
                  <a:off x="2975" y="191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9" name="Rectangle 152"/>
                <p:cNvSpPr>
                  <a:spLocks noChangeArrowheads="1"/>
                </p:cNvSpPr>
                <p:nvPr/>
              </p:nvSpPr>
              <p:spPr bwMode="auto">
                <a:xfrm>
                  <a:off x="1535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0" name="Rectangle 153"/>
                <p:cNvSpPr>
                  <a:spLocks noChangeArrowheads="1"/>
                </p:cNvSpPr>
                <p:nvPr/>
              </p:nvSpPr>
              <p:spPr bwMode="auto">
                <a:xfrm>
                  <a:off x="1391" y="177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1" name="Rectangle 154"/>
                <p:cNvSpPr>
                  <a:spLocks noChangeArrowheads="1"/>
                </p:cNvSpPr>
                <p:nvPr/>
              </p:nvSpPr>
              <p:spPr bwMode="auto">
                <a:xfrm>
                  <a:off x="1679" y="1775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2" name="Rectangle 155"/>
                <p:cNvSpPr>
                  <a:spLocks noChangeArrowheads="1"/>
                </p:cNvSpPr>
                <p:nvPr/>
              </p:nvSpPr>
              <p:spPr bwMode="auto">
                <a:xfrm>
                  <a:off x="1824" y="177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3" name="Rectangle 156"/>
                <p:cNvSpPr>
                  <a:spLocks noChangeArrowheads="1"/>
                </p:cNvSpPr>
                <p:nvPr/>
              </p:nvSpPr>
              <p:spPr bwMode="auto">
                <a:xfrm>
                  <a:off x="2113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4" name="Rectangle 157"/>
                <p:cNvSpPr>
                  <a:spLocks noChangeArrowheads="1"/>
                </p:cNvSpPr>
                <p:nvPr/>
              </p:nvSpPr>
              <p:spPr bwMode="auto">
                <a:xfrm>
                  <a:off x="1968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5" name="Rectangle 158"/>
                <p:cNvSpPr>
                  <a:spLocks noChangeArrowheads="1"/>
                </p:cNvSpPr>
                <p:nvPr/>
              </p:nvSpPr>
              <p:spPr bwMode="auto">
                <a:xfrm>
                  <a:off x="2255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6" name="Rectangle 159"/>
                <p:cNvSpPr>
                  <a:spLocks noChangeArrowheads="1"/>
                </p:cNvSpPr>
                <p:nvPr/>
              </p:nvSpPr>
              <p:spPr bwMode="auto">
                <a:xfrm>
                  <a:off x="2400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7" name="Rectangle 160"/>
                <p:cNvSpPr>
                  <a:spLocks noChangeArrowheads="1"/>
                </p:cNvSpPr>
                <p:nvPr/>
              </p:nvSpPr>
              <p:spPr bwMode="auto">
                <a:xfrm>
                  <a:off x="2689" y="177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8" name="Rectangle 161"/>
                <p:cNvSpPr>
                  <a:spLocks noChangeArrowheads="1"/>
                </p:cNvSpPr>
                <p:nvPr/>
              </p:nvSpPr>
              <p:spPr bwMode="auto">
                <a:xfrm>
                  <a:off x="2544" y="1774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9" name="Rectangle 162"/>
                <p:cNvSpPr>
                  <a:spLocks noChangeArrowheads="1"/>
                </p:cNvSpPr>
                <p:nvPr/>
              </p:nvSpPr>
              <p:spPr bwMode="auto">
                <a:xfrm>
                  <a:off x="2833" y="177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0" name="Rectangle 163"/>
                <p:cNvSpPr>
                  <a:spLocks noChangeArrowheads="1"/>
                </p:cNvSpPr>
                <p:nvPr/>
              </p:nvSpPr>
              <p:spPr bwMode="auto">
                <a:xfrm>
                  <a:off x="2977" y="1774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1" name="Rectangle 164"/>
                <p:cNvSpPr>
                  <a:spLocks noChangeArrowheads="1"/>
                </p:cNvSpPr>
                <p:nvPr/>
              </p:nvSpPr>
              <p:spPr bwMode="auto">
                <a:xfrm>
                  <a:off x="1535" y="163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2" name="Rectangle 165"/>
                <p:cNvSpPr>
                  <a:spLocks noChangeArrowheads="1"/>
                </p:cNvSpPr>
                <p:nvPr/>
              </p:nvSpPr>
              <p:spPr bwMode="auto">
                <a:xfrm>
                  <a:off x="1391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3" name="Rectangle 166"/>
                <p:cNvSpPr>
                  <a:spLocks noChangeArrowheads="1"/>
                </p:cNvSpPr>
                <p:nvPr/>
              </p:nvSpPr>
              <p:spPr bwMode="auto">
                <a:xfrm>
                  <a:off x="1678" y="1630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4" name="Rectangle 167"/>
                <p:cNvSpPr>
                  <a:spLocks noChangeArrowheads="1"/>
                </p:cNvSpPr>
                <p:nvPr/>
              </p:nvSpPr>
              <p:spPr bwMode="auto">
                <a:xfrm>
                  <a:off x="1824" y="163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5" name="Rectangle 168"/>
                <p:cNvSpPr>
                  <a:spLocks noChangeArrowheads="1"/>
                </p:cNvSpPr>
                <p:nvPr/>
              </p:nvSpPr>
              <p:spPr bwMode="auto">
                <a:xfrm>
                  <a:off x="2111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6" name="Rectangle 169"/>
                <p:cNvSpPr>
                  <a:spLocks noChangeArrowheads="1"/>
                </p:cNvSpPr>
                <p:nvPr/>
              </p:nvSpPr>
              <p:spPr bwMode="auto">
                <a:xfrm>
                  <a:off x="1968" y="163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7" name="Rectangle 170"/>
                <p:cNvSpPr>
                  <a:spLocks noChangeArrowheads="1"/>
                </p:cNvSpPr>
                <p:nvPr/>
              </p:nvSpPr>
              <p:spPr bwMode="auto">
                <a:xfrm>
                  <a:off x="2256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8" name="Rectangle 171"/>
                <p:cNvSpPr>
                  <a:spLocks noChangeArrowheads="1"/>
                </p:cNvSpPr>
                <p:nvPr/>
              </p:nvSpPr>
              <p:spPr bwMode="auto">
                <a:xfrm>
                  <a:off x="2400" y="163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9" name="Rectangle 172"/>
                <p:cNvSpPr>
                  <a:spLocks noChangeArrowheads="1"/>
                </p:cNvSpPr>
                <p:nvPr/>
              </p:nvSpPr>
              <p:spPr bwMode="auto">
                <a:xfrm>
                  <a:off x="2689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0" name="Rectangle 173"/>
                <p:cNvSpPr>
                  <a:spLocks noChangeArrowheads="1"/>
                </p:cNvSpPr>
                <p:nvPr/>
              </p:nvSpPr>
              <p:spPr bwMode="auto">
                <a:xfrm>
                  <a:off x="2542" y="1629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1" name="Rectangle 174"/>
                <p:cNvSpPr>
                  <a:spLocks noChangeArrowheads="1"/>
                </p:cNvSpPr>
                <p:nvPr/>
              </p:nvSpPr>
              <p:spPr bwMode="auto">
                <a:xfrm>
                  <a:off x="2833" y="1630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2" name="Rectangle 175"/>
                <p:cNvSpPr>
                  <a:spLocks noChangeArrowheads="1"/>
                </p:cNvSpPr>
                <p:nvPr/>
              </p:nvSpPr>
              <p:spPr bwMode="auto">
                <a:xfrm>
                  <a:off x="2976" y="1629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3" name="Rectangle 176"/>
                <p:cNvSpPr>
                  <a:spLocks noChangeArrowheads="1"/>
                </p:cNvSpPr>
                <p:nvPr/>
              </p:nvSpPr>
              <p:spPr bwMode="auto">
                <a:xfrm>
                  <a:off x="1535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4" name="Rectangle 177"/>
                <p:cNvSpPr>
                  <a:spLocks noChangeArrowheads="1"/>
                </p:cNvSpPr>
                <p:nvPr/>
              </p:nvSpPr>
              <p:spPr bwMode="auto">
                <a:xfrm>
                  <a:off x="1391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5" name="Rectangle 178"/>
                <p:cNvSpPr>
                  <a:spLocks noChangeArrowheads="1"/>
                </p:cNvSpPr>
                <p:nvPr/>
              </p:nvSpPr>
              <p:spPr bwMode="auto">
                <a:xfrm>
                  <a:off x="2111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6" name="Rectangle 179"/>
                <p:cNvSpPr>
                  <a:spLocks noChangeArrowheads="1"/>
                </p:cNvSpPr>
                <p:nvPr/>
              </p:nvSpPr>
              <p:spPr bwMode="auto">
                <a:xfrm>
                  <a:off x="1968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7" name="Rectangle 180"/>
                <p:cNvSpPr>
                  <a:spLocks noChangeArrowheads="1"/>
                </p:cNvSpPr>
                <p:nvPr/>
              </p:nvSpPr>
              <p:spPr bwMode="auto">
                <a:xfrm>
                  <a:off x="2255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8" name="Rectangle 181"/>
                <p:cNvSpPr>
                  <a:spLocks noChangeArrowheads="1"/>
                </p:cNvSpPr>
                <p:nvPr/>
              </p:nvSpPr>
              <p:spPr bwMode="auto">
                <a:xfrm>
                  <a:off x="2400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9" name="Rectangle 182"/>
                <p:cNvSpPr>
                  <a:spLocks noChangeArrowheads="1"/>
                </p:cNvSpPr>
                <p:nvPr/>
              </p:nvSpPr>
              <p:spPr bwMode="auto">
                <a:xfrm>
                  <a:off x="2689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0" name="Rectangle 183"/>
                <p:cNvSpPr>
                  <a:spLocks noChangeArrowheads="1"/>
                </p:cNvSpPr>
                <p:nvPr/>
              </p:nvSpPr>
              <p:spPr bwMode="auto">
                <a:xfrm>
                  <a:off x="2543" y="3790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1" name="Rectangle 184"/>
                <p:cNvSpPr>
                  <a:spLocks noChangeArrowheads="1"/>
                </p:cNvSpPr>
                <p:nvPr/>
              </p:nvSpPr>
              <p:spPr bwMode="auto">
                <a:xfrm>
                  <a:off x="2833" y="379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2" name="Rectangle 185"/>
                <p:cNvSpPr>
                  <a:spLocks noChangeArrowheads="1"/>
                </p:cNvSpPr>
                <p:nvPr/>
              </p:nvSpPr>
              <p:spPr bwMode="auto">
                <a:xfrm>
                  <a:off x="2976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3" name="Rectangle 186"/>
                <p:cNvSpPr>
                  <a:spLocks noChangeArrowheads="1"/>
                </p:cNvSpPr>
                <p:nvPr/>
              </p:nvSpPr>
              <p:spPr bwMode="auto">
                <a:xfrm>
                  <a:off x="1533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4" name="Rectangle 187"/>
                <p:cNvSpPr>
                  <a:spLocks noChangeArrowheads="1"/>
                </p:cNvSpPr>
                <p:nvPr/>
              </p:nvSpPr>
              <p:spPr bwMode="auto">
                <a:xfrm>
                  <a:off x="1391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5" name="Rectangle 188"/>
                <p:cNvSpPr>
                  <a:spLocks noChangeArrowheads="1"/>
                </p:cNvSpPr>
                <p:nvPr/>
              </p:nvSpPr>
              <p:spPr bwMode="auto">
                <a:xfrm>
                  <a:off x="2111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6" name="Rectangle 189"/>
                <p:cNvSpPr>
                  <a:spLocks noChangeArrowheads="1"/>
                </p:cNvSpPr>
                <p:nvPr/>
              </p:nvSpPr>
              <p:spPr bwMode="auto">
                <a:xfrm>
                  <a:off x="1967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7" name="Rectangle 190"/>
                <p:cNvSpPr>
                  <a:spLocks noChangeArrowheads="1"/>
                </p:cNvSpPr>
                <p:nvPr/>
              </p:nvSpPr>
              <p:spPr bwMode="auto">
                <a:xfrm>
                  <a:off x="2256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8" name="Rectangle 191"/>
                <p:cNvSpPr>
                  <a:spLocks noChangeArrowheads="1"/>
                </p:cNvSpPr>
                <p:nvPr/>
              </p:nvSpPr>
              <p:spPr bwMode="auto">
                <a:xfrm>
                  <a:off x="2398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9" name="Rectangle 192"/>
                <p:cNvSpPr>
                  <a:spLocks noChangeArrowheads="1"/>
                </p:cNvSpPr>
                <p:nvPr/>
              </p:nvSpPr>
              <p:spPr bwMode="auto">
                <a:xfrm>
                  <a:off x="2689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0" name="Rectangle 193"/>
                <p:cNvSpPr>
                  <a:spLocks noChangeArrowheads="1"/>
                </p:cNvSpPr>
                <p:nvPr/>
              </p:nvSpPr>
              <p:spPr bwMode="auto">
                <a:xfrm>
                  <a:off x="2543" y="3645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1" name="Rectangle 194"/>
                <p:cNvSpPr>
                  <a:spLocks noChangeArrowheads="1"/>
                </p:cNvSpPr>
                <p:nvPr/>
              </p:nvSpPr>
              <p:spPr bwMode="auto">
                <a:xfrm>
                  <a:off x="2831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2" name="Rectangle 195"/>
                <p:cNvSpPr>
                  <a:spLocks noChangeArrowheads="1"/>
                </p:cNvSpPr>
                <p:nvPr/>
              </p:nvSpPr>
              <p:spPr bwMode="auto">
                <a:xfrm>
                  <a:off x="2976" y="3645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3" name="Rectangle 196"/>
                <p:cNvSpPr>
                  <a:spLocks noChangeArrowheads="1"/>
                </p:cNvSpPr>
                <p:nvPr/>
              </p:nvSpPr>
              <p:spPr bwMode="auto">
                <a:xfrm>
                  <a:off x="1536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4" name="Rectangle 197"/>
                <p:cNvSpPr>
                  <a:spLocks noChangeArrowheads="1"/>
                </p:cNvSpPr>
                <p:nvPr/>
              </p:nvSpPr>
              <p:spPr bwMode="auto">
                <a:xfrm>
                  <a:off x="1391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5" name="Rectangle 198"/>
                <p:cNvSpPr>
                  <a:spLocks noChangeArrowheads="1"/>
                </p:cNvSpPr>
                <p:nvPr/>
              </p:nvSpPr>
              <p:spPr bwMode="auto">
                <a:xfrm>
                  <a:off x="2111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6" name="Rectangle 199"/>
                <p:cNvSpPr>
                  <a:spLocks noChangeArrowheads="1"/>
                </p:cNvSpPr>
                <p:nvPr/>
              </p:nvSpPr>
              <p:spPr bwMode="auto">
                <a:xfrm>
                  <a:off x="1967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7" name="Rectangle 200"/>
                <p:cNvSpPr>
                  <a:spLocks noChangeArrowheads="1"/>
                </p:cNvSpPr>
                <p:nvPr/>
              </p:nvSpPr>
              <p:spPr bwMode="auto">
                <a:xfrm>
                  <a:off x="2256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8" name="Rectangle 201"/>
                <p:cNvSpPr>
                  <a:spLocks noChangeArrowheads="1"/>
                </p:cNvSpPr>
                <p:nvPr/>
              </p:nvSpPr>
              <p:spPr bwMode="auto">
                <a:xfrm>
                  <a:off x="2400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9" name="Rectangle 202"/>
                <p:cNvSpPr>
                  <a:spLocks noChangeArrowheads="1"/>
                </p:cNvSpPr>
                <p:nvPr/>
              </p:nvSpPr>
              <p:spPr bwMode="auto">
                <a:xfrm>
                  <a:off x="2689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0" name="Rectangle 203"/>
                <p:cNvSpPr>
                  <a:spLocks noChangeArrowheads="1"/>
                </p:cNvSpPr>
                <p:nvPr/>
              </p:nvSpPr>
              <p:spPr bwMode="auto">
                <a:xfrm>
                  <a:off x="2543" y="3502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1" name="Rectangle 204"/>
                <p:cNvSpPr>
                  <a:spLocks noChangeArrowheads="1"/>
                </p:cNvSpPr>
                <p:nvPr/>
              </p:nvSpPr>
              <p:spPr bwMode="auto">
                <a:xfrm>
                  <a:off x="2831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2" name="Rectangle 205"/>
                <p:cNvSpPr>
                  <a:spLocks noChangeArrowheads="1"/>
                </p:cNvSpPr>
                <p:nvPr/>
              </p:nvSpPr>
              <p:spPr bwMode="auto">
                <a:xfrm>
                  <a:off x="2976" y="3502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3" name="Rectangle 206"/>
                <p:cNvSpPr>
                  <a:spLocks noChangeArrowheads="1"/>
                </p:cNvSpPr>
                <p:nvPr/>
              </p:nvSpPr>
              <p:spPr bwMode="auto">
                <a:xfrm>
                  <a:off x="1534" y="335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4" name="Rectangle 207"/>
                <p:cNvSpPr>
                  <a:spLocks noChangeArrowheads="1"/>
                </p:cNvSpPr>
                <p:nvPr/>
              </p:nvSpPr>
              <p:spPr bwMode="auto">
                <a:xfrm>
                  <a:off x="1391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5" name="Rectangle 208"/>
                <p:cNvSpPr>
                  <a:spLocks noChangeArrowheads="1"/>
                </p:cNvSpPr>
                <p:nvPr/>
              </p:nvSpPr>
              <p:spPr bwMode="auto">
                <a:xfrm>
                  <a:off x="1678" y="3358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6" name="Rectangle 209"/>
                <p:cNvSpPr>
                  <a:spLocks noChangeArrowheads="1"/>
                </p:cNvSpPr>
                <p:nvPr/>
              </p:nvSpPr>
              <p:spPr bwMode="auto">
                <a:xfrm>
                  <a:off x="1823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7" name="Rectangle 210"/>
                <p:cNvSpPr>
                  <a:spLocks noChangeArrowheads="1"/>
                </p:cNvSpPr>
                <p:nvPr/>
              </p:nvSpPr>
              <p:spPr bwMode="auto">
                <a:xfrm>
                  <a:off x="2112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8" name="Rectangle 211"/>
                <p:cNvSpPr>
                  <a:spLocks noChangeArrowheads="1"/>
                </p:cNvSpPr>
                <p:nvPr/>
              </p:nvSpPr>
              <p:spPr bwMode="auto">
                <a:xfrm>
                  <a:off x="1968" y="335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9" name="Rectangle 212"/>
                <p:cNvSpPr>
                  <a:spLocks noChangeArrowheads="1"/>
                </p:cNvSpPr>
                <p:nvPr/>
              </p:nvSpPr>
              <p:spPr bwMode="auto">
                <a:xfrm>
                  <a:off x="2256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0" name="Rectangle 213"/>
                <p:cNvSpPr>
                  <a:spLocks noChangeArrowheads="1"/>
                </p:cNvSpPr>
                <p:nvPr/>
              </p:nvSpPr>
              <p:spPr bwMode="auto">
                <a:xfrm>
                  <a:off x="2398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1" name="Rectangle 214"/>
                <p:cNvSpPr>
                  <a:spLocks noChangeArrowheads="1"/>
                </p:cNvSpPr>
                <p:nvPr/>
              </p:nvSpPr>
              <p:spPr bwMode="auto">
                <a:xfrm>
                  <a:off x="2688" y="3357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2" name="Rectangle 215"/>
                <p:cNvSpPr>
                  <a:spLocks noChangeArrowheads="1"/>
                </p:cNvSpPr>
                <p:nvPr/>
              </p:nvSpPr>
              <p:spPr bwMode="auto">
                <a:xfrm>
                  <a:off x="2543" y="3358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3" name="Rectangle 216"/>
                <p:cNvSpPr>
                  <a:spLocks noChangeArrowheads="1"/>
                </p:cNvSpPr>
                <p:nvPr/>
              </p:nvSpPr>
              <p:spPr bwMode="auto">
                <a:xfrm>
                  <a:off x="2832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4" name="Rectangle 217"/>
                <p:cNvSpPr>
                  <a:spLocks noChangeArrowheads="1"/>
                </p:cNvSpPr>
                <p:nvPr/>
              </p:nvSpPr>
              <p:spPr bwMode="auto">
                <a:xfrm>
                  <a:off x="2976" y="3358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5" name="Rectangle 218"/>
                <p:cNvSpPr>
                  <a:spLocks noChangeArrowheads="1"/>
                </p:cNvSpPr>
                <p:nvPr/>
              </p:nvSpPr>
              <p:spPr bwMode="auto">
                <a:xfrm>
                  <a:off x="1824" y="379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6" name="Rectangle 219"/>
                <p:cNvSpPr>
                  <a:spLocks noChangeArrowheads="1"/>
                </p:cNvSpPr>
                <p:nvPr/>
              </p:nvSpPr>
              <p:spPr bwMode="auto">
                <a:xfrm>
                  <a:off x="1678" y="3790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7" name="Rectangle 220"/>
                <p:cNvSpPr>
                  <a:spLocks noChangeArrowheads="1"/>
                </p:cNvSpPr>
                <p:nvPr/>
              </p:nvSpPr>
              <p:spPr bwMode="auto">
                <a:xfrm>
                  <a:off x="1824" y="3646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8" name="Rectangle 221"/>
                <p:cNvSpPr>
                  <a:spLocks noChangeArrowheads="1"/>
                </p:cNvSpPr>
                <p:nvPr/>
              </p:nvSpPr>
              <p:spPr bwMode="auto">
                <a:xfrm>
                  <a:off x="1678" y="3646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9" name="Rectangle 222"/>
                <p:cNvSpPr>
                  <a:spLocks noChangeArrowheads="1"/>
                </p:cNvSpPr>
                <p:nvPr/>
              </p:nvSpPr>
              <p:spPr bwMode="auto">
                <a:xfrm>
                  <a:off x="1825" y="3503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0" name="Rectangle 223"/>
                <p:cNvSpPr>
                  <a:spLocks noChangeArrowheads="1"/>
                </p:cNvSpPr>
                <p:nvPr/>
              </p:nvSpPr>
              <p:spPr bwMode="auto">
                <a:xfrm>
                  <a:off x="1678" y="3503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4" name="Group 224"/>
              <p:cNvGrpSpPr>
                <a:grpSpLocks/>
              </p:cNvGrpSpPr>
              <p:nvPr/>
            </p:nvGrpSpPr>
            <p:grpSpPr bwMode="auto">
              <a:xfrm>
                <a:off x="1536" y="1056"/>
                <a:ext cx="1440" cy="720"/>
                <a:chOff x="1536" y="912"/>
                <a:chExt cx="1440" cy="720"/>
              </a:xfrm>
            </p:grpSpPr>
            <p:sp>
              <p:nvSpPr>
                <p:cNvPr id="109" name="Rectangle 225"/>
                <p:cNvSpPr>
                  <a:spLocks noChangeArrowheads="1"/>
                </p:cNvSpPr>
                <p:nvPr/>
              </p:nvSpPr>
              <p:spPr bwMode="auto">
                <a:xfrm>
                  <a:off x="1534" y="1485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0" name="Rectangle 226"/>
                <p:cNvSpPr>
                  <a:spLocks noChangeArrowheads="1"/>
                </p:cNvSpPr>
                <p:nvPr/>
              </p:nvSpPr>
              <p:spPr bwMode="auto">
                <a:xfrm>
                  <a:off x="1678" y="148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1" name="Rectangle 227"/>
                <p:cNvSpPr>
                  <a:spLocks noChangeArrowheads="1"/>
                </p:cNvSpPr>
                <p:nvPr/>
              </p:nvSpPr>
              <p:spPr bwMode="auto">
                <a:xfrm>
                  <a:off x="1823" y="1486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2" name="Rectangle 228"/>
                <p:cNvSpPr>
                  <a:spLocks noChangeArrowheads="1"/>
                </p:cNvSpPr>
                <p:nvPr/>
              </p:nvSpPr>
              <p:spPr bwMode="auto">
                <a:xfrm>
                  <a:off x="2111" y="148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3" name="Rectangle 229"/>
                <p:cNvSpPr>
                  <a:spLocks noChangeArrowheads="1"/>
                </p:cNvSpPr>
                <p:nvPr/>
              </p:nvSpPr>
              <p:spPr bwMode="auto">
                <a:xfrm>
                  <a:off x="1967" y="148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4" name="Rectangle 230"/>
                <p:cNvSpPr>
                  <a:spLocks noChangeArrowheads="1"/>
                </p:cNvSpPr>
                <p:nvPr/>
              </p:nvSpPr>
              <p:spPr bwMode="auto">
                <a:xfrm>
                  <a:off x="2256" y="148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5" name="Rectangle 231"/>
                <p:cNvSpPr>
                  <a:spLocks noChangeArrowheads="1"/>
                </p:cNvSpPr>
                <p:nvPr/>
              </p:nvSpPr>
              <p:spPr bwMode="auto">
                <a:xfrm>
                  <a:off x="2398" y="148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6" name="Rectangle 232"/>
                <p:cNvSpPr>
                  <a:spLocks noChangeArrowheads="1"/>
                </p:cNvSpPr>
                <p:nvPr/>
              </p:nvSpPr>
              <p:spPr bwMode="auto">
                <a:xfrm>
                  <a:off x="2689" y="1486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7" name="Rectangle 233"/>
                <p:cNvSpPr>
                  <a:spLocks noChangeArrowheads="1"/>
                </p:cNvSpPr>
                <p:nvPr/>
              </p:nvSpPr>
              <p:spPr bwMode="auto">
                <a:xfrm>
                  <a:off x="2543" y="1486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8" name="Rectangle 234"/>
                <p:cNvSpPr>
                  <a:spLocks noChangeArrowheads="1"/>
                </p:cNvSpPr>
                <p:nvPr/>
              </p:nvSpPr>
              <p:spPr bwMode="auto">
                <a:xfrm>
                  <a:off x="2831" y="1487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9" name="Rectangle 235"/>
                <p:cNvSpPr>
                  <a:spLocks noChangeArrowheads="1"/>
                </p:cNvSpPr>
                <p:nvPr/>
              </p:nvSpPr>
              <p:spPr bwMode="auto">
                <a:xfrm>
                  <a:off x="1678" y="134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0" name="Rectangle 236"/>
                <p:cNvSpPr>
                  <a:spLocks noChangeArrowheads="1"/>
                </p:cNvSpPr>
                <p:nvPr/>
              </p:nvSpPr>
              <p:spPr bwMode="auto">
                <a:xfrm>
                  <a:off x="1821" y="1341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1" name="Rectangle 237"/>
                <p:cNvSpPr>
                  <a:spLocks noChangeArrowheads="1"/>
                </p:cNvSpPr>
                <p:nvPr/>
              </p:nvSpPr>
              <p:spPr bwMode="auto">
                <a:xfrm>
                  <a:off x="2111" y="134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2" name="Rectangle 238"/>
                <p:cNvSpPr>
                  <a:spLocks noChangeArrowheads="1"/>
                </p:cNvSpPr>
                <p:nvPr/>
              </p:nvSpPr>
              <p:spPr bwMode="auto">
                <a:xfrm>
                  <a:off x="1967" y="134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3" name="Rectangle 239"/>
                <p:cNvSpPr>
                  <a:spLocks noChangeArrowheads="1"/>
                </p:cNvSpPr>
                <p:nvPr/>
              </p:nvSpPr>
              <p:spPr bwMode="auto">
                <a:xfrm>
                  <a:off x="2254" y="134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4" name="Rectangle 240"/>
                <p:cNvSpPr>
                  <a:spLocks noChangeArrowheads="1"/>
                </p:cNvSpPr>
                <p:nvPr/>
              </p:nvSpPr>
              <p:spPr bwMode="auto">
                <a:xfrm>
                  <a:off x="2398" y="134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5" name="Rectangle 241"/>
                <p:cNvSpPr>
                  <a:spLocks noChangeArrowheads="1"/>
                </p:cNvSpPr>
                <p:nvPr/>
              </p:nvSpPr>
              <p:spPr bwMode="auto">
                <a:xfrm>
                  <a:off x="2687" y="1341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6" name="Rectangle 242"/>
                <p:cNvSpPr>
                  <a:spLocks noChangeArrowheads="1"/>
                </p:cNvSpPr>
                <p:nvPr/>
              </p:nvSpPr>
              <p:spPr bwMode="auto">
                <a:xfrm>
                  <a:off x="2543" y="1342"/>
                  <a:ext cx="146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7" name="Rectangle 243"/>
                <p:cNvSpPr>
                  <a:spLocks noChangeArrowheads="1"/>
                </p:cNvSpPr>
                <p:nvPr/>
              </p:nvSpPr>
              <p:spPr bwMode="auto">
                <a:xfrm>
                  <a:off x="1821" y="1198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8" name="Rectangle 244"/>
                <p:cNvSpPr>
                  <a:spLocks noChangeArrowheads="1"/>
                </p:cNvSpPr>
                <p:nvPr/>
              </p:nvSpPr>
              <p:spPr bwMode="auto">
                <a:xfrm>
                  <a:off x="2111" y="1199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9" name="Rectangle 245"/>
                <p:cNvSpPr>
                  <a:spLocks noChangeArrowheads="1"/>
                </p:cNvSpPr>
                <p:nvPr/>
              </p:nvSpPr>
              <p:spPr bwMode="auto">
                <a:xfrm>
                  <a:off x="1968" y="119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0" name="Rectangle 246"/>
                <p:cNvSpPr>
                  <a:spLocks noChangeArrowheads="1"/>
                </p:cNvSpPr>
                <p:nvPr/>
              </p:nvSpPr>
              <p:spPr bwMode="auto">
                <a:xfrm>
                  <a:off x="2254" y="119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1" name="Rectangle 247"/>
                <p:cNvSpPr>
                  <a:spLocks noChangeArrowheads="1"/>
                </p:cNvSpPr>
                <p:nvPr/>
              </p:nvSpPr>
              <p:spPr bwMode="auto">
                <a:xfrm>
                  <a:off x="2399" y="1198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2" name="Rectangle 248"/>
                <p:cNvSpPr>
                  <a:spLocks noChangeArrowheads="1"/>
                </p:cNvSpPr>
                <p:nvPr/>
              </p:nvSpPr>
              <p:spPr bwMode="auto">
                <a:xfrm>
                  <a:off x="2543" y="1199"/>
                  <a:ext cx="146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3" name="Rectangle 249"/>
                <p:cNvSpPr>
                  <a:spLocks noChangeArrowheads="1"/>
                </p:cNvSpPr>
                <p:nvPr/>
              </p:nvSpPr>
              <p:spPr bwMode="auto">
                <a:xfrm>
                  <a:off x="2111" y="1052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4" name="Rectangle 250"/>
                <p:cNvSpPr>
                  <a:spLocks noChangeArrowheads="1"/>
                </p:cNvSpPr>
                <p:nvPr/>
              </p:nvSpPr>
              <p:spPr bwMode="auto">
                <a:xfrm>
                  <a:off x="1968" y="105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5" name="Rectangle 251"/>
                <p:cNvSpPr>
                  <a:spLocks noChangeArrowheads="1"/>
                </p:cNvSpPr>
                <p:nvPr/>
              </p:nvSpPr>
              <p:spPr bwMode="auto">
                <a:xfrm>
                  <a:off x="2255" y="1054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6" name="Rectangle 252"/>
                <p:cNvSpPr>
                  <a:spLocks noChangeArrowheads="1"/>
                </p:cNvSpPr>
                <p:nvPr/>
              </p:nvSpPr>
              <p:spPr bwMode="auto">
                <a:xfrm>
                  <a:off x="2399" y="1053"/>
                  <a:ext cx="144" cy="14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7" name="Rectangle 253"/>
                <p:cNvSpPr>
                  <a:spLocks noChangeArrowheads="1"/>
                </p:cNvSpPr>
                <p:nvPr/>
              </p:nvSpPr>
              <p:spPr bwMode="auto">
                <a:xfrm>
                  <a:off x="2111" y="910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8" name="Rectangle 254"/>
                <p:cNvSpPr>
                  <a:spLocks noChangeArrowheads="1"/>
                </p:cNvSpPr>
                <p:nvPr/>
              </p:nvSpPr>
              <p:spPr bwMode="auto">
                <a:xfrm>
                  <a:off x="2255" y="911"/>
                  <a:ext cx="144" cy="143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5" name="Group 255"/>
              <p:cNvGrpSpPr>
                <a:grpSpLocks/>
              </p:cNvGrpSpPr>
              <p:nvPr/>
            </p:nvGrpSpPr>
            <p:grpSpPr bwMode="auto">
              <a:xfrm>
                <a:off x="1536" y="1488"/>
                <a:ext cx="1440" cy="2592"/>
                <a:chOff x="1536" y="1344"/>
                <a:chExt cx="1440" cy="2592"/>
              </a:xfrm>
            </p:grpSpPr>
            <p:grpSp>
              <p:nvGrpSpPr>
                <p:cNvPr id="57" name="Group 256"/>
                <p:cNvGrpSpPr>
                  <a:grpSpLocks/>
                </p:cNvGrpSpPr>
                <p:nvPr/>
              </p:nvGrpSpPr>
              <p:grpSpPr bwMode="auto">
                <a:xfrm>
                  <a:off x="1680" y="3504"/>
                  <a:ext cx="288" cy="432"/>
                  <a:chOff x="1680" y="3216"/>
                  <a:chExt cx="288" cy="432"/>
                </a:xfrm>
              </p:grpSpPr>
              <p:sp>
                <p:nvSpPr>
                  <p:cNvPr id="103" name="Rectangle 257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3502"/>
                    <a:ext cx="146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4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1824" y="3502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5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3358"/>
                    <a:ext cx="146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6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1823" y="3357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7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1678" y="3215"/>
                    <a:ext cx="146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8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1823" y="3214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8" name="Group 263"/>
                <p:cNvGrpSpPr>
                  <a:grpSpLocks/>
                </p:cNvGrpSpPr>
                <p:nvPr/>
              </p:nvGrpSpPr>
              <p:grpSpPr bwMode="auto">
                <a:xfrm>
                  <a:off x="2112" y="2784"/>
                  <a:ext cx="288" cy="288"/>
                  <a:chOff x="2112" y="2496"/>
                  <a:chExt cx="288" cy="288"/>
                </a:xfrm>
              </p:grpSpPr>
              <p:sp>
                <p:nvSpPr>
                  <p:cNvPr id="99" name="Rectangle 264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263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0" name="Rectangle 265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63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1" name="Rectangle 266"/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02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9" name="Group 268"/>
                <p:cNvGrpSpPr>
                  <a:grpSpLocks/>
                </p:cNvGrpSpPr>
                <p:nvPr/>
              </p:nvGrpSpPr>
              <p:grpSpPr bwMode="auto">
                <a:xfrm>
                  <a:off x="2688" y="2784"/>
                  <a:ext cx="288" cy="288"/>
                  <a:chOff x="2688" y="2496"/>
                  <a:chExt cx="288" cy="288"/>
                </a:xfrm>
              </p:grpSpPr>
              <p:sp>
                <p:nvSpPr>
                  <p:cNvPr id="95" name="Rectangle 269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2637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6" name="Rectangle 270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263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7" name="Rectangle 271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8" name="Rectangle 27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0" name="Group 273"/>
                <p:cNvGrpSpPr>
                  <a:grpSpLocks/>
                </p:cNvGrpSpPr>
                <p:nvPr/>
              </p:nvGrpSpPr>
              <p:grpSpPr bwMode="auto">
                <a:xfrm>
                  <a:off x="2112" y="3504"/>
                  <a:ext cx="288" cy="288"/>
                  <a:chOff x="2112" y="3216"/>
                  <a:chExt cx="288" cy="288"/>
                </a:xfrm>
              </p:grpSpPr>
              <p:sp>
                <p:nvSpPr>
                  <p:cNvPr id="91" name="Rectangle 274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335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2" name="Rectangle 275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35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3" name="Rectangle 276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321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4" name="Rectangle 277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321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1" name="Group 278"/>
                <p:cNvGrpSpPr>
                  <a:grpSpLocks/>
                </p:cNvGrpSpPr>
                <p:nvPr/>
              </p:nvGrpSpPr>
              <p:grpSpPr bwMode="auto">
                <a:xfrm>
                  <a:off x="2688" y="3504"/>
                  <a:ext cx="288" cy="288"/>
                  <a:chOff x="2688" y="3216"/>
                  <a:chExt cx="288" cy="288"/>
                </a:xfrm>
              </p:grpSpPr>
              <p:sp>
                <p:nvSpPr>
                  <p:cNvPr id="87" name="Rectangle 279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335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8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335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9" name="Rectangle 281"/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3214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0" name="Rectangle 28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321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2" name="Group 283"/>
                <p:cNvGrpSpPr>
                  <a:grpSpLocks/>
                </p:cNvGrpSpPr>
                <p:nvPr/>
              </p:nvGrpSpPr>
              <p:grpSpPr bwMode="auto">
                <a:xfrm>
                  <a:off x="1536" y="2784"/>
                  <a:ext cx="288" cy="288"/>
                  <a:chOff x="2112" y="2496"/>
                  <a:chExt cx="288" cy="288"/>
                </a:xfrm>
              </p:grpSpPr>
              <p:sp>
                <p:nvSpPr>
                  <p:cNvPr id="83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636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4" name="Rectangle 285"/>
                  <p:cNvSpPr>
                    <a:spLocks noChangeArrowheads="1"/>
                  </p:cNvSpPr>
                  <p:nvPr/>
                </p:nvSpPr>
                <p:spPr bwMode="auto">
                  <a:xfrm>
                    <a:off x="2254" y="263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5" name="Rectangle 286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6" name="Rectangle 287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491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3" name="Group 288"/>
                <p:cNvGrpSpPr>
                  <a:grpSpLocks/>
                </p:cNvGrpSpPr>
                <p:nvPr/>
              </p:nvGrpSpPr>
              <p:grpSpPr bwMode="auto">
                <a:xfrm>
                  <a:off x="2112" y="2064"/>
                  <a:ext cx="288" cy="288"/>
                  <a:chOff x="2112" y="2496"/>
                  <a:chExt cx="288" cy="288"/>
                </a:xfrm>
              </p:grpSpPr>
              <p:sp>
                <p:nvSpPr>
                  <p:cNvPr id="79" name="Rectangle 289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638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0" name="Rectangle 290"/>
                  <p:cNvSpPr>
                    <a:spLocks noChangeArrowheads="1"/>
                  </p:cNvSpPr>
                  <p:nvPr/>
                </p:nvSpPr>
                <p:spPr bwMode="auto">
                  <a:xfrm>
                    <a:off x="2254" y="263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1" name="Rectangle 291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82" name="Rectangle 292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4" name="Group 293"/>
                <p:cNvGrpSpPr>
                  <a:grpSpLocks/>
                </p:cNvGrpSpPr>
                <p:nvPr/>
              </p:nvGrpSpPr>
              <p:grpSpPr bwMode="auto">
                <a:xfrm>
                  <a:off x="2688" y="2064"/>
                  <a:ext cx="288" cy="288"/>
                  <a:chOff x="2688" y="2496"/>
                  <a:chExt cx="288" cy="288"/>
                </a:xfrm>
              </p:grpSpPr>
              <p:sp>
                <p:nvSpPr>
                  <p:cNvPr id="75" name="Rectangle 294"/>
                  <p:cNvSpPr>
                    <a:spLocks noChangeArrowheads="1"/>
                  </p:cNvSpPr>
                  <p:nvPr/>
                </p:nvSpPr>
                <p:spPr bwMode="auto">
                  <a:xfrm>
                    <a:off x="2688" y="2637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6" name="Rectangle 295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3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7" name="Rectangle 296"/>
                  <p:cNvSpPr>
                    <a:spLocks noChangeArrowheads="1"/>
                  </p:cNvSpPr>
                  <p:nvPr/>
                </p:nvSpPr>
                <p:spPr bwMode="auto">
                  <a:xfrm>
                    <a:off x="2688" y="2493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8" name="Rectangle 297"/>
                  <p:cNvSpPr>
                    <a:spLocks noChangeArrowheads="1"/>
                  </p:cNvSpPr>
                  <p:nvPr/>
                </p:nvSpPr>
                <p:spPr bwMode="auto">
                  <a:xfrm>
                    <a:off x="2833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5" name="Group 298"/>
                <p:cNvGrpSpPr>
                  <a:grpSpLocks/>
                </p:cNvGrpSpPr>
                <p:nvPr/>
              </p:nvGrpSpPr>
              <p:grpSpPr bwMode="auto">
                <a:xfrm>
                  <a:off x="1536" y="2064"/>
                  <a:ext cx="288" cy="288"/>
                  <a:chOff x="2112" y="2496"/>
                  <a:chExt cx="288" cy="288"/>
                </a:xfrm>
              </p:grpSpPr>
              <p:sp>
                <p:nvSpPr>
                  <p:cNvPr id="71" name="Rectangle 299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639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2" name="Rectangle 300"/>
                  <p:cNvSpPr>
                    <a:spLocks noChangeArrowheads="1"/>
                  </p:cNvSpPr>
                  <p:nvPr/>
                </p:nvSpPr>
                <p:spPr bwMode="auto">
                  <a:xfrm>
                    <a:off x="2254" y="2640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3" name="Rectangle 301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494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4" name="Rectangle 302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494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6" name="Group 303"/>
                <p:cNvGrpSpPr>
                  <a:grpSpLocks/>
                </p:cNvGrpSpPr>
                <p:nvPr/>
              </p:nvGrpSpPr>
              <p:grpSpPr bwMode="auto">
                <a:xfrm>
                  <a:off x="2112" y="1344"/>
                  <a:ext cx="288" cy="288"/>
                  <a:chOff x="2112" y="2496"/>
                  <a:chExt cx="288" cy="288"/>
                </a:xfrm>
              </p:grpSpPr>
              <p:sp>
                <p:nvSpPr>
                  <p:cNvPr id="67" name="Rectangle 304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636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8" name="Rectangle 305"/>
                  <p:cNvSpPr>
                    <a:spLocks noChangeArrowheads="1"/>
                  </p:cNvSpPr>
                  <p:nvPr/>
                </p:nvSpPr>
                <p:spPr bwMode="auto">
                  <a:xfrm>
                    <a:off x="2254" y="2637"/>
                    <a:ext cx="144" cy="14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9" name="Rectangle 306"/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2492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0" name="Rectangle 307"/>
                  <p:cNvSpPr>
                    <a:spLocks noChangeArrowheads="1"/>
                  </p:cNvSpPr>
                  <p:nvPr/>
                </p:nvSpPr>
                <p:spPr bwMode="auto">
                  <a:xfrm>
                    <a:off x="2255" y="2491"/>
                    <a:ext cx="144" cy="14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26" name="Group 308"/>
              <p:cNvGrpSpPr>
                <a:grpSpLocks/>
              </p:cNvGrpSpPr>
              <p:nvPr/>
            </p:nvGrpSpPr>
            <p:grpSpPr bwMode="auto">
              <a:xfrm>
                <a:off x="1104" y="912"/>
                <a:ext cx="2304" cy="1152"/>
                <a:chOff x="1104" y="768"/>
                <a:chExt cx="2304" cy="1152"/>
              </a:xfrm>
            </p:grpSpPr>
            <p:sp>
              <p:nvSpPr>
                <p:cNvPr id="27" name="Rectangle 309"/>
                <p:cNvSpPr>
                  <a:spLocks noChangeArrowheads="1"/>
                </p:cNvSpPr>
                <p:nvPr/>
              </p:nvSpPr>
              <p:spPr bwMode="auto">
                <a:xfrm>
                  <a:off x="1389" y="1630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" name="Rectangle 310"/>
                <p:cNvSpPr>
                  <a:spLocks noChangeArrowheads="1"/>
                </p:cNvSpPr>
                <p:nvPr/>
              </p:nvSpPr>
              <p:spPr bwMode="auto">
                <a:xfrm>
                  <a:off x="1246" y="1774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" name="Rectangle 311"/>
                <p:cNvSpPr>
                  <a:spLocks noChangeArrowheads="1"/>
                </p:cNvSpPr>
                <p:nvPr/>
              </p:nvSpPr>
              <p:spPr bwMode="auto">
                <a:xfrm>
                  <a:off x="1678" y="1342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" name="Rectangle 312"/>
                <p:cNvSpPr>
                  <a:spLocks noChangeArrowheads="1"/>
                </p:cNvSpPr>
                <p:nvPr/>
              </p:nvSpPr>
              <p:spPr bwMode="auto">
                <a:xfrm>
                  <a:off x="1533" y="1487"/>
                  <a:ext cx="146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" name="Rectangle 313"/>
                <p:cNvSpPr>
                  <a:spLocks noChangeArrowheads="1"/>
                </p:cNvSpPr>
                <p:nvPr/>
              </p:nvSpPr>
              <p:spPr bwMode="auto">
                <a:xfrm>
                  <a:off x="1966" y="1053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" name="Rectangle 314"/>
                <p:cNvSpPr>
                  <a:spLocks noChangeArrowheads="1"/>
                </p:cNvSpPr>
                <p:nvPr/>
              </p:nvSpPr>
              <p:spPr bwMode="auto">
                <a:xfrm>
                  <a:off x="1823" y="1199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" name="Rectangle 315"/>
                <p:cNvSpPr>
                  <a:spLocks noChangeArrowheads="1"/>
                </p:cNvSpPr>
                <p:nvPr/>
              </p:nvSpPr>
              <p:spPr bwMode="auto">
                <a:xfrm>
                  <a:off x="2975" y="1631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4" name="Rectangle 316"/>
                <p:cNvSpPr>
                  <a:spLocks noChangeArrowheads="1"/>
                </p:cNvSpPr>
                <p:nvPr/>
              </p:nvSpPr>
              <p:spPr bwMode="auto">
                <a:xfrm>
                  <a:off x="3120" y="1775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" name="Rectangle 317"/>
                <p:cNvSpPr>
                  <a:spLocks noChangeArrowheads="1"/>
                </p:cNvSpPr>
                <p:nvPr/>
              </p:nvSpPr>
              <p:spPr bwMode="auto">
                <a:xfrm>
                  <a:off x="2685" y="1342"/>
                  <a:ext cx="146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6" name="Rectangle 318"/>
                <p:cNvSpPr>
                  <a:spLocks noChangeArrowheads="1"/>
                </p:cNvSpPr>
                <p:nvPr/>
              </p:nvSpPr>
              <p:spPr bwMode="auto">
                <a:xfrm>
                  <a:off x="2831" y="1487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7" name="Rectangle 319"/>
                <p:cNvSpPr>
                  <a:spLocks noChangeArrowheads="1"/>
                </p:cNvSpPr>
                <p:nvPr/>
              </p:nvSpPr>
              <p:spPr bwMode="auto">
                <a:xfrm>
                  <a:off x="2397" y="1054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8" name="Rectangle 320"/>
                <p:cNvSpPr>
                  <a:spLocks noChangeArrowheads="1"/>
                </p:cNvSpPr>
                <p:nvPr/>
              </p:nvSpPr>
              <p:spPr bwMode="auto">
                <a:xfrm>
                  <a:off x="2541" y="1198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9" name="Rectangle 321"/>
                <p:cNvSpPr>
                  <a:spLocks noChangeArrowheads="1"/>
                </p:cNvSpPr>
                <p:nvPr/>
              </p:nvSpPr>
              <p:spPr bwMode="auto">
                <a:xfrm>
                  <a:off x="2110" y="911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0" name="Rectangle 322"/>
                <p:cNvSpPr>
                  <a:spLocks noChangeArrowheads="1"/>
                </p:cNvSpPr>
                <p:nvPr/>
              </p:nvSpPr>
              <p:spPr bwMode="auto">
                <a:xfrm>
                  <a:off x="2255" y="911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" name="Rectangle 323"/>
                <p:cNvSpPr>
                  <a:spLocks noChangeArrowheads="1"/>
                </p:cNvSpPr>
                <p:nvPr/>
              </p:nvSpPr>
              <p:spPr bwMode="auto">
                <a:xfrm>
                  <a:off x="1246" y="1630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2" name="Rectangle 324"/>
                <p:cNvSpPr>
                  <a:spLocks noChangeArrowheads="1"/>
                </p:cNvSpPr>
                <p:nvPr/>
              </p:nvSpPr>
              <p:spPr bwMode="auto">
                <a:xfrm>
                  <a:off x="1102" y="1775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3" name="Rectangle 325"/>
                <p:cNvSpPr>
                  <a:spLocks noChangeArrowheads="1"/>
                </p:cNvSpPr>
                <p:nvPr/>
              </p:nvSpPr>
              <p:spPr bwMode="auto">
                <a:xfrm>
                  <a:off x="1533" y="1343"/>
                  <a:ext cx="146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4" name="Rectangle 326"/>
                <p:cNvSpPr>
                  <a:spLocks noChangeArrowheads="1"/>
                </p:cNvSpPr>
                <p:nvPr/>
              </p:nvSpPr>
              <p:spPr bwMode="auto">
                <a:xfrm>
                  <a:off x="1389" y="1486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5" name="Rectangle 327"/>
                <p:cNvSpPr>
                  <a:spLocks noChangeArrowheads="1"/>
                </p:cNvSpPr>
                <p:nvPr/>
              </p:nvSpPr>
              <p:spPr bwMode="auto">
                <a:xfrm>
                  <a:off x="1823" y="1054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6" name="Rectangle 328"/>
                <p:cNvSpPr>
                  <a:spLocks noChangeArrowheads="1"/>
                </p:cNvSpPr>
                <p:nvPr/>
              </p:nvSpPr>
              <p:spPr bwMode="auto">
                <a:xfrm>
                  <a:off x="1966" y="910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7" name="Rectangle 329"/>
                <p:cNvSpPr>
                  <a:spLocks noChangeArrowheads="1"/>
                </p:cNvSpPr>
                <p:nvPr/>
              </p:nvSpPr>
              <p:spPr bwMode="auto">
                <a:xfrm>
                  <a:off x="3118" y="1629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" name="Rectangle 330"/>
                <p:cNvSpPr>
                  <a:spLocks noChangeArrowheads="1"/>
                </p:cNvSpPr>
                <p:nvPr/>
              </p:nvSpPr>
              <p:spPr bwMode="auto">
                <a:xfrm>
                  <a:off x="3262" y="1775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Rectangle 331"/>
                <p:cNvSpPr>
                  <a:spLocks noChangeArrowheads="1"/>
                </p:cNvSpPr>
                <p:nvPr/>
              </p:nvSpPr>
              <p:spPr bwMode="auto">
                <a:xfrm>
                  <a:off x="2831" y="1342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0" name="Rectangle 332"/>
                <p:cNvSpPr>
                  <a:spLocks noChangeArrowheads="1"/>
                </p:cNvSpPr>
                <p:nvPr/>
              </p:nvSpPr>
              <p:spPr bwMode="auto">
                <a:xfrm>
                  <a:off x="2975" y="1488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1" name="Rectangle 333"/>
                <p:cNvSpPr>
                  <a:spLocks noChangeArrowheads="1"/>
                </p:cNvSpPr>
                <p:nvPr/>
              </p:nvSpPr>
              <p:spPr bwMode="auto">
                <a:xfrm>
                  <a:off x="2541" y="1054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2" name="Rectangle 334"/>
                <p:cNvSpPr>
                  <a:spLocks noChangeArrowheads="1"/>
                </p:cNvSpPr>
                <p:nvPr/>
              </p:nvSpPr>
              <p:spPr bwMode="auto">
                <a:xfrm>
                  <a:off x="2685" y="1199"/>
                  <a:ext cx="146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3" name="Rectangle 335"/>
                <p:cNvSpPr>
                  <a:spLocks noChangeArrowheads="1"/>
                </p:cNvSpPr>
                <p:nvPr/>
              </p:nvSpPr>
              <p:spPr bwMode="auto">
                <a:xfrm>
                  <a:off x="2397" y="911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4" name="Rectangle 336"/>
                <p:cNvSpPr>
                  <a:spLocks noChangeArrowheads="1"/>
                </p:cNvSpPr>
                <p:nvPr/>
              </p:nvSpPr>
              <p:spPr bwMode="auto">
                <a:xfrm>
                  <a:off x="1678" y="1199"/>
                  <a:ext cx="144" cy="14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5" name="Rectangle 337"/>
                <p:cNvSpPr>
                  <a:spLocks noChangeArrowheads="1"/>
                </p:cNvSpPr>
                <p:nvPr/>
              </p:nvSpPr>
              <p:spPr bwMode="auto">
                <a:xfrm>
                  <a:off x="2110" y="767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Rectangle 338"/>
                <p:cNvSpPr>
                  <a:spLocks noChangeArrowheads="1"/>
                </p:cNvSpPr>
                <p:nvPr/>
              </p:nvSpPr>
              <p:spPr bwMode="auto">
                <a:xfrm>
                  <a:off x="2253" y="766"/>
                  <a:ext cx="144" cy="14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5" name="Right Arrow 4"/>
            <p:cNvSpPr/>
            <p:nvPr/>
          </p:nvSpPr>
          <p:spPr>
            <a:xfrm>
              <a:off x="3923928" y="1988840"/>
              <a:ext cx="1224136" cy="64807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1407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Classical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95600" y="2276872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585426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845" name="Picture 141" descr="MCj04260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53"/>
          <p:cNvGrpSpPr>
            <a:grpSpLocks/>
          </p:cNvGrpSpPr>
          <p:nvPr/>
        </p:nvGrpSpPr>
        <p:grpSpPr bwMode="auto">
          <a:xfrm rot="2148553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56846" name="Oval 14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6847" name="Line 14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8" name="Line 14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9" name="Line 14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0" name="Line 14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1" name="Line 14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2" name="Line 14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3" name="Line 14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4" name="Line 15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5" name="Line 15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6" name="Line 15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4427539" y="2266951"/>
            <a:ext cx="2879725" cy="2879725"/>
            <a:chOff x="2903538" y="2266950"/>
            <a:chExt cx="2879725" cy="2879725"/>
          </a:xfrm>
        </p:grpSpPr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>
              <a:off x="2903538" y="2266950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41" name="Line 137"/>
            <p:cNvSpPr>
              <a:spLocks noChangeShapeType="1"/>
            </p:cNvSpPr>
            <p:nvPr/>
          </p:nvSpPr>
          <p:spPr bwMode="auto">
            <a:xfrm rot="13500000">
              <a:off x="4613148" y="2413128"/>
              <a:ext cx="254000" cy="147796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914031" y="141322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Quantum Bit: Polarization of a Photon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 Box 260">
                <a:extLst>
                  <a:ext uri="{FF2B5EF4-FFF2-40B4-BE49-F238E27FC236}">
                    <a16:creationId xmlns:a16="http://schemas.microsoft.com/office/drawing/2014/main" id="{F1917680-40B2-AC46-821A-52BAE4AC38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4552" y="812742"/>
                <a:ext cx="416972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dirty="0">
                    <a:cs typeface="Arial" charset="0"/>
                  </a:rPr>
                  <a:t>qubit as unit vector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ℂ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endParaRPr lang="de-CH" sz="2400" dirty="0">
                  <a:cs typeface="Arial" charset="0"/>
                </a:endParaRPr>
              </a:p>
            </p:txBody>
          </p:sp>
        </mc:Choice>
        <mc:Fallback xmlns="">
          <p:sp>
            <p:nvSpPr>
              <p:cNvPr id="42" name="Text Box 260">
                <a:extLst>
                  <a:ext uri="{FF2B5EF4-FFF2-40B4-BE49-F238E27FC236}">
                    <a16:creationId xmlns:a16="http://schemas.microsoft.com/office/drawing/2014/main" id="{F1917680-40B2-AC46-821A-52BAE4AC3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4552" y="812742"/>
                <a:ext cx="4169720" cy="461665"/>
              </a:xfrm>
              <a:prstGeom prst="rect">
                <a:avLst/>
              </a:prstGeom>
              <a:blipFill>
                <a:blip r:embed="rId3"/>
                <a:stretch>
                  <a:fillRect l="-2128" t="-8108" b="-2973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2299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892" name="Picture 116" descr="MCj042607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17"/>
          <p:cNvGrpSpPr>
            <a:grpSpLocks/>
          </p:cNvGrpSpPr>
          <p:nvPr/>
        </p:nvGrpSpPr>
        <p:grpSpPr bwMode="auto">
          <a:xfrm rot="5400000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59894" name="Oval 11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9895" name="Line 11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6" name="Line 12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7" name="Line 12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8" name="Line 12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9" name="Line 12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0" name="Line 12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1" name="Line 12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2" name="Line 12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3" name="Line 12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4" name="Line 12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9905" name="Oval 129"/>
          <p:cNvSpPr>
            <a:spLocks noChangeArrowheads="1"/>
          </p:cNvSpPr>
          <p:nvPr/>
        </p:nvSpPr>
        <p:spPr bwMode="auto">
          <a:xfrm>
            <a:off x="4427539" y="226695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11"/>
          <p:cNvSpPr>
            <a:spLocks noChangeArrowheads="1"/>
          </p:cNvSpPr>
          <p:nvPr/>
        </p:nvSpPr>
        <p:spPr bwMode="auto">
          <a:xfrm rot="5400000">
            <a:off x="4225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787" name="AutoShape 11"/>
          <p:cNvSpPr>
            <a:spLocks noChangeArrowheads="1"/>
          </p:cNvSpPr>
          <p:nvPr/>
        </p:nvSpPr>
        <p:spPr bwMode="auto">
          <a:xfrm>
            <a:off x="4217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823" name="Line 47"/>
          <p:cNvSpPr>
            <a:spLocks noChangeShapeType="1"/>
          </p:cNvSpPr>
          <p:nvPr/>
        </p:nvSpPr>
        <p:spPr bwMode="auto">
          <a:xfrm rot="13500000" flipH="1">
            <a:off x="6082564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59824" name="Rectangle 48"/>
          <p:cNvSpPr>
            <a:spLocks noGrp="1" noChangeArrowheads="1"/>
          </p:cNvSpPr>
          <p:nvPr>
            <p:ph type="title"/>
          </p:nvPr>
        </p:nvSpPr>
        <p:spPr>
          <a:xfrm>
            <a:off x="844277" y="104925"/>
            <a:ext cx="8436524" cy="928694"/>
          </a:xfrm>
          <a:noFill/>
          <a:ln/>
        </p:spPr>
        <p:txBody>
          <a:bodyPr/>
          <a:lstStyle/>
          <a:p>
            <a:r>
              <a:rPr lang="en-US" sz="4000" dirty="0" err="1"/>
              <a:t>Qubit</a:t>
            </a:r>
            <a:r>
              <a:rPr lang="en-US" sz="4000" dirty="0"/>
              <a:t>: Rectilinear/Computational Basis</a:t>
            </a:r>
          </a:p>
        </p:txBody>
      </p:sp>
      <p:grpSp>
        <p:nvGrpSpPr>
          <p:cNvPr id="54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59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61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62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63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6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70" name="Picture 6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2" name="Picture 7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76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32840" y="1579524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39" name="Line 47"/>
          <p:cNvSpPr>
            <a:spLocks noChangeShapeType="1"/>
          </p:cNvSpPr>
          <p:nvPr/>
        </p:nvSpPr>
        <p:spPr bwMode="auto">
          <a:xfrm rot="13500000" flipH="1">
            <a:off x="4643316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7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9787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76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457888" name="Picture 160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61"/>
          <p:cNvGrpSpPr>
            <a:grpSpLocks/>
          </p:cNvGrpSpPr>
          <p:nvPr/>
        </p:nvGrpSpPr>
        <p:grpSpPr bwMode="auto">
          <a:xfrm rot="5400000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57890" name="Oval 16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891" name="Line 16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2" name="Line 16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3" name="Line 16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4" name="Line 16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5" name="Line 16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6" name="Line 16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7" name="Line 16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8" name="Line 17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9" name="Line 17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0" name="Line 17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7901" name="Oval 173"/>
          <p:cNvSpPr>
            <a:spLocks noChangeArrowheads="1"/>
          </p:cNvSpPr>
          <p:nvPr/>
        </p:nvSpPr>
        <p:spPr bwMode="auto">
          <a:xfrm>
            <a:off x="4427539" y="226695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7782" name="Rectangle 54"/>
          <p:cNvSpPr>
            <a:spLocks noGrp="1" noChangeArrowheads="1"/>
          </p:cNvSpPr>
          <p:nvPr>
            <p:ph type="title"/>
          </p:nvPr>
        </p:nvSpPr>
        <p:spPr>
          <a:xfrm>
            <a:off x="838201" y="-78826"/>
            <a:ext cx="10515600" cy="1325563"/>
          </a:xfrm>
          <a:noFill/>
          <a:ln/>
        </p:spPr>
        <p:txBody>
          <a:bodyPr/>
          <a:lstStyle/>
          <a:p>
            <a:r>
              <a:rPr lang="en-US" sz="4000" dirty="0"/>
              <a:t>Detecting a </a:t>
            </a:r>
            <a:r>
              <a:rPr lang="en-US" sz="4000" dirty="0" err="1"/>
              <a:t>Qubit</a:t>
            </a:r>
            <a:endParaRPr lang="en-US" sz="4000" dirty="0"/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9264357" y="3357071"/>
            <a:ext cx="1285425" cy="1210166"/>
            <a:chOff x="4015" y="1285"/>
            <a:chExt cx="1010" cy="965"/>
          </a:xfrm>
        </p:grpSpPr>
        <p:pic>
          <p:nvPicPr>
            <p:cNvPr id="457790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5" y="1285"/>
              <a:ext cx="1010" cy="729"/>
            </a:xfrm>
            <a:prstGeom prst="rect">
              <a:avLst/>
            </a:prstGeom>
            <a:noFill/>
          </p:spPr>
        </p:pic>
        <p:sp>
          <p:nvSpPr>
            <p:cNvPr id="457791" name="Text Box 63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57" name="AutoShape 11"/>
          <p:cNvSpPr>
            <a:spLocks noChangeArrowheads="1"/>
          </p:cNvSpPr>
          <p:nvPr/>
        </p:nvSpPr>
        <p:spPr bwMode="auto">
          <a:xfrm rot="5400000">
            <a:off x="4225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58" name="AutoShape 11"/>
          <p:cNvSpPr>
            <a:spLocks noChangeArrowheads="1"/>
          </p:cNvSpPr>
          <p:nvPr/>
        </p:nvSpPr>
        <p:spPr bwMode="auto">
          <a:xfrm>
            <a:off x="4217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7837" name="AutoShape 109"/>
          <p:cNvSpPr>
            <a:spLocks noChangeArrowheads="1"/>
          </p:cNvSpPr>
          <p:nvPr/>
        </p:nvSpPr>
        <p:spPr bwMode="auto">
          <a:xfrm>
            <a:off x="7320137" y="1657812"/>
            <a:ext cx="3097141" cy="1368425"/>
          </a:xfrm>
          <a:prstGeom prst="cloudCallout">
            <a:avLst>
              <a:gd name="adj1" fmla="val 29626"/>
              <a:gd name="adj2" fmla="val 61732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No </a:t>
            </a:r>
            <a:r>
              <a:rPr lang="da-DK" sz="2400" dirty="0" err="1"/>
              <a:t>photons</a:t>
            </a:r>
            <a:r>
              <a:rPr lang="da-DK" sz="2400" dirty="0"/>
              <a:t>: </a:t>
            </a:r>
            <a:r>
              <a:rPr lang="en-US" sz="2400" dirty="0"/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8" name="Group 177"/>
          <p:cNvGrpSpPr>
            <a:grpSpLocks/>
          </p:cNvGrpSpPr>
          <p:nvPr/>
        </p:nvGrpSpPr>
        <p:grpSpPr bwMode="auto">
          <a:xfrm>
            <a:off x="6096001" y="2924176"/>
            <a:ext cx="2879725" cy="2879725"/>
            <a:chOff x="3833" y="1480"/>
            <a:chExt cx="1814" cy="1814"/>
          </a:xfrm>
        </p:grpSpPr>
        <p:sp>
          <p:nvSpPr>
            <p:cNvPr id="457906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907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8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9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0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1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2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3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4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36"/>
          <p:cNvGrpSpPr/>
          <p:nvPr/>
        </p:nvGrpSpPr>
        <p:grpSpPr>
          <a:xfrm>
            <a:off x="1558926" y="2924945"/>
            <a:ext cx="1608699" cy="1647023"/>
            <a:chOff x="4139952" y="1211714"/>
            <a:chExt cx="1368152" cy="1400745"/>
          </a:xfrm>
        </p:grpSpPr>
        <p:pic>
          <p:nvPicPr>
            <p:cNvPr id="95" name="Picture 94" descr="AliceBlue.eps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Alice</a:t>
              </a:r>
            </a:p>
          </p:txBody>
        </p:sp>
      </p:grpSp>
      <p:pic>
        <p:nvPicPr>
          <p:cNvPr id="101" name="Picture 10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32840" y="1579524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15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18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30" name="Picture 12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31" name="Picture 13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56" name="Line 47"/>
          <p:cNvSpPr>
            <a:spLocks noChangeShapeType="1"/>
          </p:cNvSpPr>
          <p:nvPr/>
        </p:nvSpPr>
        <p:spPr bwMode="auto">
          <a:xfrm rot="13500000" flipH="1">
            <a:off x="6082564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59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6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65" name="Line 47"/>
          <p:cNvSpPr>
            <a:spLocks noChangeShapeType="1"/>
          </p:cNvSpPr>
          <p:nvPr/>
        </p:nvSpPr>
        <p:spPr bwMode="auto">
          <a:xfrm rot="13500000" flipH="1">
            <a:off x="4643316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04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8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868613" y="142944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Classical Cryptography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624" y="2636913"/>
            <a:ext cx="2592288" cy="3458309"/>
          </a:xfrm>
          <a:prstGeom prst="rect">
            <a:avLst/>
          </a:prstGeom>
        </p:spPr>
      </p:pic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982663" y="1048177"/>
            <a:ext cx="8229600" cy="4785206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3000 years of fascinating history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Until 1970: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private communication </a:t>
            </a:r>
            <a:r>
              <a:rPr lang="en-US" sz="2600" dirty="0">
                <a:cs typeface="Arial" charset="0"/>
              </a:rPr>
              <a:t>was the only goal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600" dirty="0"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07" y="2187356"/>
            <a:ext cx="3684443" cy="2105740"/>
          </a:xfrm>
          <a:prstGeom prst="rect">
            <a:avLst/>
          </a:prstGeom>
        </p:spPr>
      </p:pic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491395" y="2609720"/>
            <a:ext cx="2736304" cy="3655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7030" y="4437112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  <a:hlinkClick r:id="rId6"/>
              </a:rPr>
              <a:t>Scytale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0624" y="6165304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  <a:hlinkClick r:id="rId7"/>
              </a:rPr>
              <a:t>Enigma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847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76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40" name="Picture 13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32840" y="1579524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88450" name="Picture 2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88452" name="Oval 4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453" name="Line 5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4" name="Line 6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5" name="Line 7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6" name="Line 8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7" name="Line 9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8" name="Line 10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9" name="Line 11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0" name="Line 12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1" name="Line 13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2" name="Line 14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463" name="Oval 15"/>
          <p:cNvSpPr>
            <a:spLocks noChangeArrowheads="1"/>
          </p:cNvSpPr>
          <p:nvPr/>
        </p:nvSpPr>
        <p:spPr bwMode="auto">
          <a:xfrm>
            <a:off x="4427539" y="226695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8508" name="Rectangle 60"/>
          <p:cNvSpPr>
            <a:spLocks noGrp="1" noChangeArrowheads="1"/>
          </p:cNvSpPr>
          <p:nvPr>
            <p:ph type="title"/>
          </p:nvPr>
        </p:nvSpPr>
        <p:spPr>
          <a:xfrm>
            <a:off x="838201" y="-77469"/>
            <a:ext cx="10515600" cy="1325563"/>
          </a:xfrm>
          <a:noFill/>
          <a:ln/>
        </p:spPr>
        <p:txBody>
          <a:bodyPr/>
          <a:lstStyle/>
          <a:p>
            <a:r>
              <a:rPr lang="da-DK" sz="4000" dirty="0"/>
              <a:t>Measuring a Qubit</a:t>
            </a:r>
            <a:endParaRPr lang="en-US" sz="4000" dirty="0"/>
          </a:p>
        </p:txBody>
      </p: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9313995" y="3367104"/>
            <a:ext cx="1245972" cy="1200134"/>
            <a:chOff x="4054" y="1293"/>
            <a:chExt cx="979" cy="957"/>
          </a:xfrm>
        </p:grpSpPr>
        <p:pic>
          <p:nvPicPr>
            <p:cNvPr id="488513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4" y="1293"/>
              <a:ext cx="979" cy="707"/>
            </a:xfrm>
            <a:prstGeom prst="rect">
              <a:avLst/>
            </a:prstGeom>
            <a:noFill/>
          </p:spPr>
        </p:pic>
        <p:sp>
          <p:nvSpPr>
            <p:cNvPr id="488514" name="Text Box 66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79" name="AutoShape 11"/>
          <p:cNvSpPr>
            <a:spLocks noChangeArrowheads="1"/>
          </p:cNvSpPr>
          <p:nvPr/>
        </p:nvSpPr>
        <p:spPr bwMode="auto">
          <a:xfrm rot="5400000">
            <a:off x="4225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80" name="AutoShape 11"/>
          <p:cNvSpPr>
            <a:spLocks noChangeArrowheads="1"/>
          </p:cNvSpPr>
          <p:nvPr/>
        </p:nvSpPr>
        <p:spPr bwMode="auto">
          <a:xfrm>
            <a:off x="4217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88515" name="AutoShape 67"/>
          <p:cNvSpPr>
            <a:spLocks noChangeArrowheads="1"/>
          </p:cNvSpPr>
          <p:nvPr/>
        </p:nvSpPr>
        <p:spPr bwMode="auto">
          <a:xfrm>
            <a:off x="7332767" y="1672560"/>
            <a:ext cx="2996021" cy="1527841"/>
          </a:xfrm>
          <a:prstGeom prst="cloudCallout">
            <a:avLst>
              <a:gd name="adj1" fmla="val 32778"/>
              <a:gd name="adj2" fmla="val 56343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No </a:t>
            </a:r>
            <a:r>
              <a:rPr lang="da-DK" sz="2400" dirty="0" err="1"/>
              <a:t>photons</a:t>
            </a:r>
            <a:r>
              <a:rPr lang="da-DK" sz="2400" dirty="0"/>
              <a:t>: </a:t>
            </a:r>
            <a:r>
              <a:rPr lang="en-US" sz="2400" dirty="0"/>
              <a:t>0</a:t>
            </a:r>
            <a:br>
              <a:rPr lang="en-US" sz="2400" dirty="0"/>
            </a:br>
            <a:r>
              <a:rPr lang="en-US" sz="2400" dirty="0"/>
              <a:t>Photons: 1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6096001" y="2924176"/>
            <a:ext cx="2879725" cy="2879725"/>
            <a:chOff x="3833" y="1480"/>
            <a:chExt cx="1814" cy="1814"/>
          </a:xfrm>
        </p:grpSpPr>
        <p:sp>
          <p:nvSpPr>
            <p:cNvPr id="488517" name="Oval 6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518" name="Line 7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19" name="Line 7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0" name="Line 7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1" name="Line 7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2" name="Line 7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3" name="Line 7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4" name="Line 7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5" name="Line 7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6" name="Line 7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7" name="Line 7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551" name="Text Box 103"/>
          <p:cNvSpPr txBox="1">
            <a:spLocks noChangeArrowheads="1"/>
          </p:cNvSpPr>
          <p:nvPr/>
        </p:nvSpPr>
        <p:spPr bwMode="auto">
          <a:xfrm>
            <a:off x="7297348" y="5739458"/>
            <a:ext cx="312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with prob. 1 yields 1</a:t>
            </a:r>
            <a:endParaRPr lang="de-CH" sz="2400" dirty="0">
              <a:cs typeface="Arial" charset="0"/>
            </a:endParaRPr>
          </a:p>
        </p:txBody>
      </p:sp>
      <p:sp>
        <p:nvSpPr>
          <p:cNvPr id="488552" name="Text Box 104"/>
          <p:cNvSpPr txBox="1">
            <a:spLocks noChangeArrowheads="1"/>
          </p:cNvSpPr>
          <p:nvPr/>
        </p:nvSpPr>
        <p:spPr bwMode="auto">
          <a:xfrm>
            <a:off x="3974148" y="5388928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488553" name="Line 105"/>
          <p:cNvSpPr>
            <a:spLocks noChangeShapeType="1"/>
          </p:cNvSpPr>
          <p:nvPr/>
        </p:nvSpPr>
        <p:spPr bwMode="auto">
          <a:xfrm flipH="1" flipV="1">
            <a:off x="5126673" y="6325553"/>
            <a:ext cx="1223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88554" name="Line 106"/>
          <p:cNvSpPr>
            <a:spLocks noChangeShapeType="1"/>
          </p:cNvSpPr>
          <p:nvPr/>
        </p:nvSpPr>
        <p:spPr bwMode="auto">
          <a:xfrm flipH="1">
            <a:off x="6999923" y="6325554"/>
            <a:ext cx="1295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21" name="Text Box 103"/>
          <p:cNvSpPr txBox="1">
            <a:spLocks noChangeArrowheads="1"/>
          </p:cNvSpPr>
          <p:nvPr/>
        </p:nvSpPr>
        <p:spPr bwMode="auto">
          <a:xfrm>
            <a:off x="6972879" y="6400801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99" name="Group 36"/>
          <p:cNvGrpSpPr/>
          <p:nvPr/>
        </p:nvGrpSpPr>
        <p:grpSpPr>
          <a:xfrm>
            <a:off x="1558926" y="2924945"/>
            <a:ext cx="1608699" cy="1647023"/>
            <a:chOff x="4139952" y="1211714"/>
            <a:chExt cx="1368152" cy="1400745"/>
          </a:xfrm>
        </p:grpSpPr>
        <p:pic>
          <p:nvPicPr>
            <p:cNvPr id="105" name="Picture 104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Alice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6350635" y="5912804"/>
            <a:ext cx="647700" cy="815975"/>
            <a:chOff x="4826635" y="5912803"/>
            <a:chExt cx="647700" cy="815975"/>
          </a:xfrm>
        </p:grpSpPr>
        <p:grpSp>
          <p:nvGrpSpPr>
            <p:cNvPr id="127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488562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488563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488564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88565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16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7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4" name="Group 28"/>
          <p:cNvGrpSpPr/>
          <p:nvPr/>
        </p:nvGrpSpPr>
        <p:grpSpPr>
          <a:xfrm>
            <a:off x="4583832" y="6093296"/>
            <a:ext cx="457692" cy="460694"/>
            <a:chOff x="4214810" y="2000240"/>
            <a:chExt cx="457692" cy="460694"/>
          </a:xfrm>
        </p:grpSpPr>
        <p:sp>
          <p:nvSpPr>
            <p:cNvPr id="12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8" name="Group 28"/>
          <p:cNvGrpSpPr/>
          <p:nvPr/>
        </p:nvGrpSpPr>
        <p:grpSpPr>
          <a:xfrm>
            <a:off x="8400256" y="6093296"/>
            <a:ext cx="457692" cy="460694"/>
            <a:chOff x="4214810" y="2000240"/>
            <a:chExt cx="457692" cy="460694"/>
          </a:xfrm>
        </p:grpSpPr>
        <p:sp>
          <p:nvSpPr>
            <p:cNvPr id="12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4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45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46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47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8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52" name="Picture 15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53" name="Picture 15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78" name="Line 47"/>
          <p:cNvSpPr>
            <a:spLocks noChangeShapeType="1"/>
          </p:cNvSpPr>
          <p:nvPr/>
        </p:nvSpPr>
        <p:spPr bwMode="auto">
          <a:xfrm rot="13500000">
            <a:off x="4861629" y="2698684"/>
            <a:ext cx="2036695" cy="2036694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81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8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8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874971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515" grpId="0" animBg="1"/>
      <p:bldP spid="488551" grpId="0"/>
      <p:bldP spid="488552" grpId="0"/>
      <p:bldP spid="488553" grpId="0" animBg="1"/>
      <p:bldP spid="488554" grpId="0" animBg="1"/>
      <p:bldP spid="1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76374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92" name="Picture 19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32840" y="1579524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2148553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872307" y="-77303"/>
            <a:ext cx="10515600" cy="1325563"/>
          </a:xfrm>
          <a:noFill/>
          <a:ln/>
        </p:spPr>
        <p:txBody>
          <a:bodyPr/>
          <a:lstStyle/>
          <a:p>
            <a:r>
              <a:rPr lang="en-US" sz="4000" dirty="0"/>
              <a:t>Diagonal/</a:t>
            </a:r>
            <a:r>
              <a:rPr lang="en-US" sz="4000" dirty="0" err="1"/>
              <a:t>Hadamard</a:t>
            </a:r>
            <a:r>
              <a:rPr lang="en-US" sz="4000" dirty="0"/>
              <a:t> Basis</a:t>
            </a:r>
          </a:p>
        </p:txBody>
      </p:sp>
      <p:sp>
        <p:nvSpPr>
          <p:cNvPr id="461929" name="Oval 105"/>
          <p:cNvSpPr>
            <a:spLocks noChangeArrowheads="1"/>
          </p:cNvSpPr>
          <p:nvPr/>
        </p:nvSpPr>
        <p:spPr bwMode="auto">
          <a:xfrm>
            <a:off x="4429126" y="2265364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934" name="Line 110"/>
          <p:cNvSpPr>
            <a:spLocks noChangeShapeType="1"/>
          </p:cNvSpPr>
          <p:nvPr/>
        </p:nvSpPr>
        <p:spPr bwMode="auto">
          <a:xfrm flipH="1" flipV="1">
            <a:off x="5880101" y="2708276"/>
            <a:ext cx="974725" cy="31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" name="AutoShape 11"/>
          <p:cNvSpPr>
            <a:spLocks noChangeArrowheads="1"/>
          </p:cNvSpPr>
          <p:nvPr/>
        </p:nvSpPr>
        <p:spPr bwMode="auto">
          <a:xfrm rot="5400000">
            <a:off x="4225232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103" name="AutoShape 11"/>
          <p:cNvSpPr>
            <a:spLocks noChangeArrowheads="1"/>
          </p:cNvSpPr>
          <p:nvPr/>
        </p:nvSpPr>
        <p:spPr bwMode="auto">
          <a:xfrm>
            <a:off x="4217277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96" name="AutoShape 11"/>
          <p:cNvSpPr>
            <a:spLocks noChangeArrowheads="1"/>
          </p:cNvSpPr>
          <p:nvPr/>
        </p:nvSpPr>
        <p:spPr bwMode="auto">
          <a:xfrm rot="2697395">
            <a:off x="4214060" y="3639823"/>
            <a:ext cx="3311525" cy="146050"/>
          </a:xfrm>
          <a:prstGeom prst="leftRightArrow">
            <a:avLst>
              <a:gd name="adj1" fmla="val 48834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33" name="Line 109"/>
          <p:cNvSpPr>
            <a:spLocks noChangeShapeType="1"/>
          </p:cNvSpPr>
          <p:nvPr/>
        </p:nvSpPr>
        <p:spPr bwMode="auto">
          <a:xfrm flipH="1">
            <a:off x="6888164" y="2692400"/>
            <a:ext cx="1587" cy="10239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" name="AutoShape 11"/>
          <p:cNvSpPr>
            <a:spLocks noChangeArrowheads="1"/>
          </p:cNvSpPr>
          <p:nvPr/>
        </p:nvSpPr>
        <p:spPr bwMode="auto">
          <a:xfrm rot="18897395">
            <a:off x="4211075" y="3639626"/>
            <a:ext cx="3311525" cy="146050"/>
          </a:xfrm>
          <a:prstGeom prst="leftRightArrow">
            <a:avLst>
              <a:gd name="adj1" fmla="val 48818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62" name="Line 138"/>
          <p:cNvSpPr>
            <a:spLocks noChangeShapeType="1"/>
          </p:cNvSpPr>
          <p:nvPr/>
        </p:nvSpPr>
        <p:spPr bwMode="auto">
          <a:xfrm rot="13500000">
            <a:off x="5866415" y="2255406"/>
            <a:ext cx="11106" cy="290423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6930456" y="5745164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with prob. ½ yields 0</a:t>
            </a:r>
            <a:endParaRPr lang="en-US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4807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6247832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6930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with prob. ½ yields 1</a:t>
            </a:r>
            <a:endParaRPr lang="en-US" dirty="0"/>
          </a:p>
        </p:txBody>
      </p:sp>
      <p:grpSp>
        <p:nvGrpSpPr>
          <p:cNvPr id="23" name="Group 248"/>
          <p:cNvGrpSpPr>
            <a:grpSpLocks/>
          </p:cNvGrpSpPr>
          <p:nvPr/>
        </p:nvGrpSpPr>
        <p:grpSpPr bwMode="auto">
          <a:xfrm>
            <a:off x="6311900" y="2997200"/>
            <a:ext cx="2592388" cy="2592388"/>
            <a:chOff x="3833" y="1480"/>
            <a:chExt cx="1814" cy="1814"/>
          </a:xfrm>
        </p:grpSpPr>
        <p:sp>
          <p:nvSpPr>
            <p:cNvPr id="462073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74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5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6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7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8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9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0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1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2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3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3871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6176487" y="6400801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6816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7680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9120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4223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5591944" y="5853386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9912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9912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0" y="1772817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6400" y="1772816"/>
            <a:ext cx="578502" cy="374084"/>
          </a:xfrm>
          <a:prstGeom prst="rect">
            <a:avLst/>
          </a:prstGeom>
          <a:noFill/>
          <a:ln/>
          <a:effectLst/>
        </p:spPr>
      </p:pic>
      <p:pic>
        <p:nvPicPr>
          <p:cNvPr id="193" name="Picture 192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04112" y="2204865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4" name="Picture 19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04112" y="4797152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23592" y="5726500"/>
            <a:ext cx="1584176" cy="1014868"/>
            <a:chOff x="899592" y="5726500"/>
            <a:chExt cx="1584176" cy="1014868"/>
          </a:xfrm>
        </p:grpSpPr>
        <p:sp>
          <p:nvSpPr>
            <p:cNvPr id="91" name="Text Box 149"/>
            <p:cNvSpPr txBox="1">
              <a:spLocks noChangeArrowheads="1"/>
            </p:cNvSpPr>
            <p:nvPr/>
          </p:nvSpPr>
          <p:spPr bwMode="auto">
            <a:xfrm>
              <a:off x="2195736" y="602128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dirty="0"/>
                <a:t>=</a:t>
              </a:r>
              <a:endParaRPr lang="en-US" dirty="0"/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grpSp>
          <p:nvGrpSpPr>
            <p:cNvPr id="92" name="Group 91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4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95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9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071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934" grpId="0" animBg="1"/>
      <p:bldP spid="96" grpId="0" animBg="1"/>
      <p:bldP spid="461933" grpId="0" animBg="1"/>
      <p:bldP spid="97" grpId="0" animBg="1"/>
      <p:bldP spid="461973" grpId="0"/>
      <p:bldP spid="461975" grpId="0" animBg="1"/>
      <p:bldP spid="461976" grpId="0" animBg="1"/>
      <p:bldP spid="461977" grpId="0"/>
      <p:bldP spid="462084" grpId="0"/>
      <p:bldP spid="1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1919289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Video</a:t>
            </a:r>
          </a:p>
        </p:txBody>
      </p:sp>
      <p:pic>
        <p:nvPicPr>
          <p:cNvPr id="4" name="Experi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9807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2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843022" y="-79343"/>
            <a:ext cx="10515600" cy="1325563"/>
          </a:xfrm>
          <a:noFill/>
          <a:ln/>
        </p:spPr>
        <p:txBody>
          <a:bodyPr/>
          <a:lstStyle/>
          <a:p>
            <a:r>
              <a:rPr lang="en-US" sz="4000" dirty="0"/>
              <a:t>Measuring Collapses the State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15680" y="1772817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6930456" y="5745164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with prob. ½ yields 0</a:t>
            </a:r>
            <a:endParaRPr lang="en-US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4807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6247832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6930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with prob. ½ yields 1</a:t>
            </a:r>
            <a:endParaRPr lang="en-US" dirty="0"/>
          </a:p>
        </p:txBody>
      </p: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3871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6176487" y="6400801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6816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7680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9120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4223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5591944" y="5853386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9912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9912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0" y="1772817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6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3835068" y="2343358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61" name="Text Box 149"/>
          <p:cNvSpPr txBox="1">
            <a:spLocks noChangeArrowheads="1"/>
          </p:cNvSpPr>
          <p:nvPr/>
        </p:nvSpPr>
        <p:spPr bwMode="auto">
          <a:xfrm>
            <a:off x="3719736" y="6021289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=</a:t>
            </a:r>
            <a:endParaRPr lang="en-US" dirty="0"/>
          </a:p>
        </p:txBody>
      </p:sp>
      <p:grpSp>
        <p:nvGrpSpPr>
          <p:cNvPr id="176" name="Group 175"/>
          <p:cNvGrpSpPr/>
          <p:nvPr/>
        </p:nvGrpSpPr>
        <p:grpSpPr>
          <a:xfrm>
            <a:off x="2423592" y="5726500"/>
            <a:ext cx="1321788" cy="1014868"/>
            <a:chOff x="899592" y="5726500"/>
            <a:chExt cx="1321788" cy="1014868"/>
          </a:xfrm>
        </p:grpSpPr>
        <p:pic>
          <p:nvPicPr>
            <p:cNvPr id="177" name="Picture 176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grpSp>
          <p:nvGrpSpPr>
            <p:cNvPr id="178" name="Group 177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18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9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18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19" name="Group 177"/>
          <p:cNvGrpSpPr>
            <a:grpSpLocks/>
          </p:cNvGrpSpPr>
          <p:nvPr/>
        </p:nvGrpSpPr>
        <p:grpSpPr bwMode="auto">
          <a:xfrm>
            <a:off x="5087889" y="2709516"/>
            <a:ext cx="2879725" cy="2879725"/>
            <a:chOff x="3833" y="1480"/>
            <a:chExt cx="1814" cy="1814"/>
          </a:xfrm>
        </p:grpSpPr>
        <p:sp>
          <p:nvSpPr>
            <p:cNvPr id="133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34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5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6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7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8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9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7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8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3070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1088" y="198913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3000376" y="1844676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850978" y="-76607"/>
            <a:ext cx="10515600" cy="1325563"/>
          </a:xfrm>
          <a:noFill/>
          <a:ln/>
        </p:spPr>
        <p:txBody>
          <a:bodyPr/>
          <a:lstStyle/>
          <a:p>
            <a:r>
              <a:rPr lang="en-US" sz="4000" dirty="0"/>
              <a:t>Measuring Collapses the State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15680" y="1772817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816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7680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9120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0" y="1772817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6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6816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56241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693280" y="119675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9192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680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3835068" y="2343358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879976" y="5784816"/>
            <a:ext cx="1681828" cy="1014868"/>
            <a:chOff x="4355976" y="5784816"/>
            <a:chExt cx="1681828" cy="1014868"/>
          </a:xfrm>
        </p:grpSpPr>
        <p:sp>
          <p:nvSpPr>
            <p:cNvPr id="161" name="Text Box 149"/>
            <p:cNvSpPr txBox="1">
              <a:spLocks noChangeArrowheads="1"/>
            </p:cNvSpPr>
            <p:nvPr/>
          </p:nvSpPr>
          <p:spPr bwMode="auto">
            <a:xfrm>
              <a:off x="4355976" y="606141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dirty="0"/>
                <a:t>=</a:t>
              </a:r>
              <a:endParaRPr lang="en-US" dirty="0"/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4716016" y="5784816"/>
              <a:ext cx="1321788" cy="1014868"/>
              <a:chOff x="899592" y="5726500"/>
              <a:chExt cx="1321788" cy="1014868"/>
            </a:xfrm>
          </p:grpSpPr>
          <p:pic>
            <p:nvPicPr>
              <p:cNvPr id="177" name="Picture 176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  <p:grpSp>
            <p:nvGrpSpPr>
              <p:cNvPr id="178" name="Group 177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85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79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8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95" name="Group 137"/>
          <p:cNvGrpSpPr>
            <a:grpSpLocks/>
          </p:cNvGrpSpPr>
          <p:nvPr/>
        </p:nvGrpSpPr>
        <p:grpSpPr bwMode="auto">
          <a:xfrm rot="2700000">
            <a:off x="3956108" y="2225212"/>
            <a:ext cx="2879725" cy="2879725"/>
            <a:chOff x="3833" y="1480"/>
            <a:chExt cx="1814" cy="1814"/>
          </a:xfrm>
        </p:grpSpPr>
        <p:sp>
          <p:nvSpPr>
            <p:cNvPr id="99" name="Oval 13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DDDDDD">
                <a:alpha val="70000"/>
              </a:srgbClr>
            </a:solidFill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0" name="Line 13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1" name="Line 14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2" name="Line 14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0" name="Line 14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1" name="Line 14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2" name="Line 14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3" name="Line 14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4" name="Line 14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5" name="Line 14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6" name="Line 14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295800" y="2348881"/>
            <a:ext cx="3314742" cy="3315485"/>
            <a:chOff x="2900328" y="2420887"/>
            <a:chExt cx="3314742" cy="3315485"/>
          </a:xfrm>
        </p:grpSpPr>
        <p:grpSp>
          <p:nvGrpSpPr>
            <p:cNvPr id="118" name="Group 117"/>
            <p:cNvGrpSpPr/>
            <p:nvPr/>
          </p:nvGrpSpPr>
          <p:grpSpPr>
            <a:xfrm>
              <a:off x="2900328" y="2420887"/>
              <a:ext cx="3314742" cy="3315485"/>
              <a:chOff x="2690059" y="2056888"/>
              <a:chExt cx="3314742" cy="3315485"/>
            </a:xfrm>
          </p:grpSpPr>
          <p:sp>
            <p:nvSpPr>
              <p:cNvPr id="121" name="Oval 105"/>
              <p:cNvSpPr>
                <a:spLocks noChangeArrowheads="1"/>
              </p:cNvSpPr>
              <p:nvPr/>
            </p:nvSpPr>
            <p:spPr bwMode="auto">
              <a:xfrm>
                <a:off x="2905125" y="2265363"/>
                <a:ext cx="2879725" cy="2879725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AutoShape 11"/>
              <p:cNvSpPr>
                <a:spLocks noChangeArrowheads="1"/>
              </p:cNvSpPr>
              <p:nvPr/>
            </p:nvSpPr>
            <p:spPr bwMode="auto">
              <a:xfrm rot="5400000">
                <a:off x="2701231" y="3643586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3" name="AutoShape 11"/>
              <p:cNvSpPr>
                <a:spLocks noChangeArrowheads="1"/>
              </p:cNvSpPr>
              <p:nvPr/>
            </p:nvSpPr>
            <p:spPr bwMode="auto">
              <a:xfrm>
                <a:off x="2693276" y="3632200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4" name="AutoShape 11"/>
              <p:cNvSpPr>
                <a:spLocks noChangeArrowheads="1"/>
              </p:cNvSpPr>
              <p:nvPr/>
            </p:nvSpPr>
            <p:spPr bwMode="auto">
              <a:xfrm rot="2697395">
                <a:off x="2690059" y="3639823"/>
                <a:ext cx="3311525" cy="146050"/>
              </a:xfrm>
              <a:prstGeom prst="leftRightArrow">
                <a:avLst>
                  <a:gd name="adj1" fmla="val 48834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5" name="AutoShape 11"/>
              <p:cNvSpPr>
                <a:spLocks noChangeArrowheads="1"/>
              </p:cNvSpPr>
              <p:nvPr/>
            </p:nvSpPr>
            <p:spPr bwMode="auto">
              <a:xfrm rot="18897395">
                <a:off x="2687074" y="3639626"/>
                <a:ext cx="3311525" cy="146050"/>
              </a:xfrm>
              <a:prstGeom prst="leftRightArrow">
                <a:avLst>
                  <a:gd name="adj1" fmla="val 48818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</p:grpSp>
        <p:sp>
          <p:nvSpPr>
            <p:cNvPr id="120" name="Line 47"/>
            <p:cNvSpPr>
              <a:spLocks noChangeShapeType="1"/>
            </p:cNvSpPr>
            <p:nvPr/>
          </p:nvSpPr>
          <p:spPr bwMode="auto">
            <a:xfrm rot="13500000">
              <a:off x="4535997" y="2624715"/>
              <a:ext cx="0" cy="2953206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6" name="Group 248"/>
          <p:cNvGrpSpPr>
            <a:grpSpLocks/>
          </p:cNvGrpSpPr>
          <p:nvPr/>
        </p:nvGrpSpPr>
        <p:grpSpPr bwMode="auto">
          <a:xfrm>
            <a:off x="5303912" y="2924944"/>
            <a:ext cx="2880320" cy="2880320"/>
            <a:chOff x="3833" y="1480"/>
            <a:chExt cx="1814" cy="1814"/>
          </a:xfrm>
        </p:grpSpPr>
        <p:sp>
          <p:nvSpPr>
            <p:cNvPr id="127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28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0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1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2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1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3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4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7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8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9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2063552" y="6061903"/>
            <a:ext cx="457692" cy="460694"/>
            <a:chOff x="7597837" y="2707419"/>
            <a:chExt cx="457692" cy="460694"/>
          </a:xfrm>
        </p:grpSpPr>
        <p:sp>
          <p:nvSpPr>
            <p:cNvPr id="21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217" name="Text Box 149"/>
          <p:cNvSpPr txBox="1">
            <a:spLocks noChangeArrowheads="1"/>
          </p:cNvSpPr>
          <p:nvPr/>
        </p:nvSpPr>
        <p:spPr bwMode="auto">
          <a:xfrm>
            <a:off x="2639616" y="6061419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=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999656" y="5784816"/>
            <a:ext cx="1321788" cy="1014868"/>
            <a:chOff x="1475656" y="5726500"/>
            <a:chExt cx="1321788" cy="1014868"/>
          </a:xfrm>
        </p:grpSpPr>
        <p:pic>
          <p:nvPicPr>
            <p:cNvPr id="205" name="Picture 20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38744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grpSp>
          <p:nvGrpSpPr>
            <p:cNvPr id="218" name="Group 28"/>
            <p:cNvGrpSpPr/>
            <p:nvPr/>
          </p:nvGrpSpPr>
          <p:grpSpPr>
            <a:xfrm>
              <a:off x="2339752" y="5726500"/>
              <a:ext cx="457692" cy="460694"/>
              <a:chOff x="4214810" y="2000240"/>
              <a:chExt cx="457692" cy="460694"/>
            </a:xfrm>
          </p:grpSpPr>
          <p:sp>
            <p:nvSpPr>
              <p:cNvPr id="21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21" name="Group 28"/>
            <p:cNvGrpSpPr/>
            <p:nvPr/>
          </p:nvGrpSpPr>
          <p:grpSpPr>
            <a:xfrm>
              <a:off x="1475656" y="5726500"/>
              <a:ext cx="457692" cy="460694"/>
              <a:chOff x="4214810" y="2000240"/>
              <a:chExt cx="457692" cy="460694"/>
            </a:xfrm>
          </p:grpSpPr>
          <p:sp>
            <p:nvSpPr>
              <p:cNvPr id="22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4511824" y="6061903"/>
            <a:ext cx="1249780" cy="460694"/>
            <a:chOff x="2987824" y="6061903"/>
            <a:chExt cx="1249780" cy="460694"/>
          </a:xfrm>
        </p:grpSpPr>
        <p:grpSp>
          <p:nvGrpSpPr>
            <p:cNvPr id="154" name="Group 28"/>
            <p:cNvGrpSpPr/>
            <p:nvPr/>
          </p:nvGrpSpPr>
          <p:grpSpPr>
            <a:xfrm>
              <a:off x="3779912" y="6061903"/>
              <a:ext cx="457692" cy="460694"/>
              <a:chOff x="4214810" y="2000240"/>
              <a:chExt cx="457692" cy="460694"/>
            </a:xfrm>
          </p:grpSpPr>
          <p:sp>
            <p:nvSpPr>
              <p:cNvPr id="15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6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2987824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7824192" y="6061903"/>
            <a:ext cx="1249780" cy="460694"/>
            <a:chOff x="6300192" y="6061903"/>
            <a:chExt cx="1249780" cy="460694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300192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 28"/>
            <p:cNvGrpSpPr/>
            <p:nvPr/>
          </p:nvGrpSpPr>
          <p:grpSpPr>
            <a:xfrm>
              <a:off x="7092280" y="6061903"/>
              <a:ext cx="457692" cy="460694"/>
              <a:chOff x="4214810" y="2000240"/>
              <a:chExt cx="457692" cy="460694"/>
            </a:xfrm>
          </p:grpSpPr>
          <p:sp>
            <p:nvSpPr>
              <p:cNvPr id="23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919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078414" y="3595688"/>
            <a:ext cx="865187" cy="792162"/>
            <a:chOff x="2148" y="2341"/>
            <a:chExt cx="545" cy="499"/>
          </a:xfrm>
        </p:grpSpPr>
        <p:sp>
          <p:nvSpPr>
            <p:cNvPr id="34100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00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34100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73919" y="274190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Quantum Mechanics </a:t>
            </a:r>
          </a:p>
        </p:txBody>
      </p:sp>
      <p:sp>
        <p:nvSpPr>
          <p:cNvPr id="341010" name="Text Box 18"/>
          <p:cNvSpPr txBox="1">
            <a:spLocks noChangeArrowheads="1"/>
          </p:cNvSpPr>
          <p:nvPr/>
        </p:nvSpPr>
        <p:spPr bwMode="auto">
          <a:xfrm>
            <a:off x="5160963" y="3021013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with prob. 1 yields 1</a:t>
            </a:r>
            <a:endParaRPr lang="de-CH" sz="2400" dirty="0">
              <a:cs typeface="Arial" charset="0"/>
            </a:endParaRPr>
          </a:p>
        </p:txBody>
      </p:sp>
      <p:sp>
        <p:nvSpPr>
          <p:cNvPr id="341013" name="Text Box 21"/>
          <p:cNvSpPr txBox="1">
            <a:spLocks noChangeArrowheads="1"/>
          </p:cNvSpPr>
          <p:nvPr/>
        </p:nvSpPr>
        <p:spPr bwMode="auto">
          <a:xfrm>
            <a:off x="2063750" y="2924175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Measurements:</a:t>
            </a:r>
            <a:endParaRPr lang="de-CH" sz="2400" dirty="0">
              <a:cs typeface="Arial" charset="0"/>
            </a:endParaRPr>
          </a:p>
        </p:txBody>
      </p:sp>
      <p:sp>
        <p:nvSpPr>
          <p:cNvPr id="341014" name="Rectangle 22"/>
          <p:cNvSpPr>
            <a:spLocks noChangeArrowheads="1"/>
          </p:cNvSpPr>
          <p:nvPr/>
        </p:nvSpPr>
        <p:spPr bwMode="auto">
          <a:xfrm>
            <a:off x="5087939" y="3524251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/>
        </p:nvSpPr>
        <p:spPr bwMode="auto">
          <a:xfrm flipH="1">
            <a:off x="3287714" y="4029075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/>
        </p:nvSpPr>
        <p:spPr bwMode="auto">
          <a:xfrm flipH="1">
            <a:off x="5953126" y="4029075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22" name="Text Box 30"/>
          <p:cNvSpPr txBox="1">
            <a:spLocks noChangeArrowheads="1"/>
          </p:cNvSpPr>
          <p:nvPr/>
        </p:nvSpPr>
        <p:spPr bwMode="auto">
          <a:xfrm>
            <a:off x="3429000" y="1052736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cs typeface="Arial" charset="0"/>
              </a:rPr>
              <a:t>+</a:t>
            </a:r>
            <a:r>
              <a:rPr lang="en-US" sz="2400" dirty="0">
                <a:cs typeface="Arial" charset="0"/>
              </a:rPr>
              <a:t>  basis</a:t>
            </a:r>
            <a:endParaRPr lang="de-CH" sz="2400" dirty="0">
              <a:cs typeface="Arial" charset="0"/>
            </a:endParaRPr>
          </a:p>
        </p:txBody>
      </p:sp>
      <p:sp>
        <p:nvSpPr>
          <p:cNvPr id="341028" name="Text Box 36"/>
          <p:cNvSpPr txBox="1">
            <a:spLocks noChangeArrowheads="1"/>
          </p:cNvSpPr>
          <p:nvPr/>
        </p:nvSpPr>
        <p:spPr bwMode="auto">
          <a:xfrm>
            <a:off x="3429001" y="2060575"/>
            <a:ext cx="173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x</a:t>
            </a:r>
            <a:r>
              <a:rPr lang="en-US" sz="2400" b="1" dirty="0">
                <a:latin typeface="Arial Black Regular"/>
                <a:cs typeface="Arial" charset="0"/>
              </a:rPr>
              <a:t> </a:t>
            </a:r>
            <a:r>
              <a:rPr lang="en-US" sz="2400" dirty="0">
                <a:cs typeface="Arial" charset="0"/>
              </a:rPr>
              <a:t>basis</a:t>
            </a:r>
            <a:endParaRPr lang="de-CH" sz="2400" dirty="0">
              <a:cs typeface="Arial" charset="0"/>
            </a:endParaRPr>
          </a:p>
        </p:txBody>
      </p:sp>
      <p:grpSp>
        <p:nvGrpSpPr>
          <p:cNvPr id="15" name="Group 139"/>
          <p:cNvGrpSpPr>
            <a:grpSpLocks/>
          </p:cNvGrpSpPr>
          <p:nvPr/>
        </p:nvGrpSpPr>
        <p:grpSpPr bwMode="auto">
          <a:xfrm>
            <a:off x="5086350" y="5099053"/>
            <a:ext cx="865188" cy="792163"/>
            <a:chOff x="2154" y="1933"/>
            <a:chExt cx="545" cy="499"/>
          </a:xfrm>
        </p:grpSpPr>
        <p:sp>
          <p:nvSpPr>
            <p:cNvPr id="341132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133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 dirty="0">
                <a:latin typeface="Arial Black Regular"/>
                <a:cs typeface="Arial" charset="0"/>
              </a:endParaRPr>
            </a:p>
          </p:txBody>
        </p:sp>
        <p:sp>
          <p:nvSpPr>
            <p:cNvPr id="341134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2932113" y="5157789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0" name="Text Box 148"/>
          <p:cNvSpPr txBox="1">
            <a:spLocks noChangeArrowheads="1"/>
          </p:cNvSpPr>
          <p:nvPr/>
        </p:nvSpPr>
        <p:spPr bwMode="auto">
          <a:xfrm>
            <a:off x="6599238" y="4941888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with prob. ½ yields 0</a:t>
            </a:r>
          </a:p>
        </p:txBody>
      </p:sp>
      <p:sp>
        <p:nvSpPr>
          <p:cNvPr id="341141" name="Rectangle 149"/>
          <p:cNvSpPr>
            <a:spLocks noChangeArrowheads="1"/>
          </p:cNvSpPr>
          <p:nvPr/>
        </p:nvSpPr>
        <p:spPr bwMode="auto">
          <a:xfrm>
            <a:off x="5086350" y="5011738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142" name="Line 150"/>
          <p:cNvSpPr>
            <a:spLocks noChangeShapeType="1"/>
          </p:cNvSpPr>
          <p:nvPr/>
        </p:nvSpPr>
        <p:spPr bwMode="auto">
          <a:xfrm flipH="1">
            <a:off x="3286126" y="5516563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3" name="Line 151"/>
          <p:cNvSpPr>
            <a:spLocks noChangeShapeType="1"/>
          </p:cNvSpPr>
          <p:nvPr/>
        </p:nvSpPr>
        <p:spPr bwMode="auto">
          <a:xfrm flipH="1">
            <a:off x="5951539" y="5516563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4" name="Text Box 152"/>
          <p:cNvSpPr txBox="1">
            <a:spLocks noChangeArrowheads="1"/>
          </p:cNvSpPr>
          <p:nvPr/>
        </p:nvSpPr>
        <p:spPr bwMode="auto">
          <a:xfrm>
            <a:off x="6599238" y="5661025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with prob. ½ yields 1</a:t>
            </a:r>
          </a:p>
        </p:txBody>
      </p:sp>
      <p:sp>
        <p:nvSpPr>
          <p:cNvPr id="90" name="Text Box 103"/>
          <p:cNvSpPr txBox="1">
            <a:spLocks noChangeArrowheads="1"/>
          </p:cNvSpPr>
          <p:nvPr/>
        </p:nvSpPr>
        <p:spPr bwMode="auto">
          <a:xfrm>
            <a:off x="5925766" y="4129549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sp>
        <p:nvSpPr>
          <p:cNvPr id="91" name="Text Box 103"/>
          <p:cNvSpPr txBox="1">
            <a:spLocks noChangeArrowheads="1"/>
          </p:cNvSpPr>
          <p:nvPr/>
        </p:nvSpPr>
        <p:spPr bwMode="auto">
          <a:xfrm>
            <a:off x="5940514" y="5678134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0/1</a:t>
            </a:r>
            <a:endParaRPr lang="de-CH" sz="2400" dirty="0">
              <a:cs typeface="Arial" charset="0"/>
            </a:endParaRPr>
          </a:p>
        </p:txBody>
      </p:sp>
      <p:grpSp>
        <p:nvGrpSpPr>
          <p:cNvPr id="92" name="Group 28"/>
          <p:cNvGrpSpPr/>
          <p:nvPr/>
        </p:nvGrpSpPr>
        <p:grpSpPr>
          <a:xfrm>
            <a:off x="7824192" y="908760"/>
            <a:ext cx="720000" cy="720000"/>
            <a:chOff x="4214810" y="2000240"/>
            <a:chExt cx="457692" cy="460694"/>
          </a:xfrm>
        </p:grpSpPr>
        <p:sp>
          <p:nvSpPr>
            <p:cNvPr id="9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5375919" y="908760"/>
            <a:ext cx="720000" cy="720000"/>
            <a:chOff x="7597837" y="2707419"/>
            <a:chExt cx="457692" cy="460694"/>
          </a:xfrm>
        </p:grpSpPr>
        <p:sp>
          <p:nvSpPr>
            <p:cNvPr id="9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8" name="Group 90"/>
          <p:cNvGrpSpPr/>
          <p:nvPr/>
        </p:nvGrpSpPr>
        <p:grpSpPr>
          <a:xfrm>
            <a:off x="2495600" y="908720"/>
            <a:ext cx="720080" cy="720080"/>
            <a:chOff x="6948264" y="2780928"/>
            <a:chExt cx="457692" cy="460694"/>
          </a:xfrm>
        </p:grpSpPr>
        <p:sp>
          <p:nvSpPr>
            <p:cNvPr id="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2495600" y="1916832"/>
            <a:ext cx="720000" cy="720000"/>
            <a:chOff x="4427984" y="692696"/>
            <a:chExt cx="457692" cy="460694"/>
          </a:xfrm>
        </p:grpSpPr>
        <p:sp>
          <p:nvSpPr>
            <p:cNvPr id="104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28"/>
          <p:cNvGrpSpPr/>
          <p:nvPr/>
        </p:nvGrpSpPr>
        <p:grpSpPr>
          <a:xfrm>
            <a:off x="5375920" y="1916832"/>
            <a:ext cx="720000" cy="720000"/>
            <a:chOff x="4214810" y="2000240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0" name="Group 28"/>
          <p:cNvGrpSpPr/>
          <p:nvPr/>
        </p:nvGrpSpPr>
        <p:grpSpPr>
          <a:xfrm>
            <a:off x="7824192" y="1916832"/>
            <a:ext cx="720000" cy="720000"/>
            <a:chOff x="4214810" y="2000240"/>
            <a:chExt cx="457692" cy="460694"/>
          </a:xfrm>
        </p:grpSpPr>
        <p:sp>
          <p:nvSpPr>
            <p:cNvPr id="11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2423672" y="3645024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8328248" y="3717032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90"/>
          <p:cNvGrpSpPr/>
          <p:nvPr/>
        </p:nvGrpSpPr>
        <p:grpSpPr>
          <a:xfrm>
            <a:off x="5277624" y="3974640"/>
            <a:ext cx="504000" cy="504000"/>
            <a:chOff x="6948264" y="2780928"/>
            <a:chExt cx="457692" cy="460694"/>
          </a:xfrm>
        </p:grpSpPr>
        <p:sp>
          <p:nvSpPr>
            <p:cNvPr id="12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27" name="Group 28"/>
          <p:cNvGrpSpPr/>
          <p:nvPr/>
        </p:nvGrpSpPr>
        <p:grpSpPr>
          <a:xfrm>
            <a:off x="2423592" y="5157192"/>
            <a:ext cx="720000" cy="720000"/>
            <a:chOff x="4214810" y="2000240"/>
            <a:chExt cx="457692" cy="460694"/>
          </a:xfrm>
        </p:grpSpPr>
        <p:sp>
          <p:nvSpPr>
            <p:cNvPr id="12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9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5281108" y="5460464"/>
            <a:ext cx="504000" cy="504000"/>
            <a:chOff x="4427984" y="692696"/>
            <a:chExt cx="457692" cy="460694"/>
          </a:xfrm>
        </p:grpSpPr>
        <p:sp>
          <p:nvSpPr>
            <p:cNvPr id="131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33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4" name="Group 28"/>
          <p:cNvGrpSpPr/>
          <p:nvPr/>
        </p:nvGrpSpPr>
        <p:grpSpPr>
          <a:xfrm>
            <a:off x="9552384" y="4725144"/>
            <a:ext cx="720000" cy="720000"/>
            <a:chOff x="4214810" y="2000240"/>
            <a:chExt cx="457692" cy="460694"/>
          </a:xfrm>
        </p:grpSpPr>
        <p:sp>
          <p:nvSpPr>
            <p:cNvPr id="13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7" name="Group 28"/>
          <p:cNvGrpSpPr/>
          <p:nvPr/>
        </p:nvGrpSpPr>
        <p:grpSpPr>
          <a:xfrm>
            <a:off x="9552384" y="5661248"/>
            <a:ext cx="720000" cy="720000"/>
            <a:chOff x="4214810" y="2000240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3" name="Picture 14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456041" y="2060849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869632" y="2076844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5" name="Picture 14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456041" y="1124744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6" name="Picture 14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869632" y="1095400"/>
            <a:ext cx="690067" cy="48768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51273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10" grpId="0"/>
      <p:bldP spid="341013" grpId="0"/>
      <p:bldP spid="341014" grpId="0" animBg="1"/>
      <p:bldP spid="341015" grpId="0" animBg="1"/>
      <p:bldP spid="341016" grpId="0" animBg="1"/>
      <p:bldP spid="341140" grpId="0"/>
      <p:bldP spid="341141" grpId="0" animBg="1"/>
      <p:bldP spid="341142" grpId="0" animBg="1"/>
      <p:bldP spid="341143" grpId="0" animBg="1"/>
      <p:bldP spid="341144" grpId="0"/>
      <p:bldP spid="90" grpId="0"/>
      <p:bldP spid="9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88998" y="93134"/>
            <a:ext cx="10156953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/>
              <a:t>Demonstration of Quantum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FD70C35E-AD68-4018-BD60-7E91F9986D2E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2034116" y="1044223"/>
            <a:ext cx="8083550" cy="66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generation of random numbers</a:t>
            </a:r>
          </a:p>
        </p:txBody>
      </p:sp>
      <p:pic>
        <p:nvPicPr>
          <p:cNvPr id="2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75" r="275"/>
          <a:stretch>
            <a:fillRect/>
          </a:stretch>
        </p:blipFill>
        <p:spPr>
          <a:xfrm>
            <a:off x="2851637" y="1588912"/>
            <a:ext cx="6758412" cy="3716867"/>
          </a:xfrm>
          <a:ln>
            <a:solidFill>
              <a:schemeClr val="tx1"/>
            </a:solidFill>
          </a:ln>
        </p:spPr>
      </p:pic>
      <p:grpSp>
        <p:nvGrpSpPr>
          <p:cNvPr id="27" name="Group 101"/>
          <p:cNvGrpSpPr>
            <a:grpSpLocks/>
          </p:cNvGrpSpPr>
          <p:nvPr/>
        </p:nvGrpSpPr>
        <p:grpSpPr bwMode="auto">
          <a:xfrm>
            <a:off x="4481687" y="2229556"/>
            <a:ext cx="1190981" cy="728134"/>
            <a:chOff x="2935329" y="1229896"/>
            <a:chExt cx="941575" cy="599209"/>
          </a:xfrm>
        </p:grpSpPr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2935329" y="1829105"/>
              <a:ext cx="941575" cy="0"/>
            </a:xfrm>
            <a:prstGeom prst="line">
              <a:avLst/>
            </a:prstGeom>
            <a:noFill/>
            <a:ln w="57150" cmpd="sng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de-CH"/>
            </a:p>
          </p:txBody>
        </p:sp>
        <p:grpSp>
          <p:nvGrpSpPr>
            <p:cNvPr id="30" name="Group 28"/>
            <p:cNvGrpSpPr>
              <a:grpSpLocks/>
            </p:cNvGrpSpPr>
            <p:nvPr/>
          </p:nvGrpSpPr>
          <p:grpSpPr bwMode="auto">
            <a:xfrm>
              <a:off x="3143670" y="1229896"/>
              <a:ext cx="457692" cy="460694"/>
              <a:chOff x="4493712" y="2000240"/>
              <a:chExt cx="457692" cy="460694"/>
            </a:xfrm>
          </p:grpSpPr>
          <p:sp>
            <p:nvSpPr>
              <p:cNvPr id="37" name="Oval 2"/>
              <p:cNvSpPr>
                <a:spLocks noChangeArrowheads="1"/>
              </p:cNvSpPr>
              <p:nvPr/>
            </p:nvSpPr>
            <p:spPr bwMode="auto">
              <a:xfrm>
                <a:off x="4493712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38" name="Line 5"/>
              <p:cNvSpPr>
                <a:spLocks noChangeShapeType="1"/>
              </p:cNvSpPr>
              <p:nvPr/>
            </p:nvSpPr>
            <p:spPr bwMode="auto">
              <a:xfrm rot="10800000">
                <a:off x="4723063" y="2046918"/>
                <a:ext cx="0" cy="367338"/>
              </a:xfrm>
              <a:prstGeom prst="line">
                <a:avLst/>
              </a:prstGeom>
              <a:noFill/>
              <a:ln w="57150" cmpd="sng">
                <a:solidFill>
                  <a:srgbClr val="000000"/>
                </a:solidFill>
                <a:round/>
                <a:headEnd type="triangle" w="med" len="sm"/>
                <a:tailEnd type="triangle" w="med" len="sm"/>
              </a:ln>
            </p:spPr>
            <p:txBody>
              <a:bodyPr anchor="ctr" anchorCtr="1"/>
              <a:lstStyle/>
              <a:p>
                <a:endParaRPr lang="de-CH"/>
              </a:p>
            </p:txBody>
          </p:sp>
        </p:grpSp>
      </p:grpSp>
      <p:sp>
        <p:nvSpPr>
          <p:cNvPr id="39" name="Rectangle 298"/>
          <p:cNvSpPr>
            <a:spLocks noChangeArrowheads="1"/>
          </p:cNvSpPr>
          <p:nvPr/>
        </p:nvSpPr>
        <p:spPr bwMode="auto">
          <a:xfrm>
            <a:off x="5517444" y="5260623"/>
            <a:ext cx="4540956" cy="49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(diagram from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idQuantique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white paper)</a:t>
            </a:r>
          </a:p>
        </p:txBody>
      </p:sp>
      <p:sp>
        <p:nvSpPr>
          <p:cNvPr id="12" name="Rectangle 298"/>
          <p:cNvSpPr>
            <a:spLocks noChangeArrowheads="1"/>
          </p:cNvSpPr>
          <p:nvPr/>
        </p:nvSpPr>
        <p:spPr bwMode="auto">
          <a:xfrm>
            <a:off x="888999" y="5904795"/>
            <a:ext cx="10913360" cy="80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no 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quantum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computation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only </a:t>
            </a: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quantum communication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required</a:t>
            </a:r>
          </a:p>
        </p:txBody>
      </p:sp>
      <p:sp>
        <p:nvSpPr>
          <p:cNvPr id="2" name="Rectangle 1"/>
          <p:cNvSpPr/>
          <p:nvPr/>
        </p:nvSpPr>
        <p:spPr>
          <a:xfrm>
            <a:off x="5672668" y="3598334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10401" y="2353734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98"/>
          <p:cNvSpPr>
            <a:spLocks noChangeArrowheads="1"/>
          </p:cNvSpPr>
          <p:nvPr/>
        </p:nvSpPr>
        <p:spPr bwMode="auto">
          <a:xfrm>
            <a:off x="5460294" y="4625622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50%</a:t>
            </a: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8350249" y="2153356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2465366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DD0926-D6BF-5B41-AC89-000695BD6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532" y="1158240"/>
            <a:ext cx="5597434" cy="5597434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88998" y="87441"/>
            <a:ext cx="10102655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/>
              <a:t>Quantum (Optics) Games</a:t>
            </a:r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923923" y="933066"/>
            <a:ext cx="10310133" cy="66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Single-player puzzle  game: </a:t>
            </a:r>
            <a:r>
              <a:rPr lang="en-US" sz="2800" dirty="0">
                <a:latin typeface="Calibri" pitchFamily="34" charset="0"/>
                <a:cs typeface="Calibri" pitchFamily="34" charset="0"/>
                <a:hlinkClick r:id="rId4"/>
              </a:rPr>
              <a:t>Laser Maze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beam bending logic game</a:t>
            </a:r>
          </a:p>
        </p:txBody>
      </p:sp>
      <p:sp>
        <p:nvSpPr>
          <p:cNvPr id="12" name="Rectangle 298"/>
          <p:cNvSpPr>
            <a:spLocks noChangeArrowheads="1"/>
          </p:cNvSpPr>
          <p:nvPr/>
        </p:nvSpPr>
        <p:spPr bwMode="auto">
          <a:xfrm>
            <a:off x="923924" y="5802693"/>
            <a:ext cx="7241853" cy="105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Virtual game: </a:t>
            </a:r>
            <a:r>
              <a:rPr lang="en-US" sz="2800" dirty="0">
                <a:latin typeface="Calibri" pitchFamily="34" charset="0"/>
                <a:cs typeface="Calibri" pitchFamily="34" charset="0"/>
                <a:hlinkClick r:id="rId5"/>
              </a:rPr>
              <a:t>http://quantumgame.io/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10401" y="2353734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0035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844410" y="3001934"/>
            <a:ext cx="788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  <a:cs typeface="Arial" charset="0"/>
              </a:rPr>
              <a:t>Wonderland of  Quantum Mechanics</a:t>
            </a:r>
          </a:p>
        </p:txBody>
      </p:sp>
      <p:pic>
        <p:nvPicPr>
          <p:cNvPr id="4" name="Picture 2" descr="C:\Users\buhrman\Documents\c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3" y="60325"/>
            <a:ext cx="2767012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startrek-be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6240" y="3645025"/>
            <a:ext cx="2016224" cy="2976331"/>
          </a:xfrm>
          <a:prstGeom prst="rect">
            <a:avLst/>
          </a:prstGeom>
          <a:noFill/>
        </p:spPr>
      </p:pic>
      <p:pic>
        <p:nvPicPr>
          <p:cNvPr id="6" name="Picture 9" descr="dol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3513" y="3789041"/>
            <a:ext cx="1878371" cy="1728191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4151784" y="5589240"/>
            <a:ext cx="3744416" cy="1008062"/>
            <a:chOff x="395536" y="4509120"/>
            <a:chExt cx="3744416" cy="1008062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auto">
            <a:xfrm rot="16200000">
              <a:off x="1763713" y="3140943"/>
              <a:ext cx="1008062" cy="3744416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8" name="Oval 56"/>
            <p:cNvSpPr>
              <a:spLocks noChangeArrowheads="1"/>
            </p:cNvSpPr>
            <p:nvPr/>
          </p:nvSpPr>
          <p:spPr bwMode="auto">
            <a:xfrm rot="16200000">
              <a:off x="1285825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/>
            </a:p>
          </p:txBody>
        </p:sp>
        <p:sp>
          <p:nvSpPr>
            <p:cNvPr id="9" name="Line 57"/>
            <p:cNvSpPr>
              <a:spLocks noChangeShapeType="1"/>
            </p:cNvSpPr>
            <p:nvPr/>
          </p:nvSpPr>
          <p:spPr bwMode="auto">
            <a:xfrm rot="5400000">
              <a:off x="1645394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0" name="Line 58"/>
            <p:cNvSpPr>
              <a:spLocks noChangeShapeType="1"/>
            </p:cNvSpPr>
            <p:nvPr/>
          </p:nvSpPr>
          <p:spPr bwMode="auto">
            <a:xfrm rot="10800000">
              <a:off x="1645394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1" name="Line 59"/>
            <p:cNvSpPr>
              <a:spLocks noChangeShapeType="1"/>
            </p:cNvSpPr>
            <p:nvPr/>
          </p:nvSpPr>
          <p:spPr bwMode="auto">
            <a:xfrm rot="8100000">
              <a:off x="1643806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 rot="13500000">
              <a:off x="1645394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3" name="Oval 92"/>
            <p:cNvSpPr>
              <a:spLocks noChangeArrowheads="1"/>
            </p:cNvSpPr>
            <p:nvPr/>
          </p:nvSpPr>
          <p:spPr bwMode="auto">
            <a:xfrm rot="16200000">
              <a:off x="2556296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/>
            </a:p>
          </p:txBody>
        </p:sp>
        <p:sp>
          <p:nvSpPr>
            <p:cNvPr id="14" name="Line 93"/>
            <p:cNvSpPr>
              <a:spLocks noChangeShapeType="1"/>
            </p:cNvSpPr>
            <p:nvPr/>
          </p:nvSpPr>
          <p:spPr bwMode="auto">
            <a:xfrm rot="5400000">
              <a:off x="2915865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5" name="Line 94"/>
            <p:cNvSpPr>
              <a:spLocks noChangeShapeType="1"/>
            </p:cNvSpPr>
            <p:nvPr/>
          </p:nvSpPr>
          <p:spPr bwMode="auto">
            <a:xfrm rot="10800000">
              <a:off x="2915865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6" name="Line 95"/>
            <p:cNvSpPr>
              <a:spLocks noChangeShapeType="1"/>
            </p:cNvSpPr>
            <p:nvPr/>
          </p:nvSpPr>
          <p:spPr bwMode="auto">
            <a:xfrm rot="8100000">
              <a:off x="2914277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7" name="Line 96"/>
            <p:cNvSpPr>
              <a:spLocks noChangeShapeType="1"/>
            </p:cNvSpPr>
            <p:nvPr/>
          </p:nvSpPr>
          <p:spPr bwMode="auto">
            <a:xfrm rot="13500000">
              <a:off x="2915865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pic>
        <p:nvPicPr>
          <p:cNvPr id="20" name="Picture 9" descr="dol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9737" y="3789041"/>
            <a:ext cx="1878371" cy="1728191"/>
          </a:xfrm>
          <a:prstGeom prst="rect">
            <a:avLst/>
          </a:prstGeom>
          <a:noFill/>
        </p:spPr>
      </p:pic>
      <p:pic>
        <p:nvPicPr>
          <p:cNvPr id="21" name="Picture 15" descr="ZeroOneLarge">
            <a:extLst>
              <a:ext uri="{FF2B5EF4-FFF2-40B4-BE49-F238E27FC236}">
                <a16:creationId xmlns:a16="http://schemas.microsoft.com/office/drawing/2014/main" id="{C397AAB9-CAE2-D14A-93C0-D64272D163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800" y="728663"/>
            <a:ext cx="10287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64CFFF-DE28-2C47-8364-30D92C249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388" y="1737321"/>
            <a:ext cx="3397405" cy="12958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B6F16-6050-8C4F-9992-B73AA8D1E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3166" y="72583"/>
            <a:ext cx="4807587" cy="14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15806" b="58717"/>
          <a:stretch/>
        </p:blipFill>
        <p:spPr>
          <a:xfrm>
            <a:off x="7857634" y="1527872"/>
            <a:ext cx="3247065" cy="8976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-1" t="39851" r="-2697" b="181"/>
          <a:stretch/>
        </p:blipFill>
        <p:spPr>
          <a:xfrm>
            <a:off x="1622649" y="1162000"/>
            <a:ext cx="5689143" cy="1872979"/>
          </a:xfrm>
          <a:prstGeom prst="rect">
            <a:avLst/>
          </a:prstGeom>
        </p:spPr>
      </p:pic>
      <p:sp>
        <p:nvSpPr>
          <p:cNvPr id="22" name="Rectangle 298"/>
          <p:cNvSpPr>
            <a:spLocks noChangeArrowheads="1"/>
          </p:cNvSpPr>
          <p:nvPr/>
        </p:nvSpPr>
        <p:spPr bwMode="auto">
          <a:xfrm>
            <a:off x="1709716" y="3391189"/>
            <a:ext cx="8772569" cy="356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Classical bit: 0 or 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Quantum bit: can be in </a:t>
            </a:r>
            <a:br>
              <a:rPr lang="en-US" sz="2800" dirty="0">
                <a:latin typeface="Calibri" pitchFamily="34" charset="0"/>
                <a:cs typeface="Calibri" pitchFamily="34" charset="0"/>
              </a:rPr>
            </a:b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superposition of 0 and 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Yields a (probably) more </a:t>
            </a: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powerful computational model</a:t>
            </a:r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" name="Picture 15" descr="ZeroOneLarg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21582" y="3856511"/>
            <a:ext cx="536713" cy="685800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81F4F01-4624-6049-9C8D-87F83953F581}"/>
              </a:ext>
            </a:extLst>
          </p:cNvPr>
          <p:cNvSpPr txBox="1">
            <a:spLocks/>
          </p:cNvSpPr>
          <p:nvPr/>
        </p:nvSpPr>
        <p:spPr>
          <a:xfrm>
            <a:off x="879572" y="-105422"/>
            <a:ext cx="10102655" cy="990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/>
              <a:t>Quantum Computing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F849D9-55B6-D746-8FC9-C4963D93EF85}"/>
              </a:ext>
            </a:extLst>
          </p:cNvPr>
          <p:cNvGrpSpPr/>
          <p:nvPr/>
        </p:nvGrpSpPr>
        <p:grpSpPr>
          <a:xfrm>
            <a:off x="6096000" y="3786829"/>
            <a:ext cx="2257892" cy="1014868"/>
            <a:chOff x="6444208" y="397908"/>
            <a:chExt cx="2257892" cy="1014868"/>
          </a:xfrm>
        </p:grpSpPr>
        <p:grpSp>
          <p:nvGrpSpPr>
            <p:cNvPr id="10" name="Group 28">
              <a:extLst>
                <a:ext uri="{FF2B5EF4-FFF2-40B4-BE49-F238E27FC236}">
                  <a16:creationId xmlns:a16="http://schemas.microsoft.com/office/drawing/2014/main" id="{370BEF5F-789A-5442-ABF9-DE299F55A492}"/>
                </a:ext>
              </a:extLst>
            </p:cNvPr>
            <p:cNvGrpSpPr/>
            <p:nvPr/>
          </p:nvGrpSpPr>
          <p:grpSpPr>
            <a:xfrm>
              <a:off x="8244408" y="692696"/>
              <a:ext cx="457692" cy="460694"/>
              <a:chOff x="4214810" y="2000240"/>
              <a:chExt cx="457692" cy="460694"/>
            </a:xfrm>
          </p:grpSpPr>
          <p:sp>
            <p:nvSpPr>
              <p:cNvPr id="23" name="Oval 2">
                <a:extLst>
                  <a:ext uri="{FF2B5EF4-FFF2-40B4-BE49-F238E27FC236}">
                    <a16:creationId xmlns:a16="http://schemas.microsoft.com/office/drawing/2014/main" id="{4D11947A-E9A8-D44F-8884-FEBC82965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4" name="Line 5">
                <a:extLst>
                  <a:ext uri="{FF2B5EF4-FFF2-40B4-BE49-F238E27FC236}">
                    <a16:creationId xmlns:a16="http://schemas.microsoft.com/office/drawing/2014/main" id="{729E5CFB-7A80-9D48-9660-4A72978FC8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4F1D54F-EA7E-454F-8AFE-BD1342F351F0}"/>
                </a:ext>
              </a:extLst>
            </p:cNvPr>
            <p:cNvGrpSpPr/>
            <p:nvPr/>
          </p:nvGrpSpPr>
          <p:grpSpPr>
            <a:xfrm>
              <a:off x="6444208" y="397908"/>
              <a:ext cx="1584176" cy="1014868"/>
              <a:chOff x="899592" y="5726500"/>
              <a:chExt cx="1584176" cy="1014868"/>
            </a:xfrm>
          </p:grpSpPr>
          <p:sp>
            <p:nvSpPr>
              <p:cNvPr id="12" name="Text Box 149">
                <a:extLst>
                  <a:ext uri="{FF2B5EF4-FFF2-40B4-BE49-F238E27FC236}">
                    <a16:creationId xmlns:a16="http://schemas.microsoft.com/office/drawing/2014/main" id="{69D12629-110F-204F-9497-596585E403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5736" y="6021288"/>
                <a:ext cx="2880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=</a:t>
                </a:r>
                <a:endParaRPr lang="en-US" dirty="0"/>
              </a:p>
            </p:txBody>
          </p:sp>
          <p:pic>
            <p:nvPicPr>
              <p:cNvPr id="14" name="Picture 13" descr="TP_tmp.png">
                <a:extLst>
                  <a:ext uri="{FF2B5EF4-FFF2-40B4-BE49-F238E27FC236}">
                    <a16:creationId xmlns:a16="http://schemas.microsoft.com/office/drawing/2014/main" id="{03658943-F4A0-5247-AE9C-70DAE37E769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=""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=""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533B7D5-E7B3-4145-82C9-58CA4A35BE59}"/>
                  </a:ext>
                </a:extLst>
              </p:cNvPr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9" name="Oval 2">
                  <a:extLst>
                    <a:ext uri="{FF2B5EF4-FFF2-40B4-BE49-F238E27FC236}">
                      <a16:creationId xmlns:a16="http://schemas.microsoft.com/office/drawing/2014/main" id="{F89785CB-BAE5-5549-93E3-BDF67B5389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0" name="Line 5">
                  <a:extLst>
                    <a:ext uri="{FF2B5EF4-FFF2-40B4-BE49-F238E27FC236}">
                      <a16:creationId xmlns:a16="http://schemas.microsoft.com/office/drawing/2014/main" id="{82DE53D7-3A5C-454F-BFAC-FCABBF7C6F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6" name="Group 28">
                <a:extLst>
                  <a:ext uri="{FF2B5EF4-FFF2-40B4-BE49-F238E27FC236}">
                    <a16:creationId xmlns:a16="http://schemas.microsoft.com/office/drawing/2014/main" id="{9D290AD1-FA8D-FF4F-854B-DB959043712A}"/>
                  </a:ext>
                </a:extLst>
              </p:cNvPr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7" name="Oval 2">
                  <a:extLst>
                    <a:ext uri="{FF2B5EF4-FFF2-40B4-BE49-F238E27FC236}">
                      <a16:creationId xmlns:a16="http://schemas.microsoft.com/office/drawing/2014/main" id="{E91E2572-6488-BB47-A5FA-4328274870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" name="Line 5">
                  <a:extLst>
                    <a:ext uri="{FF2B5EF4-FFF2-40B4-BE49-F238E27FC236}">
                      <a16:creationId xmlns:a16="http://schemas.microsoft.com/office/drawing/2014/main" id="{2ECE1A05-BFC1-904B-8A7C-C94A4ADEF2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9631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0579" y="2708920"/>
            <a:ext cx="5956848" cy="3744416"/>
            <a:chOff x="-3421" y="2708920"/>
            <a:chExt cx="5956848" cy="37444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99" b="8062"/>
            <a:stretch/>
          </p:blipFill>
          <p:spPr>
            <a:xfrm>
              <a:off x="-3421" y="2708920"/>
              <a:ext cx="5956848" cy="3744416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146704" y="2924944"/>
              <a:ext cx="536864" cy="28803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872863" y="136477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Modern Cryptography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872863" y="1000572"/>
            <a:ext cx="6480720" cy="1440160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is 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everywhere</a:t>
            </a:r>
            <a:r>
              <a:rPr lang="en-US" sz="2600" dirty="0">
                <a:cs typeface="Arial" charset="0"/>
              </a:rPr>
              <a:t>!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is concerned with all settings where people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do not trust </a:t>
            </a:r>
            <a:r>
              <a:rPr lang="en-US" sz="2600" dirty="0">
                <a:cs typeface="Arial" charset="0"/>
              </a:rPr>
              <a:t>each other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72" y="3284984"/>
            <a:ext cx="29591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3645024"/>
            <a:ext cx="3492500" cy="2324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080" y="4437112"/>
            <a:ext cx="3492500" cy="233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06" y="2289448"/>
            <a:ext cx="405460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95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982663" y="811924"/>
            <a:ext cx="8885222" cy="590465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1 </a:t>
            </a:r>
            <a:r>
              <a:rPr lang="en-US" sz="2600" dirty="0" err="1">
                <a:cs typeface="Arial" charset="0"/>
              </a:rPr>
              <a:t>qubit</a:t>
            </a:r>
            <a:r>
              <a:rPr lang="en-US" sz="2600" dirty="0">
                <a:cs typeface="Arial" charset="0"/>
              </a:rPr>
              <a:t> lives in a 2-dimensional space,</a:t>
            </a:r>
            <a:br>
              <a:rPr lang="en-US" sz="2600" dirty="0">
                <a:cs typeface="Arial" charset="0"/>
              </a:rPr>
            </a:br>
            <a:r>
              <a:rPr lang="en-US" sz="2600" dirty="0">
                <a:cs typeface="Arial" charset="0"/>
              </a:rPr>
              <a:t>can be in a superposition of 2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2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 live in a 4-dimensional space,</a:t>
            </a:r>
            <a:br>
              <a:rPr lang="en-US" sz="2600" dirty="0">
                <a:cs typeface="Arial" charset="0"/>
              </a:rPr>
            </a:br>
            <a:r>
              <a:rPr lang="en-US" sz="2600" dirty="0">
                <a:cs typeface="Arial" charset="0"/>
              </a:rPr>
              <a:t>can be in a superposition of 4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3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 can be in superposition of 8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n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 can be in superposition of </a:t>
            </a:r>
            <a:r>
              <a:rPr lang="en-US" sz="2600" dirty="0">
                <a:latin typeface="Calibri"/>
                <a:cs typeface="Arial" charset="0"/>
              </a:rPr>
              <a:t>2</a:t>
            </a:r>
            <a:r>
              <a:rPr lang="en-US" sz="2600" baseline="30000" dirty="0">
                <a:latin typeface="Calibri"/>
                <a:cs typeface="Arial" charset="0"/>
              </a:rPr>
              <a:t>n</a:t>
            </a:r>
            <a:r>
              <a:rPr lang="en-US" sz="2600" dirty="0">
                <a:cs typeface="Arial" charset="0"/>
              </a:rPr>
              <a:t>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So, with 63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, one 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can do </a:t>
            </a:r>
            <a:br>
              <a:rPr lang="en-US" sz="2600" dirty="0">
                <a:solidFill>
                  <a:srgbClr val="0000FF"/>
                </a:solidFill>
                <a:cs typeface="Arial" charset="0"/>
              </a:rPr>
            </a:br>
            <a:r>
              <a:rPr lang="en-US" sz="2600" dirty="0">
                <a:solidFill>
                  <a:srgbClr val="0000FF"/>
                </a:solidFill>
                <a:latin typeface="Calibri"/>
                <a:cs typeface="Arial" charset="0"/>
              </a:rPr>
              <a:t>2</a:t>
            </a:r>
            <a:r>
              <a:rPr lang="en-US" sz="2600" baseline="30000" dirty="0">
                <a:solidFill>
                  <a:srgbClr val="0000FF"/>
                </a:solidFill>
                <a:latin typeface="Calibri"/>
                <a:cs typeface="Arial" charset="0"/>
              </a:rPr>
              <a:t>63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 = </a:t>
            </a:r>
            <a:r>
              <a:rPr lang="en-US" sz="2600" dirty="0">
                <a:solidFill>
                  <a:srgbClr val="0000FF"/>
                </a:solidFill>
              </a:rPr>
              <a:t>9223372036854775808 calculations simultaneously</a:t>
            </a:r>
            <a:r>
              <a:rPr lang="en-US" sz="2600" dirty="0"/>
              <a:t>!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Problem: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Measuring</a:t>
            </a:r>
            <a:r>
              <a:rPr lang="en-US" sz="2600" dirty="0">
                <a:cs typeface="Arial" charset="0"/>
              </a:rPr>
              <a:t> this huge superposition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collapses</a:t>
            </a:r>
            <a:r>
              <a:rPr lang="en-US" sz="2600" dirty="0">
                <a:cs typeface="Arial" charset="0"/>
              </a:rPr>
              <a:t> everything and yields only one random outcome</a:t>
            </a: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45585" y="244086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Many </a:t>
            </a:r>
            <a:r>
              <a:rPr lang="en-US" sz="4000" dirty="0" err="1"/>
              <a:t>Qubits</a:t>
            </a:r>
            <a:endParaRPr lang="en-US" sz="40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7968208" y="397908"/>
            <a:ext cx="2257892" cy="1014868"/>
            <a:chOff x="6444208" y="397908"/>
            <a:chExt cx="2257892" cy="1014868"/>
          </a:xfrm>
        </p:grpSpPr>
        <p:grpSp>
          <p:nvGrpSpPr>
            <p:cNvPr id="16" name="Group 28"/>
            <p:cNvGrpSpPr/>
            <p:nvPr/>
          </p:nvGrpSpPr>
          <p:grpSpPr>
            <a:xfrm>
              <a:off x="8244408" y="692696"/>
              <a:ext cx="457692" cy="460694"/>
              <a:chOff x="4214810" y="2000240"/>
              <a:chExt cx="457692" cy="460694"/>
            </a:xfrm>
          </p:grpSpPr>
          <p:sp>
            <p:nvSpPr>
              <p:cNvPr id="17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444208" y="397908"/>
              <a:ext cx="1584176" cy="1014868"/>
              <a:chOff x="899592" y="5726500"/>
              <a:chExt cx="1584176" cy="1014868"/>
            </a:xfrm>
          </p:grpSpPr>
          <p:sp>
            <p:nvSpPr>
              <p:cNvPr id="20" name="Text Box 149"/>
              <p:cNvSpPr txBox="1">
                <a:spLocks noChangeArrowheads="1"/>
              </p:cNvSpPr>
              <p:nvPr/>
            </p:nvSpPr>
            <p:spPr bwMode="auto">
              <a:xfrm>
                <a:off x="2195736" y="6021288"/>
                <a:ext cx="2880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=</a:t>
                </a:r>
                <a:endParaRPr lang="en-US" dirty="0"/>
              </a:p>
            </p:txBody>
          </p:sp>
          <p:pic>
            <p:nvPicPr>
              <p:cNvPr id="21" name="Picture 20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=""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=""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26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7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23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24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5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62" name="Group 61"/>
          <p:cNvGrpSpPr/>
          <p:nvPr/>
        </p:nvGrpSpPr>
        <p:grpSpPr>
          <a:xfrm>
            <a:off x="7896200" y="1556792"/>
            <a:ext cx="1663172" cy="1972862"/>
            <a:chOff x="6372200" y="1556792"/>
            <a:chExt cx="1663172" cy="1972862"/>
          </a:xfrm>
        </p:grpSpPr>
        <p:grpSp>
          <p:nvGrpSpPr>
            <p:cNvPr id="31" name="Group 30"/>
            <p:cNvGrpSpPr/>
            <p:nvPr/>
          </p:nvGrpSpPr>
          <p:grpSpPr>
            <a:xfrm>
              <a:off x="6372200" y="1556792"/>
              <a:ext cx="457692" cy="460694"/>
              <a:chOff x="7597837" y="2707419"/>
              <a:chExt cx="457692" cy="460694"/>
            </a:xfrm>
          </p:grpSpPr>
          <p:sp>
            <p:nvSpPr>
              <p:cNvPr id="3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" name="Group 28"/>
            <p:cNvGrpSpPr/>
            <p:nvPr/>
          </p:nvGrpSpPr>
          <p:grpSpPr>
            <a:xfrm>
              <a:off x="6876256" y="2060848"/>
              <a:ext cx="457692" cy="460694"/>
              <a:chOff x="4214810" y="2000240"/>
              <a:chExt cx="457692" cy="460694"/>
            </a:xfrm>
          </p:grpSpPr>
          <p:sp>
            <p:nvSpPr>
              <p:cNvPr id="3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4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876256" y="1556792"/>
              <a:ext cx="457692" cy="460694"/>
              <a:chOff x="7597837" y="2707419"/>
              <a:chExt cx="457692" cy="460694"/>
            </a:xfrm>
          </p:grpSpPr>
          <p:sp>
            <p:nvSpPr>
              <p:cNvPr id="38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372200" y="2060848"/>
              <a:ext cx="457692" cy="460694"/>
              <a:chOff x="7597837" y="2707419"/>
              <a:chExt cx="457692" cy="460694"/>
            </a:xfrm>
          </p:grpSpPr>
          <p:sp>
            <p:nvSpPr>
              <p:cNvPr id="41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3" name="Group 28"/>
            <p:cNvGrpSpPr/>
            <p:nvPr/>
          </p:nvGrpSpPr>
          <p:grpSpPr>
            <a:xfrm>
              <a:off x="6372200" y="2564904"/>
              <a:ext cx="457692" cy="460694"/>
              <a:chOff x="4214810" y="2000240"/>
              <a:chExt cx="457692" cy="460694"/>
            </a:xfrm>
          </p:grpSpPr>
          <p:sp>
            <p:nvSpPr>
              <p:cNvPr id="4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876256" y="2564904"/>
              <a:ext cx="457692" cy="460694"/>
              <a:chOff x="7597837" y="2707419"/>
              <a:chExt cx="457692" cy="460694"/>
            </a:xfrm>
          </p:grpSpPr>
          <p:sp>
            <p:nvSpPr>
              <p:cNvPr id="47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8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9" name="Group 28"/>
            <p:cNvGrpSpPr/>
            <p:nvPr/>
          </p:nvGrpSpPr>
          <p:grpSpPr>
            <a:xfrm>
              <a:off x="6372200" y="3068960"/>
              <a:ext cx="457692" cy="460694"/>
              <a:chOff x="4214810" y="2000240"/>
              <a:chExt cx="457692" cy="460694"/>
            </a:xfrm>
          </p:grpSpPr>
          <p:sp>
            <p:nvSpPr>
              <p:cNvPr id="5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2" name="Group 28"/>
            <p:cNvGrpSpPr/>
            <p:nvPr/>
          </p:nvGrpSpPr>
          <p:grpSpPr>
            <a:xfrm>
              <a:off x="6876256" y="3068960"/>
              <a:ext cx="457692" cy="460694"/>
              <a:chOff x="4214810" y="2000240"/>
              <a:chExt cx="457692" cy="460694"/>
            </a:xfrm>
          </p:grpSpPr>
          <p:sp>
            <p:nvSpPr>
              <p:cNvPr id="5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4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4" name="Picture 3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1628800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2132856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6" name="Picture 5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2636912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56" name="Picture 5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3140968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57" name="Picture 5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88" y="2636913"/>
            <a:ext cx="3543238" cy="74953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00DF187-270D-3249-9A5E-EFC28C308F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03850" y="4403395"/>
            <a:ext cx="2610594" cy="142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45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1161288" y="1124744"/>
            <a:ext cx="10277856" cy="266429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With n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, one can do 2</a:t>
            </a:r>
            <a:r>
              <a:rPr lang="en-US" sz="2600" baseline="30000" dirty="0">
                <a:cs typeface="Arial" charset="0"/>
              </a:rPr>
              <a:t>n</a:t>
            </a:r>
            <a:r>
              <a:rPr lang="en-US" sz="2600" dirty="0">
                <a:cs typeface="Arial" charset="0"/>
              </a:rPr>
              <a:t> </a:t>
            </a:r>
            <a:r>
              <a:rPr lang="en-US" sz="2600" dirty="0"/>
              <a:t>calculations simultaneously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Problem: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Measuring</a:t>
            </a:r>
            <a:r>
              <a:rPr lang="en-US" sz="2600" dirty="0">
                <a:cs typeface="Arial" charset="0"/>
              </a:rPr>
              <a:t> this huge superposition will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collapse</a:t>
            </a:r>
            <a:r>
              <a:rPr lang="en-US" sz="2600" dirty="0">
                <a:cs typeface="Arial" charset="0"/>
              </a:rPr>
              <a:t> the state and only give one random outcome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Solution: Use </a:t>
            </a:r>
            <a:r>
              <a:rPr lang="en-US" sz="2600" dirty="0">
                <a:solidFill>
                  <a:srgbClr val="0432FF"/>
                </a:solidFill>
                <a:cs typeface="Arial" charset="0"/>
              </a:rPr>
              <a:t>quantum interference </a:t>
            </a:r>
            <a:r>
              <a:rPr lang="en-US" sz="2600" dirty="0">
                <a:cs typeface="Arial" charset="0"/>
              </a:rPr>
              <a:t>to measure the computation you are interested in!</a:t>
            </a: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86017" y="254264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Quantum Computing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252023" y="5399676"/>
            <a:ext cx="10187121" cy="72008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Seems to work for specific problems only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Requires clever design of quantum algorithms and quantum software!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418" y="3429000"/>
            <a:ext cx="3394935" cy="187220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688858" y="3789040"/>
            <a:ext cx="2259393" cy="1017748"/>
            <a:chOff x="5220072" y="3206220"/>
            <a:chExt cx="2259393" cy="1017748"/>
          </a:xfrm>
        </p:grpSpPr>
        <p:grpSp>
          <p:nvGrpSpPr>
            <p:cNvPr id="10" name="Group 28"/>
            <p:cNvGrpSpPr/>
            <p:nvPr/>
          </p:nvGrpSpPr>
          <p:grpSpPr>
            <a:xfrm rot="16200000">
              <a:off x="7020272" y="3501008"/>
              <a:ext cx="457692" cy="460694"/>
              <a:chOff x="4214810" y="2000240"/>
              <a:chExt cx="457692" cy="460694"/>
            </a:xfrm>
          </p:grpSpPr>
          <p:sp>
            <p:nvSpPr>
              <p:cNvPr id="11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14" name="Text Box 149"/>
            <p:cNvSpPr txBox="1">
              <a:spLocks noChangeArrowheads="1"/>
            </p:cNvSpPr>
            <p:nvPr/>
          </p:nvSpPr>
          <p:spPr bwMode="auto">
            <a:xfrm>
              <a:off x="6516216" y="350100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dirty="0"/>
                <a:t>=</a:t>
              </a:r>
              <a:endParaRPr lang="en-US" dirty="0"/>
            </a:p>
          </p:txBody>
        </p:sp>
        <p:pic>
          <p:nvPicPr>
            <p:cNvPr id="9" name="Picture 8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83160" y="3429000"/>
              <a:ext cx="1152704" cy="79496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20072" y="3206220"/>
              <a:ext cx="457692" cy="460694"/>
              <a:chOff x="7597837" y="2707419"/>
              <a:chExt cx="457692" cy="460694"/>
            </a:xfrm>
          </p:grpSpPr>
          <p:sp>
            <p:nvSpPr>
              <p:cNvPr id="20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" name="Group 28"/>
            <p:cNvGrpSpPr/>
            <p:nvPr/>
          </p:nvGrpSpPr>
          <p:grpSpPr>
            <a:xfrm>
              <a:off x="6084168" y="3206220"/>
              <a:ext cx="457692" cy="460694"/>
              <a:chOff x="4214810" y="2000240"/>
              <a:chExt cx="457692" cy="460694"/>
            </a:xfrm>
          </p:grpSpPr>
          <p:sp>
            <p:nvSpPr>
              <p:cNvPr id="1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9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3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7F513E38-2615-5B42-899E-779041BFB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757" y="3468305"/>
            <a:ext cx="2623467" cy="1430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QuSoft_logo_RGB.eps">
            <a:extLst>
              <a:ext uri="{FF2B5EF4-FFF2-40B4-BE49-F238E27FC236}">
                <a16:creationId xmlns:a16="http://schemas.microsoft.com/office/drawing/2014/main" id="{298D3497-A875-5C46-BBD3-AB791B77FE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6196128" y="287506"/>
            <a:ext cx="1989302" cy="56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01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uiExpand="1" build="p"/>
      <p:bldP spid="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07188" y="2999248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6198794"/>
      </p:ext>
    </p:extLst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/>
          <p:cNvSpPr txBox="1">
            <a:spLocks/>
          </p:cNvSpPr>
          <p:nvPr/>
        </p:nvSpPr>
        <p:spPr>
          <a:xfrm>
            <a:off x="969632" y="991649"/>
            <a:ext cx="8448688" cy="566433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[Shor ’94] Polynomial-time quantum algorithm for factoring integer numbers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15 = 3 * 5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27 = 3 * 3 * 3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31 = 1 * 31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57 = 3 * 19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91 = 7 * 13  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173 = 1 * 173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is-IS" dirty="0">
                <a:hlinkClick r:id="rId3"/>
              </a:rPr>
              <a:t>RSA-100</a:t>
            </a:r>
            <a:r>
              <a:rPr lang="is-IS" dirty="0"/>
              <a:t> = 1522605027922533360535618378132637429718068114961380688657908494580122963258952897654000350692006139  = 37975227936943673922808872755445627854565536638199 × 40094690950920881030683735292761468389214899724061</a:t>
            </a:r>
            <a:endParaRPr lang="en-US" dirty="0"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45325" y="126490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Algorithms: Factoring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778" y="1249680"/>
            <a:ext cx="1922173" cy="28832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05244" y="2374900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05244" y="2844800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05244" y="3298016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2183044" y="4295608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005244" y="3813697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365160" y="5575331"/>
            <a:ext cx="6445232" cy="71960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6" grpId="0" animBg="1"/>
      <p:bldP spid="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221" y="1971445"/>
            <a:ext cx="4065417" cy="207409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57674" y="149053"/>
            <a:ext cx="10005398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Quantum Computer breaks Public-Key Crypto</a:t>
            </a:r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982663" y="991649"/>
            <a:ext cx="7603785" cy="195959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[Shor ’94] Polynomial-time quantum algorithm for factoring integer numbers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982663" y="1885090"/>
            <a:ext cx="10365245" cy="36175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AD1A"/>
              </a:buClr>
              <a:buSzPct val="10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/>
              <a:t>Classical  Computer : </a:t>
            </a:r>
            <a:r>
              <a:rPr lang="en-US" sz="2600" dirty="0">
                <a:solidFill>
                  <a:srgbClr val="FF0000"/>
                </a:solidFill>
              </a:rPr>
              <a:t>Exponential time</a:t>
            </a:r>
            <a:endParaRPr lang="en-US" sz="2600" dirty="0"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/>
              <a:t>Quantum Computer :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0000FF"/>
                </a:solidFill>
              </a:rPr>
              <a:t>Poly-time:  n</a:t>
            </a:r>
            <a:r>
              <a:rPr lang="en-US" sz="2600" baseline="30000" dirty="0">
                <a:solidFill>
                  <a:srgbClr val="0000FF"/>
                </a:solidFill>
              </a:rPr>
              <a:t>2</a:t>
            </a:r>
            <a:endParaRPr lang="en-US" sz="2600" dirty="0"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/>
              <a:t>For a 600-digit number (RSA-2048) </a:t>
            </a:r>
            <a:endParaRPr lang="en-US" sz="2600" dirty="0">
              <a:cs typeface="Arial" charset="0"/>
            </a:endParaRPr>
          </a:p>
          <a:p>
            <a:pPr marL="742950" lvl="2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solidFill>
                  <a:srgbClr val="FF0000"/>
                </a:solidFill>
                <a:cs typeface="Arial" charset="0"/>
              </a:rPr>
              <a:t>Classical: age of universe</a:t>
            </a:r>
          </a:p>
          <a:p>
            <a:pPr marL="742950" lvl="2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solidFill>
                  <a:srgbClr val="0000FF"/>
                </a:solidFill>
                <a:cs typeface="Arial" charset="0"/>
              </a:rPr>
              <a:t>Quantum: few minutes</a:t>
            </a:r>
          </a:p>
          <a:p>
            <a:pPr marL="342900" lvl="1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3200" dirty="0">
              <a:cs typeface="Arial" charset="0"/>
            </a:endParaRPr>
          </a:p>
          <a:p>
            <a:pPr marL="342900" lvl="1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200" dirty="0">
                <a:cs typeface="Arial" charset="0"/>
              </a:rPr>
              <a:t>Consequence: Large enough quantum computers </a:t>
            </a:r>
            <a:r>
              <a:rPr lang="en-US" sz="3200" dirty="0">
                <a:solidFill>
                  <a:srgbClr val="FF0000"/>
                </a:solidFill>
                <a:cs typeface="Arial" charset="0"/>
              </a:rPr>
              <a:t>break all </a:t>
            </a:r>
            <a:r>
              <a:rPr lang="en-US" sz="3200" dirty="0">
                <a:cs typeface="Arial" charset="0"/>
              </a:rPr>
              <a:t>currently used public-key cryptosystems!!!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745CCB-1D8D-8B4D-B3AC-0BC8DB85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2448" y="514394"/>
            <a:ext cx="1243399" cy="1865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46F254-EA4F-BC43-B7F2-4D6B427993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67" b="18048"/>
          <a:stretch/>
        </p:blipFill>
        <p:spPr>
          <a:xfrm>
            <a:off x="5588147" y="3230508"/>
            <a:ext cx="1833681" cy="76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85127" y="166920"/>
            <a:ext cx="6946134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Store Now, Decrypt Later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44414" y="2522477"/>
            <a:ext cx="7534810" cy="646298"/>
            <a:chOff x="106347" y="5537407"/>
            <a:chExt cx="7534810" cy="646298"/>
          </a:xfrm>
        </p:grpSpPr>
        <p:sp>
          <p:nvSpPr>
            <p:cNvPr id="10" name="TextBox 9"/>
            <p:cNvSpPr txBox="1"/>
            <p:nvPr/>
          </p:nvSpPr>
          <p:spPr>
            <a:xfrm>
              <a:off x="106347" y="5629706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time</a:t>
              </a:r>
            </a:p>
          </p:txBody>
        </p:sp>
        <p:cxnSp>
          <p:nvCxnSpPr>
            <p:cNvPr id="11" name="Straight Arrow Connector 10"/>
            <p:cNvCxnSpPr>
              <a:cxnSpLocks/>
            </p:cNvCxnSpPr>
            <p:nvPr/>
          </p:nvCxnSpPr>
          <p:spPr>
            <a:xfrm>
              <a:off x="171642" y="5661248"/>
              <a:ext cx="746951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691680" y="5537407"/>
              <a:ext cx="0" cy="247682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400986" y="581437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2023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321" y="160098"/>
            <a:ext cx="936104" cy="9438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29747" y="1673878"/>
            <a:ext cx="1968882" cy="32868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dirty="0"/>
              <a:t>change </a:t>
            </a:r>
            <a:r>
              <a:rPr lang="nl-NL" dirty="0" err="1"/>
              <a:t>encryption</a:t>
            </a:r>
            <a:endParaRPr lang="nl-NL" dirty="0"/>
          </a:p>
        </p:txBody>
      </p:sp>
      <p:sp>
        <p:nvSpPr>
          <p:cNvPr id="17" name="Rectangle 16"/>
          <p:cNvSpPr/>
          <p:nvPr/>
        </p:nvSpPr>
        <p:spPr>
          <a:xfrm>
            <a:off x="4598628" y="1673878"/>
            <a:ext cx="3396343" cy="32868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dirty="0" err="1"/>
              <a:t>required</a:t>
            </a:r>
            <a:r>
              <a:rPr lang="nl-NL" dirty="0"/>
              <a:t> security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32038" y="2090607"/>
            <a:ext cx="3965411" cy="327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dirty="0" err="1"/>
              <a:t>scale</a:t>
            </a:r>
            <a:r>
              <a:rPr lang="nl-NL" dirty="0"/>
              <a:t> up q computing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597457" y="2029826"/>
            <a:ext cx="1903729" cy="436394"/>
            <a:chOff x="4790316" y="5002953"/>
            <a:chExt cx="1103351" cy="436394"/>
          </a:xfrm>
        </p:grpSpPr>
        <p:sp>
          <p:nvSpPr>
            <p:cNvPr id="20" name="Right Brace 19"/>
            <p:cNvSpPr/>
            <p:nvPr/>
          </p:nvSpPr>
          <p:spPr>
            <a:xfrm rot="5400000">
              <a:off x="5144525" y="4648744"/>
              <a:ext cx="108012" cy="816430"/>
            </a:xfrm>
            <a:prstGeom prst="rightBrace">
              <a:avLst>
                <a:gd name="adj1" fmla="val 50662"/>
                <a:gd name="adj2" fmla="val 46140"/>
              </a:avLst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60034" y="5070015"/>
              <a:ext cx="1033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secrets revealed!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96799" y="2522476"/>
            <a:ext cx="760144" cy="646298"/>
            <a:chOff x="4499994" y="5537407"/>
            <a:chExt cx="760144" cy="646298"/>
          </a:xfrm>
        </p:grpSpPr>
        <p:sp>
          <p:nvSpPr>
            <p:cNvPr id="23" name="TextBox 22"/>
            <p:cNvSpPr txBox="1"/>
            <p:nvPr/>
          </p:nvSpPr>
          <p:spPr>
            <a:xfrm>
              <a:off x="4499994" y="5814373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2035?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4790688" y="5537407"/>
              <a:ext cx="0" cy="247682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19B003A-9513-7019-F4CD-8292D27025A1}"/>
              </a:ext>
            </a:extLst>
          </p:cNvPr>
          <p:cNvSpPr/>
          <p:nvPr/>
        </p:nvSpPr>
        <p:spPr>
          <a:xfrm>
            <a:off x="697534" y="1265067"/>
            <a:ext cx="8211249" cy="32868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dirty="0"/>
              <a:t>store </a:t>
            </a:r>
            <a:r>
              <a:rPr lang="nl-NL" dirty="0" err="1"/>
              <a:t>all</a:t>
            </a:r>
            <a:r>
              <a:rPr lang="nl-NL" dirty="0"/>
              <a:t> (</a:t>
            </a:r>
            <a:r>
              <a:rPr lang="nl-NL" dirty="0" err="1"/>
              <a:t>encrypted</a:t>
            </a:r>
            <a:r>
              <a:rPr lang="nl-NL" dirty="0"/>
              <a:t>) internet traffic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942869-963E-E00A-D2A7-30C2502FFF31}"/>
              </a:ext>
            </a:extLst>
          </p:cNvPr>
          <p:cNvGrpSpPr/>
          <p:nvPr/>
        </p:nvGrpSpPr>
        <p:grpSpPr>
          <a:xfrm>
            <a:off x="9342143" y="902115"/>
            <a:ext cx="2376264" cy="936104"/>
            <a:chOff x="7204266" y="5690264"/>
            <a:chExt cx="2376264" cy="9361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AB9267-C38C-E122-6BE4-E7E7C2412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4266" y="5794984"/>
              <a:ext cx="1368152" cy="6153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0BA3E0-2844-8DD1-27AF-515E35F74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4426" y="5690264"/>
              <a:ext cx="936104" cy="936104"/>
            </a:xfrm>
            <a:prstGeom prst="rect">
              <a:avLst/>
            </a:prstGeom>
          </p:spPr>
        </p:pic>
      </p:grp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DF58B1B-DD51-203A-01CE-B100A0F9A5A8}"/>
              </a:ext>
            </a:extLst>
          </p:cNvPr>
          <p:cNvSpPr txBox="1">
            <a:spLocks/>
          </p:cNvSpPr>
          <p:nvPr/>
        </p:nvSpPr>
        <p:spPr>
          <a:xfrm>
            <a:off x="713703" y="3261282"/>
            <a:ext cx="9748109" cy="1129514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dirty="0">
                <a:cs typeface="Arial" charset="0"/>
              </a:rPr>
              <a:t>Possible to scale up q computers in theory, no fundamental theoretical obstacles known, but enormous technical challenge (control vs decoherence)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dirty="0">
                <a:cs typeface="Arial" charset="0"/>
              </a:rPr>
              <a:t>Check our </a:t>
            </a:r>
            <a:r>
              <a:rPr lang="en-US" sz="2000" dirty="0">
                <a:cs typeface="Arial" charset="0"/>
                <a:hlinkClick r:id="rId6"/>
              </a:rPr>
              <a:t>professional guide for an estimated timeline</a:t>
            </a:r>
            <a:endParaRPr lang="en-US" sz="20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AAAFA4-ED0C-0438-B0A0-77B8FD157DF5}"/>
              </a:ext>
            </a:extLst>
          </p:cNvPr>
          <p:cNvGrpSpPr/>
          <p:nvPr/>
        </p:nvGrpSpPr>
        <p:grpSpPr>
          <a:xfrm>
            <a:off x="7742073" y="4322022"/>
            <a:ext cx="3580290" cy="2088345"/>
            <a:chOff x="1654550" y="2376341"/>
            <a:chExt cx="3580290" cy="208834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F9E97A1-88FD-F2E1-BED2-5C98933A3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0664" y="2621416"/>
              <a:ext cx="1584176" cy="184327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E09BFF-9699-9328-8FAD-9D65D68CA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654550" y="2376341"/>
              <a:ext cx="1166710" cy="1166710"/>
            </a:xfrm>
            <a:prstGeom prst="rect">
              <a:avLst/>
            </a:prstGeom>
          </p:spPr>
        </p:pic>
        <p:pic>
          <p:nvPicPr>
            <p:cNvPr id="31" name="Picture 4" descr="ttps://upload.wikimedia.org/wikipedia/commons/thumb/c/c9/Intel-logo.svg/1280px-Intel-logo.svg.png">
              <a:extLst>
                <a:ext uri="{FF2B5EF4-FFF2-40B4-BE49-F238E27FC236}">
                  <a16:creationId xmlns:a16="http://schemas.microsoft.com/office/drawing/2014/main" id="{297792A3-16BD-D9B4-7D61-2675FD1AF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450" y="3929135"/>
              <a:ext cx="804706" cy="533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3B17B3C-1E75-4069-2CCB-08C698F70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80626" y="3251639"/>
              <a:ext cx="1610575" cy="451563"/>
            </a:xfrm>
            <a:prstGeom prst="rect">
              <a:avLst/>
            </a:prstGeom>
          </p:spPr>
        </p:pic>
      </p:grpSp>
      <p:pic>
        <p:nvPicPr>
          <p:cNvPr id="33" name="Content Placeholder 4">
            <a:extLst>
              <a:ext uri="{FF2B5EF4-FFF2-40B4-BE49-F238E27FC236}">
                <a16:creationId xmlns:a16="http://schemas.microsoft.com/office/drawing/2014/main" id="{8D985A4C-BE8F-46BC-35DF-9E98BFF28B1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43094" y="4390797"/>
            <a:ext cx="5685083" cy="247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2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3" grpId="0" animBg="1"/>
      <p:bldP spid="9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4D9D64-EB02-5140-952A-ABA3CAB7D88A}"/>
              </a:ext>
            </a:extLst>
          </p:cNvPr>
          <p:cNvSpPr txBox="1">
            <a:spLocks/>
          </p:cNvSpPr>
          <p:nvPr/>
        </p:nvSpPr>
        <p:spPr>
          <a:xfrm>
            <a:off x="783662" y="4500281"/>
            <a:ext cx="10843562" cy="225549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2018: NIST “competition”: 82 submissions (23 signature, 59 encryption schemes)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3-5 years of crypto-analysis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2022+: new standards, world-wide adoption</a:t>
            </a:r>
          </a:p>
          <a:p>
            <a:pPr marL="342900" indent="-342900">
              <a:spcBef>
                <a:spcPct val="20000"/>
              </a:spcBef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Ongoing projects to create quantum-safe PKIs, assess impact on society etc.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2520" y="102221"/>
            <a:ext cx="10237440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Conventional Quantum-Safe Cryptography</a:t>
            </a:r>
          </a:p>
        </p:txBody>
      </p:sp>
      <p:sp>
        <p:nvSpPr>
          <p:cNvPr id="8" name="Rectangle 298"/>
          <p:cNvSpPr>
            <a:spLocks noChangeArrowheads="1"/>
          </p:cNvSpPr>
          <p:nvPr/>
        </p:nvSpPr>
        <p:spPr bwMode="auto">
          <a:xfrm>
            <a:off x="872520" y="928841"/>
            <a:ext cx="10374600" cy="153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1" dirty="0">
                <a:latin typeface="Calibri" pitchFamily="34" charset="0"/>
                <a:cs typeface="Calibri" pitchFamily="34" charset="0"/>
              </a:rPr>
              <a:t>Wanted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 new assumptions to replace factoring and discrete logarithms in order to build conventional public-key cryptography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832" y="2076779"/>
            <a:ext cx="3696216" cy="1809317"/>
          </a:xfrm>
          <a:prstGeom prst="rect">
            <a:avLst/>
          </a:prstGeom>
        </p:spPr>
      </p:pic>
      <p:pic>
        <p:nvPicPr>
          <p:cNvPr id="14" name="Picture 1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203" y="4897141"/>
            <a:ext cx="2492262" cy="6602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34ECB4-751E-2244-B487-97AD0DA27AB9}"/>
              </a:ext>
            </a:extLst>
          </p:cNvPr>
          <p:cNvSpPr/>
          <p:nvPr/>
        </p:nvSpPr>
        <p:spPr>
          <a:xfrm>
            <a:off x="5031120" y="2612105"/>
            <a:ext cx="5889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</a:t>
            </a:r>
            <a:r>
              <a:rPr lang="en-US" dirty="0">
                <a:solidFill>
                  <a:schemeClr val="bg1"/>
                </a:solidFill>
                <a:hlinkClick r:id="rId6"/>
              </a:rPr>
              <a:t>https://csrc.nist.gov/Projects/Post-Quantum-Cryptography </a:t>
            </a:r>
            <a:r>
              <a:rPr lang="en-US" dirty="0">
                <a:solidFill>
                  <a:schemeClr val="bg1"/>
                </a:solidFill>
              </a:rPr>
              <a:t>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3F93F3-9F2D-3840-83B6-2918F163E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9360" y="4897141"/>
            <a:ext cx="1981200" cy="89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1"/>
              <p:cNvSpPr txBox="1">
                <a:spLocks/>
              </p:cNvSpPr>
              <p:nvPr/>
            </p:nvSpPr>
            <p:spPr>
              <a:xfrm>
                <a:off x="982663" y="1052736"/>
                <a:ext cx="5905425" cy="4392488"/>
              </a:xfrm>
              <a:prstGeom prst="rect">
                <a:avLst/>
              </a:prstGeom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endParaRPr lang="en-US" sz="2800" dirty="0">
                  <a:cs typeface="Arial" charset="0"/>
                </a:endParaRPr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r>
                  <a:rPr lang="en-US" sz="2800" dirty="0">
                    <a:cs typeface="Arial" charset="0"/>
                  </a:rPr>
                  <a:t>F</a:t>
                </a:r>
                <a:r>
                  <a:rPr lang="en-GB" sz="2800" dirty="0"/>
                  <a:t>or any vectors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dirty="0"/>
                  <a:t>in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GB" sz="2800" i="1" baseline="30000" dirty="0" err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800" dirty="0"/>
                  <a:t>, </a:t>
                </a:r>
                <a:br>
                  <a:rPr lang="en-GB" sz="2800" dirty="0"/>
                </a:br>
                <a:r>
                  <a:rPr lang="en-GB" sz="2800" dirty="0"/>
                  <a:t>the </a:t>
                </a:r>
                <a:r>
                  <a:rPr lang="en-GB" sz="2800" dirty="0">
                    <a:solidFill>
                      <a:srgbClr val="FF0000"/>
                    </a:solidFill>
                  </a:rPr>
                  <a:t>lattice </a:t>
                </a:r>
                <a:r>
                  <a:rPr lang="en-GB" sz="2800" dirty="0"/>
                  <a:t>spanned by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800" dirty="0"/>
                  <a:t> </a:t>
                </a:r>
                <a:br>
                  <a:rPr lang="en-GB" sz="2800" dirty="0"/>
                </a:br>
                <a:r>
                  <a:rPr lang="en-GB" sz="2800" dirty="0"/>
                  <a:t>is the set of points</a:t>
                </a:r>
                <a:br>
                  <a:rPr lang="en-GB" sz="2800" dirty="0"/>
                </a:b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+…+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| </m:t>
                    </m:r>
                    <m:r>
                      <a:rPr lang="en-GB" sz="2800" i="1" dirty="0" err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800" i="1" baseline="-25000" dirty="0" err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sz="2800" i="1" baseline="-250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2800" i="0" dirty="0">
                        <a:latin typeface="Cambria Math" panose="02040503050406030204" pitchFamily="18" charset="0"/>
                      </a:rPr>
                      <m:t>integers</m:t>
                    </m:r>
                    <m:r>
                      <a:rPr lang="en-GB" sz="2800" i="1" dirty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sz="2800" dirty="0"/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endParaRPr lang="en-GB" sz="2800" dirty="0"/>
              </a:p>
              <a:p>
                <a:pPr marL="34290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/>
                </a:pPr>
                <a:r>
                  <a:rPr lang="en-GB" sz="2800" dirty="0">
                    <a:solidFill>
                      <a:srgbClr val="0000FF"/>
                    </a:solidFill>
                  </a:rPr>
                  <a:t>Shortest Vector Problem (SVP)</a:t>
                </a:r>
                <a:r>
                  <a:rPr lang="en-GB" sz="2800" dirty="0"/>
                  <a:t>: given a lattice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sz="2800" dirty="0"/>
                  <a:t>, find a shortest (nonzero) vector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688"/>
                  </a:spcBef>
                  <a:buClr>
                    <a:srgbClr val="FFFF00"/>
                  </a:buClr>
                  <a:buSzPct val="87000"/>
                  <a:tabLst>
                    <a:tab pos="911225" algn="l"/>
                    <a:tab pos="1825625" algn="l"/>
                    <a:tab pos="2740025" algn="l"/>
                    <a:tab pos="3654425" algn="l"/>
                    <a:tab pos="4568825" algn="l"/>
                    <a:tab pos="5483225" algn="l"/>
                    <a:tab pos="6397625" algn="l"/>
                    <a:tab pos="7312025" algn="l"/>
                    <a:tab pos="8226425" algn="l"/>
                    <a:tab pos="9140825" algn="l"/>
                    <a:tab pos="10055225" algn="l"/>
                  </a:tabLst>
                </a:pPr>
                <a:endParaRPr lang="en-US" sz="2600" dirty="0">
                  <a:cs typeface="Arial" charset="0"/>
                </a:endParaRPr>
              </a:p>
            </p:txBody>
          </p:sp>
        </mc:Choice>
        <mc:Fallback xmlns="">
          <p:sp>
            <p:nvSpPr>
              <p:cNvPr id="69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63" y="1052736"/>
                <a:ext cx="5905425" cy="4392488"/>
              </a:xfrm>
              <a:prstGeom prst="rect">
                <a:avLst/>
              </a:prstGeom>
              <a:blipFill>
                <a:blip r:embed="rId3"/>
                <a:stretch>
                  <a:fillRect l="-429" r="-2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67729" y="244232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Example: Lattice-Based Cryptography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6226" y="1752600"/>
            <a:ext cx="5311775" cy="4800600"/>
          </a:xfrm>
          <a:prstGeom prst="rect">
            <a:avLst/>
          </a:pr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latin typeface="Comic Sans MS" charset="0"/>
            </a:endParaRP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latin typeface="Comic Sans MS" charset="0"/>
              </a:rPr>
              <a:t> 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7985051" y="1466089"/>
            <a:ext cx="3124200" cy="3051175"/>
            <a:chOff x="3455" y="1344"/>
            <a:chExt cx="1968" cy="1922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3859" y="312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4310" y="310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4724" y="309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3478" y="2701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3892" y="268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4343" y="266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4757" y="265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3511" y="227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3925" y="225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4376" y="2232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4790" y="221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3544" y="185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3958" y="184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4409" y="181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4823" y="180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3568" y="139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3982" y="1385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4433" y="1361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4847" y="1348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5184" y="308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5217" y="264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5250" y="2215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5283" y="1802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5307" y="1344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>
              <a:off x="3455" y="3158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Line 30"/>
          <p:cNvSpPr>
            <a:spLocks noChangeShapeType="1"/>
          </p:cNvSpPr>
          <p:nvPr/>
        </p:nvSpPr>
        <p:spPr bwMode="auto">
          <a:xfrm flipV="1">
            <a:off x="8078715" y="3674301"/>
            <a:ext cx="668337" cy="735012"/>
          </a:xfrm>
          <a:prstGeom prst="line">
            <a:avLst/>
          </a:prstGeom>
          <a:noFill/>
          <a:ln w="3816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 flipV="1">
            <a:off x="8078715" y="3674301"/>
            <a:ext cx="58737" cy="735012"/>
          </a:xfrm>
          <a:prstGeom prst="line">
            <a:avLst/>
          </a:prstGeom>
          <a:noFill/>
          <a:ln w="3816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7680251" y="32790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8366051" y="32790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7451651" y="44220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 dirty="0">
                <a:solidFill>
                  <a:srgbClr val="000000"/>
                </a:solidFill>
                <a:latin typeface="Comic Sans MS" charset="0"/>
                <a:cs typeface="Times New Roman" charset="0"/>
              </a:rPr>
              <a:t>0</a:t>
            </a: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7756451" y="260908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8366051" y="253288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  <a:r>
              <a:rPr lang="en-GB" sz="2000">
                <a:latin typeface="Comic Sans MS" charset="0"/>
                <a:cs typeface="Times New Roman" charset="0"/>
              </a:rPr>
              <a:t>+v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9128051" y="253288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9051851" y="3202814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 dirty="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 dirty="0">
                <a:latin typeface="Comic Sans MS" charset="0"/>
                <a:cs typeface="Times New Roman" charset="0"/>
              </a:rPr>
              <a:t>2</a:t>
            </a:r>
            <a:r>
              <a:rPr lang="en-GB" sz="2000" dirty="0">
                <a:latin typeface="Comic Sans MS" charset="0"/>
                <a:cs typeface="Times New Roman" charset="0"/>
              </a:rPr>
              <a:t>-v</a:t>
            </a:r>
            <a:r>
              <a:rPr lang="en-GB" sz="2000" baseline="-25000" dirty="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41" name="Text Box 39"/>
          <p:cNvSpPr txBox="1">
            <a:spLocks noChangeArrowheads="1"/>
          </p:cNvSpPr>
          <p:nvPr/>
        </p:nvSpPr>
        <p:spPr bwMode="auto">
          <a:xfrm>
            <a:off x="8823251" y="3904489"/>
            <a:ext cx="12192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latin typeface="Comic Sans MS" charset="0"/>
                <a:cs typeface="Times New Roman" charset="0"/>
              </a:rPr>
              <a:t>2</a:t>
            </a:r>
            <a:r>
              <a:rPr lang="en-GB" sz="2000">
                <a:latin typeface="Comic Sans MS" charset="0"/>
                <a:cs typeface="Times New Roman" charset="0"/>
              </a:rPr>
              <a:t>-2v</a:t>
            </a:r>
            <a:r>
              <a:rPr lang="en-GB" sz="2000" baseline="-25000"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42" name="Oval 52"/>
          <p:cNvSpPr>
            <a:spLocks noChangeArrowheads="1"/>
          </p:cNvSpPr>
          <p:nvPr/>
        </p:nvSpPr>
        <p:spPr bwMode="auto">
          <a:xfrm>
            <a:off x="7927901" y="5031613"/>
            <a:ext cx="185738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53"/>
          <p:cNvSpPr>
            <a:spLocks noChangeArrowheads="1"/>
          </p:cNvSpPr>
          <p:nvPr/>
        </p:nvSpPr>
        <p:spPr bwMode="auto">
          <a:xfrm>
            <a:off x="8585126" y="5009388"/>
            <a:ext cx="185738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54"/>
          <p:cNvSpPr>
            <a:spLocks noChangeArrowheads="1"/>
          </p:cNvSpPr>
          <p:nvPr/>
        </p:nvSpPr>
        <p:spPr bwMode="auto">
          <a:xfrm>
            <a:off x="9301090" y="4971288"/>
            <a:ext cx="185737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55"/>
          <p:cNvSpPr>
            <a:spLocks noChangeArrowheads="1"/>
          </p:cNvSpPr>
          <p:nvPr/>
        </p:nvSpPr>
        <p:spPr bwMode="auto">
          <a:xfrm>
            <a:off x="9958315" y="4950652"/>
            <a:ext cx="185737" cy="173037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77"/>
          <p:cNvSpPr>
            <a:spLocks noChangeArrowheads="1"/>
          </p:cNvSpPr>
          <p:nvPr/>
        </p:nvSpPr>
        <p:spPr bwMode="auto">
          <a:xfrm>
            <a:off x="10671101" y="4931602"/>
            <a:ext cx="185738" cy="173037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8786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1060704" y="4293096"/>
            <a:ext cx="10305288" cy="244827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>
                <a:solidFill>
                  <a:srgbClr val="0000FF"/>
                </a:solidFill>
              </a:rPr>
              <a:t>Shortest Vector Problem (SVP)</a:t>
            </a:r>
            <a:r>
              <a:rPr lang="en-GB" sz="2800" dirty="0"/>
              <a:t>: given a lattice, find a shortest (nonzero) vector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>
                <a:solidFill>
                  <a:srgbClr val="FF0000"/>
                </a:solidFill>
              </a:rPr>
              <a:t>no efficient (classical or quantum) algorithms known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/>
              <a:t>public-key encryption schemes can be built on the computational hardness of SVP</a:t>
            </a: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600" dirty="0">
              <a:cs typeface="Arial" charset="0"/>
            </a:endParaRP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72331" y="243559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Example: Lattice-Based Cryptography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6226" y="1752600"/>
            <a:ext cx="5311775" cy="4800600"/>
          </a:xfrm>
          <a:prstGeom prst="rect">
            <a:avLst/>
          </a:pr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latin typeface="Comic Sans MS" charset="0"/>
            </a:endParaRP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latin typeface="Comic Sans MS" charset="0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68775" y="908721"/>
            <a:ext cx="4308476" cy="3078163"/>
            <a:chOff x="2644775" y="908720"/>
            <a:chExt cx="4308476" cy="3078163"/>
          </a:xfrm>
        </p:grpSpPr>
        <p:sp>
          <p:nvSpPr>
            <p:cNvPr id="48" name="Oval 4"/>
            <p:cNvSpPr>
              <a:spLocks noChangeArrowheads="1"/>
            </p:cNvSpPr>
            <p:nvPr/>
          </p:nvSpPr>
          <p:spPr bwMode="auto">
            <a:xfrm>
              <a:off x="4643438" y="30550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6"/>
            <p:cNvSpPr>
              <a:spLocks noChangeArrowheads="1"/>
            </p:cNvSpPr>
            <p:nvPr/>
          </p:nvSpPr>
          <p:spPr bwMode="auto">
            <a:xfrm>
              <a:off x="3600450" y="3810670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7"/>
            <p:cNvSpPr>
              <a:spLocks noChangeArrowheads="1"/>
            </p:cNvSpPr>
            <p:nvPr/>
          </p:nvSpPr>
          <p:spPr bwMode="auto">
            <a:xfrm>
              <a:off x="4591050" y="377098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8"/>
            <p:cNvSpPr>
              <a:spLocks noChangeArrowheads="1"/>
            </p:cNvSpPr>
            <p:nvPr/>
          </p:nvSpPr>
          <p:spPr bwMode="auto">
            <a:xfrm>
              <a:off x="5581650" y="3750345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9"/>
            <p:cNvSpPr>
              <a:spLocks noChangeArrowheads="1"/>
            </p:cNvSpPr>
            <p:nvPr/>
          </p:nvSpPr>
          <p:spPr bwMode="auto">
            <a:xfrm>
              <a:off x="2644775" y="31169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10"/>
            <p:cNvSpPr>
              <a:spLocks noChangeArrowheads="1"/>
            </p:cNvSpPr>
            <p:nvPr/>
          </p:nvSpPr>
          <p:spPr bwMode="auto">
            <a:xfrm>
              <a:off x="3652838" y="3094708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11"/>
            <p:cNvSpPr>
              <a:spLocks noChangeArrowheads="1"/>
            </p:cNvSpPr>
            <p:nvPr/>
          </p:nvSpPr>
          <p:spPr bwMode="auto">
            <a:xfrm>
              <a:off x="5634038" y="3034383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2697163" y="241525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13"/>
            <p:cNvSpPr>
              <a:spLocks noChangeArrowheads="1"/>
            </p:cNvSpPr>
            <p:nvPr/>
          </p:nvSpPr>
          <p:spPr bwMode="auto">
            <a:xfrm>
              <a:off x="3705225" y="2393033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14"/>
            <p:cNvSpPr>
              <a:spLocks noChangeArrowheads="1"/>
            </p:cNvSpPr>
            <p:nvPr/>
          </p:nvSpPr>
          <p:spPr bwMode="auto">
            <a:xfrm>
              <a:off x="4695825" y="23533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15"/>
            <p:cNvSpPr>
              <a:spLocks noChangeArrowheads="1"/>
            </p:cNvSpPr>
            <p:nvPr/>
          </p:nvSpPr>
          <p:spPr bwMode="auto">
            <a:xfrm>
              <a:off x="2749550" y="17437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16"/>
            <p:cNvSpPr>
              <a:spLocks noChangeArrowheads="1"/>
            </p:cNvSpPr>
            <p:nvPr/>
          </p:nvSpPr>
          <p:spPr bwMode="auto">
            <a:xfrm>
              <a:off x="3757613" y="17199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17"/>
            <p:cNvSpPr>
              <a:spLocks noChangeArrowheads="1"/>
            </p:cNvSpPr>
            <p:nvPr/>
          </p:nvSpPr>
          <p:spPr bwMode="auto">
            <a:xfrm>
              <a:off x="4748213" y="16818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18"/>
            <p:cNvSpPr>
              <a:spLocks noChangeArrowheads="1"/>
            </p:cNvSpPr>
            <p:nvPr/>
          </p:nvSpPr>
          <p:spPr bwMode="auto">
            <a:xfrm>
              <a:off x="5738813" y="1661195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19"/>
            <p:cNvSpPr>
              <a:spLocks noChangeArrowheads="1"/>
            </p:cNvSpPr>
            <p:nvPr/>
          </p:nvSpPr>
          <p:spPr bwMode="auto">
            <a:xfrm>
              <a:off x="2787650" y="9976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20"/>
            <p:cNvSpPr>
              <a:spLocks noChangeArrowheads="1"/>
            </p:cNvSpPr>
            <p:nvPr/>
          </p:nvSpPr>
          <p:spPr bwMode="auto">
            <a:xfrm>
              <a:off x="3795713" y="97539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21"/>
            <p:cNvSpPr>
              <a:spLocks noChangeArrowheads="1"/>
            </p:cNvSpPr>
            <p:nvPr/>
          </p:nvSpPr>
          <p:spPr bwMode="auto">
            <a:xfrm>
              <a:off x="4786313" y="93570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22"/>
            <p:cNvSpPr>
              <a:spLocks noChangeArrowheads="1"/>
            </p:cNvSpPr>
            <p:nvPr/>
          </p:nvSpPr>
          <p:spPr bwMode="auto">
            <a:xfrm>
              <a:off x="5776913" y="91507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23"/>
            <p:cNvSpPr>
              <a:spLocks noChangeArrowheads="1"/>
            </p:cNvSpPr>
            <p:nvPr/>
          </p:nvSpPr>
          <p:spPr bwMode="auto">
            <a:xfrm>
              <a:off x="6572250" y="374240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24"/>
            <p:cNvSpPr>
              <a:spLocks noChangeArrowheads="1"/>
            </p:cNvSpPr>
            <p:nvPr/>
          </p:nvSpPr>
          <p:spPr bwMode="auto">
            <a:xfrm>
              <a:off x="6624638" y="30264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25"/>
            <p:cNvSpPr>
              <a:spLocks noChangeArrowheads="1"/>
            </p:cNvSpPr>
            <p:nvPr/>
          </p:nvSpPr>
          <p:spPr bwMode="auto">
            <a:xfrm>
              <a:off x="6677025" y="2326358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26"/>
            <p:cNvSpPr>
              <a:spLocks noChangeArrowheads="1"/>
            </p:cNvSpPr>
            <p:nvPr/>
          </p:nvSpPr>
          <p:spPr bwMode="auto">
            <a:xfrm>
              <a:off x="6767513" y="9087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" name="AutoShape 27"/>
          <p:cNvSpPr>
            <a:spLocks noChangeArrowheads="1"/>
          </p:cNvSpPr>
          <p:nvPr/>
        </p:nvSpPr>
        <p:spPr bwMode="auto">
          <a:xfrm>
            <a:off x="3143250" y="3026446"/>
            <a:ext cx="1066800" cy="290513"/>
          </a:xfrm>
          <a:prstGeom prst="roundRect">
            <a:avLst>
              <a:gd name="adj" fmla="val 546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Text Box 29"/>
          <p:cNvSpPr txBox="1">
            <a:spLocks noChangeArrowheads="1"/>
          </p:cNvSpPr>
          <p:nvPr/>
        </p:nvSpPr>
        <p:spPr bwMode="auto">
          <a:xfrm>
            <a:off x="3719513" y="3932909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solidFill>
                  <a:srgbClr val="000000"/>
                </a:solidFill>
                <a:latin typeface="Comic Sans MS" charset="0"/>
                <a:cs typeface="Times New Roman" charset="0"/>
              </a:rPr>
              <a:t>0</a:t>
            </a:r>
          </a:p>
        </p:txBody>
      </p:sp>
      <p:sp>
        <p:nvSpPr>
          <p:cNvPr id="74" name="Oval 31"/>
          <p:cNvSpPr>
            <a:spLocks noChangeArrowheads="1"/>
          </p:cNvSpPr>
          <p:nvPr/>
        </p:nvSpPr>
        <p:spPr bwMode="auto">
          <a:xfrm>
            <a:off x="7175500" y="2348583"/>
            <a:ext cx="185738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Oval 32"/>
          <p:cNvSpPr>
            <a:spLocks noChangeArrowheads="1"/>
          </p:cNvSpPr>
          <p:nvPr/>
        </p:nvSpPr>
        <p:spPr bwMode="auto">
          <a:xfrm>
            <a:off x="8256589" y="1629445"/>
            <a:ext cx="185737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Line 33"/>
          <p:cNvSpPr>
            <a:spLocks noChangeShapeType="1"/>
          </p:cNvSpPr>
          <p:nvPr/>
        </p:nvSpPr>
        <p:spPr bwMode="auto">
          <a:xfrm flipV="1">
            <a:off x="4295775" y="1715171"/>
            <a:ext cx="4032250" cy="2182813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34"/>
          <p:cNvSpPr txBox="1">
            <a:spLocks noChangeArrowheads="1"/>
          </p:cNvSpPr>
          <p:nvPr/>
        </p:nvSpPr>
        <p:spPr bwMode="auto">
          <a:xfrm>
            <a:off x="7608889" y="1629445"/>
            <a:ext cx="172402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>
                <a:solidFill>
                  <a:srgbClr val="000000"/>
                </a:solidFill>
                <a:latin typeface="Comic Sans MS" charset="0"/>
                <a:cs typeface="Times New Roman" charset="0"/>
              </a:rPr>
              <a:t>v</a:t>
            </a:r>
            <a:r>
              <a:rPr lang="en-GB" baseline="-25000">
                <a:solidFill>
                  <a:srgbClr val="000000"/>
                </a:solidFill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78" name="Text Box 35"/>
          <p:cNvSpPr txBox="1">
            <a:spLocks noChangeArrowheads="1"/>
          </p:cNvSpPr>
          <p:nvPr/>
        </p:nvSpPr>
        <p:spPr bwMode="auto">
          <a:xfrm>
            <a:off x="6600826" y="2421608"/>
            <a:ext cx="172402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>
                <a:solidFill>
                  <a:srgbClr val="000000"/>
                </a:solidFill>
                <a:latin typeface="Comic Sans MS" charset="0"/>
                <a:cs typeface="Times New Roman" charset="0"/>
              </a:rPr>
              <a:t>v</a:t>
            </a:r>
            <a:r>
              <a:rPr lang="en-GB" baseline="-25000">
                <a:solidFill>
                  <a:srgbClr val="000000"/>
                </a:solidFill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80" name="Line 28"/>
          <p:cNvSpPr>
            <a:spLocks noChangeShapeType="1"/>
          </p:cNvSpPr>
          <p:nvPr/>
        </p:nvSpPr>
        <p:spPr bwMode="auto">
          <a:xfrm flipV="1">
            <a:off x="4189414" y="2408908"/>
            <a:ext cx="3100387" cy="1579562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" name="Oval 30"/>
          <p:cNvSpPr>
            <a:spLocks noChangeArrowheads="1"/>
          </p:cNvSpPr>
          <p:nvPr/>
        </p:nvSpPr>
        <p:spPr bwMode="auto">
          <a:xfrm>
            <a:off x="4151314" y="3861470"/>
            <a:ext cx="185737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667001" y="3196308"/>
            <a:ext cx="1724025" cy="666750"/>
            <a:chOff x="1143000" y="3196308"/>
            <a:chExt cx="1724025" cy="666750"/>
          </a:xfrm>
        </p:grpSpPr>
        <p:sp>
          <p:nvSpPr>
            <p:cNvPr id="79" name="Line 36"/>
            <p:cNvSpPr>
              <a:spLocks noChangeShapeType="1"/>
            </p:cNvSpPr>
            <p:nvPr/>
          </p:nvSpPr>
          <p:spPr bwMode="auto">
            <a:xfrm flipV="1">
              <a:off x="2700338" y="3212183"/>
              <a:ext cx="1587" cy="650875"/>
            </a:xfrm>
            <a:prstGeom prst="line">
              <a:avLst/>
            </a:prstGeom>
            <a:noFill/>
            <a:ln w="57240">
              <a:solidFill>
                <a:schemeClr val="accent3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 Box 38"/>
            <p:cNvSpPr txBox="1">
              <a:spLocks noChangeArrowheads="1"/>
            </p:cNvSpPr>
            <p:nvPr/>
          </p:nvSpPr>
          <p:spPr bwMode="auto">
            <a:xfrm>
              <a:off x="1143000" y="3196308"/>
              <a:ext cx="1724025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buClr>
                  <a:srgbClr val="FFFF00"/>
                </a:buClr>
                <a:buSzPct val="100000"/>
                <a:buFont typeface="Times New Roman" charset="0"/>
                <a:buNone/>
              </a:pPr>
              <a:r>
                <a:rPr lang="en-GB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3v</a:t>
              </a:r>
              <a:r>
                <a:rPr lang="en-GB" baseline="-25000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2</a:t>
              </a:r>
              <a:r>
                <a:rPr lang="en-GB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-4v</a:t>
              </a:r>
              <a:r>
                <a:rPr lang="en-GB" baseline="-25000" dirty="0">
                  <a:solidFill>
                    <a:srgbClr val="000000"/>
                  </a:solidFill>
                  <a:latin typeface="Comic Sans MS" charset="0"/>
                  <a:cs typeface="Times New Roman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76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07188" y="3803920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7075424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Classical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Mechanics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98044" y="1656208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2714439"/>
      </p:ext>
    </p:extLst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90798" y="3864070"/>
            <a:ext cx="4092947" cy="1460099"/>
            <a:chOff x="2366797" y="3864069"/>
            <a:chExt cx="4092947" cy="1460099"/>
          </a:xfrm>
        </p:grpSpPr>
        <p:grpSp>
          <p:nvGrpSpPr>
            <p:cNvPr id="16" name="Group 75"/>
            <p:cNvGrpSpPr/>
            <p:nvPr/>
          </p:nvGrpSpPr>
          <p:grpSpPr>
            <a:xfrm>
              <a:off x="2366797" y="3864069"/>
              <a:ext cx="4092947" cy="1460099"/>
              <a:chOff x="2366797" y="3864069"/>
              <a:chExt cx="4092947" cy="1460099"/>
            </a:xfrm>
          </p:grpSpPr>
          <p:sp>
            <p:nvSpPr>
              <p:cNvPr id="341142" name="Line 150"/>
              <p:cNvSpPr>
                <a:spLocks noChangeShapeType="1"/>
              </p:cNvSpPr>
              <p:nvPr/>
            </p:nvSpPr>
            <p:spPr bwMode="auto">
              <a:xfrm flipH="1">
                <a:off x="2366797" y="4557242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91" name="Rectangle 22"/>
              <p:cNvSpPr>
                <a:spLocks noChangeArrowheads="1"/>
              </p:cNvSpPr>
              <p:nvPr/>
            </p:nvSpPr>
            <p:spPr bwMode="auto">
              <a:xfrm>
                <a:off x="3254214" y="3864069"/>
                <a:ext cx="2305928" cy="1460099"/>
              </a:xfrm>
              <a:prstGeom prst="rect">
                <a:avLst/>
              </a:prstGeom>
              <a:noFill/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Line 150"/>
              <p:cNvSpPr>
                <a:spLocks noChangeShapeType="1"/>
              </p:cNvSpPr>
              <p:nvPr/>
            </p:nvSpPr>
            <p:spPr bwMode="auto">
              <a:xfrm flipH="1">
                <a:off x="5581908" y="4925951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06" name="Line 150"/>
              <p:cNvSpPr>
                <a:spLocks noChangeShapeType="1"/>
              </p:cNvSpPr>
              <p:nvPr/>
            </p:nvSpPr>
            <p:spPr bwMode="auto">
              <a:xfrm flipH="1">
                <a:off x="5567159" y="4114790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pic>
          <p:nvPicPr>
            <p:cNvPr id="67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9912" y="3970435"/>
              <a:ext cx="1368152" cy="1258765"/>
            </a:xfrm>
            <a:prstGeom prst="rect">
              <a:avLst/>
            </a:prstGeom>
            <a:noFill/>
          </p:spPr>
        </p:pic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875011" y="271729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No-Cloning Theorem</a:t>
            </a:r>
          </a:p>
        </p:txBody>
      </p: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2932113" y="5157789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13" name="Group 97"/>
          <p:cNvGrpSpPr/>
          <p:nvPr/>
        </p:nvGrpSpPr>
        <p:grpSpPr>
          <a:xfrm>
            <a:off x="3000008" y="4154892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114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0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>
                  <a:cs typeface="Arial" charset="0"/>
                </a:rPr>
                <a:t>?</a:t>
              </a:r>
              <a:endParaRPr lang="de-CH" sz="3200" dirty="0">
                <a:cs typeface="Arial" charset="0"/>
              </a:endParaRPr>
            </a:p>
          </p:txBody>
        </p:sp>
      </p:grpSp>
      <p:grpSp>
        <p:nvGrpSpPr>
          <p:cNvPr id="14" name="Group 98"/>
          <p:cNvGrpSpPr/>
          <p:nvPr/>
        </p:nvGrpSpPr>
        <p:grpSpPr>
          <a:xfrm>
            <a:off x="8117659" y="3697692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0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1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>
                  <a:cs typeface="Arial" charset="0"/>
                </a:rPr>
                <a:t>?</a:t>
              </a:r>
              <a:endParaRPr lang="de-CH" sz="3200" dirty="0">
                <a:cs typeface="Arial" charset="0"/>
              </a:endParaRPr>
            </a:p>
          </p:txBody>
        </p:sp>
      </p:grpSp>
      <p:grpSp>
        <p:nvGrpSpPr>
          <p:cNvPr id="15" name="Group 101"/>
          <p:cNvGrpSpPr/>
          <p:nvPr/>
        </p:nvGrpSpPr>
        <p:grpSpPr>
          <a:xfrm>
            <a:off x="8147156" y="4553098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4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>
                  <a:cs typeface="Arial" charset="0"/>
                </a:rPr>
                <a:t>?</a:t>
              </a:r>
              <a:endParaRPr lang="de-CH" sz="3200" dirty="0">
                <a:cs typeface="Arial" charset="0"/>
              </a:endParaRPr>
            </a:p>
          </p:txBody>
        </p:sp>
      </p:grpSp>
      <p:grpSp>
        <p:nvGrpSpPr>
          <p:cNvPr id="17" name="Group 74"/>
          <p:cNvGrpSpPr/>
          <p:nvPr/>
        </p:nvGrpSpPr>
        <p:grpSpPr>
          <a:xfrm>
            <a:off x="4295801" y="3429000"/>
            <a:ext cx="5184576" cy="2232248"/>
            <a:chOff x="2809127" y="3501009"/>
            <a:chExt cx="3326202" cy="2232248"/>
          </a:xfrm>
        </p:grpSpPr>
        <p:sp>
          <p:nvSpPr>
            <p:cNvPr id="92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0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80" name="Group 28"/>
          <p:cNvGrpSpPr/>
          <p:nvPr/>
        </p:nvGrpSpPr>
        <p:grpSpPr>
          <a:xfrm>
            <a:off x="4223792" y="1052736"/>
            <a:ext cx="720000" cy="720000"/>
            <a:chOff x="4214810" y="2000240"/>
            <a:chExt cx="457692" cy="460694"/>
          </a:xfrm>
        </p:grpSpPr>
        <p:sp>
          <p:nvSpPr>
            <p:cNvPr id="8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2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2063552" y="980728"/>
            <a:ext cx="720000" cy="720000"/>
            <a:chOff x="7597837" y="2707419"/>
            <a:chExt cx="457692" cy="460694"/>
          </a:xfrm>
        </p:grpSpPr>
        <p:sp>
          <p:nvSpPr>
            <p:cNvPr id="11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2063553" y="1988800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4223792" y="1988840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10"/>
          <p:cNvGrpSpPr>
            <a:grpSpLocks/>
          </p:cNvGrpSpPr>
          <p:nvPr/>
        </p:nvGrpSpPr>
        <p:grpSpPr bwMode="auto">
          <a:xfrm>
            <a:off x="7175029" y="2060278"/>
            <a:ext cx="865187" cy="792162"/>
            <a:chOff x="2148" y="2341"/>
            <a:chExt cx="545" cy="499"/>
          </a:xfrm>
        </p:grpSpPr>
        <p:sp>
          <p:nvSpPr>
            <p:cNvPr id="12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12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26" name="Rectangle 22"/>
          <p:cNvSpPr>
            <a:spLocks noChangeArrowheads="1"/>
          </p:cNvSpPr>
          <p:nvPr/>
        </p:nvSpPr>
        <p:spPr bwMode="auto">
          <a:xfrm>
            <a:off x="7184554" y="1988841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7" name="Group 139"/>
          <p:cNvGrpSpPr>
            <a:grpSpLocks/>
          </p:cNvGrpSpPr>
          <p:nvPr/>
        </p:nvGrpSpPr>
        <p:grpSpPr bwMode="auto">
          <a:xfrm>
            <a:off x="8471172" y="2075585"/>
            <a:ext cx="865188" cy="792163"/>
            <a:chOff x="2154" y="1933"/>
            <a:chExt cx="545" cy="499"/>
          </a:xfrm>
        </p:grpSpPr>
        <p:sp>
          <p:nvSpPr>
            <p:cNvPr id="128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9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 dirty="0">
                <a:latin typeface="Arial Black Regular"/>
                <a:cs typeface="Arial" charset="0"/>
              </a:endParaRPr>
            </a:p>
          </p:txBody>
        </p:sp>
        <p:sp>
          <p:nvSpPr>
            <p:cNvPr id="130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31" name="Rectangle 149"/>
          <p:cNvSpPr>
            <a:spLocks noChangeArrowheads="1"/>
          </p:cNvSpPr>
          <p:nvPr/>
        </p:nvSpPr>
        <p:spPr bwMode="auto">
          <a:xfrm>
            <a:off x="8471172" y="1988270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2" name="Group 90"/>
          <p:cNvGrpSpPr/>
          <p:nvPr/>
        </p:nvGrpSpPr>
        <p:grpSpPr>
          <a:xfrm>
            <a:off x="7374239" y="2439230"/>
            <a:ext cx="504000" cy="504000"/>
            <a:chOff x="6948264" y="2780928"/>
            <a:chExt cx="457692" cy="460694"/>
          </a:xfrm>
        </p:grpSpPr>
        <p:sp>
          <p:nvSpPr>
            <p:cNvPr id="13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3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3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8665930" y="2436996"/>
            <a:ext cx="504000" cy="504000"/>
            <a:chOff x="4427984" y="692696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0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1" name="Picture 14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99657" y="2132857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2" name="Picture 14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31905" y="2148852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3" name="Picture 14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99657" y="1196752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31905" y="1167408"/>
            <a:ext cx="690067" cy="487680"/>
          </a:xfrm>
          <a:prstGeom prst="rect">
            <a:avLst/>
          </a:prstGeom>
          <a:noFill/>
          <a:ln/>
          <a:effectLst/>
        </p:spPr>
      </p:pic>
      <p:sp>
        <p:nvSpPr>
          <p:cNvPr id="59" name="Content Placeholder 1"/>
          <p:cNvSpPr txBox="1">
            <a:spLocks/>
          </p:cNvSpPr>
          <p:nvPr/>
        </p:nvSpPr>
        <p:spPr>
          <a:xfrm>
            <a:off x="6456040" y="1124744"/>
            <a:ext cx="2880320" cy="64807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400" dirty="0">
                <a:cs typeface="Arial" charset="0"/>
              </a:rPr>
              <a:t>Q</a:t>
            </a:r>
            <a:r>
              <a:rPr lang="en-US" sz="2400" dirty="0" err="1">
                <a:cs typeface="Arial" charset="0"/>
              </a:rPr>
              <a:t>uantum</a:t>
            </a:r>
            <a:r>
              <a:rPr lang="en-US" sz="2400" dirty="0">
                <a:cs typeface="Arial" charset="0"/>
              </a:rPr>
              <a:t> operations: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2400" dirty="0">
              <a:cs typeface="Arial" charset="0"/>
            </a:endParaRPr>
          </a:p>
        </p:txBody>
      </p:sp>
      <p:sp>
        <p:nvSpPr>
          <p:cNvPr id="64" name="Rectangle 22"/>
          <p:cNvSpPr>
            <a:spLocks noChangeArrowheads="1"/>
          </p:cNvSpPr>
          <p:nvPr/>
        </p:nvSpPr>
        <p:spPr bwMode="auto">
          <a:xfrm>
            <a:off x="9408368" y="980728"/>
            <a:ext cx="649188" cy="7192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Content Placeholder 1"/>
          <p:cNvSpPr txBox="1">
            <a:spLocks/>
          </p:cNvSpPr>
          <p:nvPr/>
        </p:nvSpPr>
        <p:spPr>
          <a:xfrm>
            <a:off x="9480376" y="923838"/>
            <a:ext cx="648072" cy="79208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4400" dirty="0">
                <a:cs typeface="Arial" charset="0"/>
              </a:rPr>
              <a:t>U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2800" dirty="0">
              <a:cs typeface="Arial" charset="0"/>
            </a:endParaRPr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2207568" y="5877272"/>
            <a:ext cx="65527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cs typeface="Arial" charset="0"/>
              </a:rPr>
              <a:t>Proof: copying is a </a:t>
            </a:r>
            <a:r>
              <a:rPr lang="en-US" sz="2800" dirty="0">
                <a:solidFill>
                  <a:srgbClr val="0000FF"/>
                </a:solidFill>
                <a:cs typeface="Arial" charset="0"/>
              </a:rPr>
              <a:t>non-linear operation</a:t>
            </a:r>
            <a:endParaRPr lang="de-CH" sz="2800" dirty="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243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C -0.0862 0.07477 -0.14466 0.1456 -0.16732 0.22176 C -0.18984 0.29745 -0.11015 0.41551 -0.10026 0.45393 " pathEditMode="relative" rAng="0" ptsTypes="AAA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2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C 0.09153 0.09282 0.1832 0.18588 0.2 0.26273 C 0.21666 0.34051 0.13502 0.40093 0.07708 0.46366 " pathEditMode="relative" rAng="0" ptsTypes="AAA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2317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C -0.06146 0.07454 -0.09922 0.10023 -0.12174 0.15301 C -0.1444 0.20579 -0.11575 0.28472 -0.09935 0.31597 " pathEditMode="relative" rAng="0" ptsTypes="AAA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157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C 0.06432 0.06806 0.12916 0.13658 0.14609 0.18912 C 0.16315 0.2419 0.10794 0.2787 0.0776 0.31667 " pathEditMode="relative" rAng="0" ptsTypes="AAA">
                                      <p:cBhvr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28550" y="210177"/>
            <a:ext cx="8229600" cy="720725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4654551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4654551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19801" y="346102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62283" y="340201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2454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9340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2394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02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609304" y="3923072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20626" y="4797152"/>
            <a:ext cx="856786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cs typeface="Arial" charset="0"/>
              </a:rPr>
              <a:t>Offers</a:t>
            </a:r>
            <a:r>
              <a:rPr lang="de-CH" sz="2400" dirty="0">
                <a:cs typeface="Arial" charset="0"/>
              </a:rPr>
              <a:t> a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quantum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solution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key</a:t>
            </a:r>
            <a:r>
              <a:rPr lang="de-CH" sz="2400" dirty="0">
                <a:cs typeface="Arial" charset="0"/>
              </a:rPr>
              <a:t>-exchange </a:t>
            </a:r>
            <a:r>
              <a:rPr lang="de-CH" sz="2400" dirty="0" err="1">
                <a:cs typeface="Arial" charset="0"/>
              </a:rPr>
              <a:t>problem</a:t>
            </a:r>
            <a:endParaRPr lang="de-CH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>
                <a:cs typeface="Arial" charset="0"/>
              </a:rPr>
              <a:t>Puts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players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into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the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starting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position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use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symmetric-key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cryptography</a:t>
            </a:r>
            <a:r>
              <a:rPr lang="de-CH" sz="2400" dirty="0">
                <a:cs typeface="Arial" charset="0"/>
              </a:rPr>
              <a:t> (</a:t>
            </a:r>
            <a:r>
              <a:rPr lang="de-CH" sz="2400" dirty="0" err="1">
                <a:cs typeface="Arial" charset="0"/>
              </a:rPr>
              <a:t>encryption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>
                <a:cs typeface="Arial" charset="0"/>
              </a:rPr>
              <a:t>authentication</a:t>
            </a:r>
            <a:r>
              <a:rPr lang="de-CH" sz="2400" dirty="0">
                <a:cs typeface="Arial" charset="0"/>
              </a:rPr>
              <a:t> etc.).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5231905" y="2780928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54551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37" name="Content Placeholder 1"/>
          <p:cNvSpPr txBox="1">
            <a:spLocks/>
          </p:cNvSpPr>
          <p:nvPr/>
        </p:nvSpPr>
        <p:spPr>
          <a:xfrm>
            <a:off x="9809983" y="1451465"/>
            <a:ext cx="2470409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84]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r="50930"/>
          <a:stretch>
            <a:fillRect/>
          </a:stretch>
        </p:blipFill>
        <p:spPr bwMode="auto">
          <a:xfrm>
            <a:off x="11131960" y="124526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6" cstate="print"/>
          <a:srcRect l="49070"/>
          <a:stretch>
            <a:fillRect/>
          </a:stretch>
        </p:blipFill>
        <p:spPr bwMode="auto">
          <a:xfrm>
            <a:off x="10123847" y="124528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0297" y="1556792"/>
            <a:ext cx="1285425" cy="914208"/>
          </a:xfrm>
          <a:prstGeom prst="rect">
            <a:avLst/>
          </a:prstGeom>
          <a:noFill/>
        </p:spPr>
      </p:pic>
      <p:sp>
        <p:nvSpPr>
          <p:cNvPr id="57" name="TextBox 56"/>
          <p:cNvSpPr txBox="1"/>
          <p:nvPr/>
        </p:nvSpPr>
        <p:spPr>
          <a:xfrm>
            <a:off x="1847528" y="38610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723819" y="3861048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1" name="AutoShape 109"/>
          <p:cNvSpPr>
            <a:spLocks noChangeArrowheads="1"/>
          </p:cNvSpPr>
          <p:nvPr/>
        </p:nvSpPr>
        <p:spPr bwMode="auto">
          <a:xfrm>
            <a:off x="6456040" y="270892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4654551" y="2564904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5756787" y="1700808"/>
            <a:ext cx="267205" cy="102764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48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1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518152" grpId="0" animBg="1"/>
      <p:bldP spid="518185" grpId="0" animBg="1"/>
      <p:bldP spid="518186" grpId="0" animBg="1"/>
      <p:bldP spid="79" grpId="0"/>
      <p:bldP spid="80" grpId="0" build="p"/>
      <p:bldP spid="57" grpId="0"/>
      <p:bldP spid="60" grpId="0"/>
      <p:bldP spid="61" grpId="0" animBg="1"/>
      <p:bldP spid="62" grpId="0" animBg="1"/>
      <p:bldP spid="51817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204"/>
          <p:cNvGrpSpPr/>
          <p:nvPr/>
        </p:nvGrpSpPr>
        <p:grpSpPr>
          <a:xfrm>
            <a:off x="6526958" y="2132782"/>
            <a:ext cx="865187" cy="792163"/>
            <a:chOff x="5177248" y="2526481"/>
            <a:chExt cx="865187" cy="792163"/>
          </a:xfrm>
        </p:grpSpPr>
        <p:sp>
          <p:nvSpPr>
            <p:cNvPr id="290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291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292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63716" y="196358"/>
            <a:ext cx="8229600" cy="720725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5086600" y="3285679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487488" y="1484784"/>
            <a:ext cx="1059740" cy="1080120"/>
          </a:xfrm>
          <a:prstGeom prst="rect">
            <a:avLst/>
          </a:prstGeom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2385" y="1650696"/>
            <a:ext cx="1285425" cy="914208"/>
          </a:xfrm>
          <a:prstGeom prst="rect">
            <a:avLst/>
          </a:prstGeom>
          <a:noFill/>
        </p:spPr>
      </p:pic>
      <p:sp>
        <p:nvSpPr>
          <p:cNvPr id="185" name="Line 7"/>
          <p:cNvSpPr>
            <a:spLocks noChangeShapeType="1"/>
          </p:cNvSpPr>
          <p:nvPr/>
        </p:nvSpPr>
        <p:spPr bwMode="auto">
          <a:xfrm>
            <a:off x="5179206" y="1556792"/>
            <a:ext cx="1546381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3" name="Rectangle 298"/>
          <p:cNvSpPr>
            <a:spLocks noChangeArrowheads="1"/>
          </p:cNvSpPr>
          <p:nvPr/>
        </p:nvSpPr>
        <p:spPr bwMode="auto">
          <a:xfrm>
            <a:off x="2531711" y="2379054"/>
            <a:ext cx="2260147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dirty="0">
                <a:latin typeface="Arial" pitchFamily="34" charset="0"/>
                <a:cs typeface="Arial" pitchFamily="34" charset="0"/>
              </a:rPr>
              <a:t>0  1   1   1   0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de-CH" sz="28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" name="Rectangle 298"/>
          <p:cNvSpPr>
            <a:spLocks noChangeArrowheads="1"/>
          </p:cNvSpPr>
          <p:nvPr/>
        </p:nvSpPr>
        <p:spPr bwMode="auto">
          <a:xfrm>
            <a:off x="7274407" y="2380988"/>
            <a:ext cx="2536723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dirty="0">
                <a:latin typeface="Arial" pitchFamily="34" charset="0"/>
                <a:cs typeface="Arial" pitchFamily="34" charset="0"/>
              </a:rPr>
              <a:t>1   1   0</a:t>
            </a:r>
            <a:endParaRPr lang="de-CH" sz="28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5600" y="1312122"/>
            <a:ext cx="2304256" cy="460694"/>
            <a:chOff x="971600" y="1268760"/>
            <a:chExt cx="2304256" cy="460694"/>
          </a:xfrm>
        </p:grpSpPr>
        <p:grpSp>
          <p:nvGrpSpPr>
            <p:cNvPr id="265" name="Group 28"/>
            <p:cNvGrpSpPr/>
            <p:nvPr/>
          </p:nvGrpSpPr>
          <p:grpSpPr>
            <a:xfrm>
              <a:off x="971600" y="1268760"/>
              <a:ext cx="457692" cy="460694"/>
              <a:chOff x="4214810" y="2000240"/>
              <a:chExt cx="457692" cy="460694"/>
            </a:xfrm>
          </p:grpSpPr>
          <p:sp>
            <p:nvSpPr>
              <p:cNvPr id="2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9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6" name="Group 28"/>
            <p:cNvGrpSpPr/>
            <p:nvPr/>
          </p:nvGrpSpPr>
          <p:grpSpPr>
            <a:xfrm>
              <a:off x="1894882" y="1268760"/>
              <a:ext cx="457692" cy="460694"/>
              <a:chOff x="4214810" y="2000240"/>
              <a:chExt cx="457692" cy="460694"/>
            </a:xfrm>
          </p:grpSpPr>
          <p:sp>
            <p:nvSpPr>
              <p:cNvPr id="27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7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7" name="Group 28"/>
            <p:cNvGrpSpPr/>
            <p:nvPr/>
          </p:nvGrpSpPr>
          <p:grpSpPr>
            <a:xfrm>
              <a:off x="1433241" y="1268760"/>
              <a:ext cx="457692" cy="460694"/>
              <a:chOff x="4214810" y="2000240"/>
              <a:chExt cx="457692" cy="460694"/>
            </a:xfrm>
          </p:grpSpPr>
          <p:sp>
            <p:nvSpPr>
              <p:cNvPr id="27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8" name="Group 133"/>
            <p:cNvGrpSpPr/>
            <p:nvPr/>
          </p:nvGrpSpPr>
          <p:grpSpPr>
            <a:xfrm>
              <a:off x="2818164" y="1268760"/>
              <a:ext cx="457692" cy="460694"/>
              <a:chOff x="7597837" y="2707419"/>
              <a:chExt cx="457692" cy="460694"/>
            </a:xfrm>
          </p:grpSpPr>
          <p:sp>
            <p:nvSpPr>
              <p:cNvPr id="272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3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9" name="Group 28"/>
            <p:cNvGrpSpPr/>
            <p:nvPr/>
          </p:nvGrpSpPr>
          <p:grpSpPr>
            <a:xfrm>
              <a:off x="2356523" y="1268760"/>
              <a:ext cx="457692" cy="460694"/>
              <a:chOff x="4214810" y="2000240"/>
              <a:chExt cx="457692" cy="460694"/>
            </a:xfrm>
          </p:grpSpPr>
          <p:sp>
            <p:nvSpPr>
              <p:cNvPr id="27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7212149" y="1844824"/>
            <a:ext cx="2338859" cy="460694"/>
            <a:chOff x="5688148" y="1844824"/>
            <a:chExt cx="2338859" cy="460694"/>
          </a:xfrm>
        </p:grpSpPr>
        <p:grpSp>
          <p:nvGrpSpPr>
            <p:cNvPr id="4" name="Group 3"/>
            <p:cNvGrpSpPr/>
            <p:nvPr/>
          </p:nvGrpSpPr>
          <p:grpSpPr>
            <a:xfrm>
              <a:off x="7096322" y="1844824"/>
              <a:ext cx="457692" cy="460694"/>
              <a:chOff x="2818164" y="1844824"/>
              <a:chExt cx="457692" cy="460694"/>
            </a:xfrm>
          </p:grpSpPr>
          <p:sp>
            <p:nvSpPr>
              <p:cNvPr id="301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2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6156176" y="1844824"/>
              <a:ext cx="457692" cy="460694"/>
              <a:chOff x="971600" y="1844824"/>
              <a:chExt cx="457692" cy="460694"/>
            </a:xfrm>
          </p:grpSpPr>
          <p:sp>
            <p:nvSpPr>
              <p:cNvPr id="314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5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6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6624204" y="1844824"/>
              <a:ext cx="457692" cy="460694"/>
              <a:chOff x="971600" y="1844824"/>
              <a:chExt cx="457692" cy="460694"/>
            </a:xfrm>
          </p:grpSpPr>
          <p:sp>
            <p:nvSpPr>
              <p:cNvPr id="318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9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0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5688148" y="1844824"/>
              <a:ext cx="457692" cy="460694"/>
              <a:chOff x="2818164" y="1844824"/>
              <a:chExt cx="457692" cy="460694"/>
            </a:xfrm>
          </p:grpSpPr>
          <p:sp>
            <p:nvSpPr>
              <p:cNvPr id="322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3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4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7569315" y="1844824"/>
              <a:ext cx="457692" cy="460694"/>
              <a:chOff x="2818164" y="1844824"/>
              <a:chExt cx="457692" cy="460694"/>
            </a:xfrm>
          </p:grpSpPr>
          <p:sp>
            <p:nvSpPr>
              <p:cNvPr id="326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7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8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2495601" y="1844824"/>
            <a:ext cx="2302879" cy="460694"/>
            <a:chOff x="971600" y="1844824"/>
            <a:chExt cx="2302879" cy="460694"/>
          </a:xfrm>
        </p:grpSpPr>
        <p:sp>
          <p:nvSpPr>
            <p:cNvPr id="305" name="Oval 2"/>
            <p:cNvSpPr>
              <a:spLocks noChangeArrowheads="1"/>
            </p:cNvSpPr>
            <p:nvPr/>
          </p:nvSpPr>
          <p:spPr bwMode="auto">
            <a:xfrm>
              <a:off x="1894882" y="1844824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6" name="Line 5"/>
            <p:cNvSpPr>
              <a:spLocks noChangeShapeType="1"/>
            </p:cNvSpPr>
            <p:nvPr/>
          </p:nvSpPr>
          <p:spPr bwMode="auto">
            <a:xfrm rot="8100000">
              <a:off x="2124233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03" name="Oval 2"/>
            <p:cNvSpPr>
              <a:spLocks noChangeArrowheads="1"/>
            </p:cNvSpPr>
            <p:nvPr/>
          </p:nvSpPr>
          <p:spPr bwMode="auto">
            <a:xfrm>
              <a:off x="1433241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4" name="Line 5"/>
            <p:cNvSpPr>
              <a:spLocks noChangeShapeType="1"/>
            </p:cNvSpPr>
            <p:nvPr/>
          </p:nvSpPr>
          <p:spPr bwMode="auto">
            <a:xfrm rot="10800000">
              <a:off x="1662592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299" name="Oval 2"/>
            <p:cNvSpPr>
              <a:spLocks noChangeArrowheads="1"/>
            </p:cNvSpPr>
            <p:nvPr/>
          </p:nvSpPr>
          <p:spPr bwMode="auto">
            <a:xfrm>
              <a:off x="2356523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0" name="Line 5"/>
            <p:cNvSpPr>
              <a:spLocks noChangeShapeType="1"/>
            </p:cNvSpPr>
            <p:nvPr/>
          </p:nvSpPr>
          <p:spPr bwMode="auto">
            <a:xfrm rot="10800000">
              <a:off x="2585874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600" y="1844824"/>
              <a:ext cx="457692" cy="460694"/>
              <a:chOff x="971600" y="1844824"/>
              <a:chExt cx="457692" cy="460694"/>
            </a:xfrm>
          </p:grpSpPr>
          <p:sp>
            <p:nvSpPr>
              <p:cNvPr id="307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7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88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284" name="Line 5"/>
            <p:cNvSpPr>
              <a:spLocks noChangeShapeType="1"/>
            </p:cNvSpPr>
            <p:nvPr/>
          </p:nvSpPr>
          <p:spPr bwMode="auto">
            <a:xfrm rot="10800000">
              <a:off x="146664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0" name="Line 5"/>
            <p:cNvSpPr>
              <a:spLocks noChangeShapeType="1"/>
            </p:cNvSpPr>
            <p:nvPr/>
          </p:nvSpPr>
          <p:spPr bwMode="auto">
            <a:xfrm rot="8100000">
              <a:off x="1924522" y="2073850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1" name="Line 5"/>
            <p:cNvSpPr>
              <a:spLocks noChangeShapeType="1"/>
            </p:cNvSpPr>
            <p:nvPr/>
          </p:nvSpPr>
          <p:spPr bwMode="auto">
            <a:xfrm rot="10800000">
              <a:off x="238473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2816787" y="1844824"/>
              <a:ext cx="457692" cy="460694"/>
              <a:chOff x="2818164" y="1844824"/>
              <a:chExt cx="457692" cy="460694"/>
            </a:xfrm>
          </p:grpSpPr>
          <p:sp>
            <p:nvSpPr>
              <p:cNvPr id="330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1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33" name="Group 74"/>
          <p:cNvGrpSpPr/>
          <p:nvPr/>
        </p:nvGrpSpPr>
        <p:grpSpPr>
          <a:xfrm rot="5400000">
            <a:off x="6168008" y="2420890"/>
            <a:ext cx="2592289" cy="288032"/>
            <a:chOff x="2809127" y="3501009"/>
            <a:chExt cx="3326202" cy="2232248"/>
          </a:xfrm>
        </p:grpSpPr>
        <p:sp>
          <p:nvSpPr>
            <p:cNvPr id="334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36" name="Group 74"/>
          <p:cNvGrpSpPr/>
          <p:nvPr/>
        </p:nvGrpSpPr>
        <p:grpSpPr>
          <a:xfrm rot="5400000">
            <a:off x="6672064" y="2420891"/>
            <a:ext cx="2592289" cy="288032"/>
            <a:chOff x="2809127" y="3501009"/>
            <a:chExt cx="3326202" cy="2232248"/>
          </a:xfrm>
        </p:grpSpPr>
        <p:sp>
          <p:nvSpPr>
            <p:cNvPr id="33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39" name="Line 8"/>
          <p:cNvSpPr>
            <a:spLocks noChangeShapeType="1"/>
          </p:cNvSpPr>
          <p:nvPr/>
        </p:nvSpPr>
        <p:spPr bwMode="auto">
          <a:xfrm>
            <a:off x="5086600" y="3573016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207568" y="4240644"/>
            <a:ext cx="7848872" cy="1717929"/>
            <a:chOff x="683568" y="4240643"/>
            <a:chExt cx="7848872" cy="1717929"/>
          </a:xfrm>
        </p:grpSpPr>
        <p:pic>
          <p:nvPicPr>
            <p:cNvPr id="340" name="Picture 39" descr="BS00996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795801" y="511827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41" name="Picture 40" descr="BS00996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7638283" y="505926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2" name="Freeform 41"/>
            <p:cNvSpPr>
              <a:spLocks/>
            </p:cNvSpPr>
            <p:nvPr/>
          </p:nvSpPr>
          <p:spPr bwMode="auto">
            <a:xfrm rot="563765">
              <a:off x="930329" y="4240643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42"/>
            <p:cNvSpPr>
              <a:spLocks/>
            </p:cNvSpPr>
            <p:nvPr/>
          </p:nvSpPr>
          <p:spPr bwMode="auto">
            <a:xfrm>
              <a:off x="7816337" y="4255375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683568" y="5589240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110</a:t>
              </a: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7559859" y="5518300"/>
              <a:ext cx="9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110</a:t>
              </a:r>
            </a:p>
          </p:txBody>
        </p:sp>
      </p:grpSp>
      <p:grpSp>
        <p:nvGrpSpPr>
          <p:cNvPr id="346" name="Group 74"/>
          <p:cNvGrpSpPr/>
          <p:nvPr/>
        </p:nvGrpSpPr>
        <p:grpSpPr>
          <a:xfrm rot="5400000">
            <a:off x="1415480" y="2420891"/>
            <a:ext cx="2592289" cy="288032"/>
            <a:chOff x="2809127" y="3501009"/>
            <a:chExt cx="3326202" cy="2232248"/>
          </a:xfrm>
        </p:grpSpPr>
        <p:sp>
          <p:nvSpPr>
            <p:cNvPr id="34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4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49" name="Group 74"/>
          <p:cNvGrpSpPr/>
          <p:nvPr/>
        </p:nvGrpSpPr>
        <p:grpSpPr>
          <a:xfrm rot="5400000">
            <a:off x="1847529" y="2420892"/>
            <a:ext cx="2592289" cy="288032"/>
            <a:chOff x="2809127" y="3501009"/>
            <a:chExt cx="3326202" cy="2232248"/>
          </a:xfrm>
        </p:grpSpPr>
        <p:sp>
          <p:nvSpPr>
            <p:cNvPr id="350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51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94" name="Content Placeholder 1">
            <a:extLst>
              <a:ext uri="{FF2B5EF4-FFF2-40B4-BE49-F238E27FC236}">
                <a16:creationId xmlns:a16="http://schemas.microsoft.com/office/drawing/2014/main" id="{4BA6E28A-3BCD-1640-9AD8-F7DF9351A0AF}"/>
              </a:ext>
            </a:extLst>
          </p:cNvPr>
          <p:cNvSpPr txBox="1">
            <a:spLocks/>
          </p:cNvSpPr>
          <p:nvPr/>
        </p:nvSpPr>
        <p:spPr>
          <a:xfrm>
            <a:off x="9807561" y="1367770"/>
            <a:ext cx="2470409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84]</a:t>
            </a:r>
          </a:p>
        </p:txBody>
      </p:sp>
      <p:pic>
        <p:nvPicPr>
          <p:cNvPr id="95" name="Picture 2">
            <a:extLst>
              <a:ext uri="{FF2B5EF4-FFF2-40B4-BE49-F238E27FC236}">
                <a16:creationId xmlns:a16="http://schemas.microsoft.com/office/drawing/2014/main" id="{11F8A436-76D8-434F-9BC9-434E857BA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r="50930"/>
          <a:stretch>
            <a:fillRect/>
          </a:stretch>
        </p:blipFill>
        <p:spPr bwMode="auto">
          <a:xfrm>
            <a:off x="11131960" y="124526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2">
            <a:extLst>
              <a:ext uri="{FF2B5EF4-FFF2-40B4-BE49-F238E27FC236}">
                <a16:creationId xmlns:a16="http://schemas.microsoft.com/office/drawing/2014/main" id="{4E4AC6BB-CC37-1F46-9C2E-86242CB23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9070"/>
          <a:stretch>
            <a:fillRect/>
          </a:stretch>
        </p:blipFill>
        <p:spPr bwMode="auto">
          <a:xfrm>
            <a:off x="10123847" y="124528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6722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77556E-17 L 0.38711 -0.0002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9" y="-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0.39023 0.1659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828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185" grpId="0" animBg="1"/>
      <p:bldP spid="223" grpId="0"/>
      <p:bldP spid="245" grpId="0"/>
      <p:bldP spid="33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204"/>
          <p:cNvGrpSpPr/>
          <p:nvPr/>
        </p:nvGrpSpPr>
        <p:grpSpPr>
          <a:xfrm>
            <a:off x="6526958" y="2132782"/>
            <a:ext cx="865187" cy="792163"/>
            <a:chOff x="5177248" y="2526481"/>
            <a:chExt cx="865187" cy="792163"/>
          </a:xfrm>
        </p:grpSpPr>
        <p:sp>
          <p:nvSpPr>
            <p:cNvPr id="290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291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292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6216" y="169763"/>
            <a:ext cx="8229600" cy="720725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5086600" y="3140968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487488" y="1484784"/>
            <a:ext cx="1059740" cy="1080120"/>
          </a:xfrm>
          <a:prstGeom prst="rect">
            <a:avLst/>
          </a:prstGeom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2385" y="1650696"/>
            <a:ext cx="1285425" cy="914208"/>
          </a:xfrm>
          <a:prstGeom prst="rect">
            <a:avLst/>
          </a:prstGeom>
          <a:noFill/>
        </p:spPr>
      </p:pic>
      <p:sp>
        <p:nvSpPr>
          <p:cNvPr id="185" name="Line 7"/>
          <p:cNvSpPr>
            <a:spLocks noChangeShapeType="1"/>
          </p:cNvSpPr>
          <p:nvPr/>
        </p:nvSpPr>
        <p:spPr bwMode="auto">
          <a:xfrm>
            <a:off x="4981640" y="1833012"/>
            <a:ext cx="1546381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3" name="Rectangle 298"/>
          <p:cNvSpPr>
            <a:spLocks noChangeArrowheads="1"/>
          </p:cNvSpPr>
          <p:nvPr/>
        </p:nvSpPr>
        <p:spPr bwMode="auto">
          <a:xfrm>
            <a:off x="2531711" y="2379054"/>
            <a:ext cx="2260147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dirty="0">
                <a:latin typeface="Arial" pitchFamily="34" charset="0"/>
                <a:cs typeface="Arial" pitchFamily="34" charset="0"/>
              </a:rPr>
              <a:t>0  1   1   1   0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de-CH" sz="28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" name="Rectangle 298"/>
          <p:cNvSpPr>
            <a:spLocks noChangeArrowheads="1"/>
          </p:cNvSpPr>
          <p:nvPr/>
        </p:nvSpPr>
        <p:spPr bwMode="auto">
          <a:xfrm>
            <a:off x="7274407" y="2380988"/>
            <a:ext cx="2536723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de-CH" sz="2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dirty="0">
                <a:latin typeface="Arial" pitchFamily="34" charset="0"/>
                <a:cs typeface="Arial" pitchFamily="34" charset="0"/>
              </a:rPr>
              <a:t>1   1   0</a:t>
            </a:r>
            <a:endParaRPr lang="de-CH" sz="28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76120" y="1312122"/>
            <a:ext cx="2304256" cy="460694"/>
            <a:chOff x="971600" y="1268760"/>
            <a:chExt cx="2304256" cy="460694"/>
          </a:xfrm>
        </p:grpSpPr>
        <p:grpSp>
          <p:nvGrpSpPr>
            <p:cNvPr id="265" name="Group 28"/>
            <p:cNvGrpSpPr/>
            <p:nvPr/>
          </p:nvGrpSpPr>
          <p:grpSpPr>
            <a:xfrm>
              <a:off x="971600" y="1268760"/>
              <a:ext cx="457692" cy="460694"/>
              <a:chOff x="4214810" y="2000240"/>
              <a:chExt cx="457692" cy="460694"/>
            </a:xfrm>
          </p:grpSpPr>
          <p:sp>
            <p:nvSpPr>
              <p:cNvPr id="2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9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6" name="Group 28"/>
            <p:cNvGrpSpPr/>
            <p:nvPr/>
          </p:nvGrpSpPr>
          <p:grpSpPr>
            <a:xfrm>
              <a:off x="1894882" y="1268760"/>
              <a:ext cx="457692" cy="460694"/>
              <a:chOff x="4214810" y="2000240"/>
              <a:chExt cx="457692" cy="460694"/>
            </a:xfrm>
          </p:grpSpPr>
          <p:sp>
            <p:nvSpPr>
              <p:cNvPr id="27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7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7" name="Group 28"/>
            <p:cNvGrpSpPr/>
            <p:nvPr/>
          </p:nvGrpSpPr>
          <p:grpSpPr>
            <a:xfrm>
              <a:off x="1433241" y="1268760"/>
              <a:ext cx="457692" cy="460694"/>
              <a:chOff x="4214810" y="2000240"/>
              <a:chExt cx="457692" cy="460694"/>
            </a:xfrm>
          </p:grpSpPr>
          <p:sp>
            <p:nvSpPr>
              <p:cNvPr id="27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8" name="Group 133"/>
            <p:cNvGrpSpPr/>
            <p:nvPr/>
          </p:nvGrpSpPr>
          <p:grpSpPr>
            <a:xfrm>
              <a:off x="2818164" y="1268760"/>
              <a:ext cx="457692" cy="460694"/>
              <a:chOff x="7597837" y="2707419"/>
              <a:chExt cx="457692" cy="460694"/>
            </a:xfrm>
          </p:grpSpPr>
          <p:sp>
            <p:nvSpPr>
              <p:cNvPr id="272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3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9" name="Group 28"/>
            <p:cNvGrpSpPr/>
            <p:nvPr/>
          </p:nvGrpSpPr>
          <p:grpSpPr>
            <a:xfrm>
              <a:off x="2356523" y="1268760"/>
              <a:ext cx="457692" cy="460694"/>
              <a:chOff x="4214810" y="2000240"/>
              <a:chExt cx="457692" cy="460694"/>
            </a:xfrm>
          </p:grpSpPr>
          <p:sp>
            <p:nvSpPr>
              <p:cNvPr id="27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7212149" y="1844824"/>
            <a:ext cx="2338859" cy="460694"/>
            <a:chOff x="5688148" y="1844824"/>
            <a:chExt cx="2338859" cy="460694"/>
          </a:xfrm>
        </p:grpSpPr>
        <p:grpSp>
          <p:nvGrpSpPr>
            <p:cNvPr id="4" name="Group 3"/>
            <p:cNvGrpSpPr/>
            <p:nvPr/>
          </p:nvGrpSpPr>
          <p:grpSpPr>
            <a:xfrm>
              <a:off x="7096322" y="1844824"/>
              <a:ext cx="457692" cy="460694"/>
              <a:chOff x="2818164" y="1844824"/>
              <a:chExt cx="457692" cy="460694"/>
            </a:xfrm>
          </p:grpSpPr>
          <p:sp>
            <p:nvSpPr>
              <p:cNvPr id="301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2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6156176" y="1844824"/>
              <a:ext cx="457692" cy="460694"/>
              <a:chOff x="971600" y="1844824"/>
              <a:chExt cx="457692" cy="460694"/>
            </a:xfrm>
          </p:grpSpPr>
          <p:sp>
            <p:nvSpPr>
              <p:cNvPr id="314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5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6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6624204" y="1844824"/>
              <a:ext cx="457692" cy="460694"/>
              <a:chOff x="971600" y="1844824"/>
              <a:chExt cx="457692" cy="460694"/>
            </a:xfrm>
          </p:grpSpPr>
          <p:sp>
            <p:nvSpPr>
              <p:cNvPr id="318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9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0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5688148" y="1844824"/>
              <a:ext cx="457692" cy="460694"/>
              <a:chOff x="2818164" y="1844824"/>
              <a:chExt cx="457692" cy="460694"/>
            </a:xfrm>
          </p:grpSpPr>
          <p:sp>
            <p:nvSpPr>
              <p:cNvPr id="322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3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4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7569315" y="1844824"/>
              <a:ext cx="457692" cy="460694"/>
              <a:chOff x="2818164" y="1844824"/>
              <a:chExt cx="457692" cy="460694"/>
            </a:xfrm>
          </p:grpSpPr>
          <p:sp>
            <p:nvSpPr>
              <p:cNvPr id="326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7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8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7249506" y="2996952"/>
            <a:ext cx="2302879" cy="460694"/>
            <a:chOff x="971600" y="1844824"/>
            <a:chExt cx="2302879" cy="460694"/>
          </a:xfrm>
        </p:grpSpPr>
        <p:sp>
          <p:nvSpPr>
            <p:cNvPr id="305" name="Oval 2"/>
            <p:cNvSpPr>
              <a:spLocks noChangeArrowheads="1"/>
            </p:cNvSpPr>
            <p:nvPr/>
          </p:nvSpPr>
          <p:spPr bwMode="auto">
            <a:xfrm>
              <a:off x="1894882" y="1844824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6" name="Line 5"/>
            <p:cNvSpPr>
              <a:spLocks noChangeShapeType="1"/>
            </p:cNvSpPr>
            <p:nvPr/>
          </p:nvSpPr>
          <p:spPr bwMode="auto">
            <a:xfrm rot="8100000">
              <a:off x="2124233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03" name="Oval 2"/>
            <p:cNvSpPr>
              <a:spLocks noChangeArrowheads="1"/>
            </p:cNvSpPr>
            <p:nvPr/>
          </p:nvSpPr>
          <p:spPr bwMode="auto">
            <a:xfrm>
              <a:off x="1433241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4" name="Line 5"/>
            <p:cNvSpPr>
              <a:spLocks noChangeShapeType="1"/>
            </p:cNvSpPr>
            <p:nvPr/>
          </p:nvSpPr>
          <p:spPr bwMode="auto">
            <a:xfrm rot="10800000">
              <a:off x="1662592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299" name="Oval 2"/>
            <p:cNvSpPr>
              <a:spLocks noChangeArrowheads="1"/>
            </p:cNvSpPr>
            <p:nvPr/>
          </p:nvSpPr>
          <p:spPr bwMode="auto">
            <a:xfrm>
              <a:off x="2356523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0" name="Line 5"/>
            <p:cNvSpPr>
              <a:spLocks noChangeShapeType="1"/>
            </p:cNvSpPr>
            <p:nvPr/>
          </p:nvSpPr>
          <p:spPr bwMode="auto">
            <a:xfrm rot="10800000">
              <a:off x="2585874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600" y="1844824"/>
              <a:ext cx="457692" cy="460694"/>
              <a:chOff x="971600" y="1844824"/>
              <a:chExt cx="457692" cy="460694"/>
            </a:xfrm>
          </p:grpSpPr>
          <p:sp>
            <p:nvSpPr>
              <p:cNvPr id="307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7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88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284" name="Line 5"/>
            <p:cNvSpPr>
              <a:spLocks noChangeShapeType="1"/>
            </p:cNvSpPr>
            <p:nvPr/>
          </p:nvSpPr>
          <p:spPr bwMode="auto">
            <a:xfrm rot="10800000">
              <a:off x="146664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0" name="Line 5"/>
            <p:cNvSpPr>
              <a:spLocks noChangeShapeType="1"/>
            </p:cNvSpPr>
            <p:nvPr/>
          </p:nvSpPr>
          <p:spPr bwMode="auto">
            <a:xfrm rot="8100000">
              <a:off x="1924522" y="2073850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1" name="Line 5"/>
            <p:cNvSpPr>
              <a:spLocks noChangeShapeType="1"/>
            </p:cNvSpPr>
            <p:nvPr/>
          </p:nvSpPr>
          <p:spPr bwMode="auto">
            <a:xfrm rot="10800000">
              <a:off x="238473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2816787" y="1844824"/>
              <a:ext cx="457692" cy="460694"/>
              <a:chOff x="2818164" y="1844824"/>
              <a:chExt cx="457692" cy="460694"/>
            </a:xfrm>
          </p:grpSpPr>
          <p:sp>
            <p:nvSpPr>
              <p:cNvPr id="330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1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33" name="Group 74"/>
          <p:cNvGrpSpPr/>
          <p:nvPr/>
        </p:nvGrpSpPr>
        <p:grpSpPr>
          <a:xfrm rot="5400000">
            <a:off x="6168008" y="2420890"/>
            <a:ext cx="2592289" cy="288032"/>
            <a:chOff x="2809127" y="3501009"/>
            <a:chExt cx="3326202" cy="2232248"/>
          </a:xfrm>
        </p:grpSpPr>
        <p:sp>
          <p:nvSpPr>
            <p:cNvPr id="334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36" name="Group 74"/>
          <p:cNvGrpSpPr/>
          <p:nvPr/>
        </p:nvGrpSpPr>
        <p:grpSpPr>
          <a:xfrm rot="5400000">
            <a:off x="6672064" y="2420891"/>
            <a:ext cx="2592289" cy="288032"/>
            <a:chOff x="2809127" y="3501009"/>
            <a:chExt cx="3326202" cy="2232248"/>
          </a:xfrm>
        </p:grpSpPr>
        <p:sp>
          <p:nvSpPr>
            <p:cNvPr id="33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39" name="Line 8"/>
          <p:cNvSpPr>
            <a:spLocks noChangeShapeType="1"/>
          </p:cNvSpPr>
          <p:nvPr/>
        </p:nvSpPr>
        <p:spPr bwMode="auto">
          <a:xfrm>
            <a:off x="5086600" y="3356992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287688" y="3583280"/>
            <a:ext cx="936104" cy="1717929"/>
            <a:chOff x="1763688" y="3429000"/>
            <a:chExt cx="936104" cy="1717929"/>
          </a:xfrm>
        </p:grpSpPr>
        <p:pic>
          <p:nvPicPr>
            <p:cNvPr id="340" name="Picture 39" descr="BS00996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1875921" y="430663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2" name="Freeform 41"/>
            <p:cNvSpPr>
              <a:spLocks/>
            </p:cNvSpPr>
            <p:nvPr/>
          </p:nvSpPr>
          <p:spPr bwMode="auto">
            <a:xfrm rot="563765">
              <a:off x="2010449" y="3429000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1763688" y="4777597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10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443900" y="3573017"/>
            <a:ext cx="972581" cy="1632257"/>
            <a:chOff x="7559859" y="3443732"/>
            <a:chExt cx="972581" cy="1632257"/>
          </a:xfrm>
        </p:grpSpPr>
        <p:pic>
          <p:nvPicPr>
            <p:cNvPr id="341" name="Picture 40" descr="BS00996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7638283" y="424762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3" name="Freeform 42"/>
            <p:cNvSpPr>
              <a:spLocks/>
            </p:cNvSpPr>
            <p:nvPr/>
          </p:nvSpPr>
          <p:spPr bwMode="auto">
            <a:xfrm>
              <a:off x="7816337" y="3443732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7559859" y="4706657"/>
              <a:ext cx="9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10</a:t>
              </a:r>
            </a:p>
          </p:txBody>
        </p:sp>
      </p:grpSp>
      <p:grpSp>
        <p:nvGrpSpPr>
          <p:cNvPr id="346" name="Group 74"/>
          <p:cNvGrpSpPr/>
          <p:nvPr/>
        </p:nvGrpSpPr>
        <p:grpSpPr>
          <a:xfrm rot="5400000">
            <a:off x="1415480" y="2420891"/>
            <a:ext cx="2592289" cy="288032"/>
            <a:chOff x="2809127" y="3501009"/>
            <a:chExt cx="3326202" cy="2232248"/>
          </a:xfrm>
        </p:grpSpPr>
        <p:sp>
          <p:nvSpPr>
            <p:cNvPr id="34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4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49" name="Group 74"/>
          <p:cNvGrpSpPr/>
          <p:nvPr/>
        </p:nvGrpSpPr>
        <p:grpSpPr>
          <a:xfrm rot="5400000">
            <a:off x="1847529" y="2420892"/>
            <a:ext cx="2592289" cy="288032"/>
            <a:chOff x="2809127" y="3501009"/>
            <a:chExt cx="3326202" cy="2232248"/>
          </a:xfrm>
        </p:grpSpPr>
        <p:sp>
          <p:nvSpPr>
            <p:cNvPr id="350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51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92" name="Line 27"/>
          <p:cNvSpPr>
            <a:spLocks noChangeShapeType="1"/>
          </p:cNvSpPr>
          <p:nvPr/>
        </p:nvSpPr>
        <p:spPr bwMode="auto">
          <a:xfrm flipV="1">
            <a:off x="5663952" y="1772816"/>
            <a:ext cx="360040" cy="237626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3" name="Picture 92" descr="QueenOfHearts.png"/>
          <p:cNvPicPr>
            <a:picLocks noChangeAspect="1"/>
          </p:cNvPicPr>
          <p:nvPr/>
        </p:nvPicPr>
        <p:blipFill>
          <a:blip r:embed="rId6" cstate="print"/>
          <a:srcRect l="6597" r="7636"/>
          <a:stretch>
            <a:fillRect/>
          </a:stretch>
        </p:blipFill>
        <p:spPr>
          <a:xfrm>
            <a:off x="5087889" y="4149080"/>
            <a:ext cx="1280649" cy="1083626"/>
          </a:xfrm>
          <a:prstGeom prst="rect">
            <a:avLst/>
          </a:prstGeom>
        </p:spPr>
      </p:pic>
      <p:sp>
        <p:nvSpPr>
          <p:cNvPr id="94" name="Rectangle 298"/>
          <p:cNvSpPr>
            <a:spLocks noChangeArrowheads="1"/>
          </p:cNvSpPr>
          <p:nvPr/>
        </p:nvSpPr>
        <p:spPr bwMode="auto">
          <a:xfrm>
            <a:off x="1208314" y="5229200"/>
            <a:ext cx="647077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Quantum </a:t>
            </a:r>
            <a:r>
              <a:rPr lang="de-CH" sz="2400" dirty="0" err="1">
                <a:cs typeface="Arial" charset="0"/>
              </a:rPr>
              <a:t>states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are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unknown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to</a:t>
            </a:r>
            <a:r>
              <a:rPr lang="de-CH" sz="2400" dirty="0">
                <a:cs typeface="Arial" charset="0"/>
              </a:rPr>
              <a:t> Eve, </a:t>
            </a:r>
            <a:r>
              <a:rPr lang="de-CH" sz="2400" dirty="0" err="1">
                <a:cs typeface="Arial" charset="0"/>
              </a:rPr>
              <a:t>she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cannot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copy</a:t>
            </a:r>
            <a:r>
              <a:rPr lang="de-CH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>
                <a:solidFill>
                  <a:srgbClr val="FF0000"/>
                </a:solidFill>
                <a:cs typeface="Arial" charset="0"/>
              </a:rPr>
              <a:t>them</a:t>
            </a:r>
            <a:r>
              <a:rPr lang="de-CH" sz="2400" dirty="0">
                <a:cs typeface="Arial" charset="0"/>
              </a:rPr>
              <a:t>.</a:t>
            </a:r>
            <a:endParaRPr lang="de-CH" sz="2400" dirty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Honest </a:t>
            </a:r>
            <a:r>
              <a:rPr lang="de-CH" sz="2400" dirty="0" err="1">
                <a:cs typeface="Arial" charset="0"/>
              </a:rPr>
              <a:t>players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can</a:t>
            </a:r>
            <a:r>
              <a:rPr lang="de-CH" sz="2400" dirty="0">
                <a:cs typeface="Arial" charset="0"/>
              </a:rPr>
              <a:t> </a:t>
            </a:r>
            <a:r>
              <a:rPr lang="de-CH" sz="2400" dirty="0" err="1">
                <a:solidFill>
                  <a:srgbClr val="0000FF"/>
                </a:solidFill>
                <a:cs typeface="Arial" charset="0"/>
              </a:rPr>
              <a:t>test</a:t>
            </a:r>
            <a:r>
              <a:rPr lang="de-CH" sz="2400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 err="1">
                <a:cs typeface="Arial" charset="0"/>
              </a:rPr>
              <a:t>whether</a:t>
            </a:r>
            <a:r>
              <a:rPr lang="de-CH" sz="2400" dirty="0">
                <a:cs typeface="Arial" charset="0"/>
              </a:rPr>
              <a:t> Eve </a:t>
            </a:r>
            <a:r>
              <a:rPr lang="de-CH" sz="2400" dirty="0" err="1">
                <a:cs typeface="Arial" charset="0"/>
              </a:rPr>
              <a:t>interfered</a:t>
            </a:r>
            <a:r>
              <a:rPr lang="de-CH" sz="2400" dirty="0">
                <a:cs typeface="Arial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630688" y="1268759"/>
            <a:ext cx="2329408" cy="523220"/>
            <a:chOff x="2915816" y="1268759"/>
            <a:chExt cx="2329408" cy="523220"/>
          </a:xfrm>
        </p:grpSpPr>
        <p:grpSp>
          <p:nvGrpSpPr>
            <p:cNvPr id="97" name="Group 97"/>
            <p:cNvGrpSpPr/>
            <p:nvPr/>
          </p:nvGrpSpPr>
          <p:grpSpPr>
            <a:xfrm>
              <a:off x="3383868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99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grpSp>
          <p:nvGrpSpPr>
            <p:cNvPr id="100" name="Group 97"/>
            <p:cNvGrpSpPr/>
            <p:nvPr/>
          </p:nvGrpSpPr>
          <p:grpSpPr>
            <a:xfrm>
              <a:off x="3851920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2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grpSp>
          <p:nvGrpSpPr>
            <p:cNvPr id="103" name="Group 97"/>
            <p:cNvGrpSpPr/>
            <p:nvPr/>
          </p:nvGrpSpPr>
          <p:grpSpPr>
            <a:xfrm>
              <a:off x="4319972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5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grpSp>
          <p:nvGrpSpPr>
            <p:cNvPr id="106" name="Group 97"/>
            <p:cNvGrpSpPr/>
            <p:nvPr/>
          </p:nvGrpSpPr>
          <p:grpSpPr>
            <a:xfrm>
              <a:off x="4788024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8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  <p:grpSp>
          <p:nvGrpSpPr>
            <p:cNvPr id="109" name="Group 97"/>
            <p:cNvGrpSpPr/>
            <p:nvPr/>
          </p:nvGrpSpPr>
          <p:grpSpPr>
            <a:xfrm>
              <a:off x="2915816" y="1268759"/>
              <a:ext cx="457200" cy="523220"/>
              <a:chOff x="1018819" y="3721632"/>
              <a:chExt cx="719137" cy="80934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0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1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09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dirty="0">
                    <a:cs typeface="Arial" charset="0"/>
                  </a:rPr>
                  <a:t>?</a:t>
                </a:r>
                <a:endParaRPr lang="de-CH" sz="2800" dirty="0">
                  <a:cs typeface="Arial" charset="0"/>
                </a:endParaRPr>
              </a:p>
            </p:txBody>
          </p:sp>
        </p:grpSp>
      </p:grpSp>
      <p:sp>
        <p:nvSpPr>
          <p:cNvPr id="113" name="Line 6"/>
          <p:cNvSpPr>
            <a:spLocks noChangeShapeType="1"/>
          </p:cNvSpPr>
          <p:nvPr/>
        </p:nvSpPr>
        <p:spPr bwMode="auto">
          <a:xfrm>
            <a:off x="5086600" y="3573016"/>
            <a:ext cx="151345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4" name="Line 8"/>
          <p:cNvSpPr>
            <a:spLocks noChangeShapeType="1"/>
          </p:cNvSpPr>
          <p:nvPr/>
        </p:nvSpPr>
        <p:spPr bwMode="auto">
          <a:xfrm>
            <a:off x="5086600" y="3789040"/>
            <a:ext cx="151345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115" name="Group 74"/>
          <p:cNvGrpSpPr/>
          <p:nvPr/>
        </p:nvGrpSpPr>
        <p:grpSpPr>
          <a:xfrm rot="5400000">
            <a:off x="2783632" y="2420889"/>
            <a:ext cx="2592289" cy="288032"/>
            <a:chOff x="2809127" y="3501009"/>
            <a:chExt cx="3326202" cy="2232248"/>
          </a:xfrm>
        </p:grpSpPr>
        <p:sp>
          <p:nvSpPr>
            <p:cNvPr id="116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17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18" name="Group 74"/>
          <p:cNvGrpSpPr/>
          <p:nvPr/>
        </p:nvGrpSpPr>
        <p:grpSpPr>
          <a:xfrm rot="5400000">
            <a:off x="7536161" y="2348881"/>
            <a:ext cx="2592289" cy="288032"/>
            <a:chOff x="2809127" y="3501009"/>
            <a:chExt cx="3326202" cy="2232248"/>
          </a:xfrm>
        </p:grpSpPr>
        <p:sp>
          <p:nvSpPr>
            <p:cNvPr id="119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20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7608168" y="5301208"/>
            <a:ext cx="3096344" cy="1368152"/>
            <a:chOff x="2915816" y="3284984"/>
            <a:chExt cx="3096344" cy="1368152"/>
          </a:xfrm>
        </p:grpSpPr>
        <p:pic>
          <p:nvPicPr>
            <p:cNvPr id="122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123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124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125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26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  <p:sp>
        <p:nvSpPr>
          <p:cNvPr id="127" name="AutoShape 109"/>
          <p:cNvSpPr>
            <a:spLocks noChangeArrowheads="1"/>
          </p:cNvSpPr>
          <p:nvPr/>
        </p:nvSpPr>
        <p:spPr bwMode="auto">
          <a:xfrm>
            <a:off x="6240016" y="4005064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128" name="Content Placeholder 1">
            <a:extLst>
              <a:ext uri="{FF2B5EF4-FFF2-40B4-BE49-F238E27FC236}">
                <a16:creationId xmlns:a16="http://schemas.microsoft.com/office/drawing/2014/main" id="{FB6297AA-4531-8F4F-A425-61F9C141E7B4}"/>
              </a:ext>
            </a:extLst>
          </p:cNvPr>
          <p:cNvSpPr txBox="1">
            <a:spLocks/>
          </p:cNvSpPr>
          <p:nvPr/>
        </p:nvSpPr>
        <p:spPr>
          <a:xfrm>
            <a:off x="9828850" y="1367755"/>
            <a:ext cx="2470409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84]</a:t>
            </a:r>
          </a:p>
        </p:txBody>
      </p:sp>
      <p:pic>
        <p:nvPicPr>
          <p:cNvPr id="129" name="Picture 2">
            <a:extLst>
              <a:ext uri="{FF2B5EF4-FFF2-40B4-BE49-F238E27FC236}">
                <a16:creationId xmlns:a16="http://schemas.microsoft.com/office/drawing/2014/main" id="{0DB3F2A9-E141-1A49-9604-52E879DD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r="50930"/>
          <a:stretch>
            <a:fillRect/>
          </a:stretch>
        </p:blipFill>
        <p:spPr bwMode="auto">
          <a:xfrm>
            <a:off x="11131960" y="124526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" name="Picture 2">
            <a:extLst>
              <a:ext uri="{FF2B5EF4-FFF2-40B4-BE49-F238E27FC236}">
                <a16:creationId xmlns:a16="http://schemas.microsoft.com/office/drawing/2014/main" id="{9B38A73E-95B6-9E42-8061-37F946D2F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49070"/>
          <a:stretch>
            <a:fillRect/>
          </a:stretch>
        </p:blipFill>
        <p:spPr bwMode="auto">
          <a:xfrm>
            <a:off x="10123847" y="124528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6930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  <p:bldP spid="113" grpId="0" animBg="1"/>
      <p:bldP spid="114" grpId="0" animBg="1"/>
      <p:bldP spid="1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78170" y="187797"/>
            <a:ext cx="8229600" cy="720725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4654551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4654551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5951984" y="1700808"/>
            <a:ext cx="216024" cy="1368152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19801" y="346102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62283" y="340201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2454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9340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2394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02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681312" y="4355120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20626" y="5157192"/>
            <a:ext cx="835183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solidFill>
                  <a:srgbClr val="FF0000"/>
                </a:solidFill>
                <a:cs typeface="Arial" charset="0"/>
              </a:rPr>
              <a:t>technically feasible</a:t>
            </a:r>
            <a:r>
              <a:rPr lang="en-US" sz="2400" dirty="0">
                <a:cs typeface="Arial" charset="0"/>
              </a:rPr>
              <a:t>: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no quantum computer required</a:t>
            </a:r>
            <a:r>
              <a:rPr lang="en-US" sz="2400" dirty="0">
                <a:cs typeface="Arial" charset="0"/>
              </a:rPr>
              <a:t>,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only quantum communication</a:t>
            </a:r>
            <a:endParaRPr lang="de-CH" sz="240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5303913" y="3212976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54551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999656" y="2348880"/>
            <a:ext cx="1993314" cy="10081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7" cstate="print"/>
          <a:srcRect t="19951"/>
          <a:stretch>
            <a:fillRect/>
          </a:stretch>
        </p:blipFill>
        <p:spPr bwMode="auto">
          <a:xfrm>
            <a:off x="7104112" y="2492896"/>
            <a:ext cx="1868934" cy="93610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0297" y="1556792"/>
            <a:ext cx="1285425" cy="914208"/>
          </a:xfrm>
          <a:prstGeom prst="rect">
            <a:avLst/>
          </a:prstGeom>
          <a:noFill/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649" y="1772817"/>
            <a:ext cx="6494119" cy="4868211"/>
          </a:xfrm>
          <a:prstGeom prst="rect">
            <a:avLst/>
          </a:prstGeom>
        </p:spPr>
      </p:pic>
      <p:sp>
        <p:nvSpPr>
          <p:cNvPr id="55" name="Content Placeholder 1">
            <a:extLst>
              <a:ext uri="{FF2B5EF4-FFF2-40B4-BE49-F238E27FC236}">
                <a16:creationId xmlns:a16="http://schemas.microsoft.com/office/drawing/2014/main" id="{EDB731D6-0D09-0740-B5CC-7CA5ECEB2EBD}"/>
              </a:ext>
            </a:extLst>
          </p:cNvPr>
          <p:cNvSpPr txBox="1">
            <a:spLocks/>
          </p:cNvSpPr>
          <p:nvPr/>
        </p:nvSpPr>
        <p:spPr>
          <a:xfrm>
            <a:off x="9809983" y="1451465"/>
            <a:ext cx="2470409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84]</a:t>
            </a: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FAE3BE49-F6A9-244E-84B5-11034907A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r="50930"/>
          <a:stretch>
            <a:fillRect/>
          </a:stretch>
        </p:blipFill>
        <p:spPr bwMode="auto">
          <a:xfrm>
            <a:off x="11131960" y="124526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A54733D8-D3FD-FC4A-952D-65088260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49070"/>
          <a:stretch>
            <a:fillRect/>
          </a:stretch>
        </p:blipFill>
        <p:spPr bwMode="auto">
          <a:xfrm>
            <a:off x="10123847" y="124528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6354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264316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74925" y="1628776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Classical Cryptography (&amp; Politics)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Crypto Threat of Quantum Computing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Quantum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Quantum Future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07188" y="4535440"/>
            <a:ext cx="7416824" cy="7497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8926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4429601"/>
      </p:ext>
    </p:extLst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98"/>
          <p:cNvSpPr>
            <a:spLocks noChangeArrowheads="1"/>
          </p:cNvSpPr>
          <p:nvPr/>
        </p:nvSpPr>
        <p:spPr bwMode="auto">
          <a:xfrm>
            <a:off x="1695824" y="1755215"/>
            <a:ext cx="8518115" cy="150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023780-8A80-4908-EF51-4900B183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9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19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41337" y="70516"/>
            <a:ext cx="7365555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Dutch Quantum Ecosystem</a:t>
            </a:r>
          </a:p>
        </p:txBody>
      </p:sp>
      <p:sp>
        <p:nvSpPr>
          <p:cNvPr id="51" name="Rectangle 40"/>
          <p:cNvSpPr>
            <a:spLocks noChangeArrowheads="1"/>
          </p:cNvSpPr>
          <p:nvPr/>
        </p:nvSpPr>
        <p:spPr bwMode="auto">
          <a:xfrm>
            <a:off x="941337" y="4352006"/>
            <a:ext cx="9764223" cy="190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Clr>
                <a:schemeClr val="accent1"/>
              </a:buClr>
              <a:buSzPct val="65000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2016: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QuSoft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founded</a:t>
            </a:r>
          </a:p>
          <a:p>
            <a:pPr>
              <a:buClr>
                <a:schemeClr val="accent1"/>
              </a:buClr>
              <a:buSzPct val="65000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2016: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QuTech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: 135 Mio € , 50 Mio $ Intel</a:t>
            </a:r>
          </a:p>
          <a:p>
            <a:pPr>
              <a:buClr>
                <a:schemeClr val="accent1"/>
              </a:buClr>
              <a:buSzPct val="65000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2017: </a:t>
            </a:r>
            <a:r>
              <a:rPr lang="en-US" sz="2400" dirty="0">
                <a:latin typeface="Calibri" pitchFamily="34" charset="0"/>
                <a:cs typeface="Calibri" pitchFamily="34" charset="0"/>
                <a:hlinkClick r:id="rId3"/>
              </a:rPr>
              <a:t>Quantum Software Consortium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, NWO 18.8 Mio € for 10 years</a:t>
            </a:r>
          </a:p>
          <a:p>
            <a:pPr>
              <a:buClr>
                <a:schemeClr val="accent1"/>
              </a:buClr>
              <a:buSzPct val="65000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2020: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Quantum.Amsterdam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founded</a:t>
            </a:r>
          </a:p>
          <a:p>
            <a:pPr>
              <a:buClr>
                <a:schemeClr val="accent1"/>
              </a:buClr>
              <a:buSzPct val="65000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2021: growth fund for </a:t>
            </a:r>
            <a:r>
              <a:rPr lang="en-US" sz="2400" dirty="0">
                <a:latin typeface="Calibri" pitchFamily="34" charset="0"/>
                <a:cs typeface="Calibri" pitchFamily="34" charset="0"/>
                <a:hlinkClick r:id="rId4"/>
              </a:rPr>
              <a:t>Quantum Delta NL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615 Mio € for 7 years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92C85E-99C3-EBB2-28D6-12042D967C5A}"/>
              </a:ext>
            </a:extLst>
          </p:cNvPr>
          <p:cNvGrpSpPr/>
          <p:nvPr/>
        </p:nvGrpSpPr>
        <p:grpSpPr>
          <a:xfrm>
            <a:off x="953570" y="1034816"/>
            <a:ext cx="6748321" cy="3036169"/>
            <a:chOff x="761870" y="752488"/>
            <a:chExt cx="11163590" cy="502266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4818" y="752488"/>
              <a:ext cx="5180941" cy="5022664"/>
            </a:xfrm>
            <a:prstGeom prst="rect">
              <a:avLst/>
            </a:prstGeom>
          </p:spPr>
        </p:pic>
        <p:pic>
          <p:nvPicPr>
            <p:cNvPr id="49" name="Picture 48" descr="ttp://www.universiteitleiden.nl/ul2ext/images/zegel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4076" y="2197173"/>
              <a:ext cx="1873001" cy="7938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0" name="Picture 4" descr="ttps://static.tue.nl/fileadmin/content/onderzoek/Institute_for_Complex_Molecular_Systems_-_ICMS/1_About/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16" b="70751"/>
            <a:stretch/>
          </p:blipFill>
          <p:spPr bwMode="auto">
            <a:xfrm>
              <a:off x="8676133" y="4903624"/>
              <a:ext cx="3249327" cy="63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ttps://upload.wikimedia.org/wikipedia/commons/thumb/c/c9/Intel-logo.svg/1280px-Intel-logo.svg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243" y="1294671"/>
              <a:ext cx="1299430" cy="86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 descr="ttp://www.campaignbrief.com/2015/09/24/microsoft-logo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87" b="25001"/>
            <a:stretch/>
          </p:blipFill>
          <p:spPr bwMode="auto">
            <a:xfrm>
              <a:off x="761870" y="3436431"/>
              <a:ext cx="1688523" cy="527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8" descr="ttp://www.cakelab.nl/wp-content/uploads/2011/08/type_tno_1.gif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31615" r="18230" b="29315"/>
            <a:stretch/>
          </p:blipFill>
          <p:spPr bwMode="auto">
            <a:xfrm>
              <a:off x="2484303" y="4429946"/>
              <a:ext cx="1877750" cy="73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1354" y="917392"/>
              <a:ext cx="2347982" cy="826754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</p:pic>
      </p:grpSp>
      <p:pic>
        <p:nvPicPr>
          <p:cNvPr id="14" name="Picture 2" descr="QDNL is hiring a Community Manager | Quantum Delta NL">
            <a:extLst>
              <a:ext uri="{FF2B5EF4-FFF2-40B4-BE49-F238E27FC236}">
                <a16:creationId xmlns:a16="http://schemas.microsoft.com/office/drawing/2014/main" id="{0BAA07DA-BEC2-5390-C8F0-A3D51A48C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26515"/>
            <a:ext cx="3911600" cy="124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logo-Quantum.Amsterdam@2x">
            <a:extLst>
              <a:ext uri="{FF2B5EF4-FFF2-40B4-BE49-F238E27FC236}">
                <a16:creationId xmlns:a16="http://schemas.microsoft.com/office/drawing/2014/main" id="{5A850493-2070-82A9-2570-0CFD6BF07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566" y="2013828"/>
            <a:ext cx="4733708" cy="115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uTech — TU Delft - Quantum Internet Alliance">
            <a:extLst>
              <a:ext uri="{FF2B5EF4-FFF2-40B4-BE49-F238E27FC236}">
                <a16:creationId xmlns:a16="http://schemas.microsoft.com/office/drawing/2014/main" id="{76C684B1-A6FF-B837-1AB2-91C918A5E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69" y="1990324"/>
            <a:ext cx="1241340" cy="61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0021" y="368690"/>
            <a:ext cx="7572428" cy="928694"/>
          </a:xfrm>
        </p:spPr>
        <p:txBody>
          <a:bodyPr>
            <a:normAutofit/>
          </a:bodyPr>
          <a:lstStyle/>
          <a:p>
            <a:r>
              <a:rPr lang="en-US" sz="4000" dirty="0">
                <a:cs typeface="Arial" charset="0"/>
              </a:rPr>
              <a:t>The Future is Quantum (or not)</a:t>
            </a:r>
            <a:endParaRPr lang="de-DE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63E1CB-BB2E-6305-9EB2-AFE3BA44C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07" y="1615064"/>
            <a:ext cx="7744247" cy="33243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1ECE6E-F2CF-27ED-3654-1F755245D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92" y="1538635"/>
            <a:ext cx="1791447" cy="47460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A43DAE3-5CA1-A5EA-F9B2-E1EF76DE9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49" y="2847472"/>
            <a:ext cx="3179830" cy="129767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B0A1ED5-CE48-73E1-F4FE-054015BE4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285" y="2294094"/>
            <a:ext cx="1791447" cy="5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3ADF1D-F869-55C3-AE48-97BE9223F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1492" y="115169"/>
            <a:ext cx="1028644" cy="1112372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22B3EE4-167F-468F-9149-B64FED6E18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6481"/>
          <a:stretch/>
        </p:blipFill>
        <p:spPr>
          <a:xfrm>
            <a:off x="10006171" y="391042"/>
            <a:ext cx="1640241" cy="699231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2E9DAA29-BC6F-A409-9E27-520B6D6FD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2" y="4190757"/>
            <a:ext cx="3272340" cy="79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6DA218B-DD0C-15F2-4A02-4A1891FC82F4}"/>
              </a:ext>
            </a:extLst>
          </p:cNvPr>
          <p:cNvSpPr txBox="1">
            <a:spLocks/>
          </p:cNvSpPr>
          <p:nvPr/>
        </p:nvSpPr>
        <p:spPr>
          <a:xfrm>
            <a:off x="722497" y="5161643"/>
            <a:ext cx="9725165" cy="1297671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New </a:t>
            </a:r>
            <a:r>
              <a:rPr lang="en-US" sz="2600" dirty="0" err="1">
                <a:cs typeface="Arial" charset="0"/>
              </a:rPr>
              <a:t>UvA</a:t>
            </a:r>
            <a:r>
              <a:rPr lang="en-US" sz="2600" dirty="0">
                <a:cs typeface="Arial" charset="0"/>
              </a:rPr>
              <a:t> building “</a:t>
            </a:r>
            <a:r>
              <a:rPr lang="en-US" sz="2600" dirty="0" err="1">
                <a:cs typeface="Arial" charset="0"/>
              </a:rPr>
              <a:t>LabQ</a:t>
            </a:r>
            <a:r>
              <a:rPr lang="en-US" sz="2600" dirty="0">
                <a:cs typeface="Arial" charset="0"/>
              </a:rPr>
              <a:t>”, hopefully ready in 2026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New </a:t>
            </a:r>
            <a:r>
              <a:rPr lang="en-US" sz="2600" dirty="0" err="1">
                <a:cs typeface="Arial" charset="0"/>
              </a:rPr>
              <a:t>UvA</a:t>
            </a:r>
            <a:r>
              <a:rPr lang="en-US" sz="2600" dirty="0">
                <a:cs typeface="Arial" charset="0"/>
              </a:rPr>
              <a:t> MSc in “Quantum Computer Science”, starting 2024/25</a:t>
            </a:r>
          </a:p>
        </p:txBody>
      </p:sp>
    </p:spTree>
    <p:extLst>
      <p:ext uri="{BB962C8B-B14F-4D97-AF65-F5344CB8AC3E}">
        <p14:creationId xmlns:p14="http://schemas.microsoft.com/office/powerpoint/2010/main" val="233183217"/>
      </p:ext>
    </p:extLst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928694"/>
          </a:xfrm>
        </p:spPr>
        <p:txBody>
          <a:bodyPr/>
          <a:lstStyle/>
          <a:p>
            <a:r>
              <a:rPr lang="en-US" sz="4000" dirty="0"/>
              <a:t>What Have You Learned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75520" y="980728"/>
            <a:ext cx="7848872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/>
              <a:t>Classical Cryptography</a:t>
            </a: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</a:rPr>
              <a:t>Long </a:t>
            </a:r>
            <a:r>
              <a:rPr lang="en-US" sz="2800" dirty="0">
                <a:solidFill>
                  <a:prstClr val="black"/>
                </a:solidFill>
                <a:cs typeface="Arial" charset="0"/>
                <a:hlinkClick r:id="rId2"/>
              </a:rPr>
              <a:t>history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3"/>
              </a:rPr>
              <a:t>One-time pad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4"/>
              </a:rPr>
              <a:t>Public-key cryptography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</a:rPr>
              <a:t>Links to </a:t>
            </a:r>
            <a:r>
              <a:rPr lang="en-US" sz="2800" dirty="0">
                <a:solidFill>
                  <a:prstClr val="black"/>
                </a:solidFill>
                <a:cs typeface="Arial" charset="0"/>
                <a:hlinkClick r:id="rId5"/>
              </a:rPr>
              <a:t>Logic </a:t>
            </a:r>
            <a:r>
              <a:rPr lang="en-US" sz="2800" dirty="0">
                <a:solidFill>
                  <a:prstClr val="black"/>
                </a:solidFill>
                <a:cs typeface="Arial" charset="0"/>
              </a:rPr>
              <a:t>(and </a:t>
            </a:r>
            <a:r>
              <a:rPr lang="en-US" sz="2800" dirty="0">
                <a:solidFill>
                  <a:prstClr val="black"/>
                </a:solidFill>
                <a:cs typeface="Arial" charset="0"/>
                <a:hlinkClick r:id="rId6"/>
              </a:rPr>
              <a:t>Politics</a:t>
            </a:r>
            <a:r>
              <a:rPr lang="en-US" sz="2800" dirty="0">
                <a:solidFill>
                  <a:prstClr val="black"/>
                </a:solidFill>
                <a:cs typeface="Arial" charset="0"/>
              </a:rPr>
              <a:t>)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4272" y="764704"/>
            <a:ext cx="1368152" cy="182521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06868">
            <a:off x="5883261" y="1442848"/>
            <a:ext cx="2406434" cy="137533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96008" y="2708920"/>
            <a:ext cx="9180512" cy="2376264"/>
            <a:chOff x="72008" y="2708920"/>
            <a:chExt cx="9180512" cy="2376264"/>
          </a:xfrm>
        </p:grpSpPr>
        <p:pic>
          <p:nvPicPr>
            <p:cNvPr id="48" name="Picture 39" descr="BS00996_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683568" y="414908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40" descr="BS00996_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7703875" y="4293096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72008" y="3068960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Alice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063915" y="3789040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Bob</a:t>
              </a:r>
            </a:p>
          </p:txBody>
        </p:sp>
        <p:pic>
          <p:nvPicPr>
            <p:cNvPr id="52" name="Picture 51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899592" y="3068960"/>
              <a:ext cx="1059740" cy="1080120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3059832" y="3284984"/>
              <a:ext cx="2195795" cy="1731698"/>
              <a:chOff x="2987824" y="1700808"/>
              <a:chExt cx="2195795" cy="1731698"/>
            </a:xfrm>
          </p:grpSpPr>
          <p:sp>
            <p:nvSpPr>
              <p:cNvPr id="54" name="Line 27"/>
              <p:cNvSpPr>
                <a:spLocks noChangeShapeType="1"/>
              </p:cNvSpPr>
              <p:nvPr/>
            </p:nvSpPr>
            <p:spPr bwMode="auto">
              <a:xfrm flipV="1">
                <a:off x="3851920" y="1700808"/>
                <a:ext cx="216023" cy="648072"/>
              </a:xfrm>
              <a:prstGeom prst="line">
                <a:avLst/>
              </a:prstGeom>
              <a:noFill/>
              <a:ln w="57150" cap="rnd">
                <a:solidFill>
                  <a:srgbClr val="FF00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283968" y="2852936"/>
                <a:ext cx="8996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itchFamily="34" charset="0"/>
                    <a:cs typeface="Arial" pitchFamily="34" charset="0"/>
                  </a:rPr>
                  <a:t>Eve</a:t>
                </a:r>
              </a:p>
            </p:txBody>
          </p:sp>
          <p:pic>
            <p:nvPicPr>
              <p:cNvPr id="56" name="Picture 55" descr="QueenOfHearts.png"/>
              <p:cNvPicPr>
                <a:picLocks noChangeAspect="1"/>
              </p:cNvPicPr>
              <p:nvPr/>
            </p:nvPicPr>
            <p:blipFill>
              <a:blip r:embed="rId11" cstate="print"/>
              <a:srcRect l="6597" r="7636"/>
              <a:stretch>
                <a:fillRect/>
              </a:stretch>
            </p:blipFill>
            <p:spPr>
              <a:xfrm>
                <a:off x="2987824" y="2348880"/>
                <a:ext cx="1280649" cy="1083626"/>
              </a:xfrm>
              <a:prstGeom prst="rect">
                <a:avLst/>
              </a:prstGeom>
            </p:spPr>
          </p:pic>
        </p:grpSp>
        <p:sp>
          <p:nvSpPr>
            <p:cNvPr id="71" name="Line 7"/>
            <p:cNvSpPr>
              <a:spLocks noChangeShapeType="1"/>
            </p:cNvSpPr>
            <p:nvPr/>
          </p:nvSpPr>
          <p:spPr bwMode="auto">
            <a:xfrm>
              <a:off x="3202558" y="3212976"/>
              <a:ext cx="288131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72" name="Picture 71" descr="MC900441455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3140968"/>
              <a:ext cx="864096" cy="864096"/>
            </a:xfrm>
            <a:prstGeom prst="rect">
              <a:avLst/>
            </a:prstGeom>
          </p:spPr>
        </p:pic>
        <p:pic>
          <p:nvPicPr>
            <p:cNvPr id="73" name="Picture 6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48264" y="3212976"/>
              <a:ext cx="1285425" cy="914208"/>
            </a:xfrm>
            <a:prstGeom prst="rect">
              <a:avLst/>
            </a:prstGeom>
            <a:noFill/>
          </p:spPr>
        </p:pic>
        <p:sp>
          <p:nvSpPr>
            <p:cNvPr id="74" name="TextBox 73"/>
            <p:cNvSpPr txBox="1"/>
            <p:nvPr/>
          </p:nvSpPr>
          <p:spPr>
            <a:xfrm>
              <a:off x="395536" y="2708920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 = </a:t>
              </a:r>
              <a:r>
                <a:rPr lang="en-US" dirty="0">
                  <a:solidFill>
                    <a:srgbClr val="0000FF"/>
                  </a:solidFill>
                  <a:latin typeface="Consolas"/>
                  <a:cs typeface="Consolas"/>
                </a:rPr>
                <a:t>0000 1111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51520" y="4715852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020272" y="4715852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203848" y="2708920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 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= </a:t>
              </a:r>
              <a:r>
                <a:rPr lang="en-US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>
                  <a:ea typeface="cmsy10"/>
                  <a:cs typeface="cmsy10"/>
                </a:rPr>
                <a:t>⊕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k = </a:t>
              </a:r>
              <a:r>
                <a:rPr lang="en-US" dirty="0">
                  <a:solidFill>
                    <a:srgbClr val="FF0000"/>
                  </a:solidFill>
                  <a:latin typeface="Consolas"/>
                  <a:cs typeface="Consolas"/>
                </a:rPr>
                <a:t>0101 0100</a:t>
              </a:r>
            </a:p>
          </p:txBody>
        </p:sp>
        <p:sp>
          <p:nvSpPr>
            <p:cNvPr id="79" name="AutoShape 109"/>
            <p:cNvSpPr>
              <a:spLocks noChangeArrowheads="1"/>
            </p:cNvSpPr>
            <p:nvPr/>
          </p:nvSpPr>
          <p:spPr bwMode="auto">
            <a:xfrm>
              <a:off x="4427984" y="3933056"/>
              <a:ext cx="1368152" cy="648072"/>
            </a:xfrm>
            <a:prstGeom prst="cloudCallout">
              <a:avLst>
                <a:gd name="adj1" fmla="val -68259"/>
                <a:gd name="adj2" fmla="val 35277"/>
              </a:avLst>
            </a:prstGeom>
            <a:solidFill>
              <a:srgbClr val="A8EAE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sz="2400" dirty="0">
                  <a:latin typeface="Consolas"/>
                  <a:cs typeface="Consola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85B191-8621-E747-B65A-57CFC47785FF}"/>
              </a:ext>
            </a:extLst>
          </p:cNvPr>
          <p:cNvGrpSpPr/>
          <p:nvPr/>
        </p:nvGrpSpPr>
        <p:grpSpPr>
          <a:xfrm>
            <a:off x="6733810" y="5565629"/>
            <a:ext cx="2376264" cy="936104"/>
            <a:chOff x="7204266" y="5690264"/>
            <a:chExt cx="2376264" cy="936104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04266" y="5794984"/>
              <a:ext cx="1368152" cy="61536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44426" y="5690264"/>
              <a:ext cx="936104" cy="936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74056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0105" y="114163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Ancient Cryptography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109305" y="4289358"/>
            <a:ext cx="3235346" cy="2589012"/>
            <a:chOff x="785509" y="4141474"/>
            <a:chExt cx="3235346" cy="25890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73" y="4141474"/>
              <a:ext cx="1316277" cy="17330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5509" y="5899489"/>
              <a:ext cx="32353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Caesar Cipher (ROT4)</a:t>
              </a:r>
            </a:p>
            <a:p>
              <a:r>
                <a:rPr lang="en-US" sz="2400" dirty="0">
                  <a:cs typeface="Arial" pitchFamily="34" charset="0"/>
                </a:rPr>
                <a:t>(variant still </a:t>
              </a:r>
              <a:r>
                <a:rPr lang="en-US" sz="2400" dirty="0">
                  <a:cs typeface="Arial" pitchFamily="34" charset="0"/>
                  <a:hlinkClick r:id="rId4"/>
                </a:rPr>
                <a:t>in use</a:t>
              </a:r>
              <a:r>
                <a:rPr lang="en-US" sz="2400" dirty="0">
                  <a:cs typeface="Arial" pitchFamily="34" charset="0"/>
                </a:rPr>
                <a:t>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927403" y="963126"/>
            <a:ext cx="2482876" cy="2205901"/>
            <a:chOff x="5603607" y="815239"/>
            <a:chExt cx="2482876" cy="22059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0631" y="1198929"/>
              <a:ext cx="1361863" cy="18222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03607" y="815239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Blaise de </a:t>
              </a:r>
              <a:r>
                <a:rPr lang="en-US" sz="2400" dirty="0" err="1">
                  <a:cs typeface="Arial" pitchFamily="34" charset="0"/>
                </a:rPr>
                <a:t>Vigenère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49815" y="1229014"/>
            <a:ext cx="8917983" cy="3682970"/>
            <a:chOff x="226016" y="1081130"/>
            <a:chExt cx="8917983" cy="3682970"/>
          </a:xfrm>
        </p:grpSpPr>
        <p:sp>
          <p:nvSpPr>
            <p:cNvPr id="18" name="Line 7"/>
            <p:cNvSpPr>
              <a:spLocks noChangeShapeType="1"/>
            </p:cNvSpPr>
            <p:nvPr/>
          </p:nvSpPr>
          <p:spPr bwMode="auto">
            <a:xfrm>
              <a:off x="226016" y="3573463"/>
              <a:ext cx="891798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>
              <a:off x="2100743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04794" y="3144828"/>
              <a:ext cx="74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50 BC</a:t>
              </a:r>
              <a:endParaRPr lang="en-US" dirty="0">
                <a:cs typeface="Consolas"/>
              </a:endParaRPr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 flipV="1">
              <a:off x="514815" y="3077409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9171" y="3693062"/>
              <a:ext cx="95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500 BC</a:t>
              </a:r>
              <a:endParaRPr lang="en-US" dirty="0">
                <a:cs typeface="Consola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521" y="1571916"/>
              <a:ext cx="2215654" cy="126629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06740" y="1081130"/>
              <a:ext cx="1584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cs typeface="Arial" pitchFamily="34" charset="0"/>
                  <a:hlinkClick r:id="rId7"/>
                </a:rPr>
                <a:t>Scytale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25" name="Line 7"/>
            <p:cNvSpPr>
              <a:spLocks noChangeShapeType="1"/>
            </p:cNvSpPr>
            <p:nvPr/>
          </p:nvSpPr>
          <p:spPr bwMode="auto">
            <a:xfrm flipV="1">
              <a:off x="3673189" y="3082677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6" name="Line 7"/>
            <p:cNvSpPr>
              <a:spLocks noChangeShapeType="1"/>
            </p:cNvSpPr>
            <p:nvPr/>
          </p:nvSpPr>
          <p:spPr bwMode="auto">
            <a:xfrm flipV="1">
              <a:off x="6831563" y="3084532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14574" y="3639520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500 AD</a:t>
              </a:r>
              <a:endParaRPr lang="en-US" dirty="0">
                <a:cs typeface="Consolas"/>
              </a:endParaRPr>
            </a:p>
          </p:txBody>
        </p:sp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5259117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52233" y="3122905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1000 AD</a:t>
              </a:r>
              <a:endParaRPr lang="en-US" dirty="0">
                <a:cs typeface="Consola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23178" y="3114303"/>
              <a:ext cx="988623" cy="36933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2015 AD</a:t>
              </a:r>
              <a:endParaRPr lang="en-US" dirty="0">
                <a:cs typeface="Consolas"/>
              </a:endParaRPr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>
              <a:off x="8417490" y="3578793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15038" y="3700248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1500 AD</a:t>
              </a:r>
              <a:endParaRPr lang="en-US" dirty="0">
                <a:cs typeface="Consolas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799" y="4289500"/>
              <a:ext cx="1791447" cy="474600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C4475C2-C1BA-6E4D-88C4-3D09269FB19A}"/>
              </a:ext>
            </a:extLst>
          </p:cNvPr>
          <p:cNvGrpSpPr/>
          <p:nvPr/>
        </p:nvGrpSpPr>
        <p:grpSpPr>
          <a:xfrm>
            <a:off x="4852329" y="4954001"/>
            <a:ext cx="6299510" cy="1929906"/>
            <a:chOff x="4852329" y="4954001"/>
            <a:chExt cx="6299510" cy="19299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129CF5D-567D-7743-82CA-72E4BE4BF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251" t="27059"/>
            <a:stretch/>
          </p:blipFill>
          <p:spPr>
            <a:xfrm>
              <a:off x="7624182" y="5519829"/>
              <a:ext cx="3527657" cy="105508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87EB74F-A9A9-C146-8B6A-B3AC96A00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71530" b="49498"/>
            <a:stretch/>
          </p:blipFill>
          <p:spPr>
            <a:xfrm>
              <a:off x="4852329" y="4954001"/>
              <a:ext cx="2771853" cy="102316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45BAB8-25BE-ED42-958A-E0B027268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14016" y="5931407"/>
              <a:ext cx="24384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834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928694"/>
          </a:xfrm>
        </p:spPr>
        <p:txBody>
          <a:bodyPr/>
          <a:lstStyle/>
          <a:p>
            <a:r>
              <a:rPr lang="en-US" sz="4000" dirty="0"/>
              <a:t>What Have You Learned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75520" y="973318"/>
            <a:ext cx="7848872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/>
              <a:t>Quantum Mechanics</a:t>
            </a: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err="1">
                <a:solidFill>
                  <a:prstClr val="black"/>
                </a:solidFill>
                <a:cs typeface="Arial" charset="0"/>
                <a:hlinkClick r:id="rId6"/>
              </a:rPr>
              <a:t>Qubits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7"/>
              </a:rPr>
              <a:t>Quantum Computer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8"/>
              </a:rPr>
              <a:t>Shor’s Algorithm</a:t>
            </a:r>
            <a:endParaRPr lang="en-US" sz="2800" dirty="0">
              <a:solidFill>
                <a:prstClr val="black"/>
              </a:solidFill>
              <a:cs typeface="Arial" charset="0"/>
              <a:hlinkClick r:id="rId9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  <a:hlinkClick r:id="rId9"/>
              </a:rPr>
              <a:t>No-cloning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888088" y="1333358"/>
            <a:ext cx="2594726" cy="1080120"/>
            <a:chOff x="971600" y="4077072"/>
            <a:chExt cx="2594726" cy="1080120"/>
          </a:xfrm>
        </p:grpSpPr>
        <p:grpSp>
          <p:nvGrpSpPr>
            <p:cNvPr id="28" name="Group 28"/>
            <p:cNvGrpSpPr/>
            <p:nvPr/>
          </p:nvGrpSpPr>
          <p:grpSpPr>
            <a:xfrm>
              <a:off x="971600" y="4653136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483768" y="46964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30" name="Picture 29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725144"/>
              <a:ext cx="579184" cy="37452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1" name="Picture 30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7824" y="4725144"/>
              <a:ext cx="578502" cy="37408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2" name="Picture 31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149080"/>
              <a:ext cx="579867" cy="4098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3" name="Picture 3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4704" y="4149080"/>
              <a:ext cx="579184" cy="409317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34" name="Group 28"/>
            <p:cNvGrpSpPr/>
            <p:nvPr/>
          </p:nvGrpSpPr>
          <p:grpSpPr>
            <a:xfrm>
              <a:off x="2483768" y="4077072"/>
              <a:ext cx="457692" cy="460694"/>
              <a:chOff x="4214810" y="2000240"/>
              <a:chExt cx="457692" cy="460694"/>
            </a:xfrm>
          </p:grpSpPr>
          <p:sp>
            <p:nvSpPr>
              <p:cNvPr id="3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971600" y="4077072"/>
              <a:ext cx="457692" cy="460694"/>
              <a:chOff x="7597837" y="2707419"/>
              <a:chExt cx="457692" cy="460694"/>
            </a:xfrm>
          </p:grpSpPr>
          <p:sp>
            <p:nvSpPr>
              <p:cNvPr id="36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4796432" y="5166950"/>
            <a:ext cx="3096344" cy="1368152"/>
            <a:chOff x="2915816" y="3284984"/>
            <a:chExt cx="3096344" cy="1368152"/>
          </a:xfrm>
        </p:grpSpPr>
        <p:pic>
          <p:nvPicPr>
            <p:cNvPr id="46" name="Picture 9" descr="doll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78" name="Picture 9" descr="doll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47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48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9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73C77BD-7CCD-574A-A76E-CC0F417D89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2224" y="2534763"/>
            <a:ext cx="3397405" cy="12958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E50DC2D-5CDD-D644-8906-5B6DC99698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28348" y="3329923"/>
            <a:ext cx="935243" cy="140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07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2256" y="136180"/>
            <a:ext cx="898224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Answers to the Quantum Threat</a:t>
            </a:r>
          </a:p>
        </p:txBody>
      </p:sp>
      <p:sp>
        <p:nvSpPr>
          <p:cNvPr id="27" name="Rectangle 298"/>
          <p:cNvSpPr>
            <a:spLocks noChangeArrowheads="1"/>
          </p:cNvSpPr>
          <p:nvPr/>
        </p:nvSpPr>
        <p:spPr bwMode="auto">
          <a:xfrm>
            <a:off x="1853051" y="1188141"/>
            <a:ext cx="7599956" cy="193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94360" y="1268760"/>
            <a:ext cx="5069592" cy="5188030"/>
          </a:xfrm>
          <a:prstGeom prst="round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dirty="0"/>
              <a:t>Conventional Post-Quantum Cryptography</a:t>
            </a:r>
          </a:p>
          <a:p>
            <a:pPr algn="ctr"/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Can be deployed without quantum technologies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Believed to be secure against quantum attacks of the future</a:t>
            </a:r>
          </a:p>
        </p:txBody>
      </p:sp>
      <p:sp>
        <p:nvSpPr>
          <p:cNvPr id="30" name="Cross 29"/>
          <p:cNvSpPr/>
          <p:nvPr/>
        </p:nvSpPr>
        <p:spPr>
          <a:xfrm>
            <a:off x="5728476" y="3125783"/>
            <a:ext cx="720080" cy="720080"/>
          </a:xfrm>
          <a:prstGeom prst="plus">
            <a:avLst>
              <a:gd name="adj" fmla="val 36640"/>
            </a:avLst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ounded Rectangle 30"/>
          <p:cNvSpPr/>
          <p:nvPr/>
        </p:nvSpPr>
        <p:spPr>
          <a:xfrm>
            <a:off x="6513080" y="1268760"/>
            <a:ext cx="5163807" cy="518803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Quantum Cryptography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Requires some quantum technology (but no large-scale quantum computer)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Typically no computational assumptions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613297-2817-5747-8AE3-B6FD55929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32" y="4119395"/>
            <a:ext cx="3696216" cy="18093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A21123E-269F-8146-BE90-1E2E5E9113BE}"/>
              </a:ext>
            </a:extLst>
          </p:cNvPr>
          <p:cNvGrpSpPr/>
          <p:nvPr/>
        </p:nvGrpSpPr>
        <p:grpSpPr>
          <a:xfrm>
            <a:off x="6593727" y="4398264"/>
            <a:ext cx="5002511" cy="1625115"/>
            <a:chOff x="1763688" y="1528146"/>
            <a:chExt cx="6192316" cy="2011635"/>
          </a:xfrm>
        </p:grpSpPr>
        <p:pic>
          <p:nvPicPr>
            <p:cNvPr id="17" name="Picture 39" descr="BS00996_">
              <a:extLst>
                <a:ext uri="{FF2B5EF4-FFF2-40B4-BE49-F238E27FC236}">
                  <a16:creationId xmlns:a16="http://schemas.microsoft.com/office/drawing/2014/main" id="{2BC5C560-8500-5E49-9E3E-E9E6F7EAD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763688" y="263691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40" descr="BS00996_">
              <a:extLst>
                <a:ext uri="{FF2B5EF4-FFF2-40B4-BE49-F238E27FC236}">
                  <a16:creationId xmlns:a16="http://schemas.microsoft.com/office/drawing/2014/main" id="{B8E36E89-B90E-AD4B-9C79-49F33B732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7308304" y="2780928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AliceBlue.eps">
              <a:extLst>
                <a:ext uri="{FF2B5EF4-FFF2-40B4-BE49-F238E27FC236}">
                  <a16:creationId xmlns:a16="http://schemas.microsoft.com/office/drawing/2014/main" id="{8DFC8A3B-85B5-2942-83AE-DFA7406D9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2123727" y="1556792"/>
              <a:ext cx="989091" cy="1008112"/>
            </a:xfrm>
            <a:prstGeom prst="rect">
              <a:avLst/>
            </a:prstGeom>
          </p:spPr>
        </p:pic>
        <p:pic>
          <p:nvPicPr>
            <p:cNvPr id="20" name="Picture 19" descr="QueenOfHearts.png">
              <a:extLst>
                <a:ext uri="{FF2B5EF4-FFF2-40B4-BE49-F238E27FC236}">
                  <a16:creationId xmlns:a16="http://schemas.microsoft.com/office/drawing/2014/main" id="{D213606E-13B6-8C41-AA07-E10181521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5292080" y="2564904"/>
              <a:ext cx="1152128" cy="974877"/>
            </a:xfrm>
            <a:prstGeom prst="rect">
              <a:avLst/>
            </a:prstGeom>
          </p:spPr>
        </p:pic>
        <p:pic>
          <p:nvPicPr>
            <p:cNvPr id="21" name="Picture 62">
              <a:extLst>
                <a:ext uri="{FF2B5EF4-FFF2-40B4-BE49-F238E27FC236}">
                  <a16:creationId xmlns:a16="http://schemas.microsoft.com/office/drawing/2014/main" id="{1B3196A4-5E70-5F48-8A1A-11DDCD8A6C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88224" y="1772816"/>
              <a:ext cx="1214965" cy="864096"/>
            </a:xfrm>
            <a:prstGeom prst="rect">
              <a:avLst/>
            </a:prstGeom>
            <a:noFill/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C4A87FDE-1574-E242-9DC4-6CEA48BA2B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2843808" y="2492896"/>
              <a:ext cx="1368152" cy="691938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23" name="Line 6">
              <a:extLst>
                <a:ext uri="{FF2B5EF4-FFF2-40B4-BE49-F238E27FC236}">
                  <a16:creationId xmlns:a16="http://schemas.microsoft.com/office/drawing/2014/main" id="{C6450257-29F3-494F-B2C3-6F43554F46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5856" y="2204864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med"/>
              <a:tailEnd type="triangle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4" name="Line 8">
              <a:extLst>
                <a:ext uri="{FF2B5EF4-FFF2-40B4-BE49-F238E27FC236}">
                  <a16:creationId xmlns:a16="http://schemas.microsoft.com/office/drawing/2014/main" id="{EE095BD4-AB8F-A74C-B084-10D2972781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4863" y="234888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E436388-B941-A247-829E-9523A37746B9}"/>
                </a:ext>
              </a:extLst>
            </p:cNvPr>
            <p:cNvGrpSpPr/>
            <p:nvPr/>
          </p:nvGrpSpPr>
          <p:grpSpPr>
            <a:xfrm>
              <a:off x="3275856" y="1528146"/>
              <a:ext cx="2881313" cy="532702"/>
              <a:chOff x="3130550" y="1096098"/>
              <a:chExt cx="2881313" cy="532702"/>
            </a:xfrm>
          </p:grpSpPr>
          <p:sp>
            <p:nvSpPr>
              <p:cNvPr id="32" name="Line 7">
                <a:extLst>
                  <a:ext uri="{FF2B5EF4-FFF2-40B4-BE49-F238E27FC236}">
                    <a16:creationId xmlns:a16="http://schemas.microsoft.com/office/drawing/2014/main" id="{46D153D9-5DDD-964F-B0B6-DCC1651EC1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550" y="1628800"/>
                <a:ext cx="2881313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grpSp>
            <p:nvGrpSpPr>
              <p:cNvPr id="33" name="Group 28">
                <a:extLst>
                  <a:ext uri="{FF2B5EF4-FFF2-40B4-BE49-F238E27FC236}">
                    <a16:creationId xmlns:a16="http://schemas.microsoft.com/office/drawing/2014/main" id="{76494797-76F5-0345-B5A2-31F359610ACA}"/>
                  </a:ext>
                </a:extLst>
              </p:cNvPr>
              <p:cNvGrpSpPr/>
              <p:nvPr/>
            </p:nvGrpSpPr>
            <p:grpSpPr>
              <a:xfrm>
                <a:off x="3419872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46" name="Oval 2">
                  <a:extLst>
                    <a:ext uri="{FF2B5EF4-FFF2-40B4-BE49-F238E27FC236}">
                      <a16:creationId xmlns:a16="http://schemas.microsoft.com/office/drawing/2014/main" id="{9F720CB8-A7EC-B440-88D4-3418F455E2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7" name="Line 5">
                  <a:extLst>
                    <a:ext uri="{FF2B5EF4-FFF2-40B4-BE49-F238E27FC236}">
                      <a16:creationId xmlns:a16="http://schemas.microsoft.com/office/drawing/2014/main" id="{F669832C-FF67-B74B-B5AD-58BAFB5411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7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4" name="Group 28">
                <a:extLst>
                  <a:ext uri="{FF2B5EF4-FFF2-40B4-BE49-F238E27FC236}">
                    <a16:creationId xmlns:a16="http://schemas.microsoft.com/office/drawing/2014/main" id="{6C6254D8-9151-9E46-80FD-EB6438C21EEE}"/>
                  </a:ext>
                </a:extLst>
              </p:cNvPr>
              <p:cNvGrpSpPr/>
              <p:nvPr/>
            </p:nvGrpSpPr>
            <p:grpSpPr>
              <a:xfrm>
                <a:off x="4343154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44" name="Oval 2">
                  <a:extLst>
                    <a:ext uri="{FF2B5EF4-FFF2-40B4-BE49-F238E27FC236}">
                      <a16:creationId xmlns:a16="http://schemas.microsoft.com/office/drawing/2014/main" id="{C3D4603F-62D5-DC41-BDBF-AE47725A4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5" name="Line 5">
                  <a:extLst>
                    <a:ext uri="{FF2B5EF4-FFF2-40B4-BE49-F238E27FC236}">
                      <a16:creationId xmlns:a16="http://schemas.microsoft.com/office/drawing/2014/main" id="{703DD269-E7E9-1A48-AABE-F5D1589FD5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81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5" name="Group 28">
                <a:extLst>
                  <a:ext uri="{FF2B5EF4-FFF2-40B4-BE49-F238E27FC236}">
                    <a16:creationId xmlns:a16="http://schemas.microsoft.com/office/drawing/2014/main" id="{69BBBEFE-507E-004B-B276-96FEBED097FE}"/>
                  </a:ext>
                </a:extLst>
              </p:cNvPr>
              <p:cNvGrpSpPr/>
              <p:nvPr/>
            </p:nvGrpSpPr>
            <p:grpSpPr>
              <a:xfrm>
                <a:off x="3881513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42" name="Oval 2">
                  <a:extLst>
                    <a:ext uri="{FF2B5EF4-FFF2-40B4-BE49-F238E27FC236}">
                      <a16:creationId xmlns:a16="http://schemas.microsoft.com/office/drawing/2014/main" id="{C67E6BFF-BDDE-2B4E-8BEB-D5CF5427A5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3" name="Line 5">
                  <a:extLst>
                    <a:ext uri="{FF2B5EF4-FFF2-40B4-BE49-F238E27FC236}">
                      <a16:creationId xmlns:a16="http://schemas.microsoft.com/office/drawing/2014/main" id="{D35BD58D-1C88-6C4E-85F9-B8C0157D41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6" name="Group 133">
                <a:extLst>
                  <a:ext uri="{FF2B5EF4-FFF2-40B4-BE49-F238E27FC236}">
                    <a16:creationId xmlns:a16="http://schemas.microsoft.com/office/drawing/2014/main" id="{05AD2F2D-8518-E54C-AFEF-919CF4F45A28}"/>
                  </a:ext>
                </a:extLst>
              </p:cNvPr>
              <p:cNvGrpSpPr/>
              <p:nvPr/>
            </p:nvGrpSpPr>
            <p:grpSpPr>
              <a:xfrm>
                <a:off x="5266436" y="1096098"/>
                <a:ext cx="457692" cy="460694"/>
                <a:chOff x="7597837" y="2707419"/>
                <a:chExt cx="457692" cy="460694"/>
              </a:xfrm>
            </p:grpSpPr>
            <p:sp>
              <p:nvSpPr>
                <p:cNvPr id="40" name="Oval 2">
                  <a:extLst>
                    <a:ext uri="{FF2B5EF4-FFF2-40B4-BE49-F238E27FC236}">
                      <a16:creationId xmlns:a16="http://schemas.microsoft.com/office/drawing/2014/main" id="{03946E1A-F73D-1B47-8759-2941789F01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1" name="Line 5">
                  <a:extLst>
                    <a:ext uri="{FF2B5EF4-FFF2-40B4-BE49-F238E27FC236}">
                      <a16:creationId xmlns:a16="http://schemas.microsoft.com/office/drawing/2014/main" id="{029B043C-51B7-2A4E-A135-2175A48DD6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37" name="Group 28">
                <a:extLst>
                  <a:ext uri="{FF2B5EF4-FFF2-40B4-BE49-F238E27FC236}">
                    <a16:creationId xmlns:a16="http://schemas.microsoft.com/office/drawing/2014/main" id="{DCC787A6-25E8-A944-9833-6C03F7AC0E6D}"/>
                  </a:ext>
                </a:extLst>
              </p:cNvPr>
              <p:cNvGrpSpPr/>
              <p:nvPr/>
            </p:nvGrpSpPr>
            <p:grpSpPr>
              <a:xfrm>
                <a:off x="4804795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38" name="Oval 2">
                  <a:extLst>
                    <a:ext uri="{FF2B5EF4-FFF2-40B4-BE49-F238E27FC236}">
                      <a16:creationId xmlns:a16="http://schemas.microsoft.com/office/drawing/2014/main" id="{F74CA386-4938-0748-B360-35039808E6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" name="Line 5">
                  <a:extLst>
                    <a:ext uri="{FF2B5EF4-FFF2-40B4-BE49-F238E27FC236}">
                      <a16:creationId xmlns:a16="http://schemas.microsoft.com/office/drawing/2014/main" id="{157A2F8A-EED0-2640-AFF2-EDE9CB2742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sp>
          <p:nvSpPr>
            <p:cNvPr id="29" name="Line 27">
              <a:extLst>
                <a:ext uri="{FF2B5EF4-FFF2-40B4-BE49-F238E27FC236}">
                  <a16:creationId xmlns:a16="http://schemas.microsoft.com/office/drawing/2014/main" id="{52BAC7FA-C981-434F-B535-29A976BD73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6016" y="2060848"/>
              <a:ext cx="504056" cy="936104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B8EA32F-2B39-9FB8-D0C3-4489DC5A15F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992312" y="141408"/>
            <a:ext cx="935243" cy="94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8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991544" y="910343"/>
            <a:ext cx="8143932" cy="1152128"/>
          </a:xfrm>
        </p:spPr>
        <p:txBody>
          <a:bodyPr/>
          <a:lstStyle/>
          <a:p>
            <a:r>
              <a:rPr lang="en-US" sz="4800" dirty="0"/>
              <a:t>Thank you for your attention!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135560" y="2998575"/>
            <a:ext cx="6400800" cy="714380"/>
          </a:xfrm>
        </p:spPr>
        <p:txBody>
          <a:bodyPr>
            <a:normAutofit fontScale="92500" lnSpcReduction="20000"/>
          </a:bodyPr>
          <a:lstStyle/>
          <a:p>
            <a:r>
              <a:rPr lang="en-US" sz="5400" dirty="0"/>
              <a:t>Questions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168" y="2422512"/>
            <a:ext cx="1925712" cy="224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8603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57585" y="121780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/>
              <a:t>Ancient Cryptography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80762" y="3358875"/>
            <a:ext cx="3787239" cy="4087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6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5" name="Group 34"/>
          <p:cNvGrpSpPr/>
          <p:nvPr/>
        </p:nvGrpSpPr>
        <p:grpSpPr>
          <a:xfrm>
            <a:off x="5197189" y="926495"/>
            <a:ext cx="2482876" cy="2187811"/>
            <a:chOff x="3673189" y="926492"/>
            <a:chExt cx="2482876" cy="218781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8873" y="1404420"/>
              <a:ext cx="1209629" cy="1709883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673189" y="926492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Claude Shannon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567186" y="4157540"/>
            <a:ext cx="4308783" cy="2557882"/>
            <a:chOff x="4043183" y="4157540"/>
            <a:chExt cx="4308783" cy="255788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3183" y="4157540"/>
              <a:ext cx="1283647" cy="171248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127599" y="5876583"/>
              <a:ext cx="1114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/>
                <a:t>Enigma</a:t>
              </a:r>
              <a:endParaRPr lang="en-US" sz="2400" dirty="0">
                <a:cs typeface="Arial" pitchFamily="34" charset="0"/>
              </a:endParaRPr>
            </a:p>
          </p:txBody>
        </p:sp>
        <p:pic>
          <p:nvPicPr>
            <p:cNvPr id="41" name="Picture 2" descr="mage resul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8502" y="4469164"/>
              <a:ext cx="1348337" cy="134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356760" y="5884425"/>
              <a:ext cx="29952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/>
                <a:t>Alan Turing</a:t>
              </a:r>
              <a:br>
                <a:rPr lang="nl-NL" sz="2400" dirty="0"/>
              </a:br>
              <a:r>
                <a:rPr lang="nl-NL" sz="2400" dirty="0"/>
                <a:t>(</a:t>
              </a:r>
              <a:r>
                <a:rPr lang="nl-NL" sz="2400" dirty="0">
                  <a:hlinkClick r:id="rId6"/>
                </a:rPr>
                <a:t>The </a:t>
              </a:r>
              <a:r>
                <a:rPr lang="nl-NL" sz="2400" dirty="0" err="1">
                  <a:hlinkClick r:id="rId6"/>
                </a:rPr>
                <a:t>Imitation</a:t>
              </a:r>
              <a:r>
                <a:rPr lang="nl-NL" sz="2400" dirty="0">
                  <a:hlinkClick r:id="rId6"/>
                </a:rPr>
                <a:t> Game</a:t>
              </a:r>
              <a:r>
                <a:rPr lang="nl-NL" sz="2400" dirty="0"/>
                <a:t>)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393093" y="1129344"/>
            <a:ext cx="2482876" cy="1761049"/>
            <a:chOff x="5869093" y="1129341"/>
            <a:chExt cx="2482876" cy="1761049"/>
          </a:xfrm>
        </p:grpSpPr>
        <p:pic>
          <p:nvPicPr>
            <p:cNvPr id="44" name="Picture 4" descr="mage resul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093" y="1591007"/>
              <a:ext cx="2143982" cy="129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5869093" y="1129341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cs typeface="Arial" pitchFamily="34" charset="0"/>
                </a:rPr>
                <a:t>Diffie</a:t>
              </a:r>
              <a:r>
                <a:rPr lang="en-US" sz="2400" dirty="0">
                  <a:cs typeface="Arial" pitchFamily="34" charset="0"/>
                </a:rPr>
                <a:t> / Hellman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24003" y="828462"/>
            <a:ext cx="9143999" cy="3935638"/>
            <a:chOff x="0" y="828462"/>
            <a:chExt cx="9143999" cy="3935638"/>
          </a:xfrm>
        </p:grpSpPr>
        <p:sp>
          <p:nvSpPr>
            <p:cNvPr id="47" name="Line 7"/>
            <p:cNvSpPr>
              <a:spLocks noChangeShapeType="1"/>
            </p:cNvSpPr>
            <p:nvPr/>
          </p:nvSpPr>
          <p:spPr bwMode="auto">
            <a:xfrm>
              <a:off x="226016" y="3573463"/>
              <a:ext cx="891798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8" name="Line 7"/>
            <p:cNvSpPr>
              <a:spLocks noChangeShapeType="1"/>
            </p:cNvSpPr>
            <p:nvPr/>
          </p:nvSpPr>
          <p:spPr bwMode="auto">
            <a:xfrm>
              <a:off x="2100743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804794" y="3144828"/>
              <a:ext cx="74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1850</a:t>
              </a:r>
              <a:endParaRPr lang="en-US" dirty="0">
                <a:cs typeface="Consolas"/>
              </a:endParaRPr>
            </a:p>
          </p:txBody>
        </p:sp>
        <p:sp>
          <p:nvSpPr>
            <p:cNvPr id="50" name="Line 7"/>
            <p:cNvSpPr>
              <a:spLocks noChangeShapeType="1"/>
            </p:cNvSpPr>
            <p:nvPr/>
          </p:nvSpPr>
          <p:spPr bwMode="auto">
            <a:xfrm flipV="1">
              <a:off x="514815" y="3077409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48112" y="3654690"/>
              <a:ext cx="95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1800</a:t>
              </a:r>
              <a:endParaRPr lang="en-US" dirty="0">
                <a:cs typeface="Consolas"/>
              </a:endParaRPr>
            </a:p>
          </p:txBody>
        </p:sp>
        <p:sp>
          <p:nvSpPr>
            <p:cNvPr id="52" name="Line 7"/>
            <p:cNvSpPr>
              <a:spLocks noChangeShapeType="1"/>
            </p:cNvSpPr>
            <p:nvPr/>
          </p:nvSpPr>
          <p:spPr bwMode="auto">
            <a:xfrm flipV="1">
              <a:off x="3673189" y="3082677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38603" y="3652834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1900</a:t>
              </a:r>
              <a:endParaRPr lang="en-US" dirty="0">
                <a:cs typeface="Consolas"/>
              </a:endParaRPr>
            </a:p>
          </p:txBody>
        </p:sp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5259117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902545" y="3137208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1950</a:t>
              </a:r>
              <a:endParaRPr lang="en-US" dirty="0">
                <a:cs typeface="Consola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119891" y="3129426"/>
              <a:ext cx="693697" cy="36933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2015</a:t>
              </a:r>
              <a:endParaRPr lang="en-US" dirty="0">
                <a:cs typeface="Consolas"/>
              </a:endParaRPr>
            </a:p>
          </p:txBody>
        </p:sp>
        <p:sp>
          <p:nvSpPr>
            <p:cNvPr id="57" name="Line 7"/>
            <p:cNvSpPr>
              <a:spLocks noChangeShapeType="1"/>
            </p:cNvSpPr>
            <p:nvPr/>
          </p:nvSpPr>
          <p:spPr bwMode="auto">
            <a:xfrm>
              <a:off x="8417490" y="3578793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799" y="4289500"/>
              <a:ext cx="1791447" cy="474600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</p:spPr>
        </p:pic>
        <p:sp>
          <p:nvSpPr>
            <p:cNvPr id="59" name="TextBox 58"/>
            <p:cNvSpPr txBox="1"/>
            <p:nvPr/>
          </p:nvSpPr>
          <p:spPr>
            <a:xfrm>
              <a:off x="0" y="828462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Charles Babbage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341" y="1299383"/>
              <a:ext cx="1338174" cy="1755547"/>
            </a:xfrm>
            <a:prstGeom prst="rect">
              <a:avLst/>
            </a:prstGeom>
          </p:spPr>
        </p:pic>
        <p:sp>
          <p:nvSpPr>
            <p:cNvPr id="61" name="Line 7"/>
            <p:cNvSpPr>
              <a:spLocks noChangeShapeType="1"/>
            </p:cNvSpPr>
            <p:nvPr/>
          </p:nvSpPr>
          <p:spPr bwMode="auto">
            <a:xfrm flipV="1">
              <a:off x="6200129" y="3084532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926697" y="3662913"/>
              <a:ext cx="685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1976</a:t>
              </a:r>
              <a:endParaRPr lang="en-US" dirty="0">
                <a:cs typeface="Consolas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635948" y="4266169"/>
            <a:ext cx="3601168" cy="2362224"/>
            <a:chOff x="85502" y="3976024"/>
            <a:chExt cx="3601168" cy="2362224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2696" y="4124279"/>
              <a:ext cx="1228809" cy="168195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934673" y="5876583"/>
              <a:ext cx="2751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/>
                <a:t>Auguste </a:t>
              </a:r>
              <a:r>
                <a:rPr lang="nl-NL" sz="2400" dirty="0" err="1"/>
                <a:t>Kerckhoffs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5502" y="3976024"/>
              <a:ext cx="237093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“a cryptographic system should be secure even if everything but the key is known to the adversary”</a:t>
              </a: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9520" y="6203762"/>
            <a:ext cx="669509" cy="4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5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926267" y="116145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Secure Encryption</a:t>
            </a:r>
          </a:p>
        </p:txBody>
      </p:sp>
      <p:sp>
        <p:nvSpPr>
          <p:cNvPr id="14" name="AutoShape 109"/>
          <p:cNvSpPr>
            <a:spLocks noChangeArrowheads="1"/>
          </p:cNvSpPr>
          <p:nvPr/>
        </p:nvSpPr>
        <p:spPr bwMode="auto">
          <a:xfrm>
            <a:off x="5879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pic>
        <p:nvPicPr>
          <p:cNvPr id="15" name="Picture 39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351584" y="270892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Picture 40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9155867" y="270892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15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1919536" y="4005064"/>
            <a:ext cx="68407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Goal: 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Setting: Alice and Bob share a secret key k</a:t>
            </a:r>
          </a:p>
        </p:txBody>
      </p:sp>
      <p:pic>
        <p:nvPicPr>
          <p:cNvPr id="20" name="Picture 19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511825" y="1700808"/>
            <a:ext cx="2195795" cy="1747356"/>
            <a:chOff x="2987824" y="1700808"/>
            <a:chExt cx="2195795" cy="1747356"/>
          </a:xfrm>
        </p:grpSpPr>
        <p:sp>
          <p:nvSpPr>
            <p:cNvPr id="22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83968" y="2924944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25" name="Picture 24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654551" y="1556792"/>
            <a:ext cx="2881313" cy="864096"/>
            <a:chOff x="3130550" y="1556792"/>
            <a:chExt cx="2881313" cy="864096"/>
          </a:xfrm>
        </p:grpSpPr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27" name="Picture 26" descr="MC90044145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556792"/>
              <a:ext cx="864096" cy="864096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1991544" y="32129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67835" y="3212976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19536" y="10527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latin typeface="Consolas"/>
                <a:cs typeface="Consolas"/>
              </a:rPr>
              <a:t>0000 1111</a:t>
            </a:r>
          </a:p>
        </p:txBody>
      </p:sp>
      <p:pic>
        <p:nvPicPr>
          <p:cNvPr id="31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628800"/>
            <a:ext cx="1285425" cy="914208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1919536" y="10434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m = “I love you”</a:t>
            </a:r>
            <a:endParaRPr lang="en-US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733150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build="p" bldLvl="2"/>
      <p:bldP spid="28" grpId="0"/>
      <p:bldP spid="29" grpId="0"/>
      <p:bldP spid="30" grpId="0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82694" y="188641"/>
            <a:ext cx="11716377" cy="720725"/>
          </a:xfrm>
        </p:spPr>
        <p:txBody>
          <a:bodyPr>
            <a:noAutofit/>
          </a:bodyPr>
          <a:lstStyle/>
          <a:p>
            <a:r>
              <a:rPr lang="fr-CH" dirty="0"/>
              <a:t>eXclusive OR (XOR) </a:t>
            </a:r>
            <a:r>
              <a:rPr lang="fr-CH" dirty="0" err="1"/>
              <a:t>Function</a:t>
            </a:r>
            <a:r>
              <a:rPr lang="fr-CH" dirty="0"/>
              <a:t> (exclusive </a:t>
            </a:r>
            <a:r>
              <a:rPr lang="fr-CH" dirty="0" err="1"/>
              <a:t>disjunction</a:t>
            </a:r>
            <a:r>
              <a:rPr lang="fr-CH" dirty="0"/>
              <a:t>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03712" y="1196753"/>
          <a:ext cx="4464496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1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x </a:t>
                      </a:r>
                      <a:r>
                        <a:rPr lang="en-US" sz="4000" b="0" i="0" baseline="0" dirty="0">
                          <a:latin typeface="+mn-lt"/>
                          <a:ea typeface="cmsy10"/>
                          <a:cs typeface="cmsy10"/>
                        </a:rPr>
                        <a:t>⊕</a:t>
                      </a:r>
                      <a:r>
                        <a:rPr lang="en-US" sz="4000" dirty="0"/>
                        <a:t> </a:t>
                      </a:r>
                      <a:r>
                        <a:rPr lang="en-US" sz="4000" baseline="0" dirty="0"/>
                        <a:t>y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Rectangle 298"/>
          <p:cNvSpPr>
            <a:spLocks noChangeArrowheads="1"/>
          </p:cNvSpPr>
          <p:nvPr/>
        </p:nvSpPr>
        <p:spPr bwMode="auto">
          <a:xfrm>
            <a:off x="2063552" y="5157192"/>
            <a:ext cx="684076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cs typeface="Arial" charset="0"/>
              </a:rPr>
              <a:t>Some properties: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1" dirty="0">
                <a:latin typeface="Arial Black Regular"/>
                <a:ea typeface="cmsy10"/>
                <a:cs typeface="cmsy10"/>
              </a:rPr>
              <a:t>∀</a:t>
            </a:r>
            <a:r>
              <a:rPr lang="en-US" sz="2800" dirty="0">
                <a:cs typeface="Arial" charset="0"/>
              </a:rPr>
              <a:t> x : x </a:t>
            </a:r>
            <a:r>
              <a:rPr lang="en-US" sz="2800" dirty="0">
                <a:ea typeface="cmsy10"/>
                <a:cs typeface="cmsy10"/>
              </a:rPr>
              <a:t>⊕</a:t>
            </a:r>
            <a:r>
              <a:rPr lang="en-US" sz="2800" dirty="0">
                <a:cs typeface="Arial" charset="0"/>
              </a:rPr>
              <a:t> 0 = x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1" dirty="0">
                <a:latin typeface="Arial Black Regular"/>
                <a:ea typeface="cmsy10"/>
                <a:cs typeface="cmsy10"/>
              </a:rPr>
              <a:t>∀</a:t>
            </a:r>
            <a:r>
              <a:rPr lang="en-US" sz="2800" dirty="0">
                <a:cs typeface="Arial" charset="0"/>
              </a:rPr>
              <a:t> x : x </a:t>
            </a:r>
            <a:r>
              <a:rPr lang="en-US" sz="2800" dirty="0">
                <a:ea typeface="cmsy10"/>
                <a:cs typeface="cmsy10"/>
              </a:rPr>
              <a:t>⊕</a:t>
            </a:r>
            <a:r>
              <a:rPr lang="en-US" sz="2800" dirty="0">
                <a:cs typeface="Arial" charset="0"/>
              </a:rPr>
              <a:t> x = 0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cs typeface="Arial" charset="0"/>
            </a:endParaRPr>
          </a:p>
        </p:txBody>
      </p:sp>
      <p:sp>
        <p:nvSpPr>
          <p:cNvPr id="6" name="Rectangle 298"/>
          <p:cNvSpPr>
            <a:spLocks noChangeArrowheads="1"/>
          </p:cNvSpPr>
          <p:nvPr/>
        </p:nvSpPr>
        <p:spPr bwMode="auto">
          <a:xfrm>
            <a:off x="4727848" y="5904656"/>
            <a:ext cx="4176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800" dirty="0">
                <a:cs typeface="Arial" charset="0"/>
              </a:rPr>
              <a:t> </a:t>
            </a:r>
            <a:r>
              <a:rPr lang="en-US" sz="2800" b="1" dirty="0">
                <a:latin typeface="Arial Black Regular"/>
                <a:cs typeface="Arial" charset="0"/>
              </a:rPr>
              <a:t>	</a:t>
            </a:r>
            <a:r>
              <a:rPr lang="en-US" sz="2800" b="1" dirty="0">
                <a:latin typeface="Arial Black Regular"/>
                <a:ea typeface="cmsy10"/>
                <a:cs typeface="cmsy10"/>
              </a:rPr>
              <a:t> ∀</a:t>
            </a:r>
            <a:r>
              <a:rPr lang="en-US" sz="2800" dirty="0" err="1">
                <a:cs typeface="Arial" charset="0"/>
              </a:rPr>
              <a:t>x,y</a:t>
            </a:r>
            <a:r>
              <a:rPr lang="en-US" sz="2800" dirty="0">
                <a:cs typeface="Arial" charset="0"/>
              </a:rPr>
              <a:t> : x </a:t>
            </a:r>
            <a:r>
              <a:rPr lang="en-US" sz="2800" dirty="0">
                <a:ea typeface="cmsy10"/>
                <a:cs typeface="cmsy10"/>
              </a:rPr>
              <a:t>⊕</a:t>
            </a:r>
            <a:r>
              <a:rPr lang="en-US" sz="2800" dirty="0">
                <a:cs typeface="Arial" charset="0"/>
              </a:rPr>
              <a:t> y </a:t>
            </a:r>
            <a:r>
              <a:rPr lang="en-US" sz="2800" dirty="0">
                <a:ea typeface="cmsy10"/>
                <a:cs typeface="cmsy10"/>
              </a:rPr>
              <a:t>⊕</a:t>
            </a:r>
            <a:r>
              <a:rPr lang="en-US" sz="2800" dirty="0">
                <a:cs typeface="Arial" charset="0"/>
              </a:rPr>
              <a:t> y = x</a:t>
            </a:r>
          </a:p>
        </p:txBody>
      </p:sp>
    </p:spTree>
    <p:extLst>
      <p:ext uri="{BB962C8B-B14F-4D97-AF65-F5344CB8AC3E}">
        <p14:creationId xmlns:p14="http://schemas.microsoft.com/office/powerpoint/2010/main" val="4216896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bldLvl="2"/>
      <p:bldP spid="6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96397" y="197573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/>
              <a:t>One-Time Pad Encryption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152400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515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919536" y="3645024"/>
            <a:ext cx="684076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Goal: 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Setting: Alice and Bob share a key k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Recipe: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Is it secure?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51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11825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4654551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257" y="1628800"/>
            <a:ext cx="1285425" cy="91420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500513"/>
              </p:ext>
            </p:extLst>
          </p:nvPr>
        </p:nvGraphicFramePr>
        <p:xfrm>
          <a:off x="8040215" y="3717032"/>
          <a:ext cx="176335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 </a:t>
                      </a:r>
                      <a:r>
                        <a:rPr lang="en-US" sz="1800" b="0" i="0" baseline="0" dirty="0">
                          <a:latin typeface="+mn-lt"/>
                          <a:ea typeface="cmsy10"/>
                          <a:cs typeface="cmsy10"/>
                        </a:rPr>
                        <a:t>⊕</a:t>
                      </a:r>
                      <a:r>
                        <a:rPr lang="en-US" dirty="0"/>
                        <a:t> </a:t>
                      </a:r>
                      <a:r>
                        <a:rPr lang="en-US" baseline="0" dirty="0"/>
                        <a:t>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423592" y="53732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51584" y="50131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97622" y="57239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59896" y="5733257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8650" algn="l"/>
              </a:tabLst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	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  <a:p>
            <a:pPr>
              <a:tabLst>
                <a:tab pos="628650" algn="l"/>
              </a:tabLst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	=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0 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dirty="0">
              <a:solidFill>
                <a:srgbClr val="0000FF"/>
              </a:solidFill>
              <a:latin typeface="Consolas"/>
              <a:cs typeface="Consola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91944" y="50131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91944" y="5373216"/>
            <a:ext cx="326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47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5840" y="11247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dirty="0">
                <a:latin typeface="Arial" pitchFamily="34" charset="0"/>
                <a:cs typeface="Arial" pitchFamily="34" charset="0"/>
              </a:rPr>
              <a:t>= 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96200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a typeface="cmsy10"/>
                <a:cs typeface="cmsy10"/>
              </a:rPr>
              <a:t>⊕</a:t>
            </a:r>
            <a:r>
              <a:rPr lang="en-US" dirty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03512" y="2348880"/>
            <a:ext cx="9001000" cy="1152128"/>
            <a:chOff x="179512" y="2348880"/>
            <a:chExt cx="9001000" cy="1152128"/>
          </a:xfrm>
        </p:grpSpPr>
        <p:pic>
          <p:nvPicPr>
            <p:cNvPr id="518183" name="Picture 39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11560" y="2564904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179512" y="313167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48264" y="313167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34" name="AutoShape 109"/>
            <p:cNvSpPr>
              <a:spLocks noChangeArrowheads="1"/>
            </p:cNvSpPr>
            <p:nvPr/>
          </p:nvSpPr>
          <p:spPr bwMode="auto">
            <a:xfrm>
              <a:off x="4355976" y="2348880"/>
              <a:ext cx="1368152" cy="648072"/>
            </a:xfrm>
            <a:prstGeom prst="cloudCallout">
              <a:avLst>
                <a:gd name="adj1" fmla="val -68259"/>
                <a:gd name="adj2" fmla="val 35277"/>
              </a:avLst>
            </a:prstGeom>
            <a:solidFill>
              <a:srgbClr val="A8EAE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sz="2400" dirty="0">
                  <a:latin typeface="Consolas"/>
                  <a:cs typeface="Consola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7507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  <p:bldP spid="80" grpId="1" uiExpand="1" build="allAtOnce"/>
      <p:bldP spid="23" grpId="0"/>
      <p:bldP spid="24" grpId="0"/>
      <p:bldP spid="25" grpId="0"/>
      <p:bldP spid="26" grpId="0" uiExpand="1" build="p"/>
      <p:bldP spid="27" grpId="0"/>
      <p:bldP spid="28" grpId="0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ket{00} +\ket{01} +\ket{10} + \ket{11}}{2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4"/>
  <p:tag name="PICTUREFILESIZE" val="1020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0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300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1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80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0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62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1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18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-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244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5609</TotalTime>
  <Words>2287</Words>
  <Application>Microsoft Macintosh PowerPoint</Application>
  <PresentationFormat>Widescreen</PresentationFormat>
  <Paragraphs>497</Paragraphs>
  <Slides>52</Slides>
  <Notes>34</Notes>
  <HiddenSlides>4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Arial</vt:lpstr>
      <vt:lpstr>Arial Black</vt:lpstr>
      <vt:lpstr>Arial Black Regular</vt:lpstr>
      <vt:lpstr>Calibri</vt:lpstr>
      <vt:lpstr>Calibri Light</vt:lpstr>
      <vt:lpstr>Cambria Math</vt:lpstr>
      <vt:lpstr>Comic Sans MS</vt:lpstr>
      <vt:lpstr>Consolas</vt:lpstr>
      <vt:lpstr>Times New Roman</vt:lpstr>
      <vt:lpstr>Wingdings</vt:lpstr>
      <vt:lpstr>Office Theme</vt:lpstr>
      <vt:lpstr>Quantum Cryptography</vt:lpstr>
      <vt:lpstr>Classical Cryptography</vt:lpstr>
      <vt:lpstr>Modern Cryptography</vt:lpstr>
      <vt:lpstr>What will you Learn from this Talk?</vt:lpstr>
      <vt:lpstr>PowerPoint Presentation</vt:lpstr>
      <vt:lpstr>PowerPoint Presentation</vt:lpstr>
      <vt:lpstr>Secure Encryption</vt:lpstr>
      <vt:lpstr>eXclusive OR (XOR) Function (exclusive disjunction)</vt:lpstr>
      <vt:lpstr>One-Time Pad Encryption</vt:lpstr>
      <vt:lpstr>Perfect Security</vt:lpstr>
      <vt:lpstr>Problems With One-Time Pad</vt:lpstr>
      <vt:lpstr>Symmetric-Key Cryptography</vt:lpstr>
      <vt:lpstr>Public-Key Cryptography</vt:lpstr>
      <vt:lpstr>History of Public-Key Crypto</vt:lpstr>
      <vt:lpstr>Cryptography and Logic</vt:lpstr>
      <vt:lpstr>What will you Learn from this Talk?</vt:lpstr>
      <vt:lpstr>Quantum Bit: Polarization of a Photon</vt:lpstr>
      <vt:lpstr>Qubit: Rectilinear/Computational Basis</vt:lpstr>
      <vt:lpstr>Detecting a Qubit</vt:lpstr>
      <vt:lpstr>Measuring a Qubit</vt:lpstr>
      <vt:lpstr>Diagonal/Hadamard Basis</vt:lpstr>
      <vt:lpstr>Video</vt:lpstr>
      <vt:lpstr>Measuring Collapses the State</vt:lpstr>
      <vt:lpstr>Measuring Collapses the State</vt:lpstr>
      <vt:lpstr>Quantum Mechanics </vt:lpstr>
      <vt:lpstr>Demonstration of Quantum Technology</vt:lpstr>
      <vt:lpstr>Quantum (Optics) Games</vt:lpstr>
      <vt:lpstr>PowerPoint Presentation</vt:lpstr>
      <vt:lpstr>PowerPoint Presentation</vt:lpstr>
      <vt:lpstr>Many Qubits</vt:lpstr>
      <vt:lpstr>Quantum Computing</vt:lpstr>
      <vt:lpstr>What will you Learn from this Talk?</vt:lpstr>
      <vt:lpstr>PowerPoint Presentation</vt:lpstr>
      <vt:lpstr>PowerPoint Presentation</vt:lpstr>
      <vt:lpstr>PowerPoint Presentation</vt:lpstr>
      <vt:lpstr>PowerPoint Presentation</vt:lpstr>
      <vt:lpstr>Example: Lattice-Based Cryptography</vt:lpstr>
      <vt:lpstr>Example: Lattice-Based Cryptography</vt:lpstr>
      <vt:lpstr>What will you Learn from this Talk?</vt:lpstr>
      <vt:lpstr>No-Cloning Theorem</vt:lpstr>
      <vt:lpstr>Quantum Key Distribution (QKD)</vt:lpstr>
      <vt:lpstr>Quantum Key Distribution (QKD)</vt:lpstr>
      <vt:lpstr>Quantum Key Distribution (QKD)</vt:lpstr>
      <vt:lpstr>Quantum Key Distribution (QKD)</vt:lpstr>
      <vt:lpstr>What will you Learn from this Talk?</vt:lpstr>
      <vt:lpstr>PowerPoint Presentation</vt:lpstr>
      <vt:lpstr>PowerPoint Presentation</vt:lpstr>
      <vt:lpstr>The Future is Quantum (or not)</vt:lpstr>
      <vt:lpstr>What Have You Learned from this Talk?</vt:lpstr>
      <vt:lpstr>What Have You Learned from this Talk?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Cryptography</dc:title>
  <dc:creator>Microsoft Office User</dc:creator>
  <cp:lastModifiedBy>Christian Schaffner</cp:lastModifiedBy>
  <cp:revision>51</cp:revision>
  <dcterms:created xsi:type="dcterms:W3CDTF">2018-03-16T12:24:23Z</dcterms:created>
  <dcterms:modified xsi:type="dcterms:W3CDTF">2023-03-20T14:07:20Z</dcterms:modified>
</cp:coreProperties>
</file>