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9"/>
  </p:notesMasterIdLst>
  <p:handoutMasterIdLst>
    <p:handoutMasterId r:id="rId30"/>
  </p:handoutMasterIdLst>
  <p:sldIdLst>
    <p:sldId id="374" r:id="rId3"/>
    <p:sldId id="382" r:id="rId4"/>
    <p:sldId id="318" r:id="rId5"/>
    <p:sldId id="306" r:id="rId6"/>
    <p:sldId id="378" r:id="rId7"/>
    <p:sldId id="383" r:id="rId8"/>
    <p:sldId id="371" r:id="rId9"/>
    <p:sldId id="298" r:id="rId10"/>
    <p:sldId id="313" r:id="rId11"/>
    <p:sldId id="353" r:id="rId12"/>
    <p:sldId id="354" r:id="rId13"/>
    <p:sldId id="355" r:id="rId14"/>
    <p:sldId id="384" r:id="rId15"/>
    <p:sldId id="385" r:id="rId16"/>
    <p:sldId id="386" r:id="rId17"/>
    <p:sldId id="309" r:id="rId18"/>
    <p:sldId id="310" r:id="rId19"/>
    <p:sldId id="346" r:id="rId20"/>
    <p:sldId id="377" r:id="rId21"/>
    <p:sldId id="312" r:id="rId22"/>
    <p:sldId id="321" r:id="rId23"/>
    <p:sldId id="299" r:id="rId24"/>
    <p:sldId id="379" r:id="rId25"/>
    <p:sldId id="380" r:id="rId26"/>
    <p:sldId id="381" r:id="rId27"/>
    <p:sldId id="300"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irini Zormpa" initials="EZ" lastIdx="56" clrIdx="0">
    <p:extLst>
      <p:ext uri="{19B8F6BF-5375-455C-9EA6-DF929625EA0E}">
        <p15:presenceInfo xmlns:p15="http://schemas.microsoft.com/office/powerpoint/2012/main" userId="Eirini Zormpa" providerId="None"/>
      </p:ext>
    </p:extLst>
  </p:cmAuthor>
  <p:cmAuthor id="2" name="Paula Martinez Lavanchy" initials="PML" lastIdx="10" clrIdx="1">
    <p:extLst>
      <p:ext uri="{19B8F6BF-5375-455C-9EA6-DF929625EA0E}">
        <p15:presenceInfo xmlns:p15="http://schemas.microsoft.com/office/powerpoint/2012/main" userId="S-1-5-21-2082945442-480271342-340043625-3729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236" autoAdjust="0"/>
    <p:restoredTop sz="58668" autoAdjust="0"/>
  </p:normalViewPr>
  <p:slideViewPr>
    <p:cSldViewPr snapToGrid="0" snapToObjects="1">
      <p:cViewPr varScale="1">
        <p:scale>
          <a:sx n="81" d="100"/>
          <a:sy n="81" d="100"/>
        </p:scale>
        <p:origin x="144" y="6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BAE3B3E-782A-9745-8E84-372F7B6771BF}" type="datetimeFigureOut">
              <a:rPr lang="en-US" smtClean="0"/>
              <a:t>7/26/2022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171C0A-6FC9-E54E-92BE-11816E6C8A1A}" type="slidenum">
              <a:rPr lang="en-US" smtClean="0"/>
              <a:t>‹nr.›</a:t>
            </a:fld>
            <a:endParaRPr lang="en-US" dirty="0"/>
          </a:p>
        </p:txBody>
      </p:sp>
    </p:spTree>
    <p:extLst>
      <p:ext uri="{BB962C8B-B14F-4D97-AF65-F5344CB8AC3E}">
        <p14:creationId xmlns:p14="http://schemas.microsoft.com/office/powerpoint/2010/main" val="1640606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6B4F70-D829-498B-A79C-798F6C4A6F2E}" type="datetimeFigureOut">
              <a:rPr lang="nl-NL" smtClean="0"/>
              <a:t>26-7-2022</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27169E-F5E1-4D62-914A-577FDB47477B}" type="slidenum">
              <a:rPr lang="nl-NL" smtClean="0"/>
              <a:t>‹nr.›</a:t>
            </a:fld>
            <a:endParaRPr lang="nl-NL"/>
          </a:p>
        </p:txBody>
      </p:sp>
    </p:spTree>
    <p:extLst>
      <p:ext uri="{BB962C8B-B14F-4D97-AF65-F5344CB8AC3E}">
        <p14:creationId xmlns:p14="http://schemas.microsoft.com/office/powerpoint/2010/main" val="4278613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tudelft.nl/en/privacy-security/privacy/understanding-privacy"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presentation we will have a look at different ways to document your projects, data, and code. (click)</a:t>
            </a:r>
          </a:p>
        </p:txBody>
      </p:sp>
      <p:sp>
        <p:nvSpPr>
          <p:cNvPr id="4" name="Slide Number Placeholder 3"/>
          <p:cNvSpPr>
            <a:spLocks noGrp="1"/>
          </p:cNvSpPr>
          <p:nvPr>
            <p:ph type="sldNum" sz="quarter" idx="5"/>
          </p:nvPr>
        </p:nvSpPr>
        <p:spPr/>
        <p:txBody>
          <a:bodyPr/>
          <a:lstStyle/>
          <a:p>
            <a:fld id="{7527169E-F5E1-4D62-914A-577FDB47477B}" type="slidenum">
              <a:rPr lang="nl-NL" smtClean="0"/>
              <a:t>1</a:t>
            </a:fld>
            <a:endParaRPr lang="nl-NL"/>
          </a:p>
        </p:txBody>
      </p:sp>
    </p:spTree>
    <p:extLst>
      <p:ext uri="{BB962C8B-B14F-4D97-AF65-F5344CB8AC3E}">
        <p14:creationId xmlns:p14="http://schemas.microsoft.com/office/powerpoint/2010/main" val="3218967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Starting off with git! Git can be intimidating and has a steep learning curve, but is really useful once you get used to it! But what is git? (click)</a:t>
            </a:r>
          </a:p>
          <a:p>
            <a:pPr marL="171450" indent="-171450">
              <a:buFontTx/>
              <a:buChar char="-"/>
            </a:pPr>
            <a:r>
              <a:rPr lang="en-GB" dirty="0"/>
              <a:t>Git is software that keeps track of different versions of your files (click)</a:t>
            </a:r>
          </a:p>
          <a:p>
            <a:pPr marL="171450" indent="-171450">
              <a:buFontTx/>
              <a:buChar char="-"/>
            </a:pPr>
            <a:r>
              <a:rPr lang="en-GB" dirty="0"/>
              <a:t>It’s like a mini file-system that takes snapshots of your files (click)</a:t>
            </a:r>
          </a:p>
          <a:p>
            <a:pPr marL="171450" indent="-171450">
              <a:buFontTx/>
              <a:buChar char="-"/>
            </a:pPr>
            <a:r>
              <a:rPr lang="en-GB" dirty="0"/>
              <a:t>So when you make changes and you want to save a version of that file, you take a snapshot and write a comment to describe the changes (click)</a:t>
            </a:r>
          </a:p>
          <a:p>
            <a:pPr marL="171450" indent="-171450">
              <a:buFontTx/>
              <a:buChar char="-"/>
            </a:pPr>
            <a:r>
              <a:rPr lang="en-GB" dirty="0"/>
              <a:t>If you ever break your file, you can just go back to one of the old versions of the file – one that worked! (click)</a:t>
            </a:r>
          </a:p>
          <a:p>
            <a:pPr marL="171450" indent="-171450">
              <a:buFontTx/>
              <a:buChar char="-"/>
            </a:pPr>
            <a:r>
              <a:rPr lang="en-GB" dirty="0"/>
              <a:t>Although git is mostly used to version control scripts (so, code), it can be used effectively with all plain text files. (click)</a:t>
            </a:r>
          </a:p>
          <a:p>
            <a:pPr marL="171450" indent="-171450">
              <a:buFontTx/>
              <a:buChar char="-"/>
            </a:pPr>
            <a:r>
              <a:rPr lang="en-GB" dirty="0"/>
              <a:t>Though note that it isn’t great for big binary files, for example images and videos. (click).</a:t>
            </a:r>
          </a:p>
        </p:txBody>
      </p:sp>
      <p:sp>
        <p:nvSpPr>
          <p:cNvPr id="4" name="Slide Number Placeholder 3"/>
          <p:cNvSpPr>
            <a:spLocks noGrp="1"/>
          </p:cNvSpPr>
          <p:nvPr>
            <p:ph type="sldNum" sz="quarter" idx="5"/>
          </p:nvPr>
        </p:nvSpPr>
        <p:spPr/>
        <p:txBody>
          <a:bodyPr/>
          <a:lstStyle/>
          <a:p>
            <a:fld id="{7527169E-F5E1-4D62-914A-577FDB47477B}" type="slidenum">
              <a:rPr lang="nl-NL" smtClean="0"/>
              <a:t>10</a:t>
            </a:fld>
            <a:endParaRPr lang="nl-NL"/>
          </a:p>
        </p:txBody>
      </p:sp>
    </p:spTree>
    <p:extLst>
      <p:ext uri="{BB962C8B-B14F-4D97-AF65-F5344CB8AC3E}">
        <p14:creationId xmlns:p14="http://schemas.microsoft.com/office/powerpoint/2010/main" val="671243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Git is really useful for keeping track of your locally stored files, that is the files stored on your computer, but these files can be hard for other to access, which isn’t great for collaboration. (click)</a:t>
            </a:r>
          </a:p>
          <a:p>
            <a:pPr marL="171450" indent="-171450">
              <a:buFontTx/>
              <a:buChar char="-"/>
            </a:pPr>
            <a:r>
              <a:rPr lang="en-GB" dirty="0"/>
              <a:t>That’s where GitHub and GitLab come in! They are web-based tools that allow you to work collaboratively on version-controlled files. (click)</a:t>
            </a:r>
          </a:p>
          <a:p>
            <a:pPr marL="171450" indent="-171450">
              <a:buFontTx/>
              <a:buChar char="-"/>
            </a:pPr>
            <a:r>
              <a:rPr lang="en-GB" dirty="0"/>
              <a:t>Both GitHub and GitLab provide free options: (click)</a:t>
            </a:r>
          </a:p>
          <a:p>
            <a:pPr marL="171450" indent="-171450">
              <a:buFontTx/>
              <a:buChar char="-"/>
            </a:pPr>
            <a:r>
              <a:rPr lang="en-GB" dirty="0"/>
              <a:t>GitHub offers free private repositories when you use it with an email from an academic institution (click)</a:t>
            </a:r>
          </a:p>
          <a:p>
            <a:pPr marL="171450" indent="-171450">
              <a:buFontTx/>
              <a:buChar char="-"/>
            </a:pPr>
            <a:r>
              <a:rPr lang="en-GB" dirty="0"/>
              <a:t>GitLab offers private repositories by default (click)</a:t>
            </a:r>
          </a:p>
          <a:p>
            <a:pPr marL="171450" indent="-171450">
              <a:buFontTx/>
              <a:buChar char="-"/>
            </a:pPr>
            <a:r>
              <a:rPr lang="en-GB" dirty="0"/>
              <a:t>There is also a GitLab instance from TU Delft. (click)</a:t>
            </a:r>
          </a:p>
        </p:txBody>
      </p:sp>
      <p:sp>
        <p:nvSpPr>
          <p:cNvPr id="4" name="Slide Number Placeholder 3"/>
          <p:cNvSpPr>
            <a:spLocks noGrp="1"/>
          </p:cNvSpPr>
          <p:nvPr>
            <p:ph type="sldNum" sz="quarter" idx="5"/>
          </p:nvPr>
        </p:nvSpPr>
        <p:spPr/>
        <p:txBody>
          <a:bodyPr/>
          <a:lstStyle/>
          <a:p>
            <a:fld id="{7527169E-F5E1-4D62-914A-577FDB47477B}" type="slidenum">
              <a:rPr lang="nl-NL" smtClean="0"/>
              <a:t>11</a:t>
            </a:fld>
            <a:endParaRPr lang="nl-NL"/>
          </a:p>
        </p:txBody>
      </p:sp>
    </p:spTree>
    <p:extLst>
      <p:ext uri="{BB962C8B-B14F-4D97-AF65-F5344CB8AC3E}">
        <p14:creationId xmlns:p14="http://schemas.microsoft.com/office/powerpoint/2010/main" val="398220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type of file that can be really helpful for documenting code is </a:t>
            </a:r>
            <a:r>
              <a:rPr lang="en-GB" dirty="0" err="1"/>
              <a:t>Jupyter</a:t>
            </a:r>
            <a:r>
              <a:rPr lang="en-GB" dirty="0"/>
              <a:t> notebooks. (click)</a:t>
            </a:r>
          </a:p>
          <a:p>
            <a:pPr marL="171450" indent="-171450">
              <a:buFontTx/>
              <a:buChar char="-"/>
            </a:pPr>
            <a:r>
              <a:rPr lang="en-GB" dirty="0" err="1"/>
              <a:t>Jupyter</a:t>
            </a:r>
            <a:r>
              <a:rPr lang="en-GB" dirty="0"/>
              <a:t> notebooks are files that contain executable code, the output of that code, narrative text that you can format nicely, and even mathematical formulas. So if you want to share your scripts along with your papers, it’s a good idea to share your scripts as </a:t>
            </a:r>
            <a:r>
              <a:rPr lang="en-GB" dirty="0" err="1"/>
              <a:t>Jupyter</a:t>
            </a:r>
            <a:r>
              <a:rPr lang="en-GB" dirty="0"/>
              <a:t> notebooks! (click)</a:t>
            </a:r>
          </a:p>
          <a:p>
            <a:pPr marL="171450" indent="-171450">
              <a:buFontTx/>
              <a:buChar char="-"/>
            </a:pPr>
            <a:r>
              <a:rPr lang="en-GB" dirty="0" err="1"/>
              <a:t>Jupyter</a:t>
            </a:r>
            <a:r>
              <a:rPr lang="en-GB" dirty="0"/>
              <a:t> notebooks are most popular with Python users, but they were originally developed for use with three main languages: Julia, Python, and R (hence the name!). It is also possible to use </a:t>
            </a:r>
            <a:r>
              <a:rPr lang="en-GB" dirty="0" err="1"/>
              <a:t>Jupyter</a:t>
            </a:r>
            <a:r>
              <a:rPr lang="en-GB" dirty="0"/>
              <a:t> notebooks with dozens of other languages though! (click)</a:t>
            </a:r>
          </a:p>
          <a:p>
            <a:pPr marL="171450" indent="-171450">
              <a:buFontTx/>
              <a:buChar char="-"/>
            </a:pPr>
            <a:r>
              <a:rPr lang="en-GB" dirty="0"/>
              <a:t>You can use </a:t>
            </a:r>
            <a:r>
              <a:rPr lang="en-GB" dirty="0" err="1"/>
              <a:t>Jupyter</a:t>
            </a:r>
            <a:r>
              <a:rPr lang="en-GB" dirty="0"/>
              <a:t> notebooks like you would any script: you can use them for data cleaning, numerical simulations, statistical modelling, machine learning etc. (click)</a:t>
            </a:r>
          </a:p>
          <a:p>
            <a:pPr marL="171450" indent="-171450">
              <a:buFontTx/>
              <a:buChar char="-"/>
            </a:pPr>
            <a:r>
              <a:rPr lang="en-GB" dirty="0"/>
              <a:t>To create and edit </a:t>
            </a:r>
            <a:r>
              <a:rPr lang="en-GB" dirty="0" err="1"/>
              <a:t>Jupyter</a:t>
            </a:r>
            <a:r>
              <a:rPr lang="en-GB" dirty="0"/>
              <a:t> notebooks on your computer, you’ll have to install </a:t>
            </a:r>
            <a:r>
              <a:rPr lang="en-GB" dirty="0" err="1"/>
              <a:t>jupyter</a:t>
            </a:r>
            <a:r>
              <a:rPr lang="en-GB" dirty="0"/>
              <a:t> (click)</a:t>
            </a:r>
          </a:p>
          <a:p>
            <a:pPr marL="171450" indent="-171450">
              <a:buFontTx/>
              <a:buChar char="-"/>
            </a:pPr>
            <a:r>
              <a:rPr lang="en-GB" dirty="0"/>
              <a:t>And then you can share links either static versions of your notebooks with </a:t>
            </a:r>
            <a:r>
              <a:rPr lang="en-GB" dirty="0" err="1"/>
              <a:t>nbviewer</a:t>
            </a:r>
            <a:r>
              <a:rPr lang="en-GB" dirty="0"/>
              <a:t> or executable versions with Binder. Of course sharing the actual </a:t>
            </a:r>
            <a:r>
              <a:rPr lang="en-GB" dirty="0" err="1"/>
              <a:t>Jupyter</a:t>
            </a:r>
            <a:r>
              <a:rPr lang="en-GB" dirty="0"/>
              <a:t> notebook files is also possible. (click)</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7527169E-F5E1-4D62-914A-577FDB47477B}" type="slidenum">
              <a:rPr lang="nl-NL" smtClean="0"/>
              <a:t>12</a:t>
            </a:fld>
            <a:endParaRPr lang="nl-NL"/>
          </a:p>
        </p:txBody>
      </p:sp>
    </p:spTree>
    <p:extLst>
      <p:ext uri="{BB962C8B-B14F-4D97-AF65-F5344CB8AC3E}">
        <p14:creationId xmlns:p14="http://schemas.microsoft.com/office/powerpoint/2010/main" val="3829621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Here is an example of a Jupyter notebook that has been shared as a Binder, meaning the code is executable. (click) You can see the executable code in the grey boxes (click) and there’s also formatted text and formulas, and even code output – that’s the plot at the bottom!</a:t>
            </a:r>
          </a:p>
          <a:p>
            <a:r>
              <a:rPr lang="nl-NL" dirty="0"/>
              <a:t>In case you’re wondering about how the formulas are typeset, the raw file looks like this (click) – if you’re familiar with LaTeX math mode this should be familiar (click)</a:t>
            </a:r>
          </a:p>
          <a:p>
            <a:r>
              <a:rPr lang="nl-NL" dirty="0"/>
              <a:t>But the most fun thing about Jupyter notebooks, in my opinion, is that the code is executable! So you could change this code to get a different plot! In this case, the plot itself is interactive, so you can just change the values for sigma, beta and rho to change the plot, like so (click). So you can see that I’ve changed all the values and the plot looks very different. </a:t>
            </a:r>
          </a:p>
        </p:txBody>
      </p:sp>
      <p:sp>
        <p:nvSpPr>
          <p:cNvPr id="4" name="Slide Number Placeholder 3"/>
          <p:cNvSpPr>
            <a:spLocks noGrp="1"/>
          </p:cNvSpPr>
          <p:nvPr>
            <p:ph type="sldNum" sz="quarter" idx="10"/>
          </p:nvPr>
        </p:nvSpPr>
        <p:spPr/>
        <p:txBody>
          <a:bodyPr/>
          <a:lstStyle/>
          <a:p>
            <a:fld id="{7527169E-F5E1-4D62-914A-577FDB47477B}" type="slidenum">
              <a:rPr lang="nl-NL" smtClean="0"/>
              <a:t>13</a:t>
            </a:fld>
            <a:endParaRPr lang="nl-NL"/>
          </a:p>
        </p:txBody>
      </p:sp>
    </p:spTree>
    <p:extLst>
      <p:ext uri="{BB962C8B-B14F-4D97-AF65-F5344CB8AC3E}">
        <p14:creationId xmlns:p14="http://schemas.microsoft.com/office/powerpoint/2010/main" val="39306442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there’s also formatted text and formulas (click)</a:t>
            </a:r>
          </a:p>
        </p:txBody>
      </p:sp>
      <p:sp>
        <p:nvSpPr>
          <p:cNvPr id="4" name="Slide Number Placeholder 3"/>
          <p:cNvSpPr>
            <a:spLocks noGrp="1"/>
          </p:cNvSpPr>
          <p:nvPr>
            <p:ph type="sldNum" sz="quarter" idx="10"/>
          </p:nvPr>
        </p:nvSpPr>
        <p:spPr/>
        <p:txBody>
          <a:bodyPr/>
          <a:lstStyle/>
          <a:p>
            <a:fld id="{7527169E-F5E1-4D62-914A-577FDB47477B}" type="slidenum">
              <a:rPr lang="nl-NL" smtClean="0"/>
              <a:t>14</a:t>
            </a:fld>
            <a:endParaRPr lang="nl-NL"/>
          </a:p>
        </p:txBody>
      </p:sp>
    </p:spTree>
    <p:extLst>
      <p:ext uri="{BB962C8B-B14F-4D97-AF65-F5344CB8AC3E}">
        <p14:creationId xmlns:p14="http://schemas.microsoft.com/office/powerpoint/2010/main" val="2913722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and even code output – that’s the plot at the bottom! (click)</a:t>
            </a:r>
          </a:p>
          <a:p>
            <a:r>
              <a:rPr lang="nl-NL" dirty="0"/>
              <a:t>In case you’re wondering about how the formulas are typeset, the raw file looks like this (click) – if you’re familiar with LaTeX math mode this should be familiar (click)</a:t>
            </a:r>
          </a:p>
          <a:p>
            <a:r>
              <a:rPr lang="nl-NL" dirty="0"/>
              <a:t>But the most fun thing about Jupyter notebooks, in my opinion, is that the code is executable! So you could change this code to get a different plot! In this case, the plot itself is interactive, so you can just change the values for sigma, beta and rho to change the plot, like so (click). So you can see that I’ve changed all the values and the plot looks very different. (click)</a:t>
            </a:r>
          </a:p>
        </p:txBody>
      </p:sp>
      <p:sp>
        <p:nvSpPr>
          <p:cNvPr id="4" name="Slide Number Placeholder 3"/>
          <p:cNvSpPr>
            <a:spLocks noGrp="1"/>
          </p:cNvSpPr>
          <p:nvPr>
            <p:ph type="sldNum" sz="quarter" idx="10"/>
          </p:nvPr>
        </p:nvSpPr>
        <p:spPr/>
        <p:txBody>
          <a:bodyPr/>
          <a:lstStyle/>
          <a:p>
            <a:fld id="{7527169E-F5E1-4D62-914A-577FDB47477B}" type="slidenum">
              <a:rPr lang="nl-NL" smtClean="0"/>
              <a:t>15</a:t>
            </a:fld>
            <a:endParaRPr lang="nl-NL"/>
          </a:p>
        </p:txBody>
      </p:sp>
    </p:spTree>
    <p:extLst>
      <p:ext uri="{BB962C8B-B14F-4D97-AF65-F5344CB8AC3E}">
        <p14:creationId xmlns:p14="http://schemas.microsoft.com/office/powerpoint/2010/main" val="2230369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now move on how to document your experiments in the lab. (click).</a:t>
            </a:r>
          </a:p>
        </p:txBody>
      </p:sp>
      <p:sp>
        <p:nvSpPr>
          <p:cNvPr id="4" name="Slide Number Placeholder 3"/>
          <p:cNvSpPr>
            <a:spLocks noGrp="1"/>
          </p:cNvSpPr>
          <p:nvPr>
            <p:ph type="sldNum" sz="quarter" idx="5"/>
          </p:nvPr>
        </p:nvSpPr>
        <p:spPr/>
        <p:txBody>
          <a:bodyPr/>
          <a:lstStyle/>
          <a:p>
            <a:fld id="{7527169E-F5E1-4D62-914A-577FDB47477B}" type="slidenum">
              <a:rPr lang="nl-NL" smtClean="0"/>
              <a:t>16</a:t>
            </a:fld>
            <a:endParaRPr lang="nl-NL"/>
          </a:p>
        </p:txBody>
      </p:sp>
    </p:spTree>
    <p:extLst>
      <p:ext uri="{BB962C8B-B14F-4D97-AF65-F5344CB8AC3E}">
        <p14:creationId xmlns:p14="http://schemas.microsoft.com/office/powerpoint/2010/main" val="1511575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run experiments in a lab, you should be using a lab notebook. (click)</a:t>
            </a:r>
          </a:p>
          <a:p>
            <a:pPr marL="171450" indent="-171450">
              <a:buFontTx/>
              <a:buChar char="-"/>
            </a:pPr>
            <a:r>
              <a:rPr lang="en-GB" dirty="0"/>
              <a:t>State your name and the period during which you used the notebook on the cover (click)</a:t>
            </a:r>
          </a:p>
          <a:p>
            <a:pPr marL="171450" indent="-171450">
              <a:buFontTx/>
              <a:buChar char="-"/>
            </a:pPr>
            <a:r>
              <a:rPr lang="en-GB" dirty="0"/>
              <a:t>Number all pages on the notebook consecutively (click)</a:t>
            </a:r>
          </a:p>
          <a:p>
            <a:pPr marL="171450" indent="-171450">
              <a:buFontTx/>
              <a:buChar char="-"/>
            </a:pPr>
            <a:r>
              <a:rPr lang="en-GB" dirty="0"/>
              <a:t>Write all entries with permanent ink – don’t use a pencil! (click)</a:t>
            </a:r>
          </a:p>
          <a:p>
            <a:pPr marL="171450" indent="-171450">
              <a:buFontTx/>
              <a:buChar char="-"/>
            </a:pPr>
            <a:r>
              <a:rPr lang="en-GB" dirty="0"/>
              <a:t>Write in a commonly agreed language, in international settings that’s likely to be English (click)</a:t>
            </a:r>
          </a:p>
          <a:p>
            <a:pPr marL="171450" indent="-171450">
              <a:buFontTx/>
              <a:buChar char="-"/>
            </a:pPr>
            <a:r>
              <a:rPr lang="en-GB" dirty="0"/>
              <a:t>Write down the date for each record (click)</a:t>
            </a:r>
          </a:p>
        </p:txBody>
      </p:sp>
      <p:sp>
        <p:nvSpPr>
          <p:cNvPr id="4" name="Slide Number Placeholder 3"/>
          <p:cNvSpPr>
            <a:spLocks noGrp="1"/>
          </p:cNvSpPr>
          <p:nvPr>
            <p:ph type="sldNum" sz="quarter" idx="5"/>
          </p:nvPr>
        </p:nvSpPr>
        <p:spPr/>
        <p:txBody>
          <a:bodyPr/>
          <a:lstStyle/>
          <a:p>
            <a:fld id="{7527169E-F5E1-4D62-914A-577FDB47477B}" type="slidenum">
              <a:rPr lang="nl-NL" smtClean="0"/>
              <a:t>17</a:t>
            </a:fld>
            <a:endParaRPr lang="nl-NL"/>
          </a:p>
        </p:txBody>
      </p:sp>
    </p:spTree>
    <p:extLst>
      <p:ext uri="{BB962C8B-B14F-4D97-AF65-F5344CB8AC3E}">
        <p14:creationId xmlns:p14="http://schemas.microsoft.com/office/powerpoint/2010/main" val="2978828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Make sure that it is possible to separate the different experiments, for example by giving them meaningful names (click)</a:t>
            </a:r>
          </a:p>
          <a:p>
            <a:pPr marL="171450" indent="-171450">
              <a:buFontTx/>
              <a:buChar char="-"/>
            </a:pPr>
            <a:r>
              <a:rPr lang="en-GB" dirty="0"/>
              <a:t>Make a note of where the raw experimental data will be stored and write down the name of the corresponding data file (click)</a:t>
            </a:r>
          </a:p>
          <a:p>
            <a:pPr marL="171450" indent="-171450">
              <a:buFontTx/>
              <a:buChar char="-"/>
            </a:pPr>
            <a:r>
              <a:rPr lang="en-GB" dirty="0"/>
              <a:t>Do not keep loose pages in your notebook – fix any relevant papers and/or pictures properly to make sure they don’t get lost or out of order (click) </a:t>
            </a:r>
          </a:p>
        </p:txBody>
      </p:sp>
      <p:sp>
        <p:nvSpPr>
          <p:cNvPr id="4" name="Slide Number Placeholder 3"/>
          <p:cNvSpPr>
            <a:spLocks noGrp="1"/>
          </p:cNvSpPr>
          <p:nvPr>
            <p:ph type="sldNum" sz="quarter" idx="5"/>
          </p:nvPr>
        </p:nvSpPr>
        <p:spPr/>
        <p:txBody>
          <a:bodyPr/>
          <a:lstStyle/>
          <a:p>
            <a:fld id="{7527169E-F5E1-4D62-914A-577FDB47477B}" type="slidenum">
              <a:rPr lang="nl-NL" smtClean="0"/>
              <a:t>18</a:t>
            </a:fld>
            <a:endParaRPr lang="nl-NL"/>
          </a:p>
        </p:txBody>
      </p:sp>
    </p:spTree>
    <p:extLst>
      <p:ext uri="{BB962C8B-B14F-4D97-AF65-F5344CB8AC3E}">
        <p14:creationId xmlns:p14="http://schemas.microsoft.com/office/powerpoint/2010/main" val="2039599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Instead of using a physical notebook, you can also use an electronic lab notebook! (click)</a:t>
            </a:r>
          </a:p>
          <a:p>
            <a:pPr marL="171450" indent="-171450">
              <a:buFontTx/>
              <a:buChar char="-"/>
            </a:pPr>
            <a:r>
              <a:rPr lang="en-GB" dirty="0"/>
              <a:t>Electronic lab notebooks allow for digital documentation, categorisation and linking of data. More specifically, they allow you to link (click)</a:t>
            </a:r>
          </a:p>
          <a:p>
            <a:pPr marL="171450" indent="-171450">
              <a:buFontTx/>
              <a:buChar char="-"/>
            </a:pPr>
            <a:r>
              <a:rPr lang="en-GB" dirty="0"/>
              <a:t>Raw, intermediate, and final data (click)</a:t>
            </a:r>
          </a:p>
          <a:p>
            <a:pPr marL="171450" indent="-171450">
              <a:buFontTx/>
              <a:buChar char="-"/>
            </a:pPr>
            <a:r>
              <a:rPr lang="en-GB" dirty="0"/>
              <a:t>Experimental and measurement parameters and (click) </a:t>
            </a:r>
          </a:p>
          <a:p>
            <a:pPr marL="171450" indent="-171450">
              <a:buFontTx/>
              <a:buChar char="-"/>
            </a:pPr>
            <a:r>
              <a:rPr lang="en-GB" dirty="0"/>
              <a:t>Samples (click)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Electronic lab notebooks are searchable, so it’s easier to find what you’re looking for (click)</a:t>
            </a:r>
          </a:p>
          <a:p>
            <a:pPr marL="171450" indent="-171450">
              <a:buFontTx/>
              <a:buChar char="-"/>
            </a:pPr>
            <a:r>
              <a:rPr lang="en-GB" dirty="0"/>
              <a:t>They’re also easier for both you and other to read, since they’re not handwritten (click)</a:t>
            </a:r>
          </a:p>
          <a:p>
            <a:pPr marL="171450" indent="-171450">
              <a:buFontTx/>
              <a:buChar char="-"/>
            </a:pPr>
            <a:r>
              <a:rPr lang="en-GB" dirty="0"/>
              <a:t>And finally they are traceable and it’s possible to use version control with them (click)</a:t>
            </a:r>
          </a:p>
        </p:txBody>
      </p:sp>
      <p:sp>
        <p:nvSpPr>
          <p:cNvPr id="4" name="Slide Number Placeholder 3"/>
          <p:cNvSpPr>
            <a:spLocks noGrp="1"/>
          </p:cNvSpPr>
          <p:nvPr>
            <p:ph type="sldNum" sz="quarter" idx="5"/>
          </p:nvPr>
        </p:nvSpPr>
        <p:spPr/>
        <p:txBody>
          <a:bodyPr/>
          <a:lstStyle/>
          <a:p>
            <a:fld id="{7527169E-F5E1-4D62-914A-577FDB47477B}" type="slidenum">
              <a:rPr lang="nl-NL" smtClean="0"/>
              <a:t>19</a:t>
            </a:fld>
            <a:endParaRPr lang="nl-NL"/>
          </a:p>
        </p:txBody>
      </p:sp>
    </p:spTree>
    <p:extLst>
      <p:ext uri="{BB962C8B-B14F-4D97-AF65-F5344CB8AC3E}">
        <p14:creationId xmlns:p14="http://schemas.microsoft.com/office/powerpoint/2010/main" val="338664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Documentation can mean many things: (click)</a:t>
            </a:r>
          </a:p>
          <a:p>
            <a:r>
              <a:rPr lang="en-GB" dirty="0"/>
              <a:t>One aspect of documentation is data organisation and naming conventions – these were covered in the previous video.</a:t>
            </a:r>
          </a:p>
          <a:p>
            <a:r>
              <a:rPr lang="en-GB" dirty="0"/>
              <a:t>Documentation can also be: (click)</a:t>
            </a:r>
          </a:p>
          <a:p>
            <a:pPr marL="171450" indent="-171450">
              <a:buFontTx/>
              <a:buChar char="-"/>
            </a:pPr>
            <a:r>
              <a:rPr lang="en-GB" dirty="0"/>
              <a:t>A description of the process, that is how the data was collected, (click)</a:t>
            </a:r>
          </a:p>
          <a:p>
            <a:pPr marL="171450" indent="-171450">
              <a:buFontTx/>
              <a:buChar char="-"/>
            </a:pPr>
            <a:r>
              <a:rPr lang="en-GB" dirty="0"/>
              <a:t>A description of the data, also called metadata or data about data. What is relevant metadata will vary a lot by field, but common metadata are (click) file size, (click) format, and (click) the software needed to open a file (click)</a:t>
            </a:r>
          </a:p>
          <a:p>
            <a:pPr marL="171450" indent="-171450">
              <a:buFontTx/>
              <a:buChar char="-"/>
            </a:pPr>
            <a:r>
              <a:rPr lang="en-GB" dirty="0"/>
              <a:t>Finally, documentation can be about the data provenance – a technical term that refers to data ownership and a historical report of data use and edits (click)</a:t>
            </a:r>
          </a:p>
        </p:txBody>
      </p:sp>
      <p:sp>
        <p:nvSpPr>
          <p:cNvPr id="4" name="Slide Number Placeholder 3"/>
          <p:cNvSpPr>
            <a:spLocks noGrp="1"/>
          </p:cNvSpPr>
          <p:nvPr>
            <p:ph type="sldNum" sz="quarter" idx="5"/>
          </p:nvPr>
        </p:nvSpPr>
        <p:spPr/>
        <p:txBody>
          <a:bodyPr/>
          <a:lstStyle/>
          <a:p>
            <a:fld id="{7527169E-F5E1-4D62-914A-577FDB47477B}" type="slidenum">
              <a:rPr lang="nl-NL" smtClean="0"/>
              <a:t>2</a:t>
            </a:fld>
            <a:endParaRPr lang="nl-NL"/>
          </a:p>
        </p:txBody>
      </p:sp>
    </p:spTree>
    <p:extLst>
      <p:ext uri="{BB962C8B-B14F-4D97-AF65-F5344CB8AC3E}">
        <p14:creationId xmlns:p14="http://schemas.microsoft.com/office/powerpoint/2010/main" val="663471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GB" b="0" i="0" dirty="0">
                <a:effectLst/>
                <a:latin typeface="Segoe UI" panose="020B0502040204020203" pitchFamily="34" charset="0"/>
              </a:rPr>
              <a:t>At TU Delft, you have access to two ELN platforms: </a:t>
            </a:r>
            <a:r>
              <a:rPr lang="en-GB" b="0" i="0" dirty="0" err="1">
                <a:effectLst/>
                <a:latin typeface="Segoe UI" panose="020B0502040204020203" pitchFamily="34" charset="0"/>
              </a:rPr>
              <a:t>Rspace</a:t>
            </a:r>
            <a:r>
              <a:rPr lang="en-GB" b="0" i="0" dirty="0">
                <a:effectLst/>
                <a:latin typeface="Segoe UI" panose="020B0502040204020203" pitchFamily="34" charset="0"/>
              </a:rPr>
              <a:t> and </a:t>
            </a:r>
            <a:r>
              <a:rPr lang="en-GB" b="0" i="0" dirty="0" err="1">
                <a:effectLst/>
                <a:latin typeface="Segoe UI" panose="020B0502040204020203" pitchFamily="34" charset="0"/>
              </a:rPr>
              <a:t>eLABJournal</a:t>
            </a:r>
            <a:r>
              <a:rPr lang="en-GB" b="0" i="0" dirty="0">
                <a:effectLst/>
                <a:latin typeface="Segoe UI" panose="020B0502040204020203" pitchFamily="34" charset="0"/>
              </a:rPr>
              <a:t>. (click)</a:t>
            </a:r>
          </a:p>
          <a:p>
            <a:pPr algn="l">
              <a:buFont typeface="Arial" panose="020B0604020202020204" pitchFamily="34" charset="0"/>
              <a:buNone/>
            </a:pPr>
            <a:r>
              <a:rPr lang="en-GB" b="0" i="0" dirty="0" err="1">
                <a:effectLst/>
                <a:latin typeface="Segoe UI" panose="020B0502040204020203" pitchFamily="34" charset="0"/>
              </a:rPr>
              <a:t>RSpace</a:t>
            </a:r>
            <a:r>
              <a:rPr lang="en-GB" b="0" i="0" dirty="0">
                <a:effectLst/>
                <a:latin typeface="Segoe UI" panose="020B0502040204020203" pitchFamily="34" charset="0"/>
              </a:rPr>
              <a:t> is maintained on a university server which is backed up daily with a two week retention period. Weekly snapshots are kept for a period of 1 year. (click)</a:t>
            </a:r>
          </a:p>
          <a:p>
            <a:pPr algn="l">
              <a:buFont typeface="Arial" panose="020B0604020202020204" pitchFamily="34" charset="0"/>
              <a:buNone/>
            </a:pPr>
            <a:r>
              <a:rPr lang="en-GB" b="0" i="0" dirty="0" err="1">
                <a:effectLst/>
                <a:latin typeface="Segoe UI" panose="020B0502040204020203" pitchFamily="34" charset="0"/>
              </a:rPr>
              <a:t>eLABJournal</a:t>
            </a:r>
            <a:r>
              <a:rPr lang="en-GB" b="0" i="0" dirty="0">
                <a:effectLst/>
                <a:latin typeface="Segoe UI" panose="020B0502040204020203" pitchFamily="34" charset="0"/>
              </a:rPr>
              <a:t> is offered as a cloud service, so I would encourage you to read about their security measures. You can find more information by following the link at the bottom of the slide. (click)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dirty="0">
                <a:effectLst/>
                <a:latin typeface="Segoe UI" panose="020B0502040204020203" pitchFamily="34" charset="0"/>
              </a:rPr>
              <a:t>Access to both </a:t>
            </a:r>
            <a:r>
              <a:rPr lang="en-GB" b="0" i="0" dirty="0" err="1">
                <a:effectLst/>
                <a:latin typeface="Segoe UI" panose="020B0502040204020203" pitchFamily="34" charset="0"/>
              </a:rPr>
              <a:t>eLABJournal</a:t>
            </a:r>
            <a:r>
              <a:rPr lang="en-GB" b="0" i="0" dirty="0">
                <a:effectLst/>
                <a:latin typeface="Segoe UI" panose="020B0502040204020203" pitchFamily="34" charset="0"/>
              </a:rPr>
              <a:t> and </a:t>
            </a:r>
            <a:r>
              <a:rPr lang="en-GB" b="0" i="0" dirty="0" err="1">
                <a:effectLst/>
                <a:latin typeface="Segoe UI" panose="020B0502040204020203" pitchFamily="34" charset="0"/>
              </a:rPr>
              <a:t>RSpace</a:t>
            </a:r>
            <a:r>
              <a:rPr lang="en-GB" b="0" i="0" dirty="0">
                <a:effectLst/>
                <a:latin typeface="Segoe UI" panose="020B0502040204020203" pitchFamily="34" charset="0"/>
              </a:rPr>
              <a:t> is authenticated via your TU Delft </a:t>
            </a:r>
            <a:r>
              <a:rPr lang="en-GB" b="0" i="0" dirty="0" err="1">
                <a:effectLst/>
                <a:latin typeface="Segoe UI" panose="020B0502040204020203" pitchFamily="34" charset="0"/>
              </a:rPr>
              <a:t>netID</a:t>
            </a:r>
            <a:r>
              <a:rPr lang="en-GB" b="0" i="0" dirty="0">
                <a:effectLst/>
                <a:latin typeface="Segoe UI" panose="020B0502040204020203" pitchFamily="34" charset="0"/>
              </a:rPr>
              <a:t>. (click)</a:t>
            </a:r>
          </a:p>
          <a:p>
            <a:pPr algn="l">
              <a:buFont typeface="Arial" panose="020B0604020202020204" pitchFamily="34" charset="0"/>
              <a:buNone/>
            </a:pPr>
            <a:r>
              <a:rPr lang="en-GB" b="0" i="0" dirty="0">
                <a:effectLst/>
                <a:latin typeface="Segoe UI" panose="020B0502040204020203" pitchFamily="34" charset="0"/>
              </a:rPr>
              <a:t>Neither </a:t>
            </a:r>
            <a:r>
              <a:rPr lang="en-GB" b="0" i="0" dirty="0" err="1">
                <a:effectLst/>
                <a:latin typeface="Segoe UI" panose="020B0502040204020203" pitchFamily="34" charset="0"/>
              </a:rPr>
              <a:t>eLABJournal</a:t>
            </a:r>
            <a:r>
              <a:rPr lang="en-GB" b="0" i="0" dirty="0">
                <a:effectLst/>
                <a:latin typeface="Segoe UI" panose="020B0502040204020203" pitchFamily="34" charset="0"/>
              </a:rPr>
              <a:t> nor </a:t>
            </a:r>
            <a:r>
              <a:rPr lang="en-GB" b="0" i="0" dirty="0" err="1">
                <a:effectLst/>
                <a:latin typeface="Segoe UI" panose="020B0502040204020203" pitchFamily="34" charset="0"/>
              </a:rPr>
              <a:t>RSpace</a:t>
            </a:r>
            <a:r>
              <a:rPr lang="en-GB" b="0" i="0" dirty="0">
                <a:effectLst/>
                <a:latin typeface="Segoe UI" panose="020B0502040204020203" pitchFamily="34" charset="0"/>
              </a:rPr>
              <a:t> is suitable for </a:t>
            </a:r>
            <a:r>
              <a:rPr lang="en-GB" b="0" i="0" dirty="0">
                <a:effectLst/>
                <a:latin typeface="Segoe UI" panose="020B0502040204020203" pitchFamily="34" charset="0"/>
                <a:hlinkClick r:id="rId3" tooltip="https://www.tudelft.nl/en/privacy-security/privacy/understanding-privacy"/>
              </a:rPr>
              <a:t>sensitive personal data </a:t>
            </a:r>
            <a:r>
              <a:rPr lang="en-GB" b="0" i="0" dirty="0">
                <a:effectLst/>
                <a:latin typeface="Segoe UI" panose="020B0502040204020203" pitchFamily="34" charset="0"/>
              </a:rPr>
              <a:t>relating to human individuals such as patient data or other special categories of data or highly confidential information such as nuclear reactor information, state secrets, etc. (click)</a:t>
            </a:r>
          </a:p>
          <a:p>
            <a:endParaRPr lang="en-GB" dirty="0"/>
          </a:p>
        </p:txBody>
      </p:sp>
      <p:sp>
        <p:nvSpPr>
          <p:cNvPr id="4" name="Slide Number Placeholder 3"/>
          <p:cNvSpPr>
            <a:spLocks noGrp="1"/>
          </p:cNvSpPr>
          <p:nvPr>
            <p:ph type="sldNum" sz="quarter" idx="5"/>
          </p:nvPr>
        </p:nvSpPr>
        <p:spPr/>
        <p:txBody>
          <a:bodyPr/>
          <a:lstStyle/>
          <a:p>
            <a:fld id="{7527169E-F5E1-4D62-914A-577FDB47477B}" type="slidenum">
              <a:rPr lang="nl-NL" smtClean="0"/>
              <a:t>20</a:t>
            </a:fld>
            <a:endParaRPr lang="nl-NL"/>
          </a:p>
        </p:txBody>
      </p:sp>
    </p:spTree>
    <p:extLst>
      <p:ext uri="{BB962C8B-B14F-4D97-AF65-F5344CB8AC3E}">
        <p14:creationId xmlns:p14="http://schemas.microsoft.com/office/powerpoint/2010/main" val="2451670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last type of documentation we will talk about is metadata, or data about data.</a:t>
            </a:r>
          </a:p>
        </p:txBody>
      </p:sp>
      <p:sp>
        <p:nvSpPr>
          <p:cNvPr id="4" name="Slide Number Placeholder 3"/>
          <p:cNvSpPr>
            <a:spLocks noGrp="1"/>
          </p:cNvSpPr>
          <p:nvPr>
            <p:ph type="sldNum" sz="quarter" idx="5"/>
          </p:nvPr>
        </p:nvSpPr>
        <p:spPr/>
        <p:txBody>
          <a:bodyPr/>
          <a:lstStyle/>
          <a:p>
            <a:fld id="{7527169E-F5E1-4D62-914A-577FDB47477B}" type="slidenum">
              <a:rPr lang="nl-NL" smtClean="0"/>
              <a:t>21</a:t>
            </a:fld>
            <a:endParaRPr lang="nl-NL"/>
          </a:p>
        </p:txBody>
      </p:sp>
    </p:spTree>
    <p:extLst>
      <p:ext uri="{BB962C8B-B14F-4D97-AF65-F5344CB8AC3E}">
        <p14:creationId xmlns:p14="http://schemas.microsoft.com/office/powerpoint/2010/main" val="1704412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add metadata to local data, that is data that are saved on your own computer or server drive. (click)</a:t>
            </a:r>
          </a:p>
          <a:p>
            <a:r>
              <a:rPr lang="en-GB" dirty="0"/>
              <a:t>You can do that by adding the metadata in the file name, as shown in the example. (click)</a:t>
            </a:r>
          </a:p>
          <a:p>
            <a:r>
              <a:rPr lang="en-GB" dirty="0"/>
              <a:t>Or you can add metadata in the README file for the project or dataset. (click)</a:t>
            </a:r>
          </a:p>
          <a:p>
            <a:r>
              <a:rPr lang="en-GB" dirty="0"/>
              <a:t>Finally you can use tags to add metadata – you learned about using tags in the Data Organisation video. </a:t>
            </a:r>
            <a:r>
              <a:rPr lang="en-GB"/>
              <a:t>(click).</a:t>
            </a:r>
          </a:p>
          <a:p>
            <a:endParaRPr lang="en-GB" dirty="0"/>
          </a:p>
        </p:txBody>
      </p:sp>
      <p:sp>
        <p:nvSpPr>
          <p:cNvPr id="4" name="Slide Number Placeholder 3"/>
          <p:cNvSpPr>
            <a:spLocks noGrp="1"/>
          </p:cNvSpPr>
          <p:nvPr>
            <p:ph type="sldNum" sz="quarter" idx="5"/>
          </p:nvPr>
        </p:nvSpPr>
        <p:spPr/>
        <p:txBody>
          <a:bodyPr/>
          <a:lstStyle/>
          <a:p>
            <a:fld id="{7527169E-F5E1-4D62-914A-577FDB47477B}" type="slidenum">
              <a:rPr lang="nl-NL" smtClean="0"/>
              <a:t>22</a:t>
            </a:fld>
            <a:endParaRPr lang="nl-NL"/>
          </a:p>
        </p:txBody>
      </p:sp>
    </p:spTree>
    <p:extLst>
      <p:ext uri="{BB962C8B-B14F-4D97-AF65-F5344CB8AC3E}">
        <p14:creationId xmlns:p14="http://schemas.microsoft.com/office/powerpoint/2010/main" val="2585350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Most researchers encounter metadata when publishing data on a data repository. (click)</a:t>
            </a:r>
          </a:p>
          <a:p>
            <a:r>
              <a:rPr lang="en-GB" dirty="0"/>
              <a:t>When uploading the data to a repository, you will be asked to fill in a metadata form – how detailed this metadata form will vary from repository to repository. Disciplinary repositories are more likely to ask for detailed, discipline-specific metadata than general repositories. (click)</a:t>
            </a:r>
          </a:p>
          <a:p>
            <a:r>
              <a:rPr lang="en-GB" dirty="0"/>
              <a:t>You can also use a metadata editor to create metadata. We will now look at two tools that create JSON files with metadata that you can use with datasets or with code. (click)</a:t>
            </a:r>
          </a:p>
        </p:txBody>
      </p:sp>
      <p:sp>
        <p:nvSpPr>
          <p:cNvPr id="4" name="Slide Number Placeholder 3"/>
          <p:cNvSpPr>
            <a:spLocks noGrp="1"/>
          </p:cNvSpPr>
          <p:nvPr>
            <p:ph type="sldNum" sz="quarter" idx="5"/>
          </p:nvPr>
        </p:nvSpPr>
        <p:spPr/>
        <p:txBody>
          <a:bodyPr/>
          <a:lstStyle/>
          <a:p>
            <a:fld id="{7527169E-F5E1-4D62-914A-577FDB47477B}" type="slidenum">
              <a:rPr lang="nl-NL" smtClean="0"/>
              <a:t>23</a:t>
            </a:fld>
            <a:endParaRPr lang="nl-NL"/>
          </a:p>
        </p:txBody>
      </p:sp>
    </p:spTree>
    <p:extLst>
      <p:ext uri="{BB962C8B-B14F-4D97-AF65-F5344CB8AC3E}">
        <p14:creationId xmlns:p14="http://schemas.microsoft.com/office/powerpoint/2010/main" val="1399624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tool we’ll mention is the Data Package Creator from frictionless data.</a:t>
            </a:r>
          </a:p>
          <a:p>
            <a:r>
              <a:rPr lang="en-GB" dirty="0"/>
              <a:t>A data package is a container with all relevant data, metadata, and data attributes. Data packages are useful for sharing data because they contain all the information needed to reuse the data. They also protect data from being lost or misread – e.g. a number in a data package will not be read as a date. (click)</a:t>
            </a:r>
          </a:p>
          <a:p>
            <a:r>
              <a:rPr lang="en-GB" dirty="0"/>
              <a:t>On the left-hand side you can see the metadata editor where you can add metadata such a title and further down keywords and a licence (click)</a:t>
            </a:r>
          </a:p>
          <a:p>
            <a:r>
              <a:rPr lang="en-GB" dirty="0"/>
              <a:t>The black boxes you see in the middle represent the columns in a dataset. You can use these boxes to specify the data of the variable, for example if it is a string or integer. (click)</a:t>
            </a:r>
          </a:p>
        </p:txBody>
      </p:sp>
      <p:sp>
        <p:nvSpPr>
          <p:cNvPr id="4" name="Slide Number Placeholder 3"/>
          <p:cNvSpPr>
            <a:spLocks noGrp="1"/>
          </p:cNvSpPr>
          <p:nvPr>
            <p:ph type="sldNum" sz="quarter" idx="5"/>
          </p:nvPr>
        </p:nvSpPr>
        <p:spPr/>
        <p:txBody>
          <a:bodyPr/>
          <a:lstStyle/>
          <a:p>
            <a:fld id="{7527169E-F5E1-4D62-914A-577FDB47477B}" type="slidenum">
              <a:rPr lang="nl-NL" smtClean="0"/>
              <a:t>24</a:t>
            </a:fld>
            <a:endParaRPr lang="nl-NL"/>
          </a:p>
        </p:txBody>
      </p:sp>
    </p:spTree>
    <p:extLst>
      <p:ext uri="{BB962C8B-B14F-4D97-AF65-F5344CB8AC3E}">
        <p14:creationId xmlns:p14="http://schemas.microsoft.com/office/powerpoint/2010/main" val="2331718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tool we’ll see is the </a:t>
            </a:r>
            <a:r>
              <a:rPr lang="en-GB" dirty="0" err="1"/>
              <a:t>CodeMeta</a:t>
            </a:r>
            <a:r>
              <a:rPr lang="en-GB" dirty="0"/>
              <a:t> generator from Software Heritage.</a:t>
            </a:r>
          </a:p>
          <a:p>
            <a:r>
              <a:rPr lang="en-GB" dirty="0"/>
              <a:t>You can use this to create metadata for your code. There’s a lot of information here but most fields are optional.</a:t>
            </a:r>
          </a:p>
          <a:p>
            <a:r>
              <a:rPr lang="en-GB" dirty="0"/>
              <a:t>Some important information to add though are (click) the name, description and license for the code, as well as versioning information. (click)</a:t>
            </a:r>
          </a:p>
        </p:txBody>
      </p:sp>
      <p:sp>
        <p:nvSpPr>
          <p:cNvPr id="4" name="Slide Number Placeholder 3"/>
          <p:cNvSpPr>
            <a:spLocks noGrp="1"/>
          </p:cNvSpPr>
          <p:nvPr>
            <p:ph type="sldNum" sz="quarter" idx="5"/>
          </p:nvPr>
        </p:nvSpPr>
        <p:spPr/>
        <p:txBody>
          <a:bodyPr/>
          <a:lstStyle/>
          <a:p>
            <a:fld id="{7527169E-F5E1-4D62-914A-577FDB47477B}" type="slidenum">
              <a:rPr lang="nl-NL" smtClean="0"/>
              <a:t>25</a:t>
            </a:fld>
            <a:endParaRPr lang="nl-NL"/>
          </a:p>
        </p:txBody>
      </p:sp>
    </p:spTree>
    <p:extLst>
      <p:ext uri="{BB962C8B-B14F-4D97-AF65-F5344CB8AC3E}">
        <p14:creationId xmlns:p14="http://schemas.microsoft.com/office/powerpoint/2010/main" val="33601242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you’re interested in metadata standards, there are more resources you can look at. There’s a nice introduction on the Digital Curation Centre website, and if you want to dig deeper, you can find a more detailed and up-to-date list on FAIRsharing.org</a:t>
            </a:r>
          </a:p>
        </p:txBody>
      </p:sp>
      <p:sp>
        <p:nvSpPr>
          <p:cNvPr id="4" name="Slide Number Placeholder 3"/>
          <p:cNvSpPr>
            <a:spLocks noGrp="1"/>
          </p:cNvSpPr>
          <p:nvPr>
            <p:ph type="sldNum" sz="quarter" idx="5"/>
          </p:nvPr>
        </p:nvSpPr>
        <p:spPr/>
        <p:txBody>
          <a:bodyPr/>
          <a:lstStyle/>
          <a:p>
            <a:fld id="{7527169E-F5E1-4D62-914A-577FDB47477B}" type="slidenum">
              <a:rPr lang="nl-NL" smtClean="0"/>
              <a:t>26</a:t>
            </a:fld>
            <a:endParaRPr lang="nl-NL"/>
          </a:p>
        </p:txBody>
      </p:sp>
    </p:spTree>
    <p:extLst>
      <p:ext uri="{BB962C8B-B14F-4D97-AF65-F5344CB8AC3E}">
        <p14:creationId xmlns:p14="http://schemas.microsoft.com/office/powerpoint/2010/main" val="1996640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going to start with some generic methods of documenting your projects and the data they produce (click).</a:t>
            </a:r>
          </a:p>
        </p:txBody>
      </p:sp>
      <p:sp>
        <p:nvSpPr>
          <p:cNvPr id="4" name="Slide Number Placeholder 3"/>
          <p:cNvSpPr>
            <a:spLocks noGrp="1"/>
          </p:cNvSpPr>
          <p:nvPr>
            <p:ph type="sldNum" sz="quarter" idx="5"/>
          </p:nvPr>
        </p:nvSpPr>
        <p:spPr/>
        <p:txBody>
          <a:bodyPr/>
          <a:lstStyle/>
          <a:p>
            <a:fld id="{7527169E-F5E1-4D62-914A-577FDB47477B}" type="slidenum">
              <a:rPr lang="nl-NL" smtClean="0"/>
              <a:t>3</a:t>
            </a:fld>
            <a:endParaRPr lang="nl-NL"/>
          </a:p>
        </p:txBody>
      </p:sp>
    </p:spTree>
    <p:extLst>
      <p:ext uri="{BB962C8B-B14F-4D97-AF65-F5344CB8AC3E}">
        <p14:creationId xmlns:p14="http://schemas.microsoft.com/office/powerpoint/2010/main" val="4040712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most common types of documentation is the README file. (click)</a:t>
            </a:r>
          </a:p>
          <a:p>
            <a:pPr marL="171450" indent="-171450">
              <a:buFontTx/>
              <a:buChar char="-"/>
            </a:pPr>
            <a:r>
              <a:rPr lang="en-GB" dirty="0"/>
              <a:t>README files are documents containing the necessary information to ensure that what you’re documenting will be interpreted correctly, both by yourself and by others. (click)</a:t>
            </a:r>
          </a:p>
          <a:p>
            <a:pPr marL="171450" indent="-171450">
              <a:buFontTx/>
              <a:buChar char="-"/>
            </a:pPr>
            <a:r>
              <a:rPr lang="en-GB" dirty="0"/>
              <a:t>README files are extremely versatile and can be used to document whole projects, but also individual datasets or files. (click)</a:t>
            </a:r>
          </a:p>
        </p:txBody>
      </p:sp>
      <p:sp>
        <p:nvSpPr>
          <p:cNvPr id="4" name="Slide Number Placeholder 3"/>
          <p:cNvSpPr>
            <a:spLocks noGrp="1"/>
          </p:cNvSpPr>
          <p:nvPr>
            <p:ph type="sldNum" sz="quarter" idx="5"/>
          </p:nvPr>
        </p:nvSpPr>
        <p:spPr/>
        <p:txBody>
          <a:bodyPr/>
          <a:lstStyle/>
          <a:p>
            <a:fld id="{7527169E-F5E1-4D62-914A-577FDB47477B}" type="slidenum">
              <a:rPr lang="nl-NL" smtClean="0"/>
              <a:t>4</a:t>
            </a:fld>
            <a:endParaRPr lang="nl-NL"/>
          </a:p>
        </p:txBody>
      </p:sp>
    </p:spTree>
    <p:extLst>
      <p:ext uri="{BB962C8B-B14F-4D97-AF65-F5344CB8AC3E}">
        <p14:creationId xmlns:p14="http://schemas.microsoft.com/office/powerpoint/2010/main" val="1943080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create a README file, there’s some things you should keep in mind (click):</a:t>
            </a:r>
          </a:p>
          <a:p>
            <a:pPr marL="171450" indent="-171450">
              <a:buFontTx/>
              <a:buChar char="-"/>
            </a:pPr>
            <a:r>
              <a:rPr lang="en-GB" dirty="0"/>
              <a:t>It’s a good idea to use an open format for your README files, so not Word documents! A txt file is a safe option that everyone can create and read, or look into Markdown files to be able to give files more structure. (click)</a:t>
            </a:r>
          </a:p>
          <a:p>
            <a:pPr marL="171450" indent="-171450">
              <a:buFontTx/>
              <a:buChar char="-"/>
            </a:pPr>
            <a:r>
              <a:rPr lang="en-GB" dirty="0"/>
              <a:t>It should be clear what a README file is documenting. For example, if you’re using it to document a project, place the README file in the root folder, or if it’s documenting a file, add the name of that file to the title of the README file. It’s also a good idea to add this information in the text of the README file. (click)</a:t>
            </a:r>
          </a:p>
          <a:p>
            <a:pPr marL="171450" indent="-171450">
              <a:buFontTx/>
              <a:buChar char="-"/>
            </a:pPr>
            <a:r>
              <a:rPr lang="en-GB" dirty="0"/>
              <a:t>Try to structure your REAME files with sections to make them easier to understand. Some sections that will likely be useful are general information, methodological information, and sharing and access information. (click).</a:t>
            </a:r>
          </a:p>
          <a:p>
            <a:pPr marL="171450" indent="-171450">
              <a:buFontTx/>
              <a:buChar char="-"/>
            </a:pPr>
            <a:r>
              <a:rPr lang="en-GB" dirty="0"/>
              <a:t>A pro-tip for making README files is to take some time to create a README template that you can reuse with multiple projects, datasets, or files. (click).</a:t>
            </a:r>
          </a:p>
        </p:txBody>
      </p:sp>
      <p:sp>
        <p:nvSpPr>
          <p:cNvPr id="4" name="Slide Number Placeholder 3"/>
          <p:cNvSpPr>
            <a:spLocks noGrp="1"/>
          </p:cNvSpPr>
          <p:nvPr>
            <p:ph type="sldNum" sz="quarter" idx="5"/>
          </p:nvPr>
        </p:nvSpPr>
        <p:spPr/>
        <p:txBody>
          <a:bodyPr/>
          <a:lstStyle/>
          <a:p>
            <a:fld id="{7527169E-F5E1-4D62-914A-577FDB47477B}" type="slidenum">
              <a:rPr lang="nl-NL" smtClean="0"/>
              <a:t>5</a:t>
            </a:fld>
            <a:endParaRPr lang="nl-NL"/>
          </a:p>
        </p:txBody>
      </p:sp>
    </p:spTree>
    <p:extLst>
      <p:ext uri="{BB962C8B-B14F-4D97-AF65-F5344CB8AC3E}">
        <p14:creationId xmlns:p14="http://schemas.microsoft.com/office/powerpoint/2010/main" val="2023157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have an example of a README file. (click)</a:t>
            </a:r>
          </a:p>
          <a:p>
            <a:r>
              <a:rPr lang="en-GB" dirty="0"/>
              <a:t>At the top, we see some general information about the project, such as the project title, the authors, and a link to the publication. (click)</a:t>
            </a:r>
          </a:p>
          <a:p>
            <a:r>
              <a:rPr lang="en-GB" dirty="0"/>
              <a:t>We then see methodological information, such as the equipment that was used to run the experiments of the project. (click)</a:t>
            </a:r>
          </a:p>
          <a:p>
            <a:r>
              <a:rPr lang="en-GB" dirty="0"/>
              <a:t>Finally, we have other information that help people navigate the project, such as information on how the project is organised and what the fila names mean. (click).</a:t>
            </a:r>
          </a:p>
        </p:txBody>
      </p:sp>
      <p:sp>
        <p:nvSpPr>
          <p:cNvPr id="4" name="Slide Number Placeholder 3"/>
          <p:cNvSpPr>
            <a:spLocks noGrp="1"/>
          </p:cNvSpPr>
          <p:nvPr>
            <p:ph type="sldNum" sz="quarter" idx="5"/>
          </p:nvPr>
        </p:nvSpPr>
        <p:spPr/>
        <p:txBody>
          <a:bodyPr/>
          <a:lstStyle/>
          <a:p>
            <a:fld id="{7527169E-F5E1-4D62-914A-577FDB47477B}" type="slidenum">
              <a:rPr lang="nl-NL" smtClean="0"/>
              <a:t>6</a:t>
            </a:fld>
            <a:endParaRPr lang="nl-NL"/>
          </a:p>
        </p:txBody>
      </p:sp>
    </p:spTree>
    <p:extLst>
      <p:ext uri="{BB962C8B-B14F-4D97-AF65-F5344CB8AC3E}">
        <p14:creationId xmlns:p14="http://schemas.microsoft.com/office/powerpoint/2010/main" val="137759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commonly used piece of documentation is the data dictionary, also known as a codebook in the social sciences. (click).</a:t>
            </a:r>
          </a:p>
          <a:p>
            <a:pPr marL="171450" indent="-171450">
              <a:buFontTx/>
              <a:buChar char="-"/>
            </a:pPr>
            <a:r>
              <a:rPr lang="en-GB" dirty="0"/>
              <a:t>Codebooks are used to explain variables in tabular data (usually spreadsheets) (click)</a:t>
            </a:r>
          </a:p>
          <a:p>
            <a:pPr marL="171450" indent="-171450">
              <a:buFontTx/>
              <a:buChar char="-"/>
            </a:pPr>
            <a:r>
              <a:rPr lang="en-GB" dirty="0"/>
              <a:t>Some of the things that should be explained are (click) what the variable names refer to (click), what the variable itself is (click), what the different levels of the variable mean if the variable is categorical or ordinal (click), what the measurement unit is (click), what the range of allowed values is (click), and finally how missing information is coded (click)</a:t>
            </a:r>
          </a:p>
          <a:p>
            <a:pPr marL="171450" indent="-171450">
              <a:buFontTx/>
              <a:buChar char="-"/>
            </a:pPr>
            <a:r>
              <a:rPr lang="en-GB" dirty="0"/>
              <a:t>To make this a little simpler, do try to use standard names for your variables! (click)</a:t>
            </a:r>
          </a:p>
        </p:txBody>
      </p:sp>
      <p:sp>
        <p:nvSpPr>
          <p:cNvPr id="4" name="Slide Number Placeholder 3"/>
          <p:cNvSpPr>
            <a:spLocks noGrp="1"/>
          </p:cNvSpPr>
          <p:nvPr>
            <p:ph type="sldNum" sz="quarter" idx="5"/>
          </p:nvPr>
        </p:nvSpPr>
        <p:spPr/>
        <p:txBody>
          <a:bodyPr/>
          <a:lstStyle/>
          <a:p>
            <a:fld id="{7527169E-F5E1-4D62-914A-577FDB47477B}" type="slidenum">
              <a:rPr lang="nl-NL" smtClean="0"/>
              <a:t>7</a:t>
            </a:fld>
            <a:endParaRPr lang="nl-NL"/>
          </a:p>
        </p:txBody>
      </p:sp>
    </p:spTree>
    <p:extLst>
      <p:ext uri="{BB962C8B-B14F-4D97-AF65-F5344CB8AC3E}">
        <p14:creationId xmlns:p14="http://schemas.microsoft.com/office/powerpoint/2010/main" val="2495720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here we have some tabular data that would be quite difficult to interpret without a data dictionary. For example, we can see there are at least two different timepoints but we don’t know what these refer to. Or, there’s a variable called </a:t>
            </a:r>
            <a:r>
              <a:rPr lang="en-GB" dirty="0" err="1"/>
              <a:t>cont</a:t>
            </a:r>
            <a:r>
              <a:rPr lang="en-GB" dirty="0"/>
              <a:t> but we don’t know what that means. Its values seem to either be 0 or 1 so it’s probably categorical, but we don’t know more than that. (click)</a:t>
            </a:r>
          </a:p>
          <a:p>
            <a:r>
              <a:rPr lang="en-GB" dirty="0"/>
              <a:t>Thankfully the researcher did provide a data dictionary! (click)</a:t>
            </a:r>
          </a:p>
          <a:p>
            <a:r>
              <a:rPr lang="en-GB" dirty="0"/>
              <a:t>So we can see that there are three timepoints: the first one at six weeks, the second one at three months and so on. (click).</a:t>
            </a:r>
          </a:p>
          <a:p>
            <a:endParaRPr lang="en-GB" dirty="0"/>
          </a:p>
        </p:txBody>
      </p:sp>
      <p:sp>
        <p:nvSpPr>
          <p:cNvPr id="4" name="Slide Number Placeholder 3"/>
          <p:cNvSpPr>
            <a:spLocks noGrp="1"/>
          </p:cNvSpPr>
          <p:nvPr>
            <p:ph type="sldNum" sz="quarter" idx="5"/>
          </p:nvPr>
        </p:nvSpPr>
        <p:spPr/>
        <p:txBody>
          <a:bodyPr/>
          <a:lstStyle/>
          <a:p>
            <a:fld id="{7527169E-F5E1-4D62-914A-577FDB47477B}" type="slidenum">
              <a:rPr lang="nl-NL" smtClean="0"/>
              <a:t>8</a:t>
            </a:fld>
            <a:endParaRPr lang="nl-NL"/>
          </a:p>
        </p:txBody>
      </p:sp>
    </p:spTree>
    <p:extLst>
      <p:ext uri="{BB962C8B-B14F-4D97-AF65-F5344CB8AC3E}">
        <p14:creationId xmlns:p14="http://schemas.microsoft.com/office/powerpoint/2010/main" val="1389908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now look at some ways to document code. (click)</a:t>
            </a:r>
          </a:p>
        </p:txBody>
      </p:sp>
      <p:sp>
        <p:nvSpPr>
          <p:cNvPr id="4" name="Slide Number Placeholder 3"/>
          <p:cNvSpPr>
            <a:spLocks noGrp="1"/>
          </p:cNvSpPr>
          <p:nvPr>
            <p:ph type="sldNum" sz="quarter" idx="5"/>
          </p:nvPr>
        </p:nvSpPr>
        <p:spPr/>
        <p:txBody>
          <a:bodyPr/>
          <a:lstStyle/>
          <a:p>
            <a:fld id="{7527169E-F5E1-4D62-914A-577FDB47477B}" type="slidenum">
              <a:rPr lang="nl-NL" smtClean="0"/>
              <a:t>9</a:t>
            </a:fld>
            <a:endParaRPr lang="nl-NL"/>
          </a:p>
        </p:txBody>
      </p:sp>
    </p:spTree>
    <p:extLst>
      <p:ext uri="{BB962C8B-B14F-4D97-AF65-F5344CB8AC3E}">
        <p14:creationId xmlns:p14="http://schemas.microsoft.com/office/powerpoint/2010/main" val="451800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02192" y="617247"/>
            <a:ext cx="7265534" cy="2229538"/>
          </a:xfrm>
        </p:spPr>
        <p:txBody>
          <a:bodyPr>
            <a:noAutofit/>
          </a:bodyPr>
          <a:lstStyle>
            <a:lvl1pPr algn="l">
              <a:defRPr sz="7200">
                <a:solidFill>
                  <a:srgbClr val="00A6D6"/>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802192" y="3203297"/>
            <a:ext cx="7067378" cy="1025802"/>
          </a:xfrm>
        </p:spPr>
        <p:txBody>
          <a:bodyPr>
            <a:normAutofit/>
          </a:bodyPr>
          <a:lstStyle>
            <a:lvl1pPr marL="0" indent="0" algn="l">
              <a:buNone/>
              <a:defRPr sz="280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915834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7433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34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0"/>
            <a:ext cx="9144000" cy="5143500"/>
          </a:xfrm>
        </p:spPr>
        <p:txBody>
          <a:bodyPr/>
          <a:lstStyle/>
          <a:p>
            <a:endParaRPr lang="en-US" dirty="0"/>
          </a:p>
        </p:txBody>
      </p:sp>
      <p:pic>
        <p:nvPicPr>
          <p:cNvPr id="12" name="Afbeelding 2" descr="TUDelft_LogoZWART.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9146" y="4663753"/>
            <a:ext cx="1104294" cy="323006"/>
          </a:xfrm>
          <a:prstGeom prst="rect">
            <a:avLst/>
          </a:prstGeom>
        </p:spPr>
      </p:pic>
      <p:sp>
        <p:nvSpPr>
          <p:cNvPr id="13" name="Slide Number Placeholder 5"/>
          <p:cNvSpPr txBox="1">
            <a:spLocks/>
          </p:cNvSpPr>
          <p:nvPr userDrawn="1"/>
        </p:nvSpPr>
        <p:spPr>
          <a:xfrm>
            <a:off x="6651560" y="4815702"/>
            <a:ext cx="2316370" cy="27384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00A6D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7312C-2AB5-4E4E-8F57-D0081D5FE9E6}" type="slidenum">
              <a:rPr lang="en-US" smtClean="0"/>
              <a:pPr/>
              <a:t>‹nr.›</a:t>
            </a:fld>
            <a:endParaRPr lang="en-US" dirty="0"/>
          </a:p>
        </p:txBody>
      </p:sp>
      <p:sp>
        <p:nvSpPr>
          <p:cNvPr id="3" name="TextBox 2"/>
          <p:cNvSpPr txBox="1"/>
          <p:nvPr userDrawn="1"/>
        </p:nvSpPr>
        <p:spPr>
          <a:xfrm>
            <a:off x="-3990281" y="418659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12058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462A2416-1570-3849-86F9-07F78746E1B2}" type="datetimeFigureOut">
              <a:rPr lang="en-US" smtClean="0"/>
              <a:t>7/26/2022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A832CF66-B496-874C-8E08-71A5E0622B6E}" type="slidenum">
              <a:rPr lang="en-US" smtClean="0"/>
              <a:t>‹nr.›</a:t>
            </a:fld>
            <a:endParaRPr lang="en-US" dirty="0"/>
          </a:p>
        </p:txBody>
      </p:sp>
    </p:spTree>
    <p:extLst>
      <p:ext uri="{BB962C8B-B14F-4D97-AF65-F5344CB8AC3E}">
        <p14:creationId xmlns:p14="http://schemas.microsoft.com/office/powerpoint/2010/main" val="121253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9144000" cy="51434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7770509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63106" y="205979"/>
            <a:ext cx="710646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63106" y="1200150"/>
            <a:ext cx="7106464" cy="34861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pic>
        <p:nvPicPr>
          <p:cNvPr id="8" name="Picture 3" descr="TU_P5#white.eps"/>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0264" y="4581184"/>
            <a:ext cx="1368883" cy="632424"/>
          </a:xfrm>
          <a:prstGeom prst="rect">
            <a:avLst/>
          </a:prstGeom>
        </p:spPr>
      </p:pic>
      <p:sp>
        <p:nvSpPr>
          <p:cNvPr id="10" name="Slide Number Placeholder 5"/>
          <p:cNvSpPr txBox="1">
            <a:spLocks/>
          </p:cNvSpPr>
          <p:nvPr userDrawn="1"/>
        </p:nvSpPr>
        <p:spPr>
          <a:xfrm>
            <a:off x="6651560" y="4815702"/>
            <a:ext cx="2316370" cy="27384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00A6D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7312C-2AB5-4E4E-8F57-D0081D5FE9E6}" type="slidenum">
              <a:rPr lang="en-US" smtClean="0"/>
              <a:pPr/>
              <a:t>‹nr.›</a:t>
            </a:fld>
            <a:endParaRPr lang="en-US" dirty="0"/>
          </a:p>
        </p:txBody>
      </p:sp>
      <p:sp>
        <p:nvSpPr>
          <p:cNvPr id="9" name="Rectangle 28"/>
          <p:cNvSpPr>
            <a:spLocks noChangeArrowheads="1"/>
          </p:cNvSpPr>
          <p:nvPr userDrawn="1"/>
        </p:nvSpPr>
        <p:spPr bwMode="auto">
          <a:xfrm>
            <a:off x="0" y="0"/>
            <a:ext cx="1576384" cy="5149008"/>
          </a:xfrm>
          <a:prstGeom prst="rect">
            <a:avLst/>
          </a:prstGeom>
          <a:solidFill>
            <a:srgbClr val="00A6D6"/>
          </a:solidFill>
          <a:ln w="9525">
            <a:noFill/>
            <a:miter lim="800000"/>
            <a:headEnd/>
            <a:tailEnd/>
          </a:ln>
        </p:spPr>
        <p:txBody>
          <a:bodyPr wrap="none" lIns="91436" tIns="45719" rIns="91436" bIns="45719" anchor="ctr"/>
          <a:lstStyle/>
          <a:p>
            <a:pPr algn="r"/>
            <a:endParaRPr lang="nl-NL" sz="2100">
              <a:latin typeface="Tahoma" pitchFamily="34" charset="0"/>
            </a:endParaRPr>
          </a:p>
        </p:txBody>
      </p:sp>
      <p:pic>
        <p:nvPicPr>
          <p:cNvPr id="11" name="Picture 3" descr="TU_P5#white.eps"/>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0264" y="4389330"/>
            <a:ext cx="1368883" cy="843232"/>
          </a:xfrm>
          <a:prstGeom prst="rect">
            <a:avLst/>
          </a:prstGeom>
        </p:spPr>
      </p:pic>
    </p:spTree>
    <p:extLst>
      <p:ext uri="{BB962C8B-B14F-4D97-AF65-F5344CB8AC3E}">
        <p14:creationId xmlns:p14="http://schemas.microsoft.com/office/powerpoint/2010/main" val="3480247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457200" rtl="0" eaLnBrk="1" latinLnBrk="0" hangingPunct="1">
        <a:spcBef>
          <a:spcPct val="0"/>
        </a:spcBef>
        <a:buNone/>
        <a:defRPr sz="3600" kern="1200">
          <a:solidFill>
            <a:srgbClr val="00A6D6"/>
          </a:solidFill>
          <a:latin typeface="Arial"/>
          <a:ea typeface="+mj-ea"/>
          <a:cs typeface="Arial"/>
        </a:defRPr>
      </a:lvl1pPr>
    </p:titleStyle>
    <p:body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772404" y="205979"/>
            <a:ext cx="7090513"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72404" y="1200150"/>
            <a:ext cx="7090513" cy="361555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9" name="Slide Number Placeholder 5"/>
          <p:cNvSpPr txBox="1">
            <a:spLocks/>
          </p:cNvSpPr>
          <p:nvPr userDrawn="1"/>
        </p:nvSpPr>
        <p:spPr>
          <a:xfrm>
            <a:off x="6651560" y="4815702"/>
            <a:ext cx="2316370" cy="27384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rgbClr val="00A6D6"/>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57312C-2AB5-4E4E-8F57-D0081D5FE9E6}" type="slidenum">
              <a:rPr lang="en-US" smtClean="0"/>
              <a:pPr/>
              <a:t>‹nr.›</a:t>
            </a:fld>
            <a:endParaRPr lang="en-US" dirty="0"/>
          </a:p>
        </p:txBody>
      </p:sp>
      <p:pic>
        <p:nvPicPr>
          <p:cNvPr id="6" name="Afbeelding 8" descr="TUDelft_LogoZWART.eps"/>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624" y="4515071"/>
            <a:ext cx="1104294" cy="430675"/>
          </a:xfrm>
          <a:prstGeom prst="rect">
            <a:avLst/>
          </a:prstGeom>
        </p:spPr>
      </p:pic>
    </p:spTree>
    <p:extLst>
      <p:ext uri="{BB962C8B-B14F-4D97-AF65-F5344CB8AC3E}">
        <p14:creationId xmlns:p14="http://schemas.microsoft.com/office/powerpoint/2010/main" val="130344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Lst>
  <p:txStyles>
    <p:titleStyle>
      <a:lvl1pPr algn="l" defTabSz="457200" rtl="0" eaLnBrk="1" latinLnBrk="0" hangingPunct="1">
        <a:spcBef>
          <a:spcPct val="0"/>
        </a:spcBef>
        <a:buNone/>
        <a:defRPr sz="3600" kern="1200">
          <a:solidFill>
            <a:srgbClr val="00A6D6"/>
          </a:solidFill>
          <a:latin typeface="Arial"/>
          <a:ea typeface="+mj-ea"/>
          <a:cs typeface="Arial"/>
        </a:defRPr>
      </a:lvl1pPr>
    </p:titleStyle>
    <p:bodyStyle>
      <a:lvl1pPr marL="342900" indent="-342900" algn="l" defTabSz="457200" rtl="0" eaLnBrk="1" latinLnBrk="0" hangingPunct="1">
        <a:spcBef>
          <a:spcPct val="20000"/>
        </a:spcBef>
        <a:buClr>
          <a:srgbClr val="00A6D6"/>
        </a:buClr>
        <a:buFont typeface="Arial"/>
        <a:buChar char="•"/>
        <a:defRPr sz="2800" kern="1200">
          <a:solidFill>
            <a:schemeClr val="tx1"/>
          </a:solidFill>
          <a:latin typeface="Arial"/>
          <a:ea typeface="+mn-ea"/>
          <a:cs typeface="Arial"/>
        </a:defRPr>
      </a:lvl1pPr>
      <a:lvl2pPr marL="742950" indent="-28575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2pPr>
      <a:lvl3pPr marL="1143000" indent="-228600" algn="l" defTabSz="457200" rtl="0" eaLnBrk="1" latinLnBrk="0" hangingPunct="1">
        <a:spcBef>
          <a:spcPct val="20000"/>
        </a:spcBef>
        <a:buClr>
          <a:srgbClr val="00A6D6"/>
        </a:buClr>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hyperlink" Target="https://creativecommons.org/licenses/by/4.0/"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0.m4a"/><Relationship Id="rId7" Type="http://schemas.openxmlformats.org/officeDocument/2006/relationships/hyperlink" Target="https://commons.wikimedia.org/wiki/File:Git-logo.svg" TargetMode="External"/><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11.m4a"/><Relationship Id="rId7" Type="http://schemas.openxmlformats.org/officeDocument/2006/relationships/image" Target="../media/image22.png"/><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hyperlink" Target="https://gitlab.tudelft.nl/users/sign_in" TargetMode="External"/><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12.m4a"/><Relationship Id="rId7" Type="http://schemas.openxmlformats.org/officeDocument/2006/relationships/hyperlink" Target="https://mybinder.org/" TargetMode="External"/><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hyperlink" Target="https://nbviewer.jupyter.org/" TargetMode="External"/><Relationship Id="rId5" Type="http://schemas.openxmlformats.org/officeDocument/2006/relationships/notesSlide" Target="../notesSlides/notesSlide12.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3.m4a"/><Relationship Id="rId7" Type="http://schemas.openxmlformats.org/officeDocument/2006/relationships/hyperlink" Target="https://mybinder.org/v2/gh/jupyterlab/jupyterlab-demo/master?urlpath=lab/tree/demo" TargetMode="External"/><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mybinder.org/v2/gh/jupyterlab/jupyterlab-demo/master?urlpath=lab/tree/demo" TargetMode="External"/><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5.m4a"/><Relationship Id="rId7" Type="http://schemas.openxmlformats.org/officeDocument/2006/relationships/hyperlink" Target="https://mybinder.org/v2/gh/jupyterlab/jupyterlab-demo/master?urlpath=lab/tree/demo" TargetMode="External"/><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25.PNG"/><Relationship Id="rId5" Type="http://schemas.openxmlformats.org/officeDocument/2006/relationships/notesSlide" Target="../notesSlides/notesSlide15.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4.png"/><Relationship Id="rId2" Type="http://schemas.microsoft.com/office/2007/relationships/media" Target="../media/media19.m4a"/><Relationship Id="rId1" Type="http://schemas.openxmlformats.org/officeDocument/2006/relationships/tags" Target="../tags/tag14.xml"/><Relationship Id="rId6" Type="http://schemas.openxmlformats.org/officeDocument/2006/relationships/image" Target="../media/image28.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hyperlink" Target="https://thenounproject.com/" TargetMode="External"/><Relationship Id="rId3" Type="http://schemas.openxmlformats.org/officeDocument/2006/relationships/audio" Target="../media/media2.m4a"/><Relationship Id="rId21" Type="http://schemas.openxmlformats.org/officeDocument/2006/relationships/image" Target="../media/image4.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hyperlink" Target="https://thenounproject.com/search/?q=ownership&amp;i=3926548" TargetMode="External"/><Relationship Id="rId2" Type="http://schemas.microsoft.com/office/2007/relationships/media" Target="../media/media2.m4a"/><Relationship Id="rId16" Type="http://schemas.openxmlformats.org/officeDocument/2006/relationships/hyperlink" Target="https://thenounproject.com/term/collecting/2125367/" TargetMode="External"/><Relationship Id="rId20" Type="http://schemas.openxmlformats.org/officeDocument/2006/relationships/image" Target="../media/image16.svg"/><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notesSlide" Target="../notesSlides/notesSlide2.xml"/><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5.png"/><Relationship Id="rId4" Type="http://schemas.openxmlformats.org/officeDocument/2006/relationships/slideLayout" Target="../slideLayouts/slideLayout2.xml"/><Relationship Id="rId9" Type="http://schemas.openxmlformats.org/officeDocument/2006/relationships/image" Target="../media/image8.sv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4.png"/><Relationship Id="rId2" Type="http://schemas.microsoft.com/office/2007/relationships/media" Target="../media/media20.m4a"/><Relationship Id="rId1" Type="http://schemas.openxmlformats.org/officeDocument/2006/relationships/tags" Target="../tags/tag15.xml"/><Relationship Id="rId6" Type="http://schemas.openxmlformats.org/officeDocument/2006/relationships/hyperlink" Target="https://www.tudelft.nl/en/library/research-data-management/r/manage/electronic-lab-notebook" TargetMode="External"/><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4.m4a"/><Relationship Id="rId7" Type="http://schemas.openxmlformats.org/officeDocument/2006/relationships/hyperlink" Target="https://create.frictionlessdata.io/" TargetMode="External"/><Relationship Id="rId2" Type="http://schemas.microsoft.com/office/2007/relationships/media" Target="../media/media24.m4a"/><Relationship Id="rId1" Type="http://schemas.openxmlformats.org/officeDocument/2006/relationships/tags" Target="../tags/tag18.xml"/><Relationship Id="rId6" Type="http://schemas.openxmlformats.org/officeDocument/2006/relationships/image" Target="../media/image29.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5.m4a"/><Relationship Id="rId7" Type="http://schemas.openxmlformats.org/officeDocument/2006/relationships/hyperlink" Target="https://codemeta.github.io/codemeta-generator/" TargetMode="External"/><Relationship Id="rId2" Type="http://schemas.microsoft.com/office/2007/relationships/media" Target="../media/media25.m4a"/><Relationship Id="rId1" Type="http://schemas.openxmlformats.org/officeDocument/2006/relationships/tags" Target="../tags/tag19.xml"/><Relationship Id="rId6" Type="http://schemas.openxmlformats.org/officeDocument/2006/relationships/image" Target="../media/image30.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fairsharing.org/standards/" TargetMode="External"/><Relationship Id="rId5" Type="http://schemas.openxmlformats.org/officeDocument/2006/relationships/hyperlink" Target="https://www.dcc.ac.uk/guidance/standards/metadata" TargetMode="External"/><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hyperlink" Target="https://data.research.cornell.edu/content/readme" TargetMode="Externa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6.m4a"/><Relationship Id="rId7" Type="http://schemas.openxmlformats.org/officeDocument/2006/relationships/hyperlink" Target="https://doi.org/10.4121/uuid:6da548f6-f801-41b4-8d88-db9ae81f6913" TargetMode="External"/><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notesSlide" Target="../notesSlides/notesSlide6.xml"/><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8.m4a"/><Relationship Id="rId7" Type="http://schemas.openxmlformats.org/officeDocument/2006/relationships/image" Target="../media/image20.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0240" y="505504"/>
            <a:ext cx="7017017" cy="2194834"/>
          </a:xfrm>
        </p:spPr>
        <p:txBody>
          <a:bodyPr>
            <a:noAutofit/>
          </a:bodyPr>
          <a:lstStyle/>
          <a:p>
            <a:pPr algn="l"/>
            <a:r>
              <a:rPr lang="en-GB" sz="6600" b="1" dirty="0">
                <a:latin typeface="TU Delft-UltraLight" panose="02000000000000000000"/>
              </a:rPr>
              <a:t>Documentation methods &amp; tools</a:t>
            </a:r>
            <a:endParaRPr lang="en-US" sz="6600" b="1" dirty="0">
              <a:latin typeface="TU Delft-UltraLight"/>
            </a:endParaRPr>
          </a:p>
        </p:txBody>
      </p:sp>
      <p:sp>
        <p:nvSpPr>
          <p:cNvPr id="3" name="Subtitle 2"/>
          <p:cNvSpPr>
            <a:spLocks noGrp="1"/>
          </p:cNvSpPr>
          <p:nvPr>
            <p:ph type="subTitle" idx="1"/>
          </p:nvPr>
        </p:nvSpPr>
        <p:spPr>
          <a:xfrm>
            <a:off x="1880240" y="2914650"/>
            <a:ext cx="5892160" cy="1314450"/>
          </a:xfrm>
        </p:spPr>
        <p:txBody>
          <a:bodyPr/>
          <a:lstStyle/>
          <a:p>
            <a:pPr algn="l"/>
            <a:r>
              <a:rPr lang="en-US" dirty="0">
                <a:latin typeface="Arial"/>
                <a:cs typeface="Arial"/>
              </a:rPr>
              <a:t>TU Delft – RDM 101 course</a:t>
            </a:r>
          </a:p>
        </p:txBody>
      </p:sp>
      <p:pic>
        <p:nvPicPr>
          <p:cNvPr id="7" name="Picture 6">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0788" y="4443412"/>
            <a:ext cx="1227411" cy="429442"/>
          </a:xfrm>
          <a:prstGeom prst="rect">
            <a:avLst/>
          </a:prstGeom>
        </p:spPr>
      </p:pic>
      <p:pic>
        <p:nvPicPr>
          <p:cNvPr id="6" name="Audio 5">
            <a:hlinkClick r:id="" action="ppaction://media"/>
            <a:extLst>
              <a:ext uri="{FF2B5EF4-FFF2-40B4-BE49-F238E27FC236}">
                <a16:creationId xmlns:a16="http://schemas.microsoft.com/office/drawing/2014/main" id="{039E042D-B5BC-4CF2-8D51-2AA7A7CA6C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581541882"/>
      </p:ext>
    </p:extLst>
  </p:cSld>
  <p:clrMapOvr>
    <a:masterClrMapping/>
  </p:clrMapOvr>
  <mc:AlternateContent xmlns:mc="http://schemas.openxmlformats.org/markup-compatibility/2006" xmlns:p14="http://schemas.microsoft.com/office/powerpoint/2010/main">
    <mc:Choice Requires="p14">
      <p:transition spd="slow" p14:dur="2000" advTm="5719"/>
    </mc:Choice>
    <mc:Fallback xmlns="">
      <p:transition spd="slow" advTm="5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Git</a:t>
            </a:r>
          </a:p>
        </p:txBody>
      </p:sp>
      <p:sp>
        <p:nvSpPr>
          <p:cNvPr id="3" name="Content Placeholder 2"/>
          <p:cNvSpPr>
            <a:spLocks noGrp="1"/>
          </p:cNvSpPr>
          <p:nvPr>
            <p:ph idx="1"/>
          </p:nvPr>
        </p:nvSpPr>
        <p:spPr>
          <a:xfrm>
            <a:off x="1763106" y="1339850"/>
            <a:ext cx="7380894" cy="3486122"/>
          </a:xfrm>
        </p:spPr>
        <p:txBody>
          <a:bodyPr>
            <a:noAutofit/>
          </a:bodyPr>
          <a:lstStyle/>
          <a:p>
            <a:pPr>
              <a:spcBef>
                <a:spcPts val="0"/>
              </a:spcBef>
              <a:spcAft>
                <a:spcPts val="600"/>
              </a:spcAft>
            </a:pPr>
            <a:r>
              <a:rPr lang="nl-NL" sz="2000" dirty="0"/>
              <a:t>It’s software to keep track of different versions of your files.</a:t>
            </a:r>
          </a:p>
          <a:p>
            <a:pPr>
              <a:spcBef>
                <a:spcPts val="0"/>
              </a:spcBef>
              <a:spcAft>
                <a:spcPts val="600"/>
              </a:spcAft>
            </a:pPr>
            <a:r>
              <a:rPr lang="nl-NL" sz="2000" dirty="0"/>
              <a:t>It’s like a mini file-system taking ‘snapshots’ of your files.</a:t>
            </a:r>
          </a:p>
          <a:p>
            <a:pPr>
              <a:spcBef>
                <a:spcPts val="0"/>
              </a:spcBef>
              <a:spcAft>
                <a:spcPts val="600"/>
              </a:spcAft>
            </a:pPr>
            <a:r>
              <a:rPr lang="nl-NL" sz="2000" dirty="0"/>
              <a:t>You add comments to keep track of the changes.</a:t>
            </a:r>
          </a:p>
          <a:p>
            <a:pPr>
              <a:spcBef>
                <a:spcPts val="0"/>
              </a:spcBef>
              <a:spcAft>
                <a:spcPts val="600"/>
              </a:spcAft>
            </a:pPr>
            <a:r>
              <a:rPr lang="nl-NL" sz="2000" dirty="0"/>
              <a:t>If you ever break your file, you can go back to one of the old snapshots of the file – one that worked!</a:t>
            </a:r>
          </a:p>
          <a:p>
            <a:pPr>
              <a:spcBef>
                <a:spcPts val="0"/>
              </a:spcBef>
              <a:spcAft>
                <a:spcPts val="600"/>
              </a:spcAft>
            </a:pPr>
            <a:r>
              <a:rPr lang="nl-NL" sz="2000" dirty="0"/>
              <a:t>Although git is mostly used to version control scripts (code), it can be used effectively with all plain text files.</a:t>
            </a:r>
          </a:p>
          <a:p>
            <a:pPr>
              <a:spcBef>
                <a:spcPts val="0"/>
              </a:spcBef>
              <a:spcAft>
                <a:spcPts val="600"/>
              </a:spcAft>
            </a:pPr>
            <a:r>
              <a:rPr lang="nl-NL" sz="2000" dirty="0"/>
              <a:t>Git isn’t great for (big) binary files, e.g. images and videos.</a:t>
            </a:r>
          </a:p>
        </p:txBody>
      </p:sp>
      <p:pic>
        <p:nvPicPr>
          <p:cNvPr id="7" name="Picture 6" descr="Icon&#10;&#10;Description automatically generated">
            <a:extLst>
              <a:ext uri="{FF2B5EF4-FFF2-40B4-BE49-F238E27FC236}">
                <a16:creationId xmlns:a16="http://schemas.microsoft.com/office/drawing/2014/main" id="{9806B342-930E-4688-B44F-D3564E3172A7}"/>
              </a:ext>
            </a:extLst>
          </p:cNvPr>
          <p:cNvPicPr>
            <a:picLocks noChangeAspect="1"/>
          </p:cNvPicPr>
          <p:nvPr/>
        </p:nvPicPr>
        <p:blipFill>
          <a:blip r:embed="rId6"/>
          <a:stretch>
            <a:fillRect/>
          </a:stretch>
        </p:blipFill>
        <p:spPr>
          <a:xfrm>
            <a:off x="6101180" y="139604"/>
            <a:ext cx="2357143" cy="990000"/>
          </a:xfrm>
          <a:prstGeom prst="rect">
            <a:avLst/>
          </a:prstGeom>
        </p:spPr>
      </p:pic>
      <p:sp>
        <p:nvSpPr>
          <p:cNvPr id="8" name="TextBox 7">
            <a:extLst>
              <a:ext uri="{FF2B5EF4-FFF2-40B4-BE49-F238E27FC236}">
                <a16:creationId xmlns:a16="http://schemas.microsoft.com/office/drawing/2014/main" id="{D754AD01-92A3-4FD0-824F-19A793BD222C}"/>
              </a:ext>
            </a:extLst>
          </p:cNvPr>
          <p:cNvSpPr txBox="1"/>
          <p:nvPr/>
        </p:nvSpPr>
        <p:spPr>
          <a:xfrm>
            <a:off x="5807056" y="4825972"/>
            <a:ext cx="3062514" cy="246221"/>
          </a:xfrm>
          <a:prstGeom prst="rect">
            <a:avLst/>
          </a:prstGeom>
          <a:noFill/>
        </p:spPr>
        <p:txBody>
          <a:bodyPr wrap="square" rtlCol="0">
            <a:spAutoFit/>
          </a:bodyPr>
          <a:lstStyle/>
          <a:p>
            <a:r>
              <a:rPr lang="en-GB" sz="1000" dirty="0">
                <a:hlinkClick r:id="rId7"/>
              </a:rPr>
              <a:t>Git logo </a:t>
            </a:r>
            <a:r>
              <a:rPr lang="en-GB" sz="1000" dirty="0"/>
              <a:t>by Jason Long from Wikimedia Commons</a:t>
            </a:r>
          </a:p>
        </p:txBody>
      </p:sp>
      <p:pic>
        <p:nvPicPr>
          <p:cNvPr id="4" name="Audio 3">
            <a:hlinkClick r:id="" action="ppaction://media"/>
            <a:extLst>
              <a:ext uri="{FF2B5EF4-FFF2-40B4-BE49-F238E27FC236}">
                <a16:creationId xmlns:a16="http://schemas.microsoft.com/office/drawing/2014/main" id="{AF765F57-7C40-400F-8151-8430817E79A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1970330124"/>
      </p:ext>
    </p:extLst>
  </p:cSld>
  <p:clrMapOvr>
    <a:masterClrMapping/>
  </p:clrMapOvr>
  <mc:AlternateContent xmlns:mc="http://schemas.openxmlformats.org/markup-compatibility/2006" xmlns:p14="http://schemas.microsoft.com/office/powerpoint/2010/main">
    <mc:Choice Requires="p14">
      <p:transition spd="slow" p14:dur="2000" advTm="49422"/>
    </mc:Choice>
    <mc:Fallback xmlns="">
      <p:transition spd="slow" advTm="49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GitHub/</a:t>
            </a:r>
            <a:r>
              <a:rPr lang="nl-NL" dirty="0" err="1"/>
              <a:t>GitLab</a:t>
            </a:r>
            <a:endParaRPr lang="nl-NL" dirty="0"/>
          </a:p>
        </p:txBody>
      </p:sp>
      <p:sp>
        <p:nvSpPr>
          <p:cNvPr id="3" name="Content Placeholder 2"/>
          <p:cNvSpPr>
            <a:spLocks noGrp="1"/>
          </p:cNvSpPr>
          <p:nvPr>
            <p:ph idx="1"/>
          </p:nvPr>
        </p:nvSpPr>
        <p:spPr>
          <a:xfrm>
            <a:off x="1763106" y="1339850"/>
            <a:ext cx="7291684" cy="3486122"/>
          </a:xfrm>
        </p:spPr>
        <p:txBody>
          <a:bodyPr>
            <a:noAutofit/>
          </a:bodyPr>
          <a:lstStyle/>
          <a:p>
            <a:pPr>
              <a:spcBef>
                <a:spcPts val="0"/>
              </a:spcBef>
              <a:spcAft>
                <a:spcPts val="1200"/>
              </a:spcAft>
            </a:pPr>
            <a:r>
              <a:rPr lang="nl-NL" sz="1800" dirty="0"/>
              <a:t>Git is great for keeping track of </a:t>
            </a:r>
            <a:r>
              <a:rPr lang="nl-NL" sz="1800" i="1" dirty="0"/>
              <a:t>locally</a:t>
            </a:r>
            <a:r>
              <a:rPr lang="nl-NL" sz="1800" dirty="0"/>
              <a:t> stored files, but these can be hard for others to access!</a:t>
            </a:r>
          </a:p>
          <a:p>
            <a:pPr>
              <a:spcBef>
                <a:spcPts val="0"/>
              </a:spcBef>
              <a:spcAft>
                <a:spcPts val="1200"/>
              </a:spcAft>
            </a:pPr>
            <a:r>
              <a:rPr lang="nl-NL" sz="1800" dirty="0"/>
              <a:t>GitHub and GitLab are web-based tools for working collaboratively on your version-controlled files.</a:t>
            </a:r>
          </a:p>
          <a:p>
            <a:pPr>
              <a:spcBef>
                <a:spcPts val="0"/>
              </a:spcBef>
              <a:spcAft>
                <a:spcPts val="1200"/>
              </a:spcAft>
            </a:pPr>
            <a:r>
              <a:rPr lang="nl-NL" sz="1800" dirty="0"/>
              <a:t>Both GitHub and GitLab provide free options:</a:t>
            </a:r>
          </a:p>
          <a:p>
            <a:pPr lvl="1">
              <a:spcBef>
                <a:spcPts val="0"/>
              </a:spcBef>
              <a:spcAft>
                <a:spcPts val="1200"/>
              </a:spcAft>
            </a:pPr>
            <a:r>
              <a:rPr lang="nl-NL" sz="1800" dirty="0"/>
              <a:t>GitHub offers free private repositories to academics.</a:t>
            </a:r>
          </a:p>
          <a:p>
            <a:pPr lvl="1">
              <a:spcBef>
                <a:spcPts val="0"/>
              </a:spcBef>
              <a:spcAft>
                <a:spcPts val="1200"/>
              </a:spcAft>
            </a:pPr>
            <a:r>
              <a:rPr lang="nl-NL" sz="1800" dirty="0"/>
              <a:t>GitLab offers private repositories where you can control who has access by default.</a:t>
            </a:r>
          </a:p>
          <a:p>
            <a:pPr>
              <a:spcBef>
                <a:spcPts val="0"/>
              </a:spcBef>
              <a:spcAft>
                <a:spcPts val="1200"/>
              </a:spcAft>
            </a:pPr>
            <a:r>
              <a:rPr lang="nl-NL" sz="1800" dirty="0"/>
              <a:t>GitLab instance from TU Delft: </a:t>
            </a:r>
            <a:r>
              <a:rPr lang="nl-NL" sz="1800" dirty="0">
                <a:hlinkClick r:id="rId6"/>
              </a:rPr>
              <a:t>https://gitlab.tudelft.nl/users/sign_in</a:t>
            </a:r>
            <a:endParaRPr lang="nl-NL" sz="1800" dirty="0"/>
          </a:p>
          <a:p>
            <a:pPr>
              <a:spcBef>
                <a:spcPts val="0"/>
              </a:spcBef>
              <a:spcAft>
                <a:spcPts val="1200"/>
              </a:spcAft>
            </a:pPr>
            <a:endParaRPr lang="nl-NL" sz="1800" dirty="0"/>
          </a:p>
        </p:txBody>
      </p:sp>
      <p:pic>
        <p:nvPicPr>
          <p:cNvPr id="4" name="Picture 3"/>
          <p:cNvPicPr>
            <a:picLocks noChangeAspect="1"/>
          </p:cNvPicPr>
          <p:nvPr/>
        </p:nvPicPr>
        <p:blipFill>
          <a:blip r:embed="rId7"/>
          <a:stretch>
            <a:fillRect/>
          </a:stretch>
        </p:blipFill>
        <p:spPr>
          <a:xfrm>
            <a:off x="7687130" y="85329"/>
            <a:ext cx="1182440" cy="1182440"/>
          </a:xfrm>
          <a:prstGeom prst="rect">
            <a:avLst/>
          </a:prstGeom>
        </p:spPr>
      </p:pic>
      <p:pic>
        <p:nvPicPr>
          <p:cNvPr id="6" name="Picture 5"/>
          <p:cNvPicPr>
            <a:picLocks noChangeAspect="1"/>
          </p:cNvPicPr>
          <p:nvPr/>
        </p:nvPicPr>
        <p:blipFill>
          <a:blip r:embed="rId8"/>
          <a:stretch>
            <a:fillRect/>
          </a:stretch>
        </p:blipFill>
        <p:spPr>
          <a:xfrm>
            <a:off x="6551424" y="85329"/>
            <a:ext cx="1135706" cy="1135706"/>
          </a:xfrm>
          <a:prstGeom prst="rect">
            <a:avLst/>
          </a:prstGeom>
        </p:spPr>
      </p:pic>
      <p:pic>
        <p:nvPicPr>
          <p:cNvPr id="5" name="Audio 4">
            <a:hlinkClick r:id="" action="ppaction://media"/>
            <a:extLst>
              <a:ext uri="{FF2B5EF4-FFF2-40B4-BE49-F238E27FC236}">
                <a16:creationId xmlns:a16="http://schemas.microsoft.com/office/drawing/2014/main" id="{3FD787FD-17B3-4779-9E71-0273B46BEDF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633817720"/>
      </p:ext>
    </p:extLst>
  </p:cSld>
  <p:clrMapOvr>
    <a:masterClrMapping/>
  </p:clrMapOvr>
  <mc:AlternateContent xmlns:mc="http://schemas.openxmlformats.org/markup-compatibility/2006" xmlns:p14="http://schemas.microsoft.com/office/powerpoint/2010/main">
    <mc:Choice Requires="p14">
      <p:transition spd="slow" p14:dur="2000" advTm="36860"/>
    </mc:Choice>
    <mc:Fallback xmlns="">
      <p:transition spd="slow" advTm="36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a:t>Jupyter</a:t>
            </a:r>
            <a:r>
              <a:rPr lang="nl-NL" dirty="0"/>
              <a:t> notebooks</a:t>
            </a:r>
          </a:p>
        </p:txBody>
      </p:sp>
      <p:sp>
        <p:nvSpPr>
          <p:cNvPr id="3" name="Content Placeholder 2"/>
          <p:cNvSpPr>
            <a:spLocks noGrp="1"/>
          </p:cNvSpPr>
          <p:nvPr>
            <p:ph idx="1"/>
          </p:nvPr>
        </p:nvSpPr>
        <p:spPr>
          <a:xfrm>
            <a:off x="1671666" y="1393002"/>
            <a:ext cx="7106464" cy="3486122"/>
          </a:xfrm>
        </p:spPr>
        <p:txBody>
          <a:bodyPr>
            <a:normAutofit/>
          </a:bodyPr>
          <a:lstStyle/>
          <a:p>
            <a:pPr>
              <a:spcAft>
                <a:spcPts val="1200"/>
              </a:spcAft>
            </a:pPr>
            <a:r>
              <a:rPr lang="en-US" sz="1800" dirty="0"/>
              <a:t>Files containing executable code, code outputs, (formatted) narrative text, formulas etc. – great as documentation for papers!</a:t>
            </a:r>
          </a:p>
          <a:p>
            <a:pPr>
              <a:spcAft>
                <a:spcPts val="1200"/>
              </a:spcAft>
            </a:pPr>
            <a:r>
              <a:rPr lang="en-US" sz="1800" dirty="0"/>
              <a:t>Most popular with Python users, but developed for three main languages: Julia, Python and R (hence the name!)</a:t>
            </a:r>
          </a:p>
          <a:p>
            <a:pPr>
              <a:spcAft>
                <a:spcPts val="1200"/>
              </a:spcAft>
            </a:pPr>
            <a:r>
              <a:rPr lang="en-US" sz="1800" dirty="0"/>
              <a:t>You can use them like you do scripts: for data cleaning, numerical simulation, statistical modeling, machine learning, etc. </a:t>
            </a:r>
            <a:endParaRPr lang="nl-NL" sz="1800" dirty="0"/>
          </a:p>
          <a:p>
            <a:pPr>
              <a:spcAft>
                <a:spcPts val="1200"/>
              </a:spcAft>
            </a:pPr>
            <a:r>
              <a:rPr lang="en-US" sz="1800" dirty="0"/>
              <a:t>You’ll need to install </a:t>
            </a:r>
            <a:r>
              <a:rPr lang="en-US" sz="1800" dirty="0" err="1"/>
              <a:t>jupyter</a:t>
            </a:r>
            <a:r>
              <a:rPr lang="en-US" sz="1800" dirty="0"/>
              <a:t> to create and edit notebooks locally.</a:t>
            </a:r>
          </a:p>
          <a:p>
            <a:pPr>
              <a:spcAft>
                <a:spcPts val="1200"/>
              </a:spcAft>
            </a:pPr>
            <a:r>
              <a:rPr lang="en-US" sz="1800" dirty="0"/>
              <a:t>You can then share links to static versions (</a:t>
            </a:r>
            <a:r>
              <a:rPr lang="en-US" sz="1800" dirty="0" err="1">
                <a:hlinkClick r:id="rId6"/>
              </a:rPr>
              <a:t>nbviewer</a:t>
            </a:r>
            <a:r>
              <a:rPr lang="en-US" sz="1800" dirty="0"/>
              <a:t>) or to executable versions (</a:t>
            </a:r>
            <a:r>
              <a:rPr lang="en-US" sz="1800" dirty="0">
                <a:hlinkClick r:id="rId7"/>
              </a:rPr>
              <a:t>Binder</a:t>
            </a:r>
            <a:r>
              <a:rPr lang="en-US" sz="1800" dirty="0"/>
              <a:t>) of the notebooks.</a:t>
            </a:r>
          </a:p>
        </p:txBody>
      </p:sp>
      <p:pic>
        <p:nvPicPr>
          <p:cNvPr id="4" name="Picture 3"/>
          <p:cNvPicPr>
            <a:picLocks noChangeAspect="1"/>
          </p:cNvPicPr>
          <p:nvPr/>
        </p:nvPicPr>
        <p:blipFill>
          <a:blip r:embed="rId8"/>
          <a:stretch>
            <a:fillRect/>
          </a:stretch>
        </p:blipFill>
        <p:spPr>
          <a:xfrm>
            <a:off x="7693977" y="205979"/>
            <a:ext cx="1175593" cy="1175593"/>
          </a:xfrm>
          <a:prstGeom prst="rect">
            <a:avLst/>
          </a:prstGeom>
        </p:spPr>
      </p:pic>
      <p:pic>
        <p:nvPicPr>
          <p:cNvPr id="5" name="Audio 4">
            <a:hlinkClick r:id="" action="ppaction://media"/>
            <a:extLst>
              <a:ext uri="{FF2B5EF4-FFF2-40B4-BE49-F238E27FC236}">
                <a16:creationId xmlns:a16="http://schemas.microsoft.com/office/drawing/2014/main" id="{217D70A0-5A9F-4FF0-A8EB-A61E3A50014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3631751426"/>
      </p:ext>
    </p:extLst>
  </p:cSld>
  <p:clrMapOvr>
    <a:masterClrMapping/>
  </p:clrMapOvr>
  <mc:AlternateContent xmlns:mc="http://schemas.openxmlformats.org/markup-compatibility/2006" xmlns:p14="http://schemas.microsoft.com/office/powerpoint/2010/main">
    <mc:Choice Requires="p14">
      <p:transition spd="slow" p14:dur="2000" advTm="66581"/>
    </mc:Choice>
    <mc:Fallback xmlns="">
      <p:transition spd="slow" advTm="6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F2A224-072D-4F71-8B20-39EE04174085}"/>
              </a:ext>
            </a:extLst>
          </p:cNvPr>
          <p:cNvSpPr/>
          <p:nvPr/>
        </p:nvSpPr>
        <p:spPr>
          <a:xfrm>
            <a:off x="-107092" y="-334"/>
            <a:ext cx="2001795" cy="5152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Placeholder 3" descr="Graphical user interface, application&#10;&#10;Description automatically generated">
            <a:extLst>
              <a:ext uri="{FF2B5EF4-FFF2-40B4-BE49-F238E27FC236}">
                <a16:creationId xmlns:a16="http://schemas.microsoft.com/office/drawing/2014/main" id="{1E782379-B1F0-4351-A45C-4BA8EE9A4BE5}"/>
              </a:ext>
            </a:extLst>
          </p:cNvPr>
          <p:cNvPicPr>
            <a:picLocks noGrp="1" noChangeAspect="1"/>
          </p:cNvPicPr>
          <p:nvPr>
            <p:ph idx="1"/>
          </p:nvPr>
        </p:nvPicPr>
        <p:blipFill rotWithShape="1">
          <a:blip r:embed="rId6"/>
          <a:srcRect l="5431" r="3742" b="2069"/>
          <a:stretch/>
        </p:blipFill>
        <p:spPr>
          <a:xfrm>
            <a:off x="522931" y="-8573"/>
            <a:ext cx="3519714" cy="4465485"/>
          </a:xfrm>
          <a:noFill/>
        </p:spPr>
      </p:pic>
      <p:sp>
        <p:nvSpPr>
          <p:cNvPr id="13" name="TextBox 12">
            <a:extLst>
              <a:ext uri="{FF2B5EF4-FFF2-40B4-BE49-F238E27FC236}">
                <a16:creationId xmlns:a16="http://schemas.microsoft.com/office/drawing/2014/main" id="{B856CDC5-DE6A-4B16-BEAE-AA2BD941C737}"/>
              </a:ext>
            </a:extLst>
          </p:cNvPr>
          <p:cNvSpPr txBox="1"/>
          <p:nvPr/>
        </p:nvSpPr>
        <p:spPr>
          <a:xfrm>
            <a:off x="2636130" y="4824272"/>
            <a:ext cx="6037943" cy="246221"/>
          </a:xfrm>
          <a:prstGeom prst="rect">
            <a:avLst/>
          </a:prstGeom>
          <a:noFill/>
        </p:spPr>
        <p:txBody>
          <a:bodyPr wrap="square" rtlCol="0">
            <a:spAutoFit/>
          </a:bodyPr>
          <a:lstStyle/>
          <a:p>
            <a:r>
              <a:rPr lang="en-GB" sz="1000" dirty="0"/>
              <a:t>Interactive version: </a:t>
            </a:r>
            <a:r>
              <a:rPr lang="en-GB" sz="1000" dirty="0">
                <a:hlinkClick r:id="rId7"/>
              </a:rPr>
              <a:t>https://mybinder.org/v2/gh/jupyterlab/jupyterlab-demo/master?urlpath=lab/tree</a:t>
            </a:r>
            <a:r>
              <a:rPr lang="en-GB" sz="1000">
                <a:hlinkClick r:id="rId7"/>
              </a:rPr>
              <a:t>/demo</a:t>
            </a:r>
            <a:r>
              <a:rPr lang="en-GB" sz="1000"/>
              <a:t> </a:t>
            </a:r>
            <a:endParaRPr lang="en-GB" sz="1000" dirty="0"/>
          </a:p>
        </p:txBody>
      </p:sp>
      <p:sp>
        <p:nvSpPr>
          <p:cNvPr id="9" name="Rectangle 8">
            <a:extLst>
              <a:ext uri="{FF2B5EF4-FFF2-40B4-BE49-F238E27FC236}">
                <a16:creationId xmlns:a16="http://schemas.microsoft.com/office/drawing/2014/main" id="{3DD25D5E-B247-416B-8E77-759930F6800E}"/>
              </a:ext>
            </a:extLst>
          </p:cNvPr>
          <p:cNvSpPr/>
          <p:nvPr/>
        </p:nvSpPr>
        <p:spPr>
          <a:xfrm>
            <a:off x="713784" y="963827"/>
            <a:ext cx="3328861" cy="757881"/>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446194E-C201-4723-AA55-4A41973E1E2A}"/>
              </a:ext>
            </a:extLst>
          </p:cNvPr>
          <p:cNvSpPr/>
          <p:nvPr/>
        </p:nvSpPr>
        <p:spPr>
          <a:xfrm>
            <a:off x="810279" y="2224169"/>
            <a:ext cx="3135870" cy="2223023"/>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Audio 1">
            <a:hlinkClick r:id="" action="ppaction://media"/>
            <a:extLst>
              <a:ext uri="{FF2B5EF4-FFF2-40B4-BE49-F238E27FC236}">
                <a16:creationId xmlns:a16="http://schemas.microsoft.com/office/drawing/2014/main" id="{7E5E2584-FCE6-4610-BC17-9F239353EFC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300081704"/>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F2A224-072D-4F71-8B20-39EE04174085}"/>
              </a:ext>
            </a:extLst>
          </p:cNvPr>
          <p:cNvSpPr/>
          <p:nvPr/>
        </p:nvSpPr>
        <p:spPr>
          <a:xfrm>
            <a:off x="-107092" y="-334"/>
            <a:ext cx="2001795" cy="5152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Placeholder 3" descr="Graphical user interface, application&#10;&#10;Description automatically generated">
            <a:extLst>
              <a:ext uri="{FF2B5EF4-FFF2-40B4-BE49-F238E27FC236}">
                <a16:creationId xmlns:a16="http://schemas.microsoft.com/office/drawing/2014/main" id="{1E782379-B1F0-4351-A45C-4BA8EE9A4BE5}"/>
              </a:ext>
            </a:extLst>
          </p:cNvPr>
          <p:cNvPicPr>
            <a:picLocks noGrp="1" noChangeAspect="1"/>
          </p:cNvPicPr>
          <p:nvPr>
            <p:ph idx="1"/>
          </p:nvPr>
        </p:nvPicPr>
        <p:blipFill rotWithShape="1">
          <a:blip r:embed="rId5"/>
          <a:srcRect l="5431" r="3742" b="2069"/>
          <a:stretch/>
        </p:blipFill>
        <p:spPr>
          <a:xfrm>
            <a:off x="522931" y="-8573"/>
            <a:ext cx="3519714" cy="4465485"/>
          </a:xfrm>
          <a:noFill/>
        </p:spPr>
      </p:pic>
      <p:sp>
        <p:nvSpPr>
          <p:cNvPr id="13" name="TextBox 12">
            <a:extLst>
              <a:ext uri="{FF2B5EF4-FFF2-40B4-BE49-F238E27FC236}">
                <a16:creationId xmlns:a16="http://schemas.microsoft.com/office/drawing/2014/main" id="{B856CDC5-DE6A-4B16-BEAE-AA2BD941C737}"/>
              </a:ext>
            </a:extLst>
          </p:cNvPr>
          <p:cNvSpPr txBox="1"/>
          <p:nvPr/>
        </p:nvSpPr>
        <p:spPr>
          <a:xfrm>
            <a:off x="2636130" y="4824272"/>
            <a:ext cx="6037943" cy="246221"/>
          </a:xfrm>
          <a:prstGeom prst="rect">
            <a:avLst/>
          </a:prstGeom>
          <a:noFill/>
        </p:spPr>
        <p:txBody>
          <a:bodyPr wrap="square" rtlCol="0">
            <a:spAutoFit/>
          </a:bodyPr>
          <a:lstStyle/>
          <a:p>
            <a:r>
              <a:rPr lang="en-GB" sz="1000" dirty="0"/>
              <a:t>Interactive version: </a:t>
            </a:r>
            <a:r>
              <a:rPr lang="en-GB" sz="1000" dirty="0">
                <a:hlinkClick r:id="rId6"/>
              </a:rPr>
              <a:t>https://mybinder.org/v2/gh/jupyterlab/jupyterlab-demo/master?urlpath=lab/tree</a:t>
            </a:r>
            <a:r>
              <a:rPr lang="en-GB" sz="1000">
                <a:hlinkClick r:id="rId6"/>
              </a:rPr>
              <a:t>/demo</a:t>
            </a:r>
            <a:r>
              <a:rPr lang="en-GB" sz="1000"/>
              <a:t> </a:t>
            </a:r>
            <a:endParaRPr lang="en-GB" sz="1000" dirty="0"/>
          </a:p>
        </p:txBody>
      </p:sp>
      <p:sp>
        <p:nvSpPr>
          <p:cNvPr id="9" name="Rectangle 8">
            <a:extLst>
              <a:ext uri="{FF2B5EF4-FFF2-40B4-BE49-F238E27FC236}">
                <a16:creationId xmlns:a16="http://schemas.microsoft.com/office/drawing/2014/main" id="{B7FD16B0-7259-4CC7-A557-982ADA361734}"/>
              </a:ext>
            </a:extLst>
          </p:cNvPr>
          <p:cNvSpPr/>
          <p:nvPr/>
        </p:nvSpPr>
        <p:spPr>
          <a:xfrm>
            <a:off x="713784" y="435334"/>
            <a:ext cx="3328861" cy="502508"/>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F1EFF45-5663-490C-BD04-A52A62FA3CD3}"/>
              </a:ext>
            </a:extLst>
          </p:cNvPr>
          <p:cNvSpPr/>
          <p:nvPr/>
        </p:nvSpPr>
        <p:spPr>
          <a:xfrm>
            <a:off x="522931" y="1798696"/>
            <a:ext cx="3661891" cy="2756828"/>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Audio 1">
            <a:hlinkClick r:id="" action="ppaction://media"/>
            <a:extLst>
              <a:ext uri="{FF2B5EF4-FFF2-40B4-BE49-F238E27FC236}">
                <a16:creationId xmlns:a16="http://schemas.microsoft.com/office/drawing/2014/main" id="{C8AE3F5C-C477-4E24-A4E0-90E8DFE715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721783276"/>
      </p:ext>
    </p:extLst>
  </p:cSld>
  <p:clrMapOvr>
    <a:masterClrMapping/>
  </p:clrMapOvr>
  <mc:AlternateContent xmlns:mc="http://schemas.openxmlformats.org/markup-compatibility/2006" xmlns:p14="http://schemas.microsoft.com/office/powerpoint/2010/main">
    <mc:Choice Requires="p14">
      <p:transition spd="slow" p14:dur="2000" advTm="3214"/>
    </mc:Choice>
    <mc:Fallback xmlns="">
      <p:transition spd="slow" advTm="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F2A224-072D-4F71-8B20-39EE04174085}"/>
              </a:ext>
            </a:extLst>
          </p:cNvPr>
          <p:cNvSpPr/>
          <p:nvPr/>
        </p:nvSpPr>
        <p:spPr>
          <a:xfrm>
            <a:off x="-107092" y="-334"/>
            <a:ext cx="2001795" cy="515207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Placeholder 3" descr="Graphical user interface, application&#10;&#10;Description automatically generated">
            <a:extLst>
              <a:ext uri="{FF2B5EF4-FFF2-40B4-BE49-F238E27FC236}">
                <a16:creationId xmlns:a16="http://schemas.microsoft.com/office/drawing/2014/main" id="{1E782379-B1F0-4351-A45C-4BA8EE9A4BE5}"/>
              </a:ext>
            </a:extLst>
          </p:cNvPr>
          <p:cNvPicPr>
            <a:picLocks noGrp="1" noChangeAspect="1"/>
          </p:cNvPicPr>
          <p:nvPr>
            <p:ph idx="1"/>
          </p:nvPr>
        </p:nvPicPr>
        <p:blipFill rotWithShape="1">
          <a:blip r:embed="rId6"/>
          <a:srcRect l="5431" r="3742" b="2069"/>
          <a:stretch/>
        </p:blipFill>
        <p:spPr>
          <a:xfrm>
            <a:off x="522931" y="-8573"/>
            <a:ext cx="3519714" cy="4465485"/>
          </a:xfrm>
          <a:noFill/>
        </p:spPr>
      </p:pic>
      <p:sp>
        <p:nvSpPr>
          <p:cNvPr id="13" name="TextBox 12">
            <a:extLst>
              <a:ext uri="{FF2B5EF4-FFF2-40B4-BE49-F238E27FC236}">
                <a16:creationId xmlns:a16="http://schemas.microsoft.com/office/drawing/2014/main" id="{B856CDC5-DE6A-4B16-BEAE-AA2BD941C737}"/>
              </a:ext>
            </a:extLst>
          </p:cNvPr>
          <p:cNvSpPr txBox="1"/>
          <p:nvPr/>
        </p:nvSpPr>
        <p:spPr>
          <a:xfrm>
            <a:off x="2636130" y="4824272"/>
            <a:ext cx="6037943" cy="246221"/>
          </a:xfrm>
          <a:prstGeom prst="rect">
            <a:avLst/>
          </a:prstGeom>
          <a:noFill/>
        </p:spPr>
        <p:txBody>
          <a:bodyPr wrap="square" rtlCol="0">
            <a:spAutoFit/>
          </a:bodyPr>
          <a:lstStyle/>
          <a:p>
            <a:r>
              <a:rPr lang="en-GB" sz="1000" dirty="0"/>
              <a:t>Interactive version: </a:t>
            </a:r>
            <a:r>
              <a:rPr lang="en-GB" sz="1000" dirty="0">
                <a:hlinkClick r:id="rId7"/>
              </a:rPr>
              <a:t>https://mybinder.org/v2/gh/jupyterlab/jupyterlab-demo/master?urlpath=lab/tree/demo</a:t>
            </a:r>
            <a:r>
              <a:rPr lang="en-GB" sz="1000" dirty="0"/>
              <a:t> </a:t>
            </a:r>
          </a:p>
        </p:txBody>
      </p:sp>
      <p:sp>
        <p:nvSpPr>
          <p:cNvPr id="9" name="Rectangle 8">
            <a:extLst>
              <a:ext uri="{FF2B5EF4-FFF2-40B4-BE49-F238E27FC236}">
                <a16:creationId xmlns:a16="http://schemas.microsoft.com/office/drawing/2014/main" id="{B7FD16B0-7259-4CC7-A557-982ADA361734}"/>
              </a:ext>
            </a:extLst>
          </p:cNvPr>
          <p:cNvSpPr/>
          <p:nvPr/>
        </p:nvSpPr>
        <p:spPr>
          <a:xfrm>
            <a:off x="713784" y="435334"/>
            <a:ext cx="3328861" cy="1797120"/>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Picture 7" descr="Graphical user interface, text, application, email&#10;&#10;Description automatically generated">
            <a:extLst>
              <a:ext uri="{FF2B5EF4-FFF2-40B4-BE49-F238E27FC236}">
                <a16:creationId xmlns:a16="http://schemas.microsoft.com/office/drawing/2014/main" id="{9D8A6423-7432-408B-BD17-1CD63709E099}"/>
              </a:ext>
            </a:extLst>
          </p:cNvPr>
          <p:cNvPicPr>
            <a:picLocks noChangeAspect="1"/>
          </p:cNvPicPr>
          <p:nvPr/>
        </p:nvPicPr>
        <p:blipFill rotWithShape="1">
          <a:blip r:embed="rId8"/>
          <a:srcRect l="5462" t="35977" r="3540" b="30695"/>
          <a:stretch/>
        </p:blipFill>
        <p:spPr>
          <a:xfrm>
            <a:off x="4343637" y="660400"/>
            <a:ext cx="4277432" cy="1434910"/>
          </a:xfrm>
          <a:prstGeom prst="rect">
            <a:avLst/>
          </a:prstGeom>
        </p:spPr>
      </p:pic>
      <p:cxnSp>
        <p:nvCxnSpPr>
          <p:cNvPr id="11" name="Straight Arrow Connector 10">
            <a:extLst>
              <a:ext uri="{FF2B5EF4-FFF2-40B4-BE49-F238E27FC236}">
                <a16:creationId xmlns:a16="http://schemas.microsoft.com/office/drawing/2014/main" id="{60094286-496A-4CF2-9229-6C81D792CE0B}"/>
              </a:ext>
            </a:extLst>
          </p:cNvPr>
          <p:cNvCxnSpPr/>
          <p:nvPr/>
        </p:nvCxnSpPr>
        <p:spPr>
          <a:xfrm>
            <a:off x="4111408" y="1313543"/>
            <a:ext cx="49348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12" name="Picture 11" descr="Diagram, schematic&#10;&#10;Description automatically generated">
            <a:extLst>
              <a:ext uri="{FF2B5EF4-FFF2-40B4-BE49-F238E27FC236}">
                <a16:creationId xmlns:a16="http://schemas.microsoft.com/office/drawing/2014/main" id="{1E7276E4-1D5B-4D9E-A287-4E1D8CD6620D}"/>
              </a:ext>
            </a:extLst>
          </p:cNvPr>
          <p:cNvPicPr>
            <a:picLocks noChangeAspect="1"/>
          </p:cNvPicPr>
          <p:nvPr/>
        </p:nvPicPr>
        <p:blipFill rotWithShape="1">
          <a:blip r:embed="rId9"/>
          <a:srcRect t="28614"/>
          <a:stretch/>
        </p:blipFill>
        <p:spPr>
          <a:xfrm>
            <a:off x="4163447" y="2282287"/>
            <a:ext cx="3840411" cy="2477602"/>
          </a:xfrm>
          <a:prstGeom prst="rect">
            <a:avLst/>
          </a:prstGeom>
        </p:spPr>
      </p:pic>
      <p:cxnSp>
        <p:nvCxnSpPr>
          <p:cNvPr id="14" name="Straight Arrow Connector 13">
            <a:extLst>
              <a:ext uri="{FF2B5EF4-FFF2-40B4-BE49-F238E27FC236}">
                <a16:creationId xmlns:a16="http://schemas.microsoft.com/office/drawing/2014/main" id="{E4798319-9E71-4789-A931-B615E8460F26}"/>
              </a:ext>
            </a:extLst>
          </p:cNvPr>
          <p:cNvCxnSpPr/>
          <p:nvPr/>
        </p:nvCxnSpPr>
        <p:spPr>
          <a:xfrm>
            <a:off x="3400888" y="3324480"/>
            <a:ext cx="49348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 name="Audio 1">
            <a:hlinkClick r:id="" action="ppaction://media"/>
            <a:extLst>
              <a:ext uri="{FF2B5EF4-FFF2-40B4-BE49-F238E27FC236}">
                <a16:creationId xmlns:a16="http://schemas.microsoft.com/office/drawing/2014/main" id="{F3CE790A-EE55-4F1C-95F8-80B21E22BA3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2021889613"/>
      </p:ext>
    </p:extLst>
  </p:cSld>
  <p:clrMapOvr>
    <a:masterClrMapping/>
  </p:clrMapOvr>
  <mc:AlternateContent xmlns:mc="http://schemas.openxmlformats.org/markup-compatibility/2006" xmlns:p14="http://schemas.microsoft.com/office/powerpoint/2010/main">
    <mc:Choice Requires="p14">
      <p:transition spd="slow" p14:dur="2000" advTm="37997"/>
    </mc:Choice>
    <mc:Fallback xmlns="">
      <p:transition spd="slow" advTm="37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6000" b="1" dirty="0">
                <a:latin typeface="TU Delft-UltraLight"/>
              </a:rPr>
              <a:t>Documentation in</a:t>
            </a:r>
            <a:br>
              <a:rPr lang="en-GB" sz="6000" b="1" dirty="0">
                <a:latin typeface="TU Delft-UltraLight"/>
              </a:rPr>
            </a:br>
            <a:r>
              <a:rPr lang="en-GB" sz="6000" b="1" dirty="0">
                <a:latin typeface="TU Delft-UltraLight"/>
              </a:rPr>
              <a:t>the lab</a:t>
            </a:r>
          </a:p>
        </p:txBody>
      </p:sp>
      <p:pic>
        <p:nvPicPr>
          <p:cNvPr id="4" name="Audio 3">
            <a:hlinkClick r:id="" action="ppaction://media"/>
            <a:extLst>
              <a:ext uri="{FF2B5EF4-FFF2-40B4-BE49-F238E27FC236}">
                <a16:creationId xmlns:a16="http://schemas.microsoft.com/office/drawing/2014/main" id="{4AF5BECF-BD1E-4074-8A7B-6916D82241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474201748"/>
      </p:ext>
    </p:extLst>
  </p:cSld>
  <p:clrMapOvr>
    <a:masterClrMapping/>
  </p:clrMapOvr>
  <mc:AlternateContent xmlns:mc="http://schemas.openxmlformats.org/markup-compatibility/2006" xmlns:p14="http://schemas.microsoft.com/office/powerpoint/2010/main">
    <mc:Choice Requires="p14">
      <p:transition spd="slow" p14:dur="2000" advTm="4910"/>
    </mc:Choice>
    <mc:Fallback xmlns="">
      <p:transition spd="slow" advTm="4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Lab notebooks – the basics</a:t>
            </a:r>
          </a:p>
        </p:txBody>
      </p:sp>
      <p:sp>
        <p:nvSpPr>
          <p:cNvPr id="3" name="Content Placeholder 2"/>
          <p:cNvSpPr>
            <a:spLocks noGrp="1"/>
          </p:cNvSpPr>
          <p:nvPr>
            <p:ph idx="1"/>
          </p:nvPr>
        </p:nvSpPr>
        <p:spPr>
          <a:xfrm>
            <a:off x="1763105" y="1200150"/>
            <a:ext cx="7217344" cy="3486122"/>
          </a:xfrm>
        </p:spPr>
        <p:txBody>
          <a:bodyPr>
            <a:normAutofit/>
          </a:bodyPr>
          <a:lstStyle/>
          <a:p>
            <a:pPr marL="266700" indent="-266700">
              <a:lnSpc>
                <a:spcPct val="120000"/>
              </a:lnSpc>
              <a:spcBef>
                <a:spcPts val="0"/>
              </a:spcBef>
              <a:spcAft>
                <a:spcPts val="600"/>
              </a:spcAft>
            </a:pPr>
            <a:r>
              <a:rPr lang="en-GB" sz="2200" dirty="0"/>
              <a:t>State the researcher’s name and the period of use on the notebook cover</a:t>
            </a:r>
          </a:p>
          <a:p>
            <a:pPr marL="266700" indent="-266700">
              <a:lnSpc>
                <a:spcPct val="120000"/>
              </a:lnSpc>
              <a:spcBef>
                <a:spcPts val="0"/>
              </a:spcBef>
              <a:spcAft>
                <a:spcPts val="600"/>
              </a:spcAft>
            </a:pPr>
            <a:r>
              <a:rPr lang="en-GB" sz="2200" dirty="0"/>
              <a:t>Number all pages consecutively</a:t>
            </a:r>
          </a:p>
          <a:p>
            <a:pPr marL="266700" indent="-266700">
              <a:lnSpc>
                <a:spcPct val="120000"/>
              </a:lnSpc>
              <a:spcBef>
                <a:spcPts val="0"/>
              </a:spcBef>
              <a:spcAft>
                <a:spcPts val="600"/>
              </a:spcAft>
            </a:pPr>
            <a:r>
              <a:rPr lang="en-GB" sz="2200" dirty="0"/>
              <a:t>Write all entries with permanent ink – no pencils!</a:t>
            </a:r>
          </a:p>
          <a:p>
            <a:pPr marL="266700" indent="-266700">
              <a:lnSpc>
                <a:spcPct val="120000"/>
              </a:lnSpc>
              <a:spcBef>
                <a:spcPts val="0"/>
              </a:spcBef>
              <a:spcAft>
                <a:spcPts val="600"/>
              </a:spcAft>
            </a:pPr>
            <a:r>
              <a:rPr lang="en-GB" sz="2200" dirty="0"/>
              <a:t>Write in a commonly agreed language, e.g. English</a:t>
            </a:r>
          </a:p>
          <a:p>
            <a:pPr marL="266700" indent="-266700">
              <a:lnSpc>
                <a:spcPct val="120000"/>
              </a:lnSpc>
              <a:spcBef>
                <a:spcPts val="0"/>
              </a:spcBef>
              <a:spcAft>
                <a:spcPts val="600"/>
              </a:spcAft>
            </a:pPr>
            <a:r>
              <a:rPr lang="en-GB" sz="2200" dirty="0"/>
              <a:t>Write down the date for each record</a:t>
            </a:r>
          </a:p>
        </p:txBody>
      </p:sp>
      <p:pic>
        <p:nvPicPr>
          <p:cNvPr id="4" name="Audio 3">
            <a:hlinkClick r:id="" action="ppaction://media"/>
            <a:extLst>
              <a:ext uri="{FF2B5EF4-FFF2-40B4-BE49-F238E27FC236}">
                <a16:creationId xmlns:a16="http://schemas.microsoft.com/office/drawing/2014/main" id="{208B2648-275B-4001-ABB1-CDE0D0ACFC4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2054175692"/>
      </p:ext>
    </p:extLst>
  </p:cSld>
  <p:clrMapOvr>
    <a:masterClrMapping/>
  </p:clrMapOvr>
  <mc:AlternateContent xmlns:mc="http://schemas.openxmlformats.org/markup-compatibility/2006" xmlns:p14="http://schemas.microsoft.com/office/powerpoint/2010/main">
    <mc:Choice Requires="p14">
      <p:transition spd="slow" p14:dur="2000" advTm="26411"/>
    </mc:Choice>
    <mc:Fallback xmlns="">
      <p:transition spd="slow" advTm="26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Lab notebooks – more basics!</a:t>
            </a:r>
          </a:p>
        </p:txBody>
      </p:sp>
      <p:sp>
        <p:nvSpPr>
          <p:cNvPr id="3" name="Content Placeholder 2"/>
          <p:cNvSpPr>
            <a:spLocks noGrp="1"/>
          </p:cNvSpPr>
          <p:nvPr>
            <p:ph idx="1"/>
          </p:nvPr>
        </p:nvSpPr>
        <p:spPr>
          <a:xfrm>
            <a:off x="1763105" y="1200150"/>
            <a:ext cx="7321421" cy="3486122"/>
          </a:xfrm>
        </p:spPr>
        <p:txBody>
          <a:bodyPr>
            <a:noAutofit/>
          </a:bodyPr>
          <a:lstStyle/>
          <a:p>
            <a:pPr marL="266700" indent="-266700">
              <a:lnSpc>
                <a:spcPct val="120000"/>
              </a:lnSpc>
              <a:spcBef>
                <a:spcPts val="0"/>
              </a:spcBef>
              <a:spcAft>
                <a:spcPts val="600"/>
              </a:spcAft>
            </a:pPr>
            <a:r>
              <a:rPr lang="en-GB" sz="2200" dirty="0"/>
              <a:t>Make sure that it is possible to separate the different experiments – e.g., by using meaningful names</a:t>
            </a:r>
          </a:p>
          <a:p>
            <a:pPr marL="266700" indent="-266700">
              <a:lnSpc>
                <a:spcPct val="120000"/>
              </a:lnSpc>
              <a:spcBef>
                <a:spcPts val="0"/>
              </a:spcBef>
              <a:spcAft>
                <a:spcPts val="600"/>
              </a:spcAft>
            </a:pPr>
            <a:r>
              <a:rPr lang="en-GB" sz="2200" dirty="0"/>
              <a:t>Note where the raw experimental data will be stored and the name of the corresponding data file</a:t>
            </a:r>
          </a:p>
          <a:p>
            <a:pPr marL="266700" indent="-266700">
              <a:lnSpc>
                <a:spcPct val="120000"/>
              </a:lnSpc>
              <a:spcBef>
                <a:spcPts val="0"/>
              </a:spcBef>
              <a:spcAft>
                <a:spcPts val="600"/>
              </a:spcAft>
            </a:pPr>
            <a:r>
              <a:rPr lang="en-GB" sz="2200" dirty="0"/>
              <a:t>Do not keep loose pages in your notebook – fix any relevant papers and/or pictures properly</a:t>
            </a:r>
          </a:p>
        </p:txBody>
      </p:sp>
      <p:pic>
        <p:nvPicPr>
          <p:cNvPr id="4" name="Audio 3">
            <a:hlinkClick r:id="" action="ppaction://media"/>
            <a:extLst>
              <a:ext uri="{FF2B5EF4-FFF2-40B4-BE49-F238E27FC236}">
                <a16:creationId xmlns:a16="http://schemas.microsoft.com/office/drawing/2014/main" id="{52B35B07-C414-4394-988A-ED70E05086E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1305329691"/>
      </p:ext>
    </p:extLst>
  </p:cSld>
  <p:clrMapOvr>
    <a:masterClrMapping/>
  </p:clrMapOvr>
  <mc:AlternateContent xmlns:mc="http://schemas.openxmlformats.org/markup-compatibility/2006" xmlns:p14="http://schemas.microsoft.com/office/powerpoint/2010/main">
    <mc:Choice Requires="p14">
      <p:transition spd="slow" p14:dur="2000" advTm="25784"/>
    </mc:Choice>
    <mc:Fallback xmlns="">
      <p:transition spd="slow" advTm="2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Electronic Lab Notebooks (ELNs)</a:t>
            </a:r>
          </a:p>
        </p:txBody>
      </p:sp>
      <p:sp>
        <p:nvSpPr>
          <p:cNvPr id="3" name="Content Placeholder 2"/>
          <p:cNvSpPr>
            <a:spLocks noGrp="1"/>
          </p:cNvSpPr>
          <p:nvPr>
            <p:ph idx="1"/>
          </p:nvPr>
        </p:nvSpPr>
        <p:spPr>
          <a:xfrm>
            <a:off x="1640284" y="1390650"/>
            <a:ext cx="4448941" cy="3486122"/>
          </a:xfrm>
        </p:spPr>
        <p:txBody>
          <a:bodyPr>
            <a:noAutofit/>
          </a:bodyPr>
          <a:lstStyle/>
          <a:p>
            <a:pPr rtl="0" fontAlgn="base">
              <a:spcBef>
                <a:spcPts val="0"/>
              </a:spcBef>
              <a:spcAft>
                <a:spcPts val="0"/>
              </a:spcAft>
              <a:buFont typeface="Arial" panose="020B0604020202020204" pitchFamily="34" charset="0"/>
              <a:buChar char="•"/>
            </a:pPr>
            <a:r>
              <a:rPr lang="en-GB" sz="2200" b="0" i="0" u="none" strike="noStrike" dirty="0">
                <a:solidFill>
                  <a:srgbClr val="000000"/>
                </a:solidFill>
                <a:effectLst/>
                <a:latin typeface="+mn-lt"/>
              </a:rPr>
              <a:t>Digital documentation, categorization and linking of </a:t>
            </a:r>
          </a:p>
          <a:p>
            <a:pPr marL="742950" lvl="1" indent="-285750" rtl="0" fontAlgn="base">
              <a:spcBef>
                <a:spcPts val="0"/>
              </a:spcBef>
              <a:spcAft>
                <a:spcPts val="0"/>
              </a:spcAft>
              <a:buFont typeface="Arial" panose="020B0604020202020204" pitchFamily="34" charset="0"/>
              <a:buChar char="•"/>
            </a:pPr>
            <a:r>
              <a:rPr lang="en-GB" sz="2200" b="0" i="0" u="none" strike="noStrike" dirty="0">
                <a:solidFill>
                  <a:srgbClr val="000000"/>
                </a:solidFill>
                <a:effectLst/>
                <a:latin typeface="+mn-lt"/>
              </a:rPr>
              <a:t>Raw, intermediate and final data</a:t>
            </a:r>
          </a:p>
          <a:p>
            <a:pPr marL="742950" lvl="1" indent="-285750" rtl="0" fontAlgn="base">
              <a:spcBef>
                <a:spcPts val="0"/>
              </a:spcBef>
              <a:spcAft>
                <a:spcPts val="0"/>
              </a:spcAft>
              <a:buFont typeface="Arial" panose="020B0604020202020204" pitchFamily="34" charset="0"/>
              <a:buChar char="•"/>
            </a:pPr>
            <a:r>
              <a:rPr lang="en-GB" sz="2200" b="0" i="0" u="none" strike="noStrike" dirty="0">
                <a:solidFill>
                  <a:srgbClr val="000000"/>
                </a:solidFill>
                <a:effectLst/>
                <a:latin typeface="+mn-lt"/>
              </a:rPr>
              <a:t>Experimental and measurement parameters</a:t>
            </a:r>
          </a:p>
          <a:p>
            <a:pPr marL="742950" lvl="1" indent="-285750" rtl="0" fontAlgn="base">
              <a:spcBef>
                <a:spcPts val="0"/>
              </a:spcBef>
              <a:spcAft>
                <a:spcPts val="0"/>
              </a:spcAft>
              <a:buFont typeface="Arial" panose="020B0604020202020204" pitchFamily="34" charset="0"/>
              <a:buChar char="•"/>
            </a:pPr>
            <a:r>
              <a:rPr lang="en-GB" sz="2200" b="0" i="0" u="none" strike="noStrike" dirty="0">
                <a:solidFill>
                  <a:srgbClr val="000000"/>
                </a:solidFill>
                <a:effectLst/>
                <a:latin typeface="+mn-lt"/>
              </a:rPr>
              <a:t>Samples</a:t>
            </a:r>
          </a:p>
          <a:p>
            <a:pPr rtl="0" fontAlgn="base">
              <a:spcBef>
                <a:spcPts val="0"/>
              </a:spcBef>
              <a:spcAft>
                <a:spcPts val="0"/>
              </a:spcAft>
              <a:buFont typeface="Arial" panose="020B0604020202020204" pitchFamily="34" charset="0"/>
              <a:buChar char="•"/>
            </a:pPr>
            <a:r>
              <a:rPr lang="en-GB" sz="2200" b="0" i="0" u="none" strike="noStrike" dirty="0">
                <a:solidFill>
                  <a:srgbClr val="000000"/>
                </a:solidFill>
                <a:effectLst/>
                <a:latin typeface="+mn-lt"/>
              </a:rPr>
              <a:t>Searchable</a:t>
            </a:r>
          </a:p>
          <a:p>
            <a:pPr rtl="0" fontAlgn="base">
              <a:spcBef>
                <a:spcPts val="0"/>
              </a:spcBef>
              <a:spcAft>
                <a:spcPts val="0"/>
              </a:spcAft>
              <a:buFont typeface="Arial" panose="020B0604020202020204" pitchFamily="34" charset="0"/>
              <a:buChar char="•"/>
            </a:pPr>
            <a:r>
              <a:rPr lang="en-GB" sz="2200" dirty="0">
                <a:solidFill>
                  <a:srgbClr val="000000"/>
                </a:solidFill>
                <a:latin typeface="+mn-lt"/>
              </a:rPr>
              <a:t>Easier to read</a:t>
            </a:r>
            <a:endParaRPr lang="en-GB" sz="2200" b="0" i="0" u="none" strike="noStrike" dirty="0">
              <a:solidFill>
                <a:srgbClr val="000000"/>
              </a:solidFill>
              <a:effectLst/>
              <a:latin typeface="+mn-lt"/>
            </a:endParaRPr>
          </a:p>
          <a:p>
            <a:pPr rtl="0" fontAlgn="base">
              <a:spcBef>
                <a:spcPts val="0"/>
              </a:spcBef>
              <a:spcAft>
                <a:spcPts val="0"/>
              </a:spcAft>
              <a:buFont typeface="Arial" panose="020B0604020202020204" pitchFamily="34" charset="0"/>
              <a:buChar char="•"/>
            </a:pPr>
            <a:r>
              <a:rPr lang="en-GB" sz="2200" b="0" i="0" u="none" strike="noStrike" dirty="0">
                <a:solidFill>
                  <a:srgbClr val="000000"/>
                </a:solidFill>
                <a:effectLst/>
                <a:latin typeface="+mn-lt"/>
              </a:rPr>
              <a:t>Traceable (version control)</a:t>
            </a:r>
          </a:p>
        </p:txBody>
      </p:sp>
      <p:pic>
        <p:nvPicPr>
          <p:cNvPr id="1026" name="Picture 2">
            <a:extLst>
              <a:ext uri="{FF2B5EF4-FFF2-40B4-BE49-F238E27FC236}">
                <a16:creationId xmlns:a16="http://schemas.microsoft.com/office/drawing/2014/main" id="{18B212C1-20D2-470B-922E-741566F011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718" r="11632"/>
          <a:stretch/>
        </p:blipFill>
        <p:spPr bwMode="auto">
          <a:xfrm>
            <a:off x="6217919" y="1583532"/>
            <a:ext cx="2763521" cy="1976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5D4F955-852D-47AF-A736-8A09DDC12345}"/>
              </a:ext>
            </a:extLst>
          </p:cNvPr>
          <p:cNvSpPr txBox="1"/>
          <p:nvPr/>
        </p:nvSpPr>
        <p:spPr>
          <a:xfrm>
            <a:off x="6624318" y="3429163"/>
            <a:ext cx="2390987" cy="261610"/>
          </a:xfrm>
          <a:prstGeom prst="rect">
            <a:avLst/>
          </a:prstGeom>
          <a:noFill/>
        </p:spPr>
        <p:txBody>
          <a:bodyPr wrap="square" rtlCol="0">
            <a:spAutoFit/>
          </a:bodyPr>
          <a:lstStyle/>
          <a:p>
            <a:pPr algn="r"/>
            <a:r>
              <a:rPr lang="en-GB" sz="1100" dirty="0"/>
              <a:t>Illustration by Connie Clare</a:t>
            </a:r>
          </a:p>
        </p:txBody>
      </p:sp>
      <p:pic>
        <p:nvPicPr>
          <p:cNvPr id="5" name="Audio 4">
            <a:hlinkClick r:id="" action="ppaction://media"/>
            <a:extLst>
              <a:ext uri="{FF2B5EF4-FFF2-40B4-BE49-F238E27FC236}">
                <a16:creationId xmlns:a16="http://schemas.microsoft.com/office/drawing/2014/main" id="{BCA98288-0656-499D-B406-135910BA87F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1076968746"/>
      </p:ext>
    </p:extLst>
  </p:cSld>
  <p:clrMapOvr>
    <a:masterClrMapping/>
  </p:clrMapOvr>
  <mc:AlternateContent xmlns:mc="http://schemas.openxmlformats.org/markup-compatibility/2006" xmlns:p14="http://schemas.microsoft.com/office/powerpoint/2010/main">
    <mc:Choice Requires="p14">
      <p:transition spd="slow" p14:dur="2000" advTm="37881"/>
    </mc:Choice>
    <mc:Fallback xmlns="">
      <p:transition spd="slow" advTm="3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Documentation</a:t>
            </a:r>
          </a:p>
        </p:txBody>
      </p:sp>
      <p:grpSp>
        <p:nvGrpSpPr>
          <p:cNvPr id="18" name="Group 17" descr="A hierarchy with two levels: the top level is one open folder and the second level is three closed folders.">
            <a:extLst>
              <a:ext uri="{FF2B5EF4-FFF2-40B4-BE49-F238E27FC236}">
                <a16:creationId xmlns:a16="http://schemas.microsoft.com/office/drawing/2014/main" id="{8C5F9EBD-E4A2-45CA-A39E-27011F247F8C}"/>
              </a:ext>
            </a:extLst>
          </p:cNvPr>
          <p:cNvGrpSpPr/>
          <p:nvPr/>
        </p:nvGrpSpPr>
        <p:grpSpPr>
          <a:xfrm>
            <a:off x="2542705" y="1076476"/>
            <a:ext cx="1543222" cy="1543222"/>
            <a:chOff x="2244435" y="1624098"/>
            <a:chExt cx="1612669" cy="1612669"/>
          </a:xfrm>
        </p:grpSpPr>
        <p:pic>
          <p:nvPicPr>
            <p:cNvPr id="6" name="Graphic 5" descr="Hierarchy with solid fill">
              <a:extLst>
                <a:ext uri="{FF2B5EF4-FFF2-40B4-BE49-F238E27FC236}">
                  <a16:creationId xmlns:a16="http://schemas.microsoft.com/office/drawing/2014/main" id="{74016F21-23BD-4C7F-B2C3-9C3FBCF58E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44435" y="1624098"/>
              <a:ext cx="1612669" cy="1612669"/>
            </a:xfrm>
            <a:prstGeom prst="rect">
              <a:avLst/>
            </a:prstGeom>
          </p:spPr>
        </p:pic>
        <p:sp>
          <p:nvSpPr>
            <p:cNvPr id="11" name="Rectangle 10">
              <a:extLst>
                <a:ext uri="{FF2B5EF4-FFF2-40B4-BE49-F238E27FC236}">
                  <a16:creationId xmlns:a16="http://schemas.microsoft.com/office/drawing/2014/main" id="{73F54C43-E427-4C08-9816-7A7CEFB22B91}"/>
                </a:ext>
              </a:extLst>
            </p:cNvPr>
            <p:cNvSpPr/>
            <p:nvPr/>
          </p:nvSpPr>
          <p:spPr>
            <a:xfrm>
              <a:off x="2772293" y="1757017"/>
              <a:ext cx="487245" cy="37785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Graphic 7" descr="Open folder with solid fill">
              <a:extLst>
                <a:ext uri="{FF2B5EF4-FFF2-40B4-BE49-F238E27FC236}">
                  <a16:creationId xmlns:a16="http://schemas.microsoft.com/office/drawing/2014/main" id="{96150C4C-71F4-469C-94AE-CF6613C1D9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22170" y="1741395"/>
              <a:ext cx="473824" cy="425727"/>
            </a:xfrm>
            <a:prstGeom prst="rect">
              <a:avLst/>
            </a:prstGeom>
          </p:spPr>
        </p:pic>
        <p:sp>
          <p:nvSpPr>
            <p:cNvPr id="12" name="Rectangle 11">
              <a:extLst>
                <a:ext uri="{FF2B5EF4-FFF2-40B4-BE49-F238E27FC236}">
                  <a16:creationId xmlns:a16="http://schemas.microsoft.com/office/drawing/2014/main" id="{FFE8F9F2-2D9A-4C21-B743-5ED6CC6BA0EE}"/>
                </a:ext>
              </a:extLst>
            </p:cNvPr>
            <p:cNvSpPr/>
            <p:nvPr/>
          </p:nvSpPr>
          <p:spPr>
            <a:xfrm>
              <a:off x="2244435" y="2722670"/>
              <a:ext cx="487245" cy="37785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E803393-38F5-4D8A-B1CC-79FB79DB9A8C}"/>
                </a:ext>
              </a:extLst>
            </p:cNvPr>
            <p:cNvSpPr/>
            <p:nvPr/>
          </p:nvSpPr>
          <p:spPr>
            <a:xfrm>
              <a:off x="2850792" y="2722670"/>
              <a:ext cx="487245" cy="37785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45E43AC-9D85-4D81-A3D6-3DE8045AD5AC}"/>
                </a:ext>
              </a:extLst>
            </p:cNvPr>
            <p:cNvSpPr/>
            <p:nvPr/>
          </p:nvSpPr>
          <p:spPr>
            <a:xfrm>
              <a:off x="3289582" y="2722669"/>
              <a:ext cx="487245" cy="37785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Graphic 9" descr="Folder with solid fill">
              <a:extLst>
                <a:ext uri="{FF2B5EF4-FFF2-40B4-BE49-F238E27FC236}">
                  <a16:creationId xmlns:a16="http://schemas.microsoft.com/office/drawing/2014/main" id="{CDEB1EEE-711D-42C6-824B-EA27B9F0E4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42209" y="2682519"/>
              <a:ext cx="424800" cy="424800"/>
            </a:xfrm>
            <a:prstGeom prst="rect">
              <a:avLst/>
            </a:prstGeom>
          </p:spPr>
        </p:pic>
        <p:pic>
          <p:nvPicPr>
            <p:cNvPr id="16" name="Graphic 15" descr="Folder with solid fill">
              <a:extLst>
                <a:ext uri="{FF2B5EF4-FFF2-40B4-BE49-F238E27FC236}">
                  <a16:creationId xmlns:a16="http://schemas.microsoft.com/office/drawing/2014/main" id="{BBCD688B-BD83-48FB-B705-33B10A6EC24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17737" y="2682519"/>
              <a:ext cx="424800" cy="424800"/>
            </a:xfrm>
            <a:prstGeom prst="rect">
              <a:avLst/>
            </a:prstGeom>
          </p:spPr>
        </p:pic>
        <p:pic>
          <p:nvPicPr>
            <p:cNvPr id="17" name="Graphic 16" descr="Folder with solid fill">
              <a:extLst>
                <a:ext uri="{FF2B5EF4-FFF2-40B4-BE49-F238E27FC236}">
                  <a16:creationId xmlns:a16="http://schemas.microsoft.com/office/drawing/2014/main" id="{53E038DF-A48A-4938-B0E4-6D74542824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93266" y="2682519"/>
              <a:ext cx="424800" cy="424800"/>
            </a:xfrm>
            <a:prstGeom prst="rect">
              <a:avLst/>
            </a:prstGeom>
          </p:spPr>
        </p:pic>
      </p:grpSp>
      <p:sp>
        <p:nvSpPr>
          <p:cNvPr id="19" name="TextBox 18">
            <a:extLst>
              <a:ext uri="{FF2B5EF4-FFF2-40B4-BE49-F238E27FC236}">
                <a16:creationId xmlns:a16="http://schemas.microsoft.com/office/drawing/2014/main" id="{BF2169E8-F41F-46B5-B197-3FFEF582B5EC}"/>
              </a:ext>
            </a:extLst>
          </p:cNvPr>
          <p:cNvSpPr txBox="1"/>
          <p:nvPr/>
        </p:nvSpPr>
        <p:spPr>
          <a:xfrm>
            <a:off x="1748248" y="2403333"/>
            <a:ext cx="3132137" cy="369332"/>
          </a:xfrm>
          <a:prstGeom prst="rect">
            <a:avLst/>
          </a:prstGeom>
          <a:noFill/>
        </p:spPr>
        <p:txBody>
          <a:bodyPr wrap="square" rtlCol="0">
            <a:spAutoFit/>
          </a:bodyPr>
          <a:lstStyle/>
          <a:p>
            <a:r>
              <a:rPr lang="en-GB" dirty="0"/>
              <a:t>Data organisation &amp; naming</a:t>
            </a:r>
          </a:p>
        </p:txBody>
      </p:sp>
      <p:pic>
        <p:nvPicPr>
          <p:cNvPr id="21" name="Picture 20" descr="A computer screen and hexagons (representing data) with arrows connecting the hexagons to the screen. Represents data collection.">
            <a:extLst>
              <a:ext uri="{FF2B5EF4-FFF2-40B4-BE49-F238E27FC236}">
                <a16:creationId xmlns:a16="http://schemas.microsoft.com/office/drawing/2014/main" id="{F40756A3-7465-4886-9C89-AA99F6CFC431}"/>
              </a:ext>
            </a:extLst>
          </p:cNvPr>
          <p:cNvPicPr>
            <a:picLocks noChangeAspect="1"/>
          </p:cNvPicPr>
          <p:nvPr/>
        </p:nvPicPr>
        <p:blipFill rotWithShape="1">
          <a:blip r:embed="rId12"/>
          <a:srcRect b="12457"/>
          <a:stretch/>
        </p:blipFill>
        <p:spPr>
          <a:xfrm>
            <a:off x="6436739" y="1076476"/>
            <a:ext cx="1544400" cy="1352015"/>
          </a:xfrm>
          <a:prstGeom prst="rect">
            <a:avLst/>
          </a:prstGeom>
        </p:spPr>
      </p:pic>
      <p:sp>
        <p:nvSpPr>
          <p:cNvPr id="22" name="TextBox 21">
            <a:extLst>
              <a:ext uri="{FF2B5EF4-FFF2-40B4-BE49-F238E27FC236}">
                <a16:creationId xmlns:a16="http://schemas.microsoft.com/office/drawing/2014/main" id="{ADF123BA-76A8-4195-AD33-1D9E7B7D343E}"/>
              </a:ext>
            </a:extLst>
          </p:cNvPr>
          <p:cNvSpPr txBox="1"/>
          <p:nvPr/>
        </p:nvSpPr>
        <p:spPr>
          <a:xfrm>
            <a:off x="5904076" y="2329737"/>
            <a:ext cx="2860362" cy="369332"/>
          </a:xfrm>
          <a:prstGeom prst="rect">
            <a:avLst/>
          </a:prstGeom>
          <a:noFill/>
        </p:spPr>
        <p:txBody>
          <a:bodyPr wrap="square" rtlCol="0">
            <a:spAutoFit/>
          </a:bodyPr>
          <a:lstStyle/>
          <a:p>
            <a:r>
              <a:rPr lang="en-GB" dirty="0"/>
              <a:t>Process (data collection) </a:t>
            </a:r>
          </a:p>
        </p:txBody>
      </p:sp>
      <p:pic>
        <p:nvPicPr>
          <p:cNvPr id="24" name="Graphic 23" descr="Tag with solid fill">
            <a:extLst>
              <a:ext uri="{FF2B5EF4-FFF2-40B4-BE49-F238E27FC236}">
                <a16:creationId xmlns:a16="http://schemas.microsoft.com/office/drawing/2014/main" id="{9472E488-9016-499C-A007-0B92D30143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36269" y="3041719"/>
            <a:ext cx="1544400" cy="1544400"/>
          </a:xfrm>
          <a:prstGeom prst="rect">
            <a:avLst/>
          </a:prstGeom>
        </p:spPr>
      </p:pic>
      <p:sp>
        <p:nvSpPr>
          <p:cNvPr id="25" name="TextBox 24">
            <a:extLst>
              <a:ext uri="{FF2B5EF4-FFF2-40B4-BE49-F238E27FC236}">
                <a16:creationId xmlns:a16="http://schemas.microsoft.com/office/drawing/2014/main" id="{76017B82-0CCC-4308-8DF4-5600B4BA3D1B}"/>
              </a:ext>
            </a:extLst>
          </p:cNvPr>
          <p:cNvSpPr txBox="1"/>
          <p:nvPr/>
        </p:nvSpPr>
        <p:spPr>
          <a:xfrm>
            <a:off x="1925005" y="4434302"/>
            <a:ext cx="3701939" cy="369332"/>
          </a:xfrm>
          <a:prstGeom prst="rect">
            <a:avLst/>
          </a:prstGeom>
          <a:noFill/>
        </p:spPr>
        <p:txBody>
          <a:bodyPr wrap="square" rtlCol="0">
            <a:spAutoFit/>
          </a:bodyPr>
          <a:lstStyle/>
          <a:p>
            <a:r>
              <a:rPr lang="en-GB" dirty="0"/>
              <a:t>Data description (metadata)</a:t>
            </a:r>
          </a:p>
        </p:txBody>
      </p:sp>
      <p:pic>
        <p:nvPicPr>
          <p:cNvPr id="27" name="Picture 26" descr="Certificate with seal to denote ownership">
            <a:extLst>
              <a:ext uri="{FF2B5EF4-FFF2-40B4-BE49-F238E27FC236}">
                <a16:creationId xmlns:a16="http://schemas.microsoft.com/office/drawing/2014/main" id="{C5C6DEC8-F61C-4EF4-BB99-B21523153FB6}"/>
              </a:ext>
            </a:extLst>
          </p:cNvPr>
          <p:cNvPicPr>
            <a:picLocks noChangeAspect="1"/>
          </p:cNvPicPr>
          <p:nvPr/>
        </p:nvPicPr>
        <p:blipFill rotWithShape="1">
          <a:blip r:embed="rId15"/>
          <a:srcRect b="14343"/>
          <a:stretch/>
        </p:blipFill>
        <p:spPr>
          <a:xfrm>
            <a:off x="6436739" y="3033552"/>
            <a:ext cx="1544400" cy="1322893"/>
          </a:xfrm>
          <a:prstGeom prst="rect">
            <a:avLst/>
          </a:prstGeom>
        </p:spPr>
      </p:pic>
      <p:sp>
        <p:nvSpPr>
          <p:cNvPr id="28" name="TextBox 27">
            <a:extLst>
              <a:ext uri="{FF2B5EF4-FFF2-40B4-BE49-F238E27FC236}">
                <a16:creationId xmlns:a16="http://schemas.microsoft.com/office/drawing/2014/main" id="{93701422-F5E1-4CB1-880D-0C79E206F184}"/>
              </a:ext>
            </a:extLst>
          </p:cNvPr>
          <p:cNvSpPr txBox="1"/>
          <p:nvPr/>
        </p:nvSpPr>
        <p:spPr>
          <a:xfrm>
            <a:off x="6231006" y="4216787"/>
            <a:ext cx="1955867" cy="369332"/>
          </a:xfrm>
          <a:prstGeom prst="rect">
            <a:avLst/>
          </a:prstGeom>
          <a:noFill/>
        </p:spPr>
        <p:txBody>
          <a:bodyPr wrap="square" rtlCol="0">
            <a:spAutoFit/>
          </a:bodyPr>
          <a:lstStyle/>
          <a:p>
            <a:r>
              <a:rPr lang="en-GB" dirty="0"/>
              <a:t>Data provenance</a:t>
            </a:r>
          </a:p>
        </p:txBody>
      </p:sp>
      <p:sp>
        <p:nvSpPr>
          <p:cNvPr id="29" name="TextBox 28">
            <a:extLst>
              <a:ext uri="{FF2B5EF4-FFF2-40B4-BE49-F238E27FC236}">
                <a16:creationId xmlns:a16="http://schemas.microsoft.com/office/drawing/2014/main" id="{4E8EC96A-0604-4F3A-A3EC-882282526901}"/>
              </a:ext>
            </a:extLst>
          </p:cNvPr>
          <p:cNvSpPr txBox="1"/>
          <p:nvPr/>
        </p:nvSpPr>
        <p:spPr>
          <a:xfrm>
            <a:off x="4304672" y="4822212"/>
            <a:ext cx="4521296" cy="369332"/>
          </a:xfrm>
          <a:prstGeom prst="rect">
            <a:avLst/>
          </a:prstGeom>
          <a:noFill/>
        </p:spPr>
        <p:txBody>
          <a:bodyPr wrap="square" rtlCol="0">
            <a:spAutoFit/>
          </a:bodyPr>
          <a:lstStyle/>
          <a:p>
            <a:r>
              <a:rPr lang="en-GB" sz="900" dirty="0">
                <a:hlinkClick r:id="rId16"/>
              </a:rPr>
              <a:t>collecting</a:t>
            </a:r>
            <a:r>
              <a:rPr lang="en-GB" sz="900" dirty="0"/>
              <a:t> by Priyanka, </a:t>
            </a:r>
            <a:r>
              <a:rPr lang="en-GB" sz="900" dirty="0">
                <a:hlinkClick r:id="rId17"/>
              </a:rPr>
              <a:t>ownership</a:t>
            </a:r>
            <a:r>
              <a:rPr lang="en-GB" sz="900" dirty="0"/>
              <a:t> by Lars </a:t>
            </a:r>
            <a:r>
              <a:rPr lang="en-GB" sz="900" dirty="0" err="1"/>
              <a:t>Meiertoberens</a:t>
            </a:r>
            <a:r>
              <a:rPr lang="en-GB" sz="900" dirty="0"/>
              <a:t>, Both from the </a:t>
            </a:r>
            <a:r>
              <a:rPr lang="en-GB" sz="900" dirty="0">
                <a:hlinkClick r:id="rId18"/>
              </a:rPr>
              <a:t>Noun Project</a:t>
            </a:r>
            <a:endParaRPr lang="en-GB" sz="900" dirty="0"/>
          </a:p>
          <a:p>
            <a:endParaRPr lang="en-GB" sz="900" dirty="0"/>
          </a:p>
        </p:txBody>
      </p:sp>
      <p:pic>
        <p:nvPicPr>
          <p:cNvPr id="31" name="Graphic 30" descr="Checkmark outline">
            <a:extLst>
              <a:ext uri="{FF2B5EF4-FFF2-40B4-BE49-F238E27FC236}">
                <a16:creationId xmlns:a16="http://schemas.microsoft.com/office/drawing/2014/main" id="{E8061C59-AA1A-415C-AAED-3B0AB9D9491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322485" y="3072429"/>
            <a:ext cx="329881" cy="329881"/>
          </a:xfrm>
          <a:prstGeom prst="rect">
            <a:avLst/>
          </a:prstGeom>
        </p:spPr>
      </p:pic>
      <p:sp>
        <p:nvSpPr>
          <p:cNvPr id="32" name="TextBox 31">
            <a:extLst>
              <a:ext uri="{FF2B5EF4-FFF2-40B4-BE49-F238E27FC236}">
                <a16:creationId xmlns:a16="http://schemas.microsoft.com/office/drawing/2014/main" id="{CD4E3814-244B-44B4-9B88-5E360E2CB8F8}"/>
              </a:ext>
            </a:extLst>
          </p:cNvPr>
          <p:cNvSpPr txBox="1"/>
          <p:nvPr/>
        </p:nvSpPr>
        <p:spPr>
          <a:xfrm>
            <a:off x="4602060" y="3023689"/>
            <a:ext cx="1132789" cy="369332"/>
          </a:xfrm>
          <a:prstGeom prst="rect">
            <a:avLst/>
          </a:prstGeom>
          <a:noFill/>
        </p:spPr>
        <p:txBody>
          <a:bodyPr wrap="square" rtlCol="0">
            <a:spAutoFit/>
          </a:bodyPr>
          <a:lstStyle/>
          <a:p>
            <a:r>
              <a:rPr lang="en-GB" dirty="0">
                <a:latin typeface="Arial Nova Light" panose="020B0304020202020204" pitchFamily="34" charset="0"/>
              </a:rPr>
              <a:t>file size</a:t>
            </a:r>
          </a:p>
        </p:txBody>
      </p:sp>
      <p:pic>
        <p:nvPicPr>
          <p:cNvPr id="35" name="Graphic 34" descr="Checkmark outline">
            <a:extLst>
              <a:ext uri="{FF2B5EF4-FFF2-40B4-BE49-F238E27FC236}">
                <a16:creationId xmlns:a16="http://schemas.microsoft.com/office/drawing/2014/main" id="{84D1EC20-9A48-4F43-A277-AB4C57339B3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321974" y="3460160"/>
            <a:ext cx="355640" cy="329881"/>
          </a:xfrm>
          <a:prstGeom prst="rect">
            <a:avLst/>
          </a:prstGeom>
        </p:spPr>
      </p:pic>
      <p:sp>
        <p:nvSpPr>
          <p:cNvPr id="36" name="TextBox 35">
            <a:extLst>
              <a:ext uri="{FF2B5EF4-FFF2-40B4-BE49-F238E27FC236}">
                <a16:creationId xmlns:a16="http://schemas.microsoft.com/office/drawing/2014/main" id="{4445996B-F9EA-47C2-9A61-3C42DFFD32E7}"/>
              </a:ext>
            </a:extLst>
          </p:cNvPr>
          <p:cNvSpPr txBox="1"/>
          <p:nvPr/>
        </p:nvSpPr>
        <p:spPr>
          <a:xfrm>
            <a:off x="4621359" y="3411420"/>
            <a:ext cx="1221242" cy="369332"/>
          </a:xfrm>
          <a:prstGeom prst="rect">
            <a:avLst/>
          </a:prstGeom>
          <a:noFill/>
        </p:spPr>
        <p:txBody>
          <a:bodyPr wrap="square" rtlCol="0">
            <a:spAutoFit/>
          </a:bodyPr>
          <a:lstStyle/>
          <a:p>
            <a:r>
              <a:rPr lang="en-GB" dirty="0">
                <a:latin typeface="Arial Nova Light" panose="020B0304020202020204" pitchFamily="34" charset="0"/>
              </a:rPr>
              <a:t>file format</a:t>
            </a:r>
          </a:p>
        </p:txBody>
      </p:sp>
      <p:pic>
        <p:nvPicPr>
          <p:cNvPr id="38" name="Graphic 37" descr="Checkmark outline">
            <a:extLst>
              <a:ext uri="{FF2B5EF4-FFF2-40B4-BE49-F238E27FC236}">
                <a16:creationId xmlns:a16="http://schemas.microsoft.com/office/drawing/2014/main" id="{05C20BAC-D422-495B-B1AF-43F1ED72A8C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322485" y="3846682"/>
            <a:ext cx="329881" cy="329881"/>
          </a:xfrm>
          <a:prstGeom prst="rect">
            <a:avLst/>
          </a:prstGeom>
        </p:spPr>
      </p:pic>
      <p:sp>
        <p:nvSpPr>
          <p:cNvPr id="39" name="TextBox 38">
            <a:extLst>
              <a:ext uri="{FF2B5EF4-FFF2-40B4-BE49-F238E27FC236}">
                <a16:creationId xmlns:a16="http://schemas.microsoft.com/office/drawing/2014/main" id="{9CEC5996-AD56-4FB9-AF11-3460B7280824}"/>
              </a:ext>
            </a:extLst>
          </p:cNvPr>
          <p:cNvSpPr txBox="1"/>
          <p:nvPr/>
        </p:nvSpPr>
        <p:spPr>
          <a:xfrm>
            <a:off x="4602060" y="3797942"/>
            <a:ext cx="1132789" cy="369332"/>
          </a:xfrm>
          <a:prstGeom prst="rect">
            <a:avLst/>
          </a:prstGeom>
          <a:noFill/>
        </p:spPr>
        <p:txBody>
          <a:bodyPr wrap="square" rtlCol="0">
            <a:spAutoFit/>
          </a:bodyPr>
          <a:lstStyle/>
          <a:p>
            <a:r>
              <a:rPr lang="en-GB" dirty="0">
                <a:latin typeface="Arial Nova Light" panose="020B0304020202020204" pitchFamily="34" charset="0"/>
              </a:rPr>
              <a:t>software</a:t>
            </a:r>
          </a:p>
        </p:txBody>
      </p:sp>
      <p:pic>
        <p:nvPicPr>
          <p:cNvPr id="5" name="Audio 4">
            <a:hlinkClick r:id="" action="ppaction://media"/>
            <a:extLst>
              <a:ext uri="{FF2B5EF4-FFF2-40B4-BE49-F238E27FC236}">
                <a16:creationId xmlns:a16="http://schemas.microsoft.com/office/drawing/2014/main" id="{0F8E2F01-BA82-419A-B2F1-C12612ECE316}"/>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1595332654"/>
      </p:ext>
    </p:extLst>
  </p:cSld>
  <p:clrMapOvr>
    <a:masterClrMapping/>
  </p:clrMapOvr>
  <mc:AlternateContent xmlns:mc="http://schemas.openxmlformats.org/markup-compatibility/2006" xmlns:p14="http://schemas.microsoft.com/office/powerpoint/2010/main">
    <mc:Choice Requires="p14">
      <p:transition spd="slow" p14:dur="2000" advTm="40884"/>
    </mc:Choice>
    <mc:Fallback xmlns="">
      <p:transition spd="slow" advTm="40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3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2"/>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5"/>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8"/>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5"/>
                </p:tgtEl>
              </p:cMediaNode>
            </p:audio>
          </p:childTnLst>
        </p:cTn>
      </p:par>
    </p:tnLst>
    <p:bldLst>
      <p:bldP spid="19" grpId="0"/>
      <p:bldP spid="22" grpId="0"/>
      <p:bldP spid="25" grpId="0"/>
      <p:bldP spid="28" grpId="0"/>
      <p:bldP spid="32" grpId="0"/>
      <p:bldP spid="32" grpId="1"/>
      <p:bldP spid="36" grpId="0"/>
      <p:bldP spid="36" grpId="1"/>
      <p:bldP spid="39" grpId="0"/>
      <p:bldP spid="3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ELNs @ TU Delft</a:t>
            </a:r>
          </a:p>
        </p:txBody>
      </p:sp>
      <p:sp>
        <p:nvSpPr>
          <p:cNvPr id="3" name="Content Placeholder 2"/>
          <p:cNvSpPr>
            <a:spLocks noGrp="1"/>
          </p:cNvSpPr>
          <p:nvPr>
            <p:ph idx="1"/>
          </p:nvPr>
        </p:nvSpPr>
        <p:spPr>
          <a:xfrm>
            <a:off x="1714790" y="1390650"/>
            <a:ext cx="7154779" cy="2541270"/>
          </a:xfrm>
        </p:spPr>
        <p:txBody>
          <a:bodyPr>
            <a:noAutofit/>
          </a:bodyPr>
          <a:lstStyle/>
          <a:p>
            <a:pPr marL="266700" indent="-266700">
              <a:spcBef>
                <a:spcPts val="0"/>
              </a:spcBef>
              <a:spcAft>
                <a:spcPts val="600"/>
              </a:spcAft>
              <a:tabLst>
                <a:tab pos="7707313" algn="l"/>
              </a:tabLst>
            </a:pPr>
            <a:r>
              <a:rPr lang="en-GB" sz="2200" b="1" dirty="0" err="1">
                <a:latin typeface="+mn-lt"/>
              </a:rPr>
              <a:t>Rspace</a:t>
            </a:r>
            <a:r>
              <a:rPr lang="en-GB" sz="2200" dirty="0">
                <a:latin typeface="+mn-lt"/>
              </a:rPr>
              <a:t> is maintained on a university server</a:t>
            </a:r>
          </a:p>
          <a:p>
            <a:pPr marL="666750" lvl="1" indent="-266700">
              <a:spcBef>
                <a:spcPts val="0"/>
              </a:spcBef>
              <a:spcAft>
                <a:spcPts val="600"/>
              </a:spcAft>
              <a:tabLst>
                <a:tab pos="7707313" algn="l"/>
              </a:tabLst>
            </a:pPr>
            <a:r>
              <a:rPr lang="en-GB" sz="2200" dirty="0">
                <a:latin typeface="+mn-lt"/>
              </a:rPr>
              <a:t>daily back ups are retained for two weeks, weekly snapshots are kept for one year </a:t>
            </a:r>
          </a:p>
          <a:p>
            <a:pPr marL="266700" indent="-266700">
              <a:spcBef>
                <a:spcPts val="0"/>
              </a:spcBef>
              <a:spcAft>
                <a:spcPts val="600"/>
              </a:spcAft>
              <a:tabLst>
                <a:tab pos="7707313" algn="l"/>
              </a:tabLst>
            </a:pPr>
            <a:r>
              <a:rPr lang="en-GB" sz="2200" b="1" dirty="0" err="1">
                <a:latin typeface="+mn-lt"/>
              </a:rPr>
              <a:t>eLABJournal</a:t>
            </a:r>
            <a:r>
              <a:rPr lang="en-GB" sz="2200" b="1" dirty="0">
                <a:latin typeface="+mn-lt"/>
              </a:rPr>
              <a:t> </a:t>
            </a:r>
            <a:r>
              <a:rPr lang="en-GB" sz="2200" dirty="0">
                <a:latin typeface="+mn-lt"/>
              </a:rPr>
              <a:t>is offered as a cloud service</a:t>
            </a:r>
          </a:p>
          <a:p>
            <a:pPr marL="266700" indent="-266700">
              <a:spcBef>
                <a:spcPts val="0"/>
              </a:spcBef>
              <a:spcAft>
                <a:spcPts val="600"/>
              </a:spcAft>
              <a:tabLst>
                <a:tab pos="7707313" algn="l"/>
              </a:tabLst>
            </a:pPr>
            <a:r>
              <a:rPr lang="en-GB" sz="2200" dirty="0">
                <a:latin typeface="+mn-lt"/>
              </a:rPr>
              <a:t>Access is authenticated via your TU Delft NetID</a:t>
            </a:r>
          </a:p>
          <a:p>
            <a:pPr marL="266700" indent="-266700">
              <a:spcBef>
                <a:spcPts val="0"/>
              </a:spcBef>
              <a:spcAft>
                <a:spcPts val="600"/>
              </a:spcAft>
              <a:tabLst>
                <a:tab pos="7707313" algn="l"/>
              </a:tabLst>
            </a:pPr>
            <a:r>
              <a:rPr lang="en-GB" sz="2200" dirty="0">
                <a:latin typeface="+mn-lt"/>
              </a:rPr>
              <a:t>Not suitable for sensitive personal (e.g. patient) data or highly confidential (e.g. nuclear reactor)</a:t>
            </a:r>
            <a:r>
              <a:rPr lang="en-GB" sz="2200" dirty="0"/>
              <a:t> information</a:t>
            </a:r>
            <a:endParaRPr lang="en-GB" sz="2200" dirty="0">
              <a:latin typeface="+mn-lt"/>
            </a:endParaRPr>
          </a:p>
        </p:txBody>
      </p:sp>
      <p:sp>
        <p:nvSpPr>
          <p:cNvPr id="4" name="TextBox 3">
            <a:extLst>
              <a:ext uri="{FF2B5EF4-FFF2-40B4-BE49-F238E27FC236}">
                <a16:creationId xmlns:a16="http://schemas.microsoft.com/office/drawing/2014/main" id="{CE8BBB97-BA10-4F6D-B7FB-7B1A709844BC}"/>
              </a:ext>
            </a:extLst>
          </p:cNvPr>
          <p:cNvSpPr txBox="1"/>
          <p:nvPr/>
        </p:nvSpPr>
        <p:spPr>
          <a:xfrm>
            <a:off x="2302601" y="4814410"/>
            <a:ext cx="7106463" cy="246221"/>
          </a:xfrm>
          <a:prstGeom prst="rect">
            <a:avLst/>
          </a:prstGeom>
          <a:noFill/>
        </p:spPr>
        <p:txBody>
          <a:bodyPr wrap="square" rtlCol="0">
            <a:spAutoFit/>
          </a:bodyPr>
          <a:lstStyle/>
          <a:p>
            <a:r>
              <a:rPr lang="en-GB" sz="1000" dirty="0">
                <a:latin typeface="+mn-lt"/>
              </a:rPr>
              <a:t>More information: </a:t>
            </a:r>
            <a:r>
              <a:rPr lang="en-GB" sz="1000" dirty="0">
                <a:latin typeface="+mn-lt"/>
                <a:hlinkClick r:id="rId6" tooltip="https://www.tudelft.nl/en/library/research-data-management/r/manage/electronic-lab-notebook"/>
              </a:rPr>
              <a:t>https://www.tudelft.nl/en/library/research-data-management/r/manage/electronic-lab-notebook</a:t>
            </a:r>
            <a:endParaRPr lang="en-GB" sz="1000" dirty="0"/>
          </a:p>
        </p:txBody>
      </p:sp>
      <p:pic>
        <p:nvPicPr>
          <p:cNvPr id="6" name="Audio 5">
            <a:hlinkClick r:id="" action="ppaction://media"/>
            <a:extLst>
              <a:ext uri="{FF2B5EF4-FFF2-40B4-BE49-F238E27FC236}">
                <a16:creationId xmlns:a16="http://schemas.microsoft.com/office/drawing/2014/main" id="{E7918F8C-CCDF-4125-8D80-773ED06C654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1323239089"/>
      </p:ext>
    </p:extLst>
  </p:cSld>
  <p:clrMapOvr>
    <a:masterClrMapping/>
  </p:clrMapOvr>
  <mc:AlternateContent xmlns:mc="http://schemas.openxmlformats.org/markup-compatibility/2006" xmlns:p14="http://schemas.microsoft.com/office/powerpoint/2010/main">
    <mc:Choice Requires="p14">
      <p:transition spd="slow" p14:dur="2000" advTm="49886"/>
    </mc:Choice>
    <mc:Fallback xmlns="">
      <p:transition spd="slow" advTm="49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2192" y="619200"/>
            <a:ext cx="7265534" cy="2229538"/>
          </a:xfrm>
        </p:spPr>
        <p:txBody>
          <a:bodyPr/>
          <a:lstStyle/>
          <a:p>
            <a:r>
              <a:rPr lang="en-GB" sz="6000" b="1" dirty="0">
                <a:latin typeface="TU Delft-UltraLight"/>
              </a:rPr>
              <a:t>Metadata</a:t>
            </a:r>
          </a:p>
        </p:txBody>
      </p:sp>
      <p:pic>
        <p:nvPicPr>
          <p:cNvPr id="3" name="Audio 2">
            <a:hlinkClick r:id="" action="ppaction://media"/>
            <a:extLst>
              <a:ext uri="{FF2B5EF4-FFF2-40B4-BE49-F238E27FC236}">
                <a16:creationId xmlns:a16="http://schemas.microsoft.com/office/drawing/2014/main" id="{A8980BF9-E502-4432-963F-BD2B7E1D88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222456064"/>
      </p:ext>
    </p:extLst>
  </p:cSld>
  <p:clrMapOvr>
    <a:masterClrMapping/>
  </p:clrMapOvr>
  <mc:AlternateContent xmlns:mc="http://schemas.openxmlformats.org/markup-compatibility/2006" xmlns:p14="http://schemas.microsoft.com/office/powerpoint/2010/main">
    <mc:Choice Requires="p14">
      <p:transition spd="slow" p14:dur="2000" advTm="6883"/>
    </mc:Choice>
    <mc:Fallback xmlns="">
      <p:transition spd="slow" advTm="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106" y="205978"/>
            <a:ext cx="7228494" cy="1108471"/>
          </a:xfrm>
        </p:spPr>
        <p:txBody>
          <a:bodyPr>
            <a:normAutofit/>
          </a:bodyPr>
          <a:lstStyle/>
          <a:p>
            <a:r>
              <a:rPr lang="en-GB" dirty="0"/>
              <a:t>Metadata for </a:t>
            </a:r>
            <a:r>
              <a:rPr lang="en-GB" b="1" dirty="0"/>
              <a:t>local</a:t>
            </a:r>
            <a:r>
              <a:rPr lang="en-GB" dirty="0"/>
              <a:t> </a:t>
            </a:r>
            <a:r>
              <a:rPr lang="en-GB" b="1" dirty="0"/>
              <a:t>data</a:t>
            </a:r>
          </a:p>
        </p:txBody>
      </p:sp>
      <p:sp>
        <p:nvSpPr>
          <p:cNvPr id="3" name="Content Placeholder 2"/>
          <p:cNvSpPr>
            <a:spLocks noGrp="1"/>
          </p:cNvSpPr>
          <p:nvPr>
            <p:ph idx="1"/>
          </p:nvPr>
        </p:nvSpPr>
        <p:spPr>
          <a:xfrm>
            <a:off x="1713600" y="1389600"/>
            <a:ext cx="7106464" cy="2749550"/>
          </a:xfrm>
        </p:spPr>
        <p:txBody>
          <a:bodyPr>
            <a:normAutofit/>
          </a:bodyPr>
          <a:lstStyle/>
          <a:p>
            <a:pPr>
              <a:spcBef>
                <a:spcPts val="0"/>
              </a:spcBef>
              <a:spcAft>
                <a:spcPts val="1800"/>
              </a:spcAft>
            </a:pPr>
            <a:r>
              <a:rPr lang="en-GB" sz="2200" dirty="0"/>
              <a:t>In the file name:</a:t>
            </a:r>
          </a:p>
          <a:p>
            <a:pPr lvl="1">
              <a:spcBef>
                <a:spcPts val="0"/>
              </a:spcBef>
              <a:spcAft>
                <a:spcPts val="1800"/>
              </a:spcAft>
            </a:pPr>
            <a:r>
              <a:rPr lang="en-GB" sz="2200" dirty="0"/>
              <a:t>e.g., 20201015_Type_ID_DataType.xxx</a:t>
            </a:r>
          </a:p>
          <a:p>
            <a:pPr>
              <a:spcBef>
                <a:spcPts val="0"/>
              </a:spcBef>
              <a:spcAft>
                <a:spcPts val="1800"/>
              </a:spcAft>
            </a:pPr>
            <a:r>
              <a:rPr lang="en-GB" sz="2200" dirty="0"/>
              <a:t>In the README file</a:t>
            </a:r>
          </a:p>
          <a:p>
            <a:pPr>
              <a:spcBef>
                <a:spcPts val="0"/>
              </a:spcBef>
              <a:spcAft>
                <a:spcPts val="1800"/>
              </a:spcAft>
            </a:pPr>
            <a:r>
              <a:rPr lang="en-GB" sz="2200" dirty="0"/>
              <a:t>Using tags</a:t>
            </a:r>
          </a:p>
        </p:txBody>
      </p:sp>
      <p:pic>
        <p:nvPicPr>
          <p:cNvPr id="4" name="Audio 3">
            <a:hlinkClick r:id="" action="ppaction://media"/>
            <a:extLst>
              <a:ext uri="{FF2B5EF4-FFF2-40B4-BE49-F238E27FC236}">
                <a16:creationId xmlns:a16="http://schemas.microsoft.com/office/drawing/2014/main" id="{B9D7D9C8-8BB6-4338-B049-6010B592E9C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3985234345"/>
      </p:ext>
    </p:extLst>
  </p:cSld>
  <p:clrMapOvr>
    <a:masterClrMapping/>
  </p:clrMapOvr>
  <mc:AlternateContent xmlns:mc="http://schemas.openxmlformats.org/markup-compatibility/2006" xmlns:p14="http://schemas.microsoft.com/office/powerpoint/2010/main">
    <mc:Choice Requires="p14">
      <p:transition spd="slow" p14:dur="2000" advTm="23346"/>
    </mc:Choice>
    <mc:Fallback xmlns="">
      <p:transition spd="slow" advTm="23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106" y="205978"/>
            <a:ext cx="7228494" cy="1108471"/>
          </a:xfrm>
        </p:spPr>
        <p:txBody>
          <a:bodyPr>
            <a:normAutofit/>
          </a:bodyPr>
          <a:lstStyle/>
          <a:p>
            <a:r>
              <a:rPr lang="en-GB" dirty="0"/>
              <a:t>Metadata for </a:t>
            </a:r>
            <a:r>
              <a:rPr lang="en-GB" b="1" dirty="0"/>
              <a:t>published data</a:t>
            </a:r>
          </a:p>
        </p:txBody>
      </p:sp>
      <p:sp>
        <p:nvSpPr>
          <p:cNvPr id="3" name="Content Placeholder 2"/>
          <p:cNvSpPr>
            <a:spLocks noGrp="1"/>
          </p:cNvSpPr>
          <p:nvPr>
            <p:ph idx="1"/>
          </p:nvPr>
        </p:nvSpPr>
        <p:spPr>
          <a:xfrm>
            <a:off x="1713600" y="1389600"/>
            <a:ext cx="7106464" cy="2749550"/>
          </a:xfrm>
        </p:spPr>
        <p:txBody>
          <a:bodyPr>
            <a:normAutofit/>
          </a:bodyPr>
          <a:lstStyle/>
          <a:p>
            <a:pPr>
              <a:spcBef>
                <a:spcPts val="0"/>
              </a:spcBef>
              <a:spcAft>
                <a:spcPts val="1800"/>
              </a:spcAft>
            </a:pPr>
            <a:r>
              <a:rPr lang="en-GB" sz="2200" dirty="0"/>
              <a:t>You can fill in a metadata form when publishing data to a repository</a:t>
            </a:r>
          </a:p>
          <a:p>
            <a:pPr>
              <a:spcBef>
                <a:spcPts val="0"/>
              </a:spcBef>
              <a:spcAft>
                <a:spcPts val="1800"/>
              </a:spcAft>
            </a:pPr>
            <a:r>
              <a:rPr lang="en-GB" sz="2200" dirty="0"/>
              <a:t>You can use a metadata editor</a:t>
            </a:r>
          </a:p>
        </p:txBody>
      </p:sp>
      <p:pic>
        <p:nvPicPr>
          <p:cNvPr id="4" name="Audio 3">
            <a:hlinkClick r:id="" action="ppaction://media"/>
            <a:extLst>
              <a:ext uri="{FF2B5EF4-FFF2-40B4-BE49-F238E27FC236}">
                <a16:creationId xmlns:a16="http://schemas.microsoft.com/office/drawing/2014/main" id="{BB3621A7-7A8A-462D-A61B-5A8E8255587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1358384474"/>
      </p:ext>
    </p:extLst>
  </p:cSld>
  <p:clrMapOvr>
    <a:masterClrMapping/>
  </p:clrMapOvr>
  <mc:AlternateContent xmlns:mc="http://schemas.openxmlformats.org/markup-compatibility/2006" xmlns:p14="http://schemas.microsoft.com/office/powerpoint/2010/main">
    <mc:Choice Requires="p14">
      <p:transition spd="slow" p14:dur="2000" advTm="35931"/>
    </mc:Choice>
    <mc:Fallback xmlns="">
      <p:transition spd="slow" advTm="3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C0C7B-F363-4429-AC07-7D3FCC225F97}"/>
              </a:ext>
            </a:extLst>
          </p:cNvPr>
          <p:cNvSpPr>
            <a:spLocks noGrp="1"/>
          </p:cNvSpPr>
          <p:nvPr>
            <p:ph type="title"/>
          </p:nvPr>
        </p:nvSpPr>
        <p:spPr/>
        <p:txBody>
          <a:bodyPr>
            <a:normAutofit/>
          </a:bodyPr>
          <a:lstStyle/>
          <a:p>
            <a:r>
              <a:rPr lang="en-GB" dirty="0"/>
              <a:t>Tools to add metadata – datasets</a:t>
            </a:r>
          </a:p>
        </p:txBody>
      </p:sp>
      <p:pic>
        <p:nvPicPr>
          <p:cNvPr id="10" name="Picture 9" descr="Graphical user interface, application&#10;&#10;Description automatically generated">
            <a:extLst>
              <a:ext uri="{FF2B5EF4-FFF2-40B4-BE49-F238E27FC236}">
                <a16:creationId xmlns:a16="http://schemas.microsoft.com/office/drawing/2014/main" id="{D66485CA-5EA3-46B0-9BC8-CFFCA202E489}"/>
              </a:ext>
            </a:extLst>
          </p:cNvPr>
          <p:cNvPicPr>
            <a:picLocks noChangeAspect="1"/>
          </p:cNvPicPr>
          <p:nvPr/>
        </p:nvPicPr>
        <p:blipFill rotWithShape="1">
          <a:blip r:embed="rId6"/>
          <a:srcRect r="3747"/>
          <a:stretch/>
        </p:blipFill>
        <p:spPr>
          <a:xfrm>
            <a:off x="1636663" y="1117600"/>
            <a:ext cx="7435506" cy="3616959"/>
          </a:xfrm>
          <a:prstGeom prst="rect">
            <a:avLst/>
          </a:prstGeom>
        </p:spPr>
      </p:pic>
      <p:sp>
        <p:nvSpPr>
          <p:cNvPr id="3" name="TextBox 2">
            <a:extLst>
              <a:ext uri="{FF2B5EF4-FFF2-40B4-BE49-F238E27FC236}">
                <a16:creationId xmlns:a16="http://schemas.microsoft.com/office/drawing/2014/main" id="{B8015F34-8F69-4D6B-8694-1BDBEA89E200}"/>
              </a:ext>
            </a:extLst>
          </p:cNvPr>
          <p:cNvSpPr txBox="1"/>
          <p:nvPr/>
        </p:nvSpPr>
        <p:spPr>
          <a:xfrm>
            <a:off x="6775338" y="4814410"/>
            <a:ext cx="2012089" cy="246221"/>
          </a:xfrm>
          <a:prstGeom prst="rect">
            <a:avLst/>
          </a:prstGeom>
          <a:noFill/>
        </p:spPr>
        <p:txBody>
          <a:bodyPr wrap="none" rtlCol="0">
            <a:spAutoFit/>
          </a:bodyPr>
          <a:lstStyle/>
          <a:p>
            <a:r>
              <a:rPr lang="en-GB" sz="1000" dirty="0">
                <a:hlinkClick r:id="rId7"/>
              </a:rPr>
              <a:t>https://create.frictionlessdata.io/</a:t>
            </a:r>
            <a:r>
              <a:rPr lang="en-GB" sz="1000" dirty="0"/>
              <a:t> </a:t>
            </a:r>
          </a:p>
        </p:txBody>
      </p:sp>
      <p:sp>
        <p:nvSpPr>
          <p:cNvPr id="5" name="Rectangle 4">
            <a:extLst>
              <a:ext uri="{FF2B5EF4-FFF2-40B4-BE49-F238E27FC236}">
                <a16:creationId xmlns:a16="http://schemas.microsoft.com/office/drawing/2014/main" id="{3BCEA7B6-6F85-4F71-B6AC-89F07A3B5149}"/>
              </a:ext>
            </a:extLst>
          </p:cNvPr>
          <p:cNvSpPr/>
          <p:nvPr/>
        </p:nvSpPr>
        <p:spPr>
          <a:xfrm>
            <a:off x="3485392" y="1063229"/>
            <a:ext cx="5586777" cy="3671330"/>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6CD58C4-8958-4983-9225-E55C7B732A6B}"/>
              </a:ext>
            </a:extLst>
          </p:cNvPr>
          <p:cNvSpPr/>
          <p:nvPr/>
        </p:nvSpPr>
        <p:spPr>
          <a:xfrm>
            <a:off x="1560507" y="938565"/>
            <a:ext cx="2014797" cy="3998956"/>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Audio 11">
            <a:hlinkClick r:id="" action="ppaction://media"/>
            <a:extLst>
              <a:ext uri="{FF2B5EF4-FFF2-40B4-BE49-F238E27FC236}">
                <a16:creationId xmlns:a16="http://schemas.microsoft.com/office/drawing/2014/main" id="{F5C7A0C4-3890-4F33-94E3-B3F984DE3DB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4118073811"/>
      </p:ext>
    </p:extLst>
  </p:cSld>
  <p:clrMapOvr>
    <a:masterClrMapping/>
  </p:clrMapOvr>
  <mc:AlternateContent xmlns:mc="http://schemas.openxmlformats.org/markup-compatibility/2006" xmlns:p14="http://schemas.microsoft.com/office/powerpoint/2010/main">
    <mc:Choice Requires="p14">
      <p:transition spd="slow" p14:dur="2000" advTm="44148"/>
    </mc:Choice>
    <mc:Fallback xmlns="">
      <p:transition spd="slow" advTm="44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2"/>
                </p:tgtEl>
              </p:cMediaNode>
            </p:audio>
          </p:childTnLst>
        </p:cTn>
      </p:par>
    </p:tnLst>
    <p:bldLst>
      <p:bldP spid="5" grpId="0" animBg="1"/>
      <p:bldP spid="5" grpId="1"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0DA18-5CD5-4451-951A-90419CEA133A}"/>
              </a:ext>
            </a:extLst>
          </p:cNvPr>
          <p:cNvSpPr>
            <a:spLocks noGrp="1"/>
          </p:cNvSpPr>
          <p:nvPr>
            <p:ph type="title"/>
          </p:nvPr>
        </p:nvSpPr>
        <p:spPr/>
        <p:txBody>
          <a:bodyPr>
            <a:normAutofit/>
          </a:bodyPr>
          <a:lstStyle/>
          <a:p>
            <a:r>
              <a:rPr lang="en-GB" dirty="0"/>
              <a:t>Tools to add metadata – code</a:t>
            </a:r>
          </a:p>
        </p:txBody>
      </p:sp>
      <p:pic>
        <p:nvPicPr>
          <p:cNvPr id="5" name="Picture 4" descr="Graphical user interface, application&#10;&#10;Description automatically generated">
            <a:extLst>
              <a:ext uri="{FF2B5EF4-FFF2-40B4-BE49-F238E27FC236}">
                <a16:creationId xmlns:a16="http://schemas.microsoft.com/office/drawing/2014/main" id="{0C0CE645-E39C-4A3B-A711-13E433C621EF}"/>
              </a:ext>
            </a:extLst>
          </p:cNvPr>
          <p:cNvPicPr>
            <a:picLocks noChangeAspect="1"/>
          </p:cNvPicPr>
          <p:nvPr/>
        </p:nvPicPr>
        <p:blipFill>
          <a:blip r:embed="rId6"/>
          <a:stretch>
            <a:fillRect/>
          </a:stretch>
        </p:blipFill>
        <p:spPr>
          <a:xfrm>
            <a:off x="1708798" y="1189464"/>
            <a:ext cx="7316256" cy="3421100"/>
          </a:xfrm>
          <a:prstGeom prst="rect">
            <a:avLst/>
          </a:prstGeom>
        </p:spPr>
      </p:pic>
      <p:sp>
        <p:nvSpPr>
          <p:cNvPr id="3" name="TextBox 2">
            <a:extLst>
              <a:ext uri="{FF2B5EF4-FFF2-40B4-BE49-F238E27FC236}">
                <a16:creationId xmlns:a16="http://schemas.microsoft.com/office/drawing/2014/main" id="{75AB79B0-6464-4B07-9A84-CCAB63D1B2E5}"/>
              </a:ext>
            </a:extLst>
          </p:cNvPr>
          <p:cNvSpPr txBox="1"/>
          <p:nvPr/>
        </p:nvSpPr>
        <p:spPr>
          <a:xfrm>
            <a:off x="5888736" y="4814410"/>
            <a:ext cx="2895344" cy="246221"/>
          </a:xfrm>
          <a:prstGeom prst="rect">
            <a:avLst/>
          </a:prstGeom>
          <a:noFill/>
        </p:spPr>
        <p:txBody>
          <a:bodyPr wrap="none" rtlCol="0">
            <a:spAutoFit/>
          </a:bodyPr>
          <a:lstStyle/>
          <a:p>
            <a:r>
              <a:rPr lang="en-GB" sz="1000" dirty="0">
                <a:hlinkClick r:id="rId7"/>
              </a:rPr>
              <a:t>https://codemeta.github.io/codemeta-generator/</a:t>
            </a:r>
            <a:r>
              <a:rPr lang="en-GB" sz="1000" dirty="0"/>
              <a:t> </a:t>
            </a:r>
          </a:p>
        </p:txBody>
      </p:sp>
      <p:sp>
        <p:nvSpPr>
          <p:cNvPr id="7" name="Rectangle 6">
            <a:extLst>
              <a:ext uri="{FF2B5EF4-FFF2-40B4-BE49-F238E27FC236}">
                <a16:creationId xmlns:a16="http://schemas.microsoft.com/office/drawing/2014/main" id="{E433B9C0-9154-461F-A9EB-3C7A7687B200}"/>
              </a:ext>
            </a:extLst>
          </p:cNvPr>
          <p:cNvSpPr/>
          <p:nvPr/>
        </p:nvSpPr>
        <p:spPr>
          <a:xfrm>
            <a:off x="3841955" y="2024767"/>
            <a:ext cx="5302045" cy="2596043"/>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Audio 5">
            <a:hlinkClick r:id="" action="ppaction://media"/>
            <a:extLst>
              <a:ext uri="{FF2B5EF4-FFF2-40B4-BE49-F238E27FC236}">
                <a16:creationId xmlns:a16="http://schemas.microsoft.com/office/drawing/2014/main" id="{9F40AC13-6590-4D6A-8CDF-91D8C8189B9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4094962944"/>
      </p:ext>
    </p:extLst>
  </p:cSld>
  <p:clrMapOvr>
    <a:masterClrMapping/>
  </p:clrMapOvr>
  <mc:AlternateContent xmlns:mc="http://schemas.openxmlformats.org/markup-compatibility/2006" xmlns:p14="http://schemas.microsoft.com/office/powerpoint/2010/main">
    <mc:Choice Requires="p14">
      <p:transition spd="slow" p14:dur="2000" advTm="21302"/>
    </mc:Choice>
    <mc:Fallback xmlns="">
      <p:transition spd="slow" advTm="2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Metadata standards</a:t>
            </a:r>
          </a:p>
        </p:txBody>
      </p:sp>
      <p:sp>
        <p:nvSpPr>
          <p:cNvPr id="3" name="Content Placeholder 2">
            <a:extLst>
              <a:ext uri="{FF2B5EF4-FFF2-40B4-BE49-F238E27FC236}">
                <a16:creationId xmlns:a16="http://schemas.microsoft.com/office/drawing/2014/main" id="{45BFDD18-B76C-476A-BA16-20577DE1D97C}"/>
              </a:ext>
            </a:extLst>
          </p:cNvPr>
          <p:cNvSpPr>
            <a:spLocks noGrp="1"/>
          </p:cNvSpPr>
          <p:nvPr>
            <p:ph idx="1"/>
          </p:nvPr>
        </p:nvSpPr>
        <p:spPr/>
        <p:txBody>
          <a:bodyPr>
            <a:normAutofit/>
          </a:bodyPr>
          <a:lstStyle/>
          <a:p>
            <a:r>
              <a:rPr lang="en-GB" sz="2200" dirty="0"/>
              <a:t>You can get started with this overview of metadata standards on the Digital Curation Centre website: </a:t>
            </a:r>
            <a:r>
              <a:rPr lang="en-GB" sz="2200" dirty="0">
                <a:hlinkClick r:id="rId5"/>
              </a:rPr>
              <a:t>https://www.dcc.ac.uk/guidance/standards/metadata</a:t>
            </a:r>
            <a:endParaRPr lang="en-GB" sz="2200" dirty="0"/>
          </a:p>
          <a:p>
            <a:r>
              <a:rPr lang="en-GB" sz="2200" dirty="0"/>
              <a:t>You can find a more detailed and up-to-date list of metadata standards on </a:t>
            </a:r>
            <a:r>
              <a:rPr lang="en-GB" sz="2200" dirty="0" err="1"/>
              <a:t>FAIRsharing</a:t>
            </a:r>
            <a:r>
              <a:rPr lang="en-GB" sz="2200" dirty="0"/>
              <a:t>: </a:t>
            </a:r>
            <a:r>
              <a:rPr lang="nl-NL" sz="2200" dirty="0">
                <a:hlinkClick r:id="rId6"/>
              </a:rPr>
              <a:t>https://fairsharing.org/standards/</a:t>
            </a:r>
            <a:endParaRPr lang="nl-NL" sz="2200" dirty="0"/>
          </a:p>
        </p:txBody>
      </p:sp>
      <p:pic>
        <p:nvPicPr>
          <p:cNvPr id="4" name="Audio 3">
            <a:hlinkClick r:id="" action="ppaction://media"/>
            <a:extLst>
              <a:ext uri="{FF2B5EF4-FFF2-40B4-BE49-F238E27FC236}">
                <a16:creationId xmlns:a16="http://schemas.microsoft.com/office/drawing/2014/main" id="{D4EF1789-E5CF-4D9F-8392-0D309462D1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464602496"/>
      </p:ext>
    </p:extLst>
  </p:cSld>
  <p:clrMapOvr>
    <a:masterClrMapping/>
  </p:clrMapOvr>
  <mc:AlternateContent xmlns:mc="http://schemas.openxmlformats.org/markup-compatibility/2006" xmlns:p14="http://schemas.microsoft.com/office/powerpoint/2010/main">
    <mc:Choice Requires="p14">
      <p:transition spd="slow" p14:dur="2000" advTm="15195"/>
    </mc:Choice>
    <mc:Fallback xmlns="">
      <p:transition spd="slow" advTm="15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3600" y="619200"/>
            <a:ext cx="7151308" cy="2988641"/>
          </a:xfrm>
        </p:spPr>
        <p:txBody>
          <a:bodyPr/>
          <a:lstStyle/>
          <a:p>
            <a:r>
              <a:rPr lang="en-GB" sz="6000" b="1" dirty="0">
                <a:latin typeface="TU Delft-UltraLight"/>
              </a:rPr>
              <a:t>Documentation of projects &amp; datasets</a:t>
            </a:r>
          </a:p>
        </p:txBody>
      </p:sp>
      <p:pic>
        <p:nvPicPr>
          <p:cNvPr id="5" name="Audio 4">
            <a:hlinkClick r:id="" action="ppaction://media"/>
            <a:extLst>
              <a:ext uri="{FF2B5EF4-FFF2-40B4-BE49-F238E27FC236}">
                <a16:creationId xmlns:a16="http://schemas.microsoft.com/office/drawing/2014/main" id="{4AE80BCC-8495-41E4-A5ED-DE0A3D9EB6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595456593"/>
      </p:ext>
    </p:extLst>
  </p:cSld>
  <p:clrMapOvr>
    <a:masterClrMapping/>
  </p:clrMapOvr>
  <mc:AlternateContent xmlns:mc="http://schemas.openxmlformats.org/markup-compatibility/2006" xmlns:p14="http://schemas.microsoft.com/office/powerpoint/2010/main">
    <mc:Choice Requires="p14">
      <p:transition spd="slow" p14:dur="2000" advTm="5977"/>
    </mc:Choice>
    <mc:Fallback xmlns="">
      <p:transition spd="slow" advTm="5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README file – what is it?</a:t>
            </a:r>
          </a:p>
        </p:txBody>
      </p:sp>
      <p:sp>
        <p:nvSpPr>
          <p:cNvPr id="4" name="Content Placeholder 2"/>
          <p:cNvSpPr>
            <a:spLocks noGrp="1"/>
          </p:cNvSpPr>
          <p:nvPr>
            <p:ph idx="1"/>
          </p:nvPr>
        </p:nvSpPr>
        <p:spPr/>
        <p:txBody>
          <a:bodyPr>
            <a:noAutofit/>
          </a:bodyPr>
          <a:lstStyle/>
          <a:p>
            <a:pPr>
              <a:spcBef>
                <a:spcPts val="0"/>
              </a:spcBef>
              <a:spcAft>
                <a:spcPts val="600"/>
              </a:spcAft>
            </a:pPr>
            <a:r>
              <a:rPr lang="en-GB" sz="2200" dirty="0">
                <a:latin typeface="+mn-lt"/>
              </a:rPr>
              <a:t>Helps ensure that what you’re documenting is interpreted correctly – both by yourself and others!</a:t>
            </a:r>
          </a:p>
          <a:p>
            <a:pPr>
              <a:spcBef>
                <a:spcPts val="0"/>
              </a:spcBef>
              <a:spcAft>
                <a:spcPts val="600"/>
              </a:spcAft>
            </a:pPr>
            <a:r>
              <a:rPr lang="en-GB" sz="2200" dirty="0">
                <a:latin typeface="+mn-lt"/>
              </a:rPr>
              <a:t>Helps document a project, dataset or file</a:t>
            </a:r>
          </a:p>
        </p:txBody>
      </p:sp>
      <p:pic>
        <p:nvPicPr>
          <p:cNvPr id="6" name="Audio 5">
            <a:hlinkClick r:id="" action="ppaction://media"/>
            <a:extLst>
              <a:ext uri="{FF2B5EF4-FFF2-40B4-BE49-F238E27FC236}">
                <a16:creationId xmlns:a16="http://schemas.microsoft.com/office/drawing/2014/main" id="{DA927C16-043A-4B83-92A8-2F16D2AFB7F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1314902521"/>
      </p:ext>
    </p:extLst>
  </p:cSld>
  <p:clrMapOvr>
    <a:masterClrMapping/>
  </p:clrMapOvr>
  <mc:AlternateContent xmlns:mc="http://schemas.openxmlformats.org/markup-compatibility/2006" xmlns:p14="http://schemas.microsoft.com/office/powerpoint/2010/main">
    <mc:Choice Requires="p14">
      <p:transition spd="slow" p14:dur="2000" advTm="23090"/>
    </mc:Choice>
    <mc:Fallback xmlns="">
      <p:transition spd="slow" advTm="23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README file – how to make one?</a:t>
            </a:r>
          </a:p>
        </p:txBody>
      </p:sp>
      <p:sp>
        <p:nvSpPr>
          <p:cNvPr id="4" name="Content Placeholder 2"/>
          <p:cNvSpPr>
            <a:spLocks noGrp="1"/>
          </p:cNvSpPr>
          <p:nvPr>
            <p:ph idx="1"/>
          </p:nvPr>
        </p:nvSpPr>
        <p:spPr/>
        <p:txBody>
          <a:bodyPr>
            <a:noAutofit/>
          </a:bodyPr>
          <a:lstStyle/>
          <a:p>
            <a:pPr>
              <a:spcBef>
                <a:spcPts val="0"/>
              </a:spcBef>
              <a:spcAft>
                <a:spcPts val="600"/>
              </a:spcAft>
            </a:pPr>
            <a:r>
              <a:rPr lang="en-GB" sz="2200" dirty="0">
                <a:latin typeface="+mn-lt"/>
              </a:rPr>
              <a:t>Write it in an open format e.g. .txt or .md (Markdown)</a:t>
            </a:r>
          </a:p>
          <a:p>
            <a:pPr>
              <a:spcBef>
                <a:spcPts val="0"/>
              </a:spcBef>
              <a:spcAft>
                <a:spcPts val="600"/>
              </a:spcAft>
            </a:pPr>
            <a:r>
              <a:rPr lang="en-GB" sz="2200" dirty="0"/>
              <a:t>Make it clear what the README file is documenting</a:t>
            </a:r>
          </a:p>
          <a:p>
            <a:pPr>
              <a:spcBef>
                <a:spcPts val="0"/>
              </a:spcBef>
              <a:spcAft>
                <a:spcPts val="600"/>
              </a:spcAft>
            </a:pPr>
            <a:r>
              <a:rPr lang="en-GB" sz="2200" dirty="0">
                <a:latin typeface="+mn-lt"/>
              </a:rPr>
              <a:t>Structure it with defined sections</a:t>
            </a:r>
          </a:p>
          <a:p>
            <a:pPr lvl="1">
              <a:spcBef>
                <a:spcPts val="0"/>
              </a:spcBef>
              <a:spcAft>
                <a:spcPts val="600"/>
              </a:spcAft>
            </a:pPr>
            <a:r>
              <a:rPr lang="en-GB" sz="2200" dirty="0">
                <a:latin typeface="+mn-lt"/>
              </a:rPr>
              <a:t>General information</a:t>
            </a:r>
          </a:p>
          <a:p>
            <a:pPr lvl="1">
              <a:spcBef>
                <a:spcPts val="0"/>
              </a:spcBef>
              <a:spcAft>
                <a:spcPts val="600"/>
              </a:spcAft>
            </a:pPr>
            <a:r>
              <a:rPr lang="en-GB" sz="2200" dirty="0">
                <a:latin typeface="+mn-lt"/>
              </a:rPr>
              <a:t>Methodological information</a:t>
            </a:r>
          </a:p>
          <a:p>
            <a:pPr lvl="1">
              <a:spcBef>
                <a:spcPts val="0"/>
              </a:spcBef>
              <a:spcAft>
                <a:spcPts val="600"/>
              </a:spcAft>
            </a:pPr>
            <a:r>
              <a:rPr lang="en-GB" sz="2200" dirty="0">
                <a:latin typeface="+mn-lt"/>
              </a:rPr>
              <a:t>Sharing and access information</a:t>
            </a:r>
          </a:p>
          <a:p>
            <a:pPr>
              <a:spcBef>
                <a:spcPts val="0"/>
              </a:spcBef>
              <a:spcAft>
                <a:spcPts val="600"/>
              </a:spcAft>
            </a:pPr>
            <a:r>
              <a:rPr lang="en-GB" sz="2200" dirty="0">
                <a:latin typeface="+mn-lt"/>
              </a:rPr>
              <a:t>Pro tip: take some time to create a </a:t>
            </a:r>
            <a:r>
              <a:rPr lang="en-GB" sz="2200" i="1" dirty="0">
                <a:latin typeface="+mn-lt"/>
              </a:rPr>
              <a:t>template</a:t>
            </a:r>
            <a:r>
              <a:rPr lang="en-GB" sz="2200" dirty="0">
                <a:latin typeface="+mn-lt"/>
              </a:rPr>
              <a:t> that you can re-use with multiple projects, datasets or files!</a:t>
            </a:r>
          </a:p>
        </p:txBody>
      </p:sp>
      <p:sp>
        <p:nvSpPr>
          <p:cNvPr id="3" name="TextBox 2">
            <a:extLst>
              <a:ext uri="{FF2B5EF4-FFF2-40B4-BE49-F238E27FC236}">
                <a16:creationId xmlns:a16="http://schemas.microsoft.com/office/drawing/2014/main" id="{846C87E0-56F7-42A9-A61A-1B3DF8816901}"/>
              </a:ext>
            </a:extLst>
          </p:cNvPr>
          <p:cNvSpPr txBox="1"/>
          <p:nvPr/>
        </p:nvSpPr>
        <p:spPr>
          <a:xfrm>
            <a:off x="4029784" y="4837941"/>
            <a:ext cx="4839786" cy="230832"/>
          </a:xfrm>
          <a:prstGeom prst="rect">
            <a:avLst/>
          </a:prstGeom>
          <a:noFill/>
        </p:spPr>
        <p:txBody>
          <a:bodyPr wrap="none" rtlCol="0">
            <a:spAutoFit/>
          </a:bodyPr>
          <a:lstStyle/>
          <a:p>
            <a:r>
              <a:rPr lang="en-GB" sz="900" dirty="0"/>
              <a:t>Information adapted from the Cornell Research Data Management Service Group </a:t>
            </a:r>
            <a:r>
              <a:rPr lang="en-GB" sz="900" dirty="0">
                <a:hlinkClick r:id="rId6"/>
              </a:rPr>
              <a:t>guidance</a:t>
            </a:r>
            <a:endParaRPr lang="en-GB" sz="900" dirty="0"/>
          </a:p>
        </p:txBody>
      </p:sp>
      <p:pic>
        <p:nvPicPr>
          <p:cNvPr id="9" name="Audio 8">
            <a:hlinkClick r:id="" action="ppaction://media"/>
            <a:extLst>
              <a:ext uri="{FF2B5EF4-FFF2-40B4-BE49-F238E27FC236}">
                <a16:creationId xmlns:a16="http://schemas.microsoft.com/office/drawing/2014/main" id="{6628C69E-5FE2-474B-9812-A7FB9E801D5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2321998935"/>
      </p:ext>
    </p:extLst>
  </p:cSld>
  <p:clrMapOvr>
    <a:masterClrMapping/>
  </p:clrMapOvr>
  <mc:AlternateContent xmlns:mc="http://schemas.openxmlformats.org/markup-compatibility/2006" xmlns:p14="http://schemas.microsoft.com/office/powerpoint/2010/main">
    <mc:Choice Requires="p14">
      <p:transition spd="slow" p14:dur="2000" advTm="60939"/>
    </mc:Choice>
    <mc:Fallback xmlns="">
      <p:transition spd="slow" advTm="60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bldLst>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README example</a:t>
            </a:r>
          </a:p>
        </p:txBody>
      </p:sp>
      <p:sp>
        <p:nvSpPr>
          <p:cNvPr id="3" name="Rectangle 2">
            <a:extLst>
              <a:ext uri="{FF2B5EF4-FFF2-40B4-BE49-F238E27FC236}">
                <a16:creationId xmlns:a16="http://schemas.microsoft.com/office/drawing/2014/main" id="{DE76C78A-3204-401B-9515-A70513ACC3D4}"/>
              </a:ext>
            </a:extLst>
          </p:cNvPr>
          <p:cNvSpPr/>
          <p:nvPr/>
        </p:nvSpPr>
        <p:spPr>
          <a:xfrm>
            <a:off x="6170341" y="4133651"/>
            <a:ext cx="2828321" cy="3146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0</a:t>
            </a:r>
          </a:p>
        </p:txBody>
      </p:sp>
      <p:pic>
        <p:nvPicPr>
          <p:cNvPr id="10" name="Picture 9" descr="Text of readme file example - general information">
            <a:extLst>
              <a:ext uri="{FF2B5EF4-FFF2-40B4-BE49-F238E27FC236}">
                <a16:creationId xmlns:a16="http://schemas.microsoft.com/office/drawing/2014/main" id="{A8D68087-CAC2-4F37-8979-F92811277250}"/>
              </a:ext>
            </a:extLst>
          </p:cNvPr>
          <p:cNvPicPr>
            <a:picLocks noChangeAspect="1"/>
          </p:cNvPicPr>
          <p:nvPr/>
        </p:nvPicPr>
        <p:blipFill rotWithShape="1">
          <a:blip r:embed="rId6"/>
          <a:srcRect l="-1139" r="-1"/>
          <a:stretch/>
        </p:blipFill>
        <p:spPr>
          <a:xfrm>
            <a:off x="1654232" y="1063229"/>
            <a:ext cx="3830167" cy="2055793"/>
          </a:xfrm>
          <a:prstGeom prst="rect">
            <a:avLst/>
          </a:prstGeom>
        </p:spPr>
      </p:pic>
      <p:sp>
        <p:nvSpPr>
          <p:cNvPr id="13" name="TextBox 12">
            <a:extLst>
              <a:ext uri="{FF2B5EF4-FFF2-40B4-BE49-F238E27FC236}">
                <a16:creationId xmlns:a16="http://schemas.microsoft.com/office/drawing/2014/main" id="{6AB86B9E-8970-4AD0-AC7A-778C13B928E1}"/>
              </a:ext>
            </a:extLst>
          </p:cNvPr>
          <p:cNvSpPr txBox="1"/>
          <p:nvPr/>
        </p:nvSpPr>
        <p:spPr>
          <a:xfrm>
            <a:off x="3803650" y="4833464"/>
            <a:ext cx="5081624" cy="230832"/>
          </a:xfrm>
          <a:prstGeom prst="rect">
            <a:avLst/>
          </a:prstGeom>
          <a:noFill/>
        </p:spPr>
        <p:txBody>
          <a:bodyPr wrap="square" rtlCol="0">
            <a:spAutoFit/>
          </a:bodyPr>
          <a:lstStyle/>
          <a:p>
            <a:r>
              <a:rPr lang="en-GB" sz="900" dirty="0"/>
              <a:t>Yao &amp; </a:t>
            </a:r>
            <a:r>
              <a:rPr lang="en-GB" sz="900" dirty="0" err="1"/>
              <a:t>Alderliesten</a:t>
            </a:r>
            <a:r>
              <a:rPr lang="en-GB" sz="900" dirty="0"/>
              <a:t> (2015). </a:t>
            </a:r>
            <a:r>
              <a:rPr lang="en-GB" sz="900" dirty="0">
                <a:solidFill>
                  <a:srgbClr val="0000FF"/>
                </a:solidFill>
                <a:hlinkClick r:id="rId7">
                  <a:extLst>
                    <a:ext uri="{A12FA001-AC4F-418D-AE19-62706E023703}">
                      <ahyp:hlinkClr xmlns:ahyp="http://schemas.microsoft.com/office/drawing/2018/hyperlinkcolor" val="tx"/>
                    </a:ext>
                  </a:extLst>
                </a:hlinkClick>
              </a:rPr>
              <a:t>https://doi.org/10.4121/uuid:6da548f6-f801-41b4-8d88-db9ae81f6913</a:t>
            </a:r>
            <a:r>
              <a:rPr lang="en-GB" sz="900" dirty="0"/>
              <a:t> </a:t>
            </a:r>
          </a:p>
        </p:txBody>
      </p:sp>
      <p:pic>
        <p:nvPicPr>
          <p:cNvPr id="15" name="Picture 14" descr="Text of readme file example - methodology and organisation information">
            <a:extLst>
              <a:ext uri="{FF2B5EF4-FFF2-40B4-BE49-F238E27FC236}">
                <a16:creationId xmlns:a16="http://schemas.microsoft.com/office/drawing/2014/main" id="{41B67A3E-B04B-4003-97C7-9A00A8961219}"/>
              </a:ext>
            </a:extLst>
          </p:cNvPr>
          <p:cNvPicPr>
            <a:picLocks noChangeAspect="1"/>
          </p:cNvPicPr>
          <p:nvPr/>
        </p:nvPicPr>
        <p:blipFill rotWithShape="1">
          <a:blip r:embed="rId8"/>
          <a:srcRect l="-142" r="3596"/>
          <a:stretch/>
        </p:blipFill>
        <p:spPr>
          <a:xfrm>
            <a:off x="1696296" y="3182517"/>
            <a:ext cx="3830400" cy="1433536"/>
          </a:xfrm>
          <a:prstGeom prst="rect">
            <a:avLst/>
          </a:prstGeom>
        </p:spPr>
      </p:pic>
      <p:sp>
        <p:nvSpPr>
          <p:cNvPr id="16" name="Rectangle 15">
            <a:extLst>
              <a:ext uri="{FF2B5EF4-FFF2-40B4-BE49-F238E27FC236}">
                <a16:creationId xmlns:a16="http://schemas.microsoft.com/office/drawing/2014/main" id="{62EB0DC5-C482-4663-A935-0C4A8ADFDC27}"/>
              </a:ext>
            </a:extLst>
          </p:cNvPr>
          <p:cNvSpPr/>
          <p:nvPr/>
        </p:nvSpPr>
        <p:spPr>
          <a:xfrm>
            <a:off x="1654232" y="3119022"/>
            <a:ext cx="3872464" cy="735428"/>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4CC4BA91-CF1A-4843-8A6F-C2C1E5D44E0E}"/>
              </a:ext>
            </a:extLst>
          </p:cNvPr>
          <p:cNvSpPr/>
          <p:nvPr/>
        </p:nvSpPr>
        <p:spPr>
          <a:xfrm>
            <a:off x="1654232" y="3854450"/>
            <a:ext cx="3872464" cy="735428"/>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Right Brace 17">
            <a:extLst>
              <a:ext uri="{FF2B5EF4-FFF2-40B4-BE49-F238E27FC236}">
                <a16:creationId xmlns:a16="http://schemas.microsoft.com/office/drawing/2014/main" id="{FE2AB392-ED6E-427E-B32E-28B4FAE0A036}"/>
              </a:ext>
            </a:extLst>
          </p:cNvPr>
          <p:cNvSpPr/>
          <p:nvPr/>
        </p:nvSpPr>
        <p:spPr>
          <a:xfrm>
            <a:off x="5441950" y="1339850"/>
            <a:ext cx="279400" cy="1752997"/>
          </a:xfrm>
          <a:prstGeom prst="rightBrace">
            <a:avLst/>
          </a:prstGeom>
          <a:noFill/>
          <a:ln w="1587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19" name="Right Brace 18">
            <a:extLst>
              <a:ext uri="{FF2B5EF4-FFF2-40B4-BE49-F238E27FC236}">
                <a16:creationId xmlns:a16="http://schemas.microsoft.com/office/drawing/2014/main" id="{D6E451E6-3FBF-4959-9E82-22843B3C7101}"/>
              </a:ext>
            </a:extLst>
          </p:cNvPr>
          <p:cNvSpPr/>
          <p:nvPr/>
        </p:nvSpPr>
        <p:spPr>
          <a:xfrm>
            <a:off x="5441950" y="3157118"/>
            <a:ext cx="279400" cy="698108"/>
          </a:xfrm>
          <a:prstGeom prst="rightBrace">
            <a:avLst/>
          </a:prstGeom>
          <a:noFill/>
          <a:ln w="1587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21" name="Right Brace 20">
            <a:extLst>
              <a:ext uri="{FF2B5EF4-FFF2-40B4-BE49-F238E27FC236}">
                <a16:creationId xmlns:a16="http://schemas.microsoft.com/office/drawing/2014/main" id="{E32A5380-9ECF-4046-AE44-5518A156BEE5}"/>
              </a:ext>
            </a:extLst>
          </p:cNvPr>
          <p:cNvSpPr/>
          <p:nvPr/>
        </p:nvSpPr>
        <p:spPr>
          <a:xfrm>
            <a:off x="5441950" y="3892546"/>
            <a:ext cx="279400" cy="698108"/>
          </a:xfrm>
          <a:prstGeom prst="rightBrace">
            <a:avLst/>
          </a:prstGeom>
          <a:noFill/>
          <a:ln w="15875">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22" name="TextBox 21">
            <a:extLst>
              <a:ext uri="{FF2B5EF4-FFF2-40B4-BE49-F238E27FC236}">
                <a16:creationId xmlns:a16="http://schemas.microsoft.com/office/drawing/2014/main" id="{D83A2A2D-9FFA-4E59-8DDC-7AC5F17097BA}"/>
              </a:ext>
            </a:extLst>
          </p:cNvPr>
          <p:cNvSpPr txBox="1"/>
          <p:nvPr/>
        </p:nvSpPr>
        <p:spPr>
          <a:xfrm>
            <a:off x="5869552" y="1954667"/>
            <a:ext cx="3129110" cy="523220"/>
          </a:xfrm>
          <a:prstGeom prst="rect">
            <a:avLst/>
          </a:prstGeom>
          <a:noFill/>
        </p:spPr>
        <p:txBody>
          <a:bodyPr wrap="square" rtlCol="0">
            <a:spAutoFit/>
          </a:bodyPr>
          <a:lstStyle/>
          <a:p>
            <a:r>
              <a:rPr lang="en-GB" sz="1400" dirty="0">
                <a:latin typeface="Arial Nova Light" panose="020B0304020202020204" pitchFamily="34" charset="0"/>
              </a:rPr>
              <a:t>General information, e.g. title, authors, and link to publication</a:t>
            </a:r>
          </a:p>
        </p:txBody>
      </p:sp>
      <p:sp>
        <p:nvSpPr>
          <p:cNvPr id="23" name="TextBox 22">
            <a:extLst>
              <a:ext uri="{FF2B5EF4-FFF2-40B4-BE49-F238E27FC236}">
                <a16:creationId xmlns:a16="http://schemas.microsoft.com/office/drawing/2014/main" id="{7630B21A-C936-4C52-A5BB-56FE750017CD}"/>
              </a:ext>
            </a:extLst>
          </p:cNvPr>
          <p:cNvSpPr txBox="1"/>
          <p:nvPr/>
        </p:nvSpPr>
        <p:spPr>
          <a:xfrm>
            <a:off x="5869551" y="3240116"/>
            <a:ext cx="3129110" cy="523220"/>
          </a:xfrm>
          <a:prstGeom prst="rect">
            <a:avLst/>
          </a:prstGeom>
          <a:noFill/>
        </p:spPr>
        <p:txBody>
          <a:bodyPr wrap="square" rtlCol="0">
            <a:spAutoFit/>
          </a:bodyPr>
          <a:lstStyle/>
          <a:p>
            <a:r>
              <a:rPr lang="en-GB" sz="1400" dirty="0">
                <a:latin typeface="Arial Nova Light" panose="020B0304020202020204" pitchFamily="34" charset="0"/>
              </a:rPr>
              <a:t>Methodology information, e.g. test equipment</a:t>
            </a:r>
          </a:p>
        </p:txBody>
      </p:sp>
      <p:sp>
        <p:nvSpPr>
          <p:cNvPr id="24" name="TextBox 23">
            <a:extLst>
              <a:ext uri="{FF2B5EF4-FFF2-40B4-BE49-F238E27FC236}">
                <a16:creationId xmlns:a16="http://schemas.microsoft.com/office/drawing/2014/main" id="{AF8CC4FB-6F66-487E-B676-002B49698635}"/>
              </a:ext>
            </a:extLst>
          </p:cNvPr>
          <p:cNvSpPr txBox="1"/>
          <p:nvPr/>
        </p:nvSpPr>
        <p:spPr>
          <a:xfrm>
            <a:off x="5869552" y="3985179"/>
            <a:ext cx="3129110" cy="523220"/>
          </a:xfrm>
          <a:prstGeom prst="rect">
            <a:avLst/>
          </a:prstGeom>
          <a:noFill/>
        </p:spPr>
        <p:txBody>
          <a:bodyPr wrap="square" rtlCol="0">
            <a:spAutoFit/>
          </a:bodyPr>
          <a:lstStyle/>
          <a:p>
            <a:r>
              <a:rPr lang="en-GB" sz="1400" dirty="0">
                <a:latin typeface="Arial Nova Light" panose="020B0304020202020204" pitchFamily="34" charset="0"/>
              </a:rPr>
              <a:t>Other information, e.g. organisation and naming convention</a:t>
            </a:r>
          </a:p>
        </p:txBody>
      </p:sp>
      <p:sp>
        <p:nvSpPr>
          <p:cNvPr id="25" name="Rectangle 24">
            <a:extLst>
              <a:ext uri="{FF2B5EF4-FFF2-40B4-BE49-F238E27FC236}">
                <a16:creationId xmlns:a16="http://schemas.microsoft.com/office/drawing/2014/main" id="{99ED2F91-6F4F-4ECC-9A87-7E27B26BA37C}"/>
              </a:ext>
            </a:extLst>
          </p:cNvPr>
          <p:cNvSpPr/>
          <p:nvPr/>
        </p:nvSpPr>
        <p:spPr>
          <a:xfrm>
            <a:off x="1765819" y="1382338"/>
            <a:ext cx="3718580" cy="1736683"/>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pic>
        <p:nvPicPr>
          <p:cNvPr id="6" name="Audio 5">
            <a:hlinkClick r:id="" action="ppaction://media"/>
            <a:extLst>
              <a:ext uri="{FF2B5EF4-FFF2-40B4-BE49-F238E27FC236}">
                <a16:creationId xmlns:a16="http://schemas.microsoft.com/office/drawing/2014/main" id="{F7D2AE1D-D17B-4D31-9BAA-55AA742D7CA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3602751115"/>
      </p:ext>
    </p:extLst>
  </p:cSld>
  <p:clrMapOvr>
    <a:masterClrMapping/>
  </p:clrMapOvr>
  <mc:AlternateContent xmlns:mc="http://schemas.openxmlformats.org/markup-compatibility/2006" xmlns:p14="http://schemas.microsoft.com/office/powerpoint/2010/main">
    <mc:Choice Requires="p14">
      <p:transition spd="slow" p14:dur="2000" advTm="28709"/>
    </mc:Choice>
    <mc:Fallback xmlns="">
      <p:transition spd="slow" advTm="28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6"/>
                </p:tgtEl>
              </p:cMediaNode>
            </p:audio>
          </p:childTnLst>
        </p:cTn>
      </p:par>
    </p:tnLst>
    <p:bldLst>
      <p:bldP spid="16" grpId="0" animBg="1"/>
      <p:bldP spid="16" grpId="1" animBg="1"/>
      <p:bldP spid="17" grpId="0" animBg="1"/>
      <p:bldP spid="18" grpId="0" animBg="1"/>
      <p:bldP spid="18" grpId="1" animBg="1"/>
      <p:bldP spid="19" grpId="0" animBg="1"/>
      <p:bldP spid="19" grpId="1" animBg="1"/>
      <p:bldP spid="21" grpId="0" animBg="1"/>
      <p:bldP spid="22" grpId="0"/>
      <p:bldP spid="22" grpId="1"/>
      <p:bldP spid="23" grpId="0"/>
      <p:bldP spid="23" grpId="1"/>
      <p:bldP spid="24" grpId="0"/>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Data dictionaries (Codebooks)</a:t>
            </a:r>
          </a:p>
        </p:txBody>
      </p:sp>
      <p:sp>
        <p:nvSpPr>
          <p:cNvPr id="3" name="Content Placeholder 2"/>
          <p:cNvSpPr>
            <a:spLocks noGrp="1"/>
          </p:cNvSpPr>
          <p:nvPr>
            <p:ph idx="1"/>
          </p:nvPr>
        </p:nvSpPr>
        <p:spPr>
          <a:xfrm>
            <a:off x="1763106" y="1200149"/>
            <a:ext cx="7106464" cy="3737371"/>
          </a:xfrm>
        </p:spPr>
        <p:txBody>
          <a:bodyPr>
            <a:noAutofit/>
          </a:bodyPr>
          <a:lstStyle/>
          <a:p>
            <a:r>
              <a:rPr lang="en-GB" sz="2200" dirty="0"/>
              <a:t>Used to explain variables in tabular data</a:t>
            </a:r>
          </a:p>
          <a:p>
            <a:r>
              <a:rPr lang="en-GB" sz="2200" dirty="0"/>
              <a:t>Should include</a:t>
            </a:r>
          </a:p>
          <a:p>
            <a:pPr lvl="1"/>
            <a:r>
              <a:rPr lang="en-GB" sz="2200" dirty="0"/>
              <a:t>Variable name</a:t>
            </a:r>
          </a:p>
          <a:p>
            <a:pPr lvl="1"/>
            <a:r>
              <a:rPr lang="en-GB" sz="2200" dirty="0"/>
              <a:t>Variable explanation</a:t>
            </a:r>
          </a:p>
          <a:p>
            <a:pPr lvl="1"/>
            <a:r>
              <a:rPr lang="en-GB" sz="2200" dirty="0"/>
              <a:t>Level explanation, esp. for categorical and ordinal</a:t>
            </a:r>
          </a:p>
          <a:p>
            <a:pPr lvl="1"/>
            <a:r>
              <a:rPr lang="en-GB" sz="2200" dirty="0"/>
              <a:t>Measurement unit</a:t>
            </a:r>
          </a:p>
          <a:p>
            <a:pPr lvl="1"/>
            <a:r>
              <a:rPr lang="en-GB" sz="2200" dirty="0"/>
              <a:t>Allowed values</a:t>
            </a:r>
          </a:p>
          <a:p>
            <a:pPr lvl="1"/>
            <a:r>
              <a:rPr lang="en-GB" sz="2200" dirty="0"/>
              <a:t>How missing information is coded</a:t>
            </a:r>
          </a:p>
          <a:p>
            <a:r>
              <a:rPr lang="en-GB" sz="2200" dirty="0"/>
              <a:t>If possible, use standard names for variables!</a:t>
            </a:r>
          </a:p>
          <a:p>
            <a:endParaRPr lang="en-GB" sz="2200" dirty="0"/>
          </a:p>
        </p:txBody>
      </p:sp>
      <p:pic>
        <p:nvPicPr>
          <p:cNvPr id="7" name="Audio 6">
            <a:hlinkClick r:id="" action="ppaction://media"/>
            <a:extLst>
              <a:ext uri="{FF2B5EF4-FFF2-40B4-BE49-F238E27FC236}">
                <a16:creationId xmlns:a16="http://schemas.microsoft.com/office/drawing/2014/main" id="{129934C3-9242-4626-8E52-6553C90F3D0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3737799863"/>
      </p:ext>
    </p:extLst>
  </p:cSld>
  <p:clrMapOvr>
    <a:masterClrMapping/>
  </p:clrMapOvr>
  <mc:AlternateContent xmlns:mc="http://schemas.openxmlformats.org/markup-compatibility/2006" xmlns:p14="http://schemas.microsoft.com/office/powerpoint/2010/main">
    <mc:Choice Requires="p14">
      <p:transition spd="slow" p14:dur="2000" advTm="40017"/>
    </mc:Choice>
    <mc:Fallback xmlns="">
      <p:transition spd="slow" advTm="4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Data dictionary example</a:t>
            </a:r>
          </a:p>
        </p:txBody>
      </p:sp>
      <p:pic>
        <p:nvPicPr>
          <p:cNvPr id="4" name="Content Placeholder 3"/>
          <p:cNvPicPr>
            <a:picLocks noGrp="1" noChangeAspect="1"/>
          </p:cNvPicPr>
          <p:nvPr>
            <p:ph idx="1"/>
          </p:nvPr>
        </p:nvPicPr>
        <p:blipFill rotWithShape="1">
          <a:blip r:embed="rId6"/>
          <a:srcRect t="8720" r="2814"/>
          <a:stretch/>
        </p:blipFill>
        <p:spPr>
          <a:xfrm>
            <a:off x="1763106" y="1063229"/>
            <a:ext cx="5321801" cy="3569308"/>
          </a:xfrm>
          <a:prstGeom prst="rect">
            <a:avLst/>
          </a:prstGeom>
        </p:spPr>
      </p:pic>
      <p:sp>
        <p:nvSpPr>
          <p:cNvPr id="3" name="Rectangle 2">
            <a:extLst>
              <a:ext uri="{FF2B5EF4-FFF2-40B4-BE49-F238E27FC236}">
                <a16:creationId xmlns:a16="http://schemas.microsoft.com/office/drawing/2014/main" id="{41A9A869-0AFA-4312-947B-C4A1DDDB6FD4}"/>
              </a:ext>
            </a:extLst>
          </p:cNvPr>
          <p:cNvSpPr/>
          <p:nvPr/>
        </p:nvSpPr>
        <p:spPr>
          <a:xfrm>
            <a:off x="2844800" y="955040"/>
            <a:ext cx="4240107" cy="3738880"/>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7"/>
          <a:srcRect l="1" t="8693" r="48592" b="16104"/>
          <a:stretch/>
        </p:blipFill>
        <p:spPr>
          <a:xfrm>
            <a:off x="4271992" y="2704438"/>
            <a:ext cx="4722994" cy="2118176"/>
          </a:xfrm>
          <a:prstGeom prst="rect">
            <a:avLst/>
          </a:prstGeom>
        </p:spPr>
      </p:pic>
      <p:sp>
        <p:nvSpPr>
          <p:cNvPr id="6" name="Rectangle 5">
            <a:extLst>
              <a:ext uri="{FF2B5EF4-FFF2-40B4-BE49-F238E27FC236}">
                <a16:creationId xmlns:a16="http://schemas.microsoft.com/office/drawing/2014/main" id="{4D786AAF-8F9D-4DD8-8345-6782FD289868}"/>
              </a:ext>
            </a:extLst>
          </p:cNvPr>
          <p:cNvSpPr/>
          <p:nvPr/>
        </p:nvSpPr>
        <p:spPr>
          <a:xfrm>
            <a:off x="4501660" y="3094892"/>
            <a:ext cx="4240107" cy="1815406"/>
          </a:xfrm>
          <a:prstGeom prst="rect">
            <a:avLst/>
          </a:prstGeom>
          <a:solidFill>
            <a:schemeClr val="bg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Audio 6">
            <a:hlinkClick r:id="" action="ppaction://media"/>
            <a:extLst>
              <a:ext uri="{FF2B5EF4-FFF2-40B4-BE49-F238E27FC236}">
                <a16:creationId xmlns:a16="http://schemas.microsoft.com/office/drawing/2014/main" id="{3E70A4E7-4AF8-4E1F-92D7-EF54B6EBA5F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440738" y="4440238"/>
            <a:ext cx="487362" cy="487362"/>
          </a:xfrm>
          <a:prstGeom prst="rect">
            <a:avLst/>
          </a:prstGeom>
        </p:spPr>
      </p:pic>
    </p:spTree>
    <p:custDataLst>
      <p:tags r:id="rId1"/>
    </p:custDataLst>
    <p:extLst>
      <p:ext uri="{BB962C8B-B14F-4D97-AF65-F5344CB8AC3E}">
        <p14:creationId xmlns:p14="http://schemas.microsoft.com/office/powerpoint/2010/main" val="3803095739"/>
      </p:ext>
    </p:extLst>
  </p:cSld>
  <p:clrMapOvr>
    <a:masterClrMapping/>
  </p:clrMapOvr>
  <mc:AlternateContent xmlns:mc="http://schemas.openxmlformats.org/markup-compatibility/2006" xmlns:p14="http://schemas.microsoft.com/office/powerpoint/2010/main">
    <mc:Choice Requires="p14">
      <p:transition spd="slow" p14:dur="2000" advTm="34050"/>
    </mc:Choice>
    <mc:Fallback xmlns="">
      <p:transition spd="slow" advTm="34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6000" b="1" dirty="0">
                <a:latin typeface="TU Delft-UltraLight"/>
              </a:rPr>
              <a:t>Documentation of code</a:t>
            </a:r>
          </a:p>
        </p:txBody>
      </p:sp>
      <p:pic>
        <p:nvPicPr>
          <p:cNvPr id="3" name="Audio 2">
            <a:hlinkClick r:id="" action="ppaction://media"/>
            <a:extLst>
              <a:ext uri="{FF2B5EF4-FFF2-40B4-BE49-F238E27FC236}">
                <a16:creationId xmlns:a16="http://schemas.microsoft.com/office/drawing/2014/main" id="{8A0928FD-3BF6-4FF2-8D22-3EF811623F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215797055"/>
      </p:ext>
    </p:extLst>
  </p:cSld>
  <p:clrMapOvr>
    <a:masterClrMapping/>
  </p:clrMapOvr>
  <mc:AlternateContent xmlns:mc="http://schemas.openxmlformats.org/markup-compatibility/2006" xmlns:p14="http://schemas.microsoft.com/office/powerpoint/2010/main">
    <mc:Choice Requires="p14">
      <p:transition spd="slow" p14:dur="2000" advTm="3957"/>
    </mc:Choice>
    <mc:Fallback xmlns="">
      <p:transition spd="slow" advTm="3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8.8|4.2|9.5|1.6|1.7|3.3"/>
</p:tagLst>
</file>

<file path=ppt/tags/tag10.xml><?xml version="1.0" encoding="utf-8"?>
<p:tagLst xmlns:a="http://schemas.openxmlformats.org/drawingml/2006/main" xmlns:r="http://schemas.openxmlformats.org/officeDocument/2006/relationships" xmlns:p="http://schemas.openxmlformats.org/presentationml/2006/main">
  <p:tag name="TIMING" val="|6.5"/>
</p:tagLst>
</file>

<file path=ppt/tags/tag11.xml><?xml version="1.0" encoding="utf-8"?>
<p:tagLst xmlns:a="http://schemas.openxmlformats.org/drawingml/2006/main" xmlns:r="http://schemas.openxmlformats.org/officeDocument/2006/relationships" xmlns:p="http://schemas.openxmlformats.org/presentationml/2006/main">
  <p:tag name="TIMING" val="|5.1|3|4.4|17.1|6.1"/>
</p:tagLst>
</file>

<file path=ppt/tags/tag12.xml><?xml version="1.0" encoding="utf-8"?>
<p:tagLst xmlns:a="http://schemas.openxmlformats.org/drawingml/2006/main" xmlns:r="http://schemas.openxmlformats.org/officeDocument/2006/relationships" xmlns:p="http://schemas.openxmlformats.org/presentationml/2006/main">
  <p:tag name="TIMING" val="|4.8|4.7|3.6|4|5.2"/>
</p:tagLst>
</file>

<file path=ppt/tags/tag13.xml><?xml version="1.0" encoding="utf-8"?>
<p:tagLst xmlns:a="http://schemas.openxmlformats.org/drawingml/2006/main" xmlns:r="http://schemas.openxmlformats.org/officeDocument/2006/relationships" xmlns:p="http://schemas.openxmlformats.org/presentationml/2006/main">
  <p:tag name="TIMING" val="|8.3|7.2"/>
</p:tagLst>
</file>

<file path=ppt/tags/tag14.xml><?xml version="1.0" encoding="utf-8"?>
<p:tagLst xmlns:a="http://schemas.openxmlformats.org/drawingml/2006/main" xmlns:r="http://schemas.openxmlformats.org/officeDocument/2006/relationships" xmlns:p="http://schemas.openxmlformats.org/presentationml/2006/main">
  <p:tag name="TIMING" val="|6|8.8|2.4|3.8|1.9|4.7|5.2"/>
</p:tagLst>
</file>

<file path=ppt/tags/tag15.xml><?xml version="1.0" encoding="utf-8"?>
<p:tagLst xmlns:a="http://schemas.openxmlformats.org/drawingml/2006/main" xmlns:r="http://schemas.openxmlformats.org/officeDocument/2006/relationships" xmlns:p="http://schemas.openxmlformats.org/presentationml/2006/main">
  <p:tag name="TIMING" val="|6.5|3.6|6.7|10.1|5.9"/>
</p:tagLst>
</file>

<file path=ppt/tags/tag16.xml><?xml version="1.0" encoding="utf-8"?>
<p:tagLst xmlns:a="http://schemas.openxmlformats.org/drawingml/2006/main" xmlns:r="http://schemas.openxmlformats.org/officeDocument/2006/relationships" xmlns:p="http://schemas.openxmlformats.org/presentationml/2006/main">
  <p:tag name="TIMING" val="|7.2|4.4|4.5"/>
</p:tagLst>
</file>

<file path=ppt/tags/tag17.xml><?xml version="1.0" encoding="utf-8"?>
<p:tagLst xmlns:a="http://schemas.openxmlformats.org/drawingml/2006/main" xmlns:r="http://schemas.openxmlformats.org/officeDocument/2006/relationships" xmlns:p="http://schemas.openxmlformats.org/presentationml/2006/main">
  <p:tag name="TIMING" val="|6.5|17.5"/>
</p:tagLst>
</file>

<file path=ppt/tags/tag18.xml><?xml version="1.0" encoding="utf-8"?>
<p:tagLst xmlns:a="http://schemas.openxmlformats.org/drawingml/2006/main" xmlns:r="http://schemas.openxmlformats.org/officeDocument/2006/relationships" xmlns:p="http://schemas.openxmlformats.org/presentationml/2006/main">
  <p:tag name="TIMING" val="|24.6|8.1"/>
</p:tagLst>
</file>

<file path=ppt/tags/tag19.xml><?xml version="1.0" encoding="utf-8"?>
<p:tagLst xmlns:a="http://schemas.openxmlformats.org/drawingml/2006/main" xmlns:r="http://schemas.openxmlformats.org/officeDocument/2006/relationships" xmlns:p="http://schemas.openxmlformats.org/presentationml/2006/main">
  <p:tag name="TIMING" val="|15.1"/>
</p:tagLst>
</file>

<file path=ppt/tags/tag2.xml><?xml version="1.0" encoding="utf-8"?>
<p:tagLst xmlns:a="http://schemas.openxmlformats.org/drawingml/2006/main" xmlns:r="http://schemas.openxmlformats.org/officeDocument/2006/relationships" xmlns:p="http://schemas.openxmlformats.org/presentationml/2006/main">
  <p:tag name="TIMING" val="|5.1|9.6"/>
</p:tagLst>
</file>

<file path=ppt/tags/tag3.xml><?xml version="1.0" encoding="utf-8"?>
<p:tagLst xmlns:a="http://schemas.openxmlformats.org/drawingml/2006/main" xmlns:r="http://schemas.openxmlformats.org/officeDocument/2006/relationships" xmlns:p="http://schemas.openxmlformats.org/presentationml/2006/main">
  <p:tag name="TIMING" val="|4|14.4|18.6|7.9|2.1|2.1|2.4"/>
</p:tagLst>
</file>

<file path=ppt/tags/tag4.xml><?xml version="1.0" encoding="utf-8"?>
<p:tagLst xmlns:a="http://schemas.openxmlformats.org/drawingml/2006/main" xmlns:r="http://schemas.openxmlformats.org/officeDocument/2006/relationships" xmlns:p="http://schemas.openxmlformats.org/presentationml/2006/main">
  <p:tag name="TIMING" val="|3.8|8.5|7.4"/>
</p:tagLst>
</file>

<file path=ppt/tags/tag5.xml><?xml version="1.0" encoding="utf-8"?>
<p:tagLst xmlns:a="http://schemas.openxmlformats.org/drawingml/2006/main" xmlns:r="http://schemas.openxmlformats.org/officeDocument/2006/relationships" xmlns:p="http://schemas.openxmlformats.org/presentationml/2006/main">
  <p:tag name="TIMING" val="|7.4|5.1|4.2|2.1|2.4|5|2.2|3.3|3.3"/>
</p:tagLst>
</file>

<file path=ppt/tags/tag6.xml><?xml version="1.0" encoding="utf-8"?>
<p:tagLst xmlns:a="http://schemas.openxmlformats.org/drawingml/2006/main" xmlns:r="http://schemas.openxmlformats.org/officeDocument/2006/relationships" xmlns:p="http://schemas.openxmlformats.org/presentationml/2006/main">
  <p:tag name="TIMING" val="|22.7|3.7"/>
</p:tagLst>
</file>

<file path=ppt/tags/tag7.xml><?xml version="1.0" encoding="utf-8"?>
<p:tagLst xmlns:a="http://schemas.openxmlformats.org/drawingml/2006/main" xmlns:r="http://schemas.openxmlformats.org/officeDocument/2006/relationships" xmlns:p="http://schemas.openxmlformats.org/presentationml/2006/main">
  <p:tag name="TIMING" val="|11.4|4.2|3.9|7.1|6.5|7.8"/>
</p:tagLst>
</file>

<file path=ppt/tags/tag8.xml><?xml version="1.0" encoding="utf-8"?>
<p:tagLst xmlns:a="http://schemas.openxmlformats.org/drawingml/2006/main" xmlns:r="http://schemas.openxmlformats.org/officeDocument/2006/relationships" xmlns:p="http://schemas.openxmlformats.org/presentationml/2006/main">
  <p:tag name="TIMING" val="|11.5|7.4|4|5.9|4.6"/>
</p:tagLst>
</file>

<file path=ppt/tags/tag9.xml><?xml version="1.0" encoding="utf-8"?>
<p:tagLst xmlns:a="http://schemas.openxmlformats.org/drawingml/2006/main" xmlns:r="http://schemas.openxmlformats.org/officeDocument/2006/relationships" xmlns:p="http://schemas.openxmlformats.org/presentationml/2006/main">
  <p:tag name="TIMING" val="|5.8|15.7|15.4|10.3|5.5"/>
</p:tagLst>
</file>

<file path=ppt/theme/theme1.xml><?xml version="1.0" encoding="utf-8"?>
<a:theme xmlns:a="http://schemas.openxmlformats.org/drawingml/2006/main" name="Office Theme">
  <a:themeElements>
    <a:clrScheme name="TU Delft">
      <a:dk1>
        <a:sysClr val="windowText" lastClr="000000"/>
      </a:dk1>
      <a:lt1>
        <a:srgbClr val="FFFFFF"/>
      </a:lt1>
      <a:dk2>
        <a:srgbClr val="00A6D6"/>
      </a:dk2>
      <a:lt2>
        <a:srgbClr val="FFFFFF"/>
      </a:lt2>
      <a:accent1>
        <a:srgbClr val="A5CA1A"/>
      </a:accent1>
      <a:accent2>
        <a:srgbClr val="E21A1A"/>
      </a:accent2>
      <a:accent3>
        <a:srgbClr val="6D177F"/>
      </a:accent3>
      <a:accent4>
        <a:srgbClr val="E64616"/>
      </a:accent4>
      <a:accent5>
        <a:srgbClr val="008891"/>
      </a:accent5>
      <a:accent6>
        <a:srgbClr val="6B868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6652</TotalTime>
  <Words>3635</Words>
  <Application>Microsoft Office PowerPoint</Application>
  <PresentationFormat>Diavoorstelling (16:9)</PresentationFormat>
  <Paragraphs>228</Paragraphs>
  <Slides>26</Slides>
  <Notes>26</Notes>
  <HiddenSlides>0</HiddenSlides>
  <MMClips>26</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26</vt:i4>
      </vt:variant>
    </vt:vector>
  </HeadingPairs>
  <TitlesOfParts>
    <vt:vector size="34" baseType="lpstr">
      <vt:lpstr>Arial</vt:lpstr>
      <vt:lpstr>Arial Nova Light</vt:lpstr>
      <vt:lpstr>Calibri</vt:lpstr>
      <vt:lpstr>Segoe UI</vt:lpstr>
      <vt:lpstr>Tahoma</vt:lpstr>
      <vt:lpstr>TU Delft-UltraLight</vt:lpstr>
      <vt:lpstr>Office Theme</vt:lpstr>
      <vt:lpstr>Custom Design</vt:lpstr>
      <vt:lpstr>Documentation methods &amp; tools</vt:lpstr>
      <vt:lpstr>Documentation</vt:lpstr>
      <vt:lpstr>Documentation of projects &amp; datasets</vt:lpstr>
      <vt:lpstr>README file – what is it?</vt:lpstr>
      <vt:lpstr>README file – how to make one?</vt:lpstr>
      <vt:lpstr>README example</vt:lpstr>
      <vt:lpstr>Data dictionaries (Codebooks)</vt:lpstr>
      <vt:lpstr>Data dictionary example</vt:lpstr>
      <vt:lpstr>Documentation of code</vt:lpstr>
      <vt:lpstr>Git</vt:lpstr>
      <vt:lpstr>GitHub/GitLab</vt:lpstr>
      <vt:lpstr>Jupyter notebooks</vt:lpstr>
      <vt:lpstr>PowerPoint-presentatie</vt:lpstr>
      <vt:lpstr>PowerPoint-presentatie</vt:lpstr>
      <vt:lpstr>PowerPoint-presentatie</vt:lpstr>
      <vt:lpstr>Documentation in the lab</vt:lpstr>
      <vt:lpstr>Lab notebooks – the basics</vt:lpstr>
      <vt:lpstr>Lab notebooks – more basics!</vt:lpstr>
      <vt:lpstr>Electronic Lab Notebooks (ELNs)</vt:lpstr>
      <vt:lpstr>ELNs @ TU Delft</vt:lpstr>
      <vt:lpstr>Metadata</vt:lpstr>
      <vt:lpstr>Metadata for local data</vt:lpstr>
      <vt:lpstr>Metadata for published data</vt:lpstr>
      <vt:lpstr>Tools to add metadata – datasets</vt:lpstr>
      <vt:lpstr>Tools to add metadata – code</vt:lpstr>
      <vt:lpstr>Metadata standards</vt:lpstr>
    </vt:vector>
  </TitlesOfParts>
  <Company>TU Delft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Saskia de Been</dc:creator>
  <cp:lastModifiedBy>Esther Plomp</cp:lastModifiedBy>
  <cp:revision>325</cp:revision>
  <dcterms:created xsi:type="dcterms:W3CDTF">2015-07-09T11:57:30Z</dcterms:created>
  <dcterms:modified xsi:type="dcterms:W3CDTF">2022-07-26T12:53:07Z</dcterms:modified>
</cp:coreProperties>
</file>