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9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_rels/presentation.xml.rels" ContentType="application/vnd.openxmlformats-package.relationships+xml"/>
  <Override PartName="/ppt/media/image18.png" ContentType="image/png"/>
  <Override PartName="/ppt/media/image17.png" ContentType="image/png"/>
  <Override PartName="/ppt/media/image15.png" ContentType="image/png"/>
  <Override PartName="/ppt/media/image23.jpeg" ContentType="image/jpeg"/>
  <Override PartName="/ppt/media/image14.png" ContentType="image/png"/>
  <Override PartName="/ppt/media/image33.jpeg" ContentType="image/jpeg"/>
  <Override PartName="/ppt/media/image13.png" ContentType="image/png"/>
  <Override PartName="/ppt/media/image19.png" ContentType="image/png"/>
  <Override PartName="/ppt/media/image12.jpeg" ContentType="image/jpeg"/>
  <Override PartName="/ppt/media/image11.jpeg" ContentType="image/jpeg"/>
  <Override PartName="/ppt/media/image7.png" ContentType="image/png"/>
  <Override PartName="/ppt/media/image16.png" ContentType="image/png"/>
  <Override PartName="/ppt/media/image3.jpeg" ContentType="image/jpeg"/>
  <Override PartName="/ppt/media/image28.png" ContentType="image/png"/>
  <Override PartName="/ppt/media/image2.png" ContentType="image/png"/>
  <Override PartName="/ppt/media/image37.png" ContentType="image/png"/>
  <Override PartName="/ppt/media/image24.jpeg" ContentType="image/jpeg"/>
  <Override PartName="/ppt/media/image27.png" ContentType="image/png"/>
  <Override PartName="/ppt/media/image25.jpeg" ContentType="image/jpeg"/>
  <Override PartName="/ppt/media/image35.png" ContentType="image/png"/>
  <Override PartName="/ppt/media/image29.png" ContentType="image/png"/>
  <Override PartName="/ppt/media/image9.png" ContentType="image/png"/>
  <Override PartName="/ppt/media/image10.png" ContentType="image/png"/>
  <Override PartName="/ppt/media/image34.png" ContentType="image/png"/>
  <Override PartName="/ppt/media/image26.png" ContentType="image/png"/>
  <Override PartName="/ppt/media/image22.jpeg" ContentType="image/jpeg"/>
  <Override PartName="/ppt/media/image32.png" ContentType="image/png"/>
  <Override PartName="/ppt/media/image31.png" ContentType="image/png"/>
  <Override PartName="/ppt/media/image30.png" ContentType="image/png"/>
  <Override PartName="/ppt/media/image8.png" ContentType="image/png"/>
  <Override PartName="/ppt/media/image5.png" ContentType="image/png"/>
  <Override PartName="/ppt/media/image36.png" ContentType="image/png"/>
  <Override PartName="/ppt/media/image1.png" ContentType="image/png"/>
  <Override PartName="/ppt/media/image6.png" ContentType="image/png"/>
  <Override PartName="/ppt/media/image21.png" ContentType="image/png"/>
  <Override PartName="/ppt/media/image4.jpeg" ContentType="image/jpeg"/>
  <Override PartName="/ppt/media/image20.jpeg" ContentType="image/jpeg"/>
  <Override PartName="/ppt/media/image38.png" ContentType="image/png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_rels/slide24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Calibri"/>
              </a:rPr>
              <a:t>Click to edit the notes format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Calibri"/>
              </a:rPr>
              <a:t>&lt;header&gt;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lstStyle>
            <a:lvl1pPr algn="r">
              <a:defRPr b="0" lang="en-US" sz="1400" spc="-1" strike="noStrike">
                <a:latin typeface="Calibri"/>
              </a:defRPr>
            </a:lvl1pPr>
          </a:lstStyle>
          <a:p>
            <a:pPr algn="r"/>
            <a:r>
              <a:rPr b="0" lang="en-US" sz="1400" spc="-1" strike="noStrike">
                <a:latin typeface="Calibri"/>
              </a:rPr>
              <a:t>&lt;date/time&gt;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lstStyle>
            <a:lvl1pPr>
              <a:defRPr b="0" lang="en-US" sz="1400" spc="-1" strike="noStrike">
                <a:latin typeface="Calibri"/>
              </a:defRPr>
            </a:lvl1pPr>
          </a:lstStyle>
          <a:p>
            <a:r>
              <a:rPr b="0" lang="en-US" sz="1400" spc="-1" strike="noStrike">
                <a:latin typeface="Calibri"/>
              </a:rPr>
              <a:t>&lt;footer&gt;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lstStyle>
            <a:lvl1pPr algn="r">
              <a:defRPr b="0" lang="en-US" sz="1400" spc="-1" strike="noStrike">
                <a:latin typeface="Calibri"/>
              </a:defRPr>
            </a:lvl1pPr>
          </a:lstStyle>
          <a:p>
            <a:pPr algn="r"/>
            <a:fld id="{004AFF98-3584-4B12-A653-7A8E3212F01D}" type="slidenum">
              <a:rPr b="0" lang="en-US" sz="1400" spc="-1" strike="noStrike">
                <a:latin typeface="Calibri"/>
              </a:rPr>
              <a:t>&lt;number&gt;</a:t>
            </a:fld>
            <a:endParaRPr b="0" lang="en-US" sz="1400" spc="-1" strike="noStrike"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1511280" y="1335240"/>
            <a:ext cx="4535280" cy="36079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Calibri"/>
            </a:endParaRPr>
          </a:p>
        </p:txBody>
      </p:sp>
      <p:sp>
        <p:nvSpPr>
          <p:cNvPr id="74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1B2C065-C163-4843-98C7-35DE99CBD243}" type="slidenum">
              <a:rPr b="0" lang="en-US" sz="1800" spc="-1" strike="noStrike">
                <a:solidFill>
                  <a:srgbClr val="000000"/>
                </a:solidFill>
                <a:latin typeface="Arial"/>
                <a:ea typeface="宋体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68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6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F6C43EA-D87B-4516-A513-A75794D9D71E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71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7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FCC6BFA-422D-4D0A-8B14-4E8FF280126B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74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7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2749947-4027-4054-AFA7-68632613C5DA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7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6B54A62-EF7D-41A1-94DD-AA8C134E98DD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80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5909A7B-F2AE-4A47-83A9-3D6805066DF4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0567CD3-F69A-48E0-8B45-41F9927B6D12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86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Calibri"/>
                <a:ea typeface="宋体"/>
              </a:rPr>
              <a:t>Borrowed from message recovery signature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F482B08-BCA4-4B04-9B88-6FC781D2EFE3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89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9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712E8EF-770F-4498-9FA4-7FBBE73C4806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AAB5444-3C0A-4348-962A-5F66DF787456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082A72B-2294-47F4-BAFA-142FF73F997F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sldImg"/>
          </p:nvPr>
        </p:nvSpPr>
        <p:spPr>
          <a:xfrm>
            <a:off x="-4049640" y="0"/>
            <a:ext cx="8102160" cy="4559040"/>
          </a:xfrm>
          <a:prstGeom prst="rect">
            <a:avLst/>
          </a:prstGeom>
        </p:spPr>
      </p:sp>
      <p:sp>
        <p:nvSpPr>
          <p:cNvPr id="74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2880" cy="53305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Calibri"/>
            </a:endParaRPr>
          </a:p>
        </p:txBody>
      </p:sp>
      <p:sp>
        <p:nvSpPr>
          <p:cNvPr id="7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83E6D27-F013-4734-AB19-BB18F0619029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98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9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B11EB98-5038-40FA-9804-DCE9AF70F191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801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80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B7474C8-4CF2-4EE0-A101-8E6FBCE8FB73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804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80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3E2F467D-0124-4211-9EF3-418C679E8AAC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80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1E7C202-37B3-4F30-A438-07C1E1A5F3C3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810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加速后量子秘密握手的发展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81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6690779-F407-4F1F-A47F-D065567EB7C4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1511280" y="1335240"/>
            <a:ext cx="4535280" cy="360792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Calibri"/>
            </a:endParaRPr>
          </a:p>
        </p:txBody>
      </p:sp>
      <p:sp>
        <p:nvSpPr>
          <p:cNvPr id="81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65E7EB1-52E8-4748-ABA7-8D09814B296A}" type="slidenum">
              <a:rPr b="0" lang="en-US" sz="1800" spc="-1" strike="noStrike">
                <a:solidFill>
                  <a:srgbClr val="000000"/>
                </a:solidFill>
                <a:latin typeface="Arial"/>
                <a:ea typeface="宋体"/>
              </a:rPr>
              <a:t>&lt;number&gt;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47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3D368D1-7BFD-46D2-A12E-09C45F0DB1C8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50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5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FBBC05E-E29E-4ED6-A4D5-C525DF24954E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5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9780D65-46D0-4585-A42E-B6BF9B2EE91A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56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5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1A4235D-35FF-4462-B8AC-3722926051ED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59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6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833DC4B-318B-4516-8981-F5C4222608D1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6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C5D1998-CE67-4134-A55E-ECD68685E2BC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sldImg"/>
          </p:nvPr>
        </p:nvSpPr>
        <p:spPr>
          <a:xfrm>
            <a:off x="409680" y="754200"/>
            <a:ext cx="5854320" cy="3293640"/>
          </a:xfrm>
          <a:prstGeom prst="rect">
            <a:avLst/>
          </a:prstGeom>
        </p:spPr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1257480" y="880920"/>
            <a:ext cx="4841640" cy="385092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zh-CN" sz="2000" spc="-1" strike="noStrike">
                <a:latin typeface="Calibri"/>
                <a:ea typeface="宋体"/>
              </a:rPr>
              <a:t>什么是秘密握手，文章第一段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6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5C613D9-DA29-4084-871B-E5C7F366A129}" type="slidenum">
              <a:rPr b="0" lang="en-US" sz="1800" spc="-1" strike="noStrike">
                <a:solidFill>
                  <a:srgbClr val="000000"/>
                </a:solidFill>
                <a:latin typeface="Arial"/>
                <a:ea typeface="+mn-ea"/>
              </a:rPr>
              <a:t>8</a:t>
            </a:fld>
            <a:endParaRPr b="0" lang="en-US" sz="1800" spc="-1" strike="noStrike"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76F593-4B64-4A3D-9D4B-6E2A5E7C566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65313F3-4CF9-4A2E-A0F9-BB645218A83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D37F3F-E0AA-4ACC-B953-B6B47E3030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242D07C-A669-4447-97F8-CD109332B4B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F8DCB0-BE0C-449C-935E-32BDC003FE5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B8DF85-513A-48ED-B091-53A700EDD3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FC1F5A-DCA4-4692-9CA5-4FD70DBE997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9FAA40-87FD-4382-AFF0-C5B8403306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6FFCFE9-F9AC-449D-AFEE-0AD6902E47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4509247-4A62-4085-9E57-D2DA2DA16A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AC8263-A0DD-4E83-BB7C-596E7224495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2CFA81-12A6-43D2-AFC6-9FEE764F71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zh-CN" sz="6000" spc="-1" strike="noStrike">
                <a:solidFill>
                  <a:srgbClr val="000000"/>
                </a:solidFill>
                <a:latin typeface="等线 Light"/>
              </a:rPr>
              <a:t>单击此处编辑母版标题样式</a:t>
            </a:r>
            <a:endParaRPr b="0" lang="en-US" sz="6000" spc="-1" strike="noStrike">
              <a:solidFill>
                <a:srgbClr val="000000"/>
              </a:solidFill>
              <a:latin typeface="等线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0" lang="en-US" sz="1200" spc="-1" strike="noStrike">
                <a:solidFill>
                  <a:srgbClr val="8b8b8b"/>
                </a:solidFill>
                <a:latin typeface="等线"/>
              </a:defRPr>
            </a:lvl1pPr>
          </a:lstStyle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latin typeface="等线"/>
              </a:rPr>
              <a:t>&lt;date/time&gt;</a:t>
            </a:r>
            <a:endParaRPr b="0" lang="en-US" sz="1200" spc="-1" strike="noStrike"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b="0" lang="en-US" sz="1400" spc="-1" strike="noStrike">
                <a:latin typeface="Calibri"/>
              </a:defRPr>
            </a:lvl1pPr>
          </a:lstStyle>
          <a:p>
            <a:pPr algn="ctr"/>
            <a:r>
              <a:rPr b="0" lang="en-US" sz="1400" spc="-1" strike="noStrike">
                <a:latin typeface="Calibri"/>
              </a:rPr>
              <a:t>&lt;footer&gt;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b="0" lang="en-US" sz="1200" spc="-1" strike="noStrike">
                <a:solidFill>
                  <a:srgbClr val="8b8b8b"/>
                </a:solidFill>
                <a:latin typeface="等线"/>
              </a:defRPr>
            </a:lvl1pPr>
          </a:lstStyle>
          <a:p>
            <a:pPr algn="r">
              <a:lnSpc>
                <a:spcPct val="100000"/>
              </a:lnSpc>
            </a:pPr>
            <a:fld id="{52952FCC-7353-4D73-BA9D-5DE53AA65A90}" type="slidenum">
              <a:rPr b="0" lang="en-US" sz="1200" spc="-1" strike="noStrike">
                <a:solidFill>
                  <a:srgbClr val="8b8b8b"/>
                </a:solidFill>
                <a:latin typeface="等线"/>
              </a:rPr>
              <a:t>&lt;number&gt;</a:t>
            </a:fld>
            <a:endParaRPr b="0" lang="en-US" sz="1200" spc="-1" strike="noStrike"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等线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等线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等线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"/>
          <p:cNvGrpSpPr/>
          <p:nvPr/>
        </p:nvGrpSpPr>
        <p:grpSpPr>
          <a:xfrm>
            <a:off x="1819440" y="1149120"/>
            <a:ext cx="8820360" cy="1480680"/>
            <a:chOff x="1819440" y="1149120"/>
            <a:chExt cx="8820360" cy="1480680"/>
          </a:xfrm>
        </p:grpSpPr>
        <p:sp>
          <p:nvSpPr>
            <p:cNvPr id="48" name="CustomShape 2"/>
            <p:cNvSpPr/>
            <p:nvPr/>
          </p:nvSpPr>
          <p:spPr>
            <a:xfrm rot="16200000">
              <a:off x="5859360" y="-2150280"/>
              <a:ext cx="740160" cy="8820360"/>
            </a:xfrm>
            <a:prstGeom prst="rect">
              <a:avLst/>
            </a:prstGeom>
            <a:solidFill>
              <a:srgbClr val="014924"/>
            </a:solidFill>
            <a:ln cap="rnd" w="12600">
              <a:solidFill>
                <a:srgbClr val="01492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CustomShape 3"/>
            <p:cNvSpPr/>
            <p:nvPr/>
          </p:nvSpPr>
          <p:spPr>
            <a:xfrm rot="16200000">
              <a:off x="5859360" y="-2890800"/>
              <a:ext cx="740160" cy="8820360"/>
            </a:xfrm>
            <a:prstGeom prst="rect">
              <a:avLst/>
            </a:prstGeom>
            <a:solidFill>
              <a:srgbClr val="014924"/>
            </a:solidFill>
            <a:ln cap="rnd" w="12600">
              <a:solidFill>
                <a:srgbClr val="01492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" name="CustomShape 4"/>
          <p:cNvSpPr/>
          <p:nvPr/>
        </p:nvSpPr>
        <p:spPr>
          <a:xfrm>
            <a:off x="1538640" y="1307880"/>
            <a:ext cx="9382320" cy="1204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1fbef"/>
                </a:solidFill>
                <a:latin typeface="Times New Roman"/>
              </a:rPr>
              <a:t>Forward-Secure Revocable Secret Handshakes</a:t>
            </a:r>
            <a:endParaRPr b="0" lang="en-US" sz="36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1fbef"/>
                </a:solidFill>
                <a:latin typeface="Times New Roman"/>
              </a:rPr>
              <a:t>from Lattices</a:t>
            </a:r>
            <a:endParaRPr b="0" lang="en-US" sz="3600" spc="-1" strike="noStrike">
              <a:latin typeface="Calibri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643680" y="3457440"/>
            <a:ext cx="10593000" cy="301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5826"/>
                </a:solidFill>
                <a:latin typeface="Times New Roman"/>
              </a:rPr>
              <a:t>Zhiyuan An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1,2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,</a:t>
            </a:r>
            <a:r>
              <a:rPr b="1" lang="en-US" sz="2200" spc="-1" strike="noStrike">
                <a:solidFill>
                  <a:srgbClr val="005826"/>
                </a:solidFill>
                <a:latin typeface="Times New Roman"/>
              </a:rPr>
              <a:t> 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Jing Pan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3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, Yamin Wen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2,4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, and Fangguo Zhang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1,2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2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1</a:t>
            </a:r>
            <a:r>
              <a:rPr b="0" i="1" lang="en-US" sz="2200" spc="-1" strike="noStrike">
                <a:solidFill>
                  <a:srgbClr val="005826"/>
                </a:solidFill>
                <a:latin typeface="Times New Roman"/>
              </a:rPr>
              <a:t>  </a:t>
            </a: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School of Computer Science and Engineering, Sun Yat-sen University</a:t>
            </a:r>
            <a:endParaRPr b="0" lang="en-US" sz="1800" spc="-1" strike="noStrike">
              <a:latin typeface="Calibri"/>
            </a:endParaRPr>
          </a:p>
          <a:p>
            <a:pPr marL="457200" indent="-456840" algn="ctr">
              <a:lnSpc>
                <a:spcPct val="100000"/>
              </a:lnSpc>
              <a:buClr>
                <a:srgbClr val="005826"/>
              </a:buClr>
              <a:buFont typeface="StarSymbol"/>
              <a:buAutoNum type="arabicPlain" startAt="2"/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Guangdong Province Key Laboratory of Information Security Technology</a:t>
            </a:r>
            <a:endParaRPr b="0" lang="en-US" sz="1800" spc="-1" strike="noStrike">
              <a:latin typeface="Calibri"/>
            </a:endParaRPr>
          </a:p>
          <a:p>
            <a:pPr marL="457200" indent="-456840" algn="ctr">
              <a:lnSpc>
                <a:spcPct val="100000"/>
              </a:lnSpc>
              <a:buClr>
                <a:srgbClr val="005826"/>
              </a:buClr>
              <a:buFont typeface="StarSymbol"/>
              <a:buAutoNum type="arabicPlain" startAt="2"/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State Key Laboratory of Integrated Service Networks, Xidian University</a:t>
            </a:r>
            <a:endParaRPr b="0" lang="en-US" sz="1800" spc="-1" strike="noStrike">
              <a:latin typeface="Calibri"/>
            </a:endParaRPr>
          </a:p>
          <a:p>
            <a:pPr marL="457200" indent="-456840" algn="ctr">
              <a:lnSpc>
                <a:spcPct val="100000"/>
              </a:lnSpc>
              <a:buClr>
                <a:srgbClr val="005826"/>
              </a:buClr>
              <a:buFont typeface="StarSymbol"/>
              <a:buAutoNum type="arabicPlain" startAt="2"/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School of Statistics and Mathematics, Guangdong University of Finance and Economics</a:t>
            </a:r>
            <a:endParaRPr b="0" lang="en-US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5826"/>
                </a:solidFill>
                <a:latin typeface="Times New Roman"/>
              </a:rPr>
              <a:t>28</a:t>
            </a:r>
            <a:r>
              <a:rPr b="0" lang="en-US" sz="1800" spc="-1" strike="noStrike" baseline="30000">
                <a:solidFill>
                  <a:srgbClr val="005826"/>
                </a:solidFill>
                <a:latin typeface="Times New Roman"/>
              </a:rPr>
              <a:t>th</a:t>
            </a:r>
            <a:r>
              <a:rPr b="0" lang="en-US" sz="1800" spc="-1" strike="noStrike">
                <a:solidFill>
                  <a:srgbClr val="005826"/>
                </a:solidFill>
                <a:latin typeface="Times New Roman"/>
              </a:rPr>
              <a:t>, September, 2022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52" name="CustomShape 6"/>
          <p:cNvSpPr/>
          <p:nvPr/>
        </p:nvSpPr>
        <p:spPr>
          <a:xfrm>
            <a:off x="5142600" y="5667480"/>
            <a:ext cx="1811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zh-CN" sz="1800" spc="-1" strike="noStrike">
                <a:solidFill>
                  <a:srgbClr val="ffffff"/>
                </a:solidFill>
                <a:latin typeface="SimHei"/>
                <a:ea typeface="SimHei"/>
              </a:rPr>
              <a:t>中 期 考 核 汇 报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53" name="Group 7"/>
          <p:cNvGrpSpPr/>
          <p:nvPr/>
        </p:nvGrpSpPr>
        <p:grpSpPr>
          <a:xfrm>
            <a:off x="9486720" y="3457440"/>
            <a:ext cx="268200" cy="188640"/>
            <a:chOff x="9486720" y="3457440"/>
            <a:chExt cx="268200" cy="188640"/>
          </a:xfrm>
        </p:grpSpPr>
        <p:sp>
          <p:nvSpPr>
            <p:cNvPr id="54" name="CustomShape 8"/>
            <p:cNvSpPr/>
            <p:nvPr/>
          </p:nvSpPr>
          <p:spPr>
            <a:xfrm>
              <a:off x="9487080" y="3457440"/>
              <a:ext cx="267840" cy="188640"/>
            </a:xfrm>
            <a:prstGeom prst="rect">
              <a:avLst/>
            </a:prstGeom>
            <a:noFill/>
            <a:ln>
              <a:solidFill>
                <a:srgbClr val="005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5" name="Line 9"/>
            <p:cNvSpPr/>
            <p:nvPr/>
          </p:nvSpPr>
          <p:spPr>
            <a:xfrm>
              <a:off x="9486720" y="3512880"/>
              <a:ext cx="95040" cy="78120"/>
            </a:xfrm>
            <a:prstGeom prst="line">
              <a:avLst/>
            </a:prstGeom>
            <a:ln w="12600">
              <a:solidFill>
                <a:srgbClr val="005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Line 10"/>
            <p:cNvSpPr/>
            <p:nvPr/>
          </p:nvSpPr>
          <p:spPr>
            <a:xfrm flipH="1">
              <a:off x="9653400" y="3512880"/>
              <a:ext cx="101520" cy="78120"/>
            </a:xfrm>
            <a:prstGeom prst="line">
              <a:avLst/>
            </a:prstGeom>
            <a:ln w="12600">
              <a:solidFill>
                <a:srgbClr val="005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" name="Line 11"/>
            <p:cNvSpPr/>
            <p:nvPr/>
          </p:nvSpPr>
          <p:spPr>
            <a:xfrm flipH="1">
              <a:off x="9576000" y="3590280"/>
              <a:ext cx="77400" cy="720"/>
            </a:xfrm>
            <a:prstGeom prst="line">
              <a:avLst/>
            </a:prstGeom>
            <a:ln w="12600">
              <a:solidFill>
                <a:srgbClr val="005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229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230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Model of Forward Secure SH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231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232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5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10/24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236" name="CustomShape 10"/>
          <p:cNvSpPr/>
          <p:nvPr/>
        </p:nvSpPr>
        <p:spPr>
          <a:xfrm>
            <a:off x="5764680" y="1837080"/>
            <a:ext cx="4134600" cy="387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1"/>
          <p:cNvSpPr/>
          <p:nvPr/>
        </p:nvSpPr>
        <p:spPr>
          <a:xfrm>
            <a:off x="7708320" y="1555560"/>
            <a:ext cx="2934360" cy="4166280"/>
          </a:xfrm>
          <a:prstGeom prst="roundRect">
            <a:avLst>
              <a:gd name="adj" fmla="val 16667"/>
            </a:avLst>
          </a:prstGeom>
          <a:solidFill>
            <a:srgbClr val="e7efeb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8" name="Group 12"/>
          <p:cNvGrpSpPr/>
          <p:nvPr/>
        </p:nvGrpSpPr>
        <p:grpSpPr>
          <a:xfrm>
            <a:off x="1137960" y="1725480"/>
            <a:ext cx="1555560" cy="677160"/>
            <a:chOff x="1137960" y="1725480"/>
            <a:chExt cx="1555560" cy="677160"/>
          </a:xfrm>
        </p:grpSpPr>
        <p:sp>
          <p:nvSpPr>
            <p:cNvPr id="239" name="CustomShape 13"/>
            <p:cNvSpPr/>
            <p:nvPr/>
          </p:nvSpPr>
          <p:spPr>
            <a:xfrm>
              <a:off x="1137960" y="1725480"/>
              <a:ext cx="1530360" cy="67716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0" name="CustomShape 14"/>
            <p:cNvSpPr/>
            <p:nvPr/>
          </p:nvSpPr>
          <p:spPr>
            <a:xfrm>
              <a:off x="1502280" y="1844280"/>
              <a:ext cx="1191240" cy="44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</a:rPr>
                <a:t>Setup</a:t>
              </a:r>
              <a:endParaRPr b="0" lang="en-US" sz="1800" spc="-1" strike="noStrike">
                <a:latin typeface="Calibri"/>
              </a:endParaRPr>
            </a:p>
          </p:txBody>
        </p:sp>
      </p:grpSp>
      <p:grpSp>
        <p:nvGrpSpPr>
          <p:cNvPr id="241" name="Group 15"/>
          <p:cNvGrpSpPr/>
          <p:nvPr/>
        </p:nvGrpSpPr>
        <p:grpSpPr>
          <a:xfrm>
            <a:off x="3993840" y="1878120"/>
            <a:ext cx="2170440" cy="572040"/>
            <a:chOff x="3993840" y="1878120"/>
            <a:chExt cx="2170440" cy="572040"/>
          </a:xfrm>
        </p:grpSpPr>
        <p:sp>
          <p:nvSpPr>
            <p:cNvPr id="242" name="CustomShape 16"/>
            <p:cNvSpPr/>
            <p:nvPr/>
          </p:nvSpPr>
          <p:spPr>
            <a:xfrm>
              <a:off x="3993840" y="1878120"/>
              <a:ext cx="2170440" cy="5720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3" name="CustomShape 17"/>
            <p:cNvSpPr/>
            <p:nvPr/>
          </p:nvSpPr>
          <p:spPr>
            <a:xfrm>
              <a:off x="4447440" y="1923480"/>
              <a:ext cx="1558800" cy="44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</a:rPr>
                <a:t>CreateGroup</a:t>
              </a:r>
              <a:endParaRPr b="0" lang="en-US" sz="1800" spc="-1" strike="noStrike">
                <a:latin typeface="Calibri"/>
              </a:endParaRPr>
            </a:p>
          </p:txBody>
        </p:sp>
      </p:grpSp>
      <p:grpSp>
        <p:nvGrpSpPr>
          <p:cNvPr id="244" name="Group 18"/>
          <p:cNvGrpSpPr/>
          <p:nvPr/>
        </p:nvGrpSpPr>
        <p:grpSpPr>
          <a:xfrm>
            <a:off x="4018680" y="2991600"/>
            <a:ext cx="2169720" cy="554760"/>
            <a:chOff x="4018680" y="2991600"/>
            <a:chExt cx="2169720" cy="554760"/>
          </a:xfrm>
        </p:grpSpPr>
        <p:sp>
          <p:nvSpPr>
            <p:cNvPr id="245" name="CustomShape 19"/>
            <p:cNvSpPr/>
            <p:nvPr/>
          </p:nvSpPr>
          <p:spPr>
            <a:xfrm>
              <a:off x="4018680" y="2991600"/>
              <a:ext cx="1950840" cy="55476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6" name="CustomShape 20"/>
            <p:cNvSpPr/>
            <p:nvPr/>
          </p:nvSpPr>
          <p:spPr>
            <a:xfrm>
              <a:off x="4389480" y="3078720"/>
              <a:ext cx="1798920" cy="44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</a:rPr>
                <a:t>AddMember</a:t>
              </a:r>
              <a:endParaRPr b="0" lang="en-US" sz="1800" spc="-1" strike="noStrike">
                <a:latin typeface="Calibri"/>
              </a:endParaRPr>
            </a:p>
          </p:txBody>
        </p:sp>
      </p:grpSp>
      <p:grpSp>
        <p:nvGrpSpPr>
          <p:cNvPr id="247" name="Group 21"/>
          <p:cNvGrpSpPr/>
          <p:nvPr/>
        </p:nvGrpSpPr>
        <p:grpSpPr>
          <a:xfrm>
            <a:off x="8816760" y="3248280"/>
            <a:ext cx="1578240" cy="482040"/>
            <a:chOff x="8816760" y="3248280"/>
            <a:chExt cx="1578240" cy="482040"/>
          </a:xfrm>
        </p:grpSpPr>
        <p:sp>
          <p:nvSpPr>
            <p:cNvPr id="248" name="CustomShape 22"/>
            <p:cNvSpPr/>
            <p:nvPr/>
          </p:nvSpPr>
          <p:spPr>
            <a:xfrm>
              <a:off x="8816760" y="3248280"/>
              <a:ext cx="1489320" cy="46692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49" name="CustomShape 23"/>
            <p:cNvSpPr/>
            <p:nvPr/>
          </p:nvSpPr>
          <p:spPr>
            <a:xfrm>
              <a:off x="8873280" y="3283560"/>
              <a:ext cx="1521720" cy="44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</a:rPr>
                <a:t>Handshake</a:t>
              </a:r>
              <a:endParaRPr b="0" lang="en-US" sz="1800" spc="-1" strike="noStrike">
                <a:latin typeface="Calibri"/>
              </a:endParaRPr>
            </a:p>
          </p:txBody>
        </p:sp>
      </p:grpSp>
      <p:grpSp>
        <p:nvGrpSpPr>
          <p:cNvPr id="250" name="Group 24"/>
          <p:cNvGrpSpPr/>
          <p:nvPr/>
        </p:nvGrpSpPr>
        <p:grpSpPr>
          <a:xfrm>
            <a:off x="4077360" y="3957120"/>
            <a:ext cx="2036160" cy="564840"/>
            <a:chOff x="4077360" y="3957120"/>
            <a:chExt cx="2036160" cy="564840"/>
          </a:xfrm>
        </p:grpSpPr>
        <p:sp>
          <p:nvSpPr>
            <p:cNvPr id="251" name="CustomShape 25"/>
            <p:cNvSpPr/>
            <p:nvPr/>
          </p:nvSpPr>
          <p:spPr>
            <a:xfrm>
              <a:off x="4077360" y="3957120"/>
              <a:ext cx="2036160" cy="56484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2" name="CustomShape 26"/>
            <p:cNvSpPr/>
            <p:nvPr/>
          </p:nvSpPr>
          <p:spPr>
            <a:xfrm>
              <a:off x="4399200" y="4058640"/>
              <a:ext cx="1512000" cy="44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</a:rPr>
                <a:t>TraceMember</a:t>
              </a:r>
              <a:endParaRPr b="0" lang="en-US" sz="1800" spc="-1" strike="noStrike">
                <a:latin typeface="Calibri"/>
              </a:endParaRPr>
            </a:p>
          </p:txBody>
        </p:sp>
      </p:grpSp>
      <p:sp>
        <p:nvSpPr>
          <p:cNvPr id="253" name="CustomShape 27"/>
          <p:cNvSpPr/>
          <p:nvPr/>
        </p:nvSpPr>
        <p:spPr>
          <a:xfrm flipV="1">
            <a:off x="2693880" y="2071080"/>
            <a:ext cx="1316880" cy="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28"/>
          <p:cNvSpPr/>
          <p:nvPr/>
        </p:nvSpPr>
        <p:spPr>
          <a:xfrm>
            <a:off x="4048200" y="1337400"/>
            <a:ext cx="2969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Group Authority (GA)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55" name="CustomShape 29"/>
          <p:cNvSpPr/>
          <p:nvPr/>
        </p:nvSpPr>
        <p:spPr>
          <a:xfrm>
            <a:off x="8904960" y="1661400"/>
            <a:ext cx="83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Users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56" name="CustomShape 30"/>
          <p:cNvSpPr/>
          <p:nvPr/>
        </p:nvSpPr>
        <p:spPr>
          <a:xfrm flipH="1">
            <a:off x="5992560" y="2486880"/>
            <a:ext cx="1647720" cy="622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31"/>
          <p:cNvSpPr/>
          <p:nvPr/>
        </p:nvSpPr>
        <p:spPr>
          <a:xfrm flipV="1">
            <a:off x="6164640" y="2143440"/>
            <a:ext cx="1564920" cy="2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32"/>
          <p:cNvSpPr/>
          <p:nvPr/>
        </p:nvSpPr>
        <p:spPr>
          <a:xfrm>
            <a:off x="6759000" y="1753200"/>
            <a:ext cx="651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gpk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59" name="CustomShape 33"/>
          <p:cNvSpPr/>
          <p:nvPr/>
        </p:nvSpPr>
        <p:spPr>
          <a:xfrm flipH="1">
            <a:off x="5144040" y="2500560"/>
            <a:ext cx="720" cy="51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34"/>
          <p:cNvSpPr/>
          <p:nvPr/>
        </p:nvSpPr>
        <p:spPr>
          <a:xfrm>
            <a:off x="4484880" y="2529720"/>
            <a:ext cx="606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gsk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61" name="CustomShape 35"/>
          <p:cNvSpPr/>
          <p:nvPr/>
        </p:nvSpPr>
        <p:spPr>
          <a:xfrm rot="20333400">
            <a:off x="6468480" y="2538360"/>
            <a:ext cx="516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ID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62" name="CustomShape 36"/>
          <p:cNvSpPr/>
          <p:nvPr/>
        </p:nvSpPr>
        <p:spPr>
          <a:xfrm flipV="1">
            <a:off x="5993280" y="2814840"/>
            <a:ext cx="1699560" cy="64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37"/>
          <p:cNvSpPr/>
          <p:nvPr/>
        </p:nvSpPr>
        <p:spPr>
          <a:xfrm rot="20134200">
            <a:off x="6694200" y="2726280"/>
            <a:ext cx="722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cred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64" name="CustomShape 38"/>
          <p:cNvSpPr/>
          <p:nvPr/>
        </p:nvSpPr>
        <p:spPr>
          <a:xfrm flipV="1">
            <a:off x="8222400" y="3773520"/>
            <a:ext cx="754560" cy="1021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39"/>
          <p:cNvSpPr/>
          <p:nvPr/>
        </p:nvSpPr>
        <p:spPr>
          <a:xfrm>
            <a:off x="8265240" y="2508840"/>
            <a:ext cx="694800" cy="781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40"/>
          <p:cNvSpPr/>
          <p:nvPr/>
        </p:nvSpPr>
        <p:spPr>
          <a:xfrm flipH="1" flipV="1">
            <a:off x="8297640" y="2284920"/>
            <a:ext cx="913320" cy="100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7" name="CustomShape 41"/>
          <p:cNvSpPr/>
          <p:nvPr/>
        </p:nvSpPr>
        <p:spPr>
          <a:xfrm flipH="1">
            <a:off x="8363520" y="3735360"/>
            <a:ext cx="918000" cy="1134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8" name="CustomShape 42"/>
          <p:cNvSpPr/>
          <p:nvPr/>
        </p:nvSpPr>
        <p:spPr>
          <a:xfrm>
            <a:off x="8864640" y="4248720"/>
            <a:ext cx="872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 or 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69" name="CustomShape 43"/>
          <p:cNvSpPr/>
          <p:nvPr/>
        </p:nvSpPr>
        <p:spPr>
          <a:xfrm>
            <a:off x="8790840" y="2539440"/>
            <a:ext cx="872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 or 1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270" name="Group 44"/>
          <p:cNvGrpSpPr/>
          <p:nvPr/>
        </p:nvGrpSpPr>
        <p:grpSpPr>
          <a:xfrm>
            <a:off x="7798680" y="2136240"/>
            <a:ext cx="726120" cy="537480"/>
            <a:chOff x="7798680" y="2136240"/>
            <a:chExt cx="726120" cy="537480"/>
          </a:xfrm>
        </p:grpSpPr>
        <p:sp>
          <p:nvSpPr>
            <p:cNvPr id="271" name="CustomShape 45"/>
            <p:cNvSpPr/>
            <p:nvPr/>
          </p:nvSpPr>
          <p:spPr>
            <a:xfrm>
              <a:off x="7798680" y="2136240"/>
              <a:ext cx="726120" cy="5374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2" name="CustomShape 46"/>
            <p:cNvSpPr/>
            <p:nvPr/>
          </p:nvSpPr>
          <p:spPr>
            <a:xfrm>
              <a:off x="7883640" y="2227320"/>
              <a:ext cx="488880" cy="401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Times New Roman"/>
                  <a:ea typeface="Cambria Math"/>
                </a:rPr>
                <a:t>U</a:t>
              </a:r>
              <a:r>
                <a:rPr b="1" lang="en-US" sz="1800" spc="-1" strike="noStrike" baseline="-25000">
                  <a:solidFill>
                    <a:srgbClr val="000000"/>
                  </a:solidFill>
                  <a:latin typeface="Times New Roman"/>
                  <a:ea typeface="Cambria Math"/>
                </a:rPr>
                <a:t>1</a:t>
              </a:r>
              <a:endParaRPr b="0" lang="en-US" sz="1800" spc="-1" strike="noStrike">
                <a:latin typeface="Calibri"/>
              </a:endParaRPr>
            </a:p>
          </p:txBody>
        </p:sp>
      </p:grpSp>
      <p:grpSp>
        <p:nvGrpSpPr>
          <p:cNvPr id="273" name="Group 47"/>
          <p:cNvGrpSpPr/>
          <p:nvPr/>
        </p:nvGrpSpPr>
        <p:grpSpPr>
          <a:xfrm>
            <a:off x="7802640" y="2848320"/>
            <a:ext cx="652320" cy="577080"/>
            <a:chOff x="7802640" y="2848320"/>
            <a:chExt cx="652320" cy="577080"/>
          </a:xfrm>
        </p:grpSpPr>
        <p:sp>
          <p:nvSpPr>
            <p:cNvPr id="274" name="CustomShape 48"/>
            <p:cNvSpPr/>
            <p:nvPr/>
          </p:nvSpPr>
          <p:spPr>
            <a:xfrm>
              <a:off x="7802640" y="2848320"/>
              <a:ext cx="652320" cy="5770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" name="CustomShape 49"/>
            <p:cNvSpPr/>
            <p:nvPr/>
          </p:nvSpPr>
          <p:spPr>
            <a:xfrm>
              <a:off x="7907760" y="2932200"/>
              <a:ext cx="464400" cy="4021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Times New Roman"/>
                  <a:ea typeface="Cambria Math"/>
                </a:rPr>
                <a:t>U</a:t>
              </a:r>
              <a:r>
                <a:rPr b="1" lang="en-US" sz="1800" spc="-1" strike="noStrike" baseline="-25000">
                  <a:solidFill>
                    <a:srgbClr val="000000"/>
                  </a:solidFill>
                  <a:latin typeface="Times New Roman"/>
                  <a:ea typeface="Cambria Math"/>
                </a:rPr>
                <a:t>2</a:t>
              </a:r>
              <a:endParaRPr b="0" lang="en-US" sz="1800" spc="-1" strike="noStrike">
                <a:latin typeface="Calibri"/>
              </a:endParaRPr>
            </a:p>
          </p:txBody>
        </p:sp>
      </p:grpSp>
      <p:grpSp>
        <p:nvGrpSpPr>
          <p:cNvPr id="276" name="Group 50"/>
          <p:cNvGrpSpPr/>
          <p:nvPr/>
        </p:nvGrpSpPr>
        <p:grpSpPr>
          <a:xfrm>
            <a:off x="7798680" y="4847040"/>
            <a:ext cx="682920" cy="550800"/>
            <a:chOff x="7798680" y="4847040"/>
            <a:chExt cx="682920" cy="550800"/>
          </a:xfrm>
        </p:grpSpPr>
        <p:sp>
          <p:nvSpPr>
            <p:cNvPr id="277" name="CustomShape 51"/>
            <p:cNvSpPr/>
            <p:nvPr/>
          </p:nvSpPr>
          <p:spPr>
            <a:xfrm>
              <a:off x="7798680" y="4847040"/>
              <a:ext cx="682920" cy="550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8" name="CustomShape 52"/>
            <p:cNvSpPr/>
            <p:nvPr/>
          </p:nvSpPr>
          <p:spPr>
            <a:xfrm>
              <a:off x="7892280" y="4969440"/>
              <a:ext cx="510480" cy="4014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Times New Roman"/>
                  <a:ea typeface="Cambria Math"/>
                </a:rPr>
                <a:t>U</a:t>
              </a:r>
              <a:r>
                <a:rPr b="1" lang="en-US" sz="1800" spc="-1" strike="noStrike" baseline="-25000">
                  <a:solidFill>
                    <a:srgbClr val="000000"/>
                  </a:solidFill>
                  <a:latin typeface="Times New Roman"/>
                  <a:ea typeface="Cambria Math"/>
                </a:rPr>
                <a:t>m</a:t>
              </a:r>
              <a:endParaRPr b="0" lang="en-US" sz="1800" spc="-1" strike="noStrike">
                <a:latin typeface="Calibri"/>
              </a:endParaRPr>
            </a:p>
          </p:txBody>
        </p:sp>
      </p:grpSp>
      <p:sp>
        <p:nvSpPr>
          <p:cNvPr id="279" name="CustomShape 53"/>
          <p:cNvSpPr/>
          <p:nvPr/>
        </p:nvSpPr>
        <p:spPr>
          <a:xfrm flipH="1">
            <a:off x="6113880" y="3496680"/>
            <a:ext cx="1643040" cy="74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0" name="Group 54"/>
          <p:cNvGrpSpPr/>
          <p:nvPr/>
        </p:nvGrpSpPr>
        <p:grpSpPr>
          <a:xfrm>
            <a:off x="4043520" y="5045040"/>
            <a:ext cx="2106720" cy="581760"/>
            <a:chOff x="4043520" y="5045040"/>
            <a:chExt cx="2106720" cy="581760"/>
          </a:xfrm>
        </p:grpSpPr>
        <p:sp>
          <p:nvSpPr>
            <p:cNvPr id="281" name="CustomShape 55"/>
            <p:cNvSpPr/>
            <p:nvPr/>
          </p:nvSpPr>
          <p:spPr>
            <a:xfrm>
              <a:off x="4043520" y="5045040"/>
              <a:ext cx="1865160" cy="58176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82" name="CustomShape 56"/>
            <p:cNvSpPr/>
            <p:nvPr/>
          </p:nvSpPr>
          <p:spPr>
            <a:xfrm>
              <a:off x="4237200" y="5136840"/>
              <a:ext cx="1913040" cy="44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</a:rPr>
                <a:t>RemoveMember</a:t>
              </a:r>
              <a:endParaRPr b="0" lang="en-US" sz="1800" spc="-1" strike="noStrike">
                <a:latin typeface="Calibri"/>
              </a:endParaRPr>
            </a:p>
          </p:txBody>
        </p:sp>
      </p:grpSp>
      <p:sp>
        <p:nvSpPr>
          <p:cNvPr id="283" name="CustomShape 57"/>
          <p:cNvSpPr/>
          <p:nvPr/>
        </p:nvSpPr>
        <p:spPr>
          <a:xfrm rot="20268600">
            <a:off x="6267600" y="3405240"/>
            <a:ext cx="1910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a transcript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84" name="CustomShape 58"/>
          <p:cNvSpPr/>
          <p:nvPr/>
        </p:nvSpPr>
        <p:spPr>
          <a:xfrm flipV="1">
            <a:off x="5945040" y="5302080"/>
            <a:ext cx="1747800" cy="41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59"/>
          <p:cNvSpPr/>
          <p:nvPr/>
        </p:nvSpPr>
        <p:spPr>
          <a:xfrm flipV="1">
            <a:off x="8010360" y="4330800"/>
            <a:ext cx="156600" cy="138960"/>
          </a:xfrm>
          <a:prstGeom prst="ellipse">
            <a:avLst/>
          </a:prstGeom>
          <a:solidFill>
            <a:srgbClr val="ffcc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60"/>
          <p:cNvSpPr/>
          <p:nvPr/>
        </p:nvSpPr>
        <p:spPr>
          <a:xfrm flipV="1">
            <a:off x="8010360" y="3740760"/>
            <a:ext cx="156600" cy="138960"/>
          </a:xfrm>
          <a:prstGeom prst="ellipse">
            <a:avLst/>
          </a:prstGeom>
          <a:solidFill>
            <a:srgbClr val="ffcc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61"/>
          <p:cNvSpPr/>
          <p:nvPr/>
        </p:nvSpPr>
        <p:spPr>
          <a:xfrm>
            <a:off x="2886840" y="1725480"/>
            <a:ext cx="982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param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88" name="CustomShape 62"/>
          <p:cNvSpPr/>
          <p:nvPr/>
        </p:nvSpPr>
        <p:spPr>
          <a:xfrm rot="36600">
            <a:off x="6526080" y="5021280"/>
            <a:ext cx="704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CRL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89" name="CustomShape 63"/>
          <p:cNvSpPr/>
          <p:nvPr/>
        </p:nvSpPr>
        <p:spPr>
          <a:xfrm flipH="1">
            <a:off x="5141160" y="3498840"/>
            <a:ext cx="360" cy="49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0" name="CustomShape 64"/>
          <p:cNvSpPr/>
          <p:nvPr/>
        </p:nvSpPr>
        <p:spPr>
          <a:xfrm>
            <a:off x="4732560" y="3588480"/>
            <a:ext cx="381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L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91" name="CustomShape 65"/>
          <p:cNvSpPr/>
          <p:nvPr/>
        </p:nvSpPr>
        <p:spPr>
          <a:xfrm flipH="1">
            <a:off x="5115240" y="4567320"/>
            <a:ext cx="360" cy="499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66"/>
          <p:cNvSpPr/>
          <p:nvPr/>
        </p:nvSpPr>
        <p:spPr>
          <a:xfrm rot="1001400">
            <a:off x="6604200" y="4423320"/>
            <a:ext cx="516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ID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293" name="CustomShape 67"/>
          <p:cNvSpPr/>
          <p:nvPr/>
        </p:nvSpPr>
        <p:spPr>
          <a:xfrm>
            <a:off x="5886720" y="4540320"/>
            <a:ext cx="1746720" cy="434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4" name="CustomShape 68"/>
          <p:cNvSpPr/>
          <p:nvPr/>
        </p:nvSpPr>
        <p:spPr>
          <a:xfrm flipV="1">
            <a:off x="8010360" y="4064400"/>
            <a:ext cx="156600" cy="138960"/>
          </a:xfrm>
          <a:prstGeom prst="ellipse">
            <a:avLst/>
          </a:prstGeom>
          <a:solidFill>
            <a:srgbClr val="ffcc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5" name="CustomShape 69"/>
          <p:cNvSpPr/>
          <p:nvPr/>
        </p:nvSpPr>
        <p:spPr>
          <a:xfrm>
            <a:off x="8046360" y="4798800"/>
            <a:ext cx="555480" cy="57564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6" name="CustomShape 70"/>
          <p:cNvSpPr/>
          <p:nvPr/>
        </p:nvSpPr>
        <p:spPr>
          <a:xfrm>
            <a:off x="9545400" y="2536560"/>
            <a:ext cx="2472480" cy="612360"/>
          </a:xfrm>
          <a:prstGeom prst="wedgeEllipseCallout">
            <a:avLst>
              <a:gd name="adj1" fmla="val -20833"/>
              <a:gd name="adj2" fmla="val 62500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mutual authentication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297" name="Group 71"/>
          <p:cNvGrpSpPr/>
          <p:nvPr/>
        </p:nvGrpSpPr>
        <p:grpSpPr>
          <a:xfrm>
            <a:off x="1533240" y="3481920"/>
            <a:ext cx="2306160" cy="554760"/>
            <a:chOff x="1533240" y="3481920"/>
            <a:chExt cx="2306160" cy="554760"/>
          </a:xfrm>
        </p:grpSpPr>
        <p:sp>
          <p:nvSpPr>
            <p:cNvPr id="298" name="CustomShape 72"/>
            <p:cNvSpPr/>
            <p:nvPr/>
          </p:nvSpPr>
          <p:spPr>
            <a:xfrm>
              <a:off x="1533240" y="3481920"/>
              <a:ext cx="1950840" cy="55476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99" name="CustomShape 73"/>
            <p:cNvSpPr/>
            <p:nvPr/>
          </p:nvSpPr>
          <p:spPr>
            <a:xfrm>
              <a:off x="2040480" y="3558240"/>
              <a:ext cx="1798920" cy="4460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Times New Roman"/>
                </a:rPr>
                <a:t>Update</a:t>
              </a:r>
              <a:endParaRPr b="0" lang="en-US" sz="1800" spc="-1" strike="noStrike">
                <a:latin typeface="Calibri"/>
              </a:endParaRPr>
            </a:p>
          </p:txBody>
        </p:sp>
      </p:grpSp>
      <p:sp>
        <p:nvSpPr>
          <p:cNvPr id="300" name="CustomShape 74"/>
          <p:cNvSpPr/>
          <p:nvPr/>
        </p:nvSpPr>
        <p:spPr>
          <a:xfrm>
            <a:off x="877320" y="1120320"/>
            <a:ext cx="10583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accent2">
                <a:lumMod val="75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75"/>
          <p:cNvSpPr/>
          <p:nvPr/>
        </p:nvSpPr>
        <p:spPr>
          <a:xfrm>
            <a:off x="4922640" y="729000"/>
            <a:ext cx="1850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等线"/>
              </a:rPr>
              <a:t>Time periods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02" name="Line 76"/>
          <p:cNvSpPr/>
          <p:nvPr/>
        </p:nvSpPr>
        <p:spPr>
          <a:xfrm>
            <a:off x="1902960" y="76248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03" name="Formula 77"/>
              <p:cNvSpPr txBox="1"/>
              <p:nvPr/>
            </p:nvSpPr>
            <p:spPr>
              <a:xfrm>
                <a:off x="1989000" y="766440"/>
                <a:ext cx="4550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𝟏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04" name="Formula 78"/>
              <p:cNvSpPr txBox="1"/>
              <p:nvPr/>
            </p:nvSpPr>
            <p:spPr>
              <a:xfrm>
                <a:off x="3169080" y="766440"/>
                <a:ext cx="4550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𝟐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05" name="Line 79"/>
          <p:cNvSpPr/>
          <p:nvPr/>
        </p:nvSpPr>
        <p:spPr>
          <a:xfrm>
            <a:off x="3175920" y="75600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6" name="Line 80"/>
          <p:cNvSpPr/>
          <p:nvPr/>
        </p:nvSpPr>
        <p:spPr>
          <a:xfrm>
            <a:off x="4389120" y="75276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07" name="Formula 81"/>
              <p:cNvSpPr txBox="1"/>
              <p:nvPr/>
            </p:nvSpPr>
            <p:spPr>
              <a:xfrm>
                <a:off x="4356000" y="775440"/>
                <a:ext cx="4550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08" name="Formula 82"/>
              <p:cNvSpPr txBox="1"/>
              <p:nvPr/>
            </p:nvSpPr>
            <p:spPr>
              <a:xfrm>
                <a:off x="9737280" y="757440"/>
                <a:ext cx="4568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𝒌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09" name="Line 83"/>
          <p:cNvSpPr/>
          <p:nvPr/>
        </p:nvSpPr>
        <p:spPr>
          <a:xfrm>
            <a:off x="9754200" y="73836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10" name="Formula 84"/>
              <p:cNvSpPr txBox="1"/>
              <p:nvPr/>
            </p:nvSpPr>
            <p:spPr>
              <a:xfrm>
                <a:off x="6856920" y="748440"/>
                <a:ext cx="25664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11" name="CustomShape 85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23" dur="indefinite" restart="never" nodeType="tmRoot">
          <p:childTnLst>
            <p:seq>
              <p:cTn id="224" dur="indefinite" nodeType="mainSeq">
                <p:childTnLst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315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316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Model of Forward Secure SH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317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318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1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11/24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322" name="CustomShape 10"/>
          <p:cNvSpPr/>
          <p:nvPr/>
        </p:nvSpPr>
        <p:spPr>
          <a:xfrm>
            <a:off x="877320" y="1120320"/>
            <a:ext cx="105832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1400">
            <a:solidFill>
              <a:schemeClr val="accent2">
                <a:lumMod val="75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11"/>
          <p:cNvSpPr/>
          <p:nvPr/>
        </p:nvSpPr>
        <p:spPr>
          <a:xfrm>
            <a:off x="4922640" y="729000"/>
            <a:ext cx="1850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c00000"/>
                </a:solidFill>
                <a:latin typeface="等线"/>
              </a:rPr>
              <a:t>Time periods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24" name="Line 12"/>
          <p:cNvSpPr/>
          <p:nvPr/>
        </p:nvSpPr>
        <p:spPr>
          <a:xfrm>
            <a:off x="1902960" y="76248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25" name="Formula 13"/>
              <p:cNvSpPr txBox="1"/>
              <p:nvPr/>
            </p:nvSpPr>
            <p:spPr>
              <a:xfrm>
                <a:off x="1989000" y="766440"/>
                <a:ext cx="4550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𝟏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26" name="Formula 14"/>
              <p:cNvSpPr txBox="1"/>
              <p:nvPr/>
            </p:nvSpPr>
            <p:spPr>
              <a:xfrm>
                <a:off x="3169080" y="766440"/>
                <a:ext cx="4550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𝟐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27" name="Line 15"/>
          <p:cNvSpPr/>
          <p:nvPr/>
        </p:nvSpPr>
        <p:spPr>
          <a:xfrm>
            <a:off x="3175920" y="75600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Line 16"/>
          <p:cNvSpPr/>
          <p:nvPr/>
        </p:nvSpPr>
        <p:spPr>
          <a:xfrm>
            <a:off x="4389120" y="75276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29" name="Formula 17"/>
              <p:cNvSpPr txBox="1"/>
              <p:nvPr/>
            </p:nvSpPr>
            <p:spPr>
              <a:xfrm>
                <a:off x="4356000" y="775440"/>
                <a:ext cx="4550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𝟑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330" name="Formula 18"/>
              <p:cNvSpPr txBox="1"/>
              <p:nvPr/>
            </p:nvSpPr>
            <p:spPr>
              <a:xfrm>
                <a:off x="9737280" y="757440"/>
                <a:ext cx="4568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𝒕</m:t>
                        </m:r>
                      </m:e>
                      <m:sub>
                        <m:r>
                          <m:t xml:space="preserve">𝒌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331" name="Line 19"/>
          <p:cNvSpPr/>
          <p:nvPr/>
        </p:nvSpPr>
        <p:spPr>
          <a:xfrm>
            <a:off x="9754200" y="738360"/>
            <a:ext cx="0" cy="360000"/>
          </a:xfrm>
          <a:prstGeom prst="line">
            <a:avLst/>
          </a:prstGeom>
          <a:ln w="1584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332" name="Formula 20"/>
              <p:cNvSpPr txBox="1"/>
              <p:nvPr/>
            </p:nvSpPr>
            <p:spPr>
              <a:xfrm>
                <a:off x="6856920" y="748440"/>
                <a:ext cx="256644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  <m:r>
                      <m:t xml:space="preserve">⋯</m:t>
                    </m:r>
                  </m:oMath>
                </a14:m>
              </a:p>
            </p:txBody>
          </p:sp>
        </mc:Choice>
        <mc:Fallback/>
      </mc:AlternateContent>
      <p:sp>
        <p:nvSpPr>
          <p:cNvPr id="333" name="CustomShape 21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  <p:pic>
        <p:nvPicPr>
          <p:cNvPr id="334" name="Picture 4" descr="查看源图像"/>
          <p:cNvPicPr/>
          <p:nvPr/>
        </p:nvPicPr>
        <p:blipFill>
          <a:blip r:embed="rId2"/>
          <a:stretch/>
        </p:blipFill>
        <p:spPr>
          <a:xfrm>
            <a:off x="2216520" y="1316880"/>
            <a:ext cx="6723360" cy="3065040"/>
          </a:xfrm>
          <a:prstGeom prst="rect">
            <a:avLst/>
          </a:prstGeom>
          <a:ln>
            <a:noFill/>
          </a:ln>
        </p:spPr>
      </p:pic>
      <p:sp>
        <p:nvSpPr>
          <p:cNvPr id="335" name="CustomShape 22"/>
          <p:cNvSpPr/>
          <p:nvPr/>
        </p:nvSpPr>
        <p:spPr>
          <a:xfrm>
            <a:off x="5297040" y="1443240"/>
            <a:ext cx="561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root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36" name="CustomShape 23"/>
          <p:cNvSpPr/>
          <p:nvPr/>
        </p:nvSpPr>
        <p:spPr>
          <a:xfrm>
            <a:off x="3772440" y="2094120"/>
            <a:ext cx="295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37" name="CustomShape 24"/>
          <p:cNvSpPr/>
          <p:nvPr/>
        </p:nvSpPr>
        <p:spPr>
          <a:xfrm>
            <a:off x="6998040" y="2094120"/>
            <a:ext cx="295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38" name="CustomShape 25"/>
          <p:cNvSpPr/>
          <p:nvPr/>
        </p:nvSpPr>
        <p:spPr>
          <a:xfrm>
            <a:off x="2889360" y="2838240"/>
            <a:ext cx="409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00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39" name="CustomShape 26"/>
          <p:cNvSpPr/>
          <p:nvPr/>
        </p:nvSpPr>
        <p:spPr>
          <a:xfrm>
            <a:off x="4551840" y="2772720"/>
            <a:ext cx="409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0" name="CustomShape 27"/>
          <p:cNvSpPr/>
          <p:nvPr/>
        </p:nvSpPr>
        <p:spPr>
          <a:xfrm>
            <a:off x="6171840" y="2835720"/>
            <a:ext cx="409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10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1" name="CustomShape 28"/>
          <p:cNvSpPr/>
          <p:nvPr/>
        </p:nvSpPr>
        <p:spPr>
          <a:xfrm>
            <a:off x="7791840" y="2785680"/>
            <a:ext cx="397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11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2" name="CustomShape 29"/>
          <p:cNvSpPr/>
          <p:nvPr/>
        </p:nvSpPr>
        <p:spPr>
          <a:xfrm>
            <a:off x="2447640" y="3828240"/>
            <a:ext cx="52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000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3" name="CustomShape 30"/>
          <p:cNvSpPr/>
          <p:nvPr/>
        </p:nvSpPr>
        <p:spPr>
          <a:xfrm>
            <a:off x="3266280" y="3828240"/>
            <a:ext cx="52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001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4" name="CustomShape 31"/>
          <p:cNvSpPr/>
          <p:nvPr/>
        </p:nvSpPr>
        <p:spPr>
          <a:xfrm>
            <a:off x="4072320" y="3828240"/>
            <a:ext cx="52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010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5" name="CustomShape 32"/>
          <p:cNvSpPr/>
          <p:nvPr/>
        </p:nvSpPr>
        <p:spPr>
          <a:xfrm>
            <a:off x="4912560" y="3828240"/>
            <a:ext cx="511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011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6" name="CustomShape 33"/>
          <p:cNvSpPr/>
          <p:nvPr/>
        </p:nvSpPr>
        <p:spPr>
          <a:xfrm>
            <a:off x="5740560" y="3835080"/>
            <a:ext cx="52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100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7" name="CustomShape 34"/>
          <p:cNvSpPr/>
          <p:nvPr/>
        </p:nvSpPr>
        <p:spPr>
          <a:xfrm>
            <a:off x="6546240" y="3835080"/>
            <a:ext cx="524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101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8" name="CustomShape 35"/>
          <p:cNvSpPr/>
          <p:nvPr/>
        </p:nvSpPr>
        <p:spPr>
          <a:xfrm>
            <a:off x="7332840" y="3828240"/>
            <a:ext cx="511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110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49" name="CustomShape 36"/>
          <p:cNvSpPr/>
          <p:nvPr/>
        </p:nvSpPr>
        <p:spPr>
          <a:xfrm>
            <a:off x="8179200" y="3828240"/>
            <a:ext cx="499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111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50" name="CustomShape 37"/>
          <p:cNvSpPr/>
          <p:nvPr/>
        </p:nvSpPr>
        <p:spPr>
          <a:xfrm>
            <a:off x="1292400" y="4914360"/>
            <a:ext cx="8889840" cy="913320"/>
          </a:xfrm>
          <a:prstGeom prst="rect">
            <a:avLst/>
          </a:prstGeom>
          <a:noFill/>
          <a:ln w="22320">
            <a:solidFill>
              <a:schemeClr val="accent2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"/>
            </a:pPr>
            <a:r>
              <a:rPr b="0" lang="en-US" sz="1800" spc="-1" strike="noStrike">
                <a:solidFill>
                  <a:srgbClr val="c00000"/>
                </a:solidFill>
                <a:latin typeface="Times New Roman"/>
              </a:rPr>
              <a:t>For , </a:t>
            </a:r>
            <a:r>
              <a:rPr b="0" lang="en-US" sz="1800" spc="-1" strike="noStrike">
                <a:solidFill>
                  <a:srgbClr val="c00000"/>
                </a:solidFill>
                <a:latin typeface="Times New Roman"/>
              </a:rPr>
              <a:t> contains exactly one ancestor of each leaf or the leaf itself between period  and </a:t>
            </a:r>
            <a:endParaRPr b="0" lang="en-US" sz="1800" spc="-1" strike="noStrike">
              <a:latin typeface="Calibri"/>
            </a:endParaRPr>
          </a:p>
          <a:p>
            <a:pPr marL="285840" indent="-285480">
              <a:lnSpc>
                <a:spcPct val="100000"/>
              </a:lnSpc>
              <a:buClr>
                <a:srgbClr val="c00000"/>
              </a:buClr>
              <a:buFont typeface="Wingdings" charset="2"/>
              <a:buChar char=""/>
            </a:pPr>
            <a:r>
              <a:rPr b="0" lang="en-US" sz="1800" spc="-1" strike="noStrike">
                <a:solidFill>
                  <a:srgbClr val="c00000"/>
                </a:solidFill>
                <a:latin typeface="Times New Roman"/>
              </a:rPr>
              <a:t>For each , there is a corresponding ancestor </a:t>
            </a:r>
            <a:br/>
            <a:r>
              <a:rPr b="0" lang="en-US" sz="1800" spc="-1" strike="noStrike">
                <a:solidFill>
                  <a:srgbClr val="c00000"/>
                </a:solidFill>
                <a:latin typeface="等线"/>
              </a:rPr>
              <a:t>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51" name="CustomShape 38"/>
          <p:cNvSpPr/>
          <p:nvPr/>
        </p:nvSpPr>
        <p:spPr>
          <a:xfrm>
            <a:off x="4045320" y="3828240"/>
            <a:ext cx="599400" cy="369000"/>
          </a:xfrm>
          <a:prstGeom prst="rect">
            <a:avLst/>
          </a:prstGeom>
          <a:noFill/>
          <a:ln w="4428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39"/>
          <p:cNvSpPr/>
          <p:nvPr/>
        </p:nvSpPr>
        <p:spPr>
          <a:xfrm>
            <a:off x="4873680" y="3828240"/>
            <a:ext cx="599400" cy="369000"/>
          </a:xfrm>
          <a:prstGeom prst="rect">
            <a:avLst/>
          </a:prstGeom>
          <a:noFill/>
          <a:ln w="44280">
            <a:solidFill>
              <a:schemeClr val="accent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CustomShape 40"/>
          <p:cNvSpPr/>
          <p:nvPr/>
        </p:nvSpPr>
        <p:spPr>
          <a:xfrm>
            <a:off x="6841800" y="2094120"/>
            <a:ext cx="599400" cy="369000"/>
          </a:xfrm>
          <a:prstGeom prst="rect">
            <a:avLst/>
          </a:prstGeom>
          <a:noFill/>
          <a:ln w="44280">
            <a:solidFill>
              <a:schemeClr val="accent1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40" dur="indefinite" restart="never" nodeType="tmRoot">
          <p:childTnLst>
            <p:seq>
              <p:cTn id="341" dur="indefinite" nodeType="mainSeq"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图片 1" descr="PPT配图 (48)"/>
          <p:cNvPicPr/>
          <p:nvPr/>
        </p:nvPicPr>
        <p:blipFill>
          <a:blip r:embed="rId1"/>
          <a:srcRect l="11669" t="0" r="13951" b="0"/>
          <a:stretch/>
        </p:blipFill>
        <p:spPr>
          <a:xfrm>
            <a:off x="868680" y="4447440"/>
            <a:ext cx="2390760" cy="1928520"/>
          </a:xfrm>
          <a:prstGeom prst="rect">
            <a:avLst/>
          </a:prstGeom>
          <a:ln>
            <a:noFill/>
          </a:ln>
        </p:spPr>
      </p:pic>
      <p:sp>
        <p:nvSpPr>
          <p:cNvPr id="355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358" name="图片 21" descr=""/>
          <p:cNvPicPr/>
          <p:nvPr/>
        </p:nvPicPr>
        <p:blipFill>
          <a:blip r:embed="rId2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359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Security Properties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360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361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64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12/24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365" name="CustomShape 10"/>
          <p:cNvSpPr/>
          <p:nvPr/>
        </p:nvSpPr>
        <p:spPr>
          <a:xfrm>
            <a:off x="343080" y="3430800"/>
            <a:ext cx="2652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385623"/>
                </a:solidFill>
                <a:latin typeface="Times New Roman"/>
              </a:rPr>
              <a:t>Detector resistance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366" name="CustomShape 11"/>
          <p:cNvSpPr/>
          <p:nvPr/>
        </p:nvSpPr>
        <p:spPr>
          <a:xfrm>
            <a:off x="6231600" y="3499200"/>
            <a:ext cx="32731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385623"/>
                </a:solidFill>
                <a:latin typeface="Times New Roman"/>
              </a:rPr>
              <a:t>Backward unlinkability</a:t>
            </a:r>
            <a:endParaRPr b="0" lang="en-US" sz="2400" spc="-1" strike="noStrike">
              <a:latin typeface="Calibri"/>
            </a:endParaRPr>
          </a:p>
        </p:txBody>
      </p:sp>
      <p:pic>
        <p:nvPicPr>
          <p:cNvPr id="367" name="图片 1" descr="合作2"/>
          <p:cNvPicPr/>
          <p:nvPr/>
        </p:nvPicPr>
        <p:blipFill>
          <a:blip r:embed="rId3"/>
          <a:srcRect l="13454" t="16371" r="20407" b="9462"/>
          <a:stretch/>
        </p:blipFill>
        <p:spPr>
          <a:xfrm>
            <a:off x="615960" y="1447920"/>
            <a:ext cx="1655280" cy="1856160"/>
          </a:xfrm>
          <a:prstGeom prst="rect">
            <a:avLst/>
          </a:prstGeom>
          <a:ln>
            <a:noFill/>
          </a:ln>
        </p:spPr>
      </p:pic>
      <p:pic>
        <p:nvPicPr>
          <p:cNvPr id="368" name="图片 111" descr="www_tuweimei_comComp_16889246_NySrbEGZQRhKCBxDVaU584zm9Gv6OJzb.jpg"/>
          <p:cNvPicPr/>
          <p:nvPr/>
        </p:nvPicPr>
        <p:blipFill>
          <a:blip r:embed="rId4"/>
          <a:srcRect l="5658" t="11106" r="8515" b="12950"/>
          <a:stretch/>
        </p:blipFill>
        <p:spPr>
          <a:xfrm>
            <a:off x="5900040" y="1316520"/>
            <a:ext cx="2298600" cy="2034000"/>
          </a:xfrm>
          <a:prstGeom prst="rect">
            <a:avLst/>
          </a:prstGeom>
          <a:ln>
            <a:noFill/>
          </a:ln>
        </p:spPr>
      </p:pic>
      <p:pic>
        <p:nvPicPr>
          <p:cNvPr id="369" name="图片 4" descr="冠军9.jpg"/>
          <p:cNvPicPr/>
          <p:nvPr/>
        </p:nvPicPr>
        <p:blipFill>
          <a:blip r:embed="rId5"/>
          <a:srcRect l="9639" t="5625" r="12020" b="4897"/>
          <a:stretch/>
        </p:blipFill>
        <p:spPr>
          <a:xfrm>
            <a:off x="6058080" y="3918240"/>
            <a:ext cx="2365920" cy="2364840"/>
          </a:xfrm>
          <a:prstGeom prst="rect">
            <a:avLst/>
          </a:prstGeom>
          <a:ln>
            <a:noFill/>
          </a:ln>
        </p:spPr>
      </p:pic>
      <p:sp>
        <p:nvSpPr>
          <p:cNvPr id="370" name="CustomShape 12"/>
          <p:cNvSpPr/>
          <p:nvPr/>
        </p:nvSpPr>
        <p:spPr>
          <a:xfrm>
            <a:off x="2396520" y="2089440"/>
            <a:ext cx="3162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Successful authentication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71" name="CustomShape 13"/>
          <p:cNvSpPr/>
          <p:nvPr/>
        </p:nvSpPr>
        <p:spPr>
          <a:xfrm>
            <a:off x="8395560" y="2142720"/>
            <a:ext cx="3846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Unforgeability of group credentials before key exposure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72" name="CustomShape 14"/>
          <p:cNvSpPr/>
          <p:nvPr/>
        </p:nvSpPr>
        <p:spPr>
          <a:xfrm>
            <a:off x="3161880" y="4969800"/>
            <a:ext cx="289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Affiliation hiding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73" name="CustomShape 15"/>
          <p:cNvSpPr/>
          <p:nvPr/>
        </p:nvSpPr>
        <p:spPr>
          <a:xfrm>
            <a:off x="8633520" y="4725360"/>
            <a:ext cx="32900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User privacy before revocation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74" name="CustomShape 16"/>
          <p:cNvSpPr/>
          <p:nvPr/>
        </p:nvSpPr>
        <p:spPr>
          <a:xfrm>
            <a:off x="437400" y="980640"/>
            <a:ext cx="1977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385623"/>
                </a:solidFill>
                <a:latin typeface="Times New Roman"/>
              </a:rPr>
              <a:t>Completeness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375" name="CustomShape 17"/>
          <p:cNvSpPr/>
          <p:nvPr/>
        </p:nvSpPr>
        <p:spPr>
          <a:xfrm>
            <a:off x="5938200" y="877320"/>
            <a:ext cx="45244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385623"/>
                </a:solidFill>
                <a:latin typeface="Times New Roman"/>
              </a:rPr>
              <a:t>Forward impersonator resistance</a:t>
            </a:r>
            <a:endParaRPr b="0" lang="en-US" sz="2400" spc="-1" strike="noStrike">
              <a:latin typeface="Calibri"/>
            </a:endParaRPr>
          </a:p>
        </p:txBody>
      </p:sp>
      <p:pic>
        <p:nvPicPr>
          <p:cNvPr id="376" name="内容占位符 6" descr=""/>
          <p:cNvPicPr/>
          <p:nvPr/>
        </p:nvPicPr>
        <p:blipFill>
          <a:blip r:embed="rId6"/>
          <a:srcRect l="22445" t="-3644" r="19695" b="3644"/>
          <a:stretch/>
        </p:blipFill>
        <p:spPr>
          <a:xfrm>
            <a:off x="200160" y="3851640"/>
            <a:ext cx="920160" cy="1192680"/>
          </a:xfrm>
          <a:prstGeom prst="rect">
            <a:avLst/>
          </a:prstGeom>
          <a:ln>
            <a:noFill/>
          </a:ln>
        </p:spPr>
      </p:pic>
      <p:sp>
        <p:nvSpPr>
          <p:cNvPr id="377" name="CustomShape 18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06" dur="indefinite" restart="never" nodeType="tmRoot">
          <p:childTnLst>
            <p:seq>
              <p:cTn id="407" dur="indefinite" nodeType="mainSeq">
                <p:childTnLst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3"/>
          <p:cNvSpPr/>
          <p:nvPr/>
        </p:nvSpPr>
        <p:spPr>
          <a:xfrm>
            <a:off x="0" y="-648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381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549360" y="-7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382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Launching Procedures of Our Scheme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383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384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87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13/24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388" name="CustomShape 10"/>
          <p:cNvSpPr/>
          <p:nvPr/>
        </p:nvSpPr>
        <p:spPr>
          <a:xfrm>
            <a:off x="561600" y="1371240"/>
            <a:ext cx="514584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CustomShape 11"/>
          <p:cNvSpPr/>
          <p:nvPr/>
        </p:nvSpPr>
        <p:spPr>
          <a:xfrm>
            <a:off x="2662200" y="1371240"/>
            <a:ext cx="6199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GA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390" name="CustomShape 12"/>
          <p:cNvSpPr/>
          <p:nvPr/>
        </p:nvSpPr>
        <p:spPr>
          <a:xfrm>
            <a:off x="2157120" y="1822680"/>
            <a:ext cx="163872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,</a:t>
            </a:r>
            <a:endParaRPr b="0" lang="en-US" sz="1800" spc="-1" strike="noStrike">
              <a:latin typeface="Calibri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tracing keys </a:t>
            </a:r>
            <a:endParaRPr b="0" lang="en-US" sz="1800" spc="-1" strike="noStrike">
              <a:latin typeface="Calibri"/>
            </a:endParaRPr>
          </a:p>
          <a:p>
            <a:pPr marL="285840" indent="-28548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, 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91" name="CustomShape 13"/>
          <p:cNvSpPr/>
          <p:nvPr/>
        </p:nvSpPr>
        <p:spPr>
          <a:xfrm>
            <a:off x="223920" y="1299240"/>
            <a:ext cx="22003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CreateGroup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392" name="CustomShape 14"/>
          <p:cNvSpPr/>
          <p:nvPr/>
        </p:nvSpPr>
        <p:spPr>
          <a:xfrm>
            <a:off x="5276880" y="813600"/>
            <a:ext cx="4277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AddMember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at time period 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393" name="CustomShape 15"/>
          <p:cNvSpPr/>
          <p:nvPr/>
        </p:nvSpPr>
        <p:spPr>
          <a:xfrm>
            <a:off x="6188760" y="1428480"/>
            <a:ext cx="542412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4" name="CustomShape 16"/>
          <p:cNvSpPr/>
          <p:nvPr/>
        </p:nvSpPr>
        <p:spPr>
          <a:xfrm>
            <a:off x="9118800" y="1371600"/>
            <a:ext cx="757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User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395" name="CustomShape 17"/>
          <p:cNvSpPr/>
          <p:nvPr/>
        </p:nvSpPr>
        <p:spPr>
          <a:xfrm>
            <a:off x="7425000" y="2170440"/>
            <a:ext cx="3657600" cy="17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StarSymbo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user initial keys </a:t>
            </a:r>
            <a:endParaRPr b="0" lang="en-US" sz="18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StarSymbo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: short vectors/bases for each </a:t>
            </a:r>
            <a:endParaRPr b="0" lang="en-US" sz="18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StarSymbo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send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together with a proof to GA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96" name="CustomShape 18"/>
          <p:cNvSpPr/>
          <p:nvPr/>
        </p:nvSpPr>
        <p:spPr>
          <a:xfrm>
            <a:off x="951480" y="1846440"/>
            <a:ext cx="404172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StarSymbo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checks collision about  and its validity</a:t>
            </a:r>
            <a:endParaRPr b="0" lang="en-US" sz="18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StarSymbo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generate revocation token </a:t>
            </a:r>
            <a:endParaRPr b="0" lang="en-US" sz="18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StarSymbo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choose user’s identity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8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StarSymbo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produce a signature  on  and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397" name="CustomShape 19"/>
          <p:cNvSpPr/>
          <p:nvPr/>
        </p:nvSpPr>
        <p:spPr>
          <a:xfrm>
            <a:off x="3295440" y="2981520"/>
            <a:ext cx="2500560" cy="1783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8" name="CustomShape 20"/>
          <p:cNvSpPr/>
          <p:nvPr/>
        </p:nvSpPr>
        <p:spPr>
          <a:xfrm>
            <a:off x="4328640" y="4778640"/>
            <a:ext cx="2967480" cy="98568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SIS instance binding to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</a:rPr>
              <a:t>user’s public key</a:t>
            </a: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 and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</a:rPr>
              <a:t>current time period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399" name="CustomShape 21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2" dur="indefinite" restart="never" nodeType="tmRoot">
          <p:childTnLst>
            <p:seq>
              <p:cTn id="443" dur="indefinite" nodeType="mainSeq">
                <p:childTnLst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>
                      <p:stCondLst>
                        <p:cond delay="indefinite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403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404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User Update of Our Scheme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405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406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09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14/24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10" name="CustomShape 10"/>
          <p:cNvSpPr/>
          <p:nvPr/>
        </p:nvSpPr>
        <p:spPr>
          <a:xfrm>
            <a:off x="960840" y="1040040"/>
            <a:ext cx="46936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Update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from time period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into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962280" y="1657800"/>
            <a:ext cx="533088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2" name="CustomShape 12"/>
          <p:cNvSpPr/>
          <p:nvPr/>
        </p:nvSpPr>
        <p:spPr>
          <a:xfrm>
            <a:off x="2985840" y="1639440"/>
            <a:ext cx="757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User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413" name="CustomShape 13"/>
          <p:cNvSpPr/>
          <p:nvPr/>
        </p:nvSpPr>
        <p:spPr>
          <a:xfrm>
            <a:off x="882720" y="3896280"/>
            <a:ext cx="3618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revocation token is updated as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   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14" name="CustomShape 14"/>
          <p:cNvSpPr/>
          <p:nvPr/>
        </p:nvSpPr>
        <p:spPr>
          <a:xfrm>
            <a:off x="6775200" y="4905360"/>
            <a:ext cx="3346560" cy="43632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SIS relation: one-wayness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1006200" y="2594880"/>
            <a:ext cx="46029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user’s secret key is updated as the set of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  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short vectors/bases for each </a:t>
            </a:r>
            <a:r>
              <a:rPr b="0" lang="en-US" sz="18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416" name="CustomShape 16"/>
          <p:cNvSpPr/>
          <p:nvPr/>
        </p:nvSpPr>
        <p:spPr>
          <a:xfrm>
            <a:off x="1643400" y="4523400"/>
            <a:ext cx="5131440" cy="581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7" name="CustomShape 17"/>
          <p:cNvSpPr/>
          <p:nvPr/>
        </p:nvSpPr>
        <p:spPr>
          <a:xfrm flipV="1">
            <a:off x="3994200" y="2687400"/>
            <a:ext cx="2780640" cy="321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8" name="CustomShape 18"/>
          <p:cNvSpPr/>
          <p:nvPr/>
        </p:nvSpPr>
        <p:spPr>
          <a:xfrm>
            <a:off x="6775200" y="2280600"/>
            <a:ext cx="3879000" cy="1137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by performing preimage sampling or basis delegation on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19" name="CustomShape 19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1" dur="indefinite" restart="never" nodeType="tmRoot">
          <p:childTnLst>
            <p:seq>
              <p:cTn id="482" dur="indefinite" nodeType="mainSeq"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fill="hold">
                      <p:stCondLst>
                        <p:cond delay="indefinite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2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423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424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Handshake of Our Scheme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425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426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9" name="CustomShape 9"/>
          <p:cNvSpPr/>
          <p:nvPr/>
        </p:nvSpPr>
        <p:spPr>
          <a:xfrm>
            <a:off x="358560" y="6537960"/>
            <a:ext cx="675576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Lattice-Based Secret Handshakes with Reusable Credentials                                  Z. An et al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30" name="CustomShape 10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15/24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31" name="CustomShape 11"/>
          <p:cNvSpPr/>
          <p:nvPr/>
        </p:nvSpPr>
        <p:spPr>
          <a:xfrm>
            <a:off x="612360" y="1657800"/>
            <a:ext cx="533088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2" name="CustomShape 12"/>
          <p:cNvSpPr/>
          <p:nvPr/>
        </p:nvSpPr>
        <p:spPr>
          <a:xfrm>
            <a:off x="6402240" y="1657800"/>
            <a:ext cx="542412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CustomShape 13"/>
          <p:cNvSpPr/>
          <p:nvPr/>
        </p:nvSpPr>
        <p:spPr>
          <a:xfrm>
            <a:off x="5229360" y="1036440"/>
            <a:ext cx="1901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Handshake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434" name="CustomShape 14"/>
          <p:cNvSpPr/>
          <p:nvPr/>
        </p:nvSpPr>
        <p:spPr>
          <a:xfrm>
            <a:off x="2215080" y="1751040"/>
            <a:ext cx="970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from</a:t>
            </a: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Calibri"/>
            </a:endParaRPr>
          </a:p>
        </p:txBody>
      </p:sp>
      <p:sp>
        <p:nvSpPr>
          <p:cNvPr id="435" name="CustomShape 15"/>
          <p:cNvSpPr/>
          <p:nvPr/>
        </p:nvSpPr>
        <p:spPr>
          <a:xfrm>
            <a:off x="8780400" y="1751040"/>
            <a:ext cx="970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from</a:t>
            </a: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Calibri"/>
            </a:endParaRPr>
          </a:p>
        </p:txBody>
      </p:sp>
      <p:sp>
        <p:nvSpPr>
          <p:cNvPr id="436" name="CustomShape 16"/>
          <p:cNvSpPr/>
          <p:nvPr/>
        </p:nvSpPr>
        <p:spPr>
          <a:xfrm>
            <a:off x="1636200" y="839520"/>
            <a:ext cx="3582720" cy="694800"/>
          </a:xfrm>
          <a:prstGeom prst="wedgeRoundRectCallout">
            <a:avLst>
              <a:gd name="adj1" fmla="val -20999"/>
              <a:gd name="adj2" fmla="val 87905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How to use </a:t>
            </a: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ZKAoK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to achieve mutual authentication in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37" name="CustomShape 17"/>
          <p:cNvSpPr/>
          <p:nvPr/>
        </p:nvSpPr>
        <p:spPr>
          <a:xfrm>
            <a:off x="4721040" y="2925720"/>
            <a:ext cx="2675160" cy="2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8" name="CustomShape 18"/>
          <p:cNvSpPr/>
          <p:nvPr/>
        </p:nvSpPr>
        <p:spPr>
          <a:xfrm>
            <a:off x="5541840" y="2478240"/>
            <a:ext cx="154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Times New Roman"/>
              </a:rPr>
              <a:t>NIZKAoK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()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39" name="CustomShape 19"/>
          <p:cNvSpPr/>
          <p:nvPr/>
        </p:nvSpPr>
        <p:spPr>
          <a:xfrm>
            <a:off x="7823160" y="2810880"/>
            <a:ext cx="2581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385623"/>
                </a:solidFill>
                <a:latin typeface="Times New Roman"/>
              </a:rPr>
              <a:t>Public verification</a:t>
            </a:r>
            <a:endParaRPr b="0" lang="en-US" sz="2400" spc="-1" strike="noStrike">
              <a:latin typeface="Calibri"/>
            </a:endParaRPr>
          </a:p>
        </p:txBody>
      </p:sp>
      <p:grpSp>
        <p:nvGrpSpPr>
          <p:cNvPr id="440" name="Group 20"/>
          <p:cNvGrpSpPr/>
          <p:nvPr/>
        </p:nvGrpSpPr>
        <p:grpSpPr>
          <a:xfrm>
            <a:off x="6405120" y="1886040"/>
            <a:ext cx="1578600" cy="1578600"/>
            <a:chOff x="6405120" y="1886040"/>
            <a:chExt cx="1578600" cy="1578600"/>
          </a:xfrm>
        </p:grpSpPr>
        <p:sp>
          <p:nvSpPr>
            <p:cNvPr id="441" name="CustomShape 21"/>
            <p:cNvSpPr/>
            <p:nvPr/>
          </p:nvSpPr>
          <p:spPr>
            <a:xfrm rot="18773400">
              <a:off x="6222240" y="2561040"/>
              <a:ext cx="1942920" cy="228240"/>
            </a:xfrm>
            <a:prstGeom prst="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2" name="CustomShape 22"/>
            <p:cNvSpPr/>
            <p:nvPr/>
          </p:nvSpPr>
          <p:spPr>
            <a:xfrm rot="2573400">
              <a:off x="6222600" y="2566440"/>
              <a:ext cx="1942920" cy="228240"/>
            </a:xfrm>
            <a:prstGeom prst="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43" name="CustomShape 23"/>
          <p:cNvSpPr/>
          <p:nvPr/>
        </p:nvSpPr>
        <p:spPr>
          <a:xfrm>
            <a:off x="4716000" y="4021560"/>
            <a:ext cx="2675160" cy="20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4" name="CustomShape 24"/>
          <p:cNvSpPr/>
          <p:nvPr/>
        </p:nvSpPr>
        <p:spPr>
          <a:xfrm>
            <a:off x="1247760" y="2849040"/>
            <a:ext cx="3079800" cy="124488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45" name="Formula 25"/>
              <p:cNvSpPr txBox="1"/>
              <p:nvPr/>
            </p:nvSpPr>
            <p:spPr>
              <a:xfrm>
                <a:off x="4762440" y="3579120"/>
                <a:ext cx="2501280" cy="399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𝑐𝑚𝑡</m:t>
                            </m:r>
                          </m:e>
                          <m:sub>
                            <m:r>
                              <m:t xml:space="preserve">1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𝑐𝑚𝑡</m:t>
                            </m:r>
                          </m:e>
                          <m:sub>
                            <m:r>
                              <m:t xml:space="preserve">2</m:t>
                            </m:r>
                          </m:sub>
                        </m:sSub>
                        <m:r>
                          <m:t xml:space="preserve">,</m:t>
                        </m:r>
                        <m:r>
                          <m:t xml:space="preserve">𝑐h</m:t>
                        </m:r>
                        <m:r>
                          <m:t xml:space="preserve">,</m:t>
                        </m:r>
                        <m:r>
                          <m:t xml:space="preserve">𝑟𝑠𝑝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46" name="CustomShape 26"/>
          <p:cNvSpPr/>
          <p:nvPr/>
        </p:nvSpPr>
        <p:spPr>
          <a:xfrm>
            <a:off x="8036640" y="3801240"/>
            <a:ext cx="2154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385623"/>
                </a:solidFill>
                <a:latin typeface="Times New Roman"/>
              </a:rPr>
              <a:t>Huge overhead</a:t>
            </a:r>
            <a:endParaRPr b="0" lang="en-US" sz="2400" spc="-1" strike="noStrike">
              <a:latin typeface="Calibri"/>
            </a:endParaRPr>
          </a:p>
        </p:txBody>
      </p:sp>
      <p:grpSp>
        <p:nvGrpSpPr>
          <p:cNvPr id="447" name="Group 27"/>
          <p:cNvGrpSpPr/>
          <p:nvPr/>
        </p:nvGrpSpPr>
        <p:grpSpPr>
          <a:xfrm>
            <a:off x="6635160" y="3307320"/>
            <a:ext cx="1578600" cy="1578600"/>
            <a:chOff x="6635160" y="3307320"/>
            <a:chExt cx="1578600" cy="1578600"/>
          </a:xfrm>
        </p:grpSpPr>
        <p:sp>
          <p:nvSpPr>
            <p:cNvPr id="448" name="CustomShape 28"/>
            <p:cNvSpPr/>
            <p:nvPr/>
          </p:nvSpPr>
          <p:spPr>
            <a:xfrm rot="18773400">
              <a:off x="6451920" y="3982320"/>
              <a:ext cx="1942920" cy="228240"/>
            </a:xfrm>
            <a:prstGeom prst="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9" name="CustomShape 29"/>
            <p:cNvSpPr/>
            <p:nvPr/>
          </p:nvSpPr>
          <p:spPr>
            <a:xfrm rot="2573400">
              <a:off x="6452640" y="3987720"/>
              <a:ext cx="1942920" cy="228240"/>
            </a:xfrm>
            <a:prstGeom prst="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50" name="CustomShape 30"/>
          <p:cNvSpPr/>
          <p:nvPr/>
        </p:nvSpPr>
        <p:spPr>
          <a:xfrm>
            <a:off x="4070520" y="2985480"/>
            <a:ext cx="4007520" cy="937440"/>
          </a:xfrm>
          <a:prstGeom prst="wedgeEllipseCallout">
            <a:avLst>
              <a:gd name="adj1" fmla="val -20833"/>
              <a:gd name="adj2" fmla="val 625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from </a:t>
            </a: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one-way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verification to </a:t>
            </a:r>
            <a:r>
              <a:rPr b="1" i="1" lang="en-US" sz="1800" spc="-1" strike="noStrike">
                <a:solidFill>
                  <a:srgbClr val="000000"/>
                </a:solidFill>
                <a:latin typeface="Times New Roman"/>
              </a:rPr>
              <a:t>mutual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proof  ?</a:t>
            </a:r>
            <a:endParaRPr b="0" lang="en-U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07" dur="indefinite" restart="never" nodeType="tmRoot">
          <p:childTnLst>
            <p:seq>
              <p:cTn id="508" dur="indefinite" nodeType="mainSeq">
                <p:childTnLst>
                  <p:par>
                    <p:cTn id="509" fill="hold">
                      <p:stCondLst>
                        <p:cond delay="indefinite"/>
                      </p:stCondLst>
                      <p:childTnLst>
                        <p:par>
                          <p:cTn id="510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5" fill="hold">
                      <p:stCondLst>
                        <p:cond delay="indefinite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9" fill="hold">
                      <p:stCondLst>
                        <p:cond delay="indefinite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2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3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454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455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Handshake of Our Scheme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456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457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60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16/24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61" name="CustomShape 10"/>
          <p:cNvSpPr/>
          <p:nvPr/>
        </p:nvSpPr>
        <p:spPr>
          <a:xfrm>
            <a:off x="612360" y="1657800"/>
            <a:ext cx="533088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CustomShape 11"/>
          <p:cNvSpPr/>
          <p:nvPr/>
        </p:nvSpPr>
        <p:spPr>
          <a:xfrm>
            <a:off x="6402240" y="1657800"/>
            <a:ext cx="542412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3" name="CustomShape 12"/>
          <p:cNvSpPr/>
          <p:nvPr/>
        </p:nvSpPr>
        <p:spPr>
          <a:xfrm>
            <a:off x="5229360" y="1036440"/>
            <a:ext cx="1901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Handshake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464" name="CustomShape 13"/>
          <p:cNvSpPr/>
          <p:nvPr/>
        </p:nvSpPr>
        <p:spPr>
          <a:xfrm>
            <a:off x="2215080" y="1751040"/>
            <a:ext cx="970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from</a:t>
            </a: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Calibri"/>
            </a:endParaRPr>
          </a:p>
        </p:txBody>
      </p:sp>
      <p:sp>
        <p:nvSpPr>
          <p:cNvPr id="465" name="CustomShape 14"/>
          <p:cNvSpPr/>
          <p:nvPr/>
        </p:nvSpPr>
        <p:spPr>
          <a:xfrm>
            <a:off x="8780400" y="1751040"/>
            <a:ext cx="970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from</a:t>
            </a: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Calibri"/>
            </a:endParaRPr>
          </a:p>
        </p:txBody>
      </p:sp>
      <p:sp>
        <p:nvSpPr>
          <p:cNvPr id="466" name="CustomShape 15"/>
          <p:cNvSpPr/>
          <p:nvPr/>
        </p:nvSpPr>
        <p:spPr>
          <a:xfrm>
            <a:off x="626760" y="2799720"/>
            <a:ext cx="4260960" cy="124488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</p:txBody>
      </p:sp>
      <p:sp>
        <p:nvSpPr>
          <p:cNvPr id="467" name="CustomShape 16"/>
          <p:cNvSpPr/>
          <p:nvPr/>
        </p:nvSpPr>
        <p:spPr>
          <a:xfrm>
            <a:off x="7477920" y="2787120"/>
            <a:ext cx="4476240" cy="81252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retrieve  by use of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68" name="CustomShape 17"/>
          <p:cNvSpPr/>
          <p:nvPr/>
        </p:nvSpPr>
        <p:spPr>
          <a:xfrm>
            <a:off x="4669560" y="4543200"/>
            <a:ext cx="2675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8"/>
          <p:cNvSpPr/>
          <p:nvPr/>
        </p:nvSpPr>
        <p:spPr>
          <a:xfrm>
            <a:off x="1865880" y="3420360"/>
            <a:ext cx="443160" cy="369000"/>
          </a:xfrm>
          <a:prstGeom prst="rect">
            <a:avLst/>
          </a:prstGeom>
          <a:noFill/>
          <a:ln w="4428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CustomShape 19"/>
          <p:cNvSpPr/>
          <p:nvPr/>
        </p:nvSpPr>
        <p:spPr>
          <a:xfrm>
            <a:off x="2309040" y="3604680"/>
            <a:ext cx="3810600" cy="69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71" name="Formula 20"/>
              <p:cNvSpPr txBox="1"/>
              <p:nvPr/>
            </p:nvSpPr>
            <p:spPr>
              <a:xfrm>
                <a:off x="5158440" y="4155840"/>
                <a:ext cx="2063520" cy="404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𝑐𝑚𝑡</m:t>
                            </m:r>
                          </m:e>
                          <m:sub>
                            <m:r>
                              <m:t xml:space="preserve">𝑎</m:t>
                            </m:r>
                            <m:r>
                              <m:t xml:space="preserve">,</m:t>
                            </m:r>
                            <m:r>
                              <m:t xml:space="preserve">𝑠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acc>
                              <m:accPr>
                                <m:chr m:val="~"/>
                              </m:accPr>
                              <m:e>
                                <m:r>
                                  <m:t xml:space="preserve">𝑐h</m:t>
                                </m:r>
                              </m:e>
                            </m:acc>
                          </m:e>
                          <m:sub>
                            <m:r>
                              <m:t xml:space="preserve">𝑎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𝑟</m:t>
                            </m:r>
                            <m:r>
                              <m:t xml:space="preserve">𝑠𝑝</m:t>
                            </m:r>
                          </m:e>
                          <m:sub>
                            <m:r>
                              <m:t xml:space="preserve">𝑎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72" name="CustomShape 21"/>
          <p:cNvSpPr/>
          <p:nvPr/>
        </p:nvSpPr>
        <p:spPr>
          <a:xfrm>
            <a:off x="748800" y="4940280"/>
            <a:ext cx="3645000" cy="70740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get </a:t>
            </a:r>
            <a:r>
              <a:rPr b="0" lang="en-US" sz="2000" spc="-1" strike="noStrike">
                <a:solidFill>
                  <a:srgbClr val="ffffff"/>
                </a:solidFill>
                <a:latin typeface="等线"/>
                <a:ea typeface="Cambria Math"/>
              </a:rPr>
              <a:t> from  and 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73" name="CustomShape 22"/>
          <p:cNvSpPr/>
          <p:nvPr/>
        </p:nvSpPr>
        <p:spPr>
          <a:xfrm flipV="1">
            <a:off x="1746360" y="4529160"/>
            <a:ext cx="4967280" cy="73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4" name="CustomShape 23"/>
          <p:cNvSpPr/>
          <p:nvPr/>
        </p:nvSpPr>
        <p:spPr>
          <a:xfrm>
            <a:off x="7526160" y="3854520"/>
            <a:ext cx="3913920" cy="125568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set</a:t>
            </a: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get</a:t>
            </a: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recover</a:t>
            </a: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75" name="CustomShape 24"/>
          <p:cNvSpPr/>
          <p:nvPr/>
        </p:nvSpPr>
        <p:spPr>
          <a:xfrm>
            <a:off x="8456760" y="3036960"/>
            <a:ext cx="742320" cy="369000"/>
          </a:xfrm>
          <a:prstGeom prst="rect">
            <a:avLst/>
          </a:prstGeom>
          <a:noFill/>
          <a:ln w="4428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25"/>
          <p:cNvSpPr/>
          <p:nvPr/>
        </p:nvSpPr>
        <p:spPr>
          <a:xfrm>
            <a:off x="8969040" y="3416760"/>
            <a:ext cx="1041840" cy="704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7" name="CustomShape 26"/>
          <p:cNvSpPr/>
          <p:nvPr/>
        </p:nvSpPr>
        <p:spPr>
          <a:xfrm>
            <a:off x="681480" y="4161600"/>
            <a:ext cx="3397680" cy="544680"/>
          </a:xfrm>
          <a:prstGeom prst="wedgeEllipseCallout">
            <a:avLst>
              <a:gd name="adj1" fmla="val 29182"/>
              <a:gd name="adj2" fmla="val -137432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negotiate a session key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478" name="CustomShape 27"/>
          <p:cNvSpPr/>
          <p:nvPr/>
        </p:nvSpPr>
        <p:spPr>
          <a:xfrm flipH="1">
            <a:off x="4665960" y="5648040"/>
            <a:ext cx="2665800" cy="15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79" name="Formula 28"/>
              <p:cNvSpPr txBox="1"/>
              <p:nvPr/>
            </p:nvSpPr>
            <p:spPr>
              <a:xfrm>
                <a:off x="4852800" y="5186520"/>
                <a:ext cx="2372760" cy="406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𝑐𝑚𝑡</m:t>
                            </m:r>
                          </m:e>
                          <m:sub>
                            <m:r>
                              <m:t xml:space="preserve">𝑏</m:t>
                            </m:r>
                            <m:r>
                              <m:t xml:space="preserve">,</m:t>
                            </m:r>
                            <m:r>
                              <m:t xml:space="preserve">𝑠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acc>
                              <m:accPr>
                                <m:chr m:val="~"/>
                              </m:accPr>
                              <m:e>
                                <m:r>
                                  <m:t xml:space="preserve">𝑐h</m:t>
                                </m:r>
                              </m:e>
                            </m:acc>
                          </m:e>
                          <m:sub>
                            <m:r>
                              <m:t xml:space="preserve">𝑏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𝑟</m:t>
                            </m:r>
                            <m:r>
                              <m:t xml:space="preserve">𝑠𝑝</m:t>
                            </m:r>
                          </m:e>
                          <m:sub>
                            <m:r>
                              <m:t xml:space="preserve">𝑏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V</m:t>
                            </m:r>
                          </m:e>
                          <m:sub>
                            <m:r>
                              <m:t xml:space="preserve">𝑏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80" name="CustomShape 29"/>
          <p:cNvSpPr/>
          <p:nvPr/>
        </p:nvSpPr>
        <p:spPr>
          <a:xfrm>
            <a:off x="4789080" y="1754280"/>
            <a:ext cx="2736720" cy="92232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“</a:t>
            </a: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recover with implicit check”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81" name="CustomShape 30"/>
          <p:cNvSpPr/>
          <p:nvPr/>
        </p:nvSpPr>
        <p:spPr>
          <a:xfrm>
            <a:off x="7506000" y="5321880"/>
            <a:ext cx="4448160" cy="82404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compute KE(,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 )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  <a:ea typeface="Cambria Math"/>
              </a:rPr>
              <a:t>get MAC tag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482" name="CustomShape 31"/>
          <p:cNvSpPr/>
          <p:nvPr/>
        </p:nvSpPr>
        <p:spPr>
          <a:xfrm>
            <a:off x="4655160" y="6191640"/>
            <a:ext cx="26751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483" name="Formula 32"/>
              <p:cNvSpPr txBox="1"/>
              <p:nvPr/>
            </p:nvSpPr>
            <p:spPr>
              <a:xfrm>
                <a:off x="5668560" y="5808240"/>
                <a:ext cx="67716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V</m:t>
                            </m:r>
                          </m:e>
                          <m:sub>
                            <m:r>
                              <m:t xml:space="preserve">𝑎</m:t>
                            </m:r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484" name="CustomShape 33"/>
          <p:cNvSpPr/>
          <p:nvPr/>
        </p:nvSpPr>
        <p:spPr>
          <a:xfrm>
            <a:off x="8482680" y="4662000"/>
            <a:ext cx="1797120" cy="369000"/>
          </a:xfrm>
          <a:prstGeom prst="rect">
            <a:avLst/>
          </a:prstGeom>
          <a:noFill/>
          <a:ln w="4428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5" name="CustomShape 34"/>
          <p:cNvSpPr/>
          <p:nvPr/>
        </p:nvSpPr>
        <p:spPr>
          <a:xfrm>
            <a:off x="9539280" y="5044680"/>
            <a:ext cx="2652120" cy="325800"/>
          </a:xfrm>
          <a:prstGeom prst="wedgeEllipseCallout">
            <a:avLst>
              <a:gd name="adj1" fmla="val -20077"/>
              <a:gd name="adj2" fmla="val -11540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message recovery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486" name="CustomShape 35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9" dur="indefinite" restart="never" nodeType="tmRoot">
          <p:childTnLst>
            <p:seq>
              <p:cTn id="580" dur="indefinite" nodeType="mainSeq">
                <p:childTnLst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fill="hold">
                      <p:stCondLst>
                        <p:cond delay="indefinite"/>
                      </p:stCondLst>
                      <p:childTnLst>
                        <p:par>
                          <p:cTn id="600" fill="hold">
                            <p:stCondLst>
                              <p:cond delay="0"/>
                            </p:stCondLst>
                            <p:childTnLst>
                              <p:par>
                                <p:cTn id="6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9" fill="hold">
                      <p:stCondLst>
                        <p:cond delay="indefinite"/>
                      </p:stCondLst>
                      <p:childTnLst>
                        <p:par>
                          <p:cTn id="620" fill="hold">
                            <p:stCondLst>
                              <p:cond delay="0"/>
                            </p:stCondLst>
                            <p:childTnLst>
                              <p:par>
                                <p:cTn id="6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9" fill="hold">
                      <p:stCondLst>
                        <p:cond delay="indefinite"/>
                      </p:stCondLst>
                      <p:childTnLst>
                        <p:par>
                          <p:cTn id="630" fill="hold">
                            <p:stCondLst>
                              <p:cond delay="0"/>
                            </p:stCondLst>
                            <p:childTnLst>
                              <p:par>
                                <p:cTn id="6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5" fill="hold">
                      <p:stCondLst>
                        <p:cond delay="indefinite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8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9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490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491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Handshake of Our Scheme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492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493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6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17/24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497" name="CustomShape 10"/>
          <p:cNvSpPr/>
          <p:nvPr/>
        </p:nvSpPr>
        <p:spPr>
          <a:xfrm>
            <a:off x="556200" y="1040040"/>
            <a:ext cx="5743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Mutual authentication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 at time period 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498" name="CustomShape 11"/>
          <p:cNvSpPr/>
          <p:nvPr/>
        </p:nvSpPr>
        <p:spPr>
          <a:xfrm>
            <a:off x="962280" y="1657800"/>
            <a:ext cx="685656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2"/>
          <p:cNvSpPr/>
          <p:nvPr/>
        </p:nvSpPr>
        <p:spPr>
          <a:xfrm>
            <a:off x="2985840" y="1639440"/>
            <a:ext cx="757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User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500" name="CustomShape 13"/>
          <p:cNvSpPr/>
          <p:nvPr/>
        </p:nvSpPr>
        <p:spPr>
          <a:xfrm>
            <a:off x="931680" y="2271240"/>
            <a:ext cx="325728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KE public and secret keys 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  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01" name="CustomShape 14"/>
          <p:cNvSpPr/>
          <p:nvPr/>
        </p:nvSpPr>
        <p:spPr>
          <a:xfrm>
            <a:off x="1100880" y="3797640"/>
            <a:ext cx="6181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fetch the small vector from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related to the current time leaf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502" name="CustomShape 15"/>
          <p:cNvSpPr/>
          <p:nvPr/>
        </p:nvSpPr>
        <p:spPr>
          <a:xfrm>
            <a:off x="3683520" y="4714200"/>
            <a:ext cx="3579120" cy="821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6"/>
          <p:cNvSpPr/>
          <p:nvPr/>
        </p:nvSpPr>
        <p:spPr>
          <a:xfrm>
            <a:off x="7263000" y="4751640"/>
            <a:ext cx="4739400" cy="150804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by reducing the overall linear relations into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</a:rPr>
              <a:t>an instance of </a:t>
            </a:r>
            <a:r>
              <a:rPr b="1" lang="en-US" sz="2000" spc="-1" strike="noStrike">
                <a:solidFill>
                  <a:srgbClr val="ff0000"/>
                </a:solidFill>
                <a:latin typeface="等线"/>
              </a:rPr>
              <a:t> </a:t>
            </a: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and apply the corresponding </a:t>
            </a:r>
            <a:r>
              <a:rPr b="1" lang="en-US" sz="2000" spc="-1" strike="noStrike">
                <a:solidFill>
                  <a:srgbClr val="ff0000"/>
                </a:solidFill>
                <a:latin typeface="Times New Roman"/>
              </a:rPr>
              <a:t>ZK compiler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04" name="CustomShape 17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505" name="CustomShape 18"/>
          <p:cNvSpPr/>
          <p:nvPr/>
        </p:nvSpPr>
        <p:spPr>
          <a:xfrm>
            <a:off x="2047680" y="2769840"/>
            <a:ext cx="34920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ciphertexts of group identity 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  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06" name="CustomShape 19"/>
          <p:cNvSpPr/>
          <p:nvPr/>
        </p:nvSpPr>
        <p:spPr>
          <a:xfrm>
            <a:off x="1559880" y="3319560"/>
            <a:ext cx="4462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LWE commitment of revocation token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07" name="CustomShape 20"/>
          <p:cNvSpPr/>
          <p:nvPr/>
        </p:nvSpPr>
        <p:spPr>
          <a:xfrm>
            <a:off x="1155960" y="4349160"/>
            <a:ext cx="609984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embed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into a NIZK proof  showing the issued signature on ,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    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the possession of  and the honest operations on   and </a:t>
            </a:r>
            <a:endParaRPr b="0" lang="en-U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45" dur="indefinite" restart="never" nodeType="tmRoot">
          <p:childTnLst>
            <p:seq>
              <p:cTn id="646" dur="indefinite" nodeType="mainSeq">
                <p:childTnLst>
                  <p:par>
                    <p:cTn id="647" fill="hold">
                      <p:stCondLst>
                        <p:cond delay="indefinite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511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512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User Management of Our Scheme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513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514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7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18/24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518" name="CustomShape 10"/>
          <p:cNvSpPr/>
          <p:nvPr/>
        </p:nvSpPr>
        <p:spPr>
          <a:xfrm>
            <a:off x="787320" y="810720"/>
            <a:ext cx="56080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TraceMember and RemoveMember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519" name="CustomShape 11"/>
          <p:cNvSpPr/>
          <p:nvPr/>
        </p:nvSpPr>
        <p:spPr>
          <a:xfrm>
            <a:off x="954720" y="1652040"/>
            <a:ext cx="2505240" cy="1589400"/>
          </a:xfrm>
          <a:prstGeom prst="ca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registration info: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</p:txBody>
      </p:sp>
      <p:sp>
        <p:nvSpPr>
          <p:cNvPr id="520" name="CustomShape 12"/>
          <p:cNvSpPr/>
          <p:nvPr/>
        </p:nvSpPr>
        <p:spPr>
          <a:xfrm>
            <a:off x="1637280" y="1543680"/>
            <a:ext cx="11397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3200" spc="-1" strike="noStrike">
                <a:solidFill>
                  <a:srgbClr val="ff0000"/>
                </a:solidFill>
                <a:latin typeface="Times New Roman"/>
              </a:rPr>
              <a:t>secret</a:t>
            </a:r>
            <a:endParaRPr b="0" lang="en-US" sz="3200" spc="-1" strike="noStrike">
              <a:latin typeface="Calibri"/>
            </a:endParaRPr>
          </a:p>
        </p:txBody>
      </p:sp>
      <p:sp>
        <p:nvSpPr>
          <p:cNvPr id="521" name="CustomShape 13"/>
          <p:cNvSpPr/>
          <p:nvPr/>
        </p:nvSpPr>
        <p:spPr>
          <a:xfrm>
            <a:off x="911880" y="4362840"/>
            <a:ext cx="2505240" cy="1589400"/>
          </a:xfrm>
          <a:prstGeom prst="can">
            <a:avLst>
              <a:gd name="adj" fmla="val 25000"/>
            </a:avLst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updatable 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</p:txBody>
      </p:sp>
      <p:sp>
        <p:nvSpPr>
          <p:cNvPr id="522" name="CustomShape 14"/>
          <p:cNvSpPr/>
          <p:nvPr/>
        </p:nvSpPr>
        <p:spPr>
          <a:xfrm>
            <a:off x="1577520" y="4309200"/>
            <a:ext cx="120060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3200" spc="-1" strike="noStrike">
                <a:solidFill>
                  <a:srgbClr val="2e75b6"/>
                </a:solidFill>
                <a:latin typeface="Times New Roman"/>
              </a:rPr>
              <a:t>public</a:t>
            </a:r>
            <a:endParaRPr b="0" lang="en-US" sz="3200" spc="-1" strike="noStrike">
              <a:latin typeface="Calibri"/>
            </a:endParaRPr>
          </a:p>
        </p:txBody>
      </p:sp>
      <p:sp>
        <p:nvSpPr>
          <p:cNvPr id="523" name="CustomShape 15"/>
          <p:cNvSpPr/>
          <p:nvPr/>
        </p:nvSpPr>
        <p:spPr>
          <a:xfrm>
            <a:off x="5571000" y="1440000"/>
            <a:ext cx="533088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4" name="CustomShape 16"/>
          <p:cNvSpPr/>
          <p:nvPr/>
        </p:nvSpPr>
        <p:spPr>
          <a:xfrm>
            <a:off x="7099920" y="1507680"/>
            <a:ext cx="1900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TraceMember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525" name="CustomShape 17"/>
          <p:cNvSpPr/>
          <p:nvPr/>
        </p:nvSpPr>
        <p:spPr>
          <a:xfrm>
            <a:off x="6081840" y="2563200"/>
            <a:ext cx="4517280" cy="86436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Decrypt  as using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tsk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Output the first index s.t.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26" name="CustomShape 18"/>
          <p:cNvSpPr/>
          <p:nvPr/>
        </p:nvSpPr>
        <p:spPr>
          <a:xfrm>
            <a:off x="8039880" y="1892880"/>
            <a:ext cx="10080" cy="61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27" name="Formula 19"/>
              <p:cNvSpPr txBox="1"/>
              <p:nvPr/>
            </p:nvSpPr>
            <p:spPr>
              <a:xfrm>
                <a:off x="8236800" y="2019600"/>
                <a:ext cx="412920" cy="399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𝑇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28" name="CustomShape 20"/>
          <p:cNvSpPr/>
          <p:nvPr/>
        </p:nvSpPr>
        <p:spPr>
          <a:xfrm flipH="1" flipV="1">
            <a:off x="3444840" y="2427120"/>
            <a:ext cx="2636640" cy="502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CustomShape 21"/>
          <p:cNvSpPr/>
          <p:nvPr/>
        </p:nvSpPr>
        <p:spPr>
          <a:xfrm rot="636000">
            <a:off x="4421520" y="2272680"/>
            <a:ext cx="802800" cy="39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match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30" name="CustomShape 22"/>
          <p:cNvSpPr/>
          <p:nvPr/>
        </p:nvSpPr>
        <p:spPr>
          <a:xfrm>
            <a:off x="6941520" y="4355280"/>
            <a:ext cx="223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RemoveMember</a:t>
            </a:r>
            <a:endParaRPr b="0" lang="en-US" sz="24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31" name="Formula 23"/>
              <p:cNvSpPr txBox="1"/>
              <p:nvPr/>
            </p:nvSpPr>
            <p:spPr>
              <a:xfrm>
                <a:off x="6311880" y="4915080"/>
                <a:ext cx="3719880" cy="849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ID</m:t>
                            </m:r>
                          </m:e>
                          <m:sub>
                            <m:r>
                              <m:t xml:space="preserve">𝑖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upk</m:t>
                            </m:r>
                          </m:e>
                          <m:sub>
                            <m:r>
                              <m:t xml:space="preserve">𝑖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urt</m:t>
                            </m:r>
                          </m:e>
                          <m:sub>
                            <m:r>
                              <m:t xml:space="preserve">𝑖</m:t>
                            </m:r>
                            <m:r>
                              <m:t xml:space="preserve">∨</m:t>
                            </m:r>
                            <m:sSub>
                              <m:e>
                                <m:r>
                                  <m:t xml:space="preserve">𝑡</m:t>
                                </m:r>
                              </m:e>
                              <m:sub>
                                <m:r>
                                  <m:t xml:space="preserve">𝑐𝑢𝑟𝑟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532" name="CustomShape 24"/>
          <p:cNvSpPr/>
          <p:nvPr/>
        </p:nvSpPr>
        <p:spPr>
          <a:xfrm flipH="1" flipV="1">
            <a:off x="3456360" y="3002760"/>
            <a:ext cx="3224160" cy="1890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3" name="CustomShape 25"/>
          <p:cNvSpPr/>
          <p:nvPr/>
        </p:nvSpPr>
        <p:spPr>
          <a:xfrm rot="1903200">
            <a:off x="4717080" y="3821760"/>
            <a:ext cx="1709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delete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34" name="CustomShape 26"/>
          <p:cNvSpPr/>
          <p:nvPr/>
        </p:nvSpPr>
        <p:spPr>
          <a:xfrm flipH="1" flipV="1">
            <a:off x="3409920" y="5182200"/>
            <a:ext cx="2901600" cy="150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5" name="CustomShape 27"/>
          <p:cNvSpPr/>
          <p:nvPr/>
        </p:nvSpPr>
        <p:spPr>
          <a:xfrm>
            <a:off x="4422600" y="4892400"/>
            <a:ext cx="1709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add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36" name="CustomShape 28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3" dur="indefinite" restart="never" nodeType="tmRoot">
          <p:childTnLst>
            <p:seq>
              <p:cTn id="674" dur="indefinite" nodeType="mainSeq">
                <p:childTnLst>
                  <p:par>
                    <p:cTn id="675" fill="hold">
                      <p:stCondLst>
                        <p:cond delay="indefinite"/>
                      </p:stCondLst>
                      <p:childTnLst>
                        <p:par>
                          <p:cTn id="676" fill="hold">
                            <p:stCondLst>
                              <p:cond delay="0"/>
                            </p:stCondLst>
                            <p:childTnLst>
                              <p:par>
                                <p:cTn id="6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5" fill="hold">
                      <p:stCondLst>
                        <p:cond delay="indefinite"/>
                      </p:stCondLst>
                      <p:childTnLst>
                        <p:par>
                          <p:cTn id="696" fill="hold">
                            <p:stCondLst>
                              <p:cond delay="0"/>
                            </p:stCondLst>
                            <p:childTnLst>
                              <p:par>
                                <p:cTn id="6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a14="http://schemas.microsoft.com/office/drawing/2010/main" Requires="a14">
          <p:sp>
            <p:nvSpPr>
              <p:cNvPr id="537" name="Formula 1"/>
              <p:cNvSpPr txBox="1"/>
              <p:nvPr/>
            </p:nvSpPr>
            <p:spPr>
              <a:xfrm>
                <a:off x="5003640" y="1063080"/>
                <a:ext cx="2010600" cy="495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𝟏</m:t>
                    </m:r>
                  </m:oMath>
                </a14:m>
              </a:p>
            </p:txBody>
          </p:sp>
        </mc:Choice>
        <mc:Fallback/>
      </mc:AlternateContent>
      <p:sp>
        <p:nvSpPr>
          <p:cNvPr id="538" name="CustomShape 2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9" name="CustomShape 3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0" name="CustomShape 4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541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542" name="CustomShape 5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Security Analysis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543" name="Group 6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544" name="CustomShape 7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" name="CustomShape 8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" name="CustomShape 9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47" name="CustomShape 10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19/24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548" name="CustomShape 11"/>
          <p:cNvSpPr/>
          <p:nvPr/>
        </p:nvSpPr>
        <p:spPr>
          <a:xfrm>
            <a:off x="768960" y="810720"/>
            <a:ext cx="22734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Completeness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549" name="CustomShape 12"/>
          <p:cNvSpPr/>
          <p:nvPr/>
        </p:nvSpPr>
        <p:spPr>
          <a:xfrm>
            <a:off x="612360" y="1657800"/>
            <a:ext cx="533088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0" name="CustomShape 13"/>
          <p:cNvSpPr/>
          <p:nvPr/>
        </p:nvSpPr>
        <p:spPr>
          <a:xfrm>
            <a:off x="6446520" y="1690560"/>
            <a:ext cx="542412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1" name="CustomShape 14"/>
          <p:cNvSpPr/>
          <p:nvPr/>
        </p:nvSpPr>
        <p:spPr>
          <a:xfrm>
            <a:off x="2216520" y="1751040"/>
            <a:ext cx="96768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400" spc="-1" strike="noStrike">
                <a:solidFill>
                  <a:srgbClr val="2e75b6"/>
                </a:solidFill>
                <a:latin typeface="Cambria Math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from</a:t>
            </a:r>
            <a:r>
              <a:rPr b="0" i="1" lang="en-US" sz="2400" spc="-1" strike="noStrike">
                <a:solidFill>
                  <a:srgbClr val="2e75b6"/>
                </a:solidFill>
                <a:latin typeface="Cambria Math"/>
              </a:rPr>
              <a:t> 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Calibri"/>
            </a:endParaRPr>
          </a:p>
        </p:txBody>
      </p:sp>
      <p:sp>
        <p:nvSpPr>
          <p:cNvPr id="552" name="CustomShape 15"/>
          <p:cNvSpPr/>
          <p:nvPr/>
        </p:nvSpPr>
        <p:spPr>
          <a:xfrm>
            <a:off x="8625240" y="1620720"/>
            <a:ext cx="97056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from</a:t>
            </a:r>
            <a:r>
              <a:rPr b="0" lang="en-US" sz="24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24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Calibri"/>
            </a:endParaRPr>
          </a:p>
        </p:txBody>
      </p:sp>
      <p:sp>
        <p:nvSpPr>
          <p:cNvPr id="553" name="CustomShape 16"/>
          <p:cNvSpPr/>
          <p:nvPr/>
        </p:nvSpPr>
        <p:spPr>
          <a:xfrm>
            <a:off x="3621960" y="2830680"/>
            <a:ext cx="3848760" cy="3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4" name="CustomShape 17"/>
          <p:cNvSpPr/>
          <p:nvPr/>
        </p:nvSpPr>
        <p:spPr>
          <a:xfrm>
            <a:off x="4570920" y="2421000"/>
            <a:ext cx="2131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Modified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NIZKAoK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555" name="CustomShape 18"/>
          <p:cNvSpPr/>
          <p:nvPr/>
        </p:nvSpPr>
        <p:spPr>
          <a:xfrm>
            <a:off x="7650720" y="2549880"/>
            <a:ext cx="3709440" cy="48024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Correctly recover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56" name="CustomShape 19"/>
          <p:cNvSpPr/>
          <p:nvPr/>
        </p:nvSpPr>
        <p:spPr>
          <a:xfrm>
            <a:off x="7650720" y="3437280"/>
            <a:ext cx="3709440" cy="48024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Retrieve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hidden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matrix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57" name="CustomShape 20"/>
          <p:cNvSpPr/>
          <p:nvPr/>
        </p:nvSpPr>
        <p:spPr>
          <a:xfrm flipH="1" flipV="1">
            <a:off x="3918960" y="3770280"/>
            <a:ext cx="3551760" cy="12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8" name="CustomShape 21"/>
          <p:cNvSpPr/>
          <p:nvPr/>
        </p:nvSpPr>
        <p:spPr>
          <a:xfrm>
            <a:off x="4744440" y="3365640"/>
            <a:ext cx="2131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Modified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NIZKAoK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559" name="CustomShape 22"/>
          <p:cNvSpPr/>
          <p:nvPr/>
        </p:nvSpPr>
        <p:spPr>
          <a:xfrm>
            <a:off x="110160" y="3193200"/>
            <a:ext cx="3709440" cy="48024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Correctly recover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60" name="CustomShape 23"/>
          <p:cNvSpPr/>
          <p:nvPr/>
        </p:nvSpPr>
        <p:spPr>
          <a:xfrm>
            <a:off x="110160" y="3925080"/>
            <a:ext cx="3709440" cy="48024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Retrieve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hidden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matrix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61" name="CustomShape 24"/>
          <p:cNvSpPr/>
          <p:nvPr/>
        </p:nvSpPr>
        <p:spPr>
          <a:xfrm>
            <a:off x="3136680" y="4387680"/>
            <a:ext cx="2008440" cy="1746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2" name="CustomShape 25"/>
          <p:cNvSpPr/>
          <p:nvPr/>
        </p:nvSpPr>
        <p:spPr>
          <a:xfrm flipH="1">
            <a:off x="7155360" y="3854880"/>
            <a:ext cx="3551760" cy="227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63" name="Formula 26"/>
              <p:cNvSpPr txBox="1"/>
              <p:nvPr/>
            </p:nvSpPr>
            <p:spPr>
              <a:xfrm>
                <a:off x="5145480" y="5770440"/>
                <a:ext cx="2010600" cy="4953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𝑲</m:t>
                        </m:r>
                      </m:e>
                      <m:sub>
                        <m:r>
                          <m:t xml:space="preserve">𝑎</m:t>
                        </m:r>
                      </m:sub>
                    </m:sSub>
                    <m:r>
                      <m:t xml:space="preserve">=</m:t>
                    </m:r>
                    <m:sSub>
                      <m:e>
                        <m:r>
                          <m:t xml:space="preserve">𝑲</m:t>
                        </m:r>
                      </m:e>
                      <m:sub>
                        <m:r>
                          <m:t xml:space="preserve">𝑏</m:t>
                        </m:r>
                      </m:sub>
                    </m:sSub>
                  </m:oMath>
                </a14:m>
              </a:p>
            </p:txBody>
          </p:sp>
        </mc:Choice>
        <mc:Fallback/>
      </mc:AlternateContent>
      <p:sp>
        <p:nvSpPr>
          <p:cNvPr id="564" name="CustomShape 27"/>
          <p:cNvSpPr/>
          <p:nvPr/>
        </p:nvSpPr>
        <p:spPr>
          <a:xfrm>
            <a:off x="3918960" y="4523760"/>
            <a:ext cx="3848760" cy="38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65" name="Formula 28"/>
              <p:cNvSpPr txBox="1"/>
              <p:nvPr/>
            </p:nvSpPr>
            <p:spPr>
              <a:xfrm>
                <a:off x="5293800" y="4110120"/>
                <a:ext cx="151380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ℋ</m:t>
                    </m:r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𝑲</m:t>
                            </m:r>
                          </m:e>
                          <m:sub>
                            <m:r>
                              <m:t xml:space="preserve">𝑎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𝑪</m:t>
                            </m:r>
                          </m:e>
                          <m:sub>
                            <m:r>
                              <m:t xml:space="preserve">𝑏</m:t>
                            </m:r>
                          </m:sub>
                        </m:sSub>
                        <m:r>
                          <m:t xml:space="preserve">,</m:t>
                        </m:r>
                        <m:r>
                          <m:t xml:space="preserve">1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566" name="CustomShape 29"/>
          <p:cNvSpPr/>
          <p:nvPr/>
        </p:nvSpPr>
        <p:spPr>
          <a:xfrm flipH="1" flipV="1">
            <a:off x="3941280" y="4912560"/>
            <a:ext cx="3826080" cy="6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567" name="Formula 30"/>
              <p:cNvSpPr txBox="1"/>
              <p:nvPr/>
            </p:nvSpPr>
            <p:spPr>
              <a:xfrm>
                <a:off x="5307480" y="4584960"/>
                <a:ext cx="151380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ℋ</m:t>
                    </m:r>
                    <m:d>
                      <m:dPr>
                        <m:begChr m:val="("/>
                        <m:endChr m:val=")"/>
                      </m:dPr>
                      <m:e>
                        <m:sSub>
                          <m:e>
                            <m:r>
                              <m:t xml:space="preserve">𝑲</m:t>
                            </m:r>
                          </m:e>
                          <m:sub>
                            <m:r>
                              <m:t xml:space="preserve">𝑏</m:t>
                            </m:r>
                          </m:sub>
                        </m:sSub>
                        <m:r>
                          <m:t xml:space="preserve">,</m:t>
                        </m:r>
                        <m:sSub>
                          <m:e>
                            <m:r>
                              <m:t xml:space="preserve">𝑪</m:t>
                            </m:r>
                          </m:e>
                          <m:sub>
                            <m:r>
                              <m:t xml:space="preserve">𝑎</m:t>
                            </m:r>
                          </m:sub>
                        </m:sSub>
                        <m:r>
                          <m:t xml:space="preserve">,</m:t>
                        </m:r>
                        <m:r>
                          <m:t xml:space="preserve">0</m:t>
                        </m:r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568" name="CustomShape 31"/>
          <p:cNvSpPr/>
          <p:nvPr/>
        </p:nvSpPr>
        <p:spPr>
          <a:xfrm flipV="1">
            <a:off x="3298680" y="1390320"/>
            <a:ext cx="2134080" cy="632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9" name="CustomShape 32"/>
          <p:cNvSpPr/>
          <p:nvPr/>
        </p:nvSpPr>
        <p:spPr>
          <a:xfrm flipH="1" flipV="1">
            <a:off x="6371640" y="1414800"/>
            <a:ext cx="2111400" cy="394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0" name="Picture 4" descr="查看源图像"/>
          <p:cNvPicPr/>
          <p:nvPr/>
        </p:nvPicPr>
        <p:blipFill>
          <a:blip r:embed="rId2"/>
          <a:stretch/>
        </p:blipFill>
        <p:spPr>
          <a:xfrm>
            <a:off x="4731120" y="4271400"/>
            <a:ext cx="528840" cy="555840"/>
          </a:xfrm>
          <a:prstGeom prst="rect">
            <a:avLst/>
          </a:prstGeom>
          <a:ln>
            <a:noFill/>
          </a:ln>
          <a:effectLst>
            <a:outerShdw algn="ctr" blurRad="50800" dir="5400000" dist="50760" rotWithShape="0">
              <a:schemeClr val="accent6">
                <a:lumMod val="20000"/>
                <a:lumOff val="80000"/>
              </a:schemeClr>
            </a:outerShdw>
          </a:effectLst>
        </p:spPr>
      </p:pic>
      <p:sp>
        <p:nvSpPr>
          <p:cNvPr id="571" name="CustomShape 33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3" dur="indefinite" restart="never" nodeType="tmRoot">
          <p:childTnLst>
            <p:seq>
              <p:cTn id="714" dur="indefinite" nodeType="mainSeq">
                <p:childTnLst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5" fill="hold">
                      <p:stCondLst>
                        <p:cond delay="indefinite"/>
                      </p:stCondLst>
                      <p:childTnLst>
                        <p:par>
                          <p:cTn id="726" fill="hold">
                            <p:stCondLst>
                              <p:cond delay="0"/>
                            </p:stCondLst>
                            <p:childTnLst>
                              <p:par>
                                <p:cTn id="7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1" fill="hold">
                      <p:stCondLst>
                        <p:cond delay="indefinite"/>
                      </p:stCondLst>
                      <p:childTnLst>
                        <p:par>
                          <p:cTn id="732" fill="hold">
                            <p:stCondLst>
                              <p:cond delay="0"/>
                            </p:stCondLst>
                            <p:childTnLst>
                              <p:par>
                                <p:cTn id="7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5" fill="hold">
                      <p:stCondLst>
                        <p:cond delay="indefinite"/>
                      </p:stCondLst>
                      <p:childTnLst>
                        <p:par>
                          <p:cTn id="736" fill="hold">
                            <p:stCondLst>
                              <p:cond delay="0"/>
                            </p:stCondLst>
                            <p:childTnLst>
                              <p:par>
                                <p:cTn id="7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9" fill="hold">
                      <p:stCondLst>
                        <p:cond delay="indefinite"/>
                      </p:stCondLst>
                      <p:childTnLst>
                        <p:par>
                          <p:cTn id="740" fill="hold">
                            <p:stCondLst>
                              <p:cond delay="0"/>
                            </p:stCondLst>
                            <p:childTnLst>
                              <p:par>
                                <p:cTn id="7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9" fill="hold">
                      <p:stCondLst>
                        <p:cond delay="indefinite"/>
                      </p:stCondLst>
                      <p:childTnLst>
                        <p:par>
                          <p:cTn id="750" fill="hold">
                            <p:stCondLst>
                              <p:cond delay="0"/>
                            </p:stCondLst>
                            <p:childTnLst>
                              <p:par>
                                <p:cTn id="7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1" fill="hold">
                      <p:stCondLst>
                        <p:cond delay="indefinite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1"/>
          <p:cNvGrpSpPr/>
          <p:nvPr/>
        </p:nvGrpSpPr>
        <p:grpSpPr>
          <a:xfrm>
            <a:off x="1323000" y="36720"/>
            <a:ext cx="9143640" cy="1107720"/>
            <a:chOff x="1323000" y="36720"/>
            <a:chExt cx="9143640" cy="1107720"/>
          </a:xfrm>
        </p:grpSpPr>
        <p:sp>
          <p:nvSpPr>
            <p:cNvPr id="59" name="CustomShape 2"/>
            <p:cNvSpPr/>
            <p:nvPr/>
          </p:nvSpPr>
          <p:spPr>
            <a:xfrm rot="16200000">
              <a:off x="5710320" y="-3611520"/>
              <a:ext cx="369000" cy="914364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CustomShape 3"/>
            <p:cNvSpPr/>
            <p:nvPr/>
          </p:nvSpPr>
          <p:spPr>
            <a:xfrm rot="16200000">
              <a:off x="5710320" y="-3980880"/>
              <a:ext cx="369000" cy="914364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CustomShape 4"/>
            <p:cNvSpPr/>
            <p:nvPr/>
          </p:nvSpPr>
          <p:spPr>
            <a:xfrm rot="16200000">
              <a:off x="5710320" y="-4350240"/>
              <a:ext cx="369000" cy="914364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CustomShape 5"/>
          <p:cNvSpPr/>
          <p:nvPr/>
        </p:nvSpPr>
        <p:spPr>
          <a:xfrm>
            <a:off x="1357920" y="72720"/>
            <a:ext cx="8741880" cy="1003680"/>
          </a:xfrm>
          <a:prstGeom prst="rect">
            <a:avLst/>
          </a:prstGeom>
          <a:solidFill>
            <a:srgbClr val="014924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en-US" sz="4000" spc="-1" strike="noStrike">
                <a:solidFill>
                  <a:srgbClr val="ffffff"/>
                </a:solidFill>
                <a:latin typeface="Times New Roman"/>
                <a:ea typeface="微软雅黑"/>
              </a:rPr>
              <a:t>Contents</a:t>
            </a:r>
            <a:endParaRPr b="0" lang="en-US" sz="4000" spc="-1" strike="noStrike">
              <a:latin typeface="Calibri"/>
            </a:endParaRPr>
          </a:p>
        </p:txBody>
      </p:sp>
      <p:grpSp>
        <p:nvGrpSpPr>
          <p:cNvPr id="63" name="Group 6"/>
          <p:cNvGrpSpPr/>
          <p:nvPr/>
        </p:nvGrpSpPr>
        <p:grpSpPr>
          <a:xfrm>
            <a:off x="1323000" y="6532920"/>
            <a:ext cx="9132480" cy="294120"/>
            <a:chOff x="1323000" y="6532920"/>
            <a:chExt cx="9132480" cy="294120"/>
          </a:xfrm>
        </p:grpSpPr>
        <p:sp>
          <p:nvSpPr>
            <p:cNvPr id="64" name="CustomShape 7"/>
            <p:cNvSpPr/>
            <p:nvPr/>
          </p:nvSpPr>
          <p:spPr>
            <a:xfrm rot="16200000">
              <a:off x="5840280" y="2211840"/>
              <a:ext cx="97920" cy="913248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CustomShape 8"/>
            <p:cNvSpPr/>
            <p:nvPr/>
          </p:nvSpPr>
          <p:spPr>
            <a:xfrm rot="16200000">
              <a:off x="5840280" y="2113920"/>
              <a:ext cx="97920" cy="913248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CustomShape 9"/>
            <p:cNvSpPr/>
            <p:nvPr/>
          </p:nvSpPr>
          <p:spPr>
            <a:xfrm rot="16200000">
              <a:off x="5840280" y="2015640"/>
              <a:ext cx="97920" cy="913248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" name="CustomShape 10"/>
          <p:cNvSpPr/>
          <p:nvPr/>
        </p:nvSpPr>
        <p:spPr>
          <a:xfrm>
            <a:off x="1249200" y="652104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68" name="CustomShape 11"/>
          <p:cNvSpPr/>
          <p:nvPr/>
        </p:nvSpPr>
        <p:spPr>
          <a:xfrm>
            <a:off x="9903600" y="649728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2/24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69" name="TextShape 12"/>
          <p:cNvSpPr txBox="1"/>
          <p:nvPr/>
        </p:nvSpPr>
        <p:spPr>
          <a:xfrm>
            <a:off x="1414440" y="1799640"/>
            <a:ext cx="8961480" cy="3736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5826"/>
              </a:buClr>
              <a:buFont typeface="Wingdings" charset="2"/>
              <a:buChar char=""/>
            </a:pPr>
            <a:r>
              <a:rPr b="1" lang="en-US" sz="3600" spc="-1" strike="noStrike">
                <a:solidFill>
                  <a:srgbClr val="005826"/>
                </a:solidFill>
                <a:latin typeface="Times New Roman"/>
              </a:rPr>
              <a:t>Background</a:t>
            </a:r>
            <a:endParaRPr b="0" lang="en-US" sz="3600" spc="-1" strike="noStrike"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5826"/>
              </a:buClr>
              <a:buFont typeface="Wingdings" charset="2"/>
              <a:buChar char=""/>
            </a:pPr>
            <a:r>
              <a:rPr b="1" lang="en-US" sz="3600" spc="-1" strike="noStrike">
                <a:solidFill>
                  <a:srgbClr val="005826"/>
                </a:solidFill>
                <a:latin typeface="Times New Roman"/>
              </a:rPr>
              <a:t>Preliminaries</a:t>
            </a:r>
            <a:endParaRPr b="0" lang="en-US" sz="3600" spc="-1" strike="noStrike"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5826"/>
              </a:buClr>
              <a:buFont typeface="Wingdings" charset="2"/>
              <a:buChar char=""/>
            </a:pPr>
            <a:r>
              <a:rPr b="1" lang="en-US" sz="3600" spc="-1" strike="noStrike">
                <a:solidFill>
                  <a:srgbClr val="005826"/>
                </a:solidFill>
                <a:latin typeface="Times New Roman"/>
              </a:rPr>
              <a:t>Model and Security Properties</a:t>
            </a:r>
            <a:endParaRPr b="0" lang="en-US" sz="3600" spc="-1" strike="noStrike"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5826"/>
              </a:buClr>
              <a:buFont typeface="Wingdings" charset="2"/>
              <a:buChar char=""/>
            </a:pPr>
            <a:r>
              <a:rPr b="1" lang="en-US" sz="3600" spc="-1" strike="noStrike">
                <a:solidFill>
                  <a:srgbClr val="005826"/>
                </a:solidFill>
                <a:latin typeface="Times New Roman"/>
              </a:rPr>
              <a:t>Our scheme</a:t>
            </a:r>
            <a:endParaRPr b="0" lang="en-US" sz="3600" spc="-1" strike="noStrike">
              <a:latin typeface="Calibri"/>
            </a:endParaRPr>
          </a:p>
          <a:p>
            <a:pPr marL="343080" indent="-342720"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buClr>
                <a:srgbClr val="005826"/>
              </a:buClr>
              <a:buFont typeface="Wingdings" charset="2"/>
              <a:buChar char=""/>
            </a:pPr>
            <a:r>
              <a:rPr b="1" lang="en-US" sz="3600" spc="-1" strike="noStrike">
                <a:solidFill>
                  <a:srgbClr val="005826"/>
                </a:solidFill>
                <a:latin typeface="Times New Roman"/>
              </a:rPr>
              <a:t>Conclusion</a:t>
            </a:r>
            <a:endParaRPr b="0" lang="en-US" sz="3600" spc="-1" strike="noStrike">
              <a:latin typeface="Calibri"/>
            </a:endParaRPr>
          </a:p>
        </p:txBody>
      </p:sp>
      <p:pic>
        <p:nvPicPr>
          <p:cNvPr id="70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7359120" y="72720"/>
            <a:ext cx="3096720" cy="10710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4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575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576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Security Analysis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577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578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9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0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1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20/24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582" name="CustomShape 10"/>
          <p:cNvSpPr/>
          <p:nvPr/>
        </p:nvSpPr>
        <p:spPr>
          <a:xfrm>
            <a:off x="803160" y="810720"/>
            <a:ext cx="5240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Forward impersonator resistance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583" name="CustomShape 11"/>
          <p:cNvSpPr/>
          <p:nvPr/>
        </p:nvSpPr>
        <p:spPr>
          <a:xfrm>
            <a:off x="559440" y="1454760"/>
            <a:ext cx="10782360" cy="14738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Suppose that there exists an adversary  can break the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forward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impersonator Resistance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of our scheme with non-negligible probability, then we can build an algorithm  that solves  problem for with non-negligible probability.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584" name="CustomShape 12"/>
          <p:cNvSpPr/>
          <p:nvPr/>
        </p:nvSpPr>
        <p:spPr>
          <a:xfrm>
            <a:off x="66960" y="3488400"/>
            <a:ext cx="5028480" cy="186408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5" name="CustomShape 13"/>
          <p:cNvSpPr/>
          <p:nvPr/>
        </p:nvSpPr>
        <p:spPr>
          <a:xfrm>
            <a:off x="2642400" y="3676680"/>
            <a:ext cx="1080" cy="1371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586" name="CustomShape 14"/>
          <p:cNvSpPr/>
          <p:nvPr/>
        </p:nvSpPr>
        <p:spPr>
          <a:xfrm>
            <a:off x="2515680" y="2935440"/>
            <a:ext cx="4582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等线"/>
              </a:rPr>
              <a:t>()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587" name="CustomShape 15"/>
          <p:cNvSpPr/>
          <p:nvPr/>
        </p:nvSpPr>
        <p:spPr>
          <a:xfrm>
            <a:off x="5154120" y="4779000"/>
            <a:ext cx="2000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8" name="CustomShape 16"/>
          <p:cNvSpPr/>
          <p:nvPr/>
        </p:nvSpPr>
        <p:spPr>
          <a:xfrm flipH="1">
            <a:off x="5153400" y="5150880"/>
            <a:ext cx="189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9" name="CustomShape 17"/>
          <p:cNvSpPr/>
          <p:nvPr/>
        </p:nvSpPr>
        <p:spPr>
          <a:xfrm>
            <a:off x="7265880" y="3542400"/>
            <a:ext cx="4560120" cy="161064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0" name="CustomShape 18"/>
          <p:cNvSpPr/>
          <p:nvPr/>
        </p:nvSpPr>
        <p:spPr>
          <a:xfrm>
            <a:off x="5369400" y="4731480"/>
            <a:ext cx="187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Handshake</a:t>
            </a:r>
            <a:endParaRPr b="0" lang="en-US" sz="24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591" name="Formula 19"/>
              <p:cNvSpPr txBox="1"/>
              <p:nvPr/>
            </p:nvSpPr>
            <p:spPr>
              <a:xfrm>
                <a:off x="9365040" y="2917080"/>
                <a:ext cx="618480" cy="5227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𝓐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592" name="Formula 20"/>
              <p:cNvSpPr txBox="1"/>
              <p:nvPr/>
            </p:nvSpPr>
            <p:spPr>
              <a:xfrm>
                <a:off x="7738560" y="4630320"/>
                <a:ext cx="1896480" cy="3495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d>
                      <m:dPr>
                        <m:begChr m:val="("/>
                        <m:endChr m:val=")"/>
                      </m:dPr>
                      <m:e>
                        <m:sSubSup>
                          <m:e>
                            <m:r>
                              <m:t xml:space="preserve">𝑐𝑚𝑡</m:t>
                            </m:r>
                          </m:e>
                          <m:sub>
                            <m:r>
                              <m:t xml:space="preserve">𝑠</m:t>
                            </m:r>
                          </m:sub>
                          <m:sup>
                            <m:r>
                              <m:t xml:space="preserve">∗</m:t>
                            </m:r>
                          </m:sup>
                        </m:sSubSup>
                        <m:r>
                          <m:t xml:space="preserve">,</m:t>
                        </m:r>
                        <m:sSup>
                          <m:e>
                            <m:acc>
                              <m:accPr>
                                <m:chr m:val="~"/>
                              </m:accPr>
                              <m:e>
                                <m:r>
                                  <m:t xml:space="preserve">𝑐h</m:t>
                                </m:r>
                              </m:e>
                            </m:acc>
                          </m:e>
                          <m:sup>
                            <m:r>
                              <m:t xml:space="preserve">∗</m:t>
                            </m:r>
                          </m:sup>
                        </m:sSup>
                        <m:r>
                          <m:t xml:space="preserve">,</m:t>
                        </m:r>
                        <m:sSup>
                          <m:e>
                            <m:r>
                              <m:t xml:space="preserve">𝑟𝑠𝑝</m:t>
                            </m:r>
                          </m:e>
                          <m:sup>
                            <m:r>
                              <m:t xml:space="preserve">∗</m:t>
                            </m:r>
                          </m:sup>
                        </m:sSup>
                      </m:e>
                    </m:d>
                  </m:oMath>
                </a14:m>
              </a:p>
            </p:txBody>
          </p:sp>
        </mc:Choice>
        <mc:Fallback/>
      </mc:AlternateContent>
      <p:sp>
        <p:nvSpPr>
          <p:cNvPr id="593" name="CustomShape 21"/>
          <p:cNvSpPr/>
          <p:nvPr/>
        </p:nvSpPr>
        <p:spPr>
          <a:xfrm>
            <a:off x="7507800" y="3744360"/>
            <a:ext cx="3621600" cy="43236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385623"/>
                </a:solidFill>
                <a:latin typeface="Times New Roman"/>
              </a:rPr>
              <a:t>Without corrupting </a:t>
            </a:r>
            <a:r>
              <a:rPr b="0" lang="en-US" sz="2000" spc="-1" strike="noStrike">
                <a:solidFill>
                  <a:srgbClr val="000000"/>
                </a:solidFill>
                <a:latin typeface="等线"/>
              </a:rPr>
              <a:t>()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594" name="CustomShape 22"/>
          <p:cNvSpPr/>
          <p:nvPr/>
        </p:nvSpPr>
        <p:spPr>
          <a:xfrm>
            <a:off x="5133600" y="3945600"/>
            <a:ext cx="20005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5" name="CustomShape 23"/>
          <p:cNvSpPr/>
          <p:nvPr/>
        </p:nvSpPr>
        <p:spPr>
          <a:xfrm flipH="1">
            <a:off x="5132880" y="4317480"/>
            <a:ext cx="18954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6">
                <a:lumMod val="50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6" name="CustomShape 24"/>
          <p:cNvSpPr/>
          <p:nvPr/>
        </p:nvSpPr>
        <p:spPr>
          <a:xfrm>
            <a:off x="5635440" y="3868920"/>
            <a:ext cx="1872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Query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597" name="CustomShape 25"/>
          <p:cNvSpPr/>
          <p:nvPr/>
        </p:nvSpPr>
        <p:spPr>
          <a:xfrm>
            <a:off x="5939280" y="4476240"/>
            <a:ext cx="3895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Times New Roman"/>
              </a:rPr>
              <a:t>1</a:t>
            </a:r>
            <a:endParaRPr b="0" lang="en-US" sz="3200" spc="-1" strike="noStrike">
              <a:latin typeface="Calibri"/>
            </a:endParaRPr>
          </a:p>
        </p:txBody>
      </p:sp>
      <p:sp>
        <p:nvSpPr>
          <p:cNvPr id="598" name="CustomShape 26"/>
          <p:cNvSpPr/>
          <p:nvPr/>
        </p:nvSpPr>
        <p:spPr>
          <a:xfrm flipH="1" flipV="1">
            <a:off x="5568120" y="6054120"/>
            <a:ext cx="3605400" cy="1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>
                <a:lumMod val="75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9" name="CustomShape 27"/>
          <p:cNvSpPr/>
          <p:nvPr/>
        </p:nvSpPr>
        <p:spPr>
          <a:xfrm>
            <a:off x="6207120" y="5624280"/>
            <a:ext cx="3040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c55a11"/>
                </a:solidFill>
                <a:latin typeface="Times New Roman"/>
              </a:rPr>
              <a:t>knowledge extractor</a:t>
            </a:r>
            <a:endParaRPr b="0" lang="en-US" sz="2000" spc="-1" strike="noStrike">
              <a:latin typeface="Calibri"/>
            </a:endParaRPr>
          </a:p>
        </p:txBody>
      </p:sp>
      <p:grpSp>
        <p:nvGrpSpPr>
          <p:cNvPr id="600" name="Group 28"/>
          <p:cNvGrpSpPr/>
          <p:nvPr/>
        </p:nvGrpSpPr>
        <p:grpSpPr>
          <a:xfrm>
            <a:off x="2487240" y="5708160"/>
            <a:ext cx="3316680" cy="800280"/>
            <a:chOff x="2487240" y="5708160"/>
            <a:chExt cx="3316680" cy="800280"/>
          </a:xfrm>
        </p:grpSpPr>
        <p:sp>
          <p:nvSpPr>
            <p:cNvPr id="601" name="CustomShape 29"/>
            <p:cNvSpPr/>
            <p:nvPr/>
          </p:nvSpPr>
          <p:spPr>
            <a:xfrm>
              <a:off x="2487240" y="5708160"/>
              <a:ext cx="3069720" cy="80028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02" name="CustomShape 30"/>
            <p:cNvSpPr/>
            <p:nvPr/>
          </p:nvSpPr>
          <p:spPr>
            <a:xfrm>
              <a:off x="3170160" y="5731920"/>
              <a:ext cx="2633760" cy="446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1" lang="en-US" sz="1800" spc="-1" strike="noStrike">
                  <a:solidFill>
                    <a:srgbClr val="000000"/>
                  </a:solidFill>
                  <a:latin typeface="等线"/>
                </a:rPr>
                <a:t>, </a:t>
              </a:r>
              <a:endParaRPr b="0" lang="en-US" sz="1800" spc="-1" strike="noStrike">
                <a:latin typeface="Calibri"/>
              </a:endParaRPr>
            </a:p>
          </p:txBody>
        </p:sp>
      </p:grpSp>
      <p:sp>
        <p:nvSpPr>
          <p:cNvPr id="603" name="CustomShape 31"/>
          <p:cNvSpPr/>
          <p:nvPr/>
        </p:nvSpPr>
        <p:spPr>
          <a:xfrm>
            <a:off x="3115800" y="6135480"/>
            <a:ext cx="1661040" cy="369000"/>
          </a:xfrm>
          <a:prstGeom prst="rect">
            <a:avLst/>
          </a:prstGeom>
          <a:noFill/>
          <a:ln w="4428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4" name="CustomShape 32"/>
          <p:cNvSpPr/>
          <p:nvPr/>
        </p:nvSpPr>
        <p:spPr>
          <a:xfrm>
            <a:off x="9104760" y="5546160"/>
            <a:ext cx="23562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0000"/>
                </a:solidFill>
                <a:latin typeface="Times New Roman"/>
              </a:rPr>
              <a:t>Valid NIZKAoK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</p:txBody>
      </p:sp>
      <p:sp>
        <p:nvSpPr>
          <p:cNvPr id="605" name="CustomShape 33"/>
          <p:cNvSpPr/>
          <p:nvPr/>
        </p:nvSpPr>
        <p:spPr>
          <a:xfrm>
            <a:off x="8678160" y="4945320"/>
            <a:ext cx="736200" cy="657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accent2">
                <a:lumMod val="75000"/>
              </a:schemeClr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mc:AlternateContent>
        <mc:Choice xmlns:a14="http://schemas.microsoft.com/office/drawing/2010/main" Requires="a14">
          <p:sp>
            <p:nvSpPr>
              <p:cNvPr id="606" name="Formula 34"/>
              <p:cNvSpPr txBox="1"/>
              <p:nvPr/>
            </p:nvSpPr>
            <p:spPr>
              <a:xfrm>
                <a:off x="3254760" y="6129000"/>
                <a:ext cx="138312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𝒛</m:t>
                    </m:r>
                    <m:r>
                      <m:t xml:space="preserve">=</m:t>
                    </m:r>
                    <m:r>
                      <m:t xml:space="preserve">𝒗</m:t>
                    </m:r>
                    <m:r>
                      <m:t xml:space="preserve">−</m:t>
                    </m:r>
                    <m:sSup>
                      <m:e>
                        <m:r>
                          <m:t xml:space="preserve">𝒗</m:t>
                        </m:r>
                        <m:r>
                          <m:rPr>
                            <m:lit/>
                            <m:nor/>
                          </m:rPr>
                          <m:t xml:space="preserve"> </m:t>
                        </m:r>
                      </m:e>
                      <m:sup>
                        <m:r>
                          <m:t xml:space="preserve">∗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607" name="CustomShape 35"/>
          <p:cNvSpPr/>
          <p:nvPr/>
        </p:nvSpPr>
        <p:spPr>
          <a:xfrm>
            <a:off x="6545520" y="6027840"/>
            <a:ext cx="3040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c55a11"/>
                </a:solidFill>
                <a:latin typeface="Times New Roman"/>
              </a:rPr>
              <a:t>rewinding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08" name="CustomShape 36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9" dur="indefinite" restart="never" nodeType="tmRoot">
          <p:childTnLst>
            <p:seq>
              <p:cTn id="780" dur="indefinite" nodeType="mainSeq">
                <p:childTnLst>
                  <p:par>
                    <p:cTn id="781" fill="hold">
                      <p:stCondLst>
                        <p:cond delay="indefinite"/>
                      </p:stCondLst>
                      <p:childTnLst>
                        <p:par>
                          <p:cTn id="782" fill="hold">
                            <p:stCondLst>
                              <p:cond delay="0"/>
                            </p:stCondLst>
                            <p:childTnLst>
                              <p:par>
                                <p:cTn id="7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7" fill="hold">
                      <p:stCondLst>
                        <p:cond delay="indefinite"/>
                      </p:stCondLst>
                      <p:childTnLst>
                        <p:par>
                          <p:cTn id="808" fill="hold">
                            <p:stCondLst>
                              <p:cond delay="0"/>
                            </p:stCondLst>
                            <p:childTnLst>
                              <p:par>
                                <p:cTn id="8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1" fill="hold">
                      <p:stCondLst>
                        <p:cond delay="indefinite"/>
                      </p:stCondLst>
                      <p:childTnLst>
                        <p:par>
                          <p:cTn id="812" fill="hold">
                            <p:stCondLst>
                              <p:cond delay="0"/>
                            </p:stCondLst>
                            <p:childTnLst>
                              <p:par>
                                <p:cTn id="8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1" fill="hold">
                      <p:stCondLst>
                        <p:cond delay="indefinite"/>
                      </p:stCondLst>
                      <p:childTnLst>
                        <p:par>
                          <p:cTn id="822" fill="hold">
                            <p:stCondLst>
                              <p:cond delay="0"/>
                            </p:stCondLst>
                            <p:childTnLst>
                              <p:par>
                                <p:cTn id="8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5" fill="hold">
                      <p:stCondLst>
                        <p:cond delay="indefinite"/>
                      </p:stCondLst>
                      <p:childTnLst>
                        <p:par>
                          <p:cTn id="826" fill="hold">
                            <p:stCondLst>
                              <p:cond delay="0"/>
                            </p:stCondLst>
                            <p:childTnLst>
                              <p:par>
                                <p:cTn id="8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3" fill="hold">
                      <p:stCondLst>
                        <p:cond delay="indefinite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0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1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612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613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Security Analysis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614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615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18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21/24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619" name="CustomShape 10"/>
          <p:cNvSpPr/>
          <p:nvPr/>
        </p:nvSpPr>
        <p:spPr>
          <a:xfrm>
            <a:off x="772200" y="810720"/>
            <a:ext cx="30567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Detector resistance</a:t>
            </a:r>
            <a:endParaRPr b="0" lang="en-US" sz="2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Calibri"/>
            </a:endParaRPr>
          </a:p>
        </p:txBody>
      </p:sp>
      <p:sp>
        <p:nvSpPr>
          <p:cNvPr id="620" name="CustomShape 11"/>
          <p:cNvSpPr/>
          <p:nvPr/>
        </p:nvSpPr>
        <p:spPr>
          <a:xfrm>
            <a:off x="704880" y="1427760"/>
            <a:ext cx="10288080" cy="111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In the random oracle model,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detector resistance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holds for our scheme under  assumption.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621" name="CustomShape 12"/>
          <p:cNvSpPr/>
          <p:nvPr/>
        </p:nvSpPr>
        <p:spPr>
          <a:xfrm>
            <a:off x="244800" y="3155400"/>
            <a:ext cx="314028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2" name="CustomShape 13"/>
          <p:cNvSpPr/>
          <p:nvPr/>
        </p:nvSpPr>
        <p:spPr>
          <a:xfrm>
            <a:off x="369720" y="3174120"/>
            <a:ext cx="28267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: the real game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for target or arbitrary user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23" name="CustomShape 14"/>
          <p:cNvSpPr/>
          <p:nvPr/>
        </p:nvSpPr>
        <p:spPr>
          <a:xfrm>
            <a:off x="3896640" y="3164760"/>
            <a:ext cx="375588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4" name="CustomShape 15"/>
          <p:cNvSpPr/>
          <p:nvPr/>
        </p:nvSpPr>
        <p:spPr>
          <a:xfrm>
            <a:off x="4106160" y="3322800"/>
            <a:ext cx="32108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:  simulated NIZKAoK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25" name="CustomShape 16"/>
          <p:cNvSpPr/>
          <p:nvPr/>
        </p:nvSpPr>
        <p:spPr>
          <a:xfrm>
            <a:off x="7515000" y="299088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6" name="CustomShape 17"/>
          <p:cNvSpPr/>
          <p:nvPr/>
        </p:nvSpPr>
        <p:spPr>
          <a:xfrm>
            <a:off x="7515000" y="299088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27" name="CustomShape 18"/>
          <p:cNvSpPr/>
          <p:nvPr/>
        </p:nvSpPr>
        <p:spPr>
          <a:xfrm>
            <a:off x="8142840" y="3180960"/>
            <a:ext cx="404856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28" name="CustomShape 19"/>
          <p:cNvSpPr/>
          <p:nvPr/>
        </p:nvSpPr>
        <p:spPr>
          <a:xfrm>
            <a:off x="9786960" y="3342240"/>
            <a:ext cx="110304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: </a:t>
            </a:r>
            <a:r>
              <a:rPr b="1" lang="en-US" sz="18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en-US" sz="1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Calibri"/>
            </a:endParaRPr>
          </a:p>
        </p:txBody>
      </p:sp>
      <p:sp>
        <p:nvSpPr>
          <p:cNvPr id="629" name="CustomShape 20"/>
          <p:cNvSpPr/>
          <p:nvPr/>
        </p:nvSpPr>
        <p:spPr>
          <a:xfrm>
            <a:off x="11404440" y="297684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0" name="CustomShape 21"/>
          <p:cNvSpPr/>
          <p:nvPr/>
        </p:nvSpPr>
        <p:spPr>
          <a:xfrm>
            <a:off x="11404440" y="297684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1" name="CustomShape 22"/>
          <p:cNvSpPr/>
          <p:nvPr/>
        </p:nvSpPr>
        <p:spPr>
          <a:xfrm>
            <a:off x="8234640" y="4522680"/>
            <a:ext cx="375588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2" name="CustomShape 23"/>
          <p:cNvSpPr/>
          <p:nvPr/>
        </p:nvSpPr>
        <p:spPr>
          <a:xfrm>
            <a:off x="8830800" y="4529880"/>
            <a:ext cx="10512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: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33" name="CustomShape 24"/>
          <p:cNvSpPr/>
          <p:nvPr/>
        </p:nvSpPr>
        <p:spPr>
          <a:xfrm>
            <a:off x="11772000" y="419148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25"/>
          <p:cNvSpPr/>
          <p:nvPr/>
        </p:nvSpPr>
        <p:spPr>
          <a:xfrm>
            <a:off x="11772000" y="419148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26"/>
          <p:cNvSpPr/>
          <p:nvPr/>
        </p:nvSpPr>
        <p:spPr>
          <a:xfrm>
            <a:off x="3886200" y="4131720"/>
            <a:ext cx="3755880" cy="105876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6" name="CustomShape 27"/>
          <p:cNvSpPr/>
          <p:nvPr/>
        </p:nvSpPr>
        <p:spPr>
          <a:xfrm>
            <a:off x="3935880" y="4282200"/>
            <a:ext cx="36403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:  use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                 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to encrypt the identity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37" name="CustomShape 28"/>
          <p:cNvSpPr/>
          <p:nvPr/>
        </p:nvSpPr>
        <p:spPr>
          <a:xfrm>
            <a:off x="7515000" y="430812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CustomShape 29"/>
          <p:cNvSpPr/>
          <p:nvPr/>
        </p:nvSpPr>
        <p:spPr>
          <a:xfrm>
            <a:off x="7515000" y="430812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30"/>
          <p:cNvSpPr/>
          <p:nvPr/>
        </p:nvSpPr>
        <p:spPr>
          <a:xfrm>
            <a:off x="395640" y="5538600"/>
            <a:ext cx="591840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0" name="CustomShape 31"/>
          <p:cNvSpPr/>
          <p:nvPr/>
        </p:nvSpPr>
        <p:spPr>
          <a:xfrm>
            <a:off x="743400" y="5668920"/>
            <a:ext cx="5614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: ciphertexts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41" name="CustomShape 32"/>
          <p:cNvSpPr/>
          <p:nvPr/>
        </p:nvSpPr>
        <p:spPr>
          <a:xfrm>
            <a:off x="7525440" y="540504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2" name="CustomShape 33"/>
          <p:cNvSpPr/>
          <p:nvPr/>
        </p:nvSpPr>
        <p:spPr>
          <a:xfrm>
            <a:off x="7525440" y="540504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34"/>
          <p:cNvSpPr/>
          <p:nvPr/>
        </p:nvSpPr>
        <p:spPr>
          <a:xfrm>
            <a:off x="7180560" y="5594400"/>
            <a:ext cx="422352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4" name="CustomShape 35"/>
          <p:cNvSpPr/>
          <p:nvPr/>
        </p:nvSpPr>
        <p:spPr>
          <a:xfrm>
            <a:off x="7832880" y="5778720"/>
            <a:ext cx="3140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:  random ciphertexts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45" name="CustomShape 36"/>
          <p:cNvSpPr/>
          <p:nvPr/>
        </p:nvSpPr>
        <p:spPr>
          <a:xfrm>
            <a:off x="9403560" y="537732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CustomShape 37"/>
          <p:cNvSpPr/>
          <p:nvPr/>
        </p:nvSpPr>
        <p:spPr>
          <a:xfrm>
            <a:off x="9403560" y="5377320"/>
            <a:ext cx="360" cy="27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7" name="Group 38"/>
          <p:cNvGrpSpPr/>
          <p:nvPr/>
        </p:nvGrpSpPr>
        <p:grpSpPr>
          <a:xfrm>
            <a:off x="3102120" y="3174120"/>
            <a:ext cx="961920" cy="725040"/>
            <a:chOff x="3102120" y="3174120"/>
            <a:chExt cx="961920" cy="725040"/>
          </a:xfrm>
        </p:grpSpPr>
        <p:sp>
          <p:nvSpPr>
            <p:cNvPr id="648" name="CustomShape 39"/>
            <p:cNvSpPr/>
            <p:nvPr/>
          </p:nvSpPr>
          <p:spPr>
            <a:xfrm>
              <a:off x="3102120" y="3174120"/>
              <a:ext cx="961920" cy="7250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8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9" name="CustomShape 40"/>
            <p:cNvSpPr/>
            <p:nvPr/>
          </p:nvSpPr>
          <p:spPr>
            <a:xfrm>
              <a:off x="3283920" y="3294720"/>
              <a:ext cx="333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i="1" lang="en-US" sz="2400" spc="-1" strike="noStrike">
                  <a:solidFill>
                    <a:srgbClr val="ffffff"/>
                  </a:solidFill>
                  <a:latin typeface="Times New Roman"/>
                </a:rPr>
                <a:t>S</a:t>
              </a:r>
              <a:endParaRPr b="0" lang="en-US" sz="2400" spc="-1" strike="noStrike">
                <a:latin typeface="Calibri"/>
              </a:endParaRPr>
            </a:p>
          </p:txBody>
        </p:sp>
      </p:grpSp>
      <p:grpSp>
        <p:nvGrpSpPr>
          <p:cNvPr id="650" name="Group 41"/>
          <p:cNvGrpSpPr/>
          <p:nvPr/>
        </p:nvGrpSpPr>
        <p:grpSpPr>
          <a:xfrm>
            <a:off x="7305120" y="3207960"/>
            <a:ext cx="961920" cy="725040"/>
            <a:chOff x="7305120" y="3207960"/>
            <a:chExt cx="961920" cy="725040"/>
          </a:xfrm>
        </p:grpSpPr>
        <p:sp>
          <p:nvSpPr>
            <p:cNvPr id="651" name="CustomShape 42"/>
            <p:cNvSpPr/>
            <p:nvPr/>
          </p:nvSpPr>
          <p:spPr>
            <a:xfrm>
              <a:off x="7305120" y="3207960"/>
              <a:ext cx="961920" cy="7250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8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2" name="CustomShape 43"/>
            <p:cNvSpPr/>
            <p:nvPr/>
          </p:nvSpPr>
          <p:spPr>
            <a:xfrm>
              <a:off x="7494480" y="3319560"/>
              <a:ext cx="3333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i="1" lang="en-US" sz="2400" spc="-1" strike="noStrike">
                  <a:solidFill>
                    <a:srgbClr val="ffffff"/>
                  </a:solidFill>
                  <a:latin typeface="Times New Roman"/>
                </a:rPr>
                <a:t>S</a:t>
              </a:r>
              <a:endParaRPr b="0" lang="en-US" sz="2400" spc="-1" strike="noStrike">
                <a:latin typeface="Calibri"/>
              </a:endParaRPr>
            </a:p>
          </p:txBody>
        </p:sp>
      </p:grpSp>
      <p:sp>
        <p:nvSpPr>
          <p:cNvPr id="653" name="CustomShape 44"/>
          <p:cNvSpPr/>
          <p:nvPr/>
        </p:nvSpPr>
        <p:spPr>
          <a:xfrm rot="5400000">
            <a:off x="9596520" y="3843720"/>
            <a:ext cx="961920" cy="72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4" name="CustomShape 45"/>
          <p:cNvSpPr/>
          <p:nvPr/>
        </p:nvSpPr>
        <p:spPr>
          <a:xfrm rot="10800000">
            <a:off x="7307640" y="4508280"/>
            <a:ext cx="961920" cy="72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5" name="CustomShape 46"/>
          <p:cNvSpPr/>
          <p:nvPr/>
        </p:nvSpPr>
        <p:spPr>
          <a:xfrm>
            <a:off x="9927360" y="3977640"/>
            <a:ext cx="339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ffff"/>
                </a:solidFill>
                <a:latin typeface="Times New Roman"/>
              </a:rPr>
              <a:t>C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656" name="CustomShape 47"/>
          <p:cNvSpPr/>
          <p:nvPr/>
        </p:nvSpPr>
        <p:spPr>
          <a:xfrm rot="7765800">
            <a:off x="3245760" y="4978800"/>
            <a:ext cx="961920" cy="7250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58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657" name="Group 48"/>
          <p:cNvGrpSpPr/>
          <p:nvPr/>
        </p:nvGrpSpPr>
        <p:grpSpPr>
          <a:xfrm>
            <a:off x="6242040" y="5565240"/>
            <a:ext cx="961920" cy="725040"/>
            <a:chOff x="6242040" y="5565240"/>
            <a:chExt cx="961920" cy="725040"/>
          </a:xfrm>
        </p:grpSpPr>
        <p:sp>
          <p:nvSpPr>
            <p:cNvPr id="658" name="CustomShape 49"/>
            <p:cNvSpPr/>
            <p:nvPr/>
          </p:nvSpPr>
          <p:spPr>
            <a:xfrm>
              <a:off x="6242040" y="5565240"/>
              <a:ext cx="961920" cy="7250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8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9" name="CustomShape 50"/>
            <p:cNvSpPr/>
            <p:nvPr/>
          </p:nvSpPr>
          <p:spPr>
            <a:xfrm>
              <a:off x="6429960" y="5676840"/>
              <a:ext cx="383760" cy="45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i="1" lang="en-US" sz="2400" spc="-1" strike="noStrike">
                  <a:solidFill>
                    <a:srgbClr val="ffffff"/>
                  </a:solidFill>
                  <a:latin typeface="Times New Roman"/>
                </a:rPr>
                <a:t>C</a:t>
              </a:r>
              <a:endParaRPr b="0" lang="en-US" sz="2400" spc="-1" strike="noStrike">
                <a:latin typeface="Calibri"/>
              </a:endParaRPr>
            </a:p>
          </p:txBody>
        </p:sp>
      </p:grpSp>
      <p:sp>
        <p:nvSpPr>
          <p:cNvPr id="660" name="CustomShape 51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661" name="CustomShape 52"/>
          <p:cNvSpPr/>
          <p:nvPr/>
        </p:nvSpPr>
        <p:spPr>
          <a:xfrm>
            <a:off x="7698960" y="4639680"/>
            <a:ext cx="333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ffff"/>
                </a:solidFill>
                <a:latin typeface="Times New Roman"/>
              </a:rPr>
              <a:t>S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662" name="CustomShape 53"/>
          <p:cNvSpPr/>
          <p:nvPr/>
        </p:nvSpPr>
        <p:spPr>
          <a:xfrm>
            <a:off x="3583440" y="5048280"/>
            <a:ext cx="339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US" sz="2400" spc="-1" strike="noStrike">
                <a:solidFill>
                  <a:srgbClr val="ffffff"/>
                </a:solidFill>
                <a:latin typeface="Times New Roman"/>
              </a:rPr>
              <a:t>C</a:t>
            </a:r>
            <a:endParaRPr b="0" lang="en-US" sz="2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9" dur="indefinite" restart="never" nodeType="tmRoot">
          <p:childTnLst>
            <p:seq>
              <p:cTn id="850" dur="indefinite" nodeType="mainSeq">
                <p:childTnLst>
                  <p:par>
                    <p:cTn id="851" fill="hold">
                      <p:stCondLst>
                        <p:cond delay="indefinite"/>
                      </p:stCondLst>
                      <p:childTnLst>
                        <p:par>
                          <p:cTn id="852" fill="hold">
                            <p:stCondLst>
                              <p:cond delay="0"/>
                            </p:stCondLst>
                            <p:childTnLst>
                              <p:par>
                                <p:cTn id="8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5" fill="hold">
                      <p:stCondLst>
                        <p:cond delay="indefinite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666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667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Security Analysis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668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669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0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1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2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22/24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673" name="CustomShape 10"/>
          <p:cNvSpPr/>
          <p:nvPr/>
        </p:nvSpPr>
        <p:spPr>
          <a:xfrm>
            <a:off x="776160" y="810720"/>
            <a:ext cx="38782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Backward unlinkability </a:t>
            </a:r>
            <a:endParaRPr b="0" lang="en-US" sz="2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Calibri"/>
            </a:endParaRPr>
          </a:p>
        </p:txBody>
      </p:sp>
      <p:sp>
        <p:nvSpPr>
          <p:cNvPr id="674" name="CustomShape 11"/>
          <p:cNvSpPr/>
          <p:nvPr/>
        </p:nvSpPr>
        <p:spPr>
          <a:xfrm>
            <a:off x="704880" y="1427760"/>
            <a:ext cx="10288080" cy="11196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In the random oracle model,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backward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unlinkability 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</a:rPr>
              <a:t>holds for our scheme under  and  assumptions.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675" name="CustomShape 12"/>
          <p:cNvSpPr/>
          <p:nvPr/>
        </p:nvSpPr>
        <p:spPr>
          <a:xfrm>
            <a:off x="4487040" y="3188160"/>
            <a:ext cx="3056400" cy="1351800"/>
          </a:xfrm>
          <a:prstGeom prst="flowChartMultidocumen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2400" spc="-1" strike="noStrike">
                <a:solidFill>
                  <a:srgbClr val="000000"/>
                </a:solidFill>
                <a:latin typeface="Times New Roman"/>
              </a:rPr>
              <a:t>Hybrid games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676" name="CustomShape 13"/>
          <p:cNvSpPr/>
          <p:nvPr/>
        </p:nvSpPr>
        <p:spPr>
          <a:xfrm>
            <a:off x="653400" y="3430080"/>
            <a:ext cx="314028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7" name="CustomShape 14"/>
          <p:cNvSpPr/>
          <p:nvPr/>
        </p:nvSpPr>
        <p:spPr>
          <a:xfrm>
            <a:off x="829800" y="3584160"/>
            <a:ext cx="28800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: Handshake I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78" name="CustomShape 15"/>
          <p:cNvSpPr/>
          <p:nvPr/>
        </p:nvSpPr>
        <p:spPr>
          <a:xfrm>
            <a:off x="8320320" y="3372840"/>
            <a:ext cx="3140280" cy="708120"/>
          </a:xfrm>
          <a:prstGeom prst="roundRect">
            <a:avLst>
              <a:gd name="adj" fmla="val 9829"/>
            </a:avLst>
          </a:prstGeom>
          <a:noFill/>
          <a:ln w="57240">
            <a:solidFill>
              <a:srgbClr val="00582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9" name="CustomShape 16"/>
          <p:cNvSpPr/>
          <p:nvPr/>
        </p:nvSpPr>
        <p:spPr>
          <a:xfrm>
            <a:off x="8640000" y="3510000"/>
            <a:ext cx="248400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Game </a:t>
            </a:r>
            <a:r>
              <a:rPr b="0" i="1" lang="en-US" sz="2000" spc="-1" strike="noStrike">
                <a:solidFill>
                  <a:srgbClr val="000000"/>
                </a:solidFill>
                <a:latin typeface="Times New Roman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: Handshake II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</p:txBody>
      </p:sp>
      <p:grpSp>
        <p:nvGrpSpPr>
          <p:cNvPr id="680" name="Group 17"/>
          <p:cNvGrpSpPr/>
          <p:nvPr/>
        </p:nvGrpSpPr>
        <p:grpSpPr>
          <a:xfrm>
            <a:off x="2223720" y="5134680"/>
            <a:ext cx="6661080" cy="803160"/>
            <a:chOff x="2223720" y="5134680"/>
            <a:chExt cx="6661080" cy="803160"/>
          </a:xfrm>
        </p:grpSpPr>
        <p:sp>
          <p:nvSpPr>
            <p:cNvPr id="681" name="CustomShape 18"/>
            <p:cNvSpPr/>
            <p:nvPr/>
          </p:nvSpPr>
          <p:spPr>
            <a:xfrm>
              <a:off x="2223720" y="5137560"/>
              <a:ext cx="6661080" cy="800280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2" name="CustomShape 19"/>
            <p:cNvSpPr/>
            <p:nvPr/>
          </p:nvSpPr>
          <p:spPr>
            <a:xfrm>
              <a:off x="2507040" y="5134680"/>
              <a:ext cx="6069600" cy="803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30000"/>
                </a:lnSpc>
              </a:pPr>
              <a:r>
                <a:rPr b="1" i="1" lang="en-US" sz="1800" spc="-1" strike="noStrike">
                  <a:solidFill>
                    <a:srgbClr val="000000"/>
                  </a:solidFill>
                  <a:latin typeface="Times New Roman"/>
                  <a:ea typeface="Cambria Math"/>
                </a:rPr>
                <a:t>one-wayness</a:t>
              </a:r>
              <a:r>
                <a:rPr b="0" i="1" lang="en-US" sz="1800" spc="-1" strike="noStrike">
                  <a:solidFill>
                    <a:srgbClr val="000000"/>
                  </a:solidFill>
                  <a:latin typeface="Times New Roman"/>
                  <a:ea typeface="Cambria Math"/>
                </a:rPr>
                <a:t> of   makes sure that  gains no extra advantage by performing </a:t>
              </a:r>
              <a:r>
                <a:rPr b="1" i="1" lang="en-US" sz="1800" spc="-1" strike="noStrike">
                  <a:solidFill>
                    <a:srgbClr val="000000"/>
                  </a:solidFill>
                  <a:latin typeface="Times New Roman"/>
                  <a:ea typeface="Cambria Math"/>
                </a:rPr>
                <a:t>the attack of key exposure </a:t>
              </a:r>
              <a:endParaRPr b="0" lang="en-US" sz="1800" spc="-1" strike="noStrike">
                <a:latin typeface="Calibri"/>
              </a:endParaRPr>
            </a:p>
          </p:txBody>
        </p:sp>
      </p:grpSp>
      <p:sp>
        <p:nvSpPr>
          <p:cNvPr id="683" name="CustomShape 20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1" dur="indefinite" restart="never" nodeType="tmRoot">
          <p:childTnLst>
            <p:seq>
              <p:cTn id="902" dur="indefinite" nodeType="mainSeq">
                <p:childTnLst>
                  <p:par>
                    <p:cTn id="903" fill="hold">
                      <p:stCondLst>
                        <p:cond delay="indefinite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5" fill="hold">
                      <p:stCondLst>
                        <p:cond delay="indefinite"/>
                      </p:stCondLst>
                      <p:childTnLst>
                        <p:par>
                          <p:cTn id="916" fill="hold">
                            <p:stCondLst>
                              <p:cond delay="0"/>
                            </p:stCondLst>
                            <p:childTnLst>
                              <p:par>
                                <p:cTn id="9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CustomShape 1"/>
          <p:cNvSpPr/>
          <p:nvPr/>
        </p:nvSpPr>
        <p:spPr>
          <a:xfrm>
            <a:off x="264600" y="1387800"/>
            <a:ext cx="5357880" cy="48952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108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5" name="CustomShape 2"/>
          <p:cNvSpPr/>
          <p:nvPr/>
        </p:nvSpPr>
        <p:spPr>
          <a:xfrm>
            <a:off x="856440" y="1700640"/>
            <a:ext cx="4232520" cy="435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group public key:        </a:t>
            </a:r>
            <a:endParaRPr b="0" lang="en-US" sz="20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group credential:     </a:t>
            </a:r>
            <a:endParaRPr b="0" lang="en-US" sz="20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user secret key:         </a:t>
            </a:r>
            <a:endParaRPr b="0" lang="en-US" sz="20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communication cost of a handshake: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2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      </a:t>
            </a:r>
            <a:endParaRPr b="0" lang="en-US" sz="2000" spc="-1" strike="noStrike">
              <a:latin typeface="Calibri"/>
            </a:endParaRPr>
          </a:p>
          <a:p>
            <a:pPr marL="343080" indent="-342720">
              <a:lnSpc>
                <a:spcPct val="2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public revocation list: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686" name="CustomShape 3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CustomShape 4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8" name="CustomShape 5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689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690" name="CustomShape 6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Efficiency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691" name="Group 7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692" name="CustomShape 8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CustomShape 9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CustomShape 10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95" name="CustomShape 11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23/24</a:t>
            </a:r>
            <a:endParaRPr b="0" lang="en-US" sz="1400" spc="-1" strike="noStrike">
              <a:latin typeface="Calibri"/>
            </a:endParaRPr>
          </a:p>
        </p:txBody>
      </p:sp>
      <p:graphicFrame>
        <p:nvGraphicFramePr>
          <p:cNvPr id="696" name="Table 12"/>
          <p:cNvGraphicFramePr/>
          <p:nvPr/>
        </p:nvGraphicFramePr>
        <p:xfrm>
          <a:off x="1086120" y="2325960"/>
          <a:ext cx="10522080" cy="2536560"/>
        </p:xfrm>
        <a:graphic>
          <a:graphicData uri="http://schemas.openxmlformats.org/drawingml/2006/table">
            <a:tbl>
              <a:tblPr/>
              <a:tblGrid>
                <a:gridCol w="1491480"/>
                <a:gridCol w="1205640"/>
                <a:gridCol w="1398960"/>
                <a:gridCol w="1378080"/>
                <a:gridCol w="2826720"/>
                <a:gridCol w="1454400"/>
                <a:gridCol w="766800"/>
              </a:tblGrid>
              <a:tr h="6001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scheme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5826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5826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5826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582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. cost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582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RL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582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2000" spc="-1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FS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5826"/>
                    </a:solidFill>
                  </a:tcPr>
                </a:tc>
              </a:tr>
              <a:tr h="8935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AZW+21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Yes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</a:tr>
              <a:tr h="10429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Ours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2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No</a:t>
                      </a:r>
                      <a:endParaRPr b="0" lang="en-US" sz="2000" spc="-1" strike="noStrike">
                        <a:latin typeface="Calibri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3e3da"/>
                    </a:solidFill>
                  </a:tcPr>
                </a:tc>
              </a:tr>
            </a:tbl>
          </a:graphicData>
        </a:graphic>
      </p:graphicFrame>
      <p:sp>
        <p:nvSpPr>
          <p:cNvPr id="697" name="CustomShape 13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19" dur="indefinite" restart="never" nodeType="tmRoot">
          <p:childTnLst>
            <p:seq>
              <p:cTn id="920" dur="indefinite" nodeType="mainSeq">
                <p:childTnLst>
                  <p:par>
                    <p:cTn id="921" fill="hold">
                      <p:stCondLst>
                        <p:cond delay="indefinite"/>
                      </p:stCondLst>
                      <p:childTnLst>
                        <p:par>
                          <p:cTn id="922" fill="hold">
                            <p:stCondLst>
                              <p:cond delay="0"/>
                            </p:stCondLst>
                            <p:childTnLst>
                              <p:par>
                                <p:cTn id="9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7" fill="hold">
                      <p:stCondLst>
                        <p:cond delay="indefinite"/>
                      </p:stCondLst>
                      <p:childTnLst>
                        <p:par>
                          <p:cTn id="928" fill="hold">
                            <p:stCondLst>
                              <p:cond delay="0"/>
                            </p:stCondLst>
                            <p:childTnLst>
                              <p:par>
                                <p:cTn id="9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99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0" name="CustomShape 3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701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702" name="CustomShape 4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Conclusion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703" name="Group 5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704" name="CustomShape 6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7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CustomShape 8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7" name="CustomShape 9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24/24</a:t>
            </a:r>
            <a:endParaRPr b="0" lang="en-US" sz="1400" spc="-1" strike="noStrike">
              <a:latin typeface="Calibri"/>
            </a:endParaRPr>
          </a:p>
        </p:txBody>
      </p:sp>
      <p:graphicFrame>
        <p:nvGraphicFramePr>
          <p:cNvPr id="708" name="Table 10"/>
          <p:cNvGraphicFramePr/>
          <p:nvPr/>
        </p:nvGraphicFramePr>
        <p:xfrm>
          <a:off x="913680" y="1532160"/>
          <a:ext cx="5181120" cy="0"/>
        </p:xfrm>
        <a:graphic>
          <a:graphicData uri="http://schemas.openxmlformats.org/drawingml/2006/table">
            <a:tbl>
              <a:tblPr/>
              <a:tblGrid>
                <a:gridCol w="2590560"/>
                <a:gridCol w="2590560"/>
              </a:tblGrid>
              <a:tr h="0">
                <a:tc>
                  <a:tcPr marL="91440" marR="91440">
                    <a:noFill/>
                  </a:tcPr>
                </a:tc>
                <a:tc>
                  <a:tcPr marL="91440" marR="91440">
                    <a:noFill/>
                  </a:tcPr>
                </a:tc>
              </a:tr>
            </a:tbl>
          </a:graphicData>
        </a:graphic>
      </p:graphicFrame>
      <p:sp>
        <p:nvSpPr>
          <p:cNvPr id="709" name="CustomShape 11"/>
          <p:cNvSpPr/>
          <p:nvPr/>
        </p:nvSpPr>
        <p:spPr>
          <a:xfrm>
            <a:off x="4125960" y="2743200"/>
            <a:ext cx="3948120" cy="16423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5826"/>
              </a:gs>
              <a:gs pos="100000">
                <a:srgbClr val="ffffff"/>
              </a:gs>
            </a:gsLst>
            <a:path path="rect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Forward-Secure Revocable Secret Handshakes</a:t>
            </a:r>
            <a:endParaRPr b="0" lang="en-US" sz="24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Times New Roman"/>
              </a:rPr>
              <a:t>from Lattices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710" name="CustomShape 12"/>
          <p:cNvSpPr/>
          <p:nvPr/>
        </p:nvSpPr>
        <p:spPr>
          <a:xfrm>
            <a:off x="8667000" y="922320"/>
            <a:ext cx="3335040" cy="661680"/>
          </a:xfrm>
          <a:prstGeom prst="roundRect">
            <a:avLst>
              <a:gd name="adj" fmla="val 16667"/>
            </a:avLst>
          </a:prstGeom>
          <a:solidFill>
            <a:srgbClr val="619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User update and stronger security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1" name="CustomShape 13"/>
          <p:cNvSpPr/>
          <p:nvPr/>
        </p:nvSpPr>
        <p:spPr>
          <a:xfrm>
            <a:off x="8746560" y="5595480"/>
            <a:ext cx="3335040" cy="633600"/>
          </a:xfrm>
          <a:prstGeom prst="roundRect">
            <a:avLst>
              <a:gd name="adj" fmla="val 16667"/>
            </a:avLst>
          </a:prstGeom>
          <a:solidFill>
            <a:srgbClr val="619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Mutual authentication from NIZKAoK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2" name="CustomShape 14"/>
          <p:cNvSpPr/>
          <p:nvPr/>
        </p:nvSpPr>
        <p:spPr>
          <a:xfrm>
            <a:off x="1654560" y="5547240"/>
            <a:ext cx="3700080" cy="696960"/>
          </a:xfrm>
          <a:prstGeom prst="roundRect">
            <a:avLst>
              <a:gd name="adj" fmla="val 16667"/>
            </a:avLst>
          </a:prstGeom>
          <a:solidFill>
            <a:srgbClr val="e7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5826"/>
                </a:solidFill>
                <a:latin typeface="Times New Roman"/>
              </a:rPr>
              <a:t>Real world applications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3" name="CustomShape 15"/>
          <p:cNvSpPr/>
          <p:nvPr/>
        </p:nvSpPr>
        <p:spPr>
          <a:xfrm>
            <a:off x="1440720" y="1054800"/>
            <a:ext cx="3205800" cy="696960"/>
          </a:xfrm>
          <a:prstGeom prst="roundRect">
            <a:avLst>
              <a:gd name="adj" fmla="val 16667"/>
            </a:avLst>
          </a:prstGeom>
          <a:solidFill>
            <a:srgbClr val="e7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5826"/>
                </a:solidFill>
                <a:latin typeface="Times New Roman"/>
              </a:rPr>
              <a:t>More functionalities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4" name="CustomShape 16"/>
          <p:cNvSpPr/>
          <p:nvPr/>
        </p:nvSpPr>
        <p:spPr>
          <a:xfrm>
            <a:off x="966600" y="4500720"/>
            <a:ext cx="2827080" cy="696960"/>
          </a:xfrm>
          <a:prstGeom prst="roundRect">
            <a:avLst>
              <a:gd name="adj" fmla="val 16667"/>
            </a:avLst>
          </a:prstGeom>
          <a:solidFill>
            <a:srgbClr val="cc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5826"/>
                </a:solidFill>
                <a:latin typeface="Times New Roman"/>
              </a:rPr>
              <a:t>Generic framework of SH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5" name="CustomShape 17"/>
          <p:cNvSpPr/>
          <p:nvPr/>
        </p:nvSpPr>
        <p:spPr>
          <a:xfrm>
            <a:off x="348840" y="1934280"/>
            <a:ext cx="3097440" cy="693360"/>
          </a:xfrm>
          <a:prstGeom prst="roundRect">
            <a:avLst>
              <a:gd name="adj" fmla="val 16667"/>
            </a:avLst>
          </a:prstGeom>
          <a:solidFill>
            <a:srgbClr val="ccd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5826"/>
                </a:solidFill>
                <a:latin typeface="Times New Roman"/>
              </a:rPr>
              <a:t>More efficient methods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latin typeface="Calibri"/>
            </a:endParaRPr>
          </a:p>
        </p:txBody>
      </p:sp>
      <p:sp>
        <p:nvSpPr>
          <p:cNvPr id="716" name="CustomShape 18"/>
          <p:cNvSpPr/>
          <p:nvPr/>
        </p:nvSpPr>
        <p:spPr>
          <a:xfrm>
            <a:off x="8542440" y="3216600"/>
            <a:ext cx="3459960" cy="696960"/>
          </a:xfrm>
          <a:prstGeom prst="roundRect">
            <a:avLst>
              <a:gd name="adj" fmla="val 16667"/>
            </a:avLst>
          </a:prstGeom>
          <a:solidFill>
            <a:srgbClr val="619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Lattice-based revocable design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7" name="CustomShape 19"/>
          <p:cNvSpPr/>
          <p:nvPr/>
        </p:nvSpPr>
        <p:spPr>
          <a:xfrm>
            <a:off x="7074360" y="4474080"/>
            <a:ext cx="2727360" cy="560520"/>
          </a:xfrm>
          <a:prstGeom prst="roundRect">
            <a:avLst>
              <a:gd name="adj" fmla="val 16667"/>
            </a:avLst>
          </a:prstGeom>
          <a:solidFill>
            <a:srgbClr val="327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Updatable VLR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8" name="CustomShape 20"/>
          <p:cNvSpPr/>
          <p:nvPr/>
        </p:nvSpPr>
        <p:spPr>
          <a:xfrm>
            <a:off x="7256520" y="1823760"/>
            <a:ext cx="3402000" cy="560520"/>
          </a:xfrm>
          <a:prstGeom prst="roundRect">
            <a:avLst>
              <a:gd name="adj" fmla="val 16667"/>
            </a:avLst>
          </a:prstGeom>
          <a:solidFill>
            <a:srgbClr val="327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Forward-secure model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719" name="CustomShape 21"/>
          <p:cNvSpPr/>
          <p:nvPr/>
        </p:nvSpPr>
        <p:spPr>
          <a:xfrm flipV="1">
            <a:off x="8957520" y="1584000"/>
            <a:ext cx="1376640" cy="239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0" name="CustomShape 22"/>
          <p:cNvSpPr/>
          <p:nvPr/>
        </p:nvSpPr>
        <p:spPr>
          <a:xfrm flipH="1">
            <a:off x="10857960" y="3913920"/>
            <a:ext cx="201960" cy="1681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1" name="CustomShape 23"/>
          <p:cNvSpPr/>
          <p:nvPr/>
        </p:nvSpPr>
        <p:spPr>
          <a:xfrm>
            <a:off x="9231840" y="2384280"/>
            <a:ext cx="1040040" cy="83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2" name="CustomShape 24"/>
          <p:cNvSpPr/>
          <p:nvPr/>
        </p:nvSpPr>
        <p:spPr>
          <a:xfrm flipH="1">
            <a:off x="9129240" y="3913920"/>
            <a:ext cx="817920" cy="56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3" name="CustomShape 25"/>
          <p:cNvSpPr/>
          <p:nvPr/>
        </p:nvSpPr>
        <p:spPr>
          <a:xfrm flipH="1" flipV="1">
            <a:off x="1897560" y="2628000"/>
            <a:ext cx="2227680" cy="93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4" name="CustomShape 26"/>
          <p:cNvSpPr/>
          <p:nvPr/>
        </p:nvSpPr>
        <p:spPr>
          <a:xfrm flipH="1">
            <a:off x="2379600" y="3564360"/>
            <a:ext cx="1744920" cy="93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5" name="CustomShape 27"/>
          <p:cNvSpPr/>
          <p:nvPr/>
        </p:nvSpPr>
        <p:spPr>
          <a:xfrm flipH="1" flipV="1">
            <a:off x="4049640" y="1716840"/>
            <a:ext cx="595800" cy="110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6" name="CustomShape 28"/>
          <p:cNvSpPr/>
          <p:nvPr/>
        </p:nvSpPr>
        <p:spPr>
          <a:xfrm flipH="1">
            <a:off x="3445920" y="4385520"/>
            <a:ext cx="1951560" cy="1146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27" name="CustomShape 29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728" name="CustomShape 30"/>
          <p:cNvSpPr/>
          <p:nvPr/>
        </p:nvSpPr>
        <p:spPr>
          <a:xfrm flipV="1">
            <a:off x="7420680" y="2404440"/>
            <a:ext cx="827280" cy="29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5826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35" dur="indefinite" restart="never" nodeType="tmRoot">
          <p:childTnLst>
            <p:seq>
              <p:cTn id="936" dur="indefinite" nodeType="mainSeq">
                <p:childTnLst>
                  <p:par>
                    <p:cTn id="937" fill="hold">
                      <p:stCondLst>
                        <p:cond delay="indefinite"/>
                      </p:stCondLst>
                      <p:childTnLst>
                        <p:par>
                          <p:cTn id="938" fill="hold">
                            <p:stCondLst>
                              <p:cond delay="0"/>
                            </p:stCondLst>
                            <p:childTnLst>
                              <p:par>
                                <p:cTn id="9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3" fill="hold">
                      <p:stCondLst>
                        <p:cond delay="indefinite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9" fill="hold">
                      <p:stCondLst>
                        <p:cond delay="indefinite"/>
                      </p:stCondLst>
                      <p:childTnLst>
                        <p:par>
                          <p:cTn id="950" fill="hold">
                            <p:stCondLst>
                              <p:cond delay="0"/>
                            </p:stCondLst>
                            <p:childTnLst>
                              <p:par>
                                <p:cTn id="95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5" fill="hold">
                      <p:stCondLst>
                        <p:cond delay="indefinite"/>
                      </p:stCondLst>
                      <p:childTnLst>
                        <p:par>
                          <p:cTn id="956" fill="hold">
                            <p:stCondLst>
                              <p:cond delay="0"/>
                            </p:stCondLst>
                            <p:childTnLst>
                              <p:par>
                                <p:cTn id="9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9" fill="hold">
                            <p:stCondLst>
                              <p:cond delay="0"/>
                            </p:stCondLst>
                            <p:childTnLst>
                              <p:par>
                                <p:cTn id="960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2" fill="hold">
                      <p:stCondLst>
                        <p:cond delay="indefinite"/>
                      </p:stCondLst>
                      <p:childTnLst>
                        <p:par>
                          <p:cTn id="963" fill="hold">
                            <p:stCondLst>
                              <p:cond delay="0"/>
                            </p:stCondLst>
                            <p:childTnLst>
                              <p:par>
                                <p:cTn id="96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8" fill="hold">
                      <p:stCondLst>
                        <p:cond delay="indefinite"/>
                      </p:stCondLst>
                      <p:childTnLst>
                        <p:par>
                          <p:cTn id="969" fill="hold">
                            <p:stCondLst>
                              <p:cond delay="0"/>
                            </p:stCondLst>
                            <p:childTnLst>
                              <p:par>
                                <p:cTn id="97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8" fill="hold">
                      <p:stCondLst>
                        <p:cond delay="indefinite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4" fill="hold">
                      <p:stCondLst>
                        <p:cond delay="indefinite"/>
                      </p:stCondLst>
                      <p:childTnLst>
                        <p:par>
                          <p:cTn id="985" fill="hold">
                            <p:stCondLst>
                              <p:cond delay="0"/>
                            </p:stCondLst>
                            <p:childTnLst>
                              <p:par>
                                <p:cTn id="9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9" name="Group 1"/>
          <p:cNvGrpSpPr/>
          <p:nvPr/>
        </p:nvGrpSpPr>
        <p:grpSpPr>
          <a:xfrm>
            <a:off x="1946880" y="1053720"/>
            <a:ext cx="8203680" cy="1480680"/>
            <a:chOff x="1946880" y="1053720"/>
            <a:chExt cx="8203680" cy="1480680"/>
          </a:xfrm>
        </p:grpSpPr>
        <p:sp>
          <p:nvSpPr>
            <p:cNvPr id="730" name="CustomShape 2"/>
            <p:cNvSpPr/>
            <p:nvPr/>
          </p:nvSpPr>
          <p:spPr>
            <a:xfrm rot="16200000">
              <a:off x="5678640" y="-1937160"/>
              <a:ext cx="740160" cy="8203680"/>
            </a:xfrm>
            <a:prstGeom prst="rect">
              <a:avLst/>
            </a:prstGeom>
            <a:solidFill>
              <a:srgbClr val="014924"/>
            </a:solidFill>
            <a:ln cap="rnd" w="12600">
              <a:solidFill>
                <a:srgbClr val="01492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1" name="CustomShape 3"/>
            <p:cNvSpPr/>
            <p:nvPr/>
          </p:nvSpPr>
          <p:spPr>
            <a:xfrm rot="16200000">
              <a:off x="5678640" y="-2677680"/>
              <a:ext cx="740160" cy="8203680"/>
            </a:xfrm>
            <a:prstGeom prst="rect">
              <a:avLst/>
            </a:prstGeom>
            <a:solidFill>
              <a:srgbClr val="014924"/>
            </a:solidFill>
            <a:ln cap="rnd" w="12600">
              <a:solidFill>
                <a:srgbClr val="014924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32" name="CustomShape 4"/>
          <p:cNvSpPr/>
          <p:nvPr/>
        </p:nvSpPr>
        <p:spPr>
          <a:xfrm>
            <a:off x="2044800" y="1423800"/>
            <a:ext cx="8007840" cy="583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3600" spc="-1" strike="noStrike">
                <a:solidFill>
                  <a:srgbClr val="f1fbef"/>
                </a:solidFill>
                <a:latin typeface="Times New Roman"/>
                <a:ea typeface="宋体"/>
              </a:rPr>
              <a:t>Thank you for attention</a:t>
            </a:r>
            <a:endParaRPr b="0" lang="en-US" sz="3600" spc="-1" strike="noStrike">
              <a:latin typeface="Calibri"/>
            </a:endParaRPr>
          </a:p>
        </p:txBody>
      </p:sp>
      <p:sp>
        <p:nvSpPr>
          <p:cNvPr id="733" name="CustomShape 5"/>
          <p:cNvSpPr/>
          <p:nvPr/>
        </p:nvSpPr>
        <p:spPr>
          <a:xfrm>
            <a:off x="5142600" y="5667480"/>
            <a:ext cx="1811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zh-CN" sz="1800" spc="-1" strike="noStrike">
                <a:solidFill>
                  <a:srgbClr val="ffffff"/>
                </a:solidFill>
                <a:latin typeface="SimHei"/>
                <a:ea typeface="SimHei"/>
              </a:rPr>
              <a:t>中 期 考 核 汇 报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734" name="CustomShape 6"/>
          <p:cNvSpPr/>
          <p:nvPr/>
        </p:nvSpPr>
        <p:spPr>
          <a:xfrm>
            <a:off x="450000" y="3491640"/>
            <a:ext cx="10866240" cy="292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5826"/>
                </a:solidFill>
                <a:latin typeface="Arial"/>
              </a:rPr>
              <a:t>Forward-Secure Revocable Secret Handshakes</a:t>
            </a:r>
            <a:endParaRPr b="0" lang="en-US" sz="22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5826"/>
                </a:solidFill>
                <a:latin typeface="Arial"/>
              </a:rPr>
              <a:t>from Lattices</a:t>
            </a:r>
            <a:endParaRPr b="0" lang="en-US" sz="22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2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5826"/>
                </a:solidFill>
                <a:latin typeface="Times New Roman"/>
              </a:rPr>
              <a:t>Zhiyuan An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1,2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,</a:t>
            </a:r>
            <a:r>
              <a:rPr b="1" lang="en-US" sz="2200" spc="-1" strike="noStrike">
                <a:solidFill>
                  <a:srgbClr val="005826"/>
                </a:solidFill>
                <a:latin typeface="Times New Roman"/>
              </a:rPr>
              <a:t> 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Jing Pan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3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, Yamin Wen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2,4</a:t>
            </a:r>
            <a:r>
              <a:rPr b="0" lang="en-US" sz="2200" spc="-1" strike="noStrike">
                <a:solidFill>
                  <a:srgbClr val="005826"/>
                </a:solidFill>
                <a:latin typeface="Times New Roman"/>
              </a:rPr>
              <a:t>, and Fangguo Zhang</a:t>
            </a:r>
            <a:r>
              <a:rPr b="0" lang="en-US" sz="2000" spc="-1" strike="noStrike" baseline="30000">
                <a:solidFill>
                  <a:srgbClr val="005826"/>
                </a:solidFill>
                <a:latin typeface="Times New Roman"/>
              </a:rPr>
              <a:t>1,2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endParaRPr b="0" lang="en-US" sz="22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1</a:t>
            </a:r>
            <a:r>
              <a:rPr b="0" i="1" lang="en-US" sz="2200" spc="-1" strike="noStrike">
                <a:solidFill>
                  <a:srgbClr val="005826"/>
                </a:solidFill>
                <a:latin typeface="Times New Roman"/>
              </a:rPr>
              <a:t>  </a:t>
            </a: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School of Computer Science and Engineering, Sun Yat-sen University</a:t>
            </a:r>
            <a:endParaRPr b="0" lang="en-US" sz="1800" spc="-1" strike="noStrike">
              <a:latin typeface="Calibri"/>
            </a:endParaRPr>
          </a:p>
          <a:p>
            <a:pPr marL="457200" indent="-456840" algn="ctr">
              <a:lnSpc>
                <a:spcPct val="100000"/>
              </a:lnSpc>
              <a:buClr>
                <a:srgbClr val="005826"/>
              </a:buClr>
              <a:buFont typeface="StarSymbol"/>
              <a:buAutoNum type="arabicPlain" startAt="2"/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Guangdong Province Key Laboratory of Information Security Technology</a:t>
            </a:r>
            <a:endParaRPr b="0" lang="en-US" sz="1800" spc="-1" strike="noStrike">
              <a:latin typeface="Calibri"/>
            </a:endParaRPr>
          </a:p>
          <a:p>
            <a:pPr marL="457200" indent="-456840" algn="ctr">
              <a:lnSpc>
                <a:spcPct val="100000"/>
              </a:lnSpc>
              <a:buClr>
                <a:srgbClr val="005826"/>
              </a:buClr>
              <a:buFont typeface="StarSymbol"/>
              <a:buAutoNum type="arabicPlain" startAt="2"/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State Key Laboratory of Integrated Service Networks, Xidian University</a:t>
            </a:r>
            <a:endParaRPr b="0" lang="en-US" sz="1800" spc="-1" strike="noStrike">
              <a:latin typeface="Calibri"/>
            </a:endParaRPr>
          </a:p>
          <a:p>
            <a:pPr marL="457200" indent="-456840" algn="ctr">
              <a:lnSpc>
                <a:spcPct val="100000"/>
              </a:lnSpc>
              <a:buClr>
                <a:srgbClr val="005826"/>
              </a:buClr>
              <a:buFont typeface="StarSymbol"/>
              <a:buAutoNum type="arabicPlain" startAt="2"/>
            </a:pPr>
            <a:r>
              <a:rPr b="0" i="1" lang="en-US" sz="1800" spc="-1" strike="noStrike">
                <a:solidFill>
                  <a:srgbClr val="005826"/>
                </a:solidFill>
                <a:latin typeface="Times New Roman"/>
              </a:rPr>
              <a:t>School of Statistics and Mathematics, Guangdong University of Finance and Economics</a:t>
            </a:r>
            <a:endParaRPr b="0" lang="en-US" sz="1800" spc="-1" strike="noStrike">
              <a:latin typeface="Calibri"/>
            </a:endParaRPr>
          </a:p>
        </p:txBody>
      </p:sp>
      <p:grpSp>
        <p:nvGrpSpPr>
          <p:cNvPr id="735" name="Group 7"/>
          <p:cNvGrpSpPr/>
          <p:nvPr/>
        </p:nvGrpSpPr>
        <p:grpSpPr>
          <a:xfrm>
            <a:off x="9433800" y="4475160"/>
            <a:ext cx="246240" cy="181800"/>
            <a:chOff x="9433800" y="4475160"/>
            <a:chExt cx="246240" cy="181800"/>
          </a:xfrm>
        </p:grpSpPr>
        <p:sp>
          <p:nvSpPr>
            <p:cNvPr id="736" name="CustomShape 8"/>
            <p:cNvSpPr/>
            <p:nvPr/>
          </p:nvSpPr>
          <p:spPr>
            <a:xfrm>
              <a:off x="9434160" y="4475160"/>
              <a:ext cx="245880" cy="181800"/>
            </a:xfrm>
            <a:prstGeom prst="rect">
              <a:avLst/>
            </a:prstGeom>
            <a:noFill/>
            <a:ln>
              <a:solidFill>
                <a:srgbClr val="005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7" name="Line 9"/>
            <p:cNvSpPr/>
            <p:nvPr/>
          </p:nvSpPr>
          <p:spPr>
            <a:xfrm>
              <a:off x="9433800" y="4528800"/>
              <a:ext cx="87120" cy="75240"/>
            </a:xfrm>
            <a:prstGeom prst="line">
              <a:avLst/>
            </a:prstGeom>
            <a:ln w="12600">
              <a:solidFill>
                <a:srgbClr val="005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8" name="Line 10"/>
            <p:cNvSpPr/>
            <p:nvPr/>
          </p:nvSpPr>
          <p:spPr>
            <a:xfrm flipH="1">
              <a:off x="9586800" y="4528800"/>
              <a:ext cx="93240" cy="75240"/>
            </a:xfrm>
            <a:prstGeom prst="line">
              <a:avLst/>
            </a:prstGeom>
            <a:ln w="12600">
              <a:solidFill>
                <a:srgbClr val="005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9" name="Line 11"/>
            <p:cNvSpPr/>
            <p:nvPr/>
          </p:nvSpPr>
          <p:spPr>
            <a:xfrm flipH="1">
              <a:off x="9515880" y="4603320"/>
              <a:ext cx="70920" cy="720"/>
            </a:xfrm>
            <a:prstGeom prst="line">
              <a:avLst/>
            </a:prstGeom>
            <a:ln w="12600">
              <a:solidFill>
                <a:srgbClr val="0058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3"/>
          <p:cNvSpPr/>
          <p:nvPr/>
        </p:nvSpPr>
        <p:spPr>
          <a:xfrm>
            <a:off x="904680" y="-14400"/>
            <a:ext cx="1036296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74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251280" y="9720"/>
            <a:ext cx="2009520" cy="694800"/>
          </a:xfrm>
          <a:prstGeom prst="rect">
            <a:avLst/>
          </a:prstGeom>
          <a:ln w="9360">
            <a:noFill/>
          </a:ln>
        </p:spPr>
      </p:pic>
      <p:sp>
        <p:nvSpPr>
          <p:cNvPr id="75" name="CustomShape 4"/>
          <p:cNvSpPr/>
          <p:nvPr/>
        </p:nvSpPr>
        <p:spPr>
          <a:xfrm>
            <a:off x="978120" y="5688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Background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76" name="Group 5"/>
          <p:cNvGrpSpPr/>
          <p:nvPr/>
        </p:nvGrpSpPr>
        <p:grpSpPr>
          <a:xfrm>
            <a:off x="904680" y="6532920"/>
            <a:ext cx="10362960" cy="294120"/>
            <a:chOff x="904680" y="6532920"/>
            <a:chExt cx="10362960" cy="294120"/>
          </a:xfrm>
        </p:grpSpPr>
        <p:sp>
          <p:nvSpPr>
            <p:cNvPr id="77" name="CustomShape 6"/>
            <p:cNvSpPr/>
            <p:nvPr/>
          </p:nvSpPr>
          <p:spPr>
            <a:xfrm rot="16200000">
              <a:off x="6037200" y="159660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CustomShape 7"/>
            <p:cNvSpPr/>
            <p:nvPr/>
          </p:nvSpPr>
          <p:spPr>
            <a:xfrm rot="16200000">
              <a:off x="6037200" y="149868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CustomShape 8"/>
            <p:cNvSpPr/>
            <p:nvPr/>
          </p:nvSpPr>
          <p:spPr>
            <a:xfrm rot="16200000">
              <a:off x="6037200" y="140040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0" name="CustomShape 9"/>
          <p:cNvSpPr/>
          <p:nvPr/>
        </p:nvSpPr>
        <p:spPr>
          <a:xfrm>
            <a:off x="10708200" y="647640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3/24</a:t>
            </a:r>
            <a:endParaRPr b="0" lang="en-US" sz="1400" spc="-1" strike="noStrike">
              <a:latin typeface="Calibri"/>
            </a:endParaRPr>
          </a:p>
        </p:txBody>
      </p:sp>
      <p:pic>
        <p:nvPicPr>
          <p:cNvPr id="81" name="图片 1" descr="PPT配图 (48)"/>
          <p:cNvPicPr/>
          <p:nvPr/>
        </p:nvPicPr>
        <p:blipFill>
          <a:blip r:embed="rId2"/>
          <a:srcRect l="11669" t="0" r="13951" b="0"/>
          <a:stretch/>
        </p:blipFill>
        <p:spPr>
          <a:xfrm>
            <a:off x="6711840" y="2489760"/>
            <a:ext cx="4806360" cy="3877200"/>
          </a:xfrm>
          <a:prstGeom prst="rect">
            <a:avLst/>
          </a:prstGeom>
          <a:ln>
            <a:noFill/>
          </a:ln>
        </p:spPr>
      </p:pic>
      <p:pic>
        <p:nvPicPr>
          <p:cNvPr id="82" name="图片 38" descr="www_tuweimei_comComp_22051102_3LrFfL5kZ40njMo5DRGMHu35JgRCEcB8.jpg"/>
          <p:cNvPicPr/>
          <p:nvPr/>
        </p:nvPicPr>
        <p:blipFill>
          <a:blip r:embed="rId3"/>
          <a:stretch/>
        </p:blipFill>
        <p:spPr>
          <a:xfrm flipH="1">
            <a:off x="1105560" y="2714760"/>
            <a:ext cx="4326480" cy="3244680"/>
          </a:xfrm>
          <a:prstGeom prst="rect">
            <a:avLst/>
          </a:prstGeom>
          <a:ln>
            <a:noFill/>
          </a:ln>
        </p:spPr>
      </p:pic>
      <p:sp>
        <p:nvSpPr>
          <p:cNvPr id="83" name="CustomShape 10"/>
          <p:cNvSpPr/>
          <p:nvPr/>
        </p:nvSpPr>
        <p:spPr>
          <a:xfrm>
            <a:off x="3903120" y="1311840"/>
            <a:ext cx="4438080" cy="84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600" spc="-1" strike="noStrike">
                <a:solidFill>
                  <a:srgbClr val="005826"/>
                </a:solidFill>
                <a:latin typeface="Times New Roman"/>
              </a:rPr>
              <a:t>Secret Handshake</a:t>
            </a:r>
            <a:endParaRPr b="0" lang="en-US" sz="3600" spc="-1" strike="noStrike">
              <a:latin typeface="Calibri"/>
            </a:endParaRPr>
          </a:p>
        </p:txBody>
      </p:sp>
      <p:sp>
        <p:nvSpPr>
          <p:cNvPr id="84" name="CustomShape 11"/>
          <p:cNvSpPr/>
          <p:nvPr/>
        </p:nvSpPr>
        <p:spPr>
          <a:xfrm>
            <a:off x="1828800" y="3924360"/>
            <a:ext cx="2978280" cy="83772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authentication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85" name="CustomShape 12"/>
          <p:cNvSpPr/>
          <p:nvPr/>
        </p:nvSpPr>
        <p:spPr>
          <a:xfrm>
            <a:off x="8130600" y="3937320"/>
            <a:ext cx="2280960" cy="698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Times New Roman"/>
              </a:rPr>
              <a:t>anonymity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86" name="CustomShape 13"/>
          <p:cNvSpPr/>
          <p:nvPr/>
        </p:nvSpPr>
        <p:spPr>
          <a:xfrm rot="8424000">
            <a:off x="2706120" y="2271240"/>
            <a:ext cx="1603800" cy="261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474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14"/>
          <p:cNvSpPr/>
          <p:nvPr/>
        </p:nvSpPr>
        <p:spPr>
          <a:xfrm rot="2365200">
            <a:off x="7860960" y="2181240"/>
            <a:ext cx="1379520" cy="261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474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15"/>
          <p:cNvSpPr/>
          <p:nvPr/>
        </p:nvSpPr>
        <p:spPr>
          <a:xfrm>
            <a:off x="978120" y="65127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CustomShape 3"/>
          <p:cNvSpPr/>
          <p:nvPr/>
        </p:nvSpPr>
        <p:spPr>
          <a:xfrm>
            <a:off x="904680" y="-14400"/>
            <a:ext cx="1036296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92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251280" y="9720"/>
            <a:ext cx="2009520" cy="694800"/>
          </a:xfrm>
          <a:prstGeom prst="rect">
            <a:avLst/>
          </a:prstGeom>
          <a:ln w="9360"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978120" y="5688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Background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94" name="Group 5"/>
          <p:cNvGrpSpPr/>
          <p:nvPr/>
        </p:nvGrpSpPr>
        <p:grpSpPr>
          <a:xfrm>
            <a:off x="904680" y="6532920"/>
            <a:ext cx="10362960" cy="294120"/>
            <a:chOff x="904680" y="6532920"/>
            <a:chExt cx="10362960" cy="294120"/>
          </a:xfrm>
        </p:grpSpPr>
        <p:sp>
          <p:nvSpPr>
            <p:cNvPr id="95" name="CustomShape 6"/>
            <p:cNvSpPr/>
            <p:nvPr/>
          </p:nvSpPr>
          <p:spPr>
            <a:xfrm rot="16200000">
              <a:off x="6037200" y="159660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7"/>
            <p:cNvSpPr/>
            <p:nvPr/>
          </p:nvSpPr>
          <p:spPr>
            <a:xfrm rot="16200000">
              <a:off x="6037200" y="149868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CustomShape 8"/>
            <p:cNvSpPr/>
            <p:nvPr/>
          </p:nvSpPr>
          <p:spPr>
            <a:xfrm rot="16200000">
              <a:off x="6037200" y="140040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" name="CustomShape 9"/>
          <p:cNvSpPr/>
          <p:nvPr/>
        </p:nvSpPr>
        <p:spPr>
          <a:xfrm>
            <a:off x="10708200" y="647640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3/24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99" name="CustomShape 10"/>
          <p:cNvSpPr/>
          <p:nvPr/>
        </p:nvSpPr>
        <p:spPr>
          <a:xfrm>
            <a:off x="978120" y="65127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00" name="CustomShape 11"/>
          <p:cNvSpPr/>
          <p:nvPr/>
        </p:nvSpPr>
        <p:spPr>
          <a:xfrm>
            <a:off x="1901520" y="1824120"/>
            <a:ext cx="2778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ff0000"/>
                </a:solidFill>
                <a:latin typeface="Times New Roman"/>
              </a:rPr>
              <a:t>Key exposure !</a:t>
            </a:r>
            <a:endParaRPr b="0" lang="en-US" sz="3200" spc="-1" strike="noStrike">
              <a:latin typeface="Calibri"/>
            </a:endParaRPr>
          </a:p>
        </p:txBody>
      </p:sp>
      <p:pic>
        <p:nvPicPr>
          <p:cNvPr id="101" name="图片 2" descr=""/>
          <p:cNvPicPr/>
          <p:nvPr/>
        </p:nvPicPr>
        <p:blipFill>
          <a:blip r:embed="rId2"/>
          <a:stretch/>
        </p:blipFill>
        <p:spPr>
          <a:xfrm>
            <a:off x="4757040" y="1670040"/>
            <a:ext cx="5429520" cy="3000600"/>
          </a:xfrm>
          <a:prstGeom prst="rect">
            <a:avLst/>
          </a:prstGeom>
          <a:ln>
            <a:noFill/>
          </a:ln>
        </p:spPr>
      </p:pic>
      <p:sp>
        <p:nvSpPr>
          <p:cNvPr id="102" name="CustomShape 12"/>
          <p:cNvSpPr/>
          <p:nvPr/>
        </p:nvSpPr>
        <p:spPr>
          <a:xfrm>
            <a:off x="2689560" y="1790640"/>
            <a:ext cx="914040" cy="914040"/>
          </a:xfrm>
          <a:prstGeom prst="noSmoking">
            <a:avLst>
              <a:gd name="adj" fmla="val 18750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CustomShape 13"/>
          <p:cNvSpPr/>
          <p:nvPr/>
        </p:nvSpPr>
        <p:spPr>
          <a:xfrm>
            <a:off x="981000" y="4171320"/>
            <a:ext cx="49924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2e75b6"/>
                </a:solidFill>
                <a:latin typeface="Times New Roman"/>
              </a:rPr>
              <a:t>Forward secure mechanism</a:t>
            </a:r>
            <a:endParaRPr b="0" lang="en-US" sz="3200" spc="-1" strike="noStrike">
              <a:latin typeface="Calibri"/>
            </a:endParaRPr>
          </a:p>
        </p:txBody>
      </p:sp>
      <p:sp>
        <p:nvSpPr>
          <p:cNvPr id="104" name="CustomShape 14"/>
          <p:cNvSpPr/>
          <p:nvPr/>
        </p:nvSpPr>
        <p:spPr>
          <a:xfrm>
            <a:off x="1064160" y="1389240"/>
            <a:ext cx="4452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No previous SH schemes consider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105" name="CustomShape 15"/>
          <p:cNvSpPr/>
          <p:nvPr/>
        </p:nvSpPr>
        <p:spPr>
          <a:xfrm>
            <a:off x="1465920" y="907920"/>
            <a:ext cx="32745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Numerous</a:t>
            </a:r>
            <a:r>
              <a:rPr b="1" i="1" lang="en-US" sz="2400" spc="-1" strike="noStrike">
                <a:solidFill>
                  <a:srgbClr val="000000"/>
                </a:solidFill>
                <a:latin typeface="Times New Roman"/>
              </a:rPr>
              <a:t> constructions</a:t>
            </a:r>
            <a:endParaRPr b="0" lang="en-US" sz="2400" spc="-1" strike="noStrike">
              <a:latin typeface="Calibri"/>
            </a:endParaRPr>
          </a:p>
        </p:txBody>
      </p:sp>
      <p:pic>
        <p:nvPicPr>
          <p:cNvPr id="106" name="图形 5" descr="钥匙 纯色填充"/>
          <p:cNvPicPr/>
          <p:nvPr/>
        </p:nvPicPr>
        <p:blipFill>
          <a:blip r:embed="rId3"/>
          <a:stretch/>
        </p:blipFill>
        <p:spPr>
          <a:xfrm>
            <a:off x="535320" y="494640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07" name="图形 24" descr="钥匙 纯色填充"/>
          <p:cNvPicPr/>
          <p:nvPr/>
        </p:nvPicPr>
        <p:blipFill>
          <a:blip r:embed="rId4"/>
          <a:stretch/>
        </p:blipFill>
        <p:spPr>
          <a:xfrm>
            <a:off x="2971800" y="49694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08" name="图形 25" descr="钥匙 纯色填充"/>
          <p:cNvPicPr/>
          <p:nvPr/>
        </p:nvPicPr>
        <p:blipFill>
          <a:blip r:embed="rId5"/>
          <a:stretch/>
        </p:blipFill>
        <p:spPr>
          <a:xfrm>
            <a:off x="5537520" y="499896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109" name="CustomShape 16"/>
          <p:cNvSpPr/>
          <p:nvPr/>
        </p:nvSpPr>
        <p:spPr>
          <a:xfrm>
            <a:off x="1449720" y="5403600"/>
            <a:ext cx="152172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10" name="CustomShape 17"/>
          <p:cNvSpPr/>
          <p:nvPr/>
        </p:nvSpPr>
        <p:spPr>
          <a:xfrm>
            <a:off x="3886200" y="5394600"/>
            <a:ext cx="16509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/>
        </p:style>
      </p:sp>
      <p:sp>
        <p:nvSpPr>
          <p:cNvPr id="111" name="CustomShape 18"/>
          <p:cNvSpPr/>
          <p:nvPr/>
        </p:nvSpPr>
        <p:spPr>
          <a:xfrm>
            <a:off x="1905120" y="5006160"/>
            <a:ext cx="792360" cy="364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evolve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112" name="CustomShape 19"/>
          <p:cNvSpPr/>
          <p:nvPr/>
        </p:nvSpPr>
        <p:spPr>
          <a:xfrm>
            <a:off x="4349160" y="4986000"/>
            <a:ext cx="792360" cy="36468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evolve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113" name="CustomShape 20"/>
          <p:cNvSpPr/>
          <p:nvPr/>
        </p:nvSpPr>
        <p:spPr>
          <a:xfrm>
            <a:off x="650160" y="4854960"/>
            <a:ext cx="6472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time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114" name="CustomShape 21"/>
          <p:cNvSpPr/>
          <p:nvPr/>
        </p:nvSpPr>
        <p:spPr>
          <a:xfrm>
            <a:off x="3152160" y="4844520"/>
            <a:ext cx="64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time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800" spc="-1" strike="noStrike">
              <a:latin typeface="Calibri"/>
            </a:endParaRPr>
          </a:p>
        </p:txBody>
      </p:sp>
      <p:sp>
        <p:nvSpPr>
          <p:cNvPr id="115" name="CustomShape 22"/>
          <p:cNvSpPr/>
          <p:nvPr/>
        </p:nvSpPr>
        <p:spPr>
          <a:xfrm>
            <a:off x="5762160" y="4872600"/>
            <a:ext cx="647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time</a:t>
            </a:r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CustomShape 3"/>
          <p:cNvSpPr/>
          <p:nvPr/>
        </p:nvSpPr>
        <p:spPr>
          <a:xfrm>
            <a:off x="904680" y="-14400"/>
            <a:ext cx="1036296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119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251280" y="9720"/>
            <a:ext cx="2009520" cy="694800"/>
          </a:xfrm>
          <a:prstGeom prst="rect">
            <a:avLst/>
          </a:prstGeom>
          <a:ln w="9360">
            <a:noFill/>
          </a:ln>
        </p:spPr>
      </p:pic>
      <p:sp>
        <p:nvSpPr>
          <p:cNvPr id="120" name="CustomShape 4"/>
          <p:cNvSpPr/>
          <p:nvPr/>
        </p:nvSpPr>
        <p:spPr>
          <a:xfrm>
            <a:off x="978120" y="5688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Background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121" name="Group 5"/>
          <p:cNvGrpSpPr/>
          <p:nvPr/>
        </p:nvGrpSpPr>
        <p:grpSpPr>
          <a:xfrm>
            <a:off x="904680" y="6532920"/>
            <a:ext cx="10362960" cy="294120"/>
            <a:chOff x="904680" y="6532920"/>
            <a:chExt cx="10362960" cy="294120"/>
          </a:xfrm>
        </p:grpSpPr>
        <p:sp>
          <p:nvSpPr>
            <p:cNvPr id="122" name="CustomShape 6"/>
            <p:cNvSpPr/>
            <p:nvPr/>
          </p:nvSpPr>
          <p:spPr>
            <a:xfrm rot="16200000">
              <a:off x="6037200" y="159660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CustomShape 7"/>
            <p:cNvSpPr/>
            <p:nvPr/>
          </p:nvSpPr>
          <p:spPr>
            <a:xfrm rot="16200000">
              <a:off x="6037200" y="149868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CustomShape 8"/>
            <p:cNvSpPr/>
            <p:nvPr/>
          </p:nvSpPr>
          <p:spPr>
            <a:xfrm rot="16200000">
              <a:off x="6037200" y="1400400"/>
              <a:ext cx="97920" cy="103629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5" name="CustomShape 9"/>
          <p:cNvSpPr/>
          <p:nvPr/>
        </p:nvSpPr>
        <p:spPr>
          <a:xfrm>
            <a:off x="10708200" y="647640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5/24</a:t>
            </a:r>
            <a:endParaRPr b="0" lang="en-US" sz="1400" spc="-1" strike="noStrike">
              <a:latin typeface="Calibri"/>
            </a:endParaRPr>
          </a:p>
        </p:txBody>
      </p:sp>
      <p:pic>
        <p:nvPicPr>
          <p:cNvPr id="126" name="Picture 2" descr="https://i.guancha.cn/news/2018/11/07/20181107195401791.jpg"/>
          <p:cNvPicPr/>
          <p:nvPr/>
        </p:nvPicPr>
        <p:blipFill>
          <a:blip r:embed="rId2"/>
          <a:stretch/>
        </p:blipFill>
        <p:spPr>
          <a:xfrm>
            <a:off x="6314400" y="3267360"/>
            <a:ext cx="4921200" cy="2908080"/>
          </a:xfrm>
          <a:prstGeom prst="rect">
            <a:avLst/>
          </a:prstGeom>
          <a:ln>
            <a:noFill/>
          </a:ln>
        </p:spPr>
      </p:pic>
      <p:sp>
        <p:nvSpPr>
          <p:cNvPr id="127" name="CustomShape 10"/>
          <p:cNvSpPr/>
          <p:nvPr/>
        </p:nvSpPr>
        <p:spPr>
          <a:xfrm>
            <a:off x="6600600" y="4439520"/>
            <a:ext cx="447588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2f2f2"/>
                </a:solidFill>
                <a:latin typeface="Times New Roman"/>
              </a:rPr>
              <a:t>QUANTUM COMPUTING </a:t>
            </a:r>
            <a:endParaRPr b="0" lang="en-US" sz="2800" spc="-1" strike="noStrike">
              <a:latin typeface="Calibri"/>
            </a:endParaRPr>
          </a:p>
        </p:txBody>
      </p:sp>
      <p:pic>
        <p:nvPicPr>
          <p:cNvPr id="128" name="Picture 4" descr="抗得住量子计算机攻击的算法，英特尔带来了！"/>
          <p:cNvPicPr/>
          <p:nvPr/>
        </p:nvPicPr>
        <p:blipFill>
          <a:blip r:embed="rId3"/>
          <a:stretch/>
        </p:blipFill>
        <p:spPr>
          <a:xfrm>
            <a:off x="969840" y="1179360"/>
            <a:ext cx="4994640" cy="3004560"/>
          </a:xfrm>
          <a:prstGeom prst="rect">
            <a:avLst/>
          </a:prstGeom>
          <a:ln>
            <a:noFill/>
          </a:ln>
        </p:spPr>
      </p:pic>
      <p:sp>
        <p:nvSpPr>
          <p:cNvPr id="129" name="CustomShape 11"/>
          <p:cNvSpPr/>
          <p:nvPr/>
        </p:nvSpPr>
        <p:spPr>
          <a:xfrm>
            <a:off x="2037600" y="1806120"/>
            <a:ext cx="18900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deebf7"/>
                </a:solidFill>
                <a:latin typeface="Times New Roman"/>
              </a:rPr>
              <a:t>IF</a:t>
            </a:r>
            <a:endParaRPr b="0" lang="en-US" sz="4400" spc="-1" strike="noStrike">
              <a:latin typeface="Calibri"/>
            </a:endParaRPr>
          </a:p>
        </p:txBody>
      </p:sp>
      <p:sp>
        <p:nvSpPr>
          <p:cNvPr id="130" name="CustomShape 12"/>
          <p:cNvSpPr/>
          <p:nvPr/>
        </p:nvSpPr>
        <p:spPr>
          <a:xfrm>
            <a:off x="3468240" y="2647080"/>
            <a:ext cx="14659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deebf7"/>
                </a:solidFill>
                <a:latin typeface="Times New Roman"/>
              </a:rPr>
              <a:t>DLP</a:t>
            </a:r>
            <a:endParaRPr b="0" lang="en-US" sz="4400" spc="-1" strike="noStrike">
              <a:latin typeface="Calibri"/>
            </a:endParaRPr>
          </a:p>
        </p:txBody>
      </p:sp>
      <p:grpSp>
        <p:nvGrpSpPr>
          <p:cNvPr id="131" name="Group 13"/>
          <p:cNvGrpSpPr/>
          <p:nvPr/>
        </p:nvGrpSpPr>
        <p:grpSpPr>
          <a:xfrm>
            <a:off x="4890600" y="1814040"/>
            <a:ext cx="1578600" cy="1578600"/>
            <a:chOff x="4890600" y="1814040"/>
            <a:chExt cx="1578600" cy="1578600"/>
          </a:xfrm>
        </p:grpSpPr>
        <p:sp>
          <p:nvSpPr>
            <p:cNvPr id="132" name="CustomShape 14"/>
            <p:cNvSpPr/>
            <p:nvPr/>
          </p:nvSpPr>
          <p:spPr>
            <a:xfrm rot="18773400">
              <a:off x="4707720" y="2489040"/>
              <a:ext cx="1942920" cy="228240"/>
            </a:xfrm>
            <a:prstGeom prst="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CustomShape 15"/>
            <p:cNvSpPr/>
            <p:nvPr/>
          </p:nvSpPr>
          <p:spPr>
            <a:xfrm rot="2573400">
              <a:off x="4708080" y="2494440"/>
              <a:ext cx="1942920" cy="228240"/>
            </a:xfrm>
            <a:prstGeom prst="rect">
              <a:avLst/>
            </a:prstGeom>
            <a:solidFill>
              <a:srgbClr val="ff5d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4" name="CustomShape 16"/>
          <p:cNvSpPr/>
          <p:nvPr/>
        </p:nvSpPr>
        <p:spPr>
          <a:xfrm rot="18156600">
            <a:off x="8688960" y="2567160"/>
            <a:ext cx="1074240" cy="319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474"/>
          </a:solidFill>
          <a:ln>
            <a:solidFill>
              <a:srgbClr val="0058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7"/>
          <p:cNvSpPr/>
          <p:nvPr/>
        </p:nvSpPr>
        <p:spPr>
          <a:xfrm>
            <a:off x="6993000" y="1589400"/>
            <a:ext cx="4080240" cy="84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3600" spc="-1" strike="noStrike">
                <a:solidFill>
                  <a:srgbClr val="005826"/>
                </a:solidFill>
                <a:latin typeface="Times New Roman"/>
              </a:rPr>
              <a:t>Post Quantum!</a:t>
            </a:r>
            <a:endParaRPr b="0" lang="en-US" sz="3600" spc="-1" strike="noStrike">
              <a:latin typeface="Calibri"/>
            </a:endParaRPr>
          </a:p>
        </p:txBody>
      </p:sp>
      <p:sp>
        <p:nvSpPr>
          <p:cNvPr id="136" name="CustomShape 18"/>
          <p:cNvSpPr/>
          <p:nvPr/>
        </p:nvSpPr>
        <p:spPr>
          <a:xfrm>
            <a:off x="6572880" y="1123560"/>
            <a:ext cx="4811040" cy="59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005826"/>
                </a:solidFill>
                <a:latin typeface="Times New Roman"/>
              </a:rPr>
              <a:t>The first forward secure SH from lattice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37" name="CustomShape 19"/>
          <p:cNvSpPr/>
          <p:nvPr/>
        </p:nvSpPr>
        <p:spPr>
          <a:xfrm>
            <a:off x="6491520" y="820080"/>
            <a:ext cx="4811040" cy="81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005826"/>
                </a:solidFill>
                <a:latin typeface="Times New Roman"/>
              </a:rPr>
              <a:t>Existing design: </a:t>
            </a:r>
            <a:r>
              <a:rPr b="1" lang="en-US" sz="2800" spc="-1" strike="noStrike">
                <a:solidFill>
                  <a:srgbClr val="ff0000"/>
                </a:solidFill>
                <a:latin typeface="Times New Roman"/>
              </a:rPr>
              <a:t>not against key exposure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38" name="CustomShape 20"/>
          <p:cNvSpPr/>
          <p:nvPr/>
        </p:nvSpPr>
        <p:spPr>
          <a:xfrm>
            <a:off x="978120" y="651168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3"/>
          <p:cNvSpPr/>
          <p:nvPr/>
        </p:nvSpPr>
        <p:spPr>
          <a:xfrm>
            <a:off x="904680" y="-14400"/>
            <a:ext cx="1036296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142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251280" y="-14400"/>
            <a:ext cx="2245320" cy="709200"/>
          </a:xfrm>
          <a:prstGeom prst="rect">
            <a:avLst/>
          </a:prstGeom>
          <a:ln w="9360">
            <a:noFill/>
          </a:ln>
        </p:spPr>
      </p:pic>
      <p:sp>
        <p:nvSpPr>
          <p:cNvPr id="143" name="CustomShape 4"/>
          <p:cNvSpPr/>
          <p:nvPr/>
        </p:nvSpPr>
        <p:spPr>
          <a:xfrm>
            <a:off x="978120" y="5688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Preliminaries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144" name="Group 5"/>
          <p:cNvGrpSpPr/>
          <p:nvPr/>
        </p:nvGrpSpPr>
        <p:grpSpPr>
          <a:xfrm>
            <a:off x="904680" y="6532920"/>
            <a:ext cx="10546920" cy="294120"/>
            <a:chOff x="904680" y="6532920"/>
            <a:chExt cx="10546920" cy="294120"/>
          </a:xfrm>
        </p:grpSpPr>
        <p:sp>
          <p:nvSpPr>
            <p:cNvPr id="145" name="CustomShape 6"/>
            <p:cNvSpPr/>
            <p:nvPr/>
          </p:nvSpPr>
          <p:spPr>
            <a:xfrm rot="16200000">
              <a:off x="6129000" y="1504440"/>
              <a:ext cx="97920" cy="1054692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7"/>
            <p:cNvSpPr/>
            <p:nvPr/>
          </p:nvSpPr>
          <p:spPr>
            <a:xfrm rot="16200000">
              <a:off x="6129000" y="1406520"/>
              <a:ext cx="97920" cy="1054692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8"/>
            <p:cNvSpPr/>
            <p:nvPr/>
          </p:nvSpPr>
          <p:spPr>
            <a:xfrm rot="16200000">
              <a:off x="6129000" y="1308240"/>
              <a:ext cx="97920" cy="1054692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CustomShape 9"/>
          <p:cNvSpPr/>
          <p:nvPr/>
        </p:nvSpPr>
        <p:spPr>
          <a:xfrm>
            <a:off x="10902240" y="649764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6/24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49" name="CustomShape 10"/>
          <p:cNvSpPr/>
          <p:nvPr/>
        </p:nvSpPr>
        <p:spPr>
          <a:xfrm>
            <a:off x="851760" y="1325520"/>
            <a:ext cx="10586880" cy="577800"/>
          </a:xfrm>
          <a:prstGeom prst="rect">
            <a:avLst/>
          </a:prstGeom>
          <a:gradFill rotWithShape="0">
            <a:gsLst>
              <a:gs pos="0">
                <a:srgbClr val="f7fafd"/>
              </a:gs>
              <a:gs pos="100000">
                <a:srgbClr val="b5d2ec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SIS</a:t>
            </a:r>
            <a:r>
              <a:rPr b="0" lang="en-US" sz="3200" spc="-1" strike="noStrike">
                <a:solidFill>
                  <a:srgbClr val="000000"/>
                </a:solidFill>
                <a:latin typeface="Times New Roman"/>
              </a:rPr>
              <a:t>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find a non-zero vector  s.t. , .  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50" name="CustomShape 11"/>
          <p:cNvSpPr/>
          <p:nvPr/>
        </p:nvSpPr>
        <p:spPr>
          <a:xfrm>
            <a:off x="851760" y="2205360"/>
            <a:ext cx="10586880" cy="943560"/>
          </a:xfrm>
          <a:prstGeom prst="rect">
            <a:avLst/>
          </a:prstGeom>
          <a:gradFill rotWithShape="0">
            <a:gsLst>
              <a:gs pos="0">
                <a:srgbClr val="f7fafd"/>
              </a:gs>
              <a:gs pos="100000">
                <a:srgbClr val="b5d2ec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LWE: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distinguish  samples of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for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 </a:t>
            </a:r>
            <a:endParaRPr b="0" lang="en-US" sz="2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         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and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samples from the uniform distribution over 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51" name="CustomShape 12"/>
          <p:cNvSpPr/>
          <p:nvPr/>
        </p:nvSpPr>
        <p:spPr>
          <a:xfrm>
            <a:off x="851760" y="4230360"/>
            <a:ext cx="10599840" cy="943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ebf7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GenTrap: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output a matrix  statistically close to uniform, </a:t>
            </a:r>
            <a:endParaRPr b="0" lang="en-US" sz="28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                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and a basis  for 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52" name="CustomShape 13"/>
          <p:cNvSpPr/>
          <p:nvPr/>
        </p:nvSpPr>
        <p:spPr>
          <a:xfrm>
            <a:off x="866160" y="821520"/>
            <a:ext cx="43552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5826"/>
                </a:solidFill>
                <a:latin typeface="Times New Roman"/>
              </a:rPr>
              <a:t>Computationally lattice problems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153" name="CustomShape 14"/>
          <p:cNvSpPr/>
          <p:nvPr/>
        </p:nvSpPr>
        <p:spPr>
          <a:xfrm>
            <a:off x="883440" y="3670560"/>
            <a:ext cx="76593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5826"/>
                </a:solidFill>
                <a:latin typeface="Times New Roman"/>
              </a:rPr>
              <a:t>Algorithms for trapdoor generation and preimage sampling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154" name="CustomShape 15"/>
          <p:cNvSpPr/>
          <p:nvPr/>
        </p:nvSpPr>
        <p:spPr>
          <a:xfrm>
            <a:off x="851760" y="5391360"/>
            <a:ext cx="10586880" cy="943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ebf7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SamplePre: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output a vector  from a distribution with                   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           negligible distance from 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55" name="CustomShape 16"/>
          <p:cNvSpPr/>
          <p:nvPr/>
        </p:nvSpPr>
        <p:spPr>
          <a:xfrm>
            <a:off x="978120" y="651168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2" dur="indefinite" restart="never" nodeType="tmRoot">
          <p:childTnLst>
            <p:seq>
              <p:cTn id="103" dur="indefinite" nodeType="mainSeq">
                <p:childTnLst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"/>
          <p:cNvSpPr/>
          <p:nvPr/>
        </p:nvSpPr>
        <p:spPr>
          <a:xfrm>
            <a:off x="904680" y="-14400"/>
            <a:ext cx="1036296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159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251280" y="-14400"/>
            <a:ext cx="2245320" cy="70920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4"/>
          <p:cNvSpPr/>
          <p:nvPr/>
        </p:nvSpPr>
        <p:spPr>
          <a:xfrm>
            <a:off x="978120" y="5688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Preliminaries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161" name="Group 5"/>
          <p:cNvGrpSpPr/>
          <p:nvPr/>
        </p:nvGrpSpPr>
        <p:grpSpPr>
          <a:xfrm>
            <a:off x="904680" y="6532920"/>
            <a:ext cx="10546920" cy="294120"/>
            <a:chOff x="904680" y="6532920"/>
            <a:chExt cx="10546920" cy="294120"/>
          </a:xfrm>
        </p:grpSpPr>
        <p:sp>
          <p:nvSpPr>
            <p:cNvPr id="162" name="CustomShape 6"/>
            <p:cNvSpPr/>
            <p:nvPr/>
          </p:nvSpPr>
          <p:spPr>
            <a:xfrm rot="16200000">
              <a:off x="6129000" y="1504440"/>
              <a:ext cx="97920" cy="1054692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CustomShape 7"/>
            <p:cNvSpPr/>
            <p:nvPr/>
          </p:nvSpPr>
          <p:spPr>
            <a:xfrm rot="16200000">
              <a:off x="6129000" y="1406520"/>
              <a:ext cx="97920" cy="1054692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CustomShape 8"/>
            <p:cNvSpPr/>
            <p:nvPr/>
          </p:nvSpPr>
          <p:spPr>
            <a:xfrm rot="16200000">
              <a:off x="6129000" y="1308240"/>
              <a:ext cx="97920" cy="1054692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5" name="CustomShape 9"/>
          <p:cNvSpPr/>
          <p:nvPr/>
        </p:nvSpPr>
        <p:spPr>
          <a:xfrm>
            <a:off x="10902240" y="649764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7/24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66" name="CustomShape 10"/>
          <p:cNvSpPr/>
          <p:nvPr/>
        </p:nvSpPr>
        <p:spPr>
          <a:xfrm>
            <a:off x="783000" y="4134600"/>
            <a:ext cx="10658160" cy="943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ebf7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BasisDel: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output a matrix basis  for  distributed statistically close to the distribution 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RandBasis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for an arbitrary basis.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67" name="CustomShape 11"/>
          <p:cNvSpPr/>
          <p:nvPr/>
        </p:nvSpPr>
        <p:spPr>
          <a:xfrm>
            <a:off x="886320" y="821520"/>
            <a:ext cx="85096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US" sz="2400" spc="-1" strike="noStrike">
                <a:solidFill>
                  <a:srgbClr val="005826"/>
                </a:solidFill>
                <a:latin typeface="Times New Roman"/>
              </a:rPr>
              <a:t>Algorithms for basis randomizations, delegations and simulations 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168" name="CustomShape 12"/>
          <p:cNvSpPr/>
          <p:nvPr/>
        </p:nvSpPr>
        <p:spPr>
          <a:xfrm>
            <a:off x="783000" y="5299560"/>
            <a:ext cx="10586880" cy="9435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ebf7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SampleRwithBasis: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output a random matrix   being -invertible, and a small basis  for 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69" name="CustomShape 13"/>
          <p:cNvSpPr/>
          <p:nvPr/>
        </p:nvSpPr>
        <p:spPr>
          <a:xfrm>
            <a:off x="785880" y="1574280"/>
            <a:ext cx="10599840" cy="516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ebf7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RandBasis: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output a small basis  for independent on 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70" name="CustomShape 14"/>
          <p:cNvSpPr/>
          <p:nvPr/>
        </p:nvSpPr>
        <p:spPr>
          <a:xfrm>
            <a:off x="783000" y="2445840"/>
            <a:ext cx="10599840" cy="516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ebf7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ExtBasis: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output a small basis  for  having as a submatrix.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71" name="CustomShape 15"/>
          <p:cNvSpPr/>
          <p:nvPr/>
        </p:nvSpPr>
        <p:spPr>
          <a:xfrm>
            <a:off x="783000" y="3310560"/>
            <a:ext cx="10599840" cy="5169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eebf7"/>
              </a:gs>
            </a:gsLst>
            <a:lin ang="5400000"/>
          </a:gradFill>
          <a:ln w="15840">
            <a:noFill/>
          </a:ln>
          <a:effectLst>
            <a:outerShdw algn="l" blurRad="50800" dist="3816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hreePt"/>
          </a:scene3d>
          <a:sp3d>
            <a:bevelT prst="relaxedInset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SampleR: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to output a random matrix   being -invertible.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72" name="CustomShape 16"/>
          <p:cNvSpPr/>
          <p:nvPr/>
        </p:nvSpPr>
        <p:spPr>
          <a:xfrm>
            <a:off x="978120" y="651168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165080" y="1475280"/>
            <a:ext cx="5073120" cy="4340160"/>
          </a:xfrm>
          <a:prstGeom prst="roundRect">
            <a:avLst>
              <a:gd name="adj" fmla="val 9243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>
            <a:off x="3978360" y="69696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3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4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177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Preliminaries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179" name="Group 6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180" name="CustomShape 7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CustomShape 8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CustomShape 9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" name="CustomShape 10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8/24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184" name="CustomShape 11"/>
          <p:cNvSpPr/>
          <p:nvPr/>
        </p:nvSpPr>
        <p:spPr>
          <a:xfrm>
            <a:off x="340560" y="1438560"/>
            <a:ext cx="6202800" cy="4340160"/>
          </a:xfrm>
          <a:prstGeom prst="roundRect">
            <a:avLst>
              <a:gd name="adj" fmla="val 9243"/>
            </a:avLst>
          </a:prstGeom>
          <a:gradFill rotWithShape="0">
            <a:gsLst>
              <a:gs pos="4600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12"/>
          <p:cNvSpPr/>
          <p:nvPr/>
        </p:nvSpPr>
        <p:spPr>
          <a:xfrm>
            <a:off x="-280800" y="1480680"/>
            <a:ext cx="4896360" cy="60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Prover</a:t>
            </a:r>
            <a:endParaRPr b="0" lang="en-US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latin typeface="Calibri"/>
            </a:endParaRPr>
          </a:p>
        </p:txBody>
      </p:sp>
      <p:sp>
        <p:nvSpPr>
          <p:cNvPr id="186" name="CustomShape 13"/>
          <p:cNvSpPr/>
          <p:nvPr/>
        </p:nvSpPr>
        <p:spPr>
          <a:xfrm>
            <a:off x="340560" y="861480"/>
            <a:ext cx="5592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Fiat-Shamir with abort ZKAoK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187" name="CustomShape 14"/>
          <p:cNvSpPr/>
          <p:nvPr/>
        </p:nvSpPr>
        <p:spPr>
          <a:xfrm>
            <a:off x="9961920" y="1597320"/>
            <a:ext cx="1880640" cy="50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000000"/>
                </a:solidFill>
                <a:latin typeface="Arial"/>
              </a:rPr>
              <a:t>Verifier</a:t>
            </a:r>
            <a:endParaRPr b="0" lang="en-US" sz="2400" spc="-1" strike="noStrike">
              <a:latin typeface="Calibri"/>
            </a:endParaRPr>
          </a:p>
        </p:txBody>
      </p:sp>
      <p:sp>
        <p:nvSpPr>
          <p:cNvPr id="188" name="CustomShape 15"/>
          <p:cNvSpPr/>
          <p:nvPr/>
        </p:nvSpPr>
        <p:spPr>
          <a:xfrm>
            <a:off x="489600" y="2265480"/>
            <a:ext cx="3417840" cy="70740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1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. Generate commitments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       </a:t>
            </a:r>
            <a:endParaRPr b="0" lang="en-US" sz="2000" spc="-1" strike="noStrike">
              <a:latin typeface="Calibri"/>
            </a:endParaRPr>
          </a:p>
        </p:txBody>
      </p:sp>
      <p:grpSp>
        <p:nvGrpSpPr>
          <p:cNvPr id="189" name="Group 16"/>
          <p:cNvGrpSpPr/>
          <p:nvPr/>
        </p:nvGrpSpPr>
        <p:grpSpPr>
          <a:xfrm>
            <a:off x="4016520" y="2131200"/>
            <a:ext cx="5073120" cy="734040"/>
            <a:chOff x="4016520" y="2131200"/>
            <a:chExt cx="5073120" cy="734040"/>
          </a:xfrm>
        </p:grpSpPr>
        <p:sp>
          <p:nvSpPr>
            <p:cNvPr id="190" name="CustomShape 17"/>
            <p:cNvSpPr/>
            <p:nvPr/>
          </p:nvSpPr>
          <p:spPr>
            <a:xfrm>
              <a:off x="4016520" y="2131200"/>
              <a:ext cx="5073120" cy="7340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8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191" name="Formula 18"/>
                <p:cNvSpPr txBox="1"/>
                <p:nvPr/>
              </p:nvSpPr>
              <p:spPr>
                <a:xfrm>
                  <a:off x="4166640" y="2262600"/>
                  <a:ext cx="4546800" cy="4611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𝑐𝑚𝑡</m:t>
                      </m:r>
                    </m:oMath>
                  </a14:m>
                </a:p>
              </p:txBody>
            </p:sp>
          </mc:Choice>
          <mc:Fallback/>
        </mc:AlternateContent>
      </p:grpSp>
      <p:sp>
        <p:nvSpPr>
          <p:cNvPr id="192" name="CustomShape 19"/>
          <p:cNvSpPr/>
          <p:nvPr/>
        </p:nvSpPr>
        <p:spPr>
          <a:xfrm>
            <a:off x="9564480" y="2404440"/>
            <a:ext cx="2039400" cy="39960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1. </a:t>
            </a:r>
            <a:endParaRPr b="0" lang="en-US" sz="2000" spc="-1" strike="noStrike">
              <a:latin typeface="Calibri"/>
            </a:endParaRPr>
          </a:p>
        </p:txBody>
      </p:sp>
      <p:grpSp>
        <p:nvGrpSpPr>
          <p:cNvPr id="193" name="Group 20"/>
          <p:cNvGrpSpPr/>
          <p:nvPr/>
        </p:nvGrpSpPr>
        <p:grpSpPr>
          <a:xfrm>
            <a:off x="4436640" y="2847240"/>
            <a:ext cx="3975840" cy="1377720"/>
            <a:chOff x="4436640" y="2847240"/>
            <a:chExt cx="3975840" cy="1377720"/>
          </a:xfrm>
        </p:grpSpPr>
        <p:sp>
          <p:nvSpPr>
            <p:cNvPr id="194" name="CustomShape 21"/>
            <p:cNvSpPr/>
            <p:nvPr/>
          </p:nvSpPr>
          <p:spPr>
            <a:xfrm rot="10158600">
              <a:off x="4475160" y="3201840"/>
              <a:ext cx="3909240" cy="6663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57240">
              <a:solidFill>
                <a:srgbClr val="0058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195" name="Formula 22"/>
                <p:cNvSpPr txBox="1"/>
                <p:nvPr/>
              </p:nvSpPr>
              <p:spPr>
                <a:xfrm rot="20947200">
                  <a:off x="6066360" y="3303360"/>
                  <a:ext cx="589320" cy="4593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𝑐h</m:t>
                      </m:r>
                    </m:oMath>
                  </a14:m>
                </a:p>
              </p:txBody>
            </p:sp>
          </mc:Choice>
          <mc:Fallback/>
        </mc:AlternateContent>
      </p:grpSp>
      <p:grpSp>
        <p:nvGrpSpPr>
          <p:cNvPr id="196" name="Group 23"/>
          <p:cNvGrpSpPr/>
          <p:nvPr/>
        </p:nvGrpSpPr>
        <p:grpSpPr>
          <a:xfrm>
            <a:off x="4399200" y="4262040"/>
            <a:ext cx="3376800" cy="725040"/>
            <a:chOff x="4399200" y="4262040"/>
            <a:chExt cx="3376800" cy="725040"/>
          </a:xfrm>
        </p:grpSpPr>
        <p:sp>
          <p:nvSpPr>
            <p:cNvPr id="197" name="CustomShape 24"/>
            <p:cNvSpPr/>
            <p:nvPr/>
          </p:nvSpPr>
          <p:spPr>
            <a:xfrm>
              <a:off x="4399200" y="4262040"/>
              <a:ext cx="3376800" cy="7250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58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mc:AlternateContent>
          <mc:Choice xmlns:a14="http://schemas.microsoft.com/office/drawing/2010/main" Requires="a14">
            <p:sp>
              <p:nvSpPr>
                <p:cNvPr id="198" name="Formula 25"/>
                <p:cNvSpPr txBox="1"/>
                <p:nvPr/>
              </p:nvSpPr>
              <p:spPr>
                <a:xfrm>
                  <a:off x="5274360" y="4364640"/>
                  <a:ext cx="1141200" cy="461160"/>
                </a:xfrm>
                <a:prstGeom prst="rect">
                  <a:avLst/>
                </a:prstGeom>
              </p:spPr>
              <p:txBody>
                <a:bodyPr/>
                <a:p>
                  <a14:m>
                    <m:oMath xmlns:m="http://schemas.openxmlformats.org/officeDocument/2006/math">
                      <m:r>
                        <m:t xml:space="preserve">r</m:t>
                      </m:r>
                      <m:r>
                        <m:t xml:space="preserve">𝑠𝑝</m:t>
                      </m:r>
                      <m:d>
                        <m:dPr>
                          <m:begChr m:val="("/>
                          <m:endChr m:val=")"/>
                        </m:dPr>
                        <m:e>
                          <m:r>
                            <m:t xml:space="preserve">𝑐h</m:t>
                          </m:r>
                        </m:e>
                      </m:d>
                    </m:oMath>
                  </a14:m>
                </a:p>
              </p:txBody>
            </p:sp>
          </mc:Choice>
          <mc:Fallback/>
        </mc:AlternateContent>
      </p:grpSp>
      <p:sp>
        <p:nvSpPr>
          <p:cNvPr id="199" name="CustomShape 26"/>
          <p:cNvSpPr/>
          <p:nvPr/>
        </p:nvSpPr>
        <p:spPr>
          <a:xfrm>
            <a:off x="7974000" y="3951000"/>
            <a:ext cx="4212720" cy="123156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2.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Compute </a:t>
            </a: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from and </a:t>
            </a:r>
            <a:endParaRPr b="0" lang="en-US" sz="2000" spc="-1" strike="noStrike"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3. Check if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200" name="CustomShape 27"/>
          <p:cNvSpPr/>
          <p:nvPr/>
        </p:nvSpPr>
        <p:spPr>
          <a:xfrm>
            <a:off x="794880" y="1832040"/>
            <a:ext cx="28069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c00000"/>
                </a:solidFill>
                <a:latin typeface="Arial"/>
              </a:rPr>
              <a:t>Secret: one NP relation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201" name="CustomShape 28"/>
          <p:cNvSpPr/>
          <p:nvPr/>
        </p:nvSpPr>
        <p:spPr>
          <a:xfrm>
            <a:off x="348840" y="3411360"/>
            <a:ext cx="3911760" cy="899280"/>
          </a:xfrm>
          <a:prstGeom prst="roundRect">
            <a:avLst>
              <a:gd name="adj" fmla="val 33015"/>
            </a:avLst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5826"/>
                </a:solidFill>
                <a:latin typeface="Arial"/>
              </a:rPr>
              <a:t>2.  </a:t>
            </a:r>
            <a:r>
              <a:rPr b="0" lang="en-US" sz="2000" spc="-1" strike="noStrike">
                <a:solidFill>
                  <a:srgbClr val="005826"/>
                </a:solidFill>
                <a:latin typeface="Times New Roman"/>
              </a:rPr>
              <a:t>Produce response 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5826"/>
                </a:solidFill>
                <a:latin typeface="Arial"/>
              </a:rPr>
              <a:t>𝑟𝑠𝑝 </a:t>
            </a:r>
            <a:r>
              <a:rPr b="0" lang="en-US" sz="2000" spc="-1" strike="noStrike">
                <a:solidFill>
                  <a:srgbClr val="005826"/>
                </a:solidFill>
                <a:latin typeface="Arial"/>
              </a:rPr>
              <a:t>using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202" name="CustomShape 29"/>
          <p:cNvSpPr/>
          <p:nvPr/>
        </p:nvSpPr>
        <p:spPr>
          <a:xfrm>
            <a:off x="5810400" y="834480"/>
            <a:ext cx="23270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bf9000"/>
                </a:solidFill>
                <a:latin typeface="Times New Roman"/>
              </a:rPr>
              <a:t>Hash function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203" name="CustomShape 30"/>
          <p:cNvSpPr/>
          <p:nvPr/>
        </p:nvSpPr>
        <p:spPr>
          <a:xfrm>
            <a:off x="5330520" y="908640"/>
            <a:ext cx="428400" cy="390600"/>
          </a:xfrm>
          <a:prstGeom prst="mathPlus">
            <a:avLst>
              <a:gd name="adj1" fmla="val 23520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4" name="CustomShape 31"/>
          <p:cNvSpPr/>
          <p:nvPr/>
        </p:nvSpPr>
        <p:spPr>
          <a:xfrm>
            <a:off x="8188920" y="941760"/>
            <a:ext cx="351360" cy="30528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6">
              <a:lumMod val="75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32"/>
          <p:cNvSpPr/>
          <p:nvPr/>
        </p:nvSpPr>
        <p:spPr>
          <a:xfrm>
            <a:off x="8603280" y="825840"/>
            <a:ext cx="17982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NIZKAoK</a:t>
            </a:r>
            <a:endParaRPr b="0" lang="en-US" sz="28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06" name="Formula 33"/>
              <p:cNvSpPr txBox="1"/>
              <p:nvPr/>
            </p:nvSpPr>
            <p:spPr>
              <a:xfrm>
                <a:off x="395640" y="5077800"/>
                <a:ext cx="4776120" cy="3996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𝑐h</m:t>
                    </m:r>
                    <m:r>
                      <m:t xml:space="preserve">=</m:t>
                    </m:r>
                    <m:r>
                      <m:t xml:space="preserve">ℋ</m:t>
                    </m:r>
                    <m:d>
                      <m:dPr>
                        <m:begChr m:val="("/>
                        <m:endChr m:val=")"/>
                      </m:dPr>
                      <m:e>
                        <m:r>
                          <m:t xml:space="preserve">𝑐𝑚𝑡</m:t>
                        </m:r>
                        <m:r>
                          <m:t xml:space="preserve">,</m:t>
                        </m:r>
                        <m:sSub>
                          <m:e>
                            <m:r>
                              <m:t xml:space="preserve">𝑝𝑢𝑏𝑙𝑖𝑐</m:t>
                            </m:r>
                          </m:e>
                          <m:sub>
                            <m:r>
                              <m:t xml:space="preserve">𝑑𝑎𝑡𝑎</m:t>
                            </m:r>
                          </m:sub>
                        </m:sSub>
                      </m:e>
                    </m:d>
                    <m:r>
                      <m:t xml:space="preserve">∈</m:t>
                    </m:r>
                    <m:sSup>
                      <m:e>
                        <m:d>
                          <m:dPr>
                            <m:begChr m:val="["/>
                            <m:endChr m:val="]"/>
                          </m:dPr>
                          <m:e>
                            <m:r>
                              <m:t xml:space="preserve">−</m:t>
                            </m:r>
                            <m:r>
                              <m:t xml:space="preserve">𝑝</m:t>
                            </m:r>
                            <m:r>
                              <m:t xml:space="preserve">,</m:t>
                            </m:r>
                            <m:r>
                              <m:t xml:space="preserve">𝑝</m:t>
                            </m:r>
                          </m:e>
                        </m:d>
                      </m:e>
                      <m:sup>
                        <m:r>
                          <m:t xml:space="preserve">𝑘</m:t>
                        </m:r>
                      </m:sup>
                    </m:sSup>
                  </m:oMath>
                </a14:m>
              </a:p>
            </p:txBody>
          </p:sp>
        </mc:Choice>
        <mc:Fallback/>
      </mc:AlternateContent>
      <p:sp>
        <p:nvSpPr>
          <p:cNvPr id="207" name="CustomShape 34"/>
          <p:cNvSpPr/>
          <p:nvPr/>
        </p:nvSpPr>
        <p:spPr>
          <a:xfrm>
            <a:off x="2198880" y="2619720"/>
            <a:ext cx="599400" cy="369000"/>
          </a:xfrm>
          <a:prstGeom prst="rect">
            <a:avLst/>
          </a:prstGeom>
          <a:noFill/>
          <a:ln w="44280">
            <a:solidFill>
              <a:schemeClr val="accent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35"/>
          <p:cNvSpPr/>
          <p:nvPr/>
        </p:nvSpPr>
        <p:spPr>
          <a:xfrm>
            <a:off x="7999920" y="4410360"/>
            <a:ext cx="4212720" cy="123156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1. </a:t>
            </a: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Compute  from and </a:t>
            </a:r>
            <a:endParaRPr b="0" lang="en-US" sz="2000" spc="-1" strike="noStrike"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Times New Roman"/>
              </a:rPr>
              <a:t>2. Compute  using and check if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209" name="CustomShape 36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10" name="Formula 37"/>
              <p:cNvSpPr txBox="1"/>
              <p:nvPr/>
            </p:nvSpPr>
            <p:spPr>
              <a:xfrm>
                <a:off x="1990440" y="5977440"/>
                <a:ext cx="8193960" cy="3690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ℛ</m:t>
                    </m:r>
                    <m:r>
                      <m:t xml:space="preserve">=</m:t>
                    </m:r>
                    <m:d>
                      <m:dPr>
                        <m:begChr m:val="{"/>
                        <m:endChr m:val="}"/>
                      </m:dPr>
                      <m:e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𝑴</m:t>
                            </m:r>
                            <m:r>
                              <m:t xml:space="preserve">,</m:t>
                            </m:r>
                            <m:r>
                              <m:t xml:space="preserve">𝒚</m:t>
                            </m:r>
                            <m:r>
                              <m:t xml:space="preserve">,</m:t>
                            </m:r>
                            <m:r>
                              <m:t xml:space="preserve">ℒ</m:t>
                            </m:r>
                          </m:e>
                        </m:d>
                        <m:r>
                          <m:t xml:space="preserve">,</m:t>
                        </m:r>
                        <m:r>
                          <m:t xml:space="preserve">𝒙</m:t>
                        </m:r>
                        <m:r>
                          <m:t xml:space="preserve">:</m:t>
                        </m:r>
                        <m:r>
                          <m:t xml:space="preserve">𝑴</m:t>
                        </m:r>
                        <m:r>
                          <m:t xml:space="preserve">∙</m:t>
                        </m:r>
                        <m:r>
                          <m:t xml:space="preserve">𝒙</m:t>
                        </m:r>
                        <m:r>
                          <m:t xml:space="preserve">=</m:t>
                        </m:r>
                        <m:r>
                          <m:t xml:space="preserve">𝒚</m:t>
                        </m:r>
                        <m:r>
                          <m:t xml:space="preserve">∧</m:t>
                        </m:r>
                        <m:r>
                          <m:t xml:space="preserve">∀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r>
                              <m:t xml:space="preserve">𝑖</m:t>
                            </m:r>
                            <m:r>
                              <m:t xml:space="preserve">,</m:t>
                            </m:r>
                            <m:r>
                              <m:t xml:space="preserve">𝑗</m:t>
                            </m:r>
                            <m:r>
                              <m:t xml:space="preserve">,</m:t>
                            </m:r>
                            <m:r>
                              <m:t xml:space="preserve">𝑘</m:t>
                            </m:r>
                          </m:e>
                        </m:d>
                        <m:r>
                          <m:t xml:space="preserve">∈</m:t>
                        </m:r>
                        <m:r>
                          <m:t xml:space="preserve">ℒ</m:t>
                        </m:r>
                        <m:r>
                          <m:t xml:space="preserve">,</m:t>
                        </m:r>
                        <m:r>
                          <m:t xml:space="preserve">𝒙</m:t>
                        </m:r>
                        <m:d>
                          <m:dPr>
                            <m:begChr m:val="["/>
                            <m:endChr m:val="]"/>
                          </m:dPr>
                          <m:e>
                            <m:r>
                              <m:t xml:space="preserve">𝑖</m:t>
                            </m:r>
                          </m:e>
                        </m:d>
                        <m:r>
                          <m:t xml:space="preserve">=</m:t>
                        </m:r>
                        <m:r>
                          <m:t xml:space="preserve">𝒙</m:t>
                        </m:r>
                        <m:d>
                          <m:dPr>
                            <m:begChr m:val="["/>
                            <m:endChr m:val="]"/>
                          </m:dPr>
                          <m:e>
                            <m:r>
                              <m:t xml:space="preserve">𝑗</m:t>
                            </m:r>
                          </m:e>
                        </m:d>
                        <m:r>
                          <m:t xml:space="preserve">∙</m:t>
                        </m:r>
                        <m:r>
                          <m:t xml:space="preserve">𝒙</m:t>
                        </m:r>
                        <m:d>
                          <m:dPr>
                            <m:begChr m:val="["/>
                            <m:endChr m:val="]"/>
                          </m:dPr>
                          <m:e>
                            <m:r>
                              <m:t xml:space="preserve">𝑘</m:t>
                            </m:r>
                          </m:e>
                        </m:d>
                      </m:e>
                    </m:d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1" dur="indefinite" restart="never" nodeType="tmRoot">
          <p:childTnLst>
            <p:seq>
              <p:cTn id="142" dur="indefinite" nodeType="mainSeq">
                <p:childTnLst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3794040" y="584280"/>
            <a:ext cx="183960" cy="3693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>
            <a:off x="331920" y="-14400"/>
            <a:ext cx="11749680" cy="718920"/>
          </a:xfrm>
          <a:prstGeom prst="rect">
            <a:avLst/>
          </a:prstGeom>
          <a:solidFill>
            <a:srgbClr val="005825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1800" spc="-1" strike="noStrike">
                <a:solidFill>
                  <a:srgbClr val="ffffff"/>
                </a:solidFill>
                <a:latin typeface="宋体"/>
              </a:rPr>
              <a:t>                                                                   </a:t>
            </a:r>
            <a:endParaRPr b="0" lang="en-US" sz="1800" spc="-1" strike="noStrike">
              <a:latin typeface="Calibri"/>
            </a:endParaRPr>
          </a:p>
        </p:txBody>
      </p:sp>
      <p:pic>
        <p:nvPicPr>
          <p:cNvPr id="213" name="图片 21" descr=""/>
          <p:cNvPicPr/>
          <p:nvPr/>
        </p:nvPicPr>
        <p:blipFill>
          <a:blip r:embed="rId1"/>
          <a:srcRect l="-63559" t="0" r="63559" b="0"/>
          <a:stretch/>
        </p:blipFill>
        <p:spPr>
          <a:xfrm>
            <a:off x="9802080" y="-2520"/>
            <a:ext cx="2200320" cy="694800"/>
          </a:xfrm>
          <a:prstGeom prst="rect">
            <a:avLst/>
          </a:prstGeom>
          <a:ln w="9360">
            <a:noFill/>
          </a:ln>
        </p:spPr>
      </p:pic>
      <p:sp>
        <p:nvSpPr>
          <p:cNvPr id="214" name="CustomShape 3"/>
          <p:cNvSpPr/>
          <p:nvPr/>
        </p:nvSpPr>
        <p:spPr>
          <a:xfrm>
            <a:off x="340560" y="43560"/>
            <a:ext cx="8292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Times New Roman"/>
                <a:ea typeface="黑体"/>
              </a:rPr>
              <a:t>Preliminaries</a:t>
            </a:r>
            <a:endParaRPr b="0" lang="en-US" sz="2800" spc="-1" strike="noStrike">
              <a:latin typeface="Calibri"/>
            </a:endParaRPr>
          </a:p>
        </p:txBody>
      </p:sp>
      <p:grpSp>
        <p:nvGrpSpPr>
          <p:cNvPr id="215" name="Group 4"/>
          <p:cNvGrpSpPr/>
          <p:nvPr/>
        </p:nvGrpSpPr>
        <p:grpSpPr>
          <a:xfrm>
            <a:off x="348840" y="6532920"/>
            <a:ext cx="11732760" cy="294120"/>
            <a:chOff x="348840" y="6532920"/>
            <a:chExt cx="11732760" cy="294120"/>
          </a:xfrm>
        </p:grpSpPr>
        <p:sp>
          <p:nvSpPr>
            <p:cNvPr id="216" name="CustomShape 5"/>
            <p:cNvSpPr/>
            <p:nvPr/>
          </p:nvSpPr>
          <p:spPr>
            <a:xfrm rot="16200000">
              <a:off x="6166080" y="9115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CustomShape 6"/>
            <p:cNvSpPr/>
            <p:nvPr/>
          </p:nvSpPr>
          <p:spPr>
            <a:xfrm rot="16200000">
              <a:off x="6166080" y="81360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CustomShape 7"/>
            <p:cNvSpPr/>
            <p:nvPr/>
          </p:nvSpPr>
          <p:spPr>
            <a:xfrm rot="16200000">
              <a:off x="6166080" y="715320"/>
              <a:ext cx="97920" cy="11732760"/>
            </a:xfrm>
            <a:prstGeom prst="rect">
              <a:avLst/>
            </a:prstGeom>
            <a:solidFill>
              <a:srgbClr val="014924"/>
            </a:solidFill>
            <a:ln w="12600">
              <a:solidFill>
                <a:srgbClr val="014924"/>
              </a:solidFill>
              <a:beve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9" name="CustomShape 8"/>
          <p:cNvSpPr/>
          <p:nvPr/>
        </p:nvSpPr>
        <p:spPr>
          <a:xfrm>
            <a:off x="11460960" y="6495120"/>
            <a:ext cx="73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等线"/>
              </a:rPr>
              <a:t> </a:t>
            </a: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9/24</a:t>
            </a:r>
            <a:endParaRPr b="0" lang="en-US" sz="1400" spc="-1" strike="noStrike">
              <a:latin typeface="Calibri"/>
            </a:endParaRPr>
          </a:p>
        </p:txBody>
      </p:sp>
      <p:sp>
        <p:nvSpPr>
          <p:cNvPr id="220" name="CustomShape 9"/>
          <p:cNvSpPr/>
          <p:nvPr/>
        </p:nvSpPr>
        <p:spPr>
          <a:xfrm>
            <a:off x="340560" y="861480"/>
            <a:ext cx="55929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</a:rPr>
              <a:t>Lattice-based signature scheme</a:t>
            </a:r>
            <a:endParaRPr b="0" lang="en-US" sz="2800" spc="-1" strike="noStrike">
              <a:latin typeface="Calibri"/>
            </a:endParaRPr>
          </a:p>
        </p:txBody>
      </p:sp>
      <p:sp>
        <p:nvSpPr>
          <p:cNvPr id="221" name="CustomShape 10"/>
          <p:cNvSpPr/>
          <p:nvPr/>
        </p:nvSpPr>
        <p:spPr>
          <a:xfrm>
            <a:off x="787680" y="1423440"/>
            <a:ext cx="9465120" cy="4624920"/>
          </a:xfrm>
          <a:prstGeom prst="roundRect">
            <a:avLst>
              <a:gd name="adj" fmla="val 11298"/>
            </a:avLst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11"/>
          <p:cNvSpPr/>
          <p:nvPr/>
        </p:nvSpPr>
        <p:spPr>
          <a:xfrm>
            <a:off x="1239120" y="1672560"/>
            <a:ext cx="8562600" cy="70740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KeyGen(): </a:t>
            </a: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 ,    being random samples, ;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223" name="CustomShape 12"/>
          <p:cNvSpPr/>
          <p:nvPr/>
        </p:nvSpPr>
        <p:spPr>
          <a:xfrm>
            <a:off x="1239120" y="2812680"/>
            <a:ext cx="8793360" cy="184608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Sign(, ):</a:t>
            </a:r>
            <a:endParaRPr b="0" lang="en-US" sz="2000" spc="-1" strike="noStrike"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StarSymbo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choose , generate delegated basis  for </a:t>
            </a:r>
            <a:endParaRPr b="0" lang="en-US" sz="2000" spc="-1" strike="noStrike"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StarSymbo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compute chameleon hash of  as </a:t>
            </a: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 with </a:t>
            </a:r>
            <a:endParaRPr b="0" lang="en-US" sz="2000" spc="-1" strike="noStrike"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StarSymbo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for ( , sample a short vector  using </a:t>
            </a:r>
            <a:endParaRPr b="0" lang="en-US" sz="2000" spc="-1" strike="noStrike"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StarSymbo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the signature is 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224" name="CustomShape 13"/>
          <p:cNvSpPr/>
          <p:nvPr/>
        </p:nvSpPr>
        <p:spPr>
          <a:xfrm>
            <a:off x="1239120" y="5032800"/>
            <a:ext cx="8793360" cy="784800"/>
          </a:xfrm>
          <a:prstGeom prst="rect">
            <a:avLst/>
          </a:prstGeom>
          <a:solidFill>
            <a:srgbClr val="e8f0ec"/>
          </a:solidFill>
          <a:ln w="38160">
            <a:solidFill>
              <a:srgbClr val="00582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等线"/>
              </a:rPr>
              <a:t>Verify(, , ):  have small norms and </a:t>
            </a:r>
            <a:endParaRPr b="0" lang="en-US" sz="2000" spc="-1" strike="noStrike">
              <a:latin typeface="Calibri"/>
            </a:endParaRPr>
          </a:p>
        </p:txBody>
      </p:sp>
      <p:sp>
        <p:nvSpPr>
          <p:cNvPr id="225" name="CustomShape 14"/>
          <p:cNvSpPr/>
          <p:nvPr/>
        </p:nvSpPr>
        <p:spPr>
          <a:xfrm>
            <a:off x="395640" y="6532560"/>
            <a:ext cx="739548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 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</a:rPr>
              <a:t>Forward-Secure Revocable Secret Handshakes from Lattices</a:t>
            </a:r>
            <a:r>
              <a:rPr b="0" lang="en-US" sz="1400" spc="-1" strike="noStrike">
                <a:solidFill>
                  <a:srgbClr val="f1fbef"/>
                </a:solidFill>
                <a:latin typeface="Times New Roman"/>
                <a:ea typeface="宋体"/>
              </a:rPr>
              <a:t>                        Z. An et al</a:t>
            </a:r>
            <a:endParaRPr b="0" lang="en-US" sz="14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09" dur="indefinite" restart="never" nodeType="tmRoot">
          <p:childTnLst>
            <p:seq>
              <p:cTn id="210" dur="indefinite" nodeType="mainSeq">
                <p:childTnLst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10732</TotalTime>
  <Application>Collabora_Office/6.4.10.60$Linux_X86_64 LibreOffice_project/49f8a7333bddceb3b8bd18d81ff593fa39f5a437</Application>
  <Words>1437</Words>
  <Paragraphs>469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2021-10-24T05:18:53Z</dcterms:created>
  <dc:creator>311</dc:creator>
  <dc:description/>
  <dc:language>en-US</dc:language>
  <cp:lastModifiedBy/>
  <dcterms:modified xsi:type="dcterms:W3CDTF">2022-09-19T19:32:16Z</dcterms:modified>
  <cp:revision>204</cp:revision>
  <dc:subject/>
  <dc:title>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宽屏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25</vt:i4>
  </property>
</Properties>
</file>