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1" r:id="rId1"/>
  </p:sldMasterIdLst>
  <p:notesMasterIdLst>
    <p:notesMasterId r:id="rId30"/>
  </p:notesMasterIdLst>
  <p:sldIdLst>
    <p:sldId id="1196" r:id="rId2"/>
    <p:sldId id="1306" r:id="rId3"/>
    <p:sldId id="1305" r:id="rId4"/>
    <p:sldId id="1307" r:id="rId5"/>
    <p:sldId id="1331" r:id="rId6"/>
    <p:sldId id="1329" r:id="rId7"/>
    <p:sldId id="1330" r:id="rId8"/>
    <p:sldId id="1310" r:id="rId9"/>
    <p:sldId id="1334" r:id="rId10"/>
    <p:sldId id="1335" r:id="rId11"/>
    <p:sldId id="1326" r:id="rId12"/>
    <p:sldId id="1327" r:id="rId13"/>
    <p:sldId id="1328" r:id="rId14"/>
    <p:sldId id="1336" r:id="rId15"/>
    <p:sldId id="1309" r:id="rId16"/>
    <p:sldId id="1312" r:id="rId17"/>
    <p:sldId id="1316" r:id="rId18"/>
    <p:sldId id="1313" r:id="rId19"/>
    <p:sldId id="1318" r:id="rId20"/>
    <p:sldId id="1320" r:id="rId21"/>
    <p:sldId id="1322" r:id="rId22"/>
    <p:sldId id="1337" r:id="rId23"/>
    <p:sldId id="1321" r:id="rId24"/>
    <p:sldId id="1323" r:id="rId25"/>
    <p:sldId id="1324" r:id="rId26"/>
    <p:sldId id="1325" r:id="rId27"/>
    <p:sldId id="1338" r:id="rId28"/>
    <p:sldId id="559" r:id="rId29"/>
  </p:sldIdLst>
  <p:sldSz cx="9144000" cy="6858000" type="screen4x3"/>
  <p:notesSz cx="7315200" cy="9601200"/>
  <p:custDataLst>
    <p:tags r:id="rId3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7D7E7E"/>
    <a:srgbClr val="FF0000"/>
    <a:srgbClr val="FFFF99"/>
    <a:srgbClr val="FFE089"/>
    <a:srgbClr val="EBD1D1"/>
    <a:srgbClr val="F6E9E9"/>
    <a:srgbClr val="F3E3E2"/>
    <a:srgbClr val="CC8582"/>
    <a:srgbClr val="D5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7" autoAdjust="0"/>
    <p:restoredTop sz="77050" autoAdjust="0"/>
  </p:normalViewPr>
  <p:slideViewPr>
    <p:cSldViewPr snapToObjects="1">
      <p:cViewPr varScale="1">
        <p:scale>
          <a:sx n="82" d="100"/>
          <a:sy n="82" d="100"/>
        </p:scale>
        <p:origin x="720" y="168"/>
      </p:cViewPr>
      <p:guideLst>
        <p:guide orient="horz" pos="187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44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5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90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1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5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67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35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7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64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3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62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27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54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11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49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07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42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7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6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n=6, 6*2^6 = 384, already more functions than atoms in the universe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9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9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an oracle is convenient, so that players do not need to be given access to an exponentially large random object</a:t>
            </a:r>
          </a:p>
          <a:p>
            <a:r>
              <a:rPr lang="en-US" dirty="0"/>
              <a:t>As long as adversary has not queried a particular input x, H(x) is independent and uniform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6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5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7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EF99-B9EF-4236-AD11-7BE91CA2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4C280-5872-403B-A7A1-11E62276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7891-AD3C-4122-82FB-B082FA4E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1B4B-35A8-4ADE-8984-F1D748C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37C6-2B32-4F5C-82E5-606A73E8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64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7801-FE0D-420F-BCEC-BB05EDC6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1BF67-DDBD-4057-A0C1-8807D8B6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751E-FA25-4922-8CE0-2FFF319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A667-5174-49DC-B65A-52F3ABFC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78DF-A33C-4E14-B598-337DBAB2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34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CD525-440A-4381-9128-DB5168F1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94015-9E09-446A-875A-4CAE096B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4" y="365127"/>
            <a:ext cx="57626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FC81-D134-4C66-A696-4146F6F2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C6E8E-CFA6-45BD-8C35-125C8CB3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A51D0-7F53-43A7-8B53-6C6F08E7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744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BE75-733D-45B0-8981-382CCBFC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5861-E545-4A3C-9F3E-08A22D31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7AFF-1629-497E-AE5B-A8D7B188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DA5D-D402-430D-A265-88AD854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EA35-E4FB-4008-944A-8D91317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733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5471-7452-4B4E-A9DA-2F4500AD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8ECF1-2AD3-425F-90F5-7633C0BB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AF4-14A3-48CE-9E89-F486C782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3964-FB34-48D5-87B9-D682B1AC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DEFA-D8FB-4828-82D8-7D09FAF9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499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124-0DC2-4F7E-9C10-5679A6C2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1320-93BE-4E2C-9B65-152C6A2FD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5512C-98E3-4E7C-B306-E02599466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9EF2-B59F-4D98-9CF5-89F1F4E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80AD-D29C-49FF-A3A6-3A2AB27B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7A87B-B99C-4639-A1D7-44714449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017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80ED-CC8D-43AB-99F9-67809B7D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ED3BF-C11A-4D39-9F3C-FE70B0C7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11EED-49D0-43B7-9090-8B8B15F0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D4B01-7D1D-4A4B-ADEF-95B070A8F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B8251-789B-4F4B-9EB7-447A1E2F4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FDD0B-4048-42AE-B719-1D289E6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0D5C2-29EA-41CE-8ADF-FBD03945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2CBD9-48AE-425F-B39E-2B4710BB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25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C2D4-2FC7-4F12-963F-986F7888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B60AB-8364-463C-B9C3-796FC3F4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36EB-52AF-439A-9DAA-013B98F7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7B392-4224-42DB-9322-5C720369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183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B8D2-50D3-4CB3-A922-2F5E0427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09530-9B8D-414B-9118-E585341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8CF15-9917-4D17-A31C-321126B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85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56D3-B497-4E33-BD52-7155CF4F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77C5B-9898-4225-81D7-4B1C9E32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AF416-6D8B-476D-9D85-C0B0C06FB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2" y="2057402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4294E-C180-4D7D-A5EC-9A4F462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51173-29DA-499C-A627-C96738F6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86143-67D0-41B6-B59D-288FFF2B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948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7E9-0DF6-474A-84F6-F5450323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ED734-AF52-4AE7-9F40-4F53CAAC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E8A6-9B46-43B6-B4B7-C9BC15B9B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2" y="2057402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2360E-C9CC-4BD1-BD23-280FBEE4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4138-F5A2-4589-9DC4-AFE57B12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ABD3A-C71F-45C6-8073-711619F8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243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E7BB0-8055-46D2-8D58-158224A7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0DB40-9A52-4617-A370-96D4CDB8C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7CDB-7A7F-4EC1-8F85-9F1F97638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3/14/19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05981-EF39-46D7-B125-DA80315DB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D415-80FA-47B8-AA35-631BA0726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BCC6C-5BA1-487D-81D2-0AE99DAE6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2"/>
            <a:ext cx="914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qusoft.pwall.n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wmf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16.sv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hyperlink" Target="https://commons.wikimedia.org/wiki/File:Merkle-Damgard_hash.sv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tiff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9.tiff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55.png"/><Relationship Id="rId4" Type="http://schemas.openxmlformats.org/officeDocument/2006/relationships/image" Target="../media/image53.tiff"/><Relationship Id="rId9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62.svg"/><Relationship Id="rId3" Type="http://schemas.openxmlformats.org/officeDocument/2006/relationships/image" Target="../media/image56.tiff"/><Relationship Id="rId7" Type="http://schemas.openxmlformats.org/officeDocument/2006/relationships/image" Target="../media/image39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3.svg"/><Relationship Id="rId5" Type="http://schemas.openxmlformats.org/officeDocument/2006/relationships/image" Target="../media/image58.tiff"/><Relationship Id="rId10" Type="http://schemas.openxmlformats.org/officeDocument/2006/relationships/image" Target="../media/image42.png"/><Relationship Id="rId4" Type="http://schemas.openxmlformats.org/officeDocument/2006/relationships/image" Target="../media/image57.tiff"/><Relationship Id="rId9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2.svg"/><Relationship Id="rId3" Type="http://schemas.openxmlformats.org/officeDocument/2006/relationships/image" Target="../media/image8.tiff"/><Relationship Id="rId7" Type="http://schemas.openxmlformats.org/officeDocument/2006/relationships/image" Target="../media/image42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4.png"/><Relationship Id="rId5" Type="http://schemas.openxmlformats.org/officeDocument/2006/relationships/image" Target="../media/image20.tiff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4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ogin.presenterswall.com/timelineItem/showItem/?id=199595&amp;code=63972995e3041407fae263bfd5e0431e4270fcf9" TargetMode="External"/><Relationship Id="rId4" Type="http://schemas.openxmlformats.org/officeDocument/2006/relationships/hyperlink" Target="https://blog.cryptographyengineering.com/2011/11/02/what-is-random-oracle-model-and-wh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presenterswall.com/timelineItem/showItem/?id=199595&amp;code=63972995e3041407fae263bfd5e0431e4270fcf9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slideshare.net/sdziembowski/lecture-2-message-authentication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tiff"/><Relationship Id="rId4" Type="http://schemas.openxmlformats.org/officeDocument/2006/relationships/image" Target="../media/image18.png"/><Relationship Id="rId9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slideshare.net/sdziembowski/lecture-2-message-authentication" TargetMode="Externa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16.sv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4.emf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16.sv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1295400" y="651851"/>
            <a:ext cx="71777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The Quantum-Random-Oracle Model</a:t>
            </a:r>
          </a:p>
          <a:p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Christian Schaffner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C946E-431A-43A7-8CE5-81DB83A7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706837" y="2230486"/>
            <a:ext cx="6156684" cy="2324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University of Amsterdam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Centrum </a:t>
            </a:r>
            <a:r>
              <a:rPr lang="en-US" sz="1950" dirty="0" err="1">
                <a:solidFill>
                  <a:schemeClr val="tx2"/>
                </a:solidFill>
              </a:rPr>
              <a:t>Wiskunde</a:t>
            </a:r>
            <a:r>
              <a:rPr lang="en-US" sz="1950" dirty="0">
                <a:solidFill>
                  <a:schemeClr val="tx2"/>
                </a:solidFill>
              </a:rPr>
              <a:t> &amp; Informatica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9" name="Picture 43" descr="nwologo">
            <a:extLst>
              <a:ext uri="{FF2B5EF4-FFF2-40B4-BE49-F238E27FC236}">
                <a16:creationId xmlns:a16="http://schemas.microsoft.com/office/drawing/2014/main" id="{016A468C-E10B-844C-B65E-B5C495DE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8624" y="5961021"/>
            <a:ext cx="895427" cy="68905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A1BB1D-07A5-4F4B-A09C-85D915FD7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4035368"/>
            <a:ext cx="1485900" cy="670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957" y="2971229"/>
            <a:ext cx="848997" cy="918102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656758" y="2333837"/>
            <a:ext cx="1980437" cy="5578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FB026F-C779-E044-94BF-5675012E30BF}"/>
              </a:ext>
            </a:extLst>
          </p:cNvPr>
          <p:cNvSpPr/>
          <p:nvPr/>
        </p:nvSpPr>
        <p:spPr>
          <a:xfrm>
            <a:off x="201702" y="4956210"/>
            <a:ext cx="4541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Distinguished Lectures on Quantum Software, </a:t>
            </a:r>
          </a:p>
          <a:p>
            <a:pPr algn="l"/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Thursday, 14 March 2019</a:t>
            </a:r>
            <a:endParaRPr lang="en-NL" sz="1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72322-9257-6044-AFEE-5AA59968153D}"/>
              </a:ext>
            </a:extLst>
          </p:cNvPr>
          <p:cNvSpPr/>
          <p:nvPr/>
        </p:nvSpPr>
        <p:spPr>
          <a:xfrm>
            <a:off x="4733382" y="5123823"/>
            <a:ext cx="4541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Goto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8"/>
              </a:rPr>
              <a:t>http://qusoft.pwall.nl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the quiz now!</a:t>
            </a:r>
            <a:endParaRPr lang="en-NL" sz="1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Envelope">
            <a:extLst>
              <a:ext uri="{FF2B5EF4-FFF2-40B4-BE49-F238E27FC236}">
                <a16:creationId xmlns:a16="http://schemas.microsoft.com/office/drawing/2014/main" id="{F43D7F61-985A-704E-9479-D265544F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6134" y="1977426"/>
            <a:ext cx="599524" cy="599524"/>
          </a:xfrm>
          <a:prstGeom prst="rect">
            <a:avLst/>
          </a:prstGeom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8868" y="1839840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5706" y="619530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&amp; 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1143000" y="1813929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763688" y="1813929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3490914" y="2007318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1061610" y="2667147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503497" y="3069490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753123" y="2521618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6847382" y="2025588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951" y="2254035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611" y="1680114"/>
            <a:ext cx="978550" cy="69595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/>
              <p:nvPr/>
            </p:nvSpPr>
            <p:spPr>
              <a:xfrm rot="10800000">
                <a:off x="2486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2486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  <a:blipFill>
                <a:blip r:embed="rId11"/>
                <a:stretch>
                  <a:fillRect t="-57143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3607266"/>
                <a:ext cx="8229600" cy="21077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Hash message to be signed, then digitally sign the hash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Theorem: </a:t>
                </a:r>
                <a:r>
                  <a:rPr lang="en-US" sz="2400" dirty="0">
                    <a:cs typeface="Arial" charset="0"/>
                  </a:rPr>
                  <a:t>If H is a random oracle, then hash &amp; sign is secure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Proof sketch:</a:t>
                </a:r>
                <a:r>
                  <a:rPr lang="en-US" sz="2400" dirty="0">
                    <a:cs typeface="Arial" charset="0"/>
                  </a:rPr>
                  <a:t>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Eve’s queries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. Either she finds a collision, or the security of sign applies.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607266"/>
                <a:ext cx="8229600" cy="2107729"/>
              </a:xfrm>
              <a:prstGeom prst="rect">
                <a:avLst/>
              </a:prstGeom>
              <a:blipFill>
                <a:blip r:embed="rId12"/>
                <a:stretch>
                  <a:fillRect l="-924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726633A0-62C6-5A40-82C3-B86DEC7C5EA5}"/>
              </a:ext>
            </a:extLst>
          </p:cNvPr>
          <p:cNvSpPr/>
          <p:nvPr/>
        </p:nvSpPr>
        <p:spPr>
          <a:xfrm>
            <a:off x="8610600" y="5606448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1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028698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Building Hash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81098"/>
                <a:ext cx="8077200" cy="42042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Secure building block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b="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Construct a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from it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81098"/>
                <a:ext cx="8077200" cy="4204247"/>
              </a:xfrm>
              <a:prstGeom prst="rect">
                <a:avLst/>
              </a:prstGeom>
              <a:blipFill>
                <a:blip r:embed="rId3"/>
                <a:stretch>
                  <a:fillRect l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230981" y="5701382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79, image: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wikipedia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B0739-A7E5-3247-9DEE-567E40CF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14600"/>
            <a:ext cx="7115823" cy="22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9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028698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-137160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Security Notions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6858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31" y="882320"/>
                <a:ext cx="8077200" cy="27987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Collision resistance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collision resistant, then so is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br>
                  <a:rPr lang="en-US" sz="2400" dirty="0"/>
                </a:br>
                <a:r>
                  <a:rPr lang="en-US" sz="2400" dirty="0"/>
                  <a:t>[5-line proof, exercise for crypto students  😀 ]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Indistinguishability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a random oracle, then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’s input-output behavior is random, no efficient adv can distinguish interaction with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 from interaction with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𝑅𝑂</m:t>
                    </m:r>
                  </m:oMath>
                </a14:m>
                <a:r>
                  <a:rPr lang="en-US" sz="2400" dirty="0"/>
                  <a:t>.</a:t>
                </a:r>
                <a:br>
                  <a:rPr lang="en-US" sz="2400" dirty="0"/>
                </a:br>
                <a:r>
                  <a:rPr lang="en-US" sz="2400" dirty="0"/>
                  <a:t>[follows from reasoning above 😀 ]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31" y="882320"/>
                <a:ext cx="8077200" cy="2798711"/>
              </a:xfrm>
              <a:prstGeom prst="rect">
                <a:avLst/>
              </a:prstGeom>
              <a:blipFill>
                <a:blip r:embed="rId3"/>
                <a:stretch>
                  <a:fillRect l="-942" b="-5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230981" y="5701382"/>
            <a:ext cx="821055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Damgaard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Bellare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Canetti Krawczyk 05]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CBB6D-9EFE-8F46-B12F-53A16DB8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57" y="20066"/>
            <a:ext cx="3288685" cy="104004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C8C963A-51E8-7E40-9E75-EF588A6B4C10}"/>
              </a:ext>
            </a:extLst>
          </p:cNvPr>
          <p:cNvGrpSpPr/>
          <p:nvPr/>
        </p:nvGrpSpPr>
        <p:grpSpPr>
          <a:xfrm>
            <a:off x="790704" y="3742141"/>
            <a:ext cx="3696089" cy="1723337"/>
            <a:chOff x="790704" y="3742141"/>
            <a:chExt cx="3696089" cy="1723337"/>
          </a:xfrm>
        </p:grpSpPr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9B956ACA-30AB-E447-8850-02C9D29ADC3A}"/>
                </a:ext>
              </a:extLst>
            </p:cNvPr>
            <p:cNvGrpSpPr/>
            <p:nvPr/>
          </p:nvGrpSpPr>
          <p:grpSpPr>
            <a:xfrm>
              <a:off x="790704" y="4376001"/>
              <a:ext cx="766113" cy="1089477"/>
              <a:chOff x="7363623" y="984196"/>
              <a:chExt cx="1368152" cy="1773550"/>
            </a:xfrm>
          </p:grpSpPr>
          <p:pic>
            <p:nvPicPr>
              <p:cNvPr id="13" name="Picture 12" descr="AliceBlue.eps">
                <a:extLst>
                  <a:ext uri="{FF2B5EF4-FFF2-40B4-BE49-F238E27FC236}">
                    <a16:creationId xmlns:a16="http://schemas.microsoft.com/office/drawing/2014/main" id="{BB31B482-E2B6-F240-AEC1-F21171F1D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DF8F7E-26ED-7A4C-8F25-38FE1EF3899D}"/>
                  </a:ext>
                </a:extLst>
              </p:cNvPr>
              <p:cNvSpPr txBox="1"/>
              <p:nvPr/>
            </p:nvSpPr>
            <p:spPr>
              <a:xfrm>
                <a:off x="7363623" y="2234526"/>
                <a:ext cx="13681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32710B-7298-5540-B84E-E4E85B7C9A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2406" y="4440942"/>
              <a:ext cx="447913" cy="388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26D351-453E-314E-BDEE-9F4B83C2DB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6806" y="4316736"/>
              <a:ext cx="401872" cy="32874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BCA597-91D5-2340-9625-C59A34217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1593" y="3742141"/>
              <a:ext cx="2275200" cy="719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235FCF-F0E3-C048-BEB2-3583919B6A32}"/>
              </a:ext>
            </a:extLst>
          </p:cNvPr>
          <p:cNvCxnSpPr>
            <a:cxnSpLocks/>
          </p:cNvCxnSpPr>
          <p:nvPr/>
        </p:nvCxnSpPr>
        <p:spPr>
          <a:xfrm>
            <a:off x="4876800" y="3742141"/>
            <a:ext cx="0" cy="190686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594DBA02-6329-994A-8155-33C17745BBD3}"/>
              </a:ext>
            </a:extLst>
          </p:cNvPr>
          <p:cNvSpPr txBox="1">
            <a:spLocks/>
          </p:cNvSpPr>
          <p:nvPr/>
        </p:nvSpPr>
        <p:spPr>
          <a:xfrm>
            <a:off x="5156223" y="4245887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Ideal: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E691B400-AE33-0943-A0C7-08A0061D977A}"/>
              </a:ext>
            </a:extLst>
          </p:cNvPr>
          <p:cNvSpPr txBox="1">
            <a:spLocks/>
          </p:cNvSpPr>
          <p:nvPr/>
        </p:nvSpPr>
        <p:spPr>
          <a:xfrm>
            <a:off x="269269" y="4242692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Real: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AC77D9-8043-4446-92FF-A525665FFDEE}"/>
              </a:ext>
            </a:extLst>
          </p:cNvPr>
          <p:cNvGrpSpPr/>
          <p:nvPr/>
        </p:nvGrpSpPr>
        <p:grpSpPr>
          <a:xfrm>
            <a:off x="6156124" y="3524178"/>
            <a:ext cx="2508716" cy="2006241"/>
            <a:chOff x="6156124" y="3524178"/>
            <a:chExt cx="2508716" cy="2006241"/>
          </a:xfrm>
        </p:grpSpPr>
        <p:grpSp>
          <p:nvGrpSpPr>
            <p:cNvPr id="15" name="Group 35">
              <a:extLst>
                <a:ext uri="{FF2B5EF4-FFF2-40B4-BE49-F238E27FC236}">
                  <a16:creationId xmlns:a16="http://schemas.microsoft.com/office/drawing/2014/main" id="{6165E8BD-4D4D-7743-961F-59EC18AB0A79}"/>
                </a:ext>
              </a:extLst>
            </p:cNvPr>
            <p:cNvGrpSpPr/>
            <p:nvPr/>
          </p:nvGrpSpPr>
          <p:grpSpPr>
            <a:xfrm>
              <a:off x="6156124" y="4440942"/>
              <a:ext cx="766113" cy="1089477"/>
              <a:chOff x="7363623" y="984196"/>
              <a:chExt cx="1368152" cy="1773550"/>
            </a:xfrm>
          </p:grpSpPr>
          <p:pic>
            <p:nvPicPr>
              <p:cNvPr id="16" name="Picture 15" descr="AliceBlue.eps">
                <a:extLst>
                  <a:ext uri="{FF2B5EF4-FFF2-40B4-BE49-F238E27FC236}">
                    <a16:creationId xmlns:a16="http://schemas.microsoft.com/office/drawing/2014/main" id="{0C2E8F39-5F6C-974E-A014-214027FA4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927C00-75EC-DE48-A7C9-9C480135E9A6}"/>
                  </a:ext>
                </a:extLst>
              </p:cNvPr>
              <p:cNvSpPr txBox="1"/>
              <p:nvPr/>
            </p:nvSpPr>
            <p:spPr>
              <a:xfrm>
                <a:off x="7363623" y="2234526"/>
                <a:ext cx="13681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4F42DB-E7C3-114F-B541-B7F48130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4279" y="3524178"/>
              <a:ext cx="1110561" cy="965200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11A5999-9917-7A46-BAD6-D5A9A337F8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8289" y="4440942"/>
              <a:ext cx="447913" cy="388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94B175C-9932-DE41-80B2-768DAA822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2689" y="4316736"/>
              <a:ext cx="401872" cy="32874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283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31" y="1121063"/>
                <a:ext cx="8077200" cy="15319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 err="1"/>
                  <a:t>Indifferentiability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a random oracle, then there exists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sz="2400" dirty="0"/>
                  <a:t> such that no efficient adv can distinguish between interacting with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𝑆𝑖</m:t>
                    </m:r>
                    <m:sSup>
                      <m:sSupPr>
                        <m:ctrlPr>
                          <a:rPr lang="en-US" sz="2400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err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𝑅𝑂</m:t>
                        </m:r>
                      </m:sup>
                    </m:s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31" y="1121063"/>
                <a:ext cx="8077200" cy="1531926"/>
              </a:xfrm>
              <a:prstGeom prst="rect">
                <a:avLst/>
              </a:prstGeom>
              <a:blipFill>
                <a:blip r:embed="rId3"/>
                <a:stretch>
                  <a:fillRect l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-137160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Indifferentiability</a:t>
            </a:r>
            <a:endParaRPr lang="en-US" sz="3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6858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230981" y="5701382"/>
            <a:ext cx="821055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Maurer Renner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Holenstein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04,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Coron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Dodis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Malinaud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Puniya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05]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E9326A-B71A-F047-BE65-30CE7725EC91}"/>
              </a:ext>
            </a:extLst>
          </p:cNvPr>
          <p:cNvGrpSpPr/>
          <p:nvPr/>
        </p:nvGrpSpPr>
        <p:grpSpPr>
          <a:xfrm>
            <a:off x="6753315" y="2920222"/>
            <a:ext cx="2087748" cy="2646857"/>
            <a:chOff x="6753315" y="2920222"/>
            <a:chExt cx="2087748" cy="2646857"/>
          </a:xfrm>
        </p:grpSpPr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id="{B8559500-4AC8-E74A-993A-E0A93D5DBD66}"/>
                </a:ext>
              </a:extLst>
            </p:cNvPr>
            <p:cNvGrpSpPr/>
            <p:nvPr/>
          </p:nvGrpSpPr>
          <p:grpSpPr>
            <a:xfrm>
              <a:off x="6753315" y="4477602"/>
              <a:ext cx="766113" cy="1089477"/>
              <a:chOff x="7363623" y="984196"/>
              <a:chExt cx="1368152" cy="1773550"/>
            </a:xfrm>
          </p:grpSpPr>
          <p:pic>
            <p:nvPicPr>
              <p:cNvPr id="18" name="Picture 17" descr="AliceBlue.eps">
                <a:extLst>
                  <a:ext uri="{FF2B5EF4-FFF2-40B4-BE49-F238E27FC236}">
                    <a16:creationId xmlns:a16="http://schemas.microsoft.com/office/drawing/2014/main" id="{B9939AF0-94F8-4F43-838E-6A3678FD5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3C1952-3C97-1D44-8910-854022063C25}"/>
                  </a:ext>
                </a:extLst>
              </p:cNvPr>
              <p:cNvSpPr txBox="1"/>
              <p:nvPr/>
            </p:nvSpPr>
            <p:spPr>
              <a:xfrm>
                <a:off x="7363623" y="2234526"/>
                <a:ext cx="13681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9B3A9E-EFB7-3E4C-89CB-969B18AF2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0502" y="2920222"/>
              <a:ext cx="1110561" cy="96520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D0EC151-00D6-0148-83FE-9A179F71C5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5961" y="4013727"/>
              <a:ext cx="229403" cy="53128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1AD589-4277-6B4D-AC54-2993362EA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891" y="3928190"/>
              <a:ext cx="246401" cy="5611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09646B-5A25-5344-AEE6-E8DA898710BE}"/>
              </a:ext>
            </a:extLst>
          </p:cNvPr>
          <p:cNvGrpSpPr/>
          <p:nvPr/>
        </p:nvGrpSpPr>
        <p:grpSpPr>
          <a:xfrm>
            <a:off x="5872436" y="2624152"/>
            <a:ext cx="1738110" cy="1936309"/>
            <a:chOff x="5872436" y="2624152"/>
            <a:chExt cx="1738110" cy="19363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6182D64E-C986-434C-8E48-BE09736FF2FF}"/>
                    </a:ext>
                  </a:extLst>
                </p:cNvPr>
                <p:cNvSpPr/>
                <p:nvPr/>
              </p:nvSpPr>
              <p:spPr>
                <a:xfrm>
                  <a:off x="5872436" y="2624152"/>
                  <a:ext cx="1110561" cy="129138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𝑆𝑖𝑚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6182D64E-C986-434C-8E48-BE09736FF2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2436" y="2624152"/>
                  <a:ext cx="1110561" cy="1291387"/>
                </a:xfrm>
                <a:prstGeom prst="round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8169C0-3299-A94E-BFB4-96FF4FF6E4BE}"/>
                </a:ext>
              </a:extLst>
            </p:cNvPr>
            <p:cNvCxnSpPr/>
            <p:nvPr/>
          </p:nvCxnSpPr>
          <p:spPr>
            <a:xfrm>
              <a:off x="6850273" y="3957941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92127DA-2D98-EF44-BFDC-6E5676D3A966}"/>
                </a:ext>
              </a:extLst>
            </p:cNvPr>
            <p:cNvCxnSpPr/>
            <p:nvPr/>
          </p:nvCxnSpPr>
          <p:spPr>
            <a:xfrm>
              <a:off x="6678055" y="4008476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0B1A08E-F16B-934B-B417-41CB1A22EE8B}"/>
                </a:ext>
              </a:extLst>
            </p:cNvPr>
            <p:cNvCxnSpPr>
              <a:cxnSpLocks/>
            </p:cNvCxnSpPr>
            <p:nvPr/>
          </p:nvCxnSpPr>
          <p:spPr>
            <a:xfrm>
              <a:off x="7042137" y="3388335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92DAD9-0711-5B40-9072-2C32DFDE59F4}"/>
                </a:ext>
              </a:extLst>
            </p:cNvPr>
            <p:cNvCxnSpPr>
              <a:cxnSpLocks/>
            </p:cNvCxnSpPr>
            <p:nvPr/>
          </p:nvCxnSpPr>
          <p:spPr>
            <a:xfrm>
              <a:off x="7020482" y="3559787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54B824-9B91-B74A-948C-6450AC054E59}"/>
              </a:ext>
            </a:extLst>
          </p:cNvPr>
          <p:cNvGrpSpPr/>
          <p:nvPr/>
        </p:nvGrpSpPr>
        <p:grpSpPr>
          <a:xfrm>
            <a:off x="1645032" y="3027614"/>
            <a:ext cx="2821394" cy="2396186"/>
            <a:chOff x="1645032" y="3027614"/>
            <a:chExt cx="2821394" cy="2396186"/>
          </a:xfrm>
        </p:grpSpPr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A50A5CB1-28C8-044F-B57C-D27CD8A1DC22}"/>
                </a:ext>
              </a:extLst>
            </p:cNvPr>
            <p:cNvGrpSpPr/>
            <p:nvPr/>
          </p:nvGrpSpPr>
          <p:grpSpPr>
            <a:xfrm>
              <a:off x="1645032" y="4334323"/>
              <a:ext cx="766113" cy="1089477"/>
              <a:chOff x="7363623" y="984196"/>
              <a:chExt cx="1368152" cy="1773550"/>
            </a:xfrm>
          </p:grpSpPr>
          <p:pic>
            <p:nvPicPr>
              <p:cNvPr id="13" name="Picture 12" descr="AliceBlue.eps">
                <a:extLst>
                  <a:ext uri="{FF2B5EF4-FFF2-40B4-BE49-F238E27FC236}">
                    <a16:creationId xmlns:a16="http://schemas.microsoft.com/office/drawing/2014/main" id="{6C7C823D-2AE0-ED45-BAF0-DB1C34D53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1F00FC-7CCF-8A40-A637-EDA2D1CC6787}"/>
                  </a:ext>
                </a:extLst>
              </p:cNvPr>
              <p:cNvSpPr txBox="1"/>
              <p:nvPr/>
            </p:nvSpPr>
            <p:spPr>
              <a:xfrm>
                <a:off x="7363623" y="2234526"/>
                <a:ext cx="13681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D1A890A-A707-D747-A17A-A21F686C22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928" y="3858695"/>
              <a:ext cx="229403" cy="53128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72963F-C254-F746-859F-698F8EC19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9078" y="3830386"/>
              <a:ext cx="246401" cy="5611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55B48BD-D96E-3F4F-90D7-867A86206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1226" y="3027614"/>
              <a:ext cx="2275200" cy="719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8C3AA1E-544C-D04A-82DF-AE1B3967F540}"/>
              </a:ext>
            </a:extLst>
          </p:cNvPr>
          <p:cNvGrpSpPr/>
          <p:nvPr/>
        </p:nvGrpSpPr>
        <p:grpSpPr>
          <a:xfrm>
            <a:off x="1058719" y="3030686"/>
            <a:ext cx="917385" cy="1374743"/>
            <a:chOff x="1058719" y="3030686"/>
            <a:chExt cx="917385" cy="13747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34F0A8-CEE2-3641-8CFB-9FE0769EECF4}"/>
                </a:ext>
              </a:extLst>
            </p:cNvPr>
            <p:cNvCxnSpPr/>
            <p:nvPr/>
          </p:nvCxnSpPr>
          <p:spPr>
            <a:xfrm>
              <a:off x="1784240" y="3802909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31C23FF-A584-DE49-A4A2-71E9B9441A7C}"/>
                </a:ext>
              </a:extLst>
            </p:cNvPr>
            <p:cNvCxnSpPr/>
            <p:nvPr/>
          </p:nvCxnSpPr>
          <p:spPr>
            <a:xfrm>
              <a:off x="1612022" y="3853444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E2DF3C2-074F-E842-A691-AD8D44BCC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236" t="44375" r="70228" b="8195"/>
            <a:stretch/>
          </p:blipFill>
          <p:spPr>
            <a:xfrm>
              <a:off x="1058719" y="3030686"/>
              <a:ext cx="792000" cy="71842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6F3834-AE0F-6C4E-BD29-8D050BE5619A}"/>
              </a:ext>
            </a:extLst>
          </p:cNvPr>
          <p:cNvCxnSpPr>
            <a:cxnSpLocks/>
          </p:cNvCxnSpPr>
          <p:nvPr/>
        </p:nvCxnSpPr>
        <p:spPr>
          <a:xfrm>
            <a:off x="4876800" y="2718446"/>
            <a:ext cx="0" cy="205740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41850D57-BC86-B440-BCE4-20CEEF7BB2DB}"/>
              </a:ext>
            </a:extLst>
          </p:cNvPr>
          <p:cNvSpPr txBox="1">
            <a:spLocks/>
          </p:cNvSpPr>
          <p:nvPr/>
        </p:nvSpPr>
        <p:spPr>
          <a:xfrm>
            <a:off x="153941" y="3250391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Real: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1F3C01FB-854F-9B47-84D2-983C07145861}"/>
              </a:ext>
            </a:extLst>
          </p:cNvPr>
          <p:cNvSpPr txBox="1">
            <a:spLocks/>
          </p:cNvSpPr>
          <p:nvPr/>
        </p:nvSpPr>
        <p:spPr>
          <a:xfrm>
            <a:off x="4961840" y="3310057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Ideal:</a:t>
            </a:r>
          </a:p>
        </p:txBody>
      </p:sp>
      <p:sp>
        <p:nvSpPr>
          <p:cNvPr id="55" name="Vertical Scroll 54">
            <a:extLst>
              <a:ext uri="{FF2B5EF4-FFF2-40B4-BE49-F238E27FC236}">
                <a16:creationId xmlns:a16="http://schemas.microsoft.com/office/drawing/2014/main" id="{E7B5816E-3B3A-8A4B-B8A7-B19F779E6958}"/>
              </a:ext>
            </a:extLst>
          </p:cNvPr>
          <p:cNvSpPr/>
          <p:nvPr/>
        </p:nvSpPr>
        <p:spPr>
          <a:xfrm>
            <a:off x="5978932" y="3222901"/>
            <a:ext cx="348843" cy="43956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Vertical Scroll 55">
            <a:extLst>
              <a:ext uri="{FF2B5EF4-FFF2-40B4-BE49-F238E27FC236}">
                <a16:creationId xmlns:a16="http://schemas.microsoft.com/office/drawing/2014/main" id="{7CC56BBA-4D74-214E-871C-882F4CC63FAC}"/>
              </a:ext>
            </a:extLst>
          </p:cNvPr>
          <p:cNvSpPr/>
          <p:nvPr/>
        </p:nvSpPr>
        <p:spPr>
          <a:xfrm>
            <a:off x="6412814" y="3215557"/>
            <a:ext cx="348843" cy="43956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AEA2E69-5ED3-5345-8763-375D15155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657" y="20066"/>
            <a:ext cx="3288685" cy="10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40633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767055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Recent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Recent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416" y="1378830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37DE17-CCC1-E741-91E5-C181BE7E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16" y="2362200"/>
            <a:ext cx="297180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001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81000" y="1028698"/>
            <a:ext cx="6744244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Post-quantum cryptography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CC0000"/>
                </a:solidFill>
              </a:rPr>
              <a:t>quantum-safe cryptography </a:t>
            </a:r>
            <a:r>
              <a:rPr lang="en-US" sz="2400" dirty="0"/>
              <a:t>studies quantum attackers on classical crypto.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Attacker can look up description of hash function on Wikipedia, then run it in superposition on her quantum computer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We need to allow attacker </a:t>
            </a:r>
            <a:r>
              <a:rPr lang="en-US" sz="2400" dirty="0">
                <a:solidFill>
                  <a:srgbClr val="CC0000"/>
                </a:solidFill>
              </a:rPr>
              <a:t>quantum (superposition) access </a:t>
            </a:r>
            <a:r>
              <a:rPr lang="en-US" sz="2400" dirty="0"/>
              <a:t>to the random oracle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Quantum-Random-Oracle Model (QROM)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54B1599-9EEB-8049-9023-534E8F41D32B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11]</a:t>
            </a:r>
          </a:p>
        </p:txBody>
      </p:sp>
      <p:pic>
        <p:nvPicPr>
          <p:cNvPr id="9" name="Picture 8" descr="QueenOfHearts.png">
            <a:extLst>
              <a:ext uri="{FF2B5EF4-FFF2-40B4-BE49-F238E27FC236}">
                <a16:creationId xmlns:a16="http://schemas.microsoft.com/office/drawing/2014/main" id="{2464D99C-0004-204F-89DB-3FBC8C8C6A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597" r="7636"/>
          <a:stretch>
            <a:fillRect/>
          </a:stretch>
        </p:blipFill>
        <p:spPr>
          <a:xfrm>
            <a:off x="7682768" y="2480315"/>
            <a:ext cx="960487" cy="8613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77BEA462-173E-5B44-AA30-8BB20FF87082}"/>
                  </a:ext>
                </a:extLst>
              </p:cNvPr>
              <p:cNvSpPr/>
              <p:nvPr/>
            </p:nvSpPr>
            <p:spPr>
              <a:xfrm>
                <a:off x="6876592" y="1397939"/>
                <a:ext cx="1851842" cy="800463"/>
              </a:xfrm>
              <a:prstGeom prst="cloudCallout">
                <a:avLst>
                  <a:gd name="adj1" fmla="val 11132"/>
                  <a:gd name="adj2" fmla="val 8208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“knows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800" dirty="0"/>
                  <a:t>”</a:t>
                </a:r>
              </a:p>
            </p:txBody>
          </p:sp>
        </mc:Choice>
        <mc:Fallback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77BEA462-173E-5B44-AA30-8BB20FF87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592" y="1397939"/>
                <a:ext cx="1851842" cy="800463"/>
              </a:xfrm>
              <a:prstGeom prst="cloudCallout">
                <a:avLst>
                  <a:gd name="adj1" fmla="val 11132"/>
                  <a:gd name="adj2" fmla="val 82083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61980053-BBB6-7F4C-A9B2-54D2AD5D2F9D}"/>
              </a:ext>
            </a:extLst>
          </p:cNvPr>
          <p:cNvGrpSpPr/>
          <p:nvPr/>
        </p:nvGrpSpPr>
        <p:grpSpPr>
          <a:xfrm>
            <a:off x="6491695" y="3497559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DE5CBF6-E81C-7844-A926-798331A0F54E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DF3C026-85DC-5747-8594-A6B02267C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08DA94E-BBAE-2840-BEDE-C49DBEF51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6358360-988A-834A-9EE8-C29686E1A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C95B34A-9B41-E148-8273-7A3B2D4FC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BD22E4-014B-F446-9CA6-080AD2B43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667" t="288" r="17644" b="72501"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33" name="Picture 32" descr="QueenOfHearts.png">
              <a:extLst>
                <a:ext uri="{FF2B5EF4-FFF2-40B4-BE49-F238E27FC236}">
                  <a16:creationId xmlns:a16="http://schemas.microsoft.com/office/drawing/2014/main" id="{56BABA72-40EE-DE48-ACD1-AD0E0953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6597" r="7636"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3" name="Graphic 2" descr="Atom">
              <a:extLst>
                <a:ext uri="{FF2B5EF4-FFF2-40B4-BE49-F238E27FC236}">
                  <a16:creationId xmlns:a16="http://schemas.microsoft.com/office/drawing/2014/main" id="{A14188A8-9DCA-2A41-AA6B-A43C361E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1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468" y="1028699"/>
                <a:ext cx="79248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Quantum attacker may query RO in superposition: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Example: </a:t>
                </a:r>
                <a:r>
                  <a:rPr lang="en-US" sz="2400" dirty="0">
                    <a:solidFill>
                      <a:srgbClr val="CC0000"/>
                    </a:solidFill>
                  </a:rPr>
                  <a:t>superposition</a:t>
                </a:r>
                <a:r>
                  <a:rPr lang="en-US" sz="2400" dirty="0"/>
                  <a:t> over all inputs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|0⟩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With a single quantum query, Eve can access all function values in superposition.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8" y="1028699"/>
                <a:ext cx="7924800" cy="4762501"/>
              </a:xfrm>
              <a:prstGeom prst="rect">
                <a:avLst/>
              </a:prstGeom>
              <a:blipFill>
                <a:blip r:embed="rId3"/>
                <a:stretch>
                  <a:fillRect l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Superposition Access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2045B-258A-5B46-BFE6-518CB27EB7BF}"/>
              </a:ext>
            </a:extLst>
          </p:cNvPr>
          <p:cNvGrpSpPr/>
          <p:nvPr/>
        </p:nvGrpSpPr>
        <p:grpSpPr>
          <a:xfrm>
            <a:off x="7040880" y="762000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6CF990-B31A-2641-BFB6-302FD2EFB658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EED02DC-C4AD-984A-81C8-0E1984ABAD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EAC6197-3992-D643-B886-BF3D97FAF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3E4FF5B-8317-1644-9002-29B934F65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32FFDFA-2C87-3C44-A850-22127D1E9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ED445D-58B2-AA44-8BC0-BA82A6075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67" t="288" r="17644" b="72501"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D103CB3E-4CC3-084B-99E4-459FE626C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13" name="Graphic 12" descr="Atom">
              <a:extLst>
                <a:ext uri="{FF2B5EF4-FFF2-40B4-BE49-F238E27FC236}">
                  <a16:creationId xmlns:a16="http://schemas.microsoft.com/office/drawing/2014/main" id="{92370D20-CC7E-2248-AD24-316C4A2C7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7F2463B-73F0-FB49-83A6-817342965E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468" y="1607908"/>
                <a:ext cx="79248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Standard oracle (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):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7F2463B-73F0-FB49-83A6-817342965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68" y="1607908"/>
                <a:ext cx="7924800" cy="571499"/>
              </a:xfrm>
              <a:prstGeom prst="rect">
                <a:avLst/>
              </a:prstGeom>
              <a:blipFill>
                <a:blip r:embed="rId9"/>
                <a:stretch>
                  <a:fillRect l="-960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79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634485"/>
                <a:ext cx="7924800" cy="39243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Phase oracle (</a:t>
                </a:r>
                <a:r>
                  <a:rPr lang="en-US" sz="2400" dirty="0" err="1"/>
                  <a:t>PhO</a:t>
                </a:r>
                <a:r>
                  <a:rPr lang="en-US" sz="2400" dirty="0"/>
                  <a:t>):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Lemma: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𝑆𝑡𝑂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𝑃h𝑂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</m:oMath>
                </a14:m>
                <a:r>
                  <a:rPr lang="en-US" sz="2400" dirty="0"/>
                  <a:t>  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b="1" dirty="0"/>
                  <a:t>Proof: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l-GR" sz="24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p>
                        </m:sSup>
                      </m:e>
                    </m:groupChr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h𝑂</m:t>
                        </m:r>
                      </m:e>
                    </m:groupChr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l-GR" sz="2400" dirty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p>
                        </m:sSup>
                      </m:e>
                    </m:groupChr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4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dirty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p>
                                </m:sSup>
                              </m:e>
                            </m:nary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2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⋅(</m:t>
                                </m:r>
                                <m:r>
                                  <a:rPr lang="en-US" sz="24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en-US" sz="2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400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nary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br>
                  <a:rPr lang="en-US" sz="2400" b="0" dirty="0"/>
                </a:br>
                <a:br>
                  <a:rPr lang="en-US" sz="2400" dirty="0"/>
                </a:br>
                <a:endParaRPr lang="en-US" sz="24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34485"/>
                <a:ext cx="7924800" cy="3924300"/>
              </a:xfrm>
              <a:prstGeom prst="rect">
                <a:avLst/>
              </a:prstGeom>
              <a:blipFill>
                <a:blip r:embed="rId3"/>
                <a:stretch>
                  <a:fillRect l="-5920" b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Change of Viewpoint: Phase Oracle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23695D3-97CB-464E-BE7B-786AC4B35555}"/>
              </a:ext>
            </a:extLst>
          </p:cNvPr>
          <p:cNvSpPr/>
          <p:nvPr/>
        </p:nvSpPr>
        <p:spPr>
          <a:xfrm>
            <a:off x="6400800" y="5099689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5741CB30-FD85-BD4F-8BAE-CA5C55625AB1}"/>
              </a:ext>
            </a:extLst>
          </p:cNvPr>
          <p:cNvSpPr/>
          <p:nvPr/>
        </p:nvSpPr>
        <p:spPr>
          <a:xfrm rot="16200000">
            <a:off x="2127838" y="3779655"/>
            <a:ext cx="247651" cy="2205733"/>
          </a:xfrm>
          <a:prstGeom prst="leftBrace">
            <a:avLst>
              <a:gd name="adj1" fmla="val 35360"/>
              <a:gd name="adj2" fmla="val 5000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2FE5E2-09C7-AC47-AB89-2C947D5461EC}"/>
                  </a:ext>
                </a:extLst>
              </p:cNvPr>
              <p:cNvSpPr txBox="1"/>
              <p:nvPr/>
            </p:nvSpPr>
            <p:spPr>
              <a:xfrm>
                <a:off x="1524000" y="4938855"/>
                <a:ext cx="2100639" cy="77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iff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iff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2FE5E2-09C7-AC47-AB89-2C947D546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938855"/>
                <a:ext cx="2100639" cy="778868"/>
              </a:xfrm>
              <a:prstGeom prst="rect">
                <a:avLst/>
              </a:prstGeom>
              <a:blipFill>
                <a:blip r:embed="rId4"/>
                <a:stretch>
                  <a:fillRect l="-44848" t="-193548" b="-28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F62693FC-203B-974D-9FF3-92873BBF4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181102"/>
                <a:ext cx="79248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Standard oracle (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):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F62693FC-203B-974D-9FF3-92873BBF4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81102"/>
                <a:ext cx="7924800" cy="571499"/>
              </a:xfrm>
              <a:prstGeom prst="rect">
                <a:avLst/>
              </a:prstGeom>
              <a:blipFill>
                <a:blip r:embed="rId5"/>
                <a:stretch>
                  <a:fillRect l="-960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2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525236" y="965075"/>
            <a:ext cx="8359684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Many classical ROM proves </a:t>
            </a:r>
            <a:r>
              <a:rPr lang="en-US" sz="2400" b="1" dirty="0">
                <a:solidFill>
                  <a:srgbClr val="CC0000"/>
                </a:solidFill>
              </a:rPr>
              <a:t>break down </a:t>
            </a:r>
            <a:r>
              <a:rPr lang="en-US" sz="2400" b="1" dirty="0"/>
              <a:t>in the QROM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Efficient simulation</a:t>
            </a:r>
            <a:r>
              <a:rPr lang="en-US" sz="2400" dirty="0"/>
              <a:t>: how to emulate a ROM towards an adversary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Adaptive programmability</a:t>
            </a:r>
            <a:r>
              <a:rPr lang="en-US" sz="2400" dirty="0"/>
              <a:t>: depending on the adversary’s queries, plant a challenge in the answer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Extractability</a:t>
            </a:r>
            <a:r>
              <a:rPr lang="en-US" sz="2400" dirty="0"/>
              <a:t>: Simulator learns pre-images of adversary’s queries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Rewinding</a:t>
            </a:r>
            <a:r>
              <a:rPr lang="en-US" sz="2400" dirty="0"/>
              <a:t>: replaying some hash values but changing some outputs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Trouble in the QROM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11]</a:t>
            </a:r>
          </a:p>
        </p:txBody>
      </p:sp>
      <p:pic>
        <p:nvPicPr>
          <p:cNvPr id="7" name="Graphic 6" descr="High voltage">
            <a:extLst>
              <a:ext uri="{FF2B5EF4-FFF2-40B4-BE49-F238E27FC236}">
                <a16:creationId xmlns:a16="http://schemas.microsoft.com/office/drawing/2014/main" id="{F7122685-2456-3D45-A258-8F663814C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4716" y="755712"/>
            <a:ext cx="914400" cy="914400"/>
          </a:xfrm>
          <a:prstGeom prst="rect">
            <a:avLst/>
          </a:prstGeom>
        </p:spPr>
      </p:pic>
      <p:pic>
        <p:nvPicPr>
          <p:cNvPr id="8" name="Graphic 7" descr="Atom">
            <a:extLst>
              <a:ext uri="{FF2B5EF4-FFF2-40B4-BE49-F238E27FC236}">
                <a16:creationId xmlns:a16="http://schemas.microsoft.com/office/drawing/2014/main" id="{54DEC016-8B39-4345-80F9-3DBC5E691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5064" y="1524000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028698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 Brilliant Idea: Purification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59F5354-6A86-C04C-90AD-874D408A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001" y="653005"/>
            <a:ext cx="1034955" cy="1386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752601"/>
                <a:ext cx="7924800" cy="40470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Introduce purifying register for </a:t>
                </a:r>
                <a:r>
                  <a:rPr lang="en-US" sz="2400" dirty="0">
                    <a:solidFill>
                      <a:srgbClr val="CC0000"/>
                    </a:solidFill>
                  </a:rPr>
                  <a:t>function truth table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For random oracle, database is </a:t>
                </a:r>
                <a:r>
                  <a:rPr lang="en-US" sz="2400" dirty="0">
                    <a:solidFill>
                      <a:srgbClr val="CC0000"/>
                    </a:solidFill>
                  </a:rPr>
                  <a:t>superposition over all truth tables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From Eve’s point of view, there is no difference!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52601"/>
                <a:ext cx="7924800" cy="4047035"/>
              </a:xfrm>
              <a:prstGeom prst="rect">
                <a:avLst/>
              </a:prstGeom>
              <a:blipFill>
                <a:blip r:embed="rId4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E7108D-F34D-414A-BD08-E666766D8BD1}"/>
              </a:ext>
            </a:extLst>
          </p:cNvPr>
          <p:cNvSpPr txBox="1">
            <a:spLocks/>
          </p:cNvSpPr>
          <p:nvPr/>
        </p:nvSpPr>
        <p:spPr>
          <a:xfrm>
            <a:off x="609600" y="1200149"/>
            <a:ext cx="7924800" cy="66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[Mark </a:t>
            </a:r>
            <a:r>
              <a:rPr lang="en-US" sz="2400" dirty="0" err="1"/>
              <a:t>Zhandry</a:t>
            </a:r>
            <a:r>
              <a:rPr lang="en-US" sz="2400" dirty="0"/>
              <a:t> 2018: How to Record Quantum Queries]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AF9C3BE-27F5-194B-807F-FBAE474EA7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962400"/>
                <a:ext cx="7924800" cy="6050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Phase oracle (</a:t>
                </a:r>
                <a:r>
                  <a:rPr lang="en-US" sz="2400" dirty="0" err="1"/>
                  <a:t>PhO</a:t>
                </a:r>
                <a:r>
                  <a:rPr lang="en-US" sz="2400" dirty="0"/>
                  <a:t>) 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AF9C3BE-27F5-194B-807F-FBAE474EA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962400"/>
                <a:ext cx="7924800" cy="605029"/>
              </a:xfrm>
              <a:prstGeom prst="rect">
                <a:avLst/>
              </a:prstGeom>
              <a:blipFill>
                <a:blip r:embed="rId5"/>
                <a:stretch>
                  <a:fillRect l="-1122" t="-83333" b="-1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5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40633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767055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Recent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Recent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416" y="1378830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21EF2D-3A6F-124D-8BE6-B13099D0E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8" y="1760523"/>
            <a:ext cx="4572000" cy="5951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2915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028698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Change of Viewpoint: Fourier Oracle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59F5354-6A86-C04C-90AD-874D408A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247" y="126873"/>
            <a:ext cx="796118" cy="1066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1028698"/>
                <a:ext cx="79248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Fourier Oracle (FO):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𝐹𝑂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:=</m:t>
                        </m:r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𝑃h𝑂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p>
                  </m:oMath>
                </a14:m>
                <a:r>
                  <a:rPr lang="en-US" sz="2400" dirty="0"/>
                  <a:t>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m:rPr>
                                <m:brk m:alnAt="2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</m:e>
                    </m:groupCh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𝑃h𝑂</m:t>
                        </m:r>
                      </m:e>
                    </m:groupCh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</m:oMath>
                </a14:m>
                <a:br>
                  <a:rPr lang="en-US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2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m:rPr>
                                <m:brk m:alnAt="2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…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By making a query, Eve entangles herself with the truth table in a </a:t>
                </a:r>
                <a:r>
                  <a:rPr lang="en-US" sz="2400" dirty="0">
                    <a:solidFill>
                      <a:srgbClr val="CC0000"/>
                    </a:solidFill>
                  </a:rPr>
                  <a:t>very clean way</a:t>
                </a:r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28698"/>
                <a:ext cx="7924800" cy="4762501"/>
              </a:xfrm>
              <a:prstGeom prst="rect">
                <a:avLst/>
              </a:prstGeom>
              <a:blipFill>
                <a:blip r:embed="rId4"/>
                <a:stretch>
                  <a:fillRect l="-960" t="-2128" r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CE7A80-8938-7C4C-AB07-7FFC6C80DE81}"/>
              </a:ext>
            </a:extLst>
          </p:cNvPr>
          <p:cNvSpPr txBox="1">
            <a:spLocks/>
          </p:cNvSpPr>
          <p:nvPr/>
        </p:nvSpPr>
        <p:spPr>
          <a:xfrm>
            <a:off x="258281" y="5715001"/>
            <a:ext cx="4847119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600" dirty="0"/>
              <a:t>[Mark </a:t>
            </a:r>
            <a:r>
              <a:rPr lang="en-US" sz="1600" dirty="0" err="1"/>
              <a:t>Zhandry</a:t>
            </a:r>
            <a:r>
              <a:rPr lang="en-US" sz="1600" dirty="0"/>
              <a:t> 2018: How to Record Quantum Queries]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2AFE293-1BE5-4141-904E-4BB90EED15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1048892"/>
                <a:ext cx="7924800" cy="6050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Phase oracle (</a:t>
                </a:r>
                <a:r>
                  <a:rPr lang="en-US" sz="2400" dirty="0" err="1"/>
                  <a:t>PhO</a:t>
                </a:r>
                <a:r>
                  <a:rPr lang="en-US" sz="2400" dirty="0"/>
                  <a:t>) 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2AFE293-1BE5-4141-904E-4BB90EED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48892"/>
                <a:ext cx="7924800" cy="605029"/>
              </a:xfrm>
              <a:prstGeom prst="rect">
                <a:avLst/>
              </a:prstGeom>
              <a:blipFill>
                <a:blip r:embed="rId5"/>
                <a:stretch>
                  <a:fillRect l="-960" t="-81250" b="-1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93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028698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Compressing the Database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Mark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2018: How to Record Quantum Queries]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F5354-6A86-C04C-90AD-874D408A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247" y="126873"/>
            <a:ext cx="796118" cy="1066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1028698"/>
                <a:ext cx="79248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Fourier Oracle (FO):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𝐹𝑂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:=</m:t>
                        </m:r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𝑃h𝑂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p>
                  </m:oMath>
                </a14:m>
                <a:r>
                  <a:rPr lang="en-US" sz="2400" dirty="0"/>
                  <a:t>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𝐹𝑂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Multiple FO queries “populate” the database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CC0000"/>
                    </a:solidFill>
                  </a:rPr>
                  <a:t>Compression</a:t>
                </a:r>
                <a:r>
                  <a:rPr lang="en-US" sz="2400" dirty="0"/>
                  <a:t>: only keep track of the non-zero entries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𝐹𝑂</m:t>
                        </m:r>
                      </m:e>
                    </m:groupChr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∪(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Allows </a:t>
                </a:r>
                <a:r>
                  <a:rPr lang="en-US" sz="2400" dirty="0">
                    <a:solidFill>
                      <a:srgbClr val="CC0000"/>
                    </a:solidFill>
                  </a:rPr>
                  <a:t>efficient simulation </a:t>
                </a:r>
                <a:r>
                  <a:rPr lang="en-US" sz="2400" dirty="0"/>
                  <a:t>of the random oracle to the adversary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28698"/>
                <a:ext cx="7924800" cy="4762501"/>
              </a:xfrm>
              <a:prstGeom prst="rect">
                <a:avLst/>
              </a:prstGeom>
              <a:blipFill>
                <a:blip r:embed="rId4"/>
                <a:stretch>
                  <a:fillRect l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954D91-2259-B748-B8A8-7B3CEF27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8" y="1869638"/>
            <a:ext cx="1066792" cy="1066792"/>
          </a:xfrm>
          <a:prstGeom prst="rect">
            <a:avLst/>
          </a:prstGeom>
        </p:spPr>
      </p:pic>
      <p:pic>
        <p:nvPicPr>
          <p:cNvPr id="9" name="Graphic 8" descr="Atom">
            <a:extLst>
              <a:ext uri="{FF2B5EF4-FFF2-40B4-BE49-F238E27FC236}">
                <a16:creationId xmlns:a16="http://schemas.microsoft.com/office/drawing/2014/main" id="{FB649442-FD2F-3F49-B4B8-B0743C143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36566" y="2727943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307955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767055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Recent Tool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Recent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416" y="1378830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37DE17-CCC1-E741-91E5-C181BE7E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668978"/>
            <a:ext cx="297180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88793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028698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/>
              <a:t>Indifferentiability</a:t>
            </a:r>
            <a:r>
              <a:rPr lang="en-US" sz="2400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Zhandry</a:t>
            </a:r>
            <a:r>
              <a:rPr lang="en-US" sz="1800" dirty="0"/>
              <a:t> 18; </a:t>
            </a:r>
            <a:r>
              <a:rPr lang="en-US" sz="1800" dirty="0" err="1"/>
              <a:t>Czajkowski</a:t>
            </a:r>
            <a:r>
              <a:rPr lang="en-US" sz="1800" dirty="0"/>
              <a:t> </a:t>
            </a:r>
            <a:r>
              <a:rPr lang="en-US" sz="1800" dirty="0" err="1"/>
              <a:t>Majenz</a:t>
            </a:r>
            <a:r>
              <a:rPr lang="en-US" sz="1800" dirty="0"/>
              <a:t> Schaffner </a:t>
            </a:r>
            <a:r>
              <a:rPr lang="en-US" sz="1800" dirty="0" err="1"/>
              <a:t>Zur</a:t>
            </a:r>
            <a:r>
              <a:rPr lang="en-US" sz="1800" dirty="0"/>
              <a:t>, Feb 19]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Fujisaki-Okamoto transformation </a:t>
            </a:r>
            <a:r>
              <a:rPr lang="en-US" sz="1800" dirty="0"/>
              <a:t>[</a:t>
            </a:r>
            <a:r>
              <a:rPr lang="en-US" sz="1800" dirty="0" err="1"/>
              <a:t>Zhandry</a:t>
            </a:r>
            <a:r>
              <a:rPr lang="en-US" sz="1800" dirty="0"/>
              <a:t> 18]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Query </a:t>
            </a:r>
            <a:r>
              <a:rPr lang="en-US" sz="2400" dirty="0">
                <a:solidFill>
                  <a:srgbClr val="CC0000"/>
                </a:solidFill>
              </a:rPr>
              <a:t>lower bounds </a:t>
            </a:r>
            <a:r>
              <a:rPr lang="en-US" sz="2400" dirty="0"/>
              <a:t>for searching and (multi-)collisions in random functions </a:t>
            </a:r>
            <a:r>
              <a:rPr lang="en-US" sz="1800" dirty="0"/>
              <a:t>[Liu </a:t>
            </a:r>
            <a:r>
              <a:rPr lang="en-US" sz="1800" dirty="0" err="1"/>
              <a:t>Zhandry</a:t>
            </a:r>
            <a:r>
              <a:rPr lang="en-US" sz="1800" dirty="0"/>
              <a:t>, Nov 18]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Quantum Lazy Sampling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[</a:t>
            </a:r>
            <a:r>
              <a:rPr lang="en-US" sz="1800" dirty="0" err="1"/>
              <a:t>Czajkowski</a:t>
            </a:r>
            <a:r>
              <a:rPr lang="en-US" sz="1800" dirty="0"/>
              <a:t> </a:t>
            </a:r>
            <a:r>
              <a:rPr lang="en-US" sz="1800" dirty="0" err="1"/>
              <a:t>Majenz</a:t>
            </a:r>
            <a:r>
              <a:rPr lang="en-US" sz="1800" dirty="0"/>
              <a:t> Schaffner </a:t>
            </a:r>
            <a:r>
              <a:rPr lang="en-US" sz="1800" dirty="0" err="1"/>
              <a:t>Zur</a:t>
            </a:r>
            <a:r>
              <a:rPr lang="en-US" sz="1800" dirty="0"/>
              <a:t>, Feb 19]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Fiat-Shamir transform </a:t>
            </a:r>
            <a:r>
              <a:rPr lang="en-US" sz="1800" dirty="0"/>
              <a:t>[Don Fehr </a:t>
            </a:r>
            <a:r>
              <a:rPr lang="en-US" sz="1800" dirty="0" err="1"/>
              <a:t>Majenz</a:t>
            </a:r>
            <a:r>
              <a:rPr lang="en-US" sz="1800" dirty="0"/>
              <a:t> Schaffner, Feb 18; Liu </a:t>
            </a:r>
            <a:r>
              <a:rPr lang="en-US" sz="1800" dirty="0" err="1"/>
              <a:t>Zhandry</a:t>
            </a:r>
            <a:r>
              <a:rPr lang="en-US" sz="1800" dirty="0"/>
              <a:t>, March 19]</a:t>
            </a: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4-round </a:t>
            </a:r>
            <a:r>
              <a:rPr lang="en-US" sz="2400" dirty="0" err="1"/>
              <a:t>Luby-Rackoff</a:t>
            </a:r>
            <a:r>
              <a:rPr lang="en-US" sz="2400" dirty="0"/>
              <a:t>/Feistel construction </a:t>
            </a:r>
            <a:r>
              <a:rPr lang="en-US" sz="1800" dirty="0"/>
              <a:t>[</a:t>
            </a:r>
            <a:r>
              <a:rPr lang="en-US" sz="1800" dirty="0" err="1"/>
              <a:t>Hosoyamada</a:t>
            </a:r>
            <a:r>
              <a:rPr lang="en-US" sz="1800" dirty="0"/>
              <a:t> Iwata, March 19]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Many Recent Applications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5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912687"/>
                <a:ext cx="76962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Intuition: The quantum queries are </a:t>
                </a:r>
                <a:r>
                  <a:rPr lang="en-US" sz="2400" dirty="0">
                    <a:solidFill>
                      <a:srgbClr val="CC0000"/>
                    </a:solidFill>
                  </a:rPr>
                  <a:t>recorded in the database</a:t>
                </a:r>
                <a:r>
                  <a:rPr lang="en-US" sz="2400" dirty="0"/>
                  <a:t>, an adversary can only learn about the function what is recorded there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Theorem:</a:t>
                </a:r>
                <a:r>
                  <a:rPr lang="en-US" sz="2400" dirty="0"/>
                  <a:t> For any quantum player making q queries, if the database D is measured after the q queries, the probability that it contains a pair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at most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Idea: </a:t>
                </a:r>
                <a:r>
                  <a:rPr lang="en-US" sz="2400" dirty="0"/>
                  <a:t>Track the norm of the state projected onto D containing a zero. It starts at 0, and every query increases it by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. After q queries, its norm is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18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912687"/>
                <a:ext cx="7696200" cy="4762501"/>
              </a:xfrm>
              <a:prstGeom prst="rect">
                <a:avLst/>
              </a:prstGeom>
              <a:blipFill>
                <a:blip r:embed="rId3"/>
                <a:stretch>
                  <a:fillRect l="-1155" r="-1815" b="-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Query Lower Bounds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646426B-BA8D-A34E-9822-C6011BA369D9}"/>
              </a:ext>
            </a:extLst>
          </p:cNvPr>
          <p:cNvSpPr txBox="1">
            <a:spLocks/>
          </p:cNvSpPr>
          <p:nvPr/>
        </p:nvSpPr>
        <p:spPr>
          <a:xfrm>
            <a:off x="230981" y="5701382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Mark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2018: How to Record Quantum Queries]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B366B-B12A-0A40-97D9-67B1243D7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247" y="886493"/>
            <a:ext cx="1066792" cy="1066792"/>
          </a:xfrm>
          <a:prstGeom prst="rect">
            <a:avLst/>
          </a:prstGeom>
        </p:spPr>
      </p:pic>
      <p:pic>
        <p:nvPicPr>
          <p:cNvPr id="9" name="Graphic 8" descr="Atom">
            <a:extLst>
              <a:ext uri="{FF2B5EF4-FFF2-40B4-BE49-F238E27FC236}">
                <a16:creationId xmlns:a16="http://schemas.microsoft.com/office/drawing/2014/main" id="{C2F30D58-3034-8243-A349-DA6D6F40E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9005" y="1744798"/>
            <a:ext cx="691149" cy="691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6AC53C-6BB1-9F4B-B96D-DC5C1AEF6B68}"/>
              </a:ext>
            </a:extLst>
          </p:cNvPr>
          <p:cNvSpPr/>
          <p:nvPr/>
        </p:nvSpPr>
        <p:spPr>
          <a:xfrm>
            <a:off x="7912102" y="5529456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1028699"/>
                <a:ext cx="80772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Classical lazy sampling: </a:t>
                </a:r>
                <a:br>
                  <a:rPr lang="en-US" sz="2400" dirty="0"/>
                </a:br>
                <a:r>
                  <a:rPr lang="en-US" sz="2400" dirty="0"/>
                  <a:t>pick a fresh new value whenever Eve asks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Quantumly:  superposition over all inputs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|0⟩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Initially: quantum-secure </a:t>
                </a:r>
                <a:br>
                  <a:rPr lang="en-US" sz="2400" dirty="0"/>
                </a:br>
                <a:r>
                  <a:rPr lang="en-US" sz="2400" dirty="0"/>
                  <a:t>pseudo-random functions (PRFs)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2q-universal functions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28699"/>
                <a:ext cx="8077200" cy="4762501"/>
              </a:xfrm>
              <a:prstGeom prst="rect">
                <a:avLst/>
              </a:prstGeom>
              <a:blipFill>
                <a:blip r:embed="rId3"/>
                <a:stretch>
                  <a:fillRect l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-1010498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Lazy Sampling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11430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BD856-089A-7F4E-ACFE-191172FA6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059" y="1082951"/>
            <a:ext cx="1666171" cy="11055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7FCE8B9E-B9BF-BE4F-B16B-C74C55C41D5B}"/>
                  </a:ext>
                </a:extLst>
              </p:cNvPr>
              <p:cNvSpPr/>
              <p:nvPr/>
            </p:nvSpPr>
            <p:spPr>
              <a:xfrm>
                <a:off x="6627222" y="3690310"/>
                <a:ext cx="2029098" cy="319714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dirty="0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7FCE8B9E-B9BF-BE4F-B16B-C74C55C41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222" y="3690310"/>
                <a:ext cx="2029098" cy="3197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D297A-341B-E44D-A634-33339D47A537}"/>
              </a:ext>
            </a:extLst>
          </p:cNvPr>
          <p:cNvGrpSpPr/>
          <p:nvPr/>
        </p:nvGrpSpPr>
        <p:grpSpPr>
          <a:xfrm rot="5400000">
            <a:off x="7704941" y="3949810"/>
            <a:ext cx="319712" cy="513806"/>
            <a:chOff x="947057" y="4391297"/>
            <a:chExt cx="568409" cy="51380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1D9DF07-DE3D-ED4B-A6F7-4DF0DA7B61AF}"/>
                </a:ext>
              </a:extLst>
            </p:cNvPr>
            <p:cNvCxnSpPr>
              <a:cxnSpLocks/>
            </p:cNvCxnSpPr>
            <p:nvPr/>
          </p:nvCxnSpPr>
          <p:spPr>
            <a:xfrm>
              <a:off x="947057" y="4391297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A94354-BB99-9B4D-A3A3-BA3EDDD1F283}"/>
                </a:ext>
              </a:extLst>
            </p:cNvPr>
            <p:cNvCxnSpPr>
              <a:cxnSpLocks/>
            </p:cNvCxnSpPr>
            <p:nvPr/>
          </p:nvCxnSpPr>
          <p:spPr>
            <a:xfrm>
              <a:off x="947057" y="4562566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D14BC28-F28B-9244-9B08-F6CED5BE1DD0}"/>
                </a:ext>
              </a:extLst>
            </p:cNvPr>
            <p:cNvCxnSpPr>
              <a:cxnSpLocks/>
            </p:cNvCxnSpPr>
            <p:nvPr/>
          </p:nvCxnSpPr>
          <p:spPr>
            <a:xfrm>
              <a:off x="947057" y="4905103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0064A3-3730-AE41-8014-C9FB16BED93A}"/>
                </a:ext>
              </a:extLst>
            </p:cNvPr>
            <p:cNvCxnSpPr>
              <a:cxnSpLocks/>
            </p:cNvCxnSpPr>
            <p:nvPr/>
          </p:nvCxnSpPr>
          <p:spPr>
            <a:xfrm>
              <a:off x="947057" y="4733835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D01EDD6-7A37-1949-A18B-8F27098BCA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67" t="288" r="17644" b="72501"/>
          <a:stretch/>
        </p:blipFill>
        <p:spPr>
          <a:xfrm>
            <a:off x="7424743" y="2933720"/>
            <a:ext cx="960487" cy="758793"/>
          </a:xfrm>
          <a:prstGeom prst="rect">
            <a:avLst/>
          </a:prstGeom>
        </p:spPr>
      </p:pic>
      <p:pic>
        <p:nvPicPr>
          <p:cNvPr id="16" name="Picture 15" descr="QueenOfHearts.png">
            <a:extLst>
              <a:ext uri="{FF2B5EF4-FFF2-40B4-BE49-F238E27FC236}">
                <a16:creationId xmlns:a16="http://schemas.microsoft.com/office/drawing/2014/main" id="{714DC5D7-5EB7-B740-9F72-40DFD33A4EE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6597" r="7636"/>
          <a:stretch>
            <a:fillRect/>
          </a:stretch>
        </p:blipFill>
        <p:spPr>
          <a:xfrm>
            <a:off x="7490912" y="4396412"/>
            <a:ext cx="960487" cy="861388"/>
          </a:xfrm>
          <a:prstGeom prst="rect">
            <a:avLst/>
          </a:prstGeom>
        </p:spPr>
      </p:pic>
      <p:pic>
        <p:nvPicPr>
          <p:cNvPr id="17" name="Graphic 16" descr="Atom">
            <a:extLst>
              <a:ext uri="{FF2B5EF4-FFF2-40B4-BE49-F238E27FC236}">
                <a16:creationId xmlns:a16="http://schemas.microsoft.com/office/drawing/2014/main" id="{5F5A75E4-7F31-DB4F-A00A-BBD83235F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7361" y="4001082"/>
            <a:ext cx="691149" cy="691149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4346F8FB-7671-DD44-AEC4-363CA19D7A81}"/>
              </a:ext>
            </a:extLst>
          </p:cNvPr>
          <p:cNvSpPr txBox="1">
            <a:spLocks/>
          </p:cNvSpPr>
          <p:nvPr/>
        </p:nvSpPr>
        <p:spPr>
          <a:xfrm>
            <a:off x="381000" y="5759388"/>
            <a:ext cx="7226894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11,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12]</a:t>
            </a:r>
          </a:p>
        </p:txBody>
      </p:sp>
    </p:spTree>
    <p:extLst>
      <p:ext uri="{BB962C8B-B14F-4D97-AF65-F5344CB8AC3E}">
        <p14:creationId xmlns:p14="http://schemas.microsoft.com/office/powerpoint/2010/main" val="7317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244162"/>
            <a:ext cx="8077200" cy="207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Generalized recording of quantum queries to </a:t>
            </a:r>
            <a:r>
              <a:rPr lang="en-US" sz="2400" dirty="0">
                <a:solidFill>
                  <a:srgbClr val="CC0000"/>
                </a:solidFill>
              </a:rPr>
              <a:t>non-uniform function distributions</a:t>
            </a:r>
            <a:r>
              <a:rPr lang="en-US" sz="2400" dirty="0"/>
              <a:t> (e.g. permutations)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Combined with Unruh’s one-way-to-hiding lemma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CC0000"/>
                </a:solidFill>
              </a:rPr>
              <a:t>Indifferentiability</a:t>
            </a:r>
            <a:r>
              <a:rPr lang="en-US" sz="2400" dirty="0"/>
              <a:t> of sponge construction used in SHA-3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-1135544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Lazy Sampling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921856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228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19231-2B3A-5E49-A94F-837DEA9E4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00" r="28400"/>
          <a:stretch/>
        </p:blipFill>
        <p:spPr>
          <a:xfrm>
            <a:off x="7276936" y="74894"/>
            <a:ext cx="762000" cy="991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570D1D-363C-2C45-B2E8-C168E38CF9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5" r="19101" b="28651"/>
          <a:stretch/>
        </p:blipFill>
        <p:spPr>
          <a:xfrm>
            <a:off x="8130675" y="76200"/>
            <a:ext cx="841890" cy="99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DBF95-A447-9F4D-82A8-7FAC56F27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0" t="800" r="11600" b="9200"/>
          <a:stretch/>
        </p:blipFill>
        <p:spPr>
          <a:xfrm>
            <a:off x="6393197" y="76200"/>
            <a:ext cx="792000" cy="9900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19A8166-F4BA-3545-A50E-7820419E3E74}"/>
              </a:ext>
            </a:extLst>
          </p:cNvPr>
          <p:cNvSpPr txBox="1">
            <a:spLocks/>
          </p:cNvSpPr>
          <p:nvPr/>
        </p:nvSpPr>
        <p:spPr>
          <a:xfrm>
            <a:off x="5951056" y="10662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Czajkowski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Majenz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Schaffner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Zur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1A3F0E-0A98-C746-A6B6-575904A3B19E}"/>
              </a:ext>
            </a:extLst>
          </p:cNvPr>
          <p:cNvGrpSpPr/>
          <p:nvPr/>
        </p:nvGrpSpPr>
        <p:grpSpPr>
          <a:xfrm>
            <a:off x="36576" y="3324536"/>
            <a:ext cx="8687122" cy="2396500"/>
            <a:chOff x="36576" y="3324536"/>
            <a:chExt cx="8687122" cy="23965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76084D-50C1-5D4B-9272-F448B31E12F5}"/>
                </a:ext>
              </a:extLst>
            </p:cNvPr>
            <p:cNvGrpSpPr/>
            <p:nvPr/>
          </p:nvGrpSpPr>
          <p:grpSpPr>
            <a:xfrm>
              <a:off x="5728281" y="3324536"/>
              <a:ext cx="1738110" cy="1936309"/>
              <a:chOff x="5872436" y="2624152"/>
              <a:chExt cx="1738110" cy="19363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08715A00-365A-074D-B42B-52B95DA64BA9}"/>
                      </a:ext>
                    </a:extLst>
                  </p:cNvPr>
                  <p:cNvSpPr/>
                  <p:nvPr/>
                </p:nvSpPr>
                <p:spPr>
                  <a:xfrm>
                    <a:off x="5872436" y="2624152"/>
                    <a:ext cx="1110561" cy="1291387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𝑆𝑖𝑚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Rounded Rectangle 7">
                    <a:extLst>
                      <a:ext uri="{FF2B5EF4-FFF2-40B4-BE49-F238E27FC236}">
                        <a16:creationId xmlns:a16="http://schemas.microsoft.com/office/drawing/2014/main" id="{6182D64E-C986-434C-8E48-BE09736FF2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2436" y="2624152"/>
                    <a:ext cx="1110561" cy="1291387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 l="-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2E0F1D8-56BD-3149-9713-7527BBC51FF1}"/>
                  </a:ext>
                </a:extLst>
              </p:cNvPr>
              <p:cNvCxnSpPr/>
              <p:nvPr/>
            </p:nvCxnSpPr>
            <p:spPr>
              <a:xfrm>
                <a:off x="6850273" y="3957941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81E5BA1-440C-D74F-A437-9C1B0E9AAC62}"/>
                  </a:ext>
                </a:extLst>
              </p:cNvPr>
              <p:cNvCxnSpPr/>
              <p:nvPr/>
            </p:nvCxnSpPr>
            <p:spPr>
              <a:xfrm>
                <a:off x="6678055" y="4008476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7D78B29-12D3-1644-84CC-D17557415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37" y="33883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059E259-42A2-F940-9784-70C0776AA9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0482" y="355978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5D12B8-FC3B-154D-9AAC-450C8ADBFD04}"/>
                </a:ext>
              </a:extLst>
            </p:cNvPr>
            <p:cNvGrpSpPr/>
            <p:nvPr/>
          </p:nvGrpSpPr>
          <p:grpSpPr>
            <a:xfrm>
              <a:off x="6766262" y="3367446"/>
              <a:ext cx="1957436" cy="2353590"/>
              <a:chOff x="6883627" y="2920222"/>
              <a:chExt cx="1957436" cy="2353590"/>
            </a:xfrm>
          </p:grpSpPr>
          <p:grpSp>
            <p:nvGrpSpPr>
              <p:cNvPr id="13" name="Group 35">
                <a:extLst>
                  <a:ext uri="{FF2B5EF4-FFF2-40B4-BE49-F238E27FC236}">
                    <a16:creationId xmlns:a16="http://schemas.microsoft.com/office/drawing/2014/main" id="{9394A046-38DD-3A4A-B93E-228671133FEF}"/>
                  </a:ext>
                </a:extLst>
              </p:cNvPr>
              <p:cNvGrpSpPr/>
              <p:nvPr/>
            </p:nvGrpSpPr>
            <p:grpSpPr>
              <a:xfrm>
                <a:off x="6883627" y="4477602"/>
                <a:ext cx="1316271" cy="796210"/>
                <a:chOff x="7596336" y="984196"/>
                <a:chExt cx="2350643" cy="1296144"/>
              </a:xfrm>
            </p:grpSpPr>
            <p:pic>
              <p:nvPicPr>
                <p:cNvPr id="17" name="Picture 16" descr="AliceBlue.eps">
                  <a:extLst>
                    <a:ext uri="{FF2B5EF4-FFF2-40B4-BE49-F238E27FC236}">
                      <a16:creationId xmlns:a16="http://schemas.microsoft.com/office/drawing/2014/main" id="{6AB6FFFB-7555-654A-B706-C37FE8980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22520"/>
                <a:stretch>
                  <a:fillRect/>
                </a:stretch>
              </p:blipFill>
              <p:spPr>
                <a:xfrm flipH="1">
                  <a:off x="7596336" y="984196"/>
                  <a:ext cx="1135439" cy="1296144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7CA790D-B5DE-E546-A064-038539C7D952}"/>
                    </a:ext>
                  </a:extLst>
                </p:cNvPr>
                <p:cNvSpPr txBox="1"/>
                <p:nvPr/>
              </p:nvSpPr>
              <p:spPr>
                <a:xfrm>
                  <a:off x="8578827" y="1544918"/>
                  <a:ext cx="1368152" cy="523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chemeClr val="tx1"/>
                      </a:solidFill>
                      <a:latin typeface="+mn-lt"/>
                      <a:cs typeface="Arial" pitchFamily="34" charset="0"/>
                    </a:rPr>
                    <a:t>Dist</a:t>
                  </a:r>
                  <a:endParaRPr lang="en-US" sz="2800" dirty="0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0BE442B-27D4-F040-AAA1-2CE6B28E1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0502" y="2920222"/>
                <a:ext cx="1110561" cy="965200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F8C0682-460E-AC49-9855-5BE346BF0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961" y="4013727"/>
                <a:ext cx="229403" cy="53128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823F8A5-4DDF-8A49-9972-ACF923BA0C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8891" y="3928190"/>
                <a:ext cx="246401" cy="5611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D32F2DC-66D0-AA4F-8D59-26A541003743}"/>
                </a:ext>
              </a:extLst>
            </p:cNvPr>
            <p:cNvGrpSpPr/>
            <p:nvPr/>
          </p:nvGrpSpPr>
          <p:grpSpPr>
            <a:xfrm>
              <a:off x="1657976" y="3474838"/>
              <a:ext cx="2691085" cy="2102919"/>
              <a:chOff x="1775341" y="3027614"/>
              <a:chExt cx="2691085" cy="2102919"/>
            </a:xfrm>
          </p:grpSpPr>
          <p:grpSp>
            <p:nvGrpSpPr>
              <p:cNvPr id="20" name="Group 35">
                <a:extLst>
                  <a:ext uri="{FF2B5EF4-FFF2-40B4-BE49-F238E27FC236}">
                    <a16:creationId xmlns:a16="http://schemas.microsoft.com/office/drawing/2014/main" id="{1C0506E6-C5B6-F44D-871E-EFADDD334806}"/>
                  </a:ext>
                </a:extLst>
              </p:cNvPr>
              <p:cNvGrpSpPr/>
              <p:nvPr/>
            </p:nvGrpSpPr>
            <p:grpSpPr>
              <a:xfrm>
                <a:off x="1775341" y="4334323"/>
                <a:ext cx="1343192" cy="796210"/>
                <a:chOff x="7596336" y="984196"/>
                <a:chExt cx="2398721" cy="1296144"/>
              </a:xfrm>
            </p:grpSpPr>
            <p:pic>
              <p:nvPicPr>
                <p:cNvPr id="24" name="Picture 23" descr="AliceBlue.eps">
                  <a:extLst>
                    <a:ext uri="{FF2B5EF4-FFF2-40B4-BE49-F238E27FC236}">
                      <a16:creationId xmlns:a16="http://schemas.microsoft.com/office/drawing/2014/main" id="{A2A81DA8-E5E0-E642-9876-9A07C13EB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22520"/>
                <a:stretch>
                  <a:fillRect/>
                </a:stretch>
              </p:blipFill>
              <p:spPr>
                <a:xfrm flipH="1">
                  <a:off x="7596336" y="984196"/>
                  <a:ext cx="1135439" cy="1296144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C2AF42D-C39F-3C48-B2DE-84D826010E27}"/>
                    </a:ext>
                  </a:extLst>
                </p:cNvPr>
                <p:cNvSpPr txBox="1"/>
                <p:nvPr/>
              </p:nvSpPr>
              <p:spPr>
                <a:xfrm>
                  <a:off x="8626905" y="1635561"/>
                  <a:ext cx="1368152" cy="523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chemeClr val="tx1"/>
                      </a:solidFill>
                      <a:latin typeface="+mn-lt"/>
                      <a:cs typeface="Arial" pitchFamily="34" charset="0"/>
                    </a:rPr>
                    <a:t>Dist</a:t>
                  </a:r>
                  <a:endParaRPr lang="en-US" sz="2800" dirty="0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0D797CD-4033-8142-AC43-7168055212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19928" y="3858695"/>
                <a:ext cx="229403" cy="53128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6D21237-794C-5141-946B-2097CFD777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9078" y="3830386"/>
                <a:ext cx="246401" cy="5611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F0986ED-66D9-0640-8E61-5078956C2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1226" y="3027614"/>
                <a:ext cx="2275200" cy="719532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FBE017-3413-1A4E-BB1A-4FCC075824EC}"/>
                </a:ext>
              </a:extLst>
            </p:cNvPr>
            <p:cNvGrpSpPr/>
            <p:nvPr/>
          </p:nvGrpSpPr>
          <p:grpSpPr>
            <a:xfrm>
              <a:off x="941354" y="3477910"/>
              <a:ext cx="917385" cy="1374743"/>
              <a:chOff x="1058719" y="3030686"/>
              <a:chExt cx="917385" cy="137474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56C0C69-18B9-2F43-B41E-0481CE298ECF}"/>
                  </a:ext>
                </a:extLst>
              </p:cNvPr>
              <p:cNvCxnSpPr/>
              <p:nvPr/>
            </p:nvCxnSpPr>
            <p:spPr>
              <a:xfrm>
                <a:off x="1784240" y="3802909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BAB6F3A-3919-8B4A-BB2B-C04A76029745}"/>
                  </a:ext>
                </a:extLst>
              </p:cNvPr>
              <p:cNvCxnSpPr/>
              <p:nvPr/>
            </p:nvCxnSpPr>
            <p:spPr>
              <a:xfrm>
                <a:off x="1612022" y="3853444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451969F-CA37-CB48-ABB1-CBABF6749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3236" t="44375" r="70228" b="8195"/>
              <a:stretch/>
            </p:blipFill>
            <p:spPr>
              <a:xfrm>
                <a:off x="1058719" y="3030686"/>
                <a:ext cx="792000" cy="71842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70AB6C6-806B-D04B-B346-CED45596CA5E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3432251"/>
              <a:ext cx="0" cy="2057400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ontent Placeholder 1">
              <a:extLst>
                <a:ext uri="{FF2B5EF4-FFF2-40B4-BE49-F238E27FC236}">
                  <a16:creationId xmlns:a16="http://schemas.microsoft.com/office/drawing/2014/main" id="{D3E086ED-AD0A-EB41-A6D9-27C3BFCA49E1}"/>
                </a:ext>
              </a:extLst>
            </p:cNvPr>
            <p:cNvSpPr txBox="1">
              <a:spLocks/>
            </p:cNvSpPr>
            <p:nvPr/>
          </p:nvSpPr>
          <p:spPr>
            <a:xfrm>
              <a:off x="36576" y="3697615"/>
              <a:ext cx="902801" cy="341212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  <a:cs typeface="Arial" charset="0"/>
                </a:rPr>
                <a:t>Real:</a:t>
              </a:r>
            </a:p>
          </p:txBody>
        </p:sp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245451B1-E929-1345-8752-10BF10F3F90C}"/>
                </a:ext>
              </a:extLst>
            </p:cNvPr>
            <p:cNvSpPr txBox="1">
              <a:spLocks/>
            </p:cNvSpPr>
            <p:nvPr/>
          </p:nvSpPr>
          <p:spPr>
            <a:xfrm>
              <a:off x="4844475" y="3757281"/>
              <a:ext cx="902801" cy="341212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  <a:cs typeface="Arial" charset="0"/>
                </a:rPr>
                <a:t>Ideal:</a:t>
              </a:r>
            </a:p>
          </p:txBody>
        </p:sp>
        <p:sp>
          <p:nvSpPr>
            <p:cNvPr id="33" name="Vertical Scroll 32">
              <a:extLst>
                <a:ext uri="{FF2B5EF4-FFF2-40B4-BE49-F238E27FC236}">
                  <a16:creationId xmlns:a16="http://schemas.microsoft.com/office/drawing/2014/main" id="{D72B50D9-E61A-7041-814E-FD6E3F6BBD82}"/>
                </a:ext>
              </a:extLst>
            </p:cNvPr>
            <p:cNvSpPr/>
            <p:nvPr/>
          </p:nvSpPr>
          <p:spPr>
            <a:xfrm>
              <a:off x="5848357" y="3912498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>
              <a:extLst>
                <a:ext uri="{FF2B5EF4-FFF2-40B4-BE49-F238E27FC236}">
                  <a16:creationId xmlns:a16="http://schemas.microsoft.com/office/drawing/2014/main" id="{0D2F7ECE-DDE4-6746-BEE4-A306309493A4}"/>
                </a:ext>
              </a:extLst>
            </p:cNvPr>
            <p:cNvSpPr/>
            <p:nvPr/>
          </p:nvSpPr>
          <p:spPr>
            <a:xfrm>
              <a:off x="6282239" y="3905154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Atom">
              <a:extLst>
                <a:ext uri="{FF2B5EF4-FFF2-40B4-BE49-F238E27FC236}">
                  <a16:creationId xmlns:a16="http://schemas.microsoft.com/office/drawing/2014/main" id="{A9607872-76E8-9842-B762-8473AD224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2661" y="4446239"/>
              <a:ext cx="432049" cy="432049"/>
            </a:xfrm>
            <a:prstGeom prst="rect">
              <a:avLst/>
            </a:prstGeom>
          </p:spPr>
        </p:pic>
        <p:pic>
          <p:nvPicPr>
            <p:cNvPr id="44" name="Graphic 43" descr="Atom">
              <a:extLst>
                <a:ext uri="{FF2B5EF4-FFF2-40B4-BE49-F238E27FC236}">
                  <a16:creationId xmlns:a16="http://schemas.microsoft.com/office/drawing/2014/main" id="{08C9E185-1548-F046-ACA2-28566A9A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7725" y="4491959"/>
              <a:ext cx="432049" cy="432049"/>
            </a:xfrm>
            <a:prstGeom prst="rect">
              <a:avLst/>
            </a:prstGeom>
          </p:spPr>
        </p:pic>
        <p:pic>
          <p:nvPicPr>
            <p:cNvPr id="45" name="Graphic 44" descr="Atom">
              <a:extLst>
                <a:ext uri="{FF2B5EF4-FFF2-40B4-BE49-F238E27FC236}">
                  <a16:creationId xmlns:a16="http://schemas.microsoft.com/office/drawing/2014/main" id="{58AFDB38-3ECB-704C-A0E3-5A4747DC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1789" y="4647407"/>
              <a:ext cx="432049" cy="432049"/>
            </a:xfrm>
            <a:prstGeom prst="rect">
              <a:avLst/>
            </a:prstGeom>
          </p:spPr>
        </p:pic>
        <p:pic>
          <p:nvPicPr>
            <p:cNvPr id="46" name="Graphic 45" descr="Atom">
              <a:extLst>
                <a:ext uri="{FF2B5EF4-FFF2-40B4-BE49-F238E27FC236}">
                  <a16:creationId xmlns:a16="http://schemas.microsoft.com/office/drawing/2014/main" id="{9ECC4B7E-418D-E142-830F-ED610ABC0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6725" y="4885151"/>
              <a:ext cx="432049" cy="432049"/>
            </a:xfrm>
            <a:prstGeom prst="rect">
              <a:avLst/>
            </a:prstGeom>
          </p:spPr>
        </p:pic>
        <p:pic>
          <p:nvPicPr>
            <p:cNvPr id="47" name="Graphic 46" descr="Atom">
              <a:extLst>
                <a:ext uri="{FF2B5EF4-FFF2-40B4-BE49-F238E27FC236}">
                  <a16:creationId xmlns:a16="http://schemas.microsoft.com/office/drawing/2014/main" id="{6F4682DD-918A-AC4A-9743-3F5BC4B1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57853" y="4162775"/>
              <a:ext cx="432049" cy="432049"/>
            </a:xfrm>
            <a:prstGeom prst="rect">
              <a:avLst/>
            </a:prstGeom>
          </p:spPr>
        </p:pic>
      </p:grp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BF8CB1AD-52DA-A64F-8BDF-69502FCCA439}"/>
              </a:ext>
            </a:extLst>
          </p:cNvPr>
          <p:cNvSpPr txBox="1">
            <a:spLocks/>
          </p:cNvSpPr>
          <p:nvPr/>
        </p:nvSpPr>
        <p:spPr>
          <a:xfrm>
            <a:off x="267488" y="5722621"/>
            <a:ext cx="2798774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Ambainis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Hamburg Unruh 18]</a:t>
            </a:r>
          </a:p>
        </p:txBody>
      </p:sp>
    </p:spTree>
    <p:extLst>
      <p:ext uri="{BB962C8B-B14F-4D97-AF65-F5344CB8AC3E}">
        <p14:creationId xmlns:p14="http://schemas.microsoft.com/office/powerpoint/2010/main" val="26243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Summary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339340" y="1460820"/>
            <a:ext cx="5719148" cy="41017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Recent Tool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Recent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813" y="1408346"/>
            <a:ext cx="1394959" cy="13949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CC401-E088-D84A-8D8A-684C80DA29C9}"/>
              </a:ext>
            </a:extLst>
          </p:cNvPr>
          <p:cNvGrpSpPr/>
          <p:nvPr/>
        </p:nvGrpSpPr>
        <p:grpSpPr>
          <a:xfrm>
            <a:off x="228600" y="1600200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22C8025E-AD3C-DC49-A5E4-3FC26ED002DC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A8E0A1-B896-BE48-892C-B3AA1B16E67C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E2AC8D8-BA1A-4B4B-862F-1E15F1656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CC9ABFB-9D67-D340-8EDE-C3F75EAE5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F57FE24-2214-AA44-B854-1823DBB6E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46D96A8-7854-7B4F-8448-75D11840D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0921B6-452B-A74B-BFFE-D2E63AAFB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67" t="288" r="17644" b="72501"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6" name="Picture 15" descr="QueenOfHearts.png">
              <a:extLst>
                <a:ext uri="{FF2B5EF4-FFF2-40B4-BE49-F238E27FC236}">
                  <a16:creationId xmlns:a16="http://schemas.microsoft.com/office/drawing/2014/main" id="{8D5B95CF-3EEE-A74F-B6DC-8C1AA8A4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17" name="Graphic 16" descr="Atom">
              <a:extLst>
                <a:ext uri="{FF2B5EF4-FFF2-40B4-BE49-F238E27FC236}">
                  <a16:creationId xmlns:a16="http://schemas.microsoft.com/office/drawing/2014/main" id="{474FC459-CC09-0746-ADE2-5F496FF3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23C601-CE91-DC4A-AD79-0E314695147C}"/>
              </a:ext>
            </a:extLst>
          </p:cNvPr>
          <p:cNvGrpSpPr/>
          <p:nvPr/>
        </p:nvGrpSpPr>
        <p:grpSpPr>
          <a:xfrm>
            <a:off x="4365810" y="3429000"/>
            <a:ext cx="4778190" cy="1512464"/>
            <a:chOff x="4365810" y="3429000"/>
            <a:chExt cx="4778190" cy="15124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DE2014-0891-214B-AE13-9A5EC7B2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6265" y="3429000"/>
              <a:ext cx="1066792" cy="1066792"/>
            </a:xfrm>
            <a:prstGeom prst="rect">
              <a:avLst/>
            </a:prstGeom>
          </p:spPr>
        </p:pic>
        <p:pic>
          <p:nvPicPr>
            <p:cNvPr id="23" name="Graphic 22" descr="Atom">
              <a:extLst>
                <a:ext uri="{FF2B5EF4-FFF2-40B4-BE49-F238E27FC236}">
                  <a16:creationId xmlns:a16="http://schemas.microsoft.com/office/drawing/2014/main" id="{459DC00B-F60F-C646-AECF-F5834835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2851" y="4250315"/>
              <a:ext cx="691149" cy="69114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4DCE85-A3AE-3948-9CBF-C22593BD9181}"/>
                    </a:ext>
                  </a:extLst>
                </p:cNvPr>
                <p:cNvSpPr/>
                <p:nvPr/>
              </p:nvSpPr>
              <p:spPr>
                <a:xfrm>
                  <a:off x="4365810" y="3429000"/>
                  <a:ext cx="3347887" cy="8213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+mn-lt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+mn-lt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+mn-lt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+mn-lt"/>
                              </a:rPr>
                              <m:t>𝜂</m:t>
                            </m:r>
                          </m:e>
                        </m:d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+mn-lt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+mn-lt"/>
                                  </a:rPr>
                                  <m:t>⋯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+mn-lt"/>
                                      </a:rPr>
                                      <m:t>𝑛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+mn-lt"/>
                          </a:rPr>
                          <m:t> </m:t>
                        </m:r>
                      </m:oMath>
                    </m:oMathPara>
                  </a14:m>
                  <a:br>
                    <a:rPr lang="en-US" sz="2000" i="1" dirty="0">
                      <a:solidFill>
                        <a:schemeClr val="tx1"/>
                      </a:solidFill>
                      <a:latin typeface="+mn-lt"/>
                    </a:rPr>
                  </a:br>
                  <a14:m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+mn-lt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+mn-lt"/>
                            </a:rPr>
                            <m:t>𝐹𝑂</m:t>
                          </m:r>
                        </m:e>
                      </m:groupChr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+mn-lt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+mn-lt"/>
                            </a:rPr>
                            <m:t>𝜂</m:t>
                          </m:r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+mn-lt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+mn-lt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+mn-lt"/>
                                </a:rPr>
                                <m:t>𝜂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+mn-lt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+mn-lt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+mn-lt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4DCE85-A3AE-3948-9CBF-C22593BD91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5810" y="3429000"/>
                  <a:ext cx="3347887" cy="821315"/>
                </a:xfrm>
                <a:prstGeom prst="rect">
                  <a:avLst/>
                </a:prstGeom>
                <a:blipFill>
                  <a:blip r:embed="rId1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362B1-F03A-FF4A-BC37-35C87FA6EF61}"/>
              </a:ext>
            </a:extLst>
          </p:cNvPr>
          <p:cNvGrpSpPr/>
          <p:nvPr/>
        </p:nvGrpSpPr>
        <p:grpSpPr>
          <a:xfrm>
            <a:off x="5003872" y="4363804"/>
            <a:ext cx="1035881" cy="1204547"/>
            <a:chOff x="5728281" y="3324536"/>
            <a:chExt cx="1110561" cy="129138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3AFE432-A115-2C4A-9C6E-374EEDD3F97F}"/>
                    </a:ext>
                  </a:extLst>
                </p:cNvPr>
                <p:cNvSpPr/>
                <p:nvPr/>
              </p:nvSpPr>
              <p:spPr>
                <a:xfrm>
                  <a:off x="5728281" y="3324536"/>
                  <a:ext cx="1110561" cy="129138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𝑆𝑖𝑚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3AFE432-A115-2C4A-9C6E-374EEDD3F9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8281" y="3324536"/>
                  <a:ext cx="1110561" cy="1291387"/>
                </a:xfrm>
                <a:prstGeom prst="roundRect">
                  <a:avLst/>
                </a:prstGeom>
                <a:blipFill>
                  <a:blip r:embed="rId11"/>
                  <a:stretch>
                    <a:fillRect l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Vertical Scroll 29">
              <a:extLst>
                <a:ext uri="{FF2B5EF4-FFF2-40B4-BE49-F238E27FC236}">
                  <a16:creationId xmlns:a16="http://schemas.microsoft.com/office/drawing/2014/main" id="{4D494F3C-5867-9743-9AEB-2081802EDD54}"/>
                </a:ext>
              </a:extLst>
            </p:cNvPr>
            <p:cNvSpPr/>
            <p:nvPr/>
          </p:nvSpPr>
          <p:spPr>
            <a:xfrm>
              <a:off x="5848357" y="3912498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Vertical Scroll 30">
              <a:extLst>
                <a:ext uri="{FF2B5EF4-FFF2-40B4-BE49-F238E27FC236}">
                  <a16:creationId xmlns:a16="http://schemas.microsoft.com/office/drawing/2014/main" id="{7DF77247-1E16-E549-BCA5-ACB03530EECD}"/>
                </a:ext>
              </a:extLst>
            </p:cNvPr>
            <p:cNvSpPr/>
            <p:nvPr/>
          </p:nvSpPr>
          <p:spPr>
            <a:xfrm>
              <a:off x="6282239" y="3905154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Atom">
              <a:extLst>
                <a:ext uri="{FF2B5EF4-FFF2-40B4-BE49-F238E27FC236}">
                  <a16:creationId xmlns:a16="http://schemas.microsoft.com/office/drawing/2014/main" id="{340821BE-DF50-A24A-9734-7C104B9A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57853" y="4162775"/>
              <a:ext cx="432049" cy="432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14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93658" y="762000"/>
            <a:ext cx="6107949" cy="864096"/>
          </a:xfrm>
        </p:spPr>
        <p:txBody>
          <a:bodyPr/>
          <a:lstStyle/>
          <a:p>
            <a:r>
              <a:rPr lang="en-US" sz="3600" dirty="0"/>
              <a:t>Thank you for your attention!</a:t>
            </a:r>
            <a:endParaRPr lang="en-US" sz="3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1670" y="2514600"/>
            <a:ext cx="4800600" cy="535785"/>
          </a:xfrm>
        </p:spPr>
        <p:txBody>
          <a:bodyPr>
            <a:normAutofit fontScale="92500" lnSpcReduction="20000"/>
          </a:bodyPr>
          <a:lstStyle/>
          <a:p>
            <a:r>
              <a:rPr lang="en-US" sz="405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126" y="2082553"/>
            <a:ext cx="1444284" cy="1680499"/>
          </a:xfrm>
          <a:prstGeom prst="rect">
            <a:avLst/>
          </a:prstGeom>
        </p:spPr>
      </p:pic>
      <p:sp>
        <p:nvSpPr>
          <p:cNvPr id="9" name="Rectangle 298">
            <a:extLst>
              <a:ext uri="{FF2B5EF4-FFF2-40B4-BE49-F238E27FC236}">
                <a16:creationId xmlns:a16="http://schemas.microsoft.com/office/drawing/2014/main" id="{54FEBD84-C2F4-544D-9E06-AC661948E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66478"/>
            <a:ext cx="7196910" cy="131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Matt Green on </a:t>
            </a:r>
            <a:r>
              <a:rPr lang="de-CH" sz="1600" dirty="0" err="1">
                <a:solidFill>
                  <a:schemeClr val="tx1"/>
                </a:solidFill>
                <a:latin typeface="+mn-lt"/>
                <a:cs typeface="Arial" charset="0"/>
              </a:rPr>
              <a:t>classical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ROM: 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https://blog.cryptographyengineering.com/2011/11/02/what-is-random-oracle-model-and-why/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 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600" dirty="0">
                <a:solidFill>
                  <a:schemeClr val="tx1"/>
                </a:solidFill>
                <a:latin typeface="Frutiger LT Std 55 Roman" panose="020B0602020204020204" pitchFamily="34" charset="0"/>
              </a:rPr>
              <a:t>Check </a:t>
            </a:r>
            <a:r>
              <a:rPr lang="en-US" sz="1600" dirty="0">
                <a:solidFill>
                  <a:schemeClr val="tx1"/>
                </a:solidFill>
                <a:latin typeface="Frutiger LT Std 55 Roman" panose="020B0602020204020204" pitchFamily="34" charset="0"/>
                <a:hlinkClick r:id="rId5"/>
              </a:rPr>
              <a:t>https://qusoft.pwall.nl</a:t>
            </a:r>
            <a:r>
              <a:rPr lang="en-US" sz="1600" dirty="0">
                <a:solidFill>
                  <a:schemeClr val="tx1"/>
                </a:solidFill>
                <a:latin typeface="Frutiger LT Std 55 Roman" panose="020B0602020204020204" pitchFamily="34" charset="0"/>
              </a:rPr>
              <a:t> for more questions and an evaluation</a:t>
            </a:r>
            <a:endParaRPr lang="en-NL" sz="1600">
              <a:solidFill>
                <a:schemeClr val="tx1"/>
              </a:solidFill>
              <a:latin typeface="Frutiger LT Std 55 Roman" panose="020B0602020204020204" pitchFamily="34" charset="0"/>
            </a:endParaRP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16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4784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0" y="914400"/>
                <a:ext cx="7924800" cy="4495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RO is a random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How many such functions are there?  </a:t>
                </a:r>
                <a:r>
                  <a:rPr lang="en-US" sz="2000" dirty="0">
                    <a:solidFill>
                      <a:srgbClr val="7D7E7E"/>
                    </a:solidFill>
                    <a:latin typeface="Frutiger LT Std 55 Roman" panose="020B0602020204020204" pitchFamily="34" charset="0"/>
                    <a:hlinkClick r:id="rId3"/>
                  </a:rPr>
                  <a:t>http://qusoft.pwall.nl</a:t>
                </a:r>
                <a:r>
                  <a:rPr lang="en-US" sz="2000" dirty="0">
                    <a:solidFill>
                      <a:srgbClr val="7D7E7E"/>
                    </a:solidFill>
                    <a:latin typeface="Frutiger LT Std 55 Roman" panose="020B0602020204020204" pitchFamily="34" charset="0"/>
                  </a:rPr>
                  <a:t> </a:t>
                </a:r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)!</m:t>
                    </m:r>
                  </m:oMath>
                </a14:m>
                <a:endParaRPr lang="en-US" sz="2000" b="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Truth table: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Exponentially many bits!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914400"/>
                <a:ext cx="7924800" cy="4495800"/>
              </a:xfrm>
              <a:prstGeom prst="rect">
                <a:avLst/>
              </a:prstGeom>
              <a:blipFill>
                <a:blip r:embed="rId4"/>
                <a:stretch>
                  <a:fillRect l="-1122" b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Random Oracle (RO)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D6FF53E-0DDE-9742-A5C0-E96ECBE6C2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4355492"/>
                  </p:ext>
                </p:extLst>
              </p:nvPr>
            </p:nvGraphicFramePr>
            <p:xfrm>
              <a:off x="4298096" y="2895600"/>
              <a:ext cx="3424933" cy="2514593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274838">
                      <a:extLst>
                        <a:ext uri="{9D8B030D-6E8A-4147-A177-3AD203B41FA5}">
                          <a16:colId xmlns:a16="http://schemas.microsoft.com/office/drawing/2014/main" val="66314681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923589699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58010916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487153268"/>
                        </a:ext>
                      </a:extLst>
                    </a:gridCol>
                    <a:gridCol w="719697">
                      <a:extLst>
                        <a:ext uri="{9D8B030D-6E8A-4147-A177-3AD203B41FA5}">
                          <a16:colId xmlns:a16="http://schemas.microsoft.com/office/drawing/2014/main" val="2449065016"/>
                        </a:ext>
                      </a:extLst>
                    </a:gridCol>
                    <a:gridCol w="376933">
                      <a:extLst>
                        <a:ext uri="{9D8B030D-6E8A-4147-A177-3AD203B41FA5}">
                          <a16:colId xmlns:a16="http://schemas.microsoft.com/office/drawing/2014/main" val="380017992"/>
                        </a:ext>
                      </a:extLst>
                    </a:gridCol>
                  </a:tblGrid>
                  <a:tr h="4592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805720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6150376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973644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7519640"/>
                      </a:ext>
                    </a:extLst>
                  </a:tr>
                  <a:tr h="45921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7127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D6FF53E-0DDE-9742-A5C0-E96ECBE6C2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4355492"/>
                  </p:ext>
                </p:extLst>
              </p:nvPr>
            </p:nvGraphicFramePr>
            <p:xfrm>
              <a:off x="4298096" y="2895600"/>
              <a:ext cx="3424933" cy="2514593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274838">
                      <a:extLst>
                        <a:ext uri="{9D8B030D-6E8A-4147-A177-3AD203B41FA5}">
                          <a16:colId xmlns:a16="http://schemas.microsoft.com/office/drawing/2014/main" val="66314681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923589699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58010916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487153268"/>
                        </a:ext>
                      </a:extLst>
                    </a:gridCol>
                    <a:gridCol w="719697">
                      <a:extLst>
                        <a:ext uri="{9D8B030D-6E8A-4147-A177-3AD203B41FA5}">
                          <a16:colId xmlns:a16="http://schemas.microsoft.com/office/drawing/2014/main" val="2449065016"/>
                        </a:ext>
                      </a:extLst>
                    </a:gridCol>
                    <a:gridCol w="376933">
                      <a:extLst>
                        <a:ext uri="{9D8B030D-6E8A-4147-A177-3AD203B41FA5}">
                          <a16:colId xmlns:a16="http://schemas.microsoft.com/office/drawing/2014/main" val="380017992"/>
                        </a:ext>
                      </a:extLst>
                    </a:gridCol>
                  </a:tblGrid>
                  <a:tr h="459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90" t="-5556" r="-168317" b="-4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4561" t="-5556" r="-52632" b="-4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805720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90" t="-90476" r="-168317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4561" t="-90476" r="-52632" b="-2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6150376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90" t="-190476" r="-168317" b="-1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4561" t="-190476" r="-52632" b="-1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973644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90" t="-290476" r="-168317" b="-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4561" t="-290476" r="-52632" b="-8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7519640"/>
                      </a:ext>
                    </a:extLst>
                  </a:tr>
                  <a:tr h="459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90" t="-455556" r="-168317" b="-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4561" t="-455556" r="-52632" b="-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712709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0139DAB-4991-3141-A010-6A1E6941FABF}"/>
              </a:ext>
            </a:extLst>
          </p:cNvPr>
          <p:cNvGrpSpPr/>
          <p:nvPr/>
        </p:nvGrpSpPr>
        <p:grpSpPr>
          <a:xfrm>
            <a:off x="5517295" y="2120153"/>
            <a:ext cx="2205733" cy="623048"/>
            <a:chOff x="5517295" y="2120153"/>
            <a:chExt cx="2205733" cy="623048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E895B37D-AD27-CD44-9D9A-681103D55F73}"/>
                </a:ext>
              </a:extLst>
            </p:cNvPr>
            <p:cNvSpPr/>
            <p:nvPr/>
          </p:nvSpPr>
          <p:spPr>
            <a:xfrm rot="5400000">
              <a:off x="6496336" y="1516509"/>
              <a:ext cx="247651" cy="2205733"/>
            </a:xfrm>
            <a:prstGeom prst="leftBrace">
              <a:avLst>
                <a:gd name="adj1" fmla="val 35360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E8F30C-1144-DF48-B7A5-2F4261EAE0E3}"/>
                    </a:ext>
                  </a:extLst>
                </p:cNvPr>
                <p:cNvSpPr txBox="1"/>
                <p:nvPr/>
              </p:nvSpPr>
              <p:spPr>
                <a:xfrm>
                  <a:off x="6086814" y="2120153"/>
                  <a:ext cx="12705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columns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E8F30C-1144-DF48-B7A5-2F4261EAE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814" y="2120153"/>
                  <a:ext cx="1270541" cy="400110"/>
                </a:xfrm>
                <a:prstGeom prst="rect">
                  <a:avLst/>
                </a:prstGeom>
                <a:blipFill>
                  <a:blip r:embed="rId6"/>
                  <a:stretch>
                    <a:fillRect t="-6250" r="-396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0D15FF-5CBF-8A4B-B1F6-0568502C62BF}"/>
              </a:ext>
            </a:extLst>
          </p:cNvPr>
          <p:cNvGrpSpPr/>
          <p:nvPr/>
        </p:nvGrpSpPr>
        <p:grpSpPr>
          <a:xfrm>
            <a:off x="7879496" y="2937767"/>
            <a:ext cx="1235672" cy="2472425"/>
            <a:chOff x="7879496" y="2937767"/>
            <a:chExt cx="1235672" cy="2472425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830E5BF2-5A7D-FB4F-9AAE-6BB60E023EE4}"/>
                </a:ext>
              </a:extLst>
            </p:cNvPr>
            <p:cNvSpPr/>
            <p:nvPr/>
          </p:nvSpPr>
          <p:spPr>
            <a:xfrm rot="10800000">
              <a:off x="7879496" y="2937767"/>
              <a:ext cx="228600" cy="2472425"/>
            </a:xfrm>
            <a:prstGeom prst="leftBrace">
              <a:avLst>
                <a:gd name="adj1" fmla="val 35360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B66973-1646-464F-A74C-D4F3BD096A91}"/>
                    </a:ext>
                  </a:extLst>
                </p:cNvPr>
                <p:cNvSpPr txBox="1"/>
                <p:nvPr/>
              </p:nvSpPr>
              <p:spPr>
                <a:xfrm>
                  <a:off x="8108096" y="3973925"/>
                  <a:ext cx="100707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rows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B66973-1646-464F-A74C-D4F3BD096A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8096" y="3973925"/>
                  <a:ext cx="1007072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6250" r="-4938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4039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295400"/>
                <a:ext cx="7924800" cy="3733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cryptographic hash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Takes arbitrary-length input strings, outputs n bits.</a:t>
                </a:r>
                <a:endParaRPr lang="en-US" sz="20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Example SHA-3: n=256 bits </a:t>
                </a:r>
                <a:br>
                  <a:rPr lang="en-US" sz="2400" dirty="0"/>
                </a:br>
                <a:r>
                  <a:rPr lang="en-US" sz="1600" dirty="0">
                    <a:latin typeface="FangSong" panose="02010609060101010101" pitchFamily="49" charset="-122"/>
                    <a:ea typeface="FangSong" panose="02010609060101010101" pitchFamily="49" charset="-122"/>
                  </a:rPr>
                  <a:t>H("The quick brown fox jumps over the lazy dog")=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FangSong" panose="02010609060101010101" pitchFamily="49" charset="-122"/>
                    <a:ea typeface="FangSong" panose="02010609060101010101" pitchFamily="49" charset="-122"/>
                  </a:rPr>
                  <a:t>0xf4202e3c5852f9182a0430fd8144f0a74b95e7417ecae17db0f8cfeed0e3e66e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FangSong" panose="02010609060101010101" pitchFamily="49" charset="-122"/>
                    <a:ea typeface="FangSong" panose="02010609060101010101" pitchFamily="49" charset="-122"/>
                  </a:rPr>
                  <a:t>H("The quick brown fox jumps over the lazy </a:t>
                </a:r>
                <a:r>
                  <a:rPr lang="en-US" sz="1600" dirty="0" err="1">
                    <a:latin typeface="FangSong" panose="02010609060101010101" pitchFamily="49" charset="-122"/>
                    <a:ea typeface="FangSong" panose="02010609060101010101" pitchFamily="49" charset="-122"/>
                  </a:rPr>
                  <a:t>do</a:t>
                </a:r>
                <a:r>
                  <a:rPr lang="en-US" sz="1600" dirty="0" err="1">
                    <a:highlight>
                      <a:srgbClr val="FFFF00"/>
                    </a:highlight>
                    <a:latin typeface="FangSong" panose="02010609060101010101" pitchFamily="49" charset="-122"/>
                    <a:ea typeface="FangSong" panose="02010609060101010101" pitchFamily="49" charset="-122"/>
                  </a:rPr>
                  <a:t>f</a:t>
                </a:r>
                <a:r>
                  <a:rPr lang="en-US" sz="1600" dirty="0">
                    <a:latin typeface="FangSong" panose="02010609060101010101" pitchFamily="49" charset="-122"/>
                    <a:ea typeface="FangSong" panose="02010609060101010101" pitchFamily="49" charset="-122"/>
                  </a:rPr>
                  <a:t>")=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FangSong" panose="02010609060101010101" pitchFamily="49" charset="-122"/>
                    <a:ea typeface="FangSong" panose="02010609060101010101" pitchFamily="49" charset="-122"/>
                  </a:rPr>
                  <a:t>0x853f4538be0db9621a6cea659a06c1107b1f83f02b13d18297bd39d7411cf10c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95400"/>
                <a:ext cx="7924800" cy="3733800"/>
              </a:xfrm>
              <a:prstGeom prst="rect">
                <a:avLst/>
              </a:prstGeom>
              <a:blipFill>
                <a:blip r:embed="rId3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E74C8-72C5-8741-B5C1-2BED228BA80D}"/>
              </a:ext>
            </a:extLst>
          </p:cNvPr>
          <p:cNvSpPr txBox="1">
            <a:spLocks/>
          </p:cNvSpPr>
          <p:nvPr/>
        </p:nvSpPr>
        <p:spPr>
          <a:xfrm>
            <a:off x="439782" y="4581799"/>
            <a:ext cx="7924800" cy="55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 ideal hash function should behave as random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00A9759D-14CC-D140-AA26-4ADF163E2AB9}"/>
                  </a:ext>
                </a:extLst>
              </p:cNvPr>
              <p:cNvSpPr/>
              <p:nvPr/>
            </p:nvSpPr>
            <p:spPr>
              <a:xfrm rot="10800000">
                <a:off x="7796592" y="1295400"/>
                <a:ext cx="1175648" cy="556580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00A9759D-14CC-D140-AA26-4ADF163E2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7796592" y="1295400"/>
                <a:ext cx="1175648" cy="556580"/>
              </a:xfrm>
              <a:prstGeom prst="trapezoid">
                <a:avLst>
                  <a:gd name="adj" fmla="val 58486"/>
                </a:avLst>
              </a:prstGeom>
              <a:blipFill>
                <a:blip r:embed="rId4"/>
                <a:stretch>
                  <a:fillRect t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Envelope">
            <a:extLst>
              <a:ext uri="{FF2B5EF4-FFF2-40B4-BE49-F238E27FC236}">
                <a16:creationId xmlns:a16="http://schemas.microsoft.com/office/drawing/2014/main" id="{DF5FACFA-76D9-C545-AB5D-AE5FD057D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6841" y="114301"/>
            <a:ext cx="1375482" cy="1375482"/>
          </a:xfrm>
          <a:prstGeom prst="rect">
            <a:avLst/>
          </a:prstGeom>
        </p:spPr>
      </p:pic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03E5577E-7CAE-5642-9DC1-3F4D6C52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9762" y="1831743"/>
            <a:ext cx="644443" cy="6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Functions As Random Oracles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rapezoid 7">
                <a:extLst>
                  <a:ext uri="{FF2B5EF4-FFF2-40B4-BE49-F238E27FC236}">
                    <a16:creationId xmlns:a16="http://schemas.microsoft.com/office/drawing/2014/main" id="{6C609239-02C9-0447-8543-3C1AF8FA1482}"/>
                  </a:ext>
                </a:extLst>
              </p:cNvPr>
              <p:cNvSpPr/>
              <p:nvPr/>
            </p:nvSpPr>
            <p:spPr>
              <a:xfrm rot="10800000">
                <a:off x="7796592" y="1295400"/>
                <a:ext cx="1175648" cy="556580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rapezoid 7">
                <a:extLst>
                  <a:ext uri="{FF2B5EF4-FFF2-40B4-BE49-F238E27FC236}">
                    <a16:creationId xmlns:a16="http://schemas.microsoft.com/office/drawing/2014/main" id="{6C609239-02C9-0447-8543-3C1AF8FA14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7796592" y="1295400"/>
                <a:ext cx="1175648" cy="556580"/>
              </a:xfrm>
              <a:prstGeom prst="trapezoid">
                <a:avLst>
                  <a:gd name="adj" fmla="val 58486"/>
                </a:avLst>
              </a:prstGeom>
              <a:blipFill>
                <a:blip r:embed="rId3"/>
                <a:stretch>
                  <a:fillRect t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 descr="Envelope">
            <a:extLst>
              <a:ext uri="{FF2B5EF4-FFF2-40B4-BE49-F238E27FC236}">
                <a16:creationId xmlns:a16="http://schemas.microsoft.com/office/drawing/2014/main" id="{13025405-6CAE-C946-A3D5-1DB5A0F25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6841" y="114301"/>
            <a:ext cx="1375482" cy="1375482"/>
          </a:xfrm>
          <a:prstGeom prst="rect">
            <a:avLst/>
          </a:prstGeom>
        </p:spPr>
      </p:pic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433FF606-D586-AE46-AC39-FF8F0CB2A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9762" y="1831743"/>
            <a:ext cx="644443" cy="64444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E74C8-72C5-8741-B5C1-2BED228BA80D}"/>
              </a:ext>
            </a:extLst>
          </p:cNvPr>
          <p:cNvSpPr txBox="1">
            <a:spLocks/>
          </p:cNvSpPr>
          <p:nvPr/>
        </p:nvSpPr>
        <p:spPr>
          <a:xfrm>
            <a:off x="439782" y="948212"/>
            <a:ext cx="7924800" cy="55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 ideal hash function should behave as random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D1996A3-EA78-4B4C-8620-67D6527715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782" y="1371600"/>
                <a:ext cx="79248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Example: Collision-resistance</a:t>
                </a:r>
                <a:br>
                  <a:rPr lang="en-US" sz="2400" dirty="0"/>
                </a:br>
                <a:r>
                  <a:rPr lang="en-US" sz="2400" b="1" dirty="0"/>
                  <a:t>Theorem:</a:t>
                </a:r>
                <a:r>
                  <a:rPr lang="en-US" sz="2400" dirty="0"/>
                  <a:t> In a random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it is difficult to find </a:t>
                </a:r>
                <a:r>
                  <a:rPr lang="en-US" sz="2400" dirty="0">
                    <a:solidFill>
                      <a:srgbClr val="CC0000"/>
                    </a:solidFill>
                  </a:rPr>
                  <a:t>two colliding inputs</a:t>
                </a:r>
                <a:r>
                  <a:rPr lang="en-US" sz="2400" dirty="0"/>
                  <a:t>. Formally, for any adversary A making q queries to f, we have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br>
                  <a:rPr lang="en-US" sz="2400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Proof:</a:t>
                </a:r>
                <a:r>
                  <a:rPr lang="en-US" sz="2400" dirty="0"/>
                  <a:t> 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A’s distinct queries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. For a random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the outputs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independent n-bit strings. The probability that two of them collide is the above.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D1996A3-EA78-4B4C-8620-67D652771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82" y="1371600"/>
                <a:ext cx="7924800" cy="4762501"/>
              </a:xfrm>
              <a:prstGeom prst="rect">
                <a:avLst/>
              </a:prstGeom>
              <a:blipFill>
                <a:blip r:embed="rId6"/>
                <a:stretch>
                  <a:fillRect l="-960" r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087D084-2491-EE46-89FD-2BB393B3683D}"/>
              </a:ext>
            </a:extLst>
          </p:cNvPr>
          <p:cNvSpPr/>
          <p:nvPr/>
        </p:nvSpPr>
        <p:spPr>
          <a:xfrm>
            <a:off x="8336798" y="5595257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994BF7-0CFB-5248-8635-59002D4B5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498" y="2782035"/>
            <a:ext cx="830970" cy="8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914400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CC0000"/>
                </a:solidFill>
              </a:rPr>
              <a:t>Heuristic</a:t>
            </a:r>
            <a:r>
              <a:rPr lang="en-US" sz="2400" dirty="0"/>
              <a:t> to model hash functions in cryptographic proofs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Random-Oracle Model (ROM)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7B059-73B9-C34B-85D2-F6893DA29129}"/>
              </a:ext>
            </a:extLst>
          </p:cNvPr>
          <p:cNvSpPr txBox="1">
            <a:spLocks/>
          </p:cNvSpPr>
          <p:nvPr/>
        </p:nvSpPr>
        <p:spPr>
          <a:xfrm>
            <a:off x="752592" y="5712861"/>
            <a:ext cx="4657608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Bellare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Rogaway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93, slide by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Dziembowski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A39BED-B1D2-2A41-949F-B39A2FBFC375}"/>
              </a:ext>
            </a:extLst>
          </p:cNvPr>
          <p:cNvGrpSpPr/>
          <p:nvPr/>
        </p:nvGrpSpPr>
        <p:grpSpPr>
          <a:xfrm>
            <a:off x="662758" y="1389742"/>
            <a:ext cx="6423842" cy="1528736"/>
            <a:chOff x="662758" y="1389742"/>
            <a:chExt cx="6423842" cy="15287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97DFCD-64C2-524F-AB26-0A1B2C4C2872}"/>
                </a:ext>
              </a:extLst>
            </p:cNvPr>
            <p:cNvSpPr/>
            <p:nvPr/>
          </p:nvSpPr>
          <p:spPr>
            <a:xfrm>
              <a:off x="4267200" y="1524000"/>
              <a:ext cx="2819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2007231D-D865-754B-8A7E-45C0D6DE8531}"/>
                    </a:ext>
                  </a:extLst>
                </p:cNvPr>
                <p:cNvSpPr/>
                <p:nvPr/>
              </p:nvSpPr>
              <p:spPr>
                <a:xfrm>
                  <a:off x="4572000" y="1804852"/>
                  <a:ext cx="609600" cy="609600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2007231D-D865-754B-8A7E-45C0D6DE85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1804852"/>
                  <a:ext cx="609600" cy="6096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 descr="QueenOfHearts.png">
              <a:extLst>
                <a:ext uri="{FF2B5EF4-FFF2-40B4-BE49-F238E27FC236}">
                  <a16:creationId xmlns:a16="http://schemas.microsoft.com/office/drawing/2014/main" id="{0794E9B7-6927-034C-891D-82E52FB3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333617" y="2057090"/>
              <a:ext cx="960487" cy="861388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5D830D5-FF5E-E44D-9418-101C4C2A2361}"/>
                </a:ext>
              </a:extLst>
            </p:cNvPr>
            <p:cNvGrpSpPr/>
            <p:nvPr/>
          </p:nvGrpSpPr>
          <p:grpSpPr>
            <a:xfrm>
              <a:off x="3429000" y="2153194"/>
              <a:ext cx="568409" cy="513806"/>
              <a:chOff x="3429000" y="2153194"/>
              <a:chExt cx="568409" cy="513806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06AA998-5720-B449-A562-D4A5D2BC6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153194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8DF458F-C02F-E54E-B091-CF495C012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32446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CAF717D-AA2E-3D4D-B5CA-356C300B5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66700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5B56578-6FF1-5A45-A2F8-A7035D1F26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495732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loud Callout 18">
                  <a:extLst>
                    <a:ext uri="{FF2B5EF4-FFF2-40B4-BE49-F238E27FC236}">
                      <a16:creationId xmlns:a16="http://schemas.microsoft.com/office/drawing/2014/main" id="{5EA61C19-0BD2-2B4C-8368-81775CA42BBD}"/>
                    </a:ext>
                  </a:extLst>
                </p:cNvPr>
                <p:cNvSpPr/>
                <p:nvPr/>
              </p:nvSpPr>
              <p:spPr>
                <a:xfrm>
                  <a:off x="662758" y="1389742"/>
                  <a:ext cx="1851842" cy="800463"/>
                </a:xfrm>
                <a:prstGeom prst="cloudCallout">
                  <a:avLst>
                    <a:gd name="adj1" fmla="val 48283"/>
                    <a:gd name="adj2" fmla="val 41829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dirty="0"/>
                    <a:t>“knows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1800" dirty="0"/>
                    <a:t>”</a:t>
                  </a:r>
                </a:p>
              </p:txBody>
            </p:sp>
          </mc:Choice>
          <mc:Fallback xmlns="">
            <p:sp>
              <p:nvSpPr>
                <p:cNvPr id="19" name="Cloud Callout 18">
                  <a:extLst>
                    <a:ext uri="{FF2B5EF4-FFF2-40B4-BE49-F238E27FC236}">
                      <a16:creationId xmlns:a16="http://schemas.microsoft.com/office/drawing/2014/main" id="{5EA61C19-0BD2-2B4C-8368-81775CA42B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758" y="1389742"/>
                  <a:ext cx="1851842" cy="800463"/>
                </a:xfrm>
                <a:prstGeom prst="cloudCallout">
                  <a:avLst>
                    <a:gd name="adj1" fmla="val 48283"/>
                    <a:gd name="adj2" fmla="val 41829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7B727A-1651-5946-82E1-4ACDD017AB6C}"/>
              </a:ext>
            </a:extLst>
          </p:cNvPr>
          <p:cNvCxnSpPr>
            <a:cxnSpLocks/>
          </p:cNvCxnSpPr>
          <p:nvPr/>
        </p:nvCxnSpPr>
        <p:spPr>
          <a:xfrm>
            <a:off x="662758" y="3124200"/>
            <a:ext cx="7837413" cy="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FC65DD-DC83-A34A-9208-41A8F421A669}"/>
              </a:ext>
            </a:extLst>
          </p:cNvPr>
          <p:cNvGrpSpPr/>
          <p:nvPr/>
        </p:nvGrpSpPr>
        <p:grpSpPr>
          <a:xfrm>
            <a:off x="2254064" y="3764354"/>
            <a:ext cx="6764395" cy="1836674"/>
            <a:chOff x="2254064" y="3764354"/>
            <a:chExt cx="6764395" cy="18366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5D06C6-EA6B-AB4F-8444-8474E716762D}"/>
                </a:ext>
              </a:extLst>
            </p:cNvPr>
            <p:cNvSpPr/>
            <p:nvPr/>
          </p:nvSpPr>
          <p:spPr>
            <a:xfrm>
              <a:off x="4267200" y="4110446"/>
              <a:ext cx="2819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D960559-CC49-C04C-9C2B-48AAE831593E}"/>
                </a:ext>
              </a:extLst>
            </p:cNvPr>
            <p:cNvSpPr/>
            <p:nvPr/>
          </p:nvSpPr>
          <p:spPr>
            <a:xfrm>
              <a:off x="4572000" y="4391298"/>
              <a:ext cx="609600" cy="6096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QueenOfHearts.png">
              <a:extLst>
                <a:ext uri="{FF2B5EF4-FFF2-40B4-BE49-F238E27FC236}">
                  <a16:creationId xmlns:a16="http://schemas.microsoft.com/office/drawing/2014/main" id="{D28DD5FF-0ECC-724D-8B7E-9D348F47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254064" y="4739640"/>
              <a:ext cx="960487" cy="86138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45633C4-D5E7-A84A-812C-CE1F1A5F9416}"/>
                </a:ext>
              </a:extLst>
            </p:cNvPr>
            <p:cNvGrpSpPr/>
            <p:nvPr/>
          </p:nvGrpSpPr>
          <p:grpSpPr>
            <a:xfrm>
              <a:off x="3429000" y="4739640"/>
              <a:ext cx="568409" cy="513806"/>
              <a:chOff x="3429000" y="4739640"/>
              <a:chExt cx="568409" cy="513806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A16A6DA-A43F-DB4E-A65A-D2BD81BD3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73964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D5356A0-6BF0-A54F-9FB4-DC2289D7B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910909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3276E4B-2332-0848-849F-1570C4E8E2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25344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66F3CCE-95E7-5E48-A5F9-7100C4206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082178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ontent Placeholder 1">
                  <a:extLst>
                    <a:ext uri="{FF2B5EF4-FFF2-40B4-BE49-F238E27FC236}">
                      <a16:creationId xmlns:a16="http://schemas.microsoft.com/office/drawing/2014/main" id="{2FA76DDF-FB2E-9A4D-AD2A-CBF6C66D06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174594" y="3764354"/>
                  <a:ext cx="1843865" cy="16037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marL="342900" indent="-342900" algn="r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Every call to </a:t>
                  </a:r>
                  <a14:m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𝐻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 is replaced with query to RO.</a:t>
                  </a:r>
                </a:p>
                <a:p>
                  <a:pPr marL="342900" indent="-342900" algn="r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Adversarial queries are observed. </a:t>
                  </a:r>
                </a:p>
              </p:txBody>
            </p:sp>
          </mc:Choice>
          <mc:Fallback xmlns="">
            <p:sp>
              <p:nvSpPr>
                <p:cNvPr id="49" name="Content Placeholder 1">
                  <a:extLst>
                    <a:ext uri="{FF2B5EF4-FFF2-40B4-BE49-F238E27FC236}">
                      <a16:creationId xmlns:a16="http://schemas.microsoft.com/office/drawing/2014/main" id="{2FA76DDF-FB2E-9A4D-AD2A-CBF6C66D0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594" y="3764354"/>
                  <a:ext cx="1843865" cy="1603780"/>
                </a:xfrm>
                <a:prstGeom prst="rect">
                  <a:avLst/>
                </a:prstGeom>
                <a:blipFill>
                  <a:blip r:embed="rId7"/>
                  <a:stretch>
                    <a:fillRect r="-41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710109B-7A7E-F640-BCA4-0A02FDEF9F0F}"/>
              </a:ext>
            </a:extLst>
          </p:cNvPr>
          <p:cNvSpPr txBox="1">
            <a:spLocks/>
          </p:cNvSpPr>
          <p:nvPr/>
        </p:nvSpPr>
        <p:spPr>
          <a:xfrm>
            <a:off x="206409" y="2179602"/>
            <a:ext cx="1674676" cy="66136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informal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description:</a:t>
            </a: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5C9E43F0-A11B-7B40-945F-B1BEA08A4BF5}"/>
              </a:ext>
            </a:extLst>
          </p:cNvPr>
          <p:cNvSpPr txBox="1">
            <a:spLocks/>
          </p:cNvSpPr>
          <p:nvPr/>
        </p:nvSpPr>
        <p:spPr>
          <a:xfrm>
            <a:off x="185807" y="4401421"/>
            <a:ext cx="1771799" cy="1131044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Formal random-oracle model: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5D7215F-C7DA-574B-A952-6469F6CEC642}"/>
              </a:ext>
            </a:extLst>
          </p:cNvPr>
          <p:cNvGrpSpPr/>
          <p:nvPr/>
        </p:nvGrpSpPr>
        <p:grpSpPr>
          <a:xfrm>
            <a:off x="1456542" y="3244612"/>
            <a:ext cx="3267858" cy="1463939"/>
            <a:chOff x="1456542" y="3244612"/>
            <a:chExt cx="3267858" cy="1463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/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9EA23E-D67A-1A43-9E02-9D41A930A03D}"/>
                </a:ext>
              </a:extLst>
            </p:cNvPr>
            <p:cNvGrpSpPr/>
            <p:nvPr/>
          </p:nvGrpSpPr>
          <p:grpSpPr>
            <a:xfrm rot="5400000">
              <a:off x="2534261" y="4260702"/>
              <a:ext cx="319712" cy="513806"/>
              <a:chOff x="947057" y="4391297"/>
              <a:chExt cx="568409" cy="51380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122D4B9-D6B1-4A41-80B7-1F147559EE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3A6D33E-C9DD-E841-8272-615CA6D5F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0C730AA-F727-2A4D-AF6D-878AE78269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2B60E32-EAFF-FB41-AF9F-B145DE3D9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0804CA-2406-2D42-9366-B618383F7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667" t="288" r="17644" b="72501"/>
            <a:stretch/>
          </p:blipFill>
          <p:spPr>
            <a:xfrm>
              <a:off x="2254063" y="3244612"/>
              <a:ext cx="960487" cy="758793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93D313C-3C9D-4B46-82B7-6FFB7943AA24}"/>
                </a:ext>
              </a:extLst>
            </p:cNvPr>
            <p:cNvGrpSpPr/>
            <p:nvPr/>
          </p:nvGrpSpPr>
          <p:grpSpPr>
            <a:xfrm>
              <a:off x="3192148" y="3624009"/>
              <a:ext cx="1532252" cy="1084542"/>
              <a:chOff x="3192148" y="3624009"/>
              <a:chExt cx="1532252" cy="1084542"/>
            </a:xfrm>
          </p:grpSpPr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136A3854-E722-D743-BBA6-B683688DD8BF}"/>
                  </a:ext>
                </a:extLst>
              </p:cNvPr>
              <p:cNvCxnSpPr>
                <a:stCxn id="34" idx="3"/>
              </p:cNvCxnSpPr>
              <p:nvPr/>
            </p:nvCxnSpPr>
            <p:spPr>
              <a:xfrm>
                <a:off x="3214550" y="3624009"/>
                <a:ext cx="1509850" cy="893596"/>
              </a:xfrm>
              <a:prstGeom prst="curvedConnector3">
                <a:avLst>
                  <a:gd name="adj1" fmla="val 55768"/>
                </a:avLst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urved Connector 44">
                <a:extLst>
                  <a:ext uri="{FF2B5EF4-FFF2-40B4-BE49-F238E27FC236}">
                    <a16:creationId xmlns:a16="http://schemas.microsoft.com/office/drawing/2014/main" id="{97C3000D-7164-7441-9A5A-4DDBBA38F91E}"/>
                  </a:ext>
                </a:extLst>
              </p:cNvPr>
              <p:cNvCxnSpPr/>
              <p:nvPr/>
            </p:nvCxnSpPr>
            <p:spPr>
              <a:xfrm>
                <a:off x="3192148" y="3814955"/>
                <a:ext cx="1509850" cy="893596"/>
              </a:xfrm>
              <a:prstGeom prst="curvedConnector3">
                <a:avLst>
                  <a:gd name="adj1" fmla="val 45963"/>
                </a:avLst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B6FC07F-FD3E-A54D-88D8-5AEFBDFD0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226" y="3707972"/>
            <a:ext cx="683326" cy="6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3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914400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There exists a signature scheme that is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secure</a:t>
            </a:r>
            <a:r>
              <a:rPr lang="en-US" sz="2400" dirty="0"/>
              <a:t> in the ROM, but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not secure</a:t>
            </a:r>
            <a:r>
              <a:rPr lang="en-US" sz="2400" dirty="0"/>
              <a:t> if RO is instantiated with any real hash function.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Very “artificial” example, no ”realistic” examples known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Common view: ROM proof is better than no proof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Criticism of the ROM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7B059-73B9-C34B-85D2-F6893DA29129}"/>
              </a:ext>
            </a:extLst>
          </p:cNvPr>
          <p:cNvSpPr txBox="1">
            <a:spLocks/>
          </p:cNvSpPr>
          <p:nvPr/>
        </p:nvSpPr>
        <p:spPr>
          <a:xfrm>
            <a:off x="279678" y="5712861"/>
            <a:ext cx="4657608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[Canetti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Goldreich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Halevi 98, slide by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Dziembowski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Graphic 10" descr="High voltage">
            <a:extLst>
              <a:ext uri="{FF2B5EF4-FFF2-40B4-BE49-F238E27FC236}">
                <a16:creationId xmlns:a16="http://schemas.microsoft.com/office/drawing/2014/main" id="{9C60875D-C4A2-7E44-8195-4443C225D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1792" y="1205082"/>
            <a:ext cx="914400" cy="914400"/>
          </a:xfrm>
          <a:prstGeom prst="rect">
            <a:avLst/>
          </a:prstGeom>
        </p:spPr>
      </p:pic>
      <p:pic>
        <p:nvPicPr>
          <p:cNvPr id="18" name="Graphic 17" descr="Thumbs up sign">
            <a:extLst>
              <a:ext uri="{FF2B5EF4-FFF2-40B4-BE49-F238E27FC236}">
                <a16:creationId xmlns:a16="http://schemas.microsoft.com/office/drawing/2014/main" id="{7B98187F-14F4-394E-AC42-5C33091E3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297783" y="318424"/>
            <a:ext cx="1101634" cy="1101634"/>
          </a:xfrm>
          <a:prstGeom prst="rect">
            <a:avLst/>
          </a:prstGeom>
        </p:spPr>
      </p:pic>
      <p:pic>
        <p:nvPicPr>
          <p:cNvPr id="41" name="Graphic 40" descr="Thumbs up sign">
            <a:extLst>
              <a:ext uri="{FF2B5EF4-FFF2-40B4-BE49-F238E27FC236}">
                <a16:creationId xmlns:a16="http://schemas.microsoft.com/office/drawing/2014/main" id="{A3B7E3F7-0BF8-924F-8D58-AFAFAE156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8154" y="3942804"/>
            <a:ext cx="1101634" cy="11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8868" y="1502279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9427" y="906839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Digital Signatures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1143000" y="1476368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763688" y="1476368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3490914" y="1669757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1061610" y="2329586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503497" y="2731929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753123" y="2184057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6847382" y="1688027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1466" y="1683698"/>
            <a:ext cx="395430" cy="39543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D06AB2-7414-E04E-BFE9-31B06B115C77}"/>
              </a:ext>
            </a:extLst>
          </p:cNvPr>
          <p:cNvSpPr txBox="1">
            <a:spLocks/>
          </p:cNvSpPr>
          <p:nvPr/>
        </p:nvSpPr>
        <p:spPr>
          <a:xfrm>
            <a:off x="609600" y="3288143"/>
            <a:ext cx="7924800" cy="2500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Only secret-key holder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sign</a:t>
            </a:r>
            <a:r>
              <a:rPr lang="en-US" sz="2400" dirty="0">
                <a:cs typeface="Arial" charset="0"/>
              </a:rPr>
              <a:t>, but everyone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verify</a:t>
            </a:r>
            <a:r>
              <a:rPr lang="en-US" sz="2400" dirty="0">
                <a:cs typeface="Arial" charset="0"/>
              </a:rPr>
              <a:t> signatures using the public-key.</a:t>
            </a:r>
          </a:p>
        </p:txBody>
      </p:sp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611" y="1342553"/>
            <a:ext cx="978550" cy="695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313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8868" y="1502279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368" y="906839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Digital Signatures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1143000" y="1476368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763688" y="1476368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3490914" y="1669757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1061610" y="2329586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503497" y="2731929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753123" y="2184057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6847382" y="1688027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5407" y="1683698"/>
            <a:ext cx="395430" cy="39543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D06AB2-7414-E04E-BFE9-31B06B115C77}"/>
              </a:ext>
            </a:extLst>
          </p:cNvPr>
          <p:cNvSpPr txBox="1">
            <a:spLocks/>
          </p:cNvSpPr>
          <p:nvPr/>
        </p:nvSpPr>
        <p:spPr>
          <a:xfrm>
            <a:off x="609600" y="3288143"/>
            <a:ext cx="7924800" cy="2500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Only secret-key holder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sign</a:t>
            </a:r>
            <a:r>
              <a:rPr lang="en-US" sz="2400" dirty="0">
                <a:cs typeface="Arial" charset="0"/>
              </a:rPr>
              <a:t>, but everyone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verify</a:t>
            </a:r>
            <a:r>
              <a:rPr lang="en-US" sz="2400" dirty="0">
                <a:cs typeface="Arial" charset="0"/>
              </a:rPr>
              <a:t> signatures using the public-key.</a:t>
            </a:r>
          </a:p>
        </p:txBody>
      </p:sp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611" y="1342553"/>
            <a:ext cx="978550" cy="695955"/>
          </a:xfrm>
          <a:prstGeom prst="rect">
            <a:avLst/>
          </a:prstGeom>
          <a:noFill/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575849-2829-9343-95F2-F53C2B0FC7A0}"/>
              </a:ext>
            </a:extLst>
          </p:cNvPr>
          <p:cNvSpPr txBox="1">
            <a:spLocks/>
          </p:cNvSpPr>
          <p:nvPr/>
        </p:nvSpPr>
        <p:spPr>
          <a:xfrm>
            <a:off x="609600" y="4136000"/>
            <a:ext cx="7924800" cy="165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Very widely used: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Problems: expensive,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insecure against quantum attacks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B56589-3D5A-A14E-B7CC-36EB062681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2819" y="3824371"/>
            <a:ext cx="3746381" cy="2855985"/>
          </a:xfrm>
          <a:prstGeom prst="rect">
            <a:avLst/>
          </a:prstGeom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26353FD3-BBB0-B444-AADB-0EB2D67BAA7B}"/>
              </a:ext>
            </a:extLst>
          </p:cNvPr>
          <p:cNvSpPr txBox="1">
            <a:spLocks/>
          </p:cNvSpPr>
          <p:nvPr/>
        </p:nvSpPr>
        <p:spPr>
          <a:xfrm>
            <a:off x="2467436" y="5957499"/>
            <a:ext cx="3007442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[Bart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Preneel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@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QCrypt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2014]</a:t>
            </a:r>
          </a:p>
        </p:txBody>
      </p:sp>
    </p:spTree>
    <p:extLst>
      <p:ext uri="{BB962C8B-B14F-4D97-AF65-F5344CB8AC3E}">
        <p14:creationId xmlns:p14="http://schemas.microsoft.com/office/powerpoint/2010/main" val="28488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ThemeBuhrman</Template>
  <TotalTime>78118</TotalTime>
  <Words>1342</Words>
  <Application>Microsoft Macintosh PowerPoint</Application>
  <PresentationFormat>On-screen Show (4:3)</PresentationFormat>
  <Paragraphs>273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FangSong</vt:lpstr>
      <vt:lpstr>Arial</vt:lpstr>
      <vt:lpstr>Calibri</vt:lpstr>
      <vt:lpstr>Calibri Light</vt:lpstr>
      <vt:lpstr>Cambria Math</vt:lpstr>
      <vt:lpstr>Comic Sans MS</vt:lpstr>
      <vt:lpstr>Frutiger LT Std 55 Roman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 S</cp:lastModifiedBy>
  <cp:revision>742</cp:revision>
  <cp:lastPrinted>2016-10-12T09:11:29Z</cp:lastPrinted>
  <dcterms:created xsi:type="dcterms:W3CDTF">1998-12-26T11:09:52Z</dcterms:created>
  <dcterms:modified xsi:type="dcterms:W3CDTF">2019-03-14T13:17:28Z</dcterms:modified>
</cp:coreProperties>
</file>