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1"/>
  </p:notesMasterIdLst>
  <p:sldIdLst>
    <p:sldId id="260" r:id="rId2"/>
    <p:sldId id="417" r:id="rId3"/>
    <p:sldId id="418" r:id="rId4"/>
    <p:sldId id="419" r:id="rId5"/>
    <p:sldId id="412" r:id="rId6"/>
    <p:sldId id="421" r:id="rId7"/>
    <p:sldId id="411" r:id="rId8"/>
    <p:sldId id="420" r:id="rId9"/>
    <p:sldId id="368" r:id="rId10"/>
    <p:sldId id="351" r:id="rId11"/>
    <p:sldId id="352" r:id="rId12"/>
    <p:sldId id="353" r:id="rId13"/>
    <p:sldId id="422" r:id="rId14"/>
    <p:sldId id="423" r:id="rId15"/>
    <p:sldId id="436" r:id="rId16"/>
    <p:sldId id="427" r:id="rId17"/>
    <p:sldId id="43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25" r:id="rId27"/>
    <p:sldId id="426" r:id="rId28"/>
    <p:sldId id="369" r:id="rId29"/>
    <p:sldId id="371" r:id="rId30"/>
    <p:sldId id="407" r:id="rId31"/>
    <p:sldId id="370" r:id="rId32"/>
    <p:sldId id="372" r:id="rId33"/>
    <p:sldId id="373" r:id="rId34"/>
    <p:sldId id="374" r:id="rId35"/>
    <p:sldId id="375" r:id="rId36"/>
    <p:sldId id="376" r:id="rId37"/>
    <p:sldId id="354" r:id="rId38"/>
    <p:sldId id="357" r:id="rId39"/>
    <p:sldId id="358" r:id="rId40"/>
    <p:sldId id="440" r:id="rId41"/>
    <p:sldId id="441" r:id="rId42"/>
    <p:sldId id="442" r:id="rId43"/>
    <p:sldId id="443" r:id="rId44"/>
    <p:sldId id="444" r:id="rId45"/>
    <p:sldId id="445" r:id="rId46"/>
    <p:sldId id="446" r:id="rId47"/>
    <p:sldId id="447" r:id="rId48"/>
    <p:sldId id="448" r:id="rId49"/>
    <p:sldId id="452" r:id="rId50"/>
    <p:sldId id="359" r:id="rId51"/>
    <p:sldId id="360" r:id="rId52"/>
    <p:sldId id="361" r:id="rId53"/>
    <p:sldId id="438" r:id="rId54"/>
    <p:sldId id="416" r:id="rId55"/>
    <p:sldId id="364" r:id="rId56"/>
    <p:sldId id="450" r:id="rId57"/>
    <p:sldId id="338" r:id="rId58"/>
    <p:sldId id="453" r:id="rId59"/>
    <p:sldId id="451" r:id="rId6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PT Sans" panose="020B0503020203020204" pitchFamily="34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BAA"/>
    <a:srgbClr val="61534B"/>
    <a:srgbClr val="847166"/>
    <a:srgbClr val="A9998F"/>
    <a:srgbClr val="F57E1B"/>
    <a:srgbClr val="E4603A"/>
    <a:srgbClr val="F6862A"/>
    <a:srgbClr val="D6A300"/>
    <a:srgbClr val="F1C72B"/>
    <a:srgbClr val="FC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85294" autoAdjust="0"/>
  </p:normalViewPr>
  <p:slideViewPr>
    <p:cSldViewPr>
      <p:cViewPr varScale="1">
        <p:scale>
          <a:sx n="62" d="100"/>
          <a:sy n="62" d="100"/>
        </p:scale>
        <p:origin x="1699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D0159-0463-4457-BA5E-35F1CBFC0643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8FBF1-13C4-4343-83DD-C927DF31F5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20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3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75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99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67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5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66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DON’T DISMISS</a:t>
            </a:r>
            <a:r>
              <a:rPr lang="en-GB" baseline="0" dirty="0" smtClean="0"/>
              <a:t> people’s concerns and questions. Treat them seriously and discuss.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Big event in Cambridge on 4 Nov 2015: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With Tim Smith from </a:t>
            </a:r>
            <a:r>
              <a:rPr lang="en-GB" dirty="0" err="1" smtClean="0"/>
              <a:t>Zenodo</a:t>
            </a:r>
            <a:r>
              <a:rPr lang="en-GB" dirty="0" smtClean="0"/>
              <a:t>/CERN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Sarah Jones from DCC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Frances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Rawle</a:t>
            </a:r>
            <a:r>
              <a:rPr lang="en-GB" baseline="0" dirty="0" smtClean="0"/>
              <a:t> from the MRC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Two </a:t>
            </a:r>
            <a:r>
              <a:rPr lang="en-GB" baseline="0" dirty="0" err="1" smtClean="0"/>
              <a:t>Pis</a:t>
            </a:r>
            <a:r>
              <a:rPr lang="en-GB" baseline="0" dirty="0" smtClean="0"/>
              <a:t> from Cambridge:</a:t>
            </a:r>
          </a:p>
          <a:p>
            <a:pPr marL="628650" lvl="1" indent="-171450">
              <a:buFontTx/>
              <a:buChar char="-"/>
            </a:pPr>
            <a:r>
              <a:rPr lang="en-GB" baseline="0" dirty="0" smtClean="0"/>
              <a:t>Rafael Carazo-Salas</a:t>
            </a:r>
          </a:p>
          <a:p>
            <a:pPr marL="628650" lvl="1" indent="-171450">
              <a:buFontTx/>
              <a:buChar char="-"/>
            </a:pPr>
            <a:r>
              <a:rPr lang="en-GB" baseline="0" dirty="0" smtClean="0"/>
              <a:t>Peter Murray-Rust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26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73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Mention</a:t>
            </a:r>
            <a:r>
              <a:rPr lang="en-GB" baseline="0" dirty="0" smtClean="0"/>
              <a:t> how nice are our postcards with all the links on the reverse </a:t>
            </a:r>
            <a:r>
              <a:rPr lang="en-GB" baseline="0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01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187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595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00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352" y="2060848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077072"/>
            <a:ext cx="6400800" cy="1631032"/>
          </a:xfrm>
        </p:spPr>
        <p:txBody>
          <a:bodyPr>
            <a:normAutofit/>
          </a:bodyPr>
          <a:lstStyle>
            <a:lvl1pPr marL="0" indent="0" algn="l">
              <a:buNone/>
              <a:defRPr sz="1600" i="0" baseline="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by </a:t>
            </a:r>
            <a:r>
              <a:rPr lang="en-US" dirty="0" err="1" smtClean="0"/>
              <a:t>Dr</a:t>
            </a:r>
            <a:r>
              <a:rPr lang="en-US" dirty="0" smtClean="0"/>
              <a:t> XXXXX, </a:t>
            </a:r>
            <a:r>
              <a:rPr lang="en-US" dirty="0" err="1" smtClean="0"/>
              <a:t>Dr</a:t>
            </a:r>
            <a:r>
              <a:rPr lang="en-US" dirty="0" smtClean="0"/>
              <a:t> XXXXX and Wing Commander XXXXX</a:t>
            </a:r>
          </a:p>
          <a:p>
            <a:endParaRPr lang="en-US" dirty="0" smtClean="0"/>
          </a:p>
          <a:p>
            <a:r>
              <a:rPr lang="en-US" dirty="0" smtClean="0"/>
              <a:t>at the Department of Nice Academics</a:t>
            </a:r>
          </a:p>
          <a:p>
            <a:endParaRPr lang="en-US" dirty="0" smtClean="0"/>
          </a:p>
          <a:p>
            <a:r>
              <a:rPr lang="en-US" dirty="0" smtClean="0"/>
              <a:t>Someday </a:t>
            </a:r>
            <a:r>
              <a:rPr lang="en-US" dirty="0" err="1" smtClean="0"/>
              <a:t>XXth</a:t>
            </a:r>
            <a:r>
              <a:rPr lang="en-US" dirty="0" smtClean="0"/>
              <a:t> </a:t>
            </a:r>
            <a:r>
              <a:rPr lang="en-US" dirty="0" err="1" smtClean="0"/>
              <a:t>Monthuary</a:t>
            </a:r>
            <a:endParaRPr lang="en-GB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541218" y="6235027"/>
            <a:ext cx="8034611" cy="421453"/>
            <a:chOff x="541218" y="6235027"/>
            <a:chExt cx="8034611" cy="421453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18" y="6235027"/>
              <a:ext cx="2027438" cy="421453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 userDrawn="1"/>
          </p:nvSpPr>
          <p:spPr>
            <a:xfrm>
              <a:off x="3245819" y="6265733"/>
              <a:ext cx="3528392" cy="360040"/>
            </a:xfrm>
            <a:prstGeom prst="roundRect">
              <a:avLst/>
            </a:prstGeom>
            <a:solidFill>
              <a:srgbClr val="4CAB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latin typeface="PT Sans" panose="020B0503020203020204" pitchFamily="34" charset="0"/>
                </a:rPr>
                <a:t>Office of Scholarly Communication</a:t>
              </a:r>
              <a:endParaRPr lang="en-GB" sz="1600" dirty="0">
                <a:latin typeface="PT Sans" panose="020B0503020203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1374" y="6248095"/>
              <a:ext cx="1124455" cy="395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14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403648" y="260649"/>
            <a:ext cx="72683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A9998F"/>
                </a:solidFill>
              </a:rPr>
              <a:t>Slide title here</a:t>
            </a:r>
            <a:endParaRPr lang="en-GB" cap="none" dirty="0">
              <a:solidFill>
                <a:srgbClr val="A99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6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96752"/>
            <a:ext cx="2057400" cy="49294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96752"/>
            <a:ext cx="6019800" cy="49294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403648" y="260649"/>
            <a:ext cx="72683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A9998F"/>
                </a:solidFill>
              </a:rPr>
              <a:t>Slide title here</a:t>
            </a:r>
            <a:endParaRPr lang="en-GB" cap="none" dirty="0">
              <a:solidFill>
                <a:srgbClr val="A99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3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AutoShape 2" descr="https://www.cam.ac.uk/sites/www.cam.ac.uk/files/inner-images/logo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60040"/>
          </a:xfrm>
        </p:spPr>
        <p:txBody>
          <a:bodyPr>
            <a:noAutofit/>
          </a:bodyPr>
          <a:lstStyle>
            <a:lvl1pPr algn="l">
              <a:defRPr sz="3200">
                <a:solidFill>
                  <a:srgbClr val="61534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1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403648" y="260649"/>
            <a:ext cx="72683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A9998F"/>
                </a:solidFill>
              </a:rPr>
              <a:t>Slide title here</a:t>
            </a:r>
            <a:endParaRPr lang="en-GB" cap="none" dirty="0">
              <a:solidFill>
                <a:srgbClr val="A99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0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403648" y="260649"/>
            <a:ext cx="72683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A9998F"/>
                </a:solidFill>
              </a:rPr>
              <a:t>Slide title here</a:t>
            </a:r>
            <a:endParaRPr lang="en-GB" cap="none" dirty="0">
              <a:solidFill>
                <a:srgbClr val="A99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9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7200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403648" y="260649"/>
            <a:ext cx="72683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A9998F"/>
                </a:solidFill>
              </a:rPr>
              <a:t>Slide title here</a:t>
            </a:r>
            <a:endParaRPr lang="en-GB" cap="none" dirty="0">
              <a:solidFill>
                <a:srgbClr val="A99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403648" y="260649"/>
            <a:ext cx="72683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A9998F"/>
                </a:solidFill>
              </a:rPr>
              <a:t>Slide title here</a:t>
            </a:r>
            <a:endParaRPr lang="en-GB" cap="none" dirty="0">
              <a:solidFill>
                <a:srgbClr val="A99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92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403648" y="260649"/>
            <a:ext cx="72683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A9998F"/>
                </a:solidFill>
              </a:rPr>
              <a:t>Slide title here</a:t>
            </a:r>
            <a:endParaRPr lang="en-GB" cap="none" dirty="0">
              <a:solidFill>
                <a:srgbClr val="A99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1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403648" y="260649"/>
            <a:ext cx="72683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A9998F"/>
                </a:solidFill>
              </a:rPr>
              <a:t>Slide title here</a:t>
            </a:r>
            <a:endParaRPr lang="en-GB" cap="none" dirty="0">
              <a:solidFill>
                <a:srgbClr val="A99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4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4743"/>
            <a:ext cx="54864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403648" y="260649"/>
            <a:ext cx="72683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A9998F"/>
                </a:solidFill>
              </a:rPr>
              <a:t>Slide title here</a:t>
            </a:r>
            <a:endParaRPr lang="en-GB" cap="none" dirty="0">
              <a:solidFill>
                <a:srgbClr val="A99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4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F9F3"/>
            </a:gs>
            <a:gs pos="3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20888"/>
            <a:ext cx="8229600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6FF70-8A2C-4610-8FE3-1C9174CD21AD}" type="datetimeFigureOut">
              <a:rPr lang="en-GB" smtClean="0"/>
              <a:t>23/09/2016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A074D-9452-41E9-9F43-F0C05A517B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7812360" y="168356"/>
            <a:ext cx="864096" cy="472617"/>
          </a:xfrm>
          <a:prstGeom prst="roundRect">
            <a:avLst/>
          </a:prstGeom>
          <a:solidFill>
            <a:srgbClr val="4CA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PT Sans" panose="020B0503020203020204" pitchFamily="34" charset="0"/>
              </a:rPr>
              <a:t>OSC</a:t>
            </a:r>
            <a:endParaRPr lang="en-GB" sz="2400" dirty="0">
              <a:latin typeface="PT Sans" panose="020B0503020203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764704"/>
            <a:ext cx="820891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4" descr="https://www.cam.ac.uk/sites/www.cam.ac.uk/files/inner-images/log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17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T Sans" panose="020B05030202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PT Sans" panose="020B0503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PT Sans" panose="020B0503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PT Sans" panose="020B0503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mt446@cam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unlockingresearch.blog.lib.cam.ac.uk/?p=392" TargetMode="External"/><Relationship Id="rId3" Type="http://schemas.openxmlformats.org/officeDocument/2006/relationships/hyperlink" Target="https://upload.sms.cam.ac.uk/media/2113537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ify.com/CamOpenData/odpd15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.cam.ac.uk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.cam.ac.uk/consultancy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5281/zenodo.15435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.cam.ac.uk/DMPsuppor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osc.cam.ac.uk/event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pository.cam.ac.uk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ata.cam.ac.uk/datanews" TargetMode="Externa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ib.cam.ac.uk/librarians/oa/oa_promo.html" TargetMode="Externa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2cUmlf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slido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figshare.com/articles/Peer_review_After_Results_are_Known_Are_we_PARKing_the_Cart_Before_the_Horse_/3381379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21/acsami.6b00661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repository.cam.ac.uk/handle/1810/248506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lockingresearch.blog.lib.cam.ac.uk/?p=817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UKSG/hubbard-uksg-may2015-public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sc.ac.uk/rd/projects/research-data-shared-service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-data-network.readme.io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lockingresearch.blog.lib.cam.ac.uk/?p=891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rd-alliance.org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unlockingresearch.blog.lib.cam.ac.uk/?p=579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cc.ac.uk/events/idcc17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5281/zenodo.154352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unlockingresearch.blog.lib.cam.ac.uk/?p=868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data.cam.ac.uk/datanews/call-data-champions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.cam.ac.uk/" TargetMode="External"/><Relationship Id="rId2" Type="http://schemas.openxmlformats.org/officeDocument/2006/relationships/hyperlink" Target="mailto:mt446@cam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5281/zenodo.154352" TargetMode="External"/><Relationship Id="rId5" Type="http://schemas.openxmlformats.org/officeDocument/2006/relationships/hyperlink" Target="https://unlockingresearch.blog.lib.cam.ac.uk/" TargetMode="Externa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jobs.cam.ac.uk/job/1090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slido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psrc.ac.uk/files/aboutus/standards/clarificationsofexpectationsresearchdatamanagemen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5856" y="1484784"/>
            <a:ext cx="8712288" cy="1470025"/>
          </a:xfrm>
        </p:spPr>
        <p:txBody>
          <a:bodyPr>
            <a:normAutofit/>
          </a:bodyPr>
          <a:lstStyle/>
          <a:p>
            <a:r>
              <a:rPr lang="en-GB" sz="3600" dirty="0"/>
              <a:t>Is democracy the right system?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Building </a:t>
            </a:r>
            <a:r>
              <a:rPr lang="en-GB" sz="3600" dirty="0"/>
              <a:t>an engaged RDM community</a:t>
            </a:r>
            <a:endParaRPr lang="en-US" sz="3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27584" y="3348496"/>
            <a:ext cx="6400800" cy="1631032"/>
          </a:xfrm>
        </p:spPr>
        <p:txBody>
          <a:bodyPr>
            <a:noAutofit/>
          </a:bodyPr>
          <a:lstStyle/>
          <a:p>
            <a:r>
              <a:rPr lang="en-GB" sz="1800" dirty="0" smtClean="0">
                <a:solidFill>
                  <a:schemeClr val="tx1"/>
                </a:solidFill>
              </a:rPr>
              <a:t>Dr </a:t>
            </a:r>
            <a:r>
              <a:rPr lang="en-GB" sz="1800" dirty="0">
                <a:solidFill>
                  <a:schemeClr val="tx1"/>
                </a:solidFill>
              </a:rPr>
              <a:t>Marta Teperek</a:t>
            </a:r>
          </a:p>
          <a:p>
            <a:r>
              <a:rPr lang="en-GB" sz="1800" dirty="0">
                <a:solidFill>
                  <a:schemeClr val="tx1"/>
                </a:solidFill>
              </a:rPr>
              <a:t>Office of Scholarly </a:t>
            </a:r>
            <a:r>
              <a:rPr lang="en-GB" sz="1800" dirty="0" smtClean="0">
                <a:solidFill>
                  <a:schemeClr val="tx1"/>
                </a:solidFill>
              </a:rPr>
              <a:t>Communication, University </a:t>
            </a:r>
            <a:r>
              <a:rPr lang="en-GB" sz="1800" dirty="0">
                <a:solidFill>
                  <a:schemeClr val="tx1"/>
                </a:solidFill>
              </a:rPr>
              <a:t>of </a:t>
            </a:r>
            <a:r>
              <a:rPr lang="en-GB" sz="1800" dirty="0" smtClean="0">
                <a:solidFill>
                  <a:schemeClr val="tx1"/>
                </a:solidFill>
              </a:rPr>
              <a:t>Cambridge</a:t>
            </a:r>
          </a:p>
          <a:p>
            <a:r>
              <a:rPr lang="en-GB" sz="1800" dirty="0">
                <a:solidFill>
                  <a:schemeClr val="tx1"/>
                </a:solidFill>
                <a:hlinkClick r:id="rId2"/>
              </a:rPr>
              <a:t>mt446@cam.ac.uk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</a:p>
          <a:p>
            <a:endParaRPr lang="en-GB" sz="900" dirty="0" smtClean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smtClean="0">
                <a:solidFill>
                  <a:schemeClr val="tx1"/>
                </a:solidFill>
              </a:rPr>
              <a:t>      @</a:t>
            </a:r>
            <a:r>
              <a:rPr lang="en-GB" sz="1800" dirty="0" err="1" smtClean="0">
                <a:solidFill>
                  <a:schemeClr val="tx1"/>
                </a:solidFill>
              </a:rPr>
              <a:t>martateperek</a:t>
            </a:r>
            <a:endParaRPr lang="en-GB" sz="1800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23 September, </a:t>
            </a:r>
            <a:r>
              <a:rPr lang="en-US" sz="1800" dirty="0">
                <a:solidFill>
                  <a:schemeClr val="tx1"/>
                </a:solidFill>
              </a:rPr>
              <a:t>Masterclass Research Support 2016</a:t>
            </a:r>
            <a:r>
              <a:rPr lang="en-US" sz="1800" dirty="0" smtClean="0">
                <a:solidFill>
                  <a:schemeClr val="tx1"/>
                </a:solidFill>
              </a:rPr>
              <a:t>, Rotterdam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twit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69" y="4500624"/>
            <a:ext cx="420222" cy="34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8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3705275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sz="2800" b="1" dirty="0" smtClean="0"/>
              <a:t>Immediate reaction:</a:t>
            </a:r>
          </a:p>
          <a:p>
            <a:pPr>
              <a:lnSpc>
                <a:spcPct val="160000"/>
              </a:lnSpc>
            </a:pPr>
            <a:r>
              <a:rPr lang="en-GB" sz="2300" dirty="0" smtClean="0"/>
              <a:t>This is not my priority</a:t>
            </a:r>
          </a:p>
          <a:p>
            <a:pPr>
              <a:lnSpc>
                <a:spcPct val="160000"/>
              </a:lnSpc>
            </a:pPr>
            <a:r>
              <a:rPr lang="en-GB" sz="2300" dirty="0" smtClean="0"/>
              <a:t>Why would I do that?</a:t>
            </a:r>
          </a:p>
          <a:p>
            <a:pPr>
              <a:lnSpc>
                <a:spcPct val="160000"/>
              </a:lnSpc>
            </a:pPr>
            <a:r>
              <a:rPr lang="en-GB" sz="2300" dirty="0" smtClean="0"/>
              <a:t>People will steal my results!</a:t>
            </a:r>
          </a:p>
          <a:p>
            <a:pPr>
              <a:lnSpc>
                <a:spcPct val="160000"/>
              </a:lnSpc>
            </a:pPr>
            <a:r>
              <a:rPr lang="en-GB" sz="2300" dirty="0" smtClean="0"/>
              <a:t>Data management is a waste of time</a:t>
            </a:r>
          </a:p>
          <a:p>
            <a:pPr>
              <a:lnSpc>
                <a:spcPct val="160000"/>
              </a:lnSpc>
            </a:pPr>
            <a:r>
              <a:rPr lang="en-GB" sz="2300" dirty="0" smtClean="0"/>
              <a:t>Nobody will understand my data</a:t>
            </a:r>
          </a:p>
          <a:p>
            <a:pPr>
              <a:lnSpc>
                <a:spcPct val="160000"/>
              </a:lnSpc>
            </a:pPr>
            <a:r>
              <a:rPr lang="en-GB" sz="2300" dirty="0" smtClean="0"/>
              <a:t>It would take me 5 years to find all my data!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Bad start</a:t>
            </a:r>
            <a:endParaRPr lang="en-GB" dirty="0"/>
          </a:p>
        </p:txBody>
      </p:sp>
      <p:pic>
        <p:nvPicPr>
          <p:cNvPr id="1026" name="Picture 2" descr="Angry, Female, Fist, Mad, Rage, People, Strike, Wo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44824"/>
            <a:ext cx="2645924" cy="398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Let’s re-think the approach</a:t>
            </a:r>
            <a:endParaRPr lang="en-GB" dirty="0"/>
          </a:p>
        </p:txBody>
      </p:sp>
      <p:pic>
        <p:nvPicPr>
          <p:cNvPr id="2050" name="Picture 2" descr="Board, School, Teaching, Students, Study, Th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34" y="2099453"/>
            <a:ext cx="6737766" cy="475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0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375" y="908720"/>
            <a:ext cx="8229600" cy="3705275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GB" dirty="0" smtClean="0"/>
              <a:t>Let’s try to be more collaborative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076687" y="5429292"/>
            <a:ext cx="5573419" cy="248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1534B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Alternative approach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pic>
        <p:nvPicPr>
          <p:cNvPr id="6146" name="Picture 2" descr="Door, Change, New Beginning, Board, Wood, Han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59" y="3717032"/>
            <a:ext cx="7395649" cy="317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360040"/>
          </a:xfrm>
        </p:spPr>
        <p:txBody>
          <a:bodyPr/>
          <a:lstStyle/>
          <a:p>
            <a:r>
              <a:rPr lang="en-US" sz="3600" dirty="0" smtClean="0"/>
              <a:t>Alternative approach</a:t>
            </a:r>
            <a:r>
              <a:rPr lang="en-GB" sz="3600" dirty="0"/>
              <a:t/>
            </a:r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502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Trying to understand your researchers’ pain</a:t>
            </a:r>
            <a:endParaRPr lang="en-GB" sz="2800" dirty="0"/>
          </a:p>
        </p:txBody>
      </p:sp>
      <p:pic>
        <p:nvPicPr>
          <p:cNvPr id="5124" name="Picture 4" descr="Friends, Cat And Dog, Cats And Dogs, Pet, Dome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71" y="2708920"/>
            <a:ext cx="7239429" cy="42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484784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sz="3900" dirty="0">
                <a:latin typeface="PT Sans" panose="020B0503020203020204" pitchFamily="34" charset="0"/>
                <a:ea typeface="+mj-ea"/>
                <a:cs typeface="+mj-cs"/>
              </a:rPr>
              <a:t>Building trust</a:t>
            </a:r>
          </a:p>
        </p:txBody>
      </p:sp>
    </p:spTree>
    <p:extLst>
      <p:ext uri="{BB962C8B-B14F-4D97-AF65-F5344CB8AC3E}">
        <p14:creationId xmlns:p14="http://schemas.microsoft.com/office/powerpoint/2010/main" val="12984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360040"/>
          </a:xfrm>
        </p:spPr>
        <p:txBody>
          <a:bodyPr/>
          <a:lstStyle/>
          <a:p>
            <a:r>
              <a:rPr lang="en-GB" sz="2400" dirty="0" smtClean="0"/>
              <a:t>Never dismiss questions – be open for discussion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0244" y="373591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upload.sms.cam.ac.uk/media/2113537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 Shot 2015-12-09 at 06.20.1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2" r="17021"/>
          <a:stretch/>
        </p:blipFill>
        <p:spPr>
          <a:xfrm>
            <a:off x="1139300" y="1901660"/>
            <a:ext cx="3645366" cy="2020988"/>
          </a:xfrm>
          <a:prstGeom prst="rect">
            <a:avLst/>
          </a:prstGeom>
        </p:spPr>
      </p:pic>
      <p:pic>
        <p:nvPicPr>
          <p:cNvPr id="7" name="Picture 6" descr="Screen Shot 2015-12-09 at 06.18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83847"/>
            <a:ext cx="2807251" cy="38484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2040" y="2085610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storify.com/CamOpenData/odpd15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 descr="Screen Shot 2015-12-09 at 06.21.2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12"/>
          <a:stretch/>
        </p:blipFill>
        <p:spPr>
          <a:xfrm>
            <a:off x="2706508" y="4581128"/>
            <a:ext cx="3226927" cy="1872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672" y="652534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https://unlockingresearch.blog.lib.cam.ac.uk/?</a:t>
            </a:r>
            <a:r>
              <a:rPr lang="en-US" dirty="0" smtClean="0">
                <a:hlinkClick r:id="rId8"/>
              </a:rPr>
              <a:t>p=392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86228" y="951111"/>
            <a:ext cx="8850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“Open </a:t>
            </a:r>
            <a:r>
              <a:rPr lang="en-GB" sz="2400" b="1" dirty="0"/>
              <a:t>Data – moving science forward or a waste of money &amp; time</a:t>
            </a:r>
            <a:r>
              <a:rPr lang="en-GB" sz="2400" b="1" dirty="0" smtClean="0"/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7513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9549" y="836712"/>
            <a:ext cx="8229600" cy="3705275"/>
          </a:xfrm>
        </p:spPr>
        <p:txBody>
          <a:bodyPr/>
          <a:lstStyle/>
          <a:p>
            <a:r>
              <a:rPr lang="en-GB" dirty="0" smtClean="0"/>
              <a:t>Researchers are busy – they need to know you’re not wasting their time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Ask questions, but explain why you’re asking</a:t>
            </a:r>
            <a:endParaRPr lang="en-GB" sz="2800" dirty="0"/>
          </a:p>
        </p:txBody>
      </p:sp>
      <p:pic>
        <p:nvPicPr>
          <p:cNvPr id="7170" name="Picture 2" descr="Waiting, Appointment, Schedule, Time, Hurry, Urg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20550"/>
            <a:ext cx="6804248" cy="453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Let researchers shape RDM services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14" y="1124744"/>
            <a:ext cx="8035999" cy="4299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615316">
            <a:off x="2062063" y="2877771"/>
            <a:ext cx="489654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b="1" dirty="0" smtClean="0"/>
              <a:t>129 responses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190084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446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Online information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Support with data management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Support with data management plans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Training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Repository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Easy way to find these resources</a:t>
            </a:r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Researchers wanted: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2" r="27163" b="30446"/>
          <a:stretch/>
        </p:blipFill>
        <p:spPr bwMode="auto">
          <a:xfrm>
            <a:off x="467544" y="1124744"/>
            <a:ext cx="8444222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43311" y="6381328"/>
            <a:ext cx="2243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3"/>
              </a:rPr>
              <a:t>www.data.cam.ac.uk</a:t>
            </a:r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95536" y="260647"/>
            <a:ext cx="5112568" cy="381521"/>
          </a:xfrm>
        </p:spPr>
        <p:txBody>
          <a:bodyPr/>
          <a:lstStyle/>
          <a:p>
            <a:r>
              <a:rPr lang="en-GB" sz="2800" dirty="0" smtClean="0"/>
              <a:t>Online information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733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On-demand consultancy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842" t="22484" r="36351" b="25650"/>
          <a:stretch/>
        </p:blipFill>
        <p:spPr>
          <a:xfrm>
            <a:off x="2346503" y="1124744"/>
            <a:ext cx="4529753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627784" y="6156012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hlinkClick r:id="rId3"/>
              </a:rPr>
              <a:t>www.data.cam.ac.uk/consultancy</a:t>
            </a:r>
            <a:r>
              <a:rPr lang="en-GB" dirty="0" smtClean="0"/>
              <a:t>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18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Slides are available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03683" y="3068960"/>
            <a:ext cx="71366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hlinkClick r:id="rId2"/>
              </a:rPr>
              <a:t>https://</a:t>
            </a:r>
            <a:r>
              <a:rPr lang="en-GB" sz="3200" dirty="0" smtClean="0">
                <a:hlinkClick r:id="rId2"/>
              </a:rPr>
              <a:t>doi.org/10.5281/zenodo.154352</a:t>
            </a:r>
            <a:r>
              <a:rPr lang="en-GB" sz="3200" dirty="0" smtClean="0"/>
              <a:t>  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580526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/>
              <a:t>All images are under CC0, unless indicated otherwise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270288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management plan support service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5" r="56828" b="11629"/>
          <a:stretch/>
        </p:blipFill>
        <p:spPr bwMode="auto">
          <a:xfrm>
            <a:off x="1691680" y="1081408"/>
            <a:ext cx="5760640" cy="4695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575556" y="5943763"/>
            <a:ext cx="7992888" cy="3794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0" tIns="50740" rIns="50740" bIns="50740" numCol="1" spcCol="38056" rtlCol="0" anchor="ctr">
            <a:spAutoFit/>
          </a:bodyPr>
          <a:lstStyle/>
          <a:p>
            <a:pPr marL="40591" marR="40591" algn="ctr" defTabSz="913308" latinLnBrk="1" hangingPunct="0"/>
            <a:r>
              <a:rPr lang="en-GB" dirty="0">
                <a:sym typeface="PT Sans"/>
                <a:hlinkClick r:id="rId3"/>
              </a:rPr>
              <a:t>www.data.cam.ac.uk/DMPsupport</a:t>
            </a:r>
            <a:endParaRPr lang="en-GB" dirty="0">
              <a:sym typeface="PT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2312729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+ guidance</a:t>
            </a:r>
          </a:p>
          <a:p>
            <a:r>
              <a:rPr lang="en-GB" sz="2000" b="1" dirty="0" smtClean="0"/>
              <a:t>+ example plans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 rot="20615316">
            <a:off x="739681" y="2820560"/>
            <a:ext cx="718322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b="1" dirty="0" smtClean="0"/>
              <a:t>On top of </a:t>
            </a:r>
            <a:r>
              <a:rPr lang="en-GB" sz="5400" b="1" dirty="0" err="1" smtClean="0"/>
              <a:t>DMPonline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320282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Training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131840" y="6309320"/>
            <a:ext cx="3000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2"/>
              </a:rPr>
              <a:t>www.data.cam.ac.uk/events</a:t>
            </a:r>
            <a:r>
              <a:rPr lang="en-GB" dirty="0" smtClean="0"/>
              <a:t>  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14" y="908720"/>
            <a:ext cx="6439446" cy="50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846589"/>
            <a:ext cx="6347647" cy="5508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5816" y="635558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hlinkClick r:id="rId3"/>
              </a:rPr>
              <a:t>www.repository.cam.ac.uk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60040"/>
          </a:xfrm>
        </p:spPr>
        <p:txBody>
          <a:bodyPr/>
          <a:lstStyle/>
          <a:p>
            <a:r>
              <a:rPr lang="en-GB" dirty="0" smtClean="0"/>
              <a:t>Repository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3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Advocacy and outreach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370527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800" b="1" dirty="0" smtClean="0"/>
              <a:t>Huge</a:t>
            </a:r>
            <a:r>
              <a:rPr lang="en-GB" sz="2800" dirty="0" smtClean="0"/>
              <a:t> engagement programme: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We have spoken with over 1,800 academics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75 individual information sessions about data sharing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37 different training events and workshops</a:t>
            </a:r>
          </a:p>
          <a:p>
            <a:pPr>
              <a:lnSpc>
                <a:spcPct val="150000"/>
              </a:lnSpc>
            </a:pPr>
            <a:endParaRPr lang="en-GB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2800" i="1" dirty="0" smtClean="0"/>
              <a:t>Since January 2015</a:t>
            </a:r>
          </a:p>
          <a:p>
            <a:pPr marL="0" indent="0" algn="r">
              <a:buNone/>
            </a:pPr>
            <a:r>
              <a:rPr lang="en-GB" i="1" dirty="0" smtClean="0">
                <a:solidFill>
                  <a:srgbClr val="FFFFFF"/>
                </a:solidFill>
                <a:uFill>
                  <a:solidFill>
                    <a:srgbClr val="57C4CD"/>
                  </a:solidFill>
                </a:uFill>
                <a:latin typeface="+mj-lt"/>
                <a:ea typeface="+mj-ea"/>
                <a:cs typeface="+mj-cs"/>
              </a:rPr>
              <a:t>2015)</a:t>
            </a:r>
            <a:endParaRPr lang="en-GB" i="1" dirty="0">
              <a:solidFill>
                <a:srgbClr val="FFFFFF"/>
              </a:solidFill>
              <a:uFill>
                <a:solidFill>
                  <a:srgbClr val="57C4CD"/>
                </a:solidFill>
              </a:u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18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60375" y="260648"/>
            <a:ext cx="8229600" cy="360040"/>
          </a:xfrm>
        </p:spPr>
        <p:txBody>
          <a:bodyPr/>
          <a:lstStyle/>
          <a:p>
            <a:r>
              <a:rPr lang="en-GB" dirty="0" smtClean="0"/>
              <a:t>Advocacy and outreach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826012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58733" y="4911546"/>
            <a:ext cx="2973707" cy="677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0770" tIns="30770" rIns="30770" bIns="30770" numCol="1" spcCol="23077" rtlCol="0" anchor="ctr">
            <a:spAutoFit/>
          </a:bodyPr>
          <a:lstStyle>
            <a:defPPr>
              <a:defRPr lang="en-US"/>
            </a:defPPr>
            <a:lvl1pPr marL="24616" marR="24616" defTabSz="553852" latinLnBrk="1" hangingPunct="0">
              <a:defRPr sz="2600" i="1">
                <a:solidFill>
                  <a:srgbClr val="11111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Twitter: @</a:t>
            </a:r>
            <a:r>
              <a:rPr lang="en-US" sz="2000" dirty="0" err="1"/>
              <a:t>CamOpenData</a:t>
            </a:r>
            <a:endParaRPr lang="en-US" sz="2000" dirty="0"/>
          </a:p>
          <a:p>
            <a:r>
              <a:rPr lang="en-US" sz="2000" dirty="0" smtClean="0"/>
              <a:t>Over 900 followers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5905933"/>
            <a:ext cx="4127678" cy="369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0770" tIns="30770" rIns="30770" bIns="30770" numCol="1" spcCol="23077" rtlCol="0" anchor="ctr">
            <a:spAutoFit/>
          </a:bodyPr>
          <a:lstStyle>
            <a:defPPr>
              <a:defRPr lang="en-US"/>
            </a:defPPr>
            <a:lvl1pPr marL="24616" marR="24616" defTabSz="553852" latinLnBrk="1" hangingPunct="0">
              <a:defRPr sz="2600" i="1">
                <a:solidFill>
                  <a:srgbClr val="11111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Newsletter: </a:t>
            </a:r>
            <a:r>
              <a:rPr lang="en-US" sz="2000" dirty="0" smtClean="0"/>
              <a:t>over 1,700 subscribers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765" y="1873751"/>
            <a:ext cx="4578538" cy="2785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95536" y="764704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Various communication channels</a:t>
            </a:r>
            <a:endParaRPr lang="en-GB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683568" y="6372036"/>
            <a:ext cx="381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http://</a:t>
            </a:r>
            <a:r>
              <a:rPr lang="en-GB" dirty="0" smtClean="0">
                <a:hlinkClick r:id="rId5"/>
              </a:rPr>
              <a:t>www.data.cam.ac.uk/datanews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4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60375" y="260648"/>
            <a:ext cx="8229600" cy="360040"/>
          </a:xfrm>
        </p:spPr>
        <p:txBody>
          <a:bodyPr/>
          <a:lstStyle/>
          <a:p>
            <a:r>
              <a:rPr lang="en-GB" dirty="0" smtClean="0"/>
              <a:t>Advocacy and outreach</a:t>
            </a:r>
            <a:endParaRPr lang="en-GB" dirty="0"/>
          </a:p>
        </p:txBody>
      </p:sp>
      <p:pic>
        <p:nvPicPr>
          <p:cNvPr id="9" name="Content Placeholder 4" descr="IMG_DataPostcardFront_V1_20150910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760"/>
          <a:stretch/>
        </p:blipFill>
        <p:spPr>
          <a:xfrm>
            <a:off x="3978234" y="1916832"/>
            <a:ext cx="4554206" cy="3450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creen Shot 2015-12-09 at 06.11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2135342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863669" y="5583679"/>
            <a:ext cx="5062292" cy="339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0770" tIns="30770" rIns="30770" bIns="30770" numCol="1" spcCol="23077" rtlCol="0" anchor="ctr">
            <a:spAutoFit/>
          </a:bodyPr>
          <a:lstStyle>
            <a:defPPr>
              <a:defRPr lang="en-US"/>
            </a:defPPr>
            <a:lvl1pPr marL="24616" marR="24616" defTabSz="553852" latinLnBrk="1" hangingPunct="0">
              <a:defRPr sz="2600" i="1">
                <a:solidFill>
                  <a:srgbClr val="11111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i="0" dirty="0" smtClean="0">
                <a:hlinkClick r:id="rId5"/>
              </a:rPr>
              <a:t>www.lib.cam.ac.uk/librarians/oa/oa_promo.html</a:t>
            </a:r>
            <a:r>
              <a:rPr lang="en-US" sz="1800" i="0" dirty="0" smtClean="0"/>
              <a:t>  </a:t>
            </a:r>
            <a:endParaRPr lang="en-US" sz="1800" i="0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764704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Various communication channels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095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Follow-up survey in July 2016 (with Jisc)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275" y="953186"/>
            <a:ext cx="6529449" cy="5873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615316">
            <a:off x="2062063" y="2877771"/>
            <a:ext cx="489654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b="1" dirty="0" smtClean="0"/>
              <a:t>440 responses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278665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Answers inform service development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734997"/>
            <a:ext cx="7992888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Full data available: </a:t>
            </a:r>
            <a:r>
              <a:rPr lang="en-GB" sz="3600" dirty="0">
                <a:hlinkClick r:id="rId2"/>
              </a:rPr>
              <a:t>http://</a:t>
            </a:r>
            <a:r>
              <a:rPr lang="en-GB" sz="3600" dirty="0" smtClean="0">
                <a:hlinkClick r:id="rId2"/>
              </a:rPr>
              <a:t>bit.ly/2cUmlff</a:t>
            </a:r>
            <a:r>
              <a:rPr lang="en-GB" sz="3600" dirty="0" smtClean="0"/>
              <a:t> 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1391963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Why wouldn't you be willing to share your data publicly</a:t>
            </a:r>
            <a:r>
              <a:rPr lang="en-GB" sz="3200" dirty="0" smtClean="0"/>
              <a:t>?</a:t>
            </a:r>
          </a:p>
          <a:p>
            <a:endParaRPr lang="en-GB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Top reason: contains personal/sensitive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We’re now scoping for providing managed access to data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149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1484784"/>
            <a:ext cx="790615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GB" u="sng" dirty="0"/>
              <a:t>T</a:t>
            </a:r>
            <a:r>
              <a:rPr lang="en-GB" u="sng" dirty="0" smtClean="0"/>
              <a:t>he benefits</a:t>
            </a:r>
            <a:r>
              <a:rPr lang="en-GB" dirty="0" smtClean="0"/>
              <a:t> of good data management and sharing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360040"/>
          </a:xfrm>
        </p:spPr>
        <p:txBody>
          <a:bodyPr/>
          <a:lstStyle/>
          <a:p>
            <a:r>
              <a:rPr lang="en-US" dirty="0" smtClean="0"/>
              <a:t>Understanding reveals the motivations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6146" name="Picture 2" descr="Vegetables, Carrots, Vegetable Garden, Mar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8999"/>
            <a:ext cx="4230405" cy="2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lice, Policeman, Bobby, Uniform, Male, Prot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28" y="3412068"/>
            <a:ext cx="3988575" cy="284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07504" y="3212976"/>
            <a:ext cx="4608512" cy="3312368"/>
            <a:chOff x="107504" y="3212976"/>
            <a:chExt cx="4608512" cy="331236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07504" y="3212976"/>
              <a:ext cx="4608512" cy="331236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107504" y="3212976"/>
              <a:ext cx="4457131" cy="324036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38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8520" y="782706"/>
            <a:ext cx="9361040" cy="6390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4" y="782706"/>
            <a:ext cx="8100392" cy="6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360040"/>
          </a:xfrm>
        </p:spPr>
        <p:txBody>
          <a:bodyPr/>
          <a:lstStyle/>
          <a:p>
            <a:r>
              <a:rPr lang="en-US" sz="2800" dirty="0" smtClean="0"/>
              <a:t>Sharing </a:t>
            </a:r>
            <a:r>
              <a:rPr lang="en-US" sz="2800" dirty="0"/>
              <a:t>your data is </a:t>
            </a:r>
            <a:r>
              <a:rPr lang="en-US" sz="2800" dirty="0" smtClean="0"/>
              <a:t> ‘</a:t>
            </a:r>
            <a:r>
              <a:rPr lang="en-US" sz="2800" dirty="0"/>
              <a:t>A Good Thing’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276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If you have questions…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5880" y="2564904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hlinkClick r:id="rId2"/>
              </a:rPr>
              <a:t>www.slido.com</a:t>
            </a:r>
            <a:endParaRPr lang="en-GB" sz="4000" dirty="0" smtClean="0"/>
          </a:p>
          <a:p>
            <a:pPr algn="ctr"/>
            <a:r>
              <a:rPr lang="en-GB" sz="4000" dirty="0" smtClean="0"/>
              <a:t>Code: </a:t>
            </a:r>
            <a:r>
              <a:rPr lang="en-GB" sz="4000" b="1" dirty="0" smtClean="0"/>
              <a:t>#5393</a:t>
            </a:r>
          </a:p>
          <a:p>
            <a:pPr algn="ctr"/>
            <a:endParaRPr lang="en-GB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28511"/>
            <a:ext cx="3346807" cy="583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66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Some other very important reasons to share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i="1" dirty="0" smtClean="0"/>
              <a:t>Intrinsic motivations are more effective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forgotten benefits?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99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2856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F6862A"/>
                </a:solidFill>
              </a:rPr>
              <a:t>Research relies on the principle that we share our findings</a:t>
            </a:r>
            <a:endParaRPr lang="en-GB" sz="3200" dirty="0">
              <a:solidFill>
                <a:srgbClr val="F6862A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717032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GB" sz="3200" i="1" dirty="0" smtClean="0"/>
              <a:t>Ideas and results need to be shared to move human knowledge forward</a:t>
            </a:r>
            <a:endParaRPr lang="en-GB" sz="3200" i="1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360040"/>
          </a:xfrm>
        </p:spPr>
        <p:txBody>
          <a:bodyPr/>
          <a:lstStyle/>
          <a:p>
            <a:r>
              <a:rPr lang="en-US" sz="2400" dirty="0" smtClean="0"/>
              <a:t>Open </a:t>
            </a:r>
            <a:r>
              <a:rPr lang="en-US" sz="2400" dirty="0"/>
              <a:t>Research is fundamental to being an </a:t>
            </a:r>
            <a:r>
              <a:rPr lang="en-US" sz="2400" dirty="0" smtClean="0"/>
              <a:t>academic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7474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584230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From Dr Eric </a:t>
            </a:r>
            <a:r>
              <a:rPr lang="en-GB" dirty="0" smtClean="0"/>
              <a:t>Turner: </a:t>
            </a: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://figshare.com/articles/Peer_review_After_Results_are_Known_Are_we_PARKing_the_Cart_Before_the_Horse_/</a:t>
            </a:r>
            <a:r>
              <a:rPr lang="en-GB" dirty="0" smtClean="0">
                <a:hlinkClick r:id="rId2"/>
              </a:rPr>
              <a:t>3381379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Content Placeholder 3" descr="The Wall per FDA - renumber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8" b="-4623"/>
          <a:stretch/>
        </p:blipFill>
        <p:spPr>
          <a:xfrm>
            <a:off x="1619672" y="1490450"/>
            <a:ext cx="6138556" cy="4351856"/>
          </a:xfrm>
        </p:spPr>
      </p:pic>
      <p:sp>
        <p:nvSpPr>
          <p:cNvPr id="8" name="Rectangle 7"/>
          <p:cNvSpPr/>
          <p:nvPr/>
        </p:nvSpPr>
        <p:spPr>
          <a:xfrm>
            <a:off x="167488" y="863695"/>
            <a:ext cx="6780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FDA record of clinical trials with 12 antidepressants:</a:t>
            </a:r>
          </a:p>
          <a:p>
            <a:r>
              <a:rPr lang="en-US" sz="2400" b="1" dirty="0" smtClean="0"/>
              <a:t>Only positive results published </a:t>
            </a:r>
            <a:endParaRPr lang="en-GB" sz="2400" b="1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360040"/>
          </a:xfrm>
        </p:spPr>
        <p:txBody>
          <a:bodyPr/>
          <a:lstStyle/>
          <a:p>
            <a:r>
              <a:rPr lang="en-GB" sz="2400" dirty="0" smtClean="0"/>
              <a:t>Science </a:t>
            </a:r>
            <a:r>
              <a:rPr lang="en-GB" sz="2400" dirty="0"/>
              <a:t>relies on the principle that </a:t>
            </a:r>
            <a:r>
              <a:rPr lang="en-GB" sz="2400" dirty="0" smtClean="0"/>
              <a:t>findings are shared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1826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764704"/>
            <a:ext cx="8712968" cy="5688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13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54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31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90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49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08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26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4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67" y="980728"/>
            <a:ext cx="576064" cy="57606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2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85" y="980728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13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54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31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90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49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08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26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4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67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2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85" y="1666359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13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54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31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90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49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08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26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4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67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2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85" y="2351990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13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54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31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90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49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08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26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4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67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2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85" y="3037621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13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54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31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90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49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08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26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4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67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2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85" y="3723252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13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54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31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90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49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08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26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4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67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2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85" y="440888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13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54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31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90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49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08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26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4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67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2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85" y="5094513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05264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http://www.labhack.org/assets/afrl_prize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5805264"/>
            <a:ext cx="576064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7704" y="587727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p-value 0.05: who is going to publish their results?</a:t>
            </a:r>
            <a:endParaRPr lang="en-GB" sz="2400" dirty="0"/>
          </a:p>
        </p:txBody>
      </p:sp>
      <p:sp>
        <p:nvSpPr>
          <p:cNvPr id="122" name="Title 2"/>
          <p:cNvSpPr>
            <a:spLocks noGrp="1"/>
          </p:cNvSpPr>
          <p:nvPr>
            <p:ph type="title"/>
          </p:nvPr>
        </p:nvSpPr>
        <p:spPr>
          <a:xfrm>
            <a:off x="374848" y="260648"/>
            <a:ext cx="7238101" cy="297361"/>
          </a:xfrm>
        </p:spPr>
        <p:txBody>
          <a:bodyPr/>
          <a:lstStyle/>
          <a:p>
            <a:r>
              <a:rPr lang="en-GB" sz="2400" dirty="0" smtClean="0"/>
              <a:t>Non-positive results need be shared not to waste time and resources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5293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74848" y="260648"/>
            <a:ext cx="7238101" cy="297361"/>
          </a:xfrm>
        </p:spPr>
        <p:txBody>
          <a:bodyPr/>
          <a:lstStyle/>
          <a:p>
            <a:r>
              <a:rPr lang="en-GB" sz="2400" dirty="0" smtClean="0"/>
              <a:t>Selfish reason</a:t>
            </a:r>
            <a:r>
              <a:rPr lang="en-GB" sz="2400" dirty="0"/>
              <a:t>: share once and don’t be </a:t>
            </a:r>
            <a:r>
              <a:rPr lang="en-GB" sz="2400" dirty="0" smtClean="0"/>
              <a:t>bothered</a:t>
            </a:r>
            <a:endParaRPr lang="en-GB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1" y="5317108"/>
            <a:ext cx="9198401" cy="775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25661"/>
            <a:ext cx="6120680" cy="1060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01" y="2234022"/>
            <a:ext cx="8856984" cy="12999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1" y="3979481"/>
            <a:ext cx="6049983" cy="57277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48375" y="6431496"/>
            <a:ext cx="428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http://</a:t>
            </a:r>
            <a:r>
              <a:rPr lang="en-GB" dirty="0" smtClean="0">
                <a:hlinkClick r:id="rId6"/>
              </a:rPr>
              <a:t>dx.doi.org/10.1021/acsami.6b00661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78201" y="3645024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Corresponding authors:</a:t>
            </a:r>
            <a:endParaRPr lang="en-GB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55976" y="4686662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Or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4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74848" y="260648"/>
            <a:ext cx="7238101" cy="297361"/>
          </a:xfrm>
        </p:spPr>
        <p:txBody>
          <a:bodyPr/>
          <a:lstStyle/>
          <a:p>
            <a:r>
              <a:rPr lang="en-GB" sz="2400" dirty="0" smtClean="0"/>
              <a:t>Selfish reason</a:t>
            </a:r>
            <a:r>
              <a:rPr lang="en-GB" sz="2400" dirty="0"/>
              <a:t>: share once and don’t be </a:t>
            </a:r>
            <a:r>
              <a:rPr lang="en-GB" sz="2400" dirty="0" smtClean="0"/>
              <a:t>bothered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1547664" y="6373770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www.repository.cam.ac.uk/handle/1810/248506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42646"/>
            <a:ext cx="7160736" cy="480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7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60040"/>
          </a:xfrm>
        </p:spPr>
        <p:txBody>
          <a:bodyPr/>
          <a:lstStyle/>
          <a:p>
            <a:r>
              <a:rPr lang="en-GB" dirty="0" smtClean="0"/>
              <a:t>Get access to shared data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8356" y="1916832"/>
            <a:ext cx="8507288" cy="1935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rgbClr val="A9998F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endParaRPr lang="en-GB" sz="2800" dirty="0" smtClean="0">
              <a:solidFill>
                <a:schemeClr val="tx1"/>
              </a:solidFill>
            </a:endParaRPr>
          </a:p>
          <a:p>
            <a:pPr algn="l"/>
            <a:r>
              <a:rPr lang="en-GB" sz="2800" dirty="0" smtClean="0">
                <a:solidFill>
                  <a:schemeClr val="tx1"/>
                </a:solidFill>
              </a:rPr>
              <a:t>Two questions asked when discussing data sharing with researchers:</a:t>
            </a:r>
          </a:p>
          <a:p>
            <a:pPr algn="l"/>
            <a:endParaRPr lang="en-GB" sz="2800" dirty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r>
              <a:rPr lang="en-GB" sz="2800" dirty="0" smtClean="0">
                <a:solidFill>
                  <a:schemeClr val="tx1"/>
                </a:solidFill>
              </a:rPr>
              <a:t>It </a:t>
            </a:r>
            <a:r>
              <a:rPr lang="en-GB" sz="2800" dirty="0">
                <a:solidFill>
                  <a:schemeClr val="tx1"/>
                </a:solidFill>
              </a:rPr>
              <a:t>would be useful if research data underpinning publications was </a:t>
            </a:r>
            <a:r>
              <a:rPr lang="en-GB" sz="2800" dirty="0" smtClean="0">
                <a:solidFill>
                  <a:schemeClr val="tx1"/>
                </a:solidFill>
              </a:rPr>
              <a:t>available</a:t>
            </a:r>
          </a:p>
          <a:p>
            <a:pPr marL="514350" indent="-514350" algn="l">
              <a:buAutoNum type="arabicPeriod"/>
            </a:pPr>
            <a:endParaRPr lang="en-GB" sz="2800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r>
              <a:rPr lang="en-GB" sz="2800" dirty="0" smtClean="0">
                <a:solidFill>
                  <a:schemeClr val="tx1"/>
                </a:solidFill>
              </a:rPr>
              <a:t>I (/my group) regularly share research data underpinning publications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ands, Hand, Raised, Hands Raised, Hands Up, Y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8"/>
          <a:stretch/>
        </p:blipFill>
        <p:spPr bwMode="auto">
          <a:xfrm>
            <a:off x="4254293" y="5022063"/>
            <a:ext cx="4885184" cy="18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6856" y="980728"/>
            <a:ext cx="8229600" cy="370527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Empowering researchers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 your community work with you</a:t>
            </a:r>
            <a:endParaRPr lang="en-GB" dirty="0"/>
          </a:p>
        </p:txBody>
      </p:sp>
      <p:pic>
        <p:nvPicPr>
          <p:cNvPr id="3074" name="Picture 2" descr="Audience, Crowd, Event, Cheer, Cheering, Concert, Li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13248"/>
            <a:ext cx="6444208" cy="429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2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360040"/>
          </a:xfrm>
        </p:spPr>
        <p:txBody>
          <a:bodyPr/>
          <a:lstStyle/>
          <a:p>
            <a:r>
              <a:rPr lang="en-GB" dirty="0" smtClean="0"/>
              <a:t>Let researchers shape the policy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925238"/>
            <a:ext cx="6336704" cy="5111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7664" y="6228020"/>
            <a:ext cx="6051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4"/>
              </a:rPr>
              <a:t>https://unlockingresearch.blog.lib.cam.ac.uk/?</a:t>
            </a:r>
            <a:r>
              <a:rPr lang="en-GB" dirty="0" smtClean="0">
                <a:hlinkClick r:id="rId4"/>
              </a:rPr>
              <a:t>p=817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3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260648"/>
            <a:ext cx="7920880" cy="360040"/>
          </a:xfrm>
        </p:spPr>
        <p:txBody>
          <a:bodyPr/>
          <a:lstStyle/>
          <a:p>
            <a:r>
              <a:rPr lang="en-GB" sz="2800" dirty="0" smtClean="0"/>
              <a:t>Creation of the RDM Project Group at Cambridge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01" y="1052736"/>
            <a:ext cx="7862131" cy="867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26" y="1919962"/>
            <a:ext cx="7370882" cy="134255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102809" y="2411218"/>
            <a:ext cx="3600400" cy="377200"/>
          </a:xfrm>
          <a:prstGeom prst="roundRect">
            <a:avLst/>
          </a:prstGeom>
          <a:noFill/>
          <a:ln>
            <a:solidFill>
              <a:srgbClr val="F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526" y="3377819"/>
            <a:ext cx="3526405" cy="3104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b="47045"/>
          <a:stretch/>
        </p:blipFill>
        <p:spPr>
          <a:xfrm>
            <a:off x="4571999" y="3068960"/>
            <a:ext cx="451696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5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8903" y="260648"/>
            <a:ext cx="8229600" cy="360040"/>
          </a:xfrm>
        </p:spPr>
        <p:txBody>
          <a:bodyPr/>
          <a:lstStyle/>
          <a:p>
            <a:r>
              <a:rPr lang="en-GB" dirty="0" smtClean="0"/>
              <a:t>My question to you…</a:t>
            </a:r>
            <a:endParaRPr lang="en-GB" dirty="0"/>
          </a:p>
        </p:txBody>
      </p:sp>
      <p:pic>
        <p:nvPicPr>
          <p:cNvPr id="1026" name="Picture 2" descr="Nerd, Scientist, Chemist, Physicist, Goggles, G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38" y="1213701"/>
            <a:ext cx="4104456" cy="443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903" y="3356992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Who speaks with researchers?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82756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6856" y="980728"/>
            <a:ext cx="8229600" cy="370527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Working collaboratively across the University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 your community work with you</a:t>
            </a:r>
            <a:endParaRPr lang="en-GB" dirty="0"/>
          </a:p>
        </p:txBody>
      </p:sp>
      <p:pic>
        <p:nvPicPr>
          <p:cNvPr id="8194" name="Picture 2" descr="Network, Networking, Rope, Connection, Net, Net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2060848"/>
            <a:ext cx="7272300" cy="48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84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Why it’s important to collaborate across the University?</a:t>
            </a:r>
            <a:endParaRPr lang="en-GB" sz="2400" dirty="0"/>
          </a:p>
        </p:txBody>
      </p:sp>
      <p:pic>
        <p:nvPicPr>
          <p:cNvPr id="4" name="Content Placeholder 3" descr="Screen Shot 2015-06-24 at 14.35.3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5" r="-11235"/>
          <a:stretch>
            <a:fillRect/>
          </a:stretch>
        </p:blipFill>
        <p:spPr>
          <a:xfrm>
            <a:off x="8101" y="908720"/>
            <a:ext cx="9135899" cy="5040560"/>
          </a:xfrm>
        </p:spPr>
      </p:pic>
      <p:sp>
        <p:nvSpPr>
          <p:cNvPr id="5" name="TextBox 4"/>
          <p:cNvSpPr txBox="1"/>
          <p:nvPr/>
        </p:nvSpPr>
        <p:spPr>
          <a:xfrm>
            <a:off x="539552" y="6165304"/>
            <a:ext cx="55835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Bill Hubbard  Getting the rights right: when policies collide</a:t>
            </a:r>
          </a:p>
          <a:p>
            <a:r>
              <a:rPr lang="en-US" sz="1600" dirty="0" smtClean="0">
                <a:hlinkClick r:id="rId4"/>
              </a:rPr>
              <a:t>http://www.slideshare.net/UKSG/hubbard-uksg-may2015-public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8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3705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/>
              <a:t>Aims:</a:t>
            </a:r>
          </a:p>
          <a:p>
            <a:r>
              <a:rPr lang="en-GB" sz="3600" dirty="0" smtClean="0"/>
              <a:t>Coordinate efforts</a:t>
            </a:r>
          </a:p>
          <a:p>
            <a:r>
              <a:rPr lang="en-GB" sz="3600" dirty="0" smtClean="0"/>
              <a:t>Improve communication</a:t>
            </a:r>
          </a:p>
          <a:p>
            <a:r>
              <a:rPr lang="en-GB" sz="3600" dirty="0" smtClean="0"/>
              <a:t>Focus on researchers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‘Get together’ working group</a:t>
            </a:r>
            <a:endParaRPr lang="en-GB" sz="4000" dirty="0"/>
          </a:p>
        </p:txBody>
      </p:sp>
      <p:pic>
        <p:nvPicPr>
          <p:cNvPr id="4" name="Picture 2" descr="Team, Motivation, Teamwork, Together, Group, Commu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68" y="3811859"/>
            <a:ext cx="4095883" cy="30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5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3705275"/>
          </a:xfrm>
        </p:spPr>
        <p:txBody>
          <a:bodyPr>
            <a:noAutofit/>
          </a:bodyPr>
          <a:lstStyle/>
          <a:p>
            <a:r>
              <a:rPr lang="en-GB" sz="3600" dirty="0" smtClean="0"/>
              <a:t>Library</a:t>
            </a:r>
          </a:p>
          <a:p>
            <a:r>
              <a:rPr lang="en-GB" sz="3600" dirty="0" smtClean="0"/>
              <a:t>IT people</a:t>
            </a:r>
          </a:p>
          <a:p>
            <a:r>
              <a:rPr lang="en-GB" sz="3600" dirty="0" smtClean="0"/>
              <a:t>Research information system</a:t>
            </a:r>
          </a:p>
          <a:p>
            <a:r>
              <a:rPr lang="en-GB" sz="3600" dirty="0" smtClean="0"/>
              <a:t>Contracts and grants office</a:t>
            </a:r>
          </a:p>
          <a:p>
            <a:r>
              <a:rPr lang="en-GB" sz="3600" dirty="0" smtClean="0"/>
              <a:t>University assessment</a:t>
            </a:r>
          </a:p>
          <a:p>
            <a:r>
              <a:rPr lang="en-GB" sz="3600" dirty="0" smtClean="0"/>
              <a:t>Research strategy office</a:t>
            </a:r>
          </a:p>
          <a:p>
            <a:r>
              <a:rPr lang="en-GB" sz="3600" dirty="0" smtClean="0"/>
              <a:t>Ethics officer</a:t>
            </a:r>
          </a:p>
          <a:p>
            <a:r>
              <a:rPr lang="en-GB" sz="3600" dirty="0" smtClean="0"/>
              <a:t>Legal team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60040"/>
          </a:xfrm>
        </p:spPr>
        <p:txBody>
          <a:bodyPr/>
          <a:lstStyle/>
          <a:p>
            <a:r>
              <a:rPr lang="en-GB" sz="4000" dirty="0" smtClean="0"/>
              <a:t>‘Get together’ working group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24007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Hot desking – get to know each other</a:t>
            </a:r>
            <a:endParaRPr lang="en-GB" dirty="0"/>
          </a:p>
        </p:txBody>
      </p:sp>
      <p:pic>
        <p:nvPicPr>
          <p:cNvPr id="9218" name="Picture 2" descr="Home Office, Workstation, Office, Business, Not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269" y="3356992"/>
            <a:ext cx="5303732" cy="353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052736"/>
            <a:ext cx="64807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Grants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Research information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Cambridge University 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Coffee drop-in at departments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0000"/>
                </a:solidFill>
              </a:rPr>
              <a:t>IT people - TBC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outside of the University</a:t>
            </a:r>
            <a:endParaRPr lang="en-GB" dirty="0"/>
          </a:p>
        </p:txBody>
      </p:sp>
      <p:pic>
        <p:nvPicPr>
          <p:cNvPr id="4" name="Picture 2" descr="Billboard, Traffic Sign, Direction, Arrow, Arrows, Tu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30" y="1196752"/>
            <a:ext cx="6659964" cy="47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3196524"/>
            <a:ext cx="2194561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Sustainability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377439" y="1782189"/>
            <a:ext cx="2194561" cy="53860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900" dirty="0" smtClean="0"/>
              <a:t>Preservation</a:t>
            </a:r>
            <a:endParaRPr lang="en-GB" sz="2900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1795730"/>
            <a:ext cx="2122627" cy="53860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900" dirty="0" smtClean="0"/>
              <a:t>Big Data</a:t>
            </a:r>
            <a:endParaRPr lang="en-GB" sz="2900" dirty="0"/>
          </a:p>
        </p:txBody>
      </p:sp>
      <p:sp>
        <p:nvSpPr>
          <p:cNvPr id="8" name="TextBox 7"/>
          <p:cNvSpPr txBox="1"/>
          <p:nvPr/>
        </p:nvSpPr>
        <p:spPr>
          <a:xfrm>
            <a:off x="5849721" y="3196524"/>
            <a:ext cx="2220503" cy="98488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900" dirty="0" smtClean="0"/>
              <a:t>New needs in 21</a:t>
            </a:r>
            <a:r>
              <a:rPr lang="en-GB" sz="2900" baseline="30000" dirty="0" smtClean="0"/>
              <a:t>st</a:t>
            </a:r>
            <a:r>
              <a:rPr lang="en-GB" sz="2900" dirty="0" smtClean="0"/>
              <a:t> century</a:t>
            </a:r>
            <a:endParaRPr lang="en-GB" sz="29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61518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These problems are not limited to Cambridge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7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Jisc research data shared service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49" y="1064970"/>
            <a:ext cx="7015101" cy="4771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608" y="6084004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www.jisc.ac.uk/rd/projects/research-data-shared-service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45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Research Data Network (Jisc initiative)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69" y="1556792"/>
            <a:ext cx="8554461" cy="3610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7196" y="5805264"/>
            <a:ext cx="6989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https://research-data-network.readme.io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pPr algn="ctr"/>
            <a:r>
              <a:rPr lang="en-GB" dirty="0" smtClean="0"/>
              <a:t>And our blog post: </a:t>
            </a:r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://unlockingresearch.blog.lib.cam.ac.uk/?</a:t>
            </a:r>
            <a:r>
              <a:rPr lang="en-GB" dirty="0" smtClean="0">
                <a:hlinkClick r:id="rId4"/>
              </a:rPr>
              <a:t>p=891</a:t>
            </a:r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88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networks – Research Data Alliance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050"/>
          <a:stretch/>
        </p:blipFill>
        <p:spPr>
          <a:xfrm>
            <a:off x="196600" y="1196752"/>
            <a:ext cx="8750800" cy="41764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7888" y="5974929"/>
            <a:ext cx="2408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https://rd-alliance.org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12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networks - IDCC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229600" cy="49082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921" y="6435184"/>
            <a:ext cx="792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And my blog post from 2016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https://unlockingresearch.blog.lib.cam.ac.uk/?</a:t>
            </a:r>
            <a:r>
              <a:rPr lang="en-GB" dirty="0" smtClean="0">
                <a:hlinkClick r:id="rId3"/>
              </a:rPr>
              <a:t>p=579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919768" y="6072723"/>
            <a:ext cx="3676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hlinkClick r:id="rId4"/>
              </a:rPr>
              <a:t>http://</a:t>
            </a:r>
            <a:r>
              <a:rPr lang="en-GB" dirty="0" smtClean="0">
                <a:hlinkClick r:id="rId4"/>
              </a:rPr>
              <a:t>www.dcc.ac.uk/events/idcc17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68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360040"/>
          </a:xfrm>
        </p:spPr>
        <p:txBody>
          <a:bodyPr>
            <a:noAutofit/>
          </a:bodyPr>
          <a:lstStyle/>
          <a:p>
            <a:r>
              <a:rPr lang="en-US" dirty="0" smtClean="0"/>
              <a:t>Content</a:t>
            </a:r>
            <a:endParaRPr lang="en-US" sz="1800" dirty="0">
              <a:solidFill>
                <a:srgbClr val="A9998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This session will cover:</a:t>
            </a:r>
            <a:endParaRPr lang="en-GB" sz="2800" dirty="0" smtClean="0"/>
          </a:p>
          <a:p>
            <a:pPr>
              <a:lnSpc>
                <a:spcPct val="150000"/>
              </a:lnSpc>
            </a:pPr>
            <a:r>
              <a:rPr lang="en-GB" sz="2800" dirty="0"/>
              <a:t>Background to Cambridge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How not to start with RDM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Alternative approach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Reflections – is democracy the right system?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13197" y="5877272"/>
            <a:ext cx="6155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hlinkClick r:id="rId2"/>
              </a:rPr>
              <a:t>https://</a:t>
            </a:r>
            <a:r>
              <a:rPr lang="en-GB" sz="2800" dirty="0" smtClean="0">
                <a:hlinkClick r:id="rId2"/>
              </a:rPr>
              <a:t>doi.org/10.5281/zenodo.154352</a:t>
            </a:r>
            <a:r>
              <a:rPr lang="en-GB" sz="2800" dirty="0" smtClean="0"/>
              <a:t>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6842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370527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Researchers’ feedback on our services</a:t>
            </a:r>
            <a:endParaRPr lang="en-GB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Did it work?</a:t>
            </a:r>
            <a:endParaRPr lang="en-GB" dirty="0"/>
          </a:p>
        </p:txBody>
      </p:sp>
      <p:pic>
        <p:nvPicPr>
          <p:cNvPr id="4098" name="Picture 2" descr="Feedback, Contact, Reaction, Post, Mess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400600" cy="35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Behavioural </a:t>
            </a:r>
            <a:r>
              <a:rPr lang="en-GB" sz="3600" dirty="0"/>
              <a:t>change in sharing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35" y="1052736"/>
            <a:ext cx="6673679" cy="3618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7015" y="4797152"/>
            <a:ext cx="6076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 a bit more than a year 10X more data submissions than during a decade 2005 - 2015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444208" y="42117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2015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92280" y="42210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2016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4205" y="841350"/>
            <a:ext cx="8280920" cy="55399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Researchers used to panic and share their data at the last minute (compliance requirements)</a:t>
            </a:r>
            <a:endParaRPr lang="en-GB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More and more frequently: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Data shared </a:t>
            </a:r>
            <a:r>
              <a:rPr lang="en-GB" sz="2400" dirty="0"/>
              <a:t>before publication – access for </a:t>
            </a:r>
            <a:r>
              <a:rPr lang="en-GB" sz="2400" dirty="0" smtClean="0"/>
              <a:t>peer-reviewers</a:t>
            </a:r>
            <a:endParaRPr lang="en-GB" sz="24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Placeholder requests for data in preparation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Richer metadata (new fields needed!)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Data sharing seems to be more and more embedded in the publication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382994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Feedback on training</a:t>
            </a:r>
            <a:endParaRPr lang="en-GB" dirty="0"/>
          </a:p>
        </p:txBody>
      </p:sp>
      <p:pic>
        <p:nvPicPr>
          <p:cNvPr id="4" name="Picture 3" descr="C:\Users\mt446\Documents\Research Facilitator\Research Data Facilitator\Research Facilitator\Research Facilitator\OAPB\Agendas\20160301\RDM workshop feedback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10" y="1124744"/>
            <a:ext cx="5784350" cy="27483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55576" y="4149080"/>
            <a:ext cx="7835702" cy="2185214"/>
          </a:xfrm>
          <a:prstGeom prst="rect">
            <a:avLst/>
          </a:prstGeom>
          <a:noFill/>
          <a:ln>
            <a:solidFill>
              <a:srgbClr val="F57E1B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>
                <a:solidFill>
                  <a:srgbClr val="F8F8F8"/>
                </a:solidFill>
              </a:defRPr>
            </a:lvl1pPr>
          </a:lstStyle>
          <a:p>
            <a:r>
              <a:rPr lang="en-GB" sz="1800" i="0" dirty="0" smtClean="0">
                <a:solidFill>
                  <a:schemeClr val="tx1"/>
                </a:solidFill>
              </a:rPr>
              <a:t>Anonymous feedback:</a:t>
            </a:r>
          </a:p>
          <a:p>
            <a:endParaRPr lang="en-GB" sz="1800" dirty="0" smtClean="0">
              <a:solidFill>
                <a:schemeClr val="tx1"/>
              </a:solidFill>
            </a:endParaRPr>
          </a:p>
          <a:p>
            <a:r>
              <a:rPr lang="en-GB" i="0" dirty="0" smtClean="0">
                <a:solidFill>
                  <a:schemeClr val="tx1"/>
                </a:solidFill>
              </a:rPr>
              <a:t>“I </a:t>
            </a:r>
            <a:r>
              <a:rPr lang="en-GB" i="0" dirty="0">
                <a:solidFill>
                  <a:schemeClr val="tx1"/>
                </a:solidFill>
              </a:rPr>
              <a:t>thought this was </a:t>
            </a:r>
            <a:r>
              <a:rPr lang="en-GB" b="1" i="0" dirty="0">
                <a:solidFill>
                  <a:schemeClr val="tx1"/>
                </a:solidFill>
              </a:rPr>
              <a:t>the best </a:t>
            </a:r>
            <a:r>
              <a:rPr lang="en-GB" b="1" i="0" dirty="0" smtClean="0">
                <a:solidFill>
                  <a:schemeClr val="tx1"/>
                </a:solidFill>
              </a:rPr>
              <a:t>workshop </a:t>
            </a:r>
            <a:r>
              <a:rPr lang="en-GB" b="1" i="0" dirty="0">
                <a:solidFill>
                  <a:schemeClr val="tx1"/>
                </a:solidFill>
              </a:rPr>
              <a:t>I've attended so far</a:t>
            </a:r>
            <a:r>
              <a:rPr lang="en-GB" i="0" dirty="0">
                <a:solidFill>
                  <a:schemeClr val="tx1"/>
                </a:solidFill>
              </a:rPr>
              <a:t>. Very professional delivery, good balance of participant </a:t>
            </a:r>
            <a:r>
              <a:rPr lang="en-GB" i="0" dirty="0" smtClean="0">
                <a:solidFill>
                  <a:schemeClr val="tx1"/>
                </a:solidFill>
              </a:rPr>
              <a:t>interaction.”</a:t>
            </a:r>
          </a:p>
          <a:p>
            <a:endParaRPr lang="en-GB" i="0" dirty="0">
              <a:solidFill>
                <a:schemeClr val="tx1"/>
              </a:solidFill>
            </a:endParaRPr>
          </a:p>
          <a:p>
            <a:r>
              <a:rPr lang="en-GB" i="0" dirty="0" smtClean="0">
                <a:solidFill>
                  <a:schemeClr val="tx1"/>
                </a:solidFill>
              </a:rPr>
              <a:t>“</a:t>
            </a:r>
            <a:r>
              <a:rPr lang="en-GB" b="1" i="0" dirty="0" smtClean="0">
                <a:solidFill>
                  <a:schemeClr val="tx1"/>
                </a:solidFill>
              </a:rPr>
              <a:t>Course should be mandatory </a:t>
            </a:r>
            <a:r>
              <a:rPr lang="en-GB" i="0" dirty="0" smtClean="0">
                <a:solidFill>
                  <a:schemeClr val="tx1"/>
                </a:solidFill>
              </a:rPr>
              <a:t>and done at the beginning of the year. It was excellent - thank you. </a:t>
            </a:r>
            <a:r>
              <a:rPr lang="en-GB" b="1" i="0" dirty="0" smtClean="0">
                <a:solidFill>
                  <a:schemeClr val="tx1"/>
                </a:solidFill>
              </a:rPr>
              <a:t>I wish I did it at the beginning</a:t>
            </a:r>
            <a:r>
              <a:rPr lang="en-GB" i="0" dirty="0" smtClean="0">
                <a:solidFill>
                  <a:schemeClr val="tx1"/>
                </a:solidFill>
              </a:rPr>
              <a:t>.”</a:t>
            </a:r>
            <a:endParaRPr lang="en-GB" i="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20830153">
            <a:off x="995805" y="2767281"/>
            <a:ext cx="7152389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000" dirty="0" smtClean="0"/>
              <a:t>Requests for the workshop to be compulsory</a:t>
            </a:r>
          </a:p>
        </p:txBody>
      </p:sp>
    </p:spTree>
    <p:extLst>
      <p:ext uri="{BB962C8B-B14F-4D97-AF65-F5344CB8AC3E}">
        <p14:creationId xmlns:p14="http://schemas.microsoft.com/office/powerpoint/2010/main" val="356553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photos-4.dropbox.com/t/2/AAAlA1f38CJODMxPFQfen9Xf6DitxCZ33g0SBLLOPVimRA/12/417794914/jpeg/32x32/1/1473033600/0/2/JUL_6537.JPG/EM7-4qwDGMheIAIoAg/E1rW-yeE56du9_EuCo66fZdsc6qHUcVIPbqZkLgrqR4?size_mode=3&amp;size=800x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32410"/>
            <a:ext cx="1895495" cy="284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hotos-3.dropbox.com/t/2/AADBdQWnwhYYFrL50Bcv89HqCvRAuT-CGdj9O5otC_Cbiw/12/417794914/jpeg/32x32/1/1473033600/0/2/JME_0586.JPG/EM7-4qwDGMheIAIoAg/MHncJB9G94T578W_zgDAsmCpuXocgoxwS4EyNEzi9dY?size_mode=3&amp;size=800x6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8166" r="10787" b="16377"/>
          <a:stretch/>
        </p:blipFill>
        <p:spPr bwMode="auto">
          <a:xfrm>
            <a:off x="6214686" y="1942015"/>
            <a:ext cx="266429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Informed discussions about barriers to sharing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669" y="908720"/>
            <a:ext cx="6649313" cy="844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908720"/>
            <a:ext cx="1834133" cy="753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908" y="195023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20 case study abstracts from researchers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80 attendees: researchers and data managers</a:t>
            </a:r>
            <a:endParaRPr lang="en-GB" sz="2000" dirty="0"/>
          </a:p>
        </p:txBody>
      </p:sp>
      <p:pic>
        <p:nvPicPr>
          <p:cNvPr id="5122" name="Picture 2" descr="https://photos-2.dropbox.com/t/2/AADg95T9cHSUYAK63yTCqZ62B1IDEGtrc3SbW6tDnY6-SA/12/417794914/jpeg/32x32/1/1473033600/0/2/JUL_6498.JPG/EM7-4qwDGMheIAIoAg/9tKnvqAcptrLlRxlKIb94VXMtwRnzXHWYaCe0dG_NSY?size_mode=3&amp;size=800x6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95873"/>
            <a:ext cx="3923655" cy="261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hotos-2.dropbox.com/t/2/AAAJ9BKdKeM4LaCNk2ZZv8vM7f8SdUzBuB2kC-hR82JJoQ/12/417794914/jpeg/32x32/1/1473033600/0/2/JME_0698.JPG/EM7-4qwDGMheIAIoAg/YPH5k3nP62f6OGj9vc78iBdh3dDM5NteHiOWSN-yiEs?size_mode=3&amp;size=800x6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458" y="3889462"/>
            <a:ext cx="3089944" cy="20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5880" y="6381328"/>
            <a:ext cx="675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8"/>
              </a:rPr>
              <a:t>https://unlockingresearch.blog.lib.cam.ac.uk/?</a:t>
            </a:r>
            <a:r>
              <a:rPr lang="en-GB" dirty="0" smtClean="0">
                <a:hlinkClick r:id="rId8"/>
              </a:rPr>
              <a:t>p=868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84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Call for data champions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1277888" y="6156012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www.data.cam.ac.uk/datanews/call-data-champions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225"/>
          <a:stretch/>
        </p:blipFill>
        <p:spPr>
          <a:xfrm>
            <a:off x="1377988" y="908720"/>
            <a:ext cx="626469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370527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Time to reflect…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Was it worth it?</a:t>
            </a:r>
            <a:endParaRPr lang="en-GB" dirty="0"/>
          </a:p>
        </p:txBody>
      </p:sp>
      <p:pic>
        <p:nvPicPr>
          <p:cNvPr id="10248" name="Picture 8" descr="Algebra, Analyse, Architect, Architecture, Busi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459" y="2336801"/>
            <a:ext cx="6781797" cy="452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5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democracy the right system?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039466"/>
              </p:ext>
            </p:extLst>
          </p:nvPr>
        </p:nvGraphicFramePr>
        <p:xfrm>
          <a:off x="539200" y="1556792"/>
          <a:ext cx="8100392" cy="44500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50196"/>
                <a:gridCol w="405019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Advantages</a:t>
                      </a:r>
                      <a:endParaRPr lang="en-GB" sz="2800" dirty="0"/>
                    </a:p>
                  </a:txBody>
                  <a:tcPr>
                    <a:lnL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B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Disadvantages</a:t>
                      </a:r>
                      <a:endParaRPr lang="en-GB" sz="2800" dirty="0"/>
                    </a:p>
                  </a:txBody>
                  <a:tcPr>
                    <a:lnL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BAA"/>
                    </a:solidFill>
                  </a:tcPr>
                </a:tc>
              </a:tr>
              <a:tr h="18542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Trust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</a:rPr>
                        <a:t> in the community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</a:rPr>
                        <a:t>Best solutions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</a:rPr>
                        <a:t>Community support and engagement </a:t>
                      </a:r>
                      <a:br>
                        <a:rPr lang="en-GB" sz="28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</a:rPr>
                        <a:t>(no more stones!)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</a:rPr>
                        <a:t>Community takes the ownership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2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800" b="1" u="sng" baseline="0" dirty="0" smtClean="0">
                          <a:solidFill>
                            <a:schemeClr val="tx1"/>
                          </a:solidFill>
                        </a:rPr>
                        <a:t>Very rewarding</a:t>
                      </a:r>
                      <a:endParaRPr lang="en-GB" sz="2800" b="1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800" b="1" u="sng" dirty="0" smtClean="0"/>
                        <a:t>Time-consuming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2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800" dirty="0" smtClean="0"/>
                        <a:t>Difficult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800" dirty="0" smtClean="0"/>
                        <a:t>Need</a:t>
                      </a:r>
                      <a:r>
                        <a:rPr lang="en-GB" sz="2800" baseline="0" dirty="0" smtClean="0"/>
                        <a:t>s careful planning</a:t>
                      </a:r>
                      <a:endParaRPr lang="en-GB" sz="2800" dirty="0" smtClean="0"/>
                    </a:p>
                  </a:txBody>
                  <a:tcPr>
                    <a:lnL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CAB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9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508" y="2100066"/>
            <a:ext cx="8856984" cy="30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0" tIns="50740" rIns="50740" bIns="50740" numCol="1" spcCol="38056" rtlCol="0" anchor="ctr">
            <a:spAutoFit/>
          </a:bodyPr>
          <a:lstStyle/>
          <a:p>
            <a:pPr marL="40591" marR="40591" algn="ctr" latinLnBrk="1" hangingPunct="0">
              <a:lnSpc>
                <a:spcPct val="150000"/>
              </a:lnSpc>
            </a:pPr>
            <a:r>
              <a:rPr lang="en-GB" sz="2000" dirty="0" smtClean="0">
                <a:uFill>
                  <a:solidFill>
                    <a:srgbClr val="57C4CD"/>
                  </a:solidFill>
                </a:uFill>
                <a:latin typeface="PT Sans" panose="020B0503020203020204" pitchFamily="34" charset="0"/>
                <a:cs typeface="Arial" panose="020B0604020202020204" pitchFamily="34" charset="0"/>
                <a:sym typeface="PT Sans"/>
              </a:rPr>
              <a:t>Questions: </a:t>
            </a:r>
            <a:r>
              <a:rPr lang="en-GB" sz="2000" u="sng" dirty="0" smtClean="0">
                <a:uFill>
                  <a:solidFill>
                    <a:srgbClr val="57C4CD"/>
                  </a:solidFill>
                </a:uFill>
                <a:latin typeface="PT Sans" panose="020B0503020203020204" pitchFamily="34" charset="0"/>
                <a:cs typeface="Arial" panose="020B0604020202020204" pitchFamily="34" charset="0"/>
                <a:sym typeface="PT Sans"/>
                <a:hlinkClick r:id="rId2"/>
              </a:rPr>
              <a:t>mt446@cam.ac.uk</a:t>
            </a:r>
            <a:r>
              <a:rPr lang="en-GB" sz="2000" u="sng" dirty="0" smtClean="0">
                <a:uFill>
                  <a:solidFill>
                    <a:srgbClr val="57C4CD"/>
                  </a:solidFill>
                </a:uFill>
                <a:latin typeface="PT Sans" panose="020B0503020203020204" pitchFamily="34" charset="0"/>
                <a:cs typeface="Arial" panose="020B0604020202020204" pitchFamily="34" charset="0"/>
                <a:sym typeface="PT Sans"/>
              </a:rPr>
              <a:t> </a:t>
            </a:r>
            <a:endParaRPr lang="en-GB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57C4CD"/>
                </a:solidFill>
              </a:uFill>
              <a:latin typeface="PT Sans" panose="020B0503020203020204" pitchFamily="34" charset="0"/>
              <a:cs typeface="Arial" panose="020B0604020202020204" pitchFamily="34" charset="0"/>
              <a:sym typeface="PT Sans"/>
            </a:endParaRPr>
          </a:p>
          <a:p>
            <a:pPr marL="40591" marR="40591" algn="ctr" latinLnBrk="1" hangingPunct="0">
              <a:lnSpc>
                <a:spcPct val="150000"/>
              </a:lnSpc>
            </a:pPr>
            <a:r>
              <a:rPr lang="en-GB" sz="2000" dirty="0" smtClean="0">
                <a:uFill>
                  <a:solidFill>
                    <a:srgbClr val="57C4CD"/>
                  </a:solidFill>
                </a:uFill>
                <a:latin typeface="PT Sans" panose="020B0503020203020204" pitchFamily="34" charset="0"/>
                <a:cs typeface="Arial" panose="020B0604020202020204" pitchFamily="34" charset="0"/>
                <a:sym typeface="PT Sans"/>
                <a:hlinkClick r:id="rId3"/>
              </a:rPr>
              <a:t>www.data.cam.ac.uk</a:t>
            </a:r>
            <a:endParaRPr lang="en-GB" sz="2000" dirty="0" smtClean="0">
              <a:uFill>
                <a:solidFill>
                  <a:srgbClr val="57C4CD"/>
                </a:solidFill>
              </a:uFill>
              <a:latin typeface="PT Sans" panose="020B0503020203020204" pitchFamily="34" charset="0"/>
              <a:cs typeface="Arial" panose="020B0604020202020204" pitchFamily="34" charset="0"/>
              <a:sym typeface="PT Sans"/>
            </a:endParaRPr>
          </a:p>
          <a:p>
            <a:pPr marL="40591" marR="40591" algn="ctr" latinLnBrk="1" hangingPunct="0">
              <a:lnSpc>
                <a:spcPct val="150000"/>
              </a:lnSpc>
            </a:pPr>
            <a:endParaRPr lang="en-GB" sz="2000" dirty="0" smtClean="0">
              <a:uFill>
                <a:solidFill>
                  <a:srgbClr val="57C4CD"/>
                </a:solidFill>
              </a:uFill>
              <a:latin typeface="PT Sans" panose="020B0503020203020204" pitchFamily="34" charset="0"/>
              <a:cs typeface="Arial" panose="020B0604020202020204" pitchFamily="34" charset="0"/>
              <a:sym typeface="PT Sans"/>
            </a:endParaRPr>
          </a:p>
          <a:p>
            <a:pPr marL="40591" marR="40591" algn="ctr" latinLnBrk="1" hangingPunct="0">
              <a:lnSpc>
                <a:spcPct val="150000"/>
              </a:lnSpc>
            </a:pPr>
            <a:r>
              <a:rPr lang="en-GB" sz="2400" dirty="0" smtClean="0">
                <a:uFill>
                  <a:solidFill>
                    <a:srgbClr val="57C4CD"/>
                  </a:solidFill>
                </a:uFill>
                <a:latin typeface="PT Sans" panose="020B0503020203020204" pitchFamily="34" charset="0"/>
                <a:cs typeface="Arial" panose="020B0604020202020204" pitchFamily="34" charset="0"/>
                <a:sym typeface="PT Sans"/>
              </a:rPr>
              <a:t>@</a:t>
            </a:r>
            <a:r>
              <a:rPr lang="en-GB" sz="2400" dirty="0" err="1" smtClean="0">
                <a:uFill>
                  <a:solidFill>
                    <a:srgbClr val="57C4CD"/>
                  </a:solidFill>
                </a:uFill>
                <a:latin typeface="PT Sans" panose="020B0503020203020204" pitchFamily="34" charset="0"/>
                <a:cs typeface="Arial" panose="020B0604020202020204" pitchFamily="34" charset="0"/>
                <a:sym typeface="PT Sans"/>
              </a:rPr>
              <a:t>martateperek</a:t>
            </a:r>
            <a:endParaRPr lang="en-GB" sz="2400" dirty="0" smtClean="0">
              <a:uFill>
                <a:solidFill>
                  <a:srgbClr val="57C4CD"/>
                </a:solidFill>
              </a:uFill>
              <a:latin typeface="PT Sans" panose="020B0503020203020204" pitchFamily="34" charset="0"/>
              <a:cs typeface="Arial" panose="020B0604020202020204" pitchFamily="34" charset="0"/>
              <a:sym typeface="PT Sans"/>
            </a:endParaRPr>
          </a:p>
          <a:p>
            <a:pPr marL="40591" marR="40591" algn="ctr" latinLnBrk="1" hangingPunct="0">
              <a:lnSpc>
                <a:spcPct val="150000"/>
              </a:lnSpc>
            </a:pPr>
            <a:r>
              <a:rPr lang="en-GB" sz="2400" dirty="0" smtClean="0">
                <a:uFill>
                  <a:solidFill>
                    <a:srgbClr val="57C4CD"/>
                  </a:solidFill>
                </a:uFill>
                <a:latin typeface="PT Sans" panose="020B0503020203020204" pitchFamily="34" charset="0"/>
                <a:cs typeface="Arial" panose="020B0604020202020204" pitchFamily="34" charset="0"/>
                <a:sym typeface="PT Sans"/>
              </a:rPr>
              <a:t>@</a:t>
            </a:r>
            <a:r>
              <a:rPr lang="en-GB" sz="2400" dirty="0" err="1" smtClean="0">
                <a:uFill>
                  <a:solidFill>
                    <a:srgbClr val="57C4CD"/>
                  </a:solidFill>
                </a:uFill>
                <a:latin typeface="PT Sans" panose="020B0503020203020204" pitchFamily="34" charset="0"/>
                <a:cs typeface="Arial" panose="020B0604020202020204" pitchFamily="34" charset="0"/>
                <a:sym typeface="PT Sans"/>
              </a:rPr>
              <a:t>CamOpenData</a:t>
            </a:r>
            <a:endParaRPr lang="en-GB" sz="2400" dirty="0" smtClean="0">
              <a:uFill>
                <a:solidFill>
                  <a:srgbClr val="57C4CD"/>
                </a:solidFill>
              </a:uFill>
              <a:latin typeface="PT Sans" panose="020B0503020203020204" pitchFamily="34" charset="0"/>
              <a:cs typeface="Arial" panose="020B0604020202020204" pitchFamily="34" charset="0"/>
              <a:sym typeface="PT Sans"/>
            </a:endParaRPr>
          </a:p>
          <a:p>
            <a:pPr marL="40591" marR="40591" algn="ctr" latinLnBrk="1" hangingPunct="0">
              <a:lnSpc>
                <a:spcPct val="150000"/>
              </a:lnSpc>
            </a:pPr>
            <a:endParaRPr lang="en-GB" sz="2000" dirty="0">
              <a:uFill>
                <a:solidFill>
                  <a:srgbClr val="57C4CD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PT Sans"/>
            </a:endParaRPr>
          </a:p>
        </p:txBody>
      </p:sp>
      <p:pic>
        <p:nvPicPr>
          <p:cNvPr id="7" name="Picture 2" descr="https://g.twimg.com/Twitter_logo_blu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693" y="3827785"/>
            <a:ext cx="772351" cy="6279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88063" y="912410"/>
            <a:ext cx="2767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 smtClean="0"/>
              <a:t>Thank you</a:t>
            </a:r>
            <a:endParaRPr lang="en-GB" sz="4800" dirty="0"/>
          </a:p>
        </p:txBody>
      </p:sp>
      <p:sp>
        <p:nvSpPr>
          <p:cNvPr id="2" name="Rectangle 1"/>
          <p:cNvSpPr/>
          <p:nvPr/>
        </p:nvSpPr>
        <p:spPr>
          <a:xfrm>
            <a:off x="1660800" y="4797152"/>
            <a:ext cx="5863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https://unlockingresearch.blog.lib.cam.ac.uk/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899592" y="6093296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/>
              <a:t>Slides: </a:t>
            </a:r>
            <a:r>
              <a:rPr lang="en-GB" sz="2400" dirty="0">
                <a:hlinkClick r:id="rId6"/>
              </a:rPr>
              <a:t>https://</a:t>
            </a:r>
            <a:r>
              <a:rPr lang="en-GB" sz="2400" dirty="0" smtClean="0">
                <a:hlinkClick r:id="rId6"/>
              </a:rPr>
              <a:t>doi.org/10.5281/zenodo.154352</a:t>
            </a:r>
            <a:r>
              <a:rPr lang="en-GB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912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Opportunity to join our Cambridge team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566673" y="6084004"/>
            <a:ext cx="3949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http://www.jobs.cam.ac.uk/job/10908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337560" cy="36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4725144"/>
            <a:ext cx="1372763" cy="7200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88224" y="4630055"/>
            <a:ext cx="1728192" cy="887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39552" y="4941168"/>
            <a:ext cx="509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Applicants from outside the UK very welcome to apply – tell your colleagues!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6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5880" y="2564904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hlinkClick r:id="rId2"/>
              </a:rPr>
              <a:t>www.slido.com</a:t>
            </a:r>
            <a:endParaRPr lang="en-GB" sz="4000" dirty="0" smtClean="0"/>
          </a:p>
          <a:p>
            <a:pPr algn="ctr"/>
            <a:r>
              <a:rPr lang="en-GB" sz="4000" dirty="0" smtClean="0"/>
              <a:t>Code: </a:t>
            </a:r>
            <a:r>
              <a:rPr lang="en-GB" sz="4000" b="1" dirty="0" smtClean="0"/>
              <a:t>#5393</a:t>
            </a:r>
          </a:p>
          <a:p>
            <a:pPr algn="ctr"/>
            <a:endParaRPr lang="en-GB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28511"/>
            <a:ext cx="3346807" cy="583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 to Cambridge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908720"/>
            <a:ext cx="8136904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18,000 students; 9,000 staff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6 </a:t>
            </a:r>
            <a:r>
              <a:rPr lang="en-GB" sz="2400" dirty="0"/>
              <a:t>Schools: </a:t>
            </a:r>
          </a:p>
          <a:p>
            <a:pPr marL="742950" lvl="1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Arts and Humanities</a:t>
            </a:r>
          </a:p>
          <a:p>
            <a:pPr marL="742950" lvl="1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Biological Sciences</a:t>
            </a:r>
          </a:p>
          <a:p>
            <a:pPr marL="742950" lvl="1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Clinical Medicine</a:t>
            </a:r>
          </a:p>
          <a:p>
            <a:pPr marL="742950" lvl="1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Humanities and Social Sciences</a:t>
            </a:r>
          </a:p>
          <a:p>
            <a:pPr marL="742950" lvl="1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Physical Sciences</a:t>
            </a:r>
          </a:p>
          <a:p>
            <a:pPr marL="742950" lvl="1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Technology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150 Departments and </a:t>
            </a:r>
            <a:r>
              <a:rPr lang="en-GB" sz="2400" dirty="0" smtClean="0"/>
              <a:t>Institutes, 31 colleges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Fragmented support services</a:t>
            </a:r>
          </a:p>
        </p:txBody>
      </p:sp>
      <p:pic>
        <p:nvPicPr>
          <p:cNvPr id="4098" name="Picture 2" descr="Maze, Labyrinth, Glendurgan, Garden, Corn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756635">
            <a:off x="1583667" y="3134229"/>
            <a:ext cx="5976664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2 people doing RDM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81681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</a:t>
            </a:r>
            <a:r>
              <a:rPr lang="en-GB" b="1" dirty="0" smtClean="0"/>
              <a:t>not</a:t>
            </a:r>
            <a:r>
              <a:rPr lang="en-GB" dirty="0" smtClean="0"/>
              <a:t> so start with RDM</a:t>
            </a:r>
            <a:endParaRPr lang="en-GB" dirty="0"/>
          </a:p>
        </p:txBody>
      </p:sp>
      <p:pic>
        <p:nvPicPr>
          <p:cNvPr id="4" name="Picture 2" descr="Isolated, Transparent, Military, Vehicle, Tank,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293" y="908720"/>
            <a:ext cx="9612560" cy="72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Fast and simple</a:t>
            </a:r>
            <a:endParaRPr lang="en-GB" dirty="0"/>
          </a:p>
        </p:txBody>
      </p:sp>
      <p:pic>
        <p:nvPicPr>
          <p:cNvPr id="3074" name="Picture 2" descr="Ad, Announce, Announcement, Arrow, Auto, Automob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7" y="1124744"/>
            <a:ext cx="810089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21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3379" y="1052736"/>
            <a:ext cx="8229600" cy="37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smtClean="0"/>
              <a:t>You </a:t>
            </a:r>
            <a:r>
              <a:rPr lang="en-GB" sz="4000" b="1" dirty="0" smtClean="0"/>
              <a:t>must</a:t>
            </a:r>
            <a:r>
              <a:rPr lang="en-GB" sz="4000" dirty="0" smtClean="0"/>
              <a:t> do it</a:t>
            </a:r>
            <a:endParaRPr lang="en-GB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You must share to comply with funders’ policies</a:t>
            </a:r>
            <a:endParaRPr lang="en-GB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545658"/>
            <a:ext cx="843528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rgbClr val="A9998F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EPSRC do random checks to make sure data are shared in publications that acknowledge their funding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blogs.bodleian.ox.ac.uk/rdm/wp-content/uploads/sites/126/2014/03/EPSRC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36" y="3472734"/>
            <a:ext cx="3434328" cy="18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8776" y="5675818"/>
            <a:ext cx="8366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https://www.epsrc.ac.uk/files/aboutus/standards/clarificationsofexpectationsresearchdatamanagement</a:t>
            </a:r>
            <a:r>
              <a:rPr lang="en-GB" dirty="0" smtClean="0">
                <a:hlinkClick r:id="rId4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5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13145</TotalTime>
  <Words>1191</Words>
  <Application>Microsoft Office PowerPoint</Application>
  <PresentationFormat>On-screen Show (4:3)</PresentationFormat>
  <Paragraphs>261</Paragraphs>
  <Slides>59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Calibri</vt:lpstr>
      <vt:lpstr>PT Sans</vt:lpstr>
      <vt:lpstr>Wingdings</vt:lpstr>
      <vt:lpstr>Arial</vt:lpstr>
      <vt:lpstr>Office Theme</vt:lpstr>
      <vt:lpstr>Is democracy the right system?  Building an engaged RDM community</vt:lpstr>
      <vt:lpstr>Slides are available</vt:lpstr>
      <vt:lpstr>If you have questions…</vt:lpstr>
      <vt:lpstr>My question to you…</vt:lpstr>
      <vt:lpstr>Content</vt:lpstr>
      <vt:lpstr>Background to Cambridge</vt:lpstr>
      <vt:lpstr>How not so start with RDM</vt:lpstr>
      <vt:lpstr>Fast and simple</vt:lpstr>
      <vt:lpstr>You must share to comply with funders’ policies</vt:lpstr>
      <vt:lpstr>Bad start</vt:lpstr>
      <vt:lpstr>Let’s re-think the approach</vt:lpstr>
      <vt:lpstr>Alternative approach </vt:lpstr>
      <vt:lpstr>Trying to understand your researchers’ pain</vt:lpstr>
      <vt:lpstr>Never dismiss questions – be open for discussion</vt:lpstr>
      <vt:lpstr>Ask questions, but explain why you’re asking</vt:lpstr>
      <vt:lpstr>Let researchers shape RDM services</vt:lpstr>
      <vt:lpstr>Researchers wanted:</vt:lpstr>
      <vt:lpstr>Online information</vt:lpstr>
      <vt:lpstr>On-demand consultancy</vt:lpstr>
      <vt:lpstr>Data management plan support service</vt:lpstr>
      <vt:lpstr>Training</vt:lpstr>
      <vt:lpstr>Repository</vt:lpstr>
      <vt:lpstr>Advocacy and outreach</vt:lpstr>
      <vt:lpstr>Advocacy and outreach</vt:lpstr>
      <vt:lpstr>Advocacy and outreach</vt:lpstr>
      <vt:lpstr>Follow-up survey in July 2016 (with Jisc)</vt:lpstr>
      <vt:lpstr>Answers inform service development</vt:lpstr>
      <vt:lpstr>Understanding reveals the motivations </vt:lpstr>
      <vt:lpstr>Sharing your data is  ‘A Good Thing’ </vt:lpstr>
      <vt:lpstr>The forgotten benefits?</vt:lpstr>
      <vt:lpstr>Open Research is fundamental to being an academic</vt:lpstr>
      <vt:lpstr>Science relies on the principle that findings are shared</vt:lpstr>
      <vt:lpstr>Non-positive results need be shared not to waste time and resources</vt:lpstr>
      <vt:lpstr>Selfish reason: share once and don’t be bothered</vt:lpstr>
      <vt:lpstr>Selfish reason: share once and don’t be bothered</vt:lpstr>
      <vt:lpstr>Get access to shared data</vt:lpstr>
      <vt:lpstr>Let your community work with you</vt:lpstr>
      <vt:lpstr>Let researchers shape the policy</vt:lpstr>
      <vt:lpstr>Creation of the RDM Project Group at Cambridge</vt:lpstr>
      <vt:lpstr>Let your community work with you</vt:lpstr>
      <vt:lpstr>Why it’s important to collaborate across the University?</vt:lpstr>
      <vt:lpstr>‘Get together’ working group</vt:lpstr>
      <vt:lpstr>‘Get together’ working group</vt:lpstr>
      <vt:lpstr>Hot desking – get to know each other</vt:lpstr>
      <vt:lpstr>Collaboration outside of the University</vt:lpstr>
      <vt:lpstr>Jisc research data shared service</vt:lpstr>
      <vt:lpstr>UK Research Data Network (Jisc initiative)</vt:lpstr>
      <vt:lpstr>Global networks – Research Data Alliance</vt:lpstr>
      <vt:lpstr>Global networks - IDCC</vt:lpstr>
      <vt:lpstr>Did it work?</vt:lpstr>
      <vt:lpstr>Behavioural change in sharing</vt:lpstr>
      <vt:lpstr>Feedback on training</vt:lpstr>
      <vt:lpstr>Informed discussions about barriers to sharing</vt:lpstr>
      <vt:lpstr>Call for data champions</vt:lpstr>
      <vt:lpstr>Was it worth it?</vt:lpstr>
      <vt:lpstr>Is democracy the right system?</vt:lpstr>
      <vt:lpstr>PowerPoint Presentation</vt:lpstr>
      <vt:lpstr>Opportunity to join our Cambridge team</vt:lpstr>
      <vt:lpstr>Questions?</vt:lpstr>
    </vt:vector>
  </TitlesOfParts>
  <Company>Cambridge University Library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Boyes</dc:creator>
  <cp:lastModifiedBy>Marta Teperek</cp:lastModifiedBy>
  <cp:revision>297</cp:revision>
  <dcterms:created xsi:type="dcterms:W3CDTF">2016-05-13T10:59:10Z</dcterms:created>
  <dcterms:modified xsi:type="dcterms:W3CDTF">2016-09-22T22:31:24Z</dcterms:modified>
</cp:coreProperties>
</file>