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6" r:id="rId3"/>
    <p:sldId id="264" r:id="rId4"/>
    <p:sldId id="282" r:id="rId5"/>
    <p:sldId id="263" r:id="rId6"/>
    <p:sldId id="283" r:id="rId7"/>
    <p:sldId id="268" r:id="rId8"/>
    <p:sldId id="267" r:id="rId9"/>
    <p:sldId id="285" r:id="rId10"/>
    <p:sldId id="286" r:id="rId11"/>
    <p:sldId id="287" r:id="rId12"/>
    <p:sldId id="288" r:id="rId13"/>
    <p:sldId id="289" r:id="rId14"/>
    <p:sldId id="257" r:id="rId15"/>
    <p:sldId id="258" r:id="rId16"/>
    <p:sldId id="259" r:id="rId17"/>
    <p:sldId id="260" r:id="rId18"/>
    <p:sldId id="261" r:id="rId19"/>
    <p:sldId id="262" r:id="rId20"/>
    <p:sldId id="290" r:id="rId21"/>
    <p:sldId id="291" r:id="rId22"/>
    <p:sldId id="265" r:id="rId23"/>
    <p:sldId id="266" r:id="rId24"/>
    <p:sldId id="292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4237">
          <p15:clr>
            <a:srgbClr val="A4A3A4"/>
          </p15:clr>
        </p15:guide>
        <p15:guide id="3" orient="horz" pos="185">
          <p15:clr>
            <a:srgbClr val="A4A3A4"/>
          </p15:clr>
        </p15:guide>
        <p15:guide id="4" pos="2880">
          <p15:clr>
            <a:srgbClr val="A4A3A4"/>
          </p15:clr>
        </p15:guide>
        <p15:guide id="5" pos="181">
          <p15:clr>
            <a:srgbClr val="A4A3A4"/>
          </p15:clr>
        </p15:guide>
        <p15:guide id="6" pos="272">
          <p15:clr>
            <a:srgbClr val="A4A3A4"/>
          </p15:clr>
        </p15:guide>
        <p15:guide id="7" pos="363">
          <p15:clr>
            <a:srgbClr val="A4A3A4"/>
          </p15:clr>
        </p15:guide>
        <p15:guide id="8" pos="90">
          <p15:clr>
            <a:srgbClr val="A4A3A4"/>
          </p15:clr>
        </p15:guide>
        <p15:guide id="9" pos="5670">
          <p15:clr>
            <a:srgbClr val="A4A3A4"/>
          </p15:clr>
        </p15:guide>
        <p15:guide id="10" pos="5579">
          <p15:clr>
            <a:srgbClr val="A4A3A4"/>
          </p15:clr>
        </p15:guide>
        <p15:guide id="11" pos="2838">
          <p15:clr>
            <a:srgbClr val="A4A3A4"/>
          </p15:clr>
        </p15:guide>
        <p15:guide id="12" pos="292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59B"/>
    <a:srgbClr val="4FB3CF"/>
    <a:srgbClr val="FBB040"/>
    <a:srgbClr val="FDD7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586" autoAdjust="0"/>
  </p:normalViewPr>
  <p:slideViewPr>
    <p:cSldViewPr snapToGrid="0">
      <p:cViewPr varScale="1">
        <p:scale>
          <a:sx n="101" d="100"/>
          <a:sy n="101" d="100"/>
        </p:scale>
        <p:origin x="216" y="216"/>
      </p:cViewPr>
      <p:guideLst>
        <p:guide orient="horz" pos="2161"/>
        <p:guide orient="horz" pos="4237"/>
        <p:guide orient="horz" pos="185"/>
        <p:guide pos="2880"/>
        <p:guide pos="181"/>
        <p:guide pos="272"/>
        <p:guide pos="363"/>
        <p:guide pos="90"/>
        <p:guide pos="5670"/>
        <p:guide pos="5579"/>
        <p:guide pos="2838"/>
        <p:guide pos="29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3D073-1325-9841-A9EF-CE8833314A0A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D989D-B666-A944-BE85-DFAC05EF895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7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/>
          </p:cNvSpPr>
          <p:nvPr userDrawn="1"/>
        </p:nvSpPr>
        <p:spPr bwMode="auto">
          <a:xfrm>
            <a:off x="5880683" y="5562000"/>
            <a:ext cx="3119809" cy="1152000"/>
          </a:xfrm>
          <a:prstGeom prst="roundRect">
            <a:avLst>
              <a:gd name="adj" fmla="val 11415"/>
            </a:avLst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endParaRPr lang="nl-NL" sz="2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 userDrawn="1">
            <p:ph type="pic" sz="quarter" idx="11"/>
          </p:nvPr>
        </p:nvSpPr>
        <p:spPr>
          <a:xfrm>
            <a:off x="142875" y="144001"/>
            <a:ext cx="8858250" cy="5292000"/>
          </a:xfrm>
          <a:prstGeom prst="roundRect">
            <a:avLst>
              <a:gd name="adj" fmla="val 2730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8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0"/>
          </p:nvPr>
        </p:nvSpPr>
        <p:spPr>
          <a:xfrm>
            <a:off x="143998" y="5562000"/>
            <a:ext cx="6055465" cy="1152000"/>
          </a:xfrm>
          <a:prstGeom prst="roundRect">
            <a:avLst>
              <a:gd name="adj" fmla="val 12548"/>
            </a:avLst>
          </a:prstGeom>
          <a:solidFill>
            <a:schemeClr val="accent1"/>
          </a:solidFill>
        </p:spPr>
        <p:txBody>
          <a:bodyPr lIns="234000" tIns="0" rIns="25200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02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7338" y="293688"/>
            <a:ext cx="8569325" cy="63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11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, geen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53524"/>
            <a:ext cx="8858250" cy="6572713"/>
          </a:xfrm>
          <a:prstGeom prst="roundRect">
            <a:avLst>
              <a:gd name="adj" fmla="val 2163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750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12875"/>
            <a:ext cx="8856000" cy="478790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58799"/>
            <a:ext cx="4212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644000" y="1558799"/>
            <a:ext cx="4212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8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12875"/>
            <a:ext cx="8856000" cy="478790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7338" y="1557337"/>
            <a:ext cx="4212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4663" y="1558800"/>
            <a:ext cx="4212000" cy="4500000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31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7338" y="1558800"/>
            <a:ext cx="4212000" cy="4500000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142875" y="1412875"/>
            <a:ext cx="8856000" cy="478790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0263" y="1557337"/>
            <a:ext cx="4212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8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recht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2875" y="1412875"/>
            <a:ext cx="4356000" cy="4788000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72000" y="1412875"/>
            <a:ext cx="4356000" cy="4788000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0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, links plaa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0263" y="1412875"/>
            <a:ext cx="4356000" cy="4788000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37868" y="1412875"/>
            <a:ext cx="4356000" cy="4788000"/>
          </a:xfrm>
          <a:prstGeom prst="roundRect">
            <a:avLst>
              <a:gd name="adj" fmla="val 3482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60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0263" y="1412875"/>
            <a:ext cx="4356000" cy="4788000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142875" y="1412875"/>
            <a:ext cx="4356000" cy="4788000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2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2 kols, highligh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40263" y="1412875"/>
            <a:ext cx="4356000" cy="4788000"/>
          </a:xfrm>
          <a:prstGeom prst="roundRect">
            <a:avLst>
              <a:gd name="adj" fmla="val 3274"/>
            </a:avLst>
          </a:prstGeom>
          <a:ln w="12700">
            <a:solidFill>
              <a:schemeClr val="accent1"/>
            </a:solidFill>
          </a:ln>
        </p:spPr>
        <p:txBody>
          <a:bodyPr lIns="97200" tIns="64800" rIns="144000" b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44000" y="1414800"/>
            <a:ext cx="4356000" cy="4788000"/>
          </a:xfrm>
          <a:prstGeom prst="roundRect">
            <a:avLst>
              <a:gd name="adj" fmla="val 3274"/>
            </a:avLst>
          </a:prstGeom>
          <a:solidFill>
            <a:schemeClr val="accent1"/>
          </a:solidFill>
        </p:spPr>
        <p:txBody>
          <a:bodyPr lIns="97200" tIns="64800" rIns="144000" bIns="144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6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412875"/>
            <a:ext cx="8856000" cy="478790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58799"/>
            <a:ext cx="27828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6071969" y="1558799"/>
            <a:ext cx="27828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3179653" y="1558799"/>
            <a:ext cx="27828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7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voorkant Bie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538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00"/>
            <a:ext cx="9144000" cy="396240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3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1" name="AutoShape 2"/>
          <p:cNvSpPr>
            <a:spLocks/>
          </p:cNvSpPr>
          <p:nvPr userDrawn="1"/>
        </p:nvSpPr>
        <p:spPr bwMode="auto">
          <a:xfrm>
            <a:off x="5880683" y="5562000"/>
            <a:ext cx="3119809" cy="1152000"/>
          </a:xfrm>
          <a:prstGeom prst="roundRect">
            <a:avLst>
              <a:gd name="adj" fmla="val 11415"/>
            </a:avLst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endParaRPr lang="nl-NL" sz="2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98" y="5562000"/>
            <a:ext cx="6055465" cy="1152000"/>
          </a:xfrm>
          <a:prstGeom prst="roundRect">
            <a:avLst>
              <a:gd name="adj" fmla="val 12548"/>
            </a:avLst>
          </a:prstGeom>
          <a:solidFill>
            <a:schemeClr val="accent1"/>
          </a:solidFill>
        </p:spPr>
        <p:txBody>
          <a:bodyPr lIns="234000" tIns="0" rIns="25200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3507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  <a:ln>
            <a:solidFill>
              <a:srgbClr val="4FB3CF"/>
            </a:solidFill>
          </a:ln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rgbClr val="4FB3CF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6120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rgbClr val="4FB3CF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73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20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2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04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2112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7" name="Content Placeholder 8"/>
          <p:cNvSpPr>
            <a:spLocks noGrp="1"/>
          </p:cNvSpPr>
          <p:nvPr>
            <p:ph sz="quarter" idx="17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6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4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20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0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2000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6120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27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21125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13" name="Content Placeholder 8"/>
          <p:cNvSpPr>
            <a:spLocks noGrp="1"/>
          </p:cNvSpPr>
          <p:nvPr>
            <p:ph sz="quarter" idx="18"/>
          </p:nvPr>
        </p:nvSpPr>
        <p:spPr>
          <a:xfrm>
            <a:off x="3132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4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3131753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2112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42874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66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2000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6120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66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21125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132000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95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3 kols, foto, highl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2112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accent1"/>
          </a:solidFill>
        </p:spPr>
        <p:txBody>
          <a:bodyPr lIns="90000" tIns="648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Content Placeholder 8"/>
          <p:cNvSpPr>
            <a:spLocks noGrp="1"/>
          </p:cNvSpPr>
          <p:nvPr>
            <p:ph sz="quarter" idx="16"/>
          </p:nvPr>
        </p:nvSpPr>
        <p:spPr>
          <a:xfrm>
            <a:off x="142875" y="1410327"/>
            <a:ext cx="2880000" cy="4804735"/>
          </a:xfrm>
          <a:prstGeom prst="roundRect">
            <a:avLst>
              <a:gd name="adj" fmla="val 5029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90000" tIns="648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3132000" y="1412875"/>
            <a:ext cx="2880000" cy="4802188"/>
          </a:xfrm>
          <a:prstGeom prst="roundRect">
            <a:avLst>
              <a:gd name="adj" fmla="val 5057"/>
            </a:avLst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00" b="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2" name="Rounded Rectangle 11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oorkant Bie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80629"/>
            <a:ext cx="9144000" cy="53645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00"/>
            <a:ext cx="9144000" cy="39624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0" name="AutoShape 2"/>
          <p:cNvSpPr>
            <a:spLocks/>
          </p:cNvSpPr>
          <p:nvPr userDrawn="1"/>
        </p:nvSpPr>
        <p:spPr bwMode="auto">
          <a:xfrm>
            <a:off x="5880683" y="5562000"/>
            <a:ext cx="3119809" cy="1152000"/>
          </a:xfrm>
          <a:prstGeom prst="roundRect">
            <a:avLst>
              <a:gd name="adj" fmla="val 11415"/>
            </a:avLst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endParaRPr lang="nl-NL" sz="2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98" y="5562000"/>
            <a:ext cx="6055465" cy="1152000"/>
          </a:xfrm>
          <a:prstGeom prst="roundRect">
            <a:avLst>
              <a:gd name="adj" fmla="val 12548"/>
            </a:avLst>
          </a:prstGeom>
          <a:solidFill>
            <a:schemeClr val="accent1"/>
          </a:solidFill>
        </p:spPr>
        <p:txBody>
          <a:bodyPr lIns="234000" tIns="0" rIns="25200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83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 teks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53525"/>
            <a:ext cx="8858250" cy="6052014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87337" y="293687"/>
            <a:ext cx="4217987" cy="11191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87337" y="1585913"/>
            <a:ext cx="4217987" cy="2591804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97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lide, teks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53525"/>
            <a:ext cx="8858250" cy="6052014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36782" y="293687"/>
            <a:ext cx="4217987" cy="11191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640263" y="1585913"/>
            <a:ext cx="4217987" cy="2591804"/>
          </a:xfrm>
          <a:prstGeom prst="roundRect">
            <a:avLst>
              <a:gd name="adj" fmla="val 5184"/>
            </a:avLst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txBody>
          <a:bodyPr lIns="79200" tIns="61200" rIns="144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3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38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179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0809" y="2395428"/>
            <a:ext cx="439978" cy="48768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556324" y="4105536"/>
            <a:ext cx="5183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latin typeface="Verdana"/>
              </a:rPr>
              <a:t>W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/>
          <a:srcRect l="15710" t="25985" r="10978" b="26771"/>
          <a:stretch/>
        </p:blipFill>
        <p:spPr>
          <a:xfrm>
            <a:off x="582213" y="838200"/>
            <a:ext cx="504000" cy="36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/>
          <a:srcRect l="16248" t="16610" r="12305" b="16953"/>
          <a:stretch/>
        </p:blipFill>
        <p:spPr>
          <a:xfrm>
            <a:off x="582213" y="4980593"/>
            <a:ext cx="432000" cy="43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/>
          <a:srcRect l="20095" t="23375" r="24921" b="18180"/>
          <a:stretch/>
        </p:blipFill>
        <p:spPr>
          <a:xfrm>
            <a:off x="582213" y="1580814"/>
            <a:ext cx="504000" cy="432000"/>
          </a:xfrm>
          <a:prstGeom prst="rect">
            <a:avLst/>
          </a:prstGeom>
        </p:spPr>
      </p:pic>
      <p:pic>
        <p:nvPicPr>
          <p:cNvPr id="13" name="Picture 12" descr="linked.png"/>
          <p:cNvPicPr>
            <a:picLocks noChangeAspect="1"/>
          </p:cNvPicPr>
          <p:nvPr userDrawn="1"/>
        </p:nvPicPr>
        <p:blipFill>
          <a:blip r:embed="rId6" cstate="print"/>
          <a:srcRect l="10784" t="10784" r="10784" b="10784"/>
          <a:stretch>
            <a:fillRect/>
          </a:stretch>
        </p:blipFill>
        <p:spPr>
          <a:xfrm>
            <a:off x="585831" y="3265722"/>
            <a:ext cx="457200" cy="457200"/>
          </a:xfrm>
          <a:prstGeom prst="rect">
            <a:avLst/>
          </a:prstGeom>
        </p:spPr>
      </p:pic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259721" y="883200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[Email]</a:t>
            </a:r>
            <a:endParaRPr lang="nl-NL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795205"/>
            <a:ext cx="1193814" cy="419858"/>
          </a:xfrm>
          <a:prstGeom prst="rect">
            <a:avLst/>
          </a:prstGeom>
        </p:spPr>
      </p:pic>
      <p:sp>
        <p:nvSpPr>
          <p:cNvPr id="1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59721" y="1621333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[@</a:t>
            </a:r>
            <a:r>
              <a:rPr lang="en-US" dirty="0" err="1"/>
              <a:t>twiternaam</a:t>
            </a:r>
            <a:r>
              <a:rPr lang="en-US" dirty="0"/>
              <a:t>]</a:t>
            </a:r>
            <a:endParaRPr lang="nl-NL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59721" y="2504268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[Skype </a:t>
            </a:r>
            <a:r>
              <a:rPr lang="en-US" dirty="0" err="1"/>
              <a:t>adres</a:t>
            </a:r>
            <a:r>
              <a:rPr lang="en-US" dirty="0"/>
              <a:t>]</a:t>
            </a:r>
            <a:endParaRPr lang="nl-NL" dirty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259721" y="3359322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[LinkedIn </a:t>
            </a:r>
            <a:r>
              <a:rPr lang="en-US" dirty="0" err="1"/>
              <a:t>adres</a:t>
            </a:r>
            <a:r>
              <a:rPr lang="en-US" dirty="0"/>
              <a:t>]</a:t>
            </a:r>
            <a:endParaRPr lang="nl-NL" dirty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259721" y="4216757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www.surf.nl</a:t>
            </a:r>
            <a:endParaRPr lang="nl-NL" dirty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259721" y="5061593"/>
            <a:ext cx="7596941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Telefoon</a:t>
            </a:r>
            <a:r>
              <a:rPr lang="en-US" dirty="0"/>
              <a:t>]</a:t>
            </a:r>
            <a:endParaRPr lang="nl-NL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114026" y="5889129"/>
            <a:ext cx="6742636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Creative Commons “Attribution” license:</a:t>
            </a:r>
          </a:p>
          <a:p>
            <a:pPr lvl="0"/>
            <a:r>
              <a:rPr lang="en-US" dirty="0"/>
              <a:t>http://creativecommons.org/licenses/by/3.0/</a:t>
            </a:r>
            <a:endParaRPr lang="nl-NL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70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Surf bla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77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slide met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9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204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tekst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21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, foto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8" descr="Onderzoeksda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08064"/>
            <a:ext cx="9144000" cy="5382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000"/>
            <a:ext cx="9144000" cy="39624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288000" y="1548000"/>
            <a:ext cx="8568000" cy="576000"/>
          </a:xfrm>
          <a:prstGeom prst="roundRect">
            <a:avLst>
              <a:gd name="adj" fmla="val 24321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rmAutofit/>
          </a:bodyPr>
          <a:lstStyle>
            <a:lvl1pPr marL="0" indent="0" algn="l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nl-NL" noProof="0" dirty="0"/>
          </a:p>
        </p:txBody>
      </p:sp>
      <p:sp>
        <p:nvSpPr>
          <p:cNvPr id="17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88000" y="288000"/>
            <a:ext cx="8568000" cy="1152000"/>
          </a:xfrm>
          <a:prstGeom prst="roundRect">
            <a:avLst>
              <a:gd name="adj" fmla="val 12645"/>
            </a:avLst>
          </a:prstGeom>
          <a:solidFill>
            <a:schemeClr val="accent1"/>
          </a:solidFill>
        </p:spPr>
        <p:txBody>
          <a:bodyPr lIns="79200" tIns="0" rIns="144000" bIns="0" anchor="ctr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noProof="0" dirty="0"/>
              <a:t>CLICK TO EDIT MASTER TITLE STYLE</a:t>
            </a:r>
          </a:p>
        </p:txBody>
      </p:sp>
      <p:sp>
        <p:nvSpPr>
          <p:cNvPr id="10" name="AutoShape 2"/>
          <p:cNvSpPr>
            <a:spLocks/>
          </p:cNvSpPr>
          <p:nvPr userDrawn="1"/>
        </p:nvSpPr>
        <p:spPr bwMode="auto">
          <a:xfrm>
            <a:off x="5880683" y="5562000"/>
            <a:ext cx="3119809" cy="1152000"/>
          </a:xfrm>
          <a:prstGeom prst="roundRect">
            <a:avLst>
              <a:gd name="adj" fmla="val 11415"/>
            </a:avLst>
          </a:prstGeom>
          <a:solidFill>
            <a:schemeClr val="accent1"/>
          </a:solidFill>
          <a:ln w="254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1"/>
            <a:endParaRPr lang="nl-NL" sz="2000" noProof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3998" y="5562000"/>
            <a:ext cx="6055465" cy="1152000"/>
          </a:xfrm>
          <a:prstGeom prst="roundRect">
            <a:avLst>
              <a:gd name="adj" fmla="val 12548"/>
            </a:avLst>
          </a:prstGeom>
          <a:solidFill>
            <a:schemeClr val="accent1"/>
          </a:solidFill>
        </p:spPr>
        <p:txBody>
          <a:bodyPr lIns="234000" tIns="0" rIns="252000" bIns="0" anchor="ctr" anchorCtr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59" y="5816136"/>
            <a:ext cx="1847524" cy="6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08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Naam</a:t>
            </a:r>
            <a:r>
              <a:rPr lang="en-US" dirty="0"/>
              <a:t>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www.surf.net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[Email]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3859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met personalia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3" descr="SURF_what SURF can do_fc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0" y="5420158"/>
            <a:ext cx="3888432" cy="8531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Naam</a:t>
            </a:r>
            <a:r>
              <a:rPr lang="en-US" dirty="0"/>
              <a:t>]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76263" y="1886634"/>
            <a:ext cx="3994612" cy="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www.surf.net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[Email]</a:t>
            </a:r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3901248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4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73609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073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tekst en logo C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6263" y="1412874"/>
            <a:ext cx="3994150" cy="3511463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03159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person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Naam</a:t>
            </a:r>
            <a:r>
              <a:rPr lang="en-US" dirty="0"/>
              <a:t>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6263" y="1886634"/>
            <a:ext cx="3994612" cy="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www.surf.net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[Email]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60041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 slide 2 met personalia en C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573838"/>
          </a:xfrm>
          <a:prstGeom prst="roundRect">
            <a:avLst>
              <a:gd name="adj" fmla="val 2164"/>
            </a:avLst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75" y="5417569"/>
            <a:ext cx="3875983" cy="847358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3" y="1412875"/>
            <a:ext cx="3994150" cy="270000"/>
          </a:xfrm>
        </p:spPr>
        <p:txBody>
          <a:bodyPr>
            <a:normAutofit/>
          </a:bodyPr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Naam</a:t>
            </a:r>
            <a:r>
              <a:rPr lang="en-US" dirty="0"/>
              <a:t>]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76263" y="1886634"/>
            <a:ext cx="3994612" cy="270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www.surf.net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76263" y="1649754"/>
            <a:ext cx="3994150" cy="270000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[Email]</a:t>
            </a:r>
            <a:endParaRPr lang="nl-NL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3" y="5422229"/>
            <a:ext cx="1474750" cy="51866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70753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71" y="273423"/>
            <a:ext cx="8228437" cy="1144195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1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71" y="1604399"/>
            <a:ext cx="8228437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4734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24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42875" y="1412875"/>
            <a:ext cx="8856000" cy="4787900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58799"/>
            <a:ext cx="8568000" cy="45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9931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1 kolom, ge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>
            <a:off x="142875" y="1412874"/>
            <a:ext cx="8856000" cy="5313363"/>
          </a:xfrm>
          <a:prstGeom prst="roundRect">
            <a:avLst>
              <a:gd name="adj" fmla="val 2626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4"/>
          </p:nvPr>
        </p:nvSpPr>
        <p:spPr>
          <a:xfrm>
            <a:off x="287337" y="1558799"/>
            <a:ext cx="8568000" cy="5018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125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header e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412875"/>
            <a:ext cx="8858250" cy="4792664"/>
          </a:xfrm>
          <a:prstGeom prst="roundRect">
            <a:avLst>
              <a:gd name="adj" fmla="val 3062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7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lid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42875" y="153525"/>
            <a:ext cx="8858250" cy="6052014"/>
          </a:xfrm>
          <a:prstGeom prst="roundRect">
            <a:avLst>
              <a:gd name="adj" fmla="val 2416"/>
            </a:avLst>
          </a:prstGeom>
          <a:solidFill>
            <a:schemeClr val="bg1">
              <a:lumMod val="95000"/>
            </a:schemeClr>
          </a:solidFill>
        </p:spPr>
        <p:txBody>
          <a:bodyPr anchor="b" anchorCtr="0">
            <a:normAutofit/>
          </a:bodyPr>
          <a:lstStyle>
            <a:lvl1pPr marL="0" indent="0">
              <a:buNone/>
              <a:defRPr sz="1000" b="0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nl-NL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0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, ge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>
            <a:off x="142875" y="152400"/>
            <a:ext cx="8856000" cy="6048375"/>
          </a:xfrm>
          <a:prstGeom prst="roundRect">
            <a:avLst>
              <a:gd name="adj" fmla="val 294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287338" y="293688"/>
            <a:ext cx="8569325" cy="63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Rounded Rectangle 9"/>
          <p:cNvSpPr/>
          <p:nvPr userDrawn="1"/>
        </p:nvSpPr>
        <p:spPr>
          <a:xfrm>
            <a:off x="7200000" y="6284298"/>
            <a:ext cx="1800000" cy="432000"/>
          </a:xfrm>
          <a:prstGeom prst="roundRect">
            <a:avLst>
              <a:gd name="adj" fmla="val 3320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874" y="6282000"/>
            <a:ext cx="7496522" cy="432000"/>
          </a:xfrm>
          <a:prstGeom prst="roundRect">
            <a:avLst>
              <a:gd name="adj" fmla="val 33204"/>
            </a:avLst>
          </a:prstGeom>
          <a:solidFill>
            <a:schemeClr val="accent4"/>
          </a:solidFill>
        </p:spPr>
        <p:txBody>
          <a:bodyPr lIns="115200" rIns="432000" anchor="ctr" anchorCtr="0">
            <a:no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75" y="6282000"/>
            <a:ext cx="6465744" cy="432000"/>
          </a:xfrm>
          <a:prstGeom prst="rect">
            <a:avLst/>
          </a:prstGeom>
        </p:spPr>
        <p:txBody>
          <a:bodyPr lIns="144000" tIns="0" rIns="0" bIns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5686505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19497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596" y="6380909"/>
            <a:ext cx="637068" cy="2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6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00" y="1558800"/>
            <a:ext cx="8568000" cy="45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44000" y="144000"/>
            <a:ext cx="8856000" cy="1152000"/>
          </a:xfrm>
          <a:prstGeom prst="roundRect">
            <a:avLst>
              <a:gd name="adj" fmla="val 12516"/>
            </a:avLst>
          </a:prstGeom>
          <a:solidFill>
            <a:schemeClr val="accent1"/>
          </a:solidFill>
        </p:spPr>
        <p:txBody>
          <a:bodyPr vert="horz" lIns="91440" tIns="0" rIns="14400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2875" y="6282000"/>
            <a:ext cx="6690188" cy="432000"/>
          </a:xfrm>
          <a:prstGeom prst="rect">
            <a:avLst/>
          </a:prstGeom>
        </p:spPr>
        <p:txBody>
          <a:bodyPr lIns="144000" tIns="0" rIns="0" bIns="0" anchor="ctr" anchorCtr="0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2"/>
          </p:nvPr>
        </p:nvSpPr>
        <p:spPr>
          <a:xfrm>
            <a:off x="5538868" y="6375600"/>
            <a:ext cx="2133600" cy="149125"/>
          </a:xfrm>
          <a:prstGeom prst="rect">
            <a:avLst/>
          </a:prstGeom>
        </p:spPr>
        <p:txBody>
          <a:bodyPr wrap="none" lIns="0" tIns="0" rIns="0" bIns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F9FDEE6-CF89-4867-987B-10E2E55F17DE}" type="datetimeFigureOut">
              <a:rPr lang="nl-NL" smtClean="0"/>
              <a:pPr/>
              <a:t>10-10-18</a:t>
            </a:fld>
            <a:endParaRPr lang="nl-NL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671860" y="6376664"/>
            <a:ext cx="438611" cy="218229"/>
          </a:xfrm>
          <a:prstGeom prst="rect">
            <a:avLst/>
          </a:prstGeom>
        </p:spPr>
        <p:txBody>
          <a:bodyPr wrap="none" lIns="0" tIns="0" rIns="144000" bIns="0" anchor="t" anchorCtr="0"/>
          <a:lstStyle>
            <a:lvl1pPr algn="r">
              <a:defRPr sz="900" b="0" i="0">
                <a:solidFill>
                  <a:schemeClr val="tx1"/>
                </a:solidFill>
              </a:defRPr>
            </a:lvl1pPr>
          </a:lstStyle>
          <a:p>
            <a:fld id="{B6B5D4A3-EC48-4948-B56B-369ED226E95B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7" r:id="rId3"/>
    <p:sldLayoutId id="2147483658" r:id="rId4"/>
    <p:sldLayoutId id="2147483661" r:id="rId5"/>
    <p:sldLayoutId id="2147483698" r:id="rId6"/>
    <p:sldLayoutId id="2147483696" r:id="rId7"/>
    <p:sldLayoutId id="2147483694" r:id="rId8"/>
    <p:sldLayoutId id="2147483680" r:id="rId9"/>
    <p:sldLayoutId id="2147483693" r:id="rId10"/>
    <p:sldLayoutId id="2147483695" r:id="rId11"/>
    <p:sldLayoutId id="2147483665" r:id="rId12"/>
    <p:sldLayoutId id="2147483663" r:id="rId13"/>
    <p:sldLayoutId id="2147483664" r:id="rId14"/>
    <p:sldLayoutId id="2147483666" r:id="rId15"/>
    <p:sldLayoutId id="2147483675" r:id="rId16"/>
    <p:sldLayoutId id="2147483667" r:id="rId17"/>
    <p:sldLayoutId id="2147483668" r:id="rId18"/>
    <p:sldLayoutId id="2147483676" r:id="rId19"/>
    <p:sldLayoutId id="2147483678" r:id="rId20"/>
    <p:sldLayoutId id="2147483700" r:id="rId21"/>
    <p:sldLayoutId id="2147483699" r:id="rId22"/>
    <p:sldLayoutId id="2147483702" r:id="rId23"/>
    <p:sldLayoutId id="2147483703" r:id="rId24"/>
    <p:sldLayoutId id="2147483704" r:id="rId25"/>
    <p:sldLayoutId id="2147483701" r:id="rId26"/>
    <p:sldLayoutId id="2147483705" r:id="rId27"/>
    <p:sldLayoutId id="2147483706" r:id="rId28"/>
    <p:sldLayoutId id="2147483707" r:id="rId29"/>
    <p:sldLayoutId id="2147483688" r:id="rId30"/>
    <p:sldLayoutId id="2147483689" r:id="rId31"/>
    <p:sldLayoutId id="2147483673" r:id="rId32"/>
    <p:sldLayoutId id="2147483714" r:id="rId33"/>
    <p:sldLayoutId id="2147483717" r:id="rId34"/>
    <p:sldLayoutId id="2147483718" r:id="rId35"/>
    <p:sldLayoutId id="2147483674" r:id="rId36"/>
    <p:sldLayoutId id="2147483687" r:id="rId37"/>
    <p:sldLayoutId id="2147483708" r:id="rId38"/>
    <p:sldLayoutId id="2147483709" r:id="rId39"/>
    <p:sldLayoutId id="2147483685" r:id="rId40"/>
    <p:sldLayoutId id="2147483686" r:id="rId41"/>
    <p:sldLayoutId id="2147483710" r:id="rId42"/>
    <p:sldLayoutId id="2147483711" r:id="rId43"/>
    <p:sldLayoutId id="2147483715" r:id="rId44"/>
    <p:sldLayoutId id="2147483716" r:id="rId45"/>
    <p:sldLayoutId id="2147483712" r:id="rId46"/>
    <p:sldLayoutId id="2147483713" r:id="rId47"/>
    <p:sldLayoutId id="2147483719" r:id="rId48"/>
    <p:sldLayoutId id="2147483720" r:id="rId4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spcBef>
          <a:spcPts val="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spcBef>
          <a:spcPts val="0"/>
        </a:spcBef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066F54D-6E3B-F944-BCAB-404F094528E2}"/>
              </a:ext>
            </a:extLst>
          </p:cNvPr>
          <p:cNvSpPr txBox="1"/>
          <p:nvPr/>
        </p:nvSpPr>
        <p:spPr>
          <a:xfrm>
            <a:off x="713985" y="463463"/>
            <a:ext cx="7653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dCache &amp; DMF: </a:t>
            </a:r>
          </a:p>
          <a:p>
            <a:r>
              <a:rPr lang="en-GB" sz="6000" dirty="0"/>
              <a:t>tape at </a:t>
            </a:r>
            <a:r>
              <a:rPr lang="en-GB" sz="6000" dirty="0" err="1"/>
              <a:t>SURFsara</a:t>
            </a:r>
            <a:endParaRPr lang="en-GB" sz="6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1EC4C65-AA72-1B47-B3A1-C558AAA55FC7}"/>
              </a:ext>
            </a:extLst>
          </p:cNvPr>
          <p:cNvSpPr txBox="1"/>
          <p:nvPr/>
        </p:nvSpPr>
        <p:spPr>
          <a:xfrm>
            <a:off x="713985" y="3087492"/>
            <a:ext cx="766592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/>
              <a:t> DMF</a:t>
            </a:r>
          </a:p>
          <a:p>
            <a:pPr lvl="1"/>
            <a:r>
              <a:rPr lang="en-GB" dirty="0"/>
              <a:t>  (slides stolen from </a:t>
            </a:r>
            <a:r>
              <a:rPr lang="en-GB" dirty="0" err="1"/>
              <a:t>Jurriaan</a:t>
            </a:r>
            <a:r>
              <a:rPr lang="en-GB" dirty="0"/>
              <a:t> </a:t>
            </a:r>
            <a:r>
              <a:rPr lang="en-GB" dirty="0" err="1"/>
              <a:t>Saathof</a:t>
            </a:r>
            <a:r>
              <a:rPr lang="en-GB" dirty="0"/>
              <a:t>)</a:t>
            </a:r>
            <a:endParaRPr lang="en-GB" sz="3600" dirty="0"/>
          </a:p>
          <a:p>
            <a:pPr marL="342900" indent="-342900">
              <a:buAutoNum type="arabicPeriod"/>
            </a:pPr>
            <a:r>
              <a:rPr lang="en-GB" sz="3600" dirty="0"/>
              <a:t> How dCache talks to DMF</a:t>
            </a:r>
            <a:br>
              <a:rPr lang="en-GB" sz="3600" dirty="0"/>
            </a:br>
            <a:r>
              <a:rPr lang="en-GB" sz="1600" dirty="0"/>
              <a:t>    (</a:t>
            </a:r>
            <a:r>
              <a:rPr lang="en-GB" sz="1600" dirty="0" err="1"/>
              <a:t>Onno</a:t>
            </a:r>
            <a:r>
              <a:rPr lang="en-GB" sz="1600" dirty="0"/>
              <a:t>)</a:t>
            </a:r>
            <a:endParaRPr lang="en-GB" sz="3600" dirty="0"/>
          </a:p>
          <a:p>
            <a:pPr marL="342900" indent="-342900">
              <a:buAutoNum type="arabicPeriod"/>
            </a:pPr>
            <a:r>
              <a:rPr lang="en-GB" sz="3600" dirty="0"/>
              <a:t> Atlas tape </a:t>
            </a:r>
            <a:r>
              <a:rPr lang="en-GB" sz="3600" dirty="0" err="1"/>
              <a:t>caroussel</a:t>
            </a:r>
            <a:br>
              <a:rPr lang="en-GB" sz="3600" dirty="0"/>
            </a:br>
            <a:r>
              <a:rPr lang="en-GB" dirty="0"/>
              <a:t>   (slides stolen from Ron </a:t>
            </a:r>
            <a:r>
              <a:rPr lang="en-GB" dirty="0" err="1"/>
              <a:t>Trompert</a:t>
            </a:r>
            <a:r>
              <a:rPr lang="en-GB" dirty="0"/>
              <a:t>)</a:t>
            </a:r>
            <a:endParaRPr lang="en-GB" sz="3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8F41906-9575-6447-86B2-E9984F3E6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45" y="5426593"/>
            <a:ext cx="1231973" cy="1231973"/>
          </a:xfrm>
          <a:prstGeom prst="rect">
            <a:avLst/>
          </a:prstGeom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5216174-BC3A-2846-9D8F-57AB1B3575AF}"/>
              </a:ext>
            </a:extLst>
          </p:cNvPr>
          <p:cNvSpPr txBox="1"/>
          <p:nvPr/>
        </p:nvSpPr>
        <p:spPr>
          <a:xfrm>
            <a:off x="850900" y="5943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Presentation: </a:t>
            </a:r>
            <a:r>
              <a:rPr lang="en-GB" sz="1600" dirty="0" err="1"/>
              <a:t>Onno</a:t>
            </a:r>
            <a:r>
              <a:rPr lang="en-GB" sz="1600" dirty="0"/>
              <a:t> Zweers </a:t>
            </a:r>
            <a:r>
              <a:rPr lang="en-GB" sz="1600" dirty="0" err="1"/>
              <a:t>onno.Zweers@surfsara.nl</a:t>
            </a:r>
            <a:endParaRPr lang="en-GB" sz="1600" dirty="0"/>
          </a:p>
          <a:p>
            <a:r>
              <a:rPr lang="en-GB" sz="1600" dirty="0" err="1"/>
              <a:t>Hepix</a:t>
            </a:r>
            <a:r>
              <a:rPr lang="en-GB" sz="1600" dirty="0"/>
              <a:t> Barcelona 2018</a:t>
            </a:r>
          </a:p>
        </p:txBody>
      </p:sp>
    </p:spTree>
    <p:extLst>
      <p:ext uri="{BB962C8B-B14F-4D97-AF65-F5344CB8AC3E}">
        <p14:creationId xmlns:p14="http://schemas.microsoft.com/office/powerpoint/2010/main" val="3000513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82628FB-3EA2-4748-BB39-3BF2BE58FB2D}"/>
              </a:ext>
            </a:extLst>
          </p:cNvPr>
          <p:cNvSpPr txBox="1"/>
          <p:nvPr/>
        </p:nvSpPr>
        <p:spPr>
          <a:xfrm>
            <a:off x="588723" y="1590805"/>
            <a:ext cx="83047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An HSM script `</a:t>
            </a:r>
            <a:r>
              <a:rPr lang="en-GB" sz="2000" dirty="0" err="1"/>
              <a:t>dmfcp.sh</a:t>
            </a:r>
            <a:r>
              <a:rPr lang="en-GB" sz="2000" dirty="0"/>
              <a:t>` enables dCache to copy data to and from tape.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put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hpn-scp</a:t>
            </a:r>
            <a:r>
              <a:rPr lang="en-GB" sz="2000" dirty="0"/>
              <a:t> file from pool </a:t>
            </a:r>
            <a:r>
              <a:rPr lang="en-GB" sz="2000" dirty="0" err="1"/>
              <a:t>dir</a:t>
            </a:r>
            <a:r>
              <a:rPr lang="en-GB" sz="2000" dirty="0"/>
              <a:t> to a data mover node node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check adler32 checksum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If success, exit 0 to let dCache know it succeeded, and return the tape file name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get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dmstat</a:t>
            </a:r>
            <a:r>
              <a:rPr lang="en-GB" sz="2000" dirty="0"/>
              <a:t> on CXFS node to check the file status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dmget</a:t>
            </a:r>
            <a:r>
              <a:rPr lang="en-GB" sz="2000" dirty="0"/>
              <a:t> to request copy from tape to CXFS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repeat until status is online (on CXFS)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hpn-scp</a:t>
            </a:r>
            <a:r>
              <a:rPr lang="en-GB" sz="2000" dirty="0"/>
              <a:t> copy file to the </a:t>
            </a:r>
            <a:r>
              <a:rPr lang="en-GB" sz="2000" dirty="0" err="1"/>
              <a:t>dCche</a:t>
            </a:r>
            <a:r>
              <a:rPr lang="en-GB" sz="2000" dirty="0"/>
              <a:t> pool </a:t>
            </a:r>
            <a:r>
              <a:rPr lang="en-GB" sz="2000" dirty="0" err="1"/>
              <a:t>dir</a:t>
            </a:r>
            <a:endParaRPr lang="en-GB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/>
              <a:t>exit code success: dCache will calculate the checksum and update location info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delete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sz="2000" dirty="0" err="1"/>
              <a:t>hpn-ssh</a:t>
            </a:r>
            <a:r>
              <a:rPr lang="en-GB" sz="2000" dirty="0"/>
              <a:t> data-mover-node “</a:t>
            </a:r>
            <a:r>
              <a:rPr lang="en-GB" sz="2000" dirty="0" err="1"/>
              <a:t>rm</a:t>
            </a:r>
            <a:r>
              <a:rPr lang="en-GB" sz="2000" dirty="0"/>
              <a:t> -</a:t>
            </a:r>
            <a:r>
              <a:rPr lang="en-GB" sz="2000" dirty="0" err="1"/>
              <a:t>rf</a:t>
            </a:r>
            <a:r>
              <a:rPr lang="en-GB" sz="2000"/>
              <a:t>”</a:t>
            </a:r>
            <a:endParaRPr lang="en-GB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432D06-9E36-CE47-9922-B0678C743D58}"/>
              </a:ext>
            </a:extLst>
          </p:cNvPr>
          <p:cNvSpPr txBox="1"/>
          <p:nvPr/>
        </p:nvSpPr>
        <p:spPr>
          <a:xfrm>
            <a:off x="588723" y="526093"/>
            <a:ext cx="8204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How dCache talks to DMF (1/3)</a:t>
            </a:r>
          </a:p>
        </p:txBody>
      </p:sp>
    </p:spTree>
    <p:extLst>
      <p:ext uri="{BB962C8B-B14F-4D97-AF65-F5344CB8AC3E}">
        <p14:creationId xmlns:p14="http://schemas.microsoft.com/office/powerpoint/2010/main" val="126375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82628FB-3EA2-4748-BB39-3BF2BE58FB2D}"/>
              </a:ext>
            </a:extLst>
          </p:cNvPr>
          <p:cNvSpPr txBox="1"/>
          <p:nvPr/>
        </p:nvSpPr>
        <p:spPr>
          <a:xfrm>
            <a:off x="651353" y="1590805"/>
            <a:ext cx="8242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Pitfall: exit codes are essential not to lose data.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432D06-9E36-CE47-9922-B0678C743D58}"/>
              </a:ext>
            </a:extLst>
          </p:cNvPr>
          <p:cNvSpPr txBox="1"/>
          <p:nvPr/>
        </p:nvSpPr>
        <p:spPr>
          <a:xfrm>
            <a:off x="588723" y="526093"/>
            <a:ext cx="8204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How dCache talks to DMF (2/3)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D4AE68C-8FC4-2848-AAAD-3D01D32DBEF8}"/>
              </a:ext>
            </a:extLst>
          </p:cNvPr>
          <p:cNvSpPr txBox="1"/>
          <p:nvPr/>
        </p:nvSpPr>
        <p:spPr>
          <a:xfrm>
            <a:off x="1014608" y="2843408"/>
            <a:ext cx="6676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scp</a:t>
            </a:r>
            <a:endParaRPr lang="en-GB" sz="2800" dirty="0"/>
          </a:p>
          <a:p>
            <a:r>
              <a:rPr lang="en-GB" sz="2800" dirty="0"/>
              <a:t>result=$?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CB029CF-BCEC-D748-95A9-884F38F497AB}"/>
              </a:ext>
            </a:extLst>
          </p:cNvPr>
          <p:cNvSpPr txBox="1"/>
          <p:nvPr/>
        </p:nvSpPr>
        <p:spPr>
          <a:xfrm>
            <a:off x="1014607" y="4461353"/>
            <a:ext cx="6676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scp</a:t>
            </a:r>
            <a:r>
              <a:rPr lang="en-GB" sz="2800" dirty="0"/>
              <a:t> | logger</a:t>
            </a:r>
          </a:p>
          <a:p>
            <a:r>
              <a:rPr lang="en-GB" sz="2800" dirty="0"/>
              <a:t>result=${PIPESTATUS[0]}</a:t>
            </a:r>
          </a:p>
        </p:txBody>
      </p:sp>
    </p:spTree>
    <p:extLst>
      <p:ext uri="{BB962C8B-B14F-4D97-AF65-F5344CB8AC3E}">
        <p14:creationId xmlns:p14="http://schemas.microsoft.com/office/powerpoint/2010/main" val="2014129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9432D06-9E36-CE47-9922-B0678C743D58}"/>
              </a:ext>
            </a:extLst>
          </p:cNvPr>
          <p:cNvSpPr txBox="1"/>
          <p:nvPr/>
        </p:nvSpPr>
        <p:spPr>
          <a:xfrm>
            <a:off x="588723" y="526093"/>
            <a:ext cx="82045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How dCache talks to DMF (3/3)</a:t>
            </a:r>
          </a:p>
        </p:txBody>
      </p:sp>
      <p:pic>
        <p:nvPicPr>
          <p:cNvPr id="1026" name="Picture 2" descr="Image result for queues">
            <a:extLst>
              <a:ext uri="{FF2B5EF4-FFF2-40B4-BE49-F238E27FC236}">
                <a16:creationId xmlns:a16="http://schemas.microsoft.com/office/drawing/2014/main" id="{B7ADC4B2-DFA6-6243-B04C-B5C65BAE6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45" y="1697672"/>
            <a:ext cx="3018773" cy="137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gnetische schijf 5">
            <a:extLst>
              <a:ext uri="{FF2B5EF4-FFF2-40B4-BE49-F238E27FC236}">
                <a16:creationId xmlns:a16="http://schemas.microsoft.com/office/drawing/2014/main" id="{1276104C-A8ED-504E-8065-E223FFFF543A}"/>
              </a:ext>
            </a:extLst>
          </p:cNvPr>
          <p:cNvSpPr/>
          <p:nvPr/>
        </p:nvSpPr>
        <p:spPr>
          <a:xfrm>
            <a:off x="2528436" y="3539826"/>
            <a:ext cx="1653435" cy="1130351"/>
          </a:xfrm>
          <a:prstGeom prst="flowChartMagneticDisk">
            <a:avLst/>
          </a:prstGeom>
          <a:solidFill>
            <a:srgbClr val="41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dCache pool</a:t>
            </a:r>
          </a:p>
        </p:txBody>
      </p:sp>
      <p:sp>
        <p:nvSpPr>
          <p:cNvPr id="7" name="Opslag met sequentiële toegang 6">
            <a:extLst>
              <a:ext uri="{FF2B5EF4-FFF2-40B4-BE49-F238E27FC236}">
                <a16:creationId xmlns:a16="http://schemas.microsoft.com/office/drawing/2014/main" id="{B6FA3644-5746-224C-8B4B-E26B32484A78}"/>
              </a:ext>
            </a:extLst>
          </p:cNvPr>
          <p:cNvSpPr/>
          <p:nvPr/>
        </p:nvSpPr>
        <p:spPr>
          <a:xfrm>
            <a:off x="2716327" y="5275203"/>
            <a:ext cx="1277654" cy="1252603"/>
          </a:xfrm>
          <a:prstGeom prst="flowChartMagneticTape">
            <a:avLst/>
          </a:prstGeom>
          <a:solidFill>
            <a:srgbClr val="41A5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DMF</a:t>
            </a:r>
          </a:p>
        </p:txBody>
      </p:sp>
      <p:pic>
        <p:nvPicPr>
          <p:cNvPr id="1028" name="Picture 4" descr="Image result for queues">
            <a:extLst>
              <a:ext uri="{FF2B5EF4-FFF2-40B4-BE49-F238E27FC236}">
                <a16:creationId xmlns:a16="http://schemas.microsoft.com/office/drawing/2014/main" id="{7EC8EACA-D209-5140-B837-490A9CEF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358" y="3548172"/>
            <a:ext cx="2579666" cy="143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8D46FC4A-CD01-914F-AB87-BA6C2C35A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86" y="5330527"/>
            <a:ext cx="2162827" cy="119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CA7BA54-586F-2D4C-851D-30E0B71E2ABF}"/>
              </a:ext>
            </a:extLst>
          </p:cNvPr>
          <p:cNvCxnSpPr>
            <a:stCxn id="6" idx="3"/>
            <a:endCxn id="7" idx="0"/>
          </p:cNvCxnSpPr>
          <p:nvPr/>
        </p:nvCxnSpPr>
        <p:spPr>
          <a:xfrm>
            <a:off x="3355154" y="4670177"/>
            <a:ext cx="0" cy="605026"/>
          </a:xfrm>
          <a:prstGeom prst="straightConnector1">
            <a:avLst/>
          </a:prstGeom>
          <a:ln w="60325">
            <a:solidFill>
              <a:srgbClr val="41A5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Image result for open door">
            <a:extLst>
              <a:ext uri="{FF2B5EF4-FFF2-40B4-BE49-F238E27FC236}">
                <a16:creationId xmlns:a16="http://schemas.microsoft.com/office/drawing/2014/main" id="{BCBD4B56-E7A1-C940-9EC0-9F04DE91A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95" y="1546304"/>
            <a:ext cx="2738677" cy="137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43D2BFB8-4647-AF4C-84C1-AE36B3B41969}"/>
              </a:ext>
            </a:extLst>
          </p:cNvPr>
          <p:cNvCxnSpPr/>
          <p:nvPr/>
        </p:nvCxnSpPr>
        <p:spPr>
          <a:xfrm>
            <a:off x="3366636" y="2934800"/>
            <a:ext cx="0" cy="605026"/>
          </a:xfrm>
          <a:prstGeom prst="straightConnector1">
            <a:avLst/>
          </a:prstGeom>
          <a:ln w="60325">
            <a:solidFill>
              <a:srgbClr val="41A59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>
            <a:extLst>
              <a:ext uri="{FF2B5EF4-FFF2-40B4-BE49-F238E27FC236}">
                <a16:creationId xmlns:a16="http://schemas.microsoft.com/office/drawing/2014/main" id="{1428919C-A0FE-7842-96F2-739A3F0460C7}"/>
              </a:ext>
            </a:extLst>
          </p:cNvPr>
          <p:cNvSpPr/>
          <p:nvPr/>
        </p:nvSpPr>
        <p:spPr>
          <a:xfrm>
            <a:off x="2226449" y="1909709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dCache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SRM</a:t>
            </a:r>
          </a:p>
        </p:txBody>
      </p:sp>
      <p:pic>
        <p:nvPicPr>
          <p:cNvPr id="1034" name="Picture 10" descr="Image result for queues everywhere">
            <a:extLst>
              <a:ext uri="{FF2B5EF4-FFF2-40B4-BE49-F238E27FC236}">
                <a16:creationId xmlns:a16="http://schemas.microsoft.com/office/drawing/2014/main" id="{8FA6B2E5-11F7-5D46-BBEE-A0E3F043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485013"/>
            <a:ext cx="2226449" cy="121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6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57172" y="1062234"/>
            <a:ext cx="8228437" cy="858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1" spc="-1">
                <a:latin typeface="Arial"/>
              </a:rPr>
              <a:t>ATLAS tape caroussel @ NL-T1</a:t>
            </a:r>
          </a:p>
        </p:txBody>
      </p:sp>
      <p:sp>
        <p:nvSpPr>
          <p:cNvPr id="77" name="CustomShape 2"/>
          <p:cNvSpPr/>
          <p:nvPr/>
        </p:nvSpPr>
        <p:spPr>
          <a:xfrm>
            <a:off x="457172" y="2060501"/>
            <a:ext cx="8228437" cy="2982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C45ED17-D9D1-4A47-8057-2BFA0A8EA0B9}"/>
              </a:ext>
            </a:extLst>
          </p:cNvPr>
          <p:cNvSpPr txBox="1"/>
          <p:nvPr/>
        </p:nvSpPr>
        <p:spPr>
          <a:xfrm>
            <a:off x="1121630" y="4306877"/>
            <a:ext cx="4901237" cy="109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33" dirty="0"/>
              <a:t>Slides: Ron </a:t>
            </a:r>
            <a:r>
              <a:rPr lang="en-GB" sz="1633" dirty="0" err="1"/>
              <a:t>Trompert</a:t>
            </a:r>
            <a:endParaRPr lang="en-GB" sz="1633" dirty="0"/>
          </a:p>
          <a:p>
            <a:r>
              <a:rPr lang="en-GB" sz="1633" dirty="0"/>
              <a:t>Presentation: </a:t>
            </a:r>
            <a:r>
              <a:rPr lang="en-GB" sz="1633" dirty="0" err="1"/>
              <a:t>Onno</a:t>
            </a:r>
            <a:r>
              <a:rPr lang="en-GB" sz="1633" dirty="0"/>
              <a:t> Zweers</a:t>
            </a:r>
          </a:p>
          <a:p>
            <a:endParaRPr lang="en-GB" sz="1633" dirty="0"/>
          </a:p>
          <a:p>
            <a:r>
              <a:rPr lang="en-GB" sz="1633" dirty="0" err="1"/>
              <a:t>Hepix</a:t>
            </a:r>
            <a:r>
              <a:rPr lang="en-GB" sz="1633" dirty="0"/>
              <a:t> Barcelona 2018 – </a:t>
            </a:r>
            <a:r>
              <a:rPr lang="en-GB" sz="1633" dirty="0" err="1"/>
              <a:t>BoF</a:t>
            </a:r>
            <a:r>
              <a:rPr lang="en-GB" sz="1633" dirty="0"/>
              <a:t> tape session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16E20F7-D5BB-1741-9FEB-07EA8EFE0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126" y="4156070"/>
            <a:ext cx="1633483" cy="163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703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172" y="1062234"/>
            <a:ext cx="8228437" cy="858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1" spc="-1">
                <a:latin typeface="Arial"/>
              </a:rPr>
              <a:t>ATLAS tape caroussel @ NL-T1</a:t>
            </a:r>
          </a:p>
        </p:txBody>
      </p:sp>
      <p:sp>
        <p:nvSpPr>
          <p:cNvPr id="79" name="CustomShape 2"/>
          <p:cNvSpPr/>
          <p:nvPr/>
        </p:nvSpPr>
        <p:spPr>
          <a:xfrm>
            <a:off x="457172" y="2060501"/>
            <a:ext cx="8228437" cy="2982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>
                <a:latin typeface="Arial"/>
              </a:rPr>
              <a:t>Setup</a:t>
            </a:r>
          </a:p>
        </p:txBody>
      </p:sp>
      <p:grpSp>
        <p:nvGrpSpPr>
          <p:cNvPr id="80" name="Group 3"/>
          <p:cNvGrpSpPr/>
          <p:nvPr/>
        </p:nvGrpSpPr>
        <p:grpSpPr>
          <a:xfrm>
            <a:off x="754051" y="2931087"/>
            <a:ext cx="7249110" cy="1810726"/>
            <a:chOff x="841680" y="2514960"/>
            <a:chExt cx="7991640" cy="1996200"/>
          </a:xfrm>
        </p:grpSpPr>
        <p:pic>
          <p:nvPicPr>
            <p:cNvPr id="81" name="Picture 2"/>
            <p:cNvPicPr/>
            <p:nvPr/>
          </p:nvPicPr>
          <p:blipFill>
            <a:blip r:embed="rId2"/>
            <a:stretch/>
          </p:blipFill>
          <p:spPr>
            <a:xfrm>
              <a:off x="841680" y="2739600"/>
              <a:ext cx="1078920" cy="11145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82" name="Group 4"/>
            <p:cNvGrpSpPr/>
            <p:nvPr/>
          </p:nvGrpSpPr>
          <p:grpSpPr>
            <a:xfrm>
              <a:off x="1380960" y="2514960"/>
              <a:ext cx="7452360" cy="1996200"/>
              <a:chOff x="1380960" y="2514960"/>
              <a:chExt cx="7452360" cy="1996200"/>
            </a:xfrm>
          </p:grpSpPr>
          <p:pic>
            <p:nvPicPr>
              <p:cNvPr id="83" name="Afbeelding 82"/>
              <p:cNvPicPr/>
              <p:nvPr/>
            </p:nvPicPr>
            <p:blipFill>
              <a:blip r:embed="rId3"/>
              <a:stretch/>
            </p:blipFill>
            <p:spPr>
              <a:xfrm>
                <a:off x="3056040" y="3058200"/>
                <a:ext cx="959040" cy="959040"/>
              </a:xfrm>
              <a:prstGeom prst="rect">
                <a:avLst/>
              </a:prstGeom>
              <a:ln>
                <a:solidFill>
                  <a:srgbClr val="3465A4"/>
                </a:solidFill>
              </a:ln>
            </p:spPr>
          </p:pic>
          <p:pic>
            <p:nvPicPr>
              <p:cNvPr id="84" name="Picture 43"/>
              <p:cNvPicPr/>
              <p:nvPr/>
            </p:nvPicPr>
            <p:blipFill>
              <a:blip r:embed="rId4"/>
              <a:stretch/>
            </p:blipFill>
            <p:spPr>
              <a:xfrm>
                <a:off x="7498440" y="2802960"/>
                <a:ext cx="1334880" cy="1399680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85" name="Group 5"/>
              <p:cNvGrpSpPr/>
              <p:nvPr/>
            </p:nvGrpSpPr>
            <p:grpSpPr>
              <a:xfrm>
                <a:off x="5395320" y="3153960"/>
                <a:ext cx="1278720" cy="682920"/>
                <a:chOff x="5395320" y="3153960"/>
                <a:chExt cx="1278720" cy="682920"/>
              </a:xfrm>
            </p:grpSpPr>
            <p:pic>
              <p:nvPicPr>
                <p:cNvPr id="86" name="Picture 52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5395320" y="3153960"/>
                  <a:ext cx="828360" cy="66924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87" name="Picture 53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5845680" y="3167640"/>
                  <a:ext cx="828360" cy="66924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88" name="Picture 46"/>
              <p:cNvPicPr/>
              <p:nvPr/>
            </p:nvPicPr>
            <p:blipFill>
              <a:blip r:embed="rId6"/>
              <a:stretch/>
            </p:blipFill>
            <p:spPr>
              <a:xfrm>
                <a:off x="5578200" y="3745440"/>
                <a:ext cx="902520" cy="765720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89" name="Line 6"/>
              <p:cNvCxnSpPr>
                <a:stCxn id="81" idx="0"/>
                <a:endCxn id="83" idx="0"/>
              </p:cNvCxnSpPr>
              <p:nvPr/>
            </p:nvCxnSpPr>
            <p:spPr>
              <a:xfrm>
                <a:off x="1380960" y="2739600"/>
                <a:ext cx="2154960" cy="318960"/>
              </a:xfrm>
              <a:prstGeom prst="curvedConnector3">
                <a:avLst/>
              </a:prstGeom>
              <a:ln>
                <a:solidFill>
                  <a:srgbClr val="000000"/>
                </a:solidFill>
                <a:tailEnd type="triangle" w="med" len="med"/>
              </a:ln>
            </p:spPr>
          </p:cxnSp>
          <p:cxnSp>
            <p:nvCxnSpPr>
              <p:cNvPr id="90" name="Line 7"/>
              <p:cNvCxnSpPr>
                <a:stCxn id="83" idx="3"/>
                <a:endCxn id="85" idx="0"/>
              </p:cNvCxnSpPr>
              <p:nvPr/>
            </p:nvCxnSpPr>
            <p:spPr>
              <a:xfrm flipV="1">
                <a:off x="4015080" y="3153960"/>
                <a:ext cx="2019960" cy="384120"/>
              </a:xfrm>
              <a:prstGeom prst="curvedConnector3">
                <a:avLst/>
              </a:prstGeom>
              <a:ln>
                <a:solidFill>
                  <a:srgbClr val="000000"/>
                </a:solidFill>
                <a:tailEnd type="triangle" w="med" len="med"/>
              </a:ln>
            </p:spPr>
          </p:cxnSp>
          <p:cxnSp>
            <p:nvCxnSpPr>
              <p:cNvPr id="91" name="Line 8"/>
              <p:cNvCxnSpPr>
                <a:stCxn id="85" idx="3"/>
                <a:endCxn id="84" idx="1"/>
              </p:cNvCxnSpPr>
              <p:nvPr/>
            </p:nvCxnSpPr>
            <p:spPr>
              <a:xfrm>
                <a:off x="6674040" y="3495240"/>
                <a:ext cx="824760" cy="7920"/>
              </a:xfrm>
              <a:prstGeom prst="curvedConnector3">
                <a:avLst/>
              </a:prstGeom>
              <a:ln>
                <a:solidFill>
                  <a:srgbClr val="000000"/>
                </a:solidFill>
                <a:tailEnd type="triangle" w="med" len="med"/>
              </a:ln>
            </p:spPr>
          </p:cxnSp>
          <p:sp>
            <p:nvSpPr>
              <p:cNvPr id="92" name="TextShape 9"/>
              <p:cNvSpPr txBox="1"/>
              <p:nvPr/>
            </p:nvSpPr>
            <p:spPr>
              <a:xfrm>
                <a:off x="6309720" y="2831040"/>
                <a:ext cx="676080" cy="346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81638" tIns="40819" rIns="81638" bIns="40819"/>
              <a:lstStyle/>
              <a:p>
                <a:r>
                  <a:rPr lang="en-US" sz="1633" spc="-1">
                    <a:latin typeface="Arial"/>
                  </a:rPr>
                  <a:t>DMF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91755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57171" y="706634"/>
            <a:ext cx="8228437" cy="858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1" spc="-1" dirty="0">
                <a:latin typeface="Arial"/>
              </a:rPr>
              <a:t>ATLAS tape </a:t>
            </a:r>
            <a:r>
              <a:rPr lang="en-US" sz="3991" spc="-1" dirty="0" err="1">
                <a:latin typeface="Arial"/>
              </a:rPr>
              <a:t>caroussel</a:t>
            </a:r>
            <a:r>
              <a:rPr lang="en-US" sz="3991" spc="-1" dirty="0">
                <a:latin typeface="Arial"/>
              </a:rPr>
              <a:t> @ NL-T1</a:t>
            </a:r>
          </a:p>
        </p:txBody>
      </p:sp>
      <p:sp>
        <p:nvSpPr>
          <p:cNvPr id="94" name="CustomShape 2"/>
          <p:cNvSpPr/>
          <p:nvPr/>
        </p:nvSpPr>
        <p:spPr>
          <a:xfrm>
            <a:off x="457172" y="1920412"/>
            <a:ext cx="8228437" cy="37531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spc="-1" dirty="0">
                <a:latin typeface="Arial"/>
              </a:rPr>
              <a:t>10 tape drives T10KD</a:t>
            </a:r>
          </a:p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spc="-1" dirty="0">
                <a:latin typeface="Arial"/>
              </a:rPr>
              <a:t>16 stage pool nodes (8.3TB-14.7TB per node) which do 100 stage requests concurrently each (the rest is queued by dCache)</a:t>
            </a:r>
          </a:p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spc="-1" dirty="0">
                <a:latin typeface="Arial"/>
              </a:rPr>
              <a:t>We have added an extra 90TB to hold the complete dataset on the stage pools</a:t>
            </a:r>
          </a:p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40" spc="-1" dirty="0">
                <a:latin typeface="Arial"/>
              </a:rPr>
              <a:t>The more concurrent stage requests DMF gets, the better because the more efficient DMF can schedule staging</a:t>
            </a:r>
            <a:endParaRPr lang="en-US" sz="2903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14870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172" y="363734"/>
            <a:ext cx="8228437" cy="858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1" spc="-1" dirty="0">
                <a:latin typeface="Arial"/>
              </a:rPr>
              <a:t>ATLAS tape </a:t>
            </a:r>
            <a:r>
              <a:rPr lang="en-US" sz="3991" spc="-1" dirty="0" err="1">
                <a:latin typeface="Arial"/>
              </a:rPr>
              <a:t>caroussel</a:t>
            </a:r>
            <a:r>
              <a:rPr lang="en-US" sz="3991" spc="-1" dirty="0">
                <a:latin typeface="Arial"/>
              </a:rPr>
              <a:t> @NL-T1</a:t>
            </a:r>
          </a:p>
        </p:txBody>
      </p:sp>
      <p:sp>
        <p:nvSpPr>
          <p:cNvPr id="96" name="CustomShape 2"/>
          <p:cNvSpPr/>
          <p:nvPr/>
        </p:nvSpPr>
        <p:spPr>
          <a:xfrm>
            <a:off x="457172" y="1425501"/>
            <a:ext cx="8228437" cy="7665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pc="-1" dirty="0">
                <a:latin typeface="Arial"/>
              </a:rPr>
              <a:t>Basically left the config alone, but…..</a:t>
            </a:r>
          </a:p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4" spc="-1" dirty="0">
                <a:latin typeface="Arial"/>
              </a:rPr>
              <a:t>We had a bumpy start</a:t>
            </a:r>
          </a:p>
          <a:p>
            <a:pPr>
              <a:spcBef>
                <a:spcPts val="1285"/>
              </a:spcBef>
            </a:pPr>
            <a:endParaRPr lang="en-US" sz="2903" spc="-1" dirty="0">
              <a:latin typeface="Arial"/>
            </a:endParaRPr>
          </a:p>
        </p:txBody>
      </p:sp>
      <p:pic>
        <p:nvPicPr>
          <p:cNvPr id="97" name="Afbeelding 96"/>
          <p:cNvPicPr/>
          <p:nvPr/>
        </p:nvPicPr>
        <p:blipFill>
          <a:blip r:embed="rId2"/>
          <a:stretch/>
        </p:blipFill>
        <p:spPr>
          <a:xfrm>
            <a:off x="702772" y="2395670"/>
            <a:ext cx="7857027" cy="37933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3266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457172" y="744734"/>
            <a:ext cx="8228437" cy="858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1" spc="-1" dirty="0">
                <a:latin typeface="Arial"/>
              </a:rPr>
              <a:t>ATLAS tape </a:t>
            </a:r>
            <a:r>
              <a:rPr lang="en-US" sz="3991" spc="-1" dirty="0" err="1">
                <a:latin typeface="Arial"/>
              </a:rPr>
              <a:t>caroussel</a:t>
            </a:r>
            <a:r>
              <a:rPr lang="en-US" sz="3991" spc="-1" dirty="0">
                <a:latin typeface="Arial"/>
              </a:rPr>
              <a:t> @NL-T1</a:t>
            </a:r>
          </a:p>
        </p:txBody>
      </p:sp>
      <p:sp>
        <p:nvSpPr>
          <p:cNvPr id="99" name="CustomShape 2"/>
          <p:cNvSpPr/>
          <p:nvPr/>
        </p:nvSpPr>
        <p:spPr>
          <a:xfrm>
            <a:off x="457172" y="2060501"/>
            <a:ext cx="8228437" cy="2982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latin typeface="Arial"/>
              </a:rPr>
              <a:t>Setting </a:t>
            </a:r>
            <a:br>
              <a:rPr sz="1633" dirty="0"/>
            </a:br>
            <a:r>
              <a:rPr lang="en-US" sz="2177" spc="-1" dirty="0" err="1">
                <a:latin typeface="Arial"/>
              </a:rPr>
              <a:t>srmmanager.request.get.max</a:t>
            </a:r>
            <a:r>
              <a:rPr lang="en-US" sz="2177" spc="-1" dirty="0">
                <a:latin typeface="Arial"/>
              </a:rPr>
              <a:t>-requests  = 30000</a:t>
            </a:r>
            <a:br>
              <a:rPr sz="1270" dirty="0"/>
            </a:br>
            <a:r>
              <a:rPr lang="en-US" sz="2177" spc="-1" dirty="0" err="1">
                <a:latin typeface="Arial"/>
              </a:rPr>
              <a:t>srmmanager.request.bring-online.max-inprogress</a:t>
            </a:r>
            <a:r>
              <a:rPr lang="en-US" sz="2177" spc="-1" dirty="0">
                <a:latin typeface="Arial"/>
              </a:rPr>
              <a:t> = 30000</a:t>
            </a:r>
            <a:br>
              <a:rPr sz="1633" dirty="0"/>
            </a:br>
            <a:r>
              <a:rPr lang="en-US" sz="2903" spc="-1" dirty="0">
                <a:latin typeface="Arial"/>
              </a:rPr>
              <a:t>fixed it.</a:t>
            </a:r>
          </a:p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latin typeface="Arial"/>
              </a:rPr>
              <a:t>They were both 10000</a:t>
            </a:r>
          </a:p>
          <a:p>
            <a:pPr>
              <a:spcBef>
                <a:spcPts val="1285"/>
              </a:spcBef>
            </a:pPr>
            <a:endParaRPr lang="en-US" sz="2903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13724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457172" y="566934"/>
            <a:ext cx="8228437" cy="858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1" spc="-1" dirty="0">
                <a:latin typeface="Arial"/>
              </a:rPr>
              <a:t>ATLAS tape </a:t>
            </a:r>
            <a:r>
              <a:rPr lang="en-US" sz="3991" spc="-1" dirty="0" err="1">
                <a:latin typeface="Arial"/>
              </a:rPr>
              <a:t>caroussel</a:t>
            </a:r>
            <a:r>
              <a:rPr lang="en-US" sz="3991" spc="-1" dirty="0">
                <a:latin typeface="Arial"/>
              </a:rPr>
              <a:t> @NL-T1</a:t>
            </a:r>
          </a:p>
        </p:txBody>
      </p:sp>
      <p:sp>
        <p:nvSpPr>
          <p:cNvPr id="101" name="CustomShape 2"/>
          <p:cNvSpPr/>
          <p:nvPr/>
        </p:nvSpPr>
        <p:spPr>
          <a:xfrm>
            <a:off x="457172" y="2060501"/>
            <a:ext cx="8228437" cy="2982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lnSpcReduction="10000"/>
          </a:bodyPr>
          <a:lstStyle/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latin typeface="Arial"/>
              </a:rPr>
              <a:t>When copying data from stage pools to DATADISK we have discovered a config error causing a high load.</a:t>
            </a:r>
            <a:r>
              <a:rPr lang="en-US" sz="1814" spc="-1" dirty="0">
                <a:latin typeface="Arial"/>
              </a:rPr>
              <a:t> (WebDAV transfers were not limited.)</a:t>
            </a:r>
            <a:r>
              <a:rPr lang="en-US" sz="2903" spc="-1" dirty="0">
                <a:latin typeface="Arial"/>
              </a:rPr>
              <a:t> Fixed it.</a:t>
            </a:r>
          </a:p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latin typeface="Arial"/>
              </a:rPr>
              <a:t>Played around a bit with the 100 concurrent stage requests per pool but that did not make a noticeable difference.</a:t>
            </a:r>
          </a:p>
        </p:txBody>
      </p:sp>
    </p:spTree>
    <p:extLst>
      <p:ext uri="{BB962C8B-B14F-4D97-AF65-F5344CB8AC3E}">
        <p14:creationId xmlns:p14="http://schemas.microsoft.com/office/powerpoint/2010/main" val="2985401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57172" y="833634"/>
            <a:ext cx="8228437" cy="858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1" spc="-1" dirty="0">
                <a:latin typeface="Arial"/>
              </a:rPr>
              <a:t>ATLAS tape </a:t>
            </a:r>
            <a:r>
              <a:rPr lang="en-US" sz="3991" spc="-1" dirty="0" err="1">
                <a:latin typeface="Arial"/>
              </a:rPr>
              <a:t>caroussel</a:t>
            </a:r>
            <a:r>
              <a:rPr lang="en-US" sz="3991" spc="-1" dirty="0">
                <a:latin typeface="Arial"/>
              </a:rPr>
              <a:t> @NL-T1</a:t>
            </a:r>
          </a:p>
        </p:txBody>
      </p:sp>
      <p:sp>
        <p:nvSpPr>
          <p:cNvPr id="103" name="CustomShape 2"/>
          <p:cNvSpPr/>
          <p:nvPr/>
        </p:nvSpPr>
        <p:spPr>
          <a:xfrm>
            <a:off x="457172" y="2060501"/>
            <a:ext cx="8228437" cy="29823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latin typeface="Arial"/>
              </a:rPr>
              <a:t>Staged at about 630MB/s on average</a:t>
            </a:r>
          </a:p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latin typeface="Arial"/>
              </a:rPr>
              <a:t>Remounts</a:t>
            </a:r>
          </a:p>
          <a:p>
            <a:pPr marL="806593" lvl="1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pc="-1" dirty="0">
                <a:latin typeface="Arial"/>
              </a:rPr>
              <a:t>Sep 5:  "</a:t>
            </a:r>
            <a:r>
              <a:rPr lang="en-US" sz="1633" spc="-1" dirty="0" err="1">
                <a:latin typeface="Arial"/>
              </a:rPr>
              <a:t>avgtaperemounts</a:t>
            </a:r>
            <a:r>
              <a:rPr lang="en-US" sz="1633" spc="-1" dirty="0">
                <a:latin typeface="Arial"/>
              </a:rPr>
              <a:t>": 4.79</a:t>
            </a:r>
          </a:p>
          <a:p>
            <a:pPr marL="806593" lvl="1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pc="-1" dirty="0">
                <a:latin typeface="Arial"/>
              </a:rPr>
              <a:t>Sep 6:  "</a:t>
            </a:r>
            <a:r>
              <a:rPr lang="en-US" sz="1633" spc="-1" dirty="0" err="1">
                <a:latin typeface="Arial"/>
              </a:rPr>
              <a:t>avgtaperemounts</a:t>
            </a:r>
            <a:r>
              <a:rPr lang="en-US" sz="1633" spc="-1" dirty="0">
                <a:latin typeface="Arial"/>
              </a:rPr>
              <a:t>": 4.73</a:t>
            </a:r>
          </a:p>
          <a:p>
            <a:pPr marL="806593" lvl="1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pc="-1" dirty="0">
                <a:latin typeface="Arial"/>
              </a:rPr>
              <a:t>Sep 7:  "</a:t>
            </a:r>
            <a:r>
              <a:rPr lang="en-US" sz="1633" spc="-1" dirty="0" err="1">
                <a:latin typeface="Arial"/>
              </a:rPr>
              <a:t>avgtaperemounts</a:t>
            </a:r>
            <a:r>
              <a:rPr lang="en-US" sz="1633" spc="-1" dirty="0">
                <a:latin typeface="Arial"/>
              </a:rPr>
              <a:t>": 3.91</a:t>
            </a:r>
          </a:p>
          <a:p>
            <a:pPr marL="806593" lvl="1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33" spc="-1" dirty="0">
                <a:latin typeface="Arial"/>
              </a:rPr>
              <a:t>Sep 8:  "</a:t>
            </a:r>
            <a:r>
              <a:rPr lang="en-US" sz="1633" spc="-1" dirty="0" err="1">
                <a:latin typeface="Arial"/>
              </a:rPr>
              <a:t>avgtaperemounts</a:t>
            </a:r>
            <a:r>
              <a:rPr lang="en-US" sz="1633" spc="-1" dirty="0">
                <a:latin typeface="Arial"/>
              </a:rPr>
              <a:t>": 2.57</a:t>
            </a:r>
          </a:p>
        </p:txBody>
      </p:sp>
    </p:spTree>
    <p:extLst>
      <p:ext uri="{BB962C8B-B14F-4D97-AF65-F5344CB8AC3E}">
        <p14:creationId xmlns:p14="http://schemas.microsoft.com/office/powerpoint/2010/main" val="40220671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rchive.jpg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" t="18940" r="239" b="6395"/>
          <a:stretch/>
        </p:blipFill>
        <p:spPr>
          <a:xfrm>
            <a:off x="142875" y="144463"/>
            <a:ext cx="8858250" cy="5291137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Data services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Data </a:t>
            </a:r>
            <a:r>
              <a:rPr lang="nl-NL" dirty="0" err="1"/>
              <a:t>Preservation</a:t>
            </a:r>
            <a:r>
              <a:rPr lang="nl-NL" dirty="0"/>
              <a:t> Services @ SURFsara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Jurriaan </a:t>
            </a:r>
            <a:r>
              <a:rPr lang="nl-NL" dirty="0" err="1"/>
              <a:t>Saathof</a:t>
            </a:r>
            <a:endParaRPr lang="nl-NL" dirty="0"/>
          </a:p>
          <a:p>
            <a:r>
              <a:rPr lang="nl-NL" dirty="0"/>
              <a:t>Systems Expert</a:t>
            </a:r>
          </a:p>
        </p:txBody>
      </p:sp>
    </p:spTree>
    <p:extLst>
      <p:ext uri="{BB962C8B-B14F-4D97-AF65-F5344CB8AC3E}">
        <p14:creationId xmlns:p14="http://schemas.microsoft.com/office/powerpoint/2010/main" val="296974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57172" y="1062234"/>
            <a:ext cx="8228437" cy="8581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1" spc="-1">
                <a:latin typeface="Arial"/>
              </a:rPr>
              <a:t>ATLAS tape caroussel @NL-T1</a:t>
            </a:r>
          </a:p>
        </p:txBody>
      </p:sp>
      <p:pic>
        <p:nvPicPr>
          <p:cNvPr id="105" name="Afbeelding 104"/>
          <p:cNvPicPr/>
          <p:nvPr/>
        </p:nvPicPr>
        <p:blipFill>
          <a:blip r:embed="rId2"/>
          <a:stretch/>
        </p:blipFill>
        <p:spPr>
          <a:xfrm>
            <a:off x="0" y="1074643"/>
            <a:ext cx="9143760" cy="47007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079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172" y="1062234"/>
            <a:ext cx="8228437" cy="8581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3991" spc="-1">
              <a:latin typeface="Arial"/>
            </a:endParaRPr>
          </a:p>
        </p:txBody>
      </p:sp>
      <p:pic>
        <p:nvPicPr>
          <p:cNvPr id="107" name="Afbeelding 106"/>
          <p:cNvPicPr/>
          <p:nvPr/>
        </p:nvPicPr>
        <p:blipFill>
          <a:blip r:embed="rId2"/>
          <a:stretch/>
        </p:blipFill>
        <p:spPr>
          <a:xfrm>
            <a:off x="222382" y="1188936"/>
            <a:ext cx="8712386" cy="447897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9237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57172" y="1062234"/>
            <a:ext cx="8228437" cy="858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1" spc="-1">
                <a:latin typeface="Arial"/>
              </a:rPr>
              <a:t>ATLAS tape caroussel @NL-T1</a:t>
            </a:r>
          </a:p>
        </p:txBody>
      </p:sp>
      <p:sp>
        <p:nvSpPr>
          <p:cNvPr id="109" name="CustomShape 2"/>
          <p:cNvSpPr/>
          <p:nvPr/>
        </p:nvSpPr>
        <p:spPr>
          <a:xfrm>
            <a:off x="457172" y="2060501"/>
            <a:ext cx="8228437" cy="3631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latin typeface="Arial"/>
              </a:rPr>
              <a:t>To increase performance:</a:t>
            </a:r>
          </a:p>
          <a:p>
            <a:pPr marL="783734" lvl="1" indent="-293574">
              <a:spcBef>
                <a:spcPts val="102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spc="-1" dirty="0">
                <a:latin typeface="Arial"/>
              </a:rPr>
              <a:t>More tape drives</a:t>
            </a:r>
          </a:p>
          <a:p>
            <a:pPr marL="783734" lvl="1" indent="-293574">
              <a:spcBef>
                <a:spcPts val="102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spc="-1" dirty="0">
                <a:latin typeface="Arial"/>
              </a:rPr>
              <a:t>CXFS filesystem used by our tape backend from which dCache copies files needs to become faster. The more tape drives we get (and the more dCache pool nodes) the more I/O capacity of the file system is needed</a:t>
            </a:r>
          </a:p>
          <a:p>
            <a:pPr marL="783734" lvl="1" indent="-293574">
              <a:spcBef>
                <a:spcPts val="1029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en-US" sz="2000" spc="-1" dirty="0">
                <a:latin typeface="Arial"/>
              </a:rPr>
              <a:t>Thinking of </a:t>
            </a:r>
            <a:r>
              <a:rPr lang="en-US" sz="2000" spc="-1" dirty="0" err="1">
                <a:latin typeface="Arial"/>
              </a:rPr>
              <a:t>NVMe</a:t>
            </a:r>
            <a:r>
              <a:rPr lang="en-US" sz="2000" spc="-1" dirty="0">
                <a:latin typeface="Arial"/>
              </a:rPr>
              <a:t>-base storage (but nothing concrete yet)</a:t>
            </a:r>
          </a:p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>
                <a:latin typeface="Arial"/>
              </a:rPr>
              <a:t>It is maybe better to replace the polling mechanism by a mechanism where the pool is notified that a file is online</a:t>
            </a:r>
          </a:p>
        </p:txBody>
      </p:sp>
    </p:spTree>
    <p:extLst>
      <p:ext uri="{BB962C8B-B14F-4D97-AF65-F5344CB8AC3E}">
        <p14:creationId xmlns:p14="http://schemas.microsoft.com/office/powerpoint/2010/main" val="6014075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57172" y="1062234"/>
            <a:ext cx="8228437" cy="858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1" spc="-1">
                <a:latin typeface="Arial"/>
              </a:rPr>
              <a:t>ATLAS tape caroussel @NL-T1</a:t>
            </a:r>
          </a:p>
        </p:txBody>
      </p:sp>
      <p:sp>
        <p:nvSpPr>
          <p:cNvPr id="111" name="CustomShape 2"/>
          <p:cNvSpPr/>
          <p:nvPr/>
        </p:nvSpPr>
        <p:spPr>
          <a:xfrm>
            <a:off x="457172" y="2060501"/>
            <a:ext cx="8228437" cy="34245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391867" indent="-29357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latin typeface="Arial"/>
              </a:rPr>
              <a:t>It would be good to run the tests again</a:t>
            </a:r>
          </a:p>
          <a:p>
            <a:pPr marL="979668" lvl="4" indent="-19593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latin typeface="Arial"/>
              </a:rPr>
              <a:t>See if a file is read from tape more than once→ should not happen</a:t>
            </a:r>
          </a:p>
          <a:p>
            <a:pPr marL="979668" lvl="4" indent="-195934">
              <a:spcBef>
                <a:spcPts val="128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3" spc="-1" dirty="0">
                <a:latin typeface="Arial"/>
              </a:rPr>
              <a:t>Tuning number of concurrent stage requests and read operations from CXFS/DMF nodes to optimize throughput</a:t>
            </a:r>
          </a:p>
        </p:txBody>
      </p:sp>
    </p:spTree>
    <p:extLst>
      <p:ext uri="{BB962C8B-B14F-4D97-AF65-F5344CB8AC3E}">
        <p14:creationId xmlns:p14="http://schemas.microsoft.com/office/powerpoint/2010/main" val="3591523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68272" y="2522734"/>
            <a:ext cx="8228437" cy="8581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1" spc="-1" dirty="0">
                <a:latin typeface="Arial"/>
              </a:rPr>
              <a:t>Thank you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EDC4DD-7384-A343-9AB0-E8CAA3642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09" y="535940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256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Hierarchal Storage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Based on DMF by SGI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Complete </a:t>
            </a:r>
            <a:r>
              <a:rPr lang="en-US" dirty="0" err="1"/>
              <a:t>filesystem</a:t>
            </a:r>
            <a:r>
              <a:rPr lang="en-US" dirty="0"/>
              <a:t> view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Low cost storage media</a:t>
            </a:r>
          </a:p>
          <a:p>
            <a:pPr marL="630900" lvl="3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Disk to tape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Only data blocks</a:t>
            </a:r>
          </a:p>
          <a:p>
            <a:pPr marL="630900" lvl="3" indent="-342900">
              <a:lnSpc>
                <a:spcPct val="140000"/>
              </a:lnSpc>
              <a:buFont typeface="Arial"/>
              <a:buChar char="•"/>
            </a:pPr>
            <a:r>
              <a:rPr lang="en-US" dirty="0" err="1"/>
              <a:t>Inodes</a:t>
            </a:r>
            <a:r>
              <a:rPr lang="en-US" dirty="0"/>
              <a:t> remain on disk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Policies</a:t>
            </a:r>
          </a:p>
          <a:p>
            <a:pPr marL="630900" lvl="3" indent="-342900">
              <a:lnSpc>
                <a:spcPct val="140000"/>
              </a:lnSpc>
              <a:buFont typeface="Arial"/>
              <a:buChar char="•"/>
            </a:pPr>
            <a:r>
              <a:rPr lang="en-US" dirty="0" err="1"/>
              <a:t>Filesize</a:t>
            </a:r>
            <a:endParaRPr lang="en-US" dirty="0"/>
          </a:p>
          <a:p>
            <a:pPr marL="630900" lvl="3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File age / last access time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Automated process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Queueing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696" r="2696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Jurriaan Saathof– Data Preservation Services @ SURFsara</a:t>
            </a:r>
          </a:p>
        </p:txBody>
      </p:sp>
    </p:spTree>
    <p:extLst>
      <p:ext uri="{BB962C8B-B14F-4D97-AF65-F5344CB8AC3E}">
        <p14:creationId xmlns:p14="http://schemas.microsoft.com/office/powerpoint/2010/main" val="157919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Jurriaan Saathof – Data Preservation Services @ SURFsara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DMF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69" y="2942086"/>
            <a:ext cx="2258436" cy="1693827"/>
          </a:xfrm>
        </p:spPr>
      </p:pic>
      <p:sp>
        <p:nvSpPr>
          <p:cNvPr id="3" name="Oval 2"/>
          <p:cNvSpPr/>
          <p:nvPr/>
        </p:nvSpPr>
        <p:spPr>
          <a:xfrm>
            <a:off x="2877953" y="2942085"/>
            <a:ext cx="3185962" cy="15817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56421" y="3557548"/>
            <a:ext cx="1699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CXFS filesystem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949" y="5703145"/>
            <a:ext cx="868280" cy="578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29" y="5703146"/>
            <a:ext cx="868280" cy="5788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509" y="5703147"/>
            <a:ext cx="868280" cy="578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265" y="5703146"/>
            <a:ext cx="868280" cy="5788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51245" y="5728001"/>
            <a:ext cx="1175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Tapedrives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9" y="3569856"/>
            <a:ext cx="1771048" cy="326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410" y="4879388"/>
            <a:ext cx="1771048" cy="3262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63" y="2042162"/>
            <a:ext cx="1771048" cy="32624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3402" y="3928847"/>
            <a:ext cx="1736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DMF server (DB)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7022" y="2228762"/>
            <a:ext cx="134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Data movers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77022" y="4891039"/>
            <a:ext cx="1359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Tape movers</a:t>
            </a:r>
          </a:p>
        </p:txBody>
      </p:sp>
      <p:cxnSp>
        <p:nvCxnSpPr>
          <p:cNvPr id="24" name="Straight Connector 23"/>
          <p:cNvCxnSpPr>
            <a:endCxn id="17" idx="2"/>
          </p:cNvCxnSpPr>
          <p:nvPr/>
        </p:nvCxnSpPr>
        <p:spPr>
          <a:xfrm flipV="1">
            <a:off x="4262387" y="2368408"/>
            <a:ext cx="0" cy="3747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3" idx="4"/>
          </p:cNvCxnSpPr>
          <p:nvPr/>
        </p:nvCxnSpPr>
        <p:spPr>
          <a:xfrm>
            <a:off x="4470934" y="4523874"/>
            <a:ext cx="0" cy="3469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3" idx="2"/>
            <a:endCxn id="13" idx="3"/>
          </p:cNvCxnSpPr>
          <p:nvPr/>
        </p:nvCxnSpPr>
        <p:spPr>
          <a:xfrm flipH="1" flipV="1">
            <a:off x="2272437" y="3732979"/>
            <a:ext cx="605516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5" idx="2"/>
            <a:endCxn id="11" idx="0"/>
          </p:cNvCxnSpPr>
          <p:nvPr/>
        </p:nvCxnSpPr>
        <p:spPr>
          <a:xfrm>
            <a:off x="4470934" y="5205634"/>
            <a:ext cx="1225471" cy="4975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5" idx="2"/>
          </p:cNvCxnSpPr>
          <p:nvPr/>
        </p:nvCxnSpPr>
        <p:spPr>
          <a:xfrm flipV="1">
            <a:off x="3080084" y="5205634"/>
            <a:ext cx="1390850" cy="5045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5" idx="2"/>
          </p:cNvCxnSpPr>
          <p:nvPr/>
        </p:nvCxnSpPr>
        <p:spPr>
          <a:xfrm flipV="1">
            <a:off x="3955983" y="5205634"/>
            <a:ext cx="514951" cy="4797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0" idx="0"/>
            <a:endCxn id="15" idx="2"/>
          </p:cNvCxnSpPr>
          <p:nvPr/>
        </p:nvCxnSpPr>
        <p:spPr>
          <a:xfrm flipH="1" flipV="1">
            <a:off x="4470934" y="5205634"/>
            <a:ext cx="251715" cy="4975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791003" y="2830900"/>
            <a:ext cx="554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SAN</a:t>
            </a:r>
          </a:p>
        </p:txBody>
      </p:sp>
      <p:cxnSp>
        <p:nvCxnSpPr>
          <p:cNvPr id="48" name="Straight Connector 47"/>
          <p:cNvCxnSpPr>
            <a:cxnSpLocks/>
          </p:cNvCxnSpPr>
          <p:nvPr/>
        </p:nvCxnSpPr>
        <p:spPr>
          <a:xfrm flipV="1">
            <a:off x="4470934" y="1354534"/>
            <a:ext cx="0" cy="68762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67187" y="1607946"/>
            <a:ext cx="1309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To dCache</a:t>
            </a:r>
          </a:p>
        </p:txBody>
      </p:sp>
      <p:pic>
        <p:nvPicPr>
          <p:cNvPr id="29" name="Picture 16">
            <a:extLst>
              <a:ext uri="{FF2B5EF4-FFF2-40B4-BE49-F238E27FC236}">
                <a16:creationId xmlns:a16="http://schemas.microsoft.com/office/drawing/2014/main" id="{4643CBC7-867D-904A-8A9F-76868006E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63" y="2194562"/>
            <a:ext cx="1771048" cy="326246"/>
          </a:xfrm>
          <a:prstGeom prst="rect">
            <a:avLst/>
          </a:prstGeom>
        </p:spPr>
      </p:pic>
      <p:pic>
        <p:nvPicPr>
          <p:cNvPr id="30" name="Picture 16">
            <a:extLst>
              <a:ext uri="{FF2B5EF4-FFF2-40B4-BE49-F238E27FC236}">
                <a16:creationId xmlns:a16="http://schemas.microsoft.com/office/drawing/2014/main" id="{493F87E8-C5BE-5D4E-920C-7AA809A7B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63" y="2346962"/>
            <a:ext cx="1771048" cy="326246"/>
          </a:xfrm>
          <a:prstGeom prst="rect">
            <a:avLst/>
          </a:prstGeom>
        </p:spPr>
      </p:pic>
      <p:pic>
        <p:nvPicPr>
          <p:cNvPr id="31" name="Picture 16">
            <a:extLst>
              <a:ext uri="{FF2B5EF4-FFF2-40B4-BE49-F238E27FC236}">
                <a16:creationId xmlns:a16="http://schemas.microsoft.com/office/drawing/2014/main" id="{A9425F14-3F3F-774A-BF8E-933AB07068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63" y="2499362"/>
            <a:ext cx="1771048" cy="3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5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Jurriaan Saathof – Data Preservation Services @ SURFsara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Hardware (focus on LOFAR project, shared system)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4 data movers (shared with Grid projects)</a:t>
            </a:r>
          </a:p>
          <a:p>
            <a:pPr marL="774900" lvl="4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10GE, 4x FC8 (2x disk, 2x tape)</a:t>
            </a:r>
          </a:p>
          <a:p>
            <a:pPr marL="774900" lvl="4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Will be upgraded to 40GE, 8x FC16 @ Q4 2017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11 </a:t>
            </a:r>
            <a:r>
              <a:rPr lang="en-US" dirty="0" err="1"/>
              <a:t>tapemovers</a:t>
            </a:r>
            <a:r>
              <a:rPr lang="en-US" dirty="0"/>
              <a:t> (shared by all)</a:t>
            </a:r>
          </a:p>
          <a:p>
            <a:pPr marL="774900" lvl="4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8x FC16 (4x disk, 4x tape)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79TB filesystem (dedicated for LOFAR)</a:t>
            </a:r>
            <a:endParaRPr lang="is-IS" dirty="0"/>
          </a:p>
          <a:p>
            <a:pPr marL="774900" lvl="4" indent="-342900">
              <a:lnSpc>
                <a:spcPct val="120000"/>
              </a:lnSpc>
              <a:buFont typeface="Arial"/>
              <a:buChar char="•"/>
            </a:pPr>
            <a:r>
              <a:rPr lang="is-IS" dirty="0"/>
              <a:t>12x 8+2 RAID6 LUN (120 disks, dedicated hardware controllers, 8x FC16)</a:t>
            </a:r>
          </a:p>
          <a:p>
            <a:pPr marL="774900" lvl="4" indent="-342900">
              <a:lnSpc>
                <a:spcPct val="120000"/>
              </a:lnSpc>
              <a:buFont typeface="Arial"/>
              <a:buChar char="•"/>
            </a:pPr>
            <a:r>
              <a:rPr lang="is-IS" dirty="0"/>
              <a:t>3x 4-disk stripe</a:t>
            </a:r>
            <a:endParaRPr lang="en-US" dirty="0"/>
          </a:p>
          <a:p>
            <a:pPr marL="774900" lvl="4" indent="-342900">
              <a:lnSpc>
                <a:spcPct val="120000"/>
              </a:lnSpc>
              <a:buFont typeface="Arial"/>
              <a:buChar char="•"/>
            </a:pPr>
            <a:r>
              <a:rPr lang="en-US" dirty="0" err="1"/>
              <a:t>Inodes</a:t>
            </a:r>
            <a:r>
              <a:rPr lang="en-US" dirty="0"/>
              <a:t> on SSD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10x T10000-D </a:t>
            </a:r>
            <a:r>
              <a:rPr lang="en-US" dirty="0" err="1"/>
              <a:t>tapedrives</a:t>
            </a:r>
            <a:r>
              <a:rPr lang="en-US" dirty="0"/>
              <a:t> configured (out of 34, shared by all)</a:t>
            </a:r>
          </a:p>
          <a:p>
            <a:pPr marL="774900" lvl="4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@252MB/s (native)</a:t>
            </a:r>
          </a:p>
          <a:p>
            <a:pPr marL="774900" lvl="4" indent="-342900">
              <a:lnSpc>
                <a:spcPct val="120000"/>
              </a:lnSpc>
              <a:buFont typeface="Arial"/>
              <a:buChar char="•"/>
            </a:pPr>
            <a:r>
              <a:rPr lang="en-US" dirty="0"/>
              <a:t>8x reserved for writing, 2x always available for reading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47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Jurriaan Saathof – Data Preservation Services @ SURFsara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Performance (LOFAR filesystem)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93" y="1374707"/>
            <a:ext cx="5133414" cy="248643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93" y="3868727"/>
            <a:ext cx="5133414" cy="241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9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_3880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14506"/>
          <a:stretch/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Cartridge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Jurriaan Saathof – Data Preservation Services @ SURFsara</a:t>
            </a:r>
          </a:p>
        </p:txBody>
      </p:sp>
    </p:spTree>
    <p:extLst>
      <p:ext uri="{BB962C8B-B14F-4D97-AF65-F5344CB8AC3E}">
        <p14:creationId xmlns:p14="http://schemas.microsoft.com/office/powerpoint/2010/main" val="573085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Cartridge System (2)</a:t>
            </a:r>
          </a:p>
        </p:txBody>
      </p:sp>
      <p:pic>
        <p:nvPicPr>
          <p:cNvPr id="16" name="Content Placeholder 15" descr="DSC_3882.jpg"/>
          <p:cNvPicPr>
            <a:picLocks noGrp="1" noChangeAspect="1"/>
          </p:cNvPicPr>
          <p:nvPr>
            <p:ph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" r="4886"/>
          <a:stretch>
            <a:fillRect/>
          </a:stretch>
        </p:blipFill>
        <p:spPr/>
      </p:pic>
      <p:pic>
        <p:nvPicPr>
          <p:cNvPr id="14" name="Picture Placeholder 13" descr="DSC_3875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" r="4856"/>
          <a:stretch>
            <a:fillRect/>
          </a:stretch>
        </p:blipFill>
        <p:spPr/>
      </p:pic>
      <p:sp>
        <p:nvSpPr>
          <p:cNvPr id="13" name="Content Placeholder 12"/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Each library up to: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10000 slots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64 drives 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8 robots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US" dirty="0"/>
          </a:p>
          <a:p>
            <a:pPr>
              <a:lnSpc>
                <a:spcPct val="140000"/>
              </a:lnSpc>
            </a:pPr>
            <a:r>
              <a:rPr lang="en-US" dirty="0"/>
              <a:t>@SURFsara: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2 libraries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25 drives each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dirty="0"/>
              <a:t>4 robots each</a:t>
            </a:r>
          </a:p>
          <a:p>
            <a:pPr>
              <a:lnSpc>
                <a:spcPct val="140000"/>
              </a:lnSpc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Jurriaan Saathof – Data Preservation Services @ SURFsara</a:t>
            </a:r>
          </a:p>
        </p:txBody>
      </p:sp>
    </p:spTree>
    <p:extLst>
      <p:ext uri="{BB962C8B-B14F-4D97-AF65-F5344CB8AC3E}">
        <p14:creationId xmlns:p14="http://schemas.microsoft.com/office/powerpoint/2010/main" val="158640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82628FB-3EA2-4748-BB39-3BF2BE58FB2D}"/>
              </a:ext>
            </a:extLst>
          </p:cNvPr>
          <p:cNvSpPr txBox="1"/>
          <p:nvPr/>
        </p:nvSpPr>
        <p:spPr>
          <a:xfrm>
            <a:off x="501041" y="1741118"/>
            <a:ext cx="8304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Two </a:t>
            </a:r>
            <a:r>
              <a:rPr lang="en-GB" sz="2800" dirty="0" err="1"/>
              <a:t>StorageTek</a:t>
            </a:r>
            <a:r>
              <a:rPr lang="en-GB" sz="2800" dirty="0"/>
              <a:t> tape libraries, 10k slots each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Separate buildings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Data blocks can be on tape or cached on CXFS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/>
              <a:t>iNodes</a:t>
            </a:r>
            <a:r>
              <a:rPr lang="en-GB" sz="2800" dirty="0"/>
              <a:t> of CXFS filesystem remain on SSDs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Small files remain on CXFS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Replicas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HEP &amp; Lofar: 1 copy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Other: 2 copies, spread among 2 libraries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Migrating to LTO-8, 12 TB per cartridge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7299721-1EF1-E34C-B46A-1B31AFA89FB0}"/>
              </a:ext>
            </a:extLst>
          </p:cNvPr>
          <p:cNvSpPr txBox="1"/>
          <p:nvPr/>
        </p:nvSpPr>
        <p:spPr>
          <a:xfrm>
            <a:off x="588723" y="526093"/>
            <a:ext cx="7828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Some more facts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D097FC-8D5A-B14B-A7C9-7FAF13DBA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43" y="5772991"/>
            <a:ext cx="885576" cy="88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08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11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jabloon SURFsara_v1">
  <a:themeElements>
    <a:clrScheme name="SurfSara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B274"/>
      </a:accent1>
      <a:accent2>
        <a:srgbClr val="59BE8C"/>
      </a:accent2>
      <a:accent3>
        <a:srgbClr val="86CCA5"/>
      </a:accent3>
      <a:accent4>
        <a:srgbClr val="AEDBC0"/>
      </a:accent4>
      <a:accent5>
        <a:srgbClr val="D5ECDD"/>
      </a:accent5>
      <a:accent6>
        <a:srgbClr val="6D6E71"/>
      </a:accent6>
      <a:hlink>
        <a:srgbClr val="0000FF"/>
      </a:hlink>
      <a:folHlink>
        <a:srgbClr val="800080"/>
      </a:folHlink>
    </a:clrScheme>
    <a:fontScheme name="Sur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SURFsara_v1.potx</Template>
  <TotalTime>7124</TotalTime>
  <Words>875</Words>
  <Application>Microsoft Macintosh PowerPoint</Application>
  <PresentationFormat>Diavoorstelling (4:3)</PresentationFormat>
  <Paragraphs>139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0" baseType="lpstr">
      <vt:lpstr>Arial</vt:lpstr>
      <vt:lpstr>Calibri</vt:lpstr>
      <vt:lpstr>Symbol</vt:lpstr>
      <vt:lpstr>Verdana</vt:lpstr>
      <vt:lpstr>Wingdings</vt:lpstr>
      <vt:lpstr>Sjabloon SURFsara_v1</vt:lpstr>
      <vt:lpstr>PowerPoint-presentatie</vt:lpstr>
      <vt:lpstr>Data Preservation Services @ SURFsara</vt:lpstr>
      <vt:lpstr>Hierarchal Storage Management</vt:lpstr>
      <vt:lpstr>Overview DMF</vt:lpstr>
      <vt:lpstr>Hardware</vt:lpstr>
      <vt:lpstr>I/O Performance (LOFAR filesystem)</vt:lpstr>
      <vt:lpstr>Automated Cartridge System</vt:lpstr>
      <vt:lpstr>Automated Cartridge System (2)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Multrix Benelux B.V.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Maryse Laseroms</dc:creator>
  <cp:lastModifiedBy>Microsoft Office User</cp:lastModifiedBy>
  <cp:revision>259</cp:revision>
  <dcterms:created xsi:type="dcterms:W3CDTF">2012-05-25T12:27:26Z</dcterms:created>
  <dcterms:modified xsi:type="dcterms:W3CDTF">2018-10-11T19:01:39Z</dcterms:modified>
</cp:coreProperties>
</file>