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35" r:id="rId3"/>
    <p:sldId id="343" r:id="rId4"/>
    <p:sldId id="344" r:id="rId5"/>
    <p:sldId id="336" r:id="rId6"/>
    <p:sldId id="337" r:id="rId7"/>
    <p:sldId id="338" r:id="rId8"/>
    <p:sldId id="340" r:id="rId9"/>
    <p:sldId id="341" r:id="rId10"/>
    <p:sldId id="345" r:id="rId11"/>
    <p:sldId id="346" r:id="rId12"/>
    <p:sldId id="334" r:id="rId13"/>
  </p:sldIdLst>
  <p:sldSz cx="12192000" cy="6858000"/>
  <p:notesSz cx="6858000" cy="9144000"/>
  <p:custDataLst>
    <p:tags r:id="rId16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exemple layout" id="{130FA196-B901-4748-8A24-CE4C5D292687}">
          <p14:sldIdLst>
            <p14:sldId id="312"/>
            <p14:sldId id="335"/>
            <p14:sldId id="343"/>
            <p14:sldId id="344"/>
            <p14:sldId id="336"/>
            <p14:sldId id="337"/>
            <p14:sldId id="338"/>
            <p14:sldId id="340"/>
            <p14:sldId id="341"/>
            <p14:sldId id="345"/>
            <p14:sldId id="346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8" autoAdjust="0"/>
    <p:restoredTop sz="93949" autoAdjust="0"/>
  </p:normalViewPr>
  <p:slideViewPr>
    <p:cSldViewPr snapToGrid="0">
      <p:cViewPr varScale="1">
        <p:scale>
          <a:sx n="107" d="100"/>
          <a:sy n="107" d="100"/>
        </p:scale>
        <p:origin x="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4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6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43773" y="-885712"/>
            <a:ext cx="150448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55085" y="-885712"/>
            <a:ext cx="26818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TABLE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/>
              <a:t>Click the icon to insert a table</a:t>
            </a:r>
          </a:p>
          <a:p>
            <a:endParaRPr lang="en-GB"/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68848" y="-885712"/>
            <a:ext cx="165433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/>
              <a:t>Click the icon to insert a table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35991" y="-885712"/>
            <a:ext cx="1720060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00%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</a:t>
            </a:r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(white logo)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72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en-GB" smtClean="0"/>
              <a:t>14/09/2021</a:t>
            </a:fld>
            <a:endParaRPr lang="en-GB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6694" y="-885712"/>
            <a:ext cx="291865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BLACK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(100%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en-GB" smtClean="0"/>
              <a:t>14/09/2021</a:t>
            </a:fld>
            <a:endParaRPr lang="en-GB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896" y="-885712"/>
            <a:ext cx="29422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QUOTE - WHITE (100% PICTURE)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‘’ Space for a quote’’</a:t>
            </a:r>
          </a:p>
          <a:p>
            <a:pPr lvl="0"/>
            <a:r>
              <a:rPr lang="en-GB" dirty="0"/>
              <a:t>JU-LEVEL1=</a:t>
            </a:r>
            <a:r>
              <a:rPr lang="en-GB" dirty="0" err="1"/>
              <a:t>Citaat</a:t>
            </a:r>
            <a:endParaRPr lang="en-GB" dirty="0"/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54064" y="-885712"/>
            <a:ext cx="148390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ONLY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99057" y="-885712"/>
            <a:ext cx="179392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14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</a:t>
            </a:r>
            <a:r>
              <a:rPr lang="en-GB" noProof="0"/>
              <a:t>insert</a:t>
            </a:r>
            <a:r>
              <a:rPr lang="en-GB"/>
              <a:t> an image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100" smtClean="0">
                <a:effectLst/>
              </a:defRPr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180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an image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en-GB" noProof="0" dirty="0"/>
              <a:t>Name surname </a:t>
            </a:r>
          </a:p>
          <a:p>
            <a:pPr lvl="0"/>
            <a:r>
              <a:rPr lang="en-GB" noProof="0" dirty="0"/>
              <a:t>Additional text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the CC-BY text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(white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name of the presentation </a:t>
            </a:r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This subtitle like in lower case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04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Picture) (White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0" b="0" baseline="0"/>
            </a:lvl1pPr>
          </a:lstStyle>
          <a:p>
            <a:r>
              <a:rPr lang="en-GB" sz="11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11741" y="-885712"/>
            <a:ext cx="276855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(White)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Place the closing sentence here 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0FE45-509C-4BDF-9EDE-64426F8DF3D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Name + surname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dirty="0"/>
              <a:t>Social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07000" y="-885712"/>
            <a:ext cx="15780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(2)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Driving innovation together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</a:t>
            </a:r>
            <a:r>
              <a:rPr lang="en-GB" noProof="0" dirty="0" err="1"/>
              <a:t>Tekstopmaak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98510" y="-885712"/>
            <a:ext cx="199500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en-GB" noProof="0" smtClean="0"/>
              <a:t>14/09/2021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en-GB" noProof="0"/>
              <a:t>&lt;</a:t>
            </a:r>
            <a:r>
              <a:rPr lang="en-GB" noProof="0" err="1"/>
              <a:t>Plaats</a:t>
            </a:r>
            <a:r>
              <a:rPr lang="en-GB" noProof="0"/>
              <a:t> </a:t>
            </a:r>
            <a:r>
              <a:rPr lang="en-GB" noProof="0" err="1"/>
              <a:t>hier</a:t>
            </a:r>
            <a:r>
              <a:rPr lang="en-GB" noProof="0"/>
              <a:t> je </a:t>
            </a:r>
            <a:r>
              <a:rPr lang="en-GB" noProof="0" err="1"/>
              <a:t>voettekst</a:t>
            </a:r>
            <a:r>
              <a:rPr lang="en-GB" noProof="0"/>
              <a:t>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82294" y="-885712"/>
            <a:ext cx="222744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 noProof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SLIDE (100%) (2)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9FF9C045-3E01-44D0-94EF-DFBF74255F3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73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white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(white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232EE0D3-CF43-4F41-B8C3-829E466310E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373906" y="5862021"/>
            <a:ext cx="1311617" cy="476589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7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(30% / 7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70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smtClean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to insert an image</a:t>
            </a:r>
            <a:endParaRPr lang="en-GB"/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48489" y="-885712"/>
            <a:ext cx="289506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AND TEXT (30% / 70%)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AND CHART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here for bullet. Choose another bullet from the menu Tekstopmaak.</a:t>
            </a:r>
          </a:p>
          <a:p>
            <a:pPr lvl="1"/>
            <a:r>
              <a:rPr lang="en-GB" noProof="0" dirty="0" err="1"/>
              <a:t>Subbullet</a:t>
            </a:r>
            <a:endParaRPr lang="en-GB" noProof="0" dirty="0"/>
          </a:p>
          <a:p>
            <a:pPr lvl="2"/>
            <a:r>
              <a:rPr lang="en-GB" noProof="0" dirty="0"/>
              <a:t>Reading text</a:t>
            </a:r>
          </a:p>
          <a:p>
            <a:pPr lvl="3"/>
            <a:r>
              <a:rPr lang="en-GB" noProof="0" dirty="0"/>
              <a:t>Subtitle</a:t>
            </a:r>
          </a:p>
          <a:p>
            <a:pPr lvl="4"/>
            <a:r>
              <a:rPr lang="en-GB" noProof="0" dirty="0"/>
              <a:t>Numbered bullet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 err="1"/>
              <a:t>Subbullet</a:t>
            </a:r>
            <a:endParaRPr lang="en-GB" noProof="0" dirty="0"/>
          </a:p>
          <a:p>
            <a:pPr lvl="7"/>
            <a:r>
              <a:rPr lang="en-GB" noProof="0" dirty="0"/>
              <a:t>Reading text</a:t>
            </a:r>
          </a:p>
          <a:p>
            <a:pPr lvl="8"/>
            <a:r>
              <a:rPr lang="en-GB" noProof="0" dirty="0"/>
              <a:t>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93273" y="-885712"/>
            <a:ext cx="28054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AND CHART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en-GB"/>
              <a:t>&lt;</a:t>
            </a: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hier</a:t>
            </a:r>
            <a:r>
              <a:rPr lang="en-GB"/>
              <a:t> je </a:t>
            </a:r>
            <a:r>
              <a:rPr lang="en-GB" err="1"/>
              <a:t>voettekst</a:t>
            </a:r>
            <a:r>
              <a:rPr lang="en-GB"/>
              <a:t>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your title here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44320" y="-885712"/>
            <a:ext cx="170338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en-GB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CHART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en-GB"/>
              <a:t>Click the icon to insert a chart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en-GB" noProof="0" dirty="0"/>
              <a:t>Place your title here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JU-LEVEL1=Bullet orange</a:t>
            </a:r>
          </a:p>
          <a:p>
            <a:pPr lvl="1"/>
            <a:r>
              <a:rPr lang="en-GB" noProof="0" dirty="0"/>
              <a:t>JU-LEVEL2=Bullet yellow</a:t>
            </a:r>
          </a:p>
          <a:p>
            <a:pPr lvl="2"/>
            <a:r>
              <a:rPr lang="en-GB" noProof="0" dirty="0"/>
              <a:t>JU-LEVEL3=Bullet blue</a:t>
            </a:r>
          </a:p>
          <a:p>
            <a:pPr lvl="3"/>
            <a:r>
              <a:rPr lang="en-GB" noProof="0" dirty="0"/>
              <a:t>JU-LEVEL4=Bullet green</a:t>
            </a:r>
          </a:p>
          <a:p>
            <a:pPr lvl="4"/>
            <a:r>
              <a:rPr lang="en-GB" noProof="0" dirty="0"/>
              <a:t>JU-LEVEL5=Body text</a:t>
            </a:r>
          </a:p>
          <a:p>
            <a:pPr lvl="5"/>
            <a:r>
              <a:rPr lang="en-GB" noProof="0" dirty="0"/>
              <a:t>JU-LEVEL6=Subtitle</a:t>
            </a:r>
          </a:p>
          <a:p>
            <a:pPr lvl="6"/>
            <a:r>
              <a:rPr lang="en-GB" noProof="0" dirty="0"/>
              <a:t>JU-LEVEL7=Sub bullet</a:t>
            </a:r>
          </a:p>
          <a:p>
            <a:pPr lvl="7"/>
            <a:r>
              <a:rPr lang="en-GB" noProof="0" dirty="0"/>
              <a:t>JU-LEVEL8=Numbers</a:t>
            </a:r>
          </a:p>
          <a:p>
            <a:pPr lvl="8"/>
            <a:r>
              <a:rPr lang="en-GB" noProof="0" dirty="0"/>
              <a:t>JU-LEVEL9=Sub numbers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2916000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en-GB" smtClean="0"/>
              <a:t>14/09/2021</a:t>
            </a:fld>
            <a:endParaRPr lang="en-GB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 text&gt;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CE5F0359-76BD-4AE1-B1D0-7B46B0B5856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4" y="6129196"/>
            <a:ext cx="1274067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7" r:id="rId2"/>
    <p:sldLayoutId id="2147483718" r:id="rId3"/>
    <p:sldLayoutId id="2147483736" r:id="rId4"/>
    <p:sldLayoutId id="2147483746" r:id="rId5"/>
    <p:sldLayoutId id="2147483748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9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5" r:id="rId19"/>
    <p:sldLayoutId id="2147483750" r:id="rId20"/>
    <p:sldLayoutId id="2147483743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4"/>
        </a:buBlip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5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7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Cache/dcache/issues/4842#issuecomment-491207285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ven.apache.org/" TargetMode="External"/><Relationship Id="rId2" Type="http://schemas.openxmlformats.org/officeDocument/2006/relationships/hyperlink" Target="https://github.com/dCache/dcache/blob/master/BUILDING.md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Cache/dcache.gi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FE9CDFE8-6C2E-2240-9747-A9B6AAB452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9395"/>
          <a:stretch>
            <a:fillRect/>
          </a:stretch>
        </p:blipFill>
        <p:spPr/>
      </p:pic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489F854-1B18-4521-B332-A14A4D8B044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23435" y="524498"/>
            <a:ext cx="5556741" cy="3168728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00" r="2000"/>
            </a:stretch>
          </a:blipFill>
        </p:spPr>
        <p:txBody>
          <a:bodyPr/>
          <a:lstStyle/>
          <a:p>
            <a:pPr lvl="0"/>
            <a:r>
              <a:rPr lang="en-GB" dirty="0"/>
              <a:t>Building dCache</a:t>
            </a:r>
          </a:p>
          <a:p>
            <a:pPr lvl="0"/>
            <a:r>
              <a:rPr lang="en-GB" dirty="0"/>
              <a:t>From Source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E88CE3C-D5D2-4760-B29E-A97C9E422DE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13091" y="2386940"/>
            <a:ext cx="4875645" cy="1306285"/>
          </a:xfrm>
        </p:spPr>
        <p:txBody>
          <a:bodyPr/>
          <a:lstStyle/>
          <a:p>
            <a:r>
              <a:rPr lang="en-GB" dirty="0"/>
              <a:t>Onno Zweers</a:t>
            </a:r>
          </a:p>
          <a:p>
            <a:r>
              <a:rPr lang="en-GB" dirty="0"/>
              <a:t>dCache Workshop, Madrid, May 2019</a:t>
            </a:r>
          </a:p>
          <a:p>
            <a:endParaRPr lang="en-GB" dirty="0"/>
          </a:p>
          <a:p>
            <a:r>
              <a:rPr lang="en-GB" dirty="0"/>
              <a:t>Thanks to dCache team for making it easy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A2854B-408D-7642-970D-1F7B8DABE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00" y="5814639"/>
            <a:ext cx="1308100" cy="4699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8BCC3E-B44A-FE49-BFB2-91C03D876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33" y="1451437"/>
            <a:ext cx="870985" cy="9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C27A-A024-A64C-85BC-A692E25E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notes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0F7219-268A-0F42-9EC5-C78C73F58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997528"/>
            <a:ext cx="9570219" cy="5272644"/>
          </a:xfrm>
        </p:spPr>
        <p:txBody>
          <a:bodyPr/>
          <a:lstStyle/>
          <a:p>
            <a:r>
              <a:rPr lang="en-GB" dirty="0"/>
              <a:t>Build a specific branch</a:t>
            </a:r>
          </a:p>
          <a:p>
            <a:pPr lvl="1"/>
            <a:r>
              <a:rPr lang="en-GB" sz="1800" dirty="0">
                <a:latin typeface="Lucida Console" panose="020B0609040504020204" pitchFamily="49" charset="0"/>
              </a:rPr>
              <a:t>git checkout remotes/origin/5.1</a:t>
            </a:r>
            <a:r>
              <a:rPr lang="en-GB" sz="1800" dirty="0"/>
              <a:t> </a:t>
            </a:r>
            <a:r>
              <a:rPr lang="en-GB" dirty="0"/>
              <a:t>  </a:t>
            </a:r>
            <a:r>
              <a:rPr lang="en-GB" dirty="0">
                <a:solidFill>
                  <a:schemeClr val="accent3"/>
                </a:solidFill>
              </a:rPr>
              <a:t># work with branch 5.1</a:t>
            </a:r>
          </a:p>
          <a:p>
            <a:pPr lvl="2"/>
            <a:r>
              <a:rPr lang="en-GB" sz="1400" dirty="0"/>
              <a:t>You may need Java 8 for older branches</a:t>
            </a:r>
          </a:p>
          <a:p>
            <a:pPr lvl="2"/>
            <a:r>
              <a:rPr lang="en-GB" sz="1400" dirty="0"/>
              <a:t>Back to master: </a:t>
            </a:r>
            <a:r>
              <a:rPr lang="en-GB" sz="1400" dirty="0">
                <a:latin typeface="Lucida Console" panose="020B0609040504020204" pitchFamily="49" charset="0"/>
              </a:rPr>
              <a:t>git checkout master</a:t>
            </a:r>
            <a:endParaRPr lang="en-GB" sz="1400" dirty="0"/>
          </a:p>
          <a:p>
            <a:pPr lvl="1"/>
            <a:r>
              <a:rPr lang="en-GB" sz="1800" dirty="0" err="1">
                <a:latin typeface="Lucida Console" panose="020B0609040504020204" pitchFamily="49" charset="0"/>
              </a:rPr>
              <a:t>mvn</a:t>
            </a:r>
            <a:r>
              <a:rPr lang="en-GB" dirty="0"/>
              <a:t> …</a:t>
            </a:r>
          </a:p>
          <a:p>
            <a:pPr lvl="1"/>
            <a:r>
              <a:rPr lang="en-GB" sz="1800" dirty="0" err="1">
                <a:latin typeface="Lucida Console" panose="020B0609040504020204" pitchFamily="49" charset="0"/>
              </a:rPr>
              <a:t>dcache</a:t>
            </a:r>
            <a:r>
              <a:rPr lang="en-GB" sz="1800" dirty="0">
                <a:latin typeface="Lucida Console" panose="020B0609040504020204" pitchFamily="49" charset="0"/>
              </a:rPr>
              <a:t> stop</a:t>
            </a:r>
          </a:p>
          <a:p>
            <a:pPr lvl="1"/>
            <a:r>
              <a:rPr lang="en-GB" sz="1800" dirty="0">
                <a:latin typeface="Lucida Console" panose="020B0609040504020204" pitchFamily="49" charset="0"/>
              </a:rPr>
              <a:t>yum downgrade </a:t>
            </a:r>
            <a:r>
              <a:rPr lang="en-GB" dirty="0"/>
              <a:t>…</a:t>
            </a:r>
          </a:p>
          <a:p>
            <a:r>
              <a:rPr lang="en-GB" dirty="0"/>
              <a:t>Downgrade</a:t>
            </a:r>
          </a:p>
          <a:p>
            <a:pPr lvl="1"/>
            <a:r>
              <a:rPr lang="en-GB" sz="1800" dirty="0" err="1">
                <a:latin typeface="Lucida Console" panose="020B0609040504020204" pitchFamily="49" charset="0"/>
              </a:rPr>
              <a:t>dcache</a:t>
            </a:r>
            <a:r>
              <a:rPr lang="en-GB" sz="1800" dirty="0">
                <a:latin typeface="Lucida Console" panose="020B0609040504020204" pitchFamily="49" charset="0"/>
              </a:rPr>
              <a:t> stop</a:t>
            </a:r>
          </a:p>
          <a:p>
            <a:pPr lvl="1"/>
            <a:r>
              <a:rPr lang="en-GB" sz="1800" dirty="0" err="1">
                <a:latin typeface="Lucida Console" panose="020B0609040504020204" pitchFamily="49" charset="0"/>
              </a:rPr>
              <a:t>dcache</a:t>
            </a:r>
            <a:r>
              <a:rPr lang="en-GB" sz="1800" dirty="0">
                <a:latin typeface="Lucida Console" panose="020B0609040504020204" pitchFamily="49" charset="0"/>
              </a:rPr>
              <a:t> database </a:t>
            </a:r>
            <a:r>
              <a:rPr lang="en-GB" sz="1800" dirty="0" err="1">
                <a:latin typeface="Lucida Console" panose="020B0609040504020204" pitchFamily="49" charset="0"/>
              </a:rPr>
              <a:t>rollbackToDate</a:t>
            </a:r>
            <a:r>
              <a:rPr lang="en-GB" sz="1800" dirty="0">
                <a:latin typeface="Lucida Console" panose="020B0609040504020204" pitchFamily="49" charset="0"/>
              </a:rPr>
              <a:t> $(date --date yesterday +%FT%T)</a:t>
            </a:r>
          </a:p>
          <a:p>
            <a:pPr lvl="1"/>
            <a:r>
              <a:rPr lang="en-GB" sz="1800" dirty="0">
                <a:latin typeface="Lucida Console" panose="020B0609040504020204" pitchFamily="49" charset="0"/>
              </a:rPr>
              <a:t>yum downgrade/update …</a:t>
            </a:r>
          </a:p>
          <a:p>
            <a:pPr lvl="1"/>
            <a:r>
              <a:rPr lang="en-GB" sz="1800" dirty="0"/>
              <a:t>Check your </a:t>
            </a:r>
            <a:r>
              <a:rPr lang="en-GB" sz="1800" dirty="0" err="1"/>
              <a:t>dcache.conf</a:t>
            </a:r>
            <a:r>
              <a:rPr lang="en-GB" sz="1800" dirty="0"/>
              <a:t>, it</a:t>
            </a:r>
            <a:r>
              <a:rPr lang="en-GB" sz="1800" i="1" dirty="0"/>
              <a:t> </a:t>
            </a:r>
            <a:r>
              <a:rPr lang="en-GB" sz="1800" dirty="0"/>
              <a:t>may have been replaced!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B77BA-1EA4-2742-B5E2-107B93E6A05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CDA8D5-B8EE-C146-8485-7E7433CC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C27A-A024-A64C-85BC-A692E25E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notes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0F7219-268A-0F42-9EC5-C78C73F58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400483"/>
            <a:ext cx="9570219" cy="4456846"/>
          </a:xfrm>
        </p:spPr>
        <p:txBody>
          <a:bodyPr/>
          <a:lstStyle/>
          <a:p>
            <a:r>
              <a:rPr lang="nl-NL" err="1"/>
              <a:t>Use</a:t>
            </a:r>
            <a:r>
              <a:rPr lang="nl-NL"/>
              <a:t> master but skip a few </a:t>
            </a:r>
            <a:r>
              <a:rPr lang="nl-NL" err="1"/>
              <a:t>specific</a:t>
            </a:r>
            <a:r>
              <a:rPr lang="nl-NL"/>
              <a:t> </a:t>
            </a:r>
            <a:r>
              <a:rPr lang="nl-NL" err="1"/>
              <a:t>commits</a:t>
            </a:r>
            <a:r>
              <a:rPr lang="nl-NL"/>
              <a:t>:</a:t>
            </a:r>
            <a:br>
              <a:rPr lang="nl-NL"/>
            </a:br>
            <a:r>
              <a:rPr lang="nl-NL">
                <a:hlinkClick r:id="rId2"/>
              </a:rPr>
              <a:t>https://github.com/dCache/dcache/issues/4842#issuecomment-491207285</a:t>
            </a:r>
            <a:r>
              <a:rPr lang="nl-NL"/>
              <a:t> </a:t>
            </a:r>
          </a:p>
          <a:p>
            <a:pPr marL="0" indent="0">
              <a:buNone/>
            </a:pPr>
            <a:endParaRPr lang="nl-NL" sz="180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B77BA-1EA4-2742-B5E2-107B93E6A05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CDA8D5-B8EE-C146-8485-7E7433CC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5EBCC9B9-8673-DA47-AD09-A0F5317420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9395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1DE29841-8A5B-46DD-BF20-4DC694C0A0B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GB" sz="3200" cap="none"/>
              <a:t>Thanks for listening!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3E611B-040C-4D22-8A70-9DBA2AD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E25CF5-0CDE-4D12-958C-294179436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1062" y="3680805"/>
            <a:ext cx="3200400" cy="261257"/>
          </a:xfrm>
        </p:spPr>
        <p:txBody>
          <a:bodyPr/>
          <a:lstStyle/>
          <a:p>
            <a:r>
              <a:rPr lang="en-GB"/>
              <a:t>Onno Zweers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08C437BE-2F6E-493E-8EBD-3B32BACFC8B5}"/>
              </a:ext>
            </a:extLst>
          </p:cNvPr>
          <p:cNvSpPr>
            <a:spLocks noGrp="1"/>
          </p:cNvSpPr>
          <p:nvPr>
            <p:ph type="body" orient="vert" idx="68"/>
          </p:nvPr>
        </p:nvSpPr>
        <p:spPr>
          <a:xfrm>
            <a:off x="1571062" y="4186526"/>
            <a:ext cx="3200400" cy="261257"/>
          </a:xfrm>
        </p:spPr>
        <p:txBody>
          <a:bodyPr/>
          <a:lstStyle/>
          <a:p>
            <a:r>
              <a:rPr lang="en-GB"/>
              <a:t>E-mail: </a:t>
            </a:r>
            <a:r>
              <a:rPr lang="en-GB" err="1"/>
              <a:t>onno.zweers@surfsara.nl</a:t>
            </a:r>
            <a:endParaRPr lang="en-GB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231326F0-B936-4FCE-92C7-F3674BA33E32}"/>
              </a:ext>
            </a:extLst>
          </p:cNvPr>
          <p:cNvSpPr>
            <a:spLocks noGrp="1"/>
          </p:cNvSpPr>
          <p:nvPr>
            <p:ph type="body" orient="vert" idx="69"/>
          </p:nvPr>
        </p:nvSpPr>
        <p:spPr>
          <a:xfrm>
            <a:off x="1571062" y="4692247"/>
            <a:ext cx="3200400" cy="261257"/>
          </a:xfrm>
        </p:spPr>
        <p:txBody>
          <a:bodyPr/>
          <a:lstStyle/>
          <a:p>
            <a:r>
              <a:rPr lang="en-GB"/>
              <a:t>www.surf.nl</a:t>
            </a:r>
          </a:p>
        </p:txBody>
      </p:sp>
      <p:grpSp>
        <p:nvGrpSpPr>
          <p:cNvPr id="59" name="Icoon computer">
            <a:extLst>
              <a:ext uri="{FF2B5EF4-FFF2-40B4-BE49-F238E27FC236}">
                <a16:creationId xmlns:a16="http://schemas.microsoft.com/office/drawing/2014/main" id="{3A9465C8-E8EF-4EA2-BFCA-E1D6E4C3A6A6}"/>
              </a:ext>
            </a:extLst>
          </p:cNvPr>
          <p:cNvGrpSpPr>
            <a:grpSpLocks/>
          </p:cNvGrpSpPr>
          <p:nvPr/>
        </p:nvGrpSpPr>
        <p:grpSpPr>
          <a:xfrm>
            <a:off x="1169849" y="4697452"/>
            <a:ext cx="309562" cy="233858"/>
            <a:chOff x="3614738" y="3806826"/>
            <a:chExt cx="655638" cy="495300"/>
          </a:xfrm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8DA14C1B-DC53-4202-9101-457CF9D0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4249738"/>
              <a:ext cx="655638" cy="52388"/>
            </a:xfrm>
            <a:custGeom>
              <a:avLst/>
              <a:gdLst>
                <a:gd name="T0" fmla="*/ 0 w 413"/>
                <a:gd name="T1" fmla="*/ 0 h 33"/>
                <a:gd name="T2" fmla="*/ 413 w 413"/>
                <a:gd name="T3" fmla="*/ 0 h 33"/>
                <a:gd name="T4" fmla="*/ 413 w 413"/>
                <a:gd name="T5" fmla="*/ 20 h 33"/>
                <a:gd name="T6" fmla="*/ 413 w 413"/>
                <a:gd name="T7" fmla="*/ 21 h 33"/>
                <a:gd name="T8" fmla="*/ 410 w 413"/>
                <a:gd name="T9" fmla="*/ 22 h 33"/>
                <a:gd name="T10" fmla="*/ 405 w 413"/>
                <a:gd name="T11" fmla="*/ 24 h 33"/>
                <a:gd name="T12" fmla="*/ 394 w 413"/>
                <a:gd name="T13" fmla="*/ 25 h 33"/>
                <a:gd name="T14" fmla="*/ 363 w 413"/>
                <a:gd name="T15" fmla="*/ 33 h 33"/>
                <a:gd name="T16" fmla="*/ 51 w 413"/>
                <a:gd name="T17" fmla="*/ 33 h 33"/>
                <a:gd name="T18" fmla="*/ 20 w 413"/>
                <a:gd name="T19" fmla="*/ 25 h 33"/>
                <a:gd name="T20" fmla="*/ 9 w 413"/>
                <a:gd name="T21" fmla="*/ 24 h 33"/>
                <a:gd name="T22" fmla="*/ 3 w 413"/>
                <a:gd name="T23" fmla="*/ 22 h 33"/>
                <a:gd name="T24" fmla="*/ 0 w 413"/>
                <a:gd name="T25" fmla="*/ 21 h 33"/>
                <a:gd name="T26" fmla="*/ 0 w 413"/>
                <a:gd name="T27" fmla="*/ 20 h 33"/>
                <a:gd name="T28" fmla="*/ 0 w 41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3">
                  <a:moveTo>
                    <a:pt x="0" y="0"/>
                  </a:moveTo>
                  <a:lnTo>
                    <a:pt x="413" y="0"/>
                  </a:lnTo>
                  <a:lnTo>
                    <a:pt x="413" y="20"/>
                  </a:lnTo>
                  <a:lnTo>
                    <a:pt x="413" y="21"/>
                  </a:lnTo>
                  <a:lnTo>
                    <a:pt x="410" y="22"/>
                  </a:lnTo>
                  <a:lnTo>
                    <a:pt x="405" y="24"/>
                  </a:lnTo>
                  <a:lnTo>
                    <a:pt x="394" y="25"/>
                  </a:lnTo>
                  <a:lnTo>
                    <a:pt x="363" y="33"/>
                  </a:lnTo>
                  <a:lnTo>
                    <a:pt x="51" y="33"/>
                  </a:lnTo>
                  <a:lnTo>
                    <a:pt x="20" y="25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99CA432-BC65-4650-A445-1AABFC4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806826"/>
              <a:ext cx="509588" cy="403225"/>
            </a:xfrm>
            <a:custGeom>
              <a:avLst/>
              <a:gdLst>
                <a:gd name="T0" fmla="*/ 41 w 321"/>
                <a:gd name="T1" fmla="*/ 36 h 254"/>
                <a:gd name="T2" fmla="*/ 41 w 321"/>
                <a:gd name="T3" fmla="*/ 223 h 254"/>
                <a:gd name="T4" fmla="*/ 279 w 321"/>
                <a:gd name="T5" fmla="*/ 223 h 254"/>
                <a:gd name="T6" fmla="*/ 279 w 321"/>
                <a:gd name="T7" fmla="*/ 36 h 254"/>
                <a:gd name="T8" fmla="*/ 41 w 321"/>
                <a:gd name="T9" fmla="*/ 36 h 254"/>
                <a:gd name="T10" fmla="*/ 7 w 321"/>
                <a:gd name="T11" fmla="*/ 0 h 254"/>
                <a:gd name="T12" fmla="*/ 314 w 321"/>
                <a:gd name="T13" fmla="*/ 0 h 254"/>
                <a:gd name="T14" fmla="*/ 316 w 321"/>
                <a:gd name="T15" fmla="*/ 1 h 254"/>
                <a:gd name="T16" fmla="*/ 319 w 321"/>
                <a:gd name="T17" fmla="*/ 2 h 254"/>
                <a:gd name="T18" fmla="*/ 320 w 321"/>
                <a:gd name="T19" fmla="*/ 5 h 254"/>
                <a:gd name="T20" fmla="*/ 321 w 321"/>
                <a:gd name="T21" fmla="*/ 8 h 254"/>
                <a:gd name="T22" fmla="*/ 321 w 321"/>
                <a:gd name="T23" fmla="*/ 254 h 254"/>
                <a:gd name="T24" fmla="*/ 0 w 321"/>
                <a:gd name="T25" fmla="*/ 254 h 254"/>
                <a:gd name="T26" fmla="*/ 0 w 321"/>
                <a:gd name="T27" fmla="*/ 8 h 254"/>
                <a:gd name="T28" fmla="*/ 0 w 321"/>
                <a:gd name="T29" fmla="*/ 5 h 254"/>
                <a:gd name="T30" fmla="*/ 2 w 321"/>
                <a:gd name="T31" fmla="*/ 2 h 254"/>
                <a:gd name="T32" fmla="*/ 4 w 321"/>
                <a:gd name="T33" fmla="*/ 1 h 254"/>
                <a:gd name="T34" fmla="*/ 7 w 321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54">
                  <a:moveTo>
                    <a:pt x="41" y="36"/>
                  </a:moveTo>
                  <a:lnTo>
                    <a:pt x="41" y="223"/>
                  </a:lnTo>
                  <a:lnTo>
                    <a:pt x="279" y="223"/>
                  </a:lnTo>
                  <a:lnTo>
                    <a:pt x="279" y="36"/>
                  </a:lnTo>
                  <a:lnTo>
                    <a:pt x="41" y="36"/>
                  </a:lnTo>
                  <a:close/>
                  <a:moveTo>
                    <a:pt x="7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0" y="5"/>
                  </a:lnTo>
                  <a:lnTo>
                    <a:pt x="321" y="8"/>
                  </a:lnTo>
                  <a:lnTo>
                    <a:pt x="321" y="254"/>
                  </a:lnTo>
                  <a:lnTo>
                    <a:pt x="0" y="254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Icoon envelopje">
            <a:extLst>
              <a:ext uri="{FF2B5EF4-FFF2-40B4-BE49-F238E27FC236}">
                <a16:creationId xmlns:a16="http://schemas.microsoft.com/office/drawing/2014/main" id="{B871A015-52C8-4CBE-9FC0-507A29933D5F}"/>
              </a:ext>
            </a:extLst>
          </p:cNvPr>
          <p:cNvGrpSpPr>
            <a:grpSpLocks/>
          </p:cNvGrpSpPr>
          <p:nvPr/>
        </p:nvGrpSpPr>
        <p:grpSpPr>
          <a:xfrm>
            <a:off x="1185645" y="4222699"/>
            <a:ext cx="277970" cy="200704"/>
            <a:chOff x="2487613" y="1470026"/>
            <a:chExt cx="468313" cy="338138"/>
          </a:xfrm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01E2A7A0-86EE-46F9-9365-648870B0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654176"/>
              <a:ext cx="393700" cy="153988"/>
            </a:xfrm>
            <a:custGeom>
              <a:avLst/>
              <a:gdLst>
                <a:gd name="T0" fmla="*/ 103 w 248"/>
                <a:gd name="T1" fmla="*/ 0 h 97"/>
                <a:gd name="T2" fmla="*/ 125 w 248"/>
                <a:gd name="T3" fmla="*/ 16 h 97"/>
                <a:gd name="T4" fmla="*/ 145 w 248"/>
                <a:gd name="T5" fmla="*/ 0 h 97"/>
                <a:gd name="T6" fmla="*/ 248 w 248"/>
                <a:gd name="T7" fmla="*/ 97 h 97"/>
                <a:gd name="T8" fmla="*/ 0 w 248"/>
                <a:gd name="T9" fmla="*/ 97 h 97"/>
                <a:gd name="T10" fmla="*/ 103 w 248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7">
                  <a:moveTo>
                    <a:pt x="103" y="0"/>
                  </a:moveTo>
                  <a:lnTo>
                    <a:pt x="125" y="16"/>
                  </a:lnTo>
                  <a:lnTo>
                    <a:pt x="145" y="0"/>
                  </a:lnTo>
                  <a:lnTo>
                    <a:pt x="248" y="97"/>
                  </a:lnTo>
                  <a:lnTo>
                    <a:pt x="0" y="9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CB8D0A3-8A94-42D8-918C-CDE1A12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474788"/>
              <a:ext cx="179388" cy="330200"/>
            </a:xfrm>
            <a:custGeom>
              <a:avLst/>
              <a:gdLst>
                <a:gd name="T0" fmla="*/ 1 w 113"/>
                <a:gd name="T1" fmla="*/ 0 h 208"/>
                <a:gd name="T2" fmla="*/ 113 w 113"/>
                <a:gd name="T3" fmla="*/ 103 h 208"/>
                <a:gd name="T4" fmla="*/ 1 w 113"/>
                <a:gd name="T5" fmla="*/ 208 h 208"/>
                <a:gd name="T6" fmla="*/ 0 w 113"/>
                <a:gd name="T7" fmla="*/ 202 h 208"/>
                <a:gd name="T8" fmla="*/ 0 w 113"/>
                <a:gd name="T9" fmla="*/ 6 h 208"/>
                <a:gd name="T10" fmla="*/ 0 w 113"/>
                <a:gd name="T11" fmla="*/ 3 h 208"/>
                <a:gd name="T12" fmla="*/ 1 w 11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08">
                  <a:moveTo>
                    <a:pt x="1" y="0"/>
                  </a:moveTo>
                  <a:lnTo>
                    <a:pt x="113" y="103"/>
                  </a:lnTo>
                  <a:lnTo>
                    <a:pt x="1" y="208"/>
                  </a:lnTo>
                  <a:lnTo>
                    <a:pt x="0" y="20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2FF76B-77EE-4714-A011-25DABE7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474788"/>
              <a:ext cx="180975" cy="330200"/>
            </a:xfrm>
            <a:custGeom>
              <a:avLst/>
              <a:gdLst>
                <a:gd name="T0" fmla="*/ 113 w 114"/>
                <a:gd name="T1" fmla="*/ 0 h 208"/>
                <a:gd name="T2" fmla="*/ 114 w 114"/>
                <a:gd name="T3" fmla="*/ 3 h 208"/>
                <a:gd name="T4" fmla="*/ 114 w 114"/>
                <a:gd name="T5" fmla="*/ 6 h 208"/>
                <a:gd name="T6" fmla="*/ 114 w 114"/>
                <a:gd name="T7" fmla="*/ 202 h 208"/>
                <a:gd name="T8" fmla="*/ 114 w 114"/>
                <a:gd name="T9" fmla="*/ 208 h 208"/>
                <a:gd name="T10" fmla="*/ 0 w 114"/>
                <a:gd name="T11" fmla="*/ 103 h 208"/>
                <a:gd name="T12" fmla="*/ 113 w 11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8">
                  <a:moveTo>
                    <a:pt x="113" y="0"/>
                  </a:moveTo>
                  <a:lnTo>
                    <a:pt x="114" y="3"/>
                  </a:lnTo>
                  <a:lnTo>
                    <a:pt x="114" y="6"/>
                  </a:lnTo>
                  <a:lnTo>
                    <a:pt x="114" y="202"/>
                  </a:lnTo>
                  <a:lnTo>
                    <a:pt x="114" y="208"/>
                  </a:lnTo>
                  <a:lnTo>
                    <a:pt x="0" y="1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E2BEB0B-0C99-409D-875F-3C9730C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470026"/>
              <a:ext cx="393700" cy="177800"/>
            </a:xfrm>
            <a:custGeom>
              <a:avLst/>
              <a:gdLst>
                <a:gd name="T0" fmla="*/ 0 w 248"/>
                <a:gd name="T1" fmla="*/ 0 h 112"/>
                <a:gd name="T2" fmla="*/ 248 w 248"/>
                <a:gd name="T3" fmla="*/ 0 h 112"/>
                <a:gd name="T4" fmla="*/ 145 w 248"/>
                <a:gd name="T5" fmla="*/ 96 h 112"/>
                <a:gd name="T6" fmla="*/ 132 w 248"/>
                <a:gd name="T7" fmla="*/ 106 h 112"/>
                <a:gd name="T8" fmla="*/ 125 w 248"/>
                <a:gd name="T9" fmla="*/ 112 h 112"/>
                <a:gd name="T10" fmla="*/ 117 w 248"/>
                <a:gd name="T11" fmla="*/ 106 h 112"/>
                <a:gd name="T12" fmla="*/ 103 w 248"/>
                <a:gd name="T13" fmla="*/ 96 h 112"/>
                <a:gd name="T14" fmla="*/ 0 w 24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12">
                  <a:moveTo>
                    <a:pt x="0" y="0"/>
                  </a:moveTo>
                  <a:lnTo>
                    <a:pt x="248" y="0"/>
                  </a:lnTo>
                  <a:lnTo>
                    <a:pt x="145" y="96"/>
                  </a:lnTo>
                  <a:lnTo>
                    <a:pt x="132" y="106"/>
                  </a:lnTo>
                  <a:lnTo>
                    <a:pt x="125" y="112"/>
                  </a:lnTo>
                  <a:lnTo>
                    <a:pt x="117" y="106"/>
                  </a:lnTo>
                  <a:lnTo>
                    <a:pt x="10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3" name="Icoon buste">
            <a:extLst>
              <a:ext uri="{FF2B5EF4-FFF2-40B4-BE49-F238E27FC236}">
                <a16:creationId xmlns:a16="http://schemas.microsoft.com/office/drawing/2014/main" id="{605A9FB4-8401-405B-8FE9-FA7438AB46CA}"/>
              </a:ext>
            </a:extLst>
          </p:cNvPr>
          <p:cNvSpPr>
            <a:spLocks/>
          </p:cNvSpPr>
          <p:nvPr/>
        </p:nvSpPr>
        <p:spPr bwMode="auto">
          <a:xfrm>
            <a:off x="1186518" y="3674070"/>
            <a:ext cx="276224" cy="267992"/>
          </a:xfrm>
          <a:custGeom>
            <a:avLst/>
            <a:gdLst>
              <a:gd name="T0" fmla="*/ 152 w 302"/>
              <a:gd name="T1" fmla="*/ 0 h 293"/>
              <a:gd name="T2" fmla="*/ 170 w 302"/>
              <a:gd name="T3" fmla="*/ 2 h 293"/>
              <a:gd name="T4" fmla="*/ 188 w 302"/>
              <a:gd name="T5" fmla="*/ 9 h 293"/>
              <a:gd name="T6" fmla="*/ 202 w 302"/>
              <a:gd name="T7" fmla="*/ 20 h 293"/>
              <a:gd name="T8" fmla="*/ 212 w 302"/>
              <a:gd name="T9" fmla="*/ 35 h 293"/>
              <a:gd name="T10" fmla="*/ 218 w 302"/>
              <a:gd name="T11" fmla="*/ 53 h 293"/>
              <a:gd name="T12" fmla="*/ 220 w 302"/>
              <a:gd name="T13" fmla="*/ 73 h 293"/>
              <a:gd name="T14" fmla="*/ 220 w 302"/>
              <a:gd name="T15" fmla="*/ 94 h 293"/>
              <a:gd name="T16" fmla="*/ 218 w 302"/>
              <a:gd name="T17" fmla="*/ 115 h 293"/>
              <a:gd name="T18" fmla="*/ 211 w 302"/>
              <a:gd name="T19" fmla="*/ 135 h 293"/>
              <a:gd name="T20" fmla="*/ 201 w 302"/>
              <a:gd name="T21" fmla="*/ 152 h 293"/>
              <a:gd name="T22" fmla="*/ 192 w 302"/>
              <a:gd name="T23" fmla="*/ 164 h 293"/>
              <a:gd name="T24" fmla="*/ 188 w 302"/>
              <a:gd name="T25" fmla="*/ 173 h 293"/>
              <a:gd name="T26" fmla="*/ 187 w 302"/>
              <a:gd name="T27" fmla="*/ 180 h 293"/>
              <a:gd name="T28" fmla="*/ 188 w 302"/>
              <a:gd name="T29" fmla="*/ 185 h 293"/>
              <a:gd name="T30" fmla="*/ 189 w 302"/>
              <a:gd name="T31" fmla="*/ 188 h 293"/>
              <a:gd name="T32" fmla="*/ 189 w 302"/>
              <a:gd name="T33" fmla="*/ 189 h 293"/>
              <a:gd name="T34" fmla="*/ 201 w 302"/>
              <a:gd name="T35" fmla="*/ 201 h 293"/>
              <a:gd name="T36" fmla="*/ 214 w 302"/>
              <a:gd name="T37" fmla="*/ 208 h 293"/>
              <a:gd name="T38" fmla="*/ 228 w 302"/>
              <a:gd name="T39" fmla="*/ 214 h 293"/>
              <a:gd name="T40" fmla="*/ 242 w 302"/>
              <a:gd name="T41" fmla="*/ 217 h 293"/>
              <a:gd name="T42" fmla="*/ 256 w 302"/>
              <a:gd name="T43" fmla="*/ 220 h 293"/>
              <a:gd name="T44" fmla="*/ 270 w 302"/>
              <a:gd name="T45" fmla="*/ 225 h 293"/>
              <a:gd name="T46" fmla="*/ 282 w 302"/>
              <a:gd name="T47" fmla="*/ 231 h 293"/>
              <a:gd name="T48" fmla="*/ 291 w 302"/>
              <a:gd name="T49" fmla="*/ 241 h 293"/>
              <a:gd name="T50" fmla="*/ 297 w 302"/>
              <a:gd name="T51" fmla="*/ 252 h 293"/>
              <a:gd name="T52" fmla="*/ 300 w 302"/>
              <a:gd name="T53" fmla="*/ 264 h 293"/>
              <a:gd name="T54" fmla="*/ 302 w 302"/>
              <a:gd name="T55" fmla="*/ 274 h 293"/>
              <a:gd name="T56" fmla="*/ 302 w 302"/>
              <a:gd name="T57" fmla="*/ 284 h 293"/>
              <a:gd name="T58" fmla="*/ 302 w 302"/>
              <a:gd name="T59" fmla="*/ 291 h 293"/>
              <a:gd name="T60" fmla="*/ 301 w 302"/>
              <a:gd name="T61" fmla="*/ 293 h 293"/>
              <a:gd name="T62" fmla="*/ 2 w 302"/>
              <a:gd name="T63" fmla="*/ 293 h 293"/>
              <a:gd name="T64" fmla="*/ 2 w 302"/>
              <a:gd name="T65" fmla="*/ 291 h 293"/>
              <a:gd name="T66" fmla="*/ 0 w 302"/>
              <a:gd name="T67" fmla="*/ 284 h 293"/>
              <a:gd name="T68" fmla="*/ 2 w 302"/>
              <a:gd name="T69" fmla="*/ 274 h 293"/>
              <a:gd name="T70" fmla="*/ 3 w 302"/>
              <a:gd name="T71" fmla="*/ 264 h 293"/>
              <a:gd name="T72" fmla="*/ 6 w 302"/>
              <a:gd name="T73" fmla="*/ 252 h 293"/>
              <a:gd name="T74" fmla="*/ 12 w 302"/>
              <a:gd name="T75" fmla="*/ 241 h 293"/>
              <a:gd name="T76" fmla="*/ 22 w 302"/>
              <a:gd name="T77" fmla="*/ 231 h 293"/>
              <a:gd name="T78" fmla="*/ 34 w 302"/>
              <a:gd name="T79" fmla="*/ 225 h 293"/>
              <a:gd name="T80" fmla="*/ 47 w 302"/>
              <a:gd name="T81" fmla="*/ 220 h 293"/>
              <a:gd name="T82" fmla="*/ 61 w 302"/>
              <a:gd name="T83" fmla="*/ 217 h 293"/>
              <a:gd name="T84" fmla="*/ 75 w 302"/>
              <a:gd name="T85" fmla="*/ 214 h 293"/>
              <a:gd name="T86" fmla="*/ 89 w 302"/>
              <a:gd name="T87" fmla="*/ 208 h 293"/>
              <a:gd name="T88" fmla="*/ 102 w 302"/>
              <a:gd name="T89" fmla="*/ 201 h 293"/>
              <a:gd name="T90" fmla="*/ 114 w 302"/>
              <a:gd name="T91" fmla="*/ 189 h 293"/>
              <a:gd name="T92" fmla="*/ 115 w 302"/>
              <a:gd name="T93" fmla="*/ 188 h 293"/>
              <a:gd name="T94" fmla="*/ 116 w 302"/>
              <a:gd name="T95" fmla="*/ 185 h 293"/>
              <a:gd name="T96" fmla="*/ 116 w 302"/>
              <a:gd name="T97" fmla="*/ 180 h 293"/>
              <a:gd name="T98" fmla="*/ 115 w 302"/>
              <a:gd name="T99" fmla="*/ 173 h 293"/>
              <a:gd name="T100" fmla="*/ 111 w 302"/>
              <a:gd name="T101" fmla="*/ 164 h 293"/>
              <a:gd name="T102" fmla="*/ 102 w 302"/>
              <a:gd name="T103" fmla="*/ 152 h 293"/>
              <a:gd name="T104" fmla="*/ 92 w 302"/>
              <a:gd name="T105" fmla="*/ 135 h 293"/>
              <a:gd name="T106" fmla="*/ 86 w 302"/>
              <a:gd name="T107" fmla="*/ 115 h 293"/>
              <a:gd name="T108" fmla="*/ 83 w 302"/>
              <a:gd name="T109" fmla="*/ 94 h 293"/>
              <a:gd name="T110" fmla="*/ 83 w 302"/>
              <a:gd name="T111" fmla="*/ 73 h 293"/>
              <a:gd name="T112" fmla="*/ 85 w 302"/>
              <a:gd name="T113" fmla="*/ 53 h 293"/>
              <a:gd name="T114" fmla="*/ 91 w 302"/>
              <a:gd name="T115" fmla="*/ 35 h 293"/>
              <a:gd name="T116" fmla="*/ 102 w 302"/>
              <a:gd name="T117" fmla="*/ 20 h 293"/>
              <a:gd name="T118" fmla="*/ 116 w 302"/>
              <a:gd name="T119" fmla="*/ 9 h 293"/>
              <a:gd name="T120" fmla="*/ 134 w 302"/>
              <a:gd name="T121" fmla="*/ 2 h 293"/>
              <a:gd name="T122" fmla="*/ 152 w 302"/>
              <a:gd name="T12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3">
                <a:moveTo>
                  <a:pt x="152" y="0"/>
                </a:moveTo>
                <a:lnTo>
                  <a:pt x="170" y="2"/>
                </a:lnTo>
                <a:lnTo>
                  <a:pt x="188" y="9"/>
                </a:lnTo>
                <a:lnTo>
                  <a:pt x="202" y="20"/>
                </a:lnTo>
                <a:lnTo>
                  <a:pt x="212" y="35"/>
                </a:lnTo>
                <a:lnTo>
                  <a:pt x="218" y="53"/>
                </a:lnTo>
                <a:lnTo>
                  <a:pt x="220" y="73"/>
                </a:lnTo>
                <a:lnTo>
                  <a:pt x="220" y="94"/>
                </a:lnTo>
                <a:lnTo>
                  <a:pt x="218" y="115"/>
                </a:lnTo>
                <a:lnTo>
                  <a:pt x="211" y="135"/>
                </a:lnTo>
                <a:lnTo>
                  <a:pt x="201" y="152"/>
                </a:lnTo>
                <a:lnTo>
                  <a:pt x="192" y="164"/>
                </a:lnTo>
                <a:lnTo>
                  <a:pt x="188" y="173"/>
                </a:lnTo>
                <a:lnTo>
                  <a:pt x="187" y="180"/>
                </a:lnTo>
                <a:lnTo>
                  <a:pt x="188" y="185"/>
                </a:lnTo>
                <a:lnTo>
                  <a:pt x="189" y="188"/>
                </a:lnTo>
                <a:lnTo>
                  <a:pt x="189" y="189"/>
                </a:lnTo>
                <a:lnTo>
                  <a:pt x="201" y="201"/>
                </a:lnTo>
                <a:lnTo>
                  <a:pt x="214" y="208"/>
                </a:lnTo>
                <a:lnTo>
                  <a:pt x="228" y="214"/>
                </a:lnTo>
                <a:lnTo>
                  <a:pt x="242" y="217"/>
                </a:lnTo>
                <a:lnTo>
                  <a:pt x="256" y="220"/>
                </a:lnTo>
                <a:lnTo>
                  <a:pt x="270" y="225"/>
                </a:lnTo>
                <a:lnTo>
                  <a:pt x="282" y="231"/>
                </a:lnTo>
                <a:lnTo>
                  <a:pt x="291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4"/>
                </a:lnTo>
                <a:lnTo>
                  <a:pt x="302" y="284"/>
                </a:lnTo>
                <a:lnTo>
                  <a:pt x="302" y="291"/>
                </a:lnTo>
                <a:lnTo>
                  <a:pt x="301" y="293"/>
                </a:lnTo>
                <a:lnTo>
                  <a:pt x="2" y="293"/>
                </a:lnTo>
                <a:lnTo>
                  <a:pt x="2" y="291"/>
                </a:lnTo>
                <a:lnTo>
                  <a:pt x="0" y="284"/>
                </a:lnTo>
                <a:lnTo>
                  <a:pt x="2" y="274"/>
                </a:lnTo>
                <a:lnTo>
                  <a:pt x="3" y="264"/>
                </a:lnTo>
                <a:lnTo>
                  <a:pt x="6" y="252"/>
                </a:lnTo>
                <a:lnTo>
                  <a:pt x="12" y="241"/>
                </a:lnTo>
                <a:lnTo>
                  <a:pt x="22" y="231"/>
                </a:lnTo>
                <a:lnTo>
                  <a:pt x="34" y="225"/>
                </a:lnTo>
                <a:lnTo>
                  <a:pt x="47" y="220"/>
                </a:lnTo>
                <a:lnTo>
                  <a:pt x="61" y="217"/>
                </a:lnTo>
                <a:lnTo>
                  <a:pt x="75" y="214"/>
                </a:lnTo>
                <a:lnTo>
                  <a:pt x="89" y="208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5"/>
                </a:lnTo>
                <a:lnTo>
                  <a:pt x="116" y="180"/>
                </a:lnTo>
                <a:lnTo>
                  <a:pt x="115" y="173"/>
                </a:lnTo>
                <a:lnTo>
                  <a:pt x="111" y="164"/>
                </a:lnTo>
                <a:lnTo>
                  <a:pt x="102" y="152"/>
                </a:lnTo>
                <a:lnTo>
                  <a:pt x="92" y="135"/>
                </a:lnTo>
                <a:lnTo>
                  <a:pt x="86" y="115"/>
                </a:lnTo>
                <a:lnTo>
                  <a:pt x="83" y="94"/>
                </a:lnTo>
                <a:lnTo>
                  <a:pt x="83" y="73"/>
                </a:lnTo>
                <a:lnTo>
                  <a:pt x="85" y="53"/>
                </a:lnTo>
                <a:lnTo>
                  <a:pt x="91" y="35"/>
                </a:lnTo>
                <a:lnTo>
                  <a:pt x="102" y="20"/>
                </a:lnTo>
                <a:lnTo>
                  <a:pt x="116" y="9"/>
                </a:lnTo>
                <a:lnTo>
                  <a:pt x="134" y="2"/>
                </a:lnTo>
                <a:lnTo>
                  <a:pt x="15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410503-1942-4648-9DC0-80595474E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69" y="5787955"/>
            <a:ext cx="1308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8382B-879E-0C47-81F3-85AEADE8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build dCache from source?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1C8655-629F-0A4A-9316-B2A874E93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145098"/>
            <a:ext cx="8974163" cy="4712231"/>
          </a:xfrm>
        </p:spPr>
        <p:txBody>
          <a:bodyPr/>
          <a:lstStyle/>
          <a:p>
            <a:r>
              <a:rPr lang="en-GB" dirty="0"/>
              <a:t>Latest bug fixes, before official release</a:t>
            </a:r>
          </a:p>
          <a:p>
            <a:r>
              <a:rPr lang="en-GB" dirty="0"/>
              <a:t>Discover newest features, and plan ahead implementing them</a:t>
            </a:r>
          </a:p>
          <a:p>
            <a:r>
              <a:rPr lang="en-GB" dirty="0"/>
              <a:t>Be prepared for (major) upgrades</a:t>
            </a:r>
          </a:p>
          <a:p>
            <a:r>
              <a:rPr lang="en-GB" dirty="0"/>
              <a:t>Add your own debugging statements</a:t>
            </a:r>
          </a:p>
          <a:p>
            <a:r>
              <a:rPr lang="en-GB" dirty="0"/>
              <a:t>Provide feedback on the most recent developments – influence!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Why not?</a:t>
            </a:r>
          </a:p>
          <a:p>
            <a:r>
              <a:rPr lang="en-GB" dirty="0"/>
              <a:t>If you need a stable system, better grab an official release.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E543A-8C4F-B541-8575-FDD5E4CCAA6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5D0354-0531-0646-89A5-6575567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6E751E-E02E-A948-83E2-78CCC0C7349B}"/>
              </a:ext>
            </a:extLst>
          </p:cNvPr>
          <p:cNvSpPr txBox="1"/>
          <p:nvPr/>
        </p:nvSpPr>
        <p:spPr>
          <a:xfrm>
            <a:off x="3051958" y="5857329"/>
            <a:ext cx="10717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dirty="0"/>
              <a:t>Live demo?</a:t>
            </a:r>
          </a:p>
        </p:txBody>
      </p:sp>
    </p:spTree>
    <p:extLst>
      <p:ext uri="{BB962C8B-B14F-4D97-AF65-F5344CB8AC3E}">
        <p14:creationId xmlns:p14="http://schemas.microsoft.com/office/powerpoint/2010/main" val="638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live demo meme">
            <a:extLst>
              <a:ext uri="{FF2B5EF4-FFF2-40B4-BE49-F238E27FC236}">
                <a16:creationId xmlns:a16="http://schemas.microsoft.com/office/drawing/2014/main" id="{3E49CEB1-9219-7049-A827-F51F8F9A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4" y="314029"/>
            <a:ext cx="2626491" cy="19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live demo meme">
            <a:extLst>
              <a:ext uri="{FF2B5EF4-FFF2-40B4-BE49-F238E27FC236}">
                <a16:creationId xmlns:a16="http://schemas.microsoft.com/office/drawing/2014/main" id="{7E7E6E58-032F-694B-9A66-519E9E91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00" y="490408"/>
            <a:ext cx="5344208" cy="40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live demo meme">
            <a:extLst>
              <a:ext uri="{FF2B5EF4-FFF2-40B4-BE49-F238E27FC236}">
                <a16:creationId xmlns:a16="http://schemas.microsoft.com/office/drawing/2014/main" id="{DE0E76C7-B7B2-2A49-93B4-D9CCF490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2421057"/>
            <a:ext cx="2196911" cy="16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beeldingsresultaat voor live demo meme">
            <a:extLst>
              <a:ext uri="{FF2B5EF4-FFF2-40B4-BE49-F238E27FC236}">
                <a16:creationId xmlns:a16="http://schemas.microsoft.com/office/drawing/2014/main" id="{357E1576-3C7D-7940-935B-0A880956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29" y="5058440"/>
            <a:ext cx="1617284" cy="1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fbeeldingsresultaat voor live demo meme">
            <a:extLst>
              <a:ext uri="{FF2B5EF4-FFF2-40B4-BE49-F238E27FC236}">
                <a16:creationId xmlns:a16="http://schemas.microsoft.com/office/drawing/2014/main" id="{64347435-A98D-9646-B9F3-C9BC0D91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81" y="194150"/>
            <a:ext cx="2448791" cy="20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fbeeldingsresultaat voor live demo meme">
            <a:extLst>
              <a:ext uri="{FF2B5EF4-FFF2-40B4-BE49-F238E27FC236}">
                <a16:creationId xmlns:a16="http://schemas.microsoft.com/office/drawing/2014/main" id="{7F8F8811-961E-E242-92AB-759A7DEA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82" y="4741644"/>
            <a:ext cx="2167931" cy="16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fbeeldingsresultaat voor live demo meme">
            <a:extLst>
              <a:ext uri="{FF2B5EF4-FFF2-40B4-BE49-F238E27FC236}">
                <a16:creationId xmlns:a16="http://schemas.microsoft.com/office/drawing/2014/main" id="{0B7A3FB6-9006-6140-9FFC-49DB0A0E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68" y="4985563"/>
            <a:ext cx="3169640" cy="12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Afbeeldingsresultaat voor live demo meme">
            <a:extLst>
              <a:ext uri="{FF2B5EF4-FFF2-40B4-BE49-F238E27FC236}">
                <a16:creationId xmlns:a16="http://schemas.microsoft.com/office/drawing/2014/main" id="{4C7E191A-232F-774D-BF10-A399260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872" y="2541520"/>
            <a:ext cx="1646517" cy="16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Afbeeldingsresultaat voor live demo meme">
            <a:extLst>
              <a:ext uri="{FF2B5EF4-FFF2-40B4-BE49-F238E27FC236}">
                <a16:creationId xmlns:a16="http://schemas.microsoft.com/office/drawing/2014/main" id="{2A62A537-F0DF-F941-9E47-5932FD0C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3" y="4239491"/>
            <a:ext cx="1907744" cy="23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face palm meme">
            <a:extLst>
              <a:ext uri="{FF2B5EF4-FFF2-40B4-BE49-F238E27FC236}">
                <a16:creationId xmlns:a16="http://schemas.microsoft.com/office/drawing/2014/main" id="{4D9BA0A1-8122-394F-82A0-CE48E556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7" y="5118830"/>
            <a:ext cx="1316580" cy="8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907D96-518C-EF4A-9674-670D20F9F0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94" y="2749600"/>
            <a:ext cx="1571886" cy="19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D489701-27EE-7840-8753-3FD5CE2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265E33-9E58-0F40-A4B7-D0D86AC6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3" y="2979753"/>
            <a:ext cx="11146224" cy="600744"/>
          </a:xfrm>
        </p:spPr>
        <p:txBody>
          <a:bodyPr/>
          <a:lstStyle/>
          <a:p>
            <a:pPr algn="ctr"/>
            <a:r>
              <a:rPr lang="en-GB" dirty="0"/>
              <a:t>OK no live demo.</a:t>
            </a:r>
          </a:p>
        </p:txBody>
      </p:sp>
    </p:spTree>
    <p:extLst>
      <p:ext uri="{BB962C8B-B14F-4D97-AF65-F5344CB8AC3E}">
        <p14:creationId xmlns:p14="http://schemas.microsoft.com/office/powerpoint/2010/main" val="24318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A31ED-0D65-3E48-9387-E6AF7311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need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707F06-0B30-D34C-9CBA-FB08A4F4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Docs: </a:t>
            </a:r>
            <a:r>
              <a:rPr lang="en-GB" dirty="0">
                <a:hlinkClick r:id="rId2"/>
              </a:rPr>
              <a:t>https://github.com/dCache/dcache/blob/master/BUILDING.md</a:t>
            </a:r>
            <a:r>
              <a:rPr lang="en-GB" dirty="0"/>
              <a:t> </a:t>
            </a:r>
          </a:p>
          <a:p>
            <a:r>
              <a:rPr lang="en-GB" dirty="0"/>
              <a:t>RHEL or Centos 7 or 8</a:t>
            </a:r>
          </a:p>
          <a:p>
            <a:r>
              <a:rPr lang="en-GB" dirty="0">
                <a:latin typeface="Lucida Console" panose="020B0609040504020204" pitchFamily="49" charset="0"/>
              </a:rPr>
              <a:t>yum </a:t>
            </a:r>
            <a:r>
              <a:rPr lang="en-GB" dirty="0" err="1">
                <a:latin typeface="Lucida Console" panose="020B0609040504020204" pitchFamily="49" charset="0"/>
              </a:rPr>
              <a:t>groupinstall</a:t>
            </a:r>
            <a:r>
              <a:rPr lang="en-GB">
                <a:latin typeface="Lucida Console" panose="020B0609040504020204" pitchFamily="49" charset="0"/>
              </a:rPr>
              <a:t> "Development tools"</a:t>
            </a:r>
          </a:p>
          <a:p>
            <a:r>
              <a:rPr lang="en-GB">
                <a:latin typeface="Lucida Console" panose="020B0609040504020204" pitchFamily="49" charset="0"/>
              </a:rPr>
              <a:t>yum install java-11-openjdk java-11-openjdk-devel</a:t>
            </a:r>
          </a:p>
          <a:p>
            <a:r>
              <a:rPr lang="en-GB"/>
              <a:t>~ 1GB disk space</a:t>
            </a:r>
          </a:p>
          <a:p>
            <a:r>
              <a:rPr lang="en-GB"/>
              <a:t>A recent Maven from </a:t>
            </a:r>
            <a:r>
              <a:rPr lang="en-GB">
                <a:hlinkClick r:id="rId3"/>
              </a:rPr>
              <a:t>https://maven.apache.org</a:t>
            </a:r>
            <a:endParaRPr lang="en-GB"/>
          </a:p>
          <a:p>
            <a:pPr lvl="1"/>
            <a:r>
              <a:rPr lang="en-GB"/>
              <a:t>The EL version is too old</a:t>
            </a:r>
          </a:p>
          <a:p>
            <a:pPr lvl="1"/>
            <a:r>
              <a:rPr lang="en-GB"/>
              <a:t>See next slide</a:t>
            </a:r>
          </a:p>
          <a:p>
            <a:endParaRPr lang="en-GB">
              <a:latin typeface="Lucida Console" panose="020B0609040504020204" pitchFamily="49" charset="0"/>
            </a:endParaRPr>
          </a:p>
          <a:p>
            <a:endParaRPr lang="en-GB">
              <a:latin typeface="Lucida Console" panose="020B0609040504020204" pitchFamily="49" charset="0"/>
            </a:endParaRPr>
          </a:p>
          <a:p>
            <a:endParaRPr lang="en-GB">
              <a:latin typeface="Lucida Console" panose="020B0609040504020204" pitchFamily="49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F67764-1F9B-8745-8EF2-6FB2A3E3EF0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46491E-AF8D-3C4C-ABCC-7C5F8864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DBBAC-0FFA-C746-AF59-576E13C1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Install Maven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332D4B-321B-4B4D-AE60-CAF93178F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400483"/>
            <a:ext cx="9748349" cy="4456846"/>
          </a:xfrm>
        </p:spPr>
        <p:txBody>
          <a:bodyPr/>
          <a:lstStyle/>
          <a:p>
            <a:r>
              <a:rPr lang="en-GB">
                <a:latin typeface="Lucida Console" panose="020B0609040504020204" pitchFamily="49" charset="0"/>
              </a:rPr>
              <a:t>cd /opt</a:t>
            </a:r>
          </a:p>
          <a:p>
            <a:r>
              <a:rPr lang="en-GB" err="1">
                <a:latin typeface="Lucida Console" panose="020B0609040504020204" pitchFamily="49" charset="0"/>
              </a:rPr>
              <a:t>wget</a:t>
            </a:r>
            <a:r>
              <a:rPr lang="en-GB">
                <a:latin typeface="Lucida Console" panose="020B0609040504020204" pitchFamily="49" charset="0"/>
              </a:rPr>
              <a:t> https://www-eu.apache.org/dist/maven/maven-3/3.8.2/binaries/apache-maven-3.8.2-bin.tar.gz</a:t>
            </a:r>
          </a:p>
          <a:p>
            <a:r>
              <a:rPr lang="nl-NL" err="1">
                <a:latin typeface="Lucida Console" panose="020B0609040504020204" pitchFamily="49" charset="0"/>
              </a:rPr>
              <a:t>tar</a:t>
            </a:r>
            <a:r>
              <a:rPr lang="nl-NL">
                <a:latin typeface="Lucida Console" panose="020B0609040504020204" pitchFamily="49" charset="0"/>
              </a:rPr>
              <a:t> </a:t>
            </a:r>
            <a:r>
              <a:rPr lang="nl-NL" err="1">
                <a:latin typeface="Lucida Console" panose="020B0609040504020204" pitchFamily="49" charset="0"/>
              </a:rPr>
              <a:t>xzvf</a:t>
            </a:r>
            <a:r>
              <a:rPr lang="nl-NL">
                <a:latin typeface="Lucida Console" panose="020B0609040504020204" pitchFamily="49" charset="0"/>
              </a:rPr>
              <a:t> apache-maven-3.8.2-bin.tar.gz</a:t>
            </a:r>
          </a:p>
          <a:p>
            <a:r>
              <a:rPr lang="nl-NL">
                <a:latin typeface="Lucida Console" panose="020B0609040504020204" pitchFamily="49" charset="0"/>
              </a:rPr>
              <a:t>export PATH=/</a:t>
            </a:r>
            <a:r>
              <a:rPr lang="nl-NL" err="1">
                <a:latin typeface="Lucida Console" panose="020B0609040504020204" pitchFamily="49" charset="0"/>
              </a:rPr>
              <a:t>opt</a:t>
            </a:r>
            <a:r>
              <a:rPr lang="nl-NL">
                <a:latin typeface="Lucida Console" panose="020B0609040504020204" pitchFamily="49" charset="0"/>
              </a:rPr>
              <a:t>/apache-maven-3.8.2/bin:$PATH</a:t>
            </a:r>
          </a:p>
          <a:p>
            <a:pPr lvl="1"/>
            <a:r>
              <a:rPr lang="nl-NL"/>
              <a:t>Put </a:t>
            </a:r>
            <a:r>
              <a:rPr lang="nl-NL" err="1"/>
              <a:t>that</a:t>
            </a:r>
            <a:r>
              <a:rPr lang="nl-NL"/>
              <a:t> in ~/.</a:t>
            </a:r>
            <a:r>
              <a:rPr lang="nl-NL" err="1"/>
              <a:t>bash_profile</a:t>
            </a:r>
            <a:r>
              <a:rPr lang="nl-NL"/>
              <a:t> </a:t>
            </a:r>
            <a:r>
              <a:rPr lang="nl-NL" err="1"/>
              <a:t>too</a:t>
            </a:r>
            <a:endParaRPr lang="nl-NL"/>
          </a:p>
          <a:p>
            <a:r>
              <a:rPr lang="nl-NL" err="1">
                <a:latin typeface="Lucida Console" panose="020B0609040504020204" pitchFamily="49" charset="0"/>
              </a:rPr>
              <a:t>mvn</a:t>
            </a:r>
            <a:r>
              <a:rPr lang="nl-NL">
                <a:latin typeface="Lucida Console" panose="020B0609040504020204" pitchFamily="49" charset="0"/>
              </a:rPr>
              <a:t> --</a:t>
            </a:r>
            <a:r>
              <a:rPr lang="nl-NL" err="1">
                <a:latin typeface="Lucida Console" panose="020B0609040504020204" pitchFamily="49" charset="0"/>
              </a:rPr>
              <a:t>version</a:t>
            </a:r>
            <a:endParaRPr lang="en-GB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B6CB62-4806-0E44-8E97-87A61830CA5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E289BC-B678-8F44-A036-60D83EB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69B89-0734-924F-AB19-F1D7B047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 dCache master snapshot (first time)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CE226A-C073-7745-88ED-6ADDC82BC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400483"/>
            <a:ext cx="9570219" cy="4456846"/>
          </a:xfrm>
        </p:spPr>
        <p:txBody>
          <a:bodyPr/>
          <a:lstStyle/>
          <a:p>
            <a:r>
              <a:rPr lang="en-GB">
                <a:latin typeface="Lucida Console" panose="020B0609040504020204" pitchFamily="49" charset="0"/>
              </a:rPr>
              <a:t>cd</a:t>
            </a:r>
          </a:p>
          <a:p>
            <a:r>
              <a:rPr lang="en-GB">
                <a:latin typeface="Lucida Console" panose="020B0609040504020204" pitchFamily="49" charset="0"/>
              </a:rPr>
              <a:t>git clone </a:t>
            </a:r>
            <a:r>
              <a:rPr lang="en-GB">
                <a:latin typeface="Lucida Console" panose="020B0609040504020204" pitchFamily="49" charset="0"/>
                <a:hlinkClick r:id="rId2"/>
              </a:rPr>
              <a:t>https://github.com/dCache/dcache.git</a:t>
            </a:r>
            <a:endParaRPr lang="en-GB">
              <a:latin typeface="Lucida Console" panose="020B0609040504020204" pitchFamily="49" charset="0"/>
            </a:endParaRPr>
          </a:p>
          <a:p>
            <a:r>
              <a:rPr lang="en-GB">
                <a:latin typeface="Lucida Console" panose="020B0609040504020204" pitchFamily="49" charset="0"/>
              </a:rPr>
              <a:t>cd </a:t>
            </a:r>
            <a:r>
              <a:rPr lang="en-GB" err="1">
                <a:latin typeface="Lucida Console" panose="020B0609040504020204" pitchFamily="49" charset="0"/>
              </a:rPr>
              <a:t>dcache</a:t>
            </a:r>
            <a:endParaRPr lang="en-GB">
              <a:latin typeface="Lucida Console" panose="020B0609040504020204" pitchFamily="49" charset="0"/>
            </a:endParaRPr>
          </a:p>
          <a:p>
            <a:r>
              <a:rPr lang="en-GB" err="1">
                <a:latin typeface="Lucida Console" panose="020B0609040504020204" pitchFamily="49" charset="0"/>
              </a:rPr>
              <a:t>mvn</a:t>
            </a:r>
            <a:r>
              <a:rPr lang="en-GB">
                <a:latin typeface="Lucida Console" panose="020B0609040504020204" pitchFamily="49" charset="0"/>
              </a:rPr>
              <a:t> clean package -am -</a:t>
            </a:r>
            <a:r>
              <a:rPr lang="en-GB" err="1">
                <a:latin typeface="Lucida Console" panose="020B0609040504020204" pitchFamily="49" charset="0"/>
              </a:rPr>
              <a:t>pl</a:t>
            </a:r>
            <a:r>
              <a:rPr lang="en-GB">
                <a:latin typeface="Lucida Console" panose="020B0609040504020204" pitchFamily="49" charset="0"/>
              </a:rPr>
              <a:t> packages/</a:t>
            </a:r>
            <a:r>
              <a:rPr lang="en-GB" err="1">
                <a:latin typeface="Lucida Console" panose="020B0609040504020204" pitchFamily="49" charset="0"/>
              </a:rPr>
              <a:t>fhs</a:t>
            </a:r>
            <a:r>
              <a:rPr lang="en-GB">
                <a:latin typeface="Lucida Console" panose="020B0609040504020204" pitchFamily="49" charset="0"/>
              </a:rPr>
              <a:t> -P rpm</a:t>
            </a:r>
          </a:p>
          <a:p>
            <a:r>
              <a:rPr lang="en-GB">
                <a:latin typeface="Lucida Console" panose="020B0609040504020204" pitchFamily="49" charset="0"/>
              </a:rPr>
              <a:t>ls -l packages/</a:t>
            </a:r>
            <a:r>
              <a:rPr lang="en-GB" err="1">
                <a:latin typeface="Lucida Console" panose="020B0609040504020204" pitchFamily="49" charset="0"/>
              </a:rPr>
              <a:t>fhs</a:t>
            </a:r>
            <a:r>
              <a:rPr lang="en-GB">
                <a:latin typeface="Lucida Console" panose="020B0609040504020204" pitchFamily="49" charset="0"/>
              </a:rPr>
              <a:t>/target/</a:t>
            </a:r>
            <a:r>
              <a:rPr lang="en-GB" err="1">
                <a:latin typeface="Lucida Console" panose="020B0609040504020204" pitchFamily="49" charset="0"/>
              </a:rPr>
              <a:t>rpmbuild</a:t>
            </a:r>
            <a:r>
              <a:rPr lang="en-GB">
                <a:latin typeface="Lucida Console" panose="020B0609040504020204" pitchFamily="49" charset="0"/>
              </a:rPr>
              <a:t>/RPMS/</a:t>
            </a:r>
            <a:r>
              <a:rPr lang="en-GB" err="1">
                <a:latin typeface="Lucida Console" panose="020B0609040504020204" pitchFamily="49" charset="0"/>
              </a:rPr>
              <a:t>noarch</a:t>
            </a:r>
            <a:r>
              <a:rPr lang="en-GB">
                <a:latin typeface="Lucida Console" panose="020B0609040504020204" pitchFamily="49" charset="0"/>
              </a:rPr>
              <a:t>/</a:t>
            </a:r>
            <a:r>
              <a:rPr lang="en-GB" err="1">
                <a:latin typeface="Lucida Console" panose="020B0609040504020204" pitchFamily="49" charset="0"/>
              </a:rPr>
              <a:t>dcache</a:t>
            </a:r>
            <a:r>
              <a:rPr lang="en-GB">
                <a:latin typeface="Lucida Console" panose="020B0609040504020204" pitchFamily="49" charset="0"/>
              </a:rPr>
              <a:t>*.rpm</a:t>
            </a:r>
          </a:p>
          <a:p>
            <a:r>
              <a:rPr lang="en-GB">
                <a:latin typeface="Lucida Console" panose="020B0609040504020204" pitchFamily="49" charset="0"/>
              </a:rPr>
              <a:t>yum </a:t>
            </a:r>
            <a:r>
              <a:rPr lang="en-GB" err="1">
                <a:latin typeface="Lucida Console" panose="020B0609040504020204" pitchFamily="49" charset="0"/>
              </a:rPr>
              <a:t>localinstall</a:t>
            </a:r>
            <a:r>
              <a:rPr lang="en-GB">
                <a:latin typeface="Lucida Console" panose="020B0609040504020204" pitchFamily="49" charset="0"/>
              </a:rPr>
              <a:t> \</a:t>
            </a:r>
            <a:br>
              <a:rPr lang="en-GB">
                <a:latin typeface="Lucida Console" panose="020B0609040504020204" pitchFamily="49" charset="0"/>
              </a:rPr>
            </a:br>
            <a:r>
              <a:rPr lang="en-GB">
                <a:latin typeface="Lucida Console" panose="020B0609040504020204" pitchFamily="49" charset="0"/>
              </a:rPr>
              <a:t>packages/</a:t>
            </a:r>
            <a:r>
              <a:rPr lang="en-GB" err="1">
                <a:latin typeface="Lucida Console" panose="020B0609040504020204" pitchFamily="49" charset="0"/>
              </a:rPr>
              <a:t>fhs</a:t>
            </a:r>
            <a:r>
              <a:rPr lang="en-GB">
                <a:latin typeface="Lucida Console" panose="020B0609040504020204" pitchFamily="49" charset="0"/>
              </a:rPr>
              <a:t>/target/</a:t>
            </a:r>
            <a:r>
              <a:rPr lang="en-GB" err="1">
                <a:latin typeface="Lucida Console" panose="020B0609040504020204" pitchFamily="49" charset="0"/>
              </a:rPr>
              <a:t>rpmbuild</a:t>
            </a:r>
            <a:r>
              <a:rPr lang="en-GB">
                <a:latin typeface="Lucida Console" panose="020B0609040504020204" pitchFamily="49" charset="0"/>
              </a:rPr>
              <a:t>/RPMS/</a:t>
            </a:r>
            <a:r>
              <a:rPr lang="en-GB" err="1">
                <a:latin typeface="Lucida Console" panose="020B0609040504020204" pitchFamily="49" charset="0"/>
              </a:rPr>
              <a:t>noarch</a:t>
            </a:r>
            <a:r>
              <a:rPr lang="en-GB">
                <a:latin typeface="Lucida Console" panose="020B0609040504020204" pitchFamily="49" charset="0"/>
              </a:rPr>
              <a:t>/</a:t>
            </a:r>
            <a:r>
              <a:rPr lang="en-GB" err="1">
                <a:latin typeface="Lucida Console" panose="020B0609040504020204" pitchFamily="49" charset="0"/>
              </a:rPr>
              <a:t>dcache</a:t>
            </a:r>
            <a:r>
              <a:rPr lang="en-GB">
                <a:latin typeface="Lucida Console" panose="020B0609040504020204" pitchFamily="49" charset="0"/>
              </a:rPr>
              <a:t>*.rpm</a:t>
            </a:r>
          </a:p>
          <a:p>
            <a:r>
              <a:rPr lang="en-GB"/>
              <a:t>Configure dCache</a:t>
            </a:r>
          </a:p>
          <a:p>
            <a:pPr lvl="1"/>
            <a:r>
              <a:rPr lang="en-GB"/>
              <a:t>Copy config from production</a:t>
            </a:r>
          </a:p>
          <a:p>
            <a:pPr lvl="1"/>
            <a:r>
              <a:rPr lang="en-GB"/>
              <a:t>Check references to hostnames (</a:t>
            </a:r>
            <a:r>
              <a:rPr lang="en-GB" b="1">
                <a:solidFill>
                  <a:srgbClr val="C00000"/>
                </a:solidFill>
              </a:rPr>
              <a:t>don’t mix up prod with test</a:t>
            </a:r>
            <a:r>
              <a:rPr lang="en-GB"/>
              <a:t>)</a:t>
            </a:r>
          </a:p>
          <a:p>
            <a:endParaRPr lang="en-GB">
              <a:latin typeface="Lucida Console" panose="020B0609040504020204" pitchFamily="49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90F310-F010-0143-A554-BFE51421ED9D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4A34E9-F87D-9849-B80A-54A1E3AD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69B89-0734-924F-AB19-F1D7B047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 dCache master snapshot (following times)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CE226A-C073-7745-88ED-6ADDC82BC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033153"/>
            <a:ext cx="11144280" cy="5130141"/>
          </a:xfrm>
        </p:spPr>
        <p:txBody>
          <a:bodyPr/>
          <a:lstStyle/>
          <a:p>
            <a:r>
              <a:rPr lang="en-GB" sz="1800">
                <a:latin typeface="Lucida Console" panose="020B0609040504020204" pitchFamily="49" charset="0"/>
              </a:rPr>
              <a:t>cd </a:t>
            </a:r>
            <a:r>
              <a:rPr lang="en-GB" sz="1800" err="1">
                <a:latin typeface="Lucida Console" panose="020B0609040504020204" pitchFamily="49" charset="0"/>
              </a:rPr>
              <a:t>dcache</a:t>
            </a:r>
            <a:endParaRPr lang="en-GB" sz="1800">
              <a:latin typeface="Lucida Console" panose="020B0609040504020204" pitchFamily="49" charset="0"/>
            </a:endParaRPr>
          </a:p>
          <a:p>
            <a:r>
              <a:rPr lang="en-GB" sz="1800">
                <a:latin typeface="Lucida Console" panose="020B0609040504020204" pitchFamily="49" charset="0"/>
              </a:rPr>
              <a:t>git pull</a:t>
            </a:r>
          </a:p>
          <a:p>
            <a:r>
              <a:rPr lang="en-GB" sz="1800" err="1">
                <a:latin typeface="Lucida Console" panose="020B0609040504020204" pitchFamily="49" charset="0"/>
              </a:rPr>
              <a:t>cp</a:t>
            </a:r>
            <a:r>
              <a:rPr lang="en-GB" sz="1800">
                <a:latin typeface="Lucida Console" panose="020B0609040504020204" pitchFamily="49" charset="0"/>
              </a:rPr>
              <a:t> packages/</a:t>
            </a:r>
            <a:r>
              <a:rPr lang="en-GB" sz="1800" err="1">
                <a:latin typeface="Lucida Console" panose="020B0609040504020204" pitchFamily="49" charset="0"/>
              </a:rPr>
              <a:t>fhs</a:t>
            </a:r>
            <a:r>
              <a:rPr lang="en-GB" sz="1800">
                <a:latin typeface="Lucida Console" panose="020B0609040504020204" pitchFamily="49" charset="0"/>
              </a:rPr>
              <a:t>/target/</a:t>
            </a:r>
            <a:r>
              <a:rPr lang="en-GB" sz="1800" err="1">
                <a:latin typeface="Lucida Console" panose="020B0609040504020204" pitchFamily="49" charset="0"/>
              </a:rPr>
              <a:t>rpmbuild</a:t>
            </a:r>
            <a:r>
              <a:rPr lang="en-GB" sz="1800">
                <a:latin typeface="Lucida Console" panose="020B0609040504020204" pitchFamily="49" charset="0"/>
              </a:rPr>
              <a:t>/RPMS/</a:t>
            </a:r>
            <a:r>
              <a:rPr lang="en-GB" sz="1800" err="1">
                <a:latin typeface="Lucida Console" panose="020B0609040504020204" pitchFamily="49" charset="0"/>
              </a:rPr>
              <a:t>noarch</a:t>
            </a:r>
            <a:r>
              <a:rPr lang="en-GB" sz="1800">
                <a:latin typeface="Lucida Console" panose="020B0609040504020204" pitchFamily="49" charset="0"/>
              </a:rPr>
              <a:t>/</a:t>
            </a:r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*.rpm /</a:t>
            </a:r>
            <a:r>
              <a:rPr lang="en-GB" sz="1800" err="1">
                <a:latin typeface="Lucida Console" panose="020B0609040504020204" pitchFamily="49" charset="0"/>
              </a:rPr>
              <a:t>tmp</a:t>
            </a:r>
            <a:r>
              <a:rPr lang="en-GB" sz="1800">
                <a:latin typeface="Lucida Console" panose="020B0609040504020204" pitchFamily="49" charset="0"/>
              </a:rPr>
              <a:t>/ </a:t>
            </a:r>
            <a:r>
              <a:rPr lang="en-GB" sz="1800">
                <a:solidFill>
                  <a:schemeClr val="accent3"/>
                </a:solidFill>
                <a:latin typeface="Lucida Console" panose="020B0609040504020204" pitchFamily="49" charset="0"/>
              </a:rPr>
              <a:t># backup old </a:t>
            </a:r>
            <a:r>
              <a:rPr lang="en-GB" sz="1800" err="1">
                <a:solidFill>
                  <a:schemeClr val="accent3"/>
                </a:solidFill>
                <a:latin typeface="Lucida Console" panose="020B0609040504020204" pitchFamily="49" charset="0"/>
              </a:rPr>
              <a:t>pkg</a:t>
            </a:r>
            <a:endParaRPr lang="en-GB" sz="1800">
              <a:solidFill>
                <a:schemeClr val="accent3"/>
              </a:solidFill>
              <a:latin typeface="Lucida Console" panose="020B0609040504020204" pitchFamily="49" charset="0"/>
            </a:endParaRPr>
          </a:p>
          <a:p>
            <a:r>
              <a:rPr lang="en-GB" sz="1800" err="1">
                <a:latin typeface="Lucida Console" panose="020B0609040504020204" pitchFamily="49" charset="0"/>
              </a:rPr>
              <a:t>mvn</a:t>
            </a:r>
            <a:r>
              <a:rPr lang="en-GB" sz="1800">
                <a:latin typeface="Lucida Console" panose="020B0609040504020204" pitchFamily="49" charset="0"/>
              </a:rPr>
              <a:t> clean package -am -</a:t>
            </a:r>
            <a:r>
              <a:rPr lang="en-GB" sz="1800" err="1">
                <a:latin typeface="Lucida Console" panose="020B0609040504020204" pitchFamily="49" charset="0"/>
              </a:rPr>
              <a:t>pl</a:t>
            </a:r>
            <a:r>
              <a:rPr lang="en-GB" sz="1800">
                <a:latin typeface="Lucida Console" panose="020B0609040504020204" pitchFamily="49" charset="0"/>
              </a:rPr>
              <a:t> packages/</a:t>
            </a:r>
            <a:r>
              <a:rPr lang="en-GB" sz="1800" err="1">
                <a:latin typeface="Lucida Console" panose="020B0609040504020204" pitchFamily="49" charset="0"/>
              </a:rPr>
              <a:t>fhs</a:t>
            </a:r>
            <a:r>
              <a:rPr lang="en-GB" sz="1800">
                <a:latin typeface="Lucida Console" panose="020B0609040504020204" pitchFamily="49" charset="0"/>
              </a:rPr>
              <a:t> -P rpm</a:t>
            </a:r>
          </a:p>
          <a:p>
            <a:r>
              <a:rPr lang="en-GB" sz="1800">
                <a:latin typeface="Lucida Console" panose="020B0609040504020204" pitchFamily="49" charset="0"/>
              </a:rPr>
              <a:t>ls -l packages/</a:t>
            </a:r>
            <a:r>
              <a:rPr lang="en-GB" sz="1800" err="1">
                <a:latin typeface="Lucida Console" panose="020B0609040504020204" pitchFamily="49" charset="0"/>
              </a:rPr>
              <a:t>fhs</a:t>
            </a:r>
            <a:r>
              <a:rPr lang="en-GB" sz="1800">
                <a:latin typeface="Lucida Console" panose="020B0609040504020204" pitchFamily="49" charset="0"/>
              </a:rPr>
              <a:t>/target/</a:t>
            </a:r>
            <a:r>
              <a:rPr lang="en-GB" sz="1800" err="1">
                <a:latin typeface="Lucida Console" panose="020B0609040504020204" pitchFamily="49" charset="0"/>
              </a:rPr>
              <a:t>rpmbuild</a:t>
            </a:r>
            <a:r>
              <a:rPr lang="en-GB" sz="1800">
                <a:latin typeface="Lucida Console" panose="020B0609040504020204" pitchFamily="49" charset="0"/>
              </a:rPr>
              <a:t>/RPMS/</a:t>
            </a:r>
            <a:r>
              <a:rPr lang="en-GB" sz="1800" err="1">
                <a:latin typeface="Lucida Console" panose="020B0609040504020204" pitchFamily="49" charset="0"/>
              </a:rPr>
              <a:t>noarch</a:t>
            </a:r>
            <a:r>
              <a:rPr lang="en-GB" sz="1800">
                <a:latin typeface="Lucida Console" panose="020B0609040504020204" pitchFamily="49" charset="0"/>
              </a:rPr>
              <a:t>/</a:t>
            </a:r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*.rpm</a:t>
            </a:r>
          </a:p>
          <a:p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 check-config</a:t>
            </a:r>
          </a:p>
          <a:p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 stop</a:t>
            </a:r>
          </a:p>
          <a:p>
            <a:r>
              <a:rPr lang="en-GB" sz="1800">
                <a:latin typeface="Lucida Console" panose="020B0609040504020204" pitchFamily="49" charset="0"/>
              </a:rPr>
              <a:t>yum upgrade packages/</a:t>
            </a:r>
            <a:r>
              <a:rPr lang="en-GB" sz="1800" err="1">
                <a:latin typeface="Lucida Console" panose="020B0609040504020204" pitchFamily="49" charset="0"/>
              </a:rPr>
              <a:t>fhs</a:t>
            </a:r>
            <a:r>
              <a:rPr lang="en-GB" sz="1800">
                <a:latin typeface="Lucida Console" panose="020B0609040504020204" pitchFamily="49" charset="0"/>
              </a:rPr>
              <a:t>/target/</a:t>
            </a:r>
            <a:r>
              <a:rPr lang="en-GB" sz="1800" err="1">
                <a:latin typeface="Lucida Console" panose="020B0609040504020204" pitchFamily="49" charset="0"/>
              </a:rPr>
              <a:t>rpmbuild</a:t>
            </a:r>
            <a:r>
              <a:rPr lang="en-GB" sz="1800">
                <a:latin typeface="Lucida Console" panose="020B0609040504020204" pitchFamily="49" charset="0"/>
              </a:rPr>
              <a:t>/RPMS/</a:t>
            </a:r>
            <a:r>
              <a:rPr lang="en-GB" sz="1800" err="1">
                <a:latin typeface="Lucida Console" panose="020B0609040504020204" pitchFamily="49" charset="0"/>
              </a:rPr>
              <a:t>noarch</a:t>
            </a:r>
            <a:r>
              <a:rPr lang="en-GB" sz="1800">
                <a:latin typeface="Lucida Console" panose="020B0609040504020204" pitchFamily="49" charset="0"/>
              </a:rPr>
              <a:t>/</a:t>
            </a:r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*.rpm</a:t>
            </a:r>
          </a:p>
          <a:p>
            <a:pPr lvl="1"/>
            <a:r>
              <a:rPr lang="en-GB" sz="1800"/>
              <a:t>(if yum thinks it’s not an upgrade: </a:t>
            </a:r>
            <a:r>
              <a:rPr lang="en-GB" sz="1800">
                <a:latin typeface="Lucida Console" panose="020B0609040504020204" pitchFamily="49" charset="0"/>
              </a:rPr>
              <a:t>yum downgrade ...</a:t>
            </a:r>
            <a:r>
              <a:rPr lang="en-GB" sz="1800"/>
              <a:t> )</a:t>
            </a:r>
          </a:p>
          <a:p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 check-config</a:t>
            </a:r>
          </a:p>
          <a:p>
            <a:r>
              <a:rPr lang="en-GB" sz="1800" err="1">
                <a:latin typeface="Lucida Console" panose="020B0609040504020204" pitchFamily="49" charset="0"/>
              </a:rPr>
              <a:t>dcache</a:t>
            </a:r>
            <a:r>
              <a:rPr lang="en-GB" sz="1800">
                <a:latin typeface="Lucida Console" panose="020B0609040504020204" pitchFamily="49" charset="0"/>
              </a:rPr>
              <a:t> database update</a:t>
            </a:r>
          </a:p>
          <a:p>
            <a:r>
              <a:rPr lang="nl-NL" sz="1800" err="1">
                <a:latin typeface="Lucida Console" panose="020B0609040504020204" pitchFamily="49" charset="0"/>
              </a:rPr>
              <a:t>dcache</a:t>
            </a:r>
            <a:r>
              <a:rPr lang="nl-NL" sz="1800">
                <a:latin typeface="Lucida Console" panose="020B0609040504020204" pitchFamily="49" charset="0"/>
              </a:rPr>
              <a:t> start</a:t>
            </a:r>
            <a:endParaRPr lang="en-GB" sz="1800">
              <a:latin typeface="Lucida Console" panose="020B0609040504020204" pitchFamily="49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4A34E9-F87D-9849-B80A-54A1E3AD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B29F969-548C-E841-A59D-E7AF8355E45F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0E7476D2-0896-4839-9387-ABF8745D58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Afbeeldingsresultaat voor easy meme">
            <a:extLst>
              <a:ext uri="{FF2B5EF4-FFF2-40B4-BE49-F238E27FC236}">
                <a16:creationId xmlns:a16="http://schemas.microsoft.com/office/drawing/2014/main" id="{7B1D3E46-53AC-D541-A5D7-C1EA7A29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56" y="2534744"/>
            <a:ext cx="2693288" cy="17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EN) SURFsara.potx" id="{BD656230-E89E-412F-9A78-400C0778A3E3}" vid="{AC7FE835-F783-41C0-83C2-368E470260AF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37502</TotalTime>
  <Words>542</Words>
  <Application>Microsoft Macintosh PowerPoint</Application>
  <PresentationFormat>Breedbeeld</PresentationFormat>
  <Paragraphs>87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Console</vt:lpstr>
      <vt:lpstr>SURF</vt:lpstr>
      <vt:lpstr>PowerPoint-presentatie</vt:lpstr>
      <vt:lpstr>Why build dCache from source?</vt:lpstr>
      <vt:lpstr>PowerPoint-presentatie</vt:lpstr>
      <vt:lpstr>OK no live demo.</vt:lpstr>
      <vt:lpstr>What you need</vt:lpstr>
      <vt:lpstr>Install Maven</vt:lpstr>
      <vt:lpstr>Build dCache master snapshot (first time)</vt:lpstr>
      <vt:lpstr>Build dCache master snapshot (following times)</vt:lpstr>
      <vt:lpstr>PowerPoint-presentatie</vt:lpstr>
      <vt:lpstr>Additional notes</vt:lpstr>
      <vt:lpstr>Additional notes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Microsoft Office User</dc:creator>
  <cp:keywords/>
  <dc:description>_x000d_
Template version 2.1 - 9 November 2018</dc:description>
  <cp:lastModifiedBy>Onno Zweers</cp:lastModifiedBy>
  <cp:revision>47</cp:revision>
  <dcterms:created xsi:type="dcterms:W3CDTF">2019-04-18T14:44:54Z</dcterms:created>
  <dcterms:modified xsi:type="dcterms:W3CDTF">2021-09-14T08:43:35Z</dcterms:modified>
  <cp:category/>
</cp:coreProperties>
</file>