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31" r:id="rId3"/>
    <p:sldId id="423" r:id="rId4"/>
    <p:sldId id="439" r:id="rId5"/>
    <p:sldId id="440" r:id="rId6"/>
    <p:sldId id="441" r:id="rId7"/>
    <p:sldId id="442" r:id="rId8"/>
    <p:sldId id="438" r:id="rId9"/>
    <p:sldId id="424" r:id="rId10"/>
    <p:sldId id="437" r:id="rId11"/>
    <p:sldId id="419" r:id="rId12"/>
    <p:sldId id="420" r:id="rId13"/>
    <p:sldId id="406" r:id="rId14"/>
    <p:sldId id="427" r:id="rId15"/>
    <p:sldId id="407" r:id="rId16"/>
    <p:sldId id="408" r:id="rId17"/>
    <p:sldId id="409" r:id="rId18"/>
    <p:sldId id="417" r:id="rId19"/>
    <p:sldId id="434" r:id="rId20"/>
    <p:sldId id="435" r:id="rId21"/>
    <p:sldId id="436" r:id="rId22"/>
    <p:sldId id="410" r:id="rId23"/>
    <p:sldId id="412" r:id="rId24"/>
    <p:sldId id="428" r:id="rId25"/>
    <p:sldId id="429" r:id="rId26"/>
    <p:sldId id="430" r:id="rId27"/>
    <p:sldId id="415" r:id="rId28"/>
    <p:sldId id="425" r:id="rId29"/>
    <p:sldId id="426" r:id="rId30"/>
    <p:sldId id="319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4237">
          <p15:clr>
            <a:srgbClr val="A4A3A4"/>
          </p15:clr>
        </p15:guide>
        <p15:guide id="3" orient="horz" pos="185">
          <p15:clr>
            <a:srgbClr val="A4A3A4"/>
          </p15:clr>
        </p15:guide>
        <p15:guide id="4" pos="2880">
          <p15:clr>
            <a:srgbClr val="A4A3A4"/>
          </p15:clr>
        </p15:guide>
        <p15:guide id="5" pos="181">
          <p15:clr>
            <a:srgbClr val="A4A3A4"/>
          </p15:clr>
        </p15:guide>
        <p15:guide id="6" pos="272">
          <p15:clr>
            <a:srgbClr val="A4A3A4"/>
          </p15:clr>
        </p15:guide>
        <p15:guide id="7" pos="363">
          <p15:clr>
            <a:srgbClr val="A4A3A4"/>
          </p15:clr>
        </p15:guide>
        <p15:guide id="8" pos="90">
          <p15:clr>
            <a:srgbClr val="A4A3A4"/>
          </p15:clr>
        </p15:guide>
        <p15:guide id="9" pos="5670">
          <p15:clr>
            <a:srgbClr val="A4A3A4"/>
          </p15:clr>
        </p15:guide>
        <p15:guide id="10" pos="5579">
          <p15:clr>
            <a:srgbClr val="A4A3A4"/>
          </p15:clr>
        </p15:guide>
        <p15:guide id="11" pos="2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3CF"/>
    <a:srgbClr val="FBB040"/>
    <a:srgbClr val="FDD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4" autoAdjust="0"/>
    <p:restoredTop sz="93856" autoAdjust="0"/>
  </p:normalViewPr>
  <p:slideViewPr>
    <p:cSldViewPr snapToGrid="0">
      <p:cViewPr varScale="1">
        <p:scale>
          <a:sx n="155" d="100"/>
          <a:sy n="155" d="100"/>
        </p:scale>
        <p:origin x="192" y="1056"/>
      </p:cViewPr>
      <p:guideLst>
        <p:guide orient="horz" pos="2161"/>
        <p:guide orient="horz" pos="4237"/>
        <p:guide orient="horz" pos="185"/>
        <p:guide pos="2880"/>
        <p:guide pos="181"/>
        <p:guide pos="272"/>
        <p:guide pos="363"/>
        <p:guide pos="90"/>
        <p:guide pos="5670"/>
        <p:guide pos="5579"/>
        <p:guide pos="2838"/>
      </p:guideLst>
    </p:cSldViewPr>
  </p:slideViewPr>
  <p:outlineViewPr>
    <p:cViewPr>
      <p:scale>
        <a:sx n="33" d="100"/>
        <a:sy n="33" d="100"/>
      </p:scale>
      <p:origin x="0" y="14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0D8D8-9458-3A49-A29F-A7EBED99ED45}" type="datetimeFigureOut">
              <a:rPr lang="en-US" smtClean="0"/>
              <a:t>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2B4D-9CF2-054E-95AB-90E4632D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9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A7E6F-0DC0-4A31-8662-B8284E5524CA}" type="datetimeFigureOut">
              <a:rPr lang="en-US" smtClean="0"/>
              <a:pPr/>
              <a:t>1/9/19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681C2-FB28-4435-B669-B935ADE159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6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26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own: your own computer, that is a computer that you have access to and from where you will login on other machines</a:t>
            </a:r>
          </a:p>
          <a:p>
            <a:r>
              <a:rPr lang="en-US" dirty="0"/>
              <a:t>remote machine: machine that you want to login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81C2-FB28-4435-B669-B935ADE1596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3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5451E-E615-4D58-AEE2-E94142320E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/>
          </p:cNvSpPr>
          <p:nvPr userDrawn="1"/>
        </p:nvSpPr>
        <p:spPr bwMode="auto">
          <a:xfrm>
            <a:off x="5880683" y="5562000"/>
            <a:ext cx="3119809" cy="1152000"/>
          </a:xfrm>
          <a:prstGeom prst="roundRect">
            <a:avLst>
              <a:gd name="adj" fmla="val 11415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nl-NL" sz="2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 userDrawn="1">
            <p:ph type="pic" sz="quarter" idx="11"/>
          </p:nvPr>
        </p:nvSpPr>
        <p:spPr>
          <a:xfrm>
            <a:off x="142875" y="144001"/>
            <a:ext cx="8858250" cy="5292000"/>
          </a:xfrm>
          <a:prstGeom prst="roundRect">
            <a:avLst>
              <a:gd name="adj" fmla="val 2730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0"/>
          </p:nvPr>
        </p:nvSpPr>
        <p:spPr>
          <a:xfrm>
            <a:off x="143998" y="5562000"/>
            <a:ext cx="6055465" cy="1152000"/>
          </a:xfrm>
          <a:prstGeom prst="roundRect">
            <a:avLst>
              <a:gd name="adj" fmla="val 12548"/>
            </a:avLst>
          </a:prstGeom>
          <a:solidFill>
            <a:schemeClr val="accent1"/>
          </a:solidFill>
        </p:spPr>
        <p:txBody>
          <a:bodyPr lIns="234000" tIns="0" rIns="25200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0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7338" y="293688"/>
            <a:ext cx="8569325" cy="63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11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53524"/>
            <a:ext cx="8858250" cy="6572713"/>
          </a:xfrm>
          <a:prstGeom prst="roundRect">
            <a:avLst>
              <a:gd name="adj" fmla="val 2163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750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58799"/>
            <a:ext cx="4212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644000" y="1558799"/>
            <a:ext cx="4212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8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7338" y="1557337"/>
            <a:ext cx="4212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4663" y="1558800"/>
            <a:ext cx="4212000" cy="4500000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7338" y="1558800"/>
            <a:ext cx="4212000" cy="4500000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0263" y="1557337"/>
            <a:ext cx="4212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5" y="1412875"/>
            <a:ext cx="4356000" cy="4788000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72000" y="1412875"/>
            <a:ext cx="4356000" cy="4788000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0263" y="1412875"/>
            <a:ext cx="4356000" cy="4788000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37868" y="1412875"/>
            <a:ext cx="4356000" cy="4788000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0263" y="1412875"/>
            <a:ext cx="4356000" cy="4788000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142875" y="1412875"/>
            <a:ext cx="4356000" cy="4788000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40263" y="1412875"/>
            <a:ext cx="4356000" cy="4788000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4000" y="1414800"/>
            <a:ext cx="4356000" cy="4788000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58799"/>
            <a:ext cx="27828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6071969" y="1558799"/>
            <a:ext cx="27828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3179653" y="1558799"/>
            <a:ext cx="27828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oorkant Bie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538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00"/>
            <a:ext cx="9144000" cy="39624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1" name="AutoShape 2"/>
          <p:cNvSpPr>
            <a:spLocks/>
          </p:cNvSpPr>
          <p:nvPr userDrawn="1"/>
        </p:nvSpPr>
        <p:spPr bwMode="auto">
          <a:xfrm>
            <a:off x="5880683" y="5562000"/>
            <a:ext cx="3119809" cy="1152000"/>
          </a:xfrm>
          <a:prstGeom prst="roundRect">
            <a:avLst>
              <a:gd name="adj" fmla="val 11415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nl-NL" sz="2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98" y="5562000"/>
            <a:ext cx="6055465" cy="1152000"/>
          </a:xfrm>
          <a:prstGeom prst="roundRect">
            <a:avLst>
              <a:gd name="adj" fmla="val 12548"/>
            </a:avLst>
          </a:prstGeom>
          <a:solidFill>
            <a:schemeClr val="accent1"/>
          </a:solidFill>
        </p:spPr>
        <p:txBody>
          <a:bodyPr lIns="234000" tIns="0" rIns="25200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3507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  <a:ln>
            <a:solidFill>
              <a:srgbClr val="4FB3CF"/>
            </a:solidFill>
          </a:ln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rgbClr val="4FB3CF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rgbClr val="4FB3CF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3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2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4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2112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4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0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0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27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21125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3132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4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2112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4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66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0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66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21125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2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95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2112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0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oorkant Bie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80629"/>
            <a:ext cx="9144000" cy="536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00"/>
            <a:ext cx="9144000" cy="39624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0" name="AutoShape 2"/>
          <p:cNvSpPr>
            <a:spLocks/>
          </p:cNvSpPr>
          <p:nvPr userDrawn="1"/>
        </p:nvSpPr>
        <p:spPr bwMode="auto">
          <a:xfrm>
            <a:off x="5880683" y="5562000"/>
            <a:ext cx="3119809" cy="1152000"/>
          </a:xfrm>
          <a:prstGeom prst="roundRect">
            <a:avLst>
              <a:gd name="adj" fmla="val 11415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nl-NL" sz="2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98" y="5562000"/>
            <a:ext cx="6055465" cy="1152000"/>
          </a:xfrm>
          <a:prstGeom prst="roundRect">
            <a:avLst>
              <a:gd name="adj" fmla="val 12548"/>
            </a:avLst>
          </a:prstGeom>
          <a:solidFill>
            <a:schemeClr val="accent1"/>
          </a:solidFill>
        </p:spPr>
        <p:txBody>
          <a:bodyPr lIns="234000" tIns="0" rIns="25200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83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53525"/>
            <a:ext cx="8858250" cy="6052014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7337" y="293687"/>
            <a:ext cx="4217987" cy="11191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7337" y="1585913"/>
            <a:ext cx="4217987" cy="2591804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97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53525"/>
            <a:ext cx="8858250" cy="6052014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6782" y="293687"/>
            <a:ext cx="4217987" cy="11191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640263" y="1585913"/>
            <a:ext cx="4217987" cy="2591804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3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8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179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0809" y="2395428"/>
            <a:ext cx="439978" cy="48768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56324" y="4105536"/>
            <a:ext cx="518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latin typeface="Verdana"/>
              </a:rPr>
              <a:t>W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/>
          <a:srcRect l="15710" t="25985" r="10978" b="26771"/>
          <a:stretch/>
        </p:blipFill>
        <p:spPr>
          <a:xfrm>
            <a:off x="582213" y="838200"/>
            <a:ext cx="504000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/>
          <a:srcRect l="16248" t="16610" r="12305" b="16953"/>
          <a:stretch/>
        </p:blipFill>
        <p:spPr>
          <a:xfrm>
            <a:off x="582213" y="4980593"/>
            <a:ext cx="432000" cy="4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/>
          <a:srcRect l="20095" t="23375" r="24921" b="18180"/>
          <a:stretch/>
        </p:blipFill>
        <p:spPr>
          <a:xfrm>
            <a:off x="582213" y="1580814"/>
            <a:ext cx="504000" cy="432000"/>
          </a:xfrm>
          <a:prstGeom prst="rect">
            <a:avLst/>
          </a:prstGeom>
        </p:spPr>
      </p:pic>
      <p:pic>
        <p:nvPicPr>
          <p:cNvPr id="13" name="Picture 12" descr="linked.png"/>
          <p:cNvPicPr>
            <a:picLocks noChangeAspect="1"/>
          </p:cNvPicPr>
          <p:nvPr userDrawn="1"/>
        </p:nvPicPr>
        <p:blipFill>
          <a:blip r:embed="rId6" cstate="print"/>
          <a:srcRect l="10784" t="10784" r="10784" b="10784"/>
          <a:stretch>
            <a:fillRect/>
          </a:stretch>
        </p:blipFill>
        <p:spPr>
          <a:xfrm>
            <a:off x="585831" y="3265722"/>
            <a:ext cx="457200" cy="45720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59721" y="883200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795205"/>
            <a:ext cx="1193814" cy="419858"/>
          </a:xfrm>
          <a:prstGeom prst="rect">
            <a:avLst/>
          </a:prstGeom>
        </p:spPr>
      </p:pic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9721" y="1621333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[@</a:t>
            </a:r>
            <a:r>
              <a:rPr lang="en-US" dirty="0" err="1"/>
              <a:t>twiternaam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721" y="2504268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[Skype </a:t>
            </a:r>
            <a:r>
              <a:rPr lang="en-US" dirty="0" err="1"/>
              <a:t>adres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59721" y="3359322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[LinkedIn </a:t>
            </a:r>
            <a:r>
              <a:rPr lang="en-US" dirty="0" err="1"/>
              <a:t>adres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59721" y="4216757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www.surf.nl</a:t>
            </a:r>
            <a:endParaRPr lang="nl-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59721" y="5061593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Telefoon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114026" y="5889129"/>
            <a:ext cx="6742636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Creative Commons “Attribution” license:</a:t>
            </a:r>
          </a:p>
          <a:p>
            <a:pPr lvl="0"/>
            <a:r>
              <a:rPr lang="en-US" dirty="0"/>
              <a:t>http://creativecommons.org/licenses/by/3.0/</a:t>
            </a:r>
            <a:endParaRPr lang="nl-NL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70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7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 met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9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204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8" descr="Onderzoeksd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8064"/>
            <a:ext cx="9144000" cy="5382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00"/>
            <a:ext cx="9144000" cy="39624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0" name="AutoShape 2"/>
          <p:cNvSpPr>
            <a:spLocks/>
          </p:cNvSpPr>
          <p:nvPr userDrawn="1"/>
        </p:nvSpPr>
        <p:spPr bwMode="auto">
          <a:xfrm>
            <a:off x="5880683" y="5562000"/>
            <a:ext cx="3119809" cy="1152000"/>
          </a:xfrm>
          <a:prstGeom prst="roundRect">
            <a:avLst>
              <a:gd name="adj" fmla="val 11415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nl-NL" sz="2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98" y="5562000"/>
            <a:ext cx="6055465" cy="1152000"/>
          </a:xfrm>
          <a:prstGeom prst="roundRect">
            <a:avLst>
              <a:gd name="adj" fmla="val 12548"/>
            </a:avLst>
          </a:prstGeom>
          <a:solidFill>
            <a:schemeClr val="accent1"/>
          </a:solidFill>
        </p:spPr>
        <p:txBody>
          <a:bodyPr lIns="234000" tIns="0" rIns="25200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08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Naam</a:t>
            </a:r>
            <a:r>
              <a:rPr lang="en-US" dirty="0"/>
              <a:t>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www.surf.net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859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Naam</a:t>
            </a:r>
            <a:r>
              <a:rPr lang="en-US" dirty="0"/>
              <a:t>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www.surf.net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901248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4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73609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073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tekst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03159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person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Naam</a:t>
            </a:r>
            <a:r>
              <a:rPr lang="en-US" dirty="0"/>
              <a:t>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6263" y="1886634"/>
            <a:ext cx="3994612" cy="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www.surf.net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004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personalia en C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Naam</a:t>
            </a:r>
            <a:r>
              <a:rPr lang="en-US" dirty="0"/>
              <a:t>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6263" y="1886634"/>
            <a:ext cx="3994612" cy="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www.surf.net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70753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8638" y="1474788"/>
            <a:ext cx="334168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725" y="1474788"/>
            <a:ext cx="33432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28, 2013</a:t>
            </a:r>
            <a:endParaRPr lang="en-US" dirty="0">
              <a:solidFill>
                <a:srgbClr val="3B2D77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Using Cartesius and Lisa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08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B2D77"/>
                </a:solidFill>
              </a:defRPr>
            </a:lvl1pPr>
          </a:lstStyle>
          <a:p>
            <a:fld id="{F65A3F4E-8744-4E12-8002-2BD8FE3798FB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May 28, 2013</a:t>
            </a:r>
            <a:endParaRPr lang="en-US">
              <a:solidFill>
                <a:srgbClr val="3B2D7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Using Cartesius and Lisa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58799"/>
            <a:ext cx="8568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931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May 28, 2013</a:t>
            </a:r>
            <a:endParaRPr lang="en-US">
              <a:solidFill>
                <a:srgbClr val="3B2D7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Using Cartesius and Lisa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/>
              <a:t>May 28, 2013</a:t>
            </a:r>
            <a:endParaRPr lang="en-US">
              <a:solidFill>
                <a:srgbClr val="3B2D77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Using Cartesius and Lisa</a:t>
            </a:r>
          </a:p>
        </p:txBody>
      </p:sp>
    </p:spTree>
    <p:extLst>
      <p:ext uri="{BB962C8B-B14F-4D97-AF65-F5344CB8AC3E}">
        <p14:creationId xmlns:p14="http://schemas.microsoft.com/office/powerpoint/2010/main" val="268089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142875" y="1412874"/>
            <a:ext cx="8856000" cy="5313363"/>
          </a:xfrm>
          <a:prstGeom prst="roundRect">
            <a:avLst>
              <a:gd name="adj" fmla="val 262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58799"/>
            <a:ext cx="8568000" cy="501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125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12875"/>
            <a:ext cx="8858250" cy="4792664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7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53525"/>
            <a:ext cx="8858250" cy="6052014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0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04837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287338" y="293688"/>
            <a:ext cx="8569325" cy="63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Rounded Rectangle 9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6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558800"/>
            <a:ext cx="8568000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  <a:prstGeom prst="roundRect">
            <a:avLst>
              <a:gd name="adj" fmla="val 12516"/>
            </a:avLst>
          </a:prstGeom>
          <a:solidFill>
            <a:schemeClr val="accent1"/>
          </a:solidFill>
        </p:spPr>
        <p:txBody>
          <a:bodyPr vert="horz" lIns="91440" tIns="0" rIns="14400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875" y="6282000"/>
            <a:ext cx="6690188" cy="432000"/>
          </a:xfrm>
          <a:prstGeom prst="rect">
            <a:avLst/>
          </a:prstGeom>
        </p:spPr>
        <p:txBody>
          <a:bodyPr lIns="144000" tIns="0" rIns="0" bIns="0" anchor="ctr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538868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x-none"/>
              <a:t>May 28, 2013</a:t>
            </a:r>
            <a:endParaRPr lang="nl-NL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671860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7" r:id="rId3"/>
    <p:sldLayoutId id="2147483658" r:id="rId4"/>
    <p:sldLayoutId id="2147483661" r:id="rId5"/>
    <p:sldLayoutId id="2147483698" r:id="rId6"/>
    <p:sldLayoutId id="2147483696" r:id="rId7"/>
    <p:sldLayoutId id="2147483694" r:id="rId8"/>
    <p:sldLayoutId id="2147483680" r:id="rId9"/>
    <p:sldLayoutId id="2147483693" r:id="rId10"/>
    <p:sldLayoutId id="2147483695" r:id="rId11"/>
    <p:sldLayoutId id="2147483665" r:id="rId12"/>
    <p:sldLayoutId id="2147483663" r:id="rId13"/>
    <p:sldLayoutId id="2147483664" r:id="rId14"/>
    <p:sldLayoutId id="2147483666" r:id="rId15"/>
    <p:sldLayoutId id="2147483675" r:id="rId16"/>
    <p:sldLayoutId id="2147483667" r:id="rId17"/>
    <p:sldLayoutId id="2147483668" r:id="rId18"/>
    <p:sldLayoutId id="2147483676" r:id="rId19"/>
    <p:sldLayoutId id="2147483678" r:id="rId20"/>
    <p:sldLayoutId id="2147483700" r:id="rId21"/>
    <p:sldLayoutId id="2147483699" r:id="rId22"/>
    <p:sldLayoutId id="2147483702" r:id="rId23"/>
    <p:sldLayoutId id="2147483703" r:id="rId24"/>
    <p:sldLayoutId id="2147483704" r:id="rId25"/>
    <p:sldLayoutId id="2147483701" r:id="rId26"/>
    <p:sldLayoutId id="2147483705" r:id="rId27"/>
    <p:sldLayoutId id="2147483706" r:id="rId28"/>
    <p:sldLayoutId id="2147483707" r:id="rId29"/>
    <p:sldLayoutId id="2147483688" r:id="rId30"/>
    <p:sldLayoutId id="2147483689" r:id="rId31"/>
    <p:sldLayoutId id="2147483673" r:id="rId32"/>
    <p:sldLayoutId id="2147483714" r:id="rId33"/>
    <p:sldLayoutId id="2147483717" r:id="rId34"/>
    <p:sldLayoutId id="2147483718" r:id="rId35"/>
    <p:sldLayoutId id="2147483674" r:id="rId36"/>
    <p:sldLayoutId id="2147483687" r:id="rId37"/>
    <p:sldLayoutId id="2147483708" r:id="rId38"/>
    <p:sldLayoutId id="2147483709" r:id="rId39"/>
    <p:sldLayoutId id="2147483685" r:id="rId40"/>
    <p:sldLayoutId id="2147483686" r:id="rId41"/>
    <p:sldLayoutId id="2147483710" r:id="rId42"/>
    <p:sldLayoutId id="2147483711" r:id="rId43"/>
    <p:sldLayoutId id="2147483715" r:id="rId44"/>
    <p:sldLayoutId id="2147483716" r:id="rId45"/>
    <p:sldLayoutId id="2147483712" r:id="rId46"/>
    <p:sldLayoutId id="2147483713" r:id="rId47"/>
    <p:sldLayoutId id="2147483720" r:id="rId48"/>
    <p:sldLayoutId id="2147483721" r:id="rId49"/>
    <p:sldLayoutId id="2147483722" r:id="rId50"/>
    <p:sldLayoutId id="2147483724" r:id="rId5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spcBef>
          <a:spcPts val="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spcBef>
          <a:spcPts val="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caspar.vanleeuwen@surfsara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quartz.org)/" TargetMode="External"/><Relationship Id="rId2" Type="http://schemas.openxmlformats.org/officeDocument/2006/relationships/hyperlink" Target="http://mobaxterm.mobatek.net)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cap="none" dirty="0"/>
              <a:t>Module 2.0: Getting access to a supercomputer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Introduction to UNIX and Linux</a:t>
            </a:r>
            <a:endParaRPr lang="nl-NL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Caspar van Leeuwen </a:t>
            </a:r>
            <a:r>
              <a:rPr lang="mr-IN" dirty="0"/>
              <a:t>–</a:t>
            </a:r>
            <a:r>
              <a:rPr lang="nl-NL" dirty="0"/>
              <a:t> </a:t>
            </a:r>
            <a:r>
              <a:rPr lang="nl-NL" dirty="0">
                <a:hlinkClick r:id="rId2"/>
              </a:rPr>
              <a:t>caspar.vanleeuwen@surfsara.nl</a:t>
            </a:r>
            <a:endParaRPr lang="nl-NL" dirty="0"/>
          </a:p>
          <a:p>
            <a:r>
              <a:rPr lang="nl-NL" dirty="0"/>
              <a:t>Marco </a:t>
            </a:r>
            <a:r>
              <a:rPr lang="nl-NL"/>
              <a:t>Verdiccio</a:t>
            </a:r>
            <a:endParaRPr lang="nl-NL" dirty="0"/>
          </a:p>
          <a:p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374" y="2231999"/>
            <a:ext cx="8230682" cy="317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974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9F6B-501C-D142-B4D4-E29B2D75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your password (3)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B2F116-F0AD-4041-9E40-D13E587CC48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3" b="8922"/>
          <a:stretch/>
        </p:blipFill>
        <p:spPr>
          <a:xfrm>
            <a:off x="517103" y="1558925"/>
            <a:ext cx="5740822" cy="516129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BBD1179-E31F-CB40-976B-FFFE372804DF}"/>
              </a:ext>
            </a:extLst>
          </p:cNvPr>
          <p:cNvSpPr/>
          <p:nvPr/>
        </p:nvSpPr>
        <p:spPr>
          <a:xfrm>
            <a:off x="657225" y="5129213"/>
            <a:ext cx="1443038" cy="528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0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 UNIX access tools on your laptop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GB" b="0" i="1" u="sng" dirty="0"/>
          </a:p>
          <a:p>
            <a:endParaRPr lang="en-GB" b="0" i="1" u="sng" dirty="0"/>
          </a:p>
          <a:p>
            <a:r>
              <a:rPr lang="en-GB" b="0" i="1" u="sng" dirty="0"/>
              <a:t>Windows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 err="1"/>
              <a:t>MobaXterm</a:t>
            </a:r>
            <a:r>
              <a:rPr lang="en-GB" b="0" dirty="0"/>
              <a:t> (</a:t>
            </a:r>
            <a:r>
              <a:rPr lang="en-GB" b="0" dirty="0">
                <a:hlinkClick r:id="rId2"/>
              </a:rPr>
              <a:t>http://mobaxterm.mobatek.net)</a:t>
            </a:r>
            <a:r>
              <a:rPr lang="en-GB" b="0" dirty="0"/>
              <a:t> (Portable edition)</a:t>
            </a:r>
          </a:p>
          <a:p>
            <a:pPr marL="342900" indent="-342900">
              <a:buFont typeface="Arial" charset="0"/>
              <a:buChar char="•"/>
            </a:pPr>
            <a:endParaRPr lang="en-GB" b="0" dirty="0"/>
          </a:p>
          <a:p>
            <a:r>
              <a:rPr lang="en-GB" b="0" i="1" u="sng" dirty="0"/>
              <a:t>Mac OSX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/>
              <a:t>Terminal (pre-installed in /Applications/Utilities)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 err="1"/>
              <a:t>XQuartz</a:t>
            </a:r>
            <a:r>
              <a:rPr lang="en-GB" b="0" dirty="0"/>
              <a:t> (</a:t>
            </a:r>
            <a:r>
              <a:rPr lang="en-GB" b="0" dirty="0">
                <a:hlinkClick r:id="rId3"/>
              </a:rPr>
              <a:t>http://www.xquartz.org)</a:t>
            </a:r>
            <a:endParaRPr lang="en-GB" b="0" dirty="0"/>
          </a:p>
          <a:p>
            <a:pPr marL="342900" indent="-342900">
              <a:buFont typeface="Arial" charset="0"/>
              <a:buChar char="•"/>
            </a:pPr>
            <a:endParaRPr lang="en-GB" b="0" dirty="0"/>
          </a:p>
          <a:p>
            <a:r>
              <a:rPr lang="en-GB" b="0" i="1" u="sng" dirty="0"/>
              <a:t>Linux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/>
              <a:t>Terminal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/>
              <a:t>Gnome-terminal (Gnome desktop)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 err="1"/>
              <a:t>Konsole</a:t>
            </a:r>
            <a:r>
              <a:rPr lang="en-GB" b="0" dirty="0"/>
              <a:t> (KDE desktop)</a:t>
            </a:r>
          </a:p>
          <a:p>
            <a:pPr marL="342900" indent="-342900">
              <a:buFont typeface="Arial" charset="0"/>
              <a:buChar char="•"/>
            </a:pPr>
            <a:endParaRPr lang="en-GB" b="0" dirty="0"/>
          </a:p>
          <a:p>
            <a:endParaRPr lang="en-GB" b="0" dirty="0"/>
          </a:p>
          <a:p>
            <a:pPr marL="342900" indent="-342900">
              <a:buFont typeface="Arial" charset="0"/>
              <a:buChar char="•"/>
            </a:pPr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sz="1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094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Login (SSH) to </a:t>
            </a:r>
            <a:r>
              <a:rPr lang="en-GB" dirty="0" err="1"/>
              <a:t>SURFsara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Authentication on typical </a:t>
            </a:r>
            <a:r>
              <a:rPr lang="en-GB" dirty="0" err="1"/>
              <a:t>SURFsara</a:t>
            </a:r>
            <a:r>
              <a:rPr lang="en-GB" dirty="0"/>
              <a:t> systems</a:t>
            </a:r>
          </a:p>
          <a:p>
            <a:endParaRPr lang="en-GB" b="0" dirty="0"/>
          </a:p>
          <a:p>
            <a:r>
              <a:rPr lang="en-GB" b="0" i="1" u="sng" dirty="0"/>
              <a:t>Lisa &amp; </a:t>
            </a:r>
            <a:r>
              <a:rPr lang="en-GB" b="0" i="1" u="sng" dirty="0" err="1"/>
              <a:t>Cartesius</a:t>
            </a:r>
            <a:endParaRPr lang="en-GB" b="0" i="1" u="sng" dirty="0"/>
          </a:p>
          <a:p>
            <a:pPr marL="342900" indent="-342900">
              <a:buFont typeface="Arial" charset="0"/>
              <a:buChar char="•"/>
            </a:pPr>
            <a:r>
              <a:rPr lang="en-GB" b="0" dirty="0"/>
              <a:t>username/password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/>
              <a:t>public / private key pair</a:t>
            </a:r>
          </a:p>
          <a:p>
            <a:pPr marL="342900" indent="-342900">
              <a:buFont typeface="Arial" charset="0"/>
              <a:buChar char="•"/>
            </a:pPr>
            <a:endParaRPr lang="en-GB" b="0" dirty="0"/>
          </a:p>
          <a:p>
            <a:r>
              <a:rPr lang="en-GB" b="0" i="1" u="sng" dirty="0"/>
              <a:t>HPC Cloud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/>
              <a:t>public / private key pair (only!)</a:t>
            </a:r>
          </a:p>
          <a:p>
            <a:endParaRPr lang="en-GB" b="0" dirty="0"/>
          </a:p>
          <a:p>
            <a:r>
              <a:rPr lang="en-GB" b="0" i="1" u="sng" dirty="0"/>
              <a:t>Grid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/>
              <a:t>username/password (local clusters)</a:t>
            </a:r>
          </a:p>
          <a:p>
            <a:pPr marL="342900" indent="-342900">
              <a:buFont typeface="Arial" charset="0"/>
              <a:buChar char="•"/>
            </a:pPr>
            <a:r>
              <a:rPr lang="en-GB" b="0" dirty="0"/>
              <a:t>Grid certificate (for other national and international clusters)</a:t>
            </a:r>
          </a:p>
          <a:p>
            <a:endParaRPr lang="en-GB" b="0" dirty="0"/>
          </a:p>
          <a:p>
            <a:endParaRPr lang="en-GB" b="0" dirty="0"/>
          </a:p>
          <a:p>
            <a:endParaRPr lang="en-GB" sz="1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31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Terminal </a:t>
            </a:r>
            <a:r>
              <a:rPr lang="mr-IN" dirty="0"/>
              <a:t>–</a:t>
            </a:r>
            <a:r>
              <a:rPr lang="en-GB" dirty="0"/>
              <a:t> OSX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50" y="1977257"/>
            <a:ext cx="5953760" cy="371856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75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Terminal </a:t>
            </a:r>
            <a:r>
              <a:rPr lang="mr-IN" dirty="0"/>
              <a:t>–</a:t>
            </a:r>
            <a:r>
              <a:rPr lang="en-GB" dirty="0"/>
              <a:t> Windows (with </a:t>
            </a:r>
            <a:r>
              <a:rPr lang="en-GB" dirty="0" err="1"/>
              <a:t>MobaXterm</a:t>
            </a:r>
            <a:r>
              <a:rPr lang="en-GB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BE2DA-65E9-2941-8F9E-11DEA5BF0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95050"/>
            <a:ext cx="7670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8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 to </a:t>
            </a:r>
            <a:r>
              <a:rPr lang="en-GB" dirty="0" err="1"/>
              <a:t>Cartesius</a:t>
            </a:r>
            <a:r>
              <a:rPr lang="en-GB" dirty="0"/>
              <a:t> – with username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E0B8A4-C56B-1E47-9F6E-48DD507A2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82" y="1867832"/>
            <a:ext cx="6186714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2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 to </a:t>
            </a:r>
            <a:r>
              <a:rPr lang="en-GB" dirty="0" err="1"/>
              <a:t>Cartesius</a:t>
            </a:r>
            <a:r>
              <a:rPr lang="en-GB" dirty="0"/>
              <a:t> – with username (2)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A3AF1-9225-6B43-8C01-6FB3AE97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47850"/>
            <a:ext cx="4876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9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 to </a:t>
            </a:r>
            <a:r>
              <a:rPr lang="en-GB" dirty="0" err="1"/>
              <a:t>Cartesius</a:t>
            </a:r>
            <a:r>
              <a:rPr lang="en-GB" dirty="0"/>
              <a:t> – with username (3)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16839-E15D-AE48-A026-34143731C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1" y="1592263"/>
            <a:ext cx="7425739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1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Asymmetric Encryption – key pair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694656" y="2005806"/>
            <a:ext cx="57531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encryption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Asymmetric encryption: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Encrypts data with the public key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Decrypting only possible with the private key</a:t>
            </a:r>
          </a:p>
        </p:txBody>
      </p:sp>
    </p:spTree>
    <p:extLst>
      <p:ext uri="{BB962C8B-B14F-4D97-AF65-F5344CB8AC3E}">
        <p14:creationId xmlns:p14="http://schemas.microsoft.com/office/powerpoint/2010/main" val="11854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/>
              <a:t>Logging in on </a:t>
            </a:r>
            <a:r>
              <a:rPr lang="en-US" sz="3200" b="0" dirty="0" err="1"/>
              <a:t>Cartesius</a:t>
            </a:r>
            <a:r>
              <a:rPr lang="en-US" sz="3200" b="0" dirty="0"/>
              <a:t> using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/>
              <a:t>Logging in on </a:t>
            </a:r>
            <a:r>
              <a:rPr lang="en-US" sz="3200" b="0" dirty="0" err="1"/>
              <a:t>Cartesius</a:t>
            </a:r>
            <a:r>
              <a:rPr lang="en-US" sz="3200" b="0" dirty="0"/>
              <a:t> using private/public keypair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9725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E9823E-B821-794B-AF4D-487DA9E9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using a keypair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D12F9-5B5C-A747-BE9C-16525E9779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507DB-30A6-9342-9AC9-595E0409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Unix – </a:t>
            </a:r>
            <a:r>
              <a:rPr lang="nl-NL" dirty="0" err="1"/>
              <a:t>getting</a:t>
            </a:r>
            <a:r>
              <a:rPr lang="nl-NL" dirty="0"/>
              <a:t> access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BFC82-2A64-3248-A9E4-63AE55CE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26" name="Graphic 25" descr="Envelope">
            <a:extLst>
              <a:ext uri="{FF2B5EF4-FFF2-40B4-BE49-F238E27FC236}">
                <a16:creationId xmlns:a16="http://schemas.microsoft.com/office/drawing/2014/main" id="{8A4FD7AD-32B4-C847-809D-0DC37DAA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5833" y="1111172"/>
            <a:ext cx="914400" cy="914400"/>
          </a:xfrm>
          <a:prstGeom prst="rect">
            <a:avLst/>
          </a:prstGeom>
        </p:spPr>
      </p:pic>
      <p:pic>
        <p:nvPicPr>
          <p:cNvPr id="28" name="Graphic 27" descr="Lock">
            <a:extLst>
              <a:ext uri="{FF2B5EF4-FFF2-40B4-BE49-F238E27FC236}">
                <a16:creationId xmlns:a16="http://schemas.microsoft.com/office/drawing/2014/main" id="{42C61823-E4DE-2541-8962-1CB0E39D3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1520" y="1496939"/>
            <a:ext cx="914400" cy="914400"/>
          </a:xfrm>
          <a:prstGeom prst="rect">
            <a:avLst/>
          </a:prstGeom>
        </p:spPr>
      </p:pic>
      <p:pic>
        <p:nvPicPr>
          <p:cNvPr id="32" name="Graphic 31" descr="Laptop">
            <a:extLst>
              <a:ext uri="{FF2B5EF4-FFF2-40B4-BE49-F238E27FC236}">
                <a16:creationId xmlns:a16="http://schemas.microsoft.com/office/drawing/2014/main" id="{DDE3C145-A4C2-DA48-BA6B-7A649A9D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583" y="2868120"/>
            <a:ext cx="914400" cy="914400"/>
          </a:xfrm>
          <a:prstGeom prst="rect">
            <a:avLst/>
          </a:prstGeom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09ADF6A6-F5D1-974B-8956-A2BF6858A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2297" y="2868120"/>
            <a:ext cx="914400" cy="914400"/>
          </a:xfrm>
          <a:prstGeom prst="rect">
            <a:avLst/>
          </a:prstGeom>
        </p:spPr>
      </p:pic>
      <p:pic>
        <p:nvPicPr>
          <p:cNvPr id="36" name="Graphic 35" descr="Woman">
            <a:extLst>
              <a:ext uri="{FF2B5EF4-FFF2-40B4-BE49-F238E27FC236}">
                <a16:creationId xmlns:a16="http://schemas.microsoft.com/office/drawing/2014/main" id="{98249C95-7E91-CE4D-8D94-9086E888C0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6719" y="3384617"/>
            <a:ext cx="914400" cy="914400"/>
          </a:xfrm>
          <a:prstGeom prst="rect">
            <a:avLst/>
          </a:prstGeom>
        </p:spPr>
      </p:pic>
      <p:pic>
        <p:nvPicPr>
          <p:cNvPr id="38" name="Graphic 37" descr="OpenEnvelope">
            <a:extLst>
              <a:ext uri="{FF2B5EF4-FFF2-40B4-BE49-F238E27FC236}">
                <a16:creationId xmlns:a16="http://schemas.microsoft.com/office/drawing/2014/main" id="{5B81E45F-6D79-9E46-AE42-E02E8761E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05097" y="1794575"/>
            <a:ext cx="914400" cy="914400"/>
          </a:xfrm>
          <a:prstGeom prst="rect">
            <a:avLst/>
          </a:prstGeom>
        </p:spPr>
      </p:pic>
      <p:pic>
        <p:nvPicPr>
          <p:cNvPr id="40" name="Graphic 39" descr="OpenEnvelope">
            <a:extLst>
              <a:ext uri="{FF2B5EF4-FFF2-40B4-BE49-F238E27FC236}">
                <a16:creationId xmlns:a16="http://schemas.microsoft.com/office/drawing/2014/main" id="{10737480-7CED-2F46-B4BB-305EE9F9B5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9308" y="3157795"/>
            <a:ext cx="914400" cy="914400"/>
          </a:xfrm>
          <a:prstGeom prst="rect">
            <a:avLst/>
          </a:prstGeom>
        </p:spPr>
      </p:pic>
      <p:pic>
        <p:nvPicPr>
          <p:cNvPr id="42" name="Graphic 41" descr="Unlock">
            <a:extLst>
              <a:ext uri="{FF2B5EF4-FFF2-40B4-BE49-F238E27FC236}">
                <a16:creationId xmlns:a16="http://schemas.microsoft.com/office/drawing/2014/main" id="{49612BAD-B179-7345-9973-15C40EA9D1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56508" y="3614995"/>
            <a:ext cx="914400" cy="914400"/>
          </a:xfrm>
          <a:prstGeom prst="rect">
            <a:avLst/>
          </a:prstGeom>
        </p:spPr>
      </p:pic>
      <p:pic>
        <p:nvPicPr>
          <p:cNvPr id="44" name="Graphic 43" descr="Key">
            <a:extLst>
              <a:ext uri="{FF2B5EF4-FFF2-40B4-BE49-F238E27FC236}">
                <a16:creationId xmlns:a16="http://schemas.microsoft.com/office/drawing/2014/main" id="{876C5BE5-5C80-CE45-BAE0-D3D47E3690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17046" y="3432270"/>
            <a:ext cx="914400" cy="914400"/>
          </a:xfrm>
          <a:prstGeom prst="rect">
            <a:avLst/>
          </a:prstGeom>
        </p:spPr>
      </p:pic>
      <p:pic>
        <p:nvPicPr>
          <p:cNvPr id="45" name="Graphic 44" descr="Key">
            <a:extLst>
              <a:ext uri="{FF2B5EF4-FFF2-40B4-BE49-F238E27FC236}">
                <a16:creationId xmlns:a16="http://schemas.microsoft.com/office/drawing/2014/main" id="{E1580B35-F881-1E4F-82DC-CAAF45D6A4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38802" y="2025572"/>
            <a:ext cx="914400" cy="914400"/>
          </a:xfrm>
          <a:prstGeom prst="rect">
            <a:avLst/>
          </a:prstGeom>
        </p:spPr>
      </p:pic>
      <p:pic>
        <p:nvPicPr>
          <p:cNvPr id="49" name="Graphic 48" descr="Heartbeat">
            <a:extLst>
              <a:ext uri="{FF2B5EF4-FFF2-40B4-BE49-F238E27FC236}">
                <a16:creationId xmlns:a16="http://schemas.microsoft.com/office/drawing/2014/main" id="{441CEBBB-C7DF-5847-9D2B-B068BD3D2C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21595" y="2939972"/>
            <a:ext cx="4983343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D4789A-ADE2-0247-AB53-63F59B5F97FA}"/>
              </a:ext>
            </a:extLst>
          </p:cNvPr>
          <p:cNvSpPr txBox="1"/>
          <p:nvPr/>
        </p:nvSpPr>
        <p:spPr>
          <a:xfrm>
            <a:off x="333912" y="2912492"/>
            <a:ext cx="72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62C40-D37E-B941-BA1A-F01BB2316888}"/>
              </a:ext>
            </a:extLst>
          </p:cNvPr>
          <p:cNvSpPr txBox="1"/>
          <p:nvPr/>
        </p:nvSpPr>
        <p:spPr>
          <a:xfrm>
            <a:off x="7915108" y="1568372"/>
            <a:ext cx="125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Alice’s</a:t>
            </a:r>
            <a:r>
              <a:rPr lang="nl-NL" dirty="0"/>
              <a:t> public </a:t>
            </a:r>
            <a:r>
              <a:rPr lang="nl-NL" dirty="0" err="1"/>
              <a:t>key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245E14-E018-9149-AA40-1909B0ACAD99}"/>
              </a:ext>
            </a:extLst>
          </p:cNvPr>
          <p:cNvSpPr txBox="1"/>
          <p:nvPr/>
        </p:nvSpPr>
        <p:spPr>
          <a:xfrm>
            <a:off x="1167776" y="4196187"/>
            <a:ext cx="1031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Alice’s</a:t>
            </a:r>
            <a:r>
              <a:rPr lang="nl-NL" dirty="0"/>
              <a:t> private </a:t>
            </a:r>
            <a:r>
              <a:rPr lang="nl-NL" dirty="0" err="1"/>
              <a:t>key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2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156 -0.03866 -0.10312 -0.07708 -0.17187 -0.06458 C -0.24062 -0.05208 -0.4125 0.07477 -0.4125 0.07477 C -0.45329 0.09861 -0.46059 0.04954 -0.41718 0.07894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156 -0.03866 -0.10312 -0.07708 -0.17187 -0.06458 C -0.24062 -0.05208 -0.4125 0.07477 -0.4125 0.07477 C -0.45329 0.09861 -0.46059 0.04954 -0.41718 0.07894 " pathEditMode="relative" ptsTypes="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021 0.05532 0.26059 0.11088 0.35156 0.11227 C 0.44236 0.11366 0.49375 0.06088 0.54531 0.0081 " pathEditMode="relative" ptsTypes="AAA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021 0.05532 0.26059 0.11088 0.35156 0.11227 C 0.44236 0.11366 0.49375 0.06088 0.54531 0.0081 " pathEditMode="relative" ptsTypes="AAA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1328-8EA4-D544-8C2C-042B268D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Public/Private keypair: 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1E3C-4E69-7140-B9DB-E6B69B4A87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You can use a public/private keypair to log in on </a:t>
            </a:r>
            <a:r>
              <a:rPr lang="en-US" sz="3200" i="1" dirty="0"/>
              <a:t>remote</a:t>
            </a:r>
            <a:r>
              <a:rPr lang="en-US" sz="3200" dirty="0"/>
              <a:t>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Your private key identifies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You must keep your private key ... </a:t>
            </a:r>
            <a:r>
              <a:rPr lang="en-US" sz="3200" i="1" dirty="0"/>
              <a:t>private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Keep your private key on your </a:t>
            </a:r>
            <a:r>
              <a:rPr lang="en-US" sz="3200" i="1" dirty="0"/>
              <a:t>own</a:t>
            </a:r>
            <a:r>
              <a:rPr lang="en-US" sz="3200" dirty="0"/>
              <a:t>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Store your public key on </a:t>
            </a:r>
            <a:r>
              <a:rPr lang="en-US" sz="3200" i="1" dirty="0"/>
              <a:t>remote </a:t>
            </a:r>
            <a:r>
              <a:rPr lang="en-US" sz="3200" dirty="0"/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4135506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key pair </a:t>
            </a:r>
            <a:r>
              <a:rPr lang="mr-IN" dirty="0"/>
              <a:t>–</a:t>
            </a:r>
            <a:r>
              <a:rPr lang="en-GB" dirty="0"/>
              <a:t> OSX (1)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83273"/>
            <a:ext cx="7239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key pair </a:t>
            </a:r>
            <a:r>
              <a:rPr lang="mr-IN" dirty="0"/>
              <a:t>–</a:t>
            </a:r>
            <a:r>
              <a:rPr lang="en-GB" dirty="0"/>
              <a:t> OSX (2)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83267"/>
            <a:ext cx="7239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key pair </a:t>
            </a:r>
            <a:r>
              <a:rPr lang="mr-IN" dirty="0"/>
              <a:t>–</a:t>
            </a:r>
            <a:r>
              <a:rPr lang="en-GB" dirty="0"/>
              <a:t> Windows (1)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71E46-6596-744C-8FBF-FCDA29DB1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391582"/>
            <a:ext cx="88392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key pair </a:t>
            </a:r>
            <a:r>
              <a:rPr lang="mr-IN" dirty="0"/>
              <a:t>–</a:t>
            </a:r>
            <a:r>
              <a:rPr lang="en-GB" dirty="0"/>
              <a:t> Windows (2)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AEE37-F98A-764F-91FF-B3DC815C6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397932"/>
            <a:ext cx="8839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</a:t>
            </a:r>
            <a:r>
              <a:rPr lang="en-GB" dirty="0" err="1"/>
              <a:t>MobAgent</a:t>
            </a:r>
            <a:r>
              <a:rPr lang="en-GB" dirty="0"/>
              <a:t> </a:t>
            </a:r>
            <a:r>
              <a:rPr lang="mr-IN" dirty="0"/>
              <a:t>–</a:t>
            </a:r>
            <a:r>
              <a:rPr lang="en-GB" dirty="0"/>
              <a:t> Windows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26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248AE3-CA56-9D4B-8ADA-BC2B86382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318850"/>
            <a:ext cx="88392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9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Storing your public key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6" y="1439426"/>
            <a:ext cx="6362700" cy="4724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14A7534-D9C9-8E46-B3D4-21CD70274D96}"/>
              </a:ext>
            </a:extLst>
          </p:cNvPr>
          <p:cNvSpPr/>
          <p:nvPr/>
        </p:nvSpPr>
        <p:spPr>
          <a:xfrm>
            <a:off x="1300163" y="3157538"/>
            <a:ext cx="1443038" cy="528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7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Storing your public key (2)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28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90" y="1439997"/>
            <a:ext cx="6362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01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 to Lisa – with key pair (6)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83273"/>
            <a:ext cx="7239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1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01200" lvl="2" indent="-457200"/>
            <a:r>
              <a:rPr lang="en-GB" sz="3200" dirty="0"/>
              <a:t>Intro to </a:t>
            </a:r>
            <a:r>
              <a:rPr lang="en-GB" sz="3200" dirty="0" err="1"/>
              <a:t>SURFsara</a:t>
            </a:r>
            <a:r>
              <a:rPr lang="en-GB" sz="3200" dirty="0"/>
              <a:t> workshops</a:t>
            </a:r>
          </a:p>
          <a:p>
            <a:pPr marL="601200" lvl="2" indent="-457200"/>
            <a:r>
              <a:rPr lang="en-GB" sz="3200" dirty="0"/>
              <a:t>Change password in </a:t>
            </a:r>
            <a:r>
              <a:rPr lang="en-GB" sz="3200" dirty="0" err="1"/>
              <a:t>SURFsara</a:t>
            </a:r>
            <a:r>
              <a:rPr lang="en-GB" sz="3200" dirty="0"/>
              <a:t> user portal</a:t>
            </a:r>
          </a:p>
          <a:p>
            <a:pPr marL="601200" lvl="2" indent="-457200"/>
            <a:r>
              <a:rPr lang="en-GB" sz="3200" dirty="0"/>
              <a:t>Installing terminal client software</a:t>
            </a:r>
          </a:p>
          <a:p>
            <a:pPr marL="601200" lvl="2" indent="-457200"/>
            <a:r>
              <a:rPr lang="en-GB" sz="3200" dirty="0"/>
              <a:t>Logging in with a username and password</a:t>
            </a:r>
          </a:p>
          <a:p>
            <a:pPr marL="601200" lvl="2" indent="-457200"/>
            <a:r>
              <a:rPr lang="en-GB" sz="3200" dirty="0"/>
              <a:t>Logging in with a key pair</a:t>
            </a:r>
          </a:p>
          <a:p>
            <a:pPr marL="601200" lvl="2" indent="-45720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8880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Questions</a:t>
            </a:r>
            <a:endParaRPr lang="en-US" dirty="0"/>
          </a:p>
        </p:txBody>
      </p:sp>
      <p:pic>
        <p:nvPicPr>
          <p:cNvPr id="40965" name="Picture 3" descr="questions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1570831" y="1558925"/>
            <a:ext cx="6000751" cy="4500563"/>
          </a:xfr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r>
              <a:rPr lang="en-US"/>
              <a:t>to UNIX – getting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30</a:t>
            </a:fld>
            <a:endParaRPr lang="nl-NL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54133-16E5-214E-807D-F3B9F271D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E7EA43-A010-EA42-BE9A-B682A73B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SURFsara</a:t>
            </a:r>
            <a:r>
              <a:rPr lang="nl-NL" dirty="0"/>
              <a:t> workshops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F4FFF-C81F-C242-BA63-CB5365C8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FEB03-8B8B-C546-8FF1-A22EEA28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65571-F31C-8945-8BCC-4B1C4E85A8C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" y="1584824"/>
            <a:ext cx="8567737" cy="18441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CC869-7DE6-4A46-8416-CCE4C231B67F}"/>
              </a:ext>
            </a:extLst>
          </p:cNvPr>
          <p:cNvSpPr txBox="1"/>
          <p:nvPr/>
        </p:nvSpPr>
        <p:spPr>
          <a:xfrm>
            <a:off x="431800" y="3725333"/>
            <a:ext cx="834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09-01: Intro </a:t>
            </a:r>
            <a:r>
              <a:rPr lang="nl-NL" dirty="0" err="1"/>
              <a:t>to</a:t>
            </a:r>
            <a:r>
              <a:rPr lang="nl-NL" dirty="0"/>
              <a:t> Linux – Caspar van Leeuwen</a:t>
            </a:r>
          </a:p>
          <a:p>
            <a:r>
              <a:rPr lang="nl-NL" dirty="0"/>
              <a:t>	- No intro </a:t>
            </a:r>
            <a:r>
              <a:rPr lang="nl-NL" dirty="0" err="1"/>
              <a:t>needed</a:t>
            </a:r>
            <a:endParaRPr lang="nl-NL" dirty="0"/>
          </a:p>
          <a:p>
            <a:r>
              <a:rPr lang="nl-NL" dirty="0"/>
              <a:t>	- </a:t>
            </a:r>
            <a:r>
              <a:rPr lang="nl-NL" dirty="0" err="1"/>
              <a:t>Only</a:t>
            </a:r>
            <a:r>
              <a:rPr lang="nl-NL" dirty="0"/>
              <a:t> login &amp; </a:t>
            </a:r>
            <a:r>
              <a:rPr lang="nl-NL" dirty="0" err="1"/>
              <a:t>keypair</a:t>
            </a:r>
            <a:r>
              <a:rPr lang="nl-NL" dirty="0"/>
              <a:t> </a:t>
            </a:r>
            <a:r>
              <a:rPr lang="nl-NL" dirty="0" err="1"/>
              <a:t>authentication</a:t>
            </a:r>
            <a:endParaRPr lang="nl-NL" dirty="0"/>
          </a:p>
          <a:p>
            <a:endParaRPr lang="nl-NL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510BD4-6BA8-A540-90FE-17A3B9DA3B2C}"/>
              </a:ext>
            </a:extLst>
          </p:cNvPr>
          <p:cNvSpPr/>
          <p:nvPr/>
        </p:nvSpPr>
        <p:spPr>
          <a:xfrm rot="18221822">
            <a:off x="2979134" y="3026440"/>
            <a:ext cx="1202267" cy="212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60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54133-16E5-214E-807D-F3B9F271D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E7EA43-A010-EA42-BE9A-B682A73B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SURFsara</a:t>
            </a:r>
            <a:r>
              <a:rPr lang="nl-NL" dirty="0"/>
              <a:t> workshops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F4FFF-C81F-C242-BA63-CB5365C8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FEB03-8B8B-C546-8FF1-A22EEA28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65571-F31C-8945-8BCC-4B1C4E85A8C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" y="1584824"/>
            <a:ext cx="8567737" cy="18441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CC869-7DE6-4A46-8416-CCE4C231B67F}"/>
              </a:ext>
            </a:extLst>
          </p:cNvPr>
          <p:cNvSpPr txBox="1"/>
          <p:nvPr/>
        </p:nvSpPr>
        <p:spPr>
          <a:xfrm>
            <a:off x="431800" y="3725333"/>
            <a:ext cx="8348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15-01: Using </a:t>
            </a:r>
            <a:r>
              <a:rPr lang="nl-NL" dirty="0" err="1"/>
              <a:t>Surfsara</a:t>
            </a:r>
            <a:r>
              <a:rPr lang="nl-NL" dirty="0"/>
              <a:t> Computing </a:t>
            </a:r>
            <a:r>
              <a:rPr lang="nl-NL" dirty="0" err="1"/>
              <a:t>Facilities</a:t>
            </a:r>
            <a:r>
              <a:rPr lang="nl-NL" dirty="0"/>
              <a:t> – </a:t>
            </a:r>
            <a:r>
              <a:rPr lang="nl-NL" dirty="0" err="1"/>
              <a:t>Lykle</a:t>
            </a:r>
            <a:r>
              <a:rPr lang="nl-NL" dirty="0"/>
              <a:t> Voort (&amp; me)</a:t>
            </a:r>
          </a:p>
          <a:p>
            <a:r>
              <a:rPr lang="nl-NL" dirty="0"/>
              <a:t>	- </a:t>
            </a:r>
            <a:r>
              <a:rPr lang="nl-NL" dirty="0" err="1"/>
              <a:t>What</a:t>
            </a:r>
            <a:r>
              <a:rPr lang="nl-NL" dirty="0"/>
              <a:t> is a cluster / supercomputer?</a:t>
            </a:r>
          </a:p>
          <a:p>
            <a:r>
              <a:rPr lang="nl-NL" dirty="0"/>
              <a:t>	- </a:t>
            </a:r>
            <a:r>
              <a:rPr lang="nl-NL" dirty="0" err="1"/>
              <a:t>Interact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system</a:t>
            </a:r>
          </a:p>
          <a:p>
            <a:r>
              <a:rPr lang="nl-NL" dirty="0"/>
              <a:t>	- Write job scripts</a:t>
            </a:r>
          </a:p>
          <a:p>
            <a:r>
              <a:rPr lang="nl-NL" dirty="0"/>
              <a:t>	- </a:t>
            </a:r>
            <a:r>
              <a:rPr lang="nl-NL" dirty="0" err="1"/>
              <a:t>Use</a:t>
            </a:r>
            <a:r>
              <a:rPr lang="nl-NL" dirty="0"/>
              <a:t> pre-</a:t>
            </a:r>
            <a:r>
              <a:rPr lang="nl-NL" dirty="0" err="1"/>
              <a:t>installed</a:t>
            </a:r>
            <a:r>
              <a:rPr lang="nl-NL" dirty="0"/>
              <a:t> software (modules)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510BD4-6BA8-A540-90FE-17A3B9DA3B2C}"/>
              </a:ext>
            </a:extLst>
          </p:cNvPr>
          <p:cNvSpPr/>
          <p:nvPr/>
        </p:nvSpPr>
        <p:spPr>
          <a:xfrm rot="16200000">
            <a:off x="2576582" y="3247317"/>
            <a:ext cx="728560" cy="212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90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54133-16E5-214E-807D-F3B9F271D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E7EA43-A010-EA42-BE9A-B682A73B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SURFsara</a:t>
            </a:r>
            <a:r>
              <a:rPr lang="nl-NL" dirty="0"/>
              <a:t> workshops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F4FFF-C81F-C242-BA63-CB5365C8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Using Cartesius and Lisa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FEB03-8B8B-C546-8FF1-A22EEA28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65571-F31C-8945-8BCC-4B1C4E85A8C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" y="1584824"/>
            <a:ext cx="8567737" cy="18441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CC869-7DE6-4A46-8416-CCE4C231B67F}"/>
              </a:ext>
            </a:extLst>
          </p:cNvPr>
          <p:cNvSpPr txBox="1"/>
          <p:nvPr/>
        </p:nvSpPr>
        <p:spPr>
          <a:xfrm>
            <a:off x="431800" y="3725333"/>
            <a:ext cx="834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30-01: HPC </a:t>
            </a:r>
            <a:r>
              <a:rPr lang="nl-NL" dirty="0" err="1"/>
              <a:t>cloud</a:t>
            </a:r>
            <a:r>
              <a:rPr lang="nl-NL" dirty="0"/>
              <a:t> – Marcus van Dijk (?)</a:t>
            </a:r>
          </a:p>
          <a:p>
            <a:r>
              <a:rPr lang="nl-NL" dirty="0"/>
              <a:t>	- 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/ </a:t>
            </a:r>
            <a:r>
              <a:rPr lang="nl-NL" dirty="0" err="1"/>
              <a:t>connect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HPC </a:t>
            </a:r>
            <a:r>
              <a:rPr lang="nl-NL" dirty="0" err="1"/>
              <a:t>cloud</a:t>
            </a:r>
            <a:r>
              <a:rPr lang="nl-NL" dirty="0"/>
              <a:t>?</a:t>
            </a:r>
          </a:p>
          <a:p>
            <a:r>
              <a:rPr lang="nl-NL" dirty="0"/>
              <a:t>	- Set up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VM</a:t>
            </a:r>
          </a:p>
          <a:p>
            <a:r>
              <a:rPr lang="nl-NL" dirty="0"/>
              <a:t>	- …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510BD4-6BA8-A540-90FE-17A3B9DA3B2C}"/>
              </a:ext>
            </a:extLst>
          </p:cNvPr>
          <p:cNvSpPr/>
          <p:nvPr/>
        </p:nvSpPr>
        <p:spPr>
          <a:xfrm rot="16200000">
            <a:off x="3990729" y="3500573"/>
            <a:ext cx="237066" cy="212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24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54133-16E5-214E-807D-F3B9F271D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E7EA43-A010-EA42-BE9A-B682A73B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SURFsara</a:t>
            </a:r>
            <a:r>
              <a:rPr lang="nl-NL" dirty="0"/>
              <a:t> workshops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F4FFF-C81F-C242-BA63-CB5365C8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Using </a:t>
            </a:r>
            <a:r>
              <a:rPr lang="nl-NL" dirty="0" err="1"/>
              <a:t>Cartesius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Lisa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FEB03-8B8B-C546-8FF1-A22EEA28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65571-F31C-8945-8BCC-4B1C4E85A8C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" y="1584824"/>
            <a:ext cx="8567737" cy="18441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CC869-7DE6-4A46-8416-CCE4C231B67F}"/>
              </a:ext>
            </a:extLst>
          </p:cNvPr>
          <p:cNvSpPr txBox="1"/>
          <p:nvPr/>
        </p:nvSpPr>
        <p:spPr>
          <a:xfrm>
            <a:off x="431800" y="3725333"/>
            <a:ext cx="834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30-01: High performance machine </a:t>
            </a:r>
            <a:r>
              <a:rPr lang="nl-NL" dirty="0" err="1"/>
              <a:t>learning</a:t>
            </a:r>
            <a:r>
              <a:rPr lang="nl-NL" dirty="0"/>
              <a:t> – </a:t>
            </a:r>
            <a:r>
              <a:rPr lang="nl-NL" dirty="0" err="1"/>
              <a:t>Valeriu</a:t>
            </a:r>
            <a:r>
              <a:rPr lang="nl-NL" dirty="0"/>
              <a:t> </a:t>
            </a:r>
            <a:r>
              <a:rPr lang="nl-NL" dirty="0" err="1"/>
              <a:t>Codreanu</a:t>
            </a:r>
            <a:endParaRPr lang="nl-NL" dirty="0"/>
          </a:p>
          <a:p>
            <a:r>
              <a:rPr lang="nl-NL" dirty="0"/>
              <a:t>	- Practical </a:t>
            </a:r>
            <a:r>
              <a:rPr lang="nl-NL" dirty="0" err="1"/>
              <a:t>knowledge</a:t>
            </a:r>
            <a:r>
              <a:rPr lang="nl-NL" dirty="0"/>
              <a:t> on </a:t>
            </a:r>
            <a:r>
              <a:rPr lang="nl-NL" dirty="0" err="1"/>
              <a:t>scaling</a:t>
            </a:r>
            <a:r>
              <a:rPr lang="nl-NL" dirty="0"/>
              <a:t> </a:t>
            </a:r>
            <a:r>
              <a:rPr lang="nl-NL" dirty="0" err="1"/>
              <a:t>deep</a:t>
            </a:r>
            <a:r>
              <a:rPr lang="nl-NL" dirty="0"/>
              <a:t> </a:t>
            </a:r>
            <a:r>
              <a:rPr lang="nl-NL" dirty="0" err="1"/>
              <a:t>learning</a:t>
            </a:r>
            <a:endParaRPr lang="nl-NL" dirty="0"/>
          </a:p>
          <a:p>
            <a:r>
              <a:rPr lang="nl-NL" dirty="0"/>
              <a:t>	(</a:t>
            </a:r>
            <a:r>
              <a:rPr lang="nl-NL" dirty="0" err="1"/>
              <a:t>distribution</a:t>
            </a:r>
            <a:r>
              <a:rPr lang="nl-NL" dirty="0"/>
              <a:t>, </a:t>
            </a:r>
            <a:r>
              <a:rPr lang="nl-NL" dirty="0" err="1"/>
              <a:t>algorithmic</a:t>
            </a:r>
            <a:r>
              <a:rPr lang="nl-NL" dirty="0"/>
              <a:t> </a:t>
            </a:r>
            <a:r>
              <a:rPr lang="nl-NL" dirty="0" err="1"/>
              <a:t>adapatations</a:t>
            </a:r>
            <a:r>
              <a:rPr lang="nl-NL" dirty="0"/>
              <a:t>,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510BD4-6BA8-A540-90FE-17A3B9DA3B2C}"/>
              </a:ext>
            </a:extLst>
          </p:cNvPr>
          <p:cNvSpPr/>
          <p:nvPr/>
        </p:nvSpPr>
        <p:spPr>
          <a:xfrm rot="21113620">
            <a:off x="4734559" y="3437072"/>
            <a:ext cx="2134405" cy="212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1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359C-302E-2443-8B0E-9AE5720F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your password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591B-38C4-6D4C-885A-45CF7E4A3DA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sz="4000" dirty="0"/>
          </a:p>
          <a:p>
            <a:r>
              <a:rPr lang="en-US" sz="4000" dirty="0"/>
              <a:t>Go to</a:t>
            </a:r>
          </a:p>
          <a:p>
            <a:endParaRPr lang="en-US" sz="4000" dirty="0"/>
          </a:p>
          <a:p>
            <a:r>
              <a:rPr lang="en-US" sz="4000" dirty="0"/>
              <a:t>         https://</a:t>
            </a:r>
            <a:r>
              <a:rPr lang="en-US" sz="4000" dirty="0" err="1"/>
              <a:t>portal.surfsara.nl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9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your password (2)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UNIX – getting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4A3-EC48-4948-B56B-369ED226E95B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4" y="1442608"/>
            <a:ext cx="6362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52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1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URFsara">
  <a:themeElements>
    <a:clrScheme name="SurfSara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B274"/>
      </a:accent1>
      <a:accent2>
        <a:srgbClr val="59BE8C"/>
      </a:accent2>
      <a:accent3>
        <a:srgbClr val="86CCA5"/>
      </a:accent3>
      <a:accent4>
        <a:srgbClr val="AEDBC0"/>
      </a:accent4>
      <a:accent5>
        <a:srgbClr val="D5ECDD"/>
      </a:accent5>
      <a:accent6>
        <a:srgbClr val="6D6E71"/>
      </a:accent6>
      <a:hlink>
        <a:srgbClr val="0000FF"/>
      </a:hlink>
      <a:folHlink>
        <a:srgbClr val="800080"/>
      </a:folHlink>
    </a:clrScheme>
    <a:fontScheme name="Su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SURFsara</Template>
  <TotalTime>6676</TotalTime>
  <Words>619</Words>
  <Application>Microsoft Macintosh PowerPoint</Application>
  <PresentationFormat>On-screen Show (4:3)</PresentationFormat>
  <Paragraphs>158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Verdana</vt:lpstr>
      <vt:lpstr>SURFsara</vt:lpstr>
      <vt:lpstr>Introduction to UNIX and Linux</vt:lpstr>
      <vt:lpstr>Objectives</vt:lpstr>
      <vt:lpstr>Outline</vt:lpstr>
      <vt:lpstr>SURFsara workshops</vt:lpstr>
      <vt:lpstr>SURFsara workshops</vt:lpstr>
      <vt:lpstr>SURFsara workshops</vt:lpstr>
      <vt:lpstr>SURFsara workshops</vt:lpstr>
      <vt:lpstr>Changing your password (1)</vt:lpstr>
      <vt:lpstr>Changing your password (2)</vt:lpstr>
      <vt:lpstr>Changing your password (3)</vt:lpstr>
      <vt:lpstr>Install UNIX access tools on your laptop</vt:lpstr>
      <vt:lpstr>Remote Login (SSH) to SURFsara</vt:lpstr>
      <vt:lpstr>Terminal – OSX</vt:lpstr>
      <vt:lpstr>Terminal – Windows (with MobaXterm)</vt:lpstr>
      <vt:lpstr>Login to Cartesius – with username</vt:lpstr>
      <vt:lpstr>Login to Cartesius – with username (2)</vt:lpstr>
      <vt:lpstr>Login to Cartesius – with username (3)</vt:lpstr>
      <vt:lpstr>Asymmetric Encryption – key pair</vt:lpstr>
      <vt:lpstr>Asymmetric encryption </vt:lpstr>
      <vt:lpstr>Authentication using a keypair</vt:lpstr>
      <vt:lpstr>Public/Private keypair: conclusion </vt:lpstr>
      <vt:lpstr>Create key pair – OSX (1)</vt:lpstr>
      <vt:lpstr>Create key pair – OSX (2)</vt:lpstr>
      <vt:lpstr>Create key pair – Windows (1)</vt:lpstr>
      <vt:lpstr>Create key pair – Windows (2)</vt:lpstr>
      <vt:lpstr>Start MobAgent – Windows</vt:lpstr>
      <vt:lpstr>Storing your public key</vt:lpstr>
      <vt:lpstr>Storing your public key (2)</vt:lpstr>
      <vt:lpstr>Login to Lisa – with key pair (6)</vt:lpstr>
      <vt:lpstr>Questions</vt:lpstr>
    </vt:vector>
  </TitlesOfParts>
  <Manager/>
  <Company>SURFsara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Presentation - SURFsara</dc:title>
  <dc:subject/>
  <dc:creator>Walter Lioen</dc:creator>
  <cp:keywords/>
  <dc:description/>
  <cp:lastModifiedBy>Microsoft Office User</cp:lastModifiedBy>
  <cp:revision>327</cp:revision>
  <cp:lastPrinted>2016-01-06T00:07:58Z</cp:lastPrinted>
  <dcterms:created xsi:type="dcterms:W3CDTF">2013-01-30T13:57:50Z</dcterms:created>
  <dcterms:modified xsi:type="dcterms:W3CDTF">2019-01-09T14:18:37Z</dcterms:modified>
  <cp:category/>
</cp:coreProperties>
</file>