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798" r:id="rId4"/>
    <p:sldId id="1334" r:id="rId5"/>
    <p:sldId id="1343" r:id="rId6"/>
    <p:sldId id="1317" r:id="rId7"/>
    <p:sldId id="1363" r:id="rId8"/>
    <p:sldId id="1338" r:id="rId9"/>
    <p:sldId id="1337" r:id="rId10"/>
    <p:sldId id="1340" r:id="rId11"/>
    <p:sldId id="1347" r:id="rId12"/>
    <p:sldId id="1346" r:id="rId13"/>
    <p:sldId id="1322" r:id="rId14"/>
    <p:sldId id="1323" r:id="rId15"/>
    <p:sldId id="1345" r:id="rId16"/>
    <p:sldId id="1359" r:id="rId17"/>
    <p:sldId id="1327" r:id="rId18"/>
    <p:sldId id="1353" r:id="rId19"/>
    <p:sldId id="1348" r:id="rId20"/>
    <p:sldId id="1361" r:id="rId21"/>
    <p:sldId id="1349" r:id="rId22"/>
    <p:sldId id="1350" r:id="rId23"/>
    <p:sldId id="1351" r:id="rId24"/>
    <p:sldId id="1357" r:id="rId25"/>
    <p:sldId id="1332" r:id="rId26"/>
    <p:sldId id="1354" r:id="rId27"/>
    <p:sldId id="1355" r:id="rId28"/>
    <p:sldId id="764" r:id="rId29"/>
    <p:sldId id="1356" r:id="rId30"/>
    <p:sldId id="741" r:id="rId31"/>
    <p:sldId id="742" r:id="rId32"/>
    <p:sldId id="743" r:id="rId33"/>
    <p:sldId id="1370" r:id="rId34"/>
    <p:sldId id="1371" r:id="rId35"/>
    <p:sldId id="1372" r:id="rId36"/>
    <p:sldId id="1373" r:id="rId37"/>
    <p:sldId id="1374" r:id="rId38"/>
    <p:sldId id="1369" r:id="rId39"/>
    <p:sldId id="1364" r:id="rId40"/>
    <p:sldId id="1376" r:id="rId4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22"/>
    <p:restoredTop sz="96281"/>
  </p:normalViewPr>
  <p:slideViewPr>
    <p:cSldViewPr snapToGrid="0" snapToObjects="1">
      <p:cViewPr varScale="1">
        <p:scale>
          <a:sx n="141" d="100"/>
          <a:sy n="141" d="100"/>
        </p:scale>
        <p:origin x="192" y="5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540D8-CF18-8244-9EFB-C61F8BC22238}" type="datetimeFigureOut">
              <a:rPr lang="en-US" smtClean="0"/>
              <a:t>8/23/23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2BF09-7936-1141-BB5D-7A417704A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3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68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E245B-6F3B-0345-9A2F-1BBBE026A2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79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7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86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3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31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8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8/23/23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18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43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8/23/23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1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29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2685-BFC4-894E-8B96-EDC8B7258AFB}" type="datetimeFigureOut">
              <a:rPr lang="en-US" smtClean="0"/>
              <a:t>8/23/23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4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9334"/>
            <a:ext cx="8229600" cy="418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77411"/>
            <a:ext cx="8229600" cy="3974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5485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32685-BFC4-894E-8B96-EDC8B7258AFB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3908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4390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D7D6A-F23A-0A44-8EBE-BA604ED0D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1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0090"/>
        </a:buClr>
        <a:buSzPct val="100000"/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800000"/>
        </a:buClr>
        <a:buSzPct val="100000"/>
        <a:buFont typeface="Arial"/>
        <a:buChar char="•"/>
        <a:defRPr sz="2400" kern="1200">
          <a:solidFill>
            <a:srgbClr val="1F497D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3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13" Type="http://schemas.openxmlformats.org/officeDocument/2006/relationships/image" Target="../media/image54.emf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12" Type="http://schemas.openxmlformats.org/officeDocument/2006/relationships/image" Target="../media/image53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11" Type="http://schemas.openxmlformats.org/officeDocument/2006/relationships/image" Target="../media/image52.emf"/><Relationship Id="rId5" Type="http://schemas.openxmlformats.org/officeDocument/2006/relationships/image" Target="../media/image46.emf"/><Relationship Id="rId15" Type="http://schemas.openxmlformats.org/officeDocument/2006/relationships/image" Target="../media/image89.png"/><Relationship Id="rId10" Type="http://schemas.openxmlformats.org/officeDocument/2006/relationships/image" Target="../media/image51.emf"/><Relationship Id="rId4" Type="http://schemas.openxmlformats.org/officeDocument/2006/relationships/image" Target="../media/image45.emf"/><Relationship Id="rId9" Type="http://schemas.openxmlformats.org/officeDocument/2006/relationships/image" Target="../media/image50.emf"/><Relationship Id="rId14" Type="http://schemas.openxmlformats.org/officeDocument/2006/relationships/image" Target="../media/image5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5.png"/><Relationship Id="rId18" Type="http://schemas.openxmlformats.org/officeDocument/2006/relationships/image" Target="../media/image109.png"/><Relationship Id="rId3" Type="http://schemas.openxmlformats.org/officeDocument/2006/relationships/image" Target="../media/image1.emf"/><Relationship Id="rId21" Type="http://schemas.openxmlformats.org/officeDocument/2006/relationships/image" Target="../media/image112.png"/><Relationship Id="rId7" Type="http://schemas.openxmlformats.org/officeDocument/2006/relationships/image" Target="../media/image100.png"/><Relationship Id="rId12" Type="http://schemas.openxmlformats.org/officeDocument/2006/relationships/image" Target="../media/image104.png"/><Relationship Id="rId17" Type="http://schemas.openxmlformats.org/officeDocument/2006/relationships/image" Target="../media/image108.png"/><Relationship Id="rId2" Type="http://schemas.openxmlformats.org/officeDocument/2006/relationships/image" Target="../media/image98.png"/><Relationship Id="rId16" Type="http://schemas.openxmlformats.org/officeDocument/2006/relationships/image" Target="../media/image5.gif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99.png"/><Relationship Id="rId15" Type="http://schemas.openxmlformats.org/officeDocument/2006/relationships/image" Target="../media/image107.png"/><Relationship Id="rId10" Type="http://schemas.openxmlformats.org/officeDocument/2006/relationships/image" Target="../media/image103.png"/><Relationship Id="rId19" Type="http://schemas.openxmlformats.org/officeDocument/2006/relationships/image" Target="../media/image63.jpeg"/><Relationship Id="rId4" Type="http://schemas.openxmlformats.org/officeDocument/2006/relationships/image" Target="../media/image2.emf"/><Relationship Id="rId9" Type="http://schemas.openxmlformats.org/officeDocument/2006/relationships/image" Target="../media/image102.png"/><Relationship Id="rId1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2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2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22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2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emf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gif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9.emf"/><Relationship Id="rId7" Type="http://schemas.openxmlformats.org/officeDocument/2006/relationships/image" Target="../media/image1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emf"/><Relationship Id="rId9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emf"/><Relationship Id="rId7" Type="http://schemas.openxmlformats.org/officeDocument/2006/relationships/image" Target="../media/image15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6.emf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4E25FD-A81E-F144-B4FE-4C270664E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4: RARE Decays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10E467-0372-1645-B829-524880906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606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8AC40-8EF6-A04D-A014-9465807A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bound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A4C78-156D-374F-A27A-5D29FA8D6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415769"/>
          </a:xfrm>
        </p:spPr>
        <p:txBody>
          <a:bodyPr/>
          <a:lstStyle/>
          <a:p>
            <a:r>
              <a:rPr lang="en-US" dirty="0"/>
              <a:t>sketch of solution (no formal theory!)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F562AC-5D5D-DA4C-B60A-57309003E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10" y="1423117"/>
            <a:ext cx="6697600" cy="68022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982772-52A8-3A45-BC9B-A17A0DB0F13A}"/>
              </a:ext>
            </a:extLst>
          </p:cNvPr>
          <p:cNvSpPr txBox="1"/>
          <p:nvPr/>
        </p:nvSpPr>
        <p:spPr>
          <a:xfrm>
            <a:off x="859210" y="2355581"/>
            <a:ext cx="2731483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coefficient: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can be computed in SM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E21BE2-1C2B-5441-A973-92B09443E2DF}"/>
              </a:ext>
            </a:extLst>
          </p:cNvPr>
          <p:cNvSpPr txBox="1"/>
          <p:nvPr/>
        </p:nvSpPr>
        <p:spPr>
          <a:xfrm>
            <a:off x="4468487" y="2355581"/>
            <a:ext cx="4430185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local operator: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computation involves QCD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B3C94DB1-D71F-A943-BC85-D42BE1FB2A3D}"/>
              </a:ext>
            </a:extLst>
          </p:cNvPr>
          <p:cNvSpPr/>
          <p:nvPr/>
        </p:nvSpPr>
        <p:spPr>
          <a:xfrm rot="5400000">
            <a:off x="5443582" y="327846"/>
            <a:ext cx="327386" cy="3683479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5EB22C8F-5B99-A340-A6BA-BB86E78354BB}"/>
              </a:ext>
            </a:extLst>
          </p:cNvPr>
          <p:cNvSpPr/>
          <p:nvPr/>
        </p:nvSpPr>
        <p:spPr>
          <a:xfrm rot="5400000">
            <a:off x="2956860" y="1900169"/>
            <a:ext cx="286358" cy="624469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60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72DEA-5F3B-8843-AB2F-CD6F05190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solution: </a:t>
            </a:r>
            <a:r>
              <a:rPr lang="en-US" i="1" dirty="0"/>
              <a:t>operator product expansion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C5509-A062-1D41-8F2F-8892A1DF4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901791"/>
          </a:xfrm>
        </p:spPr>
        <p:txBody>
          <a:bodyPr>
            <a:normAutofit/>
          </a:bodyPr>
          <a:lstStyle/>
          <a:p>
            <a:r>
              <a:rPr lang="en-US" dirty="0"/>
              <a:t>approximate H with effective Hamiltonian that integrates out ‘all heavy stuff’, </a:t>
            </a:r>
            <a:r>
              <a:rPr lang="en-US" b="1" dirty="0"/>
              <a:t>not just the W, but also the top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7586FD-0952-3D4C-8B40-3BEBE3975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26" y="1759170"/>
            <a:ext cx="4095104" cy="587911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F5864F-D2BC-D046-BD08-083A95CA4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671" y="2746851"/>
            <a:ext cx="4156840" cy="80105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0" name="Right Brace 9">
            <a:extLst>
              <a:ext uri="{FF2B5EF4-FFF2-40B4-BE49-F238E27FC236}">
                <a16:creationId xmlns:a16="http://schemas.microsoft.com/office/drawing/2014/main" id="{59EF0ECF-27DE-824D-85E3-F7B876374D46}"/>
              </a:ext>
            </a:extLst>
          </p:cNvPr>
          <p:cNvSpPr/>
          <p:nvPr/>
        </p:nvSpPr>
        <p:spPr>
          <a:xfrm rot="5400000">
            <a:off x="4047109" y="2792030"/>
            <a:ext cx="214667" cy="1297093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BDF05610-C608-CB4B-ABC4-201FD6557DC5}"/>
              </a:ext>
            </a:extLst>
          </p:cNvPr>
          <p:cNvSpPr/>
          <p:nvPr/>
        </p:nvSpPr>
        <p:spPr>
          <a:xfrm rot="5400000">
            <a:off x="5202550" y="3029888"/>
            <a:ext cx="214667" cy="821378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8F5B13C-08AA-7246-A3B0-1856B18AE510}"/>
                  </a:ext>
                </a:extLst>
              </p:cNvPr>
              <p:cNvSpPr txBox="1"/>
              <p:nvPr/>
            </p:nvSpPr>
            <p:spPr>
              <a:xfrm>
                <a:off x="609035" y="3921834"/>
                <a:ext cx="3595664" cy="646331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“short distance” Wilson coefficient: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stuff having to do with scales &gt;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8F5B13C-08AA-7246-A3B0-1856B18AE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35" y="3921834"/>
                <a:ext cx="3595664" cy="646331"/>
              </a:xfrm>
              <a:prstGeom prst="rect">
                <a:avLst/>
              </a:prstGeom>
              <a:blipFill>
                <a:blip r:embed="rId4"/>
                <a:stretch>
                  <a:fillRect l="-1761" t="-3774" b="-11321"/>
                </a:stretch>
              </a:blip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57007A4-0EE0-8349-B599-2D8508438987}"/>
                  </a:ext>
                </a:extLst>
              </p:cNvPr>
              <p:cNvSpPr txBox="1"/>
              <p:nvPr/>
            </p:nvSpPr>
            <p:spPr>
              <a:xfrm>
                <a:off x="4572000" y="3921835"/>
                <a:ext cx="3595664" cy="646331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local operator: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stuff having to do with scales &lt;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57007A4-0EE0-8349-B599-2D8508438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921835"/>
                <a:ext cx="3595664" cy="646331"/>
              </a:xfrm>
              <a:prstGeom prst="rect">
                <a:avLst/>
              </a:prstGeom>
              <a:blipFill>
                <a:blip r:embed="rId5"/>
                <a:stretch>
                  <a:fillRect l="-1408" t="-3774" b="-11321"/>
                </a:stretch>
              </a:blip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CB4FDE-42C5-8542-BCFF-9C5FD17E4727}"/>
              </a:ext>
            </a:extLst>
          </p:cNvPr>
          <p:cNvCxnSpPr/>
          <p:nvPr/>
        </p:nvCxnSpPr>
        <p:spPr>
          <a:xfrm>
            <a:off x="5309883" y="3547910"/>
            <a:ext cx="0" cy="37392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BC626F-5604-5548-9132-F303213A29D1}"/>
              </a:ext>
            </a:extLst>
          </p:cNvPr>
          <p:cNvCxnSpPr/>
          <p:nvPr/>
        </p:nvCxnSpPr>
        <p:spPr>
          <a:xfrm>
            <a:off x="4154442" y="3547909"/>
            <a:ext cx="0" cy="37392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1D0BC85-FA0E-BE40-B348-14977E2F2A93}"/>
                  </a:ext>
                </a:extLst>
              </p:cNvPr>
              <p:cNvSpPr txBox="1"/>
              <p:nvPr/>
            </p:nvSpPr>
            <p:spPr>
              <a:xfrm>
                <a:off x="6035112" y="1831021"/>
                <a:ext cx="2478371" cy="646331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scale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: usually taken to </a:t>
                </a:r>
                <a:br>
                  <a:rPr lang="en-US" dirty="0"/>
                </a:br>
                <a:r>
                  <a:rPr lang="en-US" dirty="0"/>
                  <a:t>be the meson mass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1D0BC85-FA0E-BE40-B348-14977E2F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112" y="1831021"/>
                <a:ext cx="2478371" cy="646331"/>
              </a:xfrm>
              <a:prstGeom prst="rect">
                <a:avLst/>
              </a:prstGeom>
              <a:blipFill>
                <a:blip r:embed="rId6"/>
                <a:stretch>
                  <a:fillRect l="-1523" t="-3846" r="-508" b="-11538"/>
                </a:stretch>
              </a:blip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DE89D487-FF45-6A42-AA28-52D1D109C06F}"/>
              </a:ext>
            </a:extLst>
          </p:cNvPr>
          <p:cNvCxnSpPr>
            <a:stCxn id="17" idx="1"/>
          </p:cNvCxnSpPr>
          <p:nvPr/>
        </p:nvCxnSpPr>
        <p:spPr>
          <a:xfrm rot="10800000" flipV="1">
            <a:off x="5475260" y="2154187"/>
            <a:ext cx="559853" cy="878944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AB28CCE-CB2F-2440-AF50-C662FC9560EB}"/>
              </a:ext>
            </a:extLst>
          </p:cNvPr>
          <p:cNvCxnSpPr/>
          <p:nvPr/>
        </p:nvCxnSpPr>
        <p:spPr>
          <a:xfrm>
            <a:off x="4154442" y="2347081"/>
            <a:ext cx="0" cy="3997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61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72DEA-5F3B-8843-AB2F-CD6F05190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solution: </a:t>
            </a:r>
            <a:r>
              <a:rPr lang="en-US" i="1" dirty="0"/>
              <a:t>operator product expansion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C12442-7E4F-9347-BA98-A3BD9821A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14" y="897086"/>
            <a:ext cx="5773946" cy="92836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5" name="Right Brace 14">
            <a:extLst>
              <a:ext uri="{FF2B5EF4-FFF2-40B4-BE49-F238E27FC236}">
                <a16:creationId xmlns:a16="http://schemas.microsoft.com/office/drawing/2014/main" id="{CC56BC92-1E6D-F64F-9E10-911AFBDCD796}"/>
              </a:ext>
            </a:extLst>
          </p:cNvPr>
          <p:cNvSpPr/>
          <p:nvPr/>
        </p:nvSpPr>
        <p:spPr>
          <a:xfrm rot="5400000">
            <a:off x="4047108" y="1069566"/>
            <a:ext cx="214667" cy="1297093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1E717E33-30FA-B741-82F8-F857DB16820A}"/>
              </a:ext>
            </a:extLst>
          </p:cNvPr>
          <p:cNvSpPr/>
          <p:nvPr/>
        </p:nvSpPr>
        <p:spPr>
          <a:xfrm rot="5400000">
            <a:off x="5601035" y="1050591"/>
            <a:ext cx="217272" cy="1337653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19ED28-50A6-664E-A390-EDB683BE23E0}"/>
              </a:ext>
            </a:extLst>
          </p:cNvPr>
          <p:cNvSpPr txBox="1"/>
          <p:nvPr/>
        </p:nvSpPr>
        <p:spPr>
          <a:xfrm>
            <a:off x="457200" y="2236853"/>
            <a:ext cx="3901453" cy="92333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“short distance” Wilson coefficient: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perturbative: SM computation ‘easy’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sensitive to New Physics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967BEB-4851-4C4A-AA5B-D2962EDC745D}"/>
              </a:ext>
            </a:extLst>
          </p:cNvPr>
          <p:cNvSpPr txBox="1"/>
          <p:nvPr/>
        </p:nvSpPr>
        <p:spPr>
          <a:xfrm>
            <a:off x="5040844" y="2267330"/>
            <a:ext cx="3115725" cy="92333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“long distance” matrix element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non-perturbative: difficult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sensitive to New Physics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9AD88C-493F-CD42-9FA3-FDDDB118DDE7}"/>
              </a:ext>
            </a:extLst>
          </p:cNvPr>
          <p:cNvCxnSpPr/>
          <p:nvPr/>
        </p:nvCxnSpPr>
        <p:spPr>
          <a:xfrm>
            <a:off x="5711574" y="1825446"/>
            <a:ext cx="0" cy="37392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80D945-0979-D54E-8088-DEC2B761DAE8}"/>
              </a:ext>
            </a:extLst>
          </p:cNvPr>
          <p:cNvCxnSpPr/>
          <p:nvPr/>
        </p:nvCxnSpPr>
        <p:spPr>
          <a:xfrm>
            <a:off x="4154441" y="1825446"/>
            <a:ext cx="0" cy="37392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404ED8BB-0652-5A4E-A6AE-E14D770A01C8}"/>
              </a:ext>
            </a:extLst>
          </p:cNvPr>
          <p:cNvSpPr txBox="1">
            <a:spLocks/>
          </p:cNvSpPr>
          <p:nvPr/>
        </p:nvSpPr>
        <p:spPr>
          <a:xfrm>
            <a:off x="457200" y="3376435"/>
            <a:ext cx="8229600" cy="216651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4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Wilson coefficients and matrix elements depend on scale ‘mu’</a:t>
            </a:r>
          </a:p>
          <a:p>
            <a:pPr lvl="1"/>
            <a:r>
              <a:rPr lang="en-US" sz="1800" dirty="0"/>
              <a:t>computations need to ‘match’, such that mu-dependence cancels</a:t>
            </a:r>
          </a:p>
          <a:p>
            <a:endParaRPr lang="en-US" sz="1800" dirty="0"/>
          </a:p>
          <a:p>
            <a:r>
              <a:rPr lang="en-US" sz="1800" dirty="0"/>
              <a:t>matrix elements are hard to compute but effective approximations available: “heavy quark effective theory”, “lattice calculations”, </a:t>
            </a:r>
            <a:r>
              <a:rPr lang="en-US" sz="1800" dirty="0" err="1"/>
              <a:t>etc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0959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7521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   Rare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/>
                  <a:t>-decays and effective couplings: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𝑏</m:t>
                    </m:r>
                    <m:r>
                      <a:rPr lang="en-US" b="0" i="1" smtClean="0">
                        <a:latin typeface="Cambria Math" charset="0"/>
                      </a:rPr>
                      <m:t>→</m:t>
                    </m:r>
                    <m:r>
                      <a:rPr lang="en-US" b="0" i="1" smtClean="0">
                        <a:latin typeface="Cambria Math" charset="0"/>
                      </a:rPr>
                      <m:t>𝑠𝑞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𝑞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7521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26471" b="-5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752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551"/>
          <a:stretch>
            <a:fillRect/>
          </a:stretch>
        </p:blipFill>
        <p:spPr bwMode="auto">
          <a:xfrm>
            <a:off x="5874055" y="655545"/>
            <a:ext cx="1916573" cy="141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68" r="34666"/>
          <a:stretch>
            <a:fillRect/>
          </a:stretch>
        </p:blipFill>
        <p:spPr bwMode="auto">
          <a:xfrm>
            <a:off x="6033660" y="1970838"/>
            <a:ext cx="1727949" cy="141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8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173"/>
          <a:stretch>
            <a:fillRect/>
          </a:stretch>
        </p:blipFill>
        <p:spPr bwMode="auto">
          <a:xfrm>
            <a:off x="6098293" y="3382863"/>
            <a:ext cx="1882278" cy="141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30" name="Right Arrow 7"/>
          <p:cNvSpPr>
            <a:spLocks noChangeArrowheads="1"/>
          </p:cNvSpPr>
          <p:nvPr/>
        </p:nvSpPr>
        <p:spPr bwMode="auto">
          <a:xfrm>
            <a:off x="4541041" y="1318846"/>
            <a:ext cx="751928" cy="40273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350"/>
          </a:p>
        </p:txBody>
      </p:sp>
      <p:grpSp>
        <p:nvGrpSpPr>
          <p:cNvPr id="4" name="Group 3"/>
          <p:cNvGrpSpPr/>
          <p:nvPr/>
        </p:nvGrpSpPr>
        <p:grpSpPr>
          <a:xfrm>
            <a:off x="785315" y="633577"/>
            <a:ext cx="3354332" cy="4337354"/>
            <a:chOff x="941580" y="844769"/>
            <a:chExt cx="4472442" cy="5783139"/>
          </a:xfrm>
        </p:grpSpPr>
        <p:pic>
          <p:nvPicPr>
            <p:cNvPr id="107525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580" y="858431"/>
              <a:ext cx="4472442" cy="5769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012585" y="844769"/>
              <a:ext cx="5283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50" dirty="0">
                  <a:solidFill>
                    <a:srgbClr val="FF0000"/>
                  </a:solidFill>
                  <a:latin typeface="Lucida Calligraphy" charset="0"/>
                  <a:ea typeface="Lucida Calligraphy" charset="0"/>
                  <a:cs typeface="Lucida Calligraphy" charset="0"/>
                </a:rPr>
                <a:t>𝒪</a:t>
              </a:r>
              <a:r>
                <a:rPr lang="en-US" sz="1650" baseline="-250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64509" y="881994"/>
              <a:ext cx="5283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50" dirty="0">
                  <a:solidFill>
                    <a:srgbClr val="FF0000"/>
                  </a:solidFill>
                  <a:latin typeface="Lucida Calligraphy" charset="0"/>
                  <a:ea typeface="Lucida Calligraphy" charset="0"/>
                  <a:cs typeface="Lucida Calligraphy" charset="0"/>
                </a:rPr>
                <a:t>𝒪</a:t>
              </a:r>
              <a:r>
                <a:rPr lang="en-US" sz="1650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82279" y="3419489"/>
              <a:ext cx="1075765" cy="666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50" dirty="0">
                  <a:solidFill>
                    <a:srgbClr val="FF0000"/>
                  </a:solidFill>
                  <a:latin typeface="Lucida Calligraphy" charset="0"/>
                  <a:ea typeface="Lucida Calligraphy" charset="0"/>
                  <a:cs typeface="Lucida Calligraphy" charset="0"/>
                </a:rPr>
                <a:t>𝒪</a:t>
              </a:r>
              <a:r>
                <a:rPr lang="en-US" sz="1650" baseline="-25000" dirty="0">
                  <a:solidFill>
                    <a:srgbClr val="FF0000"/>
                  </a:solidFill>
                </a:rPr>
                <a:t>3</a:t>
              </a:r>
              <a:r>
                <a:rPr lang="en-US" sz="1650" dirty="0">
                  <a:solidFill>
                    <a:srgbClr val="FF0000"/>
                  </a:solidFill>
                </a:rPr>
                <a:t> </a:t>
              </a:r>
              <a:r>
                <a:rPr lang="mr-IN" sz="1650" dirty="0">
                  <a:solidFill>
                    <a:srgbClr val="FF0000"/>
                  </a:solidFill>
                </a:rPr>
                <a:t>–</a:t>
              </a:r>
              <a:r>
                <a:rPr lang="en-US" sz="1650" dirty="0">
                  <a:solidFill>
                    <a:srgbClr val="FF0000"/>
                  </a:solidFill>
                </a:rPr>
                <a:t> </a:t>
              </a:r>
              <a:r>
                <a:rPr lang="en-US" sz="1650" dirty="0">
                  <a:solidFill>
                    <a:srgbClr val="FF0000"/>
                  </a:solidFill>
                  <a:latin typeface="Lucida Calligraphy" charset="0"/>
                  <a:ea typeface="Lucida Calligraphy" charset="0"/>
                  <a:cs typeface="Lucida Calligraphy" charset="0"/>
                </a:rPr>
                <a:t>𝒪</a:t>
              </a:r>
              <a:r>
                <a:rPr lang="en-US" sz="1650" baseline="-25000" dirty="0">
                  <a:solidFill>
                    <a:srgbClr val="FF0000"/>
                  </a:solidFill>
                </a:rPr>
                <a:t>6</a:t>
              </a:r>
            </a:p>
            <a:p>
              <a:endParaRPr lang="en-US" sz="15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16314" y="5360348"/>
              <a:ext cx="1246094" cy="666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50" dirty="0">
                  <a:solidFill>
                    <a:srgbClr val="FF0000"/>
                  </a:solidFill>
                  <a:latin typeface="Lucida Calligraphy" charset="0"/>
                  <a:ea typeface="Lucida Calligraphy" charset="0"/>
                  <a:cs typeface="Lucida Calligraphy" charset="0"/>
                </a:rPr>
                <a:t>𝒪</a:t>
              </a:r>
              <a:r>
                <a:rPr lang="en-US" sz="1650" baseline="-25000" dirty="0">
                  <a:solidFill>
                    <a:srgbClr val="FF0000"/>
                  </a:solidFill>
                </a:rPr>
                <a:t>7</a:t>
              </a:r>
              <a:r>
                <a:rPr lang="en-US" sz="1650" dirty="0">
                  <a:solidFill>
                    <a:srgbClr val="FF0000"/>
                  </a:solidFill>
                </a:rPr>
                <a:t> </a:t>
              </a:r>
              <a:r>
                <a:rPr lang="mr-IN" sz="1650" dirty="0">
                  <a:solidFill>
                    <a:srgbClr val="FF0000"/>
                  </a:solidFill>
                </a:rPr>
                <a:t>–</a:t>
              </a:r>
              <a:r>
                <a:rPr lang="en-US" sz="1650" dirty="0">
                  <a:solidFill>
                    <a:srgbClr val="FF0000"/>
                  </a:solidFill>
                </a:rPr>
                <a:t> </a:t>
              </a:r>
              <a:r>
                <a:rPr lang="en-US" sz="1650" dirty="0">
                  <a:solidFill>
                    <a:srgbClr val="FF0000"/>
                  </a:solidFill>
                  <a:latin typeface="Lucida Calligraphy" charset="0"/>
                  <a:ea typeface="Lucida Calligraphy" charset="0"/>
                  <a:cs typeface="Lucida Calligraphy" charset="0"/>
                </a:rPr>
                <a:t>𝒪</a:t>
              </a:r>
              <a:r>
                <a:rPr lang="en-US" sz="1650" baseline="-25000" dirty="0">
                  <a:solidFill>
                    <a:srgbClr val="FF0000"/>
                  </a:solidFill>
                </a:rPr>
                <a:t>10</a:t>
              </a:r>
            </a:p>
            <a:p>
              <a:endParaRPr lang="en-US" sz="1500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Right Arrow 7"/>
          <p:cNvSpPr>
            <a:spLocks noChangeArrowheads="1"/>
          </p:cNvSpPr>
          <p:nvPr/>
        </p:nvSpPr>
        <p:spPr bwMode="auto">
          <a:xfrm>
            <a:off x="4541041" y="2476344"/>
            <a:ext cx="751928" cy="40273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350"/>
          </a:p>
        </p:txBody>
      </p:sp>
      <p:sp>
        <p:nvSpPr>
          <p:cNvPr id="17" name="Right Arrow 7"/>
          <p:cNvSpPr>
            <a:spLocks noChangeArrowheads="1"/>
          </p:cNvSpPr>
          <p:nvPr/>
        </p:nvSpPr>
        <p:spPr bwMode="auto">
          <a:xfrm>
            <a:off x="4541041" y="3818893"/>
            <a:ext cx="751928" cy="40273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350"/>
          </a:p>
        </p:txBody>
      </p:sp>
      <p:sp>
        <p:nvSpPr>
          <p:cNvPr id="18" name="TextBox 17"/>
          <p:cNvSpPr txBox="1"/>
          <p:nvPr/>
        </p:nvSpPr>
        <p:spPr>
          <a:xfrm>
            <a:off x="8717971" y="94584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85</a:t>
            </a:r>
          </a:p>
        </p:txBody>
      </p:sp>
    </p:spTree>
    <p:extLst>
      <p:ext uri="{BB962C8B-B14F-4D97-AF65-F5344CB8AC3E}">
        <p14:creationId xmlns:p14="http://schemas.microsoft.com/office/powerpoint/2010/main" val="2890757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8545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   Rare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/>
                  <a:t>-decays and effective couplings: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𝑏</m:t>
                    </m:r>
                    <m:r>
                      <a:rPr lang="en-US" i="1">
                        <a:latin typeface="Cambria Math" charset="0"/>
                      </a:rPr>
                      <m:t>→</m:t>
                    </m:r>
                    <m:r>
                      <a:rPr lang="en-US" i="1">
                        <a:latin typeface="Cambria Math" charset="0"/>
                      </a:rPr>
                      <m:t>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8545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26471" b="-5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854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63"/>
          <a:stretch>
            <a:fillRect/>
          </a:stretch>
        </p:blipFill>
        <p:spPr bwMode="auto">
          <a:xfrm>
            <a:off x="888853" y="1220323"/>
            <a:ext cx="3355181" cy="340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9" r="33882"/>
          <a:stretch>
            <a:fillRect/>
          </a:stretch>
        </p:blipFill>
        <p:spPr bwMode="auto">
          <a:xfrm>
            <a:off x="5507909" y="1301232"/>
            <a:ext cx="3264694" cy="127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613"/>
          <a:stretch>
            <a:fillRect/>
          </a:stretch>
        </p:blipFill>
        <p:spPr bwMode="auto">
          <a:xfrm>
            <a:off x="6198891" y="3053510"/>
            <a:ext cx="1784747" cy="125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46073" y="865703"/>
            <a:ext cx="934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𝒪</a:t>
            </a:r>
            <a:r>
              <a:rPr lang="en-US" baseline="-25000" dirty="0">
                <a:solidFill>
                  <a:srgbClr val="FF0000"/>
                </a:solidFill>
              </a:rPr>
              <a:t>7</a:t>
            </a:r>
            <a:r>
              <a:rPr lang="en-US" baseline="-250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endParaRPr lang="en-US" baseline="-25000" dirty="0">
              <a:solidFill>
                <a:srgbClr val="FF0000"/>
              </a:solidFill>
            </a:endParaRPr>
          </a:p>
          <a:p>
            <a:endParaRPr lang="en-US" sz="1500" baseline="-25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4021" y="3291029"/>
            <a:ext cx="141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𝒪</a:t>
            </a:r>
            <a:r>
              <a:rPr lang="en-US" baseline="-25000" dirty="0">
                <a:solidFill>
                  <a:srgbClr val="FF0000"/>
                </a:solidFill>
              </a:rPr>
              <a:t>9V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mr-IN" dirty="0">
                <a:solidFill>
                  <a:srgbClr val="FF0000"/>
                </a:solidFill>
              </a:rPr>
              <a:t>–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𝒪</a:t>
            </a:r>
            <a:r>
              <a:rPr lang="en-US" baseline="-25000" dirty="0">
                <a:solidFill>
                  <a:srgbClr val="FF0000"/>
                </a:solidFill>
              </a:rPr>
              <a:t>10A</a:t>
            </a:r>
          </a:p>
          <a:p>
            <a:endParaRPr lang="en-US" sz="1500" baseline="-25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5853" y="906794"/>
            <a:ext cx="934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𝒪</a:t>
            </a:r>
            <a:r>
              <a:rPr lang="en-US" baseline="-25000" dirty="0">
                <a:solidFill>
                  <a:srgbClr val="FF0000"/>
                </a:solidFill>
              </a:rPr>
              <a:t>8G</a:t>
            </a:r>
          </a:p>
          <a:p>
            <a:endParaRPr lang="en-US" sz="1500" baseline="-25000" dirty="0">
              <a:solidFill>
                <a:srgbClr val="FF0000"/>
              </a:solidFill>
            </a:endParaRPr>
          </a:p>
        </p:txBody>
      </p:sp>
      <p:sp>
        <p:nvSpPr>
          <p:cNvPr id="14" name="Right Arrow 7"/>
          <p:cNvSpPr>
            <a:spLocks noChangeArrowheads="1"/>
          </p:cNvSpPr>
          <p:nvPr/>
        </p:nvSpPr>
        <p:spPr bwMode="auto">
          <a:xfrm>
            <a:off x="4541041" y="1802420"/>
            <a:ext cx="751928" cy="40273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350"/>
          </a:p>
        </p:txBody>
      </p:sp>
      <p:sp>
        <p:nvSpPr>
          <p:cNvPr id="15" name="Right Arrow 7"/>
          <p:cNvSpPr>
            <a:spLocks noChangeArrowheads="1"/>
          </p:cNvSpPr>
          <p:nvPr/>
        </p:nvSpPr>
        <p:spPr bwMode="auto">
          <a:xfrm>
            <a:off x="4541041" y="3285231"/>
            <a:ext cx="751928" cy="40273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8717971" y="94584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86</a:t>
            </a:r>
          </a:p>
        </p:txBody>
      </p:sp>
    </p:spTree>
    <p:extLst>
      <p:ext uri="{BB962C8B-B14F-4D97-AF65-F5344CB8AC3E}">
        <p14:creationId xmlns:p14="http://schemas.microsoft.com/office/powerpoint/2010/main" val="3429125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430ED-26FA-E246-94B9-F05B1650E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‘new physics’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C927E-C675-F544-A9F4-D5F97D184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68524"/>
            <a:ext cx="8229600" cy="2382257"/>
          </a:xfrm>
        </p:spPr>
        <p:txBody>
          <a:bodyPr>
            <a:normAutofit/>
          </a:bodyPr>
          <a:lstStyle/>
          <a:p>
            <a:r>
              <a:rPr lang="en-US" dirty="0"/>
              <a:t>new ‘heavy’ particles only affect scales &gt; mu</a:t>
            </a:r>
          </a:p>
          <a:p>
            <a:pPr lvl="1"/>
            <a:r>
              <a:rPr lang="en-US" dirty="0">
                <a:sym typeface="Wingdings" pitchFamily="2" charset="2"/>
              </a:rPr>
              <a:t> change </a:t>
            </a:r>
            <a:r>
              <a:rPr lang="en-US" dirty="0"/>
              <a:t>Wilson coefficients</a:t>
            </a:r>
          </a:p>
          <a:p>
            <a:endParaRPr lang="en-US" dirty="0"/>
          </a:p>
          <a:p>
            <a:r>
              <a:rPr lang="en-US" dirty="0"/>
              <a:t>new physics may also lead to local operators that are absent in SM</a:t>
            </a:r>
          </a:p>
          <a:p>
            <a:pPr lvl="1"/>
            <a:r>
              <a:rPr lang="en-US" dirty="0"/>
              <a:t>e.g. with scalar bosons or right-handed currents</a:t>
            </a:r>
          </a:p>
          <a:p>
            <a:pPr lvl="1"/>
            <a:r>
              <a:rPr lang="en-US" dirty="0"/>
              <a:t>lead to different `kinematics’ of final state particles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851051-1987-3F43-95D0-8442300A0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744" y="989649"/>
            <a:ext cx="5773946" cy="92836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12836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E0298-5E77-6647-8AA4-1419A60EF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34" y="312231"/>
            <a:ext cx="8695612" cy="41817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B6F9D9-2735-3A40-A04B-7FE1E6B8A445}"/>
              </a:ext>
            </a:extLst>
          </p:cNvPr>
          <p:cNvSpPr txBox="1"/>
          <p:nvPr/>
        </p:nvSpPr>
        <p:spPr>
          <a:xfrm>
            <a:off x="5129561" y="4772722"/>
            <a:ext cx="341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(from Riley Henderson at FPCP’23)</a:t>
            </a:r>
          </a:p>
        </p:txBody>
      </p:sp>
    </p:spTree>
    <p:extLst>
      <p:ext uri="{BB962C8B-B14F-4D97-AF65-F5344CB8AC3E}">
        <p14:creationId xmlns:p14="http://schemas.microsoft.com/office/powerpoint/2010/main" val="3026202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67"/>
          <a:stretch/>
        </p:blipFill>
        <p:spPr>
          <a:xfrm>
            <a:off x="5884074" y="506873"/>
            <a:ext cx="2827734" cy="148630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13843" y="1978892"/>
            <a:ext cx="294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</a:rPr>
              <a:t>Beyond Standard Model: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1591" y="487618"/>
            <a:ext cx="308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</a:rPr>
              <a:t>Effective 4-fermion coupling</a:t>
            </a:r>
            <a:r>
              <a:rPr lang="en-US" sz="1650" dirty="0">
                <a:solidFill>
                  <a:schemeClr val="accent1"/>
                </a:solidFill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4596" y="1962156"/>
            <a:ext cx="2870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</a:rPr>
              <a:t>Standard Model diagrams</a:t>
            </a:r>
            <a:r>
              <a:rPr lang="en-US" sz="1650" dirty="0">
                <a:solidFill>
                  <a:schemeClr val="accent1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   Rare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/>
                  <a:t>-decays and effective couplings: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𝑏</m:t>
                    </m:r>
                    <m:r>
                      <a:rPr lang="en-US" i="1" smtClean="0">
                        <a:latin typeface="Cambria Math" charset="0"/>
                      </a:rPr>
                      <m:t>→</m:t>
                    </m:r>
                    <m:r>
                      <a:rPr lang="en-US" i="1" smtClean="0">
                        <a:latin typeface="Cambria Math" charset="0"/>
                      </a:rPr>
                      <m:t>𝑠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t="-26471" b="-5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288237" y="2326015"/>
            <a:ext cx="2236960" cy="1591449"/>
            <a:chOff x="384316" y="3087065"/>
            <a:chExt cx="2982613" cy="2121932"/>
          </a:xfrm>
        </p:grpSpPr>
        <p:grpSp>
          <p:nvGrpSpPr>
            <p:cNvPr id="10" name="Group 9"/>
            <p:cNvGrpSpPr/>
            <p:nvPr/>
          </p:nvGrpSpPr>
          <p:grpSpPr>
            <a:xfrm>
              <a:off x="384316" y="3507197"/>
              <a:ext cx="2806700" cy="1511300"/>
              <a:chOff x="5651500" y="1026186"/>
              <a:chExt cx="2806700" cy="15113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0400" y="1026186"/>
                <a:ext cx="2717800" cy="1511300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5651500" y="1866900"/>
                <a:ext cx="1270000" cy="35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608805" y="4472678"/>
              <a:ext cx="6159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Lucida Handwriting"/>
                  <a:cs typeface="Lucida Handwriting"/>
                </a:rPr>
                <a:t>O</a:t>
              </a:r>
              <a:r>
                <a:rPr lang="en-US" baseline="-25000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6819" y="3087065"/>
              <a:ext cx="180639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Photon penguin: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54651" y="3140434"/>
              <a:ext cx="2912278" cy="2068563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719856" y="2358163"/>
            <a:ext cx="2698025" cy="1608641"/>
            <a:chOff x="3655051" y="3087065"/>
            <a:chExt cx="3597366" cy="214485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07617" y="3365019"/>
              <a:ext cx="2844800" cy="18669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837726" y="4496638"/>
              <a:ext cx="133198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Lucida Handwriting"/>
                  <a:cs typeface="Lucida Handwriting"/>
                </a:rPr>
                <a:t>O</a:t>
              </a:r>
              <a:r>
                <a:rPr lang="en-US" baseline="-25000" dirty="0">
                  <a:solidFill>
                    <a:srgbClr val="FF0000"/>
                  </a:solidFill>
                </a:rPr>
                <a:t>9  </a:t>
              </a:r>
              <a:r>
                <a:rPr lang="en-US" dirty="0">
                  <a:solidFill>
                    <a:srgbClr val="FF0000"/>
                  </a:solidFill>
                </a:rPr>
                <a:t>, </a:t>
              </a:r>
              <a:r>
                <a:rPr lang="en-US" dirty="0">
                  <a:solidFill>
                    <a:srgbClr val="FF0000"/>
                  </a:solidFill>
                  <a:latin typeface="Lucida Handwriting"/>
                  <a:cs typeface="Lucida Handwriting"/>
                </a:rPr>
                <a:t>O</a:t>
              </a:r>
              <a:r>
                <a:rPr lang="en-US" baseline="-25000" dirty="0">
                  <a:solidFill>
                    <a:srgbClr val="FF0000"/>
                  </a:solidFill>
                </a:rPr>
                <a:t>10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41592" y="3087065"/>
              <a:ext cx="210408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Vector, Axial vector: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655051" y="3114002"/>
              <a:ext cx="3597366" cy="2068563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90467" y="2397438"/>
            <a:ext cx="2739206" cy="1525520"/>
            <a:chOff x="8192063" y="3580710"/>
            <a:chExt cx="3302000" cy="169276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80185" y="3693825"/>
              <a:ext cx="2683081" cy="153035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8192063" y="3580710"/>
              <a:ext cx="3302000" cy="1692764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69224" y="4246410"/>
            <a:ext cx="772466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</a:rPr>
              <a:t>Experimental test: Compare calculable </a:t>
            </a:r>
            <a:r>
              <a:rPr lang="en-US" dirty="0">
                <a:solidFill>
                  <a:srgbClr val="FF0000"/>
                </a:solidFill>
                <a:latin typeface="Lucida Handwriting"/>
                <a:cs typeface="Lucida Handwriting"/>
              </a:rPr>
              <a:t>C</a:t>
            </a:r>
            <a:r>
              <a:rPr lang="en-US" baseline="-25000" dirty="0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coefficients to experimental data</a:t>
            </a:r>
          </a:p>
          <a:p>
            <a:pPr marL="600075" lvl="2" indent="-257175">
              <a:buFont typeface=".AppleSystemUIFont" charset="-120"/>
              <a:buChar char="-"/>
            </a:pPr>
            <a:r>
              <a:rPr lang="en-US" sz="1650" dirty="0">
                <a:solidFill>
                  <a:srgbClr val="7030A0"/>
                </a:solidFill>
              </a:rPr>
              <a:t>Sensitivity for NP in Wilson coefficients </a:t>
            </a:r>
            <a:r>
              <a:rPr lang="en-US" sz="1650" dirty="0">
                <a:solidFill>
                  <a:srgbClr val="FF0000"/>
                </a:solidFill>
                <a:latin typeface="Lucida Handwriting"/>
                <a:cs typeface="Lucida Handwriting"/>
              </a:rPr>
              <a:t>C</a:t>
            </a:r>
            <a:r>
              <a:rPr lang="en-US" sz="1650" baseline="-25000" dirty="0">
                <a:solidFill>
                  <a:srgbClr val="FF0000"/>
                </a:solidFill>
              </a:rPr>
              <a:t>7</a:t>
            </a:r>
            <a:r>
              <a:rPr lang="en-US" sz="1650" dirty="0">
                <a:solidFill>
                  <a:srgbClr val="7030A0"/>
                </a:solidFill>
              </a:rPr>
              <a:t>,</a:t>
            </a:r>
            <a:r>
              <a:rPr lang="en-US" sz="1650" dirty="0"/>
              <a:t> </a:t>
            </a:r>
            <a:r>
              <a:rPr lang="en-US" sz="1650" dirty="0">
                <a:solidFill>
                  <a:srgbClr val="FF0000"/>
                </a:solidFill>
                <a:latin typeface="Lucida Handwriting"/>
                <a:cs typeface="Lucida Handwriting"/>
              </a:rPr>
              <a:t>C</a:t>
            </a:r>
            <a:r>
              <a:rPr lang="en-US" sz="1650" baseline="-25000" dirty="0">
                <a:solidFill>
                  <a:srgbClr val="FF0000"/>
                </a:solidFill>
              </a:rPr>
              <a:t>9</a:t>
            </a:r>
            <a:r>
              <a:rPr lang="en-US" sz="1650" dirty="0">
                <a:solidFill>
                  <a:srgbClr val="7030A0"/>
                </a:solidFill>
              </a:rPr>
              <a:t>,</a:t>
            </a:r>
            <a:r>
              <a:rPr lang="en-US" sz="1650" dirty="0"/>
              <a:t> </a:t>
            </a:r>
            <a:r>
              <a:rPr lang="en-US" sz="1650" dirty="0">
                <a:solidFill>
                  <a:srgbClr val="FF0000"/>
                </a:solidFill>
                <a:latin typeface="Lucida Handwriting"/>
                <a:cs typeface="Lucida Handwriting"/>
              </a:rPr>
              <a:t>C</a:t>
            </a:r>
            <a:r>
              <a:rPr lang="en-US" sz="1650" baseline="-25000" dirty="0">
                <a:solidFill>
                  <a:srgbClr val="FF0000"/>
                </a:solidFill>
              </a:rPr>
              <a:t>10</a:t>
            </a: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951879" y="918987"/>
                <a:ext cx="3178947" cy="871136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ℋ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𝑒𝑓𝑓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=− 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4 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𝑡𝑏</m:t>
                          </m:r>
                        </m:sub>
                      </m:sSub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𝑡𝑠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∗</m:t>
                          </m:r>
                        </m:sup>
                      </m:sSubSup>
                      <m:nary>
                        <m:naryPr>
                          <m:chr m:val="∑"/>
                          <m:ctrlPr>
                            <a:rPr lang="is-I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10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𝒞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𝒪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879" y="918987"/>
                <a:ext cx="3178947" cy="871136"/>
              </a:xfrm>
              <a:prstGeom prst="rect">
                <a:avLst/>
              </a:prstGeom>
              <a:blipFill>
                <a:blip r:embed="rId8"/>
                <a:stretch>
                  <a:fillRect t="-88889" b="-143056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731027" y="666116"/>
                <a:ext cx="1048492" cy="2539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50" i="1">
                          <a:latin typeface="Cambria Math" charset="0"/>
                        </a:rPr>
                        <m:t>𝑏</m:t>
                      </m:r>
                      <m:r>
                        <a:rPr lang="en-US" sz="1650" i="1">
                          <a:latin typeface="Cambria Math" charset="0"/>
                        </a:rPr>
                        <m:t>→</m:t>
                      </m:r>
                      <m:r>
                        <a:rPr lang="en-US" sz="1650" i="1">
                          <a:latin typeface="Cambria Math" charset="0"/>
                        </a:rPr>
                        <m:t>𝑠</m:t>
                      </m:r>
                      <m:sSup>
                        <m:sSupPr>
                          <m:ctrlPr>
                            <a:rPr lang="en-US" sz="16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50" i="1"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sz="1650" i="1"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6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50" i="1"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sz="1650" i="1"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65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027" y="666116"/>
                <a:ext cx="1048492" cy="253916"/>
              </a:xfrm>
              <a:prstGeom prst="rect">
                <a:avLst/>
              </a:prstGeom>
              <a:blipFill>
                <a:blip r:embed="rId9"/>
                <a:stretch>
                  <a:fillRect l="-3571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/>
          <p:cNvCxnSpPr/>
          <p:nvPr/>
        </p:nvCxnSpPr>
        <p:spPr>
          <a:xfrm>
            <a:off x="5731027" y="2011040"/>
            <a:ext cx="23264" cy="1965498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717971" y="94584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87</a:t>
            </a:r>
          </a:p>
        </p:txBody>
      </p:sp>
    </p:spTree>
    <p:extLst>
      <p:ext uri="{BB962C8B-B14F-4D97-AF65-F5344CB8AC3E}">
        <p14:creationId xmlns:p14="http://schemas.microsoft.com/office/powerpoint/2010/main" val="226745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DD147A8-32FD-8C4B-9C04-DFE99968384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Examples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𝑏</m:t>
                    </m:r>
                    <m:r>
                      <a:rPr lang="en-US" i="1">
                        <a:latin typeface="Cambria Math" charset="0"/>
                      </a:rPr>
                      <m:t>→</m:t>
                    </m:r>
                    <m:r>
                      <a:rPr lang="en-US" i="1">
                        <a:latin typeface="Cambria Math" charset="0"/>
                      </a:rPr>
                      <m:t>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 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transitions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DD147A8-32FD-8C4B-9C04-DFE9996838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32353" b="-6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28D246-82E0-D344-A0AE-08D16A30D2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58936" y="1135006"/>
                <a:ext cx="3724506" cy="1280292"/>
              </a:xfrm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>
                <a:normAutofit/>
              </a:bodyPr>
              <a:lstStyle/>
              <a:p>
                <a:r>
                  <a:rPr lang="en-US" dirty="0"/>
                  <a:t>very rare decay: BF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single observable: the BF</a:t>
                </a:r>
              </a:p>
              <a:p>
                <a:r>
                  <a:rPr lang="en-US" dirty="0"/>
                  <a:t>theoretically very clean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28D246-82E0-D344-A0AE-08D16A30D2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58936" y="1135006"/>
                <a:ext cx="3724506" cy="1280292"/>
              </a:xfrm>
              <a:blipFill>
                <a:blip r:embed="rId3"/>
                <a:stretch>
                  <a:fillRect l="-1014" t="-1942"/>
                </a:stretch>
              </a:blip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E5DFB42-5E16-434C-8CBF-1199BF833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92" y="959005"/>
            <a:ext cx="3572882" cy="182954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4970C-897C-C04A-9212-20559F719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792" y="3002832"/>
            <a:ext cx="3732096" cy="196999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5F55295-D937-9244-9E23-E586C97B1D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0713" y="3002830"/>
                <a:ext cx="3642729" cy="1870251"/>
              </a:xfrm>
              <a:prstGeom prst="rect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000090"/>
                  </a:buClr>
                  <a:buSzPct val="100000"/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800000"/>
                  </a:buClr>
                  <a:buSzPct val="100000"/>
                  <a:buFont typeface="Arial"/>
                  <a:buChar char="•"/>
                  <a:defRPr sz="2000" kern="1200">
                    <a:solidFill>
                      <a:srgbClr val="1F497D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a little less rare: BF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observables:</a:t>
                </a:r>
              </a:p>
              <a:p>
                <a:pPr lvl="1"/>
                <a:r>
                  <a:rPr lang="en-US" dirty="0"/>
                  <a:t>branching fraction</a:t>
                </a:r>
              </a:p>
              <a:p>
                <a:pPr lvl="1"/>
                <a:r>
                  <a:rPr lang="en-US" dirty="0"/>
                  <a:t>kinematic distributions of final state particles</a:t>
                </a:r>
              </a:p>
              <a:p>
                <a:r>
                  <a:rPr lang="en-US" dirty="0"/>
                  <a:t>larger ‘hadronic uncertainties’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5F55295-D937-9244-9E23-E586C97B1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0713" y="3002830"/>
                <a:ext cx="3642729" cy="1870251"/>
              </a:xfrm>
              <a:prstGeom prst="rect">
                <a:avLst/>
              </a:prstGeom>
              <a:blipFill>
                <a:blip r:embed="rId6"/>
                <a:stretch>
                  <a:fillRect l="-1038" t="-4000"/>
                </a:stretch>
              </a:blip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961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AADBD0C0-17F3-114E-B2D6-F8E0C3B12EA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AADBD0C0-17F3-114E-B2D6-F8E0C3B12E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5882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A7172-5222-E648-998C-F706657D4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229600" cy="828365"/>
          </a:xfrm>
        </p:spPr>
        <p:txBody>
          <a:bodyPr/>
          <a:lstStyle/>
          <a:p>
            <a:r>
              <a:rPr lang="en-US" dirty="0"/>
              <a:t>very rare decay in SM: FCNC, helicity suppressed</a:t>
            </a:r>
          </a:p>
          <a:p>
            <a:r>
              <a:rPr lang="en-US" dirty="0"/>
              <a:t>precise SM calculation (update!)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7ED8F8F-5994-9B44-958E-30F0E9D45CF2}"/>
              </a:ext>
            </a:extLst>
          </p:cNvPr>
          <p:cNvSpPr txBox="1">
            <a:spLocks/>
          </p:cNvSpPr>
          <p:nvPr/>
        </p:nvSpPr>
        <p:spPr>
          <a:xfrm>
            <a:off x="457200" y="3283178"/>
            <a:ext cx="8229600" cy="1188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considered very sensitive to new physics (SUSY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“clean/easy” experimental signature: just count!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EB4038-9AFF-8049-945D-87CF3BEBD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634" y="863969"/>
            <a:ext cx="1900635" cy="2594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EA7F0-7681-3A43-B72D-E6BF5C91F0AF}"/>
              </a:ext>
            </a:extLst>
          </p:cNvPr>
          <p:cNvSpPr txBox="1"/>
          <p:nvPr/>
        </p:nvSpPr>
        <p:spPr>
          <a:xfrm>
            <a:off x="2977376" y="4671981"/>
            <a:ext cx="510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Q: why is the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decay more rare than the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decay?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07E41B-46D3-2E4C-BDDF-389F3AC9E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82" y="1739029"/>
            <a:ext cx="4710151" cy="134426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98873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4BBF7C-6440-B641-8D65-F863D1DD0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goals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46F010-BDD2-FB47-BBA8-FA41C4B3B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rare decays?</a:t>
            </a:r>
          </a:p>
          <a:p>
            <a:r>
              <a:rPr lang="en-US" dirty="0"/>
              <a:t>sketch of theory of rare decays</a:t>
            </a:r>
          </a:p>
          <a:p>
            <a:r>
              <a:rPr lang="en-US" dirty="0"/>
              <a:t>some ‘recent’ highlights in rare B decays</a:t>
            </a:r>
          </a:p>
          <a:p>
            <a:pPr lvl="1"/>
            <a:r>
              <a:rPr lang="en-US" dirty="0" err="1"/>
              <a:t>Bs</a:t>
            </a:r>
            <a:r>
              <a:rPr lang="en-US" dirty="0"/>
              <a:t>-&gt;</a:t>
            </a:r>
            <a:r>
              <a:rPr lang="en-US" dirty="0" err="1"/>
              <a:t>mumu</a:t>
            </a:r>
            <a:endParaRPr lang="en-US" dirty="0"/>
          </a:p>
          <a:p>
            <a:pPr lvl="1"/>
            <a:r>
              <a:rPr lang="en-US" dirty="0" err="1"/>
              <a:t>Bd</a:t>
            </a:r>
            <a:r>
              <a:rPr lang="en-US" dirty="0"/>
              <a:t>-&gt;K*gamma</a:t>
            </a:r>
          </a:p>
          <a:p>
            <a:pPr lvl="1"/>
            <a:r>
              <a:rPr lang="en-US" dirty="0"/>
              <a:t>lepton-</a:t>
            </a:r>
            <a:r>
              <a:rPr lang="en-US" dirty="0" err="1"/>
              <a:t>flavour</a:t>
            </a:r>
            <a:r>
              <a:rPr lang="en-US" dirty="0"/>
              <a:t> violation tests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895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D7974D-FC14-E14A-9952-F130A7591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99" y="478408"/>
            <a:ext cx="7765081" cy="19732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0868DFC-F417-A944-A8E2-088A23CBD80E}"/>
                  </a:ext>
                </a:extLst>
              </p:cNvPr>
              <p:cNvSpPr txBox="1"/>
              <p:nvPr/>
            </p:nvSpPr>
            <p:spPr>
              <a:xfrm>
                <a:off x="1219897" y="3150456"/>
                <a:ext cx="1272977" cy="1201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B</a:t>
                </a:r>
                <a:r>
                  <a:rPr lang="en-US" b="1" baseline="-25000" dirty="0">
                    <a:solidFill>
                      <a:srgbClr val="FF0000"/>
                    </a:solidFill>
                  </a:rPr>
                  <a:t>s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𝒕𝒔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𝒕𝒃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1" dirty="0"/>
              </a:p>
              <a:p>
                <a:endParaRPr lang="en-US" b="1" dirty="0"/>
              </a:p>
              <a:p>
                <a:r>
                  <a:rPr lang="en-US" b="1" dirty="0" err="1"/>
                  <a:t>B</a:t>
                </a:r>
                <a:r>
                  <a:rPr lang="en-US" b="1" baseline="-25000" dirty="0" err="1">
                    <a:solidFill>
                      <a:srgbClr val="FF0000"/>
                    </a:solidFill>
                  </a:rPr>
                  <a:t>d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𝒕𝒃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1" dirty="0"/>
              </a:p>
              <a:p>
                <a:r>
                  <a:rPr lang="en-US" b="1" dirty="0"/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0868DFC-F417-A944-A8E2-088A23CBD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897" y="3150456"/>
                <a:ext cx="1272977" cy="1201867"/>
              </a:xfrm>
              <a:prstGeom prst="rect">
                <a:avLst/>
              </a:prstGeom>
              <a:blipFill>
                <a:blip r:embed="rId3"/>
                <a:stretch>
                  <a:fillRect l="-4000" t="-2083" r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81C99FA-C0D1-FF45-B926-ABFB2C4D6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095"/>
          <a:stretch/>
        </p:blipFill>
        <p:spPr>
          <a:xfrm rot="5400000">
            <a:off x="4205126" y="2312730"/>
            <a:ext cx="1882993" cy="287732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63088D0-E4CD-AD45-A11E-E9D2A4E6D1B9}"/>
              </a:ext>
            </a:extLst>
          </p:cNvPr>
          <p:cNvSpPr/>
          <p:nvPr/>
        </p:nvSpPr>
        <p:spPr>
          <a:xfrm>
            <a:off x="4243137" y="3986463"/>
            <a:ext cx="1066800" cy="44115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25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E5B46B-50DF-4749-98C9-BB55966E3B1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E5B46B-50DF-4749-98C9-BB55966E3B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5882" b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DE28A-E37D-5C47-9064-038CADF40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2"/>
            <a:ext cx="8229600" cy="404618"/>
          </a:xfrm>
        </p:spPr>
        <p:txBody>
          <a:bodyPr/>
          <a:lstStyle/>
          <a:p>
            <a:r>
              <a:rPr lang="en-US" dirty="0"/>
              <a:t>observed signals at the LHC: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8FBBD-4C0D-4148-AC1F-815370755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51" y="1293540"/>
            <a:ext cx="8333849" cy="241172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F346A6-60FB-EF4D-8D00-33D96B879773}"/>
              </a:ext>
            </a:extLst>
          </p:cNvPr>
          <p:cNvSpPr txBox="1">
            <a:spLocks/>
          </p:cNvSpPr>
          <p:nvPr/>
        </p:nvSpPr>
        <p:spPr>
          <a:xfrm>
            <a:off x="587297" y="4451331"/>
            <a:ext cx="8229600" cy="404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note the importance of good mass resolution!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E07C08B-91F1-494A-A124-7FC49146C433}"/>
                  </a:ext>
                </a:extLst>
              </p:cNvPr>
              <p:cNvSpPr/>
              <p:nvPr/>
            </p:nvSpPr>
            <p:spPr>
              <a:xfrm>
                <a:off x="2977576" y="3828958"/>
                <a:ext cx="1351075" cy="369332"/>
              </a:xfrm>
              <a:prstGeom prst="rect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E07C08B-91F1-494A-A124-7FC49146C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576" y="3828958"/>
                <a:ext cx="135107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88C0FB3-6036-7D4F-BAF9-AFBDEFB8C12D}"/>
                  </a:ext>
                </a:extLst>
              </p:cNvPr>
              <p:cNvSpPr/>
              <p:nvPr/>
            </p:nvSpPr>
            <p:spPr>
              <a:xfrm>
                <a:off x="4408365" y="3828958"/>
                <a:ext cx="1348703" cy="381515"/>
              </a:xfrm>
              <a:prstGeom prst="rect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88C0FB3-6036-7D4F-BAF9-AFBDEFB8C1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8365" y="3828958"/>
                <a:ext cx="1348703" cy="3815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9E19E2-02D0-4A40-ADFD-16BF3F523E89}"/>
              </a:ext>
            </a:extLst>
          </p:cNvPr>
          <p:cNvCxnSpPr/>
          <p:nvPr/>
        </p:nvCxnSpPr>
        <p:spPr>
          <a:xfrm flipV="1">
            <a:off x="4215161" y="3211551"/>
            <a:ext cx="0" cy="61740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34C9C5-74B6-864C-A806-960860BF0DD7}"/>
              </a:ext>
            </a:extLst>
          </p:cNvPr>
          <p:cNvCxnSpPr/>
          <p:nvPr/>
        </p:nvCxnSpPr>
        <p:spPr>
          <a:xfrm flipV="1">
            <a:off x="4412165" y="3207837"/>
            <a:ext cx="0" cy="61740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31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2570F4-19A5-6E4D-A020-F10727CD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76" y="1086067"/>
            <a:ext cx="4917688" cy="323606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0F1EB6-9A85-A548-8871-19BA7203A889}"/>
              </a:ext>
            </a:extLst>
          </p:cNvPr>
          <p:cNvSpPr txBox="1">
            <a:spLocks/>
          </p:cNvSpPr>
          <p:nvPr/>
        </p:nvSpPr>
        <p:spPr>
          <a:xfrm>
            <a:off x="5151864" y="1500872"/>
            <a:ext cx="4109223" cy="3338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good agreement between experiment and theory</a:t>
            </a:r>
          </a:p>
          <a:p>
            <a:r>
              <a:rPr lang="en-US" dirty="0"/>
              <a:t>non-SM contributions not much more than 15%</a:t>
            </a:r>
          </a:p>
          <a:p>
            <a:pPr lvl="1"/>
            <a:r>
              <a:rPr lang="en-US" dirty="0">
                <a:sym typeface="Wingdings" pitchFamily="2" charset="2"/>
              </a:rPr>
              <a:t> strong </a:t>
            </a:r>
            <a:r>
              <a:rPr lang="en-US" dirty="0" err="1">
                <a:sym typeface="Wingdings" pitchFamily="2" charset="2"/>
              </a:rPr>
              <a:t>contraints</a:t>
            </a:r>
            <a:r>
              <a:rPr lang="en-US" dirty="0">
                <a:sym typeface="Wingdings" pitchFamily="2" charset="2"/>
              </a:rPr>
              <a:t> on BSM physics </a:t>
            </a:r>
            <a:endParaRPr lang="en-US" dirty="0"/>
          </a:p>
          <a:p>
            <a:r>
              <a:rPr lang="en-US" dirty="0"/>
              <a:t>no clear evidence yet for </a:t>
            </a:r>
            <a:r>
              <a:rPr lang="en-US" dirty="0" err="1"/>
              <a:t>Bd</a:t>
            </a:r>
            <a:r>
              <a:rPr lang="en-US" dirty="0"/>
              <a:t>-&gt;</a:t>
            </a:r>
            <a:r>
              <a:rPr lang="en-US" dirty="0" err="1"/>
              <a:t>μμ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D32830E9-6662-1044-A2BE-FA4E33AFFC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129334"/>
                <a:ext cx="8229600" cy="418140"/>
              </a:xfrm>
              <a:prstGeom prst="rect">
                <a:avLst/>
              </a:prstGeom>
            </p:spPr>
            <p:txBody>
              <a:bodyPr/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D32830E9-6662-1044-A2BE-FA4E33AFF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9334"/>
                <a:ext cx="8229600" cy="418140"/>
              </a:xfrm>
              <a:prstGeom prst="rect">
                <a:avLst/>
              </a:prstGeom>
              <a:blipFill>
                <a:blip r:embed="rId3"/>
                <a:stretch>
                  <a:fillRect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7255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214EA401-B7D7-4F4B-A793-4DF6E032D91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∗0</m:t>
                            </m:r>
                          </m:sup>
                        </m:s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(and alike)</a:t>
                </a:r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214EA401-B7D7-4F4B-A793-4DF6E032D9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32353" b="-6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41F10F9-B661-CD43-8BEE-193C7A93B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51" y="970157"/>
            <a:ext cx="4778767" cy="39586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503A45-91C0-0A4E-B218-6C6843FB2455}"/>
              </a:ext>
            </a:extLst>
          </p:cNvPr>
          <p:cNvSpPr txBox="1"/>
          <p:nvPr/>
        </p:nvSpPr>
        <p:spPr>
          <a:xfrm>
            <a:off x="5590357" y="2163337"/>
            <a:ext cx="336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invariant mass-squared of </a:t>
            </a:r>
            <a:r>
              <a:rPr lang="el-GR" dirty="0" err="1"/>
              <a:t>μμ</a:t>
            </a:r>
            <a:r>
              <a:rPr lang="en-US" dirty="0"/>
              <a:t> pair is called “q-squared”: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34630C-5B75-A84F-A89E-032608F21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042" y="2949498"/>
            <a:ext cx="2726297" cy="70681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5794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419510-0487-8842-BEEF-1E0AE32D1DB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Contribution of operators depends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419510-0487-8842-BEEF-1E0AE32D1D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32353" b="-6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7500672-00F9-5640-9C60-11B0B7035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76" y="1090676"/>
            <a:ext cx="4691046" cy="3394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6006F4-3D3D-BB46-9DE9-F26361929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239" y="1318631"/>
            <a:ext cx="2990023" cy="316694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29E66-2D21-D444-89B3-9AB049ADC198}"/>
              </a:ext>
            </a:extLst>
          </p:cNvPr>
          <p:cNvSpPr/>
          <p:nvPr/>
        </p:nvSpPr>
        <p:spPr>
          <a:xfrm>
            <a:off x="5865541" y="1315844"/>
            <a:ext cx="1460810" cy="423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CF9BDA-7FF3-5546-A838-2455A27EF971}"/>
              </a:ext>
            </a:extLst>
          </p:cNvPr>
          <p:cNvSpPr/>
          <p:nvPr/>
        </p:nvSpPr>
        <p:spPr>
          <a:xfrm>
            <a:off x="208154" y="4139890"/>
            <a:ext cx="2167055" cy="465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3134EA-6BA6-0A4E-BDD0-AE79A71FADBB}"/>
              </a:ext>
            </a:extLst>
          </p:cNvPr>
          <p:cNvSpPr/>
          <p:nvPr/>
        </p:nvSpPr>
        <p:spPr>
          <a:xfrm>
            <a:off x="717345" y="3131123"/>
            <a:ext cx="832676" cy="716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≈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2A9C07-1CA5-5F4C-894D-D6A03308B812}"/>
              </a:ext>
            </a:extLst>
          </p:cNvPr>
          <p:cNvSpPr/>
          <p:nvPr/>
        </p:nvSpPr>
        <p:spPr>
          <a:xfrm>
            <a:off x="1903045" y="3286267"/>
            <a:ext cx="762096" cy="310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≈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E4C8F1-6E6F-FF4F-B96B-CB00063DEFC8}"/>
              </a:ext>
            </a:extLst>
          </p:cNvPr>
          <p:cNvSpPr/>
          <p:nvPr/>
        </p:nvSpPr>
        <p:spPr>
          <a:xfrm>
            <a:off x="1903045" y="3847170"/>
            <a:ext cx="762096" cy="310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≈</a:t>
            </a:r>
          </a:p>
        </p:txBody>
      </p:sp>
    </p:spTree>
    <p:extLst>
      <p:ext uri="{BB962C8B-B14F-4D97-AF65-F5344CB8AC3E}">
        <p14:creationId xmlns:p14="http://schemas.microsoft.com/office/powerpoint/2010/main" val="1619731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400" dirty="0"/>
                  <a:t>   Branching fractions of Rare Decays: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𝑏</m:t>
                    </m:r>
                    <m:r>
                      <a:rPr lang="en-US" sz="2400" b="0" i="1" smtClean="0">
                        <a:latin typeface="Cambria Math" charset="0"/>
                      </a:rPr>
                      <m:t>→</m:t>
                    </m:r>
                    <m:r>
                      <a:rPr lang="en-US" sz="2400" b="0" i="1" smtClean="0">
                        <a:latin typeface="Cambria Math" charset="0"/>
                      </a:rPr>
                      <m:t>𝑠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1765" b="-3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B0ksmumu_B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05307" y="264848"/>
            <a:ext cx="2004828" cy="2960254"/>
          </a:xfrm>
          <a:prstGeom prst="rect">
            <a:avLst/>
          </a:prstGeom>
        </p:spPr>
      </p:pic>
      <p:pic>
        <p:nvPicPr>
          <p:cNvPr id="5" name="Picture 4" descr="bukstmumu_B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89641" y="242961"/>
            <a:ext cx="2011521" cy="2970136"/>
          </a:xfrm>
          <a:prstGeom prst="rect">
            <a:avLst/>
          </a:prstGeom>
        </p:spPr>
      </p:pic>
      <p:pic>
        <p:nvPicPr>
          <p:cNvPr id="7" name="Picture 6" descr="Bpluskplusmumu_B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0850" y="311693"/>
            <a:ext cx="1939760" cy="2864177"/>
          </a:xfrm>
          <a:prstGeom prst="rect">
            <a:avLst/>
          </a:prstGeom>
        </p:spPr>
      </p:pic>
      <p:pic>
        <p:nvPicPr>
          <p:cNvPr id="9" name="Picture 8" descr="cWidthBKstarMuMu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8296" y="2426419"/>
            <a:ext cx="1970754" cy="2909942"/>
          </a:xfrm>
          <a:prstGeom prst="rect">
            <a:avLst/>
          </a:prstGeom>
        </p:spPr>
      </p:pic>
      <p:pic>
        <p:nvPicPr>
          <p:cNvPr id="10" name="Picture 9" descr="diffBRBsPhiMuMu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064" y="2979818"/>
            <a:ext cx="3115350" cy="1796683"/>
          </a:xfrm>
          <a:prstGeom prst="rect">
            <a:avLst/>
          </a:prstGeom>
        </p:spPr>
      </p:pic>
      <p:pic>
        <p:nvPicPr>
          <p:cNvPr id="11" name="Picture 10" descr="diggBRLambdaB2Lmumu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57268" y="2422159"/>
            <a:ext cx="1988626" cy="29363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6319" y="525962"/>
            <a:ext cx="12474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000090"/>
                </a:solidFill>
              </a:rPr>
              <a:t>JHEP 06 (2014) 133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83678" y="525129"/>
            <a:ext cx="12474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000090"/>
                </a:solidFill>
              </a:rPr>
              <a:t>JHEP 06 (2014) 133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84498" y="536406"/>
            <a:ext cx="12474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000090"/>
                </a:solidFill>
              </a:rPr>
              <a:t>JHEP 06 (2014) 133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0354" y="2773760"/>
            <a:ext cx="12474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000090"/>
                </a:solidFill>
              </a:rPr>
              <a:t>JHEP 08 (2013) 131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56735" y="2787563"/>
            <a:ext cx="12474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000090"/>
                </a:solidFill>
              </a:rPr>
              <a:t>JHEP 09 (2015) 179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80637" y="2725283"/>
            <a:ext cx="12474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000090"/>
                </a:solidFill>
              </a:rPr>
              <a:t>JHEP 06 (2015) 115</a:t>
            </a: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88" y="444308"/>
            <a:ext cx="1562100" cy="390525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534" y="433066"/>
            <a:ext cx="1476375" cy="390525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056" y="443561"/>
            <a:ext cx="1638300" cy="390525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06" y="2628974"/>
            <a:ext cx="1562100" cy="390525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850" y="2685456"/>
            <a:ext cx="1323975" cy="390525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163" y="2636354"/>
            <a:ext cx="1323975" cy="3905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30260" y="4776264"/>
                <a:ext cx="7847661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13" indent="-214313">
                  <a:buFont typeface="Arial"/>
                  <a:buChar char="•"/>
                </a:pPr>
                <a:r>
                  <a:rPr lang="en-US" sz="1650" dirty="0">
                    <a:solidFill>
                      <a:srgbClr val="C00000"/>
                    </a:solidFill>
                  </a:rPr>
                  <a:t>Branching fractions related to</a:t>
                </a:r>
                <a:r>
                  <a:rPr lang="en-US" sz="1650" dirty="0">
                    <a:solidFill>
                      <a:srgbClr val="C00000"/>
                    </a:solidFill>
                    <a:sym typeface="Wingding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50" i="1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𝑏</m:t>
                    </m:r>
                    <m:r>
                      <a:rPr lang="en-US" sz="1650" i="1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→</m:t>
                    </m:r>
                    <m:r>
                      <a:rPr lang="en-US" sz="1650" i="1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𝑠</m:t>
                    </m:r>
                    <m:r>
                      <a:rPr lang="en-US" sz="1650" i="1">
                        <a:solidFill>
                          <a:srgbClr val="C00000"/>
                        </a:solidFill>
                        <a:latin typeface="Cambria Math" charset="0"/>
                        <a:sym typeface="Wingdings"/>
                      </a:rPr>
                      <m:t> </m:t>
                    </m:r>
                    <m:sSup>
                      <m:sSupPr>
                        <m:ctrlPr>
                          <a:rPr lang="en-US" sz="165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1650" i="1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𝜇</m:t>
                        </m:r>
                      </m:e>
                      <m:sup>
                        <m:r>
                          <a:rPr lang="en-US" sz="1650" i="1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5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en-US" sz="1650" i="1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𝜇</m:t>
                        </m:r>
                      </m:e>
                      <m:sup>
                        <m:r>
                          <a:rPr lang="en-US" sz="1650" i="1">
                            <a:solidFill>
                              <a:srgbClr val="C00000"/>
                            </a:solidFill>
                            <a:latin typeface="Cambria Math" charset="0"/>
                            <a:sym typeface="Wingding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650" dirty="0">
                    <a:solidFill>
                      <a:srgbClr val="C00000"/>
                    </a:solidFill>
                    <a:sym typeface="Wingdings"/>
                  </a:rPr>
                  <a:t>transition </a:t>
                </a:r>
                <a:r>
                  <a:rPr lang="en-US" sz="1650" i="1" dirty="0">
                    <a:solidFill>
                      <a:srgbClr val="C00000"/>
                    </a:solidFill>
                    <a:sym typeface="Wingdings"/>
                  </a:rPr>
                  <a:t>consistently lower </a:t>
                </a:r>
                <a:r>
                  <a:rPr lang="en-US" sz="1650" dirty="0">
                    <a:solidFill>
                      <a:srgbClr val="C00000"/>
                    </a:solidFill>
                    <a:sym typeface="Wingdings"/>
                  </a:rPr>
                  <a:t>than predicted.</a:t>
                </a:r>
                <a:r>
                  <a:rPr lang="en-US" sz="165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260" y="4776264"/>
                <a:ext cx="7847661" cy="346249"/>
              </a:xfrm>
              <a:prstGeom prst="rect">
                <a:avLst/>
              </a:prstGeom>
              <a:blipFill>
                <a:blip r:embed="rId15"/>
                <a:stretch>
                  <a:fillRect l="-324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8717971" y="94584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92</a:t>
            </a:r>
          </a:p>
        </p:txBody>
      </p:sp>
    </p:spTree>
    <p:extLst>
      <p:ext uri="{BB962C8B-B14F-4D97-AF65-F5344CB8AC3E}">
        <p14:creationId xmlns:p14="http://schemas.microsoft.com/office/powerpoint/2010/main" val="2378092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CCF40-5EF2-4544-9A6D-5B66C3F30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 distributions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751C5-85BB-AE42-B1A8-29929F9DC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688" y="798288"/>
            <a:ext cx="8229600" cy="438072"/>
          </a:xfrm>
        </p:spPr>
        <p:txBody>
          <a:bodyPr>
            <a:normAutofit/>
          </a:bodyPr>
          <a:lstStyle/>
          <a:p>
            <a:r>
              <a:rPr lang="en-US" dirty="0"/>
              <a:t>in &gt;2-body decays, also ”angular distributions” sensitive to  NP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49716C-3F7B-5D42-AF54-1C1D805BE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470" y="1240347"/>
            <a:ext cx="6285284" cy="2486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BF7705-8076-024B-A83C-E918DA9E4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75" y="1733998"/>
            <a:ext cx="4622468" cy="199333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B24640-A140-BB44-817D-ADF5EE6AC6EE}"/>
              </a:ext>
            </a:extLst>
          </p:cNvPr>
          <p:cNvSpPr txBox="1">
            <a:spLocks/>
          </p:cNvSpPr>
          <p:nvPr/>
        </p:nvSpPr>
        <p:spPr>
          <a:xfrm>
            <a:off x="457200" y="4224969"/>
            <a:ext cx="8541834" cy="773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experimental challenge: backgrounds and </a:t>
            </a:r>
            <a:r>
              <a:rPr lang="en-US" b="1" dirty="0"/>
              <a:t>angular efficiency</a:t>
            </a:r>
          </a:p>
          <a:p>
            <a:r>
              <a:rPr lang="en-US" dirty="0"/>
              <a:t>theoretical challenge: choose </a:t>
            </a:r>
            <a:r>
              <a:rPr lang="en-US" b="1" dirty="0"/>
              <a:t>observables with small hadronic uncertainties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29444A-18A4-E54C-ADD0-33FBFC389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40" y="2068460"/>
            <a:ext cx="3759560" cy="2050669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000489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AF246-5606-CD4D-9A9E-A6B56822D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3" y="868946"/>
            <a:ext cx="6077773" cy="41207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6043C3-90F5-EA40-BE81-62C6132289D1}"/>
              </a:ext>
            </a:extLst>
          </p:cNvPr>
          <p:cNvSpPr/>
          <p:nvPr/>
        </p:nvSpPr>
        <p:spPr>
          <a:xfrm>
            <a:off x="615274" y="715057"/>
            <a:ext cx="19527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/>
              <a:t>LHCb</a:t>
            </a:r>
            <a:r>
              <a:rPr lang="en-US" sz="1400" b="1" dirty="0"/>
              <a:t>, arXiv:2003.04831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D6AF2658-A79F-994B-BD7C-1DE01CD311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129334"/>
                <a:ext cx="8229600" cy="418140"/>
              </a:xfrm>
              <a:prstGeom prst="rect">
                <a:avLst/>
              </a:prstGeom>
            </p:spPr>
            <p:txBody>
              <a:bodyPr/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/>
                  <a:t>Example: angular distributions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𝜇𝜇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D6AF2658-A79F-994B-BD7C-1DE01CD31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9334"/>
                <a:ext cx="8229600" cy="418140"/>
              </a:xfrm>
              <a:prstGeom prst="rect">
                <a:avLst/>
              </a:prstGeom>
              <a:blipFill>
                <a:blip r:embed="rId3"/>
                <a:stretch>
                  <a:fillRect t="-17647" b="-8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C6BE721-1341-F64D-9925-5CAD149DFF13}"/>
              </a:ext>
            </a:extLst>
          </p:cNvPr>
          <p:cNvSpPr txBox="1"/>
          <p:nvPr/>
        </p:nvSpPr>
        <p:spPr>
          <a:xfrm>
            <a:off x="6713035" y="3846278"/>
            <a:ext cx="2274849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 great agreement with SM prediction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DC7E7AC-F86E-8C4E-84E2-36603AA125E1}"/>
              </a:ext>
            </a:extLst>
          </p:cNvPr>
          <p:cNvSpPr/>
          <p:nvPr/>
        </p:nvSpPr>
        <p:spPr>
          <a:xfrm>
            <a:off x="3691054" y="3636316"/>
            <a:ext cx="1326995" cy="1343254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BEDB0C7-9CA5-664B-ABE9-AEBF70AE21C4}"/>
              </a:ext>
            </a:extLst>
          </p:cNvPr>
          <p:cNvCxnSpPr>
            <a:stCxn id="8" idx="1"/>
            <a:endCxn id="9" idx="6"/>
          </p:cNvCxnSpPr>
          <p:nvPr/>
        </p:nvCxnSpPr>
        <p:spPr>
          <a:xfrm flipH="1">
            <a:off x="5018049" y="4169444"/>
            <a:ext cx="1694986" cy="138499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271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251EE-45D5-D146-AF90-138C423D4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034315"/>
            <a:ext cx="3893390" cy="35839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Global Fit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𝑏</m:t>
                    </m:r>
                    <m:r>
                      <a:rPr lang="en-US" i="1">
                        <a:latin typeface="Cambria Math" charset="0"/>
                      </a:rPr>
                      <m:t>→</m:t>
                    </m:r>
                    <m:r>
                      <a:rPr lang="en-US" i="1">
                        <a:latin typeface="Cambria Math" charset="0"/>
                      </a:rPr>
                      <m:t>𝑠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8717971" y="94584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94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395492-D94E-BA41-8F8B-2FD1D7DD5AC0}"/>
              </a:ext>
            </a:extLst>
          </p:cNvPr>
          <p:cNvSpPr txBox="1"/>
          <p:nvPr/>
        </p:nvSpPr>
        <p:spPr>
          <a:xfrm>
            <a:off x="7031675" y="338404"/>
            <a:ext cx="2066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different theoretical</a:t>
            </a:r>
          </a:p>
          <a:p>
            <a:r>
              <a:rPr lang="en-US" dirty="0"/>
              <a:t>collaborations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A3C3500-6DFD-E64C-8DC7-EED7E048D932}"/>
              </a:ext>
            </a:extLst>
          </p:cNvPr>
          <p:cNvCxnSpPr>
            <a:cxnSpLocks/>
          </p:cNvCxnSpPr>
          <p:nvPr/>
        </p:nvCxnSpPr>
        <p:spPr>
          <a:xfrm flipH="1">
            <a:off x="6322741" y="687814"/>
            <a:ext cx="602166" cy="4273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68C35859-CB34-B94F-ABAB-D3698C7BB809}"/>
              </a:ext>
            </a:extLst>
          </p:cNvPr>
          <p:cNvSpPr txBox="1">
            <a:spLocks/>
          </p:cNvSpPr>
          <p:nvPr/>
        </p:nvSpPr>
        <p:spPr>
          <a:xfrm>
            <a:off x="457200" y="984735"/>
            <a:ext cx="3691054" cy="368307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4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global fits: perform fits so all b-&gt;</a:t>
            </a:r>
            <a:r>
              <a:rPr lang="en-US" sz="2000" dirty="0" err="1"/>
              <a:t>sll</a:t>
            </a:r>
            <a:r>
              <a:rPr lang="en-US" sz="2000" dirty="0"/>
              <a:t> data, allowing for NP contributions to Wilson coefficients</a:t>
            </a:r>
          </a:p>
          <a:p>
            <a:endParaRPr lang="en-US" sz="2000" dirty="0"/>
          </a:p>
          <a:p>
            <a:r>
              <a:rPr lang="en-US" sz="2000" dirty="0"/>
              <a:t>the fit seems to indicate new contributions to ‘C9’</a:t>
            </a:r>
          </a:p>
          <a:p>
            <a:endParaRPr lang="en-US" sz="2000" dirty="0"/>
          </a:p>
          <a:p>
            <a:r>
              <a:rPr lang="en-US" sz="2000" dirty="0"/>
              <a:t>the ‘pull’ of the SM is about 4 sigma</a:t>
            </a:r>
          </a:p>
        </p:txBody>
      </p:sp>
    </p:spTree>
    <p:extLst>
      <p:ext uri="{BB962C8B-B14F-4D97-AF65-F5344CB8AC3E}">
        <p14:creationId xmlns:p14="http://schemas.microsoft.com/office/powerpoint/2010/main" val="2484494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A025D-58A2-764B-A128-2EDECC82E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Lepton universality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A80C7A-EC4E-2E4A-B37E-10686B4C0A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777412"/>
                <a:ext cx="8229600" cy="86181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SM: all leptons have ‘universal couplings’</a:t>
                </a:r>
              </a:p>
              <a:p>
                <a:r>
                  <a:rPr lang="en-US" dirty="0"/>
                  <a:t>well tested with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b="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b="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and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</m:sup>
                    </m:sSup>
                    <m:r>
                      <a:rPr lang="en-US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(e.g. at LEP and SLC)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A80C7A-EC4E-2E4A-B37E-10686B4C0A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77412"/>
                <a:ext cx="8229600" cy="861818"/>
              </a:xfrm>
              <a:blipFill>
                <a:blip r:embed="rId2"/>
                <a:stretch>
                  <a:fillRect l="-617" t="-2899" b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869905C-5338-424E-AD6A-AC39EE154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2304857"/>
            <a:ext cx="8610600" cy="13716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11E8A5-EC61-6A4D-80EF-6CF121DA9316}"/>
              </a:ext>
            </a:extLst>
          </p:cNvPr>
          <p:cNvSpPr txBox="1">
            <a:spLocks/>
          </p:cNvSpPr>
          <p:nvPr/>
        </p:nvSpPr>
        <p:spPr>
          <a:xfrm>
            <a:off x="457200" y="4056264"/>
            <a:ext cx="8229600" cy="861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meson decays provide additional tests, e.g. sensitivity to new forces between quarks and leptons (“</a:t>
            </a:r>
            <a:r>
              <a:rPr lang="en-US" dirty="0" err="1"/>
              <a:t>lepto</a:t>
            </a:r>
            <a:r>
              <a:rPr lang="en-US" dirty="0"/>
              <a:t>-quarks”)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966744-A1A7-3C4D-BDD7-5AA08C9BA8AB}"/>
              </a:ext>
            </a:extLst>
          </p:cNvPr>
          <p:cNvSpPr txBox="1"/>
          <p:nvPr/>
        </p:nvSpPr>
        <p:spPr>
          <a:xfrm>
            <a:off x="535259" y="1835164"/>
            <a:ext cx="5645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example, branching fractions of Z to leptons from PDG:</a:t>
            </a:r>
          </a:p>
        </p:txBody>
      </p:sp>
    </p:spTree>
    <p:extLst>
      <p:ext uri="{BB962C8B-B14F-4D97-AF65-F5344CB8AC3E}">
        <p14:creationId xmlns:p14="http://schemas.microsoft.com/office/powerpoint/2010/main" val="857768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   Standard Model: “No FCNC at tree level”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25" y="1493541"/>
            <a:ext cx="1962347" cy="2879181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541" y="1468827"/>
            <a:ext cx="2863619" cy="2879181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10388" y="849741"/>
            <a:ext cx="418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</a:pPr>
            <a:r>
              <a:rPr lang="en-US" dirty="0">
                <a:solidFill>
                  <a:srgbClr val="0070C0"/>
                </a:solidFill>
              </a:rPr>
              <a:t>CKM: </a:t>
            </a:r>
            <a:r>
              <a:rPr lang="en-US" dirty="0" err="1">
                <a:solidFill>
                  <a:srgbClr val="0070C0"/>
                </a:solidFill>
              </a:rPr>
              <a:t>Flavour</a:t>
            </a:r>
            <a:r>
              <a:rPr lang="en-US" dirty="0">
                <a:solidFill>
                  <a:srgbClr val="0070C0"/>
                </a:solidFill>
              </a:rPr>
              <a:t> changing </a:t>
            </a:r>
            <a:r>
              <a:rPr lang="en-US" i="1" dirty="0">
                <a:solidFill>
                  <a:srgbClr val="0070C0"/>
                </a:solidFill>
              </a:rPr>
              <a:t>charged</a:t>
            </a:r>
            <a:r>
              <a:rPr lang="en-US" dirty="0">
                <a:solidFill>
                  <a:srgbClr val="0070C0"/>
                </a:solidFill>
              </a:rPr>
              <a:t> currents</a:t>
            </a:r>
            <a:endParaRPr lang="en-US" sz="1650" dirty="0"/>
          </a:p>
        </p:txBody>
      </p:sp>
      <p:sp>
        <p:nvSpPr>
          <p:cNvPr id="15" name="TextBox 14"/>
          <p:cNvSpPr txBox="1"/>
          <p:nvPr/>
        </p:nvSpPr>
        <p:spPr>
          <a:xfrm>
            <a:off x="4896720" y="834513"/>
            <a:ext cx="3723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</a:pPr>
            <a:r>
              <a:rPr lang="en-US" dirty="0">
                <a:solidFill>
                  <a:srgbClr val="0070C0"/>
                </a:solidFill>
              </a:rPr>
              <a:t>No </a:t>
            </a:r>
            <a:r>
              <a:rPr lang="en-US" dirty="0" err="1">
                <a:solidFill>
                  <a:srgbClr val="0070C0"/>
                </a:solidFill>
              </a:rPr>
              <a:t>Flavour</a:t>
            </a:r>
            <a:r>
              <a:rPr lang="en-US" dirty="0">
                <a:solidFill>
                  <a:srgbClr val="0070C0"/>
                </a:solidFill>
              </a:rPr>
              <a:t> changing </a:t>
            </a:r>
            <a:r>
              <a:rPr lang="en-US" i="1" dirty="0">
                <a:solidFill>
                  <a:srgbClr val="0070C0"/>
                </a:solidFill>
              </a:rPr>
              <a:t>neutral</a:t>
            </a:r>
            <a:r>
              <a:rPr lang="en-US" dirty="0">
                <a:solidFill>
                  <a:srgbClr val="0070C0"/>
                </a:solidFill>
              </a:rPr>
              <a:t> currents</a:t>
            </a:r>
            <a:endParaRPr lang="en-US" sz="1650" dirty="0"/>
          </a:p>
        </p:txBody>
      </p:sp>
      <p:sp>
        <p:nvSpPr>
          <p:cNvPr id="16" name="TextBox 15"/>
          <p:cNvSpPr txBox="1"/>
          <p:nvPr/>
        </p:nvSpPr>
        <p:spPr>
          <a:xfrm>
            <a:off x="8717971" y="94584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3215750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B-decays and lepton universality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16138" y="584948"/>
                <a:ext cx="6311215" cy="392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13" indent="-214313"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𝑐</m:t>
                    </m:r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𝑙</m:t>
                    </m:r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𝜈</m:t>
                    </m:r>
                  </m:oMath>
                </a14:m>
                <a:r>
                  <a:rPr lang="en-US" sz="1950" dirty="0">
                    <a:solidFill>
                      <a:srgbClr val="0070C0"/>
                    </a:solidFill>
                  </a:rPr>
                  <a:t>  charged current:  ”Allowed” </a:t>
                </a:r>
                <a:r>
                  <a:rPr lang="en-US" sz="1950" dirty="0">
                    <a:solidFill>
                      <a:srgbClr val="0070C0"/>
                    </a:solidFill>
                    <a:sym typeface="Wingdings"/>
                  </a:rPr>
                  <a:t> large decay rates</a:t>
                </a:r>
                <a:endParaRPr lang="en-US" sz="195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138" y="584948"/>
                <a:ext cx="6311215" cy="392415"/>
              </a:xfrm>
              <a:prstGeom prst="rect">
                <a:avLst/>
              </a:prstGeom>
              <a:blipFill>
                <a:blip r:embed="rId2"/>
                <a:stretch>
                  <a:fillRect l="-803" t="-9375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255" y="641521"/>
            <a:ext cx="1267658" cy="1859924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893" y="2955671"/>
            <a:ext cx="1858076" cy="1868174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16137" y="2510952"/>
                <a:ext cx="5993500" cy="392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13" indent="-214313"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𝑠</m:t>
                    </m:r>
                    <m:sSup>
                      <m:sSupPr>
                        <m:ctrlPr>
                          <a:rPr lang="en-US" sz="195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5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sz="195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95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5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sz="195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950" dirty="0">
                    <a:solidFill>
                      <a:srgbClr val="0070C0"/>
                    </a:solidFill>
                  </a:rPr>
                  <a:t>  neutral current: “Forbidden” </a:t>
                </a:r>
                <a:r>
                  <a:rPr lang="en-US" sz="1950" dirty="0">
                    <a:solidFill>
                      <a:srgbClr val="0070C0"/>
                    </a:solidFill>
                    <a:sym typeface="Wingdings"/>
                  </a:rPr>
                  <a:t> rare decays</a:t>
                </a:r>
                <a:endParaRPr lang="en-US" sz="195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137" y="2510952"/>
                <a:ext cx="5993500" cy="392415"/>
              </a:xfrm>
              <a:prstGeom prst="rect">
                <a:avLst/>
              </a:prstGeom>
              <a:blipFill>
                <a:blip r:embed="rId5"/>
                <a:stretch>
                  <a:fillRect l="-846" t="-9375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888339" y="1519243"/>
            <a:ext cx="191125" cy="21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Rectangle 34"/>
          <p:cNvSpPr/>
          <p:nvPr/>
        </p:nvSpPr>
        <p:spPr>
          <a:xfrm>
            <a:off x="968911" y="1487389"/>
            <a:ext cx="191125" cy="21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Rectangle 35"/>
          <p:cNvSpPr/>
          <p:nvPr/>
        </p:nvSpPr>
        <p:spPr>
          <a:xfrm>
            <a:off x="3437967" y="865003"/>
            <a:ext cx="191125" cy="21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ectangle 36"/>
          <p:cNvSpPr/>
          <p:nvPr/>
        </p:nvSpPr>
        <p:spPr>
          <a:xfrm>
            <a:off x="3473641" y="1571484"/>
            <a:ext cx="191125" cy="21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Rectangle 37"/>
          <p:cNvSpPr/>
          <p:nvPr/>
        </p:nvSpPr>
        <p:spPr>
          <a:xfrm>
            <a:off x="3462069" y="2149351"/>
            <a:ext cx="191125" cy="21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6" name="Group 55"/>
          <p:cNvGrpSpPr/>
          <p:nvPr/>
        </p:nvGrpSpPr>
        <p:grpSpPr>
          <a:xfrm>
            <a:off x="800232" y="909976"/>
            <a:ext cx="3275813" cy="1533525"/>
            <a:chOff x="999741" y="1213301"/>
            <a:chExt cx="4367750" cy="2044700"/>
          </a:xfrm>
        </p:grpSpPr>
        <p:grpSp>
          <p:nvGrpSpPr>
            <p:cNvPr id="55" name="Group 54"/>
            <p:cNvGrpSpPr/>
            <p:nvPr/>
          </p:nvGrpSpPr>
          <p:grpSpPr>
            <a:xfrm>
              <a:off x="999741" y="1213301"/>
              <a:ext cx="3915499" cy="2044700"/>
              <a:chOff x="460099" y="1198311"/>
              <a:chExt cx="3915499" cy="204470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0750"/>
              <a:stretch/>
            </p:blipFill>
            <p:spPr>
              <a:xfrm>
                <a:off x="460099" y="1198311"/>
                <a:ext cx="3915499" cy="2044700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707553" y="2085477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3989423" y="1218672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072028" y="2108111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044548" y="2920077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538984" y="1213962"/>
                  <a:ext cx="221341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8984" y="1213962"/>
                  <a:ext cx="221341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4286" r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4592151" y="1983860"/>
                  <a:ext cx="54707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charset="0"/>
                          </a:rPr>
                          <m:t>𝜏</m:t>
                        </m:r>
                        <m:r>
                          <a:rPr lang="en-US" i="1">
                            <a:latin typeface="Cambria Math" charset="0"/>
                          </a:rPr>
                          <m:t>/</m:t>
                        </m:r>
                        <m:r>
                          <a:rPr lang="en-US" i="1">
                            <a:latin typeface="Cambria Math" charset="0"/>
                          </a:rPr>
                          <m:t>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2151" y="1983860"/>
                  <a:ext cx="547073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3030" r="-12121" b="-304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1313601" y="1990952"/>
                  <a:ext cx="24399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3601" y="1990952"/>
                  <a:ext cx="243999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33333" r="-26667"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557012" y="2743204"/>
                  <a:ext cx="810479" cy="3990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𝜏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𝜇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7012" y="2743204"/>
                  <a:ext cx="810479" cy="399084"/>
                </a:xfrm>
                <a:prstGeom prst="rect">
                  <a:avLst/>
                </a:prstGeom>
                <a:blipFill>
                  <a:blip r:embed="rId10"/>
                  <a:stretch>
                    <a:fillRect l="-26531" t="-148000" r="-6122" b="-20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6" name="Group 65"/>
          <p:cNvGrpSpPr/>
          <p:nvPr/>
        </p:nvGrpSpPr>
        <p:grpSpPr>
          <a:xfrm>
            <a:off x="861066" y="3197785"/>
            <a:ext cx="3401066" cy="1723586"/>
            <a:chOff x="1080853" y="4023873"/>
            <a:chExt cx="4534755" cy="2298115"/>
          </a:xfrm>
        </p:grpSpPr>
        <p:grpSp>
          <p:nvGrpSpPr>
            <p:cNvPr id="65" name="Group 64"/>
            <p:cNvGrpSpPr/>
            <p:nvPr/>
          </p:nvGrpSpPr>
          <p:grpSpPr>
            <a:xfrm>
              <a:off x="1080853" y="4023873"/>
              <a:ext cx="3969254" cy="2298115"/>
              <a:chOff x="781053" y="4023873"/>
              <a:chExt cx="3969254" cy="2298115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0626"/>
              <a:stretch/>
            </p:blipFill>
            <p:spPr>
              <a:xfrm>
                <a:off x="781053" y="4186602"/>
                <a:ext cx="3969254" cy="2135386"/>
              </a:xfrm>
              <a:prstGeom prst="rect">
                <a:avLst/>
              </a:prstGeom>
            </p:spPr>
          </p:pic>
          <p:sp>
            <p:nvSpPr>
              <p:cNvPr id="60" name="Rectangle 59"/>
              <p:cNvSpPr/>
              <p:nvPr/>
            </p:nvSpPr>
            <p:spPr>
              <a:xfrm>
                <a:off x="4366860" y="5852369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4363696" y="4923768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4339652" y="402387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1031571" y="502078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1346081" y="4946504"/>
                  <a:ext cx="24399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6081" y="4946504"/>
                  <a:ext cx="243999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25000" r="-25000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4721370" y="4214482"/>
                  <a:ext cx="21792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charset="0"/>
                          </a:rPr>
                          <m:t>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1370" y="4214482"/>
                  <a:ext cx="217924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14286" r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673113" y="4961748"/>
                  <a:ext cx="93666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3113" y="4961748"/>
                  <a:ext cx="936667" cy="369332"/>
                </a:xfrm>
                <a:prstGeom prst="rect">
                  <a:avLst/>
                </a:prstGeom>
                <a:blipFill>
                  <a:blip r:embed="rId14"/>
                  <a:stretch>
                    <a:fillRect l="-16071" t="-156522" r="-1786" b="-2304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4678941" y="5655163"/>
                  <a:ext cx="93666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8941" y="5655163"/>
                  <a:ext cx="936667" cy="369332"/>
                </a:xfrm>
                <a:prstGeom prst="rect">
                  <a:avLst/>
                </a:prstGeom>
                <a:blipFill>
                  <a:blip r:embed="rId15"/>
                  <a:stretch>
                    <a:fillRect l="-15789" t="-168182" b="-24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4" name="Picture 33" descr="penguin1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31928" y="2924785"/>
            <a:ext cx="719710" cy="7905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4385450" y="945093"/>
                <a:ext cx="1801968" cy="654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𝐷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𝐵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𝐷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𝜏𝜈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𝐵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𝐷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𝜇𝜈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rgbClr val="7030A0"/>
                              </a:solidFill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450" y="945093"/>
                <a:ext cx="1801968" cy="654282"/>
              </a:xfrm>
              <a:prstGeom prst="rect">
                <a:avLst/>
              </a:prstGeom>
              <a:blipFill>
                <a:blip r:embed="rId17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4225135" y="3117771"/>
                <a:ext cx="2312877" cy="6392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𝐾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135" y="3117771"/>
                <a:ext cx="2312877" cy="639278"/>
              </a:xfrm>
              <a:prstGeom prst="rect">
                <a:avLst/>
              </a:prstGeom>
              <a:blipFill>
                <a:blip r:embed="rId18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 descr="Tree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7" y="889142"/>
            <a:ext cx="668631" cy="757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341558" y="1687517"/>
                <a:ext cx="1978298" cy="664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𝐵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𝜏𝜈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rgbClr val="7030A0"/>
                              </a:solidFill>
                            </a:rPr>
                            <m:t> </m:t>
                          </m:r>
                        </m:num>
                        <m:den>
                          <m:r>
                            <a:rPr lang="en-US" i="1" dirty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𝐵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𝜇𝜈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rgbClr val="7030A0"/>
                              </a:solidFill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1558" y="1687517"/>
                <a:ext cx="1978298" cy="664221"/>
              </a:xfrm>
              <a:prstGeom prst="rect">
                <a:avLst/>
              </a:prstGeom>
              <a:blipFill>
                <a:blip r:embed="rId20"/>
                <a:stretch>
                  <a:fillRect t="-3774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229435" y="3933278"/>
                <a:ext cx="2424831" cy="6481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∗0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∗0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435" y="3933278"/>
                <a:ext cx="2424831" cy="648126"/>
              </a:xfrm>
              <a:prstGeom prst="rect">
                <a:avLst/>
              </a:prstGeom>
              <a:blipFill>
                <a:blip r:embed="rId21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8717971" y="94584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89</a:t>
            </a:r>
          </a:p>
        </p:txBody>
      </p:sp>
    </p:spTree>
    <p:extLst>
      <p:ext uri="{BB962C8B-B14F-4D97-AF65-F5344CB8AC3E}">
        <p14:creationId xmlns:p14="http://schemas.microsoft.com/office/powerpoint/2010/main" val="378380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0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627" y="698331"/>
            <a:ext cx="4698855" cy="3182293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84063" y="1567286"/>
                <a:ext cx="2976649" cy="72853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𝑅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∗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latin typeface="Cambria Math" charset="0"/>
                            </a:rPr>
                            <m:t>𝐵</m:t>
                          </m:r>
                          <m:r>
                            <a:rPr lang="en-US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∗</m:t>
                                  </m:r>
                                </m:e>
                              </m:d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𝜏𝜈</m:t>
                          </m:r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latin typeface="Cambria Math" charset="0"/>
                            </a:rPr>
                            <m:t>𝐵</m:t>
                          </m:r>
                          <m:r>
                            <a:rPr lang="en-US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∗</m:t>
                                  </m:r>
                                </m:e>
                              </m:d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𝜇𝜈</m:t>
                          </m:r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63" y="1567286"/>
                <a:ext cx="2976649" cy="728533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81066" y="773967"/>
                <a:ext cx="3343864" cy="6924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𝑐</m:t>
                    </m:r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𝑙</m:t>
                    </m:r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𝜈</m:t>
                    </m:r>
                  </m:oMath>
                </a14:m>
                <a:r>
                  <a:rPr lang="en-US" sz="1950" dirty="0">
                    <a:solidFill>
                      <a:srgbClr val="0070C0"/>
                    </a:solidFill>
                  </a:rPr>
                  <a:t>   allowed </a:t>
                </a:r>
              </a:p>
              <a:p>
                <a:r>
                  <a:rPr lang="en-US" sz="1950" dirty="0">
                    <a:solidFill>
                      <a:srgbClr val="0070C0"/>
                    </a:solidFill>
                  </a:rPr>
                  <a:t>      charged current (tree level) </a:t>
                </a:r>
                <a:endParaRPr lang="en-US" sz="195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66" y="773967"/>
                <a:ext cx="3343864" cy="692497"/>
              </a:xfrm>
              <a:prstGeom prst="rect">
                <a:avLst/>
              </a:prstGeom>
              <a:blipFill>
                <a:blip r:embed="rId5"/>
                <a:stretch>
                  <a:fillRect l="-1136" t="-3636" r="-758"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04136" y="4421928"/>
                <a:ext cx="1754776" cy="392415"/>
              </a:xfrm>
              <a:prstGeom prst="rect">
                <a:avLst/>
              </a:prstGeom>
              <a:ln w="25400">
                <a:solidFill>
                  <a:srgbClr val="C00000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950" i="1">
                        <a:solidFill>
                          <a:srgbClr val="C00000"/>
                        </a:solidFill>
                        <a:latin typeface="Cambria Math" charset="0"/>
                      </a:rPr>
                      <m:t>~ 4</m:t>
                    </m:r>
                    <m:r>
                      <m:rPr>
                        <m:sty m:val="p"/>
                      </m:rPr>
                      <a:rPr lang="en-US" sz="1950" i="1">
                        <a:solidFill>
                          <a:srgbClr val="C00000"/>
                        </a:solidFill>
                        <a:latin typeface="Cambria Math" charset="0"/>
                      </a:rPr>
                      <m:t>σ</m:t>
                    </m:r>
                  </m:oMath>
                </a14:m>
                <a:r>
                  <a:rPr lang="en-US" sz="1950" i="1" dirty="0">
                    <a:solidFill>
                      <a:srgbClr val="C00000"/>
                    </a:solidFill>
                    <a:latin typeface="Cambria Math" charset="0"/>
                  </a:rPr>
                  <a:t> </a:t>
                </a:r>
                <a:r>
                  <a:rPr lang="en-US" sz="1950" dirty="0">
                    <a:solidFill>
                      <a:srgbClr val="C00000"/>
                    </a:solidFill>
                    <a:latin typeface="Cambria Math" charset="0"/>
                  </a:rPr>
                  <a:t>deviation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136" y="4421928"/>
                <a:ext cx="1754776" cy="392415"/>
              </a:xfrm>
              <a:prstGeom prst="rect">
                <a:avLst/>
              </a:prstGeom>
              <a:blipFill>
                <a:blip r:embed="rId6"/>
                <a:stretch>
                  <a:fillRect t="-2941" r="-704" b="-17647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84063" y="2945574"/>
            <a:ext cx="3369100" cy="692497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57175" indent="-257175">
              <a:buFont typeface="Wingdings" charset="2"/>
              <a:buChar char="è"/>
            </a:pPr>
            <a:r>
              <a:rPr lang="en-US" sz="1950" dirty="0">
                <a:solidFill>
                  <a:srgbClr val="7030A0"/>
                </a:solidFill>
              </a:rPr>
              <a:t>Involves leptons of 2</a:t>
            </a:r>
            <a:r>
              <a:rPr lang="en-US" sz="1950" baseline="30000" dirty="0">
                <a:solidFill>
                  <a:srgbClr val="7030A0"/>
                </a:solidFill>
              </a:rPr>
              <a:t>nd</a:t>
            </a:r>
            <a:r>
              <a:rPr lang="en-US" sz="1950" dirty="0">
                <a:solidFill>
                  <a:srgbClr val="7030A0"/>
                </a:solidFill>
              </a:rPr>
              <a:t> and 3</a:t>
            </a:r>
            <a:r>
              <a:rPr lang="en-US" sz="1950" baseline="30000" dirty="0">
                <a:solidFill>
                  <a:srgbClr val="7030A0"/>
                </a:solidFill>
              </a:rPr>
              <a:t>rd</a:t>
            </a:r>
            <a:r>
              <a:rPr lang="en-US" sz="1950" dirty="0">
                <a:solidFill>
                  <a:srgbClr val="7030A0"/>
                </a:solidFill>
              </a:rPr>
              <a:t> generation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84694" y="3217210"/>
            <a:ext cx="4379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SM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17971" y="94584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675296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1318" y="1023562"/>
                <a:ext cx="3048079" cy="688458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𝑅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𝐾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18" y="1023562"/>
                <a:ext cx="3048079" cy="688458"/>
              </a:xfrm>
              <a:prstGeom prst="rect">
                <a:avLst/>
              </a:prstGeom>
              <a:blipFill>
                <a:blip r:embed="rId3"/>
                <a:stretch>
                  <a:fillRect t="-3636" b="-9091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463" y="333692"/>
            <a:ext cx="3083519" cy="2174504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313" y="2553864"/>
            <a:ext cx="3103688" cy="241616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1318" y="2008260"/>
                <a:ext cx="3080330" cy="697307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𝑅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18" y="2008260"/>
                <a:ext cx="3080330" cy="697307"/>
              </a:xfrm>
              <a:prstGeom prst="rect">
                <a:avLst/>
              </a:prstGeom>
              <a:blipFill>
                <a:blip r:embed="rId6"/>
                <a:stretch>
                  <a:fillRect b="-8929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95332" y="4590807"/>
            <a:ext cx="4606004" cy="392415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257175" indent="-257175">
              <a:buFont typeface="Wingdings" charset="2"/>
              <a:buChar char="è"/>
            </a:pPr>
            <a:r>
              <a:rPr lang="en-US" sz="1950" dirty="0">
                <a:solidFill>
                  <a:srgbClr val="7030A0"/>
                </a:solidFill>
              </a:rPr>
              <a:t>Involves leptons of 1</a:t>
            </a:r>
            <a:r>
              <a:rPr lang="en-US" sz="1950" baseline="30000" dirty="0">
                <a:solidFill>
                  <a:srgbClr val="7030A0"/>
                </a:solidFill>
              </a:rPr>
              <a:t>st</a:t>
            </a:r>
            <a:r>
              <a:rPr lang="en-US" sz="1950" dirty="0">
                <a:solidFill>
                  <a:srgbClr val="7030A0"/>
                </a:solidFill>
              </a:rPr>
              <a:t> and 2</a:t>
            </a:r>
            <a:r>
              <a:rPr lang="en-US" sz="1950" baseline="30000" dirty="0">
                <a:solidFill>
                  <a:srgbClr val="7030A0"/>
                </a:solidFill>
              </a:rPr>
              <a:t>nd</a:t>
            </a:r>
            <a:r>
              <a:rPr lang="en-US" sz="1950" dirty="0">
                <a:solidFill>
                  <a:srgbClr val="7030A0"/>
                </a:solidFill>
              </a:rPr>
              <a:t> generation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81066" y="605329"/>
                <a:ext cx="4673780" cy="3924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𝑠</m:t>
                    </m:r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195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5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sz="195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95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5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sz="195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950" dirty="0">
                    <a:solidFill>
                      <a:srgbClr val="0070C0"/>
                    </a:solidFill>
                  </a:rPr>
                  <a:t>   suppressed neutral current </a:t>
                </a:r>
                <a:endParaRPr lang="en-US" sz="195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66" y="605329"/>
                <a:ext cx="4673780" cy="392415"/>
              </a:xfrm>
              <a:prstGeom prst="rect">
                <a:avLst/>
              </a:prstGeom>
              <a:blipFill>
                <a:blip r:embed="rId7"/>
                <a:stretch>
                  <a:fillRect l="-813" t="-9677" r="-271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841760" y="1783328"/>
                <a:ext cx="889667" cy="39241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950" dirty="0">
                    <a:solidFill>
                      <a:srgbClr val="C00000"/>
                    </a:solidFill>
                  </a:rPr>
                  <a:t>~3.5 </a:t>
                </a:r>
                <a14:m>
                  <m:oMath xmlns:m="http://schemas.openxmlformats.org/officeDocument/2006/math">
                    <m:r>
                      <a:rPr lang="en-US" sz="1950" i="1">
                        <a:solidFill>
                          <a:srgbClr val="C00000"/>
                        </a:solidFill>
                        <a:latin typeface="Cambria Math" charset="0"/>
                      </a:rPr>
                      <m:t>𝜎</m:t>
                    </m:r>
                  </m:oMath>
                </a14:m>
                <a:r>
                  <a:rPr lang="en-US" sz="195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1760" y="1783328"/>
                <a:ext cx="889667" cy="392415"/>
              </a:xfrm>
              <a:prstGeom prst="rect">
                <a:avLst/>
              </a:prstGeom>
              <a:blipFill>
                <a:blip r:embed="rId8"/>
                <a:stretch>
                  <a:fillRect l="-4054" b="-17647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 flipV="1">
            <a:off x="6091519" y="3671047"/>
            <a:ext cx="2531408" cy="20171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717971" y="94584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91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8809FD-688D-7747-BCC3-FF123C7E7775}"/>
              </a:ext>
            </a:extLst>
          </p:cNvPr>
          <p:cNvSpPr txBox="1"/>
          <p:nvPr/>
        </p:nvSpPr>
        <p:spPr>
          <a:xfrm>
            <a:off x="4954846" y="1783328"/>
            <a:ext cx="805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OLD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8E9ED21-96AE-C94A-A957-DFAFA3A51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066" y="2901995"/>
            <a:ext cx="4003288" cy="2512199"/>
          </a:xfrm>
        </p:spPr>
        <p:txBody>
          <a:bodyPr/>
          <a:lstStyle/>
          <a:p>
            <a:r>
              <a:rPr lang="en-US" dirty="0"/>
              <a:t>caused some excitement in past, because </a:t>
            </a:r>
            <a:r>
              <a:rPr lang="en-US" dirty="0" err="1"/>
              <a:t>LHCb</a:t>
            </a:r>
            <a:r>
              <a:rPr lang="en-US" dirty="0"/>
              <a:t> seemingly found deviations from 1</a:t>
            </a:r>
          </a:p>
          <a:p>
            <a:endParaRPr lang="en-US" dirty="0"/>
          </a:p>
          <a:p>
            <a:r>
              <a:rPr lang="en-US" dirty="0"/>
              <a:t>latest </a:t>
            </a:r>
            <a:r>
              <a:rPr lang="en-US" dirty="0" err="1"/>
              <a:t>LHCb</a:t>
            </a:r>
            <a:r>
              <a:rPr lang="en-US" dirty="0"/>
              <a:t> results are perfectly compatible with expectations</a:t>
            </a:r>
          </a:p>
        </p:txBody>
      </p:sp>
    </p:spTree>
    <p:extLst>
      <p:ext uri="{BB962C8B-B14F-4D97-AF65-F5344CB8AC3E}">
        <p14:creationId xmlns:p14="http://schemas.microsoft.com/office/powerpoint/2010/main" val="1635569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1318" y="1023562"/>
                <a:ext cx="3048079" cy="688458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𝑅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𝐾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18" y="1023562"/>
                <a:ext cx="3048079" cy="688458"/>
              </a:xfrm>
              <a:prstGeom prst="rect">
                <a:avLst/>
              </a:prstGeom>
              <a:blipFill>
                <a:blip r:embed="rId3"/>
                <a:stretch>
                  <a:fillRect t="-3636" b="-9091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482" y="333692"/>
            <a:ext cx="3083519" cy="2174504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313" y="2553864"/>
            <a:ext cx="3103688" cy="241616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1318" y="2008260"/>
                <a:ext cx="3080330" cy="697307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𝑅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18" y="2008260"/>
                <a:ext cx="3080330" cy="697307"/>
              </a:xfrm>
              <a:prstGeom prst="rect">
                <a:avLst/>
              </a:prstGeom>
              <a:blipFill>
                <a:blip r:embed="rId6"/>
                <a:stretch>
                  <a:fillRect b="-8929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50211" y="2893911"/>
            <a:ext cx="4606004" cy="392415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257175" indent="-257175">
              <a:buFont typeface="Wingdings" charset="2"/>
              <a:buChar char="è"/>
            </a:pPr>
            <a:r>
              <a:rPr lang="en-US" sz="1950" dirty="0">
                <a:solidFill>
                  <a:srgbClr val="7030A0"/>
                </a:solidFill>
              </a:rPr>
              <a:t>Involves leptons of 1</a:t>
            </a:r>
            <a:r>
              <a:rPr lang="en-US" sz="1950" baseline="30000" dirty="0">
                <a:solidFill>
                  <a:srgbClr val="7030A0"/>
                </a:solidFill>
              </a:rPr>
              <a:t>st</a:t>
            </a:r>
            <a:r>
              <a:rPr lang="en-US" sz="1950" dirty="0">
                <a:solidFill>
                  <a:srgbClr val="7030A0"/>
                </a:solidFill>
              </a:rPr>
              <a:t> and 2</a:t>
            </a:r>
            <a:r>
              <a:rPr lang="en-US" sz="1950" baseline="30000" dirty="0">
                <a:solidFill>
                  <a:srgbClr val="7030A0"/>
                </a:solidFill>
              </a:rPr>
              <a:t>nd</a:t>
            </a:r>
            <a:r>
              <a:rPr lang="en-US" sz="1950" dirty="0">
                <a:solidFill>
                  <a:srgbClr val="7030A0"/>
                </a:solidFill>
              </a:rPr>
              <a:t> generation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81066" y="605329"/>
                <a:ext cx="4673780" cy="3924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𝑠</m:t>
                    </m:r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195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5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sz="195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95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5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sz="195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950" dirty="0">
                    <a:solidFill>
                      <a:srgbClr val="0070C0"/>
                    </a:solidFill>
                  </a:rPr>
                  <a:t>   suppressed neutral current </a:t>
                </a:r>
                <a:endParaRPr lang="en-US" sz="195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66" y="605329"/>
                <a:ext cx="4673780" cy="392415"/>
              </a:xfrm>
              <a:prstGeom prst="rect">
                <a:avLst/>
              </a:prstGeom>
              <a:blipFill>
                <a:blip r:embed="rId7"/>
                <a:stretch>
                  <a:fillRect l="-813" t="-9677" r="-271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841760" y="1783328"/>
                <a:ext cx="889667" cy="39241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950" dirty="0">
                    <a:solidFill>
                      <a:srgbClr val="C00000"/>
                    </a:solidFill>
                  </a:rPr>
                  <a:t>~3.5 </a:t>
                </a:r>
                <a14:m>
                  <m:oMath xmlns:m="http://schemas.openxmlformats.org/officeDocument/2006/math">
                    <m:r>
                      <a:rPr lang="en-US" sz="1950" i="1">
                        <a:solidFill>
                          <a:srgbClr val="C00000"/>
                        </a:solidFill>
                        <a:latin typeface="Cambria Math" charset="0"/>
                      </a:rPr>
                      <m:t>𝜎</m:t>
                    </m:r>
                  </m:oMath>
                </a14:m>
                <a:r>
                  <a:rPr lang="en-US" sz="195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1760" y="1783328"/>
                <a:ext cx="889667" cy="392415"/>
              </a:xfrm>
              <a:prstGeom prst="rect">
                <a:avLst/>
              </a:prstGeom>
              <a:blipFill>
                <a:blip r:embed="rId8"/>
                <a:stretch>
                  <a:fillRect l="-4054" b="-17647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8717971" y="94584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91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8809FD-688D-7747-BCC3-FF123C7E7775}"/>
              </a:ext>
            </a:extLst>
          </p:cNvPr>
          <p:cNvSpPr txBox="1"/>
          <p:nvPr/>
        </p:nvSpPr>
        <p:spPr>
          <a:xfrm>
            <a:off x="5866482" y="663658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C294A4-95A9-DE45-9DE5-5C11C52ECBAC}"/>
              </a:ext>
            </a:extLst>
          </p:cNvPr>
          <p:cNvSpPr txBox="1"/>
          <p:nvPr/>
        </p:nvSpPr>
        <p:spPr>
          <a:xfrm>
            <a:off x="5975339" y="262438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2020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7CA9B5-4164-4B4B-9BF8-25FC1B84967A}"/>
              </a:ext>
            </a:extLst>
          </p:cNvPr>
          <p:cNvSpPr/>
          <p:nvPr/>
        </p:nvSpPr>
        <p:spPr>
          <a:xfrm>
            <a:off x="550211" y="3971304"/>
            <a:ext cx="3901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situation until 2022: &gt;3 sigma deviation from expectation</a:t>
            </a:r>
          </a:p>
        </p:txBody>
      </p:sp>
    </p:spTree>
    <p:extLst>
      <p:ext uri="{BB962C8B-B14F-4D97-AF65-F5344CB8AC3E}">
        <p14:creationId xmlns:p14="http://schemas.microsoft.com/office/powerpoint/2010/main" val="1961993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FF8A9A-83DE-4147-A95C-3467983E1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15" y="2536371"/>
            <a:ext cx="3977556" cy="25121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E65201-5B08-9A48-A3A5-9EE823C1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892" y="317985"/>
            <a:ext cx="2856593" cy="24410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A29D2E-6122-F24D-AE0C-AB159CF03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772" y="789666"/>
            <a:ext cx="3341872" cy="14310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5E1481-E572-0E43-A495-E7C45BC0C074}"/>
              </a:ext>
            </a:extLst>
          </p:cNvPr>
          <p:cNvSpPr txBox="1"/>
          <p:nvPr/>
        </p:nvSpPr>
        <p:spPr>
          <a:xfrm>
            <a:off x="7204420" y="177435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D6DAA0-55E8-CB44-AF40-A045E3C20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0" y="3338548"/>
            <a:ext cx="2735943" cy="17099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33A5CFD-DB11-C145-9491-39FC6C6CF9AE}"/>
              </a:ext>
            </a:extLst>
          </p:cNvPr>
          <p:cNvSpPr txBox="1"/>
          <p:nvPr/>
        </p:nvSpPr>
        <p:spPr>
          <a:xfrm>
            <a:off x="489857" y="3153882"/>
            <a:ext cx="2927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Underestimated background:</a:t>
            </a:r>
          </a:p>
        </p:txBody>
      </p:sp>
    </p:spTree>
    <p:extLst>
      <p:ext uri="{BB962C8B-B14F-4D97-AF65-F5344CB8AC3E}">
        <p14:creationId xmlns:p14="http://schemas.microsoft.com/office/powerpoint/2010/main" val="256525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1318" y="1023562"/>
                <a:ext cx="3048079" cy="688458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𝑅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𝐾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18" y="1023562"/>
                <a:ext cx="3048079" cy="688458"/>
              </a:xfrm>
              <a:prstGeom prst="rect">
                <a:avLst/>
              </a:prstGeom>
              <a:blipFill>
                <a:blip r:embed="rId3"/>
                <a:stretch>
                  <a:fillRect t="-3636" b="-9091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1318" y="2008260"/>
                <a:ext cx="3080330" cy="697307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𝑅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18" y="2008260"/>
                <a:ext cx="3080330" cy="697307"/>
              </a:xfrm>
              <a:prstGeom prst="rect">
                <a:avLst/>
              </a:prstGeom>
              <a:blipFill>
                <a:blip r:embed="rId4"/>
                <a:stretch>
                  <a:fillRect b="-8929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97783" y="2977757"/>
            <a:ext cx="4606004" cy="392415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257175" indent="-257175">
              <a:buFont typeface="Wingdings" charset="2"/>
              <a:buChar char="è"/>
            </a:pPr>
            <a:r>
              <a:rPr lang="en-US" sz="1950" dirty="0">
                <a:solidFill>
                  <a:srgbClr val="7030A0"/>
                </a:solidFill>
              </a:rPr>
              <a:t>Involves leptons of 1</a:t>
            </a:r>
            <a:r>
              <a:rPr lang="en-US" sz="1950" baseline="30000" dirty="0">
                <a:solidFill>
                  <a:srgbClr val="7030A0"/>
                </a:solidFill>
              </a:rPr>
              <a:t>st</a:t>
            </a:r>
            <a:r>
              <a:rPr lang="en-US" sz="1950" dirty="0">
                <a:solidFill>
                  <a:srgbClr val="7030A0"/>
                </a:solidFill>
              </a:rPr>
              <a:t> and 2</a:t>
            </a:r>
            <a:r>
              <a:rPr lang="en-US" sz="1950" baseline="30000" dirty="0">
                <a:solidFill>
                  <a:srgbClr val="7030A0"/>
                </a:solidFill>
              </a:rPr>
              <a:t>nd</a:t>
            </a:r>
            <a:r>
              <a:rPr lang="en-US" sz="1950" dirty="0">
                <a:solidFill>
                  <a:srgbClr val="7030A0"/>
                </a:solidFill>
              </a:rPr>
              <a:t> generation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81066" y="605329"/>
                <a:ext cx="4673780" cy="3924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𝑠</m:t>
                    </m:r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195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5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sz="195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95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5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sz="195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sz="1950" i="1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950" dirty="0">
                    <a:solidFill>
                      <a:srgbClr val="0070C0"/>
                    </a:solidFill>
                  </a:rPr>
                  <a:t>   suppressed neutral current </a:t>
                </a:r>
                <a:endParaRPr lang="en-US" sz="195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66" y="605329"/>
                <a:ext cx="4673780" cy="392415"/>
              </a:xfrm>
              <a:prstGeom prst="rect">
                <a:avLst/>
              </a:prstGeom>
              <a:blipFill>
                <a:blip r:embed="rId5"/>
                <a:stretch>
                  <a:fillRect l="-813" t="-9677" r="-271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8717971" y="94584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91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7CA9B5-4164-4B4B-9BF8-25FC1B84967A}"/>
              </a:ext>
            </a:extLst>
          </p:cNvPr>
          <p:cNvSpPr/>
          <p:nvPr/>
        </p:nvSpPr>
        <p:spPr>
          <a:xfrm>
            <a:off x="457200" y="3816533"/>
            <a:ext cx="3901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situation today : good agreement with expectation </a:t>
            </a:r>
            <a:r>
              <a:rPr lang="en-US" i="1" dirty="0"/>
              <a:t>in this observable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B14EE0-65F1-5A4A-B27B-16C3ADEFB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3787" y="1117167"/>
            <a:ext cx="4160208" cy="317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20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02E5E-FBFC-054B-AB38-6E16349A8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why we should keep testing “Lepton universality”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FEEEAE-C98D-F545-A291-238BD371C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14" y="638293"/>
            <a:ext cx="6974857" cy="409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97237C-61D1-644E-BB4C-C6412E602C2F}"/>
              </a:ext>
            </a:extLst>
          </p:cNvPr>
          <p:cNvSpPr txBox="1"/>
          <p:nvPr/>
        </p:nvSpPr>
        <p:spPr>
          <a:xfrm>
            <a:off x="7249886" y="4684591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Isidori</a:t>
            </a:r>
            <a:r>
              <a:rPr lang="en-US" dirty="0"/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25156675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91895-33FA-4547-802E-66E1E1B62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472B2-95B0-1A45-8A8C-AAF72B2B3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664" y="437473"/>
            <a:ext cx="6572250" cy="45971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A30195-79F7-D948-B63F-1235B266F82E}"/>
              </a:ext>
            </a:extLst>
          </p:cNvPr>
          <p:cNvSpPr txBox="1"/>
          <p:nvPr/>
        </p:nvSpPr>
        <p:spPr>
          <a:xfrm>
            <a:off x="7532914" y="4665311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Isidori</a:t>
            </a:r>
            <a:r>
              <a:rPr lang="en-US" dirty="0"/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9558293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   S. </a:t>
            </a:r>
            <a:r>
              <a:rPr lang="en-US" sz="2700" dirty="0" err="1"/>
              <a:t>Fajfer</a:t>
            </a:r>
            <a:r>
              <a:rPr lang="en-US" sz="2700" dirty="0"/>
              <a:t>, ICHEP2018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460" y="674914"/>
            <a:ext cx="6388567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714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F17AC-549A-E549-BD3D-D53A248C8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things that I did not cover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C433BA-9C86-F948-93E7-9C164DB7BA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777411"/>
                <a:ext cx="5715000" cy="400141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CP violation and rare decays in the Kaon sector</a:t>
                </a:r>
              </a:p>
              <a:p>
                <a:endParaRPr lang="en-US" dirty="0"/>
              </a:p>
              <a:p>
                <a:r>
                  <a:rPr lang="en-US" dirty="0"/>
                  <a:t>lepton-number violation (e.g.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𝑒𝑒𝑒</m:t>
                    </m:r>
                  </m:oMath>
                </a14:m>
                <a:r>
                  <a:rPr lang="en-US" dirty="0"/>
                  <a:t>) </a:t>
                </a:r>
              </a:p>
              <a:p>
                <a:endParaRPr lang="en-US" dirty="0"/>
              </a:p>
              <a:p>
                <a:r>
                  <a:rPr lang="en-US" dirty="0"/>
                  <a:t>electric dipole moments</a:t>
                </a:r>
              </a:p>
              <a:p>
                <a:endParaRPr lang="en-US" dirty="0"/>
              </a:p>
              <a:p>
                <a:r>
                  <a:rPr lang="en-US" dirty="0"/>
                  <a:t>g-2 </a:t>
                </a:r>
              </a:p>
              <a:p>
                <a:endParaRPr lang="en-US" dirty="0"/>
              </a:p>
              <a:p>
                <a:r>
                  <a:rPr lang="en-US" dirty="0" err="1"/>
                  <a:t>majorana</a:t>
                </a:r>
                <a:r>
                  <a:rPr lang="en-US" dirty="0"/>
                  <a:t> neutrinos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C433BA-9C86-F948-93E7-9C164DB7BA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77411"/>
                <a:ext cx="5715000" cy="4001417"/>
              </a:xfrm>
              <a:blipFill>
                <a:blip r:embed="rId2"/>
                <a:stretch>
                  <a:fillRect l="-889" t="-1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5744C746-E4CE-4449-9C8D-5D4633B5D055}"/>
              </a:ext>
            </a:extLst>
          </p:cNvPr>
          <p:cNvGrpSpPr>
            <a:grpSpLocks/>
          </p:cNvGrpSpPr>
          <p:nvPr/>
        </p:nvGrpSpPr>
        <p:grpSpPr>
          <a:xfrm rot="5400000">
            <a:off x="5519878" y="1558628"/>
            <a:ext cx="4691946" cy="2251498"/>
            <a:chOff x="278170" y="1005559"/>
            <a:chExt cx="5888175" cy="39702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4D966F5-0A42-934F-B4AE-F17E6B1C2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170" y="1005559"/>
              <a:ext cx="5888175" cy="397022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BB1AE3B-883A-4B4B-A87E-7CB742704196}"/>
                </a:ext>
              </a:extLst>
            </p:cNvPr>
            <p:cNvSpPr/>
            <p:nvPr/>
          </p:nvSpPr>
          <p:spPr>
            <a:xfrm>
              <a:off x="3652163" y="1295503"/>
              <a:ext cx="166904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/>
                <a:t>arXiv:1910.11775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7404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75D11-1CCE-744D-9E35-CFB2A4859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FCNC at loop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ADA45-09F6-2842-BAAD-32BF4FF4D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97" y="714804"/>
            <a:ext cx="8229600" cy="499454"/>
          </a:xfrm>
        </p:spPr>
        <p:txBody>
          <a:bodyPr/>
          <a:lstStyle/>
          <a:p>
            <a:r>
              <a:rPr lang="en-US" dirty="0"/>
              <a:t>neutral currents are possible at higher order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5967C8-0DFA-CE45-83B7-D2C0B0923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378" y="1859803"/>
            <a:ext cx="3344191" cy="178154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6AB3C4-80A9-554A-A8E3-DEFEE19A62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599"/>
          <a:stretch/>
        </p:blipFill>
        <p:spPr>
          <a:xfrm>
            <a:off x="5853344" y="2381592"/>
            <a:ext cx="2838708" cy="1261423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F1DA74-2D40-4044-B4D8-9BB5D69A16F7}"/>
                  </a:ext>
                </a:extLst>
              </p:cNvPr>
              <p:cNvSpPr txBox="1"/>
              <p:nvPr/>
            </p:nvSpPr>
            <p:spPr>
              <a:xfrm>
                <a:off x="463915" y="1481525"/>
                <a:ext cx="1852815" cy="8540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50" dirty="0"/>
                  <a:t>Decay via </a:t>
                </a:r>
              </a:p>
              <a:p>
                <a:r>
                  <a:rPr lang="en-US" sz="1650" dirty="0"/>
                  <a:t>“Penguin diagram”: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50" i="1">
                          <a:latin typeface="Cambria Math" charset="0"/>
                          <a:sym typeface="Wingdings"/>
                        </a:rPr>
                        <m:t>𝐵</m:t>
                      </m:r>
                      <m:r>
                        <a:rPr lang="en-US" sz="1650" i="1">
                          <a:latin typeface="Cambria Math" charset="0"/>
                          <a:sym typeface="Wingdings"/>
                        </a:rPr>
                        <m:t>→</m:t>
                      </m:r>
                      <m:sSup>
                        <m:sSupPr>
                          <m:ctrlPr>
                            <a:rPr lang="en-US" sz="1650" i="1">
                              <a:latin typeface="Cambria Math" panose="02040503050406030204" pitchFamily="18" charset="0"/>
                              <a:sym typeface="Wingdings"/>
                            </a:rPr>
                          </m:ctrlPr>
                        </m:sSupPr>
                        <m:e>
                          <m:r>
                            <a:rPr lang="en-US" sz="1650" i="1">
                              <a:latin typeface="Cambria Math" charset="0"/>
                              <a:sym typeface="Wingdings"/>
                            </a:rPr>
                            <m:t>𝐾</m:t>
                          </m:r>
                        </m:e>
                        <m:sup>
                          <m:r>
                            <a:rPr lang="en-US" sz="1650" i="1">
                              <a:latin typeface="Cambria Math" charset="0"/>
                              <a:sym typeface="Wingdings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en-US" sz="1650" i="1">
                              <a:latin typeface="Cambria Math" panose="02040503050406030204" pitchFamily="18" charset="0"/>
                              <a:sym typeface="Wingdings"/>
                            </a:rPr>
                          </m:ctrlPr>
                        </m:sSupPr>
                        <m:e>
                          <m:r>
                            <a:rPr lang="en-US" sz="1650" i="1">
                              <a:latin typeface="Cambria Math" charset="0"/>
                              <a:sym typeface="Wingdings"/>
                            </a:rPr>
                            <m:t>𝜇</m:t>
                          </m:r>
                        </m:e>
                        <m:sup>
                          <m:r>
                            <a:rPr lang="en-US" sz="1650" i="1">
                              <a:latin typeface="Cambria Math" charset="0"/>
                              <a:sym typeface="Wingding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650" i="1">
                              <a:latin typeface="Cambria Math" panose="02040503050406030204" pitchFamily="18" charset="0"/>
                              <a:sym typeface="Wingdings"/>
                            </a:rPr>
                          </m:ctrlPr>
                        </m:sSupPr>
                        <m:e>
                          <m:r>
                            <a:rPr lang="en-US" sz="1650" i="1">
                              <a:latin typeface="Cambria Math" charset="0"/>
                              <a:sym typeface="Wingdings"/>
                            </a:rPr>
                            <m:t>𝜇</m:t>
                          </m:r>
                        </m:e>
                        <m:sup>
                          <m:r>
                            <a:rPr lang="en-US" sz="1650" i="1">
                              <a:latin typeface="Cambria Math" charset="0"/>
                              <a:sym typeface="Wingding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65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F1DA74-2D40-4044-B4D8-9BB5D69A1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15" y="1481525"/>
                <a:ext cx="1852815" cy="854080"/>
              </a:xfrm>
              <a:prstGeom prst="rect">
                <a:avLst/>
              </a:prstGeom>
              <a:blipFill>
                <a:blip r:embed="rId4"/>
                <a:stretch>
                  <a:fillRect l="-2041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penguin1.gif">
            <a:extLst>
              <a:ext uri="{FF2B5EF4-FFF2-40B4-BE49-F238E27FC236}">
                <a16:creationId xmlns:a16="http://schemas.microsoft.com/office/drawing/2014/main" id="{30018C60-00D5-ED44-AFE8-252B3E9ACCA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69009" y="1381534"/>
            <a:ext cx="663593" cy="728865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33E375-DAF2-5148-B947-9C031BA4D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2715" y="1735715"/>
            <a:ext cx="747082" cy="568576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E5FBBA-0D1E-2445-8C79-CB3FA48BB721}"/>
                  </a:ext>
                </a:extLst>
              </p:cNvPr>
              <p:cNvSpPr txBox="1"/>
              <p:nvPr/>
            </p:nvSpPr>
            <p:spPr>
              <a:xfrm>
                <a:off x="5615764" y="1444113"/>
                <a:ext cx="1819281" cy="8540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50" dirty="0"/>
                  <a:t>Flavour Oscillation </a:t>
                </a:r>
              </a:p>
              <a:p>
                <a:r>
                  <a:rPr lang="en-US" sz="1650" dirty="0"/>
                  <a:t>via “Box diagram”: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6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50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650" i="1">
                                  <a:latin typeface="Cambria Math" charset="0"/>
                                </a:rPr>
                                <m:t>𝑠</m:t>
                              </m:r>
                            </m:sub>
                          </m:sSub>
                        </m:e>
                      </m:acc>
                      <m:r>
                        <a:rPr lang="en-US" sz="1650" i="1">
                          <a:latin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US" sz="16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50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1650" i="1">
                              <a:latin typeface="Cambria Math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165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E5FBBA-0D1E-2445-8C79-CB3FA48BB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764" y="1444113"/>
                <a:ext cx="1819281" cy="854080"/>
              </a:xfrm>
              <a:prstGeom prst="rect">
                <a:avLst/>
              </a:prstGeom>
              <a:blipFill>
                <a:blip r:embed="rId7"/>
                <a:stretch>
                  <a:fillRect l="-685" t="-1429" r="-685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885F46-7605-6248-8A25-7DD200FE9383}"/>
              </a:ext>
            </a:extLst>
          </p:cNvPr>
          <p:cNvSpPr txBox="1">
            <a:spLocks/>
          </p:cNvSpPr>
          <p:nvPr/>
        </p:nvSpPr>
        <p:spPr>
          <a:xfrm>
            <a:off x="463915" y="4019623"/>
            <a:ext cx="8229600" cy="10106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90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800000"/>
              </a:buClr>
              <a:buSzPct val="100000"/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call them ‘rare’</a:t>
            </a:r>
          </a:p>
          <a:p>
            <a:pPr lvl="1"/>
            <a:r>
              <a:rPr lang="en-US" dirty="0"/>
              <a:t>higher order</a:t>
            </a:r>
          </a:p>
          <a:p>
            <a:pPr lvl="1"/>
            <a:r>
              <a:rPr lang="en-US" dirty="0"/>
              <a:t>often ‘GIM suppressed’ (cancellation due to </a:t>
            </a:r>
            <a:r>
              <a:rPr lang="en-US" dirty="0" err="1"/>
              <a:t>unitarity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266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FA3C0-2F0C-1942-BF3E-1BE9742E4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8E1BE-50C0-C543-ACA9-B2BDC733C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8523514" cy="397464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energy measurements can be sensitive to very high mass 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several ‘quark </a:t>
            </a:r>
            <a:r>
              <a:rPr lang="en-US" dirty="0" err="1"/>
              <a:t>flavour</a:t>
            </a:r>
            <a:r>
              <a:rPr lang="en-US" dirty="0"/>
              <a:t> physics’ measurements show tension with SM predictions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experimental effects?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theoretical understanding?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new physics?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	 </a:t>
            </a:r>
            <a:r>
              <a:rPr lang="en-US" dirty="0"/>
              <a:t>Belle-II/LHC measurements will improve a lot over coming decade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lot’s of other exciting experiments ongoing: watch tight!</a:t>
            </a:r>
          </a:p>
        </p:txBody>
      </p:sp>
    </p:spTree>
    <p:extLst>
      <p:ext uri="{BB962C8B-B14F-4D97-AF65-F5344CB8AC3E}">
        <p14:creationId xmlns:p14="http://schemas.microsoft.com/office/powerpoint/2010/main" val="920037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F7AB0-3DB8-3C42-8574-4BF5059F0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rare decays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A7C96-C41C-2643-8280-3124278B9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7411"/>
            <a:ext cx="4348976" cy="415769"/>
          </a:xfrm>
        </p:spPr>
        <p:txBody>
          <a:bodyPr>
            <a:normAutofit/>
          </a:bodyPr>
          <a:lstStyle/>
          <a:p>
            <a:r>
              <a:rPr lang="en-US" dirty="0"/>
              <a:t>very incomplete table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D6F176-D4BF-7942-A29E-A78AD2BD3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76" y="1322756"/>
            <a:ext cx="6894201" cy="2792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061B2442-6FF6-5146-9BC3-9E49401E67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4244376"/>
                <a:ext cx="6746488" cy="73402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000090"/>
                  </a:buClr>
                  <a:buSzPct val="100000"/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800000"/>
                  </a:buClr>
                  <a:buSzPct val="100000"/>
                  <a:buFont typeface="Arial"/>
                  <a:buChar char="•"/>
                  <a:defRPr sz="2000" kern="1200">
                    <a:solidFill>
                      <a:srgbClr val="1F497D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branching fractions typically smaller than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/>
                  <a:t>some much much smaller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061B2442-6FF6-5146-9BC3-9E49401E6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244376"/>
                <a:ext cx="6746488" cy="734024"/>
              </a:xfrm>
              <a:prstGeom prst="rect">
                <a:avLst/>
              </a:prstGeom>
              <a:blipFill>
                <a:blip r:embed="rId3"/>
                <a:stretch>
                  <a:fillRect l="-753" t="-3390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4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50"/>
          <a:stretch/>
        </p:blipFill>
        <p:spPr>
          <a:xfrm>
            <a:off x="535875" y="1140046"/>
            <a:ext cx="2936624" cy="1533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couplings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530"/>
          <a:stretch/>
        </p:blipFill>
        <p:spPr>
          <a:xfrm>
            <a:off x="5708617" y="1164878"/>
            <a:ext cx="3009354" cy="1533525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647" y="1440966"/>
            <a:ext cx="476250" cy="3810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287" y="1554185"/>
            <a:ext cx="295275" cy="333375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030" y="2082885"/>
            <a:ext cx="295275" cy="3333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6137" y="584948"/>
            <a:ext cx="333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u="sng" dirty="0">
                <a:solidFill>
                  <a:srgbClr val="0070C0"/>
                </a:solidFill>
              </a:rPr>
              <a:t>Beta decay</a:t>
            </a:r>
            <a:r>
              <a:rPr lang="en-US" dirty="0">
                <a:solidFill>
                  <a:srgbClr val="0070C0"/>
                </a:solidFill>
              </a:rPr>
              <a:t>: “charged current”: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022186" y="1006053"/>
                <a:ext cx="1258165" cy="6639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16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50" i="1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1650" i="1">
                                  <a:latin typeface="Cambria Math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65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50" i="1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165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16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5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165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50" i="1">
                              <a:latin typeface="Cambria Math" charset="0"/>
                            </a:rPr>
                            <m:t>8</m:t>
                          </m:r>
                          <m:sSubSup>
                            <m:sSubSupPr>
                              <m:ctrlPr>
                                <a:rPr lang="en-US" sz="165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50" i="1">
                                  <a:latin typeface="Cambria Math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650" i="1">
                                  <a:latin typeface="Cambria Math" charset="0"/>
                                </a:rPr>
                                <m:t>𝑊</m:t>
                              </m:r>
                            </m:sub>
                            <m:sup>
                              <m:r>
                                <a:rPr lang="en-US" sz="165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1650" i="1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165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2186" y="1006053"/>
                <a:ext cx="1258165" cy="663900"/>
              </a:xfrm>
              <a:prstGeom prst="rect">
                <a:avLst/>
              </a:prstGeom>
              <a:blipFill>
                <a:blip r:embed="rId5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51890" y="991754"/>
                <a:ext cx="1253548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50" i="1">
                          <a:latin typeface="Cambria Math" charset="0"/>
                        </a:rPr>
                        <m:t>𝑛</m:t>
                      </m:r>
                      <m:r>
                        <a:rPr lang="en-US" sz="1650" i="1">
                          <a:latin typeface="Cambria Math" charset="0"/>
                        </a:rPr>
                        <m:t>→</m:t>
                      </m:r>
                      <m:r>
                        <a:rPr lang="en-US" sz="1650" i="1">
                          <a:latin typeface="Cambria Math" charset="0"/>
                        </a:rPr>
                        <m:t>𝑝</m:t>
                      </m:r>
                      <m:r>
                        <a:rPr lang="en-US" sz="1650" i="1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16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5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1650" i="1"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sz="16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50" i="1">
                                  <a:latin typeface="Cambria Math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1650" i="1">
                                  <a:latin typeface="Cambria Math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165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90" y="991754"/>
                <a:ext cx="1253548" cy="346249"/>
              </a:xfrm>
              <a:prstGeom prst="rect">
                <a:avLst/>
              </a:prstGeom>
              <a:blipFill>
                <a:blip r:embed="rId7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8717971" y="94584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82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64EBE6AB-C8A0-7A4E-A61B-7803F1BB624F}"/>
              </a:ext>
            </a:extLst>
          </p:cNvPr>
          <p:cNvSpPr/>
          <p:nvPr/>
        </p:nvSpPr>
        <p:spPr>
          <a:xfrm>
            <a:off x="4251483" y="1631466"/>
            <a:ext cx="600603" cy="4274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B30A42-A6FE-444B-8F33-45C2611354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137" y="3330660"/>
            <a:ext cx="3568700" cy="57150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8572EA3D-0C38-0745-8482-6373B92EFBEE}"/>
              </a:ext>
            </a:extLst>
          </p:cNvPr>
          <p:cNvSpPr/>
          <p:nvPr/>
        </p:nvSpPr>
        <p:spPr>
          <a:xfrm>
            <a:off x="4251482" y="3330660"/>
            <a:ext cx="600603" cy="4274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D6087A-AFDF-5948-AFD3-5ED04E4961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7588" y="3219535"/>
            <a:ext cx="3452617" cy="64968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B44ABE-457B-DC49-AB2A-36C4270E846C}"/>
              </a:ext>
            </a:extLst>
          </p:cNvPr>
          <p:cNvSpPr/>
          <p:nvPr/>
        </p:nvSpPr>
        <p:spPr>
          <a:xfrm>
            <a:off x="1944420" y="4295477"/>
            <a:ext cx="56870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Effective</a:t>
            </a:r>
            <a:r>
              <a:rPr lang="en-US" sz="2400" dirty="0"/>
              <a:t> theory: exploit </a:t>
            </a:r>
            <a:r>
              <a:rPr lang="en-US" sz="2400" i="1" dirty="0"/>
              <a:t>separation of scales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5113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26"/>
          <a:stretch/>
        </p:blipFill>
        <p:spPr>
          <a:xfrm>
            <a:off x="498888" y="3360748"/>
            <a:ext cx="2976941" cy="16015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50"/>
          <a:stretch/>
        </p:blipFill>
        <p:spPr>
          <a:xfrm>
            <a:off x="535875" y="1140046"/>
            <a:ext cx="2936624" cy="1533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couplings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530"/>
          <a:stretch/>
        </p:blipFill>
        <p:spPr>
          <a:xfrm>
            <a:off x="5708617" y="1164878"/>
            <a:ext cx="3009354" cy="1533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472"/>
          <a:stretch/>
        </p:blipFill>
        <p:spPr>
          <a:xfrm>
            <a:off x="5861573" y="3239487"/>
            <a:ext cx="3046514" cy="160154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647" y="1440966"/>
            <a:ext cx="476250" cy="3810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287" y="1554185"/>
            <a:ext cx="295275" cy="333375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030" y="2082885"/>
            <a:ext cx="295275" cy="3333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6137" y="584948"/>
            <a:ext cx="333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u="sng" dirty="0">
                <a:solidFill>
                  <a:srgbClr val="0070C0"/>
                </a:solidFill>
              </a:rPr>
              <a:t>Beta decay</a:t>
            </a:r>
            <a:r>
              <a:rPr lang="en-US" dirty="0">
                <a:solidFill>
                  <a:srgbClr val="0070C0"/>
                </a:solidFill>
              </a:rPr>
              <a:t>: “charged current”: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6137" y="2773618"/>
            <a:ext cx="504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u="sng" dirty="0">
                <a:solidFill>
                  <a:srgbClr val="0070C0"/>
                </a:solidFill>
              </a:rPr>
              <a:t>Rare B decay</a:t>
            </a:r>
            <a:r>
              <a:rPr lang="en-US" dirty="0">
                <a:solidFill>
                  <a:srgbClr val="0070C0"/>
                </a:solidFill>
              </a:rPr>
              <a:t>: “</a:t>
            </a:r>
            <a:r>
              <a:rPr lang="en-US" dirty="0" err="1">
                <a:solidFill>
                  <a:srgbClr val="0070C0"/>
                </a:solidFill>
              </a:rPr>
              <a:t>Flavour</a:t>
            </a:r>
            <a:r>
              <a:rPr lang="en-US" dirty="0">
                <a:solidFill>
                  <a:srgbClr val="0070C0"/>
                </a:solidFill>
              </a:rPr>
              <a:t> changing neutral current”: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282302" y="823521"/>
                <a:ext cx="1258165" cy="6639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16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50" i="1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1650" i="1">
                                  <a:latin typeface="Cambria Math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65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50" i="1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165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16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50" i="1">
                                  <a:latin typeface="Cambria Math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165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50" i="1">
                              <a:latin typeface="Cambria Math" charset="0"/>
                            </a:rPr>
                            <m:t>8</m:t>
                          </m:r>
                          <m:sSubSup>
                            <m:sSubSupPr>
                              <m:ctrlPr>
                                <a:rPr lang="en-US" sz="165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50" i="1">
                                  <a:latin typeface="Cambria Math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650" i="1">
                                  <a:latin typeface="Cambria Math" charset="0"/>
                                </a:rPr>
                                <m:t>𝑊</m:t>
                              </m:r>
                            </m:sub>
                            <m:sup>
                              <m:r>
                                <a:rPr lang="en-US" sz="165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1650" i="1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165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2302" y="823521"/>
                <a:ext cx="1258165" cy="6639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51890" y="991754"/>
                <a:ext cx="1253548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50" i="1">
                          <a:latin typeface="Cambria Math" charset="0"/>
                        </a:rPr>
                        <m:t>𝑛</m:t>
                      </m:r>
                      <m:r>
                        <a:rPr lang="en-US" sz="1650" i="1">
                          <a:latin typeface="Cambria Math" charset="0"/>
                        </a:rPr>
                        <m:t>→</m:t>
                      </m:r>
                      <m:r>
                        <a:rPr lang="en-US" sz="1650" i="1">
                          <a:latin typeface="Cambria Math" charset="0"/>
                        </a:rPr>
                        <m:t>𝑝</m:t>
                      </m:r>
                      <m:r>
                        <a:rPr lang="en-US" sz="1650" i="1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16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5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1650" i="1"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sz="16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50" i="1">
                                  <a:latin typeface="Cambria Math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1650" i="1">
                                  <a:latin typeface="Cambria Math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165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90" y="991754"/>
                <a:ext cx="1253548" cy="346249"/>
              </a:xfrm>
              <a:prstGeom prst="rect">
                <a:avLst/>
              </a:prstGeom>
              <a:blipFill>
                <a:blip r:embed="rId7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51890" y="3159590"/>
                <a:ext cx="1498936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50" i="1"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sz="1650" i="1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sz="1650" i="1"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16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50" i="1"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sz="1650" i="1"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en-US" sz="16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50" i="1"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sz="1650" i="1"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6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50" i="1"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sz="1650" i="1"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65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90" y="3159590"/>
                <a:ext cx="1498936" cy="34624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8717971" y="94584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82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64EBE6AB-C8A0-7A4E-A61B-7803F1BB624F}"/>
              </a:ext>
            </a:extLst>
          </p:cNvPr>
          <p:cNvSpPr/>
          <p:nvPr/>
        </p:nvSpPr>
        <p:spPr>
          <a:xfrm>
            <a:off x="4251483" y="1631466"/>
            <a:ext cx="600603" cy="4274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D4B3C22D-208C-4C4C-92DD-81E2895FF4B7}"/>
              </a:ext>
            </a:extLst>
          </p:cNvPr>
          <p:cNvSpPr/>
          <p:nvPr/>
        </p:nvSpPr>
        <p:spPr>
          <a:xfrm>
            <a:off x="4283935" y="3734082"/>
            <a:ext cx="600603" cy="4274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97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EA5DF-20B3-E744-944B-6E4A755D3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bound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8B39A8-35C9-1743-A32D-9BFCC45F13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777412"/>
                <a:ext cx="8229600" cy="471526"/>
              </a:xfrm>
            </p:spPr>
            <p:txBody>
              <a:bodyPr/>
              <a:lstStyle/>
              <a:p>
                <a:r>
                  <a:rPr lang="en-US" dirty="0"/>
                  <a:t>consider “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”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8B39A8-35C9-1743-A32D-9BFCC45F13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77412"/>
                <a:ext cx="8229600" cy="471526"/>
              </a:xfrm>
              <a:blipFill>
                <a:blip r:embed="rId2"/>
                <a:stretch>
                  <a:fillRect l="-617" t="-5263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F695969-AD8F-F24D-96D0-604DAB47C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795" y="1848884"/>
            <a:ext cx="2547377" cy="150526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75CCB8-9227-BB40-91DE-D358C6243D4C}"/>
              </a:ext>
            </a:extLst>
          </p:cNvPr>
          <p:cNvSpPr txBox="1"/>
          <p:nvPr/>
        </p:nvSpPr>
        <p:spPr>
          <a:xfrm>
            <a:off x="1338147" y="1396581"/>
            <a:ext cx="1979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quark level process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12606A-8258-CF49-9DF5-5A1EBE14A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517" y="1396581"/>
            <a:ext cx="2477196" cy="5999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9AE3F4-F0EB-394F-A319-B0C8E6B6A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364" y="3901660"/>
            <a:ext cx="5991207" cy="87106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1" name="Bent Arrow 10">
            <a:extLst>
              <a:ext uri="{FF2B5EF4-FFF2-40B4-BE49-F238E27FC236}">
                <a16:creationId xmlns:a16="http://schemas.microsoft.com/office/drawing/2014/main" id="{8E53AE0F-4184-424E-9560-824FC7A378E1}"/>
              </a:ext>
            </a:extLst>
          </p:cNvPr>
          <p:cNvSpPr/>
          <p:nvPr/>
        </p:nvSpPr>
        <p:spPr>
          <a:xfrm flipV="1">
            <a:off x="1460811" y="3757960"/>
            <a:ext cx="989662" cy="57986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44E6D9-C00B-3F4E-82EB-A6EADC6228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696" y="2391987"/>
            <a:ext cx="4128595" cy="65188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08969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EA5DF-20B3-E744-944B-6E4A755D3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bound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8B39A8-35C9-1743-A32D-9BFCC45F13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777412"/>
                <a:ext cx="8229600" cy="471526"/>
              </a:xfrm>
            </p:spPr>
            <p:txBody>
              <a:bodyPr/>
              <a:lstStyle/>
              <a:p>
                <a:r>
                  <a:rPr lang="en-US" dirty="0"/>
                  <a:t>consider “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”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8B39A8-35C9-1743-A32D-9BFCC45F13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77412"/>
                <a:ext cx="8229600" cy="471526"/>
              </a:xfrm>
              <a:blipFill>
                <a:blip r:embed="rId2"/>
                <a:stretch>
                  <a:fillRect l="-617" t="-5263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F695969-AD8F-F24D-96D0-604DAB47C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11" y="1848884"/>
            <a:ext cx="2577262" cy="152292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75CCB8-9227-BB40-91DE-D358C6243D4C}"/>
              </a:ext>
            </a:extLst>
          </p:cNvPr>
          <p:cNvSpPr txBox="1"/>
          <p:nvPr/>
        </p:nvSpPr>
        <p:spPr>
          <a:xfrm>
            <a:off x="1338147" y="1396581"/>
            <a:ext cx="1979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quark level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10D476-643A-8C40-A450-DFACCAEF0E08}"/>
              </a:ext>
            </a:extLst>
          </p:cNvPr>
          <p:cNvSpPr txBox="1"/>
          <p:nvPr/>
        </p:nvSpPr>
        <p:spPr>
          <a:xfrm>
            <a:off x="5296829" y="1294210"/>
            <a:ext cx="211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hadron level process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9F6D1F-738F-B147-BD3D-63163D3C1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847" y="1720260"/>
            <a:ext cx="2309030" cy="193314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B61303-FA65-4642-B790-A6CB884B9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51" y="3805905"/>
            <a:ext cx="3900461" cy="56708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EFD1EF-F1A5-2148-997E-891E2FE32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629" y="3805905"/>
            <a:ext cx="3847171" cy="49585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40711198"/>
      </p:ext>
    </p:extLst>
  </p:cSld>
  <p:clrMapOvr>
    <a:masterClrMapping/>
  </p:clrMapOvr>
</p:sld>
</file>

<file path=ppt/theme/theme1.xml><?xml version="1.0" encoding="utf-8"?>
<a:theme xmlns:a="http://schemas.openxmlformats.org/drawingml/2006/main" name="empty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emptytemplate</Template>
  <TotalTime>6809</TotalTime>
  <Words>1347</Words>
  <Application>Microsoft Macintosh PowerPoint</Application>
  <PresentationFormat>On-screen Show (16:9)</PresentationFormat>
  <Paragraphs>251</Paragraphs>
  <Slides>40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.AppleSystemUIFont</vt:lpstr>
      <vt:lpstr>Arial</vt:lpstr>
      <vt:lpstr>Calibri</vt:lpstr>
      <vt:lpstr>Cambria Math</vt:lpstr>
      <vt:lpstr>Lucida Calligraphy</vt:lpstr>
      <vt:lpstr>Lucida Handwriting</vt:lpstr>
      <vt:lpstr>Mangal</vt:lpstr>
      <vt:lpstr>Symbol</vt:lpstr>
      <vt:lpstr>Wingdings</vt:lpstr>
      <vt:lpstr>emptytemplate</vt:lpstr>
      <vt:lpstr>Lecture 4: RARE Decays</vt:lpstr>
      <vt:lpstr>Learning goals</vt:lpstr>
      <vt:lpstr>   Standard Model: “No FCNC at tree level”</vt:lpstr>
      <vt:lpstr>FCNC at loop level</vt:lpstr>
      <vt:lpstr>Examples of rare decays</vt:lpstr>
      <vt:lpstr>Effective couplings</vt:lpstr>
      <vt:lpstr>Effective couplings</vt:lpstr>
      <vt:lpstr>Dealing with bound states</vt:lpstr>
      <vt:lpstr>Dealing with bound states</vt:lpstr>
      <vt:lpstr>Dealing with bound states</vt:lpstr>
      <vt:lpstr>General solution: operator product expansion</vt:lpstr>
      <vt:lpstr>General solution: operator product expansion</vt:lpstr>
      <vt:lpstr>   Rare B-decays and effective couplings: b→sqq ̅</vt:lpstr>
      <vt:lpstr>   Rare B-decays and effective couplings: b→sl^+ l^-</vt:lpstr>
      <vt:lpstr>Effects of ‘new physics’</vt:lpstr>
      <vt:lpstr>PowerPoint Presentation</vt:lpstr>
      <vt:lpstr>   Rare B-decays and effective couplings: b→sμ^+ μ^-</vt:lpstr>
      <vt:lpstr>Examples of b→s〖〖 l〗^(+ ) l〗^- transitions </vt:lpstr>
      <vt:lpstr>〖B_(s,d)→μ〗^+ μ^-</vt:lpstr>
      <vt:lpstr>PowerPoint Presentation</vt:lpstr>
      <vt:lpstr>〖B_(s,d)→μ〗^+ μ^-</vt:lpstr>
      <vt:lpstr>PowerPoint Presentation</vt:lpstr>
      <vt:lpstr>〖B_d→K^(∗0) μ〗^+ μ^- (and alike)</vt:lpstr>
      <vt:lpstr>Contribution of operators depends on q^2</vt:lpstr>
      <vt:lpstr>   Branching fractions of Rare Decays: b→s μ^+ μ^-</vt:lpstr>
      <vt:lpstr>Angular distributions</vt:lpstr>
      <vt:lpstr>PowerPoint Presentation</vt:lpstr>
      <vt:lpstr>   Global Fit of b→s μ^+ μ^-</vt:lpstr>
      <vt:lpstr>Lepton universality</vt:lpstr>
      <vt:lpstr>   B-decays and lepton universality</vt:lpstr>
      <vt:lpstr>   R_D and R_(D^∗ )</vt:lpstr>
      <vt:lpstr>   R_K and R_(K^∗ )</vt:lpstr>
      <vt:lpstr>   R_K and R_(K^∗ )</vt:lpstr>
      <vt:lpstr>PowerPoint Presentation</vt:lpstr>
      <vt:lpstr>   R_K and R_(K^∗ )</vt:lpstr>
      <vt:lpstr>why we should keep testing “Lepton universality”</vt:lpstr>
      <vt:lpstr>PowerPoint Presentation</vt:lpstr>
      <vt:lpstr>   S. Fajfer, ICHEP2018</vt:lpstr>
      <vt:lpstr>Some of the things that I did not cover</vt:lpstr>
      <vt:lpstr>Closing remarks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3: detectors</dc:title>
  <dc:creator>W D Hulsbergen</dc:creator>
  <cp:lastModifiedBy>W D Hulsbergen</cp:lastModifiedBy>
  <cp:revision>61</cp:revision>
  <cp:lastPrinted>2023-08-24T08:21:58Z</cp:lastPrinted>
  <dcterms:created xsi:type="dcterms:W3CDTF">2023-08-09T07:42:25Z</dcterms:created>
  <dcterms:modified xsi:type="dcterms:W3CDTF">2023-08-25T12:00:52Z</dcterms:modified>
</cp:coreProperties>
</file>