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3"/>
  </p:notesMasterIdLst>
  <p:handoutMasterIdLst>
    <p:handoutMasterId r:id="rId34"/>
  </p:handoutMasterIdLst>
  <p:sldIdLst>
    <p:sldId id="256" r:id="rId6"/>
    <p:sldId id="330" r:id="rId7"/>
    <p:sldId id="331" r:id="rId8"/>
    <p:sldId id="332" r:id="rId9"/>
    <p:sldId id="333" r:id="rId10"/>
    <p:sldId id="334" r:id="rId11"/>
    <p:sldId id="335" r:id="rId12"/>
    <p:sldId id="264" r:id="rId13"/>
    <p:sldId id="26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278" r:id="rId25"/>
    <p:sldId id="279" r:id="rId26"/>
    <p:sldId id="346" r:id="rId27"/>
    <p:sldId id="347" r:id="rId28"/>
    <p:sldId id="348" r:id="rId29"/>
    <p:sldId id="287" r:id="rId30"/>
    <p:sldId id="349" r:id="rId31"/>
    <p:sldId id="326" r:id="rId32"/>
  </p:sldIdLst>
  <p:sldSz cx="11520488" cy="6480175"/>
  <p:notesSz cx="6858000" cy="9144000"/>
  <p:defaultTextStyle>
    <a:defPPr>
      <a:defRPr lang="nl-NL"/>
    </a:defPPr>
    <a:lvl1pPr marL="0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" v="24" dt="2020-09-08T11:14:36.535"/>
    <p1510:client id="{400A8C71-3907-4D45-8C53-AA5D4B812CAA}" v="1" dt="2020-10-29T18:07:35.404"/>
    <p1510:client id="{66979F44-C649-41CE-9A42-3E03061D031D}" v="2" dt="2020-09-08T11:10:52.317"/>
    <p1510:client id="{A4278B2D-03DA-4ED1-BC32-FA06A2564A48}" v="16" dt="2020-10-20T08:44:38.8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560" y="96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pster-den Otter, D. (BMS)" userId="S::d.denotter_utwente.nl#ext#@avans.onmicrosoft.com::e03635da-dbb6-4965-bb78-7a38581e2551" providerId="AD" clId="Web-{A4278B2D-03DA-4ED1-BC32-FA06A2564A48}"/>
    <pc:docChg chg="modSld">
      <pc:chgData name="Hopster-den Otter, D. (BMS)" userId="S::d.denotter_utwente.nl#ext#@avans.onmicrosoft.com::e03635da-dbb6-4965-bb78-7a38581e2551" providerId="AD" clId="Web-{A4278B2D-03DA-4ED1-BC32-FA06A2564A48}" dt="2020-10-20T08:44:36.299" v="13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A4278B2D-03DA-4ED1-BC32-FA06A2564A48}" dt="2020-10-20T08:44:29.549" v="10" actId="20577"/>
        <pc:sldMkLst>
          <pc:docMk/>
          <pc:sldMk cId="1483129743" sldId="267"/>
        </pc:sldMkLst>
        <pc:spChg chg="mod">
          <ac:chgData name="Hopster-den Otter, D. (BMS)" userId="S::d.denotter_utwente.nl#ext#@avans.onmicrosoft.com::e03635da-dbb6-4965-bb78-7a38581e2551" providerId="AD" clId="Web-{A4278B2D-03DA-4ED1-BC32-FA06A2564A48}" dt="2020-10-20T08:44:29.549" v="10" actId="20577"/>
          <ac:spMkLst>
            <pc:docMk/>
            <pc:sldMk cId="1483129743" sldId="267"/>
            <ac:spMk id="3" creationId="{413D780D-2C0C-4277-98F2-B2B52F7DB49B}"/>
          </ac:spMkLst>
        </pc:spChg>
      </pc:sldChg>
      <pc:sldChg chg="modSp">
        <pc:chgData name="Hopster-den Otter, D. (BMS)" userId="S::d.denotter_utwente.nl#ext#@avans.onmicrosoft.com::e03635da-dbb6-4965-bb78-7a38581e2551" providerId="AD" clId="Web-{A4278B2D-03DA-4ED1-BC32-FA06A2564A48}" dt="2020-10-20T08:44:36.299" v="13" actId="20577"/>
        <pc:sldMkLst>
          <pc:docMk/>
          <pc:sldMk cId="2759289850" sldId="327"/>
        </pc:sldMkLst>
        <pc:spChg chg="mod">
          <ac:chgData name="Hopster-den Otter, D. (BMS)" userId="S::d.denotter_utwente.nl#ext#@avans.onmicrosoft.com::e03635da-dbb6-4965-bb78-7a38581e2551" providerId="AD" clId="Web-{A4278B2D-03DA-4ED1-BC32-FA06A2564A48}" dt="2020-10-20T08:44:36.299" v="13" actId="20577"/>
          <ac:spMkLst>
            <pc:docMk/>
            <pc:sldMk cId="2759289850" sldId="327"/>
            <ac:spMk id="3" creationId="{2FA3A4CA-EC1B-4CDC-89BF-FBBAB9B8A7FC}"/>
          </ac:spMkLst>
        </pc:spChg>
      </pc:sldChg>
    </pc:docChg>
  </pc:docChgLst>
  <pc:docChgLst>
    <pc:chgData name="Hopster-den Otter, D. (BMS)" userId="S::d.denotter_utwente.nl#ext#@avans.onmicrosoft.com::e03635da-dbb6-4965-bb78-7a38581e2551" providerId="AD" clId="Web-{66979F44-C649-41CE-9A42-3E03061D031D}"/>
    <pc:docChg chg="modSld">
      <pc:chgData name="Hopster-den Otter, D. (BMS)" userId="S::d.denotter_utwente.nl#ext#@avans.onmicrosoft.com::e03635da-dbb6-4965-bb78-7a38581e2551" providerId="AD" clId="Web-{66979F44-C649-41CE-9A42-3E03061D031D}" dt="2020-09-08T11:10:52.317" v="1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66979F44-C649-41CE-9A42-3E03061D031D}" dt="2020-09-08T11:10:52.317" v="1" actId="20577"/>
        <pc:sldMkLst>
          <pc:docMk/>
          <pc:sldMk cId="1483129743" sldId="267"/>
        </pc:sldMkLst>
        <pc:spChg chg="mod">
          <ac:chgData name="Hopster-den Otter, D. (BMS)" userId="S::d.denotter_utwente.nl#ext#@avans.onmicrosoft.com::e03635da-dbb6-4965-bb78-7a38581e2551" providerId="AD" clId="Web-{66979F44-C649-41CE-9A42-3E03061D031D}" dt="2020-09-08T11:10:52.317" v="1" actId="20577"/>
          <ac:spMkLst>
            <pc:docMk/>
            <pc:sldMk cId="1483129743" sldId="267"/>
            <ac:spMk id="3" creationId="{413D780D-2C0C-4277-98F2-B2B52F7DB49B}"/>
          </ac:spMkLst>
        </pc:spChg>
      </pc:sldChg>
    </pc:docChg>
  </pc:docChgLst>
  <pc:docChgLst>
    <pc:chgData name="Hopster-den Otter, D. (BMS)" userId="b29be41f-5ce6-47ca-9125-92f83f341f71" providerId="ADAL" clId="{A1725266-B4DD-4A4A-B258-CDBF9636E980}"/>
    <pc:docChg chg="undo custSel modSld sldOrd">
      <pc:chgData name="Hopster-den Otter, D. (BMS)" userId="b29be41f-5ce6-47ca-9125-92f83f341f71" providerId="ADAL" clId="{A1725266-B4DD-4A4A-B258-CDBF9636E980}" dt="2020-09-08T11:14:36.535" v="24" actId="20577"/>
      <pc:docMkLst>
        <pc:docMk/>
      </pc:docMkLst>
      <pc:sldChg chg="modSp mod">
        <pc:chgData name="Hopster-den Otter, D. (BMS)" userId="b29be41f-5ce6-47ca-9125-92f83f341f71" providerId="ADAL" clId="{A1725266-B4DD-4A4A-B258-CDBF9636E980}" dt="2020-09-08T11:11:19.354" v="4" actId="27636"/>
        <pc:sldMkLst>
          <pc:docMk/>
          <pc:sldMk cId="1483129743" sldId="267"/>
        </pc:sldMkLst>
        <pc:spChg chg="mod">
          <ac:chgData name="Hopster-den Otter, D. (BMS)" userId="b29be41f-5ce6-47ca-9125-92f83f341f71" providerId="ADAL" clId="{A1725266-B4DD-4A4A-B258-CDBF9636E980}" dt="2020-09-08T11:11:19.354" v="4" actId="27636"/>
          <ac:spMkLst>
            <pc:docMk/>
            <pc:sldMk cId="1483129743" sldId="267"/>
            <ac:spMk id="3" creationId="{413D780D-2C0C-4277-98F2-B2B52F7DB49B}"/>
          </ac:spMkLst>
        </pc:spChg>
      </pc:sldChg>
      <pc:sldChg chg="modSp mod">
        <pc:chgData name="Hopster-den Otter, D. (BMS)" userId="b29be41f-5ce6-47ca-9125-92f83f341f71" providerId="ADAL" clId="{A1725266-B4DD-4A4A-B258-CDBF9636E980}" dt="2020-09-08T11:11:19.383" v="5" actId="27636"/>
        <pc:sldMkLst>
          <pc:docMk/>
          <pc:sldMk cId="4246558765" sldId="272"/>
        </pc:sldMkLst>
        <pc:spChg chg="mod">
          <ac:chgData name="Hopster-den Otter, D. (BMS)" userId="b29be41f-5ce6-47ca-9125-92f83f341f71" providerId="ADAL" clId="{A1725266-B4DD-4A4A-B258-CDBF9636E980}" dt="2020-09-08T11:11:19.383" v="5" actId="27636"/>
          <ac:spMkLst>
            <pc:docMk/>
            <pc:sldMk cId="4246558765" sldId="272"/>
            <ac:spMk id="3" creationId="{92C49F85-C168-4296-AEC3-24A7950C7542}"/>
          </ac:spMkLst>
        </pc:spChg>
      </pc:sldChg>
      <pc:sldChg chg="modSp mod modNotesTx">
        <pc:chgData name="Hopster-den Otter, D. (BMS)" userId="b29be41f-5ce6-47ca-9125-92f83f341f71" providerId="ADAL" clId="{A1725266-B4DD-4A4A-B258-CDBF9636E980}" dt="2020-09-08T11:14:36.535" v="24" actId="20577"/>
        <pc:sldMkLst>
          <pc:docMk/>
          <pc:sldMk cId="3721822846" sldId="278"/>
        </pc:sldMkLst>
        <pc:spChg chg="mod">
          <ac:chgData name="Hopster-den Otter, D. (BMS)" userId="b29be41f-5ce6-47ca-9125-92f83f341f71" providerId="ADAL" clId="{A1725266-B4DD-4A4A-B258-CDBF9636E980}" dt="2020-09-08T11:14:36.535" v="24" actId="20577"/>
          <ac:spMkLst>
            <pc:docMk/>
            <pc:sldMk cId="3721822846" sldId="278"/>
            <ac:spMk id="2" creationId="{15C77A4E-E49C-430C-8024-B84B92E32B55}"/>
          </ac:spMkLst>
        </pc:spChg>
      </pc:sldChg>
      <pc:sldChg chg="ord">
        <pc:chgData name="Hopster-den Otter, D. (BMS)" userId="b29be41f-5ce6-47ca-9125-92f83f341f71" providerId="ADAL" clId="{A1725266-B4DD-4A4A-B258-CDBF9636E980}" dt="2020-09-08T11:13:17.366" v="20"/>
        <pc:sldMkLst>
          <pc:docMk/>
          <pc:sldMk cId="1529385240" sldId="279"/>
        </pc:sldMkLst>
      </pc:sldChg>
    </pc:docChg>
  </pc:docChgLst>
  <pc:docChgLst>
    <pc:chgData name="Hopster-den Otter, D. (BMS)" userId="S::d.denotter_utwente.nl#ext#@avans.onmicrosoft.com::e03635da-dbb6-4965-bb78-7a38581e2551" providerId="AD" clId="Web-{AC355F0F-A69A-4493-CE5E-601A7254867A}"/>
    <pc:docChg chg="delSld modSld">
      <pc:chgData name="Hopster-den Otter, D. (BMS)" userId="S::d.denotter_utwente.nl#ext#@avans.onmicrosoft.com::e03635da-dbb6-4965-bb78-7a38581e2551" providerId="AD" clId="Web-{AC355F0F-A69A-4493-CE5E-601A7254867A}" dt="2020-09-01T14:11:34.040" v="64"/>
      <pc:docMkLst>
        <pc:docMk/>
      </pc:docMkLst>
      <pc:sldChg chg="modSp">
        <pc:chgData name="Hopster-den Otter, D. (BMS)" userId="S::d.denotter_utwente.nl#ext#@avans.onmicrosoft.com::e03635da-dbb6-4965-bb78-7a38581e2551" providerId="AD" clId="Web-{AC355F0F-A69A-4493-CE5E-601A7254867A}" dt="2020-09-01T14:09:22.147" v="15" actId="20577"/>
        <pc:sldMkLst>
          <pc:docMk/>
          <pc:sldMk cId="81277127" sldId="259"/>
        </pc:sldMkLst>
        <pc:spChg chg="mod">
          <ac:chgData name="Hopster-den Otter, D. (BMS)" userId="S::d.denotter_utwente.nl#ext#@avans.onmicrosoft.com::e03635da-dbb6-4965-bb78-7a38581e2551" providerId="AD" clId="Web-{AC355F0F-A69A-4493-CE5E-601A7254867A}" dt="2020-09-01T14:09:22.147" v="15" actId="20577"/>
          <ac:spMkLst>
            <pc:docMk/>
            <pc:sldMk cId="81277127" sldId="259"/>
            <ac:spMk id="3" creationId="{CC1CD849-3242-4C74-B900-150119B8B87F}"/>
          </ac:spMkLst>
        </pc:spChg>
      </pc:sldChg>
      <pc:sldChg chg="modNotes">
        <pc:chgData name="Hopster-den Otter, D. (BMS)" userId="S::d.denotter_utwente.nl#ext#@avans.onmicrosoft.com::e03635da-dbb6-4965-bb78-7a38581e2551" providerId="AD" clId="Web-{AC355F0F-A69A-4493-CE5E-601A7254867A}" dt="2020-09-01T14:10:59.164" v="52"/>
        <pc:sldMkLst>
          <pc:docMk/>
          <pc:sldMk cId="3721822846" sldId="278"/>
        </pc:sldMkLst>
      </pc:sldChg>
      <pc:sldChg chg="del">
        <pc:chgData name="Hopster-den Otter, D. (BMS)" userId="S::d.denotter_utwente.nl#ext#@avans.onmicrosoft.com::e03635da-dbb6-4965-bb78-7a38581e2551" providerId="AD" clId="Web-{AC355F0F-A69A-4493-CE5E-601A7254867A}" dt="2020-09-01T14:11:20.367" v="55"/>
        <pc:sldMkLst>
          <pc:docMk/>
          <pc:sldMk cId="4157923638" sldId="284"/>
        </pc:sldMkLst>
      </pc:sldChg>
      <pc:sldChg chg="del">
        <pc:chgData name="Hopster-den Otter, D. (BMS)" userId="S::d.denotter_utwente.nl#ext#@avans.onmicrosoft.com::e03635da-dbb6-4965-bb78-7a38581e2551" providerId="AD" clId="Web-{AC355F0F-A69A-4493-CE5E-601A7254867A}" dt="2020-09-01T14:11:20.367" v="54"/>
        <pc:sldMkLst>
          <pc:docMk/>
          <pc:sldMk cId="1711063925" sldId="285"/>
        </pc:sldMkLst>
      </pc:sldChg>
      <pc:sldChg chg="del">
        <pc:chgData name="Hopster-den Otter, D. (BMS)" userId="S::d.denotter_utwente.nl#ext#@avans.onmicrosoft.com::e03635da-dbb6-4965-bb78-7a38581e2551" providerId="AD" clId="Web-{AC355F0F-A69A-4493-CE5E-601A7254867A}" dt="2020-09-01T14:11:20.367" v="53"/>
        <pc:sldMkLst>
          <pc:docMk/>
          <pc:sldMk cId="1693351401" sldId="286"/>
        </pc:sldMkLst>
      </pc:sldChg>
      <pc:sldChg chg="modSp modNotes">
        <pc:chgData name="Hopster-den Otter, D. (BMS)" userId="S::d.denotter_utwente.nl#ext#@avans.onmicrosoft.com::e03635da-dbb6-4965-bb78-7a38581e2551" providerId="AD" clId="Web-{AC355F0F-A69A-4493-CE5E-601A7254867A}" dt="2020-09-01T14:11:34.040" v="64"/>
        <pc:sldMkLst>
          <pc:docMk/>
          <pc:sldMk cId="1035354807" sldId="287"/>
        </pc:sldMkLst>
        <pc:spChg chg="mod">
          <ac:chgData name="Hopster-den Otter, D. (BMS)" userId="S::d.denotter_utwente.nl#ext#@avans.onmicrosoft.com::e03635da-dbb6-4965-bb78-7a38581e2551" providerId="AD" clId="Web-{AC355F0F-A69A-4493-CE5E-601A7254867A}" dt="2020-09-01T14:11:31.258" v="62" actId="20577"/>
          <ac:spMkLst>
            <pc:docMk/>
            <pc:sldMk cId="1035354807" sldId="287"/>
            <ac:spMk id="2" creationId="{7A9CCE49-C173-4217-BCBA-A04FD76CC7C0}"/>
          </ac:spMkLst>
        </pc:spChg>
      </pc:sldChg>
    </pc:docChg>
  </pc:docChgLst>
  <pc:docChgLst>
    <pc:chgData name="Hopster-den Otter, D. (BMS)" userId="S::d.denotter_utwente.nl#ext#@avans.onmicrosoft.com::e03635da-dbb6-4965-bb78-7a38581e2551" providerId="AD" clId="Web-{400A8C71-3907-4D45-8C53-AA5D4B812CAA}"/>
    <pc:docChg chg="modSld">
      <pc:chgData name="Hopster-den Otter, D. (BMS)" userId="S::d.denotter_utwente.nl#ext#@avans.onmicrosoft.com::e03635da-dbb6-4965-bb78-7a38581e2551" providerId="AD" clId="Web-{400A8C71-3907-4D45-8C53-AA5D4B812CAA}" dt="2020-10-29T18:07:35.404" v="0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400A8C71-3907-4D45-8C53-AA5D4B812CAA}" dt="2020-10-29T18:07:35.404" v="0" actId="20577"/>
        <pc:sldMkLst>
          <pc:docMk/>
          <pc:sldMk cId="1483129743" sldId="267"/>
        </pc:sldMkLst>
        <pc:spChg chg="mod">
          <ac:chgData name="Hopster-den Otter, D. (BMS)" userId="S::d.denotter_utwente.nl#ext#@avans.onmicrosoft.com::e03635da-dbb6-4965-bb78-7a38581e2551" providerId="AD" clId="Web-{400A8C71-3907-4D45-8C53-AA5D4B812CAA}" dt="2020-10-29T18:07:35.404" v="0" actId="20577"/>
          <ac:spMkLst>
            <pc:docMk/>
            <pc:sldMk cId="1483129743" sldId="267"/>
            <ac:spMk id="2" creationId="{A3D46393-3F2F-4C0D-81E4-31F3DA95F1FC}"/>
          </ac:spMkLst>
        </pc:spChg>
      </pc:sldChg>
    </pc:docChg>
  </pc:docChgLst>
  <pc:docChgLst>
    <pc:chgData name="Hopster-den Otter, D. (BMS)" userId="S::d.denotter_utwente.nl#ext#@avans.onmicrosoft.com::e03635da-dbb6-4965-bb78-7a38581e2551" providerId="AD" clId="Web-{7F1C4B3D-AA2B-46EE-C23B-CB9CE2F879FD}"/>
    <pc:docChg chg="addSld delSld modSld">
      <pc:chgData name="Hopster-den Otter, D. (BMS)" userId="S::d.denotter_utwente.nl#ext#@avans.onmicrosoft.com::e03635da-dbb6-4965-bb78-7a38581e2551" providerId="AD" clId="Web-{7F1C4B3D-AA2B-46EE-C23B-CB9CE2F879FD}" dt="2020-09-01T13:59:27.834" v="31" actId="20577"/>
      <pc:docMkLst>
        <pc:docMk/>
      </pc:docMkLst>
      <pc:sldChg chg="modSp">
        <pc:chgData name="Hopster-den Otter, D. (BMS)" userId="S::d.denotter_utwente.nl#ext#@avans.onmicrosoft.com::e03635da-dbb6-4965-bb78-7a38581e2551" providerId="AD" clId="Web-{7F1C4B3D-AA2B-46EE-C23B-CB9CE2F879FD}" dt="2020-09-01T13:59:25.177" v="29" actId="20577"/>
        <pc:sldMkLst>
          <pc:docMk/>
          <pc:sldMk cId="1035354807" sldId="287"/>
        </pc:sldMkLst>
        <pc:spChg chg="mod">
          <ac:chgData name="Hopster-den Otter, D. (BMS)" userId="S::d.denotter_utwente.nl#ext#@avans.onmicrosoft.com::e03635da-dbb6-4965-bb78-7a38581e2551" providerId="AD" clId="Web-{7F1C4B3D-AA2B-46EE-C23B-CB9CE2F879FD}" dt="2020-09-01T13:59:25.177" v="29" actId="20577"/>
          <ac:spMkLst>
            <pc:docMk/>
            <pc:sldMk cId="1035354807" sldId="287"/>
            <ac:spMk id="2" creationId="{7A9CCE49-C173-4217-BCBA-A04FD76CC7C0}"/>
          </ac:spMkLst>
        </pc:spChg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208" v="17"/>
        <pc:sldMkLst>
          <pc:docMk/>
          <pc:sldMk cId="395630068" sldId="288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208" v="16"/>
        <pc:sldMkLst>
          <pc:docMk/>
          <pc:sldMk cId="2834654054" sldId="307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208" v="15"/>
        <pc:sldMkLst>
          <pc:docMk/>
          <pc:sldMk cId="1386933296" sldId="308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208" v="14"/>
        <pc:sldMkLst>
          <pc:docMk/>
          <pc:sldMk cId="975400397" sldId="309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13"/>
        <pc:sldMkLst>
          <pc:docMk/>
          <pc:sldMk cId="1396576727" sldId="310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12"/>
        <pc:sldMkLst>
          <pc:docMk/>
          <pc:sldMk cId="242456443" sldId="312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11"/>
        <pc:sldMkLst>
          <pc:docMk/>
          <pc:sldMk cId="1131733329" sldId="313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10"/>
        <pc:sldMkLst>
          <pc:docMk/>
          <pc:sldMk cId="1795112284" sldId="314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9"/>
        <pc:sldMkLst>
          <pc:docMk/>
          <pc:sldMk cId="1105853650" sldId="315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8"/>
        <pc:sldMkLst>
          <pc:docMk/>
          <pc:sldMk cId="1906444869" sldId="316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6"/>
        <pc:sldMkLst>
          <pc:docMk/>
          <pc:sldMk cId="2884463111" sldId="318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7"/>
        <pc:sldMkLst>
          <pc:docMk/>
          <pc:sldMk cId="301047368" sldId="319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5"/>
        <pc:sldMkLst>
          <pc:docMk/>
          <pc:sldMk cId="554846572" sldId="320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4"/>
        <pc:sldMkLst>
          <pc:docMk/>
          <pc:sldMk cId="1551170242" sldId="321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93" v="3"/>
        <pc:sldMkLst>
          <pc:docMk/>
          <pc:sldMk cId="3248913910" sldId="322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77" v="2"/>
        <pc:sldMkLst>
          <pc:docMk/>
          <pc:sldMk cId="1925709067" sldId="323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77" v="1"/>
        <pc:sldMkLst>
          <pc:docMk/>
          <pc:sldMk cId="4024992286" sldId="324"/>
        </pc:sldMkLst>
      </pc:sldChg>
      <pc:sldChg chg="del">
        <pc:chgData name="Hopster-den Otter, D. (BMS)" userId="S::d.denotter_utwente.nl#ext#@avans.onmicrosoft.com::e03635da-dbb6-4965-bb78-7a38581e2551" providerId="AD" clId="Web-{7F1C4B3D-AA2B-46EE-C23B-CB9CE2F879FD}" dt="2020-09-01T13:58:54.177" v="0"/>
        <pc:sldMkLst>
          <pc:docMk/>
          <pc:sldMk cId="2696344572" sldId="325"/>
        </pc:sldMkLst>
      </pc:sldChg>
      <pc:sldChg chg="modSp new">
        <pc:chgData name="Hopster-den Otter, D. (BMS)" userId="S::d.denotter_utwente.nl#ext#@avans.onmicrosoft.com::e03635da-dbb6-4965-bb78-7a38581e2551" providerId="AD" clId="Web-{7F1C4B3D-AA2B-46EE-C23B-CB9CE2F879FD}" dt="2020-09-01T13:59:12.896" v="20" actId="20577"/>
        <pc:sldMkLst>
          <pc:docMk/>
          <pc:sldMk cId="3305941937" sldId="329"/>
        </pc:sldMkLst>
        <pc:spChg chg="mod">
          <ac:chgData name="Hopster-den Otter, D. (BMS)" userId="S::d.denotter_utwente.nl#ext#@avans.onmicrosoft.com::e03635da-dbb6-4965-bb78-7a38581e2551" providerId="AD" clId="Web-{7F1C4B3D-AA2B-46EE-C23B-CB9CE2F879FD}" dt="2020-09-01T13:59:12.896" v="20" actId="20577"/>
          <ac:spMkLst>
            <pc:docMk/>
            <pc:sldMk cId="3305941937" sldId="329"/>
            <ac:spMk id="2" creationId="{946AB4D6-3379-4272-9DF4-2A693919BF9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9C6342F-8A37-41EC-A688-72A5A4BA0C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FD2254A-F78C-4762-8CF1-4DA70B23F9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54CFC-BAB7-4A9F-9D65-405C6616ABBB}" type="datetimeFigureOut">
              <a:rPr lang="nl-NL" smtClean="0"/>
              <a:t>23-3-2021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211A-CF77-48BB-ABD3-B24B6408CD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0661F1-6F27-460A-9614-FFBC3F38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2619A-12AB-4A91-8A49-F6EF5FCE2EB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600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F7E3B58D-361B-4837-84B9-18D71FD99E2F}" type="datetimeFigureOut">
              <a:rPr lang="nl-NL" smtClean="0"/>
              <a:pPr/>
              <a:t>23-3-2021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E48BA3D-0680-485F-9882-A8DAC8FEA35A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3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tWkIvafOH0?t=568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err="1"/>
              <a:t>deze</a:t>
            </a:r>
            <a:r>
              <a:rPr lang="en-US"/>
              <a:t> </a:t>
            </a:r>
            <a:r>
              <a:rPr lang="en-US" err="1"/>
              <a:t>bijeenkomst</a:t>
            </a:r>
            <a:r>
              <a:rPr lang="en-US"/>
              <a:t> </a:t>
            </a:r>
            <a:r>
              <a:rPr lang="en-US" err="1"/>
              <a:t>maken</a:t>
            </a:r>
            <a:r>
              <a:rPr lang="en-US"/>
              <a:t> de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kennis</a:t>
            </a:r>
            <a:r>
              <a:rPr lang="en-US"/>
              <a:t> met </a:t>
            </a:r>
            <a:r>
              <a:rPr lang="en-US" err="1"/>
              <a:t>elkaar</a:t>
            </a:r>
            <a:r>
              <a:rPr lang="en-US"/>
              <a:t>, </a:t>
            </a:r>
            <a:r>
              <a:rPr lang="en-US" err="1"/>
              <a:t>presenteer</a:t>
            </a:r>
            <a:r>
              <a:rPr lang="en-US"/>
              <a:t> je </a:t>
            </a:r>
            <a:r>
              <a:rPr lang="en-US" err="1"/>
              <a:t>achtergrondinformatie</a:t>
            </a:r>
            <a:r>
              <a:rPr lang="en-US"/>
              <a:t> over peer feedback en </a:t>
            </a:r>
            <a:r>
              <a:rPr lang="en-US" err="1"/>
              <a:t>maken</a:t>
            </a:r>
            <a:r>
              <a:rPr lang="en-US"/>
              <a:t> de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plan van </a:t>
            </a:r>
            <a:r>
              <a:rPr lang="en-US" err="1"/>
              <a:t>aanpak</a:t>
            </a:r>
            <a:r>
              <a:rPr lang="en-US"/>
              <a:t>. </a:t>
            </a:r>
            <a:r>
              <a:rPr lang="en-US" err="1"/>
              <a:t>Daarnaast</a:t>
            </a:r>
            <a:r>
              <a:rPr lang="en-US"/>
              <a:t> is het </a:t>
            </a:r>
            <a:r>
              <a:rPr lang="en-US" err="1"/>
              <a:t>aan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raden</a:t>
            </a:r>
            <a:r>
              <a:rPr lang="en-US"/>
              <a:t> in </a:t>
            </a:r>
            <a:r>
              <a:rPr lang="en-US" err="1"/>
              <a:t>deze</a:t>
            </a:r>
            <a:r>
              <a:rPr lang="en-US"/>
              <a:t> </a:t>
            </a:r>
            <a:r>
              <a:rPr lang="en-US" err="1"/>
              <a:t>sessie</a:t>
            </a:r>
            <a:r>
              <a:rPr lang="en-US"/>
              <a:t> </a:t>
            </a:r>
            <a:r>
              <a:rPr lang="en-US" err="1"/>
              <a:t>tijd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reserveren</a:t>
            </a:r>
            <a:r>
              <a:rPr lang="en-US"/>
              <a:t> </a:t>
            </a:r>
            <a:r>
              <a:rPr lang="en-US" err="1"/>
              <a:t>voor</a:t>
            </a:r>
            <a:r>
              <a:rPr lang="en-US"/>
              <a:t> </a:t>
            </a:r>
            <a:r>
              <a:rPr lang="en-US" err="1"/>
              <a:t>technische</a:t>
            </a:r>
            <a:r>
              <a:rPr lang="en-US"/>
              <a:t> </a:t>
            </a:r>
            <a:r>
              <a:rPr lang="en-US" err="1"/>
              <a:t>instructies</a:t>
            </a:r>
            <a:r>
              <a:rPr lang="en-US"/>
              <a:t> met </a:t>
            </a:r>
            <a:r>
              <a:rPr lang="en-US" err="1"/>
              <a:t>betrekking</a:t>
            </a:r>
            <a:r>
              <a:rPr lang="en-US"/>
              <a:t> tot de software – </a:t>
            </a:r>
            <a:r>
              <a:rPr lang="en-US" err="1"/>
              <a:t>afhankelijk</a:t>
            </a:r>
            <a:r>
              <a:rPr lang="en-US"/>
              <a:t> van </a:t>
            </a:r>
            <a:r>
              <a:rPr lang="en-US" err="1"/>
              <a:t>beschikbaarheid</a:t>
            </a:r>
            <a:r>
              <a:rPr lang="en-US"/>
              <a:t> in </a:t>
            </a:r>
            <a:r>
              <a:rPr lang="en-US" err="1"/>
              <a:t>jouw</a:t>
            </a:r>
            <a:r>
              <a:rPr lang="en-US"/>
              <a:t> </a:t>
            </a:r>
            <a:r>
              <a:rPr lang="en-US" err="1"/>
              <a:t>instelling</a:t>
            </a:r>
            <a:r>
              <a:rPr lang="en-US"/>
              <a:t>.</a:t>
            </a:r>
          </a:p>
          <a:p>
            <a:endParaRPr lang="en-US"/>
          </a:p>
          <a:p>
            <a:r>
              <a:rPr lang="en-US"/>
              <a:t>In de </a:t>
            </a:r>
            <a:r>
              <a:rPr lang="en-US" err="1"/>
              <a:t>eerste</a:t>
            </a:r>
            <a:r>
              <a:rPr lang="en-US"/>
              <a:t> </a:t>
            </a:r>
            <a:r>
              <a:rPr lang="en-US" err="1"/>
              <a:t>bijeenkomst</a:t>
            </a:r>
            <a:r>
              <a:rPr lang="en-US"/>
              <a:t> </a:t>
            </a:r>
            <a:r>
              <a:rPr lang="en-US" err="1"/>
              <a:t>presenteer</a:t>
            </a:r>
            <a:r>
              <a:rPr lang="en-US"/>
              <a:t> je </a:t>
            </a:r>
            <a:r>
              <a:rPr lang="en-US" err="1"/>
              <a:t>ook</a:t>
            </a:r>
            <a:r>
              <a:rPr lang="en-US"/>
              <a:t> </a:t>
            </a:r>
            <a:r>
              <a:rPr lang="en-US" err="1"/>
              <a:t>inhoud</a:t>
            </a:r>
            <a:r>
              <a:rPr lang="en-US"/>
              <a:t>, </a:t>
            </a:r>
            <a:r>
              <a:rPr lang="en-US" err="1"/>
              <a:t>daarna</a:t>
            </a:r>
            <a:r>
              <a:rPr lang="en-US"/>
              <a:t> ben je </a:t>
            </a:r>
            <a:r>
              <a:rPr lang="en-US" err="1"/>
              <a:t>vooral</a:t>
            </a:r>
            <a:r>
              <a:rPr lang="en-US"/>
              <a:t> </a:t>
            </a:r>
            <a:r>
              <a:rPr lang="en-US" err="1"/>
              <a:t>procesbegeleider</a:t>
            </a:r>
            <a:r>
              <a:rPr lang="en-US"/>
              <a:t>. Het is </a:t>
            </a:r>
            <a:r>
              <a:rPr lang="en-US" err="1"/>
              <a:t>zaak</a:t>
            </a:r>
            <a:r>
              <a:rPr lang="en-US"/>
              <a:t> </a:t>
            </a:r>
            <a:r>
              <a:rPr lang="en-US" err="1"/>
              <a:t>dat</a:t>
            </a:r>
            <a:r>
              <a:rPr lang="en-US"/>
              <a:t> je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stimuleert</a:t>
            </a:r>
            <a:r>
              <a:rPr lang="en-US"/>
              <a:t> </a:t>
            </a:r>
            <a:r>
              <a:rPr lang="en-US" err="1"/>
              <a:t>goed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denken</a:t>
            </a:r>
            <a:r>
              <a:rPr lang="en-US"/>
              <a:t> over de </a:t>
            </a:r>
            <a:r>
              <a:rPr lang="en-US" err="1"/>
              <a:t>keuzes</a:t>
            </a:r>
            <a:r>
              <a:rPr lang="en-US"/>
              <a:t> die </a:t>
            </a:r>
            <a:r>
              <a:rPr lang="en-US" err="1"/>
              <a:t>ze</a:t>
            </a:r>
            <a:r>
              <a:rPr lang="en-US"/>
              <a:t> </a:t>
            </a:r>
            <a:r>
              <a:rPr lang="en-US" err="1"/>
              <a:t>maken</a:t>
            </a:r>
            <a:r>
              <a:rPr lang="en-US"/>
              <a:t>, en </a:t>
            </a:r>
            <a:r>
              <a:rPr lang="en-US" err="1"/>
              <a:t>ook</a:t>
            </a:r>
            <a:r>
              <a:rPr lang="en-US"/>
              <a:t> </a:t>
            </a:r>
            <a:r>
              <a:rPr lang="en-US" err="1"/>
              <a:t>dat</a:t>
            </a:r>
            <a:r>
              <a:rPr lang="en-US"/>
              <a:t> je </a:t>
            </a:r>
            <a:r>
              <a:rPr lang="en-US" err="1"/>
              <a:t>ervoor</a:t>
            </a:r>
            <a:r>
              <a:rPr lang="en-US"/>
              <a:t> </a:t>
            </a:r>
            <a:r>
              <a:rPr lang="en-US" err="1"/>
              <a:t>zorgt</a:t>
            </a:r>
            <a:r>
              <a:rPr lang="en-US"/>
              <a:t> </a:t>
            </a:r>
            <a:r>
              <a:rPr lang="en-US" err="1"/>
              <a:t>dat</a:t>
            </a:r>
            <a:r>
              <a:rPr lang="en-US"/>
              <a:t> </a:t>
            </a:r>
            <a:r>
              <a:rPr lang="en-US" err="1"/>
              <a:t>ze</a:t>
            </a:r>
            <a:r>
              <a:rPr lang="en-US"/>
              <a:t> </a:t>
            </a:r>
            <a:r>
              <a:rPr lang="en-US" err="1"/>
              <a:t>elkaar</a:t>
            </a:r>
            <a:r>
              <a:rPr lang="en-US"/>
              <a:t> </a:t>
            </a:r>
            <a:r>
              <a:rPr lang="en-US" err="1"/>
              <a:t>kritisch</a:t>
            </a:r>
            <a:r>
              <a:rPr lang="en-US"/>
              <a:t> </a:t>
            </a:r>
            <a:r>
              <a:rPr lang="en-US" err="1"/>
              <a:t>bevragen</a:t>
            </a:r>
            <a:r>
              <a:rPr lang="en-US"/>
              <a:t> en </a:t>
            </a:r>
            <a:r>
              <a:rPr lang="en-US" err="1"/>
              <a:t>verder</a:t>
            </a:r>
            <a:r>
              <a:rPr lang="en-US"/>
              <a:t> </a:t>
            </a:r>
            <a:r>
              <a:rPr lang="en-US" err="1"/>
              <a:t>helpen</a:t>
            </a:r>
            <a:r>
              <a:rPr lang="en-US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8519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Benadruk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dus</a:t>
            </a:r>
            <a:r>
              <a:rPr lang="en-US" dirty="0"/>
              <a:t> van het </a:t>
            </a:r>
            <a:r>
              <a:rPr lang="en-US" dirty="0" err="1"/>
              <a:t>grootste</a:t>
            </a:r>
            <a:r>
              <a:rPr lang="en-US" dirty="0"/>
              <a:t> </a:t>
            </a:r>
            <a:r>
              <a:rPr lang="en-US" dirty="0" err="1"/>
              <a:t>belang</a:t>
            </a:r>
            <a:r>
              <a:rPr lang="en-US" dirty="0"/>
              <a:t> is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wat </a:t>
            </a:r>
            <a:r>
              <a:rPr lang="en-US" dirty="0" err="1"/>
              <a:t>‘de</a:t>
            </a:r>
            <a:r>
              <a:rPr lang="en-US" dirty="0"/>
              <a:t> </a:t>
            </a:r>
            <a:r>
              <a:rPr lang="en-US" dirty="0" err="1"/>
              <a:t>gewenste</a:t>
            </a:r>
            <a:r>
              <a:rPr lang="en-US" dirty="0"/>
              <a:t> </a:t>
            </a:r>
            <a:r>
              <a:rPr lang="en-US" dirty="0" err="1"/>
              <a:t>situatie</a:t>
            </a:r>
            <a:r>
              <a:rPr lang="en-US" dirty="0"/>
              <a:t>’ is, </a:t>
            </a:r>
            <a:r>
              <a:rPr lang="en-US" dirty="0" err="1"/>
              <a:t>dat</a:t>
            </a:r>
            <a:r>
              <a:rPr lang="en-US" dirty="0"/>
              <a:t> ze het </a:t>
            </a:r>
            <a:r>
              <a:rPr lang="en-US" dirty="0" err="1"/>
              <a:t>doel</a:t>
            </a:r>
            <a:r>
              <a:rPr lang="en-US" dirty="0"/>
              <a:t> </a:t>
            </a:r>
            <a:r>
              <a:rPr lang="en-US" dirty="0" err="1"/>
              <a:t>kennen</a:t>
            </a:r>
            <a:r>
              <a:rPr lang="en-US" dirty="0"/>
              <a:t> en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hoe ‘</a:t>
            </a:r>
            <a:r>
              <a:rPr lang="en-US" dirty="0" err="1"/>
              <a:t>kwaliteit</a:t>
            </a:r>
            <a:r>
              <a:rPr lang="en-US" dirty="0"/>
              <a:t>’ </a:t>
            </a:r>
            <a:r>
              <a:rPr lang="en-US" dirty="0" err="1"/>
              <a:t>eruit</a:t>
            </a:r>
            <a:r>
              <a:rPr lang="en-US" dirty="0"/>
              <a:t> </a:t>
            </a:r>
            <a:r>
              <a:rPr lang="en-US" dirty="0" err="1"/>
              <a:t>ziet</a:t>
            </a:r>
            <a:r>
              <a:rPr lang="en-US" dirty="0"/>
              <a:t>.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nog</a:t>
            </a:r>
            <a:r>
              <a:rPr lang="en-US" dirty="0"/>
              <a:t> best </a:t>
            </a:r>
            <a:r>
              <a:rPr lang="en-US" dirty="0" err="1"/>
              <a:t>lastig</a:t>
            </a:r>
            <a:r>
              <a:rPr lang="en-US" dirty="0"/>
              <a:t>, want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midden in het </a:t>
            </a:r>
            <a:r>
              <a:rPr lang="en-US" dirty="0" err="1"/>
              <a:t>leerproces</a:t>
            </a:r>
            <a:r>
              <a:rPr lang="en-US" dirty="0"/>
              <a:t>. Het is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docenten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ervan</a:t>
            </a:r>
            <a:r>
              <a:rPr lang="en-US" dirty="0"/>
              <a:t> </a:t>
            </a:r>
            <a:r>
              <a:rPr lang="en-US" dirty="0" err="1"/>
              <a:t>bewust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peers </a:t>
            </a:r>
            <a:r>
              <a:rPr lang="en-US" dirty="0" err="1"/>
              <a:t>daarom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manier</a:t>
            </a:r>
            <a:r>
              <a:rPr lang="en-US" dirty="0"/>
              <a:t> feedback </a:t>
            </a:r>
            <a:r>
              <a:rPr lang="en-US" dirty="0" err="1"/>
              <a:t>geven</a:t>
            </a:r>
            <a:r>
              <a:rPr lang="en-US" dirty="0"/>
              <a:t> dan </a:t>
            </a:r>
            <a:r>
              <a:rPr lang="en-US" dirty="0" err="1"/>
              <a:t>docenten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de </a:t>
            </a:r>
            <a:r>
              <a:rPr lang="en-US" dirty="0" err="1"/>
              <a:t>stof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immers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beheersen</a:t>
            </a:r>
            <a:r>
              <a:rPr lang="en-US" dirty="0"/>
              <a:t>. </a:t>
            </a:r>
            <a:r>
              <a:rPr lang="en-US" dirty="0" err="1"/>
              <a:t>Tegelijk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precies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lopen</a:t>
            </a:r>
            <a:r>
              <a:rPr lang="en-US" dirty="0"/>
              <a:t> en wat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lastig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.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hen </a:t>
            </a:r>
            <a:r>
              <a:rPr lang="en-US" dirty="0" err="1"/>
              <a:t>juist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uniek</a:t>
            </a:r>
            <a:r>
              <a:rPr lang="en-US" dirty="0"/>
              <a:t> </a:t>
            </a:r>
            <a:r>
              <a:rPr lang="en-US" dirty="0" err="1"/>
              <a:t>perspectief</a:t>
            </a:r>
            <a:r>
              <a:rPr lang="en-US" dirty="0"/>
              <a:t> op het </a:t>
            </a:r>
            <a:r>
              <a:rPr lang="en-US" dirty="0" err="1"/>
              <a:t>werk</a:t>
            </a:r>
            <a:r>
              <a:rPr lang="en-US" dirty="0"/>
              <a:t> van </a:t>
            </a:r>
            <a:r>
              <a:rPr lang="en-US" dirty="0" err="1"/>
              <a:t>hun</a:t>
            </a:r>
            <a:r>
              <a:rPr lang="en-US" dirty="0"/>
              <a:t> peers.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6287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inzet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r>
              <a:rPr lang="en-US" dirty="0"/>
              <a:t> </a:t>
            </a:r>
            <a:r>
              <a:rPr lang="en-US" dirty="0" err="1"/>
              <a:t>kán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positief</a:t>
            </a:r>
            <a:r>
              <a:rPr lang="en-US" dirty="0"/>
              <a:t> effect </a:t>
            </a:r>
            <a:r>
              <a:rPr lang="en-US" dirty="0" err="1"/>
              <a:t>hebben</a:t>
            </a:r>
            <a:r>
              <a:rPr lang="en-US" dirty="0"/>
              <a:t> op het </a:t>
            </a:r>
            <a:r>
              <a:rPr lang="en-US" dirty="0" err="1"/>
              <a:t>leren</a:t>
            </a:r>
            <a:r>
              <a:rPr lang="en-US" dirty="0"/>
              <a:t> en de </a:t>
            </a:r>
            <a:r>
              <a:rPr lang="en-US" dirty="0" err="1"/>
              <a:t>motivatie</a:t>
            </a:r>
            <a:r>
              <a:rPr lang="en-US" dirty="0"/>
              <a:t> van </a:t>
            </a:r>
            <a:r>
              <a:rPr lang="en-US" dirty="0" err="1"/>
              <a:t>studenten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lijkt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te </a:t>
            </a:r>
            <a:r>
              <a:rPr lang="en-US" dirty="0" err="1"/>
              <a:t>verklaren</a:t>
            </a:r>
            <a:r>
              <a:rPr lang="en-US" dirty="0"/>
              <a:t> door het </a:t>
            </a:r>
            <a:r>
              <a:rPr lang="en-US" dirty="0" err="1"/>
              <a:t>feit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feedback (</a:t>
            </a:r>
            <a:r>
              <a:rPr lang="en-US" dirty="0" err="1"/>
              <a:t>moeten</a:t>
            </a:r>
            <a:r>
              <a:rPr lang="en-US" dirty="0"/>
              <a:t>) </a:t>
            </a:r>
            <a:r>
              <a:rPr lang="en-US" dirty="0" err="1"/>
              <a:t>geven</a:t>
            </a:r>
            <a:r>
              <a:rPr lang="en-US" dirty="0"/>
              <a:t> op het </a:t>
            </a:r>
            <a:r>
              <a:rPr lang="en-US" dirty="0" err="1"/>
              <a:t>werk</a:t>
            </a:r>
            <a:r>
              <a:rPr lang="en-US" dirty="0"/>
              <a:t> van peers,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inzicht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in de </a:t>
            </a:r>
            <a:r>
              <a:rPr lang="en-US" dirty="0" err="1"/>
              <a:t>succescriteria</a:t>
            </a:r>
            <a:r>
              <a:rPr lang="en-US" dirty="0"/>
              <a:t>. Door het </a:t>
            </a:r>
            <a:r>
              <a:rPr lang="en-US" dirty="0" err="1"/>
              <a:t>toepassen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criteria op </a:t>
            </a:r>
            <a:r>
              <a:rPr lang="en-US" dirty="0" err="1"/>
              <a:t>een</a:t>
            </a:r>
            <a:r>
              <a:rPr lang="en-US" dirty="0"/>
              <a:t> (</a:t>
            </a:r>
            <a:r>
              <a:rPr lang="en-US" dirty="0" err="1"/>
              <a:t>tussen</a:t>
            </a:r>
            <a:r>
              <a:rPr lang="en-US" dirty="0"/>
              <a:t>)product van </a:t>
            </a:r>
            <a:r>
              <a:rPr lang="en-US" dirty="0" err="1"/>
              <a:t>hun</a:t>
            </a:r>
            <a:r>
              <a:rPr lang="en-US" dirty="0"/>
              <a:t> peers, </a:t>
            </a:r>
            <a:r>
              <a:rPr lang="en-US" dirty="0" err="1"/>
              <a:t>krijgen</a:t>
            </a:r>
            <a:r>
              <a:rPr lang="en-US" dirty="0"/>
              <a:t> ze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inzicht</a:t>
            </a:r>
            <a:r>
              <a:rPr lang="en-US" dirty="0"/>
              <a:t> in de </a:t>
            </a:r>
            <a:r>
              <a:rPr lang="en-US" dirty="0" err="1"/>
              <a:t>betekenis</a:t>
            </a:r>
            <a:r>
              <a:rPr lang="en-US" dirty="0"/>
              <a:t> en </a:t>
            </a:r>
            <a:r>
              <a:rPr lang="en-US" dirty="0" err="1"/>
              <a:t>toepassing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criteria op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werk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976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vijf</a:t>
            </a:r>
            <a:r>
              <a:rPr lang="en-US" dirty="0"/>
              <a:t> </a:t>
            </a:r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r>
              <a:rPr lang="en-US" dirty="0"/>
              <a:t>. In de </a:t>
            </a:r>
            <a:r>
              <a:rPr lang="en-US" dirty="0" err="1"/>
              <a:t>volgende</a:t>
            </a:r>
            <a:r>
              <a:rPr lang="en-US" dirty="0"/>
              <a:t> sheets </a:t>
            </a:r>
            <a:r>
              <a:rPr lang="en-US" dirty="0" err="1"/>
              <a:t>wordt</a:t>
            </a:r>
            <a:r>
              <a:rPr lang="en-US" dirty="0"/>
              <a:t> elk </a:t>
            </a:r>
            <a:r>
              <a:rPr lang="en-US" dirty="0" err="1"/>
              <a:t>doel</a:t>
            </a:r>
            <a:r>
              <a:rPr lang="en-US" dirty="0"/>
              <a:t> </a:t>
            </a:r>
            <a:r>
              <a:rPr lang="en-US" dirty="0" err="1"/>
              <a:t>verder</a:t>
            </a:r>
            <a:r>
              <a:rPr lang="en-US" dirty="0"/>
              <a:t> </a:t>
            </a:r>
            <a:r>
              <a:rPr lang="en-US" dirty="0" err="1"/>
              <a:t>besproken</a:t>
            </a:r>
            <a:r>
              <a:rPr lang="en-US" dirty="0"/>
              <a:t>. 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de </a:t>
            </a:r>
            <a:r>
              <a:rPr lang="en-US" dirty="0" err="1"/>
              <a:t>inhoudelijke</a:t>
            </a:r>
            <a:r>
              <a:rPr lang="en-US" dirty="0"/>
              <a:t> </a:t>
            </a:r>
            <a:r>
              <a:rPr lang="en-US" dirty="0" err="1"/>
              <a:t>verantwoording</a:t>
            </a:r>
            <a:r>
              <a:rPr lang="en-US" dirty="0"/>
              <a:t> van de manual voor </a:t>
            </a:r>
            <a:r>
              <a:rPr lang="en-US" dirty="0" err="1"/>
              <a:t>uitleg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4711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Deze</a:t>
            </a:r>
            <a:r>
              <a:rPr lang="en-US" dirty="0"/>
              <a:t> variant </a:t>
            </a:r>
            <a:r>
              <a:rPr lang="en-US" dirty="0" err="1"/>
              <a:t>stimuleren</a:t>
            </a:r>
            <a:r>
              <a:rPr lang="en-US" dirty="0"/>
              <a:t> we </a:t>
            </a:r>
            <a:r>
              <a:rPr lang="en-US" dirty="0" err="1"/>
              <a:t>nadrukkelijk</a:t>
            </a:r>
            <a:r>
              <a:rPr lang="en-US" dirty="0"/>
              <a:t> NIET. </a:t>
            </a:r>
            <a:r>
              <a:rPr lang="en-US" dirty="0" err="1"/>
              <a:t>Eigenlijk</a:t>
            </a:r>
            <a:r>
              <a:rPr lang="en-US" dirty="0"/>
              <a:t> is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namelijk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 van peer ASSESSMENT </a:t>
            </a:r>
            <a:r>
              <a:rPr lang="en-US" dirty="0" err="1"/>
              <a:t>ipv</a:t>
            </a:r>
            <a:r>
              <a:rPr lang="en-US" dirty="0"/>
              <a:t> feedback. </a:t>
            </a:r>
            <a:r>
              <a:rPr lang="en-US" dirty="0" err="1"/>
              <a:t>Hiermee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docent </a:t>
            </a:r>
            <a:r>
              <a:rPr lang="en-US" dirty="0" err="1"/>
              <a:t>zijn</a:t>
            </a:r>
            <a:r>
              <a:rPr lang="en-US" dirty="0"/>
              <a:t> eigen </a:t>
            </a:r>
            <a:r>
              <a:rPr lang="en-US" dirty="0" err="1"/>
              <a:t>beoordeling</a:t>
            </a:r>
            <a:r>
              <a:rPr lang="en-US" dirty="0"/>
              <a:t> </a:t>
            </a:r>
            <a:r>
              <a:rPr lang="en-US" dirty="0" err="1"/>
              <a:t>valideren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04055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45725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834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5079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1060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Het is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beeld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van wat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kwalitatief</a:t>
            </a:r>
            <a:r>
              <a:rPr lang="en-US" dirty="0"/>
              <a:t> </a:t>
            </a:r>
            <a:r>
              <a:rPr lang="en-US" dirty="0" err="1"/>
              <a:t>goede</a:t>
            </a:r>
            <a:r>
              <a:rPr lang="en-US" dirty="0"/>
              <a:t> </a:t>
            </a:r>
            <a:r>
              <a:rPr lang="en-US" dirty="0" err="1"/>
              <a:t>uitwerking</a:t>
            </a:r>
            <a:r>
              <a:rPr lang="en-US" dirty="0"/>
              <a:t>/product </a:t>
            </a:r>
            <a:r>
              <a:rPr lang="en-US" dirty="0" err="1"/>
              <a:t>inhoudt</a:t>
            </a:r>
            <a:r>
              <a:rPr lang="en-US" dirty="0"/>
              <a:t>, </a:t>
            </a:r>
            <a:r>
              <a:rPr lang="en-US" dirty="0" err="1"/>
              <a:t>zodat</a:t>
            </a:r>
            <a:r>
              <a:rPr lang="en-US" dirty="0"/>
              <a:t> ze het </a:t>
            </a:r>
            <a:r>
              <a:rPr lang="en-US" dirty="0" err="1"/>
              <a:t>werk</a:t>
            </a:r>
            <a:r>
              <a:rPr lang="en-US" dirty="0"/>
              <a:t> van </a:t>
            </a:r>
            <a:r>
              <a:rPr lang="en-US" dirty="0" err="1"/>
              <a:t>hun</a:t>
            </a:r>
            <a:r>
              <a:rPr lang="en-US" dirty="0"/>
              <a:t> peers </a:t>
            </a:r>
            <a:r>
              <a:rPr lang="en-US" dirty="0" err="1"/>
              <a:t>daaraan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toetsen</a:t>
            </a:r>
            <a:r>
              <a:rPr lang="en-US" dirty="0"/>
              <a:t>.</a:t>
            </a:r>
          </a:p>
          <a:p>
            <a:r>
              <a:rPr lang="en-US" dirty="0" err="1"/>
              <a:t>Hiervoor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rubric met </a:t>
            </a:r>
            <a:r>
              <a:rPr lang="en-US" dirty="0" err="1"/>
              <a:t>duidelijke</a:t>
            </a:r>
            <a:r>
              <a:rPr lang="en-US" dirty="0"/>
              <a:t> criteria </a:t>
            </a:r>
            <a:r>
              <a:rPr lang="en-US" dirty="0" err="1"/>
              <a:t>essentieel</a:t>
            </a:r>
            <a:r>
              <a:rPr lang="en-US" dirty="0"/>
              <a:t>. </a:t>
            </a:r>
            <a:r>
              <a:rPr lang="en-US" dirty="0" err="1"/>
              <a:t>Deze</a:t>
            </a:r>
            <a:r>
              <a:rPr lang="en-US" dirty="0"/>
              <a:t> rubric </a:t>
            </a:r>
            <a:r>
              <a:rPr lang="en-US" dirty="0" err="1"/>
              <a:t>kan</a:t>
            </a:r>
            <a:r>
              <a:rPr lang="en-US" dirty="0"/>
              <a:t> door de docent </a:t>
            </a:r>
            <a:r>
              <a:rPr lang="en-US" dirty="0" err="1"/>
              <a:t>ontwikkeld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, of </a:t>
            </a:r>
            <a:r>
              <a:rPr lang="en-US" dirty="0" err="1"/>
              <a:t>samen</a:t>
            </a:r>
            <a:r>
              <a:rPr lang="en-US" dirty="0"/>
              <a:t> met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(door)</a:t>
            </a:r>
            <a:r>
              <a:rPr lang="en-US" dirty="0" err="1"/>
              <a:t>ontwikkeld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Voor de </a:t>
            </a:r>
            <a:r>
              <a:rPr lang="en-US" dirty="0" err="1"/>
              <a:t>assessee</a:t>
            </a:r>
            <a:r>
              <a:rPr lang="en-US" dirty="0"/>
              <a:t>, </a:t>
            </a:r>
            <a:r>
              <a:rPr lang="en-US" dirty="0" err="1"/>
              <a:t>degene</a:t>
            </a:r>
            <a:r>
              <a:rPr lang="en-US" dirty="0"/>
              <a:t> die de feedback </a:t>
            </a:r>
            <a:r>
              <a:rPr lang="en-US" dirty="0" err="1"/>
              <a:t>ontvangt</a:t>
            </a:r>
            <a:r>
              <a:rPr lang="en-US" dirty="0"/>
              <a:t>,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toelichting</a:t>
            </a:r>
            <a:r>
              <a:rPr lang="en-US" dirty="0"/>
              <a:t> op de </a:t>
            </a:r>
            <a:r>
              <a:rPr lang="en-US" dirty="0" err="1"/>
              <a:t>gegeven</a:t>
            </a:r>
            <a:r>
              <a:rPr lang="en-US" dirty="0"/>
              <a:t> scores van </a:t>
            </a:r>
            <a:r>
              <a:rPr lang="en-US" dirty="0" err="1"/>
              <a:t>belang</a:t>
            </a:r>
            <a:r>
              <a:rPr lang="en-US" dirty="0"/>
              <a:t> voor </a:t>
            </a:r>
            <a:r>
              <a:rPr lang="en-US" dirty="0" err="1"/>
              <a:t>goede</a:t>
            </a:r>
            <a:r>
              <a:rPr lang="en-US" dirty="0"/>
              <a:t> </a:t>
            </a:r>
            <a:r>
              <a:rPr lang="en-US" dirty="0" err="1"/>
              <a:t>interpretatie</a:t>
            </a:r>
            <a:r>
              <a:rPr lang="en-US" dirty="0"/>
              <a:t> en </a:t>
            </a:r>
            <a:r>
              <a:rPr lang="en-US" dirty="0" err="1"/>
              <a:t>gebruik</a:t>
            </a:r>
            <a:r>
              <a:rPr lang="en-US" dirty="0"/>
              <a:t>. </a:t>
            </a:r>
            <a:r>
              <a:rPr lang="en-US" dirty="0" err="1"/>
              <a:t>Stimuleer</a:t>
            </a:r>
            <a:r>
              <a:rPr lang="en-US" dirty="0"/>
              <a:t>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combinatie</a:t>
            </a:r>
            <a:r>
              <a:rPr lang="en-US" dirty="0"/>
              <a:t> van scores en </a:t>
            </a:r>
            <a:r>
              <a:rPr lang="en-US" dirty="0" err="1"/>
              <a:t>toelichting</a:t>
            </a:r>
            <a:r>
              <a:rPr lang="en-US" dirty="0"/>
              <a:t>/</a:t>
            </a:r>
            <a:r>
              <a:rPr lang="en-US" dirty="0" err="1"/>
              <a:t>opmerkingen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23653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Licht </a:t>
            </a:r>
            <a:r>
              <a:rPr lang="en-US" dirty="0" err="1"/>
              <a:t>deze</a:t>
            </a:r>
            <a:r>
              <a:rPr lang="en-US" dirty="0"/>
              <a:t> ‘checklist’ toe en </a:t>
            </a:r>
            <a:r>
              <a:rPr lang="en-US" dirty="0" err="1"/>
              <a:t>vertel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straks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stappenplan</a:t>
            </a:r>
            <a:r>
              <a:rPr lang="en-US" dirty="0"/>
              <a:t> voor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onderwijs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303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Bespreek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leerdoelen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en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licht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leerdoelen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niet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voldoende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zijn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zijn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ook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succescriteria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nodig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zodat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weet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hoe success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eruit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ziet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en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waar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naar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toe </a:t>
            </a:r>
            <a:r>
              <a:rPr lang="en-US" sz="7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werkt</a:t>
            </a:r>
            <a:r>
              <a:rPr lang="en-US" sz="7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289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650">
                <a:cs typeface="Calibri"/>
              </a:rPr>
              <a:t>Voor Anna's </a:t>
            </a:r>
            <a:r>
              <a:rPr lang="en-US" sz="650" err="1">
                <a:cs typeface="Calibri"/>
              </a:rPr>
              <a:t>ervaringen</a:t>
            </a:r>
            <a:r>
              <a:rPr lang="en-US" sz="650">
                <a:cs typeface="Calibri"/>
              </a:rPr>
              <a:t>, </a:t>
            </a:r>
            <a:r>
              <a:rPr lang="en-US" sz="650" err="1">
                <a:cs typeface="Calibri"/>
              </a:rPr>
              <a:t>zie</a:t>
            </a:r>
            <a:r>
              <a:rPr lang="en-US" sz="650">
                <a:cs typeface="Calibri"/>
              </a:rPr>
              <a:t> webinar: </a:t>
            </a:r>
            <a:r>
              <a:rPr lang="en-US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https://youtu.be/XtWkIvafOH0?t=568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nl-NL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650">
                <a:cs typeface="Calibri"/>
              </a:rPr>
              <a:t>Start </a:t>
            </a:r>
            <a:r>
              <a:rPr lang="en-US" sz="650" err="1">
                <a:cs typeface="Calibri"/>
              </a:rPr>
              <a:t>bij</a:t>
            </a:r>
            <a:r>
              <a:rPr lang="en-US" sz="650">
                <a:cs typeface="Calibri"/>
              </a:rPr>
              <a:t> 9.25 </a:t>
            </a:r>
            <a:r>
              <a:rPr lang="en-US" sz="650" err="1">
                <a:cs typeface="Calibri"/>
              </a:rPr>
              <a:t>minuut</a:t>
            </a:r>
            <a:r>
              <a:rPr lang="en-US" sz="650">
                <a:cs typeface="Calibri"/>
              </a:rPr>
              <a:t>. </a:t>
            </a:r>
            <a:r>
              <a:rPr lang="en-US" sz="650" err="1">
                <a:cs typeface="Calibri"/>
              </a:rPr>
              <a:t>Einde</a:t>
            </a:r>
            <a:r>
              <a:rPr lang="en-US" sz="650">
                <a:cs typeface="Calibri"/>
              </a:rPr>
              <a:t> </a:t>
            </a:r>
            <a:r>
              <a:rPr lang="en-US" sz="650" err="1">
                <a:cs typeface="Calibri"/>
              </a:rPr>
              <a:t>bij</a:t>
            </a:r>
            <a:r>
              <a:rPr lang="en-US" sz="650">
                <a:cs typeface="Calibri"/>
              </a:rPr>
              <a:t> 22.05 </a:t>
            </a:r>
            <a:r>
              <a:rPr lang="en-US" sz="650" err="1">
                <a:cs typeface="Calibri"/>
              </a:rPr>
              <a:t>minuut</a:t>
            </a:r>
            <a:r>
              <a:rPr lang="en-US" sz="650">
                <a:cs typeface="Calibri"/>
              </a:rPr>
              <a:t>.  </a:t>
            </a:r>
          </a:p>
          <a:p>
            <a:endParaRPr lang="en-US" sz="650"/>
          </a:p>
          <a:p>
            <a:r>
              <a:rPr lang="en-US" sz="650"/>
              <a:t>Laat het </a:t>
            </a:r>
            <a:r>
              <a:rPr lang="en-US" sz="650" err="1"/>
              <a:t>filmpje</a:t>
            </a:r>
            <a:r>
              <a:rPr lang="en-US" sz="650"/>
              <a:t> </a:t>
            </a:r>
            <a:r>
              <a:rPr lang="en-US" sz="650" err="1"/>
              <a:t>zien</a:t>
            </a:r>
            <a:r>
              <a:rPr lang="en-US" sz="650"/>
              <a:t> </a:t>
            </a:r>
            <a:r>
              <a:rPr lang="en-US" sz="650" err="1"/>
              <a:t>waarin</a:t>
            </a:r>
            <a:r>
              <a:rPr lang="en-US" sz="650"/>
              <a:t> Anna </a:t>
            </a:r>
            <a:r>
              <a:rPr lang="en-US" sz="650" err="1"/>
              <a:t>vertelt</a:t>
            </a:r>
            <a:r>
              <a:rPr lang="en-US" sz="650"/>
              <a:t> hoe </a:t>
            </a:r>
            <a:r>
              <a:rPr lang="en-US" sz="650" err="1"/>
              <a:t>zij</a:t>
            </a:r>
            <a:r>
              <a:rPr lang="en-US" sz="650"/>
              <a:t> in </a:t>
            </a:r>
            <a:r>
              <a:rPr lang="en-US" sz="650" err="1"/>
              <a:t>haar</a:t>
            </a:r>
            <a:r>
              <a:rPr lang="en-US" sz="650"/>
              <a:t> </a:t>
            </a:r>
            <a:r>
              <a:rPr lang="en-US" sz="650" err="1"/>
              <a:t>onderwijs</a:t>
            </a:r>
            <a:r>
              <a:rPr lang="en-US" sz="650"/>
              <a:t> </a:t>
            </a:r>
            <a:r>
              <a:rPr lang="en-US" sz="650" err="1"/>
              <a:t>gebruik</a:t>
            </a:r>
            <a:r>
              <a:rPr lang="en-US" sz="650"/>
              <a:t> </a:t>
            </a:r>
            <a:r>
              <a:rPr lang="en-US" sz="650" err="1"/>
              <a:t>heeft</a:t>
            </a:r>
            <a:r>
              <a:rPr lang="en-US" sz="650"/>
              <a:t> </a:t>
            </a:r>
            <a:r>
              <a:rPr lang="en-US" sz="650" err="1"/>
              <a:t>gemaakt</a:t>
            </a:r>
            <a:r>
              <a:rPr lang="en-US" sz="650"/>
              <a:t> van </a:t>
            </a:r>
            <a:r>
              <a:rPr lang="en-US" sz="650" err="1"/>
              <a:t>digitale</a:t>
            </a:r>
            <a:r>
              <a:rPr lang="en-US" sz="650"/>
              <a:t> </a:t>
            </a:r>
            <a:r>
              <a:rPr lang="en-US" sz="650" err="1"/>
              <a:t>peerfeedback</a:t>
            </a:r>
            <a:r>
              <a:rPr lang="en-US" sz="650"/>
              <a:t>.</a:t>
            </a:r>
            <a:endParaRPr lang="en-US"/>
          </a:p>
          <a:p>
            <a:r>
              <a:rPr lang="en-US" err="1"/>
              <a:t>Bespreek</a:t>
            </a:r>
            <a:r>
              <a:rPr lang="en-US"/>
              <a:t> </a:t>
            </a:r>
            <a:r>
              <a:rPr lang="en-US" err="1"/>
              <a:t>dit</a:t>
            </a:r>
            <a:r>
              <a:rPr lang="en-US"/>
              <a:t> </a:t>
            </a:r>
            <a:r>
              <a:rPr lang="en-US" err="1"/>
              <a:t>daarna</a:t>
            </a:r>
            <a:r>
              <a:rPr lang="en-US"/>
              <a:t> met de </a:t>
            </a:r>
            <a:r>
              <a:rPr lang="en-US" err="1"/>
              <a:t>deelnemers</a:t>
            </a:r>
            <a:r>
              <a:rPr lang="en-US"/>
              <a:t>: wat </a:t>
            </a:r>
            <a:r>
              <a:rPr lang="en-US" err="1"/>
              <a:t>vinden</a:t>
            </a:r>
            <a:r>
              <a:rPr lang="en-US"/>
              <a:t> </a:t>
            </a:r>
            <a:r>
              <a:rPr lang="en-US" err="1"/>
              <a:t>zij</a:t>
            </a:r>
            <a:r>
              <a:rPr lang="en-US"/>
              <a:t> van </a:t>
            </a:r>
            <a:r>
              <a:rPr lang="en-US" err="1"/>
              <a:t>deze</a:t>
            </a:r>
            <a:r>
              <a:rPr lang="en-US"/>
              <a:t> </a:t>
            </a:r>
            <a:r>
              <a:rPr lang="en-US" err="1"/>
              <a:t>insteek</a:t>
            </a:r>
            <a:r>
              <a:rPr lang="en-US"/>
              <a:t>? </a:t>
            </a:r>
            <a:r>
              <a:rPr lang="en-US" err="1"/>
              <a:t>Komt</a:t>
            </a:r>
            <a:r>
              <a:rPr lang="en-US"/>
              <a:t> </a:t>
            </a:r>
            <a:r>
              <a:rPr lang="en-US" err="1"/>
              <a:t>dit</a:t>
            </a:r>
            <a:r>
              <a:rPr lang="en-US"/>
              <a:t> </a:t>
            </a:r>
            <a:r>
              <a:rPr lang="en-US" err="1"/>
              <a:t>overeen</a:t>
            </a:r>
            <a:r>
              <a:rPr lang="en-US"/>
              <a:t> met </a:t>
            </a:r>
            <a:r>
              <a:rPr lang="en-US" err="1"/>
              <a:t>hun</a:t>
            </a:r>
            <a:r>
              <a:rPr lang="en-US"/>
              <a:t> eigen </a:t>
            </a:r>
            <a:r>
              <a:rPr lang="en-US" err="1"/>
              <a:t>ideeën</a:t>
            </a:r>
            <a:r>
              <a:rPr lang="en-US"/>
              <a:t>? Wat </a:t>
            </a:r>
            <a:r>
              <a:rPr lang="en-US" err="1"/>
              <a:t>nemen</a:t>
            </a:r>
            <a:r>
              <a:rPr lang="en-US"/>
              <a:t> </a:t>
            </a:r>
            <a:r>
              <a:rPr lang="en-US" err="1"/>
              <a:t>ze</a:t>
            </a:r>
            <a:r>
              <a:rPr lang="en-US"/>
              <a:t> </a:t>
            </a:r>
            <a:r>
              <a:rPr lang="en-US" err="1"/>
              <a:t>hieruit</a:t>
            </a:r>
            <a:r>
              <a:rPr lang="en-US"/>
              <a:t> mee?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320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err="1"/>
              <a:t>deze</a:t>
            </a:r>
            <a:r>
              <a:rPr lang="en-US"/>
              <a:t> </a:t>
            </a:r>
            <a:r>
              <a:rPr lang="en-US" err="1"/>
              <a:t>fase</a:t>
            </a:r>
            <a:r>
              <a:rPr lang="en-US"/>
              <a:t> van de </a:t>
            </a:r>
            <a:r>
              <a:rPr lang="en-US" err="1"/>
              <a:t>bijeenkomst</a:t>
            </a:r>
            <a:r>
              <a:rPr lang="en-US"/>
              <a:t> </a:t>
            </a:r>
            <a:r>
              <a:rPr lang="en-US" err="1"/>
              <a:t>gaan</a:t>
            </a:r>
            <a:r>
              <a:rPr lang="en-US"/>
              <a:t>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aan</a:t>
            </a:r>
            <a:r>
              <a:rPr lang="en-US"/>
              <a:t> de slag met het </a:t>
            </a:r>
            <a:r>
              <a:rPr lang="en-US" err="1"/>
              <a:t>maken</a:t>
            </a:r>
            <a:r>
              <a:rPr lang="en-US"/>
              <a:t> van </a:t>
            </a:r>
            <a:r>
              <a:rPr lang="en-US" err="1"/>
              <a:t>een</a:t>
            </a:r>
            <a:r>
              <a:rPr lang="en-US"/>
              <a:t> plan </a:t>
            </a:r>
            <a:r>
              <a:rPr lang="en-US" err="1"/>
              <a:t>voor</a:t>
            </a:r>
            <a:r>
              <a:rPr lang="en-US"/>
              <a:t> </a:t>
            </a:r>
            <a:r>
              <a:rPr lang="en-US" err="1"/>
              <a:t>hun</a:t>
            </a:r>
            <a:r>
              <a:rPr lang="en-US"/>
              <a:t> eigen </a:t>
            </a:r>
            <a:r>
              <a:rPr lang="en-US" err="1"/>
              <a:t>onderwijs</a:t>
            </a:r>
            <a:r>
              <a:rPr lang="en-US"/>
              <a:t>.</a:t>
            </a:r>
          </a:p>
          <a:p>
            <a:pPr marL="228600" indent="-228600">
              <a:buAutoNum type="arabicPeriod"/>
            </a:pPr>
            <a:r>
              <a:rPr lang="en-US" err="1"/>
              <a:t>Individueel</a:t>
            </a:r>
            <a:endParaRPr lang="en-US"/>
          </a:p>
          <a:p>
            <a:pPr marL="228600" indent="-228600">
              <a:buAutoNum type="arabicPeriod"/>
            </a:pPr>
            <a:r>
              <a:rPr lang="en-US"/>
              <a:t>In </a:t>
            </a:r>
            <a:r>
              <a:rPr lang="en-US" err="1"/>
              <a:t>tweetallen</a:t>
            </a:r>
            <a:r>
              <a:rPr lang="en-US"/>
              <a:t> </a:t>
            </a:r>
            <a:r>
              <a:rPr lang="en-US" err="1"/>
              <a:t>bespreken</a:t>
            </a:r>
            <a:endParaRPr lang="en-US"/>
          </a:p>
          <a:p>
            <a:pPr marL="228600" indent="-228600">
              <a:buAutoNum type="arabicPeriod"/>
            </a:pPr>
            <a:r>
              <a:rPr lang="en-US"/>
              <a:t>In </a:t>
            </a:r>
            <a:r>
              <a:rPr lang="en-US" err="1"/>
              <a:t>viertallen</a:t>
            </a:r>
            <a:r>
              <a:rPr lang="en-US"/>
              <a:t> </a:t>
            </a:r>
            <a:r>
              <a:rPr lang="en-US" err="1"/>
              <a:t>bespreken</a:t>
            </a:r>
            <a:r>
              <a:rPr lang="en-US"/>
              <a:t> 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2240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docent </a:t>
            </a:r>
            <a:r>
              <a:rPr lang="en-US" dirty="0" err="1"/>
              <a:t>een</a:t>
            </a:r>
            <a:r>
              <a:rPr lang="en-US" dirty="0"/>
              <a:t> print van </a:t>
            </a:r>
            <a:r>
              <a:rPr lang="en-US" dirty="0" err="1"/>
              <a:t>bijlage</a:t>
            </a:r>
            <a:r>
              <a:rPr lang="en-US" dirty="0"/>
              <a:t> 3 en </a:t>
            </a:r>
            <a:r>
              <a:rPr lang="en-US" dirty="0" err="1"/>
              <a:t>laat</a:t>
            </a:r>
            <a:r>
              <a:rPr lang="en-US" dirty="0"/>
              <a:t> hen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individueel</a:t>
            </a:r>
            <a:r>
              <a:rPr lang="en-US" dirty="0"/>
              <a:t> </a:t>
            </a:r>
            <a:r>
              <a:rPr lang="en-US" dirty="0" err="1"/>
              <a:t>invullen</a:t>
            </a:r>
            <a:r>
              <a:rPr lang="en-US" dirty="0"/>
              <a:t>. </a:t>
            </a:r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vervolgens</a:t>
            </a:r>
            <a:r>
              <a:rPr lang="en-US" dirty="0"/>
              <a:t> in </a:t>
            </a:r>
            <a:r>
              <a:rPr lang="en-US" dirty="0" err="1"/>
              <a:t>tweetallen</a:t>
            </a:r>
            <a:r>
              <a:rPr lang="en-US" dirty="0"/>
              <a:t> </a:t>
            </a:r>
            <a:r>
              <a:rPr lang="en-US" dirty="0" err="1"/>
              <a:t>zullen</a:t>
            </a:r>
            <a:r>
              <a:rPr lang="en-US" dirty="0"/>
              <a:t> </a:t>
            </a:r>
            <a:r>
              <a:rPr lang="en-US" dirty="0" err="1"/>
              <a:t>bespreken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49855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0255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2464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50" u="sng">
              <a:solidFill>
                <a:srgbClr val="0563C1"/>
              </a:solidFill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1259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2657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Blik</a:t>
            </a:r>
            <a:r>
              <a:rPr lang="en-US"/>
              <a:t> met de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terug</a:t>
            </a:r>
            <a:r>
              <a:rPr lang="en-US"/>
              <a:t> op </a:t>
            </a:r>
            <a:r>
              <a:rPr lang="en-US" err="1"/>
              <a:t>deze</a:t>
            </a:r>
            <a:r>
              <a:rPr lang="en-US"/>
              <a:t> </a:t>
            </a:r>
            <a:r>
              <a:rPr lang="en-US" err="1"/>
              <a:t>eerste</a:t>
            </a:r>
            <a:r>
              <a:rPr lang="en-US"/>
              <a:t> </a:t>
            </a:r>
            <a:r>
              <a:rPr lang="en-US" err="1"/>
              <a:t>sessie</a:t>
            </a:r>
            <a:r>
              <a:rPr lang="en-US"/>
              <a:t>: wat </a:t>
            </a:r>
            <a:r>
              <a:rPr lang="en-US" err="1"/>
              <a:t>heeft</a:t>
            </a:r>
            <a:r>
              <a:rPr lang="en-US"/>
              <a:t> </a:t>
            </a:r>
            <a:r>
              <a:rPr lang="en-US" err="1"/>
              <a:t>deze</a:t>
            </a:r>
            <a:r>
              <a:rPr lang="en-US"/>
              <a:t> </a:t>
            </a:r>
            <a:r>
              <a:rPr lang="en-US" err="1"/>
              <a:t>sessie</a:t>
            </a:r>
            <a:r>
              <a:rPr lang="en-US"/>
              <a:t> hen </a:t>
            </a:r>
            <a:r>
              <a:rPr lang="en-US" err="1"/>
              <a:t>gebracht</a:t>
            </a:r>
            <a:r>
              <a:rPr lang="en-US"/>
              <a:t>? Wat </a:t>
            </a:r>
            <a:r>
              <a:rPr lang="en-US" err="1"/>
              <a:t>gaan</a:t>
            </a:r>
            <a:r>
              <a:rPr lang="en-US"/>
              <a:t> </a:t>
            </a:r>
            <a:r>
              <a:rPr lang="en-US" err="1"/>
              <a:t>ze</a:t>
            </a:r>
            <a:r>
              <a:rPr lang="en-US"/>
              <a:t> de </a:t>
            </a:r>
            <a:r>
              <a:rPr lang="en-US" err="1"/>
              <a:t>komende</a:t>
            </a:r>
            <a:r>
              <a:rPr lang="en-US"/>
              <a:t> </a:t>
            </a:r>
            <a:r>
              <a:rPr lang="en-US" err="1"/>
              <a:t>periode</a:t>
            </a:r>
            <a:r>
              <a:rPr lang="en-US"/>
              <a:t> </a:t>
            </a:r>
            <a:r>
              <a:rPr lang="en-US" err="1"/>
              <a:t>verder</a:t>
            </a:r>
            <a:r>
              <a:rPr lang="en-US"/>
              <a:t> </a:t>
            </a:r>
            <a:r>
              <a:rPr lang="en-US" err="1"/>
              <a:t>uitzoeken</a:t>
            </a:r>
            <a:r>
              <a:rPr lang="en-US"/>
              <a:t>? </a:t>
            </a:r>
          </a:p>
          <a:p>
            <a:r>
              <a:rPr lang="en-US" err="1"/>
              <a:t>Vertel</a:t>
            </a:r>
            <a:r>
              <a:rPr lang="en-US"/>
              <a:t> </a:t>
            </a:r>
            <a:r>
              <a:rPr lang="en-US" err="1"/>
              <a:t>dat</a:t>
            </a:r>
            <a:r>
              <a:rPr lang="en-US"/>
              <a:t> de </a:t>
            </a:r>
            <a:r>
              <a:rPr lang="en-US" err="1"/>
              <a:t>volgende</a:t>
            </a:r>
            <a:r>
              <a:rPr lang="en-US"/>
              <a:t> </a:t>
            </a:r>
            <a:r>
              <a:rPr lang="en-US" err="1"/>
              <a:t>sessie</a:t>
            </a:r>
            <a:r>
              <a:rPr lang="en-US"/>
              <a:t> </a:t>
            </a:r>
            <a:r>
              <a:rPr lang="en-US" err="1"/>
              <a:t>vooral</a:t>
            </a:r>
            <a:r>
              <a:rPr lang="en-US"/>
              <a:t> </a:t>
            </a:r>
            <a:r>
              <a:rPr lang="en-US" err="1"/>
              <a:t>gaat</a:t>
            </a:r>
            <a:r>
              <a:rPr lang="en-US"/>
              <a:t> over </a:t>
            </a:r>
            <a:r>
              <a:rPr lang="en-US" err="1"/>
              <a:t>vraagstukken</a:t>
            </a:r>
            <a:r>
              <a:rPr lang="en-US"/>
              <a:t> </a:t>
            </a:r>
            <a:r>
              <a:rPr lang="en-US" err="1"/>
              <a:t>waar</a:t>
            </a:r>
            <a:r>
              <a:rPr lang="en-US"/>
              <a:t> </a:t>
            </a:r>
            <a:r>
              <a:rPr lang="en-US" err="1"/>
              <a:t>ze</a:t>
            </a:r>
            <a:r>
              <a:rPr lang="en-US"/>
              <a:t> </a:t>
            </a:r>
            <a:r>
              <a:rPr lang="en-US" err="1"/>
              <a:t>zelf</a:t>
            </a:r>
            <a:r>
              <a:rPr lang="en-US"/>
              <a:t> mee </a:t>
            </a:r>
            <a:r>
              <a:rPr lang="en-US" err="1"/>
              <a:t>komen</a:t>
            </a:r>
            <a:r>
              <a:rPr lang="en-US"/>
              <a:t>, </a:t>
            </a:r>
            <a:r>
              <a:rPr lang="en-US" err="1"/>
              <a:t>dus</a:t>
            </a:r>
            <a:r>
              <a:rPr lang="en-US"/>
              <a:t> </a:t>
            </a:r>
            <a:r>
              <a:rPr lang="en-US" err="1"/>
              <a:t>stimuleer</a:t>
            </a:r>
            <a:r>
              <a:rPr lang="en-US"/>
              <a:t> de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hun</a:t>
            </a:r>
            <a:r>
              <a:rPr lang="en-US"/>
              <a:t> </a:t>
            </a:r>
            <a:r>
              <a:rPr lang="en-US" err="1"/>
              <a:t>vragen</a:t>
            </a:r>
            <a:r>
              <a:rPr lang="en-US"/>
              <a:t>/dilemma’s </a:t>
            </a:r>
            <a:r>
              <a:rPr lang="en-US" err="1"/>
              <a:t>tussentijds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noteren</a:t>
            </a:r>
            <a:r>
              <a:rPr lang="en-US"/>
              <a:t> en </a:t>
            </a:r>
            <a:r>
              <a:rPr lang="en-US" err="1"/>
              <a:t>eventueel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delen</a:t>
            </a:r>
            <a:r>
              <a:rPr lang="en-US"/>
              <a:t> </a:t>
            </a:r>
            <a:r>
              <a:rPr lang="en-US" err="1"/>
              <a:t>zodat</a:t>
            </a:r>
            <a:r>
              <a:rPr lang="en-US"/>
              <a:t> </a:t>
            </a:r>
            <a:r>
              <a:rPr lang="en-US" err="1"/>
              <a:t>jullie</a:t>
            </a:r>
            <a:r>
              <a:rPr lang="en-US"/>
              <a:t> </a:t>
            </a:r>
            <a:r>
              <a:rPr lang="en-US" err="1"/>
              <a:t>hier</a:t>
            </a:r>
            <a:r>
              <a:rPr lang="en-US"/>
              <a:t> in de </a:t>
            </a:r>
            <a:r>
              <a:rPr lang="en-US" err="1"/>
              <a:t>sessie</a:t>
            </a:r>
            <a:r>
              <a:rPr lang="en-US"/>
              <a:t> op in </a:t>
            </a:r>
            <a:r>
              <a:rPr lang="en-US" err="1"/>
              <a:t>kunnen</a:t>
            </a:r>
            <a:r>
              <a:rPr lang="en-US"/>
              <a:t> </a:t>
            </a:r>
            <a:r>
              <a:rPr lang="en-US" err="1"/>
              <a:t>gaan</a:t>
            </a:r>
            <a:r>
              <a:rPr lang="en-US"/>
              <a:t>.</a:t>
            </a:r>
          </a:p>
          <a:p>
            <a:endParaRPr lang="en-US"/>
          </a:p>
          <a:p>
            <a:r>
              <a:rPr lang="en-US"/>
              <a:t>Zorg </a:t>
            </a:r>
            <a:r>
              <a:rPr lang="en-US" err="1"/>
              <a:t>als</a:t>
            </a:r>
            <a:r>
              <a:rPr lang="en-US"/>
              <a:t> </a:t>
            </a:r>
            <a:r>
              <a:rPr lang="en-US" err="1"/>
              <a:t>begeleider</a:t>
            </a:r>
            <a:r>
              <a:rPr lang="en-US"/>
              <a:t> </a:t>
            </a:r>
            <a:r>
              <a:rPr lang="en-US" err="1"/>
              <a:t>dat</a:t>
            </a:r>
            <a:r>
              <a:rPr lang="en-US"/>
              <a:t> je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kopie</a:t>
            </a:r>
            <a:r>
              <a:rPr lang="en-US"/>
              <a:t> (of </a:t>
            </a:r>
            <a:r>
              <a:rPr lang="en-US" err="1"/>
              <a:t>foto</a:t>
            </a:r>
            <a:r>
              <a:rPr lang="en-US"/>
              <a:t>) van de </a:t>
            </a:r>
            <a:r>
              <a:rPr lang="en-US" err="1"/>
              <a:t>plannen</a:t>
            </a:r>
            <a:r>
              <a:rPr lang="en-US"/>
              <a:t> van de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krijgt</a:t>
            </a:r>
            <a:r>
              <a:rPr lang="en-US"/>
              <a:t> of </a:t>
            </a:r>
            <a:r>
              <a:rPr lang="en-US" err="1"/>
              <a:t>maakt</a:t>
            </a:r>
            <a:r>
              <a:rPr lang="en-US"/>
              <a:t>, </a:t>
            </a:r>
            <a:r>
              <a:rPr lang="en-US" err="1"/>
              <a:t>zodat</a:t>
            </a:r>
            <a:r>
              <a:rPr lang="en-US"/>
              <a:t> je </a:t>
            </a:r>
            <a:r>
              <a:rPr lang="en-US" err="1"/>
              <a:t>hier</a:t>
            </a:r>
            <a:r>
              <a:rPr lang="en-US"/>
              <a:t> in de </a:t>
            </a:r>
            <a:r>
              <a:rPr lang="en-US" err="1"/>
              <a:t>laatste</a:t>
            </a:r>
            <a:r>
              <a:rPr lang="en-US"/>
              <a:t> </a:t>
            </a:r>
            <a:r>
              <a:rPr lang="en-US" err="1"/>
              <a:t>sessie</a:t>
            </a:r>
            <a:r>
              <a:rPr lang="en-US"/>
              <a:t> op </a:t>
            </a:r>
            <a:r>
              <a:rPr lang="en-US" err="1"/>
              <a:t>kunt</a:t>
            </a:r>
            <a:r>
              <a:rPr lang="en-US"/>
              <a:t> </a:t>
            </a:r>
            <a:r>
              <a:rPr lang="en-US" err="1"/>
              <a:t>terugkomen</a:t>
            </a:r>
            <a:r>
              <a:rPr lang="en-US"/>
              <a:t>.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31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 err="1"/>
              <a:t>Dit</a:t>
            </a:r>
            <a:r>
              <a:rPr lang="en-US" sz="800" dirty="0"/>
              <a:t> </a:t>
            </a:r>
            <a:r>
              <a:rPr lang="en-US" sz="800" dirty="0" err="1"/>
              <a:t>zijn</a:t>
            </a:r>
            <a:r>
              <a:rPr lang="en-US" sz="800" dirty="0"/>
              <a:t> de </a:t>
            </a:r>
            <a:r>
              <a:rPr lang="en-US" sz="800" dirty="0" err="1"/>
              <a:t>succescriteria</a:t>
            </a:r>
            <a:r>
              <a:rPr lang="en-US" sz="800" dirty="0"/>
              <a:t> voor </a:t>
            </a:r>
            <a:r>
              <a:rPr lang="en-US" sz="800" dirty="0" err="1"/>
              <a:t>leerdoel</a:t>
            </a:r>
            <a:r>
              <a:rPr lang="en-US" sz="800" dirty="0"/>
              <a:t> 1. Loop ze door en </a:t>
            </a:r>
            <a:r>
              <a:rPr lang="en-US" sz="800" dirty="0" err="1"/>
              <a:t>bespreek</a:t>
            </a:r>
            <a:r>
              <a:rPr lang="en-US" sz="800" dirty="0"/>
              <a:t> </a:t>
            </a:r>
            <a:r>
              <a:rPr lang="en-US" sz="800" dirty="0" err="1"/>
              <a:t>dat</a:t>
            </a:r>
            <a:r>
              <a:rPr lang="en-US" sz="800" dirty="0"/>
              <a:t> de </a:t>
            </a:r>
            <a:r>
              <a:rPr lang="en-US" sz="800" dirty="0" err="1"/>
              <a:t>eerste</a:t>
            </a:r>
            <a:r>
              <a:rPr lang="en-US" sz="800" dirty="0"/>
              <a:t> en </a:t>
            </a:r>
            <a:r>
              <a:rPr lang="en-US" sz="800" dirty="0" err="1"/>
              <a:t>tweede</a:t>
            </a:r>
            <a:r>
              <a:rPr lang="en-US" sz="800" dirty="0"/>
              <a:t> </a:t>
            </a:r>
            <a:r>
              <a:rPr lang="en-US" sz="800" dirty="0" err="1"/>
              <a:t>bijeenkomst</a:t>
            </a:r>
            <a:r>
              <a:rPr lang="en-US" sz="800" dirty="0"/>
              <a:t> </a:t>
            </a:r>
            <a:r>
              <a:rPr lang="en-US" sz="800" dirty="0" err="1"/>
              <a:t>voornamelijk</a:t>
            </a:r>
            <a:r>
              <a:rPr lang="en-US" sz="800" dirty="0"/>
              <a:t> </a:t>
            </a:r>
            <a:r>
              <a:rPr lang="en-US" sz="800" dirty="0" err="1"/>
              <a:t>zullen</a:t>
            </a:r>
            <a:r>
              <a:rPr lang="en-US" sz="800" dirty="0"/>
              <a:t> </a:t>
            </a:r>
            <a:r>
              <a:rPr lang="en-US" sz="800" dirty="0" err="1"/>
              <a:t>gaan</a:t>
            </a:r>
            <a:r>
              <a:rPr lang="en-US" sz="800" dirty="0"/>
              <a:t> over het </a:t>
            </a:r>
            <a:r>
              <a:rPr lang="en-US" sz="800" dirty="0" err="1"/>
              <a:t>ontwerpen</a:t>
            </a:r>
            <a:r>
              <a:rPr lang="en-US" sz="800" dirty="0"/>
              <a:t> van </a:t>
            </a:r>
            <a:r>
              <a:rPr lang="en-US" sz="800" dirty="0" err="1"/>
              <a:t>een</a:t>
            </a:r>
            <a:r>
              <a:rPr lang="en-US" sz="800" dirty="0"/>
              <a:t> plan (</a:t>
            </a:r>
            <a:r>
              <a:rPr lang="en-US" sz="800" dirty="0" err="1"/>
              <a:t>leerdoel</a:t>
            </a:r>
            <a:r>
              <a:rPr lang="en-US" sz="800" dirty="0"/>
              <a:t> 1). </a:t>
            </a:r>
            <a:endParaRPr lang="nl-NL" sz="80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094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1716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25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Licht het </a:t>
            </a:r>
            <a:r>
              <a:rPr lang="en-US" dirty="0" err="1"/>
              <a:t>programma</a:t>
            </a:r>
            <a:r>
              <a:rPr lang="en-US" dirty="0"/>
              <a:t> </a:t>
            </a:r>
            <a:r>
              <a:rPr lang="en-US" dirty="0" err="1"/>
              <a:t>kort</a:t>
            </a:r>
            <a:r>
              <a:rPr lang="en-US" dirty="0"/>
              <a:t> toe: de </a:t>
            </a:r>
            <a:r>
              <a:rPr lang="en-US" dirty="0" err="1"/>
              <a:t>eerste</a:t>
            </a:r>
            <a:r>
              <a:rPr lang="en-US" dirty="0"/>
              <a:t> twee </a:t>
            </a:r>
            <a:r>
              <a:rPr lang="en-US" dirty="0" err="1"/>
              <a:t>sessies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voorafgaand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onderwijsperiode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deelnemers</a:t>
            </a:r>
            <a:r>
              <a:rPr lang="en-US" dirty="0"/>
              <a:t> </a:t>
            </a:r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inzetten</a:t>
            </a:r>
            <a:r>
              <a:rPr lang="en-US" dirty="0"/>
              <a:t>. In </a:t>
            </a:r>
            <a:r>
              <a:rPr lang="en-US" dirty="0" err="1"/>
              <a:t>deze</a:t>
            </a:r>
            <a:r>
              <a:rPr lang="en-US" dirty="0"/>
              <a:t> twee </a:t>
            </a:r>
            <a:r>
              <a:rPr lang="en-US" dirty="0" err="1"/>
              <a:t>sessies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ze </a:t>
            </a:r>
            <a:r>
              <a:rPr lang="en-US" dirty="0" err="1"/>
              <a:t>een</a:t>
            </a:r>
            <a:r>
              <a:rPr lang="en-US" dirty="0"/>
              <a:t> plan van </a:t>
            </a:r>
            <a:r>
              <a:rPr lang="en-US" dirty="0" err="1"/>
              <a:t>aanpak</a:t>
            </a:r>
            <a:r>
              <a:rPr lang="en-US" dirty="0"/>
              <a:t> (</a:t>
            </a:r>
            <a:r>
              <a:rPr lang="en-US" dirty="0" err="1"/>
              <a:t>leerdoel</a:t>
            </a:r>
            <a:r>
              <a:rPr lang="en-US" dirty="0"/>
              <a:t> 1). De </a:t>
            </a:r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bijeenkomst</a:t>
            </a:r>
            <a:r>
              <a:rPr lang="en-US" dirty="0"/>
              <a:t> is </a:t>
            </a:r>
            <a:r>
              <a:rPr lang="en-US" dirty="0" err="1"/>
              <a:t>gericht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tussentijdse</a:t>
            </a:r>
            <a:r>
              <a:rPr lang="en-US" dirty="0"/>
              <a:t> </a:t>
            </a:r>
            <a:r>
              <a:rPr lang="en-US" dirty="0" err="1"/>
              <a:t>evaluatie</a:t>
            </a:r>
            <a:r>
              <a:rPr lang="en-US" dirty="0"/>
              <a:t> en het </a:t>
            </a:r>
            <a:r>
              <a:rPr lang="en-US" dirty="0" err="1"/>
              <a:t>uitwisselen</a:t>
            </a:r>
            <a:r>
              <a:rPr lang="en-US" dirty="0"/>
              <a:t> van </a:t>
            </a:r>
            <a:r>
              <a:rPr lang="en-US" dirty="0" err="1"/>
              <a:t>inzichten</a:t>
            </a:r>
            <a:r>
              <a:rPr lang="en-US" dirty="0"/>
              <a:t> met </a:t>
            </a:r>
            <a:r>
              <a:rPr lang="en-US" dirty="0" err="1"/>
              <a:t>betrekking</a:t>
            </a:r>
            <a:r>
              <a:rPr lang="en-US" dirty="0"/>
              <a:t> tot de </a:t>
            </a:r>
            <a:r>
              <a:rPr lang="en-US" dirty="0" err="1"/>
              <a:t>inzet</a:t>
            </a:r>
            <a:r>
              <a:rPr lang="en-US" dirty="0"/>
              <a:t> van </a:t>
            </a:r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 (</a:t>
            </a:r>
            <a:r>
              <a:rPr lang="en-US" dirty="0" err="1"/>
              <a:t>leerdoel</a:t>
            </a:r>
            <a:r>
              <a:rPr lang="en-US" dirty="0"/>
              <a:t> 2). In de </a:t>
            </a:r>
            <a:r>
              <a:rPr lang="en-US" dirty="0" err="1"/>
              <a:t>laatste</a:t>
            </a:r>
            <a:r>
              <a:rPr lang="en-US" dirty="0"/>
              <a:t> </a:t>
            </a:r>
            <a:r>
              <a:rPr lang="en-US" dirty="0" err="1"/>
              <a:t>bijeenkomst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de proeftuin (</a:t>
            </a:r>
            <a:r>
              <a:rPr lang="en-US" dirty="0" err="1"/>
              <a:t>zowel</a:t>
            </a:r>
            <a:r>
              <a:rPr lang="en-US" dirty="0"/>
              <a:t> de </a:t>
            </a:r>
            <a:r>
              <a:rPr lang="en-US" dirty="0" err="1"/>
              <a:t>vorm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inhoud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effecten</a:t>
            </a:r>
            <a:r>
              <a:rPr lang="en-US" dirty="0"/>
              <a:t>) </a:t>
            </a:r>
            <a:r>
              <a:rPr lang="en-US" dirty="0" err="1"/>
              <a:t>geevalueerd</a:t>
            </a:r>
            <a:r>
              <a:rPr lang="en-US" dirty="0"/>
              <a:t> (</a:t>
            </a:r>
            <a:r>
              <a:rPr lang="en-US" dirty="0" err="1"/>
              <a:t>leerdoel</a:t>
            </a:r>
            <a:r>
              <a:rPr lang="en-US" dirty="0"/>
              <a:t> 3). Good practices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verzameld</a:t>
            </a:r>
            <a:r>
              <a:rPr lang="en-US" dirty="0"/>
              <a:t> voor </a:t>
            </a:r>
            <a:r>
              <a:rPr lang="en-US" dirty="0" err="1"/>
              <a:t>verdere</a:t>
            </a:r>
            <a:r>
              <a:rPr lang="en-US" dirty="0"/>
              <a:t> </a:t>
            </a:r>
            <a:r>
              <a:rPr lang="en-US" dirty="0" err="1"/>
              <a:t>verspreiding</a:t>
            </a:r>
            <a:r>
              <a:rPr lang="en-US" dirty="0"/>
              <a:t>, </a:t>
            </a:r>
            <a:r>
              <a:rPr lang="en-US" dirty="0" err="1"/>
              <a:t>bijvoorbeeld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blogbericht</a:t>
            </a:r>
            <a:r>
              <a:rPr lang="en-US" dirty="0"/>
              <a:t> of nieuwsbrief </a:t>
            </a:r>
            <a:r>
              <a:rPr lang="en-US" dirty="0" err="1"/>
              <a:t>binnen</a:t>
            </a:r>
            <a:r>
              <a:rPr lang="en-US" dirty="0"/>
              <a:t> de eigen </a:t>
            </a:r>
            <a:r>
              <a:rPr lang="en-US" dirty="0" err="1"/>
              <a:t>instelling</a:t>
            </a:r>
            <a:r>
              <a:rPr lang="en-US" dirty="0"/>
              <a:t> of op de Surf website.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581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Licht het </a:t>
            </a:r>
            <a:r>
              <a:rPr lang="en-US" dirty="0" err="1"/>
              <a:t>programma</a:t>
            </a:r>
            <a:r>
              <a:rPr lang="en-US" dirty="0"/>
              <a:t> voor de </a:t>
            </a:r>
            <a:r>
              <a:rPr lang="en-US" dirty="0" err="1"/>
              <a:t>deelnemers</a:t>
            </a:r>
            <a:r>
              <a:rPr lang="en-US" dirty="0"/>
              <a:t> toe.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2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48BA3D-0680-485F-9882-A8DAC8FEA35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5026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62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Duur: </a:t>
            </a:r>
            <a:r>
              <a:rPr lang="en-US" err="1"/>
              <a:t>ongeveer</a:t>
            </a:r>
            <a:r>
              <a:rPr lang="en-US"/>
              <a:t> 10 </a:t>
            </a:r>
            <a:r>
              <a:rPr lang="en-US" err="1"/>
              <a:t>minuten</a:t>
            </a:r>
            <a:endParaRPr lang="en-US"/>
          </a:p>
          <a:p>
            <a:r>
              <a:rPr lang="en-US"/>
              <a:t>Doel: </a:t>
            </a:r>
            <a:r>
              <a:rPr lang="en-US" err="1"/>
              <a:t>deelnemers</a:t>
            </a:r>
            <a:r>
              <a:rPr lang="en-US"/>
              <a:t> </a:t>
            </a:r>
            <a:r>
              <a:rPr lang="en-US" err="1"/>
              <a:t>leren</a:t>
            </a:r>
            <a:r>
              <a:rPr lang="en-US"/>
              <a:t> </a:t>
            </a:r>
            <a:r>
              <a:rPr lang="en-US" err="1"/>
              <a:t>elkaar</a:t>
            </a:r>
            <a:r>
              <a:rPr lang="en-US"/>
              <a:t> </a:t>
            </a:r>
            <a:r>
              <a:rPr lang="en-US" err="1"/>
              <a:t>kennen</a:t>
            </a:r>
            <a:r>
              <a:rPr lang="en-US"/>
              <a:t>, </a:t>
            </a:r>
            <a:r>
              <a:rPr lang="en-US" err="1"/>
              <a:t>zowel</a:t>
            </a:r>
            <a:r>
              <a:rPr lang="en-US"/>
              <a:t> </a:t>
            </a:r>
            <a:r>
              <a:rPr lang="en-US" err="1"/>
              <a:t>werkgerelateerd</a:t>
            </a:r>
            <a:r>
              <a:rPr lang="en-US"/>
              <a:t> </a:t>
            </a:r>
            <a:r>
              <a:rPr lang="en-US" err="1"/>
              <a:t>als</a:t>
            </a:r>
            <a:r>
              <a:rPr lang="en-US"/>
              <a:t> </a:t>
            </a:r>
            <a:r>
              <a:rPr lang="en-US" err="1"/>
              <a:t>algemeen</a:t>
            </a:r>
            <a:endParaRPr lang="en-US"/>
          </a:p>
          <a:p>
            <a:r>
              <a:rPr lang="en-US" err="1"/>
              <a:t>Spelregels</a:t>
            </a:r>
            <a:r>
              <a:rPr lang="en-US"/>
              <a:t>:</a:t>
            </a:r>
          </a:p>
          <a:p>
            <a:r>
              <a:rPr lang="en-US" err="1"/>
              <a:t>Iedereen</a:t>
            </a:r>
            <a:r>
              <a:rPr lang="en-US"/>
              <a:t> </a:t>
            </a:r>
            <a:r>
              <a:rPr lang="en-US" err="1"/>
              <a:t>krijgt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formulier</a:t>
            </a:r>
            <a:r>
              <a:rPr lang="en-US"/>
              <a:t> met </a:t>
            </a:r>
            <a:r>
              <a:rPr lang="en-US" err="1"/>
              <a:t>daarop</a:t>
            </a:r>
            <a:r>
              <a:rPr lang="en-US"/>
              <a:t> </a:t>
            </a:r>
            <a:r>
              <a:rPr lang="en-US" err="1"/>
              <a:t>vakjes</a:t>
            </a:r>
            <a:r>
              <a:rPr lang="en-US"/>
              <a:t> met </a:t>
            </a:r>
            <a:r>
              <a:rPr lang="en-US" err="1"/>
              <a:t>kenmerken</a:t>
            </a:r>
            <a:r>
              <a:rPr lang="en-US"/>
              <a:t>. </a:t>
            </a:r>
          </a:p>
          <a:p>
            <a:r>
              <a:rPr lang="en-US"/>
              <a:t>Je </a:t>
            </a:r>
            <a:r>
              <a:rPr lang="en-US" err="1"/>
              <a:t>moet</a:t>
            </a:r>
            <a:r>
              <a:rPr lang="en-US"/>
              <a:t> op </a:t>
            </a:r>
            <a:r>
              <a:rPr lang="en-US" err="1"/>
              <a:t>zoek</a:t>
            </a:r>
            <a:r>
              <a:rPr lang="en-US"/>
              <a:t> </a:t>
            </a:r>
            <a:r>
              <a:rPr lang="en-US" err="1"/>
              <a:t>naar</a:t>
            </a:r>
            <a:r>
              <a:rPr lang="en-US"/>
              <a:t> </a:t>
            </a:r>
            <a:r>
              <a:rPr lang="en-US" err="1"/>
              <a:t>mensen</a:t>
            </a:r>
            <a:r>
              <a:rPr lang="en-US"/>
              <a:t> die </a:t>
            </a:r>
            <a:r>
              <a:rPr lang="en-US" err="1"/>
              <a:t>aan</a:t>
            </a:r>
            <a:r>
              <a:rPr lang="en-US"/>
              <a:t> </a:t>
            </a:r>
            <a:r>
              <a:rPr lang="en-US" err="1"/>
              <a:t>dat</a:t>
            </a:r>
            <a:r>
              <a:rPr lang="en-US"/>
              <a:t> </a:t>
            </a:r>
            <a:r>
              <a:rPr lang="en-US" err="1"/>
              <a:t>kenmerk</a:t>
            </a:r>
            <a:r>
              <a:rPr lang="en-US"/>
              <a:t> </a:t>
            </a:r>
            <a:r>
              <a:rPr lang="en-US" err="1"/>
              <a:t>voldoen</a:t>
            </a:r>
            <a:r>
              <a:rPr lang="en-US"/>
              <a:t>. </a:t>
            </a:r>
            <a:r>
              <a:rPr lang="en-US" err="1"/>
              <a:t>Schrijf</a:t>
            </a:r>
            <a:r>
              <a:rPr lang="en-US"/>
              <a:t> de naam van </a:t>
            </a:r>
            <a:r>
              <a:rPr lang="en-US" err="1"/>
              <a:t>iemand</a:t>
            </a:r>
            <a:r>
              <a:rPr lang="en-US"/>
              <a:t> met het </a:t>
            </a:r>
            <a:r>
              <a:rPr lang="en-US" err="1"/>
              <a:t>betreffende</a:t>
            </a:r>
            <a:r>
              <a:rPr lang="en-US"/>
              <a:t> </a:t>
            </a:r>
            <a:r>
              <a:rPr lang="en-US" err="1"/>
              <a:t>kenmerk</a:t>
            </a:r>
            <a:r>
              <a:rPr lang="en-US"/>
              <a:t> in het </a:t>
            </a:r>
            <a:r>
              <a:rPr lang="en-US" err="1"/>
              <a:t>vakje</a:t>
            </a:r>
            <a:r>
              <a:rPr lang="en-US"/>
              <a:t>. Je mag </a:t>
            </a:r>
            <a:r>
              <a:rPr lang="en-US" err="1"/>
              <a:t>elke</a:t>
            </a:r>
            <a:r>
              <a:rPr lang="en-US"/>
              <a:t> naam maar 2x </a:t>
            </a:r>
            <a:r>
              <a:rPr lang="en-US" err="1"/>
              <a:t>gebruiken</a:t>
            </a:r>
            <a:r>
              <a:rPr lang="en-US"/>
              <a:t>.</a:t>
            </a:r>
          </a:p>
          <a:p>
            <a:r>
              <a:rPr lang="en-US"/>
              <a:t>Heb je </a:t>
            </a:r>
            <a:r>
              <a:rPr lang="en-US" err="1"/>
              <a:t>als</a:t>
            </a:r>
            <a:r>
              <a:rPr lang="en-US"/>
              <a:t> </a:t>
            </a:r>
            <a:r>
              <a:rPr lang="en-US" err="1"/>
              <a:t>eerste</a:t>
            </a:r>
            <a:r>
              <a:rPr lang="en-US"/>
              <a:t> elk </a:t>
            </a:r>
            <a:r>
              <a:rPr lang="en-US" err="1"/>
              <a:t>kenmerk</a:t>
            </a:r>
            <a:r>
              <a:rPr lang="en-US"/>
              <a:t> van </a:t>
            </a:r>
            <a:r>
              <a:rPr lang="en-US" err="1"/>
              <a:t>een</a:t>
            </a:r>
            <a:r>
              <a:rPr lang="en-US"/>
              <a:t> naam </a:t>
            </a:r>
            <a:r>
              <a:rPr lang="en-US" err="1"/>
              <a:t>voorzien</a:t>
            </a:r>
            <a:r>
              <a:rPr lang="en-US"/>
              <a:t>? Dan </a:t>
            </a:r>
            <a:r>
              <a:rPr lang="en-US" err="1"/>
              <a:t>heb</a:t>
            </a:r>
            <a:r>
              <a:rPr lang="en-US"/>
              <a:t> je </a:t>
            </a:r>
            <a:r>
              <a:rPr lang="en-US" err="1"/>
              <a:t>gewonnen</a:t>
            </a:r>
            <a:r>
              <a:rPr lang="en-US"/>
              <a:t> </a:t>
            </a:r>
            <a:r>
              <a:rPr lang="en-US">
                <a:sym typeface="Wingdings" panose="05000000000000000000" pitchFamily="2" charset="2"/>
              </a:rPr>
              <a:t>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639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 </a:t>
            </a:r>
            <a:r>
              <a:rPr lang="en-US" err="1"/>
              <a:t>volgende</a:t>
            </a:r>
            <a:r>
              <a:rPr lang="en-US"/>
              <a:t> slides </a:t>
            </a:r>
            <a:r>
              <a:rPr lang="en-US" err="1"/>
              <a:t>bevatten</a:t>
            </a:r>
            <a:r>
              <a:rPr lang="en-US"/>
              <a:t> </a:t>
            </a:r>
            <a:r>
              <a:rPr lang="en-US" err="1"/>
              <a:t>achtergrondinformatie</a:t>
            </a:r>
            <a:r>
              <a:rPr lang="en-US"/>
              <a:t> over </a:t>
            </a:r>
            <a:r>
              <a:rPr lang="en-US" err="1"/>
              <a:t>peerfeedback</a:t>
            </a:r>
            <a:r>
              <a:rPr lang="en-US"/>
              <a:t>. Lees de </a:t>
            </a:r>
            <a:r>
              <a:rPr lang="en-US" err="1"/>
              <a:t>informatie</a:t>
            </a:r>
            <a:r>
              <a:rPr lang="en-US"/>
              <a:t> </a:t>
            </a:r>
            <a:r>
              <a:rPr lang="en-US" err="1"/>
              <a:t>bij</a:t>
            </a:r>
            <a:r>
              <a:rPr lang="en-US"/>
              <a:t> ‘</a:t>
            </a:r>
            <a:r>
              <a:rPr lang="en-US" err="1"/>
              <a:t>inhoudelijke</a:t>
            </a:r>
            <a:r>
              <a:rPr lang="en-US"/>
              <a:t> </a:t>
            </a:r>
            <a:r>
              <a:rPr lang="en-US" err="1"/>
              <a:t>verantwoording</a:t>
            </a:r>
            <a:r>
              <a:rPr lang="en-US"/>
              <a:t>’ in de </a:t>
            </a:r>
            <a:r>
              <a:rPr lang="en-US" err="1"/>
              <a:t>handleiding</a:t>
            </a:r>
            <a:r>
              <a:rPr lang="en-US"/>
              <a:t>/het </a:t>
            </a:r>
            <a:r>
              <a:rPr lang="en-US" err="1"/>
              <a:t>werkpakket</a:t>
            </a:r>
            <a:r>
              <a:rPr lang="en-US"/>
              <a:t> </a:t>
            </a:r>
            <a:r>
              <a:rPr lang="en-US" err="1"/>
              <a:t>goed</a:t>
            </a:r>
            <a:r>
              <a:rPr lang="en-US"/>
              <a:t> door </a:t>
            </a:r>
            <a:r>
              <a:rPr lang="en-US" err="1"/>
              <a:t>voor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inhoudelijke</a:t>
            </a:r>
            <a:r>
              <a:rPr lang="en-US"/>
              <a:t> basis. 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91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1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3867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720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47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18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534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932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nl-NL" dirty="0"/>
              <a:t>[zonetitel]</a:t>
            </a:r>
          </a:p>
        </p:txBody>
      </p:sp>
      <p:grpSp>
        <p:nvGrpSpPr>
          <p:cNvPr id="5" name="Info">
            <a:extLst>
              <a:ext uri="{FF2B5EF4-FFF2-40B4-BE49-F238E27FC236}">
                <a16:creationId xmlns:a16="http://schemas.microsoft.com/office/drawing/2014/main" id="{A68A2134-5BA4-490F-91FF-B8AEF48C907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6" name="Tekst">
              <a:extLst>
                <a:ext uri="{FF2B5EF4-FFF2-40B4-BE49-F238E27FC236}">
                  <a16:creationId xmlns:a16="http://schemas.microsoft.com/office/drawing/2014/main" id="{E151DC28-21D0-4687-8749-071757125CC1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7" name="Inspringen">
              <a:extLst>
                <a:ext uri="{FF2B5EF4-FFF2-40B4-BE49-F238E27FC236}">
                  <a16:creationId xmlns:a16="http://schemas.microsoft.com/office/drawing/2014/main" id="{6C2FE7E4-3C90-4A45-B64A-7CA4071DFD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1440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grpSp>
        <p:nvGrpSpPr>
          <p:cNvPr id="4" name="Info">
            <a:extLst>
              <a:ext uri="{FF2B5EF4-FFF2-40B4-BE49-F238E27FC236}">
                <a16:creationId xmlns:a16="http://schemas.microsoft.com/office/drawing/2014/main" id="{8F666041-AE1D-4790-893C-CA54BB58B111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5" name="Tekst">
              <a:extLst>
                <a:ext uri="{FF2B5EF4-FFF2-40B4-BE49-F238E27FC236}">
                  <a16:creationId xmlns:a16="http://schemas.microsoft.com/office/drawing/2014/main" id="{97E05038-CF34-4324-A446-7849213F5FE2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6" name="Inspringen">
              <a:extLst>
                <a:ext uri="{FF2B5EF4-FFF2-40B4-BE49-F238E27FC236}">
                  <a16:creationId xmlns:a16="http://schemas.microsoft.com/office/drawing/2014/main" id="{5EB716DB-8BE7-4C07-80EA-BC92292EB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81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" name="Info">
            <a:extLst>
              <a:ext uri="{FF2B5EF4-FFF2-40B4-BE49-F238E27FC236}">
                <a16:creationId xmlns:a16="http://schemas.microsoft.com/office/drawing/2014/main" id="{661DFC31-4E7D-4437-9213-13263CF6299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7" name="Tekst">
              <a:extLst>
                <a:ext uri="{FF2B5EF4-FFF2-40B4-BE49-F238E27FC236}">
                  <a16:creationId xmlns:a16="http://schemas.microsoft.com/office/drawing/2014/main" id="{D21127C4-310D-491F-BE62-1AFD81FCA0E3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8" name="Inspringen">
              <a:extLst>
                <a:ext uri="{FF2B5EF4-FFF2-40B4-BE49-F238E27FC236}">
                  <a16:creationId xmlns:a16="http://schemas.microsoft.com/office/drawing/2014/main" id="{1D1E3B6C-14B8-439C-8777-4EEB66378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147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7144"/>
            <a:ext cx="1862331" cy="1862331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chtergrond">
            <a:extLst>
              <a:ext uri="{FF2B5EF4-FFF2-40B4-BE49-F238E27FC236}">
                <a16:creationId xmlns:a16="http://schemas.microsoft.com/office/drawing/2014/main" id="{A1ECBB8B-8953-48CB-B5FA-9B22AF3B2B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48"/>
          <a:stretch/>
        </p:blipFill>
        <p:spPr>
          <a:xfrm>
            <a:off x="0" y="1"/>
            <a:ext cx="11520000" cy="46101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10" name="Witte driehoek">
            <a:extLst>
              <a:ext uri="{FF2B5EF4-FFF2-40B4-BE49-F238E27FC236}">
                <a16:creationId xmlns:a16="http://schemas.microsoft.com/office/drawing/2014/main" id="{EEBFBB3B-0C46-4DB2-A6ED-A0F3E01B10B3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B5788B6C-CB18-4F6D-96ED-9E4C470AB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2729017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88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95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FB599C0-7BBA-4FD4-BE20-185B0C04F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520000" cy="46101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662" y="2613931"/>
            <a:ext cx="4633538" cy="1488169"/>
          </a:xfrm>
        </p:spPr>
        <p:txBody>
          <a:bodyPr anchor="t" anchorCtr="0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ijdelijke aanduiding voor tekst 7">
            <a:extLst>
              <a:ext uri="{FF2B5EF4-FFF2-40B4-BE49-F238E27FC236}">
                <a16:creationId xmlns:a16="http://schemas.microsoft.com/office/drawing/2014/main" id="{41AFA734-8D2E-408E-9E70-FA6E7C78F6FD}"/>
              </a:ext>
            </a:extLst>
          </p:cNvPr>
          <p:cNvSpPr txBox="1">
            <a:spLocks/>
          </p:cNvSpPr>
          <p:nvPr userDrawn="1"/>
        </p:nvSpPr>
        <p:spPr>
          <a:xfrm>
            <a:off x="6493574" y="5373000"/>
            <a:ext cx="2963485" cy="269304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750" dirty="0"/>
              <a:t>docentprofessionalisering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CB18ACBF-51F6-4961-9C59-8F3D84DF165A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3" name="Toelichting 2">
              <a:extLst>
                <a:ext uri="{FF2B5EF4-FFF2-40B4-BE49-F238E27FC236}">
                  <a16:creationId xmlns:a16="http://schemas.microsoft.com/office/drawing/2014/main" id="{E57AE13C-8D4B-48D2-A434-457EA2F1C6CB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C7F5596-1D8E-4EBB-8F70-C39832B2C8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20" name="Pijl: links 19">
              <a:extLst>
                <a:ext uri="{FF2B5EF4-FFF2-40B4-BE49-F238E27FC236}">
                  <a16:creationId xmlns:a16="http://schemas.microsoft.com/office/drawing/2014/main" id="{B02E2601-EA26-46EB-BA88-F5C042B55AC5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EEDE89FB-55EA-42B1-AC02-1381F66EE6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823083" y="4711856"/>
              <a:ext cx="1012945" cy="297180"/>
            </a:xfrm>
            <a:prstGeom prst="rect">
              <a:avLst/>
            </a:prstGeom>
          </p:spPr>
        </p:pic>
      </p:grpSp>
      <p:pic>
        <p:nvPicPr>
          <p:cNvPr id="16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D05D143C-07F2-4F3C-ACA5-88CE36AF493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17" name="Witte driehoek">
            <a:extLst>
              <a:ext uri="{FF2B5EF4-FFF2-40B4-BE49-F238E27FC236}">
                <a16:creationId xmlns:a16="http://schemas.microsoft.com/office/drawing/2014/main" id="{6177BBC9-35D3-4A9A-A1F9-142F14028705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Kleur driehoek">
            <a:extLst>
              <a:ext uri="{FF2B5EF4-FFF2-40B4-BE49-F238E27FC236}">
                <a16:creationId xmlns:a16="http://schemas.microsoft.com/office/drawing/2014/main" id="{2F82349C-C8A2-4DE3-890D-0DE8F23F9C06}"/>
              </a:ext>
            </a:extLst>
          </p:cNvPr>
          <p:cNvSpPr/>
          <p:nvPr userDrawn="1"/>
        </p:nvSpPr>
        <p:spPr>
          <a:xfrm rot="5400000">
            <a:off x="6045424" y="5331198"/>
            <a:ext cx="382452" cy="38013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1C46CA9E-D2AE-4399-9377-6C0260365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5"/>
          <a:stretch/>
        </p:blipFill>
        <p:spPr>
          <a:xfrm>
            <a:off x="-139701" y="4432301"/>
            <a:ext cx="5364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1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docentprofessionalisering</a:t>
            </a:r>
          </a:p>
        </p:txBody>
      </p:sp>
    </p:spTree>
    <p:extLst>
      <p:ext uri="{BB962C8B-B14F-4D97-AF65-F5344CB8AC3E}">
        <p14:creationId xmlns:p14="http://schemas.microsoft.com/office/powerpoint/2010/main" val="3514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6" r:id="rId3"/>
    <p:sldLayoutId id="2147483657" r:id="rId4"/>
    <p:sldLayoutId id="2147483649" r:id="rId5"/>
    <p:sldLayoutId id="2147483658" r:id="rId6"/>
    <p:sldLayoutId id="2147483654" r:id="rId7"/>
    <p:sldLayoutId id="2147483655" r:id="rId8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104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951905" cy="1524067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A211C5D2-F8B0-43EB-A28F-C64E9F7CA645}"/>
              </a:ext>
            </a:extLst>
          </p:cNvPr>
          <p:cNvSpPr txBox="1">
            <a:spLocks/>
          </p:cNvSpPr>
          <p:nvPr userDrawn="1"/>
        </p:nvSpPr>
        <p:spPr>
          <a:xfrm>
            <a:off x="1655763" y="1271567"/>
            <a:ext cx="2235722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144000" bIns="0" anchor="ctr" anchorCtr="0">
            <a:spAutoFit/>
          </a:bodyPr>
          <a:lstStyle>
            <a:lvl1pPr marL="0" indent="0" algn="l" defTabSz="1177226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Calibri" panose="020B0604020202020204" pitchFamily="34" charset="0"/>
              <a:buNone/>
              <a:defRPr sz="1300" kern="1200">
                <a:solidFill>
                  <a:schemeClr val="tx2"/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648865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3299" indent="-324432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Font typeface="Calibri" panose="020B0604020202020204" pitchFamily="34" charset="0"/>
              <a:buChar char="›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Tx/>
              <a:buSzPct val="25000"/>
              <a:buFont typeface="Calibri" panose="020B0604030504040204" pitchFamily="34" charset="0"/>
              <a:buChar char="'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177226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25000"/>
              <a:buFont typeface="Calibri" panose="020B0604030504040204" pitchFamily="34" charset="0"/>
              <a:buChar char="'"/>
              <a:defRPr sz="1700" b="1" kern="1200" cap="none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3237376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25989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14602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03215" indent="-294308" algn="l" defTabSz="1177226" rtl="0" eaLnBrk="1" latinLnBrk="0" hangingPunct="1">
              <a:lnSpc>
                <a:spcPct val="90000"/>
              </a:lnSpc>
              <a:spcBef>
                <a:spcPts val="643"/>
              </a:spcBef>
              <a:buFont typeface="Calibri" panose="020B0604020202020204" pitchFamily="34" charset="0"/>
              <a:buChar char="•"/>
              <a:defRPr sz="23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docentprofessionalisering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443113C-9D14-456E-9340-3F6A6295D65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518735" y="1239921"/>
            <a:ext cx="3401863" cy="3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9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>
          <p15:clr>
            <a:srgbClr val="F26B43"/>
          </p15:clr>
        </p15:guide>
        <p15:guide id="2" pos="104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tWkIvafOH0?t=568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15CECF0-3988-4961-8213-7A4BD74CE9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C3AD8D-94EC-42FD-9631-2886932D55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(</a:t>
            </a:r>
            <a:r>
              <a:rPr lang="en-US" sz="2800" err="1"/>
              <a:t>Digitale</a:t>
            </a:r>
            <a:r>
              <a:rPr lang="en-US" sz="2800"/>
              <a:t>) </a:t>
            </a:r>
            <a:r>
              <a:rPr lang="en-US" sz="2800" err="1"/>
              <a:t>peerfeedback</a:t>
            </a:r>
            <a:r>
              <a:rPr lang="en-US" sz="2800"/>
              <a:t> </a:t>
            </a:r>
            <a:br>
              <a:rPr lang="en-US" sz="2800"/>
            </a:br>
            <a:r>
              <a:rPr lang="en-US" sz="2800"/>
              <a:t>in het </a:t>
            </a:r>
            <a:r>
              <a:rPr lang="en-US" sz="2800" err="1"/>
              <a:t>hoger</a:t>
            </a:r>
            <a:r>
              <a:rPr lang="en-US" sz="2800"/>
              <a:t> </a:t>
            </a:r>
            <a:r>
              <a:rPr lang="en-US" sz="2800" err="1"/>
              <a:t>onderwijs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1236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/>
              <a:t>Wat is </a:t>
            </a:r>
            <a:r>
              <a:rPr lang="en-US" dirty="0" err="1"/>
              <a:t>peerfeedback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289455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1800" dirty="0" err="1"/>
              <a:t>Studenten</a:t>
            </a:r>
            <a:r>
              <a:rPr lang="en-US" sz="1800" dirty="0"/>
              <a:t> </a:t>
            </a:r>
            <a:r>
              <a:rPr lang="en-US" sz="1800" dirty="0" err="1"/>
              <a:t>geven</a:t>
            </a:r>
            <a:r>
              <a:rPr lang="en-US" sz="1800" dirty="0"/>
              <a:t> feedback op </a:t>
            </a:r>
            <a:r>
              <a:rPr lang="en-US" sz="1800" dirty="0" err="1"/>
              <a:t>elkaars</a:t>
            </a:r>
            <a:r>
              <a:rPr lang="en-US" sz="1800" dirty="0"/>
              <a:t> </a:t>
            </a:r>
            <a:r>
              <a:rPr lang="en-US" sz="1800" dirty="0" err="1"/>
              <a:t>werk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De feedback </a:t>
            </a:r>
            <a:r>
              <a:rPr lang="en-US" sz="1800" dirty="0" err="1"/>
              <a:t>moet</a:t>
            </a:r>
            <a:r>
              <a:rPr lang="en-US" sz="1800" dirty="0"/>
              <a:t> </a:t>
            </a:r>
            <a:r>
              <a:rPr lang="en-US" sz="1800" dirty="0" err="1"/>
              <a:t>specifieke</a:t>
            </a:r>
            <a:r>
              <a:rPr lang="en-US" sz="1800" dirty="0"/>
              <a:t> </a:t>
            </a:r>
            <a:r>
              <a:rPr lang="en-US" sz="1800" dirty="0" err="1"/>
              <a:t>informatie</a:t>
            </a:r>
            <a:r>
              <a:rPr lang="en-US" sz="1800" dirty="0"/>
              <a:t> </a:t>
            </a:r>
            <a:r>
              <a:rPr lang="en-US" sz="1800" dirty="0" err="1"/>
              <a:t>bevatten</a:t>
            </a:r>
            <a:r>
              <a:rPr lang="en-US" sz="1800" dirty="0"/>
              <a:t> over het </a:t>
            </a:r>
            <a:r>
              <a:rPr lang="en-US" sz="1800" dirty="0" err="1"/>
              <a:t>verschil</a:t>
            </a:r>
            <a:r>
              <a:rPr lang="en-US" sz="1800" dirty="0"/>
              <a:t> </a:t>
            </a:r>
            <a:r>
              <a:rPr lang="en-US" sz="1800" dirty="0" err="1"/>
              <a:t>tussen</a:t>
            </a:r>
            <a:r>
              <a:rPr lang="en-US" sz="1800" dirty="0"/>
              <a:t> de </a:t>
            </a:r>
            <a:r>
              <a:rPr lang="en-US" sz="1800" dirty="0" err="1"/>
              <a:t>huidige</a:t>
            </a:r>
            <a:r>
              <a:rPr lang="en-US" sz="1800" dirty="0"/>
              <a:t> en </a:t>
            </a:r>
            <a:r>
              <a:rPr lang="en-US" sz="1800" dirty="0" err="1"/>
              <a:t>gewenste</a:t>
            </a:r>
            <a:r>
              <a:rPr lang="en-US" sz="1800" dirty="0"/>
              <a:t> </a:t>
            </a:r>
            <a:r>
              <a:rPr lang="en-US" sz="1800" dirty="0" err="1"/>
              <a:t>situatie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Probleem</a:t>
            </a:r>
            <a:r>
              <a:rPr lang="en-US" sz="1800" dirty="0"/>
              <a:t> </a:t>
            </a:r>
            <a:r>
              <a:rPr lang="en-US" sz="1800" i="1" dirty="0"/>
              <a:t>en</a:t>
            </a:r>
            <a:r>
              <a:rPr lang="en-US" sz="1800" dirty="0"/>
              <a:t> </a:t>
            </a:r>
            <a:r>
              <a:rPr lang="en-US" sz="1800" dirty="0" err="1"/>
              <a:t>voordeel</a:t>
            </a:r>
            <a:r>
              <a:rPr lang="en-US" sz="1800" dirty="0"/>
              <a:t>: </a:t>
            </a:r>
            <a:r>
              <a:rPr lang="en-US" sz="1800" dirty="0" err="1"/>
              <a:t>Studenten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de </a:t>
            </a:r>
            <a:r>
              <a:rPr lang="en-US" sz="1800" dirty="0" err="1"/>
              <a:t>lerenden</a:t>
            </a:r>
            <a:r>
              <a:rPr lang="en-US" sz="1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40304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peerfeedback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289455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 err="1"/>
              <a:t>Studenten</a:t>
            </a:r>
            <a:r>
              <a:rPr lang="en-US" sz="1800" dirty="0"/>
              <a:t> </a:t>
            </a:r>
            <a:r>
              <a:rPr lang="en-US" sz="1800" dirty="0" err="1"/>
              <a:t>begrijpen</a:t>
            </a:r>
            <a:r>
              <a:rPr lang="en-US" sz="1800" dirty="0"/>
              <a:t> de </a:t>
            </a:r>
            <a:r>
              <a:rPr lang="en-US" sz="1800" dirty="0" err="1"/>
              <a:t>succescriteria</a:t>
            </a:r>
            <a:r>
              <a:rPr lang="en-US" sz="1800" dirty="0"/>
              <a:t> </a:t>
            </a:r>
            <a:r>
              <a:rPr lang="en-US" sz="1800" dirty="0" err="1"/>
              <a:t>hierdoor</a:t>
            </a:r>
            <a:r>
              <a:rPr lang="en-US" sz="1800" dirty="0"/>
              <a:t> </a:t>
            </a:r>
            <a:r>
              <a:rPr lang="en-US" sz="1800" dirty="0" err="1"/>
              <a:t>beter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Feedback </a:t>
            </a:r>
            <a:r>
              <a:rPr lang="en-US" sz="1800" dirty="0" err="1"/>
              <a:t>geven</a:t>
            </a:r>
            <a:r>
              <a:rPr lang="en-US" sz="1800" dirty="0"/>
              <a:t> is </a:t>
            </a:r>
            <a:r>
              <a:rPr lang="en-US" sz="1800" dirty="0" err="1"/>
              <a:t>effectiever</a:t>
            </a:r>
            <a:r>
              <a:rPr lang="en-US" sz="1800" dirty="0"/>
              <a:t> dan feedback </a:t>
            </a:r>
            <a:r>
              <a:rPr lang="en-US" sz="1800" dirty="0" err="1"/>
              <a:t>ontvangen</a:t>
            </a:r>
            <a:r>
              <a:rPr lang="en-US" sz="1800" dirty="0"/>
              <a:t> (voor </a:t>
            </a:r>
            <a:r>
              <a:rPr lang="en-US" sz="1800" dirty="0" err="1"/>
              <a:t>leeruitkomsten</a:t>
            </a:r>
            <a:r>
              <a:rPr lang="en-US" sz="1800" dirty="0"/>
              <a:t>)</a:t>
            </a:r>
          </a:p>
          <a:p>
            <a:endParaRPr lang="en-US" sz="1800" dirty="0"/>
          </a:p>
          <a:p>
            <a:r>
              <a:rPr lang="en-US" sz="1800" dirty="0" err="1"/>
              <a:t>Peerfeedback</a:t>
            </a:r>
            <a:r>
              <a:rPr lang="en-US" sz="1800" dirty="0"/>
              <a:t> </a:t>
            </a:r>
            <a:r>
              <a:rPr lang="en-US" sz="1800" dirty="0" err="1"/>
              <a:t>kan</a:t>
            </a:r>
            <a:r>
              <a:rPr lang="en-US" sz="1800" dirty="0"/>
              <a:t> </a:t>
            </a:r>
            <a:r>
              <a:rPr lang="en-US" sz="1800" dirty="0" err="1"/>
              <a:t>motivatie</a:t>
            </a:r>
            <a:r>
              <a:rPr lang="en-US" sz="1800" dirty="0"/>
              <a:t> </a:t>
            </a:r>
            <a:r>
              <a:rPr lang="en-US" sz="1800" dirty="0" err="1"/>
              <a:t>vergroten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Peerfeedback</a:t>
            </a:r>
            <a:r>
              <a:rPr lang="en-US" sz="1800" dirty="0"/>
              <a:t> </a:t>
            </a:r>
            <a:r>
              <a:rPr lang="en-US" sz="1800" dirty="0" err="1"/>
              <a:t>kan</a:t>
            </a:r>
            <a:r>
              <a:rPr lang="en-US" sz="1800" dirty="0"/>
              <a:t> </a:t>
            </a:r>
            <a:r>
              <a:rPr lang="en-US" sz="1800" dirty="0" err="1"/>
              <a:t>prestaties</a:t>
            </a:r>
            <a:r>
              <a:rPr lang="en-US" sz="1800" dirty="0"/>
              <a:t> </a:t>
            </a:r>
            <a:r>
              <a:rPr lang="en-US" sz="1800" dirty="0" err="1"/>
              <a:t>verbeteren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282531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3384086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nl-NL" sz="1800" dirty="0" err="1"/>
              <a:t>Summatief</a:t>
            </a:r>
            <a:r>
              <a:rPr lang="nl-NL" sz="1800" dirty="0"/>
              <a:t> / beoordelingstool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>
              <a:lnSpc>
                <a:spcPct val="100000"/>
              </a:lnSpc>
            </a:pPr>
            <a:r>
              <a:rPr lang="nl-NL" sz="1800" dirty="0"/>
              <a:t>Formatief / leertool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>
              <a:lnSpc>
                <a:spcPct val="100000"/>
              </a:lnSpc>
            </a:pPr>
            <a:r>
              <a:rPr lang="nl-NL" sz="1800" dirty="0"/>
              <a:t>Sociale controle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>
              <a:lnSpc>
                <a:spcPct val="100000"/>
              </a:lnSpc>
            </a:pPr>
            <a:r>
              <a:rPr lang="nl-NL" sz="1800" dirty="0"/>
              <a:t>Actief participeren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>
              <a:lnSpc>
                <a:spcPct val="100000"/>
              </a:lnSpc>
            </a:pPr>
            <a:r>
              <a:rPr lang="nl-NL" sz="1800" dirty="0"/>
              <a:t>Leren om te beoordelen</a:t>
            </a:r>
          </a:p>
        </p:txBody>
      </p:sp>
    </p:spTree>
    <p:extLst>
      <p:ext uri="{BB962C8B-B14F-4D97-AF65-F5344CB8AC3E}">
        <p14:creationId xmlns:p14="http://schemas.microsoft.com/office/powerpoint/2010/main" val="254102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3541104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nl-NL" dirty="0" err="1"/>
              <a:t>Summatief</a:t>
            </a:r>
            <a:r>
              <a:rPr lang="nl-NL" dirty="0"/>
              <a:t> / beoordelingstool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Validiteit en betrouwbaarheid van de beoordeling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Extra beoordeling (aanvullend aan docent, andere studenten, of zelfbeoordeling)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Formatief / leertool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Sociale controle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Actief participeren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Leren om te beoordelen</a:t>
            </a:r>
          </a:p>
        </p:txBody>
      </p:sp>
    </p:spTree>
    <p:extLst>
      <p:ext uri="{BB962C8B-B14F-4D97-AF65-F5344CB8AC3E}">
        <p14:creationId xmlns:p14="http://schemas.microsoft.com/office/powerpoint/2010/main" val="1661007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Summatief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/ beoordelingstool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Formatief / leertool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De student die beoordeelt leert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De student </a:t>
            </a:r>
            <a:r>
              <a:rPr lang="nl-NL"/>
              <a:t>die beoordeeld </a:t>
            </a:r>
            <a:r>
              <a:rPr lang="nl-NL" dirty="0"/>
              <a:t>wordt leert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De studenten leren samen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Sociale controle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Actief participeren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Leren om te beoordelen</a:t>
            </a:r>
          </a:p>
        </p:txBody>
      </p:sp>
    </p:spTree>
    <p:extLst>
      <p:ext uri="{BB962C8B-B14F-4D97-AF65-F5344CB8AC3E}">
        <p14:creationId xmlns:p14="http://schemas.microsoft.com/office/powerpoint/2010/main" val="2248881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Summatief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/ beoordelingstool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Formatief / leertool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Sociale controle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Druk van andere studenten om op tijd een acceptabel (tussen)product op te leveren</a:t>
            </a:r>
          </a:p>
          <a:p>
            <a:pPr marL="180000" lvl="1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Actief participeren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Leren om te beoordelen</a:t>
            </a:r>
          </a:p>
        </p:txBody>
      </p:sp>
    </p:spTree>
    <p:extLst>
      <p:ext uri="{BB962C8B-B14F-4D97-AF65-F5344CB8AC3E}">
        <p14:creationId xmlns:p14="http://schemas.microsoft.com/office/powerpoint/2010/main" val="3650031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Summatief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/ beoordelingstool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Formatief / leertool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Sociale controle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Actief participeren</a:t>
            </a:r>
          </a:p>
          <a:p>
            <a:pPr lvl="1">
              <a:lnSpc>
                <a:spcPct val="100000"/>
              </a:lnSpc>
            </a:pPr>
            <a:r>
              <a:rPr lang="nl-NL" dirty="0"/>
              <a:t>Meer verantwoordelijkheid en eigenaarschap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Leren om te beoordelen</a:t>
            </a:r>
          </a:p>
        </p:txBody>
      </p:sp>
    </p:spTree>
    <p:extLst>
      <p:ext uri="{BB962C8B-B14F-4D97-AF65-F5344CB8AC3E}">
        <p14:creationId xmlns:p14="http://schemas.microsoft.com/office/powerpoint/2010/main" val="729893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peerfeedback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nl-NL" dirty="0" err="1">
                <a:solidFill>
                  <a:schemeClr val="bg1">
                    <a:lumMod val="75000"/>
                  </a:schemeClr>
                </a:solidFill>
              </a:rPr>
              <a:t>Summatief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 / beoordelingstool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Formatief / leertool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Sociale controle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Actief participeren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Leren om te beoordelen</a:t>
            </a:r>
          </a:p>
          <a:p>
            <a:pPr lvl="1">
              <a:lnSpc>
                <a:spcPct val="100000"/>
              </a:lnSpc>
            </a:pPr>
            <a:r>
              <a:rPr lang="nl-NL" dirty="0" err="1"/>
              <a:t>Levenlang</a:t>
            </a:r>
            <a:r>
              <a:rPr lang="nl-NL" dirty="0"/>
              <a:t> leren en zelfregulerend leren</a:t>
            </a:r>
          </a:p>
        </p:txBody>
      </p:sp>
    </p:spTree>
    <p:extLst>
      <p:ext uri="{BB962C8B-B14F-4D97-AF65-F5344CB8AC3E}">
        <p14:creationId xmlns:p14="http://schemas.microsoft.com/office/powerpoint/2010/main" val="1484435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gebruik</a:t>
            </a:r>
            <a:r>
              <a:rPr lang="en-US" dirty="0"/>
              <a:t> je </a:t>
            </a:r>
            <a:r>
              <a:rPr lang="en-US" dirty="0" err="1"/>
              <a:t>peerfeedback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err="1"/>
              <a:t>Analyseer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producten</a:t>
            </a:r>
            <a:r>
              <a:rPr lang="en-US" dirty="0"/>
              <a:t> die </a:t>
            </a:r>
            <a:r>
              <a:rPr lang="en-US" dirty="0" err="1"/>
              <a:t>studenten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, </a:t>
            </a:r>
            <a:r>
              <a:rPr lang="en-US" dirty="0" err="1"/>
              <a:t>vind</a:t>
            </a:r>
            <a:r>
              <a:rPr lang="en-US" dirty="0"/>
              <a:t> criteria van ‘</a:t>
            </a:r>
            <a:r>
              <a:rPr lang="en-US" dirty="0" err="1"/>
              <a:t>goede</a:t>
            </a:r>
            <a:r>
              <a:rPr lang="en-US" dirty="0"/>
              <a:t> </a:t>
            </a:r>
            <a:r>
              <a:rPr lang="en-US" dirty="0" err="1"/>
              <a:t>prestatie</a:t>
            </a:r>
            <a:r>
              <a:rPr lang="en-US" dirty="0"/>
              <a:t>’, </a:t>
            </a:r>
            <a:r>
              <a:rPr lang="en-US" dirty="0" err="1"/>
              <a:t>identificeer</a:t>
            </a:r>
            <a:r>
              <a:rPr lang="en-US" dirty="0"/>
              <a:t> met </a:t>
            </a:r>
            <a:r>
              <a:rPr lang="en-US" dirty="0" err="1"/>
              <a:t>studenten</a:t>
            </a:r>
            <a:r>
              <a:rPr lang="en-US" dirty="0"/>
              <a:t> hoe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product </a:t>
            </a:r>
            <a:r>
              <a:rPr lang="en-US" dirty="0" err="1"/>
              <a:t>eruit</a:t>
            </a:r>
            <a:r>
              <a:rPr lang="en-US" dirty="0"/>
              <a:t> </a:t>
            </a:r>
            <a:r>
              <a:rPr lang="en-US" dirty="0" err="1"/>
              <a:t>ziet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Gebruik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rubric met </a:t>
            </a:r>
            <a:r>
              <a:rPr lang="en-US" dirty="0" err="1"/>
              <a:t>duidelijke</a:t>
            </a:r>
            <a:r>
              <a:rPr lang="en-US" dirty="0"/>
              <a:t> criteria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Combineer</a:t>
            </a:r>
            <a:r>
              <a:rPr lang="en-US" dirty="0"/>
              <a:t> scores en </a:t>
            </a:r>
            <a:r>
              <a:rPr lang="en-US" dirty="0" err="1"/>
              <a:t>opmerkingen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7406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/>
              <a:t>Wat te </a:t>
            </a:r>
            <a:r>
              <a:rPr lang="en-US" dirty="0" err="1"/>
              <a:t>doen</a:t>
            </a:r>
            <a:r>
              <a:rPr lang="en-US" dirty="0"/>
              <a:t>? 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err="1"/>
              <a:t>Formuleer</a:t>
            </a:r>
            <a:r>
              <a:rPr lang="en-US" dirty="0"/>
              <a:t> </a:t>
            </a:r>
            <a:r>
              <a:rPr lang="en-US" dirty="0" err="1"/>
              <a:t>doelen</a:t>
            </a:r>
            <a:r>
              <a:rPr lang="en-US" dirty="0"/>
              <a:t> (voor </a:t>
            </a:r>
            <a:r>
              <a:rPr lang="en-US" dirty="0" err="1"/>
              <a:t>jou</a:t>
            </a:r>
            <a:r>
              <a:rPr lang="en-US" dirty="0"/>
              <a:t> en voor </a:t>
            </a:r>
            <a:r>
              <a:rPr lang="en-US" dirty="0" err="1"/>
              <a:t>jouw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)</a:t>
            </a:r>
          </a:p>
          <a:p>
            <a:r>
              <a:rPr lang="en-US" dirty="0" err="1"/>
              <a:t>Formuleer</a:t>
            </a:r>
            <a:r>
              <a:rPr lang="en-US" dirty="0"/>
              <a:t> of </a:t>
            </a:r>
            <a:r>
              <a:rPr lang="en-US" dirty="0" err="1"/>
              <a:t>ontwikkel</a:t>
            </a:r>
            <a:r>
              <a:rPr lang="en-US" dirty="0"/>
              <a:t> </a:t>
            </a:r>
            <a:r>
              <a:rPr lang="en-US" dirty="0" err="1"/>
              <a:t>succescriteria</a:t>
            </a:r>
            <a:r>
              <a:rPr lang="en-US" dirty="0"/>
              <a:t> (</a:t>
            </a:r>
            <a:r>
              <a:rPr lang="en-US" dirty="0" err="1"/>
              <a:t>betrek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)</a:t>
            </a:r>
          </a:p>
          <a:p>
            <a:r>
              <a:rPr lang="en-US" dirty="0" err="1"/>
              <a:t>Bespreek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en </a:t>
            </a:r>
            <a:r>
              <a:rPr lang="en-US" dirty="0" err="1"/>
              <a:t>oefen</a:t>
            </a:r>
            <a:r>
              <a:rPr lang="en-US" dirty="0"/>
              <a:t> met </a:t>
            </a:r>
            <a:r>
              <a:rPr lang="en-US" dirty="0" err="1"/>
              <a:t>studenten</a:t>
            </a:r>
            <a:endParaRPr lang="en-US" dirty="0"/>
          </a:p>
          <a:p>
            <a:r>
              <a:rPr lang="en-US" dirty="0" err="1"/>
              <a:t>Specificeer</a:t>
            </a:r>
            <a:r>
              <a:rPr lang="en-US" dirty="0"/>
              <a:t> de </a:t>
            </a:r>
            <a:r>
              <a:rPr lang="en-US" dirty="0" err="1"/>
              <a:t>opdracht</a:t>
            </a:r>
            <a:r>
              <a:rPr lang="en-US" dirty="0"/>
              <a:t> en de </a:t>
            </a:r>
            <a:r>
              <a:rPr lang="en-US" dirty="0" err="1"/>
              <a:t>beschikbare</a:t>
            </a:r>
            <a:r>
              <a:rPr lang="en-US" dirty="0"/>
              <a:t> </a:t>
            </a:r>
            <a:r>
              <a:rPr lang="en-US" dirty="0" err="1"/>
              <a:t>tijd</a:t>
            </a:r>
            <a:endParaRPr lang="en-US" dirty="0"/>
          </a:p>
          <a:p>
            <a:r>
              <a:rPr lang="en-US" dirty="0"/>
              <a:t>Monitor de </a:t>
            </a:r>
            <a:r>
              <a:rPr lang="en-US" dirty="0" err="1"/>
              <a:t>feedbackactiviteiten</a:t>
            </a:r>
            <a:r>
              <a:rPr lang="en-US" dirty="0"/>
              <a:t> van </a:t>
            </a:r>
            <a:r>
              <a:rPr lang="en-US" dirty="0" err="1"/>
              <a:t>studenten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5890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Leerdoelen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564133"/>
            <a:ext cx="7551568" cy="3143736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nl-NL" sz="1800" dirty="0"/>
              <a:t>Na afloop van de proeftuin Digitale Peerfeedback is de docent in staat om: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beredeneerde wijze een plan voor digitale peerfeedback in het eigen onderwijs  te ontwerpen;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doordachte wijze digitale peerfeedback in het eigen onderwijs in te zetten;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/>
              <a:t>op een kritische wijze digitale peerfeedback in het eigen onderwijs te evalueren.</a:t>
            </a:r>
          </a:p>
        </p:txBody>
      </p:sp>
    </p:spTree>
    <p:extLst>
      <p:ext uri="{BB962C8B-B14F-4D97-AF65-F5344CB8AC3E}">
        <p14:creationId xmlns:p14="http://schemas.microsoft.com/office/powerpoint/2010/main" val="1756079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C77A4E-E49C-430C-8024-B84B92E32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Anna’s </a:t>
            </a:r>
            <a:r>
              <a:rPr lang="en-US" err="1"/>
              <a:t>ervaringen</a:t>
            </a:r>
            <a:endParaRPr lang="en-US"/>
          </a:p>
          <a:p>
            <a:endParaRPr lang="en-US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https://youtu.be/XtWkIvafOH0?t=568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nl-NL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22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B31AB4-4E7E-467E-9642-D5BBB9E4F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/>
              <a:t>Opdracht:</a:t>
            </a:r>
          </a:p>
          <a:p>
            <a:r>
              <a:rPr lang="nl-NL"/>
              <a:t>Plan ontwikkelen voor peerfeedback in je eigen onderwijs</a:t>
            </a:r>
          </a:p>
        </p:txBody>
      </p:sp>
    </p:spTree>
    <p:extLst>
      <p:ext uri="{BB962C8B-B14F-4D97-AF65-F5344CB8AC3E}">
        <p14:creationId xmlns:p14="http://schemas.microsoft.com/office/powerpoint/2010/main" val="1529385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: Plan </a:t>
            </a:r>
            <a:r>
              <a:rPr lang="en-US" dirty="0" err="1"/>
              <a:t>ontwikkelen</a:t>
            </a:r>
            <a:r>
              <a:rPr lang="en-US" dirty="0"/>
              <a:t> 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err="1"/>
              <a:t>Vul</a:t>
            </a:r>
            <a:r>
              <a:rPr lang="en-US" dirty="0"/>
              <a:t> </a:t>
            </a:r>
            <a:r>
              <a:rPr lang="en-US" dirty="0" err="1"/>
              <a:t>individueel</a:t>
            </a:r>
            <a:r>
              <a:rPr lang="en-US" dirty="0"/>
              <a:t> het plan voor eigen </a:t>
            </a:r>
            <a:r>
              <a:rPr lang="en-US" dirty="0" err="1"/>
              <a:t>onderwijs</a:t>
            </a:r>
            <a:r>
              <a:rPr lang="en-US" dirty="0"/>
              <a:t> 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808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: Plan </a:t>
            </a:r>
            <a:r>
              <a:rPr lang="en-US" dirty="0" err="1"/>
              <a:t>bespreken</a:t>
            </a:r>
            <a:r>
              <a:rPr lang="en-US" dirty="0"/>
              <a:t> 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err="1"/>
              <a:t>Bespreek</a:t>
            </a:r>
            <a:r>
              <a:rPr lang="en-US" dirty="0"/>
              <a:t> het plan in </a:t>
            </a:r>
            <a:r>
              <a:rPr lang="en-US" dirty="0" err="1"/>
              <a:t>tweetallen</a:t>
            </a:r>
            <a:endParaRPr lang="en-US" dirty="0"/>
          </a:p>
          <a:p>
            <a:r>
              <a:rPr lang="en-US" dirty="0" err="1"/>
              <a:t>Bereid</a:t>
            </a:r>
            <a:r>
              <a:rPr lang="en-US" dirty="0"/>
              <a:t> je voor om het plan van je partner te </a:t>
            </a:r>
            <a:r>
              <a:rPr lang="en-US" dirty="0" err="1"/>
              <a:t>pitchen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2353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: </a:t>
            </a:r>
            <a:r>
              <a:rPr lang="en-US" dirty="0" err="1"/>
              <a:t>Wissel</a:t>
            </a:r>
            <a:r>
              <a:rPr lang="en-US" dirty="0"/>
              <a:t> de </a:t>
            </a:r>
            <a:r>
              <a:rPr lang="en-US" dirty="0" err="1"/>
              <a:t>plannen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7"/>
            <a:ext cx="9178492" cy="382743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err="1"/>
              <a:t>Maak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van 4</a:t>
            </a:r>
          </a:p>
          <a:p>
            <a:r>
              <a:rPr lang="en-US" dirty="0"/>
              <a:t>Pitch het plan van je partner </a:t>
            </a:r>
          </a:p>
          <a:p>
            <a:endParaRPr lang="en-US" dirty="0"/>
          </a:p>
          <a:p>
            <a:r>
              <a:rPr lang="en-US" dirty="0"/>
              <a:t>Na </a:t>
            </a:r>
            <a:r>
              <a:rPr lang="en-US" dirty="0" err="1"/>
              <a:t>alle</a:t>
            </a:r>
            <a:r>
              <a:rPr lang="en-US" dirty="0"/>
              <a:t> pitches: </a:t>
            </a:r>
            <a:r>
              <a:rPr lang="en-US" dirty="0" err="1"/>
              <a:t>bespreek</a:t>
            </a:r>
            <a:r>
              <a:rPr lang="en-US" dirty="0"/>
              <a:t> </a:t>
            </a:r>
            <a:r>
              <a:rPr lang="en-US" dirty="0" err="1"/>
              <a:t>overeenkomsten</a:t>
            </a:r>
            <a:r>
              <a:rPr lang="en-US" dirty="0"/>
              <a:t>, </a:t>
            </a:r>
            <a:r>
              <a:rPr lang="en-US" dirty="0" err="1"/>
              <a:t>verschillen</a:t>
            </a:r>
            <a:r>
              <a:rPr lang="en-US" dirty="0"/>
              <a:t> en </a:t>
            </a:r>
            <a:r>
              <a:rPr lang="en-US" dirty="0" err="1"/>
              <a:t>wissel</a:t>
            </a:r>
            <a:r>
              <a:rPr lang="en-US" dirty="0"/>
              <a:t> </a:t>
            </a:r>
            <a:r>
              <a:rPr lang="en-US" dirty="0" err="1"/>
              <a:t>ideeën</a:t>
            </a:r>
            <a:r>
              <a:rPr lang="en-US" dirty="0"/>
              <a:t> </a:t>
            </a:r>
            <a:r>
              <a:rPr lang="en-US" dirty="0" err="1"/>
              <a:t>uit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6049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9CCE49-C173-4217-BCBA-A04FD76CC7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Het </a:t>
            </a:r>
            <a:r>
              <a:rPr lang="en-US" err="1"/>
              <a:t>peerfeedback</a:t>
            </a:r>
            <a:r>
              <a:rPr lang="en-US"/>
              <a:t> </a:t>
            </a:r>
            <a:r>
              <a:rPr lang="en-US" err="1"/>
              <a:t>systeem</a:t>
            </a:r>
          </a:p>
        </p:txBody>
      </p:sp>
    </p:spTree>
    <p:extLst>
      <p:ext uri="{BB962C8B-B14F-4D97-AF65-F5344CB8AC3E}">
        <p14:creationId xmlns:p14="http://schemas.microsoft.com/office/powerpoint/2010/main" val="1035354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2" y="1793526"/>
            <a:ext cx="8818273" cy="375158"/>
          </a:xfrm>
        </p:spPr>
        <p:txBody>
          <a:bodyPr/>
          <a:lstStyle/>
          <a:p>
            <a:r>
              <a:rPr lang="en-US" b="0" dirty="0">
                <a:ea typeface="+mj-lt"/>
                <a:cs typeface="+mj-lt"/>
              </a:rPr>
              <a:t>[</a:t>
            </a:r>
            <a:r>
              <a:rPr lang="en-US" b="0" dirty="0" err="1">
                <a:ea typeface="+mj-lt"/>
                <a:cs typeface="+mj-lt"/>
              </a:rPr>
              <a:t>voeg</a:t>
            </a:r>
            <a:r>
              <a:rPr lang="en-US" b="0" dirty="0">
                <a:ea typeface="+mj-lt"/>
                <a:cs typeface="+mj-lt"/>
              </a:rPr>
              <a:t> </a:t>
            </a:r>
            <a:r>
              <a:rPr lang="en-US" b="0" dirty="0" err="1">
                <a:ea typeface="+mj-lt"/>
                <a:cs typeface="+mj-lt"/>
              </a:rPr>
              <a:t>hier</a:t>
            </a:r>
            <a:r>
              <a:rPr lang="en-US" b="0" dirty="0">
                <a:ea typeface="+mj-lt"/>
                <a:cs typeface="+mj-lt"/>
              </a:rPr>
              <a:t> </a:t>
            </a:r>
            <a:r>
              <a:rPr lang="en-US" b="0" dirty="0" err="1">
                <a:ea typeface="+mj-lt"/>
                <a:cs typeface="+mj-lt"/>
              </a:rPr>
              <a:t>informatie</a:t>
            </a:r>
            <a:r>
              <a:rPr lang="en-US" b="0" dirty="0">
                <a:ea typeface="+mj-lt"/>
                <a:cs typeface="+mj-lt"/>
              </a:rPr>
              <a:t> toe over het </a:t>
            </a:r>
            <a:r>
              <a:rPr lang="en-US" b="0" dirty="0" err="1">
                <a:ea typeface="+mj-lt"/>
                <a:cs typeface="+mj-lt"/>
              </a:rPr>
              <a:t>digitale</a:t>
            </a:r>
            <a:r>
              <a:rPr lang="en-US" b="0" dirty="0">
                <a:ea typeface="+mj-lt"/>
                <a:cs typeface="+mj-lt"/>
              </a:rPr>
              <a:t> </a:t>
            </a:r>
            <a:r>
              <a:rPr lang="en-US" b="0" dirty="0" err="1">
                <a:ea typeface="+mj-lt"/>
                <a:cs typeface="+mj-lt"/>
              </a:rPr>
              <a:t>systeem</a:t>
            </a:r>
            <a:r>
              <a:rPr lang="en-US" b="0" dirty="0">
                <a:ea typeface="+mj-lt"/>
                <a:cs typeface="+mj-lt"/>
              </a:rPr>
              <a:t>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57669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983E9E-9B66-4C0B-827F-5B66A126D6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err="1"/>
              <a:t>Terug</a:t>
            </a:r>
            <a:r>
              <a:rPr lang="en-US"/>
              <a:t>-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vooruitblik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593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654980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120787"/>
            <a:ext cx="8790564" cy="4095285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nl-NL" sz="1600" dirty="0"/>
              <a:t>1. De docent is in staat om op een beredeneerde wijze een plan voor digitale peerfeedback in het eigen onderwijs  te ontwerpen;</a:t>
            </a:r>
          </a:p>
          <a:p>
            <a:pPr marL="359410" lvl="1" indent="-179705"/>
            <a:r>
              <a:rPr lang="nl-NL" sz="1600" dirty="0"/>
              <a:t>De docent benoemt met welk(e) leerdoel(en) hij/zij digitale peerfeedback wil inzetten. </a:t>
            </a:r>
          </a:p>
          <a:p>
            <a:pPr marL="359410" lvl="1" indent="-179705"/>
            <a:r>
              <a:rPr lang="nl-NL" sz="1600" dirty="0"/>
              <a:t>De docent legt uit wat de meerwaarde van peerfeedback is voor hem/haarzelf als docent.</a:t>
            </a:r>
          </a:p>
          <a:p>
            <a:pPr marL="359410" lvl="1" indent="-179705"/>
            <a:r>
              <a:rPr lang="nl-NL" sz="1600" dirty="0"/>
              <a:t>De docent legt uit wat de meerwaarde van peerfeedback is voor zijn/haar studenten.</a:t>
            </a:r>
          </a:p>
          <a:p>
            <a:pPr marL="359410" lvl="1" indent="-179705"/>
            <a:r>
              <a:rPr lang="nl-NL" sz="1600" dirty="0"/>
              <a:t>De docent legt uit wat de meerwaarde van </a:t>
            </a:r>
            <a:r>
              <a:rPr lang="nl-NL" sz="1600" u="sng" dirty="0"/>
              <a:t>digitale </a:t>
            </a:r>
            <a:r>
              <a:rPr lang="nl-NL" sz="1600" dirty="0"/>
              <a:t>peerfeedback is voor zich/haarzelf als docent.</a:t>
            </a:r>
          </a:p>
          <a:p>
            <a:pPr marL="359410" lvl="1" indent="-179705"/>
            <a:r>
              <a:rPr lang="nl-NL" sz="1600" dirty="0"/>
              <a:t>De docent legt uit wat de meerwaarde van </a:t>
            </a:r>
            <a:r>
              <a:rPr lang="nl-NL" sz="1600" u="sng" dirty="0"/>
              <a:t>digitale </a:t>
            </a:r>
            <a:r>
              <a:rPr lang="nl-NL" sz="1600" dirty="0"/>
              <a:t>peerfeedback is voor zijn/haar studenten.</a:t>
            </a:r>
          </a:p>
          <a:p>
            <a:pPr marL="359410" lvl="1" indent="-179705"/>
            <a:r>
              <a:rPr lang="nl-NL" sz="1600" dirty="0"/>
              <a:t>De docent bepaalt bij welke opdracht hij/zij digitale peerfeedback gaat inzetten.</a:t>
            </a:r>
          </a:p>
          <a:p>
            <a:pPr marL="359410" lvl="1" indent="-179705"/>
            <a:r>
              <a:rPr lang="nl-NL" sz="1600" dirty="0"/>
              <a:t>De docent bepaalt zijn/haar rol als docent in het peerfeedback proces.</a:t>
            </a:r>
          </a:p>
        </p:txBody>
      </p:sp>
    </p:spTree>
    <p:extLst>
      <p:ext uri="{BB962C8B-B14F-4D97-AF65-F5344CB8AC3E}">
        <p14:creationId xmlns:p14="http://schemas.microsoft.com/office/powerpoint/2010/main" val="2562049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654980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1 (</a:t>
            </a:r>
            <a:r>
              <a:rPr lang="en-US" dirty="0" err="1"/>
              <a:t>vervolg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120787"/>
            <a:ext cx="8790564" cy="4095285"/>
          </a:xfrm>
        </p:spPr>
        <p:txBody>
          <a:bodyPr vert="horz" lIns="0" tIns="0" rIns="0" bIns="0" rtlCol="0" anchor="t">
            <a:noAutofit/>
          </a:bodyPr>
          <a:lstStyle/>
          <a:p>
            <a:pPr marL="359410" lvl="1" indent="-179705">
              <a:lnSpc>
                <a:spcPct val="110000"/>
              </a:lnSpc>
            </a:pPr>
            <a:r>
              <a:rPr lang="nl-NL" sz="1800" dirty="0"/>
              <a:t>De docent maakt een afgewogen keuze over de wijze van peerfeedback geven, passend bij de leerdoelen waarvoor hij/zij peerfeedback wil inzetten. Hierbij gaat het om keuzes met betrekking tot:</a:t>
            </a:r>
            <a:endParaRPr lang="en-US" sz="1800" dirty="0"/>
          </a:p>
          <a:p>
            <a:pPr marL="539705" lvl="2" indent="-179705"/>
            <a:r>
              <a:rPr lang="nl-NL" sz="1800" dirty="0"/>
              <a:t>de timing van peerfeedbackmoment(en) binnen het vak of de module, </a:t>
            </a:r>
          </a:p>
          <a:p>
            <a:pPr marL="539705" lvl="2" indent="-179705"/>
            <a:r>
              <a:rPr lang="nl-NL" sz="1800" dirty="0"/>
              <a:t>de tijd die studenten krijgen voor het geven van feedback, </a:t>
            </a:r>
          </a:p>
          <a:p>
            <a:pPr marL="539705" lvl="2" indent="-179705"/>
            <a:r>
              <a:rPr lang="nl-NL" sz="1800" dirty="0"/>
              <a:t>het moment van feedback geven tijdens of buiten face-</a:t>
            </a:r>
            <a:r>
              <a:rPr lang="nl-NL" sz="1800" dirty="0" err="1"/>
              <a:t>to</a:t>
            </a:r>
            <a:r>
              <a:rPr lang="nl-NL" sz="1800" dirty="0"/>
              <a:t>-face bijeenkomsten,</a:t>
            </a:r>
          </a:p>
          <a:p>
            <a:pPr marL="539705" lvl="2" indent="-179705"/>
            <a:r>
              <a:rPr lang="nl-NL" sz="1800" dirty="0"/>
              <a:t>of de feedback ook face-</a:t>
            </a:r>
            <a:r>
              <a:rPr lang="nl-NL" sz="1800" dirty="0" err="1"/>
              <a:t>to</a:t>
            </a:r>
            <a:r>
              <a:rPr lang="nl-NL" sz="1800" dirty="0"/>
              <a:t>-face wordt besproken,</a:t>
            </a:r>
          </a:p>
          <a:p>
            <a:pPr marL="539705" lvl="2" indent="-179705"/>
            <a:r>
              <a:rPr lang="nl-NL" sz="1800" dirty="0"/>
              <a:t>de frequentie waarmee feedback wordt gegeven, </a:t>
            </a:r>
          </a:p>
          <a:p>
            <a:pPr marL="539705" lvl="2" indent="-179705"/>
            <a:r>
              <a:rPr lang="nl-NL" sz="1800" dirty="0"/>
              <a:t>het aantal opdrachten waarop feedback moet worden gegeven</a:t>
            </a:r>
          </a:p>
          <a:p>
            <a:pPr marL="539705" lvl="2" indent="-179705"/>
            <a:r>
              <a:rPr lang="nl-NL" sz="1800" dirty="0"/>
              <a:t>anonimiteit en herleidbaarheid (zowel voor assessor als </a:t>
            </a:r>
            <a:r>
              <a:rPr lang="nl-NL" sz="1800" dirty="0" err="1"/>
              <a:t>assessee</a:t>
            </a:r>
            <a:r>
              <a:rPr lang="nl-NL" sz="1800" dirty="0"/>
              <a:t>)  </a:t>
            </a:r>
          </a:p>
          <a:p>
            <a:pPr marL="539705" lvl="2" indent="-179705"/>
            <a:r>
              <a:rPr lang="nl-NL" sz="1800" dirty="0"/>
              <a:t>individuele of groepsopdracht(en), </a:t>
            </a:r>
          </a:p>
        </p:txBody>
      </p:sp>
    </p:spTree>
    <p:extLst>
      <p:ext uri="{BB962C8B-B14F-4D97-AF65-F5344CB8AC3E}">
        <p14:creationId xmlns:p14="http://schemas.microsoft.com/office/powerpoint/2010/main" val="447893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654980"/>
            <a:ext cx="7297784" cy="375158"/>
          </a:xfrm>
        </p:spPr>
        <p:txBody>
          <a:bodyPr/>
          <a:lstStyle/>
          <a:p>
            <a:r>
              <a:rPr lang="en-US" dirty="0" err="1"/>
              <a:t>Succescriteria</a:t>
            </a:r>
            <a:r>
              <a:rPr lang="en-US" dirty="0"/>
              <a:t> </a:t>
            </a:r>
            <a:r>
              <a:rPr lang="en-US" dirty="0" err="1"/>
              <a:t>leerdoel</a:t>
            </a:r>
            <a:r>
              <a:rPr lang="en-US" dirty="0"/>
              <a:t> 1 (</a:t>
            </a:r>
            <a:r>
              <a:rPr lang="en-US" dirty="0" err="1"/>
              <a:t>vervolg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8981" y="2130023"/>
            <a:ext cx="9178492" cy="4095285"/>
          </a:xfrm>
        </p:spPr>
        <p:txBody>
          <a:bodyPr vert="horz" lIns="0" tIns="0" rIns="0" bIns="0" rtlCol="0" anchor="t">
            <a:noAutofit/>
          </a:bodyPr>
          <a:lstStyle/>
          <a:p>
            <a:pPr lvl="2"/>
            <a:r>
              <a:rPr lang="nl-NL" sz="1600" dirty="0"/>
              <a:t>in het geval van een groepsopdracht feedback van individu naar groep of groep naar groep, </a:t>
            </a:r>
          </a:p>
          <a:p>
            <a:pPr lvl="2"/>
            <a:r>
              <a:rPr lang="nl-NL" sz="1600" dirty="0"/>
              <a:t>of studenten/groepjes hun eigen werk wel of niet ook reviewen</a:t>
            </a:r>
          </a:p>
          <a:p>
            <a:pPr lvl="2"/>
            <a:r>
              <a:rPr lang="nl-NL" sz="1600" dirty="0"/>
              <a:t>op welke manier beoordelings- en succescriteria met studenten worden gedeeld</a:t>
            </a:r>
          </a:p>
          <a:p>
            <a:pPr lvl="2"/>
            <a:r>
              <a:rPr lang="nl-NL" sz="1600" dirty="0"/>
              <a:t>op welke manier de docent de studenten voorbereidt op het geven van peerfeedback</a:t>
            </a:r>
          </a:p>
          <a:p>
            <a:pPr lvl="2"/>
            <a:r>
              <a:rPr lang="nl-NL" sz="1600" dirty="0"/>
              <a:t>gebruik van dezelfde of andere beoordelings- en succescriteria als voor het eindresultaat </a:t>
            </a:r>
          </a:p>
          <a:p>
            <a:pPr lvl="2"/>
            <a:r>
              <a:rPr lang="nl-NL" sz="1600" dirty="0"/>
              <a:t>of de docent in dezelfde ronde feedback geeft als studenten</a:t>
            </a:r>
          </a:p>
          <a:p>
            <a:pPr lvl="2"/>
            <a:r>
              <a:rPr lang="nl-NL" sz="1600" dirty="0"/>
              <a:t>de consequenties voor het niet, of niet goed, geven van peerfeedback</a:t>
            </a:r>
          </a:p>
          <a:p>
            <a:pPr lvl="2"/>
            <a:r>
              <a:rPr lang="nl-NL" sz="1600" dirty="0"/>
              <a:t>de mate waarin het geven van de feedback een rol speelt in de eindbeoordeling</a:t>
            </a:r>
          </a:p>
          <a:p>
            <a:pPr lvl="2"/>
            <a:r>
              <a:rPr lang="nl-NL" sz="1600" dirty="0"/>
              <a:t>de mate waarin het benutten van de ontvangen feedback een rol speelt in de eindbeoordeling</a:t>
            </a:r>
          </a:p>
          <a:p>
            <a:pPr lvl="2"/>
            <a:r>
              <a:rPr lang="nl-NL" sz="1600" dirty="0"/>
              <a:t>bij een niet-vergelijkbare groep studenten of opdrachten: feedback binnen of buiten de eigen groep</a:t>
            </a:r>
          </a:p>
        </p:txBody>
      </p:sp>
    </p:spTree>
    <p:extLst>
      <p:ext uri="{BB962C8B-B14F-4D97-AF65-F5344CB8AC3E}">
        <p14:creationId xmlns:p14="http://schemas.microsoft.com/office/powerpoint/2010/main" val="3678552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654980"/>
            <a:ext cx="7297784" cy="375158"/>
          </a:xfrm>
        </p:spPr>
        <p:txBody>
          <a:bodyPr/>
          <a:lstStyle/>
          <a:p>
            <a:r>
              <a:rPr lang="en-US" dirty="0" err="1"/>
              <a:t>Overzicht</a:t>
            </a:r>
            <a:r>
              <a:rPr lang="en-US" dirty="0"/>
              <a:t> van </a:t>
            </a:r>
            <a:r>
              <a:rPr lang="en-US" dirty="0" err="1"/>
              <a:t>bijeenkomsten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8981" y="2130023"/>
            <a:ext cx="9178492" cy="4095285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500" b="1" dirty="0"/>
              <a:t>Bijeenkomst 1</a:t>
            </a:r>
            <a:r>
              <a:rPr lang="nl-NL" sz="1500" dirty="0"/>
              <a:t>. Voorafgaand aan onderwijsperiode, 3 uur.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Peerfeedback: wat, waarom en hoe.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Opties en overwegingen.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Plan voor eigen onderwijs.</a:t>
            </a:r>
          </a:p>
          <a:p>
            <a:pPr>
              <a:lnSpc>
                <a:spcPct val="100000"/>
              </a:lnSpc>
            </a:pPr>
            <a:endParaRPr lang="nl-NL" sz="1500" dirty="0"/>
          </a:p>
          <a:p>
            <a:pPr>
              <a:lnSpc>
                <a:spcPct val="100000"/>
              </a:lnSpc>
            </a:pPr>
            <a:r>
              <a:rPr lang="nl-NL" sz="1500" b="1" dirty="0"/>
              <a:t>Bijeenkomst 2</a:t>
            </a:r>
            <a:r>
              <a:rPr lang="nl-NL" sz="1500" dirty="0"/>
              <a:t>. Voorafgaand aan onderwijsperiode, 2 uur.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Concretiseren van plannen.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Technische informatie en ondersteuning. </a:t>
            </a:r>
          </a:p>
          <a:p>
            <a:pPr>
              <a:lnSpc>
                <a:spcPct val="100000"/>
              </a:lnSpc>
            </a:pPr>
            <a:endParaRPr lang="nl-NL" sz="1500" dirty="0"/>
          </a:p>
          <a:p>
            <a:pPr>
              <a:lnSpc>
                <a:spcPct val="100000"/>
              </a:lnSpc>
            </a:pPr>
            <a:r>
              <a:rPr lang="nl-NL" sz="1500" b="1" dirty="0"/>
              <a:t>Bijeenkomst 3</a:t>
            </a:r>
            <a:r>
              <a:rPr lang="nl-NL" sz="1500" dirty="0"/>
              <a:t>. Gedurende onderwijsperiode, 2 uur.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Tussentijdse evaluatie. 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Uitwisselen van inzichten en ervaringen.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Uitwerken van checklist voor toekomstig gebruik van digitale Peerfeedback.</a:t>
            </a:r>
          </a:p>
          <a:p>
            <a:pPr>
              <a:lnSpc>
                <a:spcPct val="100000"/>
              </a:lnSpc>
            </a:pPr>
            <a:endParaRPr lang="nl-NL" sz="1500" dirty="0"/>
          </a:p>
          <a:p>
            <a:pPr>
              <a:lnSpc>
                <a:spcPct val="100000"/>
              </a:lnSpc>
            </a:pPr>
            <a:r>
              <a:rPr lang="nl-NL" sz="1500" b="1" dirty="0"/>
              <a:t>Bijeenkomst 4.</a:t>
            </a:r>
            <a:r>
              <a:rPr lang="nl-NL" sz="1500" dirty="0"/>
              <a:t> Na afloop onderwijsperiode, 2 uur.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Evaluatie van de proeftuin.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Uitwisselen van inzichten en ervaringen.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Verzamelen van </a:t>
            </a:r>
            <a:r>
              <a:rPr lang="nl-NL" sz="1500" dirty="0" err="1"/>
              <a:t>good</a:t>
            </a:r>
            <a:r>
              <a:rPr lang="nl-NL" sz="1500" dirty="0"/>
              <a:t> </a:t>
            </a:r>
            <a:r>
              <a:rPr lang="nl-NL" sz="1500" dirty="0" err="1"/>
              <a:t>practices</a:t>
            </a:r>
            <a:r>
              <a:rPr lang="nl-NL" sz="1500" dirty="0"/>
              <a:t>, tips en tops voor verdere verspreiding. </a:t>
            </a:r>
          </a:p>
        </p:txBody>
      </p:sp>
    </p:spTree>
    <p:extLst>
      <p:ext uri="{BB962C8B-B14F-4D97-AF65-F5344CB8AC3E}">
        <p14:creationId xmlns:p14="http://schemas.microsoft.com/office/powerpoint/2010/main" val="275353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604F9-E44E-455E-AB11-79F7CD3F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793526"/>
            <a:ext cx="7297784" cy="375158"/>
          </a:xfrm>
        </p:spPr>
        <p:txBody>
          <a:bodyPr/>
          <a:lstStyle/>
          <a:p>
            <a:r>
              <a:rPr lang="en-US" dirty="0" err="1"/>
              <a:t>Bijeenkomst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DD578-E95A-49A6-8788-EBFB62F9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763" y="2397878"/>
            <a:ext cx="9178492" cy="2894559"/>
          </a:xfrm>
        </p:spPr>
        <p:txBody>
          <a:bodyPr vert="horz" lIns="0" tIns="0" rIns="0" bIns="0" rtlCol="0" anchor="t">
            <a:noAutofit/>
          </a:bodyPr>
          <a:lstStyle/>
          <a:p>
            <a:pPr marL="356870" indent="-356870">
              <a:buFont typeface="Arial" panose="020B0604020202020204" pitchFamily="34" charset="0"/>
              <a:buChar char="•"/>
            </a:pPr>
            <a:r>
              <a:rPr lang="en-US" sz="1800" dirty="0"/>
              <a:t>Even </a:t>
            </a:r>
            <a:r>
              <a:rPr lang="en-US" sz="1800" dirty="0" err="1"/>
              <a:t>voorstellen</a:t>
            </a:r>
            <a:endParaRPr lang="en-US" sz="1800" dirty="0"/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nl-NL" sz="1800" dirty="0"/>
              <a:t>Peerfeedback: wat, waarom, hoe</a:t>
            </a:r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nl-NL" sz="1800" dirty="0"/>
              <a:t>Anna’s ervaringen met peerfeedback</a:t>
            </a:r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nl-NL" sz="1800" dirty="0"/>
              <a:t>Plan ontwikkelen voor peerfeedback in je eigen onderwijs </a:t>
            </a:r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nl-NL" sz="1800" dirty="0"/>
              <a:t>Meer over [het systeem binnen de instelling]</a:t>
            </a:r>
          </a:p>
          <a:p>
            <a:pPr marL="356870" indent="-356870">
              <a:buFont typeface="Arial" panose="020B0604020202020204" pitchFamily="34" charset="0"/>
              <a:buChar char="•"/>
            </a:pPr>
            <a:r>
              <a:rPr lang="nl-NL" sz="1800" dirty="0"/>
              <a:t>Terug-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2564374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45CB06-315E-4F17-92F8-C6CA431F70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Even </a:t>
            </a:r>
            <a:r>
              <a:rPr lang="en-US" err="1"/>
              <a:t>voorstellen</a:t>
            </a:r>
            <a:r>
              <a:rPr lang="en-US"/>
              <a:t>: </a:t>
            </a:r>
          </a:p>
          <a:p>
            <a:r>
              <a:rPr lang="en-US" err="1"/>
              <a:t>Kennismakingsbingo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806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EB2C58-E7AF-4CB3-AB41-710D27221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err="1"/>
              <a:t>Peerfeedback</a:t>
            </a:r>
            <a:r>
              <a:rPr lang="en-US"/>
              <a:t>: wat, </a:t>
            </a:r>
            <a:r>
              <a:rPr lang="en-US" err="1"/>
              <a:t>waarom</a:t>
            </a:r>
            <a:r>
              <a:rPr lang="en-US"/>
              <a:t>, hoe?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029475"/>
      </p:ext>
    </p:extLst>
  </p:cSld>
  <p:clrMapOvr>
    <a:masterClrMapping/>
  </p:clrMapOvr>
</p:sld>
</file>

<file path=ppt/theme/theme1.xml><?xml version="1.0" encoding="utf-8"?>
<a:theme xmlns:a="http://schemas.openxmlformats.org/drawingml/2006/main" name="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PT Docentprof" id="{D9125506-2F66-4FA6-9EE9-C7FF34C01924}" vid="{1F413972-7C65-4544-8228-47D77566ABFD}"/>
    </a:ext>
  </a:extLst>
</a:theme>
</file>

<file path=ppt/theme/theme2.xml><?xml version="1.0" encoding="utf-8"?>
<a:theme xmlns:a="http://schemas.openxmlformats.org/drawingml/2006/main" name="1_Versnellingsplan - docentprofessionalisering">
  <a:themeElements>
    <a:clrScheme name="VP C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008438"/>
      </a:accent2>
      <a:accent3>
        <a:srgbClr val="BD081C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ersnellingsplan - docentprofessionalisering.potx" id="{CFD1B77F-8548-4F12-9602-D387D40BEA94}" vid="{234E2549-D798-4456-9F50-680D580CDC9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F78B86144F504F87C563F1A3801226" ma:contentTypeVersion="9" ma:contentTypeDescription="Een nieuw document maken." ma:contentTypeScope="" ma:versionID="1bdc450e1b4d494746daaef234ebea94">
  <xsd:schema xmlns:xsd="http://www.w3.org/2001/XMLSchema" xmlns:xs="http://www.w3.org/2001/XMLSchema" xmlns:p="http://schemas.microsoft.com/office/2006/metadata/properties" xmlns:ns2="7f4a3ad0-60fa-4a33-a356-92e2cb09f919" targetNamespace="http://schemas.microsoft.com/office/2006/metadata/properties" ma:root="true" ma:fieldsID="94e54a62627d8aae7c1ed9f25b3030d5" ns2:_="">
    <xsd:import namespace="7f4a3ad0-60fa-4a33-a356-92e2cb09f9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a3ad0-60fa-4a33-a356-92e2cb09f9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132207-ABDC-4C13-ADFD-12F36F1C81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CAAA2A-0022-483E-B561-FD4220E03DB8}"/>
</file>

<file path=customXml/itemProps3.xml><?xml version="1.0" encoding="utf-8"?>
<ds:datastoreItem xmlns:ds="http://schemas.openxmlformats.org/officeDocument/2006/customXml" ds:itemID="{4EC68994-A482-45C1-B246-2FA0F98FDCA8}">
  <ds:schemaRefs>
    <ds:schemaRef ds:uri="7f4a3ad0-60fa-4a33-a356-92e2cb09f91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Bijeenkomst 1</Template>
  <TotalTime>0</TotalTime>
  <Words>2042</Words>
  <Application>Microsoft Office PowerPoint</Application>
  <PresentationFormat>Custom</PresentationFormat>
  <Paragraphs>241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Montserrat</vt:lpstr>
      <vt:lpstr>Montserrat Light</vt:lpstr>
      <vt:lpstr>Montserrat Medium</vt:lpstr>
      <vt:lpstr>Versnellingsplan - docentprofessionalisering</vt:lpstr>
      <vt:lpstr>1_Versnellingsplan - docentprofessionalisering</vt:lpstr>
      <vt:lpstr>(Digitale) peerfeedback  in het hoger onderwijs</vt:lpstr>
      <vt:lpstr>Leerdoelen</vt:lpstr>
      <vt:lpstr>Succescriteria leerdoel 1</vt:lpstr>
      <vt:lpstr>Succescriteria leerdoel 1 (vervolg)</vt:lpstr>
      <vt:lpstr>Succescriteria leerdoel 1 (vervolg)</vt:lpstr>
      <vt:lpstr>Overzicht van bijeenkomsten</vt:lpstr>
      <vt:lpstr>Bijeenkomst 1</vt:lpstr>
      <vt:lpstr>PowerPoint Presentation</vt:lpstr>
      <vt:lpstr>PowerPoint Presentation</vt:lpstr>
      <vt:lpstr>Wat is peerfeedback?</vt:lpstr>
      <vt:lpstr>Waarom peerfeedback?</vt:lpstr>
      <vt:lpstr>Doelen van peerfeedback</vt:lpstr>
      <vt:lpstr>Doelen van peerfeedback</vt:lpstr>
      <vt:lpstr>Doelen van peerfeedback</vt:lpstr>
      <vt:lpstr>Doelen van peerfeedback</vt:lpstr>
      <vt:lpstr>Doelen van peerfeedback</vt:lpstr>
      <vt:lpstr>Doelen van peerfeedback</vt:lpstr>
      <vt:lpstr>Hoe gebruik je peerfeedback?</vt:lpstr>
      <vt:lpstr>Wat te doen?  </vt:lpstr>
      <vt:lpstr>PowerPoint Presentation</vt:lpstr>
      <vt:lpstr>PowerPoint Presentation</vt:lpstr>
      <vt:lpstr>Opdracht: Plan ontwikkelen  </vt:lpstr>
      <vt:lpstr>Opdracht: Plan bespreken  </vt:lpstr>
      <vt:lpstr>Opdracht: Wissel de plannen uit  </vt:lpstr>
      <vt:lpstr>PowerPoint Presentation</vt:lpstr>
      <vt:lpstr>[voeg hier informatie toe over het digitale systeem]</vt:lpstr>
      <vt:lpstr>PowerPoint Presentation</vt:lpstr>
    </vt:vector>
  </TitlesOfParts>
  <Company>Versnellingsplan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(Digitale) peerfeedback  in het hoger onderwijs</dc:title>
  <dc:creator>Hopster-den Otter, D. (BMS)</dc:creator>
  <dc:description>Template by Orange Pepper_x000d_
Design by Basement Graphics_x000d_
2019</dc:description>
  <cp:lastModifiedBy>Geel, M.J.M. van (BMS)</cp:lastModifiedBy>
  <cp:revision>14</cp:revision>
  <dcterms:created xsi:type="dcterms:W3CDTF">2020-08-12T11:56:59Z</dcterms:created>
  <dcterms:modified xsi:type="dcterms:W3CDTF">2021-03-23T14:47:47Z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0x01010016F78B86144F504F87C563F1A3801226</vt:lpwstr>
  </property>
</Properties>
</file>