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8"/>
  </p:notesMasterIdLst>
  <p:handoutMasterIdLst>
    <p:handoutMasterId r:id="rId19"/>
  </p:handoutMasterIdLst>
  <p:sldIdLst>
    <p:sldId id="256" r:id="rId6"/>
    <p:sldId id="346" r:id="rId7"/>
    <p:sldId id="347" r:id="rId8"/>
    <p:sldId id="348" r:id="rId9"/>
    <p:sldId id="349" r:id="rId10"/>
    <p:sldId id="264" r:id="rId11"/>
    <p:sldId id="350" r:id="rId12"/>
    <p:sldId id="265" r:id="rId13"/>
    <p:sldId id="267" r:id="rId14"/>
    <p:sldId id="351" r:id="rId15"/>
    <p:sldId id="352" r:id="rId16"/>
    <p:sldId id="271" r:id="rId17"/>
  </p:sldIdLst>
  <p:sldSz cx="11520488" cy="6480175"/>
  <p:notesSz cx="6858000" cy="9144000"/>
  <p:defaultTextStyle>
    <a:defPPr>
      <a:defRPr lang="nl-NL"/>
    </a:defPPr>
    <a:lvl1pPr marL="0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61121C-2AAC-4D08-914C-94A968D2D56A}" v="8" dt="2020-10-21T14:11:24.5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636" autoAdjust="0"/>
  </p:normalViewPr>
  <p:slideViewPr>
    <p:cSldViewPr snapToGrid="0" showGuides="1">
      <p:cViewPr varScale="1">
        <p:scale>
          <a:sx n="69" d="100"/>
          <a:sy n="69" d="100"/>
        </p:scale>
        <p:origin x="1378" y="67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pster-den Otter, D. (BMS)" userId="S::d.denotter_utwente.nl#ext#@avans.onmicrosoft.com::e03635da-dbb6-4965-bb78-7a38581e2551" providerId="AD" clId="Web-{3161121C-2AAC-4D08-914C-94A968D2D56A}"/>
    <pc:docChg chg="modSld">
      <pc:chgData name="Hopster-den Otter, D. (BMS)" userId="S::d.denotter_utwente.nl#ext#@avans.onmicrosoft.com::e03635da-dbb6-4965-bb78-7a38581e2551" providerId="AD" clId="Web-{3161121C-2AAC-4D08-914C-94A968D2D56A}" dt="2020-10-21T14:11:24.597" v="7" actId="20577"/>
      <pc:docMkLst>
        <pc:docMk/>
      </pc:docMkLst>
      <pc:sldChg chg="modSp">
        <pc:chgData name="Hopster-den Otter, D. (BMS)" userId="S::d.denotter_utwente.nl#ext#@avans.onmicrosoft.com::e03635da-dbb6-4965-bb78-7a38581e2551" providerId="AD" clId="Web-{3161121C-2AAC-4D08-914C-94A968D2D56A}" dt="2020-10-21T14:11:24.597" v="6" actId="20577"/>
        <pc:sldMkLst>
          <pc:docMk/>
          <pc:sldMk cId="2221029475" sldId="265"/>
        </pc:sldMkLst>
        <pc:spChg chg="mod">
          <ac:chgData name="Hopster-den Otter, D. (BMS)" userId="S::d.denotter_utwente.nl#ext#@avans.onmicrosoft.com::e03635da-dbb6-4965-bb78-7a38581e2551" providerId="AD" clId="Web-{3161121C-2AAC-4D08-914C-94A968D2D56A}" dt="2020-10-21T14:11:24.597" v="6" actId="20577"/>
          <ac:spMkLst>
            <pc:docMk/>
            <pc:sldMk cId="2221029475" sldId="265"/>
            <ac:spMk id="2" creationId="{48EB2C58-E7AF-4CB3-AB41-710D272211D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9C6342F-8A37-41EC-A688-72A5A4BA0C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FD2254A-F78C-4762-8CF1-4DA70B23F9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54CFC-BAB7-4A9F-9D65-405C6616ABBB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6211A-CF77-48BB-ABD3-B24B6408CD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0661F1-6F27-460A-9614-FFBC3F38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2619A-12AB-4A91-8A49-F6EF5FCE2E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600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F7E3B58D-361B-4837-84B9-18D71FD99E2F}" type="datetimeFigureOut">
              <a:rPr lang="nl-NL" smtClean="0"/>
              <a:pPr/>
              <a:t>4-1-2021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E48BA3D-0680-485F-9882-A8DAC8FEA35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23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Planning (2u)</a:t>
            </a:r>
          </a:p>
          <a:p>
            <a:r>
              <a:rPr lang="en-US" dirty="0"/>
              <a:t>0u </a:t>
            </a:r>
            <a:r>
              <a:rPr lang="en-US" dirty="0" err="1"/>
              <a:t>Delen</a:t>
            </a:r>
            <a:r>
              <a:rPr lang="en-US" dirty="0"/>
              <a:t> </a:t>
            </a:r>
            <a:r>
              <a:rPr lang="en-US" dirty="0" err="1"/>
              <a:t>ervaringen</a:t>
            </a:r>
            <a:endParaRPr lang="en-US" dirty="0"/>
          </a:p>
          <a:p>
            <a:r>
              <a:rPr lang="en-US" dirty="0"/>
              <a:t>0.30u </a:t>
            </a:r>
            <a:r>
              <a:rPr lang="en-US" dirty="0" err="1"/>
              <a:t>PeerGrade</a:t>
            </a:r>
            <a:endParaRPr lang="en-US" dirty="0"/>
          </a:p>
          <a:p>
            <a:r>
              <a:rPr lang="en-US" dirty="0"/>
              <a:t>0.45u </a:t>
            </a:r>
            <a:r>
              <a:rPr lang="en-US" dirty="0" err="1"/>
              <a:t>Peerfeedback</a:t>
            </a:r>
            <a:r>
              <a:rPr lang="en-US" dirty="0"/>
              <a:t> </a:t>
            </a:r>
            <a:r>
              <a:rPr lang="en-US" dirty="0" err="1"/>
              <a:t>stappenplan</a:t>
            </a:r>
            <a:r>
              <a:rPr lang="en-US" dirty="0"/>
              <a:t> en checklist </a:t>
            </a:r>
            <a:r>
              <a:rPr lang="en-US" dirty="0" err="1"/>
              <a:t>maken</a:t>
            </a:r>
            <a:endParaRPr lang="en-US" dirty="0"/>
          </a:p>
          <a:p>
            <a:r>
              <a:rPr lang="en-US" dirty="0"/>
              <a:t>1.20u </a:t>
            </a:r>
            <a:r>
              <a:rPr lang="en-US" dirty="0" err="1"/>
              <a:t>Evaluatie</a:t>
            </a:r>
            <a:endParaRPr lang="en-US" dirty="0"/>
          </a:p>
          <a:p>
            <a:r>
              <a:rPr lang="en-US" dirty="0"/>
              <a:t>1.50u </a:t>
            </a:r>
            <a:r>
              <a:rPr lang="en-US" dirty="0" err="1"/>
              <a:t>Terug</a:t>
            </a:r>
            <a:r>
              <a:rPr lang="en-US" dirty="0"/>
              <a:t>- en </a:t>
            </a:r>
            <a:r>
              <a:rPr lang="en-US" dirty="0" err="1"/>
              <a:t>vooruitblik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4985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</a:p>
          <a:p>
            <a:r>
              <a:rPr lang="en-US" dirty="0" err="1"/>
              <a:t>Evaluatie</a:t>
            </a:r>
            <a:r>
              <a:rPr lang="en-US" dirty="0"/>
              <a:t> van het </a:t>
            </a:r>
            <a:r>
              <a:rPr lang="en-US" dirty="0" err="1"/>
              <a:t>proces</a:t>
            </a:r>
            <a:r>
              <a:rPr lang="en-US" dirty="0"/>
              <a:t> van feedback </a:t>
            </a:r>
            <a:r>
              <a:rPr lang="en-US" dirty="0" err="1"/>
              <a:t>geven</a:t>
            </a:r>
            <a:endParaRPr lang="en-US" dirty="0"/>
          </a:p>
          <a:p>
            <a:r>
              <a:rPr lang="en-US" dirty="0" err="1"/>
              <a:t>Evaluatie</a:t>
            </a:r>
            <a:r>
              <a:rPr lang="en-US" dirty="0"/>
              <a:t> van de </a:t>
            </a:r>
            <a:r>
              <a:rPr lang="en-US" dirty="0" err="1"/>
              <a:t>leeropbrengst</a:t>
            </a:r>
            <a:r>
              <a:rPr lang="en-US" dirty="0"/>
              <a:t> van het feedback </a:t>
            </a:r>
            <a:r>
              <a:rPr lang="en-US" dirty="0" err="1"/>
              <a:t>geven</a:t>
            </a:r>
            <a:endParaRPr lang="en-US" dirty="0"/>
          </a:p>
          <a:p>
            <a:r>
              <a:rPr lang="en-US" dirty="0" err="1"/>
              <a:t>Evaluatie</a:t>
            </a:r>
            <a:r>
              <a:rPr lang="en-US" dirty="0"/>
              <a:t> van het process van feedback </a:t>
            </a:r>
            <a:r>
              <a:rPr lang="en-US" dirty="0" err="1"/>
              <a:t>ontvangen</a:t>
            </a:r>
            <a:endParaRPr lang="en-US" dirty="0"/>
          </a:p>
          <a:p>
            <a:r>
              <a:rPr lang="en-US" dirty="0" err="1"/>
              <a:t>Evaluatie</a:t>
            </a:r>
            <a:r>
              <a:rPr lang="en-US" dirty="0"/>
              <a:t> van de </a:t>
            </a:r>
            <a:r>
              <a:rPr lang="en-US" dirty="0" err="1"/>
              <a:t>leeropbrengst</a:t>
            </a:r>
            <a:r>
              <a:rPr lang="en-US" dirty="0"/>
              <a:t> van het feedback </a:t>
            </a:r>
            <a:r>
              <a:rPr lang="en-US" dirty="0" err="1"/>
              <a:t>ontvangen</a:t>
            </a:r>
            <a:endParaRPr lang="en-US" dirty="0"/>
          </a:p>
          <a:p>
            <a:r>
              <a:rPr lang="en-US" dirty="0" err="1"/>
              <a:t>Praktische</a:t>
            </a:r>
            <a:r>
              <a:rPr lang="en-US" dirty="0"/>
              <a:t> </a:t>
            </a:r>
            <a:r>
              <a:rPr lang="en-US" dirty="0" err="1"/>
              <a:t>evaluatie</a:t>
            </a:r>
            <a:r>
              <a:rPr lang="en-US" dirty="0"/>
              <a:t> (tools, </a:t>
            </a:r>
            <a:r>
              <a:rPr lang="en-US" dirty="0" err="1"/>
              <a:t>tijd</a:t>
            </a:r>
            <a:r>
              <a:rPr lang="en-US" dirty="0"/>
              <a:t>, </a:t>
            </a:r>
            <a:r>
              <a:rPr lang="en-US" dirty="0" err="1"/>
              <a:t>faciliteiten</a:t>
            </a:r>
            <a:r>
              <a:rPr lang="en-US" dirty="0"/>
              <a:t>, </a:t>
            </a:r>
            <a:r>
              <a:rPr lang="en-US" dirty="0" err="1"/>
              <a:t>mogelijkheden</a:t>
            </a:r>
            <a:r>
              <a:rPr lang="en-US" dirty="0"/>
              <a:t>)</a:t>
            </a:r>
          </a:p>
          <a:p>
            <a:r>
              <a:rPr lang="en-US" dirty="0"/>
              <a:t>Etc.</a:t>
            </a:r>
            <a:endParaRPr lang="nl-NL" dirty="0"/>
          </a:p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522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Bespreek</a:t>
            </a:r>
            <a:r>
              <a:rPr lang="en-US" dirty="0"/>
              <a:t>: Wat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sessie</a:t>
            </a:r>
            <a:r>
              <a:rPr lang="en-US" dirty="0"/>
              <a:t> de </a:t>
            </a:r>
            <a:r>
              <a:rPr lang="en-US" dirty="0" err="1"/>
              <a:t>deelnemers</a:t>
            </a:r>
            <a:r>
              <a:rPr lang="en-US" dirty="0"/>
              <a:t> </a:t>
            </a:r>
            <a:r>
              <a:rPr lang="en-US" dirty="0" err="1"/>
              <a:t>opgeleverd</a:t>
            </a:r>
            <a:r>
              <a:rPr lang="en-US" dirty="0"/>
              <a:t>?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, of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ontstaan</a:t>
            </a:r>
            <a:r>
              <a:rPr lang="en-US" dirty="0"/>
              <a:t> nav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sessie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 err="1"/>
              <a:t>Vertel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sessie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is op </a:t>
            </a:r>
            <a:r>
              <a:rPr lang="en-US" dirty="0" err="1"/>
              <a:t>evaluatie</a:t>
            </a:r>
            <a:r>
              <a:rPr lang="en-US" dirty="0"/>
              <a:t> van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professionaliseringsvorm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</a:t>
            </a:r>
            <a:r>
              <a:rPr lang="en-US" dirty="0" err="1"/>
              <a:t>inzet</a:t>
            </a:r>
            <a:r>
              <a:rPr lang="en-US" dirty="0"/>
              <a:t> van </a:t>
            </a:r>
            <a:r>
              <a:rPr lang="en-US" dirty="0" err="1"/>
              <a:t>digitale</a:t>
            </a:r>
            <a:r>
              <a:rPr lang="en-US" dirty="0"/>
              <a:t> </a:t>
            </a:r>
            <a:r>
              <a:rPr lang="en-US" dirty="0" err="1"/>
              <a:t>peerfeedback</a:t>
            </a:r>
            <a:r>
              <a:rPr lang="en-US" dirty="0"/>
              <a:t> in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onderwijs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31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Bespreek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leerdoelen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en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licht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leerdoelen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nog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niet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voldoende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zijn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zijn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ook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succescriteria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nodig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zodat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weet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hoe success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eruit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ziet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en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waar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naar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werkt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27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 err="1"/>
              <a:t>Deze</a:t>
            </a:r>
            <a:r>
              <a:rPr lang="en-US" sz="800" dirty="0"/>
              <a:t> </a:t>
            </a:r>
            <a:r>
              <a:rPr lang="en-US" sz="800" dirty="0" err="1"/>
              <a:t>bijeenkomst</a:t>
            </a:r>
            <a:r>
              <a:rPr lang="en-US" sz="800" dirty="0"/>
              <a:t> </a:t>
            </a:r>
            <a:r>
              <a:rPr lang="en-US" sz="800" dirty="0" err="1"/>
              <a:t>focussen</a:t>
            </a:r>
            <a:r>
              <a:rPr lang="en-US" sz="800" dirty="0"/>
              <a:t> we </a:t>
            </a:r>
            <a:r>
              <a:rPr lang="en-US" sz="800" dirty="0" err="1"/>
              <a:t>vooral</a:t>
            </a:r>
            <a:r>
              <a:rPr lang="en-US" sz="800" dirty="0"/>
              <a:t> op </a:t>
            </a:r>
            <a:r>
              <a:rPr lang="en-US" sz="800" dirty="0" err="1"/>
              <a:t>leerdoel</a:t>
            </a:r>
            <a:r>
              <a:rPr lang="en-US" sz="800" dirty="0"/>
              <a:t> 2. Loop de </a:t>
            </a:r>
            <a:r>
              <a:rPr lang="en-US" sz="800" dirty="0" err="1"/>
              <a:t>succescriteria</a:t>
            </a:r>
            <a:r>
              <a:rPr lang="en-US" sz="800" dirty="0"/>
              <a:t> </a:t>
            </a:r>
            <a:r>
              <a:rPr lang="en-US" sz="800" dirty="0" err="1"/>
              <a:t>samen</a:t>
            </a:r>
            <a:r>
              <a:rPr lang="en-US" sz="800" dirty="0"/>
              <a:t> door. </a:t>
            </a:r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597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05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Inventariseer</a:t>
            </a:r>
            <a:r>
              <a:rPr lang="en-US" dirty="0"/>
              <a:t> of de </a:t>
            </a:r>
            <a:r>
              <a:rPr lang="en-US" dirty="0" err="1"/>
              <a:t>deelnemers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verzoek</a:t>
            </a:r>
            <a:r>
              <a:rPr lang="en-US" dirty="0"/>
              <a:t> om in de </a:t>
            </a:r>
            <a:r>
              <a:rPr lang="en-US" dirty="0" err="1"/>
              <a:t>komende</a:t>
            </a:r>
            <a:r>
              <a:rPr lang="en-US" dirty="0"/>
              <a:t> </a:t>
            </a:r>
            <a:r>
              <a:rPr lang="en-US" dirty="0" err="1"/>
              <a:t>bijeenkomst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bespreken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488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3465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tijdens</a:t>
            </a:r>
            <a:r>
              <a:rPr lang="en-US" dirty="0"/>
              <a:t> het </a:t>
            </a:r>
            <a:r>
              <a:rPr lang="en-US" dirty="0" err="1"/>
              <a:t>gebruik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praktische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mbt</a:t>
            </a:r>
            <a:r>
              <a:rPr lang="en-US" dirty="0"/>
              <a:t> het </a:t>
            </a:r>
            <a:r>
              <a:rPr lang="en-US" dirty="0" err="1"/>
              <a:t>gebruik</a:t>
            </a:r>
            <a:r>
              <a:rPr lang="en-US" dirty="0"/>
              <a:t> van de tool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voren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, is het </a:t>
            </a:r>
            <a:r>
              <a:rPr lang="en-US" dirty="0" err="1"/>
              <a:t>goed</a:t>
            </a:r>
            <a:r>
              <a:rPr lang="en-US" dirty="0"/>
              <a:t> om in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sessie</a:t>
            </a:r>
            <a:r>
              <a:rPr lang="en-US" dirty="0"/>
              <a:t> </a:t>
            </a:r>
            <a:r>
              <a:rPr lang="en-US" dirty="0" err="1"/>
              <a:t>dergelijke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bespreken</a:t>
            </a:r>
            <a:r>
              <a:rPr lang="en-US" dirty="0"/>
              <a:t>.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lopen</a:t>
            </a:r>
            <a:r>
              <a:rPr lang="en-US" dirty="0"/>
              <a:t> </a:t>
            </a:r>
            <a:r>
              <a:rPr lang="en-US" dirty="0" err="1"/>
              <a:t>deelnemers</a:t>
            </a:r>
            <a:r>
              <a:rPr lang="en-US" dirty="0"/>
              <a:t> </a:t>
            </a:r>
            <a:r>
              <a:rPr lang="en-US" dirty="0" err="1"/>
              <a:t>tegenaan</a:t>
            </a:r>
            <a:r>
              <a:rPr lang="en-US" dirty="0"/>
              <a:t>?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fijne</a:t>
            </a:r>
            <a:r>
              <a:rPr lang="en-US" dirty="0"/>
              <a:t> </a:t>
            </a:r>
            <a:r>
              <a:rPr lang="en-US" dirty="0" err="1"/>
              <a:t>werkwijze</a:t>
            </a:r>
            <a:r>
              <a:rPr lang="en-US" dirty="0"/>
              <a:t> </a:t>
            </a:r>
            <a:r>
              <a:rPr lang="en-US" dirty="0" err="1"/>
              <a:t>gevonden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3269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opdracht</a:t>
            </a:r>
            <a:r>
              <a:rPr lang="en-US" dirty="0"/>
              <a:t> </a:t>
            </a:r>
            <a:r>
              <a:rPr lang="en-US" dirty="0" err="1"/>
              <a:t>blikken</a:t>
            </a:r>
            <a:r>
              <a:rPr lang="en-US" dirty="0"/>
              <a:t> </a:t>
            </a:r>
            <a:r>
              <a:rPr lang="en-US" dirty="0" err="1"/>
              <a:t>deelnemers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en </a:t>
            </a:r>
            <a:r>
              <a:rPr lang="en-US" dirty="0" err="1"/>
              <a:t>vooruit</a:t>
            </a:r>
            <a:r>
              <a:rPr lang="en-US" dirty="0"/>
              <a:t> in het </a:t>
            </a:r>
            <a:r>
              <a:rPr lang="en-US" dirty="0" err="1"/>
              <a:t>kader</a:t>
            </a:r>
            <a:r>
              <a:rPr lang="en-US" dirty="0"/>
              <a:t> van </a:t>
            </a:r>
            <a:r>
              <a:rPr lang="en-US" dirty="0" err="1"/>
              <a:t>reflectie</a:t>
            </a:r>
            <a:r>
              <a:rPr lang="en-US" dirty="0"/>
              <a:t> en </a:t>
            </a:r>
            <a:r>
              <a:rPr lang="en-US" dirty="0" err="1"/>
              <a:t>evaluatie</a:t>
            </a:r>
            <a:r>
              <a:rPr lang="en-US" dirty="0"/>
              <a:t>.</a:t>
            </a:r>
          </a:p>
          <a:p>
            <a:r>
              <a:rPr lang="en-US" dirty="0"/>
              <a:t>Ze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inmiddels</a:t>
            </a:r>
            <a:r>
              <a:rPr lang="en-US" dirty="0"/>
              <a:t> </a:t>
            </a:r>
            <a:r>
              <a:rPr lang="en-US" dirty="0" err="1"/>
              <a:t>gemerkt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</a:t>
            </a:r>
            <a:r>
              <a:rPr lang="en-US" dirty="0" err="1"/>
              <a:t>inzetten</a:t>
            </a:r>
            <a:r>
              <a:rPr lang="en-US" dirty="0"/>
              <a:t> van </a:t>
            </a:r>
            <a:r>
              <a:rPr lang="en-US" dirty="0" err="1"/>
              <a:t>digitale</a:t>
            </a:r>
            <a:r>
              <a:rPr lang="en-US" dirty="0"/>
              <a:t> </a:t>
            </a:r>
            <a:r>
              <a:rPr lang="en-US" dirty="0" err="1"/>
              <a:t>peerfeedback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 </a:t>
            </a:r>
            <a:r>
              <a:rPr lang="en-US" dirty="0" err="1"/>
              <a:t>vraagt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voorbereiding</a:t>
            </a:r>
            <a:r>
              <a:rPr lang="en-US" dirty="0"/>
              <a:t>, </a:t>
            </a:r>
            <a:r>
              <a:rPr lang="en-US" dirty="0" err="1"/>
              <a:t>uitvoering</a:t>
            </a:r>
            <a:r>
              <a:rPr lang="en-US" dirty="0"/>
              <a:t> en (</a:t>
            </a:r>
            <a:r>
              <a:rPr lang="en-US" dirty="0" err="1"/>
              <a:t>misschien</a:t>
            </a:r>
            <a:r>
              <a:rPr lang="en-US" dirty="0"/>
              <a:t> al </a:t>
            </a:r>
            <a:r>
              <a:rPr lang="en-US" dirty="0" err="1"/>
              <a:t>ervaren</a:t>
            </a:r>
            <a:r>
              <a:rPr lang="en-US" dirty="0"/>
              <a:t>, </a:t>
            </a:r>
            <a:r>
              <a:rPr lang="en-US" dirty="0" err="1"/>
              <a:t>misschien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) </a:t>
            </a:r>
            <a:r>
              <a:rPr lang="en-US" dirty="0" err="1"/>
              <a:t>evaluatie</a:t>
            </a:r>
            <a:r>
              <a:rPr lang="en-US" dirty="0"/>
              <a:t> door </a:t>
            </a:r>
            <a:r>
              <a:rPr lang="en-US" dirty="0" err="1"/>
              <a:t>zowel</a:t>
            </a:r>
            <a:r>
              <a:rPr lang="en-US" dirty="0"/>
              <a:t> docent </a:t>
            </a:r>
            <a:r>
              <a:rPr lang="en-US" dirty="0" err="1"/>
              <a:t>als</a:t>
            </a:r>
            <a:r>
              <a:rPr lang="en-US" dirty="0"/>
              <a:t> student. Met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opdracht</a:t>
            </a:r>
            <a:r>
              <a:rPr lang="en-US" dirty="0"/>
              <a:t> </a:t>
            </a:r>
            <a:r>
              <a:rPr lang="en-US" dirty="0" err="1"/>
              <a:t>brengen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activiteiten</a:t>
            </a:r>
            <a:r>
              <a:rPr lang="en-US" dirty="0"/>
              <a:t> en </a:t>
            </a:r>
            <a:r>
              <a:rPr lang="en-US" dirty="0" err="1"/>
              <a:t>rollen</a:t>
            </a:r>
            <a:r>
              <a:rPr lang="en-US" dirty="0"/>
              <a:t> in </a:t>
            </a:r>
            <a:r>
              <a:rPr lang="en-US" dirty="0" err="1"/>
              <a:t>kaart</a:t>
            </a:r>
            <a:r>
              <a:rPr lang="en-US" dirty="0"/>
              <a:t>, en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zicht</a:t>
            </a:r>
            <a:r>
              <a:rPr lang="en-US" dirty="0"/>
              <a:t> op de </a:t>
            </a:r>
            <a:r>
              <a:rPr lang="en-US" dirty="0" err="1"/>
              <a:t>aandachtspunten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wellicht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genoeg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stilgestaan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. </a:t>
            </a:r>
            <a:r>
              <a:rPr lang="en-US" dirty="0" err="1"/>
              <a:t>Daarnaast</a:t>
            </a:r>
            <a:r>
              <a:rPr lang="en-US" dirty="0"/>
              <a:t> </a:t>
            </a:r>
            <a:r>
              <a:rPr lang="en-US" dirty="0" err="1"/>
              <a:t>helpt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oefening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ontwikkelen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kennisbasis</a:t>
            </a:r>
            <a:r>
              <a:rPr lang="en-US" dirty="0"/>
              <a:t> en </a:t>
            </a:r>
            <a:r>
              <a:rPr lang="en-US" dirty="0" err="1"/>
              <a:t>handelingsrepertoire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toekomstige</a:t>
            </a:r>
            <a:r>
              <a:rPr lang="en-US" dirty="0"/>
              <a:t> </a:t>
            </a:r>
            <a:r>
              <a:rPr lang="en-US" dirty="0" err="1"/>
              <a:t>activiteiten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deelnemende</a:t>
            </a:r>
            <a:r>
              <a:rPr lang="en-US" dirty="0"/>
              <a:t> docent </a:t>
            </a:r>
            <a:r>
              <a:rPr lang="en-US" dirty="0" err="1"/>
              <a:t>een</a:t>
            </a:r>
            <a:r>
              <a:rPr lang="en-US" dirty="0"/>
              <a:t> vel van </a:t>
            </a:r>
            <a:r>
              <a:rPr lang="en-US" dirty="0" err="1"/>
              <a:t>bijlage</a:t>
            </a:r>
            <a:r>
              <a:rPr lang="en-US" dirty="0"/>
              <a:t> 5: </a:t>
            </a:r>
            <a:r>
              <a:rPr lang="en-US" dirty="0" err="1"/>
              <a:t>reflectie</a:t>
            </a:r>
            <a:r>
              <a:rPr lang="en-US" dirty="0"/>
              <a:t>.  </a:t>
            </a:r>
          </a:p>
          <a:p>
            <a:endParaRPr lang="en-US" dirty="0"/>
          </a:p>
          <a:p>
            <a:r>
              <a:rPr lang="en-US" dirty="0"/>
              <a:t>15 </a:t>
            </a:r>
            <a:r>
              <a:rPr lang="en-US" dirty="0" err="1"/>
              <a:t>minuten</a:t>
            </a:r>
            <a:r>
              <a:rPr lang="en-US" dirty="0"/>
              <a:t>: </a:t>
            </a:r>
            <a:r>
              <a:rPr lang="en-US" dirty="0" err="1"/>
              <a:t>individueel</a:t>
            </a:r>
            <a:r>
              <a:rPr lang="en-US" dirty="0"/>
              <a:t> </a:t>
            </a:r>
            <a:r>
              <a:rPr lang="en-US" dirty="0" err="1"/>
              <a:t>invullen</a:t>
            </a:r>
            <a:endParaRPr lang="en-US" dirty="0"/>
          </a:p>
          <a:p>
            <a:r>
              <a:rPr lang="en-US" dirty="0"/>
              <a:t>10 </a:t>
            </a:r>
            <a:r>
              <a:rPr lang="en-US" dirty="0" err="1"/>
              <a:t>minuten</a:t>
            </a:r>
            <a:r>
              <a:rPr lang="en-US" dirty="0"/>
              <a:t>: </a:t>
            </a:r>
            <a:r>
              <a:rPr lang="en-US" dirty="0" err="1"/>
              <a:t>uitwisselen</a:t>
            </a:r>
            <a:r>
              <a:rPr lang="en-US" dirty="0"/>
              <a:t> in </a:t>
            </a:r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groepjes</a:t>
            </a:r>
            <a:r>
              <a:rPr lang="en-US" dirty="0"/>
              <a:t> &gt;&gt; </a:t>
            </a:r>
            <a:r>
              <a:rPr lang="en-US" dirty="0" err="1"/>
              <a:t>maak</a:t>
            </a:r>
            <a:r>
              <a:rPr lang="en-US" dirty="0"/>
              <a:t> </a:t>
            </a:r>
            <a:r>
              <a:rPr lang="en-US" dirty="0" err="1"/>
              <a:t>groepjes</a:t>
            </a:r>
            <a:r>
              <a:rPr lang="en-US" dirty="0"/>
              <a:t> van </a:t>
            </a:r>
            <a:r>
              <a:rPr lang="en-US" dirty="0" err="1"/>
              <a:t>docenten</a:t>
            </a:r>
            <a:r>
              <a:rPr lang="en-US" dirty="0"/>
              <a:t> die </a:t>
            </a:r>
            <a:r>
              <a:rPr lang="en-US" dirty="0" err="1"/>
              <a:t>peerfeedback</a:t>
            </a:r>
            <a:r>
              <a:rPr lang="en-US" dirty="0"/>
              <a:t> op </a:t>
            </a:r>
            <a:r>
              <a:rPr lang="en-US" dirty="0" err="1"/>
              <a:t>vergelijkbare</a:t>
            </a:r>
            <a:r>
              <a:rPr lang="en-US" dirty="0"/>
              <a:t> </a:t>
            </a:r>
            <a:r>
              <a:rPr lang="en-US" dirty="0" err="1"/>
              <a:t>wijze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ingezet</a:t>
            </a:r>
            <a:endParaRPr lang="en-US" dirty="0"/>
          </a:p>
          <a:p>
            <a:r>
              <a:rPr lang="en-US" dirty="0"/>
              <a:t>10 </a:t>
            </a:r>
            <a:r>
              <a:rPr lang="en-US" dirty="0" err="1"/>
              <a:t>minuten</a:t>
            </a:r>
            <a:r>
              <a:rPr lang="en-US" dirty="0"/>
              <a:t>: </a:t>
            </a:r>
            <a:r>
              <a:rPr lang="en-US" dirty="0" err="1"/>
              <a:t>uitwisselen</a:t>
            </a:r>
            <a:r>
              <a:rPr lang="en-US" dirty="0"/>
              <a:t> </a:t>
            </a:r>
            <a:r>
              <a:rPr lang="en-US" dirty="0" err="1"/>
              <a:t>plenair</a:t>
            </a:r>
            <a:r>
              <a:rPr lang="en-US" dirty="0"/>
              <a:t> &gt;&gt; </a:t>
            </a:r>
            <a:r>
              <a:rPr lang="en-US" dirty="0" err="1"/>
              <a:t>bespreek</a:t>
            </a:r>
            <a:r>
              <a:rPr lang="en-US" dirty="0"/>
              <a:t> </a:t>
            </a:r>
            <a:r>
              <a:rPr lang="en-US" dirty="0" err="1"/>
              <a:t>overeenkomsten</a:t>
            </a:r>
            <a:r>
              <a:rPr lang="en-US" dirty="0"/>
              <a:t> en </a:t>
            </a:r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werkwijzen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042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9615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FB599C0-7BBA-4FD4-BE20-185B0C04F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520000" cy="46101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662" y="2613931"/>
            <a:ext cx="4633538" cy="1488169"/>
          </a:xfrm>
        </p:spPr>
        <p:txBody>
          <a:bodyPr anchor="t" anchorCtr="0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ijdelijke aanduiding voor tekst 7">
            <a:extLst>
              <a:ext uri="{FF2B5EF4-FFF2-40B4-BE49-F238E27FC236}">
                <a16:creationId xmlns:a16="http://schemas.microsoft.com/office/drawing/2014/main" id="{41AFA734-8D2E-408E-9E70-FA6E7C78F6FD}"/>
              </a:ext>
            </a:extLst>
          </p:cNvPr>
          <p:cNvSpPr txBox="1">
            <a:spLocks/>
          </p:cNvSpPr>
          <p:nvPr userDrawn="1"/>
        </p:nvSpPr>
        <p:spPr>
          <a:xfrm>
            <a:off x="6493574" y="5373000"/>
            <a:ext cx="2963485" cy="269304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750" dirty="0"/>
              <a:t>docentprofessionalisering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18ACBF-51F6-4961-9C59-8F3D84DF165A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3" name="Toelichting 2">
              <a:extLst>
                <a:ext uri="{FF2B5EF4-FFF2-40B4-BE49-F238E27FC236}">
                  <a16:creationId xmlns:a16="http://schemas.microsoft.com/office/drawing/2014/main" id="{E57AE13C-8D4B-48D2-A434-457EA2F1C6CB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C7F5596-1D8E-4EBB-8F70-C39832B2C8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20" name="Pijl: links 19">
              <a:extLst>
                <a:ext uri="{FF2B5EF4-FFF2-40B4-BE49-F238E27FC236}">
                  <a16:creationId xmlns:a16="http://schemas.microsoft.com/office/drawing/2014/main" id="{B02E2601-EA26-46EB-BA88-F5C042B55AC5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EEDE89FB-55EA-42B1-AC02-1381F66EE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pic>
        <p:nvPicPr>
          <p:cNvPr id="16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D05D143C-07F2-4F3C-ACA5-88CE36AF493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17" name="Witte driehoek">
            <a:extLst>
              <a:ext uri="{FF2B5EF4-FFF2-40B4-BE49-F238E27FC236}">
                <a16:creationId xmlns:a16="http://schemas.microsoft.com/office/drawing/2014/main" id="{6177BBC9-35D3-4A9A-A1F9-142F14028705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Kleur driehoek">
            <a:extLst>
              <a:ext uri="{FF2B5EF4-FFF2-40B4-BE49-F238E27FC236}">
                <a16:creationId xmlns:a16="http://schemas.microsoft.com/office/drawing/2014/main" id="{2F82349C-C8A2-4DE3-890D-0DE8F23F9C06}"/>
              </a:ext>
            </a:extLst>
          </p:cNvPr>
          <p:cNvSpPr/>
          <p:nvPr userDrawn="1"/>
        </p:nvSpPr>
        <p:spPr>
          <a:xfrm rot="5400000">
            <a:off x="6045424" y="5331198"/>
            <a:ext cx="382452" cy="38013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1C46CA9E-D2AE-4399-9377-6C0260365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1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4" name="Info">
            <a:extLst>
              <a:ext uri="{FF2B5EF4-FFF2-40B4-BE49-F238E27FC236}">
                <a16:creationId xmlns:a16="http://schemas.microsoft.com/office/drawing/2014/main" id="{8F666041-AE1D-4790-893C-CA54BB58B111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5" name="Tekst">
              <a:extLst>
                <a:ext uri="{FF2B5EF4-FFF2-40B4-BE49-F238E27FC236}">
                  <a16:creationId xmlns:a16="http://schemas.microsoft.com/office/drawing/2014/main" id="{97E05038-CF34-4324-A446-7849213F5FE2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6" name="Inspringen">
              <a:extLst>
                <a:ext uri="{FF2B5EF4-FFF2-40B4-BE49-F238E27FC236}">
                  <a16:creationId xmlns:a16="http://schemas.microsoft.com/office/drawing/2014/main" id="{5EB716DB-8BE7-4C07-80EA-BC92292EB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1298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" name="Info">
            <a:extLst>
              <a:ext uri="{FF2B5EF4-FFF2-40B4-BE49-F238E27FC236}">
                <a16:creationId xmlns:a16="http://schemas.microsoft.com/office/drawing/2014/main" id="{661DFC31-4E7D-4437-9213-13263CF6299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7" name="Tekst">
              <a:extLst>
                <a:ext uri="{FF2B5EF4-FFF2-40B4-BE49-F238E27FC236}">
                  <a16:creationId xmlns:a16="http://schemas.microsoft.com/office/drawing/2014/main" id="{D21127C4-310D-491F-BE62-1AFD81FCA0E3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8" name="Inspringen">
              <a:extLst>
                <a:ext uri="{FF2B5EF4-FFF2-40B4-BE49-F238E27FC236}">
                  <a16:creationId xmlns:a16="http://schemas.microsoft.com/office/drawing/2014/main" id="{1D1E3B6C-14B8-439C-8777-4EEB66378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02390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7144"/>
            <a:ext cx="1862331" cy="1862331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8983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htergrond">
            <a:extLst>
              <a:ext uri="{FF2B5EF4-FFF2-40B4-BE49-F238E27FC236}">
                <a16:creationId xmlns:a16="http://schemas.microsoft.com/office/drawing/2014/main" id="{A1ECBB8B-8953-48CB-B5FA-9B22AF3B2B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48"/>
          <a:stretch/>
        </p:blipFill>
        <p:spPr>
          <a:xfrm>
            <a:off x="0" y="1"/>
            <a:ext cx="11520000" cy="46101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10" name="Witte driehoek">
            <a:extLst>
              <a:ext uri="{FF2B5EF4-FFF2-40B4-BE49-F238E27FC236}">
                <a16:creationId xmlns:a16="http://schemas.microsoft.com/office/drawing/2014/main" id="{EEBFBB3B-0C46-4DB2-A6ED-A0F3E01B10B3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B5788B6C-CB18-4F6D-96ED-9E4C470AB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754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2729017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15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150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397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78D79FC-5281-4F61-9BAE-09B9E965C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5763" y="1271567"/>
            <a:ext cx="958129" cy="200055"/>
          </a:xfrm>
          <a:solidFill>
            <a:schemeClr val="bg1"/>
          </a:solidFill>
        </p:spPr>
        <p:txBody>
          <a:bodyPr wrap="none" rIns="144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300">
                <a:solidFill>
                  <a:schemeClr val="tx2"/>
                </a:solidFill>
                <a:latin typeface="Montserrat Light" panose="00000400000000000000" pitchFamily="2" charset="0"/>
              </a:defRPr>
            </a:lvl1pPr>
          </a:lstStyle>
          <a:p>
            <a:pPr lvl="0"/>
            <a:r>
              <a:rPr lang="nl-NL" dirty="0"/>
              <a:t>[zonetitel]</a:t>
            </a:r>
          </a:p>
        </p:txBody>
      </p:sp>
      <p:grpSp>
        <p:nvGrpSpPr>
          <p:cNvPr id="5" name="Info">
            <a:extLst>
              <a:ext uri="{FF2B5EF4-FFF2-40B4-BE49-F238E27FC236}">
                <a16:creationId xmlns:a16="http://schemas.microsoft.com/office/drawing/2014/main" id="{A68A2134-5BA4-490F-91FF-B8AEF48C907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6" name="Tekst">
              <a:extLst>
                <a:ext uri="{FF2B5EF4-FFF2-40B4-BE49-F238E27FC236}">
                  <a16:creationId xmlns:a16="http://schemas.microsoft.com/office/drawing/2014/main" id="{E151DC28-21D0-4687-8749-071757125CC1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7" name="Inspringen">
              <a:extLst>
                <a:ext uri="{FF2B5EF4-FFF2-40B4-BE49-F238E27FC236}">
                  <a16:creationId xmlns:a16="http://schemas.microsoft.com/office/drawing/2014/main" id="{6C2FE7E4-3C90-4A45-B64A-7CA4071DFD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66000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4" name="Info">
            <a:extLst>
              <a:ext uri="{FF2B5EF4-FFF2-40B4-BE49-F238E27FC236}">
                <a16:creationId xmlns:a16="http://schemas.microsoft.com/office/drawing/2014/main" id="{8F666041-AE1D-4790-893C-CA54BB58B111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5" name="Tekst">
              <a:extLst>
                <a:ext uri="{FF2B5EF4-FFF2-40B4-BE49-F238E27FC236}">
                  <a16:creationId xmlns:a16="http://schemas.microsoft.com/office/drawing/2014/main" id="{97E05038-CF34-4324-A446-7849213F5FE2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6" name="Inspringen">
              <a:extLst>
                <a:ext uri="{FF2B5EF4-FFF2-40B4-BE49-F238E27FC236}">
                  <a16:creationId xmlns:a16="http://schemas.microsoft.com/office/drawing/2014/main" id="{5EB716DB-8BE7-4C07-80EA-BC92292EB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810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" name="Info">
            <a:extLst>
              <a:ext uri="{FF2B5EF4-FFF2-40B4-BE49-F238E27FC236}">
                <a16:creationId xmlns:a16="http://schemas.microsoft.com/office/drawing/2014/main" id="{661DFC31-4E7D-4437-9213-13263CF6299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7" name="Tekst">
              <a:extLst>
                <a:ext uri="{FF2B5EF4-FFF2-40B4-BE49-F238E27FC236}">
                  <a16:creationId xmlns:a16="http://schemas.microsoft.com/office/drawing/2014/main" id="{D21127C4-310D-491F-BE62-1AFD81FCA0E3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8" name="Inspringen">
              <a:extLst>
                <a:ext uri="{FF2B5EF4-FFF2-40B4-BE49-F238E27FC236}">
                  <a16:creationId xmlns:a16="http://schemas.microsoft.com/office/drawing/2014/main" id="{1D1E3B6C-14B8-439C-8777-4EEB66378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6147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7144"/>
            <a:ext cx="1862331" cy="1862331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8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htergrond">
            <a:extLst>
              <a:ext uri="{FF2B5EF4-FFF2-40B4-BE49-F238E27FC236}">
                <a16:creationId xmlns:a16="http://schemas.microsoft.com/office/drawing/2014/main" id="{A1ECBB8B-8953-48CB-B5FA-9B22AF3B2B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48"/>
          <a:stretch/>
        </p:blipFill>
        <p:spPr>
          <a:xfrm>
            <a:off x="0" y="1"/>
            <a:ext cx="11520000" cy="46101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10" name="Witte driehoek">
            <a:extLst>
              <a:ext uri="{FF2B5EF4-FFF2-40B4-BE49-F238E27FC236}">
                <a16:creationId xmlns:a16="http://schemas.microsoft.com/office/drawing/2014/main" id="{EEBFBB3B-0C46-4DB2-A6ED-A0F3E01B10B3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B5788B6C-CB18-4F6D-96ED-9E4C470AB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4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2729017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0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88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951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FB599C0-7BBA-4FD4-BE20-185B0C04F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520000" cy="46101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662" y="2613931"/>
            <a:ext cx="4633538" cy="1488169"/>
          </a:xfrm>
        </p:spPr>
        <p:txBody>
          <a:bodyPr anchor="t" anchorCtr="0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ijdelijke aanduiding voor tekst 7">
            <a:extLst>
              <a:ext uri="{FF2B5EF4-FFF2-40B4-BE49-F238E27FC236}">
                <a16:creationId xmlns:a16="http://schemas.microsoft.com/office/drawing/2014/main" id="{41AFA734-8D2E-408E-9E70-FA6E7C78F6FD}"/>
              </a:ext>
            </a:extLst>
          </p:cNvPr>
          <p:cNvSpPr txBox="1">
            <a:spLocks/>
          </p:cNvSpPr>
          <p:nvPr userDrawn="1"/>
        </p:nvSpPr>
        <p:spPr>
          <a:xfrm>
            <a:off x="6493574" y="5373000"/>
            <a:ext cx="2963485" cy="269304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750" dirty="0"/>
              <a:t>docentprofessionalisering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18ACBF-51F6-4961-9C59-8F3D84DF165A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3" name="Toelichting 2">
              <a:extLst>
                <a:ext uri="{FF2B5EF4-FFF2-40B4-BE49-F238E27FC236}">
                  <a16:creationId xmlns:a16="http://schemas.microsoft.com/office/drawing/2014/main" id="{E57AE13C-8D4B-48D2-A434-457EA2F1C6CB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C7F5596-1D8E-4EBB-8F70-C39832B2C8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20" name="Pijl: links 19">
              <a:extLst>
                <a:ext uri="{FF2B5EF4-FFF2-40B4-BE49-F238E27FC236}">
                  <a16:creationId xmlns:a16="http://schemas.microsoft.com/office/drawing/2014/main" id="{B02E2601-EA26-46EB-BA88-F5C042B55AC5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EEDE89FB-55EA-42B1-AC02-1381F66EE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pic>
        <p:nvPicPr>
          <p:cNvPr id="16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D05D143C-07F2-4F3C-ACA5-88CE36AF493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17" name="Witte driehoek">
            <a:extLst>
              <a:ext uri="{FF2B5EF4-FFF2-40B4-BE49-F238E27FC236}">
                <a16:creationId xmlns:a16="http://schemas.microsoft.com/office/drawing/2014/main" id="{6177BBC9-35D3-4A9A-A1F9-142F14028705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Kleur driehoek">
            <a:extLst>
              <a:ext uri="{FF2B5EF4-FFF2-40B4-BE49-F238E27FC236}">
                <a16:creationId xmlns:a16="http://schemas.microsoft.com/office/drawing/2014/main" id="{2F82349C-C8A2-4DE3-890D-0DE8F23F9C06}"/>
              </a:ext>
            </a:extLst>
          </p:cNvPr>
          <p:cNvSpPr/>
          <p:nvPr userDrawn="1"/>
        </p:nvSpPr>
        <p:spPr>
          <a:xfrm rot="5400000">
            <a:off x="6045424" y="5331198"/>
            <a:ext cx="382452" cy="38013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1C46CA9E-D2AE-4399-9377-6C0260365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6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951905" cy="1524067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A211C5D2-F8B0-43EB-A28F-C64E9F7CA645}"/>
              </a:ext>
            </a:extLst>
          </p:cNvPr>
          <p:cNvSpPr txBox="1">
            <a:spLocks/>
          </p:cNvSpPr>
          <p:nvPr userDrawn="1"/>
        </p:nvSpPr>
        <p:spPr>
          <a:xfrm>
            <a:off x="1655763" y="1271567"/>
            <a:ext cx="2235722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docentprofessionalisering</a:t>
            </a:r>
          </a:p>
        </p:txBody>
      </p:sp>
    </p:spTree>
    <p:extLst>
      <p:ext uri="{BB962C8B-B14F-4D97-AF65-F5344CB8AC3E}">
        <p14:creationId xmlns:p14="http://schemas.microsoft.com/office/powerpoint/2010/main" val="3514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6" r:id="rId3"/>
    <p:sldLayoutId id="2147483657" r:id="rId4"/>
    <p:sldLayoutId id="2147483649" r:id="rId5"/>
    <p:sldLayoutId id="2147483658" r:id="rId6"/>
    <p:sldLayoutId id="2147483654" r:id="rId7"/>
    <p:sldLayoutId id="2147483655" r:id="rId8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 userDrawn="1">
          <p15:clr>
            <a:srgbClr val="F26B43"/>
          </p15:clr>
        </p15:guide>
        <p15:guide id="2" pos="104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951905" cy="1524067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A211C5D2-F8B0-43EB-A28F-C64E9F7CA645}"/>
              </a:ext>
            </a:extLst>
          </p:cNvPr>
          <p:cNvSpPr txBox="1">
            <a:spLocks/>
          </p:cNvSpPr>
          <p:nvPr userDrawn="1"/>
        </p:nvSpPr>
        <p:spPr>
          <a:xfrm>
            <a:off x="1655763" y="1271567"/>
            <a:ext cx="2235722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docentprofessionalisering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443113C-9D14-456E-9340-3F6A6295D65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518735" y="1239921"/>
            <a:ext cx="3401863" cy="3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1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>
          <p15:clr>
            <a:srgbClr val="F26B43"/>
          </p15:clr>
        </p15:guide>
        <p15:guide id="2" pos="104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15CECF0-3988-4961-8213-7A4BD74CE9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C3AD8D-94EC-42FD-9631-2886932D55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(</a:t>
            </a:r>
            <a:r>
              <a:rPr lang="en-US" sz="2800" dirty="0" err="1"/>
              <a:t>Digitale</a:t>
            </a:r>
            <a:r>
              <a:rPr lang="en-US" sz="2800" dirty="0"/>
              <a:t>) </a:t>
            </a:r>
            <a:r>
              <a:rPr lang="en-US" sz="2800" dirty="0" err="1"/>
              <a:t>peerfeedback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in het </a:t>
            </a:r>
            <a:r>
              <a:rPr lang="en-US" sz="2800" dirty="0" err="1"/>
              <a:t>hoger</a:t>
            </a:r>
            <a:r>
              <a:rPr lang="en-US" sz="2800" dirty="0"/>
              <a:t> </a:t>
            </a:r>
            <a:r>
              <a:rPr lang="en-US" sz="2800" dirty="0" err="1"/>
              <a:t>onderwijs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1236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893887"/>
            <a:ext cx="7297784" cy="375158"/>
          </a:xfrm>
        </p:spPr>
        <p:txBody>
          <a:bodyPr/>
          <a:lstStyle/>
          <a:p>
            <a:r>
              <a:rPr lang="en-US" dirty="0" err="1"/>
              <a:t>Rollen</a:t>
            </a:r>
            <a:r>
              <a:rPr lang="en-US" dirty="0"/>
              <a:t> en </a:t>
            </a:r>
            <a:r>
              <a:rPr lang="en-US" dirty="0" err="1"/>
              <a:t>acties</a:t>
            </a:r>
            <a:endParaRPr lang="nl-NL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297865F-8267-4349-BEDE-D88A0C029223}"/>
              </a:ext>
            </a:extLst>
          </p:cNvPr>
          <p:cNvSpPr txBox="1">
            <a:spLocks/>
          </p:cNvSpPr>
          <p:nvPr/>
        </p:nvSpPr>
        <p:spPr>
          <a:xfrm>
            <a:off x="1655763" y="2551282"/>
            <a:ext cx="4310592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Font typeface="Calibri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Docent</a:t>
            </a:r>
          </a:p>
          <a:p>
            <a:pPr lvl="1"/>
            <a:r>
              <a:rPr lang="en-US" sz="1800" dirty="0" err="1"/>
              <a:t>Voorafgaand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</a:t>
            </a:r>
            <a:r>
              <a:rPr lang="en-US" sz="1800" dirty="0" err="1"/>
              <a:t>peerfeedback</a:t>
            </a:r>
            <a:endParaRPr lang="en-US" sz="1800" dirty="0"/>
          </a:p>
          <a:p>
            <a:pPr lvl="1"/>
            <a:r>
              <a:rPr lang="en-US" sz="1800" dirty="0" err="1"/>
              <a:t>Tijdens</a:t>
            </a:r>
            <a:r>
              <a:rPr lang="en-US" sz="1800" dirty="0"/>
              <a:t> </a:t>
            </a:r>
            <a:r>
              <a:rPr lang="en-US" sz="1800" dirty="0" err="1"/>
              <a:t>peerfeedback</a:t>
            </a:r>
            <a:endParaRPr lang="en-US" sz="1800" dirty="0"/>
          </a:p>
          <a:p>
            <a:pPr lvl="1"/>
            <a:r>
              <a:rPr lang="en-US" sz="1800" dirty="0"/>
              <a:t>Na </a:t>
            </a:r>
            <a:r>
              <a:rPr lang="en-US" sz="1800" dirty="0" err="1"/>
              <a:t>peerfeedback</a:t>
            </a:r>
            <a:endParaRPr lang="nl-NL" sz="18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BCDF8C0-037E-4C64-BCFA-4C792FD32BCE}"/>
              </a:ext>
            </a:extLst>
          </p:cNvPr>
          <p:cNvSpPr txBox="1">
            <a:spLocks/>
          </p:cNvSpPr>
          <p:nvPr/>
        </p:nvSpPr>
        <p:spPr>
          <a:xfrm>
            <a:off x="6513138" y="2551282"/>
            <a:ext cx="4310592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Font typeface="Calibri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Student</a:t>
            </a:r>
          </a:p>
          <a:p>
            <a:pPr lvl="1"/>
            <a:r>
              <a:rPr lang="en-US" sz="1800" dirty="0" err="1"/>
              <a:t>Voorafgaand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</a:t>
            </a:r>
            <a:r>
              <a:rPr lang="en-US" sz="1800" dirty="0" err="1"/>
              <a:t>peerfeedback</a:t>
            </a:r>
            <a:endParaRPr lang="en-US" sz="1800" dirty="0"/>
          </a:p>
          <a:p>
            <a:pPr lvl="1"/>
            <a:r>
              <a:rPr lang="en-US" sz="1800" dirty="0" err="1"/>
              <a:t>Tijdens</a:t>
            </a:r>
            <a:r>
              <a:rPr lang="en-US" sz="1800" dirty="0"/>
              <a:t> </a:t>
            </a:r>
            <a:r>
              <a:rPr lang="en-US" sz="1800" dirty="0" err="1"/>
              <a:t>peerfeedback</a:t>
            </a:r>
            <a:endParaRPr lang="en-US" sz="1800" dirty="0"/>
          </a:p>
          <a:p>
            <a:pPr lvl="1"/>
            <a:r>
              <a:rPr lang="en-US" sz="1800" dirty="0"/>
              <a:t>Na </a:t>
            </a:r>
            <a:r>
              <a:rPr lang="en-US" sz="1800" dirty="0" err="1"/>
              <a:t>peerfeedback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683079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893887"/>
            <a:ext cx="7297784" cy="375158"/>
          </a:xfrm>
        </p:spPr>
        <p:txBody>
          <a:bodyPr/>
          <a:lstStyle/>
          <a:p>
            <a:r>
              <a:rPr lang="en-US" dirty="0" err="1"/>
              <a:t>Evaluatie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r>
              <a:rPr lang="en-US" dirty="0"/>
              <a:t>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520540"/>
            <a:ext cx="9178492" cy="296585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/>
              <a:t>Heb je het </a:t>
            </a:r>
            <a:r>
              <a:rPr lang="en-US" sz="1800" dirty="0" err="1"/>
              <a:t>evalueren</a:t>
            </a:r>
            <a:r>
              <a:rPr lang="en-US" sz="1800" dirty="0"/>
              <a:t> van het </a:t>
            </a:r>
            <a:r>
              <a:rPr lang="en-US" sz="1800" dirty="0" err="1"/>
              <a:t>gebruik</a:t>
            </a:r>
            <a:r>
              <a:rPr lang="en-US" sz="1800" dirty="0"/>
              <a:t> van (</a:t>
            </a:r>
            <a:r>
              <a:rPr lang="en-US" sz="1800" dirty="0" err="1"/>
              <a:t>digitale</a:t>
            </a:r>
            <a:r>
              <a:rPr lang="en-US" sz="1800" dirty="0"/>
              <a:t>) </a:t>
            </a:r>
            <a:r>
              <a:rPr lang="en-US" sz="1800" dirty="0" err="1"/>
              <a:t>peerfeedback</a:t>
            </a:r>
            <a:r>
              <a:rPr lang="en-US" sz="1800" dirty="0"/>
              <a:t> met </a:t>
            </a:r>
            <a:r>
              <a:rPr lang="en-US" sz="1800" dirty="0" err="1"/>
              <a:t>studenten</a:t>
            </a:r>
            <a:r>
              <a:rPr lang="en-US" sz="1800" dirty="0"/>
              <a:t> </a:t>
            </a:r>
            <a:r>
              <a:rPr lang="en-US" sz="1800" dirty="0" err="1"/>
              <a:t>gepland</a:t>
            </a:r>
            <a:r>
              <a:rPr lang="en-US" sz="1800" dirty="0"/>
              <a:t>?</a:t>
            </a:r>
          </a:p>
          <a:p>
            <a:endParaRPr lang="en-US" sz="1800" dirty="0"/>
          </a:p>
          <a:p>
            <a:r>
              <a:rPr lang="en-US" sz="1800" dirty="0" err="1"/>
              <a:t>Waarom</a:t>
            </a:r>
            <a:r>
              <a:rPr lang="en-US" sz="1800" dirty="0"/>
              <a:t> </a:t>
            </a:r>
            <a:r>
              <a:rPr lang="en-US" sz="1800" dirty="0" err="1"/>
              <a:t>wel</a:t>
            </a:r>
            <a:r>
              <a:rPr lang="en-US" sz="1800" dirty="0"/>
              <a:t>/</a:t>
            </a:r>
            <a:r>
              <a:rPr lang="en-US" sz="1800" dirty="0" err="1"/>
              <a:t>niet</a:t>
            </a:r>
            <a:r>
              <a:rPr lang="en-US" sz="1800" dirty="0"/>
              <a:t>?</a:t>
            </a:r>
          </a:p>
          <a:p>
            <a:endParaRPr lang="en-US" sz="1800" dirty="0"/>
          </a:p>
          <a:p>
            <a:r>
              <a:rPr lang="en-US" sz="1800" dirty="0"/>
              <a:t>Wat </a:t>
            </a:r>
            <a:r>
              <a:rPr lang="en-US" sz="1800" dirty="0" err="1"/>
              <a:t>wil</a:t>
            </a:r>
            <a:r>
              <a:rPr lang="en-US" sz="1800" dirty="0"/>
              <a:t> je </a:t>
            </a:r>
            <a:r>
              <a:rPr lang="en-US" sz="1800" dirty="0" err="1"/>
              <a:t>weten</a:t>
            </a:r>
            <a:r>
              <a:rPr lang="en-US" sz="1800" dirty="0"/>
              <a:t>/</a:t>
            </a:r>
            <a:r>
              <a:rPr lang="en-US" sz="1800" dirty="0" err="1"/>
              <a:t>leren</a:t>
            </a:r>
            <a:r>
              <a:rPr lang="en-US" sz="1800" dirty="0"/>
              <a:t> van </a:t>
            </a:r>
            <a:r>
              <a:rPr lang="en-US" sz="1800" dirty="0" err="1"/>
              <a:t>deze</a:t>
            </a:r>
            <a:r>
              <a:rPr lang="en-US" sz="1800" dirty="0"/>
              <a:t> </a:t>
            </a:r>
            <a:r>
              <a:rPr lang="en-US" sz="1800" dirty="0" err="1"/>
              <a:t>evaluatie</a:t>
            </a:r>
            <a:r>
              <a:rPr lang="en-US" sz="1800" dirty="0"/>
              <a:t>?</a:t>
            </a:r>
          </a:p>
          <a:p>
            <a:endParaRPr lang="en-US" sz="1800" dirty="0"/>
          </a:p>
          <a:p>
            <a:r>
              <a:rPr lang="en-US" sz="1800" dirty="0"/>
              <a:t>Hoe </a:t>
            </a:r>
            <a:r>
              <a:rPr lang="en-US" sz="1800" dirty="0" err="1"/>
              <a:t>ga</a:t>
            </a:r>
            <a:r>
              <a:rPr lang="en-US" sz="1800" dirty="0"/>
              <a:t> je </a:t>
            </a:r>
            <a:r>
              <a:rPr lang="en-US" sz="1800" dirty="0" err="1"/>
              <a:t>deze</a:t>
            </a:r>
            <a:r>
              <a:rPr lang="en-US" sz="1800" dirty="0"/>
              <a:t> </a:t>
            </a:r>
            <a:r>
              <a:rPr lang="en-US" sz="1800" dirty="0" err="1"/>
              <a:t>evaluatie</a:t>
            </a:r>
            <a:r>
              <a:rPr lang="en-US" sz="1800" dirty="0"/>
              <a:t> </a:t>
            </a:r>
            <a:r>
              <a:rPr lang="en-US" sz="1800" dirty="0" err="1"/>
              <a:t>vormgeven</a:t>
            </a:r>
            <a:r>
              <a:rPr lang="en-US" sz="1800" dirty="0"/>
              <a:t>?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70870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Terugblik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vooruitblik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24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Bijeenkomst</a:t>
            </a:r>
            <a:r>
              <a:rPr lang="en-US" dirty="0"/>
              <a:t> 3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2965859"/>
          </a:xfrm>
        </p:spPr>
        <p:txBody>
          <a:bodyPr vert="horz" lIns="0" tIns="0" rIns="0" bIns="0" rtlCol="0" anchor="t">
            <a:noAutofit/>
          </a:bodyPr>
          <a:lstStyle/>
          <a:p>
            <a:pPr marL="357188" indent="-357188">
              <a:buFont typeface="Arial" panose="020B0604020202020204" pitchFamily="34" charset="0"/>
              <a:buChar char="•"/>
            </a:pPr>
            <a:r>
              <a:rPr lang="en-US" sz="1800" dirty="0" err="1"/>
              <a:t>Ervaringen</a:t>
            </a:r>
            <a:r>
              <a:rPr lang="en-US" sz="1800" dirty="0"/>
              <a:t> </a:t>
            </a:r>
            <a:r>
              <a:rPr lang="en-US" sz="1800" dirty="0" err="1"/>
              <a:t>delen</a:t>
            </a:r>
            <a:endParaRPr lang="en-US" sz="1800" dirty="0"/>
          </a:p>
          <a:p>
            <a:pPr marL="357188" indent="-357188">
              <a:buFont typeface="Arial" panose="020B0604020202020204" pitchFamily="34" charset="0"/>
              <a:buChar char="•"/>
            </a:pPr>
            <a:r>
              <a:rPr lang="en-US" sz="1800" dirty="0"/>
              <a:t>Focus op tool: [</a:t>
            </a:r>
            <a:r>
              <a:rPr lang="en-US" sz="1800" dirty="0" err="1"/>
              <a:t>PeerGrade</a:t>
            </a:r>
            <a:r>
              <a:rPr lang="en-US" sz="1800" dirty="0"/>
              <a:t>]</a:t>
            </a:r>
          </a:p>
          <a:p>
            <a:pPr marL="357188" indent="-357188">
              <a:buFont typeface="Arial" panose="020B0604020202020204" pitchFamily="34" charset="0"/>
              <a:buChar char="•"/>
            </a:pPr>
            <a:r>
              <a:rPr lang="en-US" sz="1800" dirty="0"/>
              <a:t>Focus op </a:t>
            </a:r>
            <a:r>
              <a:rPr lang="en-US" sz="1800" dirty="0" err="1"/>
              <a:t>onderwijs</a:t>
            </a:r>
            <a:r>
              <a:rPr lang="en-US" sz="1800" dirty="0"/>
              <a:t>: </a:t>
            </a:r>
            <a:r>
              <a:rPr lang="en-US" sz="1800" dirty="0" err="1"/>
              <a:t>Peerfeedback</a:t>
            </a:r>
            <a:endParaRPr lang="en-US" sz="1800" dirty="0"/>
          </a:p>
          <a:p>
            <a:pPr marL="537188" lvl="1" indent="-357188">
              <a:buFont typeface="Arial" panose="020B0604020202020204" pitchFamily="34" charset="0"/>
              <a:buChar char="•"/>
            </a:pPr>
            <a:r>
              <a:rPr lang="en-US" sz="1800" dirty="0" err="1"/>
              <a:t>Opdracht</a:t>
            </a:r>
            <a:r>
              <a:rPr lang="en-US" sz="1800" dirty="0"/>
              <a:t>: </a:t>
            </a:r>
            <a:r>
              <a:rPr lang="en-US" sz="1800" dirty="0" err="1"/>
              <a:t>Rollen</a:t>
            </a:r>
            <a:r>
              <a:rPr lang="en-US" sz="1800" dirty="0"/>
              <a:t> en </a:t>
            </a:r>
            <a:r>
              <a:rPr lang="en-US" sz="1800" dirty="0" err="1"/>
              <a:t>acties</a:t>
            </a:r>
            <a:endParaRPr lang="en-US" sz="1800" dirty="0"/>
          </a:p>
          <a:p>
            <a:pPr marL="537188" lvl="1" indent="-357188">
              <a:buFont typeface="Arial" panose="020B0604020202020204" pitchFamily="34" charset="0"/>
              <a:buChar char="•"/>
            </a:pPr>
            <a:r>
              <a:rPr lang="en-US" sz="1800" dirty="0" err="1"/>
              <a:t>Evaluatie</a:t>
            </a:r>
            <a:endParaRPr lang="en-US" sz="1800" dirty="0"/>
          </a:p>
          <a:p>
            <a:pPr marL="357188" indent="-357188">
              <a:buFont typeface="Arial" panose="020B0604020202020204" pitchFamily="34" charset="0"/>
              <a:buChar char="•"/>
            </a:pPr>
            <a:r>
              <a:rPr lang="en-US" sz="1800" dirty="0" err="1"/>
              <a:t>Terug</a:t>
            </a:r>
            <a:r>
              <a:rPr lang="en-US" sz="1800" dirty="0"/>
              <a:t>- en </a:t>
            </a:r>
            <a:r>
              <a:rPr lang="en-US" sz="1800" dirty="0" err="1"/>
              <a:t>vooruitblik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2808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Leerdoelen</a:t>
            </a:r>
            <a:r>
              <a:rPr lang="en-US" dirty="0"/>
              <a:t>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296585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nl-NL" sz="1800" dirty="0"/>
              <a:t>Na afloop van de proeftuin Digitale Peerfeedback is de docent in staat om: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beredeneerde wijze een plan voor digitale peerfeedback in het eigen onderwijs  te ontwerpen;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doordachte wijze digitale peerfeedback in het eigen onderwijs in te zetten;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kritische wijze digitale peerfeedback in het eigen onderwijs te evalueren.</a:t>
            </a:r>
          </a:p>
        </p:txBody>
      </p:sp>
    </p:spTree>
    <p:extLst>
      <p:ext uri="{BB962C8B-B14F-4D97-AF65-F5344CB8AC3E}">
        <p14:creationId xmlns:p14="http://schemas.microsoft.com/office/powerpoint/2010/main" val="551390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35655"/>
          </a:xfrm>
        </p:spPr>
        <p:txBody>
          <a:bodyPr vert="horz" lIns="0" tIns="0" rIns="0" bIns="0" rtlCol="0" anchor="t">
            <a:noAutofit/>
          </a:bodyPr>
          <a:lstStyle/>
          <a:p>
            <a:pPr marL="0" lvl="0" indent="0" algn="just">
              <a:lnSpc>
                <a:spcPct val="107000"/>
              </a:lnSpc>
              <a:buNone/>
            </a:pPr>
            <a:r>
              <a:rPr lang="nl-NL" dirty="0"/>
              <a:t>De docent is in staat om op een doordachte wijze digitale peerfeedback in het eigen onderwijs in te zetten;</a:t>
            </a:r>
          </a:p>
          <a:p>
            <a:pPr lvl="1"/>
            <a:r>
              <a:rPr lang="nl-NL" dirty="0"/>
              <a:t>De docent bespreekt de leerdoelen voor de les/de module/het semester/het jaar met de studenten.</a:t>
            </a:r>
          </a:p>
          <a:p>
            <a:pPr lvl="1"/>
            <a:r>
              <a:rPr lang="nl-NL" dirty="0"/>
              <a:t>De docent bespreekt met studenten hoe een goed uitgevoerde opdracht eruit ziet (de succescriteria).</a:t>
            </a:r>
          </a:p>
          <a:p>
            <a:pPr lvl="1"/>
            <a:r>
              <a:rPr lang="nl-NL" dirty="0"/>
              <a:t>De docent betrekt studenten in het formuleren of laat studenten hun eigen succescriteria formuleren.</a:t>
            </a:r>
          </a:p>
          <a:p>
            <a:pPr lvl="1"/>
            <a:r>
              <a:rPr lang="nl-NL" dirty="0"/>
              <a:t>De docent gebruikt voorbeelden van verschillende kwaliteit om studenten te laten zien hoe een goed uitgevoerde opdracht eruit ziet. </a:t>
            </a:r>
          </a:p>
          <a:p>
            <a:pPr lvl="1"/>
            <a:r>
              <a:rPr lang="nl-NL" dirty="0"/>
              <a:t>De docent geeft de studenten een beoordelingsmodel of </a:t>
            </a:r>
            <a:r>
              <a:rPr lang="nl-NL" dirty="0" err="1"/>
              <a:t>rubric</a:t>
            </a:r>
            <a:r>
              <a:rPr lang="nl-NL" dirty="0"/>
              <a:t> met heldere criteria om peerfeedback te geven en te ontvangen. </a:t>
            </a:r>
          </a:p>
        </p:txBody>
      </p:sp>
    </p:spTree>
    <p:extLst>
      <p:ext uri="{BB962C8B-B14F-4D97-AF65-F5344CB8AC3E}">
        <p14:creationId xmlns:p14="http://schemas.microsoft.com/office/powerpoint/2010/main" val="1418012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693165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168684"/>
            <a:ext cx="9178492" cy="4109453"/>
          </a:xfrm>
        </p:spPr>
        <p:txBody>
          <a:bodyPr vert="horz" lIns="0" tIns="0" rIns="0" bIns="0" rtlCol="0" anchor="t">
            <a:noAutofit/>
          </a:bodyPr>
          <a:lstStyle/>
          <a:p>
            <a:pPr lvl="1"/>
            <a:r>
              <a:rPr lang="nl-NL" dirty="0"/>
              <a:t>De docent richt het digitale peerfeedbacksysteem in voor gebruik.</a:t>
            </a:r>
          </a:p>
          <a:p>
            <a:pPr lvl="1"/>
            <a:r>
              <a:rPr lang="nl-NL" dirty="0"/>
              <a:t>De docent legt studenten uit hoe zij het digitaal peerfeedbacksysteem moeten gebruiken. </a:t>
            </a:r>
          </a:p>
          <a:p>
            <a:pPr lvl="1"/>
            <a:r>
              <a:rPr lang="nl-NL" dirty="0"/>
              <a:t>De docent bereidt studenten voor op het proces van peerfeedback geven en ontvangen.</a:t>
            </a:r>
          </a:p>
          <a:p>
            <a:pPr lvl="1"/>
            <a:r>
              <a:rPr lang="nl-NL" dirty="0"/>
              <a:t>De docent oefent met studenten het feedback geven en ontvangen. </a:t>
            </a:r>
          </a:p>
          <a:p>
            <a:pPr lvl="1"/>
            <a:r>
              <a:rPr lang="nl-NL" dirty="0"/>
              <a:t>De docent monitort de feedbackactiviteiten van studenten. </a:t>
            </a:r>
          </a:p>
          <a:p>
            <a:pPr lvl="1"/>
            <a:r>
              <a:rPr lang="nl-NL" dirty="0"/>
              <a:t>De docent begeleidt studenten bij het proces van peerfeedback geven en ontvangen. </a:t>
            </a:r>
          </a:p>
          <a:p>
            <a:pPr lvl="1"/>
            <a:r>
              <a:rPr lang="nl-NL" dirty="0"/>
              <a:t>De docent stimuleert studenten om scores en opmerkingen te geven bij de beoordeling. </a:t>
            </a:r>
          </a:p>
          <a:p>
            <a:pPr lvl="1">
              <a:spcAft>
                <a:spcPts val="800"/>
              </a:spcAft>
            </a:pPr>
            <a:r>
              <a:rPr lang="nl-NL" dirty="0"/>
              <a:t>De docent geeft studenten de gelegenheid om hun werk te verbeteren na het ontvangen van feedback. </a:t>
            </a:r>
          </a:p>
        </p:txBody>
      </p:sp>
    </p:spTree>
    <p:extLst>
      <p:ext uri="{BB962C8B-B14F-4D97-AF65-F5344CB8AC3E}">
        <p14:creationId xmlns:p14="http://schemas.microsoft.com/office/powerpoint/2010/main" val="3350840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45CB06-315E-4F17-92F8-C6CA431F70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Deel</a:t>
            </a:r>
            <a:r>
              <a:rPr lang="en-US" dirty="0"/>
              <a:t> je </a:t>
            </a:r>
            <a:r>
              <a:rPr lang="en-US" dirty="0" err="1"/>
              <a:t>ervaringen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8065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893887"/>
            <a:ext cx="7297784" cy="375158"/>
          </a:xfrm>
        </p:spPr>
        <p:txBody>
          <a:bodyPr/>
          <a:lstStyle/>
          <a:p>
            <a:r>
              <a:rPr lang="en-US" dirty="0" err="1"/>
              <a:t>Deel</a:t>
            </a:r>
            <a:r>
              <a:rPr lang="en-US" dirty="0"/>
              <a:t> je </a:t>
            </a:r>
            <a:r>
              <a:rPr lang="en-US" dirty="0" err="1"/>
              <a:t>ervaringen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520540"/>
            <a:ext cx="9178492" cy="296585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 err="1"/>
              <a:t>Deel</a:t>
            </a:r>
            <a:r>
              <a:rPr lang="en-US" sz="1800" dirty="0"/>
              <a:t> je (</a:t>
            </a:r>
            <a:r>
              <a:rPr lang="en-US" sz="1800" dirty="0" err="1"/>
              <a:t>eerste</a:t>
            </a:r>
            <a:r>
              <a:rPr lang="en-US" sz="1800" dirty="0"/>
              <a:t>) </a:t>
            </a:r>
            <a:r>
              <a:rPr lang="en-US" sz="1800" dirty="0" err="1"/>
              <a:t>ervaringen</a:t>
            </a:r>
            <a:r>
              <a:rPr lang="en-US" sz="1800" dirty="0"/>
              <a:t> of </a:t>
            </a:r>
            <a:r>
              <a:rPr lang="en-US" sz="1800" dirty="0" err="1"/>
              <a:t>plannen</a:t>
            </a:r>
            <a:endParaRPr lang="en-US" sz="1800" dirty="0"/>
          </a:p>
          <a:p>
            <a:pPr lvl="1"/>
            <a:r>
              <a:rPr lang="en-US" sz="1800" dirty="0" err="1"/>
              <a:t>Praktisch</a:t>
            </a:r>
            <a:endParaRPr lang="en-US" sz="1800" dirty="0"/>
          </a:p>
          <a:p>
            <a:pPr lvl="1"/>
            <a:r>
              <a:rPr lang="en-US" sz="1800" dirty="0" err="1"/>
              <a:t>Onderwijskundig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err="1"/>
              <a:t>Vragen</a:t>
            </a:r>
            <a:r>
              <a:rPr lang="en-US" sz="1800" dirty="0"/>
              <a:t> en </a:t>
            </a:r>
            <a:r>
              <a:rPr lang="en-US" sz="1800" dirty="0" err="1"/>
              <a:t>suggesties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83579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[Digitale tool]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1029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: Rollen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activiteiten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965185"/>
      </p:ext>
    </p:extLst>
  </p:cSld>
  <p:clrMapOvr>
    <a:masterClrMapping/>
  </p:clrMapOvr>
</p:sld>
</file>

<file path=ppt/theme/theme1.xml><?xml version="1.0" encoding="utf-8"?>
<a:theme xmlns:a="http://schemas.openxmlformats.org/drawingml/2006/main" name="Versnellingsplan - docentprofessionalisering">
  <a:themeElements>
    <a:clrScheme name="VP C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008438"/>
      </a:accent2>
      <a:accent3>
        <a:srgbClr val="BD081C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jeenkomst 3" id="{88BBC6EA-394F-4D51-BD62-0EB419AEDDA8}" vid="{21D0236D-A0AE-4F1A-ACFE-600FAF46A6A5}"/>
    </a:ext>
  </a:extLst>
</a:theme>
</file>

<file path=ppt/theme/theme2.xml><?xml version="1.0" encoding="utf-8"?>
<a:theme xmlns:a="http://schemas.openxmlformats.org/drawingml/2006/main" name="1_Versnellingsplan - docentprofessionalisering">
  <a:themeElements>
    <a:clrScheme name="VP C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008438"/>
      </a:accent2>
      <a:accent3>
        <a:srgbClr val="BD081C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ersnellingsplan - docentprofessionalisering.potx" id="{CFD1B77F-8548-4F12-9602-D387D40BEA94}" vid="{234E2549-D798-4456-9F50-680D580CDC9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F78B86144F504F87C563F1A3801226" ma:contentTypeVersion="9" ma:contentTypeDescription="Een nieuw document maken." ma:contentTypeScope="" ma:versionID="1bdc450e1b4d494746daaef234ebea94">
  <xsd:schema xmlns:xsd="http://www.w3.org/2001/XMLSchema" xmlns:xs="http://www.w3.org/2001/XMLSchema" xmlns:p="http://schemas.microsoft.com/office/2006/metadata/properties" xmlns:ns2="7f4a3ad0-60fa-4a33-a356-92e2cb09f919" targetNamespace="http://schemas.microsoft.com/office/2006/metadata/properties" ma:root="true" ma:fieldsID="94e54a62627d8aae7c1ed9f25b3030d5" ns2:_="">
    <xsd:import namespace="7f4a3ad0-60fa-4a33-a356-92e2cb09f9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4a3ad0-60fa-4a33-a356-92e2cb09f9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132207-ABDC-4C13-ADFD-12F36F1C81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C68994-A482-45C1-B246-2FA0F98FDCA8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7f4a3ad0-60fa-4a33-a356-92e2cb09f919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A95B2FF-32F1-430E-81BD-A9229606B18D}"/>
</file>

<file path=docProps/app.xml><?xml version="1.0" encoding="utf-8"?>
<Properties xmlns="http://schemas.openxmlformats.org/officeDocument/2006/extended-properties" xmlns:vt="http://schemas.openxmlformats.org/officeDocument/2006/docPropsVTypes">
  <Template>Bijeenkomst 3</Template>
  <TotalTime>0</TotalTime>
  <Words>782</Words>
  <Application>Microsoft Office PowerPoint</Application>
  <PresentationFormat>Aangepast</PresentationFormat>
  <Paragraphs>93</Paragraphs>
  <Slides>12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Arial</vt:lpstr>
      <vt:lpstr>Calibri</vt:lpstr>
      <vt:lpstr>Montserrat</vt:lpstr>
      <vt:lpstr>Montserrat Light</vt:lpstr>
      <vt:lpstr>Montserrat Medium</vt:lpstr>
      <vt:lpstr>Versnellingsplan - docentprofessionalisering</vt:lpstr>
      <vt:lpstr>1_Versnellingsplan - docentprofessionalisering</vt:lpstr>
      <vt:lpstr>(Digitale) peerfeedback  in het hoger onderwijs</vt:lpstr>
      <vt:lpstr>Bijeenkomst 3 </vt:lpstr>
      <vt:lpstr>Leerdoelen </vt:lpstr>
      <vt:lpstr>Succescriteria leerdoel 2</vt:lpstr>
      <vt:lpstr>Succescriteria leerdoel 2</vt:lpstr>
      <vt:lpstr>PowerPoint-presentatie</vt:lpstr>
      <vt:lpstr>Deel je ervaringen</vt:lpstr>
      <vt:lpstr>PowerPoint-presentatie</vt:lpstr>
      <vt:lpstr>PowerPoint-presentatie</vt:lpstr>
      <vt:lpstr>Rollen en acties</vt:lpstr>
      <vt:lpstr>Evaluatie van peerfeedback </vt:lpstr>
      <vt:lpstr>PowerPoint-presentatie</vt:lpstr>
    </vt:vector>
  </TitlesOfParts>
  <Company>Versnellingsplan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(Digitale) peerfeedback  in het hoger onderwijs</dc:title>
  <dc:creator>Hopster-den Otter, D. (BMS)</dc:creator>
  <dc:description>Template by Orange Pepper_x000d_
Design by Basement Graphics_x000d_
2019</dc:description>
  <cp:lastModifiedBy>Esther Adriaansen</cp:lastModifiedBy>
  <cp:revision>7</cp:revision>
  <dcterms:created xsi:type="dcterms:W3CDTF">2020-08-12T13:11:52Z</dcterms:created>
  <dcterms:modified xsi:type="dcterms:W3CDTF">2021-01-04T19:04:25Z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0x01010016F78B86144F504F87C563F1A3801226</vt:lpwstr>
  </property>
</Properties>
</file>