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0"/>
  </p:notesMasterIdLst>
  <p:handoutMasterIdLst>
    <p:handoutMasterId r:id="rId21"/>
  </p:handoutMasterIdLst>
  <p:sldIdLst>
    <p:sldId id="256" r:id="rId6"/>
    <p:sldId id="346" r:id="rId7"/>
    <p:sldId id="347" r:id="rId8"/>
    <p:sldId id="348" r:id="rId9"/>
    <p:sldId id="349" r:id="rId10"/>
    <p:sldId id="350" r:id="rId11"/>
    <p:sldId id="264" r:id="rId12"/>
    <p:sldId id="265" r:id="rId13"/>
    <p:sldId id="267" r:id="rId14"/>
    <p:sldId id="351" r:id="rId15"/>
    <p:sldId id="352" r:id="rId16"/>
    <p:sldId id="353" r:id="rId17"/>
    <p:sldId id="273" r:id="rId18"/>
    <p:sldId id="271" r:id="rId19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93A06E-52AF-4C71-8319-0C14120E997F}" v="5" dt="2020-09-08T11:11:16.607"/>
    <p1510:client id="{B650878C-3990-4CE0-A8E3-45EA46110E0E}" v="3" dt="2020-10-29T18:08:23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857" autoAdjust="0"/>
  </p:normalViewPr>
  <p:slideViewPr>
    <p:cSldViewPr snapToGrid="0" showGuides="1">
      <p:cViewPr varScale="1">
        <p:scale>
          <a:sx n="68" d="100"/>
          <a:sy n="68" d="100"/>
        </p:scale>
        <p:origin x="1378" y="72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pster-den Otter, D. (BMS)" userId="b29be41f-5ce6-47ca-9125-92f83f341f71" providerId="ADAL" clId="{D0B56783-C454-48B3-A588-A42DCD6E57E2}"/>
    <pc:docChg chg="custSel modSld">
      <pc:chgData name="Hopster-den Otter, D. (BMS)" userId="b29be41f-5ce6-47ca-9125-92f83f341f71" providerId="ADAL" clId="{D0B56783-C454-48B3-A588-A42DCD6E57E2}" dt="2020-09-08T11:18:03.667" v="8" actId="403"/>
      <pc:docMkLst>
        <pc:docMk/>
      </pc:docMkLst>
      <pc:sldChg chg="modSp mod modNotesTx">
        <pc:chgData name="Hopster-den Otter, D. (BMS)" userId="b29be41f-5ce6-47ca-9125-92f83f341f71" providerId="ADAL" clId="{D0B56783-C454-48B3-A588-A42DCD6E57E2}" dt="2020-09-08T11:18:03.667" v="8" actId="403"/>
        <pc:sldMkLst>
          <pc:docMk/>
          <pc:sldMk cId="2221029475" sldId="265"/>
        </pc:sldMkLst>
        <pc:spChg chg="mod">
          <ac:chgData name="Hopster-den Otter, D. (BMS)" userId="b29be41f-5ce6-47ca-9125-92f83f341f71" providerId="ADAL" clId="{D0B56783-C454-48B3-A588-A42DCD6E57E2}" dt="2020-09-08T11:18:03.667" v="8" actId="403"/>
          <ac:spMkLst>
            <pc:docMk/>
            <pc:sldMk cId="2221029475" sldId="265"/>
            <ac:spMk id="2" creationId="{48EB2C58-E7AF-4CB3-AB41-710D272211DC}"/>
          </ac:spMkLst>
        </pc:spChg>
      </pc:sldChg>
      <pc:sldChg chg="modSp mod">
        <pc:chgData name="Hopster-den Otter, D. (BMS)" userId="b29be41f-5ce6-47ca-9125-92f83f341f71" providerId="ADAL" clId="{D0B56783-C454-48B3-A588-A42DCD6E57E2}" dt="2020-09-08T11:15:53.249" v="1" actId="27636"/>
        <pc:sldMkLst>
          <pc:docMk/>
          <pc:sldMk cId="1483129743" sldId="276"/>
        </pc:sldMkLst>
        <pc:spChg chg="mod">
          <ac:chgData name="Hopster-den Otter, D. (BMS)" userId="b29be41f-5ce6-47ca-9125-92f83f341f71" providerId="ADAL" clId="{D0B56783-C454-48B3-A588-A42DCD6E57E2}" dt="2020-09-08T11:15:53.249" v="1" actId="27636"/>
          <ac:spMkLst>
            <pc:docMk/>
            <pc:sldMk cId="1483129743" sldId="276"/>
            <ac:spMk id="3" creationId="{413D780D-2C0C-4277-98F2-B2B52F7DB49B}"/>
          </ac:spMkLst>
        </pc:spChg>
      </pc:sldChg>
      <pc:sldChg chg="modSp mod">
        <pc:chgData name="Hopster-den Otter, D. (BMS)" userId="b29be41f-5ce6-47ca-9125-92f83f341f71" providerId="ADAL" clId="{D0B56783-C454-48B3-A588-A42DCD6E57E2}" dt="2020-09-08T11:15:57.087" v="2"/>
        <pc:sldMkLst>
          <pc:docMk/>
          <pc:sldMk cId="2759289850" sldId="327"/>
        </pc:sldMkLst>
        <pc:spChg chg="mod">
          <ac:chgData name="Hopster-den Otter, D. (BMS)" userId="b29be41f-5ce6-47ca-9125-92f83f341f71" providerId="ADAL" clId="{D0B56783-C454-48B3-A588-A42DCD6E57E2}" dt="2020-09-08T11:15:57.087" v="2"/>
          <ac:spMkLst>
            <pc:docMk/>
            <pc:sldMk cId="2759289850" sldId="327"/>
            <ac:spMk id="3" creationId="{2FA3A4CA-EC1B-4CDC-89BF-FBBAB9B8A7FC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B650878C-3990-4CE0-A8E3-45EA46110E0E}"/>
    <pc:docChg chg="modSld">
      <pc:chgData name="Hopster-den Otter, D. (BMS)" userId="S::d.denotter_utwente.nl#ext#@avans.onmicrosoft.com::e03635da-dbb6-4965-bb78-7a38581e2551" providerId="AD" clId="Web-{B650878C-3990-4CE0-A8E3-45EA46110E0E}" dt="2020-10-29T18:08:23.722" v="2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B650878C-3990-4CE0-A8E3-45EA46110E0E}" dt="2020-10-29T18:08:23.722" v="2" actId="20577"/>
        <pc:sldMkLst>
          <pc:docMk/>
          <pc:sldMk cId="1483129743" sldId="276"/>
        </pc:sldMkLst>
        <pc:spChg chg="mod">
          <ac:chgData name="Hopster-den Otter, D. (BMS)" userId="S::d.denotter_utwente.nl#ext#@avans.onmicrosoft.com::e03635da-dbb6-4965-bb78-7a38581e2551" providerId="AD" clId="Web-{B650878C-3990-4CE0-A8E3-45EA46110E0E}" dt="2020-10-29T18:08:23.722" v="2" actId="20577"/>
          <ac:spMkLst>
            <pc:docMk/>
            <pc:sldMk cId="1483129743" sldId="276"/>
            <ac:spMk id="2" creationId="{A3D46393-3F2F-4C0D-81E4-31F3DA95F1FC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8993A06E-52AF-4C71-8319-0C14120E997F}"/>
    <pc:docChg chg="modSld">
      <pc:chgData name="Hopster-den Otter, D. (BMS)" userId="S::d.denotter_utwente.nl#ext#@avans.onmicrosoft.com::e03635da-dbb6-4965-bb78-7a38581e2551" providerId="AD" clId="Web-{8993A06E-52AF-4C71-8319-0C14120E997F}" dt="2020-09-08T11:11:16.216" v="3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8993A06E-52AF-4C71-8319-0C14120E997F}" dt="2020-09-08T11:11:16.216" v="2" actId="20577"/>
        <pc:sldMkLst>
          <pc:docMk/>
          <pc:sldMk cId="1483129743" sldId="276"/>
        </pc:sldMkLst>
        <pc:spChg chg="mod">
          <ac:chgData name="Hopster-den Otter, D. (BMS)" userId="S::d.denotter_utwente.nl#ext#@avans.onmicrosoft.com::e03635da-dbb6-4965-bb78-7a38581e2551" providerId="AD" clId="Web-{8993A06E-52AF-4C71-8319-0C14120E997F}" dt="2020-09-08T11:11:16.216" v="2" actId="20577"/>
          <ac:spMkLst>
            <pc:docMk/>
            <pc:sldMk cId="1483129743" sldId="276"/>
            <ac:spMk id="3" creationId="{413D780D-2C0C-4277-98F2-B2B52F7DB49B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EC409014-5A0E-4380-E9B5-A3BFEA288A34}"/>
    <pc:docChg chg="modSld">
      <pc:chgData name="Hopster-den Otter, D. (BMS)" userId="S::d.denotter_utwente.nl#ext#@avans.onmicrosoft.com::e03635da-dbb6-4965-bb78-7a38581e2551" providerId="AD" clId="Web-{EC409014-5A0E-4380-E9B5-A3BFEA288A34}" dt="2020-09-01T14:14:21.978" v="46"/>
      <pc:docMkLst>
        <pc:docMk/>
      </pc:docMkLst>
      <pc:sldChg chg="modSp">
        <pc:chgData name="Hopster-den Otter, D. (BMS)" userId="S::d.denotter_utwente.nl#ext#@avans.onmicrosoft.com::e03635da-dbb6-4965-bb78-7a38581e2551" providerId="AD" clId="Web-{EC409014-5A0E-4380-E9B5-A3BFEA288A34}" dt="2020-09-01T14:12:12.585" v="2" actId="20577"/>
        <pc:sldMkLst>
          <pc:docMk/>
          <pc:sldMk cId="889681060" sldId="257"/>
        </pc:sldMkLst>
        <pc:spChg chg="mod">
          <ac:chgData name="Hopster-den Otter, D. (BMS)" userId="S::d.denotter_utwente.nl#ext#@avans.onmicrosoft.com::e03635da-dbb6-4965-bb78-7a38581e2551" providerId="AD" clId="Web-{EC409014-5A0E-4380-E9B5-A3BFEA288A34}" dt="2020-09-01T14:12:12.585" v="2" actId="20577"/>
          <ac:spMkLst>
            <pc:docMk/>
            <pc:sldMk cId="889681060" sldId="257"/>
            <ac:spMk id="3" creationId="{2716E772-8FE6-4864-9282-861B7BED5D1F}"/>
          </ac:spMkLst>
        </pc:spChg>
      </pc:sldChg>
      <pc:sldChg chg="modSp modNotes">
        <pc:chgData name="Hopster-den Otter, D. (BMS)" userId="S::d.denotter_utwente.nl#ext#@avans.onmicrosoft.com::e03635da-dbb6-4965-bb78-7a38581e2551" providerId="AD" clId="Web-{EC409014-5A0E-4380-E9B5-A3BFEA288A34}" dt="2020-09-01T14:14:21.978" v="46"/>
        <pc:sldMkLst>
          <pc:docMk/>
          <pc:sldMk cId="2221029475" sldId="265"/>
        </pc:sldMkLst>
        <pc:spChg chg="mod">
          <ac:chgData name="Hopster-den Otter, D. (BMS)" userId="S::d.denotter_utwente.nl#ext#@avans.onmicrosoft.com::e03635da-dbb6-4965-bb78-7a38581e2551" providerId="AD" clId="Web-{EC409014-5A0E-4380-E9B5-A3BFEA288A34}" dt="2020-09-01T14:12:19.913" v="10" actId="20577"/>
          <ac:spMkLst>
            <pc:docMk/>
            <pc:sldMk cId="2221029475" sldId="265"/>
            <ac:spMk id="2" creationId="{48EB2C58-E7AF-4CB3-AB41-710D272211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4-1-2021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tWkIvafOH0?t=1326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Licht </a:t>
            </a:r>
            <a:r>
              <a:rPr lang="en-US" dirty="0" err="1"/>
              <a:t>kort</a:t>
            </a:r>
            <a:r>
              <a:rPr lang="en-US" dirty="0"/>
              <a:t> het </a:t>
            </a:r>
            <a:r>
              <a:rPr lang="en-US" dirty="0" err="1"/>
              <a:t>programma</a:t>
            </a:r>
            <a:r>
              <a:rPr lang="en-US" dirty="0"/>
              <a:t> voor </a:t>
            </a:r>
            <a:r>
              <a:rPr lang="en-US" dirty="0" err="1"/>
              <a:t>vandaag</a:t>
            </a:r>
            <a:r>
              <a:rPr lang="en-US" dirty="0"/>
              <a:t> toe.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4985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019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err="1"/>
              <a:t>Laat</a:t>
            </a:r>
            <a:r>
              <a:rPr lang="en-US" sz="800" dirty="0"/>
              <a:t> de </a:t>
            </a:r>
            <a:r>
              <a:rPr lang="en-US" sz="800" dirty="0" err="1"/>
              <a:t>deelnemers</a:t>
            </a:r>
            <a:r>
              <a:rPr lang="en-US" sz="800" dirty="0"/>
              <a:t> </a:t>
            </a:r>
            <a:r>
              <a:rPr lang="en-US" sz="800" dirty="0" err="1"/>
              <a:t>starten</a:t>
            </a:r>
            <a:r>
              <a:rPr lang="en-US" sz="800" dirty="0"/>
              <a:t>. </a:t>
            </a:r>
            <a:r>
              <a:rPr lang="en-US" sz="800" dirty="0" err="1"/>
              <a:t>Geef</a:t>
            </a:r>
            <a:r>
              <a:rPr lang="en-US" sz="800" dirty="0"/>
              <a:t> </a:t>
            </a:r>
            <a:r>
              <a:rPr lang="en-US" sz="800" dirty="0" err="1"/>
              <a:t>ongeveer</a:t>
            </a:r>
            <a:r>
              <a:rPr lang="en-US" sz="800" dirty="0"/>
              <a:t> 5 </a:t>
            </a:r>
            <a:r>
              <a:rPr lang="en-US" sz="800" dirty="0" err="1"/>
              <a:t>minuten</a:t>
            </a:r>
            <a:r>
              <a:rPr lang="en-US" sz="800" dirty="0"/>
              <a:t> per </a:t>
            </a:r>
            <a:r>
              <a:rPr lang="en-US" sz="800" dirty="0" err="1"/>
              <a:t>vraag</a:t>
            </a:r>
            <a:r>
              <a:rPr lang="en-US" sz="800" dirty="0"/>
              <a:t>, en </a:t>
            </a:r>
            <a:r>
              <a:rPr lang="en-US" sz="800" dirty="0" err="1"/>
              <a:t>laat</a:t>
            </a:r>
            <a:r>
              <a:rPr lang="en-US" sz="800" dirty="0"/>
              <a:t> dan de </a:t>
            </a:r>
            <a:r>
              <a:rPr lang="en-US" sz="800" dirty="0" err="1"/>
              <a:t>papieren</a:t>
            </a:r>
            <a:r>
              <a:rPr lang="en-US" sz="800" dirty="0"/>
              <a:t> </a:t>
            </a:r>
            <a:r>
              <a:rPr lang="en-US" sz="800" dirty="0" err="1"/>
              <a:t>doorschuiven</a:t>
            </a:r>
            <a:r>
              <a:rPr lang="en-US" sz="800" dirty="0"/>
              <a:t>.</a:t>
            </a:r>
            <a:endParaRPr lang="nl-NL" sz="800" dirty="0"/>
          </a:p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077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Bespreek</a:t>
            </a:r>
            <a:r>
              <a:rPr lang="en-US" dirty="0"/>
              <a:t> de </a:t>
            </a:r>
            <a:r>
              <a:rPr lang="en-US" dirty="0" err="1"/>
              <a:t>vragen</a:t>
            </a:r>
            <a:r>
              <a:rPr lang="en-US" dirty="0"/>
              <a:t> en </a:t>
            </a:r>
            <a:r>
              <a:rPr lang="en-US" dirty="0" err="1"/>
              <a:t>antwoorden</a:t>
            </a:r>
            <a:r>
              <a:rPr lang="en-US" dirty="0"/>
              <a:t> met de hele </a:t>
            </a:r>
            <a:r>
              <a:rPr lang="en-US" dirty="0" err="1"/>
              <a:t>groep</a:t>
            </a:r>
            <a:r>
              <a:rPr lang="en-US" dirty="0"/>
              <a:t>. </a:t>
            </a:r>
          </a:p>
          <a:p>
            <a:r>
              <a:rPr lang="en-US" dirty="0"/>
              <a:t>Laat elk </a:t>
            </a:r>
            <a:r>
              <a:rPr lang="en-US" dirty="0" err="1"/>
              <a:t>groepje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inzicht</a:t>
            </a:r>
            <a:r>
              <a:rPr lang="en-US" dirty="0"/>
              <a:t> </a:t>
            </a:r>
            <a:r>
              <a:rPr lang="en-US" dirty="0" err="1"/>
              <a:t>verwoorden</a:t>
            </a:r>
            <a:r>
              <a:rPr lang="en-US" dirty="0"/>
              <a:t>.</a:t>
            </a:r>
          </a:p>
          <a:p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ruimte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interactie</a:t>
            </a:r>
            <a:r>
              <a:rPr lang="en-US" dirty="0"/>
              <a:t> en </a:t>
            </a:r>
            <a:r>
              <a:rPr lang="en-US" dirty="0" err="1"/>
              <a:t>discussie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531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Bespreek</a:t>
            </a:r>
            <a:r>
              <a:rPr lang="en-US" dirty="0"/>
              <a:t> of de </a:t>
            </a:r>
            <a:r>
              <a:rPr lang="en-US" dirty="0" err="1"/>
              <a:t>deelnemers</a:t>
            </a:r>
            <a:r>
              <a:rPr lang="en-US" dirty="0"/>
              <a:t> nav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 </a:t>
            </a:r>
            <a:r>
              <a:rPr lang="en-US" dirty="0" err="1"/>
              <a:t>klaar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laatste</a:t>
            </a:r>
            <a:r>
              <a:rPr lang="en-US" dirty="0"/>
              <a:t> (met name </a:t>
            </a:r>
            <a:r>
              <a:rPr lang="en-US" dirty="0" err="1"/>
              <a:t>praktische</a:t>
            </a:r>
            <a:r>
              <a:rPr lang="en-US" dirty="0"/>
              <a:t>) </a:t>
            </a:r>
            <a:r>
              <a:rPr lang="en-US" dirty="0" err="1"/>
              <a:t>voorbereidingen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inzetten</a:t>
            </a:r>
            <a:r>
              <a:rPr lang="en-US" dirty="0"/>
              <a:t> van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.</a:t>
            </a:r>
          </a:p>
          <a:p>
            <a:r>
              <a:rPr lang="en-US" dirty="0" err="1"/>
              <a:t>Vertel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in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sessie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ervaringen</a:t>
            </a:r>
            <a:r>
              <a:rPr lang="en-US" dirty="0"/>
              <a:t> en </a:t>
            </a:r>
            <a:r>
              <a:rPr lang="en-US" dirty="0" err="1"/>
              <a:t>inzichten</a:t>
            </a:r>
            <a:r>
              <a:rPr lang="en-US" dirty="0"/>
              <a:t> </a:t>
            </a:r>
            <a:r>
              <a:rPr lang="en-US" dirty="0" err="1"/>
              <a:t>zullen</a:t>
            </a:r>
            <a:r>
              <a:rPr lang="en-US" dirty="0"/>
              <a:t> </a:t>
            </a:r>
            <a:r>
              <a:rPr lang="en-US" dirty="0" err="1"/>
              <a:t>uitwisselen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3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Deze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volgende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sheets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bevatten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succescriteria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voor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1.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Hier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wordt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vandaag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aan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gewerkt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Loop ze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opnieuw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door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kijk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waar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meer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vragen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over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zijn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955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 err="1"/>
              <a:t>Dit</a:t>
            </a:r>
            <a:r>
              <a:rPr lang="en-US" sz="800" dirty="0"/>
              <a:t> </a:t>
            </a:r>
            <a:r>
              <a:rPr lang="en-US" sz="800" dirty="0" err="1"/>
              <a:t>zijn</a:t>
            </a:r>
            <a:r>
              <a:rPr lang="en-US" sz="800" dirty="0"/>
              <a:t> de </a:t>
            </a:r>
            <a:r>
              <a:rPr lang="en-US" sz="800" dirty="0" err="1"/>
              <a:t>succescriteria</a:t>
            </a:r>
            <a:r>
              <a:rPr lang="en-US" sz="800" dirty="0"/>
              <a:t> voor </a:t>
            </a:r>
            <a:r>
              <a:rPr lang="en-US" sz="800" dirty="0" err="1"/>
              <a:t>leerdoel</a:t>
            </a:r>
            <a:r>
              <a:rPr lang="en-US" sz="800" dirty="0"/>
              <a:t> 1. Loop ze door en </a:t>
            </a:r>
            <a:r>
              <a:rPr lang="en-US" sz="800" dirty="0" err="1"/>
              <a:t>bespreek</a:t>
            </a:r>
            <a:r>
              <a:rPr lang="en-US" sz="800" dirty="0"/>
              <a:t> </a:t>
            </a:r>
            <a:r>
              <a:rPr lang="en-US" sz="800" dirty="0" err="1"/>
              <a:t>dat</a:t>
            </a:r>
            <a:r>
              <a:rPr lang="en-US" sz="800" dirty="0"/>
              <a:t> de </a:t>
            </a:r>
            <a:r>
              <a:rPr lang="en-US" sz="800" dirty="0" err="1"/>
              <a:t>eerste</a:t>
            </a:r>
            <a:r>
              <a:rPr lang="en-US" sz="800" dirty="0"/>
              <a:t> en </a:t>
            </a:r>
            <a:r>
              <a:rPr lang="en-US" sz="800" dirty="0" err="1"/>
              <a:t>tweede</a:t>
            </a:r>
            <a:r>
              <a:rPr lang="en-US" sz="800" dirty="0"/>
              <a:t> </a:t>
            </a:r>
            <a:r>
              <a:rPr lang="en-US" sz="800" dirty="0" err="1"/>
              <a:t>bijeenkomst</a:t>
            </a:r>
            <a:r>
              <a:rPr lang="en-US" sz="800" dirty="0"/>
              <a:t> </a:t>
            </a:r>
            <a:r>
              <a:rPr lang="en-US" sz="800" dirty="0" err="1"/>
              <a:t>voornamelijk</a:t>
            </a:r>
            <a:r>
              <a:rPr lang="en-US" sz="800" dirty="0"/>
              <a:t> </a:t>
            </a:r>
            <a:r>
              <a:rPr lang="en-US" sz="800" dirty="0" err="1"/>
              <a:t>zullen</a:t>
            </a:r>
            <a:r>
              <a:rPr lang="en-US" sz="800" dirty="0"/>
              <a:t> </a:t>
            </a:r>
            <a:r>
              <a:rPr lang="en-US" sz="800" dirty="0" err="1"/>
              <a:t>gaan</a:t>
            </a:r>
            <a:r>
              <a:rPr lang="en-US" sz="800" dirty="0"/>
              <a:t> over het </a:t>
            </a:r>
            <a:r>
              <a:rPr lang="en-US" sz="800" dirty="0" err="1"/>
              <a:t>ontwerpen</a:t>
            </a:r>
            <a:r>
              <a:rPr lang="en-US" sz="800" dirty="0"/>
              <a:t> van </a:t>
            </a:r>
            <a:r>
              <a:rPr lang="en-US" sz="800" dirty="0" err="1"/>
              <a:t>een</a:t>
            </a:r>
            <a:r>
              <a:rPr lang="en-US" sz="800" dirty="0"/>
              <a:t> plan (</a:t>
            </a:r>
            <a:r>
              <a:rPr lang="en-US" sz="800" dirty="0" err="1"/>
              <a:t>leerdoel</a:t>
            </a:r>
            <a:r>
              <a:rPr lang="en-US" sz="800" dirty="0"/>
              <a:t> 1). </a:t>
            </a:r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084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355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30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Inventariseer</a:t>
            </a:r>
            <a:r>
              <a:rPr lang="en-US" dirty="0"/>
              <a:t> of de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verzoek</a:t>
            </a:r>
            <a:r>
              <a:rPr lang="en-US" dirty="0"/>
              <a:t> om in de </a:t>
            </a:r>
            <a:r>
              <a:rPr lang="en-US" dirty="0" err="1"/>
              <a:t>komende</a:t>
            </a:r>
            <a:r>
              <a:rPr lang="en-US" dirty="0"/>
              <a:t> </a:t>
            </a:r>
            <a:r>
              <a:rPr lang="en-US" dirty="0" err="1"/>
              <a:t>bijeenkomst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bespreken</a:t>
            </a:r>
            <a:r>
              <a:rPr lang="en-US" dirty="0"/>
              <a:t>. </a:t>
            </a:r>
          </a:p>
          <a:p>
            <a:r>
              <a:rPr lang="en-US" dirty="0" err="1"/>
              <a:t>Noteer</a:t>
            </a:r>
            <a:r>
              <a:rPr lang="en-US" dirty="0"/>
              <a:t> concrete </a:t>
            </a:r>
            <a:r>
              <a:rPr lang="en-US" dirty="0" err="1"/>
              <a:t>vragen</a:t>
            </a:r>
            <a:r>
              <a:rPr lang="en-US" dirty="0"/>
              <a:t> en </a:t>
            </a:r>
            <a:r>
              <a:rPr lang="en-US" dirty="0" err="1"/>
              <a:t>thema’s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op </a:t>
            </a:r>
            <a:r>
              <a:rPr lang="en-US" dirty="0" err="1"/>
              <a:t>lege</a:t>
            </a:r>
            <a:r>
              <a:rPr lang="en-US" dirty="0"/>
              <a:t> ‘</a:t>
            </a:r>
            <a:r>
              <a:rPr lang="en-US" dirty="0" err="1"/>
              <a:t>gespreksvragen</a:t>
            </a:r>
            <a:r>
              <a:rPr lang="en-US" dirty="0"/>
              <a:t> </a:t>
            </a:r>
            <a:r>
              <a:rPr lang="en-US" dirty="0" err="1"/>
              <a:t>formulieren</a:t>
            </a:r>
            <a:r>
              <a:rPr lang="en-US" dirty="0"/>
              <a:t>’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werkvorm</a:t>
            </a:r>
            <a:r>
              <a:rPr lang="en-US" dirty="0"/>
              <a:t> later in de </a:t>
            </a:r>
            <a:r>
              <a:rPr lang="en-US" dirty="0" err="1"/>
              <a:t>sessie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488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50" dirty="0" err="1"/>
              <a:t>Voor</a:t>
            </a:r>
            <a:r>
              <a:rPr lang="en-US" sz="650" dirty="0"/>
              <a:t> Cora's </a:t>
            </a:r>
            <a:r>
              <a:rPr lang="en-US" sz="650" dirty="0" err="1"/>
              <a:t>ervaringen</a:t>
            </a:r>
            <a:r>
              <a:rPr lang="en-US" sz="650" dirty="0"/>
              <a:t>, </a:t>
            </a:r>
            <a:r>
              <a:rPr lang="en-US" sz="650" dirty="0" err="1"/>
              <a:t>zie</a:t>
            </a:r>
            <a:r>
              <a:rPr lang="en-US" sz="650" dirty="0"/>
              <a:t> webinar: </a:t>
            </a:r>
            <a:r>
              <a:rPr lang="nl-N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https://youtu.be/XtWkIvafOH0?t=1326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650" dirty="0"/>
              <a:t>Start </a:t>
            </a:r>
            <a:r>
              <a:rPr lang="en-US" sz="650" dirty="0" err="1"/>
              <a:t>bij</a:t>
            </a:r>
            <a:r>
              <a:rPr lang="en-US" sz="650" dirty="0"/>
              <a:t> 22.05 </a:t>
            </a:r>
            <a:r>
              <a:rPr lang="en-US" sz="650" dirty="0" err="1"/>
              <a:t>minuut</a:t>
            </a:r>
            <a:r>
              <a:rPr lang="en-US" sz="650" dirty="0"/>
              <a:t>. </a:t>
            </a:r>
            <a:r>
              <a:rPr lang="en-US" sz="650" dirty="0" err="1"/>
              <a:t>Einde</a:t>
            </a:r>
            <a:r>
              <a:rPr lang="en-US" sz="650" dirty="0"/>
              <a:t> </a:t>
            </a:r>
            <a:r>
              <a:rPr lang="en-US" sz="650" dirty="0" err="1"/>
              <a:t>bij</a:t>
            </a:r>
            <a:r>
              <a:rPr lang="en-US" sz="650" dirty="0"/>
              <a:t> 31.05 </a:t>
            </a:r>
            <a:r>
              <a:rPr lang="en-US" sz="650" dirty="0" err="1"/>
              <a:t>minuut</a:t>
            </a:r>
            <a:r>
              <a:rPr lang="en-US" sz="650" dirty="0"/>
              <a:t>.  </a:t>
            </a:r>
            <a:endParaRPr lang="en-US" dirty="0"/>
          </a:p>
          <a:p>
            <a:endParaRPr lang="en-US" sz="650" dirty="0"/>
          </a:p>
          <a:p>
            <a:r>
              <a:rPr lang="en-US" sz="650" dirty="0"/>
              <a:t>Laat het </a:t>
            </a:r>
            <a:r>
              <a:rPr lang="en-US" sz="650" dirty="0" err="1"/>
              <a:t>filmpje</a:t>
            </a:r>
            <a:r>
              <a:rPr lang="en-US" sz="650" dirty="0"/>
              <a:t> </a:t>
            </a:r>
            <a:r>
              <a:rPr lang="en-US" sz="650" dirty="0" err="1"/>
              <a:t>zien</a:t>
            </a:r>
            <a:r>
              <a:rPr lang="en-US" sz="650" dirty="0"/>
              <a:t> </a:t>
            </a:r>
            <a:r>
              <a:rPr lang="en-US" sz="650" dirty="0" err="1"/>
              <a:t>waarin</a:t>
            </a:r>
            <a:r>
              <a:rPr lang="en-US" sz="650" dirty="0"/>
              <a:t> Cora </a:t>
            </a:r>
            <a:r>
              <a:rPr lang="en-US" sz="650" dirty="0" err="1"/>
              <a:t>vertelt</a:t>
            </a:r>
            <a:r>
              <a:rPr lang="en-US" sz="650" dirty="0"/>
              <a:t> hoe </a:t>
            </a:r>
            <a:r>
              <a:rPr lang="en-US" sz="650" dirty="0" err="1"/>
              <a:t>zij</a:t>
            </a:r>
            <a:r>
              <a:rPr lang="en-US" sz="650" dirty="0"/>
              <a:t> in </a:t>
            </a:r>
            <a:r>
              <a:rPr lang="en-US" sz="650" dirty="0" err="1"/>
              <a:t>haar</a:t>
            </a:r>
            <a:r>
              <a:rPr lang="en-US" sz="650" dirty="0"/>
              <a:t> </a:t>
            </a:r>
            <a:r>
              <a:rPr lang="en-US" sz="650" dirty="0" err="1"/>
              <a:t>onderwijs</a:t>
            </a:r>
            <a:r>
              <a:rPr lang="en-US" sz="650" dirty="0"/>
              <a:t> </a:t>
            </a:r>
            <a:r>
              <a:rPr lang="en-US" sz="650" dirty="0" err="1"/>
              <a:t>gebruik</a:t>
            </a:r>
            <a:r>
              <a:rPr lang="en-US" sz="650" dirty="0"/>
              <a:t> </a:t>
            </a:r>
            <a:r>
              <a:rPr lang="en-US" sz="650" dirty="0" err="1"/>
              <a:t>heeft</a:t>
            </a:r>
            <a:r>
              <a:rPr lang="en-US" sz="650" dirty="0"/>
              <a:t> </a:t>
            </a:r>
            <a:r>
              <a:rPr lang="en-US" sz="650" dirty="0" err="1"/>
              <a:t>gemaakt</a:t>
            </a:r>
            <a:r>
              <a:rPr lang="en-US" sz="650" dirty="0"/>
              <a:t> van </a:t>
            </a:r>
            <a:r>
              <a:rPr lang="en-US" sz="650" dirty="0" err="1"/>
              <a:t>digitale</a:t>
            </a:r>
            <a:r>
              <a:rPr lang="en-US" sz="650" dirty="0"/>
              <a:t> </a:t>
            </a:r>
            <a:r>
              <a:rPr lang="en-US" sz="650" dirty="0" err="1"/>
              <a:t>peerfeedback</a:t>
            </a:r>
            <a:r>
              <a:rPr lang="en-US" sz="650" dirty="0"/>
              <a:t>.</a:t>
            </a:r>
            <a:endParaRPr lang="en-US" sz="650" dirty="0">
              <a:cs typeface="Calibri"/>
            </a:endParaRPr>
          </a:p>
          <a:p>
            <a:r>
              <a:rPr lang="en-US" dirty="0" err="1"/>
              <a:t>Bespreek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daarna</a:t>
            </a:r>
            <a:r>
              <a:rPr lang="en-US" dirty="0"/>
              <a:t> met de </a:t>
            </a:r>
            <a:r>
              <a:rPr lang="en-US" dirty="0" err="1"/>
              <a:t>deelnemers</a:t>
            </a:r>
            <a:r>
              <a:rPr lang="en-US" dirty="0"/>
              <a:t>: wat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insteek</a:t>
            </a:r>
            <a:r>
              <a:rPr lang="en-US" dirty="0"/>
              <a:t>?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overeen</a:t>
            </a:r>
            <a:r>
              <a:rPr lang="en-US" dirty="0"/>
              <a:t> met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ideeën</a:t>
            </a:r>
            <a:r>
              <a:rPr lang="en-US" dirty="0"/>
              <a:t>? Wat </a:t>
            </a:r>
            <a:r>
              <a:rPr lang="en-US" dirty="0" err="1"/>
              <a:t>nemen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hieruit</a:t>
            </a:r>
            <a:r>
              <a:rPr lang="en-US" dirty="0"/>
              <a:t> mee?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3091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Vertel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vraagstukken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voorbereid</a:t>
            </a:r>
            <a:r>
              <a:rPr lang="en-US" dirty="0"/>
              <a:t>, en </a:t>
            </a:r>
            <a:r>
              <a:rPr lang="en-US" dirty="0" err="1"/>
              <a:t>dat</a:t>
            </a:r>
            <a:r>
              <a:rPr lang="en-US" dirty="0"/>
              <a:t> je op basis van het </a:t>
            </a:r>
            <a:r>
              <a:rPr lang="en-US" dirty="0" err="1"/>
              <a:t>gesprek</a:t>
            </a:r>
            <a:r>
              <a:rPr lang="en-US" dirty="0"/>
              <a:t> </a:t>
            </a:r>
            <a:r>
              <a:rPr lang="en-US" dirty="0" err="1"/>
              <a:t>eerder</a:t>
            </a:r>
            <a:r>
              <a:rPr lang="en-US" dirty="0"/>
              <a:t> in de </a:t>
            </a:r>
            <a:r>
              <a:rPr lang="en-US" dirty="0" err="1"/>
              <a:t>sessie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aandachtspunten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geidentificeerd</a:t>
            </a:r>
            <a:r>
              <a:rPr lang="en-US" dirty="0"/>
              <a:t>.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vertaald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gespreksvragen</a:t>
            </a:r>
            <a:r>
              <a:rPr lang="en-US" dirty="0"/>
              <a:t>. </a:t>
            </a:r>
            <a:r>
              <a:rPr lang="en-US" dirty="0" err="1"/>
              <a:t>Vertel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de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straks</a:t>
            </a:r>
            <a:r>
              <a:rPr lang="en-US" dirty="0"/>
              <a:t> </a:t>
            </a:r>
            <a:r>
              <a:rPr lang="en-US" dirty="0" err="1"/>
              <a:t>verdeelt</a:t>
            </a:r>
            <a:r>
              <a:rPr lang="en-US" dirty="0"/>
              <a:t> in twee- of </a:t>
            </a:r>
            <a:r>
              <a:rPr lang="en-US" dirty="0" err="1"/>
              <a:t>drietallen</a:t>
            </a:r>
            <a:r>
              <a:rPr lang="en-US" dirty="0"/>
              <a:t>. </a:t>
            </a:r>
            <a:r>
              <a:rPr lang="en-US" dirty="0" err="1"/>
              <a:t>Geef</a:t>
            </a:r>
            <a:r>
              <a:rPr lang="en-US" dirty="0"/>
              <a:t> elk </a:t>
            </a:r>
            <a:r>
              <a:rPr lang="en-US" dirty="0" err="1"/>
              <a:t>groepje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vel met </a:t>
            </a:r>
            <a:r>
              <a:rPr lang="en-US" dirty="0" err="1"/>
              <a:t>gespreksvragen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bijlage</a:t>
            </a:r>
            <a:r>
              <a:rPr lang="en-US" dirty="0"/>
              <a:t> 3 en de </a:t>
            </a:r>
            <a:r>
              <a:rPr lang="en-US" dirty="0" err="1"/>
              <a:t>zojuist</a:t>
            </a:r>
            <a:r>
              <a:rPr lang="en-US" dirty="0"/>
              <a:t> </a:t>
            </a:r>
            <a:r>
              <a:rPr lang="en-US" dirty="0" err="1"/>
              <a:t>opgeschreven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. </a:t>
            </a:r>
          </a:p>
          <a:p>
            <a:r>
              <a:rPr lang="en-US" dirty="0" err="1"/>
              <a:t>Gebruik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slides om de </a:t>
            </a:r>
            <a:r>
              <a:rPr lang="en-US" dirty="0" err="1"/>
              <a:t>werkwijze</a:t>
            </a:r>
            <a:r>
              <a:rPr lang="en-US" dirty="0"/>
              <a:t> toe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lichten</a:t>
            </a:r>
            <a:r>
              <a:rPr lang="en-US" dirty="0"/>
              <a:t>.</a:t>
            </a:r>
          </a:p>
          <a:p>
            <a:r>
              <a:rPr lang="en-US" dirty="0" err="1"/>
              <a:t>Bespreek</a:t>
            </a:r>
            <a:r>
              <a:rPr lang="en-US" dirty="0"/>
              <a:t> </a:t>
            </a:r>
            <a:r>
              <a:rPr lang="en-US" dirty="0" err="1"/>
              <a:t>daarna</a:t>
            </a:r>
            <a:r>
              <a:rPr lang="en-US" dirty="0"/>
              <a:t> met de hele </a:t>
            </a:r>
            <a:r>
              <a:rPr lang="en-US" dirty="0" err="1"/>
              <a:t>groep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04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6398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1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885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2832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114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77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743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802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nl-NL" dirty="0"/>
              <a:t>[zonetitel]</a:t>
            </a:r>
          </a:p>
        </p:txBody>
      </p:sp>
      <p:grpSp>
        <p:nvGrpSpPr>
          <p:cNvPr id="5" name="Info">
            <a:extLst>
              <a:ext uri="{FF2B5EF4-FFF2-40B4-BE49-F238E27FC236}">
                <a16:creationId xmlns:a16="http://schemas.microsoft.com/office/drawing/2014/main" id="{A68A2134-5BA4-490F-91FF-B8AEF48C907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6" name="Tekst">
              <a:extLst>
                <a:ext uri="{FF2B5EF4-FFF2-40B4-BE49-F238E27FC236}">
                  <a16:creationId xmlns:a16="http://schemas.microsoft.com/office/drawing/2014/main" id="{E151DC28-21D0-4687-8749-071757125CC1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7" name="Inspringen">
              <a:extLst>
                <a:ext uri="{FF2B5EF4-FFF2-40B4-BE49-F238E27FC236}">
                  <a16:creationId xmlns:a16="http://schemas.microsoft.com/office/drawing/2014/main" id="{6C2FE7E4-3C90-4A45-B64A-7CA4071DF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3652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15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6" r:id="rId3"/>
    <p:sldLayoutId id="2147483657" r:id="rId4"/>
    <p:sldLayoutId id="2147483649" r:id="rId5"/>
    <p:sldLayoutId id="2147483658" r:id="rId6"/>
    <p:sldLayoutId id="2147483654" r:id="rId7"/>
    <p:sldLayoutId id="2147483655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443113C-9D14-456E-9340-3F6A6295D65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518735" y="1239921"/>
            <a:ext cx="3401863" cy="3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>
          <p15:clr>
            <a:srgbClr val="F26B43"/>
          </p15:clr>
        </p15:guide>
        <p15:guide id="2" pos="104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tWkIvafOH0?t=132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15CECF0-3988-4961-8213-7A4BD74CE9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C3AD8D-94EC-42FD-9631-2886932D55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(</a:t>
            </a:r>
            <a:r>
              <a:rPr lang="en-US" sz="2800" dirty="0" err="1"/>
              <a:t>Digitale</a:t>
            </a:r>
            <a:r>
              <a:rPr lang="en-US" sz="2800" dirty="0"/>
              <a:t>) </a:t>
            </a:r>
            <a:r>
              <a:rPr lang="en-US" sz="2800" dirty="0" err="1"/>
              <a:t>peerfeedback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in het </a:t>
            </a:r>
            <a:r>
              <a:rPr lang="en-US" sz="2800" dirty="0" err="1"/>
              <a:t>hoger</a:t>
            </a:r>
            <a:r>
              <a:rPr lang="en-US" sz="2800" dirty="0"/>
              <a:t> </a:t>
            </a:r>
            <a:r>
              <a:rPr lang="en-US" sz="2800" dirty="0" err="1"/>
              <a:t>onderwijs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1236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Gespreksvragen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5140148" cy="381101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/>
              <a:t>Lees de </a:t>
            </a:r>
            <a:r>
              <a:rPr lang="en-US" sz="1800" dirty="0" err="1"/>
              <a:t>vraag</a:t>
            </a:r>
            <a:endParaRPr lang="en-US" sz="1800" dirty="0"/>
          </a:p>
          <a:p>
            <a:r>
              <a:rPr lang="en-US" sz="1800" dirty="0" err="1"/>
              <a:t>Schrijf</a:t>
            </a:r>
            <a:r>
              <a:rPr lang="en-US" sz="1800" dirty="0"/>
              <a:t> </a:t>
            </a:r>
            <a:r>
              <a:rPr lang="en-US" sz="1800" dirty="0" err="1"/>
              <a:t>jouw</a:t>
            </a:r>
            <a:r>
              <a:rPr lang="en-US" sz="1800" dirty="0"/>
              <a:t> </a:t>
            </a:r>
            <a:r>
              <a:rPr lang="en-US" sz="1800" dirty="0" err="1"/>
              <a:t>antwoord</a:t>
            </a:r>
            <a:r>
              <a:rPr lang="en-US" sz="1800" dirty="0"/>
              <a:t> in het </a:t>
            </a:r>
            <a:r>
              <a:rPr lang="en-US" sz="1800" dirty="0" err="1"/>
              <a:t>eerste</a:t>
            </a:r>
            <a:r>
              <a:rPr lang="en-US" sz="1800" dirty="0"/>
              <a:t> </a:t>
            </a:r>
            <a:r>
              <a:rPr lang="en-US" sz="1800" dirty="0" err="1"/>
              <a:t>vak</a:t>
            </a:r>
            <a:endParaRPr lang="en-US" sz="1800" dirty="0"/>
          </a:p>
          <a:p>
            <a:r>
              <a:rPr lang="en-US" sz="1800" dirty="0" err="1"/>
              <a:t>Geef</a:t>
            </a:r>
            <a:r>
              <a:rPr lang="en-US" sz="1800" dirty="0"/>
              <a:t> het papier </a:t>
            </a:r>
            <a:r>
              <a:rPr lang="en-US" sz="1800" dirty="0" err="1"/>
              <a:t>aan</a:t>
            </a:r>
            <a:r>
              <a:rPr lang="en-US" sz="1800" dirty="0"/>
              <a:t> de </a:t>
            </a:r>
            <a:r>
              <a:rPr lang="en-US" sz="1800" dirty="0" err="1"/>
              <a:t>volgende</a:t>
            </a:r>
            <a:r>
              <a:rPr lang="en-US" sz="1800" dirty="0"/>
              <a:t> </a:t>
            </a:r>
            <a:r>
              <a:rPr lang="en-US" sz="1800" dirty="0" err="1"/>
              <a:t>groep</a:t>
            </a:r>
            <a:r>
              <a:rPr lang="en-US" sz="1800" dirty="0"/>
              <a:t>.</a:t>
            </a:r>
            <a:endParaRPr lang="nl-NL" sz="18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6A3DB79-FCB0-42E4-998B-509D7C00B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801" y="-16868"/>
            <a:ext cx="4348687" cy="6497043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340B44E0-A6E1-48CD-9A4C-E5B87D8847B3}"/>
              </a:ext>
            </a:extLst>
          </p:cNvPr>
          <p:cNvSpPr txBox="1"/>
          <p:nvPr/>
        </p:nvSpPr>
        <p:spPr>
          <a:xfrm>
            <a:off x="8375877" y="583464"/>
            <a:ext cx="22461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700" dirty="0"/>
              <a:t>Hier staat de vraag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EF6E6A04-0B7F-421D-AD19-F9CF11BF9A23}"/>
              </a:ext>
            </a:extLst>
          </p:cNvPr>
          <p:cNvSpPr txBox="1"/>
          <p:nvPr/>
        </p:nvSpPr>
        <p:spPr>
          <a:xfrm>
            <a:off x="7361656" y="2126590"/>
            <a:ext cx="184765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/>
              <a:t>Schrijf jouw antwoorden in het eerste vak</a:t>
            </a:r>
          </a:p>
        </p:txBody>
      </p:sp>
    </p:spTree>
    <p:extLst>
      <p:ext uri="{BB962C8B-B14F-4D97-AF65-F5344CB8AC3E}">
        <p14:creationId xmlns:p14="http://schemas.microsoft.com/office/powerpoint/2010/main" val="337826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Gespreksvragen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5140148" cy="381101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/>
              <a:t>Je </a:t>
            </a:r>
            <a:r>
              <a:rPr lang="en-US" sz="1800" dirty="0" err="1"/>
              <a:t>krijgt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papier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vorige</a:t>
            </a:r>
            <a:r>
              <a:rPr lang="en-US" sz="1800" dirty="0"/>
              <a:t> </a:t>
            </a:r>
            <a:r>
              <a:rPr lang="en-US" sz="1800" dirty="0" err="1"/>
              <a:t>groep</a:t>
            </a:r>
            <a:endParaRPr lang="en-US" sz="1800" dirty="0"/>
          </a:p>
          <a:p>
            <a:r>
              <a:rPr lang="en-US" sz="1800" dirty="0"/>
              <a:t>Lees de </a:t>
            </a:r>
            <a:r>
              <a:rPr lang="en-US" sz="1800" dirty="0" err="1"/>
              <a:t>vraag</a:t>
            </a:r>
            <a:endParaRPr lang="en-US" sz="1800" dirty="0"/>
          </a:p>
          <a:p>
            <a:r>
              <a:rPr lang="en-US" sz="1800" dirty="0" err="1"/>
              <a:t>Schrijf</a:t>
            </a:r>
            <a:r>
              <a:rPr lang="en-US" sz="1800" dirty="0"/>
              <a:t> </a:t>
            </a:r>
            <a:r>
              <a:rPr lang="en-US" sz="1800" dirty="0" err="1"/>
              <a:t>jouw</a:t>
            </a:r>
            <a:r>
              <a:rPr lang="en-US" sz="1800" dirty="0"/>
              <a:t> </a:t>
            </a:r>
            <a:r>
              <a:rPr lang="en-US" sz="1800" dirty="0" err="1"/>
              <a:t>antwoorden</a:t>
            </a:r>
            <a:r>
              <a:rPr lang="en-US" sz="1800" dirty="0"/>
              <a:t> in het </a:t>
            </a:r>
            <a:r>
              <a:rPr lang="en-US" sz="1800" dirty="0" err="1"/>
              <a:t>tweede</a:t>
            </a:r>
            <a:r>
              <a:rPr lang="en-US" sz="1800" dirty="0"/>
              <a:t> </a:t>
            </a:r>
            <a:r>
              <a:rPr lang="en-US" sz="1800" dirty="0" err="1"/>
              <a:t>vak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Herhaal</a:t>
            </a:r>
            <a:r>
              <a:rPr lang="en-US" sz="1800" dirty="0"/>
              <a:t> </a:t>
            </a: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stap</a:t>
            </a:r>
            <a:r>
              <a:rPr lang="en-US" sz="1800" dirty="0"/>
              <a:t> voor het </a:t>
            </a:r>
            <a:r>
              <a:rPr lang="en-US" sz="1800" dirty="0" err="1"/>
              <a:t>derde</a:t>
            </a:r>
            <a:r>
              <a:rPr lang="en-US" sz="1800" dirty="0"/>
              <a:t> en </a:t>
            </a:r>
            <a:r>
              <a:rPr lang="en-US" sz="1800" dirty="0" err="1"/>
              <a:t>vierde</a:t>
            </a:r>
            <a:r>
              <a:rPr lang="en-US" sz="1800" dirty="0"/>
              <a:t> </a:t>
            </a:r>
            <a:r>
              <a:rPr lang="en-US" sz="1800" dirty="0" err="1"/>
              <a:t>vak</a:t>
            </a:r>
            <a:r>
              <a:rPr lang="en-US" sz="1800" dirty="0"/>
              <a:t>.</a:t>
            </a:r>
            <a:endParaRPr lang="nl-NL" sz="18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6A3DB79-FCB0-42E4-998B-509D7C00B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801" y="-16868"/>
            <a:ext cx="4348687" cy="6497043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340B44E0-A6E1-48CD-9A4C-E5B87D8847B3}"/>
              </a:ext>
            </a:extLst>
          </p:cNvPr>
          <p:cNvSpPr txBox="1"/>
          <p:nvPr/>
        </p:nvSpPr>
        <p:spPr>
          <a:xfrm>
            <a:off x="8375877" y="583464"/>
            <a:ext cx="22461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Hier staat de vraag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EF6E6A04-0B7F-421D-AD19-F9CF11BF9A23}"/>
              </a:ext>
            </a:extLst>
          </p:cNvPr>
          <p:cNvSpPr txBox="1"/>
          <p:nvPr/>
        </p:nvSpPr>
        <p:spPr>
          <a:xfrm>
            <a:off x="7361656" y="2126590"/>
            <a:ext cx="184765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Schrijf jouw antwoorden in het eerste vak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D2D1015E-A248-4458-8210-40E9505A787D}"/>
              </a:ext>
            </a:extLst>
          </p:cNvPr>
          <p:cNvSpPr txBox="1"/>
          <p:nvPr/>
        </p:nvSpPr>
        <p:spPr>
          <a:xfrm>
            <a:off x="9498941" y="1780341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err="1"/>
              <a:t>Schrijf</a:t>
            </a:r>
            <a:r>
              <a:rPr lang="en-US" sz="1700" dirty="0"/>
              <a:t> </a:t>
            </a:r>
            <a:r>
              <a:rPr lang="en-US" sz="1700" dirty="0" err="1"/>
              <a:t>hier</a:t>
            </a:r>
            <a:r>
              <a:rPr lang="en-US" sz="1700" dirty="0"/>
              <a:t> </a:t>
            </a:r>
            <a:r>
              <a:rPr lang="en-US" sz="1700" dirty="0" err="1"/>
              <a:t>jouw</a:t>
            </a:r>
            <a:r>
              <a:rPr lang="en-US" sz="1700" dirty="0"/>
              <a:t> </a:t>
            </a:r>
            <a:r>
              <a:rPr lang="en-US" sz="1700" dirty="0" err="1"/>
              <a:t>antwoorden</a:t>
            </a:r>
            <a:r>
              <a:rPr lang="en-US" sz="1700" dirty="0"/>
              <a:t>.</a:t>
            </a:r>
          </a:p>
          <a:p>
            <a:pPr algn="ctr"/>
            <a:r>
              <a:rPr lang="en-US" sz="1700" dirty="0"/>
              <a:t> </a:t>
            </a:r>
            <a:r>
              <a:rPr lang="en-US" sz="1700" dirty="0" err="1"/>
              <a:t>Voeg</a:t>
            </a:r>
            <a:r>
              <a:rPr lang="en-US" sz="1700" dirty="0"/>
              <a:t> </a:t>
            </a:r>
            <a:r>
              <a:rPr lang="en-US" sz="1700" dirty="0" err="1"/>
              <a:t>nieuwe</a:t>
            </a:r>
            <a:r>
              <a:rPr lang="en-US" sz="1700" dirty="0"/>
              <a:t> </a:t>
            </a:r>
            <a:r>
              <a:rPr lang="en-US" sz="1700" dirty="0" err="1"/>
              <a:t>informatie</a:t>
            </a:r>
            <a:r>
              <a:rPr lang="en-US" sz="1700" dirty="0"/>
              <a:t> toe </a:t>
            </a:r>
            <a:r>
              <a:rPr lang="en-US" sz="1700" dirty="0" err="1"/>
              <a:t>aan</a:t>
            </a:r>
            <a:r>
              <a:rPr lang="en-US" sz="1700" dirty="0"/>
              <a:t> het </a:t>
            </a:r>
            <a:r>
              <a:rPr lang="en-US" sz="1700" dirty="0" err="1"/>
              <a:t>vorige</a:t>
            </a:r>
            <a:r>
              <a:rPr lang="en-US" sz="1700" dirty="0"/>
              <a:t> </a:t>
            </a:r>
            <a:r>
              <a:rPr lang="en-US" sz="1700" dirty="0" err="1"/>
              <a:t>antwoord</a:t>
            </a:r>
            <a:r>
              <a:rPr lang="en-US" sz="1700" dirty="0"/>
              <a:t>.</a:t>
            </a:r>
          </a:p>
          <a:p>
            <a:pPr algn="ctr"/>
            <a:br>
              <a:rPr lang="en-US" sz="1700" dirty="0"/>
            </a:br>
            <a:endParaRPr lang="nl-NL" sz="1700" dirty="0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E863A196-9991-410A-82F4-02FA12435DC2}"/>
              </a:ext>
            </a:extLst>
          </p:cNvPr>
          <p:cNvSpPr txBox="1"/>
          <p:nvPr/>
        </p:nvSpPr>
        <p:spPr>
          <a:xfrm>
            <a:off x="7378590" y="4209724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err="1"/>
              <a:t>Schrijf</a:t>
            </a:r>
            <a:r>
              <a:rPr lang="en-US" sz="1700" dirty="0"/>
              <a:t> </a:t>
            </a:r>
            <a:r>
              <a:rPr lang="en-US" sz="1700" dirty="0" err="1"/>
              <a:t>hier</a:t>
            </a:r>
            <a:r>
              <a:rPr lang="en-US" sz="1700" dirty="0"/>
              <a:t> </a:t>
            </a:r>
            <a:r>
              <a:rPr lang="en-US" sz="1700" dirty="0" err="1"/>
              <a:t>jouw</a:t>
            </a:r>
            <a:r>
              <a:rPr lang="en-US" sz="1700" dirty="0"/>
              <a:t> </a:t>
            </a:r>
            <a:r>
              <a:rPr lang="en-US" sz="1700" dirty="0" err="1"/>
              <a:t>antwoorden</a:t>
            </a:r>
            <a:r>
              <a:rPr lang="en-US" sz="1700" dirty="0"/>
              <a:t>.</a:t>
            </a:r>
          </a:p>
          <a:p>
            <a:pPr algn="ctr"/>
            <a:r>
              <a:rPr lang="en-US" sz="1700" dirty="0"/>
              <a:t> </a:t>
            </a:r>
            <a:r>
              <a:rPr lang="en-US" sz="1700" dirty="0" err="1"/>
              <a:t>Voeg</a:t>
            </a:r>
            <a:r>
              <a:rPr lang="en-US" sz="1700" dirty="0"/>
              <a:t> </a:t>
            </a:r>
            <a:r>
              <a:rPr lang="en-US" sz="1700" dirty="0" err="1"/>
              <a:t>nieuwe</a:t>
            </a:r>
            <a:r>
              <a:rPr lang="en-US" sz="1700" dirty="0"/>
              <a:t> </a:t>
            </a:r>
            <a:r>
              <a:rPr lang="en-US" sz="1700" dirty="0" err="1"/>
              <a:t>informatie</a:t>
            </a:r>
            <a:r>
              <a:rPr lang="en-US" sz="1700" dirty="0"/>
              <a:t> toe </a:t>
            </a:r>
            <a:r>
              <a:rPr lang="en-US" sz="1700" dirty="0" err="1"/>
              <a:t>aan</a:t>
            </a:r>
            <a:r>
              <a:rPr lang="en-US" sz="1700" dirty="0"/>
              <a:t> het </a:t>
            </a:r>
            <a:r>
              <a:rPr lang="en-US" sz="1700" dirty="0" err="1"/>
              <a:t>vorige</a:t>
            </a:r>
            <a:r>
              <a:rPr lang="en-US" sz="1700" dirty="0"/>
              <a:t> </a:t>
            </a:r>
            <a:r>
              <a:rPr lang="en-US" sz="1700" dirty="0" err="1"/>
              <a:t>antwoord</a:t>
            </a:r>
            <a:r>
              <a:rPr lang="en-US" sz="1700" dirty="0"/>
              <a:t>.</a:t>
            </a:r>
          </a:p>
          <a:p>
            <a:pPr algn="ctr"/>
            <a:br>
              <a:rPr lang="en-US" sz="1700" dirty="0"/>
            </a:br>
            <a:endParaRPr lang="nl-NL" sz="1700" dirty="0"/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87D870E2-87A8-475F-AA03-62B79EDEC794}"/>
              </a:ext>
            </a:extLst>
          </p:cNvPr>
          <p:cNvSpPr txBox="1"/>
          <p:nvPr/>
        </p:nvSpPr>
        <p:spPr>
          <a:xfrm>
            <a:off x="9498941" y="4227165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err="1"/>
              <a:t>Schrijf</a:t>
            </a:r>
            <a:r>
              <a:rPr lang="en-US" sz="1700" dirty="0"/>
              <a:t> </a:t>
            </a:r>
            <a:r>
              <a:rPr lang="en-US" sz="1700" dirty="0" err="1"/>
              <a:t>hier</a:t>
            </a:r>
            <a:r>
              <a:rPr lang="en-US" sz="1700" dirty="0"/>
              <a:t> </a:t>
            </a:r>
            <a:r>
              <a:rPr lang="en-US" sz="1700" dirty="0" err="1"/>
              <a:t>jouw</a:t>
            </a:r>
            <a:r>
              <a:rPr lang="en-US" sz="1700" dirty="0"/>
              <a:t> </a:t>
            </a:r>
            <a:r>
              <a:rPr lang="en-US" sz="1700" dirty="0" err="1"/>
              <a:t>antwoorden</a:t>
            </a:r>
            <a:r>
              <a:rPr lang="en-US" sz="1700" dirty="0"/>
              <a:t>.</a:t>
            </a:r>
          </a:p>
          <a:p>
            <a:pPr algn="ctr"/>
            <a:r>
              <a:rPr lang="en-US" sz="1700" dirty="0"/>
              <a:t> </a:t>
            </a:r>
            <a:r>
              <a:rPr lang="en-US" sz="1700" dirty="0" err="1"/>
              <a:t>Voeg</a:t>
            </a:r>
            <a:r>
              <a:rPr lang="en-US" sz="1700" dirty="0"/>
              <a:t> </a:t>
            </a:r>
            <a:r>
              <a:rPr lang="en-US" sz="1700" dirty="0" err="1"/>
              <a:t>nieuwe</a:t>
            </a:r>
            <a:r>
              <a:rPr lang="en-US" sz="1700" dirty="0"/>
              <a:t> </a:t>
            </a:r>
            <a:r>
              <a:rPr lang="en-US" sz="1700" dirty="0" err="1"/>
              <a:t>informatie</a:t>
            </a:r>
            <a:r>
              <a:rPr lang="en-US" sz="1700" dirty="0"/>
              <a:t> toe </a:t>
            </a:r>
            <a:r>
              <a:rPr lang="en-US" sz="1700" dirty="0" err="1"/>
              <a:t>aan</a:t>
            </a:r>
            <a:r>
              <a:rPr lang="en-US" sz="1700" dirty="0"/>
              <a:t> het </a:t>
            </a:r>
            <a:r>
              <a:rPr lang="en-US" sz="1700" dirty="0" err="1"/>
              <a:t>vorige</a:t>
            </a:r>
            <a:r>
              <a:rPr lang="en-US" sz="1700" dirty="0"/>
              <a:t> </a:t>
            </a:r>
            <a:r>
              <a:rPr lang="en-US" sz="1700" dirty="0" err="1"/>
              <a:t>antwoord</a:t>
            </a:r>
            <a:r>
              <a:rPr lang="en-US" sz="1700" dirty="0"/>
              <a:t>.</a:t>
            </a:r>
          </a:p>
          <a:p>
            <a:pPr algn="ctr"/>
            <a:br>
              <a:rPr lang="en-US" sz="1700" dirty="0"/>
            </a:br>
            <a:endParaRPr lang="nl-NL" sz="1700" dirty="0"/>
          </a:p>
        </p:txBody>
      </p:sp>
    </p:spTree>
    <p:extLst>
      <p:ext uri="{BB962C8B-B14F-4D97-AF65-F5344CB8AC3E}">
        <p14:creationId xmlns:p14="http://schemas.microsoft.com/office/powerpoint/2010/main" val="49925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Gespreksvragen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5140148" cy="381101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/>
              <a:t>Je </a:t>
            </a:r>
            <a:r>
              <a:rPr lang="en-US" sz="1800" dirty="0" err="1"/>
              <a:t>krijgt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papier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vorige</a:t>
            </a:r>
            <a:r>
              <a:rPr lang="en-US" sz="1800" dirty="0"/>
              <a:t> </a:t>
            </a:r>
            <a:r>
              <a:rPr lang="en-US" sz="1800" dirty="0" err="1"/>
              <a:t>groep</a:t>
            </a:r>
            <a:endParaRPr lang="en-US" sz="1800" dirty="0"/>
          </a:p>
          <a:p>
            <a:r>
              <a:rPr lang="en-US" sz="1800" dirty="0"/>
              <a:t>Lees de </a:t>
            </a:r>
            <a:r>
              <a:rPr lang="en-US" sz="1800" dirty="0" err="1"/>
              <a:t>vraag</a:t>
            </a:r>
            <a:endParaRPr lang="en-US" sz="1800" dirty="0"/>
          </a:p>
          <a:p>
            <a:r>
              <a:rPr lang="en-US" sz="1800" dirty="0" err="1"/>
              <a:t>Schrijf</a:t>
            </a:r>
            <a:r>
              <a:rPr lang="en-US" sz="1800" dirty="0"/>
              <a:t> </a:t>
            </a:r>
            <a:r>
              <a:rPr lang="en-US" sz="1800" dirty="0" err="1"/>
              <a:t>jouw</a:t>
            </a:r>
            <a:r>
              <a:rPr lang="en-US" sz="1800" dirty="0"/>
              <a:t> </a:t>
            </a:r>
            <a:r>
              <a:rPr lang="en-US" sz="1800" dirty="0" err="1"/>
              <a:t>antwoorden</a:t>
            </a:r>
            <a:r>
              <a:rPr lang="en-US" sz="1800" dirty="0"/>
              <a:t> in het </a:t>
            </a:r>
            <a:r>
              <a:rPr lang="en-US" sz="1800" dirty="0" err="1"/>
              <a:t>tweede</a:t>
            </a:r>
            <a:r>
              <a:rPr lang="en-US" sz="1800" dirty="0"/>
              <a:t> </a:t>
            </a:r>
            <a:r>
              <a:rPr lang="en-US" sz="1800" dirty="0" err="1"/>
              <a:t>vak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Herhaal</a:t>
            </a:r>
            <a:r>
              <a:rPr lang="en-US" sz="1800" dirty="0"/>
              <a:t> </a:t>
            </a: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stap</a:t>
            </a:r>
            <a:r>
              <a:rPr lang="en-US" sz="1800" dirty="0"/>
              <a:t> voor het </a:t>
            </a:r>
            <a:r>
              <a:rPr lang="en-US" sz="1800" dirty="0" err="1"/>
              <a:t>derde</a:t>
            </a:r>
            <a:r>
              <a:rPr lang="en-US" sz="1800" dirty="0"/>
              <a:t> en </a:t>
            </a:r>
            <a:r>
              <a:rPr lang="en-US" sz="1800" dirty="0" err="1"/>
              <a:t>vierde</a:t>
            </a:r>
            <a:r>
              <a:rPr lang="en-US" sz="1800" dirty="0"/>
              <a:t> </a:t>
            </a:r>
            <a:r>
              <a:rPr lang="en-US" sz="1800" dirty="0" err="1"/>
              <a:t>vak</a:t>
            </a:r>
            <a:r>
              <a:rPr lang="en-US" sz="1800" dirty="0"/>
              <a:t>.</a:t>
            </a:r>
            <a:endParaRPr lang="nl-NL" sz="18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6A3DB79-FCB0-42E4-998B-509D7C00B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801" y="-16868"/>
            <a:ext cx="4348687" cy="6497043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340B44E0-A6E1-48CD-9A4C-E5B87D8847B3}"/>
              </a:ext>
            </a:extLst>
          </p:cNvPr>
          <p:cNvSpPr txBox="1"/>
          <p:nvPr/>
        </p:nvSpPr>
        <p:spPr>
          <a:xfrm>
            <a:off x="8375877" y="583464"/>
            <a:ext cx="22461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Hier staat de vraag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EF6E6A04-0B7F-421D-AD19-F9CF11BF9A23}"/>
              </a:ext>
            </a:extLst>
          </p:cNvPr>
          <p:cNvSpPr txBox="1"/>
          <p:nvPr/>
        </p:nvSpPr>
        <p:spPr>
          <a:xfrm>
            <a:off x="7361656" y="2126590"/>
            <a:ext cx="184765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Schrijf jouw antwoorden in het eerste vak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D2D1015E-A248-4458-8210-40E9505A787D}"/>
              </a:ext>
            </a:extLst>
          </p:cNvPr>
          <p:cNvSpPr txBox="1"/>
          <p:nvPr/>
        </p:nvSpPr>
        <p:spPr>
          <a:xfrm>
            <a:off x="9498941" y="1780341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Schrijf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hier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jouw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antwoorden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Voeg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nieuwe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informatie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toe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aan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het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vorige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</a:br>
            <a:endParaRPr kumimoji="0" lang="nl-NL" sz="1700" b="0" i="0" u="none" strike="noStrike" kern="1200" cap="none" spc="0" normalizeH="0" baseline="0" noProof="0" dirty="0">
              <a:ln>
                <a:noFill/>
              </a:ln>
              <a:solidFill>
                <a:srgbClr val="001E2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E863A196-9991-410A-82F4-02FA12435DC2}"/>
              </a:ext>
            </a:extLst>
          </p:cNvPr>
          <p:cNvSpPr txBox="1"/>
          <p:nvPr/>
        </p:nvSpPr>
        <p:spPr>
          <a:xfrm>
            <a:off x="7378590" y="4209724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Schrijf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hier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jouw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antwoorden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Voeg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nieuwe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informatie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toe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aan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het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vorige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</a:br>
            <a:endParaRPr kumimoji="0" lang="nl-NL" sz="1700" b="0" i="0" u="none" strike="noStrike" kern="1200" cap="none" spc="0" normalizeH="0" baseline="0" noProof="0" dirty="0">
              <a:ln>
                <a:noFill/>
              </a:ln>
              <a:solidFill>
                <a:srgbClr val="001E2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87D870E2-87A8-475F-AA03-62B79EDEC794}"/>
              </a:ext>
            </a:extLst>
          </p:cNvPr>
          <p:cNvSpPr txBox="1"/>
          <p:nvPr/>
        </p:nvSpPr>
        <p:spPr>
          <a:xfrm>
            <a:off x="9498941" y="4227165"/>
            <a:ext cx="18476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Schrijf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hier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jouw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antwoorden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Voeg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nieuwe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informatie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toe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aan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het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vorige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antwoord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.</a:t>
            </a:r>
          </a:p>
          <a:p>
            <a:pPr marL="0" marR="0" lvl="0" indent="0" algn="ct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1E2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</a:br>
            <a:endParaRPr kumimoji="0" lang="nl-NL" sz="1700" b="0" i="0" u="none" strike="noStrike" kern="1200" cap="none" spc="0" normalizeH="0" baseline="0" noProof="0" dirty="0">
              <a:ln>
                <a:noFill/>
              </a:ln>
              <a:solidFill>
                <a:srgbClr val="001E2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88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Nabespreken</a:t>
            </a:r>
            <a:r>
              <a:rPr lang="en-US" dirty="0"/>
              <a:t>:</a:t>
            </a:r>
          </a:p>
          <a:p>
            <a:r>
              <a:rPr lang="en-US" dirty="0" err="1"/>
              <a:t>Gespreksvragen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4741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vooruitblik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24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Bijeenkomst</a:t>
            </a:r>
            <a:r>
              <a:rPr lang="en-US" dirty="0"/>
              <a:t> 2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1779012"/>
          </a:xfrm>
        </p:spPr>
        <p:txBody>
          <a:bodyPr vert="horz" lIns="0" tIns="0" rIns="0" bIns="0" rtlCol="0" anchor="t">
            <a:noAutofit/>
          </a:bodyPr>
          <a:lstStyle/>
          <a:p>
            <a:pPr marL="356870" indent="-356870">
              <a:buFont typeface="Arial" panose="020B0604020202020204" pitchFamily="34" charset="0"/>
              <a:buChar char="•"/>
            </a:pPr>
            <a:r>
              <a:rPr lang="en-US" sz="1800" dirty="0" err="1"/>
              <a:t>Vragen</a:t>
            </a:r>
            <a:r>
              <a:rPr lang="en-US" sz="1800" dirty="0"/>
              <a:t> en </a:t>
            </a:r>
            <a:r>
              <a:rPr lang="en-US" sz="1800" dirty="0" err="1"/>
              <a:t>verzoeken</a:t>
            </a:r>
            <a:r>
              <a:rPr lang="en-US" sz="1800" dirty="0"/>
              <a:t> voor </a:t>
            </a:r>
            <a:r>
              <a:rPr lang="en-US" sz="1800" dirty="0" err="1"/>
              <a:t>vandaag</a:t>
            </a:r>
            <a:endParaRPr lang="en-US" sz="1800" dirty="0"/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en-US" sz="1800" dirty="0"/>
              <a:t>Cora's </a:t>
            </a:r>
            <a:r>
              <a:rPr lang="en-US" sz="1800" dirty="0" err="1"/>
              <a:t>ervaring</a:t>
            </a:r>
            <a:endParaRPr lang="en-US" sz="1800" dirty="0"/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en-US" sz="1800" dirty="0" err="1"/>
              <a:t>Opdracht</a:t>
            </a:r>
            <a:r>
              <a:rPr lang="en-US" sz="1800" dirty="0"/>
              <a:t>: </a:t>
            </a:r>
            <a:r>
              <a:rPr lang="en-US" sz="1800" dirty="0" err="1"/>
              <a:t>Gespreksvragen</a:t>
            </a:r>
            <a:endParaRPr lang="en-US" sz="1800" dirty="0"/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en-US" sz="1800" dirty="0" err="1"/>
              <a:t>Terug</a:t>
            </a:r>
            <a:r>
              <a:rPr lang="en-US" sz="1800" dirty="0"/>
              <a:t>- en </a:t>
            </a:r>
            <a:r>
              <a:rPr lang="en-US" sz="1800" dirty="0" err="1"/>
              <a:t>vooruitblik</a:t>
            </a:r>
            <a:r>
              <a:rPr lang="en-US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2808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Leerdoelen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270470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1800" dirty="0"/>
              <a:t>Na afloop van de proeftuin Digitale Peerfeedback is de docent in staat om: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beredeneerde wijze een plan voor digitale peerfeedback in het eigen onderwijs  te ontwerpen;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doordachte wijze digitale peerfeedback in het eigen onderwijs in te zetten;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kritische wijze digitale peerfeedback in het eigen onderwijs te evalueren.</a:t>
            </a:r>
          </a:p>
        </p:txBody>
      </p:sp>
    </p:spTree>
    <p:extLst>
      <p:ext uri="{BB962C8B-B14F-4D97-AF65-F5344CB8AC3E}">
        <p14:creationId xmlns:p14="http://schemas.microsoft.com/office/powerpoint/2010/main" val="3134377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11011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nl-NL" dirty="0"/>
              <a:t>1. De docent is in staat om op een beredeneerde wijze een plan voor digitale peerfeedback in het eigen onderwijs  te ontwerpen;</a:t>
            </a:r>
          </a:p>
          <a:p>
            <a:pPr marL="359410" lvl="1" indent="-179705"/>
            <a:r>
              <a:rPr lang="nl-NL" dirty="0"/>
              <a:t>De docent benoemt met welk(e) doel(en) hij/zij digitale peerfeedback wil inzetten. </a:t>
            </a:r>
          </a:p>
          <a:p>
            <a:pPr marL="359410" lvl="1" indent="-179705"/>
            <a:r>
              <a:rPr lang="nl-NL" dirty="0"/>
              <a:t>De docent legt uit wat de meerwaarde van peerfeedback is voor hem/haarzelf als docent.</a:t>
            </a:r>
          </a:p>
          <a:p>
            <a:pPr marL="359410" lvl="1" indent="-179705"/>
            <a:r>
              <a:rPr lang="nl-NL" dirty="0"/>
              <a:t>De docent legt uit wat de meerwaarde van peerfeedback is voor zijn/haar studenten.</a:t>
            </a:r>
          </a:p>
          <a:p>
            <a:pPr marL="359410" lvl="1" indent="-179705"/>
            <a:r>
              <a:rPr lang="nl-NL" dirty="0"/>
              <a:t>De docent legt uit wat de meerwaarde van digitale peerfeedback is voor zich/haarzelf als docent.</a:t>
            </a:r>
          </a:p>
          <a:p>
            <a:pPr marL="359410" lvl="1" indent="-179705"/>
            <a:r>
              <a:rPr lang="nl-NL" dirty="0"/>
              <a:t>De docent legt uit wat de meerwaarde van digitale peerfeedback is voor zijn/haar studenten.</a:t>
            </a:r>
          </a:p>
          <a:p>
            <a:pPr marL="359410" lvl="1" indent="-179705"/>
            <a:r>
              <a:rPr lang="nl-NL" dirty="0"/>
              <a:t>De docent bepaalt zijn/haar rol als docent in het peerfeedback proces.</a:t>
            </a:r>
          </a:p>
        </p:txBody>
      </p:sp>
    </p:spTree>
    <p:extLst>
      <p:ext uri="{BB962C8B-B14F-4D97-AF65-F5344CB8AC3E}">
        <p14:creationId xmlns:p14="http://schemas.microsoft.com/office/powerpoint/2010/main" val="2964077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 (</a:t>
            </a:r>
            <a:r>
              <a:rPr lang="en-US" dirty="0" err="1"/>
              <a:t>vervolg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11011"/>
          </a:xfrm>
        </p:spPr>
        <p:txBody>
          <a:bodyPr vert="horz" lIns="0" tIns="0" rIns="0" bIns="0" rtlCol="0" anchor="t">
            <a:noAutofit/>
          </a:bodyPr>
          <a:lstStyle/>
          <a:p>
            <a:pPr lvl="1">
              <a:lnSpc>
                <a:spcPct val="110000"/>
              </a:lnSpc>
            </a:pPr>
            <a:r>
              <a:rPr lang="nl-NL" dirty="0"/>
              <a:t>De docent bepaalt bij welke opdracht hij/zij digitale peerfeedback gaat inzetten.</a:t>
            </a:r>
          </a:p>
          <a:p>
            <a:pPr lvl="1">
              <a:lnSpc>
                <a:spcPct val="110000"/>
              </a:lnSpc>
            </a:pPr>
            <a:r>
              <a:rPr lang="nl-NL" dirty="0"/>
              <a:t>De docent maakt een afgewogen keuze over de wijze van peerfeedback geven, passend bij de doelen waarvoor hij/zij peerfeedback wil inzetten. Hierbij gaat het om keuzes met betrekking tot:</a:t>
            </a:r>
          </a:p>
          <a:p>
            <a:pPr lvl="2"/>
            <a:r>
              <a:rPr lang="nl-NL" dirty="0"/>
              <a:t>de timing van peerfeedbackmoment(en) binnen het vak of de module, </a:t>
            </a:r>
          </a:p>
          <a:p>
            <a:pPr lvl="2"/>
            <a:r>
              <a:rPr lang="nl-NL" dirty="0"/>
              <a:t>de tijd die studenten krijgen voor het geven van feedback, </a:t>
            </a:r>
          </a:p>
          <a:p>
            <a:pPr lvl="3"/>
            <a:r>
              <a:rPr lang="nl-NL" dirty="0"/>
              <a:t>         het moment van feedback geven tijdens of buiten face-</a:t>
            </a:r>
            <a:r>
              <a:rPr lang="nl-NL" dirty="0" err="1"/>
              <a:t>to</a:t>
            </a:r>
            <a:r>
              <a:rPr lang="nl-NL" dirty="0"/>
              <a:t>-face bijeenkomsten,</a:t>
            </a:r>
          </a:p>
          <a:p>
            <a:pPr lvl="2"/>
            <a:r>
              <a:rPr lang="nl-NL" dirty="0"/>
              <a:t>of de feedback ook face-</a:t>
            </a:r>
            <a:r>
              <a:rPr lang="nl-NL" dirty="0" err="1"/>
              <a:t>to</a:t>
            </a:r>
            <a:r>
              <a:rPr lang="nl-NL" dirty="0"/>
              <a:t>-face wordt besproken,</a:t>
            </a:r>
          </a:p>
          <a:p>
            <a:pPr lvl="2"/>
            <a:r>
              <a:rPr lang="nl-NL" dirty="0"/>
              <a:t>de frequentie waarmee feedback wordt gegeven, </a:t>
            </a:r>
          </a:p>
          <a:p>
            <a:pPr lvl="2"/>
            <a:r>
              <a:rPr lang="nl-NL" dirty="0"/>
              <a:t>het aantal opdrachten waarop feedback moet worden gegeven</a:t>
            </a:r>
          </a:p>
          <a:p>
            <a:pPr lvl="2"/>
            <a:r>
              <a:rPr lang="nl-NL" dirty="0"/>
              <a:t>anonimiteit en herleidbaarheid (zowel voor assessor als </a:t>
            </a:r>
            <a:r>
              <a:rPr lang="nl-NL" dirty="0" err="1"/>
              <a:t>assessee</a:t>
            </a:r>
            <a:r>
              <a:rPr lang="nl-NL" dirty="0"/>
              <a:t>)  </a:t>
            </a:r>
          </a:p>
          <a:p>
            <a:pPr lvl="2"/>
            <a:r>
              <a:rPr lang="nl-NL" dirty="0"/>
              <a:t>individuele of groepsopdracht(en), </a:t>
            </a:r>
          </a:p>
        </p:txBody>
      </p:sp>
    </p:spTree>
    <p:extLst>
      <p:ext uri="{BB962C8B-B14F-4D97-AF65-F5344CB8AC3E}">
        <p14:creationId xmlns:p14="http://schemas.microsoft.com/office/powerpoint/2010/main" val="442339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58060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 (</a:t>
            </a:r>
            <a:r>
              <a:rPr lang="en-US" dirty="0" err="1"/>
              <a:t>vervolg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138232"/>
            <a:ext cx="9178492" cy="4115812"/>
          </a:xfrm>
        </p:spPr>
        <p:txBody>
          <a:bodyPr vert="horz" lIns="0" tIns="0" rIns="0" bIns="0" rtlCol="0" anchor="t">
            <a:noAutofit/>
          </a:bodyPr>
          <a:lstStyle/>
          <a:p>
            <a:pPr lvl="2"/>
            <a:r>
              <a:rPr lang="nl-NL" sz="1600" dirty="0"/>
              <a:t>in het geval van een groepsopdracht feedback van individu naar groep of groep naar groep, </a:t>
            </a:r>
          </a:p>
          <a:p>
            <a:pPr lvl="2"/>
            <a:r>
              <a:rPr lang="nl-NL" sz="1600" dirty="0"/>
              <a:t>of studenten/groepjes hun eigen werk wel of niet ook reviewen</a:t>
            </a:r>
          </a:p>
          <a:p>
            <a:pPr lvl="2"/>
            <a:r>
              <a:rPr lang="nl-NL" sz="1600" dirty="0"/>
              <a:t>op welke manier beoordelings- en succescriteria met studenten worden gedeeld</a:t>
            </a:r>
          </a:p>
          <a:p>
            <a:pPr lvl="2"/>
            <a:r>
              <a:rPr lang="nl-NL" sz="1600" dirty="0"/>
              <a:t>op welke manier de docent de studenten voorbereidt op het geven van peerfeedback</a:t>
            </a:r>
          </a:p>
          <a:p>
            <a:pPr lvl="2"/>
            <a:r>
              <a:rPr lang="nl-NL" sz="1600" dirty="0"/>
              <a:t>gebruik van dezelfde of andere beoordelings- en succescriteria als voor het eindresultaat </a:t>
            </a:r>
          </a:p>
          <a:p>
            <a:pPr lvl="2"/>
            <a:r>
              <a:rPr lang="nl-NL" sz="1600" dirty="0"/>
              <a:t>of de docent in dezelfde ronde feedback geeft als studenten</a:t>
            </a:r>
          </a:p>
          <a:p>
            <a:pPr lvl="2"/>
            <a:r>
              <a:rPr lang="nl-NL" sz="1600" dirty="0"/>
              <a:t>de consequenties voor het niet, of niet goed, geven van peerfeedback</a:t>
            </a:r>
          </a:p>
          <a:p>
            <a:pPr lvl="2"/>
            <a:r>
              <a:rPr lang="nl-NL" sz="1600" dirty="0"/>
              <a:t>de mate waarin het geven van de feedback een rol speelt in de eindbeoordeling</a:t>
            </a:r>
          </a:p>
          <a:p>
            <a:pPr lvl="2"/>
            <a:r>
              <a:rPr lang="nl-NL" sz="1600" dirty="0"/>
              <a:t>de mate waarin het benutten van de ontvangen feedback een rol speelt in de eindbeoordeling</a:t>
            </a:r>
          </a:p>
          <a:p>
            <a:pPr lvl="2"/>
            <a:r>
              <a:rPr lang="nl-NL" sz="1600" dirty="0"/>
              <a:t>bij een niet-vergelijkbare groep studenten of opdrachten: feedback binnen of buiten de eigen groep</a:t>
            </a:r>
          </a:p>
        </p:txBody>
      </p:sp>
    </p:spTree>
    <p:extLst>
      <p:ext uri="{BB962C8B-B14F-4D97-AF65-F5344CB8AC3E}">
        <p14:creationId xmlns:p14="http://schemas.microsoft.com/office/powerpoint/2010/main" val="2602706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45CB06-315E-4F17-92F8-C6CA431F70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verzoeken</a:t>
            </a:r>
            <a:r>
              <a:rPr lang="en-US" dirty="0"/>
              <a:t> </a:t>
            </a:r>
          </a:p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vandaag</a:t>
            </a: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8065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Cora's </a:t>
            </a:r>
            <a:r>
              <a:rPr lang="en-US" dirty="0" err="1"/>
              <a:t>ervaring</a:t>
            </a:r>
            <a:endParaRPr lang="en-US" dirty="0"/>
          </a:p>
          <a:p>
            <a:endParaRPr lang="en-US" sz="3200" dirty="0"/>
          </a:p>
          <a:p>
            <a:r>
              <a:rPr lang="nl-NL" sz="2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https://youtu.be/XtWkIvafOH0?t=1326</a:t>
            </a: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1029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: </a:t>
            </a:r>
          </a:p>
          <a:p>
            <a:r>
              <a:rPr lang="en-US" dirty="0" err="1"/>
              <a:t>Gespreksvragen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965185"/>
      </p:ext>
    </p:extLst>
  </p:cSld>
  <p:clrMapOvr>
    <a:masterClrMapping/>
  </p:clrMapOvr>
</p:sld>
</file>

<file path=ppt/theme/theme1.xml><?xml version="1.0" encoding="utf-8"?>
<a:theme xmlns:a="http://schemas.openxmlformats.org/drawingml/2006/main" name="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jeenkomst 2" id="{964F08AE-1CDA-4F71-A9CD-1C81C0CDCAF1}" vid="{5AFB14C6-A972-4E88-8388-F0F0FC899E6C}"/>
    </a:ext>
  </a:extLst>
</a:theme>
</file>

<file path=ppt/theme/theme2.xml><?xml version="1.0" encoding="utf-8"?>
<a:theme xmlns:a="http://schemas.openxmlformats.org/drawingml/2006/main" name="1_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rsnellingsplan - docentprofessionalisering.potx" id="{CFD1B77F-8548-4F12-9602-D387D40BEA94}" vid="{234E2549-D798-4456-9F50-680D580CDC9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F78B86144F504F87C563F1A3801226" ma:contentTypeVersion="9" ma:contentTypeDescription="Een nieuw document maken." ma:contentTypeScope="" ma:versionID="1bdc450e1b4d494746daaef234ebea94">
  <xsd:schema xmlns:xsd="http://www.w3.org/2001/XMLSchema" xmlns:xs="http://www.w3.org/2001/XMLSchema" xmlns:p="http://schemas.microsoft.com/office/2006/metadata/properties" xmlns:ns2="7f4a3ad0-60fa-4a33-a356-92e2cb09f919" targetNamespace="http://schemas.microsoft.com/office/2006/metadata/properties" ma:root="true" ma:fieldsID="94e54a62627d8aae7c1ed9f25b3030d5" ns2:_="">
    <xsd:import namespace="7f4a3ad0-60fa-4a33-a356-92e2cb09f9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a3ad0-60fa-4a33-a356-92e2cb09f9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C68994-A482-45C1-B246-2FA0F98FDCA8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f4a3ad0-60fa-4a33-a356-92e2cb09f919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1756DF7-85ED-439E-854B-1040405AD53F}"/>
</file>

<file path=customXml/itemProps3.xml><?xml version="1.0" encoding="utf-8"?>
<ds:datastoreItem xmlns:ds="http://schemas.openxmlformats.org/officeDocument/2006/customXml" ds:itemID="{F8132207-ABDC-4C13-ADFD-12F36F1C81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Bijeenkomst 2</Template>
  <TotalTime>0</TotalTime>
  <Words>1082</Words>
  <Application>Microsoft Office PowerPoint</Application>
  <PresentationFormat>Aangepast</PresentationFormat>
  <Paragraphs>124</Paragraphs>
  <Slides>14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Montserrat</vt:lpstr>
      <vt:lpstr>Montserrat Light</vt:lpstr>
      <vt:lpstr>Montserrat Medium</vt:lpstr>
      <vt:lpstr>Versnellingsplan - docentprofessionalisering</vt:lpstr>
      <vt:lpstr>1_Versnellingsplan - docentprofessionalisering</vt:lpstr>
      <vt:lpstr>(Digitale) peerfeedback  in het hoger onderwijs</vt:lpstr>
      <vt:lpstr>Bijeenkomst 2 </vt:lpstr>
      <vt:lpstr>Leerdoelen </vt:lpstr>
      <vt:lpstr>Succescriteria leerdoel 1</vt:lpstr>
      <vt:lpstr>Succescriteria leerdoel 1 (vervolg)</vt:lpstr>
      <vt:lpstr>Succescriteria leerdoel 1 (vervolg)</vt:lpstr>
      <vt:lpstr>PowerPoint-presentatie</vt:lpstr>
      <vt:lpstr>PowerPoint-presentatie</vt:lpstr>
      <vt:lpstr>PowerPoint-presentatie</vt:lpstr>
      <vt:lpstr>Gespreksvragen </vt:lpstr>
      <vt:lpstr>Gespreksvragen </vt:lpstr>
      <vt:lpstr>Gespreksvragen </vt:lpstr>
      <vt:lpstr>PowerPoint-presentatie</vt:lpstr>
      <vt:lpstr>PowerPoint-presentatie</vt:lpstr>
    </vt:vector>
  </TitlesOfParts>
  <Company>Versnellingsplan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(Digitale) peerfeedback  in het hoger onderwijs</dc:title>
  <dc:creator>Hopster-den Otter, D. (BMS)</dc:creator>
  <dc:description>Template by Orange Pepper_x000d_
Design by Basement Graphics_x000d_
2019</dc:description>
  <cp:lastModifiedBy>Esther Adriaansen</cp:lastModifiedBy>
  <cp:revision>29</cp:revision>
  <dcterms:created xsi:type="dcterms:W3CDTF">2020-08-12T13:11:20Z</dcterms:created>
  <dcterms:modified xsi:type="dcterms:W3CDTF">2021-01-04T18:57:39Z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0x01010016F78B86144F504F87C563F1A3801226</vt:lpwstr>
  </property>
</Properties>
</file>