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3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theme+xml" PartName="/ppt/theme/theme4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>
  <p:sldMasterIdLst>
    <p:sldMasterId id="2147483681" r:id="rId3"/>
    <p:sldMasterId id="2147483682" r:id="rId4"/>
    <p:sldMasterId id="2147483683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</p:sldIdLst>
  <p:sldSz cy="5143500" cx="9144000"/>
  <p:notesSz cx="6858000" cy="9144000"/>
  <p:embeddedFontLst>
    <p:embeddedFont>
      <p:font typeface="Roboto"/>
      <p:regular r:id="rId32"/>
      <p:bold r:id="rId33"/>
      <p:italic r:id="rId34"/>
      <p:boldItalic r:id="rId35"/>
    </p:embeddedFont>
    <p:embeddedFont>
      <p:font typeface="Century Gothic"/>
      <p:regular r:id="rId36"/>
      <p:bold r:id="rId37"/>
      <p:italic r:id="rId38"/>
      <p:boldItalic r:id="rId39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slideMaster" Target="slideMasters/slideMaster2.xml"/><Relationship Id="rId9" Type="http://schemas.openxmlformats.org/officeDocument/2006/relationships/slide" Target="slides/slide3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5" Type="http://schemas.openxmlformats.org/officeDocument/2006/relationships/slideMaster" Target="slideMasters/slideMaster3.xml"/><Relationship Id="rId6" Type="http://schemas.openxmlformats.org/officeDocument/2006/relationships/notesMaster" Target="notesMasters/notesMaster1.xml"/><Relationship Id="rId29" Type="http://schemas.openxmlformats.org/officeDocument/2006/relationships/slide" Target="slides/slide23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11" Type="http://schemas.openxmlformats.org/officeDocument/2006/relationships/slide" Target="slides/slide5.xml"/><Relationship Id="rId33" Type="http://schemas.openxmlformats.org/officeDocument/2006/relationships/font" Target="fonts/Roboto-bold.fntdata"/><Relationship Id="rId10" Type="http://schemas.openxmlformats.org/officeDocument/2006/relationships/slide" Target="slides/slide4.xml"/><Relationship Id="rId32" Type="http://schemas.openxmlformats.org/officeDocument/2006/relationships/font" Target="fonts/Roboto-regular.fntdata"/><Relationship Id="rId13" Type="http://schemas.openxmlformats.org/officeDocument/2006/relationships/slide" Target="slides/slide7.xml"/><Relationship Id="rId35" Type="http://schemas.openxmlformats.org/officeDocument/2006/relationships/font" Target="fonts/Roboto-boldItalic.fntdata"/><Relationship Id="rId12" Type="http://schemas.openxmlformats.org/officeDocument/2006/relationships/slide" Target="slides/slide6.xml"/><Relationship Id="rId34" Type="http://schemas.openxmlformats.org/officeDocument/2006/relationships/font" Target="fonts/Roboto-italic.fntdata"/><Relationship Id="rId15" Type="http://schemas.openxmlformats.org/officeDocument/2006/relationships/slide" Target="slides/slide9.xml"/><Relationship Id="rId37" Type="http://schemas.openxmlformats.org/officeDocument/2006/relationships/font" Target="fonts/CenturyGothic-bold.fntdata"/><Relationship Id="rId14" Type="http://schemas.openxmlformats.org/officeDocument/2006/relationships/slide" Target="slides/slide8.xml"/><Relationship Id="rId36" Type="http://schemas.openxmlformats.org/officeDocument/2006/relationships/font" Target="fonts/CenturyGothic-regular.fntdata"/><Relationship Id="rId17" Type="http://schemas.openxmlformats.org/officeDocument/2006/relationships/slide" Target="slides/slide11.xml"/><Relationship Id="rId39" Type="http://schemas.openxmlformats.org/officeDocument/2006/relationships/font" Target="fonts/CenturyGothic-boldItalic.fntdata"/><Relationship Id="rId16" Type="http://schemas.openxmlformats.org/officeDocument/2006/relationships/slide" Target="slides/slide10.xml"/><Relationship Id="rId38" Type="http://schemas.openxmlformats.org/officeDocument/2006/relationships/font" Target="fonts/CenturyGothic-italic.fntdata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Shape 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100" u="none" cap="none" strike="noStrike"/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100" u="none" cap="none" strike="noStrike"/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100" u="none" cap="none" strike="noStrike"/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100" u="none" cap="none" strike="noStrike"/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100" u="none" cap="none" strike="noStrike"/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100" u="none" cap="none" strike="noStrike"/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100" u="none" cap="none" strike="noStrike"/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100" u="none" cap="none" strike="noStrike"/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100" u="none" cap="none" strike="noStrike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://blogs.ubc.ca/chendricks/2017/05/23/navigating-open-pedagogy-pt2/" TargetMode="External"/><Relationship Id="rId3" Type="http://schemas.openxmlformats.org/officeDocument/2006/relationships/hyperlink" Target="http://blogs.ubc.ca/chendricks/2017/10/25/open-pedagogy-shared-aspects/" TargetMode="Externa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Shape 172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" name="Shape 17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Shape 25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9" name="Shape 25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Shape 265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6" name="Shape 26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Shape 27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4" name="Shape 27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Shape 280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1" name="Shape 28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89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Shape 290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91" name="Shape 291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Open pedagogy icon created from icons purchased through a subscription to The Noun Project: thenounproject.com</a:t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2" name="Shape 292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02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Shape 303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4" name="Shape 304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12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Shape 313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4" name="Shape 314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19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Shape 320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21" name="Shape 321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Posts by Robert Schuwer, Maha Bali, Arthur Gill Green, David Wiley, Rajiv Jhangiani, Heather Ross, Devon Ritter</a:t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2" name="Shape 322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29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Shape 330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1" name="Shape 331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35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Shape 336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37" name="Shape 337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Renewable assignments: using OER, then releasing as OER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Students contributing to OER falls under “open pedagogy” more than students doing things that add value to the world but are not OER, I think…but this could be disputed by others.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eCampus ontario student experience design lab, exponential learning project: https://sxdlab.ecampusontario.ca/wp-content/uploads/2017/08/Exponential-Learning.pdf</a:t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Exponential Learning: How many courses use the same assignments year after year, requiring students to do the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exact same work over and over? How many assignments have you done that were looked at once, then never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again? How often have you felt like you were working just to get a grade, instead of doing something of value?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This project tackles the issue of meaningless work, by inviting students to explore new ways to make sure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everything they do has value. Instead of “throwing away” the work of students, Exponential Learning captures it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and makes it available to other students. Then, when students do an assignment, they build on all this previous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work and do something new that future students will be able to use. This will make assignments more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meaningful and useful, which will increase engagement and expand our collective knowledge on every topic.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This initiative is led by three student Project Designers: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Anne Filion, Danielle Cruz, and Eric Chung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For more information about the project and/or to add comments or suggestions, please visit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sxdlab.ecampusontario.ca or tweet us @SXDLa</a:t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8" name="Shape 338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Shape 18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" name="Shape 18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44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Shape 345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6" name="Shape 346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55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Shape 356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57" name="Shape 357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Blog posts with discussions of these aspects, which are gathered from many others’ views (the first post in particular lists all those views and gives hyperlinks; the second post adds a few readings to the list)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sng" cap="none" strike="noStrike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2"/>
              </a:rPr>
              <a:t>http://blogs.ubc.ca/chendricks/2017/05/23/navigating-open-pedagogy-pt2/</a:t>
            </a:r>
            <a:r>
              <a:rPr b="0" i="0" lang="en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sng" cap="none" strike="noStrike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http://blogs.ubc.ca/chendricks/2017/10/25/open-pedagogy-shared-aspects/</a:t>
            </a:r>
            <a:r>
              <a:rPr b="0" i="0" lang="en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8" name="Shape 358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68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Shape 369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0" name="Shape 37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77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Shape 37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9" name="Shape 37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400">
                <a:solidFill>
                  <a:schemeClr val="dk1"/>
                </a:solidFill>
              </a:rPr>
              <a:t>New role as part of teams collaborating with faculty and students co-creating teaching and learning materials</a:t>
            </a:r>
            <a:endParaRPr sz="1400">
              <a:solidFill>
                <a:schemeClr val="dk1"/>
              </a:solidFill>
            </a:endParaRPr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400">
                <a:solidFill>
                  <a:schemeClr val="dk1"/>
                </a:solidFill>
              </a:rPr>
              <a:t>Bring library perspective to emerging OER field</a:t>
            </a:r>
            <a:endParaRPr sz="1400">
              <a:solidFill>
                <a:schemeClr val="dk1"/>
              </a:solidFill>
            </a:endParaRPr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400">
                <a:solidFill>
                  <a:schemeClr val="dk1"/>
                </a:solidFill>
              </a:rPr>
              <a:t>Knowledge about copyright, Information and Digital literacy - pedagogical shift in librarianship</a:t>
            </a:r>
            <a:endParaRPr sz="1400">
              <a:solidFill>
                <a:schemeClr val="dk1"/>
              </a:solidFill>
            </a:endParaRPr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400">
              <a:solidFill>
                <a:schemeClr val="dk1"/>
              </a:solidFill>
            </a:endParaRPr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89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Shape 390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1" name="Shape 39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95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Shape 396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97" name="Shape 39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Font typeface="Arial"/>
              <a:buNone/>
            </a:pPr>
            <a:r>
              <a:t/>
            </a:r>
            <a:endParaRPr b="0" i="0" sz="1100" u="none" cap="none" strike="noStrike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Shape 19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" name="Shape 19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Shape 206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" name="Shape 20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Shape 220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1" name="Shape 22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Shape 227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8" name="Shape 22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Shape 235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6" name="Shape 23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Shape 244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5" name="Shape 24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Shape 25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2" name="Shape 25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5200">
                <a:solidFill>
                  <a:schemeClr val="dk1"/>
                </a:solidFill>
              </a:defRPr>
            </a:lvl2pPr>
            <a:lvl3pPr indent="0"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5200">
                <a:solidFill>
                  <a:schemeClr val="dk1"/>
                </a:solidFill>
              </a:defRPr>
            </a:lvl3pPr>
            <a:lvl4pPr indent="0"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5200">
                <a:solidFill>
                  <a:schemeClr val="dk1"/>
                </a:solidFill>
              </a:defRPr>
            </a:lvl4pPr>
            <a:lvl5pPr indent="0"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5200">
                <a:solidFill>
                  <a:schemeClr val="dk1"/>
                </a:solidFill>
              </a:defRPr>
            </a:lvl5pPr>
            <a:lvl6pPr indent="0"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5200">
                <a:solidFill>
                  <a:schemeClr val="dk1"/>
                </a:solidFill>
              </a:defRPr>
            </a:lvl6pPr>
            <a:lvl7pPr indent="0"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5200">
                <a:solidFill>
                  <a:schemeClr val="dk1"/>
                </a:solidFill>
              </a:defRPr>
            </a:lvl7pPr>
            <a:lvl8pPr indent="0"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5200">
                <a:solidFill>
                  <a:schemeClr val="dk1"/>
                </a:solidFill>
              </a:defRPr>
            </a:lvl8pPr>
            <a:lvl9pPr indent="0"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52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1" name="Shape 11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457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9144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13716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18288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22860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2743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32004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36576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" name="Shape 12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sz="1000">
              <a:solidFill>
                <a:schemeClr val="dk2"/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number">
  <p:cSld name="Big 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 txBox="1"/>
          <p:nvPr>
            <p:ph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2000">
                <a:solidFill>
                  <a:schemeClr val="dk1"/>
                </a:solidFill>
              </a:defRPr>
            </a:lvl2pPr>
            <a:lvl3pPr indent="0"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2000">
                <a:solidFill>
                  <a:schemeClr val="dk1"/>
                </a:solidFill>
              </a:defRPr>
            </a:lvl3pPr>
            <a:lvl4pPr indent="0"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2000">
                <a:solidFill>
                  <a:schemeClr val="dk1"/>
                </a:solidFill>
              </a:defRPr>
            </a:lvl4pPr>
            <a:lvl5pPr indent="0"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2000">
                <a:solidFill>
                  <a:schemeClr val="dk1"/>
                </a:solidFill>
              </a:defRPr>
            </a:lvl5pPr>
            <a:lvl6pPr indent="0"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2000">
                <a:solidFill>
                  <a:schemeClr val="dk1"/>
                </a:solidFill>
              </a:defRPr>
            </a:lvl6pPr>
            <a:lvl7pPr indent="0"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2000">
                <a:solidFill>
                  <a:schemeClr val="dk1"/>
                </a:solidFill>
              </a:defRPr>
            </a:lvl7pPr>
            <a:lvl8pPr indent="0"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2000">
                <a:solidFill>
                  <a:schemeClr val="dk1"/>
                </a:solidFill>
              </a:defRPr>
            </a:lvl8pPr>
            <a:lvl9pPr indent="0"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20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46" name="Shape 46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28600" lvl="0" marL="45720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ctr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7" name="Shape 47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sz="1000">
              <a:solidFill>
                <a:schemeClr val="dk2"/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sz="1000">
              <a:solidFill>
                <a:schemeClr val="dk2"/>
              </a:solidFill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 txBox="1"/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anchorCtr="0" anchor="b" bIns="68575" lIns="68575" spcFirstLastPara="1" rIns="68575" wrap="square" tIns="68575"/>
          <a:lstStyle>
            <a:lvl1pPr lv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b="0" i="0" sz="4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59" name="Shape 59"/>
          <p:cNvSpPr txBox="1"/>
          <p:nvPr>
            <p:ph idx="1" type="subTitle"/>
          </p:nvPr>
        </p:nvSpPr>
        <p:spPr>
          <a:xfrm>
            <a:off x="1143000" y="2701528"/>
            <a:ext cx="6858000" cy="12417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/>
          <a:lstStyle>
            <a:lvl1pPr lvl="0" marR="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0" name="Shape 60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spcFirstLastPara="1" rIns="68575" wrap="square" tIns="68575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1" name="Shape 61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spcFirstLastPara="1" rIns="68575" wrap="square" tIns="68575"/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2" name="Shape 62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Shape 64"/>
          <p:cNvSpPr txBox="1"/>
          <p:nvPr>
            <p:ph type="title"/>
          </p:nvPr>
        </p:nvSpPr>
        <p:spPr>
          <a:xfrm>
            <a:off x="623888" y="1282304"/>
            <a:ext cx="7886700" cy="2139600"/>
          </a:xfrm>
          <a:prstGeom prst="rect">
            <a:avLst/>
          </a:prstGeom>
          <a:noFill/>
          <a:ln>
            <a:noFill/>
          </a:ln>
        </p:spPr>
        <p:txBody>
          <a:bodyPr anchorCtr="0" anchor="b" bIns="68575" lIns="68575" spcFirstLastPara="1" rIns="68575" wrap="square" tIns="68575"/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b="0" i="0" sz="4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65" name="Shape 65"/>
          <p:cNvSpPr txBox="1"/>
          <p:nvPr>
            <p:ph idx="1" type="body"/>
          </p:nvPr>
        </p:nvSpPr>
        <p:spPr>
          <a:xfrm>
            <a:off x="623888" y="3442097"/>
            <a:ext cx="7886700" cy="11253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/>
          <a:lstStyle>
            <a:lvl1pPr indent="-22860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None/>
              <a:defRPr b="0" i="0" sz="2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500"/>
              <a:buFont typeface="Arial"/>
              <a:buNone/>
              <a:defRPr b="0" i="0" sz="15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6" name="Shape 66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spcFirstLastPara="1" rIns="68575" wrap="square" tIns="68575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7" name="Shape 67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spcFirstLastPara="1" rIns="68575" wrap="square" tIns="68575"/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8" name="Shape 68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Shape 70"/>
          <p:cNvSpPr txBox="1"/>
          <p:nvPr>
            <p:ph type="title"/>
          </p:nvPr>
        </p:nvSpPr>
        <p:spPr>
          <a:xfrm>
            <a:off x="628650" y="221889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spcFirstLastPara="1" rIns="68575" wrap="square" tIns="68575"/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100"/>
              <a:buFont typeface="Calibri"/>
              <a:buNone/>
              <a:defRPr b="0" i="0" sz="4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71" name="Shape 71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spcFirstLastPara="1" rIns="68575" wrap="square" tIns="68575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2" name="Shape 72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spcFirstLastPara="1" rIns="68575" wrap="square" tIns="68575"/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3" name="Shape 73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Content" type="obj">
  <p:cSld name="OBJECT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 txBox="1"/>
          <p:nvPr>
            <p:ph type="title"/>
          </p:nvPr>
        </p:nvSpPr>
        <p:spPr>
          <a:xfrm>
            <a:off x="628650" y="240506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spcFirstLastPara="1" rIns="68575" wrap="square" tIns="68575"/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  <a:defRPr b="0" i="0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76" name="Shape 76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/>
          <a:lstStyle>
            <a:lvl1pPr indent="-38100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6195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7" name="Shape 77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spcFirstLastPara="1" rIns="68575" wrap="square" tIns="68575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8" name="Shape 78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spcFirstLastPara="1" rIns="68575" wrap="square" tIns="68575"/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9" name="Shape 79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wo Content" type="twoObj">
  <p:cSld name="TWO_OBJECTS"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hape 81"/>
          <p:cNvSpPr txBox="1"/>
          <p:nvPr>
            <p:ph type="title"/>
          </p:nvPr>
        </p:nvSpPr>
        <p:spPr>
          <a:xfrm>
            <a:off x="628650" y="240506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spcFirstLastPara="1" rIns="68575" wrap="square" tIns="68575"/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100"/>
              <a:buFont typeface="Calibri"/>
              <a:buNone/>
              <a:defRPr b="0" i="0" sz="4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82" name="Shape 82"/>
          <p:cNvSpPr txBox="1"/>
          <p:nvPr>
            <p:ph idx="1" type="body"/>
          </p:nvPr>
        </p:nvSpPr>
        <p:spPr>
          <a:xfrm>
            <a:off x="628650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/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3" name="Shape 83"/>
          <p:cNvSpPr txBox="1"/>
          <p:nvPr>
            <p:ph idx="2" type="body"/>
          </p:nvPr>
        </p:nvSpPr>
        <p:spPr>
          <a:xfrm>
            <a:off x="4629150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/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4" name="Shape 84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spcFirstLastPara="1" rIns="68575" wrap="square" tIns="68575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5" name="Shape 85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spcFirstLastPara="1" rIns="68575" wrap="square" tIns="68575"/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6" name="Shape 86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mparison" type="twoTxTwoObj">
  <p:cSld name="TWO_OBJECTS_WITH_TEXT"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Shape 88"/>
          <p:cNvSpPr txBox="1"/>
          <p:nvPr>
            <p:ph type="title"/>
          </p:nvPr>
        </p:nvSpPr>
        <p:spPr>
          <a:xfrm>
            <a:off x="629841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spcFirstLastPara="1" rIns="68575" wrap="square" tIns="68575"/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100"/>
              <a:buFont typeface="Calibri"/>
              <a:buNone/>
              <a:defRPr b="0" i="0" sz="4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89" name="Shape 89"/>
          <p:cNvSpPr txBox="1"/>
          <p:nvPr>
            <p:ph idx="1" type="body"/>
          </p:nvPr>
        </p:nvSpPr>
        <p:spPr>
          <a:xfrm>
            <a:off x="629841" y="1260872"/>
            <a:ext cx="3868500" cy="618000"/>
          </a:xfrm>
          <a:prstGeom prst="rect">
            <a:avLst/>
          </a:prstGeom>
          <a:noFill/>
          <a:ln>
            <a:noFill/>
          </a:ln>
        </p:spPr>
        <p:txBody>
          <a:bodyPr anchorCtr="0" anchor="b" bIns="68575" lIns="68575" spcFirstLastPara="1" rIns="68575" wrap="square" tIns="68575"/>
          <a:lstStyle>
            <a:lvl1pPr indent="-22860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1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0" name="Shape 90"/>
          <p:cNvSpPr txBox="1"/>
          <p:nvPr>
            <p:ph idx="2" type="body"/>
          </p:nvPr>
        </p:nvSpPr>
        <p:spPr>
          <a:xfrm>
            <a:off x="629841" y="1878806"/>
            <a:ext cx="3868500" cy="27633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/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1" name="Shape 91"/>
          <p:cNvSpPr txBox="1"/>
          <p:nvPr>
            <p:ph idx="3" type="body"/>
          </p:nvPr>
        </p:nvSpPr>
        <p:spPr>
          <a:xfrm>
            <a:off x="4629150" y="1260872"/>
            <a:ext cx="3887400" cy="618000"/>
          </a:xfrm>
          <a:prstGeom prst="rect">
            <a:avLst/>
          </a:prstGeom>
          <a:noFill/>
          <a:ln>
            <a:noFill/>
          </a:ln>
        </p:spPr>
        <p:txBody>
          <a:bodyPr anchorCtr="0" anchor="b" bIns="68575" lIns="68575" spcFirstLastPara="1" rIns="68575" wrap="square" tIns="68575"/>
          <a:lstStyle>
            <a:lvl1pPr indent="-22860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1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2" name="Shape 92"/>
          <p:cNvSpPr txBox="1"/>
          <p:nvPr>
            <p:ph idx="4" type="body"/>
          </p:nvPr>
        </p:nvSpPr>
        <p:spPr>
          <a:xfrm>
            <a:off x="4629150" y="1878806"/>
            <a:ext cx="3887400" cy="27633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/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3" name="Shape 93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spcFirstLastPara="1" rIns="68575" wrap="square" tIns="68575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4" name="Shape 94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spcFirstLastPara="1" rIns="68575" wrap="square" tIns="68575"/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5" name="Shape 95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Shape 97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spcFirstLastPara="1" rIns="68575" wrap="square" tIns="68575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8" name="Shape 98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spcFirstLastPara="1" rIns="68575" wrap="square" tIns="68575"/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9" name="Shape 99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ntent with Caption" type="objTx">
  <p:cSld name="OBJECT_WITH_CAPTION_TEXT"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Shape 101"/>
          <p:cNvSpPr txBox="1"/>
          <p:nvPr>
            <p:ph type="title"/>
          </p:nvPr>
        </p:nvSpPr>
        <p:spPr>
          <a:xfrm>
            <a:off x="629841" y="342900"/>
            <a:ext cx="2949000" cy="1200300"/>
          </a:xfrm>
          <a:prstGeom prst="rect">
            <a:avLst/>
          </a:prstGeom>
          <a:noFill/>
          <a:ln>
            <a:noFill/>
          </a:ln>
        </p:spPr>
        <p:txBody>
          <a:bodyPr anchorCtr="0" anchor="b" bIns="68575" lIns="68575" spcFirstLastPara="1" rIns="68575" wrap="square" tIns="68575"/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102" name="Shape 102"/>
          <p:cNvSpPr txBox="1"/>
          <p:nvPr>
            <p:ph idx="1" type="body"/>
          </p:nvPr>
        </p:nvSpPr>
        <p:spPr>
          <a:xfrm>
            <a:off x="3887391" y="740569"/>
            <a:ext cx="4629300" cy="36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/>
          <a:lstStyle>
            <a:lvl1pPr indent="-38100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6195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2385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2385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2385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2385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2385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2385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3" name="Shape 103"/>
          <p:cNvSpPr txBox="1"/>
          <p:nvPr>
            <p:ph idx="2" type="body"/>
          </p:nvPr>
        </p:nvSpPr>
        <p:spPr>
          <a:xfrm>
            <a:off x="629841" y="1543050"/>
            <a:ext cx="2949000" cy="28587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/>
          <a:lstStyle>
            <a:lvl1pPr indent="-22860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4" name="Shape 104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spcFirstLastPara="1" rIns="68575" wrap="square" tIns="68575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5" name="Shape 105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spcFirstLastPara="1" rIns="68575" wrap="square" tIns="68575"/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6" name="Shape 106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>
                <a:solidFill>
                  <a:schemeClr val="dk1"/>
                </a:solidFill>
              </a:defRPr>
            </a:lvl2pPr>
            <a:lvl3pPr indent="0"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>
                <a:solidFill>
                  <a:schemeClr val="dk1"/>
                </a:solidFill>
              </a:defRPr>
            </a:lvl3pPr>
            <a:lvl4pPr indent="0"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>
                <a:solidFill>
                  <a:schemeClr val="dk1"/>
                </a:solidFill>
              </a:defRPr>
            </a:lvl4pPr>
            <a:lvl5pPr indent="0"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>
                <a:solidFill>
                  <a:schemeClr val="dk1"/>
                </a:solidFill>
              </a:defRPr>
            </a:lvl5pPr>
            <a:lvl6pPr indent="0"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>
                <a:solidFill>
                  <a:schemeClr val="dk1"/>
                </a:solidFill>
              </a:defRPr>
            </a:lvl6pPr>
            <a:lvl7pPr indent="0"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>
                <a:solidFill>
                  <a:schemeClr val="dk1"/>
                </a:solidFill>
              </a:defRPr>
            </a:lvl7pPr>
            <a:lvl8pPr indent="0"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>
                <a:solidFill>
                  <a:schemeClr val="dk1"/>
                </a:solidFill>
              </a:defRPr>
            </a:lvl8pPr>
            <a:lvl9pPr indent="0"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5" name="Shape 1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286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6" name="Shape 16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sz="1000">
              <a:solidFill>
                <a:schemeClr val="dk2"/>
              </a:solidFill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Picture with Caption" type="picTx">
  <p:cSld name="PICTURE_WITH_CAPTION_TEXT"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Shape 108"/>
          <p:cNvSpPr txBox="1"/>
          <p:nvPr>
            <p:ph type="title"/>
          </p:nvPr>
        </p:nvSpPr>
        <p:spPr>
          <a:xfrm>
            <a:off x="629841" y="342900"/>
            <a:ext cx="2949000" cy="1200300"/>
          </a:xfrm>
          <a:prstGeom prst="rect">
            <a:avLst/>
          </a:prstGeom>
          <a:noFill/>
          <a:ln>
            <a:noFill/>
          </a:ln>
        </p:spPr>
        <p:txBody>
          <a:bodyPr anchorCtr="0" anchor="b" bIns="68575" lIns="68575" spcFirstLastPara="1" rIns="68575" wrap="square" tIns="68575"/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109" name="Shape 109"/>
          <p:cNvSpPr/>
          <p:nvPr>
            <p:ph idx="2" type="pic"/>
          </p:nvPr>
        </p:nvSpPr>
        <p:spPr>
          <a:xfrm>
            <a:off x="3887391" y="740569"/>
            <a:ext cx="4629300" cy="36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/>
          <a:lstStyle>
            <a:lvl1pPr lvl="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0" name="Shape 110"/>
          <p:cNvSpPr txBox="1"/>
          <p:nvPr>
            <p:ph idx="1" type="body"/>
          </p:nvPr>
        </p:nvSpPr>
        <p:spPr>
          <a:xfrm>
            <a:off x="629841" y="1543050"/>
            <a:ext cx="2949000" cy="28587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/>
          <a:lstStyle>
            <a:lvl1pPr indent="-22860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1" name="Shape 111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spcFirstLastPara="1" rIns="68575" wrap="square" tIns="68575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2" name="Shape 112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spcFirstLastPara="1" rIns="68575" wrap="square" tIns="68575"/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3" name="Shape 113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Vertical Text" type="vertTx">
  <p:cSld name="VERTICAL_TEXT"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Shape 115"/>
          <p:cNvSpPr txBox="1"/>
          <p:nvPr>
            <p:ph type="title"/>
          </p:nvPr>
        </p:nvSpPr>
        <p:spPr>
          <a:xfrm>
            <a:off x="628650" y="240506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spcFirstLastPara="1" rIns="68575" wrap="square" tIns="68575"/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100"/>
              <a:buFont typeface="Calibri"/>
              <a:buNone/>
              <a:defRPr b="0" i="0" sz="4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116" name="Shape 116"/>
          <p:cNvSpPr txBox="1"/>
          <p:nvPr>
            <p:ph idx="1" type="body"/>
          </p:nvPr>
        </p:nvSpPr>
        <p:spPr>
          <a:xfrm rot="5400000">
            <a:off x="2940300" y="-942431"/>
            <a:ext cx="3263400" cy="78867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/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7" name="Shape 117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spcFirstLastPara="1" rIns="68575" wrap="square" tIns="68575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8" name="Shape 118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spcFirstLastPara="1" rIns="68575" wrap="square" tIns="68575"/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9" name="Shape 119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Vertical Title and Text" type="vertTitleAndTx">
  <p:cSld name="VERTICAL_TITLE_AND_VERTICAL_TEXT"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 txBox="1"/>
          <p:nvPr>
            <p:ph type="title"/>
          </p:nvPr>
        </p:nvSpPr>
        <p:spPr>
          <a:xfrm rot="5400000">
            <a:off x="5350050" y="1467544"/>
            <a:ext cx="4359000" cy="197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spcFirstLastPara="1" rIns="68575" wrap="square" tIns="68575"/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100"/>
              <a:buFont typeface="Calibri"/>
              <a:buNone/>
              <a:defRPr b="0" i="0" sz="4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122" name="Shape 122"/>
          <p:cNvSpPr txBox="1"/>
          <p:nvPr>
            <p:ph idx="1" type="body"/>
          </p:nvPr>
        </p:nvSpPr>
        <p:spPr>
          <a:xfrm rot="5400000">
            <a:off x="1349475" y="-447056"/>
            <a:ext cx="4359000" cy="58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/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3" name="Shape 123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spcFirstLastPara="1" rIns="68575" wrap="square" tIns="68575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4" name="Shape 124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spcFirstLastPara="1" rIns="68575" wrap="square" tIns="68575"/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5" name="Shape 125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Shape 131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32" name="Shape 13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33" name="Shape 13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Shape 135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36" name="Shape 13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Shape 13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39" name="Shape 13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40" name="Shape 14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hape 14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43" name="Shape 143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144" name="Shape 144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145" name="Shape 14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Shape 14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48" name="Shape 14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ne column text">
  <p:cSld name="ONE_COLUMN_TEXT"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Shape 150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51" name="Shape 151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152" name="Shape 15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">
  <p:cSld name="MAIN_POINT"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Shape 154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155" name="Shape 15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600">
                <a:solidFill>
                  <a:schemeClr val="dk1"/>
                </a:solidFill>
              </a:defRPr>
            </a:lvl2pPr>
            <a:lvl3pPr indent="0"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600">
                <a:solidFill>
                  <a:schemeClr val="dk1"/>
                </a:solidFill>
              </a:defRPr>
            </a:lvl3pPr>
            <a:lvl4pPr indent="0"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600">
                <a:solidFill>
                  <a:schemeClr val="dk1"/>
                </a:solidFill>
              </a:defRPr>
            </a:lvl4pPr>
            <a:lvl5pPr indent="0"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600">
                <a:solidFill>
                  <a:schemeClr val="dk1"/>
                </a:solidFill>
              </a:defRPr>
            </a:lvl5pPr>
            <a:lvl6pPr indent="0"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600">
                <a:solidFill>
                  <a:schemeClr val="dk1"/>
                </a:solidFill>
              </a:defRPr>
            </a:lvl6pPr>
            <a:lvl7pPr indent="0"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600">
                <a:solidFill>
                  <a:schemeClr val="dk1"/>
                </a:solidFill>
              </a:defRPr>
            </a:lvl7pPr>
            <a:lvl8pPr indent="0"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600">
                <a:solidFill>
                  <a:schemeClr val="dk1"/>
                </a:solidFill>
              </a:defRPr>
            </a:lvl8pPr>
            <a:lvl9pPr indent="0"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6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9" name="Shape 19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sz="1000">
              <a:solidFill>
                <a:schemeClr val="dk2"/>
              </a:solidFill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">
  <p:cSld name="SECTION_TITLE_AND_DESCRIPTION"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Shape 157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8" name="Shape 158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159" name="Shape 15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160" name="Shape 160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61" name="Shape 16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Shape 163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indent="-2286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164" name="Shape 16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number">
  <p:cSld name="BIG_NUMBER"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hape 166"/>
          <p:cNvSpPr txBox="1"/>
          <p:nvPr>
            <p:ph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/>
        </p:txBody>
      </p:sp>
      <p:sp>
        <p:nvSpPr>
          <p:cNvPr id="167" name="Shape 167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42900" lvl="0" marL="457200" rtl="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68" name="Shape 16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Shape 17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>
                <a:solidFill>
                  <a:schemeClr val="dk1"/>
                </a:solidFill>
              </a:defRPr>
            </a:lvl2pPr>
            <a:lvl3pPr indent="0"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>
                <a:solidFill>
                  <a:schemeClr val="dk1"/>
                </a:solidFill>
              </a:defRPr>
            </a:lvl3pPr>
            <a:lvl4pPr indent="0"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>
                <a:solidFill>
                  <a:schemeClr val="dk1"/>
                </a:solidFill>
              </a:defRPr>
            </a:lvl4pPr>
            <a:lvl5pPr indent="0"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>
                <a:solidFill>
                  <a:schemeClr val="dk1"/>
                </a:solidFill>
              </a:defRPr>
            </a:lvl5pPr>
            <a:lvl6pPr indent="0"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>
                <a:solidFill>
                  <a:schemeClr val="dk1"/>
                </a:solidFill>
              </a:defRPr>
            </a:lvl6pPr>
            <a:lvl7pPr indent="0"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>
                <a:solidFill>
                  <a:schemeClr val="dk1"/>
                </a:solidFill>
              </a:defRPr>
            </a:lvl7pPr>
            <a:lvl8pPr indent="0"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>
                <a:solidFill>
                  <a:schemeClr val="dk1"/>
                </a:solidFill>
              </a:defRPr>
            </a:lvl8pPr>
            <a:lvl9pPr indent="0"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22" name="Shape 22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286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3" name="Shape 23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286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4" name="Shape 24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sz="1000">
              <a:solidFill>
                <a:schemeClr val="dk2"/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>
                <a:solidFill>
                  <a:schemeClr val="dk1"/>
                </a:solidFill>
              </a:defRPr>
            </a:lvl2pPr>
            <a:lvl3pPr indent="0"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>
                <a:solidFill>
                  <a:schemeClr val="dk1"/>
                </a:solidFill>
              </a:defRPr>
            </a:lvl3pPr>
            <a:lvl4pPr indent="0"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>
                <a:solidFill>
                  <a:schemeClr val="dk1"/>
                </a:solidFill>
              </a:defRPr>
            </a:lvl4pPr>
            <a:lvl5pPr indent="0"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>
                <a:solidFill>
                  <a:schemeClr val="dk1"/>
                </a:solidFill>
              </a:defRPr>
            </a:lvl5pPr>
            <a:lvl6pPr indent="0"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>
                <a:solidFill>
                  <a:schemeClr val="dk1"/>
                </a:solidFill>
              </a:defRPr>
            </a:lvl6pPr>
            <a:lvl7pPr indent="0"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>
                <a:solidFill>
                  <a:schemeClr val="dk1"/>
                </a:solidFill>
              </a:defRPr>
            </a:lvl7pPr>
            <a:lvl8pPr indent="0"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>
                <a:solidFill>
                  <a:schemeClr val="dk1"/>
                </a:solidFill>
              </a:defRPr>
            </a:lvl8pPr>
            <a:lvl9pPr indent="0"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27" name="Shape 27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sz="1000">
              <a:solidFill>
                <a:schemeClr val="dk2"/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ne column text">
  <p:cSld name="One column 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400">
                <a:solidFill>
                  <a:schemeClr val="dk1"/>
                </a:solidFill>
              </a:defRPr>
            </a:lvl2pPr>
            <a:lvl3pPr indent="0"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400">
                <a:solidFill>
                  <a:schemeClr val="dk1"/>
                </a:solidFill>
              </a:defRPr>
            </a:lvl3pPr>
            <a:lvl4pPr indent="0"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400">
                <a:solidFill>
                  <a:schemeClr val="dk1"/>
                </a:solidFill>
              </a:defRPr>
            </a:lvl4pPr>
            <a:lvl5pPr indent="0"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400">
                <a:solidFill>
                  <a:schemeClr val="dk1"/>
                </a:solidFill>
              </a:defRPr>
            </a:lvl5pPr>
            <a:lvl6pPr indent="0"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400">
                <a:solidFill>
                  <a:schemeClr val="dk1"/>
                </a:solidFill>
              </a:defRPr>
            </a:lvl6pPr>
            <a:lvl7pPr indent="0"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400">
                <a:solidFill>
                  <a:schemeClr val="dk1"/>
                </a:solidFill>
              </a:defRPr>
            </a:lvl7pPr>
            <a:lvl8pPr indent="0"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400">
                <a:solidFill>
                  <a:schemeClr val="dk1"/>
                </a:solidFill>
              </a:defRPr>
            </a:lvl8pPr>
            <a:lvl9pPr indent="0"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4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30" name="Shape 30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286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1" name="Shape 31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sz="1000">
              <a:solidFill>
                <a:schemeClr val="dk2"/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">
  <p:cSld name="Main 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4800">
                <a:solidFill>
                  <a:schemeClr val="dk1"/>
                </a:solidFill>
              </a:defRPr>
            </a:lvl2pPr>
            <a:lvl3pPr indent="0"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4800">
                <a:solidFill>
                  <a:schemeClr val="dk1"/>
                </a:solidFill>
              </a:defRPr>
            </a:lvl3pPr>
            <a:lvl4pPr indent="0"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4800">
                <a:solidFill>
                  <a:schemeClr val="dk1"/>
                </a:solidFill>
              </a:defRPr>
            </a:lvl4pPr>
            <a:lvl5pPr indent="0"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4800">
                <a:solidFill>
                  <a:schemeClr val="dk1"/>
                </a:solidFill>
              </a:defRPr>
            </a:lvl5pPr>
            <a:lvl6pPr indent="0"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4800">
                <a:solidFill>
                  <a:schemeClr val="dk1"/>
                </a:solidFill>
              </a:defRPr>
            </a:lvl6pPr>
            <a:lvl7pPr indent="0"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4800">
                <a:solidFill>
                  <a:schemeClr val="dk1"/>
                </a:solidFill>
              </a:defRPr>
            </a:lvl7pPr>
            <a:lvl8pPr indent="0"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4800">
                <a:solidFill>
                  <a:schemeClr val="dk1"/>
                </a:solidFill>
              </a:defRPr>
            </a:lvl8pPr>
            <a:lvl9pPr indent="0"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4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34" name="Shape 34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sz="1000">
              <a:solidFill>
                <a:schemeClr val="dk2"/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">
  <p:cSld name="Section title and 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" name="Shape 37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4200">
                <a:solidFill>
                  <a:schemeClr val="dk1"/>
                </a:solidFill>
              </a:defRPr>
            </a:lvl2pPr>
            <a:lvl3pPr indent="0"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4200">
                <a:solidFill>
                  <a:schemeClr val="dk1"/>
                </a:solidFill>
              </a:defRPr>
            </a:lvl3pPr>
            <a:lvl4pPr indent="0"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4200">
                <a:solidFill>
                  <a:schemeClr val="dk1"/>
                </a:solidFill>
              </a:defRPr>
            </a:lvl4pPr>
            <a:lvl5pPr indent="0"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4200">
                <a:solidFill>
                  <a:schemeClr val="dk1"/>
                </a:solidFill>
              </a:defRPr>
            </a:lvl5pPr>
            <a:lvl6pPr indent="0"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4200">
                <a:solidFill>
                  <a:schemeClr val="dk1"/>
                </a:solidFill>
              </a:defRPr>
            </a:lvl6pPr>
            <a:lvl7pPr indent="0"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4200">
                <a:solidFill>
                  <a:schemeClr val="dk1"/>
                </a:solidFill>
              </a:defRPr>
            </a:lvl7pPr>
            <a:lvl8pPr indent="0"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4200">
                <a:solidFill>
                  <a:schemeClr val="dk1"/>
                </a:solidFill>
              </a:defRPr>
            </a:lvl8pPr>
            <a:lvl9pPr indent="0"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42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38" name="Shape 38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457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9144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13716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18288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22860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2743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32004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36576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9" name="Shape 3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-2286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0" name="Shape 40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sz="1000">
              <a:solidFill>
                <a:schemeClr val="dk2"/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3" name="Shape 43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sz="1000">
              <a:solidFill>
                <a:schemeClr val="dk2"/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/Relationships>
</file>

<file path=ppt/slideMasters/_rels/slideMaster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2.xml"/><Relationship Id="rId12" Type="http://schemas.openxmlformats.org/officeDocument/2006/relationships/theme" Target="../theme/theme4.xml"/><Relationship Id="rId9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>
                <a:solidFill>
                  <a:schemeClr val="dk1"/>
                </a:solidFill>
              </a:defRPr>
            </a:lvl2pPr>
            <a:lvl3pPr indent="0"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>
                <a:solidFill>
                  <a:schemeClr val="dk1"/>
                </a:solidFill>
              </a:defRPr>
            </a:lvl3pPr>
            <a:lvl4pPr indent="0"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>
                <a:solidFill>
                  <a:schemeClr val="dk1"/>
                </a:solidFill>
              </a:defRPr>
            </a:lvl4pPr>
            <a:lvl5pPr indent="0"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>
                <a:solidFill>
                  <a:schemeClr val="dk1"/>
                </a:solidFill>
              </a:defRPr>
            </a:lvl5pPr>
            <a:lvl6pPr indent="0"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>
                <a:solidFill>
                  <a:schemeClr val="dk1"/>
                </a:solidFill>
              </a:defRPr>
            </a:lvl6pPr>
            <a:lvl7pPr indent="0"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>
                <a:solidFill>
                  <a:schemeClr val="dk1"/>
                </a:solidFill>
              </a:defRPr>
            </a:lvl7pPr>
            <a:lvl8pPr indent="0"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>
                <a:solidFill>
                  <a:schemeClr val="dk1"/>
                </a:solidFill>
              </a:defRPr>
            </a:lvl8pPr>
            <a:lvl9pPr indent="0"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Shape 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286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" name="Shape 8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sz="1400">
              <a:solidFill>
                <a:srgbClr val="000000"/>
              </a:solidFill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 txBox="1"/>
          <p:nvPr>
            <p:ph type="title"/>
          </p:nvPr>
        </p:nvSpPr>
        <p:spPr>
          <a:xfrm>
            <a:off x="628650" y="240506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spcFirstLastPara="1" rIns="68575" wrap="square" tIns="68575"/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100"/>
              <a:buFont typeface="Calibri"/>
              <a:buNone/>
              <a:defRPr b="0" i="0" sz="4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52" name="Shape 52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/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3" name="Shape 53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spcFirstLastPara="1" rIns="68575" wrap="square" tIns="68575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4" name="Shape 54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spcFirstLastPara="1" rIns="68575" wrap="square" tIns="68575"/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5" name="Shape 55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56" name="Shape 56"/>
          <p:cNvCxnSpPr/>
          <p:nvPr/>
        </p:nvCxnSpPr>
        <p:spPr>
          <a:xfrm flipH="1" rot="10800000">
            <a:off x="628650" y="1008109"/>
            <a:ext cx="7886700" cy="10200"/>
          </a:xfrm>
          <a:prstGeom prst="straightConnector1">
            <a:avLst/>
          </a:prstGeom>
          <a:noFill/>
          <a:ln cap="flat" cmpd="sng" w="38100">
            <a:solidFill>
              <a:srgbClr val="C0504D">
                <a:alpha val="89020"/>
              </a:srgbClr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76200" sx="99000" rotWithShape="0" algn="t" dir="5400000" dist="25400" sy="99000">
              <a:srgbClr val="000000">
                <a:alpha val="17650"/>
              </a:srgbClr>
            </a:outerShdw>
          </a:effectLst>
        </p:spPr>
      </p:cxn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imple-light-2">
    <p:bg>
      <p:bgPr>
        <a:solidFill>
          <a:schemeClr val="lt1"/>
        </a:solidFill>
      </p:bgPr>
    </p:bg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Shape 12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28" name="Shape 12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429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129" name="Shape 12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buNone/>
              <a:defRPr sz="1000">
                <a:solidFill>
                  <a:schemeClr val="dk2"/>
                </a:solidFill>
              </a:defRPr>
            </a:lvl1pPr>
            <a:lvl2pPr lvl="1" rtl="0" algn="r">
              <a:buNone/>
              <a:defRPr sz="1000">
                <a:solidFill>
                  <a:schemeClr val="dk2"/>
                </a:solidFill>
              </a:defRPr>
            </a:lvl2pPr>
            <a:lvl3pPr lvl="2" rtl="0" algn="r">
              <a:buNone/>
              <a:defRPr sz="1000">
                <a:solidFill>
                  <a:schemeClr val="dk2"/>
                </a:solidFill>
              </a:defRPr>
            </a:lvl3pPr>
            <a:lvl4pPr lvl="3" rtl="0" algn="r">
              <a:buNone/>
              <a:defRPr sz="1000">
                <a:solidFill>
                  <a:schemeClr val="dk2"/>
                </a:solidFill>
              </a:defRPr>
            </a:lvl4pPr>
            <a:lvl5pPr lvl="4" rtl="0" algn="r">
              <a:buNone/>
              <a:defRPr sz="1000">
                <a:solidFill>
                  <a:schemeClr val="dk2"/>
                </a:solidFill>
              </a:defRPr>
            </a:lvl5pPr>
            <a:lvl6pPr lvl="5" rtl="0" algn="r">
              <a:buNone/>
              <a:defRPr sz="1000">
                <a:solidFill>
                  <a:schemeClr val="dk2"/>
                </a:solidFill>
              </a:defRPr>
            </a:lvl6pPr>
            <a:lvl7pPr lvl="6" rtl="0" algn="r">
              <a:buNone/>
              <a:defRPr sz="1000">
                <a:solidFill>
                  <a:schemeClr val="dk2"/>
                </a:solidFill>
              </a:defRPr>
            </a:lvl7pPr>
            <a:lvl8pPr lvl="7" rtl="0" algn="r">
              <a:buNone/>
              <a:defRPr sz="1000">
                <a:solidFill>
                  <a:schemeClr val="dk2"/>
                </a:solidFill>
              </a:defRPr>
            </a:lvl8pPr>
            <a:lvl9pPr lvl="8" rtl="0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2.jpg"/><Relationship Id="rId4" Type="http://schemas.openxmlformats.org/officeDocument/2006/relationships/image" Target="../media/image12.jpg"/><Relationship Id="rId5" Type="http://schemas.openxmlformats.org/officeDocument/2006/relationships/image" Target="../media/image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40.png"/><Relationship Id="rId4" Type="http://schemas.openxmlformats.org/officeDocument/2006/relationships/hyperlink" Target="https://openstax.org/blog/announcing-openstax-creator-fest" TargetMode="External"/><Relationship Id="rId5" Type="http://schemas.openxmlformats.org/officeDocument/2006/relationships/image" Target="../media/image23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9.png"/><Relationship Id="rId4" Type="http://schemas.openxmlformats.org/officeDocument/2006/relationships/image" Target="../media/image24.png"/><Relationship Id="rId5" Type="http://schemas.openxmlformats.org/officeDocument/2006/relationships/hyperlink" Target="https://madewith.cc" TargetMode="Externa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49.jpg"/><Relationship Id="rId4" Type="http://schemas.openxmlformats.org/officeDocument/2006/relationships/hyperlink" Target="http://unsplash.com/photos/qgHGDbbSNm8?utm_source=unsplash&amp;utm_medium=referral&amp;utm_content=creditCopyText" TargetMode="External"/><Relationship Id="rId5" Type="http://schemas.openxmlformats.org/officeDocument/2006/relationships/hyperlink" Target="https://unsplash.com/?utm_source=unsplash&amp;utm_medium=referral&amp;utm_content=creditCopyText" TargetMode="Externa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7.png"/><Relationship Id="rId4" Type="http://schemas.openxmlformats.org/officeDocument/2006/relationships/image" Target="../media/image29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1.png"/><Relationship Id="rId4" Type="http://schemas.openxmlformats.org/officeDocument/2006/relationships/image" Target="../media/image28.png"/><Relationship Id="rId5" Type="http://schemas.openxmlformats.org/officeDocument/2006/relationships/hyperlink" Target="https://osf.io/vch46/" TargetMode="Externa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5.png"/><Relationship Id="rId4" Type="http://schemas.openxmlformats.org/officeDocument/2006/relationships/image" Target="../media/image30.png"/><Relationship Id="rId5" Type="http://schemas.openxmlformats.org/officeDocument/2006/relationships/hyperlink" Target="http://flexible.learning.ubc.ca/news-events/physics-course-adopts-open-textbook-and-saves-students-90000/" TargetMode="External"/><Relationship Id="rId6" Type="http://schemas.openxmlformats.org/officeDocument/2006/relationships/hyperlink" Target="https://open.bccampus.ca/" TargetMode="Externa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3.png"/><Relationship Id="rId4" Type="http://schemas.openxmlformats.org/officeDocument/2006/relationships/image" Target="../media/image38.png"/><Relationship Id="rId5" Type="http://schemas.openxmlformats.org/officeDocument/2006/relationships/hyperlink" Target="https://www.yearofopen.org/" TargetMode="External"/><Relationship Id="rId6" Type="http://schemas.openxmlformats.org/officeDocument/2006/relationships/hyperlink" Target="https://creativecommons.org/licenses/by/4.0/" TargetMode="Externa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8.xml"/><Relationship Id="rId3" Type="http://schemas.openxmlformats.org/officeDocument/2006/relationships/hyperlink" Target="https://www.yearofopen.org/april-open-perspective-what-is-open-pedagogy/" TargetMode="External"/><Relationship Id="rId4" Type="http://schemas.openxmlformats.org/officeDocument/2006/relationships/hyperlink" Target="https://www.yearofopen.org/april-open-perspective-what-is-open-pedagogy/" TargetMode="External"/><Relationship Id="rId5" Type="http://schemas.openxmlformats.org/officeDocument/2006/relationships/hyperlink" Target="https://homonym.ca/uncategorized/reflections-on-oer17-from-beyond-content-to-open-pedagogy/" TargetMode="External"/><Relationship Id="rId6" Type="http://schemas.openxmlformats.org/officeDocument/2006/relationships/hyperlink" Target="https://econproph.com/2017/04/23/whats-open-are-oer-necessary/" TargetMode="Externa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9.xml"/><Relationship Id="rId3" Type="http://schemas.openxmlformats.org/officeDocument/2006/relationships/hyperlink" Target="https://www.yearofopen.org/april-open-perspective-what-is-open-pedagogy/" TargetMode="External"/><Relationship Id="rId4" Type="http://schemas.openxmlformats.org/officeDocument/2006/relationships/hyperlink" Target="https://opencontent.org/blog/archives/2975" TargetMode="External"/><Relationship Id="rId9" Type="http://schemas.openxmlformats.org/officeDocument/2006/relationships/hyperlink" Target="https://pixabay.com/en/red-cancel-delete-no-forbidden-146613/" TargetMode="External"/><Relationship Id="rId5" Type="http://schemas.openxmlformats.org/officeDocument/2006/relationships/hyperlink" Target="https://www.ecampusontario.ca/student-experience-design-lab-full-swing/" TargetMode="External"/><Relationship Id="rId6" Type="http://schemas.openxmlformats.org/officeDocument/2006/relationships/image" Target="../media/image36.png"/><Relationship Id="rId7" Type="http://schemas.openxmlformats.org/officeDocument/2006/relationships/hyperlink" Target="https://creativecommons.org/publicdomain/zero/1.0/deed.en" TargetMode="External"/><Relationship Id="rId8" Type="http://schemas.openxmlformats.org/officeDocument/2006/relationships/hyperlink" Target="https://pixabay.com/en/trash-can-bin-garbage-trash-311411/" TargetMode="Externa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5.png"/><Relationship Id="rId4" Type="http://schemas.openxmlformats.org/officeDocument/2006/relationships/hyperlink" Target="http://www.oeconsortium.org/" TargetMode="External"/><Relationship Id="rId5" Type="http://schemas.openxmlformats.org/officeDocument/2006/relationships/image" Target="../media/image2.png"/><Relationship Id="rId6" Type="http://schemas.openxmlformats.org/officeDocument/2006/relationships/image" Target="../media/image6.png"/><Relationship Id="rId7" Type="http://schemas.openxmlformats.org/officeDocument/2006/relationships/hyperlink" Target="https://conference.oeconsortium.org/2018/" TargetMode="External"/><Relationship Id="rId8" Type="http://schemas.openxmlformats.org/officeDocument/2006/relationships/hyperlink" Target="https://www.openeducationweek.org/" TargetMode="Externa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20.xml"/><Relationship Id="rId3" Type="http://schemas.openxmlformats.org/officeDocument/2006/relationships/hyperlink" Target="https://opencontent.org/blog/archives/5009" TargetMode="Externa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1.xml"/><Relationship Id="rId3" Type="http://schemas.openxmlformats.org/officeDocument/2006/relationships/hyperlink" Target="http://blogs.ubc.ca/chendricks/2017/05/23/navigating-open-pedagogy-pt2/" TargetMode="External"/><Relationship Id="rId4" Type="http://schemas.openxmlformats.org/officeDocument/2006/relationships/hyperlink" Target="http://blogs.ubc.ca/chendricks/2017/10/25/open-pedagogy-shared-aspects/" TargetMode="Externa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5.png"/><Relationship Id="rId4" Type="http://schemas.openxmlformats.org/officeDocument/2006/relationships/image" Target="../media/image37.png"/><Relationship Id="rId5" Type="http://schemas.openxmlformats.org/officeDocument/2006/relationships/hyperlink" Target="http://www.hr.ubc.ca/faculty-relations/files/SAC-Guide.pdf" TargetMode="External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45.png"/><Relationship Id="rId4" Type="http://schemas.openxmlformats.org/officeDocument/2006/relationships/image" Target="../media/image42.png"/><Relationship Id="rId5" Type="http://schemas.openxmlformats.org/officeDocument/2006/relationships/image" Target="../media/image44.png"/><Relationship Id="rId6" Type="http://schemas.openxmlformats.org/officeDocument/2006/relationships/image" Target="../media/image46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48.jpg"/><Relationship Id="rId4" Type="http://schemas.openxmlformats.org/officeDocument/2006/relationships/image" Target="../media/image43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47.jpg"/></Relationships>
</file>

<file path=ppt/slides/_rels/slide3.xml.rels><?xml version="1.0" encoding="UTF-8" standalone="yes"?><Relationships xmlns="http://schemas.openxmlformats.org/package/2006/relationships"><Relationship Id="rId11" Type="http://schemas.openxmlformats.org/officeDocument/2006/relationships/hyperlink" Target="http://www.flickr.com/photos/gemmerich/" TargetMode="External"/><Relationship Id="rId10" Type="http://schemas.openxmlformats.org/officeDocument/2006/relationships/hyperlink" Target="http://www.flickr.com/photos/gemmerich/" TargetMode="External"/><Relationship Id="rId13" Type="http://schemas.openxmlformats.org/officeDocument/2006/relationships/hyperlink" Target="http://creativecommons.org/licenses/by-sa/2.0/" TargetMode="External"/><Relationship Id="rId12" Type="http://schemas.openxmlformats.org/officeDocument/2006/relationships/hyperlink" Target="http://creativecommons.org/licenses/by-sa/2.0/" TargetMode="External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hyperlink" Target="http://www.flickr.com/photos/gemmerich/6365692623" TargetMode="External"/><Relationship Id="rId15" Type="http://schemas.openxmlformats.org/officeDocument/2006/relationships/image" Target="../media/image23.png"/><Relationship Id="rId14" Type="http://schemas.openxmlformats.org/officeDocument/2006/relationships/image" Target="../media/image7.png"/><Relationship Id="rId5" Type="http://schemas.openxmlformats.org/officeDocument/2006/relationships/image" Target="../media/image8.png"/><Relationship Id="rId6" Type="http://schemas.openxmlformats.org/officeDocument/2006/relationships/image" Target="../media/image4.png"/><Relationship Id="rId7" Type="http://schemas.openxmlformats.org/officeDocument/2006/relationships/image" Target="../media/image11.png"/><Relationship Id="rId8" Type="http://schemas.openxmlformats.org/officeDocument/2006/relationships/image" Target="../media/image14.png"/></Relationships>
</file>

<file path=ppt/slides/_rels/slide4.xml.rels><?xml version="1.0" encoding="UTF-8" standalone="yes"?><Relationships xmlns="http://schemas.openxmlformats.org/package/2006/relationships"><Relationship Id="rId11" Type="http://schemas.openxmlformats.org/officeDocument/2006/relationships/hyperlink" Target="https://www.skillscommons.org/" TargetMode="External"/><Relationship Id="rId10" Type="http://schemas.openxmlformats.org/officeDocument/2006/relationships/image" Target="../media/image18.png"/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0.png"/><Relationship Id="rId4" Type="http://schemas.openxmlformats.org/officeDocument/2006/relationships/image" Target="../media/image10.png"/><Relationship Id="rId9" Type="http://schemas.openxmlformats.org/officeDocument/2006/relationships/hyperlink" Target="https://openstax.org/" TargetMode="External"/><Relationship Id="rId5" Type="http://schemas.openxmlformats.org/officeDocument/2006/relationships/image" Target="../media/image17.png"/><Relationship Id="rId6" Type="http://schemas.openxmlformats.org/officeDocument/2006/relationships/hyperlink" Target="https://phet.colorado.edu/en/simulations/category/new" TargetMode="External"/><Relationship Id="rId7" Type="http://schemas.openxmlformats.org/officeDocument/2006/relationships/hyperlink" Target="https://www.tcc.edu/academics/degrees/textbook-free" TargetMode="External"/><Relationship Id="rId8" Type="http://schemas.openxmlformats.org/officeDocument/2006/relationships/image" Target="../media/image3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3.png"/><Relationship Id="rId4" Type="http://schemas.openxmlformats.org/officeDocument/2006/relationships/image" Target="../media/image16.png"/><Relationship Id="rId5" Type="http://schemas.openxmlformats.org/officeDocument/2006/relationships/hyperlink" Target="https://oerworldmap.org/" TargetMode="Externa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2.png"/><Relationship Id="rId4" Type="http://schemas.openxmlformats.org/officeDocument/2006/relationships/image" Target="../media/image19.png"/><Relationship Id="rId5" Type="http://schemas.openxmlformats.org/officeDocument/2006/relationships/image" Target="../media/image10.png"/><Relationship Id="rId6" Type="http://schemas.openxmlformats.org/officeDocument/2006/relationships/hyperlink" Target="https://zenodo.org/record/1094852#.Wo1pohNuaCQ2" TargetMode="Externa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41.png"/><Relationship Id="rId4" Type="http://schemas.openxmlformats.org/officeDocument/2006/relationships/hyperlink" Target="https://muraludg.org/" TargetMode="External"/><Relationship Id="rId5" Type="http://schemas.openxmlformats.org/officeDocument/2006/relationships/image" Target="../media/image21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6.png"/><Relationship Id="rId4" Type="http://schemas.openxmlformats.org/officeDocument/2006/relationships/hyperlink" Target="https://openstax.org/" TargetMode="External"/><Relationship Id="rId5" Type="http://schemas.openxmlformats.org/officeDocument/2006/relationships/image" Target="../media/image23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9.xml"/><Relationship Id="rId3" Type="http://schemas.openxmlformats.org/officeDocument/2006/relationships/hyperlink" Target="https://open.umn.edu/opentextbooks/" TargetMode="External"/><Relationship Id="rId4" Type="http://schemas.openxmlformats.org/officeDocument/2006/relationships/image" Target="../media/image34.png"/><Relationship Id="rId5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2016-07-24 23.23.15.jpg" id="175" name="Shape 175"/>
          <p:cNvPicPr preferRelativeResize="0"/>
          <p:nvPr/>
        </p:nvPicPr>
        <p:blipFill rotWithShape="1">
          <a:blip r:embed="rId3">
            <a:alphaModFix/>
          </a:blip>
          <a:srcRect b="16958" l="0" r="0" t="8464"/>
          <a:stretch/>
        </p:blipFill>
        <p:spPr>
          <a:xfrm>
            <a:off x="0" y="0"/>
            <a:ext cx="9143999" cy="5143498"/>
          </a:xfrm>
          <a:prstGeom prst="rect">
            <a:avLst/>
          </a:prstGeom>
          <a:noFill/>
          <a:ln>
            <a:noFill/>
          </a:ln>
        </p:spPr>
      </p:pic>
      <p:sp>
        <p:nvSpPr>
          <p:cNvPr id="176" name="Shape 176"/>
          <p:cNvSpPr txBox="1"/>
          <p:nvPr/>
        </p:nvSpPr>
        <p:spPr>
          <a:xfrm>
            <a:off x="125" y="658050"/>
            <a:ext cx="9144000" cy="77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rgbClr val="FFFFFF"/>
                </a:solidFill>
              </a:rPr>
              <a:t>Developments in Sharing and Reusing </a:t>
            </a:r>
            <a:br>
              <a:rPr b="1" lang="en" sz="3000">
                <a:solidFill>
                  <a:srgbClr val="FFFFFF"/>
                </a:solidFill>
              </a:rPr>
            </a:br>
            <a:r>
              <a:rPr b="1" lang="en" sz="3000">
                <a:solidFill>
                  <a:srgbClr val="FFFFFF"/>
                </a:solidFill>
              </a:rPr>
              <a:t>Open Education Around the World</a:t>
            </a:r>
            <a:endParaRPr b="1" sz="3000">
              <a:solidFill>
                <a:srgbClr val="FFFFFF"/>
              </a:solidFill>
            </a:endParaRPr>
          </a:p>
        </p:txBody>
      </p:sp>
      <p:pic>
        <p:nvPicPr>
          <p:cNvPr id="177" name="Shape 17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432704" y="3336700"/>
            <a:ext cx="1115197" cy="462600"/>
          </a:xfrm>
          <a:prstGeom prst="rect">
            <a:avLst/>
          </a:prstGeom>
          <a:noFill/>
          <a:ln>
            <a:noFill/>
          </a:ln>
        </p:spPr>
      </p:pic>
      <p:sp>
        <p:nvSpPr>
          <p:cNvPr id="178" name="Shape 178"/>
          <p:cNvSpPr txBox="1"/>
          <p:nvPr/>
        </p:nvSpPr>
        <p:spPr>
          <a:xfrm>
            <a:off x="727200" y="4355675"/>
            <a:ext cx="1705500" cy="60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D9D2E9"/>
                </a:solidFill>
              </a:rPr>
              <a:t>Paul Stacey</a:t>
            </a:r>
            <a:endParaRPr>
              <a:solidFill>
                <a:srgbClr val="D9D2E9"/>
              </a:solidFill>
            </a:endParaRPr>
          </a:p>
        </p:txBody>
      </p:sp>
      <p:pic>
        <p:nvPicPr>
          <p:cNvPr id="179" name="Shape 17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362950" y="4856988"/>
            <a:ext cx="704850" cy="257175"/>
          </a:xfrm>
          <a:prstGeom prst="rect">
            <a:avLst/>
          </a:prstGeom>
          <a:noFill/>
          <a:ln>
            <a:noFill/>
          </a:ln>
        </p:spPr>
      </p:pic>
      <p:sp>
        <p:nvSpPr>
          <p:cNvPr id="180" name="Shape 180"/>
          <p:cNvSpPr txBox="1"/>
          <p:nvPr/>
        </p:nvSpPr>
        <p:spPr>
          <a:xfrm>
            <a:off x="3699000" y="3426400"/>
            <a:ext cx="4846500" cy="60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FFFF"/>
                </a:solidFill>
              </a:rPr>
              <a:t>Open Education Seminar</a:t>
            </a:r>
            <a:br>
              <a:rPr b="1" lang="en" sz="1800">
                <a:solidFill>
                  <a:srgbClr val="FFFFFF"/>
                </a:solidFill>
              </a:rPr>
            </a:br>
            <a:endParaRPr b="1" sz="700">
              <a:solidFill>
                <a:srgbClr val="FFFFFF"/>
              </a:solidFill>
            </a:endParaRPr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FFFF"/>
                </a:solidFill>
              </a:rPr>
              <a:t>Putting the TU Delft Strategic Framework </a:t>
            </a:r>
            <a:br>
              <a:rPr b="1" lang="en" sz="1800">
                <a:solidFill>
                  <a:srgbClr val="FFFFFF"/>
                </a:solidFill>
              </a:rPr>
            </a:br>
            <a:r>
              <a:rPr b="1" lang="en" sz="1800">
                <a:solidFill>
                  <a:srgbClr val="FFFFFF"/>
                </a:solidFill>
              </a:rPr>
              <a:t>Into Practice</a:t>
            </a:r>
            <a:endParaRPr b="1" sz="1800">
              <a:solidFill>
                <a:srgbClr val="D9D2E9"/>
              </a:solidFill>
            </a:endParaRPr>
          </a:p>
        </p:txBody>
      </p:sp>
      <p:sp>
        <p:nvSpPr>
          <p:cNvPr id="181" name="Shape 181"/>
          <p:cNvSpPr txBox="1"/>
          <p:nvPr/>
        </p:nvSpPr>
        <p:spPr>
          <a:xfrm>
            <a:off x="6971100" y="4355675"/>
            <a:ext cx="1705500" cy="60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D9D2E9"/>
                </a:solidFill>
              </a:rPr>
              <a:t>8-Mar-2018</a:t>
            </a:r>
            <a:endParaRPr>
              <a:solidFill>
                <a:srgbClr val="D9D2E9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1" name="Shape 2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58000" y="1285701"/>
            <a:ext cx="7533600" cy="3189850"/>
          </a:xfrm>
          <a:prstGeom prst="rect">
            <a:avLst/>
          </a:prstGeom>
          <a:noFill/>
          <a:ln>
            <a:noFill/>
          </a:ln>
        </p:spPr>
      </p:pic>
      <p:sp>
        <p:nvSpPr>
          <p:cNvPr id="262" name="Shape 262"/>
          <p:cNvSpPr txBox="1"/>
          <p:nvPr/>
        </p:nvSpPr>
        <p:spPr>
          <a:xfrm>
            <a:off x="3578100" y="4485150"/>
            <a:ext cx="5413500" cy="44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4"/>
              </a:rPr>
              <a:t>https://openstax.org/blog/announcing-openstax-creator-fest</a:t>
            </a:r>
            <a:r>
              <a:rPr lang="en"/>
              <a:t> </a:t>
            </a:r>
            <a:endParaRPr/>
          </a:p>
        </p:txBody>
      </p:sp>
      <p:pic>
        <p:nvPicPr>
          <p:cNvPr id="263" name="Shape 26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2400" y="0"/>
            <a:ext cx="1574475" cy="1574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8" name="Shape 26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2400" y="246900"/>
            <a:ext cx="8498847" cy="4838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Shape 26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4000" y="246900"/>
            <a:ext cx="2157000" cy="2709600"/>
          </a:xfrm>
          <a:prstGeom prst="rect">
            <a:avLst/>
          </a:prstGeom>
          <a:noFill/>
          <a:ln cap="flat" cmpd="sng" w="9525">
            <a:solidFill>
              <a:srgbClr val="000000">
                <a:alpha val="0"/>
              </a:srgbClr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270" name="Shape 270"/>
          <p:cNvSpPr txBox="1"/>
          <p:nvPr/>
        </p:nvSpPr>
        <p:spPr>
          <a:xfrm>
            <a:off x="64000" y="2880300"/>
            <a:ext cx="2225100" cy="46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u="sng">
                <a:solidFill>
                  <a:srgbClr val="0097A7"/>
                </a:solidFill>
                <a:hlinkClick r:id="rId5"/>
              </a:rPr>
              <a:t>https://madewith.cc</a:t>
            </a:r>
            <a:r>
              <a:rPr lang="en" sz="1800"/>
              <a:t> </a:t>
            </a:r>
            <a:endParaRPr sz="1800"/>
          </a:p>
        </p:txBody>
      </p:sp>
      <p:sp>
        <p:nvSpPr>
          <p:cNvPr id="271" name="Shape 271"/>
          <p:cNvSpPr txBox="1"/>
          <p:nvPr/>
        </p:nvSpPr>
        <p:spPr>
          <a:xfrm>
            <a:off x="1957500" y="112800"/>
            <a:ext cx="4158000" cy="46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/>
              <a:t>Open Business Models</a:t>
            </a:r>
            <a:endParaRPr b="1" sz="240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elaine-casap-86020.jpg" id="276" name="Shape 276"/>
          <p:cNvPicPr preferRelativeResize="0"/>
          <p:nvPr/>
        </p:nvPicPr>
        <p:blipFill rotWithShape="1">
          <a:blip r:embed="rId3">
            <a:alphaModFix/>
          </a:blip>
          <a:srcRect b="5932" l="0" r="0" t="8590"/>
          <a:stretch/>
        </p:blipFill>
        <p:spPr>
          <a:xfrm>
            <a:off x="0" y="-33575"/>
            <a:ext cx="9143999" cy="5210646"/>
          </a:xfrm>
          <a:prstGeom prst="rect">
            <a:avLst/>
          </a:prstGeom>
          <a:noFill/>
          <a:ln>
            <a:noFill/>
          </a:ln>
        </p:spPr>
      </p:pic>
      <p:sp>
        <p:nvSpPr>
          <p:cNvPr id="277" name="Shape 277"/>
          <p:cNvSpPr txBox="1"/>
          <p:nvPr/>
        </p:nvSpPr>
        <p:spPr>
          <a:xfrm>
            <a:off x="6894925" y="4816825"/>
            <a:ext cx="2403900" cy="341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>
                <a:solidFill>
                  <a:srgbClr val="D9D9D9"/>
                </a:solidFill>
                <a:latin typeface="Roboto"/>
                <a:ea typeface="Roboto"/>
                <a:cs typeface="Roboto"/>
                <a:sym typeface="Roboto"/>
              </a:rPr>
              <a:t>Photo by</a:t>
            </a:r>
            <a:r>
              <a:rPr lang="en" sz="105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" sz="1050" u="sng">
                <a:solidFill>
                  <a:srgbClr val="999999"/>
                </a:solidFill>
                <a:latin typeface="Roboto"/>
                <a:ea typeface="Roboto"/>
                <a:cs typeface="Roboto"/>
                <a:sym typeface="Roboto"/>
                <a:hlinkClick r:id="rId4"/>
              </a:rPr>
              <a:t>Elaine Casap</a:t>
            </a:r>
            <a:r>
              <a:rPr lang="en" sz="1050">
                <a:solidFill>
                  <a:srgbClr val="11111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" sz="1050">
                <a:solidFill>
                  <a:srgbClr val="D9D9D9"/>
                </a:solidFill>
                <a:latin typeface="Roboto"/>
                <a:ea typeface="Roboto"/>
                <a:cs typeface="Roboto"/>
                <a:sym typeface="Roboto"/>
              </a:rPr>
              <a:t>on</a:t>
            </a:r>
            <a:r>
              <a:rPr lang="en" sz="1050">
                <a:solidFill>
                  <a:srgbClr val="11111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" sz="1050" u="sng">
                <a:solidFill>
                  <a:srgbClr val="999999"/>
                </a:solidFill>
                <a:latin typeface="Roboto"/>
                <a:ea typeface="Roboto"/>
                <a:cs typeface="Roboto"/>
                <a:sym typeface="Roboto"/>
                <a:hlinkClick r:id="rId5"/>
              </a:rPr>
              <a:t>Unsplash</a:t>
            </a:r>
            <a:endParaRPr/>
          </a:p>
        </p:txBody>
      </p:sp>
      <p:sp>
        <p:nvSpPr>
          <p:cNvPr id="278" name="Shape 278"/>
          <p:cNvSpPr txBox="1"/>
          <p:nvPr/>
        </p:nvSpPr>
        <p:spPr>
          <a:xfrm>
            <a:off x="67150" y="1992225"/>
            <a:ext cx="2336700" cy="60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rgbClr val="FFFFFF"/>
                </a:solidFill>
              </a:rPr>
              <a:t>COMMONS</a:t>
            </a:r>
            <a:endParaRPr b="1" sz="30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3" name="Shape 28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200" y="866500"/>
            <a:ext cx="2994375" cy="3715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84" name="Shape 284"/>
          <p:cNvPicPr preferRelativeResize="0"/>
          <p:nvPr/>
        </p:nvPicPr>
        <p:blipFill rotWithShape="1">
          <a:blip r:embed="rId4">
            <a:alphaModFix/>
          </a:blip>
          <a:srcRect b="0" l="0" r="24795" t="0"/>
          <a:stretch/>
        </p:blipFill>
        <p:spPr>
          <a:xfrm>
            <a:off x="6197625" y="866500"/>
            <a:ext cx="2870175" cy="3715301"/>
          </a:xfrm>
          <a:prstGeom prst="rect">
            <a:avLst/>
          </a:prstGeom>
          <a:noFill/>
          <a:ln>
            <a:noFill/>
          </a:ln>
        </p:spPr>
      </p:pic>
      <p:sp>
        <p:nvSpPr>
          <p:cNvPr id="285" name="Shape 285"/>
          <p:cNvSpPr txBox="1"/>
          <p:nvPr/>
        </p:nvSpPr>
        <p:spPr>
          <a:xfrm>
            <a:off x="3129591" y="709723"/>
            <a:ext cx="2983500" cy="423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“A community based social system, independent of the state and market, for the long-term stewardship of resources.“</a:t>
            </a:r>
            <a:endParaRPr sz="1800"/>
          </a:p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  <a:p>
            <a:pPr indent="0" lvl="0" mar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Open = practice of commoning</a:t>
            </a:r>
            <a:endParaRPr sz="2400"/>
          </a:p>
          <a:p>
            <a:pPr indent="0" lvl="0" mar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/>
          </a:p>
          <a:p>
            <a:pPr indent="0" lvl="0" mar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Commons = social practice + pool of managed resources</a:t>
            </a:r>
            <a:endParaRPr sz="1800"/>
          </a:p>
          <a:p>
            <a:pPr indent="0" lvl="0" mar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6" name="Shape 286"/>
          <p:cNvSpPr txBox="1"/>
          <p:nvPr/>
        </p:nvSpPr>
        <p:spPr>
          <a:xfrm>
            <a:off x="78850" y="67600"/>
            <a:ext cx="5100300" cy="4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rgbClr val="FF9900"/>
                </a:solidFill>
              </a:rPr>
              <a:t>WHAT IS A COMMONS?</a:t>
            </a:r>
            <a:endParaRPr b="1" sz="3000">
              <a:solidFill>
                <a:srgbClr val="FF9900"/>
              </a:solidFill>
            </a:endParaRPr>
          </a:p>
        </p:txBody>
      </p:sp>
      <p:sp>
        <p:nvSpPr>
          <p:cNvPr id="287" name="Shape 287"/>
          <p:cNvSpPr txBox="1"/>
          <p:nvPr/>
        </p:nvSpPr>
        <p:spPr>
          <a:xfrm>
            <a:off x="-2804" y="4581800"/>
            <a:ext cx="1963500" cy="345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</a:rPr>
              <a:t>Elinor Ostrom</a:t>
            </a:r>
            <a:endParaRPr sz="1200"/>
          </a:p>
        </p:txBody>
      </p:sp>
      <p:sp>
        <p:nvSpPr>
          <p:cNvPr id="288" name="Shape 288"/>
          <p:cNvSpPr txBox="1"/>
          <p:nvPr/>
        </p:nvSpPr>
        <p:spPr>
          <a:xfrm>
            <a:off x="7183296" y="4581800"/>
            <a:ext cx="1963500" cy="345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</a:rPr>
              <a:t>David Bollier</a:t>
            </a:r>
            <a:endParaRPr sz="120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93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Shape 294"/>
          <p:cNvSpPr txBox="1"/>
          <p:nvPr>
            <p:ph type="title"/>
          </p:nvPr>
        </p:nvSpPr>
        <p:spPr>
          <a:xfrm>
            <a:off x="628650" y="221889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100"/>
              <a:buFont typeface="Calibri"/>
              <a:buNone/>
            </a:pPr>
            <a:r>
              <a:rPr b="0" i="0" lang="en" sz="4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From the what to the how …</a:t>
            </a:r>
            <a:endParaRPr b="0" i="0" sz="41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5" name="Shape 295" title="text box with the word &quot;what&quot;"/>
          <p:cNvSpPr txBox="1"/>
          <p:nvPr/>
        </p:nvSpPr>
        <p:spPr>
          <a:xfrm>
            <a:off x="1386256" y="1372880"/>
            <a:ext cx="1287000" cy="577200"/>
          </a:xfrm>
          <a:prstGeom prst="rect">
            <a:avLst/>
          </a:prstGeom>
          <a:solidFill>
            <a:srgbClr val="DAEEF3"/>
          </a:solidFill>
          <a:ln>
            <a:noFill/>
          </a:ln>
          <a:effectLst>
            <a:outerShdw blurRad="50800" rotWithShape="0" algn="tl" dir="2700000" dist="76200">
              <a:srgbClr val="000000">
                <a:alpha val="40000"/>
              </a:srgbClr>
            </a:outerShdw>
          </a:effectLst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WHAT</a:t>
            </a:r>
            <a:endParaRPr sz="3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96" name="Shape 296" title="Logo with OER and &quot;open educational resources&quot; below that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90357" y="2554357"/>
            <a:ext cx="3836096" cy="1176303"/>
          </a:xfrm>
          <a:prstGeom prst="rect">
            <a:avLst/>
          </a:prstGeom>
          <a:noFill/>
          <a:ln>
            <a:noFill/>
          </a:ln>
        </p:spPr>
      </p:pic>
      <p:sp>
        <p:nvSpPr>
          <p:cNvPr id="297" name="Shape 297" title="arrow pointing from the OER logo to the icon with four people in a circle"/>
          <p:cNvSpPr/>
          <p:nvPr/>
        </p:nvSpPr>
        <p:spPr>
          <a:xfrm>
            <a:off x="4126451" y="2747998"/>
            <a:ext cx="1524900" cy="7419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92CCDC"/>
          </a:solidFill>
          <a:ln>
            <a:noFill/>
          </a:ln>
          <a:effectLst>
            <a:outerShdw blurRad="57150" rotWithShape="0" algn="ctr" dir="5400000" dist="19050">
              <a:srgbClr val="000000">
                <a:alpha val="62750"/>
              </a:srgbClr>
            </a:outerShdw>
          </a:effectLst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8" name="Shape 298" title="text box with the word &quot;how&quot;"/>
          <p:cNvSpPr txBox="1"/>
          <p:nvPr/>
        </p:nvSpPr>
        <p:spPr>
          <a:xfrm>
            <a:off x="6507536" y="1384552"/>
            <a:ext cx="1093500" cy="577200"/>
          </a:xfrm>
          <a:prstGeom prst="rect">
            <a:avLst/>
          </a:prstGeom>
          <a:solidFill>
            <a:srgbClr val="DAEEF3"/>
          </a:solidFill>
          <a:ln>
            <a:noFill/>
          </a:ln>
          <a:effectLst>
            <a:outerShdw blurRad="50800" rotWithShape="0" algn="tl" dir="2700000" dist="76200">
              <a:srgbClr val="000000">
                <a:alpha val="40000"/>
              </a:srgbClr>
            </a:outerShdw>
          </a:effectLst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HOW</a:t>
            </a:r>
            <a:endParaRPr sz="3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99" name="Shape 299" title="icon of four people silhouettes in a circle, with an unlocked padlock in the middle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042125" y="2106780"/>
            <a:ext cx="2024382" cy="2024382"/>
          </a:xfrm>
          <a:prstGeom prst="rect">
            <a:avLst/>
          </a:prstGeom>
          <a:noFill/>
          <a:ln>
            <a:noFill/>
          </a:ln>
        </p:spPr>
      </p:pic>
      <p:sp>
        <p:nvSpPr>
          <p:cNvPr id="300" name="Shape 300" title="textbox with &quot;open pedagogy, open educational practices&quot;"/>
          <p:cNvSpPr txBox="1"/>
          <p:nvPr/>
        </p:nvSpPr>
        <p:spPr>
          <a:xfrm>
            <a:off x="5181345" y="4131163"/>
            <a:ext cx="3746100" cy="7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Open pedagogy,</a:t>
            </a:r>
            <a:endParaRPr sz="1100"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Open educational practices (OEP)</a:t>
            </a:r>
            <a:endParaRPr sz="2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1" name="Shape 301"/>
          <p:cNvSpPr txBox="1"/>
          <p:nvPr/>
        </p:nvSpPr>
        <p:spPr>
          <a:xfrm>
            <a:off x="0" y="4455000"/>
            <a:ext cx="8775000" cy="51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from Christina Hendrick’s Students &amp; Open Education: </a:t>
            </a:r>
            <a:br>
              <a:rPr lang="en" sz="1200"/>
            </a:br>
            <a:r>
              <a:rPr lang="en" sz="1200"/>
              <a:t>From the What to the How &amp; Why (&amp; When Not) </a:t>
            </a:r>
            <a:r>
              <a:rPr lang="en" sz="1200" u="sng">
                <a:solidFill>
                  <a:srgbClr val="0097A7"/>
                </a:solidFill>
                <a:hlinkClick r:id="rId5"/>
              </a:rPr>
              <a:t>https://osf.io/vch46/</a:t>
            </a:r>
            <a:r>
              <a:rPr lang="en" sz="1200"/>
              <a:t> </a:t>
            </a:r>
            <a:endParaRPr sz="120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05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Shape 306"/>
          <p:cNvSpPr txBox="1"/>
          <p:nvPr>
            <p:ph type="title"/>
          </p:nvPr>
        </p:nvSpPr>
        <p:spPr>
          <a:xfrm>
            <a:off x="628650" y="221889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100"/>
              <a:buFont typeface="Calibri"/>
              <a:buNone/>
            </a:pPr>
            <a:r>
              <a:rPr b="0" i="0" lang="en" sz="4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… and why</a:t>
            </a:r>
            <a:endParaRPr b="0" i="0" sz="41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7" name="Shape 307"/>
          <p:cNvSpPr txBox="1"/>
          <p:nvPr/>
        </p:nvSpPr>
        <p:spPr>
          <a:xfrm>
            <a:off x="628650" y="1293715"/>
            <a:ext cx="3927900" cy="484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From cost savings …</a:t>
            </a:r>
            <a:endParaRPr sz="27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08" name="Shape 308" title="screen shot of a headline of a story: Physics course adopts open textbook and saves students $90,00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17022" y="1994188"/>
            <a:ext cx="5657852" cy="756344"/>
          </a:xfrm>
          <a:prstGeom prst="rect">
            <a:avLst/>
          </a:prstGeom>
          <a:solidFill>
            <a:srgbClr val="ECECEC"/>
          </a:solidFill>
          <a:ln>
            <a:noFill/>
          </a:ln>
          <a:effectLst>
            <a:outerShdw blurRad="55000" rotWithShape="0" algn="tl" dir="5400000" dist="18000">
              <a:srgbClr val="000000">
                <a:alpha val="40000"/>
              </a:srgbClr>
            </a:outerShdw>
          </a:effectLst>
        </p:spPr>
      </p:pic>
      <p:pic>
        <p:nvPicPr>
          <p:cNvPr id="309" name="Shape 309" title="screen shot from a website: student savings: $4,950,101-$5,445-009. Adoptions: 1580"/>
          <p:cNvPicPr preferRelativeResize="0"/>
          <p:nvPr/>
        </p:nvPicPr>
        <p:blipFill rotWithShape="1">
          <a:blip r:embed="rId4">
            <a:alphaModFix/>
          </a:blip>
          <a:srcRect b="0" l="0" r="30786" t="0"/>
          <a:stretch/>
        </p:blipFill>
        <p:spPr>
          <a:xfrm>
            <a:off x="1170298" y="2978191"/>
            <a:ext cx="7345053" cy="639588"/>
          </a:xfrm>
          <a:prstGeom prst="rect">
            <a:avLst/>
          </a:prstGeom>
          <a:solidFill>
            <a:srgbClr val="ECECEC"/>
          </a:solidFill>
          <a:ln cap="rnd" cmpd="sng" w="1905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0000" rotWithShape="0" algn="tl">
              <a:srgbClr val="000000">
                <a:alpha val="40780"/>
              </a:srgbClr>
            </a:outerShdw>
          </a:effectLst>
        </p:spPr>
      </p:pic>
      <p:sp>
        <p:nvSpPr>
          <p:cNvPr id="310" name="Shape 310"/>
          <p:cNvSpPr txBox="1"/>
          <p:nvPr/>
        </p:nvSpPr>
        <p:spPr>
          <a:xfrm>
            <a:off x="4374573" y="3908758"/>
            <a:ext cx="3927900" cy="484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 other benefits as well …</a:t>
            </a:r>
            <a:endParaRPr sz="27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1" name="Shape 311"/>
          <p:cNvSpPr txBox="1"/>
          <p:nvPr/>
        </p:nvSpPr>
        <p:spPr>
          <a:xfrm>
            <a:off x="332513" y="4727869"/>
            <a:ext cx="58638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Physics course headline from </a:t>
            </a:r>
            <a:r>
              <a:rPr lang="en" sz="140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5"/>
              </a:rPr>
              <a:t>this article</a:t>
            </a:r>
            <a:r>
              <a:rPr lang="en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; student savings from </a:t>
            </a:r>
            <a:r>
              <a:rPr lang="en" sz="140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6"/>
              </a:rPr>
              <a:t>BCcampus</a:t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Sp="0">
  <p:cSld>
    <p:spTree>
      <p:nvGrpSpPr>
        <p:cNvPr id="315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Shape 316"/>
          <p:cNvSpPr txBox="1"/>
          <p:nvPr>
            <p:ph type="title"/>
          </p:nvPr>
        </p:nvSpPr>
        <p:spPr>
          <a:xfrm>
            <a:off x="623888" y="1282304"/>
            <a:ext cx="7886700" cy="21396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</a:pPr>
            <a:r>
              <a:rPr b="0" i="0" lang="en" sz="4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Open pedagogy, student contributions to OER &amp; OEP</a:t>
            </a:r>
            <a:endParaRPr b="0" i="0" sz="45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7" name="Shape 317"/>
          <p:cNvSpPr txBox="1"/>
          <p:nvPr>
            <p:ph idx="1" type="body"/>
          </p:nvPr>
        </p:nvSpPr>
        <p:spPr>
          <a:xfrm>
            <a:off x="623888" y="3597962"/>
            <a:ext cx="7886700" cy="1125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None/>
            </a:pPr>
            <a:r>
              <a:rPr b="0" i="0" lang="en" sz="2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“How” of teaching and learning</a:t>
            </a:r>
            <a:endParaRPr b="0" i="0" sz="27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18" name="Shape 318" title="single red line separating title and subtitle"/>
          <p:cNvCxnSpPr/>
          <p:nvPr/>
        </p:nvCxnSpPr>
        <p:spPr>
          <a:xfrm flipH="1" rot="10800000">
            <a:off x="623888" y="3422047"/>
            <a:ext cx="7886700" cy="10200"/>
          </a:xfrm>
          <a:prstGeom prst="straightConnector1">
            <a:avLst/>
          </a:prstGeom>
          <a:noFill/>
          <a:ln cap="flat" cmpd="sng" w="38100">
            <a:solidFill>
              <a:srgbClr val="C0504D">
                <a:alpha val="89020"/>
              </a:srgbClr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76200" sx="99000" rotWithShape="0" algn="t" dir="5400000" dist="25400" sy="99000">
              <a:srgbClr val="000000">
                <a:alpha val="17650"/>
              </a:srgbClr>
            </a:outerShdw>
          </a:effectLst>
        </p:spPr>
      </p:cxn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23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Shape 324"/>
          <p:cNvSpPr txBox="1"/>
          <p:nvPr>
            <p:ph type="title"/>
          </p:nvPr>
        </p:nvSpPr>
        <p:spPr>
          <a:xfrm>
            <a:off x="628650" y="221900"/>
            <a:ext cx="81816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100"/>
              <a:buFont typeface="Calibri"/>
              <a:buNone/>
            </a:pPr>
            <a:r>
              <a:rPr b="0" i="0" lang="en" sz="4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Much talk of Open Pedagogy in 2017</a:t>
            </a:r>
            <a:endParaRPr b="0" i="0" sz="41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25" name="Shape 325" title="screen capture with the following words: April Open Perspective: What is Open Pedagogy?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78348" y="1313926"/>
            <a:ext cx="7987310" cy="652454"/>
          </a:xfrm>
          <a:prstGeom prst="rect">
            <a:avLst/>
          </a:prstGeom>
          <a:noFill/>
          <a:ln cap="flat" cmpd="sng" w="9525">
            <a:solidFill>
              <a:srgbClr val="E5DFEC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326" name="Shape 326" title="screen capture of the Year of Open 2017 logo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925867" y="1976563"/>
            <a:ext cx="3292269" cy="1784821"/>
          </a:xfrm>
          <a:prstGeom prst="rect">
            <a:avLst/>
          </a:prstGeom>
          <a:noFill/>
          <a:ln cap="flat" cmpd="sng" w="9525">
            <a:solidFill>
              <a:srgbClr val="E5DFEC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327" name="Shape 327"/>
          <p:cNvSpPr txBox="1"/>
          <p:nvPr/>
        </p:nvSpPr>
        <p:spPr>
          <a:xfrm>
            <a:off x="2292411" y="4038422"/>
            <a:ext cx="4556100" cy="4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u="sng">
                <a:solidFill>
                  <a:srgbClr val="0097A7"/>
                </a:solidFill>
                <a:latin typeface="Century Gothic"/>
                <a:ea typeface="Century Gothic"/>
                <a:cs typeface="Century Gothic"/>
                <a:sym typeface="Century Gothic"/>
                <a:hlinkClick r:id="rId5"/>
              </a:rPr>
              <a:t>https://www.yearofopen.org/</a:t>
            </a:r>
            <a:endParaRPr sz="2400">
              <a:solidFill>
                <a:srgbClr val="0097A7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28" name="Shape 328"/>
          <p:cNvSpPr txBox="1"/>
          <p:nvPr/>
        </p:nvSpPr>
        <p:spPr>
          <a:xfrm>
            <a:off x="6039466" y="4797237"/>
            <a:ext cx="2770800" cy="242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Year of Open logo licensed </a:t>
            </a:r>
            <a:r>
              <a:rPr lang="en" sz="1100" u="sng">
                <a:solidFill>
                  <a:schemeClr val="hlink"/>
                </a:solidFill>
                <a:latin typeface="Century Gothic"/>
                <a:ea typeface="Century Gothic"/>
                <a:cs typeface="Century Gothic"/>
                <a:sym typeface="Century Gothic"/>
                <a:hlinkClick r:id="rId6"/>
              </a:rPr>
              <a:t>CC BY 4.0</a:t>
            </a:r>
            <a:endParaRPr sz="11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32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Shape 333"/>
          <p:cNvSpPr txBox="1"/>
          <p:nvPr>
            <p:ph type="title"/>
          </p:nvPr>
        </p:nvSpPr>
        <p:spPr>
          <a:xfrm>
            <a:off x="628650" y="240506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b="0" i="0" lang="en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few quotes about open pedagogy</a:t>
            </a:r>
            <a:endParaRPr b="0" i="0" sz="36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4" name="Shape 334"/>
          <p:cNvSpPr txBox="1"/>
          <p:nvPr>
            <p:ph idx="1" type="body"/>
          </p:nvPr>
        </p:nvSpPr>
        <p:spPr>
          <a:xfrm>
            <a:off x="628650" y="1234679"/>
            <a:ext cx="7886700" cy="3397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-177800" lvl="0" marL="1778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b="0" i="0" lang="en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“we shift the student emphasis to </a:t>
            </a:r>
            <a:r>
              <a:rPr b="1" i="0" lang="en" sz="240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contribution</a:t>
            </a:r>
            <a:r>
              <a:rPr b="0" i="0" lang="en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to knowledge as opposed to simple </a:t>
            </a:r>
            <a:r>
              <a:rPr b="1" i="0" lang="en" sz="240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consumption</a:t>
            </a:r>
            <a:r>
              <a:rPr b="0" i="0" lang="en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of knowledge” (</a:t>
            </a:r>
            <a:r>
              <a:rPr b="0" i="0" lang="en" sz="2400" u="sng" cap="none" strike="noStrike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Heather Ross</a:t>
            </a:r>
            <a:r>
              <a:rPr b="0" i="0" lang="en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77800" lvl="0" marL="1778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b="0" i="0" lang="en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“the ability for </a:t>
            </a:r>
            <a:r>
              <a:rPr b="1" i="0" lang="en" sz="240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learners to shape </a:t>
            </a:r>
            <a:r>
              <a:rPr b="0" i="0" lang="en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and take ownership of their own education” (</a:t>
            </a:r>
            <a:r>
              <a:rPr b="0" i="0" lang="en" sz="2400" u="sng" cap="none" strike="noStrike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4"/>
              </a:rPr>
              <a:t>Devon Ritter</a:t>
            </a:r>
            <a:r>
              <a:rPr b="0" i="0" lang="en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endParaRPr/>
          </a:p>
          <a:p>
            <a:pPr indent="-177800" lvl="0" marL="1778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b="0" i="0" lang="en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“Open as a means to connect with a broader, global </a:t>
            </a:r>
            <a:r>
              <a:rPr b="1" i="0" lang="en" sz="240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community</a:t>
            </a:r>
            <a:r>
              <a:rPr b="0" i="0" lang="en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” (</a:t>
            </a:r>
            <a:r>
              <a:rPr b="0" i="0" lang="en" sz="2400" u="sng" cap="none" strike="noStrike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5"/>
              </a:rPr>
              <a:t>Tannis Morgan</a:t>
            </a:r>
            <a:r>
              <a:rPr b="0" i="0" lang="en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endParaRPr/>
          </a:p>
          <a:p>
            <a:pPr indent="-177800" lvl="0" marL="1778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b="0" i="0" lang="en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“Teacher as ‘the’ </a:t>
            </a:r>
            <a:r>
              <a:rPr b="1" i="0" lang="en" sz="240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authority</a:t>
            </a:r>
            <a:r>
              <a:rPr b="0" i="0" lang="en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vs. students being able to bring other sources of authority” (</a:t>
            </a:r>
            <a:r>
              <a:rPr b="0" i="0" lang="en" sz="2400" u="sng" cap="none" strike="noStrike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6"/>
              </a:rPr>
              <a:t>Jim Luke</a:t>
            </a:r>
            <a:r>
              <a:rPr b="0" i="0" lang="en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39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Shape 340"/>
          <p:cNvSpPr txBox="1"/>
          <p:nvPr>
            <p:ph type="title"/>
          </p:nvPr>
        </p:nvSpPr>
        <p:spPr>
          <a:xfrm>
            <a:off x="628650" y="240506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b="0" i="0" lang="en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Reducing “Disposable” Assignments</a:t>
            </a:r>
            <a:endParaRPr b="0" i="0" sz="36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1" name="Shape 341"/>
          <p:cNvSpPr txBox="1"/>
          <p:nvPr>
            <p:ph idx="1" type="body"/>
          </p:nvPr>
        </p:nvSpPr>
        <p:spPr>
          <a:xfrm>
            <a:off x="3054918" y="1314450"/>
            <a:ext cx="5963100" cy="3432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b="0" i="0" lang="en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“…trying to create assignments that are sustainable or not disposable, assignments that would have benefit to others beyond the limited course time and space” (</a:t>
            </a:r>
            <a:r>
              <a:rPr b="0" i="0" lang="en" sz="2400" u="sng" cap="none" strike="noStrike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Maha Bali</a:t>
            </a:r>
            <a:r>
              <a:rPr b="0" i="0" lang="en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 </a:t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04800" lvl="0" marL="3048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b="0" i="0" lang="en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David Wiley on </a:t>
            </a:r>
            <a:r>
              <a:rPr b="0" i="0" lang="en" sz="2400" u="sng" cap="none" strike="noStrike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4"/>
              </a:rPr>
              <a:t>“disposable assignments”</a:t>
            </a:r>
            <a:endParaRPr b="0" i="0" sz="2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</a:pPr>
            <a:r>
              <a:rPr b="0" i="0" lang="en" sz="2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E.g., eCampus Ontario </a:t>
            </a:r>
            <a:r>
              <a:rPr b="0" i="0" lang="en" sz="2200" u="sng" cap="none" strike="noStrike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5"/>
              </a:rPr>
              <a:t>student experience design lab</a:t>
            </a:r>
            <a:r>
              <a:rPr b="0" i="0" lang="en" sz="2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“exponential learning” project</a:t>
            </a:r>
            <a:endParaRPr b="0" i="0" sz="2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42" name="Shape 342" title="icon of a person throwing a piece of paper into a trash can, with a  &quot;no&quot; icon over it (the latter being a red circle with a diagonal line through it)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83178" y="1514475"/>
            <a:ext cx="2138477" cy="2803924"/>
          </a:xfrm>
          <a:prstGeom prst="rect">
            <a:avLst/>
          </a:prstGeom>
          <a:noFill/>
          <a:ln>
            <a:noFill/>
          </a:ln>
        </p:spPr>
      </p:pic>
      <p:sp>
        <p:nvSpPr>
          <p:cNvPr id="343" name="Shape 343"/>
          <p:cNvSpPr txBox="1"/>
          <p:nvPr/>
        </p:nvSpPr>
        <p:spPr>
          <a:xfrm>
            <a:off x="184677" y="4802879"/>
            <a:ext cx="4271100" cy="219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Images licensed </a:t>
            </a:r>
            <a:r>
              <a:rPr lang="en" sz="1000" u="sng">
                <a:solidFill>
                  <a:schemeClr val="hlink"/>
                </a:solidFill>
                <a:latin typeface="Century Gothic"/>
                <a:ea typeface="Century Gothic"/>
                <a:cs typeface="Century Gothic"/>
                <a:sym typeface="Century Gothic"/>
                <a:hlinkClick r:id="rId7"/>
              </a:rPr>
              <a:t>CC0</a:t>
            </a:r>
            <a:r>
              <a:rPr lang="en" sz="10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on pixabay.com: </a:t>
            </a:r>
            <a:r>
              <a:rPr lang="en" sz="1000" u="sng">
                <a:solidFill>
                  <a:schemeClr val="hlink"/>
                </a:solidFill>
                <a:latin typeface="Century Gothic"/>
                <a:ea typeface="Century Gothic"/>
                <a:cs typeface="Century Gothic"/>
                <a:sym typeface="Century Gothic"/>
                <a:hlinkClick r:id="rId8"/>
              </a:rPr>
              <a:t>trash can</a:t>
            </a:r>
            <a:r>
              <a:rPr lang="en" sz="10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and </a:t>
            </a:r>
            <a:r>
              <a:rPr lang="en" sz="1000" u="sng">
                <a:solidFill>
                  <a:schemeClr val="hlink"/>
                </a:solidFill>
                <a:latin typeface="Century Gothic"/>
                <a:ea typeface="Century Gothic"/>
                <a:cs typeface="Century Gothic"/>
                <a:sym typeface="Century Gothic"/>
                <a:hlinkClick r:id="rId9"/>
              </a:rPr>
              <a:t>symbol for no</a:t>
            </a:r>
            <a:endParaRPr sz="10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" name="Shape 18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5381200" cy="1467600"/>
          </a:xfrm>
          <a:prstGeom prst="rect">
            <a:avLst/>
          </a:prstGeom>
          <a:noFill/>
          <a:ln>
            <a:noFill/>
          </a:ln>
        </p:spPr>
      </p:pic>
      <p:sp>
        <p:nvSpPr>
          <p:cNvPr id="187" name="Shape 187"/>
          <p:cNvSpPr txBox="1"/>
          <p:nvPr/>
        </p:nvSpPr>
        <p:spPr>
          <a:xfrm>
            <a:off x="2533600" y="1620000"/>
            <a:ext cx="3000000" cy="43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4"/>
              </a:rPr>
              <a:t>http://www.oeconsortium.org/</a:t>
            </a:r>
            <a:r>
              <a:rPr lang="en"/>
              <a:t> </a:t>
            </a:r>
            <a:endParaRPr/>
          </a:p>
        </p:txBody>
      </p:sp>
      <p:pic>
        <p:nvPicPr>
          <p:cNvPr id="188" name="Shape 18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2400" y="2204400"/>
            <a:ext cx="2371725" cy="1428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Shape 18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473025" y="1988400"/>
            <a:ext cx="5010150" cy="2514600"/>
          </a:xfrm>
          <a:prstGeom prst="rect">
            <a:avLst/>
          </a:prstGeom>
          <a:noFill/>
          <a:ln>
            <a:noFill/>
          </a:ln>
        </p:spPr>
      </p:pic>
      <p:sp>
        <p:nvSpPr>
          <p:cNvPr id="190" name="Shape 190"/>
          <p:cNvSpPr txBox="1"/>
          <p:nvPr/>
        </p:nvSpPr>
        <p:spPr>
          <a:xfrm>
            <a:off x="4603500" y="4426800"/>
            <a:ext cx="3796500" cy="367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7"/>
              </a:rPr>
              <a:t>https://conference.oeconsortium.org/2018/</a:t>
            </a:r>
            <a:r>
              <a:rPr lang="en"/>
              <a:t> </a:t>
            </a:r>
            <a:endParaRPr/>
          </a:p>
        </p:txBody>
      </p:sp>
      <p:sp>
        <p:nvSpPr>
          <p:cNvPr id="191" name="Shape 191"/>
          <p:cNvSpPr txBox="1"/>
          <p:nvPr/>
        </p:nvSpPr>
        <p:spPr>
          <a:xfrm>
            <a:off x="81000" y="3633150"/>
            <a:ext cx="3280500" cy="367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8"/>
              </a:rPr>
              <a:t>https://www.openeducationweek.org/</a:t>
            </a:r>
            <a:r>
              <a:rPr lang="en"/>
              <a:t> 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47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Shape 348"/>
          <p:cNvSpPr txBox="1"/>
          <p:nvPr>
            <p:ph type="title"/>
          </p:nvPr>
        </p:nvSpPr>
        <p:spPr>
          <a:xfrm>
            <a:off x="628650" y="240506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b="0" i="0" lang="en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OER-enabled pedagogy</a:t>
            </a:r>
            <a:endParaRPr b="0" i="0" sz="36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9" name="Shape 349"/>
          <p:cNvSpPr txBox="1"/>
          <p:nvPr>
            <p:ph idx="1" type="body"/>
          </p:nvPr>
        </p:nvSpPr>
        <p:spPr>
          <a:xfrm>
            <a:off x="628649" y="1433945"/>
            <a:ext cx="4875900" cy="3198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b="0" i="0" lang="en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“What teaching and learning practices are possible (or practical) in the context of OER that aren’t possible when you don’t have permission to engage in the 5R activities?”</a:t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b="0" i="0" lang="en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-- D. Wiley, </a:t>
            </a:r>
            <a:r>
              <a:rPr b="0" i="0" lang="en" sz="2400" u="sng" cap="none" strike="noStrike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“OER-enabled pedagogy”</a:t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0" name="Shape 350" title="text box with the word &quot;Reuse&quot;"/>
          <p:cNvSpPr/>
          <p:nvPr/>
        </p:nvSpPr>
        <p:spPr>
          <a:xfrm>
            <a:off x="5704607" y="1598413"/>
            <a:ext cx="1309200" cy="6132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12700">
            <a:solidFill>
              <a:srgbClr val="395E89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Reuse</a:t>
            </a:r>
            <a:endParaRPr sz="27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1" name="Shape 351" title="text box with the word &quot;Revise&quot;"/>
          <p:cNvSpPr/>
          <p:nvPr/>
        </p:nvSpPr>
        <p:spPr>
          <a:xfrm>
            <a:off x="7206096" y="1598413"/>
            <a:ext cx="1309200" cy="613200"/>
          </a:xfrm>
          <a:prstGeom prst="roundRect">
            <a:avLst>
              <a:gd fmla="val 16667" name="adj"/>
            </a:avLst>
          </a:prstGeom>
          <a:solidFill>
            <a:schemeClr val="accent2"/>
          </a:solidFill>
          <a:ln cap="flat" cmpd="sng" w="12700">
            <a:solidFill>
              <a:schemeClr val="accent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Revise</a:t>
            </a:r>
            <a:endParaRPr sz="27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2" name="Shape 352" title="text box with the word &quot;Remix&quot;"/>
          <p:cNvSpPr/>
          <p:nvPr/>
        </p:nvSpPr>
        <p:spPr>
          <a:xfrm>
            <a:off x="5700711" y="2563088"/>
            <a:ext cx="1309200" cy="613200"/>
          </a:xfrm>
          <a:prstGeom prst="roundRect">
            <a:avLst>
              <a:gd fmla="val 16667" name="adj"/>
            </a:avLst>
          </a:prstGeom>
          <a:solidFill>
            <a:schemeClr val="accent3"/>
          </a:solidFill>
          <a:ln cap="flat" cmpd="sng" w="12700">
            <a:solidFill>
              <a:schemeClr val="accent3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Remix</a:t>
            </a:r>
            <a:endParaRPr sz="27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3" name="Shape 353" title="text box with the word &quot;Retain&quot;"/>
          <p:cNvSpPr/>
          <p:nvPr/>
        </p:nvSpPr>
        <p:spPr>
          <a:xfrm>
            <a:off x="7213888" y="2563088"/>
            <a:ext cx="1309200" cy="613200"/>
          </a:xfrm>
          <a:prstGeom prst="roundRect">
            <a:avLst>
              <a:gd fmla="val 16667" name="adj"/>
            </a:avLst>
          </a:prstGeom>
          <a:solidFill>
            <a:schemeClr val="accent6"/>
          </a:solidFill>
          <a:ln cap="flat" cmpd="sng" w="12700">
            <a:solidFill>
              <a:schemeClr val="accent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Retain</a:t>
            </a:r>
            <a:endParaRPr sz="27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4" name="Shape 354" title="text box with the word &quot;Redistribute&quot;"/>
          <p:cNvSpPr/>
          <p:nvPr/>
        </p:nvSpPr>
        <p:spPr>
          <a:xfrm>
            <a:off x="6212464" y="3527762"/>
            <a:ext cx="2002800" cy="613200"/>
          </a:xfrm>
          <a:prstGeom prst="roundRect">
            <a:avLst>
              <a:gd fmla="val 16667" name="adj"/>
            </a:avLst>
          </a:prstGeom>
          <a:solidFill>
            <a:schemeClr val="accent4"/>
          </a:solidFill>
          <a:ln cap="flat" cmpd="sng" w="12700">
            <a:solidFill>
              <a:schemeClr val="accent4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Redistribute</a:t>
            </a:r>
            <a:endParaRPr sz="27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59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Shape 360"/>
          <p:cNvSpPr txBox="1"/>
          <p:nvPr>
            <p:ph type="title"/>
          </p:nvPr>
        </p:nvSpPr>
        <p:spPr>
          <a:xfrm>
            <a:off x="628650" y="221889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100"/>
              <a:buFont typeface="Calibri"/>
              <a:buNone/>
            </a:pPr>
            <a:r>
              <a:rPr b="0" i="0" lang="en" sz="4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Some themes in open pedagogy</a:t>
            </a:r>
            <a:endParaRPr b="0" i="0" sz="41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1" name="Shape 361" title="text box that says: &quot;Students producing OER, public knowledge; non-disposable assignments&quot;"/>
          <p:cNvSpPr/>
          <p:nvPr/>
        </p:nvSpPr>
        <p:spPr>
          <a:xfrm>
            <a:off x="456214" y="1405081"/>
            <a:ext cx="2958000" cy="1485900"/>
          </a:xfrm>
          <a:prstGeom prst="roundRect">
            <a:avLst>
              <a:gd fmla="val 16667" name="adj"/>
            </a:avLst>
          </a:prstGeom>
          <a:solidFill>
            <a:srgbClr val="366092"/>
          </a:solidFill>
          <a:ln cap="flat" cmpd="sng" w="12700">
            <a:solidFill>
              <a:srgbClr val="395E89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Students producing OER, public knowledge; non-disposable assignments</a:t>
            </a:r>
            <a:endParaRPr sz="1100"/>
          </a:p>
        </p:txBody>
      </p:sp>
      <p:sp>
        <p:nvSpPr>
          <p:cNvPr id="362" name="Shape 362" title="text box that says: &quot;Student choice, agency, autonomy; e.g., as co-creators of curricula&quot;"/>
          <p:cNvSpPr/>
          <p:nvPr/>
        </p:nvSpPr>
        <p:spPr>
          <a:xfrm>
            <a:off x="3823528" y="1405906"/>
            <a:ext cx="2548500" cy="1485900"/>
          </a:xfrm>
          <a:prstGeom prst="roundRect">
            <a:avLst>
              <a:gd fmla="val 16667" name="adj"/>
            </a:avLst>
          </a:prstGeom>
          <a:solidFill>
            <a:schemeClr val="accent4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Student choice, agency, autonomy; </a:t>
            </a:r>
            <a:br>
              <a:rPr lang="en" sz="21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" sz="21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e.g., as co-creators of curricula</a:t>
            </a:r>
            <a:endParaRPr sz="1100"/>
          </a:p>
        </p:txBody>
      </p:sp>
      <p:sp>
        <p:nvSpPr>
          <p:cNvPr id="363" name="Shape 363" title="text box that says: &quot;Connecting to wider networks&quot;"/>
          <p:cNvSpPr/>
          <p:nvPr/>
        </p:nvSpPr>
        <p:spPr>
          <a:xfrm>
            <a:off x="6781380" y="1569406"/>
            <a:ext cx="1923600" cy="1163700"/>
          </a:xfrm>
          <a:prstGeom prst="roundRect">
            <a:avLst>
              <a:gd fmla="val 16667" name="adj"/>
            </a:avLst>
          </a:prstGeom>
          <a:solidFill>
            <a:schemeClr val="accent2"/>
          </a:solidFill>
          <a:ln cap="flat" cmpd="sng" w="12700">
            <a:solidFill>
              <a:srgbClr val="D99593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Connecting to wider networks</a:t>
            </a:r>
            <a:endParaRPr sz="21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4" name="Shape 364" title="text box that says: &quot;Increasing access: financial and other&quot;"/>
          <p:cNvSpPr/>
          <p:nvPr/>
        </p:nvSpPr>
        <p:spPr>
          <a:xfrm>
            <a:off x="927145" y="3287892"/>
            <a:ext cx="2241600" cy="1053900"/>
          </a:xfrm>
          <a:prstGeom prst="roundRect">
            <a:avLst>
              <a:gd fmla="val 16667" name="adj"/>
            </a:avLst>
          </a:prstGeom>
          <a:solidFill>
            <a:srgbClr val="FABF8E"/>
          </a:solidFill>
          <a:ln cap="flat" cmpd="sng" w="12700">
            <a:solidFill>
              <a:srgbClr val="FABF8E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Increasing access: financial &amp; other</a:t>
            </a:r>
            <a:endParaRPr sz="1100"/>
          </a:p>
        </p:txBody>
      </p:sp>
      <p:sp>
        <p:nvSpPr>
          <p:cNvPr id="365" name="Shape 365" title="text box that says: &quot;Open-ended problems; valuing creativity and change&quot;"/>
          <p:cNvSpPr/>
          <p:nvPr/>
        </p:nvSpPr>
        <p:spPr>
          <a:xfrm>
            <a:off x="3550287" y="3221555"/>
            <a:ext cx="2318400" cy="1186500"/>
          </a:xfrm>
          <a:prstGeom prst="roundRect">
            <a:avLst>
              <a:gd fmla="val 16667" name="adj"/>
            </a:avLst>
          </a:prstGeom>
          <a:solidFill>
            <a:srgbClr val="C2D59B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Open-ended problems; valuing creativity &amp; change</a:t>
            </a:r>
            <a:endParaRPr sz="1100"/>
          </a:p>
        </p:txBody>
      </p:sp>
      <p:sp>
        <p:nvSpPr>
          <p:cNvPr id="366" name="Shape 366" title="text box that says: &quot;Transparency in teaching and learning, fostering trust&quot;"/>
          <p:cNvSpPr/>
          <p:nvPr/>
        </p:nvSpPr>
        <p:spPr>
          <a:xfrm>
            <a:off x="6250210" y="3168988"/>
            <a:ext cx="2454600" cy="1184700"/>
          </a:xfrm>
          <a:prstGeom prst="roundRect">
            <a:avLst>
              <a:gd fmla="val 16667" name="adj"/>
            </a:avLst>
          </a:prstGeom>
          <a:solidFill>
            <a:srgbClr val="B7CCE4"/>
          </a:solidFill>
          <a:ln cap="flat" cmpd="sng" w="12700">
            <a:solidFill>
              <a:srgbClr val="93B3D7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Transparency in teaching &amp; learning, fostering trust</a:t>
            </a:r>
            <a:endParaRPr sz="1100"/>
          </a:p>
        </p:txBody>
      </p:sp>
      <p:sp>
        <p:nvSpPr>
          <p:cNvPr id="367" name="Shape 367"/>
          <p:cNvSpPr txBox="1"/>
          <p:nvPr/>
        </p:nvSpPr>
        <p:spPr>
          <a:xfrm>
            <a:off x="4913425" y="4623572"/>
            <a:ext cx="35649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From two blog posts: </a:t>
            </a:r>
            <a:r>
              <a:rPr lang="en" sz="1400" u="sng">
                <a:solidFill>
                  <a:schemeClr val="hlink"/>
                </a:solidFill>
                <a:latin typeface="Century Gothic"/>
                <a:ea typeface="Century Gothic"/>
                <a:cs typeface="Century Gothic"/>
                <a:sym typeface="Century Gothic"/>
                <a:hlinkClick r:id="rId3"/>
              </a:rPr>
              <a:t>May 2017</a:t>
            </a:r>
            <a:r>
              <a:rPr lang="en" sz="14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</a:t>
            </a:r>
            <a:r>
              <a:rPr lang="en" sz="1400" u="sng">
                <a:solidFill>
                  <a:schemeClr val="hlink"/>
                </a:solidFill>
                <a:latin typeface="Century Gothic"/>
                <a:ea typeface="Century Gothic"/>
                <a:cs typeface="Century Gothic"/>
                <a:sym typeface="Century Gothic"/>
                <a:hlinkClick r:id="rId4"/>
              </a:rPr>
              <a:t>Oct 2017</a:t>
            </a:r>
            <a:endParaRPr sz="14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7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2" name="Shape 37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" y="0"/>
            <a:ext cx="2057400" cy="2057400"/>
          </a:xfrm>
          <a:prstGeom prst="rect">
            <a:avLst/>
          </a:prstGeom>
          <a:noFill/>
          <a:ln>
            <a:noFill/>
          </a:ln>
        </p:spPr>
      </p:pic>
      <p:sp>
        <p:nvSpPr>
          <p:cNvPr id="373" name="Shape 373"/>
          <p:cNvSpPr txBox="1"/>
          <p:nvPr/>
        </p:nvSpPr>
        <p:spPr>
          <a:xfrm>
            <a:off x="2311025" y="160800"/>
            <a:ext cx="6670200" cy="54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/>
              <a:t>Open Educational Resources Policies</a:t>
            </a:r>
            <a:endParaRPr b="1" sz="2400"/>
          </a:p>
        </p:txBody>
      </p:sp>
      <p:pic>
        <p:nvPicPr>
          <p:cNvPr id="374" name="Shape 37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09801" y="854400"/>
            <a:ext cx="3799904" cy="3710399"/>
          </a:xfrm>
          <a:prstGeom prst="rect">
            <a:avLst/>
          </a:prstGeom>
          <a:noFill/>
          <a:ln>
            <a:noFill/>
          </a:ln>
        </p:spPr>
      </p:pic>
      <p:sp>
        <p:nvSpPr>
          <p:cNvPr id="375" name="Shape 375"/>
          <p:cNvSpPr txBox="1"/>
          <p:nvPr/>
        </p:nvSpPr>
        <p:spPr>
          <a:xfrm>
            <a:off x="6372000" y="971100"/>
            <a:ext cx="2673000" cy="218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3.4.1 Evidence of educational leadership is required for tenure/promotion. Evidence can include: </a:t>
            </a:r>
            <a:endParaRPr/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Contributions to the practice and theory of teaching and learning literature, including publications in peer-reviewed and professional journals, conference publications, book chapters, textbooks and </a:t>
            </a:r>
            <a:r>
              <a:rPr b="1" lang="en">
                <a:solidFill>
                  <a:srgbClr val="0000FF"/>
                </a:solidFill>
              </a:rPr>
              <a:t>open education repositories / resources.</a:t>
            </a:r>
            <a:endParaRPr b="1">
              <a:solidFill>
                <a:srgbClr val="0000FF"/>
              </a:solidFill>
            </a:endParaRPr>
          </a:p>
        </p:txBody>
      </p:sp>
      <p:sp>
        <p:nvSpPr>
          <p:cNvPr id="376" name="Shape 376"/>
          <p:cNvSpPr txBox="1"/>
          <p:nvPr/>
        </p:nvSpPr>
        <p:spPr>
          <a:xfrm>
            <a:off x="4296600" y="4671000"/>
            <a:ext cx="4876800" cy="35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5"/>
              </a:rPr>
              <a:t>http://www.hr.ubc.ca/faculty-relations/files/SAC-Guide.pdf</a:t>
            </a:r>
            <a:r>
              <a:rPr lang="en"/>
              <a:t> </a:t>
            </a:r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80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1" name="Shape 38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97000" y="6950"/>
            <a:ext cx="4546999" cy="2485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2" name="Shape 382"/>
          <p:cNvPicPr preferRelativeResize="0"/>
          <p:nvPr/>
        </p:nvPicPr>
        <p:blipFill rotWithShape="1">
          <a:blip r:embed="rId4">
            <a:alphaModFix/>
          </a:blip>
          <a:srcRect b="24556" l="0" r="0" t="0"/>
          <a:stretch/>
        </p:blipFill>
        <p:spPr>
          <a:xfrm>
            <a:off x="4597000" y="2568150"/>
            <a:ext cx="4547001" cy="2485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83" name="Shape 38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2561200"/>
            <a:ext cx="4546999" cy="2540750"/>
          </a:xfrm>
          <a:prstGeom prst="rect">
            <a:avLst/>
          </a:prstGeom>
          <a:noFill/>
          <a:ln>
            <a:noFill/>
          </a:ln>
        </p:spPr>
      </p:pic>
      <p:sp>
        <p:nvSpPr>
          <p:cNvPr id="384" name="Shape 384"/>
          <p:cNvSpPr txBox="1"/>
          <p:nvPr/>
        </p:nvSpPr>
        <p:spPr>
          <a:xfrm>
            <a:off x="262525" y="4908000"/>
            <a:ext cx="3160800" cy="23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FFFFFF"/>
                </a:solidFill>
              </a:rPr>
              <a:t>https://www.slideshare.net/jonvoss/si-lodlam-3novid</a:t>
            </a:r>
            <a:endParaRPr sz="900">
              <a:solidFill>
                <a:srgbClr val="FFFFFF"/>
              </a:solidFill>
            </a:endParaRPr>
          </a:p>
        </p:txBody>
      </p:sp>
      <p:sp>
        <p:nvSpPr>
          <p:cNvPr id="385" name="Shape 385"/>
          <p:cNvSpPr txBox="1"/>
          <p:nvPr/>
        </p:nvSpPr>
        <p:spPr>
          <a:xfrm>
            <a:off x="4689000" y="2183275"/>
            <a:ext cx="4455000" cy="23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FFFFFF"/>
                </a:solidFill>
              </a:rPr>
              <a:t>https://www.slideshare.net/MrNick/a-librarians-road-map-to-open-acces</a:t>
            </a:r>
            <a:endParaRPr sz="900">
              <a:solidFill>
                <a:srgbClr val="FFFFFF"/>
              </a:solidFill>
            </a:endParaRPr>
          </a:p>
        </p:txBody>
      </p:sp>
      <p:sp>
        <p:nvSpPr>
          <p:cNvPr id="386" name="Shape 386"/>
          <p:cNvSpPr txBox="1"/>
          <p:nvPr/>
        </p:nvSpPr>
        <p:spPr>
          <a:xfrm>
            <a:off x="4689000" y="4741450"/>
            <a:ext cx="4360500" cy="23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FFFFF"/>
                </a:solidFill>
              </a:rPr>
              <a:t>https://www.slideshare.net/LornaMCampbell/crossing-the-field-boundaries-open-science-open-data-and-open-education</a:t>
            </a:r>
            <a:endParaRPr sz="1000">
              <a:solidFill>
                <a:srgbClr val="FFFFFF"/>
              </a:solidFill>
            </a:endParaRPr>
          </a:p>
        </p:txBody>
      </p:sp>
      <p:pic>
        <p:nvPicPr>
          <p:cNvPr id="387" name="Shape 387"/>
          <p:cNvPicPr preferRelativeResize="0"/>
          <p:nvPr/>
        </p:nvPicPr>
        <p:blipFill rotWithShape="1">
          <a:blip r:embed="rId6">
            <a:alphaModFix/>
          </a:blip>
          <a:srcRect b="1748" l="0" r="0" t="0"/>
          <a:stretch/>
        </p:blipFill>
        <p:spPr>
          <a:xfrm>
            <a:off x="0" y="6950"/>
            <a:ext cx="4547000" cy="2485000"/>
          </a:xfrm>
          <a:prstGeom prst="rect">
            <a:avLst/>
          </a:prstGeom>
          <a:noFill/>
          <a:ln>
            <a:noFill/>
          </a:ln>
        </p:spPr>
      </p:pic>
      <p:sp>
        <p:nvSpPr>
          <p:cNvPr id="388" name="Shape 388"/>
          <p:cNvSpPr txBox="1"/>
          <p:nvPr/>
        </p:nvSpPr>
        <p:spPr>
          <a:xfrm>
            <a:off x="-305400" y="2183275"/>
            <a:ext cx="4852500" cy="23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FFFFFF"/>
                </a:solidFill>
              </a:rPr>
              <a:t>https://www.slideshare.net/jennifersnoekbrown/oer-challenges-benefits-71571096</a:t>
            </a:r>
            <a:endParaRPr sz="9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92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3" name="Shape 393"/>
          <p:cNvPicPr preferRelativeResize="0"/>
          <p:nvPr/>
        </p:nvPicPr>
        <p:blipFill rotWithShape="1">
          <a:blip r:embed="rId3">
            <a:alphaModFix/>
          </a:blip>
          <a:srcRect b="6561" l="0" r="0" t="6300"/>
          <a:stretch/>
        </p:blipFill>
        <p:spPr>
          <a:xfrm>
            <a:off x="283275" y="0"/>
            <a:ext cx="8347378" cy="5143497"/>
          </a:xfrm>
          <a:prstGeom prst="rect">
            <a:avLst/>
          </a:prstGeom>
          <a:noFill/>
          <a:ln>
            <a:noFill/>
          </a:ln>
        </p:spPr>
      </p:pic>
      <p:pic>
        <p:nvPicPr>
          <p:cNvPr id="394" name="Shape 394"/>
          <p:cNvPicPr preferRelativeResize="0"/>
          <p:nvPr/>
        </p:nvPicPr>
        <p:blipFill rotWithShape="1">
          <a:blip r:embed="rId4">
            <a:alphaModFix/>
          </a:blip>
          <a:srcRect b="0" l="0" r="75359" t="0"/>
          <a:stretch/>
        </p:blipFill>
        <p:spPr>
          <a:xfrm>
            <a:off x="172500" y="137400"/>
            <a:ext cx="1128875" cy="1266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98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" name="Shape 399"/>
          <p:cNvPicPr preferRelativeResize="0"/>
          <p:nvPr/>
        </p:nvPicPr>
        <p:blipFill rotWithShape="1">
          <a:blip r:embed="rId3">
            <a:alphaModFix/>
          </a:blip>
          <a:srcRect b="0" l="0" r="0" t="11940"/>
          <a:stretch/>
        </p:blipFill>
        <p:spPr>
          <a:xfrm>
            <a:off x="0" y="-19100"/>
            <a:ext cx="9144001" cy="6038898"/>
          </a:xfrm>
          <a:prstGeom prst="rect">
            <a:avLst/>
          </a:prstGeom>
          <a:noFill/>
          <a:ln>
            <a:noFill/>
          </a:ln>
        </p:spPr>
      </p:pic>
      <p:sp>
        <p:nvSpPr>
          <p:cNvPr id="400" name="Shape 400"/>
          <p:cNvSpPr txBox="1"/>
          <p:nvPr/>
        </p:nvSpPr>
        <p:spPr>
          <a:xfrm>
            <a:off x="241950" y="112150"/>
            <a:ext cx="5425500" cy="324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FFFF"/>
                </a:solidFill>
              </a:rPr>
              <a:t>Paul Stacey</a:t>
            </a:r>
            <a:endParaRPr b="1" sz="1800">
              <a:solidFill>
                <a:srgbClr val="FFFFFF"/>
              </a:solidFill>
            </a:endParaRPr>
          </a:p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FFFF"/>
                </a:solidFill>
              </a:rPr>
              <a:t>Executive Director</a:t>
            </a:r>
            <a:endParaRPr b="1" sz="1800">
              <a:solidFill>
                <a:srgbClr val="FFFFFF"/>
              </a:solidFill>
            </a:endParaRPr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FFFF"/>
                </a:solidFill>
              </a:rPr>
              <a:t>Open Education Consortium</a:t>
            </a:r>
            <a:endParaRPr b="1" sz="1800">
              <a:solidFill>
                <a:srgbClr val="FFFFFF"/>
              </a:solidFill>
            </a:endParaRPr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FFFF"/>
                </a:solidFill>
              </a:rPr>
              <a:t>Vancouver, British Columbia, Canada</a:t>
            </a:r>
            <a:endParaRPr b="1" sz="1800">
              <a:solidFill>
                <a:srgbClr val="FFFFFF"/>
              </a:solidFill>
            </a:endParaRPr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FFFF"/>
                </a:solidFill>
              </a:rPr>
              <a:t>E-mail: paulgordonstacey@gmail.com</a:t>
            </a:r>
            <a:endParaRPr b="1" sz="1800">
              <a:solidFill>
                <a:srgbClr val="FFFFFF"/>
              </a:solidFill>
            </a:endParaRPr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FFFF"/>
                </a:solidFill>
              </a:rPr>
              <a:t> </a:t>
            </a:r>
            <a:endParaRPr b="1" sz="18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" name="Shape 19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1" y="84901"/>
            <a:ext cx="3234251" cy="1396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" name="Shape 19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6200" y="1647475"/>
            <a:ext cx="3234250" cy="11750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Shape 19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357101" y="400200"/>
            <a:ext cx="2057400" cy="2057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" name="Shape 19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52400" y="3051148"/>
            <a:ext cx="2300873" cy="1939952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Shape 20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782613" y="2732250"/>
            <a:ext cx="1574483" cy="22377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Shape 20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800575" y="152400"/>
            <a:ext cx="1918200" cy="2305200"/>
          </a:xfrm>
          <a:prstGeom prst="rect">
            <a:avLst/>
          </a:prstGeom>
          <a:noFill/>
          <a:ln>
            <a:noFill/>
          </a:ln>
        </p:spPr>
      </p:pic>
      <p:sp>
        <p:nvSpPr>
          <p:cNvPr id="202" name="Shape 202"/>
          <p:cNvSpPr txBox="1"/>
          <p:nvPr/>
        </p:nvSpPr>
        <p:spPr>
          <a:xfrm>
            <a:off x="6684400" y="2411250"/>
            <a:ext cx="2847000" cy="32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800" u="sng">
                <a:solidFill>
                  <a:schemeClr val="hlink"/>
                </a:solidFill>
                <a:hlinkClick r:id="rId9"/>
              </a:rPr>
              <a:t>Open Science Logo</a:t>
            </a:r>
            <a:r>
              <a:rPr lang="en" sz="800">
                <a:solidFill>
                  <a:srgbClr val="FFFFFF"/>
                </a:solidFill>
              </a:rPr>
              <a:t> </a:t>
            </a:r>
            <a:r>
              <a:rPr lang="en" sz="800"/>
              <a:t>by</a:t>
            </a:r>
            <a:r>
              <a:rPr lang="en" sz="800">
                <a:solidFill>
                  <a:srgbClr val="FFFFFF"/>
                </a:solidFill>
                <a:uFill>
                  <a:noFill/>
                </a:uFill>
                <a:hlinkClick r:id="rId10"/>
              </a:rPr>
              <a:t> </a:t>
            </a:r>
            <a:r>
              <a:rPr lang="en" sz="800" u="sng">
                <a:solidFill>
                  <a:schemeClr val="hlink"/>
                </a:solidFill>
                <a:hlinkClick r:id="rId11"/>
              </a:rPr>
              <a:t>gemmerich</a:t>
            </a:r>
            <a:r>
              <a:rPr lang="en" sz="800" u="sng">
                <a:solidFill>
                  <a:schemeClr val="hlink"/>
                </a:solidFill>
              </a:rPr>
              <a:t> </a:t>
            </a:r>
            <a:r>
              <a:rPr lang="en" sz="800">
                <a:solidFill>
                  <a:srgbClr val="FFFFFF"/>
                </a:solidFill>
              </a:rPr>
              <a:t> </a:t>
            </a:r>
            <a:r>
              <a:rPr lang="en" sz="800" u="sng">
                <a:solidFill>
                  <a:schemeClr val="hlink"/>
                </a:solidFill>
                <a:hlinkClick r:id="rId12"/>
              </a:rPr>
              <a:t>CC BY-SA</a:t>
            </a:r>
            <a:endParaRPr sz="800" u="sng">
              <a:solidFill>
                <a:schemeClr val="hlink"/>
              </a:solidFill>
              <a:hlinkClick r:id="rId13"/>
            </a:endParaRPr>
          </a:p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/>
          </a:p>
        </p:txBody>
      </p:sp>
      <p:pic>
        <p:nvPicPr>
          <p:cNvPr id="203" name="Shape 203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6371424" y="3234700"/>
            <a:ext cx="2776500" cy="1735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Shape 204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4798550" y="3151675"/>
            <a:ext cx="1574475" cy="1574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" name="Shape 209"/>
          <p:cNvPicPr preferRelativeResize="0"/>
          <p:nvPr/>
        </p:nvPicPr>
        <p:blipFill rotWithShape="1">
          <a:blip r:embed="rId3">
            <a:alphaModFix/>
          </a:blip>
          <a:srcRect b="0" l="26807" r="28053" t="0"/>
          <a:stretch/>
        </p:blipFill>
        <p:spPr>
          <a:xfrm>
            <a:off x="6920024" y="2656962"/>
            <a:ext cx="1292725" cy="2147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" name="Shape 21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" y="0"/>
            <a:ext cx="2057400" cy="2057400"/>
          </a:xfrm>
          <a:prstGeom prst="rect">
            <a:avLst/>
          </a:prstGeom>
          <a:noFill/>
          <a:ln>
            <a:noFill/>
          </a:ln>
        </p:spPr>
      </p:pic>
      <p:sp>
        <p:nvSpPr>
          <p:cNvPr id="211" name="Shape 211"/>
          <p:cNvSpPr txBox="1"/>
          <p:nvPr/>
        </p:nvSpPr>
        <p:spPr>
          <a:xfrm>
            <a:off x="2133600" y="0"/>
            <a:ext cx="6670200" cy="60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/>
              <a:t>Different Types of OER</a:t>
            </a:r>
            <a:br>
              <a:rPr lang="en"/>
            </a:br>
            <a:endParaRPr/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12" name="Shape 21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15000" y="2642411"/>
            <a:ext cx="3176100" cy="2177090"/>
          </a:xfrm>
          <a:prstGeom prst="rect">
            <a:avLst/>
          </a:prstGeom>
          <a:noFill/>
          <a:ln>
            <a:noFill/>
          </a:ln>
        </p:spPr>
      </p:pic>
      <p:sp>
        <p:nvSpPr>
          <p:cNvPr id="213" name="Shape 213"/>
          <p:cNvSpPr txBox="1"/>
          <p:nvPr/>
        </p:nvSpPr>
        <p:spPr>
          <a:xfrm>
            <a:off x="70250" y="4671000"/>
            <a:ext cx="4545600" cy="472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accent5"/>
                </a:solidFill>
                <a:hlinkClick r:id="rId6"/>
              </a:rPr>
              <a:t>https://phet.colorado.edu/en/simulations/category/new</a:t>
            </a:r>
            <a:r>
              <a:rPr lang="en">
                <a:solidFill>
                  <a:schemeClr val="dk1"/>
                </a:solidFill>
              </a:rPr>
              <a:t> </a:t>
            </a:r>
            <a:endParaRPr/>
          </a:p>
        </p:txBody>
      </p:sp>
      <p:sp>
        <p:nvSpPr>
          <p:cNvPr id="214" name="Shape 214"/>
          <p:cNvSpPr txBox="1"/>
          <p:nvPr/>
        </p:nvSpPr>
        <p:spPr>
          <a:xfrm>
            <a:off x="4615838" y="4436250"/>
            <a:ext cx="4545600" cy="472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accent5"/>
                </a:solidFill>
                <a:hlinkClick r:id="rId7"/>
              </a:rPr>
              <a:t>https://www.tcc.edu/academics/degrees/textbook-free</a:t>
            </a:r>
            <a:endParaRPr/>
          </a:p>
        </p:txBody>
      </p:sp>
      <p:pic>
        <p:nvPicPr>
          <p:cNvPr id="215" name="Shape 21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944088" y="2704250"/>
            <a:ext cx="1985687" cy="1458700"/>
          </a:xfrm>
          <a:prstGeom prst="rect">
            <a:avLst/>
          </a:prstGeom>
          <a:noFill/>
          <a:ln>
            <a:noFill/>
          </a:ln>
        </p:spPr>
      </p:pic>
      <p:sp>
        <p:nvSpPr>
          <p:cNvPr id="216" name="Shape 216"/>
          <p:cNvSpPr txBox="1"/>
          <p:nvPr/>
        </p:nvSpPr>
        <p:spPr>
          <a:xfrm>
            <a:off x="4018200" y="4058250"/>
            <a:ext cx="2096100" cy="37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9"/>
              </a:rPr>
              <a:t>https://openstax.org/</a:t>
            </a:r>
            <a:r>
              <a:rPr lang="en"/>
              <a:t> </a:t>
            </a:r>
            <a:endParaRPr/>
          </a:p>
        </p:txBody>
      </p:sp>
      <p:pic>
        <p:nvPicPr>
          <p:cNvPr id="217" name="Shape 217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2899008" y="625561"/>
            <a:ext cx="4311995" cy="1695726"/>
          </a:xfrm>
          <a:prstGeom prst="rect">
            <a:avLst/>
          </a:prstGeom>
          <a:noFill/>
          <a:ln>
            <a:noFill/>
          </a:ln>
        </p:spPr>
      </p:pic>
      <p:sp>
        <p:nvSpPr>
          <p:cNvPr id="218" name="Shape 218"/>
          <p:cNvSpPr txBox="1"/>
          <p:nvPr/>
        </p:nvSpPr>
        <p:spPr>
          <a:xfrm>
            <a:off x="4233500" y="2247538"/>
            <a:ext cx="3000000" cy="37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11"/>
              </a:rPr>
              <a:t>https://www.skillscommons.org/</a:t>
            </a:r>
            <a:r>
              <a:rPr lang="en"/>
              <a:t> 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" name="Shape 2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87848"/>
            <a:ext cx="8923308" cy="4300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" name="Shape 224"/>
          <p:cNvPicPr preferRelativeResize="0"/>
          <p:nvPr/>
        </p:nvPicPr>
        <p:blipFill rotWithShape="1">
          <a:blip r:embed="rId4">
            <a:alphaModFix/>
          </a:blip>
          <a:srcRect b="25272" l="0" r="0" t="0"/>
          <a:stretch/>
        </p:blipFill>
        <p:spPr>
          <a:xfrm>
            <a:off x="152400" y="4145500"/>
            <a:ext cx="6413723" cy="99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25" name="Shape 225"/>
          <p:cNvSpPr txBox="1"/>
          <p:nvPr/>
        </p:nvSpPr>
        <p:spPr>
          <a:xfrm>
            <a:off x="6075700" y="4509500"/>
            <a:ext cx="3000000" cy="27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5"/>
              </a:rPr>
              <a:t>https://oerworldmap.org/</a:t>
            </a:r>
            <a:r>
              <a:rPr lang="en"/>
              <a:t> 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0" name="Shape 2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33168" y="63600"/>
            <a:ext cx="6746582" cy="4880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" name="Shape 2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9400" y="2069400"/>
            <a:ext cx="1770951" cy="2893202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232" name="Shape 23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44925" y="216000"/>
            <a:ext cx="1687500" cy="1687500"/>
          </a:xfrm>
          <a:prstGeom prst="rect">
            <a:avLst/>
          </a:prstGeom>
          <a:noFill/>
          <a:ln>
            <a:noFill/>
          </a:ln>
        </p:spPr>
      </p:pic>
      <p:sp>
        <p:nvSpPr>
          <p:cNvPr id="233" name="Shape 233"/>
          <p:cNvSpPr txBox="1"/>
          <p:nvPr/>
        </p:nvSpPr>
        <p:spPr>
          <a:xfrm>
            <a:off x="4207200" y="4860000"/>
            <a:ext cx="4792500" cy="21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6"/>
              </a:rPr>
              <a:t>https://zenodo.org/record/1094852#.Wo1pohNuaCQ2</a:t>
            </a:r>
            <a:r>
              <a:rPr lang="en"/>
              <a:t> 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8" name="Shape 2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2000" y="578075"/>
            <a:ext cx="8260002" cy="3987350"/>
          </a:xfrm>
          <a:prstGeom prst="rect">
            <a:avLst/>
          </a:prstGeom>
          <a:noFill/>
          <a:ln>
            <a:noFill/>
          </a:ln>
        </p:spPr>
      </p:pic>
      <p:sp>
        <p:nvSpPr>
          <p:cNvPr id="239" name="Shape 239"/>
          <p:cNvSpPr txBox="1"/>
          <p:nvPr/>
        </p:nvSpPr>
        <p:spPr>
          <a:xfrm>
            <a:off x="5782800" y="4657500"/>
            <a:ext cx="3000000" cy="37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4"/>
              </a:rPr>
              <a:t>https://muraludg.org/</a:t>
            </a:r>
            <a:r>
              <a:rPr lang="en"/>
              <a:t> </a:t>
            </a:r>
            <a:endParaRPr/>
          </a:p>
        </p:txBody>
      </p:sp>
      <p:pic>
        <p:nvPicPr>
          <p:cNvPr id="240" name="Shape 24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100952" y="1666825"/>
            <a:ext cx="1567725" cy="2898600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241" name="Shape 241"/>
          <p:cNvSpPr/>
          <p:nvPr/>
        </p:nvSpPr>
        <p:spPr>
          <a:xfrm>
            <a:off x="7781950" y="1696225"/>
            <a:ext cx="886800" cy="542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2" name="Shape 242"/>
          <p:cNvSpPr txBox="1"/>
          <p:nvPr/>
        </p:nvSpPr>
        <p:spPr>
          <a:xfrm>
            <a:off x="365800" y="132575"/>
            <a:ext cx="3000000" cy="44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555555"/>
                </a:solidFill>
                <a:highlight>
                  <a:srgbClr val="FFFFFF"/>
                </a:highlight>
              </a:rPr>
              <a:t>University of Guadalajara</a:t>
            </a:r>
            <a:endParaRPr b="1" sz="180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7" name="Shape 2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90501" y="1148151"/>
            <a:ext cx="7601101" cy="3626825"/>
          </a:xfrm>
          <a:prstGeom prst="rect">
            <a:avLst/>
          </a:prstGeom>
          <a:noFill/>
          <a:ln>
            <a:noFill/>
          </a:ln>
        </p:spPr>
      </p:pic>
      <p:sp>
        <p:nvSpPr>
          <p:cNvPr id="248" name="Shape 248"/>
          <p:cNvSpPr txBox="1"/>
          <p:nvPr/>
        </p:nvSpPr>
        <p:spPr>
          <a:xfrm>
            <a:off x="5991600" y="4752000"/>
            <a:ext cx="3000000" cy="39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4"/>
              </a:rPr>
              <a:t>https://openstax.org/</a:t>
            </a:r>
            <a:r>
              <a:rPr lang="en"/>
              <a:t> </a:t>
            </a:r>
            <a:endParaRPr/>
          </a:p>
        </p:txBody>
      </p:sp>
      <p:pic>
        <p:nvPicPr>
          <p:cNvPr id="249" name="Shape 24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2400" y="0"/>
            <a:ext cx="1574475" cy="1574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Shape 254"/>
          <p:cNvSpPr txBox="1"/>
          <p:nvPr/>
        </p:nvSpPr>
        <p:spPr>
          <a:xfrm>
            <a:off x="5725200" y="3501300"/>
            <a:ext cx="3176100" cy="37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accent5"/>
                </a:solidFill>
                <a:hlinkClick r:id="rId3"/>
              </a:rPr>
              <a:t>https://open.umn.edu/opentextbooks/</a:t>
            </a:r>
            <a:r>
              <a:rPr lang="en">
                <a:solidFill>
                  <a:schemeClr val="dk1"/>
                </a:solidFill>
              </a:rPr>
              <a:t> </a:t>
            </a:r>
            <a:endParaRPr/>
          </a:p>
        </p:txBody>
      </p:sp>
      <p:pic>
        <p:nvPicPr>
          <p:cNvPr id="255" name="Shape 25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23900" y="974225"/>
            <a:ext cx="7520100" cy="2417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6" name="Shape 25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2400" y="0"/>
            <a:ext cx="1574475" cy="1574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 2007-2010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-light-2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